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EA7"/>
    <a:srgbClr val="CC99FF"/>
    <a:srgbClr val="FF9933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38" y="58"/>
      </p:cViewPr>
      <p:guideLst/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0636-407B-40E6-8FA8-3C8807445E70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73D95-6C0D-4B7C-B13C-1117976FE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38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Rewire:</a:t>
            </a:r>
          </a:p>
          <a:p>
            <a:r>
              <a:rPr lang="zh-TW" altLang="en-US" dirty="0" smtClean="0"/>
              <a:t>命名不同，</a:t>
            </a:r>
            <a:r>
              <a:rPr lang="en-US" altLang="zh-TW" dirty="0" smtClean="0"/>
              <a:t>register feed submodule</a:t>
            </a:r>
            <a:r>
              <a:rPr lang="zh-TW" altLang="en-US" dirty="0" smtClean="0"/>
              <a:t>，注意時序</a:t>
            </a:r>
            <a:endParaRPr lang="en-US" altLang="zh-TW" dirty="0" smtClean="0"/>
          </a:p>
          <a:p>
            <a:r>
              <a:rPr lang="en-US" altLang="zh-TW" dirty="0" smtClean="0"/>
              <a:t>Hazard</a:t>
            </a:r>
            <a:r>
              <a:rPr lang="en-US" altLang="zh-TW" baseline="0" dirty="0" smtClean="0"/>
              <a:t> &amp; Forwarding:</a:t>
            </a:r>
          </a:p>
          <a:p>
            <a:r>
              <a:rPr lang="zh-TW" altLang="en-US" baseline="0" dirty="0" smtClean="0"/>
              <a:t>避免</a:t>
            </a:r>
            <a:r>
              <a:rPr lang="en-US" altLang="zh-TW" baseline="0" dirty="0" smtClean="0"/>
              <a:t>NOP(bubble)</a:t>
            </a:r>
            <a:r>
              <a:rPr lang="zh-TW" altLang="en-US" baseline="0" dirty="0" smtClean="0"/>
              <a:t>產生，需要多次設計</a:t>
            </a:r>
            <a:r>
              <a:rPr lang="en-US" altLang="zh-TW" baseline="0" dirty="0" smtClean="0">
                <a:sym typeface="Wingdings" panose="05000000000000000000" pitchFamily="2" charset="2"/>
              </a:rPr>
              <a:t>better coding style = smaller &amp; faster</a:t>
            </a:r>
          </a:p>
          <a:p>
            <a:r>
              <a:rPr lang="en-US" altLang="zh-TW" baseline="0" dirty="0" smtClean="0">
                <a:sym typeface="Wingdings" panose="05000000000000000000" pitchFamily="2" charset="2"/>
              </a:rPr>
              <a:t>Instruction set expending</a:t>
            </a:r>
          </a:p>
          <a:p>
            <a:r>
              <a:rPr lang="en-US" altLang="zh-TW" baseline="0" dirty="0" err="1" smtClean="0">
                <a:sym typeface="Wingdings" panose="05000000000000000000" pitchFamily="2" charset="2"/>
              </a:rPr>
              <a:t>Jalr</a:t>
            </a:r>
            <a:r>
              <a:rPr lang="en-US" altLang="zh-TW" baseline="0" dirty="0" smtClean="0">
                <a:sym typeface="Wingdings" panose="05000000000000000000" pitchFamily="2" charset="2"/>
              </a:rPr>
              <a:t>: jump and link register</a:t>
            </a:r>
            <a:r>
              <a:rPr lang="zh-TW" altLang="en-US" baseline="0" dirty="0" smtClean="0">
                <a:sym typeface="Wingdings" panose="05000000000000000000" pitchFamily="2" charset="2"/>
              </a:rPr>
              <a:t>，存放</a:t>
            </a:r>
            <a:r>
              <a:rPr lang="en-US" altLang="zh-TW" baseline="0" dirty="0" err="1" smtClean="0">
                <a:sym typeface="Wingdings" panose="05000000000000000000" pitchFamily="2" charset="2"/>
              </a:rPr>
              <a:t>PC_next</a:t>
            </a:r>
            <a:r>
              <a:rPr lang="zh-TW" altLang="en-US" baseline="0" dirty="0" smtClean="0">
                <a:sym typeface="Wingdings" panose="05000000000000000000" pitchFamily="2" charset="2"/>
              </a:rPr>
              <a:t>在指定</a:t>
            </a:r>
            <a:r>
              <a:rPr lang="en-US" altLang="zh-TW" baseline="0" dirty="0" smtClean="0">
                <a:sym typeface="Wingdings" panose="05000000000000000000" pitchFamily="2" charset="2"/>
              </a:rPr>
              <a:t>register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73D95-6C0D-4B7C-B13C-1117976FEFA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Baseline: I-cache, D-cache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as HW5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mapped(?)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back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done(?)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73D95-6C0D-4B7C-B13C-1117976FEF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40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blocks 4 words ??? (words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的決定是不是和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interface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???)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way(?)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比較好嗎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???)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way???)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back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 work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73D95-6C0D-4B7C-B13C-1117976FEFA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577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先期應用：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 MIPS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的基礎上，將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 Prediction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的位置前移到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階段。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後期目標：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 Prediction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Controler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獨立出來，應用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2-Bit Predictor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73D95-6C0D-4B7C-B13C-1117976FEFA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069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自己寫轉換程式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前半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，首先將作業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中的文件讀入取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，對應課本前面的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轉換成數字，再轉換成十六進制的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尚未完成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主要難點有兩點。第一點是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syscall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要刪掉。第二點是位置的確定，例如“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$s2, $s3,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”中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Devide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就要改成絕對位置或相對位置，這個要另外設定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73D95-6C0D-4B7C-B13C-1117976FEFA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5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27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56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7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86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5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2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31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75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E7D4-3145-4F39-B806-BD1B90D49BE5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15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E7D4-3145-4F39-B806-BD1B90D49BE5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A245F-612A-435E-AC43-1DAA22044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03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2766" y="1616146"/>
            <a:ext cx="3558363" cy="1681163"/>
          </a:xfrm>
        </p:spPr>
        <p:txBody>
          <a:bodyPr>
            <a:noAutofit/>
          </a:bodyPr>
          <a:lstStyle/>
          <a:p>
            <a:r>
              <a:rPr lang="en-US" altLang="zh-TW" sz="9600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  <a:endParaRPr lang="zh-TW" altLang="en-US" sz="9600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985050" y="5078179"/>
            <a:ext cx="3522921" cy="1662863"/>
          </a:xfrm>
        </p:spPr>
        <p:txBody>
          <a:bodyPr>
            <a:normAutofit/>
          </a:bodyPr>
          <a:lstStyle/>
          <a:p>
            <a:pPr algn="r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NTUEE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 4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B03901010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周子萱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B03901017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董子維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B03901111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汪家銘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00989" y="3297309"/>
            <a:ext cx="5791199" cy="1072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version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1488" y="437029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/>
              <a:t>2017 Spring, Computer Architecture</a:t>
            </a:r>
          </a:p>
          <a:p>
            <a:r>
              <a:rPr lang="en-US" altLang="zh-TW" sz="2000" dirty="0"/>
              <a:t>Final Project Proposal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7419754" y="-1650324"/>
            <a:ext cx="6858000" cy="5613991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457200" y="3274731"/>
            <a:ext cx="8867422" cy="0"/>
          </a:xfrm>
          <a:prstGeom prst="line">
            <a:avLst/>
          </a:prstGeom>
          <a:ln w="101600">
            <a:solidFill>
              <a:srgbClr val="2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9315700" y="3190064"/>
            <a:ext cx="169333" cy="169333"/>
          </a:xfrm>
          <a:prstGeom prst="ellipse">
            <a:avLst/>
          </a:prstGeom>
          <a:solidFill>
            <a:schemeClr val="bg1"/>
          </a:solidFill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8321226" y="2144715"/>
            <a:ext cx="897467" cy="860338"/>
          </a:xfrm>
          <a:prstGeom prst="line">
            <a:avLst/>
          </a:prstGeom>
          <a:ln w="101600">
            <a:solidFill>
              <a:srgbClr val="2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807200" y="2993764"/>
            <a:ext cx="2434071" cy="0"/>
          </a:xfrm>
          <a:prstGeom prst="line">
            <a:avLst/>
          </a:prstGeom>
          <a:ln w="101600">
            <a:solidFill>
              <a:srgbClr val="2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8236559" y="2071337"/>
            <a:ext cx="169333" cy="169333"/>
          </a:xfrm>
          <a:prstGeom prst="ellipse">
            <a:avLst/>
          </a:prstGeom>
          <a:solidFill>
            <a:schemeClr val="bg1"/>
          </a:solidFill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655296" y="2891537"/>
            <a:ext cx="169333" cy="169333"/>
          </a:xfrm>
          <a:prstGeom prst="ellipse">
            <a:avLst/>
          </a:prstGeom>
          <a:solidFill>
            <a:schemeClr val="bg1"/>
          </a:solidFill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05984" y="3190063"/>
            <a:ext cx="169333" cy="169333"/>
          </a:xfrm>
          <a:prstGeom prst="ellipse">
            <a:avLst/>
          </a:prstGeom>
          <a:solidFill>
            <a:schemeClr val="bg1"/>
          </a:solidFill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9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endParaRPr lang="zh-TW" altLang="en-US" sz="4800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Self-design assembly compiler</a:t>
            </a:r>
          </a:p>
          <a:p>
            <a:r>
              <a:rPr lang="en-US" altLang="zh-TW" dirty="0" smtClean="0"/>
              <a:t>Branch location</a:t>
            </a:r>
            <a:r>
              <a:rPr lang="en-US" altLang="zh-TW" baseline="0" dirty="0" smtClean="0"/>
              <a:t> assignment</a:t>
            </a:r>
          </a:p>
          <a:p>
            <a:pPr lvl="1"/>
            <a:r>
              <a:rPr lang="en-US" altLang="zh-TW" dirty="0" smtClean="0"/>
              <a:t>Two</a:t>
            </a:r>
            <a:r>
              <a:rPr lang="en-US" altLang="zh-TW" baseline="0" dirty="0" smtClean="0"/>
              <a:t> stage compile</a:t>
            </a:r>
          </a:p>
          <a:p>
            <a:pPr lvl="1"/>
            <a:r>
              <a:rPr lang="en-US" altLang="zh-TW" baseline="0" dirty="0" smtClean="0"/>
              <a:t>Finish location assignment at second stage</a:t>
            </a:r>
          </a:p>
        </p:txBody>
      </p:sp>
    </p:spTree>
    <p:extLst>
      <p:ext uri="{BB962C8B-B14F-4D97-AF65-F5344CB8AC3E}">
        <p14:creationId xmlns:p14="http://schemas.microsoft.com/office/powerpoint/2010/main" val="353535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Multiplication &amp; Division</a:t>
            </a:r>
            <a:endParaRPr lang="zh-TW" altLang="en-US" sz="4800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Textbook version:</a:t>
            </a:r>
            <a:r>
              <a:rPr lang="en-US" altLang="zh-TW" baseline="0" dirty="0" smtClean="0"/>
              <a:t> m</a:t>
            </a:r>
            <a:r>
              <a:rPr lang="en-US" altLang="zh-TW" dirty="0" smtClean="0"/>
              <a:t>ulti-cycles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Extra</a:t>
            </a:r>
            <a:r>
              <a:rPr lang="en-US" altLang="zh-TW" baseline="0" dirty="0" smtClean="0"/>
              <a:t> optimization</a:t>
            </a:r>
          </a:p>
          <a:p>
            <a:pPr lvl="1"/>
            <a:r>
              <a:rPr lang="en-US" altLang="zh-TW" dirty="0" smtClean="0"/>
              <a:t>Wallace tree</a:t>
            </a:r>
          </a:p>
          <a:p>
            <a:pPr lvl="1"/>
            <a:r>
              <a:rPr lang="en-US" altLang="zh-TW" dirty="0" smtClean="0"/>
              <a:t>Booth’s encoding</a:t>
            </a:r>
          </a:p>
          <a:p>
            <a:pPr lvl="1"/>
            <a:r>
              <a:rPr lang="en-US" altLang="zh-TW" dirty="0" smtClean="0"/>
              <a:t>Blah </a:t>
            </a:r>
            <a:r>
              <a:rPr lang="en-US" altLang="zh-TW" dirty="0" err="1" smtClean="0"/>
              <a:t>blah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blah</a:t>
            </a: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r>
              <a:rPr lang="en-US" altLang="zh-TW" dirty="0" smtClean="0"/>
              <a:t>If</a:t>
            </a:r>
            <a:r>
              <a:rPr lang="en-US" altLang="zh-TW" baseline="0" dirty="0" smtClean="0"/>
              <a:t> still have time……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732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sz="4800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09977" cy="4351338"/>
          </a:xfrm>
        </p:spPr>
        <p:txBody>
          <a:bodyPr/>
          <a:lstStyle/>
          <a:p>
            <a:pPr marL="228600" indent="-228600"/>
            <a:r>
              <a:rPr lang="en-US" altLang="zh-TW" b="1" dirty="0" smtClean="0"/>
              <a:t>Baseline</a:t>
            </a:r>
          </a:p>
          <a:p>
            <a:pPr marL="685800" lvl="1" indent="-228600"/>
            <a:r>
              <a:rPr lang="en-US" altLang="zh-TW" dirty="0" smtClean="0"/>
              <a:t>MIPS</a:t>
            </a:r>
          </a:p>
          <a:p>
            <a:pPr marL="685800" lvl="1" indent="-228600"/>
            <a:r>
              <a:rPr lang="en-US" altLang="zh-TW" dirty="0" smtClean="0"/>
              <a:t>Cache</a:t>
            </a:r>
            <a:endParaRPr lang="en-US" altLang="zh-TW" baseline="0" dirty="0" smtClean="0"/>
          </a:p>
          <a:p>
            <a:pPr marL="685800" lvl="1" indent="-228600"/>
            <a:r>
              <a:rPr lang="en-US" altLang="zh-TW" baseline="0" dirty="0" smtClean="0"/>
              <a:t>Hazard &amp; forwarding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51944" y="1815104"/>
            <a:ext cx="45099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/>
            <a:r>
              <a:rPr lang="en-US" altLang="zh-TW" b="1" dirty="0"/>
              <a:t>Extension</a:t>
            </a:r>
          </a:p>
          <a:p>
            <a:pPr marL="742950" lvl="1"/>
            <a:r>
              <a:rPr lang="en-US" altLang="zh-TW" dirty="0"/>
              <a:t>Branch prediction</a:t>
            </a:r>
          </a:p>
          <a:p>
            <a:pPr marL="742950" lvl="1"/>
            <a:r>
              <a:rPr lang="en-US" altLang="zh-TW" dirty="0"/>
              <a:t>L2 cache</a:t>
            </a:r>
          </a:p>
          <a:p>
            <a:pPr marL="742950" lvl="1"/>
            <a:r>
              <a:rPr lang="en-US" altLang="zh-TW" dirty="0"/>
              <a:t>Assembly</a:t>
            </a:r>
          </a:p>
          <a:p>
            <a:pPr marL="742950" lvl="1"/>
            <a:r>
              <a:rPr lang="en-US" altLang="zh-TW" dirty="0"/>
              <a:t>Multiplication &amp; Division</a:t>
            </a:r>
          </a:p>
        </p:txBody>
      </p:sp>
    </p:spTree>
    <p:extLst>
      <p:ext uri="{BB962C8B-B14F-4D97-AF65-F5344CB8AC3E}">
        <p14:creationId xmlns:p14="http://schemas.microsoft.com/office/powerpoint/2010/main" val="33176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32178" y="2296408"/>
            <a:ext cx="5520267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zh-TW" altLang="en-US" sz="8000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5192890" y="1238075"/>
            <a:ext cx="9906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99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endParaRPr lang="zh-TW" altLang="en-US" sz="199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  <a:endParaRPr lang="zh-TW" altLang="en-US" sz="4800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18365"/>
            <a:ext cx="4779641" cy="4351338"/>
          </a:xfrm>
        </p:spPr>
        <p:txBody>
          <a:bodyPr/>
          <a:lstStyle/>
          <a:p>
            <a:r>
              <a:rPr lang="en-US" altLang="zh-TW" b="1" dirty="0" smtClean="0"/>
              <a:t>Pipeline version</a:t>
            </a:r>
          </a:p>
          <a:p>
            <a:pPr lvl="0"/>
            <a:endParaRPr lang="en-US" altLang="zh-TW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Rewire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9933"/>
                </a:solidFill>
              </a:rPr>
              <a:t>Sequential</a:t>
            </a:r>
            <a:r>
              <a:rPr lang="en-US" altLang="zh-TW" baseline="0" dirty="0" smtClean="0">
                <a:solidFill>
                  <a:srgbClr val="FF9933"/>
                </a:solidFill>
              </a:rPr>
              <a:t> part included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TW" baseline="0" dirty="0" smtClean="0">
                <a:solidFill>
                  <a:srgbClr val="92D050"/>
                </a:solidFill>
              </a:rPr>
              <a:t>Hazard &amp; Forwarding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Instruction set expending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I-type, </a:t>
            </a:r>
            <a:r>
              <a:rPr lang="en-US" altLang="zh-TW" dirty="0" err="1" smtClean="0"/>
              <a:t>jalr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Shift type (</a:t>
            </a:r>
            <a:r>
              <a:rPr lang="en-US" altLang="zh-TW" dirty="0" err="1" smtClean="0"/>
              <a:t>shamt</a:t>
            </a:r>
            <a:r>
              <a:rPr lang="en-US" altLang="zh-TW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>
                <a:solidFill>
                  <a:srgbClr val="CC99FF"/>
                </a:solidFill>
              </a:rPr>
              <a:t>Alu</a:t>
            </a:r>
            <a:r>
              <a:rPr lang="en-US" altLang="zh-TW" dirty="0" smtClean="0">
                <a:solidFill>
                  <a:srgbClr val="CC99FF"/>
                </a:solidFill>
              </a:rPr>
              <a:t> expend</a:t>
            </a:r>
            <a:endParaRPr lang="en-US" altLang="zh-TW" dirty="0">
              <a:solidFill>
                <a:srgbClr val="CC99FF"/>
              </a:solidFill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5071731" y="1477925"/>
            <a:ext cx="6896986" cy="4502383"/>
            <a:chOff x="5727405" y="1757152"/>
            <a:chExt cx="6181060" cy="3765955"/>
          </a:xfrm>
        </p:grpSpPr>
        <p:sp>
          <p:nvSpPr>
            <p:cNvPr id="5" name="矩形 4"/>
            <p:cNvSpPr/>
            <p:nvPr/>
          </p:nvSpPr>
          <p:spPr>
            <a:xfrm>
              <a:off x="5727405" y="3413903"/>
              <a:ext cx="6096000" cy="4801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altLang="zh-TW" sz="2800" dirty="0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21" y="1784829"/>
              <a:ext cx="6098744" cy="3738278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751674" y="2990851"/>
              <a:ext cx="151402" cy="19126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859093" y="2990851"/>
              <a:ext cx="147747" cy="19126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352124" y="2990851"/>
              <a:ext cx="155856" cy="19126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333642" y="2990851"/>
              <a:ext cx="155856" cy="19126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874099" y="3715555"/>
              <a:ext cx="218940" cy="1784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969518" y="3099113"/>
              <a:ext cx="218940" cy="17787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463438" y="3475489"/>
              <a:ext cx="218940" cy="13315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440506" y="3501557"/>
              <a:ext cx="218940" cy="13315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093038" y="1757152"/>
              <a:ext cx="837303" cy="503910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710879" y="4833107"/>
              <a:ext cx="752559" cy="477842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33157" y="3158778"/>
              <a:ext cx="387072" cy="956022"/>
            </a:xfrm>
            <a:prstGeom prst="rect">
              <a:avLst/>
            </a:prstGeom>
            <a:no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23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  <a:endParaRPr lang="zh-TW" altLang="en-US" sz="4800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Problems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Time</a:t>
            </a:r>
          </a:p>
          <a:p>
            <a:r>
              <a:rPr lang="en-US" altLang="zh-TW" dirty="0" smtClean="0"/>
              <a:t>Time + Liver</a:t>
            </a:r>
          </a:p>
          <a:p>
            <a:r>
              <a:rPr lang="en-US" altLang="zh-TW" dirty="0" smtClean="0"/>
              <a:t>Time + Liver</a:t>
            </a:r>
            <a:r>
              <a:rPr lang="en-US" altLang="zh-TW" baseline="0" dirty="0" smtClean="0"/>
              <a:t> + Eyes + Back + …..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328" y="1690687"/>
            <a:ext cx="2512221" cy="43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lang="zh-TW" altLang="en-US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I-cache, D-cache</a:t>
            </a:r>
          </a:p>
          <a:p>
            <a:r>
              <a:rPr lang="en-US" altLang="zh-TW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back</a:t>
            </a:r>
          </a:p>
          <a:p>
            <a:r>
              <a:rPr lang="en-US" altLang="zh-TW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as HW5</a:t>
            </a:r>
          </a:p>
          <a:p>
            <a:r>
              <a:rPr lang="en-US" altLang="zh-TW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en-US" altLang="zh-TW" sz="2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reconnection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7055708" y="1163402"/>
            <a:ext cx="4744995" cy="4722879"/>
            <a:chOff x="7055708" y="1163402"/>
            <a:chExt cx="4744995" cy="4722879"/>
          </a:xfrm>
        </p:grpSpPr>
        <p:sp>
          <p:nvSpPr>
            <p:cNvPr id="4" name="矩形 3"/>
            <p:cNvSpPr/>
            <p:nvPr/>
          </p:nvSpPr>
          <p:spPr>
            <a:xfrm>
              <a:off x="7055708" y="1690688"/>
              <a:ext cx="1556951" cy="37339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MIPS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933935" y="1764830"/>
              <a:ext cx="2866768" cy="16827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I Cache</a:t>
              </a:r>
              <a:endParaRPr lang="zh-TW" altLang="en-US" sz="3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933935" y="3631794"/>
              <a:ext cx="2866768" cy="16827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D Cache</a:t>
              </a:r>
              <a:endParaRPr lang="zh-TW" altLang="en-US" sz="3200" dirty="0"/>
            </a:p>
          </p:txBody>
        </p:sp>
        <p:cxnSp>
          <p:nvCxnSpPr>
            <p:cNvPr id="8" name="直線單箭頭接點 7"/>
            <p:cNvCxnSpPr>
              <a:endCxn id="5" idx="1"/>
            </p:cNvCxnSpPr>
            <p:nvPr/>
          </p:nvCxnSpPr>
          <p:spPr>
            <a:xfrm>
              <a:off x="8612659" y="2606183"/>
              <a:ext cx="321276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8612659" y="4596714"/>
              <a:ext cx="321276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9372599" y="1163402"/>
              <a:ext cx="184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Instruction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736094" y="5424616"/>
              <a:ext cx="184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Data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134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32178" y="2296408"/>
            <a:ext cx="5520267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endParaRPr lang="zh-TW" altLang="en-US" sz="8000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6287911" y="1102608"/>
            <a:ext cx="70612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99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</a:t>
            </a:r>
            <a:endParaRPr lang="zh-TW" altLang="en-US" sz="199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TW" altLang="en-US" sz="4800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 words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interface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 collision vs. </a:t>
            </a:r>
            <a:r>
              <a:rPr lang="en-US" altLang="zh-TW" sz="2400" dirty="0"/>
              <a:t>E</a:t>
            </a:r>
            <a:r>
              <a:rPr lang="en-US" altLang="zh-TW" sz="2400" dirty="0" smtClean="0"/>
              <a:t>xtra tag</a:t>
            </a:r>
            <a:endParaRPr lang="en-US" altLang="zh-TW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way associative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LRU + write back</a:t>
            </a:r>
          </a:p>
          <a:p>
            <a:pPr marL="685800" lvl="2">
              <a:spcBef>
                <a:spcPts val="1000"/>
              </a:spcBef>
            </a:pPr>
            <a:endParaRPr lang="en-US" altLang="zh-TW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 work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/>
              <a:t>Customize for </a:t>
            </a:r>
            <a:r>
              <a:rPr lang="en-US" altLang="zh-TW" sz="2400" dirty="0" err="1" smtClean="0"/>
              <a:t>Inst</a:t>
            </a:r>
            <a:r>
              <a:rPr lang="en-US" altLang="zh-TW" sz="2400" dirty="0" smtClean="0"/>
              <a:t> vs. Data</a:t>
            </a:r>
          </a:p>
        </p:txBody>
      </p:sp>
      <p:grpSp>
        <p:nvGrpSpPr>
          <p:cNvPr id="36" name="群組 35"/>
          <p:cNvGrpSpPr/>
          <p:nvPr/>
        </p:nvGrpSpPr>
        <p:grpSpPr>
          <a:xfrm>
            <a:off x="6203092" y="898309"/>
            <a:ext cx="5894173" cy="5019092"/>
            <a:chOff x="6203092" y="898309"/>
            <a:chExt cx="5894173" cy="5019092"/>
          </a:xfrm>
        </p:grpSpPr>
        <p:cxnSp>
          <p:nvCxnSpPr>
            <p:cNvPr id="33" name="直線接點 32"/>
            <p:cNvCxnSpPr>
              <a:endCxn id="13" idx="1"/>
            </p:cNvCxnSpPr>
            <p:nvPr/>
          </p:nvCxnSpPr>
          <p:spPr>
            <a:xfrm>
              <a:off x="9119287" y="2863400"/>
              <a:ext cx="2874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7" idx="3"/>
              <a:endCxn id="14" idx="1"/>
            </p:cNvCxnSpPr>
            <p:nvPr/>
          </p:nvCxnSpPr>
          <p:spPr>
            <a:xfrm>
              <a:off x="9119287" y="4039864"/>
              <a:ext cx="2874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群組 3"/>
            <p:cNvGrpSpPr/>
            <p:nvPr/>
          </p:nvGrpSpPr>
          <p:grpSpPr>
            <a:xfrm>
              <a:off x="6516130" y="1954235"/>
              <a:ext cx="2603157" cy="2992971"/>
              <a:chOff x="7055708" y="1163402"/>
              <a:chExt cx="4744995" cy="474963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7055708" y="1690688"/>
                <a:ext cx="1556951" cy="373392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/>
                  <a:t>MIPS</a:t>
                </a:r>
                <a:endParaRPr lang="zh-TW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933935" y="1764830"/>
                <a:ext cx="2866768" cy="16827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/>
                  <a:t>I Cache</a:t>
                </a:r>
                <a:endParaRPr lang="zh-TW" altLang="en-US" sz="24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8933935" y="3631794"/>
                <a:ext cx="2866768" cy="16827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/>
                  <a:t>D Cache</a:t>
                </a:r>
                <a:endParaRPr lang="zh-TW" altLang="en-US" sz="2400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9372599" y="1163402"/>
                <a:ext cx="1841157" cy="488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Instruction</a:t>
                </a:r>
                <a:endParaRPr lang="zh-TW" altLang="en-US" sz="1100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9736095" y="5424616"/>
                <a:ext cx="1841157" cy="488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Data</a:t>
                </a:r>
                <a:endParaRPr lang="zh-TW" altLang="en-US" dirty="0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400800" y="1825625"/>
              <a:ext cx="2829697" cy="320357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406752" y="2333223"/>
              <a:ext cx="2480276" cy="10603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I Cache</a:t>
              </a:r>
              <a:endParaRPr lang="zh-TW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406752" y="3509687"/>
              <a:ext cx="2480276" cy="10603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I Cache</a:t>
              </a:r>
              <a:endParaRPr lang="zh-TW" altLang="en-US" sz="2400" dirty="0"/>
            </a:p>
          </p:txBody>
        </p:sp>
        <p:cxnSp>
          <p:nvCxnSpPr>
            <p:cNvPr id="16" name="直線接點 15"/>
            <p:cNvCxnSpPr/>
            <p:nvPr/>
          </p:nvCxnSpPr>
          <p:spPr>
            <a:xfrm>
              <a:off x="7458419" y="5189838"/>
              <a:ext cx="0" cy="3089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9319310" y="5200135"/>
              <a:ext cx="0" cy="3089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11887028" y="5208372"/>
              <a:ext cx="0" cy="3089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7458419" y="5354594"/>
              <a:ext cx="1860891" cy="0"/>
            </a:xfrm>
            <a:prstGeom prst="straightConnector1">
              <a:avLst/>
            </a:prstGeom>
            <a:ln w="285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9319310" y="5354594"/>
              <a:ext cx="2567718" cy="0"/>
            </a:xfrm>
            <a:prstGeom prst="straightConnector1">
              <a:avLst/>
            </a:prstGeom>
            <a:ln w="285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7815648" y="5517291"/>
              <a:ext cx="118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2F6EA7"/>
                  </a:solidFill>
                </a:rPr>
                <a:t>L1 Cache</a:t>
              </a:r>
              <a:endParaRPr lang="zh-TW" altLang="en-US" sz="2000" dirty="0">
                <a:solidFill>
                  <a:srgbClr val="2F6EA7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10056364" y="5517291"/>
              <a:ext cx="118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2F6EA7"/>
                  </a:solidFill>
                </a:rPr>
                <a:t>L2 Cache</a:t>
              </a:r>
              <a:endParaRPr lang="zh-TW" altLang="en-US" sz="2000" dirty="0">
                <a:solidFill>
                  <a:srgbClr val="2F6EA7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203092" y="1544595"/>
              <a:ext cx="5894173" cy="4372806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203092" y="898309"/>
              <a:ext cx="1181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 smtClean="0">
                  <a:solidFill>
                    <a:srgbClr val="92D050"/>
                  </a:solidFill>
                </a:rPr>
                <a:t>Chip</a:t>
              </a:r>
              <a:endParaRPr lang="zh-TW" altLang="en-US" sz="3200" b="1" dirty="0">
                <a:solidFill>
                  <a:srgbClr val="92D050"/>
                </a:solidFill>
              </a:endParaRPr>
            </a:p>
          </p:txBody>
        </p:sp>
        <p:cxnSp>
          <p:nvCxnSpPr>
            <p:cNvPr id="29" name="直線接點 28"/>
            <p:cNvCxnSpPr>
              <a:endCxn id="6" idx="1"/>
            </p:cNvCxnSpPr>
            <p:nvPr/>
          </p:nvCxnSpPr>
          <p:spPr>
            <a:xfrm>
              <a:off x="7370291" y="2863400"/>
              <a:ext cx="17625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endCxn id="7" idx="1"/>
            </p:cNvCxnSpPr>
            <p:nvPr/>
          </p:nvCxnSpPr>
          <p:spPr>
            <a:xfrm>
              <a:off x="7370291" y="4039864"/>
              <a:ext cx="17625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圖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924" y="447091"/>
            <a:ext cx="6080725" cy="587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2F6E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Prediction</a:t>
            </a:r>
            <a:endParaRPr lang="zh-TW" altLang="en-US" sz="4800" b="1" dirty="0">
              <a:solidFill>
                <a:srgbClr val="2F6E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Early stage branch</a:t>
            </a:r>
            <a:r>
              <a:rPr lang="en-US" altLang="zh-TW" baseline="0" dirty="0" smtClean="0"/>
              <a:t> prediction</a:t>
            </a:r>
          </a:p>
          <a:p>
            <a:pPr lvl="1"/>
            <a:r>
              <a:rPr lang="en-US" altLang="zh-TW" dirty="0" smtClean="0"/>
              <a:t>At EX</a:t>
            </a:r>
            <a:r>
              <a:rPr lang="en-US" altLang="zh-TW" baseline="0" dirty="0" smtClean="0"/>
              <a:t> stage</a:t>
            </a:r>
          </a:p>
          <a:p>
            <a:pPr lvl="0"/>
            <a:r>
              <a:rPr lang="en-US" altLang="zh-TW" dirty="0" smtClean="0"/>
              <a:t>2-bits predictor</a:t>
            </a:r>
          </a:p>
          <a:p>
            <a:pPr lvl="1"/>
            <a:r>
              <a:rPr lang="en-US" altLang="zh-TW" dirty="0" smtClean="0"/>
              <a:t>Easy implement</a:t>
            </a:r>
          </a:p>
          <a:p>
            <a:pPr lvl="1"/>
            <a:r>
              <a:rPr lang="en-US" altLang="zh-TW" dirty="0" smtClean="0"/>
              <a:t>Suit for multiple situation</a:t>
            </a:r>
          </a:p>
        </p:txBody>
      </p:sp>
    </p:spTree>
    <p:extLst>
      <p:ext uri="{BB962C8B-B14F-4D97-AF65-F5344CB8AC3E}">
        <p14:creationId xmlns:p14="http://schemas.microsoft.com/office/powerpoint/2010/main" val="152963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312</Words>
  <Application>Microsoft Office PowerPoint</Application>
  <PresentationFormat>寬螢幕</PresentationFormat>
  <Paragraphs>109</Paragraphs>
  <Slides>11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等线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MIPS</vt:lpstr>
      <vt:lpstr>Outline</vt:lpstr>
      <vt:lpstr>Baseline</vt:lpstr>
      <vt:lpstr>MIPS</vt:lpstr>
      <vt:lpstr>MIPS</vt:lpstr>
      <vt:lpstr>Cache</vt:lpstr>
      <vt:lpstr>Extension</vt:lpstr>
      <vt:lpstr>L2 cache</vt:lpstr>
      <vt:lpstr>Branch Prediction</vt:lpstr>
      <vt:lpstr>Assembly</vt:lpstr>
      <vt:lpstr>Multiplication &amp; Division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– Pipeline version</dc:title>
  <dc:creator>Albert</dc:creator>
  <cp:lastModifiedBy>Albert</cp:lastModifiedBy>
  <cp:revision>20</cp:revision>
  <dcterms:created xsi:type="dcterms:W3CDTF">2017-05-31T16:43:27Z</dcterms:created>
  <dcterms:modified xsi:type="dcterms:W3CDTF">2017-06-01T06:15:09Z</dcterms:modified>
</cp:coreProperties>
</file>