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7" r:id="rId18"/>
    <p:sldId id="272" r:id="rId19"/>
    <p:sldId id="273" r:id="rId20"/>
    <p:sldId id="274" r:id="rId21"/>
    <p:sldId id="275" r:id="rId22"/>
    <p:sldId id="276"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FA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2"/>
  </p:normalViewPr>
  <p:slideViewPr>
    <p:cSldViewPr snapToGrid="0" snapToObjects="1">
      <p:cViewPr varScale="1">
        <p:scale>
          <a:sx n="90" d="100"/>
          <a:sy n="90" d="100"/>
        </p:scale>
        <p:origin x="8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3C086-6C5C-C646-93F5-F88CC80D0719}" type="datetimeFigureOut">
              <a:rPr lang="en-US" smtClean="0"/>
              <a:t>9/17/17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1EC6E-7289-A249-BE64-20ABA9F33781}" type="slidenum">
              <a:rPr lang="en-US" smtClean="0"/>
              <a:t>‹#›</a:t>
            </a:fld>
            <a:endParaRPr lang="en-US"/>
          </a:p>
        </p:txBody>
      </p:sp>
    </p:spTree>
    <p:extLst>
      <p:ext uri="{BB962C8B-B14F-4D97-AF65-F5344CB8AC3E}">
        <p14:creationId xmlns:p14="http://schemas.microsoft.com/office/powerpoint/2010/main" val="318254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Bytecode</a:t>
            </a:r>
            <a:r>
              <a:rPr lang="en-US" baseline="0" dirty="0" smtClean="0"/>
              <a:t> is a virtual machine that converts generalized machine instructions into specific machine instructions so the host platform can execute the instructions, for example windows line of machine are one platform and Apple and Linux are another, Using bytecode your program statements need to be compiled once and can run on any platform</a:t>
            </a:r>
          </a:p>
          <a:p>
            <a:endParaRPr lang="en-US" baseline="0" dirty="0" smtClean="0"/>
          </a:p>
          <a:p>
            <a:r>
              <a:rPr lang="en-US" baseline="0" dirty="0" smtClean="0"/>
              <a:t>Compiler is a computer program the transform a specific programming language into the target programing language.</a:t>
            </a:r>
            <a:endParaRPr lang="en-US" dirty="0"/>
          </a:p>
        </p:txBody>
      </p:sp>
      <p:sp>
        <p:nvSpPr>
          <p:cNvPr id="4" name="Slide Number Placeholder 3"/>
          <p:cNvSpPr>
            <a:spLocks noGrp="1"/>
          </p:cNvSpPr>
          <p:nvPr>
            <p:ph type="sldNum" sz="quarter" idx="10"/>
          </p:nvPr>
        </p:nvSpPr>
        <p:spPr/>
        <p:txBody>
          <a:bodyPr/>
          <a:lstStyle/>
          <a:p>
            <a:fld id="{35B1EC6E-7289-A249-BE64-20ABA9F33781}" type="slidenum">
              <a:rPr lang="en-US" smtClean="0"/>
              <a:t>4</a:t>
            </a:fld>
            <a:endParaRPr lang="en-US"/>
          </a:p>
        </p:txBody>
      </p:sp>
    </p:spTree>
    <p:extLst>
      <p:ext uri="{BB962C8B-B14F-4D97-AF65-F5344CB8AC3E}">
        <p14:creationId xmlns:p14="http://schemas.microsoft.com/office/powerpoint/2010/main" val="1671823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Python uses indentation to show block structure. Indent one level to show the beginning of a block. Out-dent one level to show the end of a block.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And, the convention is to use four spaces (and no hard tabs) for each level of indentation. Actually, it's more than a convention; it's practically a requirement. Following that "convention" will make it so much easier to merge your Python code with code from other sources.</a:t>
            </a:r>
            <a:endParaRPr lang="en-US" dirty="0"/>
          </a:p>
        </p:txBody>
      </p:sp>
      <p:sp>
        <p:nvSpPr>
          <p:cNvPr id="4" name="Slide Number Placeholder 3"/>
          <p:cNvSpPr>
            <a:spLocks noGrp="1"/>
          </p:cNvSpPr>
          <p:nvPr>
            <p:ph type="sldNum" sz="quarter" idx="10"/>
          </p:nvPr>
        </p:nvSpPr>
        <p:spPr/>
        <p:txBody>
          <a:bodyPr/>
          <a:lstStyle/>
          <a:p>
            <a:fld id="{35B1EC6E-7289-A249-BE64-20ABA9F33781}" type="slidenum">
              <a:rPr lang="en-US" smtClean="0"/>
              <a:t>6</a:t>
            </a:fld>
            <a:endParaRPr lang="en-US"/>
          </a:p>
        </p:txBody>
      </p:sp>
    </p:spTree>
    <p:extLst>
      <p:ext uri="{BB962C8B-B14F-4D97-AF65-F5344CB8AC3E}">
        <p14:creationId xmlns:p14="http://schemas.microsoft.com/office/powerpoint/2010/main" val="1095274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 constructor? A constructor is a special method</a:t>
            </a:r>
            <a:r>
              <a:rPr lang="en-US" baseline="0" dirty="0" smtClean="0"/>
              <a:t> of a class that initializes the an object of that type.</a:t>
            </a:r>
            <a:endParaRPr lang="en-US" dirty="0"/>
          </a:p>
        </p:txBody>
      </p:sp>
      <p:sp>
        <p:nvSpPr>
          <p:cNvPr id="4" name="Slide Number Placeholder 3"/>
          <p:cNvSpPr>
            <a:spLocks noGrp="1"/>
          </p:cNvSpPr>
          <p:nvPr>
            <p:ph type="sldNum" sz="quarter" idx="10"/>
          </p:nvPr>
        </p:nvSpPr>
        <p:spPr/>
        <p:txBody>
          <a:bodyPr/>
          <a:lstStyle/>
          <a:p>
            <a:fld id="{35B1EC6E-7289-A249-BE64-20ABA9F33781}" type="slidenum">
              <a:rPr lang="en-US" smtClean="0"/>
              <a:t>19</a:t>
            </a:fld>
            <a:endParaRPr lang="en-US"/>
          </a:p>
        </p:txBody>
      </p:sp>
    </p:spTree>
    <p:extLst>
      <p:ext uri="{BB962C8B-B14F-4D97-AF65-F5344CB8AC3E}">
        <p14:creationId xmlns:p14="http://schemas.microsoft.com/office/powerpoint/2010/main" val="468287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B1EC6E-7289-A249-BE64-20ABA9F33781}" type="slidenum">
              <a:rPr lang="en-US" smtClean="0"/>
              <a:t>22</a:t>
            </a:fld>
            <a:endParaRPr lang="en-US"/>
          </a:p>
        </p:txBody>
      </p:sp>
    </p:spTree>
    <p:extLst>
      <p:ext uri="{BB962C8B-B14F-4D97-AF65-F5344CB8AC3E}">
        <p14:creationId xmlns:p14="http://schemas.microsoft.com/office/powerpoint/2010/main" val="827048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Immutable are</a:t>
            </a:r>
            <a:r>
              <a:rPr lang="en-US" baseline="0" dirty="0" smtClean="0"/>
              <a:t> values that can’t change, for instance concatenating a 2 string value will create a third string value containing the concatenated string and then destroys it when assigned to the variable, mutable are objects that you can alter directly.</a:t>
            </a:r>
            <a:endParaRPr lang="en-US" dirty="0"/>
          </a:p>
        </p:txBody>
      </p:sp>
      <p:sp>
        <p:nvSpPr>
          <p:cNvPr id="4" name="Slide Number Placeholder 3"/>
          <p:cNvSpPr>
            <a:spLocks noGrp="1"/>
          </p:cNvSpPr>
          <p:nvPr>
            <p:ph type="sldNum" sz="quarter" idx="10"/>
          </p:nvPr>
        </p:nvSpPr>
        <p:spPr/>
        <p:txBody>
          <a:bodyPr/>
          <a:lstStyle/>
          <a:p>
            <a:fld id="{35B1EC6E-7289-A249-BE64-20ABA9F33781}" type="slidenum">
              <a:rPr lang="en-US" smtClean="0"/>
              <a:t>23</a:t>
            </a:fld>
            <a:endParaRPr lang="en-US"/>
          </a:p>
        </p:txBody>
      </p:sp>
    </p:spTree>
    <p:extLst>
      <p:ext uri="{BB962C8B-B14F-4D97-AF65-F5344CB8AC3E}">
        <p14:creationId xmlns:p14="http://schemas.microsoft.com/office/powerpoint/2010/main" val="1866637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9/17/17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9/17/17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downloads/window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Basics</a:t>
            </a:r>
            <a:endParaRPr lang="en-US" dirty="0"/>
          </a:p>
        </p:txBody>
      </p:sp>
    </p:spTree>
    <p:extLst>
      <p:ext uri="{BB962C8B-B14F-4D97-AF65-F5344CB8AC3E}">
        <p14:creationId xmlns:p14="http://schemas.microsoft.com/office/powerpoint/2010/main" val="1070045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a:t>
            </a:r>
            <a:br>
              <a:rPr lang="en-US" dirty="0" smtClean="0"/>
            </a:br>
            <a:r>
              <a:rPr lang="en-US" dirty="0" smtClean="0"/>
              <a:t>operators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1189" y="814115"/>
            <a:ext cx="6132961" cy="5901338"/>
          </a:xfrm>
        </p:spPr>
      </p:pic>
    </p:spTree>
    <p:extLst>
      <p:ext uri="{BB962C8B-B14F-4D97-AF65-F5344CB8AC3E}">
        <p14:creationId xmlns:p14="http://schemas.microsoft.com/office/powerpoint/2010/main" val="31291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br>
              <a:rPr lang="en-US" dirty="0" smtClean="0"/>
            </a:br>
            <a:r>
              <a:rPr lang="en-US" dirty="0" smtClean="0"/>
              <a:t>Operator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9104" y="618518"/>
            <a:ext cx="6558307" cy="6085249"/>
          </a:xfrm>
        </p:spPr>
      </p:pic>
    </p:spTree>
    <p:extLst>
      <p:ext uri="{BB962C8B-B14F-4D97-AF65-F5344CB8AC3E}">
        <p14:creationId xmlns:p14="http://schemas.microsoft.com/office/powerpoint/2010/main" val="1722377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652" y="700088"/>
            <a:ext cx="7708900" cy="2451100"/>
          </a:xfrm>
          <a:prstGeom prst="rect">
            <a:avLst/>
          </a:prstGeom>
        </p:spPr>
      </p:pic>
      <p:sp>
        <p:nvSpPr>
          <p:cNvPr id="7" name="Title 1"/>
          <p:cNvSpPr>
            <a:spLocks noGrp="1"/>
          </p:cNvSpPr>
          <p:nvPr>
            <p:ph type="title"/>
          </p:nvPr>
        </p:nvSpPr>
        <p:spPr>
          <a:xfrm>
            <a:off x="1136652" y="79376"/>
            <a:ext cx="4873625" cy="753082"/>
          </a:xfrm>
        </p:spPr>
        <p:txBody>
          <a:bodyPr>
            <a:normAutofit/>
          </a:bodyPr>
          <a:lstStyle/>
          <a:p>
            <a:r>
              <a:rPr lang="en-US" dirty="0" smtClean="0"/>
              <a:t>Membership Operator</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252" y="3886200"/>
            <a:ext cx="7734300" cy="2857500"/>
          </a:xfrm>
          <a:prstGeom prst="rect">
            <a:avLst/>
          </a:prstGeom>
        </p:spPr>
      </p:pic>
      <p:sp>
        <p:nvSpPr>
          <p:cNvPr id="10" name="Title 1"/>
          <p:cNvSpPr txBox="1">
            <a:spLocks/>
          </p:cNvSpPr>
          <p:nvPr/>
        </p:nvSpPr>
        <p:spPr>
          <a:xfrm>
            <a:off x="1111252" y="3133118"/>
            <a:ext cx="4873625" cy="7530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smtClean="0"/>
              <a:t>Identity Operator</a:t>
            </a:r>
            <a:endParaRPr lang="en-US" dirty="0"/>
          </a:p>
        </p:txBody>
      </p:sp>
    </p:spTree>
    <p:extLst>
      <p:ext uri="{BB962C8B-B14F-4D97-AF65-F5344CB8AC3E}">
        <p14:creationId xmlns:p14="http://schemas.microsoft.com/office/powerpoint/2010/main" val="1690714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754188"/>
            <a:ext cx="9474200" cy="2859486"/>
          </a:xfrm>
        </p:spPr>
      </p:pic>
      <p:sp>
        <p:nvSpPr>
          <p:cNvPr id="5" name="Rectangle 4"/>
          <p:cNvSpPr/>
          <p:nvPr/>
        </p:nvSpPr>
        <p:spPr>
          <a:xfrm>
            <a:off x="595396" y="4744522"/>
            <a:ext cx="4657557" cy="369332"/>
          </a:xfrm>
          <a:prstGeom prst="rect">
            <a:avLst/>
          </a:prstGeom>
        </p:spPr>
        <p:txBody>
          <a:bodyPr wrap="none">
            <a:spAutoFit/>
          </a:bodyPr>
          <a:lstStyle/>
          <a:p>
            <a:pPr lvl="1"/>
            <a:r>
              <a:rPr lang="en-US"/>
              <a:t>Types are bound to values, not to variables.</a:t>
            </a:r>
            <a:endParaRPr lang="en-US" dirty="0"/>
          </a:p>
        </p:txBody>
      </p:sp>
    </p:spTree>
    <p:extLst>
      <p:ext uri="{BB962C8B-B14F-4D97-AF65-F5344CB8AC3E}">
        <p14:creationId xmlns:p14="http://schemas.microsoft.com/office/powerpoint/2010/main" val="886756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877219"/>
            <a:ext cx="9174162" cy="4365636"/>
          </a:xfrm>
        </p:spPr>
      </p:pic>
    </p:spTree>
    <p:extLst>
      <p:ext uri="{BB962C8B-B14F-4D97-AF65-F5344CB8AC3E}">
        <p14:creationId xmlns:p14="http://schemas.microsoft.com/office/powerpoint/2010/main" val="1456971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Looping/iterator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5229" y="2097088"/>
            <a:ext cx="8145946" cy="4616562"/>
          </a:xfrm>
        </p:spPr>
      </p:pic>
      <p:sp>
        <p:nvSpPr>
          <p:cNvPr id="5" name="TextBox 4"/>
          <p:cNvSpPr txBox="1"/>
          <p:nvPr/>
        </p:nvSpPr>
        <p:spPr>
          <a:xfrm>
            <a:off x="1255229" y="1727756"/>
            <a:ext cx="1295547" cy="369332"/>
          </a:xfrm>
          <a:prstGeom prst="rect">
            <a:avLst/>
          </a:prstGeom>
          <a:noFill/>
        </p:spPr>
        <p:txBody>
          <a:bodyPr wrap="none" rtlCol="0">
            <a:spAutoFit/>
          </a:bodyPr>
          <a:lstStyle/>
          <a:p>
            <a:r>
              <a:rPr lang="en-US" smtClean="0"/>
              <a:t>While Loop:</a:t>
            </a:r>
            <a:endParaRPr lang="en-US"/>
          </a:p>
        </p:txBody>
      </p:sp>
    </p:spTree>
    <p:extLst>
      <p:ext uri="{BB962C8B-B14F-4D97-AF65-F5344CB8AC3E}">
        <p14:creationId xmlns:p14="http://schemas.microsoft.com/office/powerpoint/2010/main" val="1328095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062" y="2072480"/>
            <a:ext cx="8909049" cy="4528153"/>
          </a:xfrm>
        </p:spPr>
      </p:pic>
      <p:sp>
        <p:nvSpPr>
          <p:cNvPr id="5" name="TextBox 4"/>
          <p:cNvSpPr txBox="1"/>
          <p:nvPr/>
        </p:nvSpPr>
        <p:spPr>
          <a:xfrm>
            <a:off x="1135062" y="1557338"/>
            <a:ext cx="921599" cy="369332"/>
          </a:xfrm>
          <a:prstGeom prst="rect">
            <a:avLst/>
          </a:prstGeom>
          <a:noFill/>
        </p:spPr>
        <p:txBody>
          <a:bodyPr wrap="none" rtlCol="0">
            <a:spAutoFit/>
          </a:bodyPr>
          <a:lstStyle/>
          <a:p>
            <a:r>
              <a:rPr lang="en-US" dirty="0" smtClean="0"/>
              <a:t>Iterator:</a:t>
            </a:r>
            <a:endParaRPr lang="en-US" dirty="0"/>
          </a:p>
        </p:txBody>
      </p:sp>
    </p:spTree>
    <p:extLst>
      <p:ext uri="{BB962C8B-B14F-4D97-AF65-F5344CB8AC3E}">
        <p14:creationId xmlns:p14="http://schemas.microsoft.com/office/powerpoint/2010/main" val="1806121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Using </a:t>
            </a:r>
            <a:r>
              <a:rPr lang="en-US" dirty="0" err="1" smtClean="0"/>
              <a:t>Jupyter</a:t>
            </a:r>
            <a:endParaRPr lang="en-US" dirty="0"/>
          </a:p>
        </p:txBody>
      </p:sp>
      <p:sp>
        <p:nvSpPr>
          <p:cNvPr id="3" name="Content Placeholder 2"/>
          <p:cNvSpPr>
            <a:spLocks noGrp="1"/>
          </p:cNvSpPr>
          <p:nvPr>
            <p:ph idx="1"/>
          </p:nvPr>
        </p:nvSpPr>
        <p:spPr/>
        <p:txBody>
          <a:bodyPr/>
          <a:lstStyle/>
          <a:p>
            <a:r>
              <a:rPr lang="en-US" dirty="0" smtClean="0"/>
              <a:t>Go to </a:t>
            </a:r>
            <a:r>
              <a:rPr lang="en-US" dirty="0" err="1" smtClean="0"/>
              <a:t>cmd</a:t>
            </a:r>
            <a:r>
              <a:rPr lang="en-US" dirty="0" smtClean="0"/>
              <a:t> and type “</a:t>
            </a:r>
            <a:r>
              <a:rPr lang="en-US" dirty="0" err="1" smtClean="0">
                <a:solidFill>
                  <a:srgbClr val="B9FA56"/>
                </a:solidFill>
              </a:rPr>
              <a:t>jupyter</a:t>
            </a:r>
            <a:r>
              <a:rPr lang="en-US" dirty="0" smtClean="0">
                <a:solidFill>
                  <a:srgbClr val="B9FA56"/>
                </a:solidFill>
              </a:rPr>
              <a:t> notebook</a:t>
            </a:r>
            <a:r>
              <a:rPr lang="en-US" dirty="0" smtClean="0"/>
              <a:t>”</a:t>
            </a:r>
          </a:p>
          <a:p>
            <a:r>
              <a:rPr lang="en-US" dirty="0" smtClean="0"/>
              <a:t>A browser will open showing a file explorer. That will serve as your IDE.</a:t>
            </a:r>
          </a:p>
          <a:p>
            <a:r>
              <a:rPr lang="en-US" dirty="0" err="1" smtClean="0"/>
              <a:t>Jupyter</a:t>
            </a:r>
            <a:r>
              <a:rPr lang="en-US" dirty="0" smtClean="0"/>
              <a:t> notebooks are good in creating proof of concepts and for educational purposes I will not suggest to use it in an actual project implementation.</a:t>
            </a:r>
            <a:endParaRPr lang="en-US" dirty="0"/>
          </a:p>
        </p:txBody>
      </p:sp>
    </p:spTree>
    <p:extLst>
      <p:ext uri="{BB962C8B-B14F-4D97-AF65-F5344CB8AC3E}">
        <p14:creationId xmlns:p14="http://schemas.microsoft.com/office/powerpoint/2010/main" val="1317615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Excercises</a:t>
            </a:r>
            <a:endParaRPr lang="en-US" dirty="0"/>
          </a:p>
        </p:txBody>
      </p:sp>
      <p:sp>
        <p:nvSpPr>
          <p:cNvPr id="3" name="Content Placeholder 2"/>
          <p:cNvSpPr>
            <a:spLocks noGrp="1"/>
          </p:cNvSpPr>
          <p:nvPr>
            <p:ph idx="1"/>
          </p:nvPr>
        </p:nvSpPr>
        <p:spPr/>
        <p:txBody>
          <a:bodyPr/>
          <a:lstStyle/>
          <a:p>
            <a:r>
              <a:rPr lang="en-US" dirty="0" smtClean="0"/>
              <a:t>Exercise 1: Create a program that accepts integer input and outputs if the number is odd or even.</a:t>
            </a:r>
          </a:p>
          <a:p>
            <a:r>
              <a:rPr lang="en-US" dirty="0" smtClean="0"/>
              <a:t>Exercise 2: Create a program that accepts a number then displays the value incremented by 1 till it reaches 10, if the input is greater than 10 display ”Invalid input”. Example: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4813301"/>
            <a:ext cx="5257800" cy="9779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5943600"/>
            <a:ext cx="3175000" cy="571500"/>
          </a:xfrm>
          <a:prstGeom prst="rect">
            <a:avLst/>
          </a:prstGeom>
        </p:spPr>
      </p:pic>
    </p:spTree>
    <p:extLst>
      <p:ext uri="{BB962C8B-B14F-4D97-AF65-F5344CB8AC3E}">
        <p14:creationId xmlns:p14="http://schemas.microsoft.com/office/powerpoint/2010/main" val="1379906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a:bodyPr>
          <a:lstStyle/>
          <a:p>
            <a:r>
              <a:rPr lang="en-US" dirty="0"/>
              <a:t>List -- A list is a dynamic array/sequence. It is ordered and </a:t>
            </a:r>
            <a:r>
              <a:rPr lang="en-US" dirty="0" err="1"/>
              <a:t>indexable</a:t>
            </a:r>
            <a:r>
              <a:rPr lang="en-US" dirty="0"/>
              <a:t>. A list is mutable</a:t>
            </a:r>
            <a:r>
              <a:rPr lang="en-US" dirty="0" smtClean="0"/>
              <a:t>.</a:t>
            </a:r>
          </a:p>
          <a:p>
            <a:r>
              <a:rPr lang="en-US" dirty="0"/>
              <a:t>List constructors: </a:t>
            </a:r>
            <a:r>
              <a:rPr lang="en-US" dirty="0"/>
              <a:t>[]</a:t>
            </a:r>
            <a:r>
              <a:rPr lang="en-US" dirty="0"/>
              <a:t>, </a:t>
            </a:r>
            <a:r>
              <a:rPr lang="en-US" dirty="0"/>
              <a:t>list</a:t>
            </a:r>
            <a:r>
              <a:rPr lang="en-US" dirty="0" smtClean="0"/>
              <a:t>().</a:t>
            </a:r>
          </a:p>
        </p:txBody>
      </p:sp>
    </p:spTree>
    <p:extLst>
      <p:ext uri="{BB962C8B-B14F-4D97-AF65-F5344CB8AC3E}">
        <p14:creationId xmlns:p14="http://schemas.microsoft.com/office/powerpoint/2010/main" val="145817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Python</a:t>
            </a:r>
            <a:endParaRPr lang="en-US" dirty="0"/>
          </a:p>
        </p:txBody>
      </p:sp>
      <p:sp>
        <p:nvSpPr>
          <p:cNvPr id="3" name="Content Placeholder 2"/>
          <p:cNvSpPr>
            <a:spLocks noGrp="1"/>
          </p:cNvSpPr>
          <p:nvPr>
            <p:ph idx="1"/>
          </p:nvPr>
        </p:nvSpPr>
        <p:spPr/>
        <p:txBody>
          <a:bodyPr/>
          <a:lstStyle/>
          <a:p>
            <a:r>
              <a:rPr lang="en-US" dirty="0" smtClean="0"/>
              <a:t>Go </a:t>
            </a:r>
            <a:r>
              <a:rPr lang="en-US" dirty="0"/>
              <a:t>to this link </a:t>
            </a:r>
            <a:r>
              <a:rPr lang="en-US" dirty="0">
                <a:hlinkClick r:id="rId2"/>
              </a:rPr>
              <a:t>https://www.python.org/downloads/windows</a:t>
            </a:r>
            <a:r>
              <a:rPr lang="en-US" dirty="0" smtClean="0">
                <a:hlinkClick r:id="rId2"/>
              </a:rPr>
              <a:t>/</a:t>
            </a:r>
            <a:r>
              <a:rPr lang="en-US" dirty="0" smtClean="0"/>
              <a:t> and download the latest python 3 release.</a:t>
            </a:r>
          </a:p>
          <a:p>
            <a:r>
              <a:rPr lang="en-US" dirty="0" smtClean="0"/>
              <a:t>After installing open </a:t>
            </a:r>
            <a:r>
              <a:rPr lang="en-US" dirty="0" err="1" smtClean="0"/>
              <a:t>cmd</a:t>
            </a:r>
            <a:r>
              <a:rPr lang="en-US" dirty="0" smtClean="0"/>
              <a:t> and type “</a:t>
            </a:r>
            <a:r>
              <a:rPr lang="en-US" dirty="0" smtClean="0">
                <a:solidFill>
                  <a:srgbClr val="B9FA56"/>
                </a:solidFill>
              </a:rPr>
              <a:t>pip3 install </a:t>
            </a:r>
            <a:r>
              <a:rPr lang="en-US" dirty="0" err="1" smtClean="0">
                <a:solidFill>
                  <a:srgbClr val="B9FA56"/>
                </a:solidFill>
              </a:rPr>
              <a:t>jupyter</a:t>
            </a:r>
            <a:r>
              <a:rPr lang="en-US" dirty="0" smtClean="0"/>
              <a:t>”</a:t>
            </a:r>
            <a:endParaRPr lang="en-US" dirty="0"/>
          </a:p>
        </p:txBody>
      </p:sp>
    </p:spTree>
    <p:extLst>
      <p:ext uri="{BB962C8B-B14F-4D97-AF65-F5344CB8AC3E}">
        <p14:creationId xmlns:p14="http://schemas.microsoft.com/office/powerpoint/2010/main" val="7209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List</a:t>
            </a:r>
            <a:endParaRPr lang="en-US" dirty="0"/>
          </a:p>
        </p:txBody>
      </p:sp>
      <p:sp>
        <p:nvSpPr>
          <p:cNvPr id="3" name="Content Placeholder 2"/>
          <p:cNvSpPr>
            <a:spLocks noGrp="1"/>
          </p:cNvSpPr>
          <p:nvPr>
            <p:ph idx="1"/>
          </p:nvPr>
        </p:nvSpPr>
        <p:spPr/>
        <p:txBody>
          <a:bodyPr>
            <a:normAutofit fontScale="92500" lnSpcReduction="20000"/>
          </a:bodyPr>
          <a:lstStyle/>
          <a:p>
            <a:r>
              <a:rPr lang="en-US" dirty="0"/>
              <a:t>list1 + list2, list1 * n, list1 += list2, etc.</a:t>
            </a:r>
          </a:p>
          <a:p>
            <a:r>
              <a:rPr lang="en-US" dirty="0"/>
              <a:t>Comparison operators: &lt;, ==, &gt;=, etc.</a:t>
            </a:r>
          </a:p>
          <a:p>
            <a:r>
              <a:rPr lang="en-US" dirty="0"/>
              <a:t>Test </a:t>
            </a:r>
            <a:r>
              <a:rPr lang="en-US" dirty="0" smtClean="0"/>
              <a:t>for membership: in</a:t>
            </a:r>
          </a:p>
          <a:p>
            <a:r>
              <a:rPr lang="en-US" dirty="0"/>
              <a:t>Append -- </a:t>
            </a:r>
            <a:r>
              <a:rPr lang="en-US" dirty="0" err="1"/>
              <a:t>mylist.append</a:t>
            </a:r>
            <a:r>
              <a:rPr lang="en-US" dirty="0"/>
              <a:t>(</a:t>
            </a:r>
            <a:r>
              <a:rPr lang="en-US" dirty="0" err="1"/>
              <a:t>newitem</a:t>
            </a:r>
            <a:r>
              <a:rPr lang="en-US" dirty="0"/>
              <a:t>).</a:t>
            </a:r>
          </a:p>
          <a:p>
            <a:r>
              <a:rPr lang="en-US" dirty="0"/>
              <a:t>Insert -- </a:t>
            </a:r>
            <a:r>
              <a:rPr lang="en-US" dirty="0" err="1"/>
              <a:t>mylist.insert</a:t>
            </a:r>
            <a:r>
              <a:rPr lang="en-US" dirty="0"/>
              <a:t>(index, </a:t>
            </a:r>
            <a:r>
              <a:rPr lang="en-US" dirty="0" err="1"/>
              <a:t>newitem</a:t>
            </a:r>
            <a:r>
              <a:rPr lang="en-US" dirty="0"/>
              <a:t>). Note on efficiency: The insert method is not as fast as the append method. If you find that you need to do a large number of </a:t>
            </a:r>
            <a:r>
              <a:rPr lang="en-US" dirty="0" err="1"/>
              <a:t>mylist.insert</a:t>
            </a:r>
            <a:r>
              <a:rPr lang="en-US" dirty="0"/>
              <a:t>(0, </a:t>
            </a:r>
            <a:r>
              <a:rPr lang="en-US" dirty="0" err="1"/>
              <a:t>obj</a:t>
            </a:r>
            <a:r>
              <a:rPr lang="en-US" dirty="0"/>
              <a:t>) (that is, inserting at the beginning of the list) consider using a </a:t>
            </a:r>
            <a:r>
              <a:rPr lang="en-US" dirty="0" err="1"/>
              <a:t>deque</a:t>
            </a:r>
            <a:r>
              <a:rPr lang="en-US" dirty="0"/>
              <a:t> instead.</a:t>
            </a:r>
          </a:p>
          <a:p>
            <a:endParaRPr lang="en-US" dirty="0"/>
          </a:p>
        </p:txBody>
      </p:sp>
    </p:spTree>
    <p:extLst>
      <p:ext uri="{BB962C8B-B14F-4D97-AF65-F5344CB8AC3E}">
        <p14:creationId xmlns:p14="http://schemas.microsoft.com/office/powerpoint/2010/main" val="391496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585788"/>
            <a:ext cx="9905999" cy="5205413"/>
          </a:xfrm>
        </p:spPr>
        <p:txBody>
          <a:bodyPr/>
          <a:lstStyle/>
          <a:p>
            <a:r>
              <a:rPr lang="en-US" dirty="0"/>
              <a:t>Extend -- </a:t>
            </a:r>
            <a:r>
              <a:rPr lang="en-US" dirty="0" err="1"/>
              <a:t>mylist.extend</a:t>
            </a:r>
            <a:r>
              <a:rPr lang="en-US" dirty="0"/>
              <a:t>(</a:t>
            </a:r>
            <a:r>
              <a:rPr lang="en-US" dirty="0" err="1"/>
              <a:t>anotherlist</a:t>
            </a:r>
            <a:r>
              <a:rPr lang="en-US" dirty="0"/>
              <a:t>). Also can use + and +=.</a:t>
            </a:r>
          </a:p>
          <a:p>
            <a:r>
              <a:rPr lang="en-US" dirty="0"/>
              <a:t>Remove -- </a:t>
            </a:r>
            <a:r>
              <a:rPr lang="en-US" dirty="0" err="1"/>
              <a:t>mylist.remove</a:t>
            </a:r>
            <a:r>
              <a:rPr lang="en-US" dirty="0"/>
              <a:t>(item) and </a:t>
            </a:r>
            <a:r>
              <a:rPr lang="en-US" dirty="0" err="1"/>
              <a:t>mylist.pop</a:t>
            </a:r>
            <a:r>
              <a:rPr lang="en-US" dirty="0"/>
              <a:t>(). Note that append() together with pop() implements a stack.</a:t>
            </a:r>
          </a:p>
          <a:p>
            <a:r>
              <a:rPr lang="en-US" dirty="0"/>
              <a:t>Delete -- del </a:t>
            </a:r>
            <a:r>
              <a:rPr lang="en-US" dirty="0" err="1"/>
              <a:t>mylist</a:t>
            </a:r>
            <a:r>
              <a:rPr lang="en-US" dirty="0"/>
              <a:t>[index].</a:t>
            </a:r>
          </a:p>
          <a:p>
            <a:r>
              <a:rPr lang="en-US" dirty="0"/>
              <a:t>Pop -- Get last (right-most) item and remove from list -- </a:t>
            </a:r>
            <a:r>
              <a:rPr lang="en-US" dirty="0" err="1"/>
              <a:t>mylist.pop</a:t>
            </a:r>
            <a:r>
              <a:rPr lang="en-US" dirty="0"/>
              <a:t>().</a:t>
            </a:r>
          </a:p>
          <a:p>
            <a:endParaRPr lang="en-US" dirty="0"/>
          </a:p>
        </p:txBody>
      </p:sp>
    </p:spTree>
    <p:extLst>
      <p:ext uri="{BB962C8B-B14F-4D97-AF65-F5344CB8AC3E}">
        <p14:creationId xmlns:p14="http://schemas.microsoft.com/office/powerpoint/2010/main" val="1356248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Excercises</a:t>
            </a:r>
            <a:endParaRPr lang="en-US" dirty="0"/>
          </a:p>
        </p:txBody>
      </p:sp>
      <p:sp>
        <p:nvSpPr>
          <p:cNvPr id="3" name="Content Placeholder 2"/>
          <p:cNvSpPr>
            <a:spLocks noGrp="1"/>
          </p:cNvSpPr>
          <p:nvPr>
            <p:ph idx="1"/>
          </p:nvPr>
        </p:nvSpPr>
        <p:spPr/>
        <p:txBody>
          <a:bodyPr/>
          <a:lstStyle/>
          <a:p>
            <a:r>
              <a:rPr lang="en-US" dirty="0" smtClean="0"/>
              <a:t>Exercise 1: create an empty list and append 4 string values to it, then pop the last value.</a:t>
            </a:r>
          </a:p>
          <a:p>
            <a:r>
              <a:rPr lang="en-US" dirty="0" smtClean="0"/>
              <a:t>Exercise 2: Use “for” statement to print values from the list.</a:t>
            </a:r>
          </a:p>
          <a:p>
            <a:r>
              <a:rPr lang="en-US" dirty="0" smtClean="0"/>
              <a:t>Exercise 3: Create a program that accepts 3 values from user then adds it to a list, after 3 inputs the list values will be printed</a:t>
            </a:r>
          </a:p>
          <a:p>
            <a:endParaRPr lang="en-US" dirty="0"/>
          </a:p>
        </p:txBody>
      </p:sp>
    </p:spTree>
    <p:extLst>
      <p:ext uri="{BB962C8B-B14F-4D97-AF65-F5344CB8AC3E}">
        <p14:creationId xmlns:p14="http://schemas.microsoft.com/office/powerpoint/2010/main" val="1864828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lstStyle/>
          <a:p>
            <a:r>
              <a:rPr lang="en-US" dirty="0"/>
              <a:t>A dictionary is a collection, whose values are accessible by key. It is a collection of name-value pairs.</a:t>
            </a:r>
          </a:p>
          <a:p>
            <a:r>
              <a:rPr lang="en-US" dirty="0"/>
              <a:t>The order of elements in a dictionary is undefined. But, we can iterate over (1) the keys, (2) the values, and (3) the items (key-value pairs) in a dictionary. We can set the value of a key and we can get the value associated with a key.</a:t>
            </a:r>
          </a:p>
          <a:p>
            <a:r>
              <a:rPr lang="en-US" dirty="0"/>
              <a:t>Keys must be immutable objects: </a:t>
            </a:r>
            <a:r>
              <a:rPr lang="en-US" dirty="0" err="1"/>
              <a:t>ints</a:t>
            </a:r>
            <a:r>
              <a:rPr lang="en-US" dirty="0"/>
              <a:t>, strings, tuples, </a:t>
            </a:r>
            <a:r>
              <a:rPr lang="en-US" dirty="0" smtClean="0"/>
              <a:t>...</a:t>
            </a:r>
            <a:endParaRPr lang="en-US" dirty="0"/>
          </a:p>
        </p:txBody>
      </p:sp>
    </p:spTree>
    <p:extLst>
      <p:ext uri="{BB962C8B-B14F-4D97-AF65-F5344CB8AC3E}">
        <p14:creationId xmlns:p14="http://schemas.microsoft.com/office/powerpoint/2010/main" val="1688379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85762"/>
            <a:ext cx="9905999" cy="6072188"/>
          </a:xfrm>
        </p:spPr>
        <p:txBody>
          <a:bodyPr/>
          <a:lstStyle/>
          <a:p>
            <a:r>
              <a:rPr lang="en-US" dirty="0" smtClean="0"/>
              <a:t>Literals for Creating dictionaries:</a:t>
            </a:r>
          </a:p>
          <a:p>
            <a:endParaRPr lang="en-US" dirty="0"/>
          </a:p>
          <a:p>
            <a:r>
              <a:rPr lang="en-US" dirty="0" smtClean="0"/>
              <a:t>Indexing a dictionary</a:t>
            </a:r>
          </a:p>
          <a:p>
            <a:endParaRPr lang="en-US" dirty="0"/>
          </a:p>
          <a:p>
            <a:endParaRPr lang="en-US" dirty="0" smtClean="0"/>
          </a:p>
          <a:p>
            <a:r>
              <a:rPr lang="en-US" dirty="0" smtClean="0"/>
              <a:t>Some of dictionary operators:</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600" y="846138"/>
            <a:ext cx="4178300" cy="7239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8600" y="1994694"/>
            <a:ext cx="4876800" cy="1346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600" y="3765550"/>
            <a:ext cx="4178300" cy="1663700"/>
          </a:xfrm>
          <a:prstGeom prst="rect">
            <a:avLst/>
          </a:prstGeom>
        </p:spPr>
      </p:pic>
    </p:spTree>
    <p:extLst>
      <p:ext uri="{BB962C8B-B14F-4D97-AF65-F5344CB8AC3E}">
        <p14:creationId xmlns:p14="http://schemas.microsoft.com/office/powerpoint/2010/main" val="52097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Excercises</a:t>
            </a:r>
            <a:endParaRPr lang="en-US" dirty="0"/>
          </a:p>
        </p:txBody>
      </p:sp>
      <p:sp>
        <p:nvSpPr>
          <p:cNvPr id="3" name="Content Placeholder 2"/>
          <p:cNvSpPr>
            <a:spLocks noGrp="1"/>
          </p:cNvSpPr>
          <p:nvPr>
            <p:ph idx="1"/>
          </p:nvPr>
        </p:nvSpPr>
        <p:spPr/>
        <p:txBody>
          <a:bodyPr/>
          <a:lstStyle/>
          <a:p>
            <a:r>
              <a:rPr lang="en-US" dirty="0" smtClean="0"/>
              <a:t>Create a dictionary with the values: </a:t>
            </a:r>
            <a:r>
              <a:rPr lang="cs-CZ" dirty="0"/>
              <a:t>'</a:t>
            </a:r>
            <a:r>
              <a:rPr lang="cs-CZ" dirty="0" err="1"/>
              <a:t>aa</a:t>
            </a:r>
            <a:r>
              <a:rPr lang="cs-CZ" dirty="0"/>
              <a:t>': 111, '</a:t>
            </a:r>
            <a:r>
              <a:rPr lang="cs-CZ" dirty="0" err="1"/>
              <a:t>bb</a:t>
            </a:r>
            <a:r>
              <a:rPr lang="cs-CZ" dirty="0"/>
              <a:t>': 222, '</a:t>
            </a:r>
            <a:r>
              <a:rPr lang="cs-CZ" dirty="0" err="1"/>
              <a:t>cc</a:t>
            </a:r>
            <a:r>
              <a:rPr lang="cs-CZ" dirty="0"/>
              <a:t>': </a:t>
            </a:r>
            <a:r>
              <a:rPr lang="cs-CZ" dirty="0" smtClean="0"/>
              <a:t>333.</a:t>
            </a:r>
          </a:p>
          <a:p>
            <a:r>
              <a:rPr lang="cs-CZ" dirty="0" err="1" smtClean="0"/>
              <a:t>Create</a:t>
            </a:r>
            <a:r>
              <a:rPr lang="cs-CZ" dirty="0" smtClean="0"/>
              <a:t> a </a:t>
            </a:r>
            <a:r>
              <a:rPr lang="cs-CZ" dirty="0" err="1" smtClean="0"/>
              <a:t>statement</a:t>
            </a:r>
            <a:r>
              <a:rPr lang="cs-CZ" dirty="0" smtClean="0"/>
              <a:t> </a:t>
            </a:r>
            <a:r>
              <a:rPr lang="cs-CZ" dirty="0" err="1" smtClean="0"/>
              <a:t>that</a:t>
            </a:r>
            <a:r>
              <a:rPr lang="cs-CZ" dirty="0" smtClean="0"/>
              <a:t> </a:t>
            </a:r>
            <a:r>
              <a:rPr lang="cs-CZ" dirty="0" err="1" smtClean="0"/>
              <a:t>iterate</a:t>
            </a:r>
            <a:r>
              <a:rPr lang="cs-CZ" dirty="0" smtClean="0"/>
              <a:t> </a:t>
            </a:r>
            <a:r>
              <a:rPr lang="cs-CZ" dirty="0" err="1" smtClean="0"/>
              <a:t>over</a:t>
            </a:r>
            <a:r>
              <a:rPr lang="cs-CZ" dirty="0" smtClean="0"/>
              <a:t> (1) </a:t>
            </a:r>
            <a:r>
              <a:rPr lang="cs-CZ" dirty="0" err="1" smtClean="0"/>
              <a:t>the</a:t>
            </a:r>
            <a:r>
              <a:rPr lang="cs-CZ" dirty="0" smtClean="0"/>
              <a:t> </a:t>
            </a:r>
            <a:r>
              <a:rPr lang="cs-CZ" dirty="0" err="1" smtClean="0"/>
              <a:t>keys</a:t>
            </a:r>
            <a:r>
              <a:rPr lang="cs-CZ" dirty="0" smtClean="0"/>
              <a:t>, (2) </a:t>
            </a:r>
            <a:r>
              <a:rPr lang="cs-CZ" dirty="0" err="1" smtClean="0"/>
              <a:t>the</a:t>
            </a:r>
            <a:r>
              <a:rPr lang="cs-CZ" dirty="0" smtClean="0"/>
              <a:t> </a:t>
            </a:r>
            <a:r>
              <a:rPr lang="cs-CZ" dirty="0" err="1" smtClean="0"/>
              <a:t>values</a:t>
            </a:r>
            <a:r>
              <a:rPr lang="cs-CZ" dirty="0" smtClean="0"/>
              <a:t>, (3) </a:t>
            </a:r>
            <a:r>
              <a:rPr lang="cs-CZ" dirty="0" err="1" smtClean="0"/>
              <a:t>the</a:t>
            </a:r>
            <a:r>
              <a:rPr lang="cs-CZ" dirty="0" smtClean="0"/>
              <a:t> </a:t>
            </a:r>
            <a:r>
              <a:rPr lang="cs-CZ" dirty="0" err="1" smtClean="0"/>
              <a:t>items</a:t>
            </a:r>
            <a:r>
              <a:rPr lang="cs-CZ" dirty="0" smtClean="0"/>
              <a:t> in </a:t>
            </a:r>
            <a:r>
              <a:rPr lang="cs-CZ" dirty="0" err="1" smtClean="0"/>
              <a:t>the</a:t>
            </a:r>
            <a:r>
              <a:rPr lang="cs-CZ" dirty="0" smtClean="0"/>
              <a:t> </a:t>
            </a:r>
            <a:r>
              <a:rPr lang="cs-CZ" dirty="0" err="1" smtClean="0"/>
              <a:t>dictionary</a:t>
            </a:r>
            <a:endParaRPr lang="en-US" dirty="0"/>
          </a:p>
        </p:txBody>
      </p:sp>
    </p:spTree>
    <p:extLst>
      <p:ext uri="{BB962C8B-B14F-4D97-AF65-F5344CB8AC3E}">
        <p14:creationId xmlns:p14="http://schemas.microsoft.com/office/powerpoint/2010/main" val="53033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 Nile" charset="-78"/>
                <a:ea typeface="Al Nile" charset="-78"/>
                <a:cs typeface="Al Nile" charset="-78"/>
              </a:rPr>
              <a:t>Introduction to Python</a:t>
            </a:r>
            <a:endParaRPr lang="en-US" dirty="0">
              <a:latin typeface="Al Nile" charset="-78"/>
              <a:ea typeface="Al Nile" charset="-78"/>
              <a:cs typeface="Al Nile" charset="-78"/>
            </a:endParaRPr>
          </a:p>
        </p:txBody>
      </p:sp>
      <p:sp>
        <p:nvSpPr>
          <p:cNvPr id="3" name="Content Placeholder 2"/>
          <p:cNvSpPr>
            <a:spLocks noGrp="1"/>
          </p:cNvSpPr>
          <p:nvPr>
            <p:ph idx="1"/>
          </p:nvPr>
        </p:nvSpPr>
        <p:spPr/>
        <p:txBody>
          <a:bodyPr/>
          <a:lstStyle/>
          <a:p>
            <a:r>
              <a:rPr lang="en-US" dirty="0"/>
              <a:t>Python is a </a:t>
            </a:r>
            <a:r>
              <a:rPr lang="en-US" b="1" i="1" dirty="0"/>
              <a:t>“high-level programming language and its core design philosophy is all about code readability and a syntax which allows programmers to express concepts in a few lines of code</a:t>
            </a:r>
            <a:r>
              <a:rPr lang="en-US" b="1" i="1" dirty="0" smtClean="0"/>
              <a:t>”</a:t>
            </a:r>
            <a:r>
              <a:rPr lang="en-US" dirty="0"/>
              <a:t> created by Guido van Rossum</a:t>
            </a:r>
            <a:r>
              <a:rPr lang="en-US" dirty="0" smtClean="0"/>
              <a:t>.</a:t>
            </a:r>
          </a:p>
          <a:p>
            <a:r>
              <a:rPr lang="en-US" dirty="0"/>
              <a:t>Another reason is that we can </a:t>
            </a:r>
            <a:r>
              <a:rPr lang="en-US" dirty="0" smtClean="0"/>
              <a:t>code </a:t>
            </a:r>
            <a:r>
              <a:rPr lang="en-US" dirty="0"/>
              <a:t>in Python to multiple uses: data science, web development, machine learning shine here. </a:t>
            </a:r>
            <a:r>
              <a:rPr lang="en-US" b="1" i="1" dirty="0" err="1"/>
              <a:t>Quora</a:t>
            </a:r>
            <a:r>
              <a:rPr lang="en-US" dirty="0"/>
              <a:t>, </a:t>
            </a:r>
            <a:r>
              <a:rPr lang="en-US" b="1" i="1" dirty="0"/>
              <a:t>Pinterest</a:t>
            </a:r>
            <a:r>
              <a:rPr lang="en-US" dirty="0"/>
              <a:t> and </a:t>
            </a:r>
            <a:r>
              <a:rPr lang="en-US" b="1" i="1" dirty="0" smtClean="0"/>
              <a:t>Spotify </a:t>
            </a:r>
            <a:r>
              <a:rPr lang="en-US" dirty="0" smtClean="0"/>
              <a:t>use </a:t>
            </a:r>
            <a:r>
              <a:rPr lang="en-US" dirty="0"/>
              <a:t>Python for their backend web development for example.</a:t>
            </a:r>
            <a:endParaRPr lang="en-US" dirty="0"/>
          </a:p>
        </p:txBody>
      </p:sp>
    </p:spTree>
    <p:extLst>
      <p:ext uri="{BB962C8B-B14F-4D97-AF65-F5344CB8AC3E}">
        <p14:creationId xmlns:p14="http://schemas.microsoft.com/office/powerpoint/2010/main" val="123220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is a high-level general purpose programming </a:t>
            </a:r>
            <a:r>
              <a:rPr lang="en-US" dirty="0" smtClean="0"/>
              <a:t>language</a:t>
            </a:r>
            <a:endParaRPr lang="en-US" dirty="0"/>
          </a:p>
        </p:txBody>
      </p:sp>
      <p:sp>
        <p:nvSpPr>
          <p:cNvPr id="3" name="Content Placeholder 2"/>
          <p:cNvSpPr>
            <a:spLocks noGrp="1"/>
          </p:cNvSpPr>
          <p:nvPr>
            <p:ph idx="1"/>
          </p:nvPr>
        </p:nvSpPr>
        <p:spPr/>
        <p:txBody>
          <a:bodyPr>
            <a:normAutofit fontScale="92500" lnSpcReduction="20000"/>
          </a:bodyPr>
          <a:lstStyle/>
          <a:p>
            <a:r>
              <a:rPr lang="en-US" dirty="0"/>
              <a:t>Because code is automatically compiled to byte code and executed, Python is suitable for use as a scripting language, Web application implementation language, etc.</a:t>
            </a:r>
          </a:p>
          <a:p>
            <a:r>
              <a:rPr lang="en-US" dirty="0"/>
              <a:t>Because Python can be extended in C and C++, Python can provide the speed needed for even compute intensive tasks.</a:t>
            </a:r>
          </a:p>
          <a:p>
            <a:r>
              <a:rPr lang="en-US" dirty="0"/>
              <a:t>Because of its strong structuring constructs (nested code blocks, functions, classes, modules, and packages) and its consistent use of objects and object-oriented programming, Python enables us to write clear, logical applications for small and large tasks.</a:t>
            </a:r>
          </a:p>
          <a:p>
            <a:endParaRPr lang="en-US" dirty="0"/>
          </a:p>
        </p:txBody>
      </p:sp>
    </p:spTree>
    <p:extLst>
      <p:ext uri="{BB962C8B-B14F-4D97-AF65-F5344CB8AC3E}">
        <p14:creationId xmlns:p14="http://schemas.microsoft.com/office/powerpoint/2010/main" val="526298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features of python</a:t>
            </a:r>
            <a:endParaRPr lang="en-US" dirty="0"/>
          </a:p>
        </p:txBody>
      </p:sp>
      <p:sp>
        <p:nvSpPr>
          <p:cNvPr id="3" name="Content Placeholder 2"/>
          <p:cNvSpPr>
            <a:spLocks noGrp="1"/>
          </p:cNvSpPr>
          <p:nvPr>
            <p:ph idx="1"/>
          </p:nvPr>
        </p:nvSpPr>
        <p:spPr>
          <a:xfrm>
            <a:off x="1141412" y="2249486"/>
            <a:ext cx="9905999" cy="4165601"/>
          </a:xfrm>
        </p:spPr>
        <p:txBody>
          <a:bodyPr>
            <a:normAutofit fontScale="77500" lnSpcReduction="20000"/>
          </a:bodyPr>
          <a:lstStyle/>
          <a:p>
            <a:r>
              <a:rPr lang="en-US" dirty="0"/>
              <a:t>Built-in high level data types: strings, lists, dictionaries, etc.</a:t>
            </a:r>
          </a:p>
          <a:p>
            <a:r>
              <a:rPr lang="en-US" dirty="0"/>
              <a:t>The usual control structures: if, if-else, if-</a:t>
            </a:r>
            <a:r>
              <a:rPr lang="en-US" dirty="0" err="1"/>
              <a:t>elif</a:t>
            </a:r>
            <a:r>
              <a:rPr lang="en-US" dirty="0"/>
              <a:t>-else, while, plus a powerful collection iterator (for).</a:t>
            </a:r>
          </a:p>
          <a:p>
            <a:r>
              <a:rPr lang="en-US" dirty="0"/>
              <a:t>Multiple levels of organizational structure: functions, classes, modules, and packages. These assist in organizing code. An excellent and large example is the Python standard library.</a:t>
            </a:r>
          </a:p>
          <a:p>
            <a:r>
              <a:rPr lang="en-US" dirty="0"/>
              <a:t>Compile on the fly to byte code -- Source code is compiled to byte code without a separate compile step. Source code modules can also be "pre-compiled" to byte code files.</a:t>
            </a:r>
          </a:p>
          <a:p>
            <a:r>
              <a:rPr lang="en-US" dirty="0"/>
              <a:t>Object-oriented -- Python provides a consistent way to use objects: everything is an object. And, in Python it is easy to implement new object types (called classes in object-oriented programming).</a:t>
            </a:r>
          </a:p>
          <a:p>
            <a:r>
              <a:rPr lang="en-US" dirty="0"/>
              <a:t>Extensions in C and C++ -- Extension modules and extension types can be written by hand. There are also tools that help with this, for example, SWIG, sip, Pyrex.</a:t>
            </a:r>
          </a:p>
          <a:p>
            <a:r>
              <a:rPr lang="en-US" dirty="0" err="1"/>
              <a:t>Jython</a:t>
            </a:r>
            <a:r>
              <a:rPr lang="en-US" dirty="0"/>
              <a:t> is a version of Python that "plays well with" Java.</a:t>
            </a:r>
          </a:p>
          <a:p>
            <a:endParaRPr lang="en-US" dirty="0"/>
          </a:p>
        </p:txBody>
      </p:sp>
    </p:spTree>
    <p:extLst>
      <p:ext uri="{BB962C8B-B14F-4D97-AF65-F5344CB8AC3E}">
        <p14:creationId xmlns:p14="http://schemas.microsoft.com/office/powerpoint/2010/main" val="55388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Coding structure</a:t>
            </a:r>
            <a:endParaRPr lang="en-US" dirty="0"/>
          </a:p>
        </p:txBody>
      </p:sp>
      <p:sp>
        <p:nvSpPr>
          <p:cNvPr id="4" name="TextBox 3"/>
          <p:cNvSpPr txBox="1"/>
          <p:nvPr/>
        </p:nvSpPr>
        <p:spPr>
          <a:xfrm>
            <a:off x="214313" y="2328862"/>
            <a:ext cx="2923942" cy="646331"/>
          </a:xfrm>
          <a:prstGeom prst="rect">
            <a:avLst/>
          </a:prstGeom>
          <a:noFill/>
        </p:spPr>
        <p:txBody>
          <a:bodyPr wrap="none" rtlCol="0">
            <a:spAutoFit/>
          </a:bodyPr>
          <a:lstStyle/>
          <a:p>
            <a:r>
              <a:rPr lang="en-US" dirty="0" smtClean="0"/>
              <a:t>In C-Style Code you will write</a:t>
            </a:r>
          </a:p>
          <a:p>
            <a:r>
              <a:rPr lang="en-US" dirty="0" smtClean="0"/>
              <a:t>a code block like this: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162" y="2975193"/>
            <a:ext cx="3213650" cy="2647515"/>
          </a:xfrm>
          <a:prstGeom prst="rect">
            <a:avLst/>
          </a:prstGeom>
        </p:spPr>
      </p:pic>
      <p:sp>
        <p:nvSpPr>
          <p:cNvPr id="7" name="TextBox 6"/>
          <p:cNvSpPr txBox="1"/>
          <p:nvPr/>
        </p:nvSpPr>
        <p:spPr>
          <a:xfrm>
            <a:off x="5453063" y="2328861"/>
            <a:ext cx="2099036" cy="369332"/>
          </a:xfrm>
          <a:prstGeom prst="rect">
            <a:avLst/>
          </a:prstGeom>
          <a:noFill/>
        </p:spPr>
        <p:txBody>
          <a:bodyPr wrap="none" rtlCol="0">
            <a:spAutoFit/>
          </a:bodyPr>
          <a:lstStyle/>
          <a:p>
            <a:r>
              <a:rPr lang="en-US" dirty="0" smtClean="0"/>
              <a:t>In Python it’s like this:</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3063" y="2929965"/>
            <a:ext cx="3662362" cy="2731253"/>
          </a:xfrm>
          <a:prstGeom prst="rect">
            <a:avLst/>
          </a:prstGeom>
        </p:spPr>
      </p:pic>
    </p:spTree>
    <p:extLst>
      <p:ext uri="{BB962C8B-B14F-4D97-AF65-F5344CB8AC3E}">
        <p14:creationId xmlns:p14="http://schemas.microsoft.com/office/powerpoint/2010/main" val="1994975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24532"/>
          </a:xfrm>
        </p:spPr>
        <p:txBody>
          <a:bodyPr/>
          <a:lstStyle/>
          <a:p>
            <a:r>
              <a:rPr lang="en-US" dirty="0"/>
              <a:t>An overview of </a:t>
            </a:r>
            <a:r>
              <a:rPr lang="en-US" dirty="0" smtClean="0"/>
              <a:t>Python</a:t>
            </a:r>
            <a:endParaRPr lang="en-US" dirty="0"/>
          </a:p>
        </p:txBody>
      </p:sp>
      <p:sp>
        <p:nvSpPr>
          <p:cNvPr id="3" name="Content Placeholder 2"/>
          <p:cNvSpPr>
            <a:spLocks noGrp="1"/>
          </p:cNvSpPr>
          <p:nvPr>
            <p:ph idx="1"/>
          </p:nvPr>
        </p:nvSpPr>
        <p:spPr>
          <a:xfrm>
            <a:off x="1141412" y="1414463"/>
            <a:ext cx="9905999" cy="5072062"/>
          </a:xfrm>
        </p:spPr>
        <p:txBody>
          <a:bodyPr>
            <a:normAutofit lnSpcReduction="10000"/>
          </a:bodyPr>
          <a:lstStyle/>
          <a:p>
            <a:r>
              <a:rPr lang="en-US" dirty="0"/>
              <a:t>A scripting language -- Python is suitable (1) for embedding, (2) for writing small unstructured scripts, (3) for "quick and dirty" programs.</a:t>
            </a:r>
          </a:p>
          <a:p>
            <a:r>
              <a:rPr lang="en-US" i="1" dirty="0"/>
              <a:t>Not</a:t>
            </a:r>
            <a:r>
              <a:rPr lang="en-US" dirty="0"/>
              <a:t> a scripting language -- (1) Python scales. (2) Python encourages us to write code that is clear and well-structured.</a:t>
            </a:r>
          </a:p>
          <a:p>
            <a:r>
              <a:rPr lang="en-US" dirty="0"/>
              <a:t>Interpreted, but also compiled to byte-code. Modules are automatically compiled (to .</a:t>
            </a:r>
            <a:r>
              <a:rPr lang="en-US" dirty="0" err="1"/>
              <a:t>pyc</a:t>
            </a:r>
            <a:r>
              <a:rPr lang="en-US" dirty="0"/>
              <a:t>) when imported, but may also be explicitly compiled</a:t>
            </a:r>
            <a:r>
              <a:rPr lang="en-US" dirty="0" smtClean="0"/>
              <a:t>.</a:t>
            </a:r>
          </a:p>
          <a:p>
            <a:r>
              <a:rPr lang="en-US" dirty="0"/>
              <a:t>Indented block structure -- "Python is pseudo-code that runs</a:t>
            </a:r>
            <a:r>
              <a:rPr lang="en-US" dirty="0" smtClean="0"/>
              <a:t>.”</a:t>
            </a:r>
          </a:p>
          <a:p>
            <a:r>
              <a:rPr lang="en-US" dirty="0"/>
              <a:t>Comparison with other languages: compiled languages (e.g. C/C++); Java; Perl, </a:t>
            </a:r>
            <a:r>
              <a:rPr lang="en-US" dirty="0" err="1"/>
              <a:t>Tcl</a:t>
            </a:r>
            <a:r>
              <a:rPr lang="en-US" dirty="0"/>
              <a:t>, and Ruby. Python </a:t>
            </a:r>
            <a:r>
              <a:rPr lang="en-US" dirty="0" err="1"/>
              <a:t>excells</a:t>
            </a:r>
            <a:r>
              <a:rPr lang="en-US" dirty="0"/>
              <a:t> at: development speed, execution speed, clarity and maintainability.</a:t>
            </a:r>
            <a:r>
              <a:rPr lang="en-US" dirty="0" smtClean="0"/>
              <a:t/>
            </a:r>
            <a:br>
              <a:rPr lang="en-US" dirty="0" smtClean="0"/>
            </a:br>
            <a:endParaRPr lang="en-US" dirty="0"/>
          </a:p>
        </p:txBody>
      </p:sp>
    </p:spTree>
    <p:extLst>
      <p:ext uri="{BB962C8B-B14F-4D97-AF65-F5344CB8AC3E}">
        <p14:creationId xmlns:p14="http://schemas.microsoft.com/office/powerpoint/2010/main" val="52968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85762"/>
            <a:ext cx="9905999" cy="5786437"/>
          </a:xfrm>
        </p:spPr>
        <p:txBody>
          <a:bodyPr>
            <a:normAutofit fontScale="92500" lnSpcReduction="20000"/>
          </a:bodyPr>
          <a:lstStyle/>
          <a:p>
            <a:r>
              <a:rPr lang="en-US" dirty="0"/>
              <a:t>Dynamic -- For example:</a:t>
            </a:r>
          </a:p>
          <a:p>
            <a:pPr lvl="1"/>
            <a:r>
              <a:rPr lang="en-US" dirty="0"/>
              <a:t>Types are bound to values, not to variables.</a:t>
            </a:r>
          </a:p>
          <a:p>
            <a:pPr lvl="1"/>
            <a:r>
              <a:rPr lang="en-US" dirty="0"/>
              <a:t>Function and method lookup is done at runtime.</a:t>
            </a:r>
          </a:p>
          <a:p>
            <a:pPr lvl="1"/>
            <a:r>
              <a:rPr lang="en-US" dirty="0"/>
              <a:t>Values are inspect-able.</a:t>
            </a:r>
          </a:p>
          <a:p>
            <a:pPr lvl="1"/>
            <a:r>
              <a:rPr lang="en-US" dirty="0" smtClean="0"/>
              <a:t>You </a:t>
            </a:r>
            <a:r>
              <a:rPr lang="en-US" dirty="0"/>
              <a:t>can list the methods supported by any given object.</a:t>
            </a:r>
          </a:p>
          <a:p>
            <a:r>
              <a:rPr lang="en-US" dirty="0"/>
              <a:t>Strongly typed at run-time, not compile-time. Objects (values) have a type, but variables do not</a:t>
            </a:r>
            <a:r>
              <a:rPr lang="en-US" dirty="0" smtClean="0"/>
              <a:t>.</a:t>
            </a:r>
          </a:p>
          <a:p>
            <a:r>
              <a:rPr lang="en-US" dirty="0"/>
              <a:t>Reasonably high level -- High level built-in data types; high level control structures (for walking lists and iterators, for example</a:t>
            </a:r>
            <a:r>
              <a:rPr lang="en-US" dirty="0" smtClean="0"/>
              <a:t>).</a:t>
            </a:r>
          </a:p>
          <a:p>
            <a:r>
              <a:rPr lang="en-US" dirty="0"/>
              <a:t>Object-oriented -- Almost everything is an object. Simple object definition. Data hiding by agreement. Multiple inheritance. Interfaces by convention. Polymorphism</a:t>
            </a:r>
            <a:r>
              <a:rPr lang="en-US" dirty="0" smtClean="0"/>
              <a:t>.</a:t>
            </a:r>
          </a:p>
          <a:p>
            <a:r>
              <a:rPr lang="en-US" dirty="0"/>
              <a:t>Highly structured -- Statements, functions, classes, modules, and packages enable us to write large, well-structured applications. Why structure? Readability, locate-ability, modifiability.</a:t>
            </a:r>
            <a:endParaRPr lang="en-US" dirty="0"/>
          </a:p>
        </p:txBody>
      </p:sp>
    </p:spTree>
    <p:extLst>
      <p:ext uri="{BB962C8B-B14F-4D97-AF65-F5344CB8AC3E}">
        <p14:creationId xmlns:p14="http://schemas.microsoft.com/office/powerpoint/2010/main" val="1432667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Structure</a:t>
            </a:r>
            <a:endParaRPr lang="en-US" dirty="0"/>
          </a:p>
        </p:txBody>
      </p:sp>
      <p:sp>
        <p:nvSpPr>
          <p:cNvPr id="3" name="Content Placeholder 2"/>
          <p:cNvSpPr>
            <a:spLocks noGrp="1"/>
          </p:cNvSpPr>
          <p:nvPr>
            <p:ph idx="1"/>
          </p:nvPr>
        </p:nvSpPr>
        <p:spPr/>
        <p:txBody>
          <a:bodyPr/>
          <a:lstStyle/>
          <a:p>
            <a:r>
              <a:rPr lang="en-US" dirty="0"/>
              <a:t>Execution -- </a:t>
            </a:r>
            <a:r>
              <a:rPr lang="en-US" dirty="0" err="1"/>
              <a:t>def</a:t>
            </a:r>
            <a:r>
              <a:rPr lang="en-US" dirty="0"/>
              <a:t>, class, </a:t>
            </a:r>
            <a:r>
              <a:rPr lang="en-US" dirty="0" err="1"/>
              <a:t>etc</a:t>
            </a:r>
            <a:r>
              <a:rPr lang="en-US" dirty="0"/>
              <a:t> are executable statements that add something to the current name-space. Modules can be both executable and import-able.</a:t>
            </a:r>
          </a:p>
          <a:p>
            <a:r>
              <a:rPr lang="en-US" dirty="0"/>
              <a:t>Modules correspond to files with a "*.</a:t>
            </a:r>
            <a:r>
              <a:rPr lang="en-US" dirty="0" err="1"/>
              <a:t>py</a:t>
            </a:r>
            <a:r>
              <a:rPr lang="en-US" dirty="0"/>
              <a:t>" extension. Packages correspond to a directory (or folder) in the file system; a package contains a file named "__</a:t>
            </a:r>
            <a:r>
              <a:rPr lang="en-US" dirty="0" err="1"/>
              <a:t>init</a:t>
            </a:r>
            <a:r>
              <a:rPr lang="en-US" dirty="0"/>
              <a:t>__.</a:t>
            </a:r>
            <a:r>
              <a:rPr lang="en-US" dirty="0" err="1"/>
              <a:t>py</a:t>
            </a:r>
            <a:r>
              <a:rPr lang="en-US" dirty="0"/>
              <a:t>". Both modules and </a:t>
            </a:r>
            <a:r>
              <a:rPr lang="en-US" dirty="0" smtClean="0"/>
              <a:t>packages </a:t>
            </a:r>
            <a:r>
              <a:rPr lang="en-US" dirty="0"/>
              <a:t>can be </a:t>
            </a:r>
            <a:r>
              <a:rPr lang="en-US" dirty="0" smtClean="0"/>
              <a:t>imported.</a:t>
            </a:r>
          </a:p>
        </p:txBody>
      </p:sp>
    </p:spTree>
    <p:extLst>
      <p:ext uri="{BB962C8B-B14F-4D97-AF65-F5344CB8AC3E}">
        <p14:creationId xmlns:p14="http://schemas.microsoft.com/office/powerpoint/2010/main" val="156736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704</TotalTime>
  <Words>1221</Words>
  <Application>Microsoft Macintosh PowerPoint</Application>
  <PresentationFormat>Widescreen</PresentationFormat>
  <Paragraphs>101</Paragraphs>
  <Slides>25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Al Nile</vt:lpstr>
      <vt:lpstr>Calibri</vt:lpstr>
      <vt:lpstr>Trebuchet MS</vt:lpstr>
      <vt:lpstr>Tw Cen MT</vt:lpstr>
      <vt:lpstr>Arial</vt:lpstr>
      <vt:lpstr>Circuit</vt:lpstr>
      <vt:lpstr>Python Basics</vt:lpstr>
      <vt:lpstr>Install Python</vt:lpstr>
      <vt:lpstr>Introduction to Python</vt:lpstr>
      <vt:lpstr>Python is a high-level general purpose programming language</vt:lpstr>
      <vt:lpstr>Important features of python</vt:lpstr>
      <vt:lpstr>Python Coding structure</vt:lpstr>
      <vt:lpstr>An overview of Python</vt:lpstr>
      <vt:lpstr>PowerPoint Presentation</vt:lpstr>
      <vt:lpstr>Program Structure</vt:lpstr>
      <vt:lpstr>Arithmetic operators</vt:lpstr>
      <vt:lpstr>Comparison Operator</vt:lpstr>
      <vt:lpstr>Membership Operator</vt:lpstr>
      <vt:lpstr>Variables</vt:lpstr>
      <vt:lpstr>Conditional Statements</vt:lpstr>
      <vt:lpstr>Looping/iterator</vt:lpstr>
      <vt:lpstr>PowerPoint Presentation</vt:lpstr>
      <vt:lpstr>Coding Using Jupyter</vt:lpstr>
      <vt:lpstr>Excercises</vt:lpstr>
      <vt:lpstr>Lists</vt:lpstr>
      <vt:lpstr>Operations on List</vt:lpstr>
      <vt:lpstr>PowerPoint Presentation</vt:lpstr>
      <vt:lpstr>Excercises</vt:lpstr>
      <vt:lpstr>Dictionaries</vt:lpstr>
      <vt:lpstr>PowerPoint Presentation</vt:lpstr>
      <vt:lpstr>Excercises</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dc:title>
  <dc:creator>Acosta, Hendrick S.</dc:creator>
  <cp:lastModifiedBy>Acosta, Hendrick S.</cp:lastModifiedBy>
  <cp:revision>16</cp:revision>
  <dcterms:created xsi:type="dcterms:W3CDTF">2017-09-17T12:25:35Z</dcterms:created>
  <dcterms:modified xsi:type="dcterms:W3CDTF">2017-09-18T00:09:46Z</dcterms:modified>
</cp:coreProperties>
</file>