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66"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A5605E-4764-664B-89E8-2E8667C6A99F}" type="datetimeFigureOut">
              <a:rPr lang="en-US" smtClean="0"/>
              <a:t>10/2/17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D18CE-0DA8-D54E-A3A6-DA841ECF7267}" type="slidenum">
              <a:rPr lang="en-US" smtClean="0"/>
              <a:t>‹#›</a:t>
            </a:fld>
            <a:endParaRPr lang="en-US"/>
          </a:p>
        </p:txBody>
      </p:sp>
    </p:spTree>
    <p:extLst>
      <p:ext uri="{BB962C8B-B14F-4D97-AF65-F5344CB8AC3E}">
        <p14:creationId xmlns:p14="http://schemas.microsoft.com/office/powerpoint/2010/main" val="180647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We need to know that the model we created is any good.</a:t>
            </a:r>
          </a:p>
          <a:p>
            <a:pPr fontAlgn="base"/>
            <a:r>
              <a:rPr lang="en-US" sz="1200" b="0" i="0" kern="1200" dirty="0" smtClean="0">
                <a:solidFill>
                  <a:schemeClr val="tx1"/>
                </a:solidFill>
                <a:effectLst/>
                <a:latin typeface="+mn-lt"/>
                <a:ea typeface="+mn-ea"/>
                <a:cs typeface="+mn-cs"/>
              </a:rPr>
              <a:t>Later, we will use statistical methods to estimate the accuracy of the models that we create on unseen data. We also want a more concrete estimate of the accuracy of the best model on unseen data by evaluating it on actual unseen data.</a:t>
            </a:r>
          </a:p>
          <a:p>
            <a:pPr fontAlgn="base"/>
            <a:r>
              <a:rPr lang="en-US" sz="1200" b="0" i="0" kern="1200" dirty="0" smtClean="0">
                <a:solidFill>
                  <a:schemeClr val="tx1"/>
                </a:solidFill>
                <a:effectLst/>
                <a:latin typeface="+mn-lt"/>
                <a:ea typeface="+mn-ea"/>
                <a:cs typeface="+mn-cs"/>
              </a:rPr>
              <a:t>That is, we are going to hold back some data that the algorithms will not get to see and we will use this data to get a second and independent idea of how accurate the best model might actually be.</a:t>
            </a:r>
          </a:p>
          <a:p>
            <a:pPr fontAlgn="base"/>
            <a:r>
              <a:rPr lang="en-US" sz="1200" b="0" i="0" kern="1200" dirty="0" smtClean="0">
                <a:solidFill>
                  <a:schemeClr val="tx1"/>
                </a:solidFill>
                <a:effectLst/>
                <a:latin typeface="+mn-lt"/>
                <a:ea typeface="+mn-ea"/>
                <a:cs typeface="+mn-cs"/>
              </a:rPr>
              <a:t>We will split the loaded dataset into two, 80% of which we will use to train our models and 20% that we will hold back as a validation dataset.</a:t>
            </a:r>
          </a:p>
          <a:p>
            <a:endParaRPr lang="en-US" dirty="0"/>
          </a:p>
        </p:txBody>
      </p:sp>
      <p:sp>
        <p:nvSpPr>
          <p:cNvPr id="4" name="Slide Number Placeholder 3"/>
          <p:cNvSpPr>
            <a:spLocks noGrp="1"/>
          </p:cNvSpPr>
          <p:nvPr>
            <p:ph type="sldNum" sz="quarter" idx="10"/>
          </p:nvPr>
        </p:nvSpPr>
        <p:spPr/>
        <p:txBody>
          <a:bodyPr/>
          <a:lstStyle/>
          <a:p>
            <a:fld id="{31BD18CE-0DA8-D54E-A3A6-DA841ECF7267}" type="slidenum">
              <a:rPr lang="en-US" smtClean="0"/>
              <a:t>7</a:t>
            </a:fld>
            <a:endParaRPr lang="en-US"/>
          </a:p>
        </p:txBody>
      </p:sp>
    </p:spTree>
    <p:extLst>
      <p:ext uri="{BB962C8B-B14F-4D97-AF65-F5344CB8AC3E}">
        <p14:creationId xmlns:p14="http://schemas.microsoft.com/office/powerpoint/2010/main" val="1741315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We can see that it looks like KNN has the largest estimated accuracy score.</a:t>
            </a:r>
          </a:p>
          <a:p>
            <a:pPr fontAlgn="base"/>
            <a:r>
              <a:rPr lang="en-US" sz="1200" b="0" i="0" kern="1200" dirty="0" smtClean="0">
                <a:solidFill>
                  <a:schemeClr val="tx1"/>
                </a:solidFill>
                <a:effectLst/>
                <a:latin typeface="+mn-lt"/>
                <a:ea typeface="+mn-ea"/>
                <a:cs typeface="+mn-cs"/>
              </a:rPr>
              <a:t>We can also create a plot of the model evaluation results and compare the spread and the mean accuracy of each model. There is a population of accuracy measures for each algorithm because each algorithm was evaluated 10 times (10 fold cross validation).</a:t>
            </a:r>
          </a:p>
          <a:p>
            <a:endParaRPr lang="en-US" dirty="0"/>
          </a:p>
        </p:txBody>
      </p:sp>
      <p:sp>
        <p:nvSpPr>
          <p:cNvPr id="4" name="Slide Number Placeholder 3"/>
          <p:cNvSpPr>
            <a:spLocks noGrp="1"/>
          </p:cNvSpPr>
          <p:nvPr>
            <p:ph type="sldNum" sz="quarter" idx="10"/>
          </p:nvPr>
        </p:nvSpPr>
        <p:spPr/>
        <p:txBody>
          <a:bodyPr/>
          <a:lstStyle/>
          <a:p>
            <a:fld id="{31BD18CE-0DA8-D54E-A3A6-DA841ECF7267}" type="slidenum">
              <a:rPr lang="en-US" smtClean="0"/>
              <a:t>10</a:t>
            </a:fld>
            <a:endParaRPr lang="en-US"/>
          </a:p>
        </p:txBody>
      </p:sp>
    </p:spTree>
    <p:extLst>
      <p:ext uri="{BB962C8B-B14F-4D97-AF65-F5344CB8AC3E}">
        <p14:creationId xmlns:p14="http://schemas.microsoft.com/office/powerpoint/2010/main" val="1979285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for machine learning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68977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Models</a:t>
            </a:r>
            <a:endParaRPr lang="en-US" dirty="0"/>
          </a:p>
        </p:txBody>
      </p:sp>
      <p:sp>
        <p:nvSpPr>
          <p:cNvPr id="3" name="Content Placeholder 2"/>
          <p:cNvSpPr>
            <a:spLocks noGrp="1"/>
          </p:cNvSpPr>
          <p:nvPr>
            <p:ph idx="1"/>
          </p:nvPr>
        </p:nvSpPr>
        <p:spPr>
          <a:xfrm>
            <a:off x="1141412" y="1913021"/>
            <a:ext cx="9905999" cy="4572000"/>
          </a:xfrm>
        </p:spPr>
        <p:txBody>
          <a:bodyPr>
            <a:normAutofit fontScale="77500" lnSpcReduction="20000"/>
          </a:bodyPr>
          <a:lstStyle/>
          <a:p>
            <a:pPr fontAlgn="base"/>
            <a:r>
              <a:rPr lang="en-US" dirty="0"/>
              <a:t>We don’t know which algorithms would be good on this problem or what configurations to use. We get an idea from the plots that some of the classes are partially linearly separable in some dimensions, so we are expecting generally good results.</a:t>
            </a:r>
          </a:p>
          <a:p>
            <a:pPr fontAlgn="base"/>
            <a:r>
              <a:rPr lang="en-US" dirty="0"/>
              <a:t>Let’s evaluate 6 different algorithms:</a:t>
            </a:r>
          </a:p>
          <a:p>
            <a:pPr lvl="1" fontAlgn="base"/>
            <a:r>
              <a:rPr lang="en-US" dirty="0"/>
              <a:t>Logistic Regression (LR)</a:t>
            </a:r>
          </a:p>
          <a:p>
            <a:pPr lvl="1" fontAlgn="base"/>
            <a:r>
              <a:rPr lang="en-US" dirty="0"/>
              <a:t>Linear Discriminant Analysis (LDA)</a:t>
            </a:r>
          </a:p>
          <a:p>
            <a:pPr lvl="1" fontAlgn="base"/>
            <a:r>
              <a:rPr lang="en-US" dirty="0"/>
              <a:t>K-Nearest Neighbors (KNN).</a:t>
            </a:r>
          </a:p>
          <a:p>
            <a:pPr lvl="1" fontAlgn="base"/>
            <a:r>
              <a:rPr lang="en-US" dirty="0"/>
              <a:t>Classification and Regression Trees (CART).</a:t>
            </a:r>
          </a:p>
          <a:p>
            <a:pPr lvl="1" fontAlgn="base"/>
            <a:r>
              <a:rPr lang="en-US" dirty="0"/>
              <a:t>Gaussian Naive Bayes (NB).</a:t>
            </a:r>
          </a:p>
          <a:p>
            <a:pPr lvl="1" fontAlgn="base"/>
            <a:r>
              <a:rPr lang="en-US" dirty="0"/>
              <a:t>Support Vector Machines (SVM).</a:t>
            </a:r>
          </a:p>
          <a:p>
            <a:pPr fontAlgn="base"/>
            <a:r>
              <a:rPr lang="en-US" dirty="0"/>
              <a:t>This is a good mixture of simple linear (LR and LDA), nonlinear (KNN, CART, NB and SVM) algorithms. We reset the random number seed before each run to ensure that the evaluation of each algorithm is performed using exactly the same data splits. It ensures the results are directly comparable</a:t>
            </a:r>
          </a:p>
          <a:p>
            <a:endParaRPr lang="en-US" dirty="0"/>
          </a:p>
        </p:txBody>
      </p:sp>
    </p:spTree>
    <p:extLst>
      <p:ext uri="{BB962C8B-B14F-4D97-AF65-F5344CB8AC3E}">
        <p14:creationId xmlns:p14="http://schemas.microsoft.com/office/powerpoint/2010/main" val="18757060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Predictions</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The KNN algorithm was the most accurate model that we tested. Now we want to get an idea of the accuracy of the model on our validation set.</a:t>
            </a:r>
          </a:p>
          <a:p>
            <a:pPr fontAlgn="base"/>
            <a:r>
              <a:rPr lang="en-US" dirty="0"/>
              <a:t>This will give us an independent final check on the accuracy of the best model. It is valuable to keep a validation set just in case you made a slip during training, such as overfitting to the training set or a data leak. Both will result in an overly optimistic result.</a:t>
            </a:r>
          </a:p>
          <a:p>
            <a:pPr fontAlgn="base"/>
            <a:r>
              <a:rPr lang="en-US" dirty="0"/>
              <a:t>We can run the KNN model directly on the validation set and summarize the results as a final accuracy score, a confusion matrix and a classification report.</a:t>
            </a:r>
          </a:p>
          <a:p>
            <a:endParaRPr lang="en-US" dirty="0"/>
          </a:p>
        </p:txBody>
      </p:sp>
    </p:spTree>
    <p:extLst>
      <p:ext uri="{BB962C8B-B14F-4D97-AF65-F5344CB8AC3E}">
        <p14:creationId xmlns:p14="http://schemas.microsoft.com/office/powerpoint/2010/main" val="1325067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 python step by step tutorial</a:t>
            </a:r>
            <a:endParaRPr lang="en-US" dirty="0"/>
          </a:p>
        </p:txBody>
      </p:sp>
      <p:sp>
        <p:nvSpPr>
          <p:cNvPr id="3" name="Content Placeholder 2"/>
          <p:cNvSpPr>
            <a:spLocks noGrp="1"/>
          </p:cNvSpPr>
          <p:nvPr>
            <p:ph idx="1"/>
          </p:nvPr>
        </p:nvSpPr>
        <p:spPr>
          <a:xfrm>
            <a:off x="1141412" y="2249487"/>
            <a:ext cx="9905999" cy="4355850"/>
          </a:xfrm>
        </p:spPr>
        <p:txBody>
          <a:bodyPr/>
          <a:lstStyle/>
          <a:p>
            <a:r>
              <a:rPr lang="en-US" dirty="0" smtClean="0"/>
              <a:t>In this section, we are going to work through a small machine learning end to end project.</a:t>
            </a:r>
          </a:p>
          <a:p>
            <a:r>
              <a:rPr lang="en-US" dirty="0" smtClean="0"/>
              <a:t>We are going to cover:</a:t>
            </a:r>
          </a:p>
          <a:p>
            <a:pPr lvl="1"/>
            <a:r>
              <a:rPr lang="en-US" dirty="0" smtClean="0"/>
              <a:t>Installing the python </a:t>
            </a:r>
            <a:r>
              <a:rPr lang="en-US" dirty="0" err="1" smtClean="0"/>
              <a:t>scipy</a:t>
            </a:r>
            <a:r>
              <a:rPr lang="en-US" dirty="0" smtClean="0"/>
              <a:t> platform</a:t>
            </a:r>
          </a:p>
          <a:p>
            <a:pPr lvl="1"/>
            <a:r>
              <a:rPr lang="en-US" dirty="0" smtClean="0"/>
              <a:t>Loading the dataset</a:t>
            </a:r>
          </a:p>
          <a:p>
            <a:pPr lvl="1"/>
            <a:r>
              <a:rPr lang="en-US" dirty="0" smtClean="0"/>
              <a:t>Summarizing the dataset</a:t>
            </a:r>
          </a:p>
          <a:p>
            <a:pPr lvl="1"/>
            <a:r>
              <a:rPr lang="en-US" dirty="0" smtClean="0"/>
              <a:t>Visualizing the dataset</a:t>
            </a:r>
          </a:p>
          <a:p>
            <a:pPr lvl="1"/>
            <a:r>
              <a:rPr lang="en-US" dirty="0" smtClean="0"/>
              <a:t>Evaluating some algorithms</a:t>
            </a:r>
          </a:p>
          <a:p>
            <a:pPr lvl="1"/>
            <a:r>
              <a:rPr lang="en-US" dirty="0" smtClean="0"/>
              <a:t>Making some predictions</a:t>
            </a:r>
          </a:p>
          <a:p>
            <a:pPr lvl="1"/>
            <a:endParaRPr lang="en-US" dirty="0" smtClean="0"/>
          </a:p>
        </p:txBody>
      </p:sp>
    </p:spTree>
    <p:extLst>
      <p:ext uri="{BB962C8B-B14F-4D97-AF65-F5344CB8AC3E}">
        <p14:creationId xmlns:p14="http://schemas.microsoft.com/office/powerpoint/2010/main" val="14794944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t>
            </a:r>
            <a:r>
              <a:rPr lang="en-US" dirty="0" err="1" smtClean="0"/>
              <a:t>scipy</a:t>
            </a:r>
            <a:r>
              <a:rPr lang="en-US" dirty="0" smtClean="0"/>
              <a:t> Libraries	</a:t>
            </a:r>
            <a:endParaRPr lang="en-US" dirty="0"/>
          </a:p>
        </p:txBody>
      </p:sp>
      <p:sp>
        <p:nvSpPr>
          <p:cNvPr id="3" name="Content Placeholder 2"/>
          <p:cNvSpPr>
            <a:spLocks noGrp="1"/>
          </p:cNvSpPr>
          <p:nvPr>
            <p:ph idx="1"/>
          </p:nvPr>
        </p:nvSpPr>
        <p:spPr/>
        <p:txBody>
          <a:bodyPr/>
          <a:lstStyle/>
          <a:p>
            <a:r>
              <a:rPr lang="en-US" dirty="0" smtClean="0"/>
              <a:t>In command line type the following:</a:t>
            </a:r>
          </a:p>
          <a:p>
            <a:pPr lvl="1"/>
            <a:r>
              <a:rPr lang="en-US" dirty="0" smtClean="0">
                <a:solidFill>
                  <a:schemeClr val="bg1"/>
                </a:solidFill>
              </a:rPr>
              <a:t>pip3 install pandas </a:t>
            </a:r>
            <a:r>
              <a:rPr lang="en-US" dirty="0" smtClean="0"/>
              <a:t>(library for Data Structures and Analysis)</a:t>
            </a:r>
          </a:p>
          <a:p>
            <a:pPr lvl="1"/>
            <a:r>
              <a:rPr lang="en-US" dirty="0">
                <a:solidFill>
                  <a:schemeClr val="bg1"/>
                </a:solidFill>
              </a:rPr>
              <a:t>pip3 install </a:t>
            </a:r>
            <a:r>
              <a:rPr lang="en-US" dirty="0" err="1" smtClean="0">
                <a:solidFill>
                  <a:schemeClr val="bg1"/>
                </a:solidFill>
              </a:rPr>
              <a:t>numpy</a:t>
            </a:r>
            <a:r>
              <a:rPr lang="en-US" dirty="0" smtClean="0">
                <a:solidFill>
                  <a:schemeClr val="bg1"/>
                </a:solidFill>
              </a:rPr>
              <a:t> </a:t>
            </a:r>
            <a:r>
              <a:rPr lang="en-US" dirty="0" smtClean="0"/>
              <a:t>(Base N-dimensional array package)</a:t>
            </a:r>
          </a:p>
          <a:p>
            <a:pPr lvl="1"/>
            <a:r>
              <a:rPr lang="en-US" dirty="0">
                <a:solidFill>
                  <a:schemeClr val="bg1"/>
                </a:solidFill>
              </a:rPr>
              <a:t>pip3 install </a:t>
            </a:r>
            <a:r>
              <a:rPr lang="en-US" dirty="0" err="1" smtClean="0">
                <a:solidFill>
                  <a:schemeClr val="bg1"/>
                </a:solidFill>
              </a:rPr>
              <a:t>matplotlib</a:t>
            </a:r>
            <a:r>
              <a:rPr lang="en-US" dirty="0" smtClean="0">
                <a:solidFill>
                  <a:schemeClr val="bg1"/>
                </a:solidFill>
              </a:rPr>
              <a:t> </a:t>
            </a:r>
            <a:r>
              <a:rPr lang="en-US" dirty="0" smtClean="0"/>
              <a:t>(2D plotting library and Visualization)</a:t>
            </a:r>
          </a:p>
          <a:p>
            <a:pPr lvl="1"/>
            <a:r>
              <a:rPr lang="en-US" dirty="0">
                <a:solidFill>
                  <a:schemeClr val="bg1"/>
                </a:solidFill>
              </a:rPr>
              <a:t>pip3 install </a:t>
            </a:r>
            <a:r>
              <a:rPr lang="en-US" dirty="0" err="1" smtClean="0">
                <a:solidFill>
                  <a:schemeClr val="bg1"/>
                </a:solidFill>
              </a:rPr>
              <a:t>scipy</a:t>
            </a:r>
            <a:r>
              <a:rPr lang="en-US" dirty="0" smtClean="0">
                <a:solidFill>
                  <a:schemeClr val="bg1"/>
                </a:solidFill>
              </a:rPr>
              <a:t> </a:t>
            </a:r>
            <a:r>
              <a:rPr lang="en-US" dirty="0" smtClean="0"/>
              <a:t>(Fundamental library for scientific computing)</a:t>
            </a:r>
          </a:p>
          <a:p>
            <a:pPr lvl="1"/>
            <a:r>
              <a:rPr lang="en-US" dirty="0">
                <a:solidFill>
                  <a:schemeClr val="bg1"/>
                </a:solidFill>
              </a:rPr>
              <a:t>pip3 install </a:t>
            </a:r>
            <a:r>
              <a:rPr lang="en-US" dirty="0" err="1" smtClean="0">
                <a:solidFill>
                  <a:schemeClr val="bg1"/>
                </a:solidFill>
              </a:rPr>
              <a:t>sklearn</a:t>
            </a:r>
            <a:r>
              <a:rPr lang="en-US" dirty="0" smtClean="0">
                <a:solidFill>
                  <a:schemeClr val="bg1"/>
                </a:solidFill>
              </a:rPr>
              <a:t> </a:t>
            </a:r>
            <a:r>
              <a:rPr lang="en-US" dirty="0" smtClean="0"/>
              <a:t>(</a:t>
            </a:r>
            <a:r>
              <a:rPr lang="en-US" dirty="0"/>
              <a:t>provides a range of supervised and unsupervised learning algorithms via a consistent interface in </a:t>
            </a:r>
            <a:r>
              <a:rPr lang="en-US" dirty="0" smtClean="0"/>
              <a:t>Python.)</a:t>
            </a:r>
          </a:p>
          <a:p>
            <a:pPr lvl="1"/>
            <a:r>
              <a:rPr lang="en-US" dirty="0" smtClean="0"/>
              <a:t>Pip3 install </a:t>
            </a:r>
            <a:r>
              <a:rPr lang="en-US" dirty="0" err="1" smtClean="0"/>
              <a:t>jupyter</a:t>
            </a:r>
            <a:endParaRPr lang="en-US" dirty="0" smtClean="0"/>
          </a:p>
        </p:txBody>
      </p:sp>
    </p:spTree>
    <p:extLst>
      <p:ext uri="{BB962C8B-B14F-4D97-AF65-F5344CB8AC3E}">
        <p14:creationId xmlns:p14="http://schemas.microsoft.com/office/powerpoint/2010/main" val="1073568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3600" dirty="0" smtClean="0"/>
              <a:t>pip3 </a:t>
            </a:r>
            <a:r>
              <a:rPr lang="en-US" sz="3600" dirty="0"/>
              <a:t>install </a:t>
            </a:r>
            <a:r>
              <a:rPr lang="en-US" sz="3600" dirty="0" smtClean="0"/>
              <a:t>"</a:t>
            </a:r>
            <a:r>
              <a:rPr lang="en-US" sz="3600" dirty="0"/>
              <a:t>numpy-1.10.2+mkl-cp35-none-win32.whl"</a:t>
            </a:r>
            <a:endParaRPr lang="en-US" sz="3600" dirty="0"/>
          </a:p>
        </p:txBody>
      </p:sp>
    </p:spTree>
    <p:extLst>
      <p:ext uri="{BB962C8B-B14F-4D97-AF65-F5344CB8AC3E}">
        <p14:creationId xmlns:p14="http://schemas.microsoft.com/office/powerpoint/2010/main" val="210570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Summarize the dataset</a:t>
            </a:r>
            <a:endParaRPr lang="en-US" dirty="0"/>
          </a:p>
        </p:txBody>
      </p:sp>
      <p:sp>
        <p:nvSpPr>
          <p:cNvPr id="3" name="Content Placeholder 2"/>
          <p:cNvSpPr>
            <a:spLocks noGrp="1"/>
          </p:cNvSpPr>
          <p:nvPr>
            <p:ph idx="1"/>
          </p:nvPr>
        </p:nvSpPr>
        <p:spPr/>
        <p:txBody>
          <a:bodyPr/>
          <a:lstStyle/>
          <a:p>
            <a:r>
              <a:rPr lang="en-US" dirty="0" smtClean="0"/>
              <a:t>In this step we will take a look at the data a few different ways.</a:t>
            </a:r>
          </a:p>
          <a:p>
            <a:pPr lvl="1"/>
            <a:r>
              <a:rPr lang="en-US" dirty="0" smtClean="0"/>
              <a:t>Dimensions of the dataset</a:t>
            </a:r>
          </a:p>
          <a:p>
            <a:pPr lvl="1"/>
            <a:r>
              <a:rPr lang="en-US" dirty="0" smtClean="0"/>
              <a:t>Peek at the data itself</a:t>
            </a:r>
          </a:p>
          <a:p>
            <a:pPr lvl="1"/>
            <a:r>
              <a:rPr lang="en-US" dirty="0" smtClean="0"/>
              <a:t>Statistical summary of all attributes</a:t>
            </a:r>
          </a:p>
          <a:p>
            <a:pPr lvl="1"/>
            <a:r>
              <a:rPr lang="en-US" dirty="0" smtClean="0"/>
              <a:t>Breakdown of the data by its class and variable</a:t>
            </a:r>
          </a:p>
        </p:txBody>
      </p:sp>
    </p:spTree>
    <p:extLst>
      <p:ext uri="{BB962C8B-B14F-4D97-AF65-F5344CB8AC3E}">
        <p14:creationId xmlns:p14="http://schemas.microsoft.com/office/powerpoint/2010/main" val="1972982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US" dirty="0"/>
          </a:p>
        </p:txBody>
      </p:sp>
      <p:sp>
        <p:nvSpPr>
          <p:cNvPr id="3" name="Content Placeholder 2"/>
          <p:cNvSpPr>
            <a:spLocks noGrp="1"/>
          </p:cNvSpPr>
          <p:nvPr>
            <p:ph idx="1"/>
          </p:nvPr>
        </p:nvSpPr>
        <p:spPr/>
        <p:txBody>
          <a:bodyPr/>
          <a:lstStyle/>
          <a:p>
            <a:pPr fontAlgn="base"/>
            <a:r>
              <a:rPr lang="en-US" dirty="0"/>
              <a:t>We now have a basic idea about the data. We need to extend that with some visualizations.</a:t>
            </a:r>
          </a:p>
          <a:p>
            <a:pPr fontAlgn="base"/>
            <a:r>
              <a:rPr lang="en-US" dirty="0"/>
              <a:t>We are going to look at two types of plots:</a:t>
            </a:r>
          </a:p>
          <a:p>
            <a:pPr lvl="1" fontAlgn="base"/>
            <a:r>
              <a:rPr lang="en-US" dirty="0"/>
              <a:t>Univariate plots to better understand each attribute.</a:t>
            </a:r>
          </a:p>
          <a:p>
            <a:pPr lvl="1" fontAlgn="base"/>
            <a:r>
              <a:rPr lang="en-US" dirty="0"/>
              <a:t>Multivariate plots to better understand the relationships between attributes.</a:t>
            </a:r>
          </a:p>
          <a:p>
            <a:endParaRPr lang="en-US" dirty="0"/>
          </a:p>
        </p:txBody>
      </p:sp>
    </p:spTree>
    <p:extLst>
      <p:ext uri="{BB962C8B-B14F-4D97-AF65-F5344CB8AC3E}">
        <p14:creationId xmlns:p14="http://schemas.microsoft.com/office/powerpoint/2010/main" val="1895232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Some Algorithms</a:t>
            </a:r>
          </a:p>
        </p:txBody>
      </p:sp>
      <p:sp>
        <p:nvSpPr>
          <p:cNvPr id="3" name="Content Placeholder 2"/>
          <p:cNvSpPr>
            <a:spLocks noGrp="1"/>
          </p:cNvSpPr>
          <p:nvPr>
            <p:ph idx="1"/>
          </p:nvPr>
        </p:nvSpPr>
        <p:spPr/>
        <p:txBody>
          <a:bodyPr>
            <a:normAutofit/>
          </a:bodyPr>
          <a:lstStyle/>
          <a:p>
            <a:pPr fontAlgn="base"/>
            <a:r>
              <a:rPr lang="en-US" dirty="0"/>
              <a:t>Now it is time to create some models of the data and estimate their accuracy on unseen data.</a:t>
            </a:r>
          </a:p>
          <a:p>
            <a:pPr fontAlgn="base"/>
            <a:r>
              <a:rPr lang="en-US" dirty="0"/>
              <a:t>Here is what we are going to cover in this step:</a:t>
            </a:r>
          </a:p>
          <a:p>
            <a:pPr lvl="1" fontAlgn="base"/>
            <a:r>
              <a:rPr lang="en-US" dirty="0"/>
              <a:t>Separate out a validation dataset.</a:t>
            </a:r>
          </a:p>
          <a:p>
            <a:pPr lvl="1" fontAlgn="base"/>
            <a:r>
              <a:rPr lang="en-US" dirty="0"/>
              <a:t>Set-up the test harness to use 10-fold cross validation.</a:t>
            </a:r>
          </a:p>
          <a:p>
            <a:pPr lvl="1" fontAlgn="base"/>
            <a:r>
              <a:rPr lang="en-US" dirty="0"/>
              <a:t>Build 5 different models to predict species from flower measurements</a:t>
            </a:r>
          </a:p>
          <a:p>
            <a:pPr lvl="1" fontAlgn="base"/>
            <a:r>
              <a:rPr lang="en-US" dirty="0"/>
              <a:t>Select the best model</a:t>
            </a:r>
          </a:p>
          <a:p>
            <a:endParaRPr lang="en-US" dirty="0"/>
          </a:p>
        </p:txBody>
      </p:sp>
    </p:spTree>
    <p:extLst>
      <p:ext uri="{BB962C8B-B14F-4D97-AF65-F5344CB8AC3E}">
        <p14:creationId xmlns:p14="http://schemas.microsoft.com/office/powerpoint/2010/main" val="16812185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Validation </a:t>
            </a:r>
            <a:r>
              <a:rPr lang="en-US" dirty="0" smtClean="0"/>
              <a:t>Dataset</a:t>
            </a:r>
            <a:endParaRPr lang="en-US" dirty="0"/>
          </a:p>
        </p:txBody>
      </p:sp>
      <p:sp>
        <p:nvSpPr>
          <p:cNvPr id="3" name="Content Placeholder 2"/>
          <p:cNvSpPr>
            <a:spLocks noGrp="1"/>
          </p:cNvSpPr>
          <p:nvPr>
            <p:ph idx="1"/>
          </p:nvPr>
        </p:nvSpPr>
        <p:spPr/>
        <p:txBody>
          <a:bodyPr>
            <a:normAutofit fontScale="92500" lnSpcReduction="20000"/>
          </a:bodyPr>
          <a:lstStyle/>
          <a:p>
            <a:r>
              <a:rPr lang="en-US" dirty="0"/>
              <a:t>We need to know that the model we created is any good.</a:t>
            </a:r>
          </a:p>
          <a:p>
            <a:r>
              <a:rPr lang="en-US" dirty="0"/>
              <a:t>Later, we will use statistical methods to estimate the accuracy of the models that we create on unseen data. We also want a more concrete estimate of the accuracy of the best model on unseen data by evaluating it on actual unseen data.</a:t>
            </a:r>
          </a:p>
          <a:p>
            <a:r>
              <a:rPr lang="en-US" dirty="0"/>
              <a:t>That is, we are going to hold back some data that the algorithms will not get to see and we will use this data to get a second and independent idea of how accurate the best model might actually be.</a:t>
            </a:r>
          </a:p>
          <a:p>
            <a:r>
              <a:rPr lang="en-US" dirty="0"/>
              <a:t>We will split the loaded dataset into two, 80% of which we will use to train our models and 20% that we will hold back as a validation dataset.</a:t>
            </a:r>
          </a:p>
          <a:p>
            <a:endParaRPr lang="en-US" dirty="0"/>
          </a:p>
        </p:txBody>
      </p:sp>
    </p:spTree>
    <p:extLst>
      <p:ext uri="{BB962C8B-B14F-4D97-AF65-F5344CB8AC3E}">
        <p14:creationId xmlns:p14="http://schemas.microsoft.com/office/powerpoint/2010/main" val="1517906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t>
            </a:r>
            <a:r>
              <a:rPr lang="en-US" dirty="0"/>
              <a:t>Harness</a:t>
            </a:r>
            <a:br>
              <a:rPr lang="en-US" dirty="0"/>
            </a:br>
            <a:endParaRPr lang="en-US" dirty="0"/>
          </a:p>
        </p:txBody>
      </p:sp>
      <p:sp>
        <p:nvSpPr>
          <p:cNvPr id="3" name="Content Placeholder 2"/>
          <p:cNvSpPr>
            <a:spLocks noGrp="1"/>
          </p:cNvSpPr>
          <p:nvPr>
            <p:ph idx="1"/>
          </p:nvPr>
        </p:nvSpPr>
        <p:spPr/>
        <p:txBody>
          <a:bodyPr>
            <a:normAutofit fontScale="92500"/>
          </a:bodyPr>
          <a:lstStyle/>
          <a:p>
            <a:pPr fontAlgn="base"/>
            <a:r>
              <a:rPr lang="en-US" dirty="0"/>
              <a:t>We will use 10-fold cross validation to estimate accuracy.</a:t>
            </a:r>
          </a:p>
          <a:p>
            <a:pPr fontAlgn="base"/>
            <a:r>
              <a:rPr lang="en-US" dirty="0"/>
              <a:t>This will split our dataset into 10 parts, train on 9 and test on 1 and repeat for all combinations of train-test splits</a:t>
            </a:r>
            <a:r>
              <a:rPr lang="en-US" dirty="0" smtClean="0"/>
              <a:t>.</a:t>
            </a:r>
          </a:p>
          <a:p>
            <a:pPr fontAlgn="base"/>
            <a:r>
              <a:rPr lang="en-US" dirty="0"/>
              <a:t>We are using the metric of ‘</a:t>
            </a:r>
            <a:r>
              <a:rPr lang="en-US" i="1" dirty="0"/>
              <a:t>accuracy</a:t>
            </a:r>
            <a:r>
              <a:rPr lang="en-US" dirty="0"/>
              <a:t>‘ to evaluate models. This is a ratio of the number of correctly predicted instances in divided by the total number of instances in the dataset multiplied by 100 to give a percentage (e.g. 95% accurate). We will be using the </a:t>
            </a:r>
            <a:r>
              <a:rPr lang="en-US" i="1" dirty="0"/>
              <a:t>scoring</a:t>
            </a:r>
            <a:r>
              <a:rPr lang="en-US" dirty="0"/>
              <a:t> variable when we run build and evaluate each model next.</a:t>
            </a:r>
          </a:p>
        </p:txBody>
      </p:sp>
    </p:spTree>
    <p:extLst>
      <p:ext uri="{BB962C8B-B14F-4D97-AF65-F5344CB8AC3E}">
        <p14:creationId xmlns:p14="http://schemas.microsoft.com/office/powerpoint/2010/main" val="10623338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2253</TotalTime>
  <Words>852</Words>
  <Application>Microsoft Macintosh PowerPoint</Application>
  <PresentationFormat>Widescreen</PresentationFormat>
  <Paragraphs>68</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Trebuchet MS</vt:lpstr>
      <vt:lpstr>Tw Cen MT</vt:lpstr>
      <vt:lpstr>Arial</vt:lpstr>
      <vt:lpstr>Circuit</vt:lpstr>
      <vt:lpstr>Python for machine learning</vt:lpstr>
      <vt:lpstr>Machine Learning in python step by step tutorial</vt:lpstr>
      <vt:lpstr>Install scipy Libraries </vt:lpstr>
      <vt:lpstr>PowerPoint Presentation</vt:lpstr>
      <vt:lpstr>Summarize the dataset</vt:lpstr>
      <vt:lpstr>Data Visualization</vt:lpstr>
      <vt:lpstr>Evaluate Some Algorithms</vt:lpstr>
      <vt:lpstr>Create a Validation Dataset</vt:lpstr>
      <vt:lpstr>Test Harness </vt:lpstr>
      <vt:lpstr>Build Models</vt:lpstr>
      <vt:lpstr>Make Predictions</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machine learning</dc:title>
  <dc:creator>Acosta, Hendrick S.</dc:creator>
  <cp:lastModifiedBy>Acosta, Hendrick S.</cp:lastModifiedBy>
  <cp:revision>11</cp:revision>
  <dcterms:created xsi:type="dcterms:W3CDTF">2017-10-02T13:47:49Z</dcterms:created>
  <dcterms:modified xsi:type="dcterms:W3CDTF">2017-10-04T03:21:46Z</dcterms:modified>
</cp:coreProperties>
</file>