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98" r:id="rId2"/>
    <p:sldId id="257" r:id="rId3"/>
    <p:sldId id="555" r:id="rId4"/>
    <p:sldId id="548" r:id="rId5"/>
    <p:sldId id="549" r:id="rId6"/>
    <p:sldId id="550" r:id="rId7"/>
    <p:sldId id="563" r:id="rId8"/>
    <p:sldId id="551" r:id="rId9"/>
    <p:sldId id="552" r:id="rId10"/>
    <p:sldId id="556" r:id="rId11"/>
    <p:sldId id="505" r:id="rId12"/>
    <p:sldId id="553" r:id="rId13"/>
    <p:sldId id="554" r:id="rId14"/>
    <p:sldId id="559" r:id="rId15"/>
    <p:sldId id="564" r:id="rId16"/>
    <p:sldId id="565" r:id="rId17"/>
    <p:sldId id="557" r:id="rId18"/>
    <p:sldId id="558" r:id="rId19"/>
    <p:sldId id="560" r:id="rId20"/>
    <p:sldId id="561" r:id="rId21"/>
    <p:sldId id="566" r:id="rId22"/>
    <p:sldId id="562" r:id="rId23"/>
    <p:sldId id="567" r:id="rId24"/>
    <p:sldId id="569" r:id="rId25"/>
    <p:sldId id="570" r:id="rId26"/>
    <p:sldId id="571" r:id="rId27"/>
    <p:sldId id="572" r:id="rId28"/>
    <p:sldId id="579" r:id="rId29"/>
    <p:sldId id="575" r:id="rId30"/>
    <p:sldId id="576" r:id="rId31"/>
    <p:sldId id="568" r:id="rId32"/>
    <p:sldId id="573" r:id="rId33"/>
    <p:sldId id="574" r:id="rId34"/>
    <p:sldId id="577" r:id="rId35"/>
    <p:sldId id="578" r:id="rId36"/>
    <p:sldId id="53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3B7"/>
    <a:srgbClr val="58B931"/>
    <a:srgbClr val="69A131"/>
    <a:srgbClr val="966F00"/>
    <a:srgbClr val="CC9900"/>
    <a:srgbClr val="125862"/>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p:cViewPr varScale="1">
        <p:scale>
          <a:sx n="127" d="100"/>
          <a:sy n="127" d="100"/>
        </p:scale>
        <p:origin x="122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24CB4-0329-44D2-8D35-5AA3CADFEC42}" type="datetimeFigureOut">
              <a:rPr lang="en-GB" smtClean="0"/>
              <a:t>12/10/2017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39602-0E2D-47BB-A83D-FEA357011C12}" type="slidenum">
              <a:rPr lang="en-GB" smtClean="0"/>
              <a:t>‹#›</a:t>
            </a:fld>
            <a:endParaRPr lang="en-GB"/>
          </a:p>
        </p:txBody>
      </p:sp>
    </p:spTree>
    <p:extLst>
      <p:ext uri="{BB962C8B-B14F-4D97-AF65-F5344CB8AC3E}">
        <p14:creationId xmlns:p14="http://schemas.microsoft.com/office/powerpoint/2010/main" val="381763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3EBC3D1-62FA-473C-B260-1968E2238C33}"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28646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EBC3D1-62FA-473C-B260-1968E2238C33}"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320420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EBC3D1-62FA-473C-B260-1968E2238C33}"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50919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3EBC3D1-62FA-473C-B260-1968E2238C33}"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79874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BC3D1-62FA-473C-B260-1968E2238C33}"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305642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3EBC3D1-62FA-473C-B260-1968E2238C33}"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71154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3EBC3D1-62FA-473C-B260-1968E2238C33}" type="datetimeFigureOut">
              <a:rPr lang="en-GB" smtClean="0"/>
              <a:t>12/10/2017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16598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3EBC3D1-62FA-473C-B260-1968E2238C33}" type="datetimeFigureOut">
              <a:rPr lang="en-GB" smtClean="0"/>
              <a:t>12/10/2017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187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BC3D1-62FA-473C-B260-1968E2238C33}" type="datetimeFigureOut">
              <a:rPr lang="en-GB" smtClean="0"/>
              <a:t>12/10/2017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74524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BC3D1-62FA-473C-B260-1968E2238C33}"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3233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BC3D1-62FA-473C-B260-1968E2238C33}"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FDBBE5-22A6-4526-9CE2-8F57881DBE87}" type="slidenum">
              <a:rPr lang="en-GB" smtClean="0"/>
              <a:t>‹#›</a:t>
            </a:fld>
            <a:endParaRPr lang="en-GB"/>
          </a:p>
        </p:txBody>
      </p:sp>
    </p:spTree>
    <p:extLst>
      <p:ext uri="{BB962C8B-B14F-4D97-AF65-F5344CB8AC3E}">
        <p14:creationId xmlns:p14="http://schemas.microsoft.com/office/powerpoint/2010/main" val="20739188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BC3D1-62FA-473C-B260-1968E2238C33}" type="datetimeFigureOut">
              <a:rPr lang="en-GB" smtClean="0"/>
              <a:t>12/10/2017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DBBE5-22A6-4526-9CE2-8F57881DBE87}" type="slidenum">
              <a:rPr lang="en-GB" smtClean="0"/>
              <a:t>‹#›</a:t>
            </a:fld>
            <a:endParaRPr lang="en-GB"/>
          </a:p>
        </p:txBody>
      </p:sp>
    </p:spTree>
    <p:extLst>
      <p:ext uri="{BB962C8B-B14F-4D97-AF65-F5344CB8AC3E}">
        <p14:creationId xmlns:p14="http://schemas.microsoft.com/office/powerpoint/2010/main" val="1789517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kaike_information_criter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yesfactorpcl.r-forge.r-project.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en.wikipedia.org/wiki/P-valu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jwagenmakers.com/2016/MulderWagenmakers2016.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news.org/blog/context/p-value-ban-small-step-journal-giant-leap-science" TargetMode="External"/><Relationship Id="rId4" Type="http://schemas.openxmlformats.org/officeDocument/2006/relationships/image" Target="../media/image3.jpe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hyperlink" Target="https://www.nature.com/articles/s41562-017-0189-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2708920"/>
            <a:ext cx="7128792" cy="707886"/>
          </a:xfrm>
          <a:prstGeom prst="rect">
            <a:avLst/>
          </a:prstGeom>
          <a:noFill/>
        </p:spPr>
        <p:txBody>
          <a:bodyPr wrap="square" rtlCol="0">
            <a:spAutoFit/>
          </a:bodyPr>
          <a:lstStyle/>
          <a:p>
            <a:pPr algn="ctr"/>
            <a:r>
              <a:rPr lang="fr-CH" sz="4000" b="1" smtClean="0">
                <a:solidFill>
                  <a:schemeClr val="tx2">
                    <a:lumMod val="75000"/>
                  </a:schemeClr>
                </a:solidFill>
                <a:latin typeface="Tw Cen MT" panose="020B0602020104020603" pitchFamily="34" charset="0"/>
              </a:rPr>
              <a:t>Bayes Factors</a:t>
            </a:r>
            <a:endParaRPr lang="fr-CH" sz="2000" smtClean="0">
              <a:solidFill>
                <a:schemeClr val="tx2">
                  <a:lumMod val="75000"/>
                </a:schemeClr>
              </a:solidFill>
              <a:latin typeface="Tw Cen MT" panose="020B0602020104020603" pitchFamily="34" charset="0"/>
            </a:endParaRPr>
          </a:p>
        </p:txBody>
      </p:sp>
      <p:cxnSp>
        <p:nvCxnSpPr>
          <p:cNvPr id="6" name="Straight Connector 5"/>
          <p:cNvCxnSpPr/>
          <p:nvPr/>
        </p:nvCxnSpPr>
        <p:spPr>
          <a:xfrm>
            <a:off x="868999" y="2492896"/>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68999" y="3573016"/>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17415" y="4365104"/>
            <a:ext cx="3864007" cy="1631216"/>
          </a:xfrm>
          <a:prstGeom prst="rect">
            <a:avLst/>
          </a:prstGeom>
          <a:noFill/>
        </p:spPr>
        <p:txBody>
          <a:bodyPr wrap="none" rtlCol="0">
            <a:spAutoFit/>
          </a:bodyPr>
          <a:lstStyle/>
          <a:p>
            <a:pPr algn="ctr"/>
            <a:r>
              <a:rPr lang="fr-CH" sz="2000" smtClean="0">
                <a:latin typeface="Times New Roman" panose="02020603050405020304" pitchFamily="18" charset="0"/>
                <a:cs typeface="Times New Roman" panose="02020603050405020304" pitchFamily="18" charset="0"/>
              </a:rPr>
              <a:t>Ben Meuleman</a:t>
            </a:r>
            <a:endParaRPr lang="fr-CH" sz="2000">
              <a:latin typeface="Times New Roman" panose="02020603050405020304" pitchFamily="18" charset="0"/>
              <a:cs typeface="Times New Roman" panose="02020603050405020304" pitchFamily="18" charset="0"/>
            </a:endParaRPr>
          </a:p>
          <a:p>
            <a:pPr algn="ctr"/>
            <a:endParaRPr lang="fr-CH" sz="2000" smtClean="0">
              <a:latin typeface="Times New Roman" panose="02020603050405020304" pitchFamily="18" charset="0"/>
              <a:cs typeface="Times New Roman" panose="02020603050405020304" pitchFamily="18" charset="0"/>
            </a:endParaRPr>
          </a:p>
          <a:p>
            <a:pPr algn="ctr"/>
            <a:r>
              <a:rPr lang="fr-CH" sz="2000" smtClean="0">
                <a:latin typeface="Times New Roman" panose="02020603050405020304" pitchFamily="18" charset="0"/>
                <a:cs typeface="Times New Roman" panose="02020603050405020304" pitchFamily="18" charset="0"/>
              </a:rPr>
              <a:t>Peers Meeting</a:t>
            </a:r>
          </a:p>
          <a:p>
            <a:pPr algn="ctr"/>
            <a:r>
              <a:rPr lang="fr-CH" sz="2000" smtClean="0">
                <a:latin typeface="Times New Roman" panose="02020603050405020304" pitchFamily="18" charset="0"/>
                <a:cs typeface="Times New Roman" panose="02020603050405020304" pitchFamily="18" charset="0"/>
              </a:rPr>
              <a:t>Swiss Center for Affective Sciences</a:t>
            </a:r>
          </a:p>
          <a:p>
            <a:pPr algn="ctr"/>
            <a:r>
              <a:rPr lang="fr-CH" sz="2000" smtClean="0">
                <a:latin typeface="Times New Roman" panose="02020603050405020304" pitchFamily="18" charset="0"/>
                <a:cs typeface="Times New Roman" panose="02020603050405020304" pitchFamily="18" charset="0"/>
              </a:rPr>
              <a:t>October 12, 2017, Geneva</a:t>
            </a:r>
            <a:endParaRPr lang="en-GB"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49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121804"/>
            <a:ext cx="7992888" cy="523220"/>
          </a:xfrm>
          <a:prstGeom prst="rect">
            <a:avLst/>
          </a:prstGeom>
          <a:noFill/>
        </p:spPr>
        <p:txBody>
          <a:bodyPr wrap="square" rtlCol="0">
            <a:spAutoFit/>
          </a:bodyPr>
          <a:lstStyle/>
          <a:p>
            <a:pPr algn="ctr"/>
            <a:r>
              <a:rPr lang="fr-CH" sz="2800" b="1" smtClean="0">
                <a:solidFill>
                  <a:schemeClr val="tx2">
                    <a:lumMod val="75000"/>
                  </a:schemeClr>
                </a:solidFill>
                <a:latin typeface="Tw Cen MT" panose="020B0602020104020603" pitchFamily="34" charset="0"/>
              </a:rPr>
              <a:t>2. Information criteria</a:t>
            </a:r>
            <a:endParaRPr lang="en-GB" sz="2800" b="1">
              <a:solidFill>
                <a:schemeClr val="tx2">
                  <a:lumMod val="75000"/>
                </a:schemeClr>
              </a:solidFill>
              <a:latin typeface="Tw Cen MT" panose="020B0602020104020603" pitchFamily="34" charset="0"/>
            </a:endParaRPr>
          </a:p>
        </p:txBody>
      </p:sp>
      <p:cxnSp>
        <p:nvCxnSpPr>
          <p:cNvPr id="6" name="Straight Connector 5"/>
          <p:cNvCxnSpPr/>
          <p:nvPr/>
        </p:nvCxnSpPr>
        <p:spPr>
          <a:xfrm>
            <a:off x="868999" y="2924944"/>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68999" y="3861048"/>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40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Researchers would like to quantify effect size and at the same time take binary decisions on variable relevance. P-values are flawed for a variety of reasons. An alternative that inches closer to Bayesian inference is </a:t>
            </a:r>
            <a:r>
              <a:rPr lang="fr-CH" sz="1800" smtClean="0">
                <a:solidFill>
                  <a:srgbClr val="0070C0"/>
                </a:solidFill>
                <a:latin typeface="Times New Roman" panose="02020603050405020304" pitchFamily="18" charset="0"/>
                <a:cs typeface="Times New Roman" panose="02020603050405020304" pitchFamily="18" charset="0"/>
              </a:rPr>
              <a:t>information criteria</a:t>
            </a:r>
            <a:r>
              <a:rPr lang="fr-CH" sz="1800" smtClean="0">
                <a:latin typeface="Times New Roman" panose="02020603050405020304" pitchFamily="18" charset="0"/>
                <a:cs typeface="Times New Roman" panose="02020603050405020304" pitchFamily="18" charset="0"/>
              </a:rPr>
              <a: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You may have heard previously of the </a:t>
            </a:r>
            <a:r>
              <a:rPr lang="fr-CH" sz="1800" smtClean="0">
                <a:solidFill>
                  <a:srgbClr val="0070C0"/>
                </a:solidFill>
                <a:latin typeface="Times New Roman" panose="02020603050405020304" pitchFamily="18" charset="0"/>
                <a:cs typeface="Times New Roman" panose="02020603050405020304" pitchFamily="18" charset="0"/>
              </a:rPr>
              <a:t>Akaike Information Criterion (AIC)</a:t>
            </a:r>
            <a:r>
              <a:rPr lang="fr-CH" sz="1800" smtClean="0">
                <a:latin typeface="Times New Roman" panose="02020603050405020304" pitchFamily="18" charset="0"/>
                <a:cs typeface="Times New Roman" panose="02020603050405020304" pitchFamily="18" charset="0"/>
              </a:rPr>
              <a:t> and the </a:t>
            </a:r>
            <a:r>
              <a:rPr lang="fr-CH" sz="1800" smtClean="0">
                <a:solidFill>
                  <a:srgbClr val="0070C0"/>
                </a:solidFill>
                <a:latin typeface="Times New Roman" panose="02020603050405020304" pitchFamily="18" charset="0"/>
                <a:cs typeface="Times New Roman" panose="02020603050405020304" pitchFamily="18" charset="0"/>
              </a:rPr>
              <a:t>Bayesian Information Criterion (BIC)</a:t>
            </a:r>
            <a:r>
              <a:rPr lang="fr-CH" sz="1800" smtClean="0">
                <a:latin typeface="Times New Roman" panose="02020603050405020304" pitchFamily="18" charset="0"/>
                <a:cs typeface="Times New Roman" panose="02020603050405020304" pitchFamily="18" charset="0"/>
              </a:rPr>
              <a: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These statistics measure the fit of a model to observed data, penalized by the number of parameters that it includes. The penalization can act as a threshold, such that a parameter will only be "added" to a model if its informativeness exceeds that threshold. The BIC penalty is more strict than AIC.</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AIC and BIC approximate so-called </a:t>
            </a:r>
            <a:r>
              <a:rPr lang="fr-CH" sz="1800" smtClean="0">
                <a:solidFill>
                  <a:srgbClr val="0070C0"/>
                </a:solidFill>
                <a:latin typeface="Times New Roman" panose="02020603050405020304" pitchFamily="18" charset="0"/>
                <a:cs typeface="Times New Roman" panose="02020603050405020304" pitchFamily="18" charset="0"/>
              </a:rPr>
              <a:t>Occam factors</a:t>
            </a:r>
            <a:r>
              <a:rPr lang="fr-CH" sz="1800" smtClean="0">
                <a:latin typeface="Times New Roman" panose="02020603050405020304" pitchFamily="18" charset="0"/>
                <a:cs typeface="Times New Roman" panose="02020603050405020304" pitchFamily="18" charset="0"/>
              </a:rPr>
              <a:t>, named after Occam's Razor. This principle states that one should always prefer the theory/model that best explains the observations/data with the least amount of assumptions/parameters.</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Information criteria</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3213400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AIC/BIC are somewhat analogous to adjusted </a:t>
            </a:r>
            <a:r>
              <a:rPr lang="fr-CH" sz="1800" i="1" smtClean="0">
                <a:latin typeface="Times New Roman" panose="02020603050405020304" pitchFamily="18" charset="0"/>
                <a:cs typeface="Times New Roman" panose="02020603050405020304" pitchFamily="18" charset="0"/>
              </a:rPr>
              <a:t>R</a:t>
            </a:r>
            <a:r>
              <a:rPr lang="fr-CH" sz="1800" i="1" baseline="30000" smtClean="0">
                <a:latin typeface="Times New Roman" panose="02020603050405020304" pitchFamily="18" charset="0"/>
                <a:cs typeface="Times New Roman" panose="02020603050405020304" pitchFamily="18" charset="0"/>
              </a:rPr>
              <a:t>2</a:t>
            </a:r>
            <a:r>
              <a:rPr lang="fr-CH" sz="1800" smtClean="0">
                <a:latin typeface="Times New Roman" panose="02020603050405020304" pitchFamily="18" charset="0"/>
                <a:cs typeface="Times New Roman" panose="02020603050405020304" pitchFamily="18" charset="0"/>
              </a:rPr>
              <a:t>, which penalizes regular </a:t>
            </a:r>
            <a:r>
              <a:rPr lang="fr-CH" sz="1800" i="1">
                <a:latin typeface="Times New Roman" panose="02020603050405020304" pitchFamily="18" charset="0"/>
                <a:cs typeface="Times New Roman" panose="02020603050405020304" pitchFamily="18" charset="0"/>
              </a:rPr>
              <a:t>R</a:t>
            </a:r>
            <a:r>
              <a:rPr lang="fr-CH" sz="1800" i="1" baseline="30000">
                <a:latin typeface="Times New Roman" panose="02020603050405020304" pitchFamily="18" charset="0"/>
                <a:cs typeface="Times New Roman" panose="02020603050405020304" pitchFamily="18" charset="0"/>
              </a:rPr>
              <a:t>2</a:t>
            </a:r>
            <a:r>
              <a:rPr lang="fr-CH" sz="1800" smtClean="0">
                <a:latin typeface="Times New Roman" panose="02020603050405020304" pitchFamily="18" charset="0"/>
                <a:cs typeface="Times New Roman" panose="02020603050405020304" pitchFamily="18" charset="0"/>
              </a:rPr>
              <a:t> by the number of parameters in the model.</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AIC/BIC values have no absolute interpretation, strictly speaking. Their meaning is entirely relative to one model versus another. By convention, </a:t>
            </a:r>
            <a:r>
              <a:rPr lang="fr-CH" sz="1800" smtClean="0">
                <a:solidFill>
                  <a:srgbClr val="0070C0"/>
                </a:solidFill>
                <a:latin typeface="Times New Roman" panose="02020603050405020304" pitchFamily="18" charset="0"/>
                <a:cs typeface="Times New Roman" panose="02020603050405020304" pitchFamily="18" charset="0"/>
              </a:rPr>
              <a:t>smaller AIC/BIC is better</a:t>
            </a:r>
            <a:r>
              <a:rPr lang="fr-CH" sz="1800" smtClean="0">
                <a:latin typeface="Times New Roman" panose="02020603050405020304" pitchFamily="18" charset="0"/>
                <a:cs typeface="Times New Roman" panose="02020603050405020304" pitchFamily="18" charset="0"/>
              </a:rPr>
              <a:t>, with differences &gt; 2 considered "meaningful".</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However, they can have a somewhat absolute interpretation when the absolute worst model (e.g., usually the intercept-only model) set to be the reference level.</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For AIC, the following </a:t>
            </a:r>
            <a:r>
              <a:rPr lang="fr-CH" sz="1800" smtClean="0">
                <a:solidFill>
                  <a:srgbClr val="0070C0"/>
                </a:solidFill>
                <a:latin typeface="Times New Roman" panose="02020603050405020304" pitchFamily="18" charset="0"/>
                <a:cs typeface="Times New Roman" panose="02020603050405020304" pitchFamily="18" charset="0"/>
              </a:rPr>
              <a:t>relative likelihood </a:t>
            </a:r>
            <a:r>
              <a:rPr lang="fr-CH" sz="1800" smtClean="0">
                <a:latin typeface="Times New Roman" panose="02020603050405020304" pitchFamily="18" charset="0"/>
                <a:cs typeface="Times New Roman" panose="02020603050405020304" pitchFamily="18" charset="0"/>
              </a:rPr>
              <a:t>interpretation can be applied:</a:t>
            </a:r>
          </a:p>
          <a:p>
            <a:endParaRPr lang="fr-CH" sz="1800">
              <a:latin typeface="Times New Roman" panose="02020603050405020304" pitchFamily="18" charset="0"/>
              <a:cs typeface="Times New Roman" panose="02020603050405020304" pitchFamily="18" charset="0"/>
            </a:endParaRPr>
          </a:p>
          <a:p>
            <a:pPr marL="0" indent="0">
              <a:buNone/>
            </a:pPr>
            <a:r>
              <a:rPr lang="fr-CH" sz="1800" smtClean="0">
                <a:latin typeface="Times New Roman" panose="02020603050405020304" pitchFamily="18" charset="0"/>
                <a:cs typeface="Times New Roman" panose="02020603050405020304" pitchFamily="18" charset="0"/>
              </a:rPr>
              <a:t>		exp( (AIC</a:t>
            </a:r>
            <a:r>
              <a:rPr lang="fr-CH" sz="1800" baseline="-25000" smtClean="0">
                <a:latin typeface="Times New Roman" panose="02020603050405020304" pitchFamily="18" charset="0"/>
                <a:cs typeface="Times New Roman" panose="02020603050405020304" pitchFamily="18" charset="0"/>
              </a:rPr>
              <a:t>min</a:t>
            </a:r>
            <a:r>
              <a:rPr lang="fr-CH" sz="1800" smtClean="0">
                <a:latin typeface="Times New Roman" panose="02020603050405020304" pitchFamily="18" charset="0"/>
                <a:cs typeface="Times New Roman" panose="02020603050405020304" pitchFamily="18" charset="0"/>
              </a:rPr>
              <a:t> – AIC</a:t>
            </a:r>
            <a:r>
              <a:rPr lang="fr-CH" sz="1800" baseline="-25000" smtClean="0">
                <a:latin typeface="Times New Roman" panose="02020603050405020304" pitchFamily="18" charset="0"/>
                <a:cs typeface="Times New Roman" panose="02020603050405020304" pitchFamily="18" charset="0"/>
              </a:rPr>
              <a:t>i</a:t>
            </a:r>
            <a:r>
              <a:rPr lang="fr-CH" sz="1800" smtClean="0">
                <a:latin typeface="Times New Roman" panose="02020603050405020304" pitchFamily="18" charset="0"/>
                <a:cs typeface="Times New Roman" panose="02020603050405020304" pitchFamily="18" charset="0"/>
              </a:rPr>
              <a:t>)/2 )</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 the probability that model </a:t>
            </a:r>
            <a:r>
              <a:rPr lang="fr-CH" sz="1800" i="1" smtClean="0">
                <a:latin typeface="Times New Roman" panose="02020603050405020304" pitchFamily="18" charset="0"/>
                <a:cs typeface="Times New Roman" panose="02020603050405020304" pitchFamily="18" charset="0"/>
              </a:rPr>
              <a:t>i</a:t>
            </a:r>
            <a:r>
              <a:rPr lang="fr-CH" sz="1800" smtClean="0">
                <a:latin typeface="Times New Roman" panose="02020603050405020304" pitchFamily="18" charset="0"/>
                <a:cs typeface="Times New Roman" panose="02020603050405020304" pitchFamily="18" charset="0"/>
              </a:rPr>
              <a:t> will minimize information loss over model </a:t>
            </a:r>
            <a:r>
              <a:rPr lang="fr-CH" sz="1800" i="1" smtClean="0">
                <a:latin typeface="Times New Roman" panose="02020603050405020304" pitchFamily="18" charset="0"/>
                <a:cs typeface="Times New Roman" panose="02020603050405020304" pitchFamily="18" charset="0"/>
              </a:rPr>
              <a:t>min</a:t>
            </a: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Interpreting AIC/BIC</a:t>
            </a:r>
            <a:endParaRPr lang="en-GB" sz="3600">
              <a:solidFill>
                <a:schemeClr val="tx2">
                  <a:lumMod val="75000"/>
                </a:schemeClr>
              </a:solidFill>
              <a:latin typeface="Tw Cen MT" panose="020B0602020104020603" pitchFamily="34" charset="0"/>
            </a:endParaRPr>
          </a:p>
        </p:txBody>
      </p:sp>
      <p:sp>
        <p:nvSpPr>
          <p:cNvPr id="6" name="TextBox 5"/>
          <p:cNvSpPr txBox="1"/>
          <p:nvPr/>
        </p:nvSpPr>
        <p:spPr>
          <a:xfrm>
            <a:off x="5148064" y="6453917"/>
            <a:ext cx="3893951" cy="276999"/>
          </a:xfrm>
          <a:prstGeom prst="rect">
            <a:avLst/>
          </a:prstGeom>
          <a:noFill/>
        </p:spPr>
        <p:txBody>
          <a:bodyPr wrap="none" rtlCol="0">
            <a:spAutoFit/>
          </a:bodyPr>
          <a:lstStyle/>
          <a:p>
            <a:r>
              <a:rPr lang="fr-CH" sz="1200">
                <a:hlinkClick r:id="rId2"/>
              </a:rPr>
              <a:t>https://en.wikipedia.org/wiki/Akaike_information_criterion</a:t>
            </a:r>
            <a:endParaRPr lang="en-GB" sz="1200"/>
          </a:p>
        </p:txBody>
      </p:sp>
    </p:spTree>
    <p:extLst>
      <p:ext uri="{BB962C8B-B14F-4D97-AF65-F5344CB8AC3E}">
        <p14:creationId xmlns:p14="http://schemas.microsoft.com/office/powerpoint/2010/main" val="1546986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When conducting an </a:t>
            </a:r>
            <a:r>
              <a:rPr lang="fr-CH" sz="1800" smtClean="0">
                <a:solidFill>
                  <a:srgbClr val="0070C0"/>
                </a:solidFill>
                <a:latin typeface="Times New Roman" panose="02020603050405020304" pitchFamily="18" charset="0"/>
                <a:cs typeface="Times New Roman" panose="02020603050405020304" pitchFamily="18" charset="0"/>
              </a:rPr>
              <a:t>exploratory model selection </a:t>
            </a:r>
            <a:r>
              <a:rPr lang="fr-CH" sz="1800" smtClean="0">
                <a:latin typeface="Times New Roman" panose="02020603050405020304" pitchFamily="18" charset="0"/>
                <a:cs typeface="Times New Roman" panose="02020603050405020304" pitchFamily="18" charset="0"/>
              </a:rPr>
              <a:t>or when determining parameter relevance in the absence of explicit hypotheses (e.g., random effects in multilevel models), AIC/BIC are a more sensible choice than p-values to guide selection.</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Due to their penalization, they tend to be more conservative than p-value selection, but can still be used for binary decision making on relevance.</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AIC/BIC can be applied for </a:t>
            </a:r>
            <a:r>
              <a:rPr lang="fr-CH" sz="1800" smtClean="0">
                <a:solidFill>
                  <a:srgbClr val="0070C0"/>
                </a:solidFill>
                <a:latin typeface="Times New Roman" panose="02020603050405020304" pitchFamily="18" charset="0"/>
                <a:cs typeface="Times New Roman" panose="02020603050405020304" pitchFamily="18" charset="0"/>
              </a:rPr>
              <a:t>non-nested model comparisons</a:t>
            </a:r>
            <a:r>
              <a:rPr lang="fr-CH" sz="1800" smtClean="0">
                <a:latin typeface="Times New Roman" panose="02020603050405020304" pitchFamily="18" charset="0"/>
                <a:cs typeface="Times New Roman" panose="02020603050405020304" pitchFamily="18" charset="0"/>
              </a:rPr>
              <a:t>, e.g.:</a:t>
            </a:r>
          </a:p>
          <a:p>
            <a:endParaRPr lang="fr-CH" sz="1800">
              <a:latin typeface="Times New Roman" panose="02020603050405020304" pitchFamily="18" charset="0"/>
              <a:cs typeface="Times New Roman" panose="02020603050405020304" pitchFamily="18" charset="0"/>
            </a:endParaRPr>
          </a:p>
          <a:p>
            <a:pPr marL="0" indent="0" algn="ctr">
              <a:buNone/>
            </a:pPr>
            <a:r>
              <a:rPr lang="fr-CH" sz="1800" smtClean="0">
                <a:latin typeface="Times New Roman" panose="02020603050405020304" pitchFamily="18" charset="0"/>
                <a:cs typeface="Times New Roman" panose="02020603050405020304" pitchFamily="18" charset="0"/>
              </a:rPr>
              <a:t>Y = A + B</a:t>
            </a:r>
            <a:endParaRPr lang="fr-CH" sz="1800">
              <a:latin typeface="Times New Roman" panose="02020603050405020304" pitchFamily="18" charset="0"/>
              <a:cs typeface="Times New Roman" panose="02020603050405020304" pitchFamily="18" charset="0"/>
            </a:endParaRPr>
          </a:p>
          <a:p>
            <a:pPr marL="0" indent="0" algn="ctr">
              <a:buNone/>
            </a:pPr>
            <a:r>
              <a:rPr lang="fr-CH" sz="1800" smtClean="0">
                <a:latin typeface="Times New Roman" panose="02020603050405020304" pitchFamily="18" charset="0"/>
                <a:cs typeface="Times New Roman" panose="02020603050405020304" pitchFamily="18" charset="0"/>
              </a:rPr>
              <a:t>vs</a:t>
            </a:r>
            <a:endParaRPr lang="fr-CH" sz="1800">
              <a:latin typeface="Times New Roman" panose="02020603050405020304" pitchFamily="18" charset="0"/>
              <a:cs typeface="Times New Roman" panose="02020603050405020304" pitchFamily="18" charset="0"/>
            </a:endParaRPr>
          </a:p>
          <a:p>
            <a:pPr marL="0" indent="0" algn="ctr">
              <a:buNone/>
            </a:pPr>
            <a:r>
              <a:rPr lang="fr-CH" sz="1800" smtClean="0">
                <a:latin typeface="Times New Roman" panose="02020603050405020304" pitchFamily="18" charset="0"/>
                <a:cs typeface="Times New Roman" panose="02020603050405020304" pitchFamily="18" charset="0"/>
              </a:rPr>
              <a:t>Y = C + D</a:t>
            </a: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This is not possible with conventional </a:t>
            </a:r>
            <a:r>
              <a:rPr lang="fr-CH" sz="1800" i="1" smtClean="0">
                <a:latin typeface="Times New Roman" panose="02020603050405020304" pitchFamily="18" charset="0"/>
                <a:cs typeface="Times New Roman" panose="02020603050405020304" pitchFamily="18" charset="0"/>
              </a:rPr>
              <a:t>F</a:t>
            </a:r>
            <a:r>
              <a:rPr lang="fr-CH" sz="1800" smtClean="0">
                <a:latin typeface="Times New Roman" panose="02020603050405020304" pitchFamily="18" charset="0"/>
                <a:cs typeface="Times New Roman" panose="02020603050405020304" pitchFamily="18" charset="0"/>
              </a:rPr>
              <a:t>-tests, which require nesting</a:t>
            </a: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Why is it useful?</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402771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Calculating AIC/BIC is one of the easiest things to do in R with the functions:</a:t>
            </a:r>
          </a:p>
          <a:p>
            <a:endParaRPr lang="fr-CH" sz="1800">
              <a:latin typeface="Times New Roman" panose="02020603050405020304" pitchFamily="18" charset="0"/>
              <a:cs typeface="Times New Roman" panose="02020603050405020304" pitchFamily="18" charset="0"/>
            </a:endParaRPr>
          </a:p>
          <a:p>
            <a:pPr marL="0" indent="0" algn="ctr">
              <a:buNone/>
            </a:pPr>
            <a:r>
              <a:rPr lang="fr-CH" sz="1800" smtClean="0">
                <a:latin typeface="Courier New" panose="02070309020205020404" pitchFamily="49" charset="0"/>
                <a:cs typeface="Courier New" panose="02070309020205020404" pitchFamily="49" charset="0"/>
              </a:rPr>
              <a:t>AIC()</a:t>
            </a:r>
          </a:p>
          <a:p>
            <a:pPr marL="0" indent="0" algn="ctr">
              <a:buNone/>
            </a:pPr>
            <a:endParaRPr lang="fr-CH" sz="1800">
              <a:latin typeface="Courier New" panose="02070309020205020404" pitchFamily="49" charset="0"/>
              <a:cs typeface="Courier New" panose="02070309020205020404" pitchFamily="49" charset="0"/>
            </a:endParaRPr>
          </a:p>
          <a:p>
            <a:pPr marL="0" indent="0" algn="ctr">
              <a:buNone/>
            </a:pPr>
            <a:r>
              <a:rPr lang="fr-CH" sz="1800" smtClean="0">
                <a:latin typeface="Courier New" panose="02070309020205020404" pitchFamily="49" charset="0"/>
                <a:cs typeface="Courier New" panose="02070309020205020404" pitchFamily="49" charset="0"/>
              </a:rPr>
              <a:t>BIC()</a:t>
            </a:r>
          </a:p>
          <a:p>
            <a:pPr marL="0" indent="0">
              <a:buNone/>
            </a:pPr>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…on whatever model that was just fitted (lm, glm, lmer, fa, etc.). AIC/BIC are extremely general are available for almost all parametric models.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The function </a:t>
            </a:r>
            <a:r>
              <a:rPr lang="fr-CH" sz="1800" smtClean="0">
                <a:latin typeface="Courier New" panose="02070309020205020404" pitchFamily="49" charset="0"/>
                <a:cs typeface="Courier New" panose="02070309020205020404" pitchFamily="49" charset="0"/>
              </a:rPr>
              <a:t>step()</a:t>
            </a:r>
            <a:r>
              <a:rPr lang="fr-CH" sz="1800" smtClean="0">
                <a:latin typeface="Times New Roman" panose="02020603050405020304" pitchFamily="18" charset="0"/>
                <a:cs typeface="Times New Roman" panose="02020603050405020304" pitchFamily="18" charset="0"/>
              </a:rPr>
              <a:t>, which performs stepwise model selection, by default uses AIC minimization to arrive at the best subset of predictors.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You could compare models in a Type III ANOVA fashion for experimental designs, and decide on relevance using the AIC</a:t>
            </a:r>
            <a:r>
              <a:rPr lang="fr-CH" sz="1800" baseline="-25000" smtClean="0">
                <a:latin typeface="Times New Roman" panose="02020603050405020304" pitchFamily="18" charset="0"/>
                <a:cs typeface="Times New Roman" panose="02020603050405020304" pitchFamily="18" charset="0"/>
              </a:rPr>
              <a:t>red</a:t>
            </a:r>
            <a:r>
              <a:rPr lang="fr-CH" sz="1800" smtClean="0">
                <a:latin typeface="Times New Roman" panose="02020603050405020304" pitchFamily="18" charset="0"/>
                <a:cs typeface="Times New Roman" panose="02020603050405020304" pitchFamily="18" charset="0"/>
              </a:rPr>
              <a:t> − AIC</a:t>
            </a:r>
            <a:r>
              <a:rPr lang="fr-CH" sz="1800" baseline="-25000" smtClean="0">
                <a:latin typeface="Times New Roman" panose="02020603050405020304" pitchFamily="18" charset="0"/>
                <a:cs typeface="Times New Roman" panose="02020603050405020304" pitchFamily="18" charset="0"/>
              </a:rPr>
              <a:t>full</a:t>
            </a:r>
            <a:r>
              <a:rPr lang="fr-CH" sz="1800" smtClean="0">
                <a:latin typeface="Times New Roman" panose="02020603050405020304" pitchFamily="18" charset="0"/>
                <a:cs typeface="Times New Roman" panose="02020603050405020304" pitchFamily="18" charset="0"/>
              </a:rPr>
              <a:t> &gt; 2 criterion.</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In R</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3623467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Santa Claus data model comparisons:</a:t>
            </a:r>
          </a:p>
          <a:p>
            <a:pPr marL="0" indent="0">
              <a:buNone/>
            </a:pPr>
            <a:endParaRPr lang="fr-CH" sz="1800" smtClean="0">
              <a:latin typeface="Times New Roman" panose="02020603050405020304" pitchFamily="18" charset="0"/>
              <a:cs typeface="Times New Roman" panose="02020603050405020304" pitchFamily="18" charset="0"/>
            </a:endParaRPr>
          </a:p>
          <a:p>
            <a:pPr marL="0" indent="0">
              <a:buNone/>
            </a:pPr>
            <a:r>
              <a:rPr lang="fr-CH" sz="1400" smtClean="0">
                <a:latin typeface="Courier New" panose="02070309020205020404" pitchFamily="49" charset="0"/>
                <a:cs typeface="Courier New" panose="02070309020205020404" pitchFamily="49" charset="0"/>
              </a:rPr>
              <a:t>	baseline </a:t>
            </a:r>
            <a:r>
              <a:rPr lang="fr-CH" sz="1400">
                <a:latin typeface="Courier New" panose="02070309020205020404" pitchFamily="49" charset="0"/>
                <a:cs typeface="Courier New" panose="02070309020205020404" pitchFamily="49" charset="0"/>
              </a:rPr>
              <a:t>&lt;- AIC(lm(Santa_Claus~1,data=santa))</a:t>
            </a:r>
          </a:p>
          <a:p>
            <a:pPr marL="0" indent="0">
              <a:buNone/>
            </a:pPr>
            <a:r>
              <a:rPr lang="fr-CH" sz="1400" smtClean="0">
                <a:latin typeface="Courier New" panose="02070309020205020404" pitchFamily="49" charset="0"/>
                <a:cs typeface="Courier New" panose="02070309020205020404" pitchFamily="49" charset="0"/>
              </a:rPr>
              <a:t>	baseline</a:t>
            </a:r>
          </a:p>
          <a:p>
            <a:pPr marL="0" indent="0">
              <a:buNone/>
            </a:pPr>
            <a:r>
              <a:rPr lang="fr-CH" sz="1400" smtClean="0">
                <a:latin typeface="Courier New" panose="02070309020205020404" pitchFamily="49" charset="0"/>
                <a:cs typeface="Courier New" panose="02070309020205020404" pitchFamily="49" charset="0"/>
              </a:rPr>
              <a:t>	&gt; </a:t>
            </a:r>
            <a:r>
              <a:rPr lang="fr-CH" sz="1400">
                <a:latin typeface="Courier New" panose="02070309020205020404" pitchFamily="49" charset="0"/>
                <a:cs typeface="Courier New" panose="02070309020205020404" pitchFamily="49" charset="0"/>
              </a:rPr>
              <a:t>1421.391</a:t>
            </a:r>
          </a:p>
          <a:p>
            <a:pPr marL="0" indent="0">
              <a:buNone/>
            </a:pPr>
            <a:r>
              <a:rPr lang="fr-CH" sz="1400" smtClean="0">
                <a:latin typeface="Courier New" panose="02070309020205020404" pitchFamily="49" charset="0"/>
                <a:cs typeface="Courier New" panose="02070309020205020404" pitchFamily="49" charset="0"/>
              </a:rPr>
              <a:t>	AIC(lm(Santa_Claus~Age,data=santa)) - baseline</a:t>
            </a:r>
          </a:p>
          <a:p>
            <a:pPr marL="0" indent="0">
              <a:buNone/>
            </a:pPr>
            <a:r>
              <a:rPr lang="fr-CH" sz="1400" smtClean="0">
                <a:latin typeface="Courier New" panose="02070309020205020404" pitchFamily="49" charset="0"/>
                <a:cs typeface="Courier New" panose="02070309020205020404" pitchFamily="49" charset="0"/>
              </a:rPr>
              <a:t>	&gt; </a:t>
            </a:r>
            <a:r>
              <a:rPr lang="fr-CH" sz="1400">
                <a:latin typeface="Courier New" panose="02070309020205020404" pitchFamily="49" charset="0"/>
                <a:cs typeface="Courier New" panose="02070309020205020404" pitchFamily="49" charset="0"/>
              </a:rPr>
              <a:t>-410.5424</a:t>
            </a:r>
          </a:p>
          <a:p>
            <a:pPr marL="0" indent="0">
              <a:buNone/>
            </a:pPr>
            <a:r>
              <a:rPr lang="fr-CH" sz="1400" smtClean="0">
                <a:latin typeface="Courier New" panose="02070309020205020404" pitchFamily="49" charset="0"/>
                <a:cs typeface="Courier New" panose="02070309020205020404" pitchFamily="49" charset="0"/>
              </a:rPr>
              <a:t>	AIC(lm(Santa_Claus~Age+Easter_bunny,data=santa)) - baseline</a:t>
            </a:r>
          </a:p>
          <a:p>
            <a:pPr marL="0" indent="0">
              <a:buNone/>
            </a:pPr>
            <a:r>
              <a:rPr lang="fr-CH" sz="1400" smtClean="0">
                <a:latin typeface="Courier New" panose="02070309020205020404" pitchFamily="49" charset="0"/>
                <a:cs typeface="Courier New" panose="02070309020205020404" pitchFamily="49" charset="0"/>
              </a:rPr>
              <a:t>	</a:t>
            </a:r>
            <a:r>
              <a:rPr lang="fr-CH" sz="1400" b="1" smtClean="0">
                <a:solidFill>
                  <a:srgbClr val="0070C0"/>
                </a:solidFill>
                <a:latin typeface="Courier New" panose="02070309020205020404" pitchFamily="49" charset="0"/>
                <a:cs typeface="Courier New" panose="02070309020205020404" pitchFamily="49" charset="0"/>
              </a:rPr>
              <a:t>&gt; -</a:t>
            </a:r>
            <a:r>
              <a:rPr lang="fr-CH" sz="1400" b="1">
                <a:solidFill>
                  <a:srgbClr val="0070C0"/>
                </a:solidFill>
                <a:latin typeface="Courier New" panose="02070309020205020404" pitchFamily="49" charset="0"/>
                <a:cs typeface="Courier New" panose="02070309020205020404" pitchFamily="49" charset="0"/>
              </a:rPr>
              <a:t>432.1385</a:t>
            </a:r>
          </a:p>
          <a:p>
            <a:pPr marL="0" indent="0">
              <a:buNone/>
            </a:pPr>
            <a:r>
              <a:rPr lang="fr-CH" sz="1400" smtClean="0">
                <a:latin typeface="Courier New" panose="02070309020205020404" pitchFamily="49" charset="0"/>
                <a:cs typeface="Courier New" panose="02070309020205020404" pitchFamily="49" charset="0"/>
              </a:rPr>
              <a:t>	AIC(lm(Santa_Claus~Age+Gender+Easter_bunny,data=santa)) - baseline</a:t>
            </a:r>
          </a:p>
          <a:p>
            <a:pPr marL="0" indent="0">
              <a:buNone/>
            </a:pPr>
            <a:r>
              <a:rPr lang="fr-CH" sz="1400" smtClean="0">
                <a:latin typeface="Courier New" panose="02070309020205020404" pitchFamily="49" charset="0"/>
                <a:cs typeface="Courier New" panose="02070309020205020404" pitchFamily="49" charset="0"/>
              </a:rPr>
              <a:t>	&gt; -</a:t>
            </a:r>
            <a:r>
              <a:rPr lang="fr-CH" sz="1400">
                <a:latin typeface="Courier New" panose="02070309020205020404" pitchFamily="49" charset="0"/>
                <a:cs typeface="Courier New" panose="02070309020205020404" pitchFamily="49" charset="0"/>
              </a:rPr>
              <a:t>430.1482</a:t>
            </a:r>
          </a:p>
          <a:p>
            <a:pPr marL="0" indent="0">
              <a:buNone/>
            </a:pPr>
            <a:r>
              <a:rPr lang="fr-CH" sz="1400" smtClean="0">
                <a:latin typeface="Courier New" panose="02070309020205020404" pitchFamily="49" charset="0"/>
                <a:cs typeface="Courier New" panose="02070309020205020404" pitchFamily="49" charset="0"/>
              </a:rPr>
              <a:t>	AIC(lm(Santa_Claus~Age+Gender+Siblings+Easter_bunny,data=santa)) - 	baseline</a:t>
            </a:r>
          </a:p>
          <a:p>
            <a:pPr marL="0" indent="0">
              <a:buNone/>
            </a:pPr>
            <a:r>
              <a:rPr lang="fr-CH" sz="1400" smtClean="0">
                <a:latin typeface="Courier New" panose="02070309020205020404" pitchFamily="49" charset="0"/>
                <a:cs typeface="Courier New" panose="02070309020205020404" pitchFamily="49" charset="0"/>
              </a:rPr>
              <a:t>	&gt; -</a:t>
            </a:r>
            <a:r>
              <a:rPr lang="fr-CH" sz="1400">
                <a:latin typeface="Courier New" panose="02070309020205020404" pitchFamily="49" charset="0"/>
                <a:cs typeface="Courier New" panose="02070309020205020404" pitchFamily="49" charset="0"/>
              </a:rPr>
              <a:t>428.2998</a:t>
            </a:r>
          </a:p>
          <a:p>
            <a:pPr marL="0" indent="0">
              <a:buNone/>
            </a:pPr>
            <a:r>
              <a:rPr lang="fr-CH" sz="1400" smtClean="0">
                <a:latin typeface="Courier New" panose="02070309020205020404" pitchFamily="49" charset="0"/>
                <a:cs typeface="Courier New" panose="02070309020205020404" pitchFamily="49" charset="0"/>
              </a:rPr>
              <a:t>	AIC(lm(Santa_Claus~Age+Gender+Siblings+Rank+Easter_bunny,</a:t>
            </a:r>
            <a:br>
              <a:rPr lang="fr-CH" sz="1400" smtClean="0">
                <a:latin typeface="Courier New" panose="02070309020205020404" pitchFamily="49" charset="0"/>
                <a:cs typeface="Courier New" panose="02070309020205020404" pitchFamily="49" charset="0"/>
              </a:rPr>
            </a:br>
            <a:r>
              <a:rPr lang="fr-CH" sz="1400" smtClean="0">
                <a:latin typeface="Courier New" panose="02070309020205020404" pitchFamily="49" charset="0"/>
                <a:cs typeface="Courier New" panose="02070309020205020404" pitchFamily="49" charset="0"/>
              </a:rPr>
              <a:t>	data=santa)) - baseline</a:t>
            </a:r>
          </a:p>
          <a:p>
            <a:pPr marL="0" indent="0">
              <a:buNone/>
            </a:pPr>
            <a:r>
              <a:rPr lang="fr-CH" sz="1400" smtClean="0">
                <a:latin typeface="Courier New" panose="02070309020205020404" pitchFamily="49" charset="0"/>
                <a:cs typeface="Courier New" panose="02070309020205020404" pitchFamily="49" charset="0"/>
              </a:rPr>
              <a:t>	&gt; </a:t>
            </a:r>
            <a:r>
              <a:rPr lang="fr-CH" sz="1400">
                <a:latin typeface="Courier New" panose="02070309020205020404" pitchFamily="49" charset="0"/>
                <a:cs typeface="Courier New" panose="02070309020205020404" pitchFamily="49" charset="0"/>
              </a:rPr>
              <a:t>-426.5895</a:t>
            </a: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In R</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2648934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Relative likelihood example:</a:t>
            </a:r>
          </a:p>
          <a:p>
            <a:pPr marL="0" indent="0">
              <a:buNone/>
            </a:pPr>
            <a:endParaRPr lang="fr-CH" sz="1800" smtClean="0">
              <a:latin typeface="Times New Roman" panose="02020603050405020304" pitchFamily="18" charset="0"/>
              <a:cs typeface="Times New Roman" panose="02020603050405020304" pitchFamily="18" charset="0"/>
            </a:endParaRPr>
          </a:p>
          <a:p>
            <a:pPr marL="0" indent="0">
              <a:buNone/>
            </a:pPr>
            <a:r>
              <a:rPr lang="fr-CH" sz="1400" smtClean="0">
                <a:latin typeface="Courier New" panose="02070309020205020404" pitchFamily="49" charset="0"/>
                <a:cs typeface="Courier New" panose="02070309020205020404" pitchFamily="49" charset="0"/>
              </a:rPr>
              <a:t>	baseline </a:t>
            </a:r>
            <a:r>
              <a:rPr lang="fr-CH" sz="1400">
                <a:latin typeface="Courier New" panose="02070309020205020404" pitchFamily="49" charset="0"/>
                <a:cs typeface="Courier New" panose="02070309020205020404" pitchFamily="49" charset="0"/>
              </a:rPr>
              <a:t>&lt;- AIC(lm(Santa_Claus~1,data=santa</a:t>
            </a:r>
            <a:r>
              <a:rPr lang="fr-CH" sz="1400" smtClean="0">
                <a:latin typeface="Courier New" panose="02070309020205020404" pitchFamily="49" charset="0"/>
                <a:cs typeface="Courier New" panose="02070309020205020404" pitchFamily="49" charset="0"/>
              </a:rPr>
              <a:t>))</a:t>
            </a:r>
          </a:p>
          <a:p>
            <a:pPr marL="0" indent="0">
              <a:buNone/>
            </a:pPr>
            <a:r>
              <a:rPr lang="fr-CH" sz="1400" smtClean="0">
                <a:latin typeface="Courier New" panose="02070309020205020404" pitchFamily="49" charset="0"/>
                <a:cs typeface="Courier New" panose="02070309020205020404" pitchFamily="49" charset="0"/>
              </a:rPr>
              <a:t>	age &lt;- AIC(lm(Santa_Claus~1+Age,data=santa))</a:t>
            </a:r>
          </a:p>
          <a:p>
            <a:pPr marL="0" indent="0">
              <a:buNone/>
            </a:pPr>
            <a:r>
              <a:rPr lang="fr-CH" sz="1400" smtClean="0">
                <a:latin typeface="Courier New" panose="02070309020205020404" pitchFamily="49" charset="0"/>
                <a:cs typeface="Courier New" panose="02070309020205020404" pitchFamily="49" charset="0"/>
              </a:rPr>
              <a:t>	exp</a:t>
            </a:r>
            <a:r>
              <a:rPr lang="fr-CH" sz="1400">
                <a:latin typeface="Courier New" panose="02070309020205020404" pitchFamily="49" charset="0"/>
                <a:cs typeface="Courier New" panose="02070309020205020404" pitchFamily="49" charset="0"/>
              </a:rPr>
              <a:t>((</a:t>
            </a:r>
            <a:r>
              <a:rPr lang="fr-CH" sz="1400" smtClean="0">
                <a:latin typeface="Courier New" panose="02070309020205020404" pitchFamily="49" charset="0"/>
                <a:cs typeface="Courier New" panose="02070309020205020404" pitchFamily="49" charset="0"/>
              </a:rPr>
              <a:t>Age - baseline</a:t>
            </a:r>
            <a:r>
              <a:rPr lang="fr-CH" sz="1400">
                <a:latin typeface="Courier New" panose="02070309020205020404" pitchFamily="49" charset="0"/>
                <a:cs typeface="Courier New" panose="02070309020205020404" pitchFamily="49" charset="0"/>
              </a:rPr>
              <a:t>)/2</a:t>
            </a:r>
            <a:r>
              <a:rPr lang="fr-CH" sz="1400" smtClean="0">
                <a:latin typeface="Courier New" panose="02070309020205020404" pitchFamily="49" charset="0"/>
                <a:cs typeface="Courier New" panose="02070309020205020404" pitchFamily="49" charset="0"/>
              </a:rPr>
              <a:t>)</a:t>
            </a:r>
          </a:p>
          <a:p>
            <a:pPr marL="0" indent="0">
              <a:buNone/>
            </a:pPr>
            <a:r>
              <a:rPr lang="fr-CH" sz="1400" smtClean="0">
                <a:latin typeface="Courier New" panose="02070309020205020404" pitchFamily="49" charset="0"/>
                <a:cs typeface="Courier New" panose="02070309020205020404" pitchFamily="49" charset="0"/>
              </a:rPr>
              <a:t>	&gt; 7.109701e-90</a:t>
            </a:r>
          </a:p>
          <a:p>
            <a:endParaRPr lang="fr-CH" sz="1800">
              <a:latin typeface="Times New Roman" panose="02020603050405020304" pitchFamily="18" charset="0"/>
              <a:cs typeface="Times New Roman" panose="02020603050405020304" pitchFamily="18" charset="0"/>
            </a:endParaRPr>
          </a:p>
          <a:p>
            <a:r>
              <a:rPr lang="fr-CH" sz="1800">
                <a:latin typeface="Times New Roman" panose="02020603050405020304" pitchFamily="18" charset="0"/>
                <a:cs typeface="Times New Roman" panose="02020603050405020304" pitchFamily="18" charset="0"/>
              </a:rPr>
              <a:t>So a model containing only an intercept is </a:t>
            </a:r>
            <a:r>
              <a:rPr lang="fr-CH" sz="1800" smtClean="0">
                <a:latin typeface="Times New Roman" panose="02020603050405020304" pitchFamily="18" charset="0"/>
                <a:cs typeface="Times New Roman" panose="02020603050405020304" pitchFamily="18" charset="0"/>
              </a:rPr>
              <a:t>≈ 0.000 times as probable as the age model to minimize the information loss. This indicates enormous evidence in favour of including age as a predictor.</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In R</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2845135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Penalization arises naturally in Bayesian probability. Consider the following series of replications:</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Penalization</a:t>
            </a:r>
            <a:endParaRPr lang="en-GB" sz="3600">
              <a:solidFill>
                <a:schemeClr val="tx2">
                  <a:lumMod val="75000"/>
                </a:schemeClr>
              </a:solidFill>
              <a:latin typeface="Tw Cen MT" panose="020B0602020104020603" pitchFamily="34" charset="0"/>
            </a:endParaRPr>
          </a:p>
        </p:txBody>
      </p:sp>
      <p:sp>
        <p:nvSpPr>
          <p:cNvPr id="2" name="Rectangle 1"/>
          <p:cNvSpPr/>
          <p:nvPr/>
        </p:nvSpPr>
        <p:spPr>
          <a:xfrm>
            <a:off x="1619672" y="2924944"/>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1</a:t>
            </a:r>
          </a:p>
          <a:p>
            <a:pPr algn="ctr"/>
            <a:r>
              <a:rPr lang="en-GB" sz="1400" smtClean="0">
                <a:solidFill>
                  <a:schemeClr val="tx1"/>
                </a:solidFill>
                <a:latin typeface="Times New Roman" panose="02020603050405020304" pitchFamily="18" charset="0"/>
                <a:cs typeface="Times New Roman" panose="02020603050405020304" pitchFamily="18" charset="0"/>
              </a:rPr>
              <a:t>P = 0.894</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275856" y="2924944"/>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2</a:t>
            </a:r>
          </a:p>
          <a:p>
            <a:pPr algn="ctr"/>
            <a:r>
              <a:rPr lang="en-GB" sz="1400" smtClean="0">
                <a:solidFill>
                  <a:schemeClr val="tx1"/>
                </a:solidFill>
                <a:latin typeface="Times New Roman" panose="02020603050405020304" pitchFamily="18" charset="0"/>
                <a:cs typeface="Times New Roman" panose="02020603050405020304" pitchFamily="18" charset="0"/>
              </a:rPr>
              <a:t>P = 0.456</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932040" y="2924944"/>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3</a:t>
            </a:r>
          </a:p>
          <a:p>
            <a:pPr algn="ctr"/>
            <a:r>
              <a:rPr lang="en-GB" sz="1400" smtClean="0">
                <a:solidFill>
                  <a:schemeClr val="tx1"/>
                </a:solidFill>
                <a:latin typeface="Times New Roman" panose="02020603050405020304" pitchFamily="18" charset="0"/>
                <a:cs typeface="Times New Roman" panose="02020603050405020304" pitchFamily="18" charset="0"/>
              </a:rPr>
              <a:t>P = 0.104</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588224" y="2924944"/>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4</a:t>
            </a:r>
          </a:p>
          <a:p>
            <a:pPr algn="ctr"/>
            <a:r>
              <a:rPr lang="en-GB" sz="1400" smtClean="0">
                <a:solidFill>
                  <a:schemeClr val="tx1"/>
                </a:solidFill>
                <a:latin typeface="Times New Roman" panose="02020603050405020304" pitchFamily="18" charset="0"/>
                <a:cs typeface="Times New Roman" panose="02020603050405020304" pitchFamily="18" charset="0"/>
              </a:rPr>
              <a:t>P = 0.819</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19672" y="3976463"/>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5</a:t>
            </a:r>
          </a:p>
          <a:p>
            <a:pPr algn="ctr"/>
            <a:r>
              <a:rPr lang="en-GB" sz="1400" smtClean="0">
                <a:solidFill>
                  <a:schemeClr val="tx1"/>
                </a:solidFill>
                <a:latin typeface="Times New Roman" panose="02020603050405020304" pitchFamily="18" charset="0"/>
                <a:cs typeface="Times New Roman" panose="02020603050405020304" pitchFamily="18" charset="0"/>
              </a:rPr>
              <a:t>P = 0.788</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275856" y="3976463"/>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6</a:t>
            </a:r>
          </a:p>
          <a:p>
            <a:pPr algn="ctr"/>
            <a:r>
              <a:rPr lang="en-GB" sz="1400" smtClean="0">
                <a:solidFill>
                  <a:schemeClr val="tx1"/>
                </a:solidFill>
                <a:latin typeface="Times New Roman" panose="02020603050405020304" pitchFamily="18" charset="0"/>
                <a:cs typeface="Times New Roman" panose="02020603050405020304" pitchFamily="18" charset="0"/>
              </a:rPr>
              <a:t>P = 0.329</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932040" y="3976463"/>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7</a:t>
            </a:r>
          </a:p>
          <a:p>
            <a:pPr algn="ctr"/>
            <a:r>
              <a:rPr lang="en-GB" sz="1400" smtClean="0">
                <a:solidFill>
                  <a:schemeClr val="tx1"/>
                </a:solidFill>
                <a:latin typeface="Times New Roman" panose="02020603050405020304" pitchFamily="18" charset="0"/>
                <a:cs typeface="Times New Roman" panose="02020603050405020304" pitchFamily="18" charset="0"/>
              </a:rPr>
              <a:t>P = 0.217</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588224" y="3976463"/>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8</a:t>
            </a:r>
          </a:p>
          <a:p>
            <a:pPr algn="ctr"/>
            <a:r>
              <a:rPr lang="en-GB" sz="1400" smtClean="0">
                <a:solidFill>
                  <a:schemeClr val="tx1"/>
                </a:solidFill>
                <a:latin typeface="Times New Roman" panose="02020603050405020304" pitchFamily="18" charset="0"/>
                <a:cs typeface="Times New Roman" panose="02020603050405020304" pitchFamily="18" charset="0"/>
              </a:rPr>
              <a:t>P = 0.635</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619672" y="5027982"/>
            <a:ext cx="1224136" cy="72008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9</a:t>
            </a:r>
          </a:p>
          <a:p>
            <a:pPr algn="ctr"/>
            <a:r>
              <a:rPr lang="en-GB" sz="1400" smtClean="0">
                <a:solidFill>
                  <a:schemeClr val="tx1"/>
                </a:solidFill>
                <a:latin typeface="Times New Roman" panose="02020603050405020304" pitchFamily="18" charset="0"/>
                <a:cs typeface="Times New Roman" panose="02020603050405020304" pitchFamily="18" charset="0"/>
              </a:rPr>
              <a:t>P = 0.647</a:t>
            </a:r>
            <a:endParaRPr lang="en-GB" sz="140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3275856" y="5027982"/>
            <a:ext cx="1224136" cy="72008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smtClean="0">
                <a:solidFill>
                  <a:schemeClr val="tx1"/>
                </a:solidFill>
                <a:latin typeface="Times New Roman" panose="02020603050405020304" pitchFamily="18" charset="0"/>
                <a:cs typeface="Times New Roman" panose="02020603050405020304" pitchFamily="18" charset="0"/>
              </a:rPr>
              <a:t>Study 10</a:t>
            </a:r>
          </a:p>
          <a:p>
            <a:pPr algn="ctr"/>
            <a:r>
              <a:rPr lang="en-GB" sz="1400" smtClean="0">
                <a:solidFill>
                  <a:schemeClr val="tx1"/>
                </a:solidFill>
                <a:latin typeface="Times New Roman" panose="02020603050405020304" pitchFamily="18" charset="0"/>
                <a:cs typeface="Times New Roman" panose="02020603050405020304" pitchFamily="18" charset="0"/>
              </a:rPr>
              <a:t>P &lt; 0.0001</a:t>
            </a:r>
            <a:endParaRPr lang="en-GB" sz="1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95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Despite Study 10 yielding a highly significant p-value, most researchers would be inclined to consider this a false positive, </a:t>
            </a:r>
            <a:r>
              <a:rPr lang="fr-CH" sz="1800" smtClean="0">
                <a:solidFill>
                  <a:srgbClr val="0070C0"/>
                </a:solidFill>
                <a:latin typeface="Times New Roman" panose="02020603050405020304" pitchFamily="18" charset="0"/>
                <a:cs typeface="Times New Roman" panose="02020603050405020304" pitchFamily="18" charset="0"/>
              </a:rPr>
              <a:t>considering the previous evidence</a:t>
            </a:r>
            <a:r>
              <a:rPr lang="fr-CH" sz="1800" smtClean="0">
                <a:latin typeface="Times New Roman" panose="02020603050405020304" pitchFamily="18" charset="0"/>
                <a:cs typeface="Times New Roman" panose="02020603050405020304" pitchFamily="18" charset="0"/>
              </a:rPr>
              <a: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In other words, we penalize the significance of the 10th study by a threshold set by the previous 9 studies. This is analogous to the AIC/BIC philosophy.</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In still other words, we had a </a:t>
            </a:r>
            <a:r>
              <a:rPr lang="fr-CH" sz="1800" smtClean="0">
                <a:solidFill>
                  <a:srgbClr val="0070C0"/>
                </a:solidFill>
                <a:latin typeface="Times New Roman" panose="02020603050405020304" pitchFamily="18" charset="0"/>
                <a:cs typeface="Times New Roman" panose="02020603050405020304" pitchFamily="18" charset="0"/>
              </a:rPr>
              <a:t>prior belief </a:t>
            </a:r>
            <a:r>
              <a:rPr lang="fr-CH" sz="1800" smtClean="0">
                <a:latin typeface="Times New Roman" panose="02020603050405020304" pitchFamily="18" charset="0"/>
                <a:cs typeface="Times New Roman" panose="02020603050405020304" pitchFamily="18" charset="0"/>
              </a:rPr>
              <a:t>about the strength (and possibly direction) of the effect. Prior beliefs are one of the defining characteristics of </a:t>
            </a:r>
            <a:r>
              <a:rPr lang="fr-CH" sz="1800" smtClean="0">
                <a:solidFill>
                  <a:srgbClr val="0070C0"/>
                </a:solidFill>
                <a:latin typeface="Times New Roman" panose="02020603050405020304" pitchFamily="18" charset="0"/>
                <a:cs typeface="Times New Roman" panose="02020603050405020304" pitchFamily="18" charset="0"/>
              </a:rPr>
              <a:t>Bayesian probability</a:t>
            </a:r>
            <a:r>
              <a:rPr lang="fr-CH" sz="1800" smtClean="0">
                <a:latin typeface="Times New Roman" panose="02020603050405020304" pitchFamily="18" charset="0"/>
                <a:cs typeface="Times New Roman" panose="02020603050405020304" pitchFamily="18" charset="0"/>
              </a:rPr>
              <a:t>, and act as an automatic restriction on the evidence supplied by (new incoming) data.</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When our prior belief about an effect is strong, (contradictory) evidence from data must be strong/numerous to change it. When our prior belief about an effect is weak, evidence from data will influence our estimates easily.</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Penalization</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1727963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121804"/>
            <a:ext cx="7992888" cy="523220"/>
          </a:xfrm>
          <a:prstGeom prst="rect">
            <a:avLst/>
          </a:prstGeom>
          <a:noFill/>
        </p:spPr>
        <p:txBody>
          <a:bodyPr wrap="square" rtlCol="0">
            <a:spAutoFit/>
          </a:bodyPr>
          <a:lstStyle/>
          <a:p>
            <a:pPr algn="ctr"/>
            <a:r>
              <a:rPr lang="fr-CH" sz="2800" b="1" smtClean="0">
                <a:solidFill>
                  <a:schemeClr val="tx2">
                    <a:lumMod val="75000"/>
                  </a:schemeClr>
                </a:solidFill>
                <a:latin typeface="Tw Cen MT" panose="020B0602020104020603" pitchFamily="34" charset="0"/>
              </a:rPr>
              <a:t>3. Bayes factors</a:t>
            </a:r>
            <a:endParaRPr lang="en-GB" sz="2800" b="1">
              <a:solidFill>
                <a:schemeClr val="tx2">
                  <a:lumMod val="75000"/>
                </a:schemeClr>
              </a:solidFill>
              <a:latin typeface="Tw Cen MT" panose="020B0602020104020603" pitchFamily="34" charset="0"/>
            </a:endParaRPr>
          </a:p>
        </p:txBody>
      </p:sp>
      <p:cxnSp>
        <p:nvCxnSpPr>
          <p:cNvPr id="6" name="Straight Connector 5"/>
          <p:cNvCxnSpPr/>
          <p:nvPr/>
        </p:nvCxnSpPr>
        <p:spPr>
          <a:xfrm>
            <a:off x="868999" y="2924944"/>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68999" y="3861048"/>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79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rmAutofit/>
          </a:bodyPr>
          <a:lstStyle/>
          <a:p>
            <a:pPr marL="0" indent="0">
              <a:buNone/>
            </a:pPr>
            <a:endParaRPr lang="fr-CH" sz="2400" smtClean="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fr-CH" sz="240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fr-CH" sz="2400" smtClean="0">
                <a:solidFill>
                  <a:srgbClr val="002060"/>
                </a:solidFill>
                <a:latin typeface="Verdana" panose="020B0604030504040204" pitchFamily="34" charset="0"/>
                <a:ea typeface="Verdana" panose="020B0604030504040204" pitchFamily="34" charset="0"/>
                <a:cs typeface="Verdana" panose="020B0604030504040204" pitchFamily="34" charset="0"/>
              </a:rPr>
              <a:t>1</a:t>
            </a:r>
            <a:r>
              <a:rPr lang="fr-CH" sz="240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fr-CH" sz="2400" smtClean="0">
                <a:solidFill>
                  <a:srgbClr val="002060"/>
                </a:solidFill>
                <a:latin typeface="Verdana" panose="020B0604030504040204" pitchFamily="34" charset="0"/>
                <a:ea typeface="Verdana" panose="020B0604030504040204" pitchFamily="34" charset="0"/>
                <a:cs typeface="Verdana" panose="020B0604030504040204" pitchFamily="34" charset="0"/>
              </a:rPr>
              <a:t>Frequentism and p-values</a:t>
            </a:r>
            <a:endParaRPr lang="fr-CH" sz="240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fr-CH" sz="2400">
                <a:solidFill>
                  <a:srgbClr val="002060"/>
                </a:solidFill>
                <a:latin typeface="Verdana" panose="020B0604030504040204" pitchFamily="34" charset="0"/>
                <a:ea typeface="Verdana" panose="020B0604030504040204" pitchFamily="34" charset="0"/>
                <a:cs typeface="Verdana" panose="020B0604030504040204" pitchFamily="34" charset="0"/>
              </a:rPr>
              <a:t>2.	</a:t>
            </a:r>
            <a:r>
              <a:rPr lang="fr-CH" sz="2400" smtClean="0">
                <a:solidFill>
                  <a:srgbClr val="002060"/>
                </a:solidFill>
                <a:latin typeface="Verdana" panose="020B0604030504040204" pitchFamily="34" charset="0"/>
                <a:ea typeface="Verdana" panose="020B0604030504040204" pitchFamily="34" charset="0"/>
                <a:cs typeface="Verdana" panose="020B0604030504040204" pitchFamily="34" charset="0"/>
              </a:rPr>
              <a:t>Information criteria</a:t>
            </a:r>
            <a:endParaRPr lang="fr-CH" sz="240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fr-CH" sz="2400" smtClean="0">
                <a:solidFill>
                  <a:srgbClr val="002060"/>
                </a:solidFill>
                <a:latin typeface="Verdana" panose="020B0604030504040204" pitchFamily="34" charset="0"/>
                <a:ea typeface="Verdana" panose="020B0604030504040204" pitchFamily="34" charset="0"/>
                <a:cs typeface="Verdana" panose="020B0604030504040204" pitchFamily="34" charset="0"/>
              </a:rPr>
              <a:t>3.	Bayes factors</a:t>
            </a:r>
          </a:p>
          <a:p>
            <a:pPr marL="0" indent="0">
              <a:buNone/>
            </a:pPr>
            <a:r>
              <a:rPr lang="fr-CH" sz="2400" smtClean="0">
                <a:solidFill>
                  <a:srgbClr val="002060"/>
                </a:solidFill>
                <a:latin typeface="Verdana" panose="020B0604030504040204" pitchFamily="34" charset="0"/>
                <a:ea typeface="Verdana" panose="020B0604030504040204" pitchFamily="34" charset="0"/>
                <a:cs typeface="Verdana" panose="020B0604030504040204" pitchFamily="34" charset="0"/>
              </a:rPr>
              <a:t>4.	BayesFactor package in R</a:t>
            </a:r>
            <a:endParaRPr lang="fr-CH" sz="240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426129" y="188640"/>
            <a:ext cx="6779575" cy="584775"/>
          </a:xfrm>
          <a:prstGeom prst="rect">
            <a:avLst/>
          </a:prstGeom>
          <a:noFill/>
        </p:spPr>
        <p:txBody>
          <a:bodyPr wrap="square" rtlCol="0">
            <a:spAutoFit/>
          </a:bodyPr>
          <a:lstStyle/>
          <a:p>
            <a:r>
              <a:rPr lang="fr-CH" sz="3200" smtClean="0">
                <a:solidFill>
                  <a:schemeClr val="tx2">
                    <a:lumMod val="75000"/>
                  </a:schemeClr>
                </a:solidFill>
                <a:latin typeface="Tw Cen MT" panose="020B0602020104020603" pitchFamily="34" charset="0"/>
              </a:rPr>
              <a:t>Contents</a:t>
            </a:r>
            <a:endParaRPr lang="en-GB" sz="3200">
              <a:solidFill>
                <a:schemeClr val="tx2">
                  <a:lumMod val="75000"/>
                </a:schemeClr>
              </a:solidFill>
              <a:latin typeface="Tw Cen MT" panose="020B0602020104020603" pitchFamily="34"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2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Bayes factors are highly similar to AIC/BIC in the manner that they quantify "evidence" for or against two competing models. Formally, the Bayes factor is the following ratio:</a:t>
            </a:r>
          </a:p>
          <a:p>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pPr marL="0" indent="0">
              <a:buNone/>
            </a:pPr>
            <a:r>
              <a:rPr lang="fr-CH" sz="1800" smtClean="0">
                <a:latin typeface="Times New Roman" panose="02020603050405020304" pitchFamily="18" charset="0"/>
                <a:cs typeface="Times New Roman" panose="02020603050405020304" pitchFamily="18" charset="0"/>
              </a:rPr>
              <a:t>	K =                            =  </a:t>
            </a:r>
          </a:p>
          <a:p>
            <a:pPr marL="0" indent="0">
              <a:buNone/>
            </a:pPr>
            <a:endParaRPr lang="fr-CH" sz="1800">
              <a:latin typeface="Times New Roman" panose="02020603050405020304" pitchFamily="18" charset="0"/>
              <a:cs typeface="Times New Roman" panose="02020603050405020304" pitchFamily="18" charset="0"/>
            </a:endParaRPr>
          </a:p>
          <a:p>
            <a:endParaRPr lang="fr-CH" sz="1800" smtClean="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Which corresponds roughly to the relative likelihood of both models given a prior distribution for the model's parameters.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In practice, the quantities </a:t>
            </a:r>
            <a:r>
              <a:rPr lang="en-GB" sz="1800">
                <a:latin typeface="Times New Roman" panose="02020603050405020304" pitchFamily="18" charset="0"/>
                <a:cs typeface="Times New Roman" panose="02020603050405020304" pitchFamily="18" charset="0"/>
              </a:rPr>
              <a:t>Pr(M</a:t>
            </a:r>
            <a:r>
              <a:rPr lang="en-GB" sz="1800" baseline="-25000">
                <a:latin typeface="Times New Roman" panose="02020603050405020304" pitchFamily="18" charset="0"/>
                <a:cs typeface="Times New Roman" panose="02020603050405020304" pitchFamily="18" charset="0"/>
              </a:rPr>
              <a:t>1</a:t>
            </a:r>
            <a:r>
              <a:rPr lang="en-GB" sz="1800">
                <a:latin typeface="Times New Roman" panose="02020603050405020304" pitchFamily="18" charset="0"/>
                <a:cs typeface="Times New Roman" panose="02020603050405020304" pitchFamily="18" charset="0"/>
              </a:rPr>
              <a:t>|D</a:t>
            </a:r>
            <a:r>
              <a:rPr lang="en-GB" sz="1800" smtClean="0">
                <a:latin typeface="Times New Roman" panose="02020603050405020304" pitchFamily="18" charset="0"/>
                <a:cs typeface="Times New Roman" panose="02020603050405020304" pitchFamily="18" charset="0"/>
              </a:rPr>
              <a:t>) and </a:t>
            </a:r>
            <a:r>
              <a:rPr lang="en-GB" sz="1800">
                <a:latin typeface="Times New Roman" panose="02020603050405020304" pitchFamily="18" charset="0"/>
                <a:cs typeface="Times New Roman" panose="02020603050405020304" pitchFamily="18" charset="0"/>
              </a:rPr>
              <a:t>Pr(M</a:t>
            </a:r>
            <a:r>
              <a:rPr lang="en-GB" sz="1800" baseline="-25000">
                <a:latin typeface="Times New Roman" panose="02020603050405020304" pitchFamily="18" charset="0"/>
                <a:cs typeface="Times New Roman" panose="02020603050405020304" pitchFamily="18" charset="0"/>
              </a:rPr>
              <a:t>1</a:t>
            </a:r>
            <a:r>
              <a:rPr lang="en-GB" sz="1800">
                <a:latin typeface="Times New Roman" panose="02020603050405020304" pitchFamily="18" charset="0"/>
                <a:cs typeface="Times New Roman" panose="02020603050405020304" pitchFamily="18" charset="0"/>
              </a:rPr>
              <a:t>|D</a:t>
            </a:r>
            <a:r>
              <a:rPr lang="en-GB" sz="1800" smtClean="0">
                <a:latin typeface="Times New Roman" panose="02020603050405020304" pitchFamily="18" charset="0"/>
                <a:cs typeface="Times New Roman" panose="02020603050405020304" pitchFamily="18" charset="0"/>
              </a:rPr>
              <a:t>) may involve an integral over the model's parameters and hyperparameters, the latter representing prior beliefs about the likelihood of the parameters. Software does not require the user to specify these explicitly so I will not go into detail here…</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Bayes factors</a:t>
            </a:r>
            <a:endParaRPr lang="en-GB" sz="3600">
              <a:solidFill>
                <a:schemeClr val="tx2">
                  <a:lumMod val="75000"/>
                </a:schemeClr>
              </a:solidFill>
              <a:latin typeface="Tw Cen MT" panose="020B0602020104020603" pitchFamily="34" charset="0"/>
            </a:endParaRPr>
          </a:p>
        </p:txBody>
      </p:sp>
      <p:sp>
        <p:nvSpPr>
          <p:cNvPr id="2" name="TextBox 1"/>
          <p:cNvSpPr txBox="1"/>
          <p:nvPr/>
        </p:nvSpPr>
        <p:spPr>
          <a:xfrm>
            <a:off x="1979712" y="2924944"/>
            <a:ext cx="3772186" cy="369332"/>
          </a:xfrm>
          <a:prstGeom prst="rect">
            <a:avLst/>
          </a:prstGeom>
          <a:noFill/>
        </p:spPr>
        <p:txBody>
          <a:bodyPr wrap="none" rtlCol="0">
            <a:spAutoFit/>
          </a:bodyPr>
          <a:lstStyle/>
          <a:p>
            <a:r>
              <a:rPr lang="en-GB" smtClean="0">
                <a:latin typeface="Times New Roman" panose="02020603050405020304" pitchFamily="18" charset="0"/>
                <a:cs typeface="Times New Roman" panose="02020603050405020304" pitchFamily="18" charset="0"/>
              </a:rPr>
              <a:t>Pr(D|M</a:t>
            </a:r>
            <a:r>
              <a:rPr lang="en-GB" baseline="-25000" smtClean="0">
                <a:latin typeface="Times New Roman" panose="02020603050405020304" pitchFamily="18" charset="0"/>
                <a:cs typeface="Times New Roman" panose="02020603050405020304" pitchFamily="18" charset="0"/>
              </a:rPr>
              <a:t>1</a:t>
            </a:r>
            <a:r>
              <a:rPr lang="en-GB" smtClean="0">
                <a:latin typeface="Times New Roman" panose="02020603050405020304" pitchFamily="18" charset="0"/>
                <a:cs typeface="Times New Roman" panose="02020603050405020304" pitchFamily="18" charset="0"/>
              </a:rPr>
              <a:t>)		Pr(M</a:t>
            </a:r>
            <a:r>
              <a:rPr lang="en-GB" baseline="-25000" smtClean="0">
                <a:latin typeface="Times New Roman" panose="02020603050405020304" pitchFamily="18" charset="0"/>
                <a:cs typeface="Times New Roman" panose="02020603050405020304" pitchFamily="18" charset="0"/>
              </a:rPr>
              <a:t>1</a:t>
            </a:r>
            <a:r>
              <a:rPr lang="en-GB" smtClean="0">
                <a:latin typeface="Times New Roman" panose="02020603050405020304" pitchFamily="18" charset="0"/>
                <a:cs typeface="Times New Roman" panose="02020603050405020304" pitchFamily="18" charset="0"/>
              </a:rPr>
              <a:t>|D) × Pr(M</a:t>
            </a:r>
            <a:r>
              <a:rPr lang="en-GB" baseline="-25000" smtClean="0">
                <a:latin typeface="Times New Roman" panose="02020603050405020304" pitchFamily="18" charset="0"/>
                <a:cs typeface="Times New Roman" panose="02020603050405020304" pitchFamily="18" charset="0"/>
              </a:rPr>
              <a:t>2</a:t>
            </a:r>
            <a:r>
              <a:rPr lang="en-GB" smtClean="0">
                <a:latin typeface="Times New Roman" panose="02020603050405020304" pitchFamily="18" charset="0"/>
                <a:cs typeface="Times New Roman" panose="02020603050405020304" pitchFamily="18" charset="0"/>
              </a:rPr>
              <a:t>)</a:t>
            </a:r>
          </a:p>
        </p:txBody>
      </p:sp>
      <p:sp>
        <p:nvSpPr>
          <p:cNvPr id="6" name="TextBox 5"/>
          <p:cNvSpPr txBox="1"/>
          <p:nvPr/>
        </p:nvSpPr>
        <p:spPr>
          <a:xfrm>
            <a:off x="1979712" y="3356992"/>
            <a:ext cx="3772186" cy="369332"/>
          </a:xfrm>
          <a:prstGeom prst="rect">
            <a:avLst/>
          </a:prstGeom>
          <a:noFill/>
        </p:spPr>
        <p:txBody>
          <a:bodyPr wrap="none" rtlCol="0">
            <a:spAutoFit/>
          </a:bodyPr>
          <a:lstStyle/>
          <a:p>
            <a:r>
              <a:rPr lang="en-GB" smtClean="0">
                <a:latin typeface="Times New Roman" panose="02020603050405020304" pitchFamily="18" charset="0"/>
                <a:cs typeface="Times New Roman" panose="02020603050405020304" pitchFamily="18" charset="0"/>
              </a:rPr>
              <a:t>Pr(D|M</a:t>
            </a:r>
            <a:r>
              <a:rPr lang="en-GB" baseline="-25000" smtClean="0">
                <a:latin typeface="Times New Roman" panose="02020603050405020304" pitchFamily="18" charset="0"/>
                <a:cs typeface="Times New Roman" panose="02020603050405020304" pitchFamily="18" charset="0"/>
              </a:rPr>
              <a:t>2</a:t>
            </a:r>
            <a:r>
              <a:rPr lang="en-GB" smtClean="0">
                <a:latin typeface="Times New Roman" panose="02020603050405020304" pitchFamily="18" charset="0"/>
                <a:cs typeface="Times New Roman" panose="02020603050405020304" pitchFamily="18" charset="0"/>
              </a:rPr>
              <a:t>)		Pr(M</a:t>
            </a:r>
            <a:r>
              <a:rPr lang="en-GB" baseline="-25000" smtClean="0">
                <a:latin typeface="Times New Roman" panose="02020603050405020304" pitchFamily="18" charset="0"/>
                <a:cs typeface="Times New Roman" panose="02020603050405020304" pitchFamily="18" charset="0"/>
              </a:rPr>
              <a:t>2</a:t>
            </a:r>
            <a:r>
              <a:rPr lang="en-GB" smtClean="0">
                <a:latin typeface="Times New Roman" panose="02020603050405020304" pitchFamily="18" charset="0"/>
                <a:cs typeface="Times New Roman" panose="02020603050405020304" pitchFamily="18" charset="0"/>
              </a:rPr>
              <a:t>|D) × Pr(M</a:t>
            </a:r>
            <a:r>
              <a:rPr lang="en-GB" baseline="-25000" smtClean="0">
                <a:latin typeface="Times New Roman" panose="02020603050405020304" pitchFamily="18" charset="0"/>
                <a:cs typeface="Times New Roman" panose="02020603050405020304" pitchFamily="18" charset="0"/>
              </a:rPr>
              <a:t>1</a:t>
            </a:r>
            <a:r>
              <a:rPr lang="en-GB" smtClean="0">
                <a:latin typeface="Times New Roman" panose="02020603050405020304" pitchFamily="18" charset="0"/>
                <a:cs typeface="Times New Roman" panose="02020603050405020304" pitchFamily="18" charset="0"/>
              </a:rPr>
              <a:t>)</a:t>
            </a:r>
          </a:p>
        </p:txBody>
      </p:sp>
      <p:cxnSp>
        <p:nvCxnSpPr>
          <p:cNvPr id="8" name="Straight Connector 7"/>
          <p:cNvCxnSpPr/>
          <p:nvPr/>
        </p:nvCxnSpPr>
        <p:spPr>
          <a:xfrm>
            <a:off x="1979712" y="3315786"/>
            <a:ext cx="10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51920" y="3313408"/>
            <a:ext cx="19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737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Rules of thumb exist for interpreting the value of K (Jeffreys, 1935):</a:t>
            </a:r>
          </a:p>
          <a:p>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pPr marL="0" indent="0">
              <a:buNone/>
            </a:pPr>
            <a:r>
              <a:rPr lang="fr-CH" sz="1800" smtClean="0">
                <a:latin typeface="Times New Roman" panose="02020603050405020304" pitchFamily="18" charset="0"/>
                <a:cs typeface="Times New Roman" panose="02020603050405020304" pitchFamily="18" charset="0"/>
              </a:rPr>
              <a:t>	&lt; 10</a:t>
            </a:r>
            <a:r>
              <a:rPr lang="fr-CH" sz="1800" baseline="30000" smtClean="0">
                <a:latin typeface="Times New Roman" panose="02020603050405020304" pitchFamily="18" charset="0"/>
                <a:cs typeface="Times New Roman" panose="02020603050405020304" pitchFamily="18" charset="0"/>
              </a:rPr>
              <a:t>0</a:t>
            </a:r>
            <a:r>
              <a:rPr lang="fr-CH" sz="1800" smtClean="0">
                <a:latin typeface="Times New Roman" panose="02020603050405020304" pitchFamily="18" charset="0"/>
                <a:cs typeface="Times New Roman" panose="02020603050405020304" pitchFamily="18" charset="0"/>
              </a:rPr>
              <a:t>		Negative (supports M2)</a:t>
            </a:r>
          </a:p>
          <a:p>
            <a:pPr marL="0" indent="0">
              <a:buNone/>
            </a:pPr>
            <a:r>
              <a:rPr lang="fr-CH" sz="1800" smtClean="0">
                <a:latin typeface="Times New Roman" panose="02020603050405020304" pitchFamily="18" charset="0"/>
                <a:cs typeface="Times New Roman" panose="02020603050405020304" pitchFamily="18" charset="0"/>
              </a:rPr>
              <a:t>	10</a:t>
            </a:r>
            <a:r>
              <a:rPr lang="fr-CH" sz="1800" baseline="30000" smtClean="0">
                <a:latin typeface="Times New Roman" panose="02020603050405020304" pitchFamily="18" charset="0"/>
                <a:cs typeface="Times New Roman" panose="02020603050405020304" pitchFamily="18" charset="0"/>
              </a:rPr>
              <a:t>0 </a:t>
            </a:r>
            <a:r>
              <a:rPr lang="fr-CH" sz="1800" smtClean="0">
                <a:latin typeface="Times New Roman" panose="02020603050405020304" pitchFamily="18" charset="0"/>
                <a:cs typeface="Times New Roman" panose="02020603050405020304" pitchFamily="18" charset="0"/>
              </a:rPr>
              <a:t>to 10</a:t>
            </a:r>
            <a:r>
              <a:rPr lang="fr-CH" sz="1800" baseline="30000" smtClean="0">
                <a:latin typeface="Times New Roman" panose="02020603050405020304" pitchFamily="18" charset="0"/>
                <a:cs typeface="Times New Roman" panose="02020603050405020304" pitchFamily="18" charset="0"/>
              </a:rPr>
              <a:t>1/2	</a:t>
            </a:r>
            <a:r>
              <a:rPr lang="fr-CH" sz="1800">
                <a:latin typeface="Times New Roman" panose="02020603050405020304" pitchFamily="18" charset="0"/>
                <a:cs typeface="Times New Roman" panose="02020603050405020304" pitchFamily="18" charset="0"/>
              </a:rPr>
              <a:t>Barely worth </a:t>
            </a:r>
            <a:r>
              <a:rPr lang="fr-CH" sz="1800" smtClean="0">
                <a:latin typeface="Times New Roman" panose="02020603050405020304" pitchFamily="18" charset="0"/>
                <a:cs typeface="Times New Roman" panose="02020603050405020304" pitchFamily="18" charset="0"/>
              </a:rPr>
              <a:t>mentioning</a:t>
            </a:r>
          </a:p>
          <a:p>
            <a:pPr marL="0" indent="0">
              <a:buNone/>
            </a:pPr>
            <a:r>
              <a:rPr lang="fr-CH" sz="1800">
                <a:latin typeface="Times New Roman" panose="02020603050405020304" pitchFamily="18" charset="0"/>
                <a:cs typeface="Times New Roman" panose="02020603050405020304" pitchFamily="18" charset="0"/>
              </a:rPr>
              <a:t>	</a:t>
            </a:r>
            <a:r>
              <a:rPr lang="fr-CH" sz="1800" smtClean="0">
                <a:latin typeface="Times New Roman" panose="02020603050405020304" pitchFamily="18" charset="0"/>
                <a:cs typeface="Times New Roman" panose="02020603050405020304" pitchFamily="18" charset="0"/>
              </a:rPr>
              <a:t>10</a:t>
            </a:r>
            <a:r>
              <a:rPr lang="fr-CH" sz="1800" baseline="30000" smtClean="0">
                <a:latin typeface="Times New Roman" panose="02020603050405020304" pitchFamily="18" charset="0"/>
                <a:cs typeface="Times New Roman" panose="02020603050405020304" pitchFamily="18" charset="0"/>
              </a:rPr>
              <a:t>1/2</a:t>
            </a:r>
            <a:r>
              <a:rPr lang="fr-CH" sz="1800" smtClean="0">
                <a:latin typeface="Times New Roman" panose="02020603050405020304" pitchFamily="18" charset="0"/>
                <a:cs typeface="Times New Roman" panose="02020603050405020304" pitchFamily="18" charset="0"/>
              </a:rPr>
              <a:t> to 10</a:t>
            </a:r>
            <a:r>
              <a:rPr lang="fr-CH" sz="1800" baseline="30000" smtClean="0">
                <a:latin typeface="Times New Roman" panose="02020603050405020304" pitchFamily="18" charset="0"/>
                <a:cs typeface="Times New Roman" panose="02020603050405020304" pitchFamily="18" charset="0"/>
              </a:rPr>
              <a:t>1</a:t>
            </a:r>
            <a:r>
              <a:rPr lang="fr-CH" sz="1800" smtClean="0">
                <a:latin typeface="Times New Roman" panose="02020603050405020304" pitchFamily="18" charset="0"/>
                <a:cs typeface="Times New Roman" panose="02020603050405020304" pitchFamily="18" charset="0"/>
              </a:rPr>
              <a:t>	Substanial</a:t>
            </a:r>
          </a:p>
          <a:p>
            <a:pPr marL="0" indent="0">
              <a:buNone/>
            </a:pPr>
            <a:r>
              <a:rPr lang="fr-CH" sz="1800">
                <a:latin typeface="Times New Roman" panose="02020603050405020304" pitchFamily="18" charset="0"/>
                <a:cs typeface="Times New Roman" panose="02020603050405020304" pitchFamily="18" charset="0"/>
              </a:rPr>
              <a:t>	</a:t>
            </a:r>
            <a:r>
              <a:rPr lang="fr-CH" sz="1800" smtClean="0">
                <a:latin typeface="Times New Roman" panose="02020603050405020304" pitchFamily="18" charset="0"/>
                <a:cs typeface="Times New Roman" panose="02020603050405020304" pitchFamily="18" charset="0"/>
              </a:rPr>
              <a:t>10</a:t>
            </a:r>
            <a:r>
              <a:rPr lang="fr-CH" sz="1800" baseline="30000" smtClean="0">
                <a:latin typeface="Times New Roman" panose="02020603050405020304" pitchFamily="18" charset="0"/>
                <a:cs typeface="Times New Roman" panose="02020603050405020304" pitchFamily="18" charset="0"/>
              </a:rPr>
              <a:t>1</a:t>
            </a:r>
            <a:r>
              <a:rPr lang="fr-CH" sz="1800" smtClean="0">
                <a:latin typeface="Times New Roman" panose="02020603050405020304" pitchFamily="18" charset="0"/>
                <a:cs typeface="Times New Roman" panose="02020603050405020304" pitchFamily="18" charset="0"/>
              </a:rPr>
              <a:t> to 10</a:t>
            </a:r>
            <a:r>
              <a:rPr lang="fr-CH" sz="1800" baseline="30000" smtClean="0">
                <a:latin typeface="Times New Roman" panose="02020603050405020304" pitchFamily="18" charset="0"/>
                <a:cs typeface="Times New Roman" panose="02020603050405020304" pitchFamily="18" charset="0"/>
              </a:rPr>
              <a:t>3/2</a:t>
            </a:r>
            <a:r>
              <a:rPr lang="fr-CH" sz="1800" smtClean="0">
                <a:latin typeface="Times New Roman" panose="02020603050405020304" pitchFamily="18" charset="0"/>
                <a:cs typeface="Times New Roman" panose="02020603050405020304" pitchFamily="18" charset="0"/>
              </a:rPr>
              <a:t>	Strong</a:t>
            </a:r>
          </a:p>
          <a:p>
            <a:pPr marL="0" indent="0">
              <a:buNone/>
            </a:pPr>
            <a:r>
              <a:rPr lang="fr-CH" sz="1800">
                <a:latin typeface="Times New Roman" panose="02020603050405020304" pitchFamily="18" charset="0"/>
                <a:cs typeface="Times New Roman" panose="02020603050405020304" pitchFamily="18" charset="0"/>
              </a:rPr>
              <a:t>	</a:t>
            </a:r>
            <a:r>
              <a:rPr lang="fr-CH" sz="1800" smtClean="0">
                <a:latin typeface="Times New Roman" panose="02020603050405020304" pitchFamily="18" charset="0"/>
                <a:cs typeface="Times New Roman" panose="02020603050405020304" pitchFamily="18" charset="0"/>
              </a:rPr>
              <a:t>10</a:t>
            </a:r>
            <a:r>
              <a:rPr lang="fr-CH" sz="1800" baseline="30000" smtClean="0">
                <a:latin typeface="Times New Roman" panose="02020603050405020304" pitchFamily="18" charset="0"/>
                <a:cs typeface="Times New Roman" panose="02020603050405020304" pitchFamily="18" charset="0"/>
              </a:rPr>
              <a:t>3/2</a:t>
            </a:r>
            <a:r>
              <a:rPr lang="fr-CH" sz="1800" smtClean="0">
                <a:latin typeface="Times New Roman" panose="02020603050405020304" pitchFamily="18" charset="0"/>
                <a:cs typeface="Times New Roman" panose="02020603050405020304" pitchFamily="18" charset="0"/>
              </a:rPr>
              <a:t> to 10</a:t>
            </a:r>
            <a:r>
              <a:rPr lang="fr-CH" sz="1800" baseline="30000" smtClean="0">
                <a:latin typeface="Times New Roman" panose="02020603050405020304" pitchFamily="18" charset="0"/>
                <a:cs typeface="Times New Roman" panose="02020603050405020304" pitchFamily="18" charset="0"/>
              </a:rPr>
              <a:t>2</a:t>
            </a:r>
            <a:r>
              <a:rPr lang="fr-CH" sz="1800" smtClean="0">
                <a:latin typeface="Times New Roman" panose="02020603050405020304" pitchFamily="18" charset="0"/>
                <a:cs typeface="Times New Roman" panose="02020603050405020304" pitchFamily="18" charset="0"/>
              </a:rPr>
              <a:t>	Very strong</a:t>
            </a:r>
          </a:p>
          <a:p>
            <a:pPr marL="0" indent="0">
              <a:buNone/>
            </a:pPr>
            <a:r>
              <a:rPr lang="fr-CH" sz="1800" smtClean="0">
                <a:latin typeface="Times New Roman" panose="02020603050405020304" pitchFamily="18" charset="0"/>
                <a:cs typeface="Times New Roman" panose="02020603050405020304" pitchFamily="18" charset="0"/>
              </a:rPr>
              <a:t>	&gt; 10</a:t>
            </a:r>
            <a:r>
              <a:rPr lang="fr-CH" sz="1800" baseline="30000" smtClean="0">
                <a:latin typeface="Times New Roman" panose="02020603050405020304" pitchFamily="18" charset="0"/>
                <a:cs typeface="Times New Roman" panose="02020603050405020304" pitchFamily="18" charset="0"/>
              </a:rPr>
              <a:t>2</a:t>
            </a:r>
            <a:r>
              <a:rPr lang="fr-CH" sz="1800" smtClean="0">
                <a:latin typeface="Times New Roman" panose="02020603050405020304" pitchFamily="18" charset="0"/>
                <a:cs typeface="Times New Roman" panose="02020603050405020304" pitchFamily="18" charset="0"/>
              </a:rPr>
              <a:t>		Decisive (supports M1)</a:t>
            </a:r>
          </a:p>
          <a:p>
            <a:pPr marL="0" indent="0">
              <a:buNone/>
            </a:pPr>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Note that these rules make no real distinction between null hypothesis and alternative hypothesis, just competing models. This is one of the advertised advantages of Bayes factors (Raftery, 1986; Burnham &amp; Anderson, 2004; Mulder &amp; Wagenmakers, 2016).</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Bayes factors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2808862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121804"/>
            <a:ext cx="7992888" cy="523220"/>
          </a:xfrm>
          <a:prstGeom prst="rect">
            <a:avLst/>
          </a:prstGeom>
          <a:noFill/>
        </p:spPr>
        <p:txBody>
          <a:bodyPr wrap="square" rtlCol="0">
            <a:spAutoFit/>
          </a:bodyPr>
          <a:lstStyle/>
          <a:p>
            <a:pPr algn="ctr"/>
            <a:r>
              <a:rPr lang="fr-CH" sz="2800" b="1" smtClean="0">
                <a:solidFill>
                  <a:schemeClr val="tx2">
                    <a:lumMod val="75000"/>
                  </a:schemeClr>
                </a:solidFill>
                <a:latin typeface="Tw Cen MT" panose="020B0602020104020603" pitchFamily="34" charset="0"/>
              </a:rPr>
              <a:t>4. BayesFactor package in R</a:t>
            </a:r>
            <a:endParaRPr lang="en-GB" sz="2800" b="1">
              <a:solidFill>
                <a:schemeClr val="tx2">
                  <a:lumMod val="75000"/>
                </a:schemeClr>
              </a:solidFill>
              <a:latin typeface="Tw Cen MT" panose="020B0602020104020603" pitchFamily="34" charset="0"/>
            </a:endParaRPr>
          </a:p>
        </p:txBody>
      </p:sp>
      <p:cxnSp>
        <p:nvCxnSpPr>
          <p:cNvPr id="6" name="Straight Connector 5"/>
          <p:cNvCxnSpPr/>
          <p:nvPr/>
        </p:nvCxnSpPr>
        <p:spPr>
          <a:xfrm>
            <a:off x="868999" y="2924944"/>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68999" y="3861048"/>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4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a:latin typeface="Times New Roman" panose="02020603050405020304" pitchFamily="18" charset="0"/>
                <a:cs typeface="Times New Roman" panose="02020603050405020304" pitchFamily="18" charset="0"/>
              </a:rPr>
              <a:t>In R, the BayesFactor package makes it easy to calculate Bayes factors for various models, including the </a:t>
            </a:r>
            <a:r>
              <a:rPr lang="fr-CH" sz="1800" smtClean="0">
                <a:latin typeface="Times New Roman" panose="02020603050405020304" pitchFamily="18" charset="0"/>
                <a:cs typeface="Times New Roman" panose="02020603050405020304" pitchFamily="18" charset="0"/>
              </a:rPr>
              <a:t>t-test, </a:t>
            </a:r>
            <a:r>
              <a:rPr lang="fr-CH" sz="1800">
                <a:latin typeface="Times New Roman" panose="02020603050405020304" pitchFamily="18" charset="0"/>
                <a:cs typeface="Times New Roman" panose="02020603050405020304" pitchFamily="18" charset="0"/>
              </a:rPr>
              <a:t>factorial between ANOVA, and multiple regression models. An excellent vignette for learning how to use the package is available here: </a:t>
            </a:r>
            <a:r>
              <a:rPr lang="fr-CH" sz="1800">
                <a:latin typeface="Times New Roman" panose="02020603050405020304" pitchFamily="18" charset="0"/>
                <a:cs typeface="Times New Roman" panose="02020603050405020304" pitchFamily="18" charset="0"/>
                <a:hlinkClick r:id="rId2"/>
              </a:rPr>
              <a:t>http://bayesfactorpcl.r-forge.r-project.org</a:t>
            </a:r>
            <a:r>
              <a:rPr lang="fr-CH" sz="1800" smtClean="0">
                <a:latin typeface="Times New Roman" panose="02020603050405020304" pitchFamily="18" charset="0"/>
                <a:cs typeface="Times New Roman" panose="02020603050405020304" pitchFamily="18" charset="0"/>
                <a:hlinkClick r:id="rId2"/>
              </a:rPr>
              <a:t>/</a:t>
            </a:r>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Separate functions are called depending on the analysis you run:</a:t>
            </a:r>
          </a:p>
          <a:p>
            <a:endParaRPr lang="fr-CH" sz="1800">
              <a:latin typeface="Times New Roman" panose="02020603050405020304" pitchFamily="18" charset="0"/>
              <a:cs typeface="Times New Roman" panose="02020603050405020304" pitchFamily="18" charset="0"/>
            </a:endParaRPr>
          </a:p>
          <a:p>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The reason for separate functions is that Bayesian parametrization is sometimes very different depending on the underlying model!</a:t>
            </a:r>
          </a:p>
          <a:p>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BayesFactor</a:t>
            </a:r>
            <a:endParaRPr lang="en-GB" sz="3600">
              <a:solidFill>
                <a:schemeClr val="tx2">
                  <a:lumMod val="75000"/>
                </a:schemeClr>
              </a:solidFill>
              <a:latin typeface="Tw Cen MT" panose="020B0602020104020603" pitchFamily="34" charset="0"/>
            </a:endParaRPr>
          </a:p>
        </p:txBody>
      </p:sp>
      <p:sp>
        <p:nvSpPr>
          <p:cNvPr id="2" name="Rectangle 1"/>
          <p:cNvSpPr/>
          <p:nvPr/>
        </p:nvSpPr>
        <p:spPr>
          <a:xfrm>
            <a:off x="251520" y="3645024"/>
            <a:ext cx="8814833" cy="1815882"/>
          </a:xfrm>
          <a:prstGeom prst="rect">
            <a:avLst/>
          </a:prstGeom>
        </p:spPr>
        <p:txBody>
          <a:bodyPr wrap="square">
            <a:spAutoFit/>
          </a:bodyPr>
          <a:lstStyle/>
          <a:p>
            <a:r>
              <a:rPr lang="en-GB" sz="1400" b="1" smtClean="0">
                <a:latin typeface="Courier New" panose="02070309020205020404" pitchFamily="49" charset="0"/>
                <a:cs typeface="Courier New" panose="02070309020205020404" pitchFamily="49" charset="0"/>
              </a:rPr>
              <a:t>Function</a:t>
            </a:r>
            <a:r>
              <a:rPr lang="en-GB" sz="1400" smtClean="0">
                <a:latin typeface="Courier New" panose="02070309020205020404" pitchFamily="49" charset="0"/>
                <a:cs typeface="Courier New" panose="02070309020205020404" pitchFamily="49" charset="0"/>
              </a:rPr>
              <a:t>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a:t>
            </a:r>
            <a:r>
              <a:rPr lang="en-GB" sz="1400" b="1" smtClean="0">
                <a:latin typeface="Courier New" panose="02070309020205020404" pitchFamily="49" charset="0"/>
                <a:cs typeface="Courier New" panose="02070309020205020404" pitchFamily="49" charset="0"/>
              </a:rPr>
              <a:t>Description</a:t>
            </a:r>
            <a:endParaRPr lang="en-GB" sz="1400" b="1">
              <a:latin typeface="Courier New" panose="02070309020205020404" pitchFamily="49" charset="0"/>
              <a:cs typeface="Courier New" panose="02070309020205020404" pitchFamily="49" charset="0"/>
            </a:endParaRPr>
          </a:p>
          <a:p>
            <a:r>
              <a:rPr lang="en-GB" sz="1400" smtClean="0">
                <a:latin typeface="Courier New" panose="02070309020205020404" pitchFamily="49" charset="0"/>
                <a:cs typeface="Courier New" panose="02070309020205020404" pitchFamily="49" charset="0"/>
              </a:rPr>
              <a:t>ttestBF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Bayes </a:t>
            </a:r>
            <a:r>
              <a:rPr lang="en-GB" sz="1400">
                <a:latin typeface="Courier New" panose="02070309020205020404" pitchFamily="49" charset="0"/>
                <a:cs typeface="Courier New" panose="02070309020205020404" pitchFamily="49" charset="0"/>
              </a:rPr>
              <a:t>factors for one- and two- sample designs</a:t>
            </a:r>
          </a:p>
          <a:p>
            <a:r>
              <a:rPr lang="en-GB" sz="1400" smtClean="0">
                <a:latin typeface="Courier New" panose="02070309020205020404" pitchFamily="49" charset="0"/>
                <a:cs typeface="Courier New" panose="02070309020205020404" pitchFamily="49" charset="0"/>
              </a:rPr>
              <a:t>anovaBF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Bayes </a:t>
            </a:r>
            <a:r>
              <a:rPr lang="en-GB" sz="1400">
                <a:latin typeface="Courier New" panose="02070309020205020404" pitchFamily="49" charset="0"/>
                <a:cs typeface="Courier New" panose="02070309020205020404" pitchFamily="49" charset="0"/>
              </a:rPr>
              <a:t>factors comparing many ANOVA models</a:t>
            </a:r>
          </a:p>
          <a:p>
            <a:r>
              <a:rPr lang="en-GB" sz="1400" smtClean="0">
                <a:latin typeface="Courier New" panose="02070309020205020404" pitchFamily="49" charset="0"/>
                <a:cs typeface="Courier New" panose="02070309020205020404" pitchFamily="49" charset="0"/>
              </a:rPr>
              <a:t>regressionBF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Bayes </a:t>
            </a:r>
            <a:r>
              <a:rPr lang="en-GB" sz="1400">
                <a:latin typeface="Courier New" panose="02070309020205020404" pitchFamily="49" charset="0"/>
                <a:cs typeface="Courier New" panose="02070309020205020404" pitchFamily="49" charset="0"/>
              </a:rPr>
              <a:t>factors comparing many linear regression models</a:t>
            </a:r>
          </a:p>
          <a:p>
            <a:r>
              <a:rPr lang="en-GB" sz="1400" smtClean="0">
                <a:latin typeface="Courier New" panose="02070309020205020404" pitchFamily="49" charset="0"/>
                <a:cs typeface="Courier New" panose="02070309020205020404" pitchFamily="49" charset="0"/>
              </a:rPr>
              <a:t>generalTestBF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Bayes </a:t>
            </a:r>
            <a:r>
              <a:rPr lang="en-GB" sz="1400">
                <a:latin typeface="Courier New" panose="02070309020205020404" pitchFamily="49" charset="0"/>
                <a:cs typeface="Courier New" panose="02070309020205020404" pitchFamily="49" charset="0"/>
              </a:rPr>
              <a:t>factors for all restrictions on a full model</a:t>
            </a:r>
          </a:p>
          <a:p>
            <a:r>
              <a:rPr lang="en-GB" sz="1400" smtClean="0">
                <a:latin typeface="Courier New" panose="02070309020205020404" pitchFamily="49" charset="0"/>
                <a:cs typeface="Courier New" panose="02070309020205020404" pitchFamily="49" charset="0"/>
              </a:rPr>
              <a:t>lmBF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Bayes </a:t>
            </a:r>
            <a:r>
              <a:rPr lang="en-GB" sz="1400">
                <a:latin typeface="Courier New" panose="02070309020205020404" pitchFamily="49" charset="0"/>
                <a:cs typeface="Courier New" panose="02070309020205020404" pitchFamily="49" charset="0"/>
              </a:rPr>
              <a:t>factors for specific linear models</a:t>
            </a:r>
          </a:p>
          <a:p>
            <a:r>
              <a:rPr lang="en-GB" sz="1400" smtClean="0">
                <a:latin typeface="Courier New" panose="02070309020205020404" pitchFamily="49" charset="0"/>
                <a:cs typeface="Courier New" panose="02070309020205020404" pitchFamily="49" charset="0"/>
              </a:rPr>
              <a:t>proportionBF </a:t>
            </a:r>
            <a:r>
              <a:rPr lang="en-GB" sz="1400">
                <a:latin typeface="Courier New" panose="02070309020205020404" pitchFamily="49" charset="0"/>
                <a:cs typeface="Courier New" panose="02070309020205020404" pitchFamily="49" charset="0"/>
              </a:rPr>
              <a:t>	    </a:t>
            </a:r>
            <a:r>
              <a:rPr lang="en-GB" sz="1400" smtClean="0">
                <a:latin typeface="Courier New" panose="02070309020205020404" pitchFamily="49" charset="0"/>
                <a:cs typeface="Courier New" panose="02070309020205020404" pitchFamily="49" charset="0"/>
              </a:rPr>
              <a:t>  	Bayes </a:t>
            </a:r>
            <a:r>
              <a:rPr lang="en-GB" sz="1400">
                <a:latin typeface="Courier New" panose="02070309020205020404" pitchFamily="49" charset="0"/>
                <a:cs typeface="Courier New" panose="02070309020205020404" pitchFamily="49" charset="0"/>
              </a:rPr>
              <a:t>factors for tests of single proportions</a:t>
            </a:r>
          </a:p>
          <a:p>
            <a:r>
              <a:rPr lang="en-GB" sz="1400" smtClean="0">
                <a:latin typeface="Courier New" panose="02070309020205020404" pitchFamily="49" charset="0"/>
                <a:cs typeface="Courier New" panose="02070309020205020404" pitchFamily="49" charset="0"/>
              </a:rPr>
              <a:t>contingencyTableBF	Bayes </a:t>
            </a:r>
            <a:r>
              <a:rPr lang="en-GB" sz="1400">
                <a:latin typeface="Courier New" panose="02070309020205020404" pitchFamily="49" charset="0"/>
                <a:cs typeface="Courier New" panose="02070309020205020404" pitchFamily="49" charset="0"/>
              </a:rPr>
              <a:t>factors for contingency tables</a:t>
            </a:r>
            <a:endParaRPr lang="en-GB" sz="1400"/>
          </a:p>
        </p:txBody>
      </p:sp>
    </p:spTree>
    <p:extLst>
      <p:ext uri="{BB962C8B-B14F-4D97-AF65-F5344CB8AC3E}">
        <p14:creationId xmlns:p14="http://schemas.microsoft.com/office/powerpoint/2010/main" val="2919423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To get a Type III style ANOVA breakdown for a regression analysis, we use the </a:t>
            </a:r>
            <a:r>
              <a:rPr lang="fr-CH" sz="1800" smtClean="0">
                <a:latin typeface="Courier New" panose="02070309020205020404" pitchFamily="49" charset="0"/>
                <a:cs typeface="Courier New" panose="02070309020205020404" pitchFamily="49" charset="0"/>
              </a:rPr>
              <a:t>regressionBF()</a:t>
            </a:r>
            <a:r>
              <a:rPr lang="fr-CH" sz="1800" smtClean="0">
                <a:latin typeface="Times New Roman" panose="02020603050405020304" pitchFamily="18" charset="0"/>
                <a:cs typeface="Times New Roman" panose="02020603050405020304" pitchFamily="18" charset="0"/>
              </a:rPr>
              <a:t> function, specifying the option "</a:t>
            </a:r>
            <a:r>
              <a:rPr lang="fr-CH" sz="1800" smtClean="0">
                <a:latin typeface="Courier New" panose="02070309020205020404" pitchFamily="49" charset="0"/>
                <a:cs typeface="Courier New" panose="02070309020205020404" pitchFamily="49" charset="0"/>
              </a:rPr>
              <a:t>top</a:t>
            </a:r>
            <a:r>
              <a:rPr lang="fr-CH" sz="1800" smtClean="0">
                <a:latin typeface="Times New Roman" panose="02020603050405020304" pitchFamily="18" charset="0"/>
                <a:cs typeface="Times New Roman" panose="02020603050405020304" pitchFamily="18" charset="0"/>
              </a:rPr>
              <a:t>" at the </a:t>
            </a:r>
            <a:r>
              <a:rPr lang="fr-CH" sz="1800" smtClean="0">
                <a:latin typeface="Courier New" panose="02070309020205020404" pitchFamily="49" charset="0"/>
                <a:cs typeface="Courier New" panose="02070309020205020404" pitchFamily="49" charset="0"/>
              </a:rPr>
              <a:t>whichModels</a:t>
            </a:r>
            <a:r>
              <a:rPr lang="fr-CH" sz="1800" smtClean="0">
                <a:latin typeface="Times New Roman" panose="02020603050405020304" pitchFamily="18" charset="0"/>
                <a:cs typeface="Times New Roman" panose="02020603050405020304" pitchFamily="18" charset="0"/>
              </a:rPr>
              <a:t> argument.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Because the regression function does not allow mixing of categorical and continuous variables, I first create the model matrix manually:</a:t>
            </a:r>
          </a:p>
          <a:p>
            <a:pPr marL="0" indent="0">
              <a:buNone/>
            </a:pPr>
            <a:endParaRPr lang="fr-CH" sz="1800" smtClean="0">
              <a:latin typeface="Times New Roman" panose="02020603050405020304" pitchFamily="18" charset="0"/>
              <a:cs typeface="Times New Roman" panose="02020603050405020304" pitchFamily="18" charset="0"/>
            </a:endParaRPr>
          </a:p>
          <a:p>
            <a:pPr marL="0" indent="0">
              <a:buNone/>
            </a:pPr>
            <a:r>
              <a:rPr lang="fr-CH" sz="1400">
                <a:latin typeface="Times New Roman" panose="02020603050405020304" pitchFamily="18" charset="0"/>
                <a:cs typeface="Times New Roman" panose="02020603050405020304" pitchFamily="18" charset="0"/>
              </a:rPr>
              <a:t>	</a:t>
            </a:r>
            <a:r>
              <a:rPr lang="fr-CH" sz="1400" smtClean="0">
                <a:latin typeface="Courier New" panose="02070309020205020404" pitchFamily="49" charset="0"/>
                <a:cs typeface="Courier New" panose="02070309020205020404" pitchFamily="49" charset="0"/>
              </a:rPr>
              <a:t>library(BayesFactor</a:t>
            </a:r>
            <a:r>
              <a:rPr lang="fr-CH" sz="1400">
                <a:latin typeface="Courier New" panose="02070309020205020404" pitchFamily="49" charset="0"/>
                <a:cs typeface="Courier New" panose="02070309020205020404" pitchFamily="49" charset="0"/>
              </a:rPr>
              <a:t>)</a:t>
            </a:r>
          </a:p>
          <a:p>
            <a:pPr marL="0" indent="0">
              <a:buNone/>
            </a:pPr>
            <a:r>
              <a:rPr lang="fr-CH" sz="1400">
                <a:latin typeface="Courier New" panose="02070309020205020404" pitchFamily="49" charset="0"/>
                <a:cs typeface="Courier New" panose="02070309020205020404" pitchFamily="49" charset="0"/>
              </a:rPr>
              <a:t>	</a:t>
            </a:r>
            <a:r>
              <a:rPr lang="fr-CH" sz="1400" smtClean="0">
                <a:latin typeface="Courier New" panose="02070309020205020404" pitchFamily="49" charset="0"/>
                <a:cs typeface="Courier New" panose="02070309020205020404" pitchFamily="49" charset="0"/>
              </a:rPr>
              <a:t>santa2 </a:t>
            </a:r>
            <a:r>
              <a:rPr lang="fr-CH" sz="1400">
                <a:latin typeface="Courier New" panose="02070309020205020404" pitchFamily="49" charset="0"/>
                <a:cs typeface="Courier New" panose="02070309020205020404" pitchFamily="49" charset="0"/>
              </a:rPr>
              <a:t>&lt;- data.frame(Santa_Claus=santa$Santa_Claus</a:t>
            </a:r>
            <a:r>
              <a:rPr lang="fr-CH" sz="1400" smtClean="0">
                <a:latin typeface="Courier New" panose="02070309020205020404" pitchFamily="49" charset="0"/>
                <a:cs typeface="Courier New" panose="02070309020205020404" pitchFamily="49" charset="0"/>
              </a:rPr>
              <a:t>, 	  	  model.matrix(lm(Santa_Claus~.- Child,data=santa</a:t>
            </a:r>
            <a:r>
              <a:rPr lang="fr-CH" sz="1400">
                <a:latin typeface="Courier New" panose="02070309020205020404" pitchFamily="49" charset="0"/>
                <a:cs typeface="Courier New" panose="02070309020205020404" pitchFamily="49" charset="0"/>
              </a:rPr>
              <a:t>))[,-1</a:t>
            </a:r>
            <a:r>
              <a:rPr lang="fr-CH" sz="1400" smtClean="0">
                <a:latin typeface="Courier New" panose="02070309020205020404" pitchFamily="49" charset="0"/>
                <a:cs typeface="Courier New" panose="02070309020205020404" pitchFamily="49" charset="0"/>
              </a:rPr>
              <a:t>])</a:t>
            </a:r>
          </a:p>
          <a:p>
            <a:pPr marL="0" indent="0">
              <a:buNone/>
            </a:pPr>
            <a:endParaRPr lang="fr-CH" sz="1400">
              <a:latin typeface="Courier New" panose="02070309020205020404" pitchFamily="49" charset="0"/>
              <a:cs typeface="Courier New" panose="02070309020205020404" pitchFamily="49" charset="0"/>
            </a:endParaRPr>
          </a:p>
          <a:p>
            <a:r>
              <a:rPr lang="fr-CH" sz="1800">
                <a:latin typeface="Times New Roman" panose="02020603050405020304" pitchFamily="18" charset="0"/>
                <a:cs typeface="Times New Roman" panose="02020603050405020304" pitchFamily="18" charset="0"/>
              </a:rPr>
              <a:t>Next we run the function:</a:t>
            </a:r>
          </a:p>
          <a:p>
            <a:pPr marL="0" indent="0">
              <a:buNone/>
            </a:pPr>
            <a:endParaRPr lang="fr-CH" sz="1400">
              <a:latin typeface="Courier New" panose="02070309020205020404" pitchFamily="49" charset="0"/>
              <a:cs typeface="Courier New" panose="02070309020205020404" pitchFamily="49" charset="0"/>
            </a:endParaRPr>
          </a:p>
          <a:p>
            <a:pPr marL="0" indent="0">
              <a:buNone/>
            </a:pPr>
            <a:r>
              <a:rPr lang="fr-CH" sz="1400" smtClean="0">
                <a:latin typeface="Courier New" panose="02070309020205020404" pitchFamily="49" charset="0"/>
                <a:cs typeface="Courier New" panose="02070309020205020404" pitchFamily="49" charset="0"/>
              </a:rPr>
              <a:t>	bf </a:t>
            </a:r>
            <a:r>
              <a:rPr lang="fr-CH" sz="1400">
                <a:latin typeface="Courier New" panose="02070309020205020404" pitchFamily="49" charset="0"/>
                <a:cs typeface="Courier New" panose="02070309020205020404" pitchFamily="49" charset="0"/>
              </a:rPr>
              <a:t>&lt;- regressionBF(Santa_Claus~., data=santa2, </a:t>
            </a:r>
          </a:p>
          <a:p>
            <a:pPr marL="0" indent="0">
              <a:buNone/>
            </a:pPr>
            <a:r>
              <a:rPr lang="fr-CH" sz="1400" smtClean="0">
                <a:latin typeface="Courier New" panose="02070309020205020404" pitchFamily="49" charset="0"/>
                <a:cs typeface="Courier New" panose="02070309020205020404" pitchFamily="49" charset="0"/>
              </a:rPr>
              <a:t>	  whichModels </a:t>
            </a:r>
            <a:r>
              <a:rPr lang="fr-CH" sz="1400">
                <a:latin typeface="Courier New" panose="02070309020205020404" pitchFamily="49" charset="0"/>
                <a:cs typeface="Courier New" panose="02070309020205020404" pitchFamily="49" charset="0"/>
              </a:rPr>
              <a:t>= "top")</a:t>
            </a: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Type III breakdown example</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335887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Type III breakdown example</a:t>
            </a:r>
            <a:endParaRPr lang="en-GB" sz="3600">
              <a:solidFill>
                <a:schemeClr val="tx2">
                  <a:lumMod val="75000"/>
                </a:schemeClr>
              </a:solidFill>
              <a:latin typeface="Tw Cen MT" panose="020B0602020104020603" pitchFamily="34" charset="0"/>
            </a:endParaRPr>
          </a:p>
        </p:txBody>
      </p:sp>
      <p:sp>
        <p:nvSpPr>
          <p:cNvPr id="8" name="Rectangle 7"/>
          <p:cNvSpPr/>
          <p:nvPr/>
        </p:nvSpPr>
        <p:spPr>
          <a:xfrm>
            <a:off x="971600" y="1700808"/>
            <a:ext cx="7912480" cy="4031873"/>
          </a:xfrm>
          <a:prstGeom prst="rect">
            <a:avLst/>
          </a:prstGeom>
        </p:spPr>
        <p:txBody>
          <a:bodyPr wrap="square">
            <a:spAutoFit/>
          </a:bodyPr>
          <a:lstStyle/>
          <a:p>
            <a:r>
              <a:rPr lang="en-GB" sz="1600">
                <a:latin typeface="Courier New" panose="02070309020205020404" pitchFamily="49" charset="0"/>
                <a:cs typeface="Courier New" panose="02070309020205020404" pitchFamily="49" charset="0"/>
              </a:rPr>
              <a:t>Bayes factor top-down analysis</a:t>
            </a:r>
          </a:p>
          <a:p>
            <a:r>
              <a:rPr lang="en-GB" sz="1600">
                <a:latin typeface="Courier New" panose="02070309020205020404" pitchFamily="49" charset="0"/>
                <a:cs typeface="Courier New" panose="02070309020205020404" pitchFamily="49" charset="0"/>
              </a:rPr>
              <a:t>--------------</a:t>
            </a:r>
          </a:p>
          <a:p>
            <a:r>
              <a:rPr lang="en-GB" sz="1600">
                <a:latin typeface="Courier New" panose="02070309020205020404" pitchFamily="49" charset="0"/>
                <a:cs typeface="Courier New" panose="02070309020205020404" pitchFamily="49" charset="0"/>
              </a:rPr>
              <a:t>When effect is omitted from Age + Gendergirl + Siblings + </a:t>
            </a:r>
            <a:endParaRPr lang="en-GB" sz="1600" smtClean="0">
              <a:latin typeface="Courier New" panose="02070309020205020404" pitchFamily="49" charset="0"/>
              <a:cs typeface="Courier New" panose="02070309020205020404" pitchFamily="49" charset="0"/>
            </a:endParaRPr>
          </a:p>
          <a:p>
            <a:r>
              <a:rPr lang="en-GB" sz="1600" smtClean="0">
                <a:latin typeface="Courier New" panose="02070309020205020404" pitchFamily="49" charset="0"/>
                <a:cs typeface="Courier New" panose="02070309020205020404" pitchFamily="49" charset="0"/>
              </a:rPr>
              <a:t>Rank </a:t>
            </a:r>
            <a:r>
              <a:rPr lang="en-GB" sz="1600">
                <a:latin typeface="Courier New" panose="02070309020205020404" pitchFamily="49" charset="0"/>
                <a:cs typeface="Courier New" panose="02070309020205020404" pitchFamily="49" charset="0"/>
              </a:rPr>
              <a:t>+ SES </a:t>
            </a:r>
            <a:r>
              <a:rPr lang="en-GB" sz="1600" smtClean="0">
                <a:latin typeface="Courier New" panose="02070309020205020404" pitchFamily="49" charset="0"/>
                <a:cs typeface="Courier New" panose="02070309020205020404" pitchFamily="49" charset="0"/>
              </a:rPr>
              <a:t>+ </a:t>
            </a:r>
            <a:r>
              <a:rPr lang="en-GB" sz="1600">
                <a:latin typeface="Courier New" panose="02070309020205020404" pitchFamily="49" charset="0"/>
                <a:cs typeface="Courier New" panose="02070309020205020404" pitchFamily="49" charset="0"/>
              </a:rPr>
              <a:t>Easter_bunny , BF is...</a:t>
            </a:r>
          </a:p>
          <a:p>
            <a:r>
              <a:rPr lang="en-GB" sz="1600">
                <a:latin typeface="Courier New" panose="02070309020205020404" pitchFamily="49" charset="0"/>
                <a:cs typeface="Courier New" panose="02070309020205020404" pitchFamily="49" charset="0"/>
              </a:rPr>
              <a:t>[1] Omit Easter_bunny : 0.0001132238 ±0%</a:t>
            </a:r>
          </a:p>
          <a:p>
            <a:r>
              <a:rPr lang="en-GB" sz="1600">
                <a:latin typeface="Courier New" panose="02070309020205020404" pitchFamily="49" charset="0"/>
                <a:cs typeface="Courier New" panose="02070309020205020404" pitchFamily="49" charset="0"/>
              </a:rPr>
              <a:t>[2] Omit SES          : 9.492228     ±0%</a:t>
            </a:r>
          </a:p>
          <a:p>
            <a:r>
              <a:rPr lang="en-GB" sz="1600">
                <a:latin typeface="Courier New" panose="02070309020205020404" pitchFamily="49" charset="0"/>
                <a:cs typeface="Courier New" panose="02070309020205020404" pitchFamily="49" charset="0"/>
              </a:rPr>
              <a:t>[3] Omit Rank         : 11.215       ±0%</a:t>
            </a:r>
          </a:p>
          <a:p>
            <a:r>
              <a:rPr lang="en-GB" sz="1600">
                <a:latin typeface="Courier New" panose="02070309020205020404" pitchFamily="49" charset="0"/>
                <a:cs typeface="Courier New" panose="02070309020205020404" pitchFamily="49" charset="0"/>
              </a:rPr>
              <a:t>[4] Omit Siblings     : 13.43429     ±0%</a:t>
            </a:r>
          </a:p>
          <a:p>
            <a:r>
              <a:rPr lang="en-GB" sz="1600">
                <a:latin typeface="Courier New" panose="02070309020205020404" pitchFamily="49" charset="0"/>
                <a:cs typeface="Courier New" panose="02070309020205020404" pitchFamily="49" charset="0"/>
              </a:rPr>
              <a:t>[5] Omit Gendergirl   : 13.16837     ±0%</a:t>
            </a:r>
          </a:p>
          <a:p>
            <a:r>
              <a:rPr lang="en-GB" sz="1600">
                <a:latin typeface="Courier New" panose="02070309020205020404" pitchFamily="49" charset="0"/>
                <a:cs typeface="Courier New" panose="02070309020205020404" pitchFamily="49" charset="0"/>
              </a:rPr>
              <a:t>[6] Omit Age          : 2.038867e-74 ±0.01%</a:t>
            </a:r>
          </a:p>
          <a:p>
            <a:endParaRPr lang="en-GB" sz="1600">
              <a:latin typeface="Courier New" panose="02070309020205020404" pitchFamily="49" charset="0"/>
              <a:cs typeface="Courier New" panose="02070309020205020404" pitchFamily="49" charset="0"/>
            </a:endParaRPr>
          </a:p>
          <a:p>
            <a:r>
              <a:rPr lang="en-GB" sz="1600">
                <a:latin typeface="Courier New" panose="02070309020205020404" pitchFamily="49" charset="0"/>
                <a:cs typeface="Courier New" panose="02070309020205020404" pitchFamily="49" charset="0"/>
              </a:rPr>
              <a:t>Against denominator:</a:t>
            </a:r>
          </a:p>
          <a:p>
            <a:r>
              <a:rPr lang="en-GB" sz="1600">
                <a:latin typeface="Courier New" panose="02070309020205020404" pitchFamily="49" charset="0"/>
                <a:cs typeface="Courier New" panose="02070309020205020404" pitchFamily="49" charset="0"/>
              </a:rPr>
              <a:t>  Santa_Claus ~ Age + Gendergirl + Siblings + Rank + SES + Easter_bunny </a:t>
            </a:r>
          </a:p>
          <a:p>
            <a:r>
              <a:rPr lang="en-GB" sz="1600">
                <a:latin typeface="Courier New" panose="02070309020205020404" pitchFamily="49" charset="0"/>
                <a:cs typeface="Courier New" panose="02070309020205020404" pitchFamily="49" charset="0"/>
              </a:rPr>
              <a:t>---</a:t>
            </a:r>
          </a:p>
          <a:p>
            <a:r>
              <a:rPr lang="en-GB" sz="1600">
                <a:latin typeface="Courier New" panose="02070309020205020404" pitchFamily="49" charset="0"/>
                <a:cs typeface="Courier New" panose="02070309020205020404" pitchFamily="49" charset="0"/>
              </a:rPr>
              <a:t>Bayes factor type: BFlinearModel, JZS</a:t>
            </a:r>
          </a:p>
        </p:txBody>
      </p:sp>
    </p:spTree>
    <p:extLst>
      <p:ext uri="{BB962C8B-B14F-4D97-AF65-F5344CB8AC3E}">
        <p14:creationId xmlns:p14="http://schemas.microsoft.com/office/powerpoint/2010/main" val="2988936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pPr marL="0" indent="0">
              <a:buNone/>
            </a:pPr>
            <a:r>
              <a:rPr lang="fr-CH" sz="1600">
                <a:latin typeface="Courier New" panose="02070309020205020404" pitchFamily="49" charset="0"/>
                <a:cs typeface="Courier New" panose="02070309020205020404" pitchFamily="49" charset="0"/>
              </a:rPr>
              <a:t>p</a:t>
            </a:r>
            <a:r>
              <a:rPr lang="fr-CH" sz="1600" smtClean="0">
                <a:latin typeface="Courier New" panose="02070309020205020404" pitchFamily="49" charset="0"/>
                <a:cs typeface="Courier New" panose="02070309020205020404" pitchFamily="49" charset="0"/>
              </a:rPr>
              <a:t>lot(bf)</a:t>
            </a:r>
            <a:endParaRPr lang="fr-CH" sz="1600">
              <a:latin typeface="Courier New" panose="02070309020205020404" pitchFamily="49" charset="0"/>
              <a:cs typeface="Courier New" panose="02070309020205020404" pitchFamily="49"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Type III breakdown example</a:t>
            </a:r>
            <a:endParaRPr lang="en-GB" sz="3600">
              <a:solidFill>
                <a:schemeClr val="tx2">
                  <a:lumMod val="75000"/>
                </a:schemeClr>
              </a:solidFill>
              <a:latin typeface="Tw Cen MT" panose="020B0602020104020603"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053408"/>
            <a:ext cx="7592583" cy="4572009"/>
          </a:xfrm>
          <a:prstGeom prst="rect">
            <a:avLst/>
          </a:prstGeom>
        </p:spPr>
      </p:pic>
    </p:spTree>
    <p:extLst>
      <p:ext uri="{BB962C8B-B14F-4D97-AF65-F5344CB8AC3E}">
        <p14:creationId xmlns:p14="http://schemas.microsoft.com/office/powerpoint/2010/main" val="2086657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Enormous reduction in evidence when "age" was omitted from the full model. A model with age was preferred by a factor that is almost infinite.</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Omitting SES, gender, siblings, and sibling rank increased the evidence for the resulting reduced model (blue bars).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This style of breakdown is conventionally outputted in standard regression as a so-called Type III ANOVA, which tests the presence of each predictor against its absence in a full model. This is the typical multiple regression approach, testing predictors while adjusting for others.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Another approach would be to test each predictor in isolation, as in a correlational approach. In BayesFactor this can be done by specifying </a:t>
            </a:r>
            <a:r>
              <a:rPr lang="fr-CH" sz="1800" smtClean="0">
                <a:latin typeface="Courier New" panose="02070309020205020404" pitchFamily="49" charset="0"/>
                <a:cs typeface="Courier New" panose="02070309020205020404" pitchFamily="49" charset="0"/>
              </a:rPr>
              <a:t>whichModels="bottom"</a:t>
            </a:r>
            <a:r>
              <a:rPr lang="fr-CH" sz="1800" smtClean="0">
                <a:latin typeface="Times New Roman" panose="02020603050405020304" pitchFamily="18" charset="0"/>
                <a:cs typeface="Times New Roman" panose="02020603050405020304" pitchFamily="18" charset="0"/>
              </a:rPr>
              <a:t>. The usual cautions apply when interpreting pairwise vs adjusted measures of effect (e.g., confounding).</a:t>
            </a:r>
          </a:p>
          <a:p>
            <a:endParaRPr lang="fr-CH" sz="1800">
              <a:latin typeface="Times New Roman" panose="02020603050405020304" pitchFamily="18" charset="0"/>
              <a:cs typeface="Times New Roman" panose="02020603050405020304" pitchFamily="18" charset="0"/>
            </a:endParaRPr>
          </a:p>
          <a:p>
            <a:endParaRPr lang="fr-CH" sz="1400">
              <a:latin typeface="Courier New" panose="02070309020205020404" pitchFamily="49" charset="0"/>
              <a:cs typeface="Courier New" panose="02070309020205020404" pitchFamily="49"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Type III breakdown example</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87603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Pairwise breakdown example</a:t>
            </a:r>
            <a:endParaRPr lang="en-GB" sz="3600">
              <a:solidFill>
                <a:schemeClr val="tx2">
                  <a:lumMod val="75000"/>
                </a:schemeClr>
              </a:solidFill>
              <a:latin typeface="Tw Cen MT" panose="020B0602020104020603"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1412776"/>
            <a:ext cx="8136904" cy="4899782"/>
          </a:xfrm>
          <a:prstGeom prst="rect">
            <a:avLst/>
          </a:prstGeom>
        </p:spPr>
      </p:pic>
    </p:spTree>
    <p:extLst>
      <p:ext uri="{BB962C8B-B14F-4D97-AF65-F5344CB8AC3E}">
        <p14:creationId xmlns:p14="http://schemas.microsoft.com/office/powerpoint/2010/main" val="3125578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When nothing is specified at </a:t>
            </a:r>
            <a:r>
              <a:rPr lang="fr-CH" sz="1800" smtClean="0">
                <a:latin typeface="Courier New" panose="02070309020205020404" pitchFamily="49" charset="0"/>
                <a:cs typeface="Courier New" panose="02070309020205020404" pitchFamily="49" charset="0"/>
              </a:rPr>
              <a:t>whichModels</a:t>
            </a:r>
            <a:r>
              <a:rPr lang="fr-CH" sz="1800" smtClean="0">
                <a:latin typeface="Times New Roman" panose="02020603050405020304" pitchFamily="18" charset="0"/>
                <a:cs typeface="Times New Roman" panose="02020603050405020304" pitchFamily="18" charset="0"/>
              </a:rPr>
              <a:t>, the regressionBF function will exhaustively fit every possible model by default. This allows the user to return the best subset of predictors (=that maximizes the Bayes factor):</a:t>
            </a:r>
          </a:p>
          <a:p>
            <a:endParaRPr lang="fr-CH" sz="1800">
              <a:latin typeface="Times New Roman" panose="02020603050405020304" pitchFamily="18" charset="0"/>
              <a:cs typeface="Times New Roman" panose="02020603050405020304" pitchFamily="18" charset="0"/>
            </a:endParaRPr>
          </a:p>
          <a:p>
            <a:endParaRPr lang="fr-CH" sz="1400">
              <a:latin typeface="Courier New" panose="02070309020205020404" pitchFamily="49" charset="0"/>
              <a:cs typeface="Courier New" panose="02070309020205020404" pitchFamily="49"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Best subset selection</a:t>
            </a:r>
            <a:endParaRPr lang="en-GB" sz="3600">
              <a:solidFill>
                <a:schemeClr val="tx2">
                  <a:lumMod val="75000"/>
                </a:schemeClr>
              </a:solidFill>
              <a:latin typeface="Tw Cen MT" panose="020B0602020104020603" pitchFamily="34" charset="0"/>
            </a:endParaRPr>
          </a:p>
        </p:txBody>
      </p:sp>
      <p:sp>
        <p:nvSpPr>
          <p:cNvPr id="2" name="Rectangle 1"/>
          <p:cNvSpPr/>
          <p:nvPr/>
        </p:nvSpPr>
        <p:spPr>
          <a:xfrm>
            <a:off x="1259632" y="2938218"/>
            <a:ext cx="6390456" cy="3539430"/>
          </a:xfrm>
          <a:prstGeom prst="rect">
            <a:avLst/>
          </a:prstGeom>
        </p:spPr>
        <p:txBody>
          <a:bodyPr wrap="square">
            <a:spAutoFit/>
          </a:bodyPr>
          <a:lstStyle/>
          <a:p>
            <a:r>
              <a:rPr lang="en-GB" sz="1400">
                <a:latin typeface="Courier New" panose="02070309020205020404" pitchFamily="49" charset="0"/>
                <a:cs typeface="Courier New" panose="02070309020205020404" pitchFamily="49" charset="0"/>
              </a:rPr>
              <a:t>bf &lt;- regressionBF(Santa_Claus~., data=santa2)                                                                                                                              </a:t>
            </a:r>
          </a:p>
          <a:p>
            <a:r>
              <a:rPr lang="en-GB" sz="1400">
                <a:latin typeface="Courier New" panose="02070309020205020404" pitchFamily="49" charset="0"/>
                <a:cs typeface="Courier New" panose="02070309020205020404" pitchFamily="49" charset="0"/>
              </a:rPr>
              <a:t>head(bf)</a:t>
            </a:r>
          </a:p>
          <a:p>
            <a:endParaRPr lang="en-GB" sz="1400">
              <a:latin typeface="Courier New" panose="02070309020205020404" pitchFamily="49" charset="0"/>
              <a:cs typeface="Courier New" panose="02070309020205020404" pitchFamily="49" charset="0"/>
            </a:endParaRPr>
          </a:p>
          <a:p>
            <a:r>
              <a:rPr lang="en-GB" sz="1400">
                <a:latin typeface="Courier New" panose="02070309020205020404" pitchFamily="49" charset="0"/>
                <a:cs typeface="Courier New" panose="02070309020205020404" pitchFamily="49" charset="0"/>
              </a:rPr>
              <a:t>&gt; Bayes factor analysis</a:t>
            </a:r>
          </a:p>
          <a:p>
            <a:r>
              <a:rPr lang="en-GB" sz="1400">
                <a:latin typeface="Courier New" panose="02070309020205020404" pitchFamily="49" charset="0"/>
                <a:cs typeface="Courier New" panose="02070309020205020404" pitchFamily="49" charset="0"/>
              </a:rPr>
              <a:t>&gt; --------------</a:t>
            </a:r>
          </a:p>
          <a:p>
            <a:r>
              <a:rPr lang="en-GB" sz="1400">
                <a:latin typeface="Courier New" panose="02070309020205020404" pitchFamily="49" charset="0"/>
                <a:cs typeface="Courier New" panose="02070309020205020404" pitchFamily="49" charset="0"/>
              </a:rPr>
              <a:t>&gt; [1] Age + Easter_bunny              : 4.708472e+90 ±0%</a:t>
            </a:r>
          </a:p>
          <a:p>
            <a:r>
              <a:rPr lang="en-GB" sz="1400">
                <a:latin typeface="Courier New" panose="02070309020205020404" pitchFamily="49" charset="0"/>
                <a:cs typeface="Courier New" panose="02070309020205020404" pitchFamily="49" charset="0"/>
              </a:rPr>
              <a:t>&gt; [2] Age + SES + Easter_bunny        : 3.220689e+89 ±0%</a:t>
            </a:r>
          </a:p>
          <a:p>
            <a:r>
              <a:rPr lang="en-GB" sz="1400">
                <a:latin typeface="Courier New" panose="02070309020205020404" pitchFamily="49" charset="0"/>
                <a:cs typeface="Courier New" panose="02070309020205020404" pitchFamily="49" charset="0"/>
              </a:rPr>
              <a:t>&gt; [3] Age + Rank + Easter_bunny       : 2.92409e+89  ±0%</a:t>
            </a:r>
          </a:p>
          <a:p>
            <a:r>
              <a:rPr lang="en-GB" sz="1400">
                <a:latin typeface="Courier New" panose="02070309020205020404" pitchFamily="49" charset="0"/>
                <a:cs typeface="Courier New" panose="02070309020205020404" pitchFamily="49" charset="0"/>
              </a:rPr>
              <a:t>&gt; [4] Age + Siblings + Easter_bunny   : 2.554117e+89 ±0%</a:t>
            </a:r>
          </a:p>
          <a:p>
            <a:r>
              <a:rPr lang="en-GB" sz="1400">
                <a:latin typeface="Courier New" panose="02070309020205020404" pitchFamily="49" charset="0"/>
                <a:cs typeface="Courier New" panose="02070309020205020404" pitchFamily="49" charset="0"/>
              </a:rPr>
              <a:t>&gt; [5] Age + Gendergirl + Easter_bunny : 2.386019e+89 ±0%</a:t>
            </a:r>
          </a:p>
          <a:p>
            <a:r>
              <a:rPr lang="en-GB" sz="1400">
                <a:latin typeface="Courier New" panose="02070309020205020404" pitchFamily="49" charset="0"/>
                <a:cs typeface="Courier New" panose="02070309020205020404" pitchFamily="49" charset="0"/>
              </a:rPr>
              <a:t>&gt; [6] Age + Rank + SES + Easter_bunny : 2.446284e+88 ±0%</a:t>
            </a:r>
          </a:p>
          <a:p>
            <a:r>
              <a:rPr lang="en-GB" sz="1400">
                <a:latin typeface="Courier New" panose="02070309020205020404" pitchFamily="49" charset="0"/>
                <a:cs typeface="Courier New" panose="02070309020205020404" pitchFamily="49" charset="0"/>
              </a:rPr>
              <a:t>&gt; </a:t>
            </a:r>
          </a:p>
          <a:p>
            <a:r>
              <a:rPr lang="en-GB" sz="1400">
                <a:solidFill>
                  <a:srgbClr val="0070C0"/>
                </a:solidFill>
                <a:latin typeface="Courier New" panose="02070309020205020404" pitchFamily="49" charset="0"/>
                <a:cs typeface="Courier New" panose="02070309020205020404" pitchFamily="49" charset="0"/>
              </a:rPr>
              <a:t>&gt; Against denominator:</a:t>
            </a:r>
          </a:p>
          <a:p>
            <a:r>
              <a:rPr lang="en-GB" sz="1400">
                <a:solidFill>
                  <a:srgbClr val="0070C0"/>
                </a:solidFill>
                <a:latin typeface="Courier New" panose="02070309020205020404" pitchFamily="49" charset="0"/>
                <a:cs typeface="Courier New" panose="02070309020205020404" pitchFamily="49" charset="0"/>
              </a:rPr>
              <a:t>&gt;   Intercept only </a:t>
            </a:r>
          </a:p>
          <a:p>
            <a:r>
              <a:rPr lang="en-GB" sz="1400">
                <a:latin typeface="Courier New" panose="02070309020205020404" pitchFamily="49" charset="0"/>
                <a:cs typeface="Courier New" panose="02070309020205020404" pitchFamily="49" charset="0"/>
              </a:rPr>
              <a:t>&gt; ---</a:t>
            </a:r>
          </a:p>
          <a:p>
            <a:r>
              <a:rPr lang="en-GB" sz="1400">
                <a:latin typeface="Courier New" panose="02070309020205020404" pitchFamily="49" charset="0"/>
                <a:cs typeface="Courier New" panose="02070309020205020404" pitchFamily="49" charset="0"/>
              </a:rPr>
              <a:t>&gt; Bayes factor type: BFlinearModel, JZS</a:t>
            </a:r>
          </a:p>
        </p:txBody>
      </p:sp>
    </p:spTree>
    <p:extLst>
      <p:ext uri="{BB962C8B-B14F-4D97-AF65-F5344CB8AC3E}">
        <p14:creationId xmlns:p14="http://schemas.microsoft.com/office/powerpoint/2010/main" val="1801891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121804"/>
            <a:ext cx="7992888" cy="523220"/>
          </a:xfrm>
          <a:prstGeom prst="rect">
            <a:avLst/>
          </a:prstGeom>
          <a:noFill/>
        </p:spPr>
        <p:txBody>
          <a:bodyPr wrap="square" rtlCol="0">
            <a:spAutoFit/>
          </a:bodyPr>
          <a:lstStyle/>
          <a:p>
            <a:pPr algn="ctr"/>
            <a:r>
              <a:rPr lang="fr-CH" sz="2800" b="1" smtClean="0">
                <a:solidFill>
                  <a:schemeClr val="tx2">
                    <a:lumMod val="75000"/>
                  </a:schemeClr>
                </a:solidFill>
                <a:latin typeface="Tw Cen MT" panose="020B0602020104020603" pitchFamily="34" charset="0"/>
              </a:rPr>
              <a:t>1. Frequentism and p-values</a:t>
            </a:r>
            <a:endParaRPr lang="en-GB" sz="2800" b="1">
              <a:solidFill>
                <a:schemeClr val="tx2">
                  <a:lumMod val="75000"/>
                </a:schemeClr>
              </a:solidFill>
              <a:latin typeface="Tw Cen MT" panose="020B0602020104020603" pitchFamily="34" charset="0"/>
            </a:endParaRPr>
          </a:p>
        </p:txBody>
      </p:sp>
      <p:cxnSp>
        <p:nvCxnSpPr>
          <p:cNvPr id="6" name="Straight Connector 5"/>
          <p:cNvCxnSpPr/>
          <p:nvPr/>
        </p:nvCxnSpPr>
        <p:spPr>
          <a:xfrm>
            <a:off x="868999" y="2924944"/>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68999" y="3861048"/>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92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The vignette contains more examples of how to compare specific models to each other, how to interpret the results, and how to plot the effects.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Functions exist not only for t-test, ANOVA, and regression, but also for a binomial proportion test, and for a chi-square analysis of a frequency table.</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Information pages for individual BF functions contain more information about which Bayesian priors are being used for each analysis, and which method of estimation. </a:t>
            </a:r>
            <a:r>
              <a:rPr lang="fr-CH" sz="1800" smtClean="0">
                <a:solidFill>
                  <a:srgbClr val="0070C0"/>
                </a:solidFill>
                <a:latin typeface="Times New Roman" panose="02020603050405020304" pitchFamily="18" charset="0"/>
                <a:cs typeface="Times New Roman" panose="02020603050405020304" pitchFamily="18" charset="0"/>
              </a:rPr>
              <a:t>These choices are often not trivial</a:t>
            </a:r>
            <a:r>
              <a:rPr lang="fr-CH" sz="1800" smtClean="0">
                <a:latin typeface="Times New Roman" panose="02020603050405020304" pitchFamily="18" charset="0"/>
                <a:cs typeface="Times New Roman" panose="02020603050405020304" pitchFamily="18" charset="0"/>
              </a:rPr>
              <a: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When using BayesFactor, always read up on the documentation…</a:t>
            </a:r>
          </a:p>
          <a:p>
            <a:endParaRPr lang="fr-CH" sz="1800">
              <a:latin typeface="Times New Roman" panose="02020603050405020304" pitchFamily="18" charset="0"/>
              <a:cs typeface="Times New Roman" panose="02020603050405020304" pitchFamily="18" charset="0"/>
            </a:endParaRPr>
          </a:p>
          <a:p>
            <a:endParaRPr lang="fr-CH" sz="1400">
              <a:latin typeface="Courier New" panose="02070309020205020404" pitchFamily="49" charset="0"/>
              <a:cs typeface="Courier New" panose="02070309020205020404" pitchFamily="49"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More analyses…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2085172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BayesFactor supports conventional models for between data. For within data, the situation is a bit more complicated. </a:t>
            </a:r>
            <a:r>
              <a:rPr lang="fr-CH" sz="1800">
                <a:latin typeface="Courier New" panose="02070309020205020404" pitchFamily="49" charset="0"/>
                <a:cs typeface="Courier New" panose="02070309020205020404" pitchFamily="49" charset="0"/>
              </a:rPr>
              <a:t>anovaBF()</a:t>
            </a:r>
            <a:r>
              <a:rPr lang="fr-CH" sz="1800">
                <a:latin typeface="Times New Roman" panose="02020603050405020304" pitchFamily="18" charset="0"/>
                <a:cs typeface="Times New Roman" panose="02020603050405020304" pitchFamily="18" charset="0"/>
              </a:rPr>
              <a:t> allows the specification of random factors for a factorial design, e.g., </a:t>
            </a:r>
          </a:p>
          <a:p>
            <a:endParaRPr lang="fr-CH" sz="1800" smtClean="0">
              <a:latin typeface="Times New Roman" panose="02020603050405020304" pitchFamily="18" charset="0"/>
              <a:cs typeface="Times New Roman" panose="02020603050405020304" pitchFamily="18" charset="0"/>
            </a:endParaRPr>
          </a:p>
          <a:p>
            <a:endParaRPr lang="fr-CH" sz="1800" smtClean="0">
              <a:latin typeface="Times New Roman" panose="02020603050405020304" pitchFamily="18" charset="0"/>
              <a:cs typeface="Times New Roman" panose="02020603050405020304" pitchFamily="18" charset="0"/>
            </a:endParaRPr>
          </a:p>
          <a:p>
            <a:pPr marL="0" indent="0">
              <a:buNone/>
            </a:pPr>
            <a:r>
              <a:rPr lang="fr-CH" sz="1400" smtClean="0">
                <a:latin typeface="Courier New" panose="02070309020205020404" pitchFamily="49" charset="0"/>
                <a:cs typeface="Courier New" panose="02070309020205020404" pitchFamily="49" charset="0"/>
              </a:rPr>
              <a:t>     bf &lt;- </a:t>
            </a:r>
            <a:r>
              <a:rPr lang="fr-CH" sz="1400">
                <a:latin typeface="Courier New" panose="02070309020205020404" pitchFamily="49" charset="0"/>
                <a:cs typeface="Courier New" panose="02070309020205020404" pitchFamily="49" charset="0"/>
              </a:rPr>
              <a:t>anovaBF(RT ~ </a:t>
            </a:r>
            <a:r>
              <a:rPr lang="fr-CH" sz="1400" smtClean="0">
                <a:latin typeface="Courier New" panose="02070309020205020404" pitchFamily="49" charset="0"/>
                <a:cs typeface="Courier New" panose="02070309020205020404" pitchFamily="49" charset="0"/>
              </a:rPr>
              <a:t>shape*color + ID,data=puzzles,</a:t>
            </a:r>
            <a:r>
              <a:rPr lang="fr-CH" sz="1400" b="1" smtClean="0">
                <a:solidFill>
                  <a:srgbClr val="0070C0"/>
                </a:solidFill>
                <a:latin typeface="Courier New" panose="02070309020205020404" pitchFamily="49" charset="0"/>
                <a:cs typeface="Courier New" panose="02070309020205020404" pitchFamily="49" charset="0"/>
              </a:rPr>
              <a:t>whichRandom</a:t>
            </a:r>
            <a:r>
              <a:rPr lang="fr-CH" sz="1400" b="1">
                <a:solidFill>
                  <a:srgbClr val="0070C0"/>
                </a:solidFill>
                <a:latin typeface="Courier New" panose="02070309020205020404" pitchFamily="49" charset="0"/>
                <a:cs typeface="Courier New" panose="02070309020205020404" pitchFamily="49" charset="0"/>
              </a:rPr>
              <a:t>="ID"</a:t>
            </a:r>
            <a:r>
              <a:rPr lang="fr-CH" sz="1400">
                <a:latin typeface="Courier New" panose="02070309020205020404" pitchFamily="49" charset="0"/>
                <a:cs typeface="Courier New" panose="02070309020205020404" pitchFamily="49" charset="0"/>
              </a:rPr>
              <a:t>)</a:t>
            </a:r>
          </a:p>
          <a:p>
            <a:pPr marL="0" indent="0">
              <a:buNone/>
            </a:pPr>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For balanced designs with repeated measures in subjects, and specifying a random factor for subjects, this is equivalent to univariate repeated measures ANOVA that assumes sphericity for the within-subjects correlation.</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Complicated random effects structures are not supported, nor is GG-corrected repeated measures analysis. Doing this requires some tricks…</a:t>
            </a: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Repeated designs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2034620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A paired t-test is nothing more than a one-sample t-test on the difference scores of the paired data. Repeated measures MANOVA generalizes this principle by allowing an arbitrary number of repeated samples, applying a difference transformation, and conducting a multivariate test on the intercept of the resulting regression model.</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Long story short, BayesFactor can </a:t>
            </a:r>
            <a:br>
              <a:rPr lang="fr-CH" sz="1800" smtClean="0">
                <a:latin typeface="Times New Roman" panose="02020603050405020304" pitchFamily="18" charset="0"/>
                <a:cs typeface="Times New Roman" panose="02020603050405020304" pitchFamily="18" charset="0"/>
              </a:rPr>
            </a:br>
            <a:r>
              <a:rPr lang="fr-CH" sz="1800" smtClean="0">
                <a:latin typeface="Times New Roman" panose="02020603050405020304" pitchFamily="18" charset="0"/>
                <a:cs typeface="Times New Roman" panose="02020603050405020304" pitchFamily="18" charset="0"/>
              </a:rPr>
              <a:t>accommodate the paired t-test by </a:t>
            </a:r>
            <a:br>
              <a:rPr lang="fr-CH" sz="1800" smtClean="0">
                <a:latin typeface="Times New Roman" panose="02020603050405020304" pitchFamily="18" charset="0"/>
                <a:cs typeface="Times New Roman" panose="02020603050405020304" pitchFamily="18" charset="0"/>
              </a:rPr>
            </a:br>
            <a:r>
              <a:rPr lang="fr-CH" sz="1800" smtClean="0">
                <a:latin typeface="Times New Roman" panose="02020603050405020304" pitchFamily="18" charset="0"/>
                <a:cs typeface="Times New Roman" panose="02020603050405020304" pitchFamily="18" charset="0"/>
              </a:rPr>
              <a:t>applying the one-sample t-test Bayes </a:t>
            </a:r>
            <a:br>
              <a:rPr lang="fr-CH" sz="1800" smtClean="0">
                <a:latin typeface="Times New Roman" panose="02020603050405020304" pitchFamily="18" charset="0"/>
                <a:cs typeface="Times New Roman" panose="02020603050405020304" pitchFamily="18" charset="0"/>
              </a:rPr>
            </a:br>
            <a:r>
              <a:rPr lang="fr-CH" sz="1800" smtClean="0">
                <a:latin typeface="Times New Roman" panose="02020603050405020304" pitchFamily="18" charset="0"/>
                <a:cs typeface="Times New Roman" panose="02020603050405020304" pitchFamily="18" charset="0"/>
              </a:rPr>
              <a:t>factor analysis to data that has already </a:t>
            </a:r>
            <a:br>
              <a:rPr lang="fr-CH" sz="1800" smtClean="0">
                <a:latin typeface="Times New Roman" panose="02020603050405020304" pitchFamily="18" charset="0"/>
                <a:cs typeface="Times New Roman" panose="02020603050405020304" pitchFamily="18" charset="0"/>
              </a:rPr>
            </a:br>
            <a:r>
              <a:rPr lang="fr-CH" sz="1800" smtClean="0">
                <a:latin typeface="Times New Roman" panose="02020603050405020304" pitchFamily="18" charset="0"/>
                <a:cs typeface="Times New Roman" panose="02020603050405020304" pitchFamily="18" charset="0"/>
              </a:rPr>
              <a:t>been differenced by the user:</a:t>
            </a:r>
          </a:p>
          <a:p>
            <a:endParaRPr lang="fr-CH" sz="1800">
              <a:latin typeface="Times New Roman" panose="02020603050405020304" pitchFamily="18" charset="0"/>
              <a:cs typeface="Times New Roman" panose="02020603050405020304" pitchFamily="18" charset="0"/>
            </a:endParaRPr>
          </a:p>
          <a:p>
            <a:pPr marL="0" indent="0">
              <a:buNone/>
            </a:pPr>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RM-MANOVA</a:t>
            </a:r>
            <a:endParaRPr lang="en-GB" sz="3600">
              <a:solidFill>
                <a:schemeClr val="tx2">
                  <a:lumMod val="75000"/>
                </a:schemeClr>
              </a:solidFill>
              <a:latin typeface="Tw Cen MT" panose="020B0602020104020603" pitchFamily="34" charset="0"/>
            </a:endParaRPr>
          </a:p>
        </p:txBody>
      </p:sp>
      <p:sp>
        <p:nvSpPr>
          <p:cNvPr id="2" name="Rectangle 1"/>
          <p:cNvSpPr/>
          <p:nvPr/>
        </p:nvSpPr>
        <p:spPr>
          <a:xfrm>
            <a:off x="4901976" y="3861048"/>
            <a:ext cx="3816424" cy="2123658"/>
          </a:xfrm>
          <a:prstGeom prst="rect">
            <a:avLst/>
          </a:prstGeom>
        </p:spPr>
        <p:txBody>
          <a:bodyPr wrap="square">
            <a:spAutoFit/>
          </a:bodyPr>
          <a:lstStyle/>
          <a:p>
            <a:r>
              <a:rPr lang="en-GB" sz="1200">
                <a:latin typeface="Courier New" panose="02070309020205020404" pitchFamily="49" charset="0"/>
                <a:cs typeface="Courier New" panose="02070309020205020404" pitchFamily="49" charset="0"/>
              </a:rPr>
              <a:t>bf = ttestBF(x = diffScores)</a:t>
            </a:r>
          </a:p>
          <a:p>
            <a:r>
              <a:rPr lang="en-GB" sz="1200" smtClean="0">
                <a:latin typeface="Courier New" panose="02070309020205020404" pitchFamily="49" charset="0"/>
                <a:cs typeface="Courier New" panose="02070309020205020404" pitchFamily="49" charset="0"/>
              </a:rPr>
              <a:t>bf</a:t>
            </a:r>
            <a:endParaRPr lang="en-GB" sz="1200">
              <a:latin typeface="Courier New" panose="02070309020205020404" pitchFamily="49" charset="0"/>
              <a:cs typeface="Courier New" panose="02070309020205020404" pitchFamily="49" charset="0"/>
            </a:endParaRPr>
          </a:p>
          <a:p>
            <a:endParaRPr lang="en-GB" sz="1200">
              <a:latin typeface="Courier New" panose="02070309020205020404" pitchFamily="49" charset="0"/>
              <a:cs typeface="Courier New" panose="02070309020205020404" pitchFamily="49" charset="0"/>
            </a:endParaRPr>
          </a:p>
          <a:p>
            <a:r>
              <a:rPr lang="en-GB" sz="1200">
                <a:latin typeface="Courier New" panose="02070309020205020404" pitchFamily="49" charset="0"/>
                <a:cs typeface="Courier New" panose="02070309020205020404" pitchFamily="49" charset="0"/>
              </a:rPr>
              <a:t>## Bayes factor analysis</a:t>
            </a:r>
          </a:p>
          <a:p>
            <a:r>
              <a:rPr lang="en-GB" sz="1200">
                <a:latin typeface="Courier New" panose="02070309020205020404" pitchFamily="49" charset="0"/>
                <a:cs typeface="Courier New" panose="02070309020205020404" pitchFamily="49" charset="0"/>
              </a:rPr>
              <a:t>## --------------</a:t>
            </a:r>
          </a:p>
          <a:p>
            <a:r>
              <a:rPr lang="en-GB" sz="1200">
                <a:latin typeface="Courier New" panose="02070309020205020404" pitchFamily="49" charset="0"/>
                <a:cs typeface="Courier New" panose="02070309020205020404" pitchFamily="49" charset="0"/>
              </a:rPr>
              <a:t>## [1] Alt., r=0.707 : 17.3 ±0%</a:t>
            </a:r>
          </a:p>
          <a:p>
            <a:r>
              <a:rPr lang="en-GB" sz="1200">
                <a:latin typeface="Courier New" panose="02070309020205020404" pitchFamily="49" charset="0"/>
                <a:cs typeface="Courier New" panose="02070309020205020404" pitchFamily="49" charset="0"/>
              </a:rPr>
              <a:t>## </a:t>
            </a:r>
          </a:p>
          <a:p>
            <a:r>
              <a:rPr lang="en-GB" sz="1200">
                <a:latin typeface="Courier New" panose="02070309020205020404" pitchFamily="49" charset="0"/>
                <a:cs typeface="Courier New" panose="02070309020205020404" pitchFamily="49" charset="0"/>
              </a:rPr>
              <a:t>## Against denominator:</a:t>
            </a:r>
          </a:p>
          <a:p>
            <a:r>
              <a:rPr lang="en-GB" sz="1200">
                <a:latin typeface="Courier New" panose="02070309020205020404" pitchFamily="49" charset="0"/>
                <a:cs typeface="Courier New" panose="02070309020205020404" pitchFamily="49" charset="0"/>
              </a:rPr>
              <a:t>##   Null, mu = 0 </a:t>
            </a:r>
          </a:p>
          <a:p>
            <a:r>
              <a:rPr lang="en-GB" sz="1200">
                <a:latin typeface="Courier New" panose="02070309020205020404" pitchFamily="49" charset="0"/>
                <a:cs typeface="Courier New" panose="02070309020205020404" pitchFamily="49" charset="0"/>
              </a:rPr>
              <a:t>## ---</a:t>
            </a:r>
          </a:p>
          <a:p>
            <a:r>
              <a:rPr lang="en-GB" sz="1200">
                <a:latin typeface="Courier New" panose="02070309020205020404" pitchFamily="49" charset="0"/>
                <a:cs typeface="Courier New" panose="02070309020205020404" pitchFamily="49" charset="0"/>
              </a:rPr>
              <a:t>## Bayes factor type: BFoneSample, JZS</a:t>
            </a:r>
          </a:p>
        </p:txBody>
      </p:sp>
    </p:spTree>
    <p:extLst>
      <p:ext uri="{BB962C8B-B14F-4D97-AF65-F5344CB8AC3E}">
        <p14:creationId xmlns:p14="http://schemas.microsoft.com/office/powerpoint/2010/main" val="3633574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a:latin typeface="Times New Roman" panose="02020603050405020304" pitchFamily="18" charset="0"/>
                <a:cs typeface="Times New Roman" panose="02020603050405020304" pitchFamily="18" charset="0"/>
              </a:rPr>
              <a:t>The preceding principle could be applied to any 2 × 2 × </a:t>
            </a:r>
            <a:r>
              <a:rPr lang="fr-CH" sz="1800" smtClean="0">
                <a:latin typeface="Times New Roman" panose="02020603050405020304" pitchFamily="18" charset="0"/>
                <a:cs typeface="Times New Roman" panose="02020603050405020304" pitchFamily="18" charset="0"/>
              </a:rPr>
              <a:t>2 ×… </a:t>
            </a:r>
            <a:r>
              <a:rPr lang="fr-CH" sz="1800">
                <a:latin typeface="Times New Roman" panose="02020603050405020304" pitchFamily="18" charset="0"/>
                <a:cs typeface="Times New Roman" panose="02020603050405020304" pitchFamily="18" charset="0"/>
              </a:rPr>
              <a:t>, repeated design. No solution yet available for designs with factors containing more than 2 </a:t>
            </a:r>
            <a:r>
              <a:rPr lang="fr-CH" sz="1800" smtClean="0">
                <a:latin typeface="Times New Roman" panose="02020603050405020304" pitchFamily="18" charset="0"/>
                <a:cs typeface="Times New Roman" panose="02020603050405020304" pitchFamily="18" charset="0"/>
              </a:rPr>
              <a:t>levels.</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In these cases, AIC/BIC could be used as an approximation of a Bayes factor analysis, although calculating these criteria for multivariate regression models also complicated…</a:t>
            </a:r>
            <a:endParaRPr lang="fr-CH" sz="1800">
              <a:latin typeface="Times New Roman" panose="02020603050405020304" pitchFamily="18" charset="0"/>
              <a:cs typeface="Times New Roman" panose="02020603050405020304" pitchFamily="18" charset="0"/>
            </a:endParaRPr>
          </a:p>
          <a:p>
            <a:pPr marL="0" indent="0">
              <a:buNone/>
            </a:pPr>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RM-MANOVA</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7972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Frequentist approaches (including p-values and null hypothesis testing) have historically been popular (among other reasons) due to being simple to calculate, sometimes even by pen and paper.</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Rapid advances in computational power have made Bayesian alternatives—which often require the calculation of complex </a:t>
            </a:r>
            <a:r>
              <a:rPr lang="fr-CH" sz="1800">
                <a:latin typeface="Times New Roman" panose="02020603050405020304" pitchFamily="18" charset="0"/>
                <a:cs typeface="Times New Roman" panose="02020603050405020304" pitchFamily="18" charset="0"/>
              </a:rPr>
              <a:t>integrals—increasingly </a:t>
            </a:r>
            <a:r>
              <a:rPr lang="fr-CH" sz="1800" smtClean="0">
                <a:latin typeface="Times New Roman" panose="02020603050405020304" pitchFamily="18" charset="0"/>
                <a:cs typeface="Times New Roman" panose="02020603050405020304" pitchFamily="18" charset="0"/>
              </a:rPr>
              <a:t>attractive. A paradigm shift is expected in science with more Bayesian analyses being reported and Bayesian probability being taught in statistics courses.</a:t>
            </a:r>
          </a:p>
          <a:p>
            <a:endParaRPr lang="fr-CH" sz="1800">
              <a:latin typeface="Times New Roman" panose="02020603050405020304" pitchFamily="18" charset="0"/>
              <a:cs typeface="Times New Roman" panose="02020603050405020304" pitchFamily="18" charset="0"/>
            </a:endParaRPr>
          </a:p>
          <a:p>
            <a:r>
              <a:rPr lang="fr-CH" sz="1800">
                <a:latin typeface="Times New Roman" panose="02020603050405020304" pitchFamily="18" charset="0"/>
                <a:cs typeface="Times New Roman" panose="02020603050405020304" pitchFamily="18" charset="0"/>
              </a:rPr>
              <a:t>T</a:t>
            </a:r>
            <a:r>
              <a:rPr lang="fr-CH" sz="1800" smtClean="0">
                <a:latin typeface="Times New Roman" panose="02020603050405020304" pitchFamily="18" charset="0"/>
                <a:cs typeface="Times New Roman" panose="02020603050405020304" pitchFamily="18" charset="0"/>
              </a:rPr>
              <a:t>he authors that proposed lowering the alpha treshold for p-values (Benjamin et al., 2017) actually recommended a general shift toward Bayes factors! They only proposed </a:t>
            </a:r>
            <a:r>
              <a:rPr lang="el-GR" sz="1800" smtClean="0">
                <a:latin typeface="Times New Roman" panose="02020603050405020304" pitchFamily="18" charset="0"/>
                <a:cs typeface="Times New Roman" panose="02020603050405020304" pitchFamily="18" charset="0"/>
              </a:rPr>
              <a:t>α</a:t>
            </a:r>
            <a:r>
              <a:rPr lang="en-GB" sz="1800" smtClean="0">
                <a:latin typeface="Times New Roman" panose="02020603050405020304" pitchFamily="18" charset="0"/>
                <a:cs typeface="Times New Roman" panose="02020603050405020304" pitchFamily="18" charset="0"/>
              </a:rPr>
              <a:t> = 0.005 when p-values </a:t>
            </a:r>
            <a:r>
              <a:rPr lang="en-GB" sz="1800" i="1" smtClean="0">
                <a:latin typeface="Times New Roman" panose="02020603050405020304" pitchFamily="18" charset="0"/>
                <a:cs typeface="Times New Roman" panose="02020603050405020304" pitchFamily="18" charset="0"/>
              </a:rPr>
              <a:t>must </a:t>
            </a:r>
            <a:r>
              <a:rPr lang="en-GB" sz="1800" smtClean="0">
                <a:latin typeface="Times New Roman" panose="02020603050405020304" pitchFamily="18" charset="0"/>
                <a:cs typeface="Times New Roman" panose="02020603050405020304" pitchFamily="18" charset="0"/>
              </a:rPr>
              <a:t>be used or for "new" analyses. Not when they can be avoided or when replicating previous results.</a:t>
            </a:r>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pPr marL="0" indent="0">
              <a:buNone/>
            </a:pPr>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Conclusions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3863707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Bayes factors have many attractive properties…:</a:t>
            </a:r>
          </a:p>
          <a:p>
            <a:endParaRPr lang="fr-CH" sz="1800">
              <a:latin typeface="Times New Roman" panose="02020603050405020304" pitchFamily="18" charset="0"/>
              <a:cs typeface="Times New Roman" panose="02020603050405020304" pitchFamily="18" charset="0"/>
            </a:endParaRPr>
          </a:p>
          <a:p>
            <a:pPr lvl="1"/>
            <a:r>
              <a:rPr lang="fr-CH" sz="1800" smtClean="0">
                <a:latin typeface="Times New Roman" panose="02020603050405020304" pitchFamily="18" charset="0"/>
                <a:cs typeface="Times New Roman" panose="02020603050405020304" pitchFamily="18" charset="0"/>
              </a:rPr>
              <a:t>They can be used for non-nested model comparisons</a:t>
            </a:r>
          </a:p>
          <a:p>
            <a:pPr lvl="1"/>
            <a:r>
              <a:rPr lang="fr-CH" sz="1800" smtClean="0">
                <a:latin typeface="Times New Roman" panose="02020603050405020304" pitchFamily="18" charset="0"/>
                <a:cs typeface="Times New Roman" panose="02020603050405020304" pitchFamily="18" charset="0"/>
              </a:rPr>
              <a:t>They are unbiased by sample size</a:t>
            </a:r>
          </a:p>
          <a:p>
            <a:pPr lvl="1"/>
            <a:r>
              <a:rPr lang="fr-CH" sz="1800" smtClean="0">
                <a:latin typeface="Times New Roman" panose="02020603050405020304" pitchFamily="18" charset="0"/>
                <a:cs typeface="Times New Roman" panose="02020603050405020304" pitchFamily="18" charset="0"/>
              </a:rPr>
              <a:t>They can quantify evidence for </a:t>
            </a:r>
            <a:r>
              <a:rPr lang="fr-CH" sz="1800" i="1" smtClean="0">
                <a:latin typeface="Times New Roman" panose="02020603050405020304" pitchFamily="18" charset="0"/>
                <a:cs typeface="Times New Roman" panose="02020603050405020304" pitchFamily="18" charset="0"/>
              </a:rPr>
              <a:t>and </a:t>
            </a:r>
            <a:r>
              <a:rPr lang="fr-CH" sz="1800" smtClean="0">
                <a:latin typeface="Times New Roman" panose="02020603050405020304" pitchFamily="18" charset="0"/>
                <a:cs typeface="Times New Roman" panose="02020603050405020304" pitchFamily="18" charset="0"/>
              </a:rPr>
              <a:t>against null/alternative hypotheses</a:t>
            </a:r>
          </a:p>
          <a:p>
            <a:pPr lvl="1"/>
            <a:r>
              <a:rPr lang="fr-CH" sz="1800" smtClean="0">
                <a:latin typeface="Times New Roman" panose="02020603050405020304" pitchFamily="18" charset="0"/>
                <a:cs typeface="Times New Roman" panose="02020603050405020304" pitchFamily="18" charset="0"/>
              </a:rPr>
              <a:t>They naturally penalize overparametrized models</a:t>
            </a:r>
          </a:p>
          <a:p>
            <a:pPr lvl="1"/>
            <a:r>
              <a:rPr lang="fr-CH" sz="1800" smtClean="0">
                <a:latin typeface="Times New Roman" panose="02020603050405020304" pitchFamily="18" charset="0"/>
                <a:cs typeface="Times New Roman" panose="02020603050405020304" pitchFamily="18" charset="0"/>
              </a:rPr>
              <a:t>Their value can be interpreted as the relative degree of evidence of one model versus another, given the observed data</a:t>
            </a: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pPr marL="0" indent="0">
              <a:buNone/>
            </a:pPr>
            <a:endParaRPr lang="fr-CH" sz="1800" smtClean="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Conclusions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3765023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8809" y="3068960"/>
            <a:ext cx="6779575" cy="584775"/>
          </a:xfrm>
          <a:prstGeom prst="rect">
            <a:avLst/>
          </a:prstGeom>
          <a:noFill/>
        </p:spPr>
        <p:txBody>
          <a:bodyPr wrap="square" rtlCol="0">
            <a:spAutoFit/>
          </a:bodyPr>
          <a:lstStyle/>
          <a:p>
            <a:pPr algn="ctr"/>
            <a:r>
              <a:rPr lang="fr-CH" sz="3200" b="1" smtClean="0">
                <a:solidFill>
                  <a:schemeClr val="tx2">
                    <a:lumMod val="75000"/>
                  </a:schemeClr>
                </a:solidFill>
                <a:latin typeface="Tw Cen MT" panose="020B0602020104020603" pitchFamily="34" charset="0"/>
              </a:rPr>
              <a:t>Thank you for your attention!</a:t>
            </a:r>
            <a:endParaRPr lang="en-GB" sz="3200" b="1">
              <a:solidFill>
                <a:schemeClr val="tx2">
                  <a:lumMod val="75000"/>
                </a:schemeClr>
              </a:solidFill>
              <a:latin typeface="Tw Cen MT" panose="020B0602020104020603" pitchFamily="34" charset="0"/>
            </a:endParaRPr>
          </a:p>
        </p:txBody>
      </p:sp>
      <p:cxnSp>
        <p:nvCxnSpPr>
          <p:cNvPr id="6" name="Straight Connector 5"/>
          <p:cNvCxnSpPr/>
          <p:nvPr/>
        </p:nvCxnSpPr>
        <p:spPr>
          <a:xfrm>
            <a:off x="868999" y="2924944"/>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68999" y="3861048"/>
            <a:ext cx="756084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091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Running data analyses and conducting inference requires an underlying philosophy regarding </a:t>
            </a:r>
            <a:r>
              <a:rPr lang="fr-CH" sz="1800" i="1" smtClean="0">
                <a:latin typeface="Times New Roman" panose="02020603050405020304" pitchFamily="18" charset="0"/>
                <a:cs typeface="Times New Roman" panose="02020603050405020304" pitchFamily="18" charset="0"/>
              </a:rPr>
              <a:t>probability</a:t>
            </a:r>
            <a:r>
              <a:rPr lang="fr-CH" sz="1800" smtClean="0">
                <a:latin typeface="Times New Roman" panose="02020603050405020304" pitchFamily="18" charset="0"/>
                <a:cs typeface="Times New Roman" panose="02020603050405020304" pitchFamily="18" charset="0"/>
              </a:rPr>
              <a:t>. Many researchers are not aware that there are, in fact, two competing such views: </a:t>
            </a:r>
            <a:r>
              <a:rPr lang="fr-CH" sz="1800" smtClean="0">
                <a:solidFill>
                  <a:srgbClr val="0070C0"/>
                </a:solidFill>
                <a:latin typeface="Times New Roman" panose="02020603050405020304" pitchFamily="18" charset="0"/>
                <a:cs typeface="Times New Roman" panose="02020603050405020304" pitchFamily="18" charset="0"/>
              </a:rPr>
              <a:t>frequentist probability </a:t>
            </a:r>
            <a:r>
              <a:rPr lang="fr-CH" sz="1800" smtClean="0">
                <a:latin typeface="Times New Roman" panose="02020603050405020304" pitchFamily="18" charset="0"/>
                <a:cs typeface="Times New Roman" panose="02020603050405020304" pitchFamily="18" charset="0"/>
              </a:rPr>
              <a:t>and </a:t>
            </a:r>
            <a:r>
              <a:rPr lang="fr-CH" sz="1800" smtClean="0">
                <a:solidFill>
                  <a:srgbClr val="0070C0"/>
                </a:solidFill>
                <a:latin typeface="Times New Roman" panose="02020603050405020304" pitchFamily="18" charset="0"/>
                <a:cs typeface="Times New Roman" panose="02020603050405020304" pitchFamily="18" charset="0"/>
              </a:rPr>
              <a:t>Bayesian probability</a:t>
            </a:r>
            <a:r>
              <a:rPr lang="fr-CH" sz="1800" smtClean="0">
                <a:latin typeface="Times New Roman" panose="02020603050405020304" pitchFamily="18" charset="0"/>
                <a:cs typeface="Times New Roman" panose="02020603050405020304" pitchFamily="18" charset="0"/>
              </a:rPr>
              <a: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Classical inference using null hypothesis testing and p-values come from the frequentist probability view, and were heavily developed by people such as Fischer, Pearson, and Neyman. This view dominates statistics in science to this day.</a:t>
            </a:r>
          </a:p>
          <a:p>
            <a:endParaRPr lang="fr-CH" sz="1800">
              <a:latin typeface="Times New Roman" panose="02020603050405020304" pitchFamily="18" charset="0"/>
              <a:cs typeface="Times New Roman" panose="02020603050405020304" pitchFamily="18" charset="0"/>
            </a:endParaRPr>
          </a:p>
          <a:p>
            <a:r>
              <a:rPr lang="fr-CH" sz="1800">
                <a:latin typeface="Times New Roman" panose="02020603050405020304" pitchFamily="18" charset="0"/>
                <a:cs typeface="Times New Roman" panose="02020603050405020304" pitchFamily="18" charset="0"/>
              </a:rPr>
              <a:t>Frequentism assumes that an event’s probability is equal to its relative frequency in the limit of being repeated infinitely. This view is naturally compatible with the scientific practice of </a:t>
            </a:r>
            <a:r>
              <a:rPr lang="fr-CH" sz="1800" smtClean="0">
                <a:latin typeface="Times New Roman" panose="02020603050405020304" pitchFamily="18" charset="0"/>
                <a:cs typeface="Times New Roman" panose="02020603050405020304" pitchFamily="18" charset="0"/>
              </a:rPr>
              <a:t>"experiments" </a:t>
            </a:r>
            <a:r>
              <a:rPr lang="fr-CH" sz="1800">
                <a:latin typeface="Times New Roman" panose="02020603050405020304" pitchFamily="18" charset="0"/>
                <a:cs typeface="Times New Roman" panose="02020603050405020304" pitchFamily="18" charset="0"/>
              </a:rPr>
              <a:t>and </a:t>
            </a:r>
            <a:r>
              <a:rPr lang="fr-CH" sz="1800" smtClean="0">
                <a:latin typeface="Times New Roman" panose="02020603050405020304" pitchFamily="18" charset="0"/>
                <a:cs typeface="Times New Roman" panose="02020603050405020304" pitchFamily="18" charset="0"/>
              </a:rPr>
              <a:t>"trials". It supposes that probability is an objective truth that can be established by repetition.</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Frequentism rejects (mostly) the idea of subjective probability…</a:t>
            </a:r>
          </a:p>
          <a:p>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Frequentism and p-values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1661086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P-values arise in the framework of null hypothesis testing associated with frequentist probability views. They allow binary decision making on the "relevance" of an observed effect in data.</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Given a model and a hypothesis </a:t>
            </a:r>
            <a:r>
              <a:rPr lang="fr-CH" sz="1800" i="1" smtClean="0">
                <a:latin typeface="Times New Roman" panose="02020603050405020304" pitchFamily="18" charset="0"/>
                <a:cs typeface="Times New Roman" panose="02020603050405020304" pitchFamily="18" charset="0"/>
              </a:rPr>
              <a:t>to be nullified </a:t>
            </a:r>
            <a:r>
              <a:rPr lang="fr-CH" sz="1800" smtClean="0">
                <a:latin typeface="Times New Roman" panose="02020603050405020304" pitchFamily="18" charset="0"/>
                <a:cs typeface="Times New Roman" panose="02020603050405020304" pitchFamily="18" charset="0"/>
              </a:rPr>
              <a:t>(H</a:t>
            </a:r>
            <a:r>
              <a:rPr lang="fr-CH" sz="1800" baseline="-25000" smtClean="0">
                <a:latin typeface="Times New Roman" panose="02020603050405020304" pitchFamily="18" charset="0"/>
                <a:cs typeface="Times New Roman" panose="02020603050405020304" pitchFamily="18" charset="0"/>
              </a:rPr>
              <a:t>0</a:t>
            </a:r>
            <a:r>
              <a:rPr lang="fr-CH" sz="1800" smtClean="0">
                <a:latin typeface="Times New Roman" panose="02020603050405020304" pitchFamily="18" charset="0"/>
                <a:cs typeface="Times New Roman" panose="02020603050405020304" pitchFamily="18" charset="0"/>
              </a:rPr>
              <a:t>), the p-value quantifies how unlikely a given effect (or larger) would be, assuming that </a:t>
            </a:r>
            <a:r>
              <a:rPr lang="fr-CH" sz="1800">
                <a:latin typeface="Times New Roman" panose="02020603050405020304" pitchFamily="18" charset="0"/>
                <a:cs typeface="Times New Roman" panose="02020603050405020304" pitchFamily="18" charset="0"/>
              </a:rPr>
              <a:t>H</a:t>
            </a:r>
            <a:r>
              <a:rPr lang="fr-CH" sz="1800" baseline="-25000">
                <a:latin typeface="Times New Roman" panose="02020603050405020304" pitchFamily="18" charset="0"/>
                <a:cs typeface="Times New Roman" panose="02020603050405020304" pitchFamily="18" charset="0"/>
              </a:rPr>
              <a:t>0 </a:t>
            </a:r>
            <a:r>
              <a:rPr lang="fr-CH" sz="1800" smtClean="0">
                <a:latin typeface="Times New Roman" panose="02020603050405020304" pitchFamily="18" charset="0"/>
                <a:cs typeface="Times New Roman" panose="02020603050405020304" pitchFamily="18" charset="0"/>
              </a:rPr>
              <a:t>was true.</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In classical hypothesis testing, the burden is entirely on rejecting the null hypothesis. Typically, we reject H</a:t>
            </a:r>
            <a:r>
              <a:rPr lang="fr-CH" sz="1800" baseline="-25000" smtClean="0">
                <a:latin typeface="Times New Roman" panose="02020603050405020304" pitchFamily="18" charset="0"/>
                <a:cs typeface="Times New Roman" panose="02020603050405020304" pitchFamily="18" charset="0"/>
              </a:rPr>
              <a:t>0</a:t>
            </a:r>
            <a:r>
              <a:rPr lang="fr-CH" sz="1800" smtClean="0">
                <a:latin typeface="Times New Roman" panose="02020603050405020304" pitchFamily="18" charset="0"/>
                <a:cs typeface="Times New Roman" panose="02020603050405020304" pitchFamily="18" charset="0"/>
              </a:rPr>
              <a:t> when the </a:t>
            </a:r>
            <a:r>
              <a:rPr lang="fr-CH" sz="1800" i="1" smtClean="0">
                <a:latin typeface="Times New Roman" panose="02020603050405020304" pitchFamily="18" charset="0"/>
                <a:cs typeface="Times New Roman" panose="02020603050405020304" pitchFamily="18" charset="0"/>
              </a:rPr>
              <a:t>p</a:t>
            </a:r>
            <a:r>
              <a:rPr lang="fr-CH" sz="1800" smtClean="0">
                <a:latin typeface="Times New Roman" panose="02020603050405020304" pitchFamily="18" charset="0"/>
                <a:cs typeface="Times New Roman" panose="02020603050405020304" pitchFamily="18" charset="0"/>
              </a:rPr>
              <a:t>-value exceeds a fixed threshold (e.g., 5%). If it does not exceed the threshold, we state that there was </a:t>
            </a:r>
            <a:r>
              <a:rPr lang="fr-CH" sz="1800" i="1" smtClean="0">
                <a:latin typeface="Times New Roman" panose="02020603050405020304" pitchFamily="18" charset="0"/>
                <a:cs typeface="Times New Roman" panose="02020603050405020304" pitchFamily="18" charset="0"/>
              </a:rPr>
              <a:t>insufficient evidence for rejecting H</a:t>
            </a:r>
            <a:r>
              <a:rPr lang="fr-CH" sz="1800" i="1" baseline="-25000" smtClean="0">
                <a:latin typeface="Times New Roman" panose="02020603050405020304" pitchFamily="18" charset="0"/>
                <a:cs typeface="Times New Roman" panose="02020603050405020304" pitchFamily="18" charset="0"/>
              </a:rPr>
              <a:t>0</a:t>
            </a:r>
            <a:r>
              <a:rPr lang="fr-CH" sz="1800" smtClean="0">
                <a:latin typeface="Times New Roman" panose="02020603050405020304" pitchFamily="18" charset="0"/>
                <a:cs typeface="Times New Roman" panose="02020603050405020304" pitchFamily="18" charset="0"/>
              </a:rPr>
              <a:t>. The null hypothesis is </a:t>
            </a:r>
            <a:r>
              <a:rPr lang="fr-CH" sz="1800" smtClean="0">
                <a:solidFill>
                  <a:srgbClr val="0070C0"/>
                </a:solidFill>
                <a:latin typeface="Times New Roman" panose="02020603050405020304" pitchFamily="18" charset="0"/>
                <a:cs typeface="Times New Roman" panose="02020603050405020304" pitchFamily="18" charset="0"/>
              </a:rPr>
              <a:t>never accepted</a:t>
            </a:r>
            <a:r>
              <a:rPr lang="fr-CH" sz="1800" smtClean="0">
                <a:latin typeface="Times New Roman" panose="02020603050405020304" pitchFamily="18" charset="0"/>
                <a:cs typeface="Times New Roman" panose="02020603050405020304" pitchFamily="18" charset="0"/>
              </a:rPr>
              <a:t>.</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The conventional significance level of 5% has been adopted to reduce Type I error rates (=false positive results).</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a:solidFill>
                  <a:schemeClr val="tx2">
                    <a:lumMod val="75000"/>
                  </a:schemeClr>
                </a:solidFill>
                <a:latin typeface="Tw Cen MT" panose="020B0602020104020603" pitchFamily="34" charset="0"/>
              </a:rPr>
              <a:t>P</a:t>
            </a:r>
            <a:r>
              <a:rPr lang="fr-CH" sz="3600" smtClean="0">
                <a:solidFill>
                  <a:schemeClr val="tx2">
                    <a:lumMod val="75000"/>
                  </a:schemeClr>
                </a:solidFill>
                <a:latin typeface="Tw Cen MT" panose="020B0602020104020603" pitchFamily="34" charset="0"/>
              </a:rPr>
              <a:t>-values</a:t>
            </a:r>
            <a:endParaRPr lang="en-GB" sz="3600">
              <a:solidFill>
                <a:schemeClr val="tx2">
                  <a:lumMod val="75000"/>
                </a:schemeClr>
              </a:solidFill>
              <a:latin typeface="Tw Cen MT" panose="020B0602020104020603" pitchFamily="34" charset="0"/>
            </a:endParaRPr>
          </a:p>
        </p:txBody>
      </p:sp>
    </p:spTree>
    <p:extLst>
      <p:ext uri="{BB962C8B-B14F-4D97-AF65-F5344CB8AC3E}">
        <p14:creationId xmlns:p14="http://schemas.microsoft.com/office/powerpoint/2010/main" val="4198103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a:solidFill>
                  <a:schemeClr val="tx2">
                    <a:lumMod val="75000"/>
                  </a:schemeClr>
                </a:solidFill>
                <a:latin typeface="Tw Cen MT" panose="020B0602020104020603" pitchFamily="34" charset="0"/>
              </a:rPr>
              <a:t>P</a:t>
            </a:r>
            <a:r>
              <a:rPr lang="fr-CH" sz="3600" smtClean="0">
                <a:solidFill>
                  <a:schemeClr val="tx2">
                    <a:lumMod val="75000"/>
                  </a:schemeClr>
                </a:solidFill>
                <a:latin typeface="Tw Cen MT" panose="020B0602020104020603" pitchFamily="34" charset="0"/>
              </a:rPr>
              <a:t>-values</a:t>
            </a:r>
            <a:endParaRPr lang="en-GB" sz="3600">
              <a:solidFill>
                <a:schemeClr val="tx2">
                  <a:lumMod val="75000"/>
                </a:schemeClr>
              </a:solidFill>
              <a:latin typeface="Tw Cen MT" panose="020B0602020104020603"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9500"/>
          <a:stretch/>
        </p:blipFill>
        <p:spPr>
          <a:xfrm>
            <a:off x="755576" y="1412776"/>
            <a:ext cx="7640904" cy="4680520"/>
          </a:xfrm>
          <a:prstGeom prst="rect">
            <a:avLst/>
          </a:prstGeom>
        </p:spPr>
      </p:pic>
      <p:sp>
        <p:nvSpPr>
          <p:cNvPr id="8" name="TextBox 7"/>
          <p:cNvSpPr txBox="1"/>
          <p:nvPr/>
        </p:nvSpPr>
        <p:spPr>
          <a:xfrm>
            <a:off x="6444208" y="6458851"/>
            <a:ext cx="2528384" cy="276999"/>
          </a:xfrm>
          <a:prstGeom prst="rect">
            <a:avLst/>
          </a:prstGeom>
          <a:noFill/>
        </p:spPr>
        <p:txBody>
          <a:bodyPr wrap="none" rtlCol="0">
            <a:spAutoFit/>
          </a:bodyPr>
          <a:lstStyle/>
          <a:p>
            <a:r>
              <a:rPr lang="fr-CH" sz="1200">
                <a:hlinkClick r:id="rId3"/>
              </a:rPr>
              <a:t>https://en.wikipedia.org/wiki/P-value</a:t>
            </a:r>
            <a:endParaRPr lang="en-GB" sz="1200"/>
          </a:p>
        </p:txBody>
      </p:sp>
    </p:spTree>
    <p:extLst>
      <p:ext uri="{BB962C8B-B14F-4D97-AF65-F5344CB8AC3E}">
        <p14:creationId xmlns:p14="http://schemas.microsoft.com/office/powerpoint/2010/main" val="168844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853136"/>
          </a:xfrm>
        </p:spPr>
        <p:txBody>
          <a:bodyPr>
            <a:normAutofit/>
          </a:bodyPr>
          <a:lstStyle/>
          <a:p>
            <a:r>
              <a:rPr lang="fr-CH" sz="1800" smtClean="0">
                <a:latin typeface="Times New Roman" panose="02020603050405020304" pitchFamily="18" charset="0"/>
                <a:cs typeface="Times New Roman" panose="02020603050405020304" pitchFamily="18" charset="0"/>
              </a:rPr>
              <a:t>What predicts the degree of belief in Santa Claus (-4 to 4) </a:t>
            </a:r>
            <a:br>
              <a:rPr lang="fr-CH" sz="1800" smtClean="0">
                <a:latin typeface="Times New Roman" panose="02020603050405020304" pitchFamily="18" charset="0"/>
                <a:cs typeface="Times New Roman" panose="02020603050405020304" pitchFamily="18" charset="0"/>
              </a:rPr>
            </a:br>
            <a:r>
              <a:rPr lang="fr-CH" sz="1800" smtClean="0">
                <a:latin typeface="Times New Roman" panose="02020603050405020304" pitchFamily="18" charset="0"/>
                <a:cs typeface="Times New Roman" panose="02020603050405020304" pitchFamily="18" charset="0"/>
              </a:rPr>
              <a:t>in a sample of 300 school children?</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a:solidFill>
                  <a:schemeClr val="tx2">
                    <a:lumMod val="75000"/>
                  </a:schemeClr>
                </a:solidFill>
                <a:latin typeface="Tw Cen MT" panose="020B0602020104020603" pitchFamily="34" charset="0"/>
              </a:rPr>
              <a:t>P</a:t>
            </a:r>
            <a:r>
              <a:rPr lang="fr-CH" sz="3600" smtClean="0">
                <a:solidFill>
                  <a:schemeClr val="tx2">
                    <a:lumMod val="75000"/>
                  </a:schemeClr>
                </a:solidFill>
                <a:latin typeface="Tw Cen MT" panose="020B0602020104020603" pitchFamily="34" charset="0"/>
              </a:rPr>
              <a:t>-values</a:t>
            </a:r>
            <a:endParaRPr lang="en-GB" sz="3600">
              <a:solidFill>
                <a:schemeClr val="tx2">
                  <a:lumMod val="75000"/>
                </a:schemeClr>
              </a:solidFill>
              <a:latin typeface="Tw Cen MT" panose="020B0602020104020603" pitchFamily="34" charset="0"/>
            </a:endParaRPr>
          </a:p>
        </p:txBody>
      </p:sp>
      <p:sp>
        <p:nvSpPr>
          <p:cNvPr id="2" name="Rectangle 1"/>
          <p:cNvSpPr/>
          <p:nvPr/>
        </p:nvSpPr>
        <p:spPr>
          <a:xfrm>
            <a:off x="611560" y="2780928"/>
            <a:ext cx="6760840" cy="3323987"/>
          </a:xfrm>
          <a:prstGeom prst="rect">
            <a:avLst/>
          </a:prstGeom>
        </p:spPr>
        <p:txBody>
          <a:bodyPr wrap="square">
            <a:spAutoFit/>
          </a:bodyPr>
          <a:lstStyle/>
          <a:p>
            <a:r>
              <a:rPr lang="en-GB" sz="1400">
                <a:latin typeface="Courier New" panose="02070309020205020404" pitchFamily="49" charset="0"/>
                <a:cs typeface="Courier New" panose="02070309020205020404" pitchFamily="49" charset="0"/>
              </a:rPr>
              <a:t>Coefficients:</a:t>
            </a:r>
          </a:p>
          <a:p>
            <a:r>
              <a:rPr lang="en-GB" sz="1400">
                <a:latin typeface="Courier New" panose="02070309020205020404" pitchFamily="49" charset="0"/>
                <a:cs typeface="Courier New" panose="02070309020205020404" pitchFamily="49" charset="0"/>
              </a:rPr>
              <a:t>              Estimate Std. Error t value Pr(&gt;|t|)    </a:t>
            </a:r>
          </a:p>
          <a:p>
            <a:r>
              <a:rPr lang="en-GB" sz="1400">
                <a:latin typeface="Courier New" panose="02070309020205020404" pitchFamily="49" charset="0"/>
                <a:cs typeface="Courier New" panose="02070309020205020404" pitchFamily="49" charset="0"/>
              </a:rPr>
              <a:t>(Intercept)   5.487031   0.312914  17.535  &lt; 2e-16 ***</a:t>
            </a:r>
          </a:p>
          <a:p>
            <a:r>
              <a:rPr lang="en-GB" sz="1400">
                <a:latin typeface="Courier New" panose="02070309020205020404" pitchFamily="49" charset="0"/>
                <a:cs typeface="Courier New" panose="02070309020205020404" pitchFamily="49" charset="0"/>
              </a:rPr>
              <a:t>Age          -0.769430   0.029532 -26.054  &lt; 2e-16 ***</a:t>
            </a:r>
          </a:p>
          <a:p>
            <a:r>
              <a:rPr lang="en-GB" sz="1400">
                <a:latin typeface="Courier New" panose="02070309020205020404" pitchFamily="49" charset="0"/>
                <a:cs typeface="Courier New" panose="02070309020205020404" pitchFamily="49" charset="0"/>
              </a:rPr>
              <a:t>Gendergirl    0.022870   0.145955   0.157    0.876    </a:t>
            </a:r>
          </a:p>
          <a:p>
            <a:r>
              <a:rPr lang="en-GB" sz="1400">
                <a:latin typeface="Courier New" panose="02070309020205020404" pitchFamily="49" charset="0"/>
                <a:cs typeface="Courier New" panose="02070309020205020404" pitchFamily="49" charset="0"/>
              </a:rPr>
              <a:t>Siblings      0.002239   0.073478   0.030    0.976    </a:t>
            </a:r>
          </a:p>
          <a:p>
            <a:r>
              <a:rPr lang="en-GB" sz="1400">
                <a:latin typeface="Courier New" panose="02070309020205020404" pitchFamily="49" charset="0"/>
                <a:cs typeface="Courier New" panose="02070309020205020404" pitchFamily="49" charset="0"/>
              </a:rPr>
              <a:t>Rank          0.069784   0.130941   0.533    0.594    </a:t>
            </a:r>
          </a:p>
          <a:p>
            <a:r>
              <a:rPr lang="en-GB" sz="1400">
                <a:latin typeface="Courier New" panose="02070309020205020404" pitchFamily="49" charset="0"/>
                <a:cs typeface="Courier New" panose="02070309020205020404" pitchFamily="49" charset="0"/>
              </a:rPr>
              <a:t>Easter_bunny  0.152862   0.030902   4.947 1.27e-06 ***</a:t>
            </a:r>
          </a:p>
          <a:p>
            <a:r>
              <a:rPr lang="en-GB" sz="1400">
                <a:latin typeface="Courier New" panose="02070309020205020404" pitchFamily="49" charset="0"/>
                <a:cs typeface="Courier New" panose="02070309020205020404" pitchFamily="49" charset="0"/>
              </a:rPr>
              <a:t>---</a:t>
            </a:r>
          </a:p>
          <a:p>
            <a:r>
              <a:rPr lang="en-GB" sz="1400">
                <a:latin typeface="Courier New" panose="02070309020205020404" pitchFamily="49" charset="0"/>
                <a:cs typeface="Courier New" panose="02070309020205020404" pitchFamily="49" charset="0"/>
              </a:rPr>
              <a:t>Signif. codes:  0 ‘***’ 0.001 ‘**’ 0.01 ‘*’ 0.05 ‘.’ 0.1 ‘ ’ 1</a:t>
            </a:r>
          </a:p>
          <a:p>
            <a:endParaRPr lang="en-GB" sz="1400">
              <a:latin typeface="Courier New" panose="02070309020205020404" pitchFamily="49" charset="0"/>
              <a:cs typeface="Courier New" panose="02070309020205020404" pitchFamily="49" charset="0"/>
            </a:endParaRPr>
          </a:p>
          <a:p>
            <a:r>
              <a:rPr lang="en-GB" sz="1400">
                <a:latin typeface="Courier New" panose="02070309020205020404" pitchFamily="49" charset="0"/>
                <a:cs typeface="Courier New" panose="02070309020205020404" pitchFamily="49" charset="0"/>
              </a:rPr>
              <a:t>Residual standard error: 1.253 on 294 degrees of freedom</a:t>
            </a:r>
          </a:p>
          <a:p>
            <a:r>
              <a:rPr lang="en-GB" sz="1400">
                <a:latin typeface="Courier New" panose="02070309020205020404" pitchFamily="49" charset="0"/>
                <a:cs typeface="Courier New" panose="02070309020205020404" pitchFamily="49" charset="0"/>
              </a:rPr>
              <a:t>Multiple R-squared:  0.7667,    Adjusted R-squared:  0.7627 </a:t>
            </a:r>
          </a:p>
          <a:p>
            <a:r>
              <a:rPr lang="en-GB" sz="1400">
                <a:latin typeface="Courier New" panose="02070309020205020404" pitchFamily="49" charset="0"/>
                <a:cs typeface="Courier New" panose="02070309020205020404" pitchFamily="49" charset="0"/>
              </a:rPr>
              <a:t>F-statistic: 193.2 on 5 and 294 DF,  p-value: &lt; 2.2e-16</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0"/>
            <a:ext cx="2578790" cy="3712543"/>
          </a:xfrm>
          <a:prstGeom prst="rect">
            <a:avLst/>
          </a:prstGeom>
        </p:spPr>
      </p:pic>
    </p:spTree>
    <p:extLst>
      <p:ext uri="{BB962C8B-B14F-4D97-AF65-F5344CB8AC3E}">
        <p14:creationId xmlns:p14="http://schemas.microsoft.com/office/powerpoint/2010/main" val="2128774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91264" cy="4853136"/>
          </a:xfrm>
        </p:spPr>
        <p:txBody>
          <a:bodyPr>
            <a:normAutofit/>
          </a:bodyPr>
          <a:lstStyle/>
          <a:p>
            <a:r>
              <a:rPr lang="fr-CH" sz="1800" smtClean="0">
                <a:latin typeface="Times New Roman" panose="02020603050405020304" pitchFamily="18" charset="0"/>
                <a:cs typeface="Times New Roman" panose="02020603050405020304" pitchFamily="18" charset="0"/>
              </a:rPr>
              <a:t>Criticism has increased against the use of p-values to decide whether empirical evidence is meaningful:</a:t>
            </a:r>
          </a:p>
          <a:p>
            <a:endParaRPr lang="fr-CH" sz="1800">
              <a:latin typeface="Times New Roman" panose="02020603050405020304" pitchFamily="18" charset="0"/>
              <a:cs typeface="Times New Roman" panose="02020603050405020304" pitchFamily="18" charset="0"/>
            </a:endParaRPr>
          </a:p>
          <a:p>
            <a:pPr lvl="1"/>
            <a:r>
              <a:rPr lang="fr-CH" sz="1600" smtClean="0">
                <a:latin typeface="Times New Roman" panose="02020603050405020304" pitchFamily="18" charset="0"/>
                <a:cs typeface="Times New Roman" panose="02020603050405020304" pitchFamily="18" charset="0"/>
              </a:rPr>
              <a:t>P-values reflect both effect size and sample size, meaning that p = 0.00001 in principle says nothing about how large an effect actually is, without knowledge of the sample size</a:t>
            </a:r>
            <a:endParaRPr lang="fr-CH" sz="1600">
              <a:latin typeface="Times New Roman" panose="02020603050405020304" pitchFamily="18" charset="0"/>
              <a:cs typeface="Times New Roman" panose="02020603050405020304" pitchFamily="18" charset="0"/>
            </a:endParaRPr>
          </a:p>
          <a:p>
            <a:pPr lvl="1"/>
            <a:r>
              <a:rPr lang="fr-CH" sz="1600" smtClean="0">
                <a:latin typeface="Times New Roman" panose="02020603050405020304" pitchFamily="18" charset="0"/>
                <a:cs typeface="Times New Roman" panose="02020603050405020304" pitchFamily="18" charset="0"/>
              </a:rPr>
              <a:t>Researchers stretch the objective significance level by introducing </a:t>
            </a:r>
            <a:r>
              <a:rPr lang="fr-CH" sz="1600" i="1" smtClean="0">
                <a:latin typeface="Times New Roman" panose="02020603050405020304" pitchFamily="18" charset="0"/>
                <a:cs typeface="Times New Roman" panose="02020603050405020304" pitchFamily="18" charset="0"/>
              </a:rPr>
              <a:t>marginal significance </a:t>
            </a:r>
            <a:r>
              <a:rPr lang="fr-CH" sz="1600" smtClean="0">
                <a:latin typeface="Times New Roman" panose="02020603050405020304" pitchFamily="18" charset="0"/>
                <a:cs typeface="Times New Roman" panose="02020603050405020304" pitchFamily="18" charset="0"/>
              </a:rPr>
              <a:t>and </a:t>
            </a:r>
            <a:r>
              <a:rPr lang="fr-CH" sz="1600" i="1" smtClean="0">
                <a:latin typeface="Times New Roman" panose="02020603050405020304" pitchFamily="18" charset="0"/>
                <a:cs typeface="Times New Roman" panose="02020603050405020304" pitchFamily="18" charset="0"/>
              </a:rPr>
              <a:t>trend</a:t>
            </a:r>
            <a:r>
              <a:rPr lang="fr-CH" sz="1600" smtClean="0">
                <a:latin typeface="Times New Roman" panose="02020603050405020304" pitchFamily="18" charset="0"/>
                <a:cs typeface="Times New Roman" panose="02020603050405020304" pitchFamily="18" charset="0"/>
              </a:rPr>
              <a:t> effects</a:t>
            </a:r>
          </a:p>
          <a:p>
            <a:pPr lvl="1"/>
            <a:r>
              <a:rPr lang="fr-CH" sz="1600" smtClean="0">
                <a:latin typeface="Times New Roman" panose="02020603050405020304" pitchFamily="18" charset="0"/>
                <a:cs typeface="Times New Roman" panose="02020603050405020304" pitchFamily="18" charset="0"/>
              </a:rPr>
              <a:t>P-values are misunderstood to reflect the probability of hypotheses</a:t>
            </a:r>
          </a:p>
          <a:p>
            <a:pPr lvl="1"/>
            <a:r>
              <a:rPr lang="fr-CH" sz="1600" smtClean="0">
                <a:latin typeface="Times New Roman" panose="02020603050405020304" pitchFamily="18" charset="0"/>
                <a:cs typeface="Times New Roman" panose="02020603050405020304" pitchFamily="18" charset="0"/>
              </a:rPr>
              <a:t>Arbitrary switching between one- and two-sided testing for symmetrically distributed test statistics (t-values, z-values)</a:t>
            </a:r>
            <a:endParaRPr lang="fr-CH" sz="1600">
              <a:latin typeface="Times New Roman" panose="02020603050405020304" pitchFamily="18" charset="0"/>
              <a:cs typeface="Times New Roman" panose="02020603050405020304" pitchFamily="18" charset="0"/>
            </a:endParaRPr>
          </a:p>
          <a:p>
            <a:pPr lvl="1"/>
            <a:r>
              <a:rPr lang="fr-CH" sz="1600" smtClean="0">
                <a:latin typeface="Times New Roman" panose="02020603050405020304" pitchFamily="18" charset="0"/>
                <a:cs typeface="Times New Roman" panose="02020603050405020304" pitchFamily="18" charset="0"/>
              </a:rPr>
              <a:t>Lack of multiple testing corrections leads to an inflation of Type I error</a:t>
            </a:r>
          </a:p>
          <a:p>
            <a:pPr lvl="1"/>
            <a:r>
              <a:rPr lang="fr-CH" sz="1600" smtClean="0">
                <a:latin typeface="Times New Roman" panose="02020603050405020304" pitchFamily="18" charset="0"/>
                <a:cs typeface="Times New Roman" panose="02020603050405020304" pitchFamily="18" charset="0"/>
              </a:rPr>
              <a:t>Publication bias toward significant results leads to a suppression of non-significant data</a:t>
            </a:r>
          </a:p>
          <a:p>
            <a:endParaRPr lang="fr-CH" sz="1800">
              <a:latin typeface="Times New Roman" panose="02020603050405020304" pitchFamily="18" charset="0"/>
              <a:cs typeface="Times New Roman" panose="02020603050405020304" pitchFamily="18" charset="0"/>
            </a:endParaRPr>
          </a:p>
          <a:p>
            <a:r>
              <a:rPr lang="fr-CH" sz="1800" smtClean="0">
                <a:latin typeface="Times New Roman" panose="02020603050405020304" pitchFamily="18" charset="0"/>
                <a:cs typeface="Times New Roman" panose="02020603050405020304" pitchFamily="18" charset="0"/>
              </a:rPr>
              <a:t>General critical consensus seems to be that p-values are ambiguous and vulnerable to misunderstandings and abuses…</a:t>
            </a:r>
            <a:endParaRPr lang="fr-CH" sz="180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fr-CH" sz="3600" smtClean="0">
                <a:solidFill>
                  <a:schemeClr val="tx2">
                    <a:lumMod val="75000"/>
                  </a:schemeClr>
                </a:solidFill>
                <a:latin typeface="Tw Cen MT" panose="020B0602020104020603" pitchFamily="34" charset="0"/>
              </a:rPr>
              <a:t>Evils of the p-value</a:t>
            </a:r>
            <a:endParaRPr lang="en-GB" sz="3600">
              <a:solidFill>
                <a:schemeClr val="tx2">
                  <a:lumMod val="75000"/>
                </a:schemeClr>
              </a:solidFill>
              <a:latin typeface="Tw Cen MT" panose="020B0602020104020603" pitchFamily="34" charset="0"/>
            </a:endParaRPr>
          </a:p>
        </p:txBody>
      </p:sp>
      <p:sp>
        <p:nvSpPr>
          <p:cNvPr id="6" name="TextBox 5"/>
          <p:cNvSpPr txBox="1"/>
          <p:nvPr/>
        </p:nvSpPr>
        <p:spPr>
          <a:xfrm>
            <a:off x="6876256" y="6453336"/>
            <a:ext cx="2087687" cy="276999"/>
          </a:xfrm>
          <a:prstGeom prst="rect">
            <a:avLst/>
          </a:prstGeom>
          <a:noFill/>
        </p:spPr>
        <p:txBody>
          <a:bodyPr wrap="none" rtlCol="0">
            <a:spAutoFit/>
          </a:bodyPr>
          <a:lstStyle/>
          <a:p>
            <a:r>
              <a:rPr lang="fr-CH" sz="1200" smtClean="0">
                <a:hlinkClick r:id="rId2"/>
              </a:rPr>
              <a:t>Mulder &amp; Wagenmakers, 2016</a:t>
            </a:r>
            <a:endParaRPr lang="en-GB" sz="1200"/>
          </a:p>
        </p:txBody>
      </p:sp>
    </p:spTree>
    <p:extLst>
      <p:ext uri="{BB962C8B-B14F-4D97-AF65-F5344CB8AC3E}">
        <p14:creationId xmlns:p14="http://schemas.microsoft.com/office/powerpoint/2010/main" val="1407840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95536" y="908720"/>
            <a:ext cx="8280920"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6129" y="188640"/>
            <a:ext cx="8178319" cy="646331"/>
          </a:xfrm>
          <a:prstGeom prst="rect">
            <a:avLst/>
          </a:prstGeom>
          <a:noFill/>
        </p:spPr>
        <p:txBody>
          <a:bodyPr wrap="square" rtlCol="0">
            <a:spAutoFit/>
          </a:bodyPr>
          <a:lstStyle/>
          <a:p>
            <a:r>
              <a:rPr lang="en-GB" sz="3600" smtClean="0">
                <a:solidFill>
                  <a:schemeClr val="tx2">
                    <a:lumMod val="75000"/>
                  </a:schemeClr>
                </a:solidFill>
                <a:latin typeface="Tw Cen MT" panose="020B0602020104020603" pitchFamily="34" charset="0"/>
              </a:rPr>
              <a:t>Solutions?</a:t>
            </a:r>
            <a:endParaRPr lang="en-GB" sz="3600">
              <a:solidFill>
                <a:schemeClr val="tx2">
                  <a:lumMod val="75000"/>
                </a:schemeClr>
              </a:solidFill>
              <a:latin typeface="Tw Cen MT" panose="020B0602020104020603" pitchFamily="34" charset="0"/>
            </a:endParaRPr>
          </a:p>
        </p:txBody>
      </p:sp>
      <p:sp>
        <p:nvSpPr>
          <p:cNvPr id="6" name="Rounded Rectangle 5"/>
          <p:cNvSpPr/>
          <p:nvPr/>
        </p:nvSpPr>
        <p:spPr>
          <a:xfrm>
            <a:off x="1120396" y="1412776"/>
            <a:ext cx="7776864" cy="1656184"/>
          </a:xfrm>
          <a:prstGeom prst="roundRect">
            <a:avLst/>
          </a:prstGeom>
          <a:solidFill>
            <a:schemeClr val="bg2">
              <a:lumMod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i="1" smtClean="0">
                <a:solidFill>
                  <a:schemeClr val="tx1"/>
                </a:solidFill>
                <a:latin typeface="Times New Roman" panose="02020603050405020304" pitchFamily="18" charset="0"/>
                <a:cs typeface="Times New Roman" panose="02020603050405020304" pitchFamily="18" charset="0"/>
              </a:rPr>
              <a:t>"For </a:t>
            </a:r>
            <a:r>
              <a:rPr lang="en-GB" sz="1600" i="1">
                <a:solidFill>
                  <a:schemeClr val="tx1"/>
                </a:solidFill>
                <a:latin typeface="Times New Roman" panose="02020603050405020304" pitchFamily="18" charset="0"/>
                <a:cs typeface="Times New Roman" panose="02020603050405020304" pitchFamily="18" charset="0"/>
              </a:rPr>
              <a:t>fields where the threshold for defining statistical significance for new discoveries is P &lt; 0.05, we propose a change to P &lt; 0.005. This simple step would immediately improve the reproducibility of scientific research in many fields</a:t>
            </a:r>
            <a:r>
              <a:rPr lang="en-GB" sz="1600" i="1" smtClean="0">
                <a:solidFill>
                  <a:schemeClr val="tx1"/>
                </a:solidFill>
                <a:latin typeface="Times New Roman" panose="02020603050405020304" pitchFamily="18" charset="0"/>
                <a:cs typeface="Times New Roman" panose="02020603050405020304" pitchFamily="18" charset="0"/>
              </a:rPr>
              <a:t>."</a:t>
            </a:r>
          </a:p>
          <a:p>
            <a:pPr algn="ctr"/>
            <a:endParaRPr lang="fr-CH" sz="1600" i="1">
              <a:solidFill>
                <a:schemeClr val="tx1"/>
              </a:solidFill>
              <a:latin typeface="Times New Roman" panose="02020603050405020304" pitchFamily="18" charset="0"/>
              <a:cs typeface="Times New Roman" panose="02020603050405020304" pitchFamily="18" charset="0"/>
            </a:endParaRPr>
          </a:p>
          <a:p>
            <a:pPr algn="r"/>
            <a:r>
              <a:rPr lang="fr-CH" sz="1600" i="1" smtClean="0">
                <a:solidFill>
                  <a:schemeClr val="tx1"/>
                </a:solidFill>
                <a:latin typeface="Times New Roman" panose="02020603050405020304" pitchFamily="18" charset="0"/>
                <a:cs typeface="Times New Roman" panose="02020603050405020304" pitchFamily="18" charset="0"/>
                <a:hlinkClick r:id="rId2"/>
              </a:rPr>
              <a:t>Benjamin et al., 2017</a:t>
            </a:r>
            <a:endParaRPr lang="en-GB" sz="1600" i="1">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11560" y="4175585"/>
            <a:ext cx="7776864" cy="1656184"/>
          </a:xfrm>
          <a:prstGeom prst="roundRect">
            <a:avLst/>
          </a:prstGeom>
          <a:solidFill>
            <a:schemeClr val="bg2">
              <a:lumMod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i="1">
                <a:solidFill>
                  <a:schemeClr val="tx1"/>
                </a:solidFill>
                <a:latin typeface="Times New Roman" panose="02020603050405020304" pitchFamily="18" charset="0"/>
                <a:cs typeface="Times New Roman" panose="02020603050405020304" pitchFamily="18" charset="0"/>
              </a:rPr>
              <a:t>"Perhaps you’re already among the lucky participants in the human race who don’t know what a P value is. Trust me, you don’t want to. P stands for pernicious, and P values are at the root of all (well, most) scientific evil."</a:t>
            </a:r>
          </a:p>
          <a:p>
            <a:pPr algn="ctr"/>
            <a:endParaRPr lang="fr-CH" sz="1600" i="1">
              <a:solidFill>
                <a:schemeClr val="tx1"/>
              </a:solidFill>
              <a:latin typeface="Times New Roman" panose="02020603050405020304" pitchFamily="18" charset="0"/>
              <a:cs typeface="Times New Roman" panose="02020603050405020304" pitchFamily="18" charset="0"/>
            </a:endParaRPr>
          </a:p>
          <a:p>
            <a:pPr algn="r"/>
            <a:r>
              <a:rPr lang="fr-CH" sz="1600" i="1" smtClean="0">
                <a:solidFill>
                  <a:schemeClr val="tx1"/>
                </a:solidFill>
                <a:latin typeface="Times New Roman" panose="02020603050405020304" pitchFamily="18" charset="0"/>
                <a:cs typeface="Times New Roman" panose="02020603050405020304" pitchFamily="18" charset="0"/>
                <a:hlinkClick r:id="rId3"/>
              </a:rPr>
              <a:t>Siegfried, 2015</a:t>
            </a:r>
            <a:endParaRPr lang="en-GB" sz="1600" i="1">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r="7737"/>
          <a:stretch/>
        </p:blipFill>
        <p:spPr>
          <a:xfrm>
            <a:off x="1076521" y="5348608"/>
            <a:ext cx="1152128" cy="1248744"/>
          </a:xfrm>
          <a:prstGeom prst="rect">
            <a:avLst/>
          </a:prstGeom>
          <a:solidFill>
            <a:schemeClr val="bg2">
              <a:lumMod val="90000"/>
            </a:schemeClr>
          </a:solidFill>
          <a:ln>
            <a:noFill/>
          </a:ln>
          <a:effectLst>
            <a:outerShdw blurRad="50800" dist="38100" dir="5400000" algn="t" rotWithShape="0">
              <a:prstClr val="black">
                <a:alpha val="40000"/>
              </a:prstClr>
            </a:outerShdw>
          </a:effectLst>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6646" b="20194"/>
          <a:stretch/>
        </p:blipFill>
        <p:spPr>
          <a:xfrm>
            <a:off x="1619672" y="2492896"/>
            <a:ext cx="1182290" cy="1340700"/>
          </a:xfrm>
          <a:prstGeom prst="rect">
            <a:avLst/>
          </a:prstGeom>
          <a:solidFill>
            <a:schemeClr val="bg2">
              <a:lumMod val="90000"/>
            </a:schemeClr>
          </a:solidFill>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66870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14341</TotalTime>
  <Words>2571</Words>
  <Application>Microsoft Macintosh PowerPoint</Application>
  <PresentationFormat>On-screen Show (4:3)</PresentationFormat>
  <Paragraphs>351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Courier New</vt:lpstr>
      <vt:lpstr>Times New Roman</vt:lpstr>
      <vt:lpstr>Tw Cen MT</vt:lpstr>
      <vt:lpstr>Verdana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Université de Genève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Meuleman</dc:creator>
  <cp:lastModifiedBy>Albert Buchard</cp:lastModifiedBy>
  <cp:revision>607</cp:revision>
  <dcterms:created xsi:type="dcterms:W3CDTF">2015-11-28T18:57:21Z</dcterms:created>
  <dcterms:modified xsi:type="dcterms:W3CDTF">2017-10-12T13:22:26Z</dcterms:modified>
</cp:coreProperties>
</file>