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9" r:id="rId2"/>
  </p:sldMasterIdLst>
  <p:notesMasterIdLst>
    <p:notesMasterId r:id="rId37"/>
  </p:notesMasterIdLst>
  <p:sldIdLst>
    <p:sldId id="256" r:id="rId3"/>
    <p:sldId id="268" r:id="rId4"/>
    <p:sldId id="269" r:id="rId5"/>
    <p:sldId id="270" r:id="rId6"/>
    <p:sldId id="271" r:id="rId7"/>
    <p:sldId id="273" r:id="rId8"/>
    <p:sldId id="257" r:id="rId9"/>
    <p:sldId id="258" r:id="rId10"/>
    <p:sldId id="272" r:id="rId11"/>
    <p:sldId id="277" r:id="rId12"/>
    <p:sldId id="274" r:id="rId13"/>
    <p:sldId id="275" r:id="rId14"/>
    <p:sldId id="276" r:id="rId15"/>
    <p:sldId id="259" r:id="rId16"/>
    <p:sldId id="278" r:id="rId17"/>
    <p:sldId id="260" r:id="rId18"/>
    <p:sldId id="262" r:id="rId19"/>
    <p:sldId id="280" r:id="rId20"/>
    <p:sldId id="282" r:id="rId21"/>
    <p:sldId id="281" r:id="rId22"/>
    <p:sldId id="283" r:id="rId23"/>
    <p:sldId id="263" r:id="rId24"/>
    <p:sldId id="264" r:id="rId25"/>
    <p:sldId id="279" r:id="rId26"/>
    <p:sldId id="284" r:id="rId27"/>
    <p:sldId id="265" r:id="rId28"/>
    <p:sldId id="285" r:id="rId29"/>
    <p:sldId id="266" r:id="rId30"/>
    <p:sldId id="267" r:id="rId31"/>
    <p:sldId id="286" r:id="rId32"/>
    <p:sldId id="287" r:id="rId33"/>
    <p:sldId id="288" r:id="rId34"/>
    <p:sldId id="289" r:id="rId35"/>
    <p:sldId id="290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0619" autoAdjust="0"/>
  </p:normalViewPr>
  <p:slideViewPr>
    <p:cSldViewPr snapToGrid="0">
      <p:cViewPr varScale="1">
        <p:scale>
          <a:sx n="92" d="100"/>
          <a:sy n="92" d="100"/>
        </p:scale>
        <p:origin x="5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D05AB1-CFCA-4702-9B4D-FCAB6AF0FE14}" type="datetimeFigureOut">
              <a:rPr lang="zh-CN" altLang="en-US" smtClean="0"/>
              <a:t>2017/6/1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93B6F-300B-4ECE-AE7E-E0BEBEA3A1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442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unoob.com/cplusplus/increment-decrement-operators-overloading.html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语言发展大概可以分为三个阶段：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第一阶段从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年代到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1995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年。这一阶段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语言基本上是传统类型上的面向对象语言，并且凭借着接近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语言的效率，在工业界使用的开发语言中占据了相当大份额；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第二阶段从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1995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年到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2000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年，这一阶段由于标准模板库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(STL)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和后来的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Boost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等程序库的出现，泛型程序设计在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中占据了越来越多的比重性。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当然，同时由于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C#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等语言的出现和硬件价格的大规模下降，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受到了一定的冲击；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第三阶段从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2000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年至今，由于以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Loki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MPL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等程序库为代表的产生式编程和模板元编程的出现，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出现了发展历史上又一个新的高峰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这些新技术的出现以及和原有技术的融合，使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已经成为当今主流程序设计语言中最复杂的一员。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1967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年，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Simula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语言中第一次出现了面向对象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(OO)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的概念，但由于当时软件规模还不大，技术也还不太成熟，面向对象的优势并未发挥出来。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1980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Smalltalk-80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出现后，面向对象技术才开始发挥魅力。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1979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Bjarne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Stroustrup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借鉴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Simula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"Class"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的概念，开始研究增强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语言，使其支持面向对象的特性。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B.Stroustrup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写了一个转换程序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Cfront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把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代码转换为普通的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代码，使它在各种各样的平台上立即投入使用。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1983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年，这种语言被命名为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03963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无符号转有符号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双精度转单精度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9626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先左移再右移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20817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8271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地址就是一个一维数组的下标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指针就是记录地址的变量，除了记录地址外，还包含所指对象的类型信息（仅编译时使用）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指针本身是一个变量，既然是变量就有地址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16601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早期</a:t>
            </a:r>
            <a:r>
              <a:rPr lang="en-US" altLang="zh-CN" dirty="0"/>
              <a:t>DOS</a:t>
            </a:r>
            <a:r>
              <a:rPr lang="zh-CN" altLang="en-US" dirty="0"/>
              <a:t>系统，只能使用</a:t>
            </a:r>
            <a:r>
              <a:rPr lang="en-US" altLang="zh-CN" dirty="0"/>
              <a:t>1M</a:t>
            </a:r>
            <a:r>
              <a:rPr lang="zh-CN" altLang="en-US" baseline="0" dirty="0"/>
              <a:t>内存，为解决内存问题，当时使用一个扩展驱动</a:t>
            </a:r>
            <a:r>
              <a:rPr lang="en-US" altLang="zh-CN" baseline="0" dirty="0"/>
              <a:t>HIMEM.SYS。</a:t>
            </a:r>
          </a:p>
          <a:p>
            <a:r>
              <a:rPr lang="zh-CN" altLang="en-US" baseline="0" dirty="0"/>
              <a:t>该驱动允许程序通过调用中断，从扩展内存中交换</a:t>
            </a:r>
            <a:r>
              <a:rPr lang="en-US" altLang="zh-CN" baseline="0" dirty="0"/>
              <a:t>64K</a:t>
            </a:r>
            <a:r>
              <a:rPr lang="zh-CN" altLang="en-US" baseline="0" dirty="0"/>
              <a:t>内存到主存中。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en-US" altLang="zh-CN" dirty="0"/>
              <a:t>WINDOWS</a:t>
            </a:r>
            <a:r>
              <a:rPr lang="zh-CN" altLang="en-US" dirty="0"/>
              <a:t>时代，线性地址最大支持</a:t>
            </a:r>
            <a:r>
              <a:rPr lang="en-US" altLang="zh-CN" dirty="0"/>
              <a:t>4GB，</a:t>
            </a:r>
            <a:r>
              <a:rPr lang="zh-CN" altLang="en-US" dirty="0"/>
              <a:t>系统使用低</a:t>
            </a:r>
            <a:r>
              <a:rPr lang="en-US" altLang="zh-CN" dirty="0"/>
              <a:t>2GB，</a:t>
            </a:r>
            <a:r>
              <a:rPr lang="zh-CN" altLang="en-US" dirty="0"/>
              <a:t>高</a:t>
            </a:r>
            <a:r>
              <a:rPr lang="en-US" altLang="zh-CN" dirty="0"/>
              <a:t>2GB</a:t>
            </a:r>
            <a:r>
              <a:rPr lang="zh-CN" altLang="en-US" dirty="0"/>
              <a:t>留给应用程序。</a:t>
            </a:r>
            <a:endParaRPr lang="en-US" altLang="zh-CN" dirty="0"/>
          </a:p>
          <a:p>
            <a:r>
              <a:rPr lang="zh-CN" altLang="en-US" dirty="0"/>
              <a:t>在多任务体系结构下，实际上每个程序都可以使用</a:t>
            </a:r>
            <a:r>
              <a:rPr lang="en-US" altLang="zh-CN" dirty="0"/>
              <a:t>2GB</a:t>
            </a:r>
            <a:r>
              <a:rPr lang="zh-CN" altLang="en-US" dirty="0"/>
              <a:t>的内存，显而易见，这么个用法物理内存是不够的。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操作系统使用虚拟内存来将暂时不用的数据记录到磁盘上，在需要的时候再读出来，这就是虚拟内存。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系统使用的</a:t>
            </a:r>
            <a:r>
              <a:rPr lang="en-US" altLang="zh-CN" dirty="0"/>
              <a:t>2GB</a:t>
            </a:r>
            <a:r>
              <a:rPr lang="zh-CN" altLang="en-US" dirty="0"/>
              <a:t>内存称为未分页内存，这些内存由系统使用，主要是驱动程序。并且不会交换到虚拟内存中。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应用使用的</a:t>
            </a:r>
            <a:r>
              <a:rPr lang="en-US" altLang="zh-CN" dirty="0"/>
              <a:t>2GB</a:t>
            </a:r>
            <a:r>
              <a:rPr lang="zh-CN" altLang="en-US" dirty="0"/>
              <a:t>内存称为分页内存，这些内存可以被交换到虚拟内存。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36850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计算一个</a:t>
            </a:r>
            <a:r>
              <a:rPr lang="en-US" altLang="zh-CN" dirty="0"/>
              <a:t>3</a:t>
            </a:r>
            <a:r>
              <a:rPr lang="en-US" altLang="zh-CN" baseline="0" dirty="0"/>
              <a:t> x 3 </a:t>
            </a:r>
            <a:r>
              <a:rPr lang="zh-CN" altLang="en-US" baseline="0" dirty="0"/>
              <a:t>矩阵使用不同的方式定义最终结果的区别</a:t>
            </a:r>
            <a:endParaRPr lang="en-US" altLang="zh-CN" baseline="0" dirty="0"/>
          </a:p>
          <a:p>
            <a:r>
              <a:rPr lang="en-US" altLang="zh-CN" baseline="0" dirty="0"/>
              <a:t>* </a:t>
            </a:r>
            <a:r>
              <a:rPr lang="zh-CN" altLang="en-US" baseline="0" dirty="0"/>
              <a:t>尺寸上指针的指针多耗费</a:t>
            </a:r>
            <a:r>
              <a:rPr lang="en-US" altLang="zh-CN" baseline="0" dirty="0"/>
              <a:t>1 + 3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0540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考虑结构中有对象类型的存在时，结构是否</a:t>
            </a:r>
            <a:r>
              <a:rPr lang="en-US" altLang="zh-CN" dirty="0"/>
              <a:t>POD</a:t>
            </a:r>
            <a:r>
              <a:rPr lang="zh-CN" altLang="en-US" dirty="0"/>
              <a:t>类型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结构中有对象类型存在时，结构是否可以通过</a:t>
            </a:r>
            <a:r>
              <a:rPr lang="en-US" altLang="zh-CN" dirty="0"/>
              <a:t>malloc</a:t>
            </a:r>
            <a:r>
              <a:rPr lang="zh-CN" altLang="en-US" dirty="0"/>
              <a:t>来分配内存，分配后是否可以</a:t>
            </a:r>
            <a:r>
              <a:rPr lang="en-US" altLang="zh-CN" dirty="0" err="1"/>
              <a:t>memset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18833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0563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一元运算符只对一个操作数进行操作，下面是一元运算符的实例：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递增运算符（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++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）和递减运算符（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--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）</a:t>
            </a:r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一元减运算符，即负号（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逻辑非运算符（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二元运算符：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加运算符（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）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减运算符（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）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乘运算符（ * ）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除运算符（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关系运算符：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语言支持各种关系运算符（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&lt;=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&gt;=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==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等等）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位运算：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&gt;&gt;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&lt;&lt;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&amp;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^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~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7062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函数调用：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__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cdecl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 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DECLaration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的缩写（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declaration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，声明），表示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语言默认的函数调用方法：所有参数从右到左依次入栈，这些参数由调用者清除，称为手动清栈。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stdcall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StandardCall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的缩写，是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的标准调用方式：所有参数从右到左依次入栈，如果是调用类成员的话，  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最后一个入栈的是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指针。这些堆栈中的参数由被调用的函数在返回后清除，使用的指令是 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retnX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表示参数占用的字节数</a:t>
            </a:r>
          </a:p>
          <a:p>
            <a:endParaRPr lang="en-US" altLang="zh-CN" dirty="0"/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PASCAL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Pascal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语言的函数调用方式，在早期的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c/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语言中使用这种调用方式，参数压栈顺序与前两者相反，但现在我们在程序中见到的都是它的演化版本</a:t>
            </a:r>
          </a:p>
          <a:p>
            <a:endParaRPr lang="en-US" altLang="zh-CN" dirty="0"/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fastcall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是编译器指定的快速调用方式。由于大多数的函数参数个数很少，使用堆栈传递比较费时。因此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fastcall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通常规定将前两个（或若干个）参数由寄存器传递，其余参数还是通过堆栈传递。不同编译器编译的程序规定的寄存器不同。返回方式和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stdcall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相当。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thiscall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是为了解决类成员调用中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指针传递而规定的。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thiscall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要求把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指针放在特定寄存器中，该寄存器由编译器决定。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ecx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Borland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编译器使用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eax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。返回方式和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stdcall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相当。 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fastcall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 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thiscall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涉及的寄存器由编译器决定，因此不能用作跨编译器的接口。所以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对象接口都定义为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stdcall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调用方式。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内联函数：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优点：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它通过避免函数调用所带来的开销来提高你程序的运行速度。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当函数调用发生时，它节省了变量弹栈、压栈的开销。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它避免了一个函数执行完返回原现场的开销。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通过将函数声明为内联，你可以把函数定义放在头文件内。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缺点：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因为代码的扩展，内联函数增大了可执行程序的体积。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内联函数的展开是中编译阶段，这就意味着如果你的内联函数发生了改动，那么就需要重新编译代码。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当你把内联函数放在头文件中时，它将会使你的头文件信息变多，不过头文件的使用者不用在意这些。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关键点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内联声明只是一种对编译器的建议，编译器是否采用内联措施由编译器自己来决定。甚至在汇编阶段或链接阶段，一些没有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inline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声明的函数编译器也会将它内联展开。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编译器的内联看起来就像是代码的复制与粘贴，这与预处理宏是很不同的：宏是强制的内联展开，可能将会污染所有的命名空间与代码，将为程序的调试带来困难。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所有中类中定义的函数都默认声明为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inline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函数，所有我们不用显示地去声明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inline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虚函数不允许内联。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虽然说模板函数放中头文件中，但它们不一定是内联的。（不是说定义在头文件中的函数都是内联函数）。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91208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； 作为语句结束符</a:t>
            </a:r>
            <a:endParaRPr lang="en-US" altLang="zh-CN" dirty="0"/>
          </a:p>
          <a:p>
            <a:r>
              <a:rPr lang="zh-CN" altLang="en-US" dirty="0"/>
              <a:t>注释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单行 </a:t>
            </a:r>
            <a:r>
              <a:rPr lang="en-US" altLang="zh-CN" dirty="0"/>
              <a:t>//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多行 </a:t>
            </a:r>
            <a:r>
              <a:rPr lang="en-US" altLang="zh-CN" dirty="0"/>
              <a:t>/* */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11639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Windows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定义了函数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mainCRTStartup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和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WinMainCRTStartup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，这两个函数也被称作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启动函数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initterm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接受两个指针作为参数，这两个指针中间的内存区域是一张函数指针表。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initterm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会从第一个指针开始，慢慢向后寻找，直到第二个指针结束，中间如果找到了一块内存表示一个函数指针，则执行该函数。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链接器会把所有的全局变量都放进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区域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中会初始化很多库函数需要的变量，所以尽量使用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函数，而不要使用系统提供的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比如创建线程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CreateThread</a:t>
            </a:r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要使用</a:t>
            </a:r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</a:t>
            </a:r>
            <a:r>
              <a:rPr lang="en-US" altLang="zh-CN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beginthreadex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来代替</a:t>
            </a:r>
            <a:endParaRPr lang="en-US" altLang="zh-CN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26871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使用安全版本的字符串，内存操作函数。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44677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 </a:t>
            </a:r>
            <a:r>
              <a:rPr lang="en-US" altLang="zh-CN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throw( a, b )</a:t>
            </a:r>
          </a:p>
          <a:p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throw c;</a:t>
            </a:r>
          </a:p>
          <a:p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endParaRPr lang="en-US" altLang="zh-CN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会调用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unexpected 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，其中要么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throw 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一个可以被接受的异常，要么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terminate</a:t>
            </a:r>
          </a:p>
          <a:p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可以通过</a:t>
            </a:r>
            <a:r>
              <a:rPr lang="en-US" altLang="zh-CN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set_unexpected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函数设置</a:t>
            </a:r>
            <a:endParaRPr lang="en-US" altLang="zh-CN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1. 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语言本身支持的异常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此类异常用以支撑某些语言特性。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操作失败，会抛出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bad_alloc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异常（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nothrow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版本另当别论）。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）执行期间，当一个作用于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reference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身上的“动态型别转换操作”失败时，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dynamic_cast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会抛出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bad_cast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异常。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）执行期型别辨识（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RTTI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）过程中，如果交给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typeid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的参数为零或空指针，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typeid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操作符会抛出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bad_typeid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异常。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）如果发生非预期的异常（函数抛出异常规格（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exception specification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）以外的异常），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bad_exception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异常会接手处理，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bad_exception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会调用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unexpected()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，后者通常会唤起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terminate()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终止程序。</a:t>
            </a:r>
          </a:p>
          <a:p>
            <a:endParaRPr lang="en-US" altLang="zh-CN" dirty="0"/>
          </a:p>
          <a:p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</a:t>
            </a:r>
            <a:r>
              <a:rPr lang="en-US" altLang="zh-CN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标准程序库发出的异常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标准程序库异常总是派生自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logic_error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invalid_argument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表示无效参数，例如将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bitset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(array of bits)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而非“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0”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1”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进行初始化。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length_error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指出某个行为“可能超越了最大极限”，例如对某个字符串附加太多字符。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out_of_range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指出参数值“不在预期范围内”，例如在处理容器或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中采用一个错误索引。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domain_error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指出专业领域范畴内的错误。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此外，标准程序库的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部分提供一个名为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ios_base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::failure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的特殊异常，当数据流由于错误或者到达文件末尾而发生状态改变时，就可能抛出这个异常。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3. 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程序作用域（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scope of a program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）之外发生的异常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派生自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runtime_error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的异常，用来指出“不在程序范围内，且不容易回避”的事件。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标准程序库针对执行期错误提供以下三个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range_error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指出内部计算时发生区间错误。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overflow_error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指出算术运算发生上溢位。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underflow_error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指出算术运算发生下溢位。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基础类别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exception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badexception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定义于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&lt;exception&gt;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bad_alloc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定义于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&lt;new&gt;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bad_cast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bad_typeid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定义于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typeinfo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ios_base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::failure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定义于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ios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。其他异常类别定义于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stdexcept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使用构造函数自动清理异常的问题。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0092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9171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47136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62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44360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eaLnBrk="1" fontAlgn="ctr" latinLnBrk="0" hangingPunct="1"/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存储为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rtl="0" eaLnBrk="1" fontAlgn="ctr" latinLnBrk="0" hangingPunct="1"/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float </a:t>
            </a:r>
          </a:p>
          <a:p>
            <a:pPr rtl="0" eaLnBrk="1" fontAlgn="ctr" latinLnBrk="0" hangingPunct="1"/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符号位、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08 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位指数、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23 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位尾数</a:t>
            </a:r>
          </a:p>
          <a:p>
            <a:pPr rtl="0" eaLnBrk="1" fontAlgn="t" latinLnBrk="0" hangingPunct="1"/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double </a:t>
            </a:r>
          </a:p>
          <a:p>
            <a:pPr rtl="0" eaLnBrk="1" fontAlgn="t" latinLnBrk="0" hangingPunct="1"/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符号位、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11 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位指数、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52 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位尾数</a:t>
            </a:r>
          </a:p>
          <a:p>
            <a:pPr rtl="0" eaLnBrk="1" fontAlgn="t" latinLnBrk="0" hangingPunct="1"/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long double </a:t>
            </a:r>
          </a:p>
          <a:p>
            <a:pPr rtl="0" eaLnBrk="1" fontAlgn="t" latinLnBrk="0" hangingPunct="1"/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符号位、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15 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位指数、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64 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位尾数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5603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一个浮点数 </a:t>
            </a:r>
            <a:r>
              <a:rPr lang="en-US" altLang="zh-CN" dirty="0"/>
              <a:t>N </a:t>
            </a:r>
            <a:r>
              <a:rPr lang="zh-CN" altLang="en-US" dirty="0"/>
              <a:t>可以由两个数 </a:t>
            </a:r>
            <a:r>
              <a:rPr lang="en-US" altLang="zh-CN" dirty="0"/>
              <a:t>M </a:t>
            </a:r>
            <a:r>
              <a:rPr lang="zh-CN" altLang="en-US" dirty="0"/>
              <a:t>和 </a:t>
            </a:r>
            <a:r>
              <a:rPr lang="en-US" altLang="zh-CN" dirty="0"/>
              <a:t>E </a:t>
            </a:r>
            <a:r>
              <a:rPr lang="zh-CN" altLang="en-US" dirty="0"/>
              <a:t>来表示</a:t>
            </a:r>
            <a:r>
              <a:rPr lang="en-US" altLang="zh-CN" dirty="0"/>
              <a:t>: N =M * B ^ E , </a:t>
            </a:r>
            <a:r>
              <a:rPr lang="zh-CN" altLang="en-US" dirty="0"/>
              <a:t>其中 </a:t>
            </a:r>
            <a:r>
              <a:rPr lang="en-US" altLang="zh-CN" dirty="0"/>
              <a:t>B </a:t>
            </a:r>
            <a:r>
              <a:rPr lang="zh-CN" altLang="en-US" dirty="0"/>
              <a:t>为基数</a:t>
            </a:r>
            <a:r>
              <a:rPr lang="en-US" altLang="zh-CN" dirty="0"/>
              <a:t>, E </a:t>
            </a:r>
            <a:r>
              <a:rPr lang="zh-CN" altLang="en-US" dirty="0"/>
              <a:t>为指数</a:t>
            </a:r>
            <a:r>
              <a:rPr lang="en-US" altLang="zh-CN" dirty="0"/>
              <a:t>,M </a:t>
            </a:r>
            <a:r>
              <a:rPr lang="zh-CN" altLang="en-US" dirty="0"/>
              <a:t>为尾数</a:t>
            </a:r>
            <a:r>
              <a:rPr lang="en-US" altLang="zh-CN" dirty="0"/>
              <a:t>,</a:t>
            </a:r>
          </a:p>
          <a:p>
            <a:endParaRPr lang="en-US" altLang="zh-CN" dirty="0"/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指数部分（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　占用８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-bit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的二进制数，可表示数值范围为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－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255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。但是指数应可正可负，所以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IEEE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规定，此处算出的次方须减去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127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才是真正的指数。所以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float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的指数可从 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-126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到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128.</a:t>
            </a: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尾数部分（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  实际是占用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24-bit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的一个值，由于其最高位始终为 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，所以最高位省去不存储，在存储中只有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23-bit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en-US" dirty="0"/>
          </a:p>
          <a:p>
            <a:endParaRPr lang="en-US" altLang="zh-CN" dirty="0"/>
          </a:p>
          <a:p>
            <a:r>
              <a:rPr lang="zh-CN" altLang="en-US" dirty="0"/>
              <a:t>指数 </a:t>
            </a:r>
            <a:r>
              <a:rPr lang="en-US" altLang="zh-CN" dirty="0"/>
              <a:t>B10000100</a:t>
            </a:r>
            <a:r>
              <a:rPr lang="zh-CN" altLang="en-US" dirty="0"/>
              <a:t> </a:t>
            </a:r>
            <a:r>
              <a:rPr lang="en-US" altLang="zh-CN" dirty="0"/>
              <a:t>– 127 = 5</a:t>
            </a:r>
          </a:p>
          <a:p>
            <a:r>
              <a:rPr lang="zh-CN" altLang="en-US" dirty="0"/>
              <a:t>尾数 </a:t>
            </a:r>
            <a:r>
              <a:rPr lang="en-US" altLang="zh-CN" dirty="0"/>
              <a:t>B1.100001 </a:t>
            </a:r>
            <a:r>
              <a:rPr lang="zh-CN" altLang="en-US" dirty="0"/>
              <a:t>小数点右移</a:t>
            </a:r>
            <a:r>
              <a:rPr lang="en-US" altLang="zh-CN" dirty="0"/>
              <a:t>5</a:t>
            </a:r>
            <a:r>
              <a:rPr lang="zh-CN" altLang="en-US" dirty="0"/>
              <a:t>位 </a:t>
            </a:r>
            <a:r>
              <a:rPr lang="en-US" altLang="zh-CN" dirty="0"/>
              <a:t>= 110000.1</a:t>
            </a:r>
          </a:p>
          <a:p>
            <a:endParaRPr lang="en-US" altLang="zh-CN" dirty="0"/>
          </a:p>
          <a:p>
            <a:r>
              <a:rPr lang="zh-CN" altLang="en-US" dirty="0"/>
              <a:t>指数为负数，小数点左移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92925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一个浮点数 </a:t>
            </a:r>
            <a:r>
              <a:rPr lang="en-US" altLang="zh-CN" dirty="0"/>
              <a:t>N </a:t>
            </a:r>
            <a:r>
              <a:rPr lang="zh-CN" altLang="en-US" dirty="0"/>
              <a:t>可以由两个数 </a:t>
            </a:r>
            <a:r>
              <a:rPr lang="en-US" altLang="zh-CN" dirty="0"/>
              <a:t>M </a:t>
            </a:r>
            <a:r>
              <a:rPr lang="zh-CN" altLang="en-US" dirty="0"/>
              <a:t>和 </a:t>
            </a:r>
            <a:r>
              <a:rPr lang="en-US" altLang="zh-CN" dirty="0"/>
              <a:t>E </a:t>
            </a:r>
            <a:r>
              <a:rPr lang="zh-CN" altLang="en-US" dirty="0"/>
              <a:t>来表示</a:t>
            </a:r>
            <a:r>
              <a:rPr lang="en-US" altLang="zh-CN" dirty="0"/>
              <a:t>: N =M * B ^ E , </a:t>
            </a:r>
            <a:r>
              <a:rPr lang="zh-CN" altLang="en-US" dirty="0"/>
              <a:t>其中 </a:t>
            </a:r>
            <a:r>
              <a:rPr lang="en-US" altLang="zh-CN" dirty="0"/>
              <a:t>B </a:t>
            </a:r>
            <a:r>
              <a:rPr lang="zh-CN" altLang="en-US" dirty="0"/>
              <a:t>为基数</a:t>
            </a:r>
            <a:r>
              <a:rPr lang="en-US" altLang="zh-CN" dirty="0"/>
              <a:t>, E </a:t>
            </a:r>
            <a:r>
              <a:rPr lang="zh-CN" altLang="en-US" dirty="0"/>
              <a:t>为指数</a:t>
            </a:r>
            <a:r>
              <a:rPr lang="en-US" altLang="zh-CN" dirty="0"/>
              <a:t>,M </a:t>
            </a:r>
            <a:r>
              <a:rPr lang="zh-CN" altLang="en-US" dirty="0"/>
              <a:t>为尾数</a:t>
            </a:r>
            <a:r>
              <a:rPr lang="en-US" altLang="zh-CN" dirty="0"/>
              <a:t>,</a:t>
            </a:r>
          </a:p>
          <a:p>
            <a:endParaRPr lang="en-US" altLang="zh-CN" dirty="0"/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指数部分（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　占用８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-bit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的二进制数，可表示数值范围为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－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255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。但是指数应可正可负，所以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IEEE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规定，此处算出的次方须减去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127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才是真正的指数。所以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float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的指数可从 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-126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到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128.</a:t>
            </a: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尾数部分（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  实际是占用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24-bit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的一个值，由于其最高位始终为 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，所以最高位省去不存储，在存储中只有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23-bit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en-US" dirty="0"/>
          </a:p>
          <a:p>
            <a:endParaRPr lang="en-US" altLang="zh-CN" dirty="0"/>
          </a:p>
          <a:p>
            <a:r>
              <a:rPr lang="zh-CN" altLang="en-US" dirty="0"/>
              <a:t>非规格化的浮点数，代表小数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5805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观看代码</a:t>
            </a:r>
            <a:r>
              <a:rPr lang="zh-CN" altLang="en-US" baseline="0" dirty="0"/>
              <a:t> </a:t>
            </a:r>
            <a:r>
              <a:rPr lang="en-US" altLang="zh-CN" baseline="0" dirty="0"/>
              <a:t>lesson-1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172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6843" y="3887812"/>
            <a:ext cx="12195668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2440" y="2194560"/>
            <a:ext cx="11247120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" y="3915938"/>
            <a:ext cx="11506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9E25F63-46CB-447C-9865-FD3714DA57D8}" type="datetimeFigureOut">
              <a:rPr lang="zh-CN" altLang="en-US" smtClean="0"/>
              <a:t>2017/6/1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CED6F5E-D4AE-4202-9621-80113F29A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176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5F63-46CB-447C-9865-FD3714DA57D8}" type="datetimeFigureOut">
              <a:rPr lang="zh-CN" altLang="en-US" smtClean="0"/>
              <a:t>2017/6/1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D6F5E-D4AE-4202-9621-80113F29A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0448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69E25F63-46CB-447C-9865-FD3714DA57D8}" type="datetimeFigureOut">
              <a:rPr lang="zh-CN" altLang="en-US" smtClean="0"/>
              <a:t>2017/6/1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ACED6F5E-D4AE-4202-9621-80113F29A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427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5F63-46CB-447C-9865-FD3714DA57D8}" type="datetimeFigureOut">
              <a:rPr lang="zh-CN" altLang="en-US" smtClean="0"/>
              <a:t>2017/6/1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D6F5E-D4AE-4202-9621-80113F29A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762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-6843" y="3887812"/>
            <a:ext cx="12195668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488" y="2194560"/>
            <a:ext cx="11247120" cy="173736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472" y="3911827"/>
            <a:ext cx="11503152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9E25F63-46CB-447C-9865-FD3714DA57D8}" type="datetimeFigureOut">
              <a:rPr lang="zh-CN" altLang="en-US" smtClean="0"/>
              <a:t>2017/6/1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CED6F5E-D4AE-4202-9621-80113F29A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8182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5F63-46CB-447C-9865-FD3714DA57D8}" type="datetimeFigureOut">
              <a:rPr lang="zh-CN" altLang="en-US" smtClean="0"/>
              <a:t>2017/6/1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D6F5E-D4AE-4202-9621-80113F29A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6250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5F63-46CB-447C-9865-FD3714DA57D8}" type="datetimeFigureOut">
              <a:rPr lang="zh-CN" altLang="en-US" smtClean="0"/>
              <a:t>2017/6/1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D6F5E-D4AE-4202-9621-80113F29A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37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5F63-46CB-447C-9865-FD3714DA57D8}" type="datetimeFigureOut">
              <a:rPr lang="zh-CN" altLang="en-US" smtClean="0"/>
              <a:t>2017/6/1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D6F5E-D4AE-4202-9621-80113F29A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511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5F63-46CB-447C-9865-FD3714DA57D8}" type="datetimeFigureOut">
              <a:rPr lang="zh-CN" altLang="en-US" smtClean="0"/>
              <a:t>2017/6/1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D6F5E-D4AE-4202-9621-80113F29A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191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5F63-46CB-447C-9865-FD3714DA57D8}" type="datetimeFigureOut">
              <a:rPr lang="zh-CN" altLang="en-US" smtClean="0"/>
              <a:t>2017/6/1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D6F5E-D4AE-4202-9621-80113F29A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711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5F63-46CB-447C-9865-FD3714DA57D8}" type="datetimeFigureOut">
              <a:rPr lang="zh-CN" altLang="en-US" smtClean="0"/>
              <a:t>2017/6/1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D6F5E-D4AE-4202-9621-80113F29A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266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69E25F63-46CB-447C-9865-FD3714DA57D8}" type="datetimeFigureOut">
              <a:rPr lang="zh-CN" altLang="en-US" smtClean="0"/>
              <a:t>2017/6/1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ACED6F5E-D4AE-4202-9621-80113F29A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57435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0" r:id="rId1"/>
    <p:sldLayoutId id="2147483901" r:id="rId2"/>
    <p:sldLayoutId id="2147483902" r:id="rId3"/>
    <p:sldLayoutId id="2147483903" r:id="rId4"/>
    <p:sldLayoutId id="2147483904" r:id="rId5"/>
    <p:sldLayoutId id="2147483905" r:id="rId6"/>
    <p:sldLayoutId id="2147483906" r:id="rId7"/>
    <p:sldLayoutId id="2147483907" r:id="rId8"/>
    <p:sldLayoutId id="2147483908" r:id="rId9"/>
    <p:sldLayoutId id="2147483909" r:id="rId10"/>
    <p:sldLayoutId id="214748391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.xml"/><Relationship Id="rId4" Type="http://schemas.openxmlformats.org/officeDocument/2006/relationships/hyperlink" Target="bin/Debug/lesson-01.exe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进击的</a:t>
            </a:r>
            <a:r>
              <a:rPr lang="en-US" altLang="zh-CN" dirty="0"/>
              <a:t>C++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CN" altLang="en-US" dirty="0"/>
              <a:t>你所不知道的</a:t>
            </a:r>
            <a:r>
              <a:rPr lang="en-US" altLang="zh-CN" dirty="0"/>
              <a:t>C++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0248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数值存储 </a:t>
            </a:r>
            <a:r>
              <a:rPr lang="en-US" altLang="zh-CN" dirty="0"/>
              <a:t>– </a:t>
            </a:r>
            <a:r>
              <a:rPr lang="zh-CN" altLang="en-US" dirty="0"/>
              <a:t>浮点数计算公式</a:t>
            </a:r>
          </a:p>
        </p:txBody>
      </p:sp>
      <p:sp>
        <p:nvSpPr>
          <p:cNvPr id="4" name="矩形: 圆角 3"/>
          <p:cNvSpPr/>
          <p:nvPr/>
        </p:nvSpPr>
        <p:spPr>
          <a:xfrm>
            <a:off x="3535993" y="2262254"/>
            <a:ext cx="5413663" cy="119495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800" dirty="0">
              <a:solidFill>
                <a:schemeClr val="accent1"/>
              </a:solidFill>
              <a:latin typeface="CentSchbkCyrill BT" panose="02040603050705020303" pitchFamily="18" charset="-52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8139378"/>
              </p:ext>
            </p:extLst>
          </p:nvPr>
        </p:nvGraphicFramePr>
        <p:xfrm>
          <a:off x="4469874" y="2262254"/>
          <a:ext cx="4003099" cy="955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" name="公式" r:id="rId3" imgW="850680" imgH="203040" progId="Equation.3">
                  <p:embed/>
                </p:oleObj>
              </mc:Choice>
              <mc:Fallback>
                <p:oleObj name="公式" r:id="rId3" imgW="85068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69874" y="2262254"/>
                        <a:ext cx="4003099" cy="9559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1293876" y="3899850"/>
            <a:ext cx="6351995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其中 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B 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为基数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,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E 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为指数，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M 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为尾数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dirty="0"/>
          </a:p>
        </p:txBody>
      </p:sp>
      <p:grpSp>
        <p:nvGrpSpPr>
          <p:cNvPr id="7" name="组合 6"/>
          <p:cNvGrpSpPr/>
          <p:nvPr/>
        </p:nvGrpSpPr>
        <p:grpSpPr>
          <a:xfrm>
            <a:off x="5618335" y="5049982"/>
            <a:ext cx="5988312" cy="653833"/>
            <a:chOff x="1451580" y="2170907"/>
            <a:chExt cx="5988312" cy="862445"/>
          </a:xfrm>
        </p:grpSpPr>
        <p:sp>
          <p:nvSpPr>
            <p:cNvPr id="8" name="矩形: 圆角 7"/>
            <p:cNvSpPr/>
            <p:nvPr/>
          </p:nvSpPr>
          <p:spPr>
            <a:xfrm>
              <a:off x="1451580" y="2170907"/>
              <a:ext cx="5988312" cy="86244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Consolas" panose="020B0609020204030204" pitchFamily="49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666639" y="2310160"/>
              <a:ext cx="1072008" cy="581891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</a:rPr>
                <a:t>FLOAT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2870895" y="2301227"/>
              <a:ext cx="215059" cy="5818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</a:rPr>
                <a:t>S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199940" y="2301226"/>
              <a:ext cx="1104899" cy="5818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</a:rPr>
                <a:t>E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418826" y="2310159"/>
              <a:ext cx="2844420" cy="5818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</a:rPr>
                <a:t>M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6026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数值存储 </a:t>
            </a:r>
            <a:r>
              <a:rPr lang="en-US" altLang="zh-CN" dirty="0"/>
              <a:t>– </a:t>
            </a:r>
            <a:r>
              <a:rPr lang="zh-CN" altLang="en-US" dirty="0"/>
              <a:t>规格化浮点数</a:t>
            </a:r>
          </a:p>
        </p:txBody>
      </p:sp>
      <p:pic>
        <p:nvPicPr>
          <p:cNvPr id="4" name="Picture 2" descr="http://p.blog.csdn.net/images/p_blog_csdn_net/abortexit/EntryImages/20090622/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578" y="2761888"/>
            <a:ext cx="3200400" cy="120015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1451578" y="2188576"/>
            <a:ext cx="69131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规格化：当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E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的二进制位不全为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0,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也不全为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1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时，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N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为规格化形式。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51578" y="4166018"/>
            <a:ext cx="487648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204967"/>
                </a:solidFill>
                <a:latin typeface="Courier New" panose="02070309020205020404" pitchFamily="49" charset="0"/>
              </a:rPr>
              <a:t>k</a:t>
            </a:r>
            <a:r>
              <a:rPr lang="zh-CN" altLang="en-US" dirty="0">
                <a:solidFill>
                  <a:srgbClr val="20496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则表示</a:t>
            </a:r>
            <a:r>
              <a:rPr lang="en-US" altLang="zh-CN" dirty="0">
                <a:solidFill>
                  <a:srgbClr val="204967"/>
                </a:solidFill>
                <a:latin typeface="Courier New" panose="02070309020205020404" pitchFamily="49" charset="0"/>
              </a:rPr>
              <a:t>E</a:t>
            </a:r>
            <a:r>
              <a:rPr lang="zh-CN" altLang="en-US" dirty="0">
                <a:solidFill>
                  <a:srgbClr val="20496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的位数，</a:t>
            </a:r>
            <a:endParaRPr lang="en-US" altLang="zh-CN" dirty="0">
              <a:solidFill>
                <a:srgbClr val="204967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>
                <a:solidFill>
                  <a:srgbClr val="20496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en-US" dirty="0">
                <a:solidFill>
                  <a:srgbClr val="20496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对单精度来说，</a:t>
            </a:r>
            <a:r>
              <a:rPr lang="en-US" altLang="zh-CN" dirty="0">
                <a:solidFill>
                  <a:srgbClr val="204967"/>
                </a:solidFill>
                <a:latin typeface="Courier New" panose="02070309020205020404" pitchFamily="49" charset="0"/>
              </a:rPr>
              <a:t>k=8,</a:t>
            </a:r>
            <a:r>
              <a:rPr lang="zh-CN" altLang="en-US" dirty="0">
                <a:solidFill>
                  <a:srgbClr val="20496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则</a:t>
            </a:r>
            <a:r>
              <a:rPr lang="en-US" altLang="zh-CN" dirty="0">
                <a:solidFill>
                  <a:srgbClr val="204967"/>
                </a:solidFill>
                <a:latin typeface="Courier New" panose="02070309020205020404" pitchFamily="49" charset="0"/>
              </a:rPr>
              <a:t>bias=127</a:t>
            </a:r>
          </a:p>
          <a:p>
            <a:r>
              <a:rPr lang="en-US" altLang="zh-CN" dirty="0">
                <a:solidFill>
                  <a:srgbClr val="204967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	</a:t>
            </a:r>
            <a:r>
              <a:rPr lang="zh-CN" altLang="en-US" dirty="0">
                <a:solidFill>
                  <a:srgbClr val="20496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对双精度来说，</a:t>
            </a:r>
            <a:r>
              <a:rPr lang="en-US" altLang="zh-CN" dirty="0">
                <a:solidFill>
                  <a:srgbClr val="204967"/>
                </a:solidFill>
                <a:latin typeface="Courier New" panose="02070309020205020404" pitchFamily="49" charset="0"/>
              </a:rPr>
              <a:t>k=11,</a:t>
            </a:r>
            <a:r>
              <a:rPr lang="zh-CN" altLang="en-US" dirty="0">
                <a:solidFill>
                  <a:srgbClr val="20496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则</a:t>
            </a:r>
            <a:r>
              <a:rPr lang="en-US" altLang="zh-CN" dirty="0">
                <a:solidFill>
                  <a:srgbClr val="204967"/>
                </a:solidFill>
                <a:latin typeface="Courier New" panose="02070309020205020404" pitchFamily="49" charset="0"/>
              </a:rPr>
              <a:t>bias=1023</a:t>
            </a:r>
            <a:r>
              <a:rPr lang="zh-CN" altLang="en-US" dirty="0">
                <a:solidFill>
                  <a:srgbClr val="20496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dirty="0"/>
          </a:p>
        </p:txBody>
      </p:sp>
      <p:pic>
        <p:nvPicPr>
          <p:cNvPr id="3074" name="Picture 2" descr="http://p.blog.csdn.net/images/p_blog_csdn_net/abortexit/EntryImages/20090622/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0477" y="2761888"/>
            <a:ext cx="3228975" cy="69532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5853113" y="363887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20496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标准规定此时小数点左侧的隐含位为</a:t>
            </a:r>
            <a:r>
              <a:rPr lang="en-US" altLang="zh-CN" dirty="0">
                <a:solidFill>
                  <a:srgbClr val="204967"/>
                </a:solidFill>
                <a:latin typeface="Courier New" panose="02070309020205020404" pitchFamily="49" charset="0"/>
              </a:rPr>
              <a:t>1</a:t>
            </a:r>
            <a:r>
              <a:rPr lang="zh-CN" altLang="en-US" dirty="0">
                <a:solidFill>
                  <a:srgbClr val="204967"/>
                </a:solidFill>
                <a:latin typeface="Courier New" panose="02070309020205020404" pitchFamily="49" charset="0"/>
              </a:rPr>
              <a:t>，</a:t>
            </a:r>
            <a:r>
              <a:rPr lang="zh-CN" altLang="en-US" dirty="0">
                <a:solidFill>
                  <a:srgbClr val="20496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那么</a:t>
            </a:r>
            <a:r>
              <a:rPr lang="en-US" altLang="zh-CN" dirty="0">
                <a:solidFill>
                  <a:srgbClr val="204967"/>
                </a:solidFill>
                <a:latin typeface="Courier New" panose="02070309020205020404" pitchFamily="49" charset="0"/>
              </a:rPr>
              <a:t>m=|1.M|</a:t>
            </a:r>
            <a:r>
              <a:rPr lang="zh-CN" altLang="en-US" dirty="0">
                <a:solidFill>
                  <a:srgbClr val="20496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dirty="0">
              <a:solidFill>
                <a:srgbClr val="204967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>
                <a:solidFill>
                  <a:srgbClr val="20496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en-US" dirty="0">
                <a:solidFill>
                  <a:srgbClr val="20496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如 </a:t>
            </a:r>
            <a:r>
              <a:rPr lang="en-US" altLang="zh-CN" dirty="0">
                <a:solidFill>
                  <a:srgbClr val="204967"/>
                </a:solidFill>
                <a:latin typeface="Courier New" panose="02070309020205020404" pitchFamily="49" charset="0"/>
              </a:rPr>
              <a:t>M="101"</a:t>
            </a:r>
            <a:r>
              <a:rPr lang="zh-CN" altLang="en-US" dirty="0">
                <a:solidFill>
                  <a:srgbClr val="20496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endParaRPr lang="en-US" altLang="zh-CN" dirty="0">
              <a:solidFill>
                <a:srgbClr val="204967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>
                <a:solidFill>
                  <a:srgbClr val="20496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en-US" dirty="0">
                <a:solidFill>
                  <a:srgbClr val="20496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则 </a:t>
            </a:r>
            <a:r>
              <a:rPr lang="en-US" altLang="zh-CN" dirty="0">
                <a:solidFill>
                  <a:srgbClr val="204967"/>
                </a:solidFill>
                <a:latin typeface="Courier New" panose="02070309020205020404" pitchFamily="49" charset="0"/>
              </a:rPr>
              <a:t>|1.M|=|1.101|=1.625</a:t>
            </a:r>
          </a:p>
          <a:p>
            <a:r>
              <a:rPr lang="en-US" altLang="zh-CN" dirty="0">
                <a:solidFill>
                  <a:srgbClr val="204967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	</a:t>
            </a:r>
            <a:r>
              <a:rPr lang="zh-CN" altLang="en-US" dirty="0">
                <a:solidFill>
                  <a:srgbClr val="20496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即</a:t>
            </a:r>
            <a:r>
              <a:rPr lang="zh-CN" altLang="en-US" dirty="0">
                <a:solidFill>
                  <a:srgbClr val="204967"/>
                </a:solidFill>
                <a:latin typeface="Courier New" panose="02070309020205020404" pitchFamily="49" charset="0"/>
              </a:rPr>
              <a:t> </a:t>
            </a:r>
            <a:r>
              <a:rPr lang="en-US" altLang="zh-CN" dirty="0">
                <a:solidFill>
                  <a:srgbClr val="204967"/>
                </a:solidFill>
                <a:latin typeface="Courier New" panose="02070309020205020404" pitchFamily="49" charset="0"/>
              </a:rPr>
              <a:t>m=1.625</a:t>
            </a:r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4203865" y="5335551"/>
            <a:ext cx="7049490" cy="561885"/>
            <a:chOff x="4908129" y="5335551"/>
            <a:chExt cx="6345226" cy="561885"/>
          </a:xfrm>
        </p:grpSpPr>
        <p:sp>
          <p:nvSpPr>
            <p:cNvPr id="18" name="矩形: 圆角 17"/>
            <p:cNvSpPr/>
            <p:nvPr/>
          </p:nvSpPr>
          <p:spPr>
            <a:xfrm>
              <a:off x="4908129" y="5335551"/>
              <a:ext cx="6345226" cy="56188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Consolas" panose="020B0609020204030204" pitchFamily="49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5111309" y="5449512"/>
              <a:ext cx="1072008" cy="379103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</a:rPr>
                <a:t>FLOAT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6318313" y="5449512"/>
              <a:ext cx="215059" cy="3791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</a:rPr>
                <a:t>S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6656489" y="5449513"/>
              <a:ext cx="1104899" cy="3791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</a:rPr>
                <a:t>10000100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7884506" y="5448250"/>
              <a:ext cx="3179480" cy="3791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</a:rPr>
                <a:t>1000 0100 0000 0000 0000 000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9583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数值存储 </a:t>
            </a:r>
            <a:r>
              <a:rPr lang="en-US" altLang="zh-CN" dirty="0"/>
              <a:t>– </a:t>
            </a:r>
            <a:r>
              <a:rPr lang="zh-CN" altLang="en-US" dirty="0"/>
              <a:t>非规格化浮点数</a:t>
            </a:r>
          </a:p>
        </p:txBody>
      </p:sp>
      <p:sp>
        <p:nvSpPr>
          <p:cNvPr id="4" name="矩形 3"/>
          <p:cNvSpPr/>
          <p:nvPr/>
        </p:nvSpPr>
        <p:spPr>
          <a:xfrm>
            <a:off x="1451579" y="2101334"/>
            <a:ext cx="6138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非规格化：当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</a:rPr>
              <a:t>E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的二进制位全部为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时，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</a:rPr>
              <a:t>N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为非规格化形式。</a:t>
            </a:r>
            <a:endParaRPr lang="zh-CN" altLang="en-US" dirty="0"/>
          </a:p>
        </p:txBody>
      </p:sp>
      <p:pic>
        <p:nvPicPr>
          <p:cNvPr id="4098" name="Picture 2" descr="http://p.blog.csdn.net/images/p_blog_csdn_net/abortexit/EntryImages/20090622/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345" y="2954049"/>
            <a:ext cx="319087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组合 4"/>
          <p:cNvGrpSpPr/>
          <p:nvPr/>
        </p:nvGrpSpPr>
        <p:grpSpPr>
          <a:xfrm>
            <a:off x="4203865" y="4532807"/>
            <a:ext cx="6850989" cy="561885"/>
            <a:chOff x="4908129" y="5335551"/>
            <a:chExt cx="6345226" cy="561885"/>
          </a:xfrm>
        </p:grpSpPr>
        <p:sp>
          <p:nvSpPr>
            <p:cNvPr id="6" name="矩形: 圆角 5"/>
            <p:cNvSpPr/>
            <p:nvPr/>
          </p:nvSpPr>
          <p:spPr>
            <a:xfrm>
              <a:off x="4908129" y="5335551"/>
              <a:ext cx="6345226" cy="56188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Consolas" panose="020B0609020204030204" pitchFamily="49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123188" y="5426275"/>
              <a:ext cx="1072008" cy="379103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</a:rPr>
                <a:t>FLOAT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6327444" y="5420455"/>
              <a:ext cx="215059" cy="3791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</a:rPr>
                <a:t>S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656489" y="5420454"/>
              <a:ext cx="1104899" cy="3791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</a:rPr>
                <a:t>00000000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7875374" y="5426274"/>
              <a:ext cx="3179480" cy="3791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</a:rPr>
                <a:t>1000 0100 0000 0000 0000 000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8844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数值存储 </a:t>
            </a:r>
            <a:r>
              <a:rPr lang="en-US" altLang="zh-CN" dirty="0"/>
              <a:t>– </a:t>
            </a:r>
            <a:r>
              <a:rPr lang="zh-CN" altLang="en-US" dirty="0"/>
              <a:t>浮点数特殊值</a:t>
            </a:r>
          </a:p>
        </p:txBody>
      </p:sp>
      <p:sp>
        <p:nvSpPr>
          <p:cNvPr id="4" name="矩形 3"/>
          <p:cNvSpPr/>
          <p:nvPr/>
        </p:nvSpPr>
        <p:spPr>
          <a:xfrm>
            <a:off x="1358060" y="2520527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特殊数值：当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</a:rPr>
              <a:t>E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的二进制位全为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时为特殊数值。</a:t>
            </a:r>
            <a:endParaRPr lang="en-US" altLang="zh-CN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Courier New" panose="02070309020205020404" pitchFamily="49" charset="0"/>
              </a:rPr>
              <a:t>M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的二进制位全为</a:t>
            </a:r>
            <a:r>
              <a:rPr lang="en-US" altLang="zh-CN" dirty="0">
                <a:latin typeface="Courier New" panose="02070309020205020404" pitchFamily="49" charset="0"/>
              </a:rPr>
              <a:t>0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，则</a:t>
            </a:r>
            <a:r>
              <a:rPr lang="en-US" altLang="zh-CN" dirty="0">
                <a:latin typeface="Courier New" panose="02070309020205020404" pitchFamily="49" charset="0"/>
              </a:rPr>
              <a:t>n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表示无穷大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Courier New" panose="02070309020205020404" pitchFamily="49" charset="0"/>
              </a:rPr>
              <a:t>S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为</a:t>
            </a:r>
            <a:r>
              <a:rPr lang="en-US" altLang="zh-CN" dirty="0">
                <a:latin typeface="Courier New" panose="02070309020205020404" pitchFamily="49" charset="0"/>
              </a:rPr>
              <a:t>1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则为负无穷大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Courier New" panose="02070309020205020404" pitchFamily="49" charset="0"/>
              </a:rPr>
              <a:t>S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为</a:t>
            </a:r>
            <a:r>
              <a:rPr lang="en-US" altLang="zh-CN" dirty="0">
                <a:latin typeface="Courier New" panose="02070309020205020404" pitchFamily="49" charset="0"/>
              </a:rPr>
              <a:t>0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则为正无穷大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M</a:t>
            </a:r>
            <a:r>
              <a:rPr lang="zh-CN" altLang="en-US" dirty="0"/>
              <a:t>的二进制位不全为</a:t>
            </a:r>
            <a:r>
              <a:rPr lang="en-US" altLang="zh-CN" dirty="0"/>
              <a:t>0</a:t>
            </a:r>
            <a:r>
              <a:rPr lang="zh-CN" altLang="en-US" dirty="0"/>
              <a:t>时，表示</a:t>
            </a:r>
            <a:r>
              <a:rPr lang="en-US" altLang="zh-CN" dirty="0"/>
              <a:t>NaN(Not a Number)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1392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数值转换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整型数值转换</a:t>
            </a:r>
            <a:endParaRPr lang="en-US" altLang="zh-CN" dirty="0"/>
          </a:p>
          <a:p>
            <a:pPr lvl="1"/>
            <a:r>
              <a:rPr lang="zh-CN" altLang="en-US" dirty="0"/>
              <a:t>无符号转有符号</a:t>
            </a:r>
            <a:endParaRPr lang="en-US" altLang="zh-CN" dirty="0"/>
          </a:p>
          <a:p>
            <a:pPr lvl="1"/>
            <a:r>
              <a:rPr lang="zh-CN" altLang="en-US" dirty="0"/>
              <a:t>有符号转无符号</a:t>
            </a:r>
            <a:endParaRPr lang="en-US" altLang="zh-CN" dirty="0"/>
          </a:p>
          <a:p>
            <a:r>
              <a:rPr lang="zh-CN" altLang="en-US" dirty="0"/>
              <a:t>浮点类型转换</a:t>
            </a:r>
            <a:endParaRPr lang="en-US" altLang="zh-CN" dirty="0"/>
          </a:p>
          <a:p>
            <a:pPr lvl="1"/>
            <a:r>
              <a:rPr lang="zh-CN" altLang="en-US" dirty="0"/>
              <a:t>单精度转双精度</a:t>
            </a:r>
            <a:endParaRPr lang="en-US" altLang="zh-CN" dirty="0"/>
          </a:p>
          <a:p>
            <a:pPr lvl="1"/>
            <a:r>
              <a:rPr lang="zh-CN" altLang="en-US" dirty="0"/>
              <a:t>双精度转单精度</a:t>
            </a:r>
          </a:p>
        </p:txBody>
      </p:sp>
      <p:sp>
        <p:nvSpPr>
          <p:cNvPr id="4" name="矩形 3"/>
          <p:cNvSpPr/>
          <p:nvPr/>
        </p:nvSpPr>
        <p:spPr>
          <a:xfrm>
            <a:off x="5898078" y="3656243"/>
            <a:ext cx="5620987" cy="1477328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n = 65535;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short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s = 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short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)n;</a:t>
            </a:r>
          </a:p>
          <a:p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f</a:t>
            </a:r>
            <a:r>
              <a:rPr lang="pt-BR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pt-BR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"n = %11d, hex(%08x)\n"</a:t>
            </a:r>
            <a:r>
              <a:rPr lang="pt-BR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 n, n );</a:t>
            </a:r>
          </a:p>
          <a:p>
            <a:r>
              <a:rPr lang="pt-BR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printf( </a:t>
            </a:r>
            <a:r>
              <a:rPr lang="pt-BR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"s = %11d, hex(%08x)\n"</a:t>
            </a:r>
            <a:r>
              <a:rPr lang="pt-BR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 s, s );</a:t>
            </a:r>
          </a:p>
        </p:txBody>
      </p:sp>
    </p:spTree>
    <p:extLst>
      <p:ext uri="{BB962C8B-B14F-4D97-AF65-F5344CB8AC3E}">
        <p14:creationId xmlns:p14="http://schemas.microsoft.com/office/powerpoint/2010/main" val="5322711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数值比较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有符号数</a:t>
            </a:r>
            <a:r>
              <a:rPr lang="zh-CN" altLang="en-US" dirty="0">
                <a:solidFill>
                  <a:srgbClr val="00B0F0"/>
                </a:solidFill>
              </a:rPr>
              <a:t>比较</a:t>
            </a:r>
            <a:r>
              <a:rPr lang="zh-CN" altLang="en-US" dirty="0"/>
              <a:t>无符号数</a:t>
            </a:r>
            <a:endParaRPr lang="en-US" altLang="zh-CN" dirty="0"/>
          </a:p>
          <a:p>
            <a:r>
              <a:rPr lang="zh-CN" altLang="en-US" dirty="0"/>
              <a:t>无符号数</a:t>
            </a:r>
            <a:r>
              <a:rPr lang="zh-CN" altLang="en-US" dirty="0">
                <a:solidFill>
                  <a:srgbClr val="00B0F0"/>
                </a:solidFill>
              </a:rPr>
              <a:t>比较</a:t>
            </a:r>
            <a:r>
              <a:rPr lang="zh-CN" altLang="en-US" dirty="0"/>
              <a:t>立即数（字面值）</a:t>
            </a:r>
            <a:endParaRPr lang="en-US" altLang="zh-CN" dirty="0"/>
          </a:p>
          <a:p>
            <a:r>
              <a:rPr lang="zh-CN" altLang="en-US" dirty="0"/>
              <a:t>浮点数</a:t>
            </a:r>
            <a:r>
              <a:rPr lang="zh-CN" altLang="en-US" dirty="0">
                <a:solidFill>
                  <a:srgbClr val="00B0F0"/>
                </a:solidFill>
              </a:rPr>
              <a:t>比较</a:t>
            </a:r>
            <a:r>
              <a:rPr lang="zh-CN" altLang="en-US" dirty="0"/>
              <a:t>浮点数</a:t>
            </a:r>
          </a:p>
          <a:p>
            <a:r>
              <a:rPr lang="zh-CN" altLang="en-US" dirty="0"/>
              <a:t>浮点数</a:t>
            </a:r>
            <a:r>
              <a:rPr lang="zh-CN" altLang="en-US" dirty="0">
                <a:solidFill>
                  <a:srgbClr val="00B0F0"/>
                </a:solidFill>
              </a:rPr>
              <a:t>比较</a:t>
            </a:r>
            <a:r>
              <a:rPr lang="zh-CN" altLang="en-US" dirty="0"/>
              <a:t>立即数（字面值）</a:t>
            </a:r>
            <a:endParaRPr lang="en-US" altLang="zh-CN" dirty="0"/>
          </a:p>
          <a:p>
            <a:r>
              <a:rPr lang="zh-CN" altLang="en-US" dirty="0"/>
              <a:t>有符号数</a:t>
            </a:r>
            <a:r>
              <a:rPr lang="zh-CN" altLang="en-US" dirty="0">
                <a:solidFill>
                  <a:srgbClr val="FF0000"/>
                </a:solidFill>
              </a:rPr>
              <a:t>比较</a:t>
            </a:r>
            <a:r>
              <a:rPr lang="zh-CN" altLang="en-US" dirty="0"/>
              <a:t>布尔值</a:t>
            </a:r>
            <a:endParaRPr lang="en-US" altLang="zh-CN" dirty="0"/>
          </a:p>
          <a:p>
            <a:r>
              <a:rPr lang="zh-CN" altLang="en-US" dirty="0"/>
              <a:t>浮点数</a:t>
            </a:r>
            <a:r>
              <a:rPr lang="zh-CN" altLang="en-US" dirty="0">
                <a:solidFill>
                  <a:srgbClr val="FF0000"/>
                </a:solidFill>
              </a:rPr>
              <a:t>比较</a:t>
            </a:r>
            <a:r>
              <a:rPr lang="zh-CN" altLang="en-US" dirty="0"/>
              <a:t>布尔值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8967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移位操作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左移</a:t>
            </a:r>
            <a:endParaRPr lang="en-US" altLang="zh-CN" dirty="0"/>
          </a:p>
          <a:p>
            <a:pPr lvl="1"/>
            <a:r>
              <a:rPr lang="zh-CN" altLang="en-US" dirty="0"/>
              <a:t>逻辑左移 </a:t>
            </a:r>
            <a:r>
              <a:rPr lang="en-US" altLang="zh-CN" dirty="0">
                <a:solidFill>
                  <a:srgbClr val="FF0000"/>
                </a:solidFill>
              </a:rPr>
              <a:t>SHL</a:t>
            </a:r>
          </a:p>
          <a:p>
            <a:pPr lvl="1"/>
            <a:r>
              <a:rPr lang="zh-CN" altLang="en-US" dirty="0"/>
              <a:t>算数左移 </a:t>
            </a:r>
            <a:r>
              <a:rPr lang="en-US" altLang="zh-CN" dirty="0">
                <a:solidFill>
                  <a:srgbClr val="FF0000"/>
                </a:solidFill>
              </a:rPr>
              <a:t>SAL</a:t>
            </a:r>
          </a:p>
          <a:p>
            <a:r>
              <a:rPr lang="zh-CN" altLang="en-US" dirty="0"/>
              <a:t>右移</a:t>
            </a:r>
            <a:endParaRPr lang="en-US" altLang="zh-CN" dirty="0"/>
          </a:p>
          <a:p>
            <a:pPr lvl="1"/>
            <a:r>
              <a:rPr lang="zh-CN" altLang="en-US" dirty="0"/>
              <a:t>逻辑右移 </a:t>
            </a:r>
            <a:r>
              <a:rPr lang="en-US" altLang="zh-CN" dirty="0">
                <a:solidFill>
                  <a:srgbClr val="FF0000"/>
                </a:solidFill>
              </a:rPr>
              <a:t>SHR</a:t>
            </a:r>
          </a:p>
          <a:p>
            <a:pPr lvl="1"/>
            <a:r>
              <a:rPr lang="zh-CN" altLang="en-US" dirty="0"/>
              <a:t>算数右移 </a:t>
            </a:r>
            <a:r>
              <a:rPr lang="en-US" altLang="zh-CN" dirty="0">
                <a:solidFill>
                  <a:srgbClr val="FF0000"/>
                </a:solidFill>
              </a:rPr>
              <a:t>SAR</a:t>
            </a:r>
          </a:p>
          <a:p>
            <a:pPr lvl="1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694218" y="2015732"/>
            <a:ext cx="5029200" cy="281604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= 0x80000001;</a:t>
            </a:r>
          </a:p>
          <a:p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a =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1;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b =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&gt;&gt; 1;</a:t>
            </a:r>
          </a:p>
          <a:p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f</a:t>
            </a:r>
            <a:r>
              <a:rPr lang="pt-BR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pt-BR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"a = %08X, b = %08X"</a:t>
            </a:r>
            <a:r>
              <a:rPr lang="pt-BR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 a, b );</a:t>
            </a:r>
          </a:p>
          <a:p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24560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使用内存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3774" y="2367092"/>
            <a:ext cx="3088210" cy="3424107"/>
          </a:xfrm>
        </p:spPr>
        <p:txBody>
          <a:bodyPr>
            <a:normAutofit/>
          </a:bodyPr>
          <a:lstStyle/>
          <a:p>
            <a:r>
              <a:rPr lang="zh-CN" altLang="en-US" dirty="0"/>
              <a:t>栈内存</a:t>
            </a:r>
            <a:endParaRPr lang="en-US" altLang="zh-CN" dirty="0"/>
          </a:p>
          <a:p>
            <a:pPr lvl="1"/>
            <a:r>
              <a:rPr lang="zh-CN" altLang="en-US" dirty="0"/>
              <a:t>分配过程</a:t>
            </a:r>
            <a:endParaRPr lang="en-US" altLang="zh-CN" dirty="0"/>
          </a:p>
          <a:p>
            <a:pPr lvl="1"/>
            <a:r>
              <a:rPr lang="zh-CN" altLang="en-US" dirty="0"/>
              <a:t>内存位置</a:t>
            </a:r>
            <a:endParaRPr lang="en-US" altLang="zh-CN" dirty="0"/>
          </a:p>
          <a:p>
            <a:r>
              <a:rPr lang="zh-CN" altLang="en-US" dirty="0"/>
              <a:t>堆内存</a:t>
            </a:r>
            <a:endParaRPr lang="en-US" altLang="zh-CN" dirty="0"/>
          </a:p>
          <a:p>
            <a:pPr lvl="1"/>
            <a:r>
              <a:rPr lang="zh-CN" altLang="en-US" dirty="0"/>
              <a:t>分配过程</a:t>
            </a:r>
            <a:endParaRPr lang="en-US" altLang="zh-CN" dirty="0"/>
          </a:p>
          <a:p>
            <a:pPr lvl="1"/>
            <a:r>
              <a:rPr lang="zh-CN" altLang="en-US" dirty="0"/>
              <a:t>内存位置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6535" y="2214694"/>
            <a:ext cx="7258810" cy="4448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1674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指针和地址</a:t>
            </a: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9074846"/>
              </p:ext>
            </p:extLst>
          </p:nvPr>
        </p:nvGraphicFramePr>
        <p:xfrm>
          <a:off x="5622611" y="3626304"/>
          <a:ext cx="6258288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1143">
                  <a:extLst>
                    <a:ext uri="{9D8B030D-6E8A-4147-A177-3AD203B41FA5}">
                      <a16:colId xmlns:a16="http://schemas.microsoft.com/office/drawing/2014/main" val="4044099729"/>
                    </a:ext>
                  </a:extLst>
                </a:gridCol>
                <a:gridCol w="391143">
                  <a:extLst>
                    <a:ext uri="{9D8B030D-6E8A-4147-A177-3AD203B41FA5}">
                      <a16:colId xmlns:a16="http://schemas.microsoft.com/office/drawing/2014/main" val="3268707207"/>
                    </a:ext>
                  </a:extLst>
                </a:gridCol>
                <a:gridCol w="391143">
                  <a:extLst>
                    <a:ext uri="{9D8B030D-6E8A-4147-A177-3AD203B41FA5}">
                      <a16:colId xmlns:a16="http://schemas.microsoft.com/office/drawing/2014/main" val="2187361475"/>
                    </a:ext>
                  </a:extLst>
                </a:gridCol>
                <a:gridCol w="391143">
                  <a:extLst>
                    <a:ext uri="{9D8B030D-6E8A-4147-A177-3AD203B41FA5}">
                      <a16:colId xmlns:a16="http://schemas.microsoft.com/office/drawing/2014/main" val="793438716"/>
                    </a:ext>
                  </a:extLst>
                </a:gridCol>
                <a:gridCol w="391143">
                  <a:extLst>
                    <a:ext uri="{9D8B030D-6E8A-4147-A177-3AD203B41FA5}">
                      <a16:colId xmlns:a16="http://schemas.microsoft.com/office/drawing/2014/main" val="3232320786"/>
                    </a:ext>
                  </a:extLst>
                </a:gridCol>
                <a:gridCol w="391143">
                  <a:extLst>
                    <a:ext uri="{9D8B030D-6E8A-4147-A177-3AD203B41FA5}">
                      <a16:colId xmlns:a16="http://schemas.microsoft.com/office/drawing/2014/main" val="2965756012"/>
                    </a:ext>
                  </a:extLst>
                </a:gridCol>
                <a:gridCol w="391143">
                  <a:extLst>
                    <a:ext uri="{9D8B030D-6E8A-4147-A177-3AD203B41FA5}">
                      <a16:colId xmlns:a16="http://schemas.microsoft.com/office/drawing/2014/main" val="3455172054"/>
                    </a:ext>
                  </a:extLst>
                </a:gridCol>
                <a:gridCol w="391143">
                  <a:extLst>
                    <a:ext uri="{9D8B030D-6E8A-4147-A177-3AD203B41FA5}">
                      <a16:colId xmlns:a16="http://schemas.microsoft.com/office/drawing/2014/main" val="850986238"/>
                    </a:ext>
                  </a:extLst>
                </a:gridCol>
                <a:gridCol w="391143">
                  <a:extLst>
                    <a:ext uri="{9D8B030D-6E8A-4147-A177-3AD203B41FA5}">
                      <a16:colId xmlns:a16="http://schemas.microsoft.com/office/drawing/2014/main" val="291790541"/>
                    </a:ext>
                  </a:extLst>
                </a:gridCol>
                <a:gridCol w="391143">
                  <a:extLst>
                    <a:ext uri="{9D8B030D-6E8A-4147-A177-3AD203B41FA5}">
                      <a16:colId xmlns:a16="http://schemas.microsoft.com/office/drawing/2014/main" val="3737036937"/>
                    </a:ext>
                  </a:extLst>
                </a:gridCol>
                <a:gridCol w="391143">
                  <a:extLst>
                    <a:ext uri="{9D8B030D-6E8A-4147-A177-3AD203B41FA5}">
                      <a16:colId xmlns:a16="http://schemas.microsoft.com/office/drawing/2014/main" val="3566678336"/>
                    </a:ext>
                  </a:extLst>
                </a:gridCol>
                <a:gridCol w="391143">
                  <a:extLst>
                    <a:ext uri="{9D8B030D-6E8A-4147-A177-3AD203B41FA5}">
                      <a16:colId xmlns:a16="http://schemas.microsoft.com/office/drawing/2014/main" val="2531261215"/>
                    </a:ext>
                  </a:extLst>
                </a:gridCol>
                <a:gridCol w="391143">
                  <a:extLst>
                    <a:ext uri="{9D8B030D-6E8A-4147-A177-3AD203B41FA5}">
                      <a16:colId xmlns:a16="http://schemas.microsoft.com/office/drawing/2014/main" val="1898068916"/>
                    </a:ext>
                  </a:extLst>
                </a:gridCol>
                <a:gridCol w="391143">
                  <a:extLst>
                    <a:ext uri="{9D8B030D-6E8A-4147-A177-3AD203B41FA5}">
                      <a16:colId xmlns:a16="http://schemas.microsoft.com/office/drawing/2014/main" val="1980043989"/>
                    </a:ext>
                  </a:extLst>
                </a:gridCol>
                <a:gridCol w="391143">
                  <a:extLst>
                    <a:ext uri="{9D8B030D-6E8A-4147-A177-3AD203B41FA5}">
                      <a16:colId xmlns:a16="http://schemas.microsoft.com/office/drawing/2014/main" val="1232553872"/>
                    </a:ext>
                  </a:extLst>
                </a:gridCol>
                <a:gridCol w="391143">
                  <a:extLst>
                    <a:ext uri="{9D8B030D-6E8A-4147-A177-3AD203B41FA5}">
                      <a16:colId xmlns:a16="http://schemas.microsoft.com/office/drawing/2014/main" val="3437981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00</a:t>
                      </a:r>
                      <a:endParaRPr lang="en-US" altLang="zh-CN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01</a:t>
                      </a:r>
                      <a:endParaRPr lang="en-US" altLang="zh-CN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02</a:t>
                      </a:r>
                      <a:endParaRPr lang="en-US" altLang="zh-CN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03</a:t>
                      </a:r>
                      <a:endParaRPr lang="en-US" altLang="zh-CN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04</a:t>
                      </a:r>
                      <a:endParaRPr lang="en-US" altLang="zh-CN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05</a:t>
                      </a:r>
                      <a:endParaRPr lang="en-US" altLang="zh-CN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06</a:t>
                      </a:r>
                      <a:endParaRPr lang="en-US" altLang="zh-CN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07</a:t>
                      </a:r>
                      <a:endParaRPr lang="en-US" altLang="zh-CN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08</a:t>
                      </a:r>
                      <a:endParaRPr lang="en-US" altLang="zh-CN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09</a:t>
                      </a:r>
                      <a:endParaRPr lang="en-US" altLang="zh-CN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0A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0B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0C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0D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0E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0F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0825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10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11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12</a:t>
                      </a:r>
                      <a:endParaRPr lang="en-US" altLang="zh-CN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13</a:t>
                      </a:r>
                      <a:endParaRPr lang="en-US" altLang="zh-CN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14</a:t>
                      </a:r>
                      <a:endParaRPr lang="en-US" altLang="zh-CN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15</a:t>
                      </a:r>
                      <a:endParaRPr lang="en-US" altLang="zh-CN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16</a:t>
                      </a:r>
                      <a:endParaRPr lang="en-US" altLang="zh-CN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17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18</a:t>
                      </a:r>
                      <a:endParaRPr lang="en-US" altLang="zh-CN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19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1A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1B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1C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1D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1E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1F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2715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20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21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22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23</a:t>
                      </a:r>
                      <a:endParaRPr lang="en-US" altLang="zh-CN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24</a:t>
                      </a:r>
                      <a:endParaRPr lang="en-US" altLang="zh-CN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25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26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27</a:t>
                      </a:r>
                      <a:endParaRPr lang="en-US" altLang="zh-CN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28</a:t>
                      </a:r>
                      <a:endParaRPr lang="en-US" altLang="zh-CN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29</a:t>
                      </a:r>
                      <a:endParaRPr lang="en-US" altLang="zh-CN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2A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2B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2C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2D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2E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2F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1263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30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31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32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33</a:t>
                      </a:r>
                      <a:endParaRPr lang="en-US" altLang="zh-CN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34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35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36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37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38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39</a:t>
                      </a:r>
                      <a:endParaRPr lang="en-US" altLang="zh-CN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3A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3B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3C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3D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3E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3F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9909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40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41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42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43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44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45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46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47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48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49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4A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4B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4C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4D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4E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4F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8326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50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51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52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53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54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55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56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57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58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59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5A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5B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5C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5D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5E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5F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0723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60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61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62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63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64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65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66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67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68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69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6A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6B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6C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6D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6E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6F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6292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70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71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72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73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74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75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76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77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78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79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7A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7B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7C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7D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7E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7F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1261081"/>
                  </a:ext>
                </a:extLst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810000" y="2432008"/>
            <a:ext cx="319446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+mn-ea"/>
              </a:rPr>
              <a:t>地址的概念</a:t>
            </a:r>
            <a:endParaRPr lang="en-US" altLang="zh-CN" sz="28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+mn-ea"/>
              </a:rPr>
              <a:t>指针</a:t>
            </a:r>
            <a:endParaRPr lang="en-US" altLang="zh-CN" sz="2800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+mn-ea"/>
              </a:rPr>
              <a:t>位置</a:t>
            </a:r>
            <a:endParaRPr lang="en-US" altLang="zh-CN" sz="2800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+mn-ea"/>
              </a:rPr>
              <a:t>类型</a:t>
            </a:r>
            <a:endParaRPr lang="en-US" altLang="zh-CN" sz="28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+mn-ea"/>
              </a:rPr>
              <a:t>指针的地址</a:t>
            </a:r>
            <a:endParaRPr lang="en-US" altLang="zh-CN" sz="28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+mn-ea"/>
              </a:rPr>
              <a:t>指针的指针</a:t>
            </a:r>
            <a:endParaRPr lang="en-US" altLang="zh-CN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293262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内存揭秘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线性地址</a:t>
            </a:r>
            <a:endParaRPr lang="en-US" altLang="zh-CN" dirty="0"/>
          </a:p>
          <a:p>
            <a:r>
              <a:rPr lang="zh-CN" altLang="en-US" dirty="0"/>
              <a:t>地址映射</a:t>
            </a:r>
            <a:endParaRPr lang="en-US" altLang="zh-CN" dirty="0"/>
          </a:p>
          <a:p>
            <a:pPr lvl="1"/>
            <a:r>
              <a:rPr lang="zh-CN" altLang="en-US" dirty="0"/>
              <a:t>实地址</a:t>
            </a:r>
            <a:endParaRPr lang="en-US" altLang="zh-CN" dirty="0"/>
          </a:p>
          <a:p>
            <a:pPr lvl="1"/>
            <a:r>
              <a:rPr lang="zh-CN" altLang="en-US" dirty="0"/>
              <a:t>虚地址</a:t>
            </a:r>
            <a:endParaRPr lang="en-US" altLang="zh-CN" dirty="0"/>
          </a:p>
          <a:p>
            <a:r>
              <a:rPr lang="zh-CN" altLang="en-US" dirty="0"/>
              <a:t>虚拟内存</a:t>
            </a:r>
            <a:endParaRPr lang="en-US" altLang="zh-CN" dirty="0"/>
          </a:p>
          <a:p>
            <a:r>
              <a:rPr lang="zh-CN" altLang="en-US" dirty="0"/>
              <a:t>分页内存</a:t>
            </a:r>
            <a:endParaRPr lang="en-US" altLang="zh-CN" dirty="0"/>
          </a:p>
          <a:p>
            <a:r>
              <a:rPr lang="zh-CN" altLang="en-US" dirty="0"/>
              <a:t>未分页内存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5725566"/>
              </p:ext>
            </p:extLst>
          </p:nvPr>
        </p:nvGraphicFramePr>
        <p:xfrm>
          <a:off x="8326584" y="2367092"/>
          <a:ext cx="2951016" cy="2966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7754">
                  <a:extLst>
                    <a:ext uri="{9D8B030D-6E8A-4147-A177-3AD203B41FA5}">
                      <a16:colId xmlns:a16="http://schemas.microsoft.com/office/drawing/2014/main" val="590937439"/>
                    </a:ext>
                  </a:extLst>
                </a:gridCol>
                <a:gridCol w="737754">
                  <a:extLst>
                    <a:ext uri="{9D8B030D-6E8A-4147-A177-3AD203B41FA5}">
                      <a16:colId xmlns:a16="http://schemas.microsoft.com/office/drawing/2014/main" val="3608924466"/>
                    </a:ext>
                  </a:extLst>
                </a:gridCol>
                <a:gridCol w="737754">
                  <a:extLst>
                    <a:ext uri="{9D8B030D-6E8A-4147-A177-3AD203B41FA5}">
                      <a16:colId xmlns:a16="http://schemas.microsoft.com/office/drawing/2014/main" val="500338161"/>
                    </a:ext>
                  </a:extLst>
                </a:gridCol>
                <a:gridCol w="737754">
                  <a:extLst>
                    <a:ext uri="{9D8B030D-6E8A-4147-A177-3AD203B41FA5}">
                      <a16:colId xmlns:a16="http://schemas.microsoft.com/office/drawing/2014/main" val="6719309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MEM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MEM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MEM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MEM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04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EXT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23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EXT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858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EXT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8055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EXT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79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EXT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618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EXT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414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EXT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62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3228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/>
          <p:cNvSpPr/>
          <p:nvPr/>
        </p:nvSpPr>
        <p:spPr>
          <a:xfrm>
            <a:off x="2888672" y="2130137"/>
            <a:ext cx="5652655" cy="162098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基础篇</a:t>
            </a:r>
          </a:p>
        </p:txBody>
      </p:sp>
    </p:spTree>
    <p:extLst>
      <p:ext uri="{BB962C8B-B14F-4D97-AF65-F5344CB8AC3E}">
        <p14:creationId xmlns:p14="http://schemas.microsoft.com/office/powerpoint/2010/main" val="3513513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3774" y="2367092"/>
            <a:ext cx="5392023" cy="3424107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一维数组</a:t>
            </a:r>
            <a:endParaRPr lang="en-US" altLang="zh-CN" dirty="0"/>
          </a:p>
          <a:p>
            <a:r>
              <a:rPr lang="zh-CN" altLang="en-US" dirty="0"/>
              <a:t>多维数组</a:t>
            </a:r>
            <a:endParaRPr lang="en-US" altLang="zh-CN" dirty="0"/>
          </a:p>
          <a:p>
            <a:pPr marL="228600" lvl="1">
              <a:spcBef>
                <a:spcPts val="1000"/>
              </a:spcBef>
            </a:pPr>
            <a:r>
              <a:rPr lang="zh-CN" altLang="en-US" dirty="0"/>
              <a:t>数组的大小的计算</a:t>
            </a:r>
            <a:endParaRPr lang="en-US" altLang="zh-CN" dirty="0"/>
          </a:p>
          <a:p>
            <a:pPr marL="685800" lvl="2">
              <a:spcBef>
                <a:spcPts val="1000"/>
              </a:spcBef>
            </a:pPr>
            <a:r>
              <a:rPr lang="en-US" altLang="zh-CN" dirty="0"/>
              <a:t>Size = Sizeof( Array )</a:t>
            </a:r>
          </a:p>
          <a:p>
            <a:pPr marL="685800" lvl="2">
              <a:spcBef>
                <a:spcPts val="1000"/>
              </a:spcBef>
            </a:pPr>
            <a:r>
              <a:rPr lang="en-US" altLang="zh-CN" dirty="0"/>
              <a:t>COUNT = sizeof( ARRAY ) / SIZEOF( ARRAY[0] )</a:t>
            </a:r>
          </a:p>
          <a:p>
            <a:r>
              <a:rPr lang="zh-CN" altLang="en-US" dirty="0"/>
              <a:t>指针的指针和二维数组</a:t>
            </a:r>
            <a:endParaRPr lang="en-US" altLang="zh-CN" dirty="0"/>
          </a:p>
          <a:p>
            <a:pPr lvl="1"/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dirty="0"/>
              <a:t> ** Array</a:t>
            </a:r>
          </a:p>
          <a:p>
            <a:pPr lvl="1"/>
            <a:r>
              <a:rPr lang="en-US" altLang="zh-CN" dirty="0"/>
              <a:t>Int ARRAY[3][3]</a:t>
            </a:r>
          </a:p>
          <a:p>
            <a:r>
              <a:rPr lang="en-US" altLang="zh-CN" dirty="0"/>
              <a:t>char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093556"/>
              </p:ext>
            </p:extLst>
          </p:nvPr>
        </p:nvGraphicFramePr>
        <p:xfrm>
          <a:off x="7788234" y="2473367"/>
          <a:ext cx="766618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6618">
                  <a:extLst>
                    <a:ext uri="{9D8B030D-6E8A-4147-A177-3AD203B41FA5}">
                      <a16:colId xmlns:a16="http://schemas.microsoft.com/office/drawing/2014/main" val="2484626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1767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518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3080492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802529"/>
              </p:ext>
            </p:extLst>
          </p:nvPr>
        </p:nvGraphicFramePr>
        <p:xfrm>
          <a:off x="7788234" y="3738059"/>
          <a:ext cx="766618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6618">
                  <a:extLst>
                    <a:ext uri="{9D8B030D-6E8A-4147-A177-3AD203B41FA5}">
                      <a16:colId xmlns:a16="http://schemas.microsoft.com/office/drawing/2014/main" val="2484626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1767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518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3080492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693298"/>
              </p:ext>
            </p:extLst>
          </p:nvPr>
        </p:nvGraphicFramePr>
        <p:xfrm>
          <a:off x="7788234" y="5014685"/>
          <a:ext cx="766618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6618">
                  <a:extLst>
                    <a:ext uri="{9D8B030D-6E8A-4147-A177-3AD203B41FA5}">
                      <a16:colId xmlns:a16="http://schemas.microsoft.com/office/drawing/2014/main" val="2484626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1767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518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3080492"/>
                  </a:ext>
                </a:extLst>
              </a:tr>
            </a:tbl>
          </a:graphicData>
        </a:graphic>
      </p:graphicFrame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3288501"/>
              </p:ext>
            </p:extLst>
          </p:nvPr>
        </p:nvGraphicFramePr>
        <p:xfrm>
          <a:off x="6037943" y="3744026"/>
          <a:ext cx="877455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7455">
                  <a:extLst>
                    <a:ext uri="{9D8B030D-6E8A-4147-A177-3AD203B41FA5}">
                      <a16:colId xmlns:a16="http://schemas.microsoft.com/office/drawing/2014/main" val="3497245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7434687"/>
                  </a:ext>
                </a:extLst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1311188"/>
              </p:ext>
            </p:extLst>
          </p:nvPr>
        </p:nvGraphicFramePr>
        <p:xfrm>
          <a:off x="6037943" y="4114866"/>
          <a:ext cx="877455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7455">
                  <a:extLst>
                    <a:ext uri="{9D8B030D-6E8A-4147-A177-3AD203B41FA5}">
                      <a16:colId xmlns:a16="http://schemas.microsoft.com/office/drawing/2014/main" val="3497245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7434687"/>
                  </a:ext>
                </a:extLst>
              </a:tr>
            </a:tbl>
          </a:graphicData>
        </a:graphic>
      </p:graphicFrame>
      <p:graphicFrame>
        <p:nvGraphicFramePr>
          <p:cNvPr id="31" name="表格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2001304"/>
              </p:ext>
            </p:extLst>
          </p:nvPr>
        </p:nvGraphicFramePr>
        <p:xfrm>
          <a:off x="6035634" y="4487159"/>
          <a:ext cx="877455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7455">
                  <a:extLst>
                    <a:ext uri="{9D8B030D-6E8A-4147-A177-3AD203B41FA5}">
                      <a16:colId xmlns:a16="http://schemas.microsoft.com/office/drawing/2014/main" val="3497245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7434687"/>
                  </a:ext>
                </a:extLst>
              </a:tr>
            </a:tbl>
          </a:graphicData>
        </a:graphic>
      </p:graphicFrame>
      <p:cxnSp>
        <p:nvCxnSpPr>
          <p:cNvPr id="45" name="肘形连接符 44"/>
          <p:cNvCxnSpPr>
            <a:stCxn id="22" idx="3"/>
            <a:endCxn id="7" idx="1"/>
          </p:cNvCxnSpPr>
          <p:nvPr/>
        </p:nvCxnSpPr>
        <p:spPr>
          <a:xfrm flipV="1">
            <a:off x="6915398" y="3029627"/>
            <a:ext cx="872836" cy="8998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肘形连接符 50"/>
          <p:cNvCxnSpPr>
            <a:stCxn id="31" idx="3"/>
            <a:endCxn id="9" idx="1"/>
          </p:cNvCxnSpPr>
          <p:nvPr/>
        </p:nvCxnSpPr>
        <p:spPr>
          <a:xfrm>
            <a:off x="6913089" y="4672579"/>
            <a:ext cx="875145" cy="8983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28" idx="3"/>
            <a:endCxn id="8" idx="1"/>
          </p:cNvCxnSpPr>
          <p:nvPr/>
        </p:nvCxnSpPr>
        <p:spPr>
          <a:xfrm flipV="1">
            <a:off x="6915398" y="4294319"/>
            <a:ext cx="872836" cy="5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6" name="表格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1739364"/>
              </p:ext>
            </p:extLst>
          </p:nvPr>
        </p:nvGraphicFramePr>
        <p:xfrm>
          <a:off x="9432307" y="5004503"/>
          <a:ext cx="2086758" cy="11328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5586">
                  <a:extLst>
                    <a:ext uri="{9D8B030D-6E8A-4147-A177-3AD203B41FA5}">
                      <a16:colId xmlns:a16="http://schemas.microsoft.com/office/drawing/2014/main" val="913803357"/>
                    </a:ext>
                  </a:extLst>
                </a:gridCol>
                <a:gridCol w="695586">
                  <a:extLst>
                    <a:ext uri="{9D8B030D-6E8A-4147-A177-3AD203B41FA5}">
                      <a16:colId xmlns:a16="http://schemas.microsoft.com/office/drawing/2014/main" val="417201446"/>
                    </a:ext>
                  </a:extLst>
                </a:gridCol>
                <a:gridCol w="695586">
                  <a:extLst>
                    <a:ext uri="{9D8B030D-6E8A-4147-A177-3AD203B41FA5}">
                      <a16:colId xmlns:a16="http://schemas.microsoft.com/office/drawing/2014/main" val="204269378"/>
                    </a:ext>
                  </a:extLst>
                </a:gridCol>
              </a:tblGrid>
              <a:tr h="37762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43417"/>
                  </a:ext>
                </a:extLst>
              </a:tr>
              <a:tr h="37762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9371530"/>
                  </a:ext>
                </a:extLst>
              </a:tr>
              <a:tr h="377628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2173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9089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3774" y="2367093"/>
            <a:ext cx="10363826" cy="2026778"/>
          </a:xfrm>
        </p:spPr>
        <p:txBody>
          <a:bodyPr/>
          <a:lstStyle/>
          <a:p>
            <a:r>
              <a:rPr lang="zh-CN" altLang="en-US" dirty="0"/>
              <a:t>引用很容易与指针混淆，它们之间有三个主要的不同：</a:t>
            </a:r>
          </a:p>
          <a:p>
            <a:pPr lvl="1"/>
            <a:r>
              <a:rPr lang="zh-CN" altLang="en-US" dirty="0"/>
              <a:t>不存在空引用。引用必须连接到一块合法的内存。</a:t>
            </a:r>
          </a:p>
          <a:p>
            <a:pPr lvl="1"/>
            <a:r>
              <a:rPr lang="zh-CN" altLang="en-US" dirty="0"/>
              <a:t>一旦引用被初始化为一个对象，就不能被指向到另一个对象。指针可以在任何时候指向到另一个对象。</a:t>
            </a:r>
          </a:p>
          <a:p>
            <a:pPr lvl="1"/>
            <a:r>
              <a:rPr lang="zh-CN" altLang="en-US" dirty="0"/>
              <a:t>引用必须在创建时被初始化。指针可以在任何时间被初始化。</a:t>
            </a:r>
          </a:p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913774" y="4796135"/>
            <a:ext cx="2699658" cy="923330"/>
          </a:xfrm>
          <a:prstGeom prst="rect">
            <a:avLst/>
          </a:prstGeom>
          <a:solidFill>
            <a:schemeClr val="tx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2B91AF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A, B;</a:t>
            </a:r>
          </a:p>
          <a:p>
            <a:r>
              <a:rPr lang="en-US" altLang="zh-CN" dirty="0">
                <a:solidFill>
                  <a:srgbClr val="2B91AF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&amp;ref_a = A;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ref_a </a:t>
            </a:r>
            <a:r>
              <a:rPr lang="en-US" altLang="zh-CN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B;</a:t>
            </a:r>
          </a:p>
        </p:txBody>
      </p:sp>
    </p:spTree>
    <p:extLst>
      <p:ext uri="{BB962C8B-B14F-4D97-AF65-F5344CB8AC3E}">
        <p14:creationId xmlns:p14="http://schemas.microsoft.com/office/powerpoint/2010/main" val="33701937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结构、联合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3774" y="2367092"/>
            <a:ext cx="3266340" cy="3424107"/>
          </a:xfrm>
        </p:spPr>
        <p:txBody>
          <a:bodyPr>
            <a:normAutofit/>
          </a:bodyPr>
          <a:lstStyle/>
          <a:p>
            <a:r>
              <a:rPr lang="en-US" altLang="zh-CN" dirty="0"/>
              <a:t>POD</a:t>
            </a:r>
          </a:p>
          <a:p>
            <a:r>
              <a:rPr lang="zh-CN" altLang="en-US" dirty="0"/>
              <a:t>位域</a:t>
            </a:r>
            <a:endParaRPr lang="en-US" altLang="zh-CN" dirty="0"/>
          </a:p>
          <a:p>
            <a:r>
              <a:rPr lang="zh-CN" altLang="en-US" dirty="0"/>
              <a:t>字节对齐</a:t>
            </a:r>
            <a:endParaRPr lang="en-US" altLang="zh-CN" dirty="0"/>
          </a:p>
          <a:p>
            <a:r>
              <a:rPr lang="zh-CN" altLang="en-US" dirty="0"/>
              <a:t>匿名结构体</a:t>
            </a:r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9045039" y="2214694"/>
            <a:ext cx="2022764" cy="784830"/>
          </a:xfrm>
          <a:prstGeom prst="rect">
            <a:avLst/>
          </a:prstGeom>
          <a:solidFill>
            <a:schemeClr val="tx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9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900" dirty="0">
                <a:solidFill>
                  <a:srgbClr val="2B91AF"/>
                </a:solidFill>
                <a:latin typeface="Consolas" panose="020B0609020204030204" pitchFamily="49" charset="0"/>
              </a:rPr>
              <a:t>Link</a:t>
            </a:r>
            <a:endParaRPr lang="en-US" altLang="zh-CN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900" dirty="0">
                <a:solidFill>
                  <a:srgbClr val="0000FF"/>
                </a:solidFill>
                <a:latin typeface="Consolas" panose="020B0609020204030204" pitchFamily="49" charset="0"/>
              </a:rPr>
              <a:t>	struct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900" dirty="0">
                <a:solidFill>
                  <a:srgbClr val="2B91AF"/>
                </a:solidFill>
                <a:latin typeface="Consolas" panose="020B0609020204030204" pitchFamily="49" charset="0"/>
              </a:rPr>
              <a:t>Link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 *prev;</a:t>
            </a:r>
          </a:p>
          <a:p>
            <a:r>
              <a:rPr lang="en-US" altLang="zh-CN" sz="900" dirty="0">
                <a:solidFill>
                  <a:srgbClr val="0000FF"/>
                </a:solidFill>
                <a:latin typeface="Consolas" panose="020B0609020204030204" pitchFamily="49" charset="0"/>
              </a:rPr>
              <a:t>	struct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900" dirty="0">
                <a:solidFill>
                  <a:srgbClr val="2B91AF"/>
                </a:solidFill>
                <a:latin typeface="Consolas" panose="020B0609020204030204" pitchFamily="49" charset="0"/>
              </a:rPr>
              <a:t>Link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 *next;</a:t>
            </a:r>
          </a:p>
          <a:p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6" name="矩形 5"/>
          <p:cNvSpPr/>
          <p:nvPr/>
        </p:nvSpPr>
        <p:spPr>
          <a:xfrm>
            <a:off x="9021289" y="3409731"/>
            <a:ext cx="2046514" cy="1338828"/>
          </a:xfrm>
          <a:prstGeom prst="rect">
            <a:avLst/>
          </a:prstGeom>
          <a:solidFill>
            <a:schemeClr val="tx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9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900" dirty="0">
                <a:solidFill>
                  <a:srgbClr val="2B91AF"/>
                </a:solidFill>
                <a:latin typeface="Consolas" panose="020B0609020204030204" pitchFamily="49" charset="0"/>
              </a:rPr>
              <a:t>People</a:t>
            </a:r>
            <a:endParaRPr lang="en-US" altLang="zh-CN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sz="9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 age;</a:t>
            </a:r>
          </a:p>
          <a:p>
            <a:pPr lvl="1"/>
            <a:r>
              <a:rPr lang="en-US" altLang="zh-CN" sz="9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 name[32];</a:t>
            </a:r>
          </a:p>
          <a:p>
            <a:pPr lvl="1"/>
            <a:r>
              <a:rPr lang="en-US" altLang="zh-CN" sz="9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 female;</a:t>
            </a:r>
          </a:p>
          <a:p>
            <a:pPr lvl="1"/>
            <a:endParaRPr lang="zh-CN" alt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9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tel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[20];</a:t>
            </a:r>
          </a:p>
          <a:p>
            <a:pPr lvl="1"/>
            <a:r>
              <a:rPr lang="en-US" altLang="zh-CN" sz="9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 address[256];</a:t>
            </a:r>
          </a:p>
          <a:p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9" name="矩形 8"/>
          <p:cNvSpPr/>
          <p:nvPr/>
        </p:nvSpPr>
        <p:spPr>
          <a:xfrm>
            <a:off x="6167253" y="2214694"/>
            <a:ext cx="2477359" cy="1892826"/>
          </a:xfrm>
          <a:prstGeom prst="rect">
            <a:avLst/>
          </a:prstGeom>
          <a:solidFill>
            <a:schemeClr val="tx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900" dirty="0">
                <a:solidFill>
                  <a:srgbClr val="0000FF"/>
                </a:solidFill>
                <a:latin typeface="Consolas" panose="020B0609020204030204" pitchFamily="49" charset="0"/>
              </a:rPr>
              <a:t>union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900" dirty="0" err="1">
                <a:solidFill>
                  <a:srgbClr val="2B91AF"/>
                </a:solidFill>
                <a:latin typeface="Consolas" panose="020B0609020204030204" pitchFamily="49" charset="0"/>
              </a:rPr>
              <a:t>ServerID</a:t>
            </a:r>
            <a:endParaRPr lang="en-US" altLang="zh-CN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sz="9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endParaRPr lang="en-US" altLang="zh-CN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altLang="zh-CN" sz="900" dirty="0">
                <a:solidFill>
                  <a:srgbClr val="2B91AF"/>
                </a:solidFill>
                <a:latin typeface="Consolas" panose="020B0609020204030204" pitchFamily="49" charset="0"/>
              </a:rPr>
              <a:t>uint32_t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 area : 4;</a:t>
            </a:r>
          </a:p>
          <a:p>
            <a:pPr lvl="2"/>
            <a:r>
              <a:rPr lang="en-US" altLang="zh-CN" sz="900" dirty="0">
                <a:solidFill>
                  <a:srgbClr val="2B91AF"/>
                </a:solidFill>
                <a:latin typeface="Consolas" panose="020B0609020204030204" pitchFamily="49" charset="0"/>
              </a:rPr>
              <a:t>uint32_t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 group : 4;</a:t>
            </a:r>
          </a:p>
          <a:p>
            <a:pPr lvl="2"/>
            <a:r>
              <a:rPr lang="en-US" altLang="zh-CN" sz="900" dirty="0">
                <a:solidFill>
                  <a:srgbClr val="2B91AF"/>
                </a:solidFill>
                <a:latin typeface="Consolas" panose="020B0609020204030204" pitchFamily="49" charset="0"/>
              </a:rPr>
              <a:t>uint32_t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 type : 3;</a:t>
            </a:r>
          </a:p>
          <a:p>
            <a:pPr lvl="2"/>
            <a:r>
              <a:rPr lang="en-US" altLang="zh-CN" sz="900" dirty="0">
                <a:solidFill>
                  <a:srgbClr val="2B91AF"/>
                </a:solidFill>
                <a:latin typeface="Consolas" panose="020B0609020204030204" pitchFamily="49" charset="0"/>
              </a:rPr>
              <a:t>uint32_t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 index : 5;</a:t>
            </a:r>
          </a:p>
          <a:p>
            <a:pPr lvl="1"/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lvl="1"/>
            <a:endParaRPr lang="zh-CN" alt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900" dirty="0">
                <a:solidFill>
                  <a:srgbClr val="2B91AF"/>
                </a:solidFill>
                <a:latin typeface="Consolas" panose="020B0609020204030204" pitchFamily="49" charset="0"/>
              </a:rPr>
              <a:t>uint32_t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zh-CN" alt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22682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 </a:t>
            </a:r>
            <a:r>
              <a:rPr lang="en-US" altLang="zh-CN" dirty="0"/>
              <a:t>– </a:t>
            </a:r>
            <a:r>
              <a:rPr lang="zh-CN" altLang="en-US" dirty="0"/>
              <a:t>实物的数据化描述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构造</a:t>
            </a:r>
            <a:endParaRPr lang="en-US" altLang="zh-CN" dirty="0"/>
          </a:p>
          <a:p>
            <a:pPr lvl="1"/>
            <a:r>
              <a:rPr lang="zh-CN" altLang="en-US" dirty="0"/>
              <a:t>默认构造</a:t>
            </a:r>
            <a:endParaRPr lang="en-US" altLang="zh-CN" dirty="0"/>
          </a:p>
          <a:p>
            <a:pPr lvl="1"/>
            <a:r>
              <a:rPr lang="zh-CN" altLang="en-US" dirty="0"/>
              <a:t>拷贝构造</a:t>
            </a:r>
            <a:endParaRPr lang="en-US" altLang="zh-CN" dirty="0"/>
          </a:p>
          <a:p>
            <a:pPr lvl="1"/>
            <a:r>
              <a:rPr lang="zh-CN" altLang="en-US" dirty="0"/>
              <a:t>赋值构造</a:t>
            </a:r>
            <a:endParaRPr lang="en-US" altLang="zh-CN" dirty="0"/>
          </a:p>
          <a:p>
            <a:pPr lvl="1"/>
            <a:r>
              <a:rPr lang="en-US" altLang="zh-CN" dirty="0"/>
              <a:t>explicit </a:t>
            </a:r>
            <a:r>
              <a:rPr lang="zh-CN" altLang="en-US" dirty="0"/>
              <a:t>关键字</a:t>
            </a:r>
            <a:endParaRPr lang="en-US" altLang="zh-CN" dirty="0"/>
          </a:p>
          <a:p>
            <a:r>
              <a:rPr lang="zh-CN" altLang="en-US" dirty="0"/>
              <a:t>成员变量</a:t>
            </a:r>
            <a:endParaRPr lang="en-US" altLang="zh-CN" dirty="0"/>
          </a:p>
          <a:p>
            <a:r>
              <a:rPr lang="zh-CN" altLang="en-US" dirty="0"/>
              <a:t>成员函数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898403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面向对象 </a:t>
            </a:r>
            <a:r>
              <a:rPr lang="en-US" altLang="zh-CN" dirty="0"/>
              <a:t>– </a:t>
            </a:r>
            <a:r>
              <a:rPr lang="zh-CN" altLang="en-US" dirty="0"/>
              <a:t>虚函数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虚函数</a:t>
            </a:r>
            <a:endParaRPr lang="en-US" altLang="zh-CN" dirty="0"/>
          </a:p>
          <a:p>
            <a:pPr lvl="1"/>
            <a:r>
              <a:rPr lang="zh-CN" altLang="en-US" dirty="0"/>
              <a:t>虚表</a:t>
            </a:r>
            <a:endParaRPr lang="en-US" altLang="zh-CN" dirty="0"/>
          </a:p>
          <a:p>
            <a:pPr lvl="1"/>
            <a:r>
              <a:rPr lang="zh-CN" altLang="en-US" dirty="0"/>
              <a:t>多态</a:t>
            </a:r>
            <a:endParaRPr lang="en-US" altLang="zh-CN" dirty="0"/>
          </a:p>
          <a:p>
            <a:pPr lvl="1"/>
            <a:r>
              <a:rPr lang="zh-CN" altLang="en-US" dirty="0"/>
              <a:t>多重继承中的问题</a:t>
            </a:r>
          </a:p>
        </p:txBody>
      </p:sp>
    </p:spTree>
    <p:extLst>
      <p:ext uri="{BB962C8B-B14F-4D97-AF65-F5344CB8AC3E}">
        <p14:creationId xmlns:p14="http://schemas.microsoft.com/office/powerpoint/2010/main" val="38156191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面向对象 </a:t>
            </a:r>
            <a:r>
              <a:rPr lang="en-US" altLang="zh-CN" dirty="0"/>
              <a:t>– </a:t>
            </a:r>
            <a:r>
              <a:rPr lang="zh-CN" altLang="en-US" dirty="0"/>
              <a:t>重载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3774" y="2367092"/>
            <a:ext cx="3503847" cy="3424107"/>
          </a:xfrm>
        </p:spPr>
        <p:txBody>
          <a:bodyPr>
            <a:normAutofit/>
          </a:bodyPr>
          <a:lstStyle/>
          <a:p>
            <a:r>
              <a:rPr lang="zh-CN" altLang="en-US" dirty="0"/>
              <a:t>函数重载</a:t>
            </a:r>
            <a:endParaRPr lang="en-US" altLang="zh-CN" dirty="0"/>
          </a:p>
          <a:p>
            <a:r>
              <a:rPr lang="zh-CN" altLang="en-US" dirty="0"/>
              <a:t>操作符重载</a:t>
            </a:r>
            <a:endParaRPr lang="en-US" altLang="zh-CN" dirty="0"/>
          </a:p>
          <a:p>
            <a:pPr lvl="1"/>
            <a:r>
              <a:rPr lang="zh-CN" altLang="en-US" dirty="0"/>
              <a:t>一元运算符</a:t>
            </a:r>
            <a:endParaRPr lang="en-US" altLang="zh-CN" dirty="0"/>
          </a:p>
          <a:p>
            <a:pPr lvl="1"/>
            <a:r>
              <a:rPr lang="zh-CN" altLang="en-US" dirty="0"/>
              <a:t>二元运算符</a:t>
            </a:r>
            <a:endParaRPr lang="en-US" altLang="zh-CN" dirty="0"/>
          </a:p>
          <a:p>
            <a:pPr lvl="1"/>
            <a:r>
              <a:rPr lang="zh-CN" altLang="en-US" dirty="0"/>
              <a:t>关系运算符</a:t>
            </a:r>
            <a:endParaRPr lang="en-US" altLang="zh-CN" dirty="0"/>
          </a:p>
          <a:p>
            <a:pPr lvl="1"/>
            <a:r>
              <a:rPr lang="zh-CN" altLang="en-US" dirty="0"/>
              <a:t>位运算</a:t>
            </a:r>
            <a:endParaRPr lang="en-US" altLang="zh-CN" dirty="0"/>
          </a:p>
          <a:p>
            <a:pPr lvl="1"/>
            <a:r>
              <a:rPr lang="zh-CN" altLang="en-US" dirty="0"/>
              <a:t>下标 </a:t>
            </a:r>
            <a:r>
              <a:rPr lang="en-US" altLang="zh-CN" dirty="0"/>
              <a:t>[ ]</a:t>
            </a:r>
          </a:p>
          <a:p>
            <a:pPr lvl="1"/>
            <a:r>
              <a:rPr lang="zh-CN" altLang="en-US" dirty="0"/>
              <a:t>仿函数 </a:t>
            </a:r>
            <a:r>
              <a:rPr lang="en-US" altLang="zh-CN" dirty="0"/>
              <a:t>( )</a:t>
            </a:r>
            <a:endParaRPr lang="zh-CN" altLang="en-US" dirty="0"/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7937523"/>
              </p:ext>
            </p:extLst>
          </p:nvPr>
        </p:nvGraphicFramePr>
        <p:xfrm>
          <a:off x="5904697" y="2367092"/>
          <a:ext cx="5774688" cy="2853690"/>
        </p:xfrm>
        <a:graphic>
          <a:graphicData uri="http://schemas.openxmlformats.org/drawingml/2006/table">
            <a:tbl>
              <a:tblPr/>
              <a:tblGrid>
                <a:gridCol w="962448">
                  <a:extLst>
                    <a:ext uri="{9D8B030D-6E8A-4147-A177-3AD203B41FA5}">
                      <a16:colId xmlns:a16="http://schemas.microsoft.com/office/drawing/2014/main" val="545178886"/>
                    </a:ext>
                  </a:extLst>
                </a:gridCol>
                <a:gridCol w="962448">
                  <a:extLst>
                    <a:ext uri="{9D8B030D-6E8A-4147-A177-3AD203B41FA5}">
                      <a16:colId xmlns:a16="http://schemas.microsoft.com/office/drawing/2014/main" val="3052240708"/>
                    </a:ext>
                  </a:extLst>
                </a:gridCol>
                <a:gridCol w="962448">
                  <a:extLst>
                    <a:ext uri="{9D8B030D-6E8A-4147-A177-3AD203B41FA5}">
                      <a16:colId xmlns:a16="http://schemas.microsoft.com/office/drawing/2014/main" val="4070834114"/>
                    </a:ext>
                  </a:extLst>
                </a:gridCol>
                <a:gridCol w="962448">
                  <a:extLst>
                    <a:ext uri="{9D8B030D-6E8A-4147-A177-3AD203B41FA5}">
                      <a16:colId xmlns:a16="http://schemas.microsoft.com/office/drawing/2014/main" val="3103876738"/>
                    </a:ext>
                  </a:extLst>
                </a:gridCol>
                <a:gridCol w="962448">
                  <a:extLst>
                    <a:ext uri="{9D8B030D-6E8A-4147-A177-3AD203B41FA5}">
                      <a16:colId xmlns:a16="http://schemas.microsoft.com/office/drawing/2014/main" val="2715021665"/>
                    </a:ext>
                  </a:extLst>
                </a:gridCol>
                <a:gridCol w="962448">
                  <a:extLst>
                    <a:ext uri="{9D8B030D-6E8A-4147-A177-3AD203B41FA5}">
                      <a16:colId xmlns:a16="http://schemas.microsoft.com/office/drawing/2014/main" val="30042514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altLang="zh-CN" dirty="0">
                          <a:solidFill>
                            <a:schemeClr val="bg1"/>
                          </a:solidFill>
                          <a:effectLst/>
                        </a:rPr>
                        <a:t>+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dirty="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dirty="0">
                          <a:solidFill>
                            <a:schemeClr val="bg1"/>
                          </a:solidFill>
                          <a:effectLst/>
                        </a:rPr>
                        <a:t>*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/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%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^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47141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altLang="zh-CN" dirty="0">
                          <a:solidFill>
                            <a:schemeClr val="bg1"/>
                          </a:solidFill>
                          <a:effectLst/>
                        </a:rPr>
                        <a:t>&amp;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|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~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!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,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=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95109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&lt;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dirty="0">
                          <a:solidFill>
                            <a:schemeClr val="bg1"/>
                          </a:solidFill>
                          <a:effectLst/>
                        </a:rPr>
                        <a:t>&gt;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&lt;=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&gt;=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++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--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47847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&lt;&lt;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&gt;&gt;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==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!=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&amp;&amp;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||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7961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+=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-=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/=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%=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^=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&amp;=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0284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|=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solidFill>
                            <a:schemeClr val="bg1"/>
                          </a:solidFill>
                          <a:effectLst/>
                        </a:rPr>
                        <a:t>*</a:t>
                      </a:r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=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&lt;&lt;=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&gt;&gt;=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[]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()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2356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-&gt;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-&gt;*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new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new []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delete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delete []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8741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26928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3774" y="2367092"/>
            <a:ext cx="3848231" cy="3424107"/>
          </a:xfrm>
        </p:spPr>
        <p:txBody>
          <a:bodyPr>
            <a:normAutofit/>
          </a:bodyPr>
          <a:lstStyle/>
          <a:p>
            <a:r>
              <a:rPr lang="zh-CN" altLang="en-US" dirty="0"/>
              <a:t>语法分析</a:t>
            </a:r>
            <a:endParaRPr lang="en-US" altLang="zh-CN" dirty="0"/>
          </a:p>
          <a:p>
            <a:r>
              <a:rPr lang="zh-CN" altLang="en-US" dirty="0"/>
              <a:t>词法分析</a:t>
            </a:r>
            <a:endParaRPr lang="en-US" altLang="zh-CN" dirty="0"/>
          </a:p>
          <a:p>
            <a:r>
              <a:rPr lang="zh-CN" altLang="en-US" dirty="0"/>
              <a:t>语义分析</a:t>
            </a:r>
            <a:endParaRPr lang="en-US" altLang="zh-CN" dirty="0"/>
          </a:p>
          <a:p>
            <a:r>
              <a:rPr lang="zh-CN" altLang="en-US" dirty="0"/>
              <a:t>中间代码生成</a:t>
            </a:r>
            <a:endParaRPr lang="en-US" altLang="zh-CN" dirty="0"/>
          </a:p>
          <a:p>
            <a:r>
              <a:rPr lang="zh-CN" altLang="en-US" dirty="0"/>
              <a:t>代码优化</a:t>
            </a:r>
            <a:endParaRPr lang="en-US" altLang="zh-CN" dirty="0"/>
          </a:p>
          <a:p>
            <a:r>
              <a:rPr lang="zh-CN" altLang="en-US" dirty="0"/>
              <a:t>代码生成</a:t>
            </a:r>
            <a:endParaRPr lang="en-US" altLang="zh-CN" dirty="0"/>
          </a:p>
          <a:p>
            <a:r>
              <a:rPr lang="zh-CN" altLang="en-US" dirty="0"/>
              <a:t>符号表管理</a:t>
            </a:r>
            <a:endParaRPr lang="en-US" altLang="zh-CN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6233920" y="2367092"/>
            <a:ext cx="3848231" cy="342410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zh-CN" altLang="en-US" dirty="0"/>
              <a:t>预处理</a:t>
            </a:r>
            <a:endParaRPr lang="en-US" altLang="zh-CN" dirty="0"/>
          </a:p>
          <a:p>
            <a:pPr marL="285750" indent="-285750"/>
            <a:r>
              <a:rPr lang="zh-CN" altLang="en-US" dirty="0"/>
              <a:t>函数调用约定</a:t>
            </a:r>
            <a:endParaRPr lang="en-US" altLang="zh-CN" dirty="0"/>
          </a:p>
          <a:p>
            <a:pPr marL="742950" lvl="1" indent="-285750"/>
            <a:r>
              <a:rPr lang="en-US" altLang="zh-CN" dirty="0"/>
              <a:t>_</a:t>
            </a:r>
            <a:r>
              <a:rPr lang="en-US" altLang="zh-CN" dirty="0" err="1"/>
              <a:t>cdecl</a:t>
            </a:r>
            <a:endParaRPr lang="en-US" altLang="zh-CN" dirty="0"/>
          </a:p>
          <a:p>
            <a:pPr marL="742950" lvl="1" indent="-285750"/>
            <a:r>
              <a:rPr lang="en-US" altLang="zh-CN" dirty="0"/>
              <a:t>_</a:t>
            </a:r>
            <a:r>
              <a:rPr lang="en-US" altLang="zh-CN" dirty="0" err="1"/>
              <a:t>stdcall</a:t>
            </a:r>
            <a:endParaRPr lang="en-US" altLang="zh-CN" dirty="0"/>
          </a:p>
          <a:p>
            <a:pPr marL="742950" lvl="1" indent="-285750"/>
            <a:r>
              <a:rPr lang="en-US" altLang="zh-CN" dirty="0"/>
              <a:t>PASCAL</a:t>
            </a:r>
          </a:p>
          <a:p>
            <a:pPr marL="742950" lvl="1" indent="-285750"/>
            <a:r>
              <a:rPr lang="en-US" altLang="zh-CN" dirty="0"/>
              <a:t>_</a:t>
            </a:r>
            <a:r>
              <a:rPr lang="en-US" altLang="zh-CN" dirty="0" err="1"/>
              <a:t>fastcall</a:t>
            </a:r>
            <a:endParaRPr lang="en-US" altLang="zh-CN" dirty="0"/>
          </a:p>
          <a:p>
            <a:pPr marL="742950" lvl="1" indent="-285750"/>
            <a:r>
              <a:rPr lang="en-US" altLang="zh-CN" dirty="0"/>
              <a:t>_</a:t>
            </a:r>
            <a:r>
              <a:rPr lang="en-US" altLang="zh-CN" dirty="0" err="1"/>
              <a:t>thiscall</a:t>
            </a:r>
            <a:endParaRPr lang="en-US" altLang="zh-CN" dirty="0"/>
          </a:p>
          <a:p>
            <a:pPr marL="285750" indent="-285750"/>
            <a:r>
              <a:rPr lang="zh-CN" altLang="en-US" dirty="0"/>
              <a:t>头文件依赖</a:t>
            </a:r>
            <a:endParaRPr lang="en-US" altLang="zh-CN" dirty="0"/>
          </a:p>
          <a:p>
            <a:pPr marL="742950" lvl="1" indent="-285750"/>
            <a:r>
              <a:rPr lang="zh-CN" altLang="en-US" dirty="0"/>
              <a:t>预编译头文件</a:t>
            </a:r>
            <a:endParaRPr lang="en-US" altLang="zh-CN" dirty="0"/>
          </a:p>
          <a:p>
            <a:pPr marL="742950" lvl="1" indent="-285750"/>
            <a:r>
              <a:rPr lang="zh-CN" altLang="en-US" dirty="0"/>
              <a:t>编译器防火墙</a:t>
            </a:r>
            <a:endParaRPr lang="en-US" altLang="zh-CN" dirty="0"/>
          </a:p>
          <a:p>
            <a:r>
              <a:rPr lang="zh-CN" altLang="en-US" dirty="0"/>
              <a:t>内联函数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704687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链接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检查依赖关系</a:t>
            </a:r>
            <a:endParaRPr lang="en-US" altLang="zh-CN" dirty="0"/>
          </a:p>
          <a:p>
            <a:r>
              <a:rPr lang="zh-CN" altLang="en-US" dirty="0"/>
              <a:t>合并目标文件</a:t>
            </a:r>
            <a:endParaRPr lang="en-US" altLang="zh-CN" dirty="0"/>
          </a:p>
          <a:p>
            <a:pPr lvl="1"/>
            <a:r>
              <a:rPr lang="zh-CN" altLang="en-US" dirty="0"/>
              <a:t>重新计算入口地址</a:t>
            </a:r>
            <a:endParaRPr lang="en-US" altLang="zh-CN" dirty="0"/>
          </a:p>
          <a:p>
            <a:pPr lvl="1"/>
            <a:r>
              <a:rPr lang="zh-CN" altLang="en-US" dirty="0"/>
              <a:t>生成目标文件</a:t>
            </a:r>
          </a:p>
        </p:txBody>
      </p:sp>
    </p:spTree>
    <p:extLst>
      <p:ext uri="{BB962C8B-B14F-4D97-AF65-F5344CB8AC3E}">
        <p14:creationId xmlns:p14="http://schemas.microsoft.com/office/powerpoint/2010/main" val="32910575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程序启动过程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89964" y="2400412"/>
            <a:ext cx="10554574" cy="3636511"/>
          </a:xfrm>
        </p:spPr>
        <p:txBody>
          <a:bodyPr/>
          <a:lstStyle/>
          <a:p>
            <a:r>
              <a:rPr lang="zh-CN" altLang="en-US" dirty="0"/>
              <a:t>系统加载器载入执行文件到内存</a:t>
            </a:r>
            <a:endParaRPr lang="en-US" altLang="zh-CN" dirty="0"/>
          </a:p>
          <a:p>
            <a:r>
              <a:rPr lang="zh-CN" altLang="en-US" dirty="0"/>
              <a:t>调用</a:t>
            </a:r>
            <a:r>
              <a:rPr lang="en-US" altLang="zh-CN" dirty="0" err="1"/>
              <a:t>WinMainCRTStartup</a:t>
            </a:r>
            <a:endParaRPr lang="en-US" altLang="zh-CN" dirty="0"/>
          </a:p>
          <a:p>
            <a:r>
              <a:rPr lang="zh-CN" altLang="en-US" dirty="0"/>
              <a:t>初始化</a:t>
            </a:r>
            <a:endParaRPr lang="en-US" altLang="zh-CN" dirty="0"/>
          </a:p>
          <a:p>
            <a:pPr lvl="1"/>
            <a:r>
              <a:rPr lang="zh-CN" altLang="en-US" dirty="0"/>
              <a:t>创建私有堆</a:t>
            </a:r>
            <a:endParaRPr lang="en-US" altLang="zh-CN" dirty="0"/>
          </a:p>
          <a:p>
            <a:pPr lvl="1"/>
            <a:r>
              <a:rPr lang="zh-CN" altLang="en-US" dirty="0"/>
              <a:t>创建</a:t>
            </a:r>
            <a:r>
              <a:rPr lang="en-US" altLang="zh-CN" dirty="0"/>
              <a:t>CRT</a:t>
            </a:r>
            <a:r>
              <a:rPr lang="zh-CN" altLang="en-US" dirty="0"/>
              <a:t>进程和线程参数</a:t>
            </a:r>
            <a:endParaRPr lang="en-US" altLang="zh-CN" dirty="0"/>
          </a:p>
          <a:p>
            <a:pPr lvl="1"/>
            <a:r>
              <a:rPr lang="zh-CN" altLang="en-US" dirty="0"/>
              <a:t>全局变量的内存布局</a:t>
            </a:r>
            <a:endParaRPr lang="en-US" altLang="zh-CN" dirty="0"/>
          </a:p>
          <a:p>
            <a:pPr lvl="1"/>
            <a:r>
              <a:rPr lang="zh-CN" altLang="en-US" dirty="0"/>
              <a:t>全局变量的初始化</a:t>
            </a:r>
            <a:endParaRPr lang="en-US" altLang="zh-CN" dirty="0"/>
          </a:p>
          <a:p>
            <a:r>
              <a:rPr lang="zh-CN" altLang="en-US" dirty="0"/>
              <a:t>调用入口函数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71813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 </a:t>
            </a:r>
            <a:r>
              <a:rPr lang="zh-CN" altLang="en-US" dirty="0"/>
              <a:t>标准库函数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strcpy</a:t>
            </a:r>
          </a:p>
          <a:p>
            <a:r>
              <a:rPr lang="en-US" altLang="zh-CN" dirty="0"/>
              <a:t>memcpy</a:t>
            </a:r>
          </a:p>
          <a:p>
            <a:r>
              <a:rPr lang="en-US" altLang="zh-CN" dirty="0" err="1"/>
              <a:t>memmove</a:t>
            </a:r>
            <a:endParaRPr lang="en-US" altLang="zh-CN" dirty="0"/>
          </a:p>
          <a:p>
            <a:r>
              <a:rPr lang="en-US" altLang="zh-CN" dirty="0" err="1"/>
              <a:t>sprintf</a:t>
            </a:r>
            <a:endParaRPr lang="en-US" altLang="zh-CN" dirty="0"/>
          </a:p>
          <a:p>
            <a:r>
              <a:rPr lang="en-US" altLang="zh-CN" dirty="0" err="1"/>
              <a:t>strtok</a:t>
            </a:r>
            <a:endParaRPr lang="en-US" altLang="zh-CN" dirty="0"/>
          </a:p>
          <a:p>
            <a:r>
              <a:rPr lang="en-US" altLang="zh-CN" dirty="0"/>
              <a:t>rand</a:t>
            </a:r>
          </a:p>
          <a:p>
            <a:r>
              <a:rPr lang="en-US" altLang="zh-CN" dirty="0"/>
              <a:t>time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229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？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静态类型</a:t>
            </a:r>
            <a:endParaRPr lang="en-US" altLang="zh-CN" dirty="0"/>
          </a:p>
          <a:p>
            <a:r>
              <a:rPr lang="zh-CN" altLang="en-US" dirty="0"/>
              <a:t>编译式的</a:t>
            </a:r>
            <a:endParaRPr lang="en-US" altLang="zh-CN" dirty="0"/>
          </a:p>
          <a:p>
            <a:r>
              <a:rPr lang="zh-CN" altLang="en-US" dirty="0"/>
              <a:t>过程化编程</a:t>
            </a:r>
            <a:endParaRPr lang="en-US" altLang="zh-CN" dirty="0"/>
          </a:p>
          <a:p>
            <a:r>
              <a:rPr lang="zh-CN" altLang="en-US" dirty="0"/>
              <a:t>面向对象编程</a:t>
            </a:r>
            <a:endParaRPr lang="en-US" altLang="zh-CN" dirty="0"/>
          </a:p>
          <a:p>
            <a:r>
              <a:rPr lang="zh-CN" altLang="en-US" dirty="0"/>
              <a:t>泛型编程</a:t>
            </a:r>
            <a:endParaRPr lang="en-US" altLang="zh-CN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中级语言</a:t>
            </a:r>
            <a:endParaRPr lang="en-US" altLang="zh-CN" dirty="0"/>
          </a:p>
          <a:p>
            <a:r>
              <a:rPr lang="zh-CN" altLang="en-US" dirty="0"/>
              <a:t>变量大小写敏感</a:t>
            </a:r>
            <a:endParaRPr lang="en-US" altLang="zh-CN" dirty="0"/>
          </a:p>
          <a:p>
            <a:r>
              <a:rPr lang="en-US" altLang="zh-CN" dirty="0"/>
              <a:t>C</a:t>
            </a:r>
            <a:r>
              <a:rPr lang="zh-CN" altLang="en-US" dirty="0"/>
              <a:t>的超集</a:t>
            </a:r>
            <a:endParaRPr lang="en-US" altLang="zh-CN" dirty="0"/>
          </a:p>
          <a:p>
            <a:r>
              <a:rPr lang="zh-CN" altLang="en-US" dirty="0"/>
              <a:t>进一步扩充和完善了 </a:t>
            </a:r>
            <a:r>
              <a:rPr lang="en-US" altLang="zh-CN" dirty="0"/>
              <a:t>C </a:t>
            </a:r>
            <a:r>
              <a:rPr lang="zh-CN" altLang="en-US" dirty="0"/>
              <a:t>语言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761859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/>
          <p:cNvSpPr/>
          <p:nvPr/>
        </p:nvSpPr>
        <p:spPr>
          <a:xfrm>
            <a:off x="2784762" y="2587337"/>
            <a:ext cx="5652655" cy="162098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进阶篇</a:t>
            </a:r>
          </a:p>
        </p:txBody>
      </p:sp>
    </p:spTree>
    <p:extLst>
      <p:ext uri="{BB962C8B-B14F-4D97-AF65-F5344CB8AC3E}">
        <p14:creationId xmlns:p14="http://schemas.microsoft.com/office/powerpoint/2010/main" val="23281483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异常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try …</a:t>
            </a:r>
            <a:r>
              <a:rPr lang="zh-CN" altLang="en-US" dirty="0"/>
              <a:t> </a:t>
            </a:r>
            <a:r>
              <a:rPr lang="en-US" altLang="zh-CN" dirty="0"/>
              <a:t>catch </a:t>
            </a:r>
            <a:r>
              <a:rPr lang="zh-CN" altLang="en-US" dirty="0"/>
              <a:t>和 </a:t>
            </a:r>
            <a:r>
              <a:rPr lang="en-US" altLang="zh-CN" dirty="0"/>
              <a:t>throw </a:t>
            </a:r>
            <a:r>
              <a:rPr lang="zh-CN" altLang="en-US" dirty="0"/>
              <a:t>关键字</a:t>
            </a:r>
            <a:endParaRPr lang="en-US" altLang="zh-CN" dirty="0"/>
          </a:p>
          <a:p>
            <a:pPr lvl="1"/>
            <a:r>
              <a:rPr lang="zh-CN" altLang="en-US" dirty="0"/>
              <a:t>什么是</a:t>
            </a:r>
            <a:r>
              <a:rPr lang="en-US" altLang="zh-CN" dirty="0"/>
              <a:t>try</a:t>
            </a:r>
            <a:r>
              <a:rPr lang="zh-CN" altLang="en-US" dirty="0"/>
              <a:t>块</a:t>
            </a:r>
            <a:endParaRPr lang="en-US" altLang="zh-CN" dirty="0"/>
          </a:p>
          <a:p>
            <a:pPr lvl="1"/>
            <a:r>
              <a:rPr lang="zh-CN" altLang="en-US" dirty="0"/>
              <a:t>什么是</a:t>
            </a:r>
            <a:r>
              <a:rPr lang="en-US" altLang="zh-CN" dirty="0"/>
              <a:t>catch</a:t>
            </a:r>
            <a:r>
              <a:rPr lang="zh-CN" altLang="en-US" dirty="0"/>
              <a:t>块</a:t>
            </a:r>
            <a:endParaRPr lang="en-US" altLang="zh-CN" dirty="0"/>
          </a:p>
          <a:p>
            <a:pPr lvl="1"/>
            <a:r>
              <a:rPr lang="en-US" altLang="zh-CN" dirty="0"/>
              <a:t>throw</a:t>
            </a:r>
            <a:r>
              <a:rPr lang="zh-CN" altLang="en-US" dirty="0"/>
              <a:t>做了些什么</a:t>
            </a:r>
            <a:endParaRPr lang="en-US" altLang="zh-CN" dirty="0"/>
          </a:p>
          <a:p>
            <a:pPr lvl="1"/>
            <a:r>
              <a:rPr lang="zh-CN" altLang="en-US" dirty="0"/>
              <a:t>抛出异常规格外的异常会怎么样</a:t>
            </a:r>
            <a:r>
              <a:rPr lang="en-US" altLang="zh-CN" dirty="0"/>
              <a:t>?</a:t>
            </a:r>
          </a:p>
          <a:p>
            <a:r>
              <a:rPr lang="en-US" altLang="zh-CN" dirty="0" err="1"/>
              <a:t>std</a:t>
            </a:r>
            <a:r>
              <a:rPr lang="en-US" altLang="zh-CN" dirty="0"/>
              <a:t>::exception</a:t>
            </a:r>
          </a:p>
          <a:p>
            <a:pPr lvl="1"/>
            <a:r>
              <a:rPr lang="zh-CN" altLang="en-US" dirty="0"/>
              <a:t>语言本身支持的异常</a:t>
            </a:r>
            <a:endParaRPr lang="en-US" altLang="zh-CN" dirty="0"/>
          </a:p>
          <a:p>
            <a:pPr lvl="1"/>
            <a:r>
              <a:rPr lang="en-US" altLang="zh-CN" dirty="0"/>
              <a:t>C++</a:t>
            </a:r>
            <a:r>
              <a:rPr lang="zh-CN" altLang="en-US" dirty="0"/>
              <a:t>标准库异常</a:t>
            </a:r>
            <a:endParaRPr lang="en-US" altLang="zh-CN" dirty="0"/>
          </a:p>
          <a:p>
            <a:pPr lvl="1"/>
            <a:r>
              <a:rPr lang="zh-CN" altLang="en-US" dirty="0"/>
              <a:t>程序作用域之外发生的异常</a:t>
            </a:r>
            <a:endParaRPr lang="en-US" altLang="zh-CN" dirty="0"/>
          </a:p>
          <a:p>
            <a:r>
              <a:rPr lang="en-US" altLang="zh-CN" dirty="0"/>
              <a:t>new </a:t>
            </a:r>
            <a:r>
              <a:rPr lang="zh-CN" altLang="en-US" dirty="0"/>
              <a:t>还是 </a:t>
            </a:r>
            <a:r>
              <a:rPr lang="en-US" altLang="zh-CN" dirty="0"/>
              <a:t>new </a:t>
            </a:r>
            <a:r>
              <a:rPr lang="en-US" altLang="zh-CN" dirty="0" err="1"/>
              <a:t>nothrow</a:t>
            </a:r>
            <a:endParaRPr lang="en-US" altLang="zh-CN" dirty="0"/>
          </a:p>
          <a:p>
            <a:r>
              <a:rPr lang="zh-CN" altLang="en-US" dirty="0"/>
              <a:t>异常后的自动清理技巧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43793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内存碎片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内存碎片的生成</a:t>
            </a:r>
            <a:endParaRPr lang="en-US" altLang="zh-CN" dirty="0"/>
          </a:p>
          <a:p>
            <a:r>
              <a:rPr lang="zh-CN" altLang="en-US" dirty="0"/>
              <a:t>内存碎片的危害</a:t>
            </a:r>
            <a:endParaRPr lang="en-US" altLang="zh-CN" dirty="0"/>
          </a:p>
          <a:p>
            <a:r>
              <a:rPr lang="zh-CN" altLang="en-US" dirty="0"/>
              <a:t>如何避免内存碎片化</a:t>
            </a:r>
          </a:p>
        </p:txBody>
      </p:sp>
    </p:spTree>
    <p:extLst>
      <p:ext uri="{BB962C8B-B14F-4D97-AF65-F5344CB8AC3E}">
        <p14:creationId xmlns:p14="http://schemas.microsoft.com/office/powerpoint/2010/main" val="23109154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构造和析构的诸多问题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构造顺序</a:t>
            </a:r>
            <a:endParaRPr lang="en-US" altLang="zh-CN" dirty="0"/>
          </a:p>
          <a:p>
            <a:r>
              <a:rPr lang="zh-CN" altLang="en-US" dirty="0"/>
              <a:t>析构顺序</a:t>
            </a:r>
            <a:endParaRPr lang="en-US" altLang="zh-CN" dirty="0"/>
          </a:p>
          <a:p>
            <a:r>
              <a:rPr lang="zh-CN" altLang="en-US" dirty="0"/>
              <a:t>虚析构顺序</a:t>
            </a:r>
            <a:endParaRPr lang="en-US" altLang="zh-CN" dirty="0"/>
          </a:p>
          <a:p>
            <a:r>
              <a:rPr lang="zh-CN" altLang="en-US" dirty="0"/>
              <a:t>构造中调用父类函数</a:t>
            </a:r>
            <a:endParaRPr lang="en-US" altLang="zh-CN" dirty="0"/>
          </a:p>
          <a:p>
            <a:r>
              <a:rPr lang="zh-CN" altLang="en-US" dirty="0"/>
              <a:t>构造中调用子类函数</a:t>
            </a:r>
            <a:endParaRPr lang="en-US" altLang="zh-CN" dirty="0"/>
          </a:p>
          <a:p>
            <a:r>
              <a:rPr lang="zh-CN" altLang="en-US" dirty="0"/>
              <a:t>析构中调用父类函数</a:t>
            </a:r>
            <a:endParaRPr lang="en-US" altLang="zh-CN" dirty="0"/>
          </a:p>
          <a:p>
            <a:r>
              <a:rPr lang="zh-CN" altLang="en-US" dirty="0"/>
              <a:t>析构中调用子类函数</a:t>
            </a:r>
          </a:p>
        </p:txBody>
      </p:sp>
    </p:spTree>
    <p:extLst>
      <p:ext uri="{BB962C8B-B14F-4D97-AF65-F5344CB8AC3E}">
        <p14:creationId xmlns:p14="http://schemas.microsoft.com/office/powerpoint/2010/main" val="7345948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</a:t>
            </a:r>
            <a:r>
              <a:rPr lang="en-US" altLang="zh-CN" dirty="0" err="1"/>
              <a:t>memcpy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在类对象上使用</a:t>
            </a:r>
            <a:r>
              <a:rPr lang="en-US" altLang="zh-CN" dirty="0" err="1"/>
              <a:t>memcpy</a:t>
            </a:r>
            <a:endParaRPr lang="en-US" altLang="zh-CN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2075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的发展</a:t>
            </a:r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3301321"/>
              </p:ext>
            </p:extLst>
          </p:nvPr>
        </p:nvGraphicFramePr>
        <p:xfrm>
          <a:off x="914400" y="2366963"/>
          <a:ext cx="10362016" cy="3449642"/>
        </p:xfrm>
        <a:graphic>
          <a:graphicData uri="http://schemas.openxmlformats.org/drawingml/2006/table">
            <a:tbl>
              <a:tblPr/>
              <a:tblGrid>
                <a:gridCol w="2590504">
                  <a:extLst>
                    <a:ext uri="{9D8B030D-6E8A-4147-A177-3AD203B41FA5}">
                      <a16:colId xmlns:a16="http://schemas.microsoft.com/office/drawing/2014/main" val="2576985579"/>
                    </a:ext>
                  </a:extLst>
                </a:gridCol>
                <a:gridCol w="2590504">
                  <a:extLst>
                    <a:ext uri="{9D8B030D-6E8A-4147-A177-3AD203B41FA5}">
                      <a16:colId xmlns:a16="http://schemas.microsoft.com/office/drawing/2014/main" val="4055570013"/>
                    </a:ext>
                  </a:extLst>
                </a:gridCol>
                <a:gridCol w="2590504">
                  <a:extLst>
                    <a:ext uri="{9D8B030D-6E8A-4147-A177-3AD203B41FA5}">
                      <a16:colId xmlns:a16="http://schemas.microsoft.com/office/drawing/2014/main" val="520240701"/>
                    </a:ext>
                  </a:extLst>
                </a:gridCol>
                <a:gridCol w="2590504">
                  <a:extLst>
                    <a:ext uri="{9D8B030D-6E8A-4147-A177-3AD203B41FA5}">
                      <a16:colId xmlns:a16="http://schemas.microsoft.com/office/drawing/2014/main" val="2037879636"/>
                    </a:ext>
                  </a:extLst>
                </a:gridCol>
              </a:tblGrid>
              <a:tr h="281422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文档</a:t>
                      </a:r>
                    </a:p>
                  </a:txBody>
                  <a:tcPr marL="14324" marR="14324" marT="13275" marB="132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通称</a:t>
                      </a:r>
                    </a:p>
                  </a:txBody>
                  <a:tcPr marL="14324" marR="14324" marT="13275" marB="132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备注</a:t>
                      </a:r>
                    </a:p>
                  </a:txBody>
                  <a:tcPr marL="14324" marR="14324" marT="13275" marB="132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zh-CN" alt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4324" marR="14324" marT="13275" marB="132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9050307"/>
                  </a:ext>
                </a:extLst>
              </a:tr>
              <a:tr h="316822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 dirty="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2015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ISO/IEC TS 19570:2015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-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用于并行计算的扩展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1160187"/>
                  </a:ext>
                </a:extLst>
              </a:tr>
              <a:tr h="316822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 dirty="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2015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ISO/IEC TS 18822:2015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 dirty="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-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文件系统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9186407"/>
                  </a:ext>
                </a:extLst>
              </a:tr>
              <a:tr h="316822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 dirty="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2014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ISO/IEC 14882:2014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C++14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第四个</a:t>
                      </a: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C++</a:t>
                      </a:r>
                      <a:r>
                        <a:rPr lang="zh-CN" altLang="en-US" sz="140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标准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9481976"/>
                  </a:ext>
                </a:extLst>
              </a:tr>
              <a:tr h="316822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2011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ISO/IEC TR 24733:2011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 dirty="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-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 dirty="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十进制浮点数扩展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4044837"/>
                  </a:ext>
                </a:extLst>
              </a:tr>
              <a:tr h="316822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2011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ISO/IEC 14882:2011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C++11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 dirty="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第三个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C++</a:t>
                      </a:r>
                      <a:r>
                        <a:rPr lang="zh-CN" altLang="en-US" sz="1400" dirty="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标准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4765582"/>
                  </a:ext>
                </a:extLst>
              </a:tr>
              <a:tr h="316822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2010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ISO/IEC TR 29124:2010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 dirty="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-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 dirty="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数学函数扩展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7718927"/>
                  </a:ext>
                </a:extLst>
              </a:tr>
              <a:tr h="316822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2007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ISO/IEC TR 19768:2007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C++TR1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 dirty="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C++</a:t>
                      </a:r>
                      <a:r>
                        <a:rPr lang="zh-CN" altLang="en-US" sz="1400" dirty="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技术报告：库扩展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2806999"/>
                  </a:ext>
                </a:extLst>
              </a:tr>
              <a:tr h="316822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2006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ISO/IEC TR 18015:2006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 dirty="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-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 dirty="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C++</a:t>
                      </a:r>
                      <a:r>
                        <a:rPr lang="zh-CN" altLang="en-US" sz="1400" dirty="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性能技术报告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321355"/>
                  </a:ext>
                </a:extLst>
              </a:tr>
              <a:tr h="316822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2003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ISO/IEC 14882:2003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C++03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 dirty="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第二个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C++</a:t>
                      </a:r>
                      <a:r>
                        <a:rPr lang="zh-CN" altLang="en-US" sz="1400" dirty="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标准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6726505"/>
                  </a:ext>
                </a:extLst>
              </a:tr>
              <a:tr h="316822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1998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ISO/IEC 14882:1998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C++98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 dirty="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第一个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C++</a:t>
                      </a:r>
                      <a:r>
                        <a:rPr lang="zh-CN" altLang="en-US" sz="1400" dirty="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标准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18393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855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Hello  WORLD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451579" y="2015836"/>
            <a:ext cx="4970003" cy="23795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#include </a:t>
            </a:r>
            <a:r>
              <a:rPr lang="en-US" altLang="zh-CN" sz="1400" dirty="0">
                <a:solidFill>
                  <a:srgbClr val="8B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400" dirty="0" err="1">
                <a:solidFill>
                  <a:srgbClr val="AA1111"/>
                </a:solidFill>
                <a:latin typeface="Consolas" panose="020B0609020204030204" pitchFamily="49" charset="0"/>
              </a:rPr>
              <a:t>iostream</a:t>
            </a:r>
            <a:r>
              <a:rPr lang="en-US" altLang="zh-CN" sz="1400" dirty="0">
                <a:solidFill>
                  <a:srgbClr val="8B0000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400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1400" dirty="0">
                <a:solidFill>
                  <a:srgbClr val="008000"/>
                </a:solidFill>
                <a:latin typeface="Consolas" panose="020B0609020204030204" pitchFamily="49" charset="0"/>
              </a:rPr>
              <a:t>using</a:t>
            </a:r>
            <a:r>
              <a:rPr lang="en-US" altLang="zh-CN" sz="1400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namespace</a:t>
            </a:r>
            <a:r>
              <a:rPr lang="en-US" altLang="zh-CN" sz="1400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0055AA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400" dirty="0">
                <a:solidFill>
                  <a:srgbClr val="808080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altLang="zh-CN" sz="1400" dirty="0">
                <a:solidFill>
                  <a:srgbClr val="AA5500"/>
                </a:solidFill>
                <a:latin typeface="Consolas" panose="020B0609020204030204" pitchFamily="49" charset="0"/>
              </a:rPr>
              <a:t>// main() </a:t>
            </a:r>
            <a:r>
              <a:rPr lang="zh-CN" altLang="en-US" sz="1400" dirty="0">
                <a:solidFill>
                  <a:srgbClr val="AA5500"/>
                </a:solidFill>
                <a:latin typeface="Consolas" panose="020B0609020204030204" pitchFamily="49" charset="0"/>
              </a:rPr>
              <a:t>是程序开始执行的地方</a:t>
            </a:r>
            <a:r>
              <a:rPr lang="zh-CN" alt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endParaRPr lang="en-US" altLang="zh-CN" sz="14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0055AA"/>
                </a:solidFill>
                <a:latin typeface="Consolas" panose="020B0609020204030204" pitchFamily="49" charset="0"/>
              </a:rPr>
              <a:t>main</a:t>
            </a:r>
            <a:r>
              <a:rPr lang="en-US" altLang="zh-CN" sz="1400" dirty="0">
                <a:solidFill>
                  <a:srgbClr val="808000"/>
                </a:solidFill>
                <a:latin typeface="Consolas" panose="020B0609020204030204" pitchFamily="49" charset="0"/>
              </a:rPr>
              <a:t>( int </a:t>
            </a:r>
            <a:r>
              <a:rPr lang="en-US" altLang="zh-CN" sz="1400" dirty="0" err="1">
                <a:solidFill>
                  <a:srgbClr val="808000"/>
                </a:solidFill>
                <a:latin typeface="Consolas" panose="020B0609020204030204" pitchFamily="49" charset="0"/>
              </a:rPr>
              <a:t>argc</a:t>
            </a:r>
            <a:r>
              <a:rPr lang="en-US" altLang="zh-CN" sz="1400" dirty="0">
                <a:solidFill>
                  <a:srgbClr val="808000"/>
                </a:solidFill>
                <a:latin typeface="Consolas" panose="020B0609020204030204" pitchFamily="49" charset="0"/>
              </a:rPr>
              <a:t>, char** </a:t>
            </a:r>
            <a:r>
              <a:rPr lang="en-US" altLang="zh-CN" sz="1400" dirty="0" err="1">
                <a:solidFill>
                  <a:srgbClr val="808000"/>
                </a:solidFill>
                <a:latin typeface="Consolas" panose="020B0609020204030204" pitchFamily="49" charset="0"/>
              </a:rPr>
              <a:t>argv</a:t>
            </a:r>
            <a:r>
              <a:rPr lang="en-US" altLang="zh-CN" sz="1400" dirty="0">
                <a:solidFill>
                  <a:srgbClr val="808000"/>
                </a:solidFill>
                <a:latin typeface="Consolas" panose="020B0609020204030204" pitchFamily="49" charset="0"/>
              </a:rPr>
              <a:t> )</a:t>
            </a:r>
            <a:r>
              <a:rPr lang="en-US" altLang="zh-CN" sz="1400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1400" dirty="0">
                <a:solidFill>
                  <a:srgbClr val="808000"/>
                </a:solidFill>
                <a:latin typeface="Consolas" panose="020B0609020204030204" pitchFamily="49" charset="0"/>
              </a:rPr>
              <a:t>{</a:t>
            </a:r>
            <a:r>
              <a:rPr lang="en-US" altLang="zh-CN" sz="1400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1400" dirty="0">
                <a:solidFill>
                  <a:srgbClr val="80808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400" dirty="0" err="1">
                <a:solidFill>
                  <a:srgbClr val="0055AA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sz="1400" dirty="0">
                <a:solidFill>
                  <a:srgbClr val="80808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sz="1400" dirty="0">
                <a:solidFill>
                  <a:srgbClr val="8B0000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dirty="0">
                <a:solidFill>
                  <a:srgbClr val="AA1111"/>
                </a:solidFill>
                <a:latin typeface="Consolas" panose="020B0609020204030204" pitchFamily="49" charset="0"/>
              </a:rPr>
              <a:t>Hello World</a:t>
            </a:r>
            <a:r>
              <a:rPr lang="en-US" altLang="zh-CN" sz="1400" dirty="0">
                <a:solidFill>
                  <a:srgbClr val="8B0000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dirty="0">
                <a:solidFill>
                  <a:srgbClr val="808080"/>
                </a:solidFill>
                <a:latin typeface="Consolas" panose="020B0609020204030204" pitchFamily="49" charset="0"/>
              </a:rPr>
              <a:t>; </a:t>
            </a:r>
            <a:r>
              <a:rPr lang="en-US" altLang="zh-CN" sz="1400" dirty="0">
                <a:solidFill>
                  <a:srgbClr val="AA55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400" dirty="0">
                <a:solidFill>
                  <a:srgbClr val="AA5500"/>
                </a:solidFill>
                <a:latin typeface="Consolas" panose="020B0609020204030204" pitchFamily="49" charset="0"/>
              </a:rPr>
              <a:t>输出 </a:t>
            </a:r>
            <a:r>
              <a:rPr lang="en-US" altLang="zh-CN" sz="1400" dirty="0">
                <a:solidFill>
                  <a:srgbClr val="AA5500"/>
                </a:solidFill>
                <a:latin typeface="Consolas" panose="020B0609020204030204" pitchFamily="49" charset="0"/>
              </a:rPr>
              <a:t>Hello World</a:t>
            </a:r>
          </a:p>
          <a:p>
            <a:r>
              <a:rPr lang="en-US" altLang="zh-CN" sz="1400" dirty="0">
                <a:solidFill>
                  <a:srgbClr val="AA55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400" dirty="0">
                <a:solidFill>
                  <a:srgbClr val="00800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400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800000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400" dirty="0">
                <a:solidFill>
                  <a:srgbClr val="808080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altLang="zh-CN" sz="1400" dirty="0">
                <a:solidFill>
                  <a:srgbClr val="808000"/>
                </a:solidFill>
                <a:latin typeface="Consolas" panose="020B0609020204030204" pitchFamily="49" charset="0"/>
              </a:rPr>
              <a:t>}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868391" y="2015836"/>
            <a:ext cx="4186463" cy="31484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程序要素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包含头文件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命名空间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函数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函数类型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函数名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参数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函数体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算法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返回值</a:t>
            </a:r>
          </a:p>
        </p:txBody>
      </p:sp>
    </p:spTree>
    <p:extLst>
      <p:ext uri="{BB962C8B-B14F-4D97-AF65-F5344CB8AC3E}">
        <p14:creationId xmlns:p14="http://schemas.microsoft.com/office/powerpoint/2010/main" val="2631016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中的类型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993669"/>
              </p:ext>
            </p:extLst>
          </p:nvPr>
        </p:nvGraphicFramePr>
        <p:xfrm>
          <a:off x="2389909" y="2595173"/>
          <a:ext cx="6794843" cy="3185160"/>
        </p:xfrm>
        <a:graphic>
          <a:graphicData uri="http://schemas.openxmlformats.org/drawingml/2006/table">
            <a:tbl>
              <a:tblPr/>
              <a:tblGrid>
                <a:gridCol w="3322980">
                  <a:extLst>
                    <a:ext uri="{9D8B030D-6E8A-4147-A177-3AD203B41FA5}">
                      <a16:colId xmlns:a16="http://schemas.microsoft.com/office/drawing/2014/main" val="2236968412"/>
                    </a:ext>
                  </a:extLst>
                </a:gridCol>
                <a:gridCol w="3471863">
                  <a:extLst>
                    <a:ext uri="{9D8B030D-6E8A-4147-A177-3AD203B41FA5}">
                      <a16:colId xmlns:a16="http://schemas.microsoft.com/office/drawing/2014/main" val="8931472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类型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关键字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24234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zh-CN" altLang="en-US" dirty="0">
                          <a:solidFill>
                            <a:schemeClr val="bg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布尔型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chemeClr val="bg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bool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72356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zh-CN" altLang="en-US" dirty="0">
                          <a:solidFill>
                            <a:schemeClr val="bg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字符型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char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62246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zh-CN" altLang="en-US" dirty="0">
                          <a:solidFill>
                            <a:schemeClr val="bg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整型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int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3252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zh-CN" altLang="en-US" dirty="0">
                          <a:solidFill>
                            <a:schemeClr val="bg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浮点型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float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027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solidFill>
                            <a:schemeClr val="bg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双浮点型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double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86265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solidFill>
                            <a:schemeClr val="bg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无类型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void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566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solidFill>
                            <a:schemeClr val="bg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宽字符型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err="1">
                          <a:solidFill>
                            <a:schemeClr val="bg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wchar_t</a:t>
                      </a:r>
                      <a:endParaRPr lang="en-US" dirty="0">
                        <a:solidFill>
                          <a:schemeClr val="bg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69679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669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中的类型</a:t>
            </a:r>
          </a:p>
        </p:txBody>
      </p:sp>
      <p:sp>
        <p:nvSpPr>
          <p:cNvPr id="4" name="矩形: 圆角 3"/>
          <p:cNvSpPr/>
          <p:nvPr/>
        </p:nvSpPr>
        <p:spPr>
          <a:xfrm>
            <a:off x="3588329" y="2442180"/>
            <a:ext cx="1371600" cy="55071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一字节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5" name="矩形: 圆角 4"/>
          <p:cNvSpPr/>
          <p:nvPr/>
        </p:nvSpPr>
        <p:spPr>
          <a:xfrm>
            <a:off x="3588329" y="3081929"/>
            <a:ext cx="1371600" cy="55071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二字节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6" name="矩形: 圆角 5"/>
          <p:cNvSpPr/>
          <p:nvPr/>
        </p:nvSpPr>
        <p:spPr>
          <a:xfrm>
            <a:off x="3588329" y="3721678"/>
            <a:ext cx="1371600" cy="55071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四字节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7" name="矩形: 圆角 6"/>
          <p:cNvSpPr/>
          <p:nvPr/>
        </p:nvSpPr>
        <p:spPr>
          <a:xfrm>
            <a:off x="3588329" y="4361427"/>
            <a:ext cx="1371600" cy="55071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八字节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9" name="矩形: 圆角 8"/>
          <p:cNvSpPr/>
          <p:nvPr/>
        </p:nvSpPr>
        <p:spPr>
          <a:xfrm>
            <a:off x="6608621" y="3721678"/>
            <a:ext cx="1371600" cy="55071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长整型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11" name="矩形: 圆角 10"/>
          <p:cNvSpPr/>
          <p:nvPr/>
        </p:nvSpPr>
        <p:spPr>
          <a:xfrm>
            <a:off x="6608621" y="3081929"/>
            <a:ext cx="1371600" cy="55071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整型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12" name="矩形: 圆角 11"/>
          <p:cNvSpPr/>
          <p:nvPr/>
        </p:nvSpPr>
        <p:spPr>
          <a:xfrm>
            <a:off x="5098475" y="2442180"/>
            <a:ext cx="1371600" cy="55071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布尔型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13" name="矩形: 圆角 12"/>
          <p:cNvSpPr/>
          <p:nvPr/>
        </p:nvSpPr>
        <p:spPr>
          <a:xfrm>
            <a:off x="6608621" y="2442180"/>
            <a:ext cx="1371600" cy="55071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短整型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14" name="矩形: 圆角 13"/>
          <p:cNvSpPr/>
          <p:nvPr/>
        </p:nvSpPr>
        <p:spPr>
          <a:xfrm>
            <a:off x="5098475" y="4361427"/>
            <a:ext cx="1371600" cy="55071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单精度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15" name="矩形: 圆角 14"/>
          <p:cNvSpPr/>
          <p:nvPr/>
        </p:nvSpPr>
        <p:spPr>
          <a:xfrm>
            <a:off x="6608621" y="4361427"/>
            <a:ext cx="1371600" cy="55071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双精度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16" name="矩形: 圆角 15"/>
          <p:cNvSpPr/>
          <p:nvPr/>
        </p:nvSpPr>
        <p:spPr>
          <a:xfrm>
            <a:off x="5098475" y="3081929"/>
            <a:ext cx="1371600" cy="1190467"/>
          </a:xfrm>
          <a:prstGeom prst="roundRect">
            <a:avLst>
              <a:gd name="adj" fmla="val 40234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solidFill>
                  <a:schemeClr val="bg1"/>
                </a:solidFill>
                <a:latin typeface="Calisto MT" panose="02040603050505030304" pitchFamily="18" charset="0"/>
              </a:rPr>
              <a:t>?</a:t>
            </a:r>
            <a:endParaRPr lang="zh-CN" altLang="en-US" sz="8800" dirty="0">
              <a:solidFill>
                <a:schemeClr val="bg1"/>
              </a:solidFill>
              <a:latin typeface="Calisto MT" panose="02040603050505030304" pitchFamily="18" charset="0"/>
            </a:endParaRPr>
          </a:p>
        </p:txBody>
      </p:sp>
      <p:sp>
        <p:nvSpPr>
          <p:cNvPr id="3" name="矩形: 圆角 2"/>
          <p:cNvSpPr/>
          <p:nvPr/>
        </p:nvSpPr>
        <p:spPr>
          <a:xfrm>
            <a:off x="1451579" y="2408130"/>
            <a:ext cx="1832265" cy="37958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unsigned int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1478972" y="3253062"/>
            <a:ext cx="1832265" cy="37958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long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矩形: 圆角 17"/>
          <p:cNvSpPr/>
          <p:nvPr/>
        </p:nvSpPr>
        <p:spPr>
          <a:xfrm>
            <a:off x="8628234" y="2218338"/>
            <a:ext cx="1832265" cy="37958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char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9" name="矩形: 圆角 18"/>
          <p:cNvSpPr/>
          <p:nvPr/>
        </p:nvSpPr>
        <p:spPr>
          <a:xfrm>
            <a:off x="8534404" y="2960385"/>
            <a:ext cx="1832265" cy="37958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bool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0" name="矩形: 圆角 19"/>
          <p:cNvSpPr/>
          <p:nvPr/>
        </p:nvSpPr>
        <p:spPr>
          <a:xfrm>
            <a:off x="8721752" y="3741436"/>
            <a:ext cx="1832265" cy="37958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double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1" name="矩形: 圆角 20"/>
          <p:cNvSpPr/>
          <p:nvPr/>
        </p:nvSpPr>
        <p:spPr>
          <a:xfrm>
            <a:off x="1374908" y="4082603"/>
            <a:ext cx="1832265" cy="37958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short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627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数值存储 </a:t>
            </a:r>
            <a:r>
              <a:rPr lang="en-US" altLang="zh-CN" dirty="0"/>
              <a:t>– </a:t>
            </a:r>
            <a:r>
              <a:rPr lang="zh-CN" altLang="en-US" dirty="0"/>
              <a:t>整数</a:t>
            </a:r>
          </a:p>
        </p:txBody>
      </p:sp>
      <p:sp>
        <p:nvSpPr>
          <p:cNvPr id="4" name="矩形: 圆角 3"/>
          <p:cNvSpPr/>
          <p:nvPr/>
        </p:nvSpPr>
        <p:spPr>
          <a:xfrm>
            <a:off x="1451579" y="2244437"/>
            <a:ext cx="3917372" cy="86244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607442" y="2383690"/>
            <a:ext cx="581891" cy="5818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LE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6" name="矩形: 圆角 5"/>
          <p:cNvSpPr/>
          <p:nvPr/>
        </p:nvSpPr>
        <p:spPr>
          <a:xfrm>
            <a:off x="1451579" y="4042169"/>
            <a:ext cx="3917372" cy="86244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607442" y="4181422"/>
            <a:ext cx="581891" cy="5818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BE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386760" y="2383690"/>
            <a:ext cx="581891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C0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121051" y="2383690"/>
            <a:ext cx="581891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27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855342" y="2383690"/>
            <a:ext cx="581891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1E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589633" y="2383691"/>
            <a:ext cx="581891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B5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386760" y="4181421"/>
            <a:ext cx="581891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C0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121051" y="4181421"/>
            <a:ext cx="581891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27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855342" y="4181421"/>
            <a:ext cx="581891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1E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589633" y="4181422"/>
            <a:ext cx="581891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B5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8" name="箭头: 右 17"/>
          <p:cNvSpPr/>
          <p:nvPr/>
        </p:nvSpPr>
        <p:spPr>
          <a:xfrm>
            <a:off x="5566378" y="2244437"/>
            <a:ext cx="810490" cy="862445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19" name="箭头: 右 18"/>
          <p:cNvSpPr/>
          <p:nvPr/>
        </p:nvSpPr>
        <p:spPr>
          <a:xfrm>
            <a:off x="5566378" y="4041143"/>
            <a:ext cx="810490" cy="862445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0" name="矩形: 圆角 19"/>
          <p:cNvSpPr/>
          <p:nvPr/>
        </p:nvSpPr>
        <p:spPr>
          <a:xfrm>
            <a:off x="6574295" y="2244437"/>
            <a:ext cx="3917372" cy="86244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3223789237</a:t>
            </a:r>
            <a:endParaRPr lang="zh-CN" alt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1" name="矩形: 圆角 20"/>
          <p:cNvSpPr/>
          <p:nvPr/>
        </p:nvSpPr>
        <p:spPr>
          <a:xfrm>
            <a:off x="6574295" y="4041142"/>
            <a:ext cx="3917372" cy="86244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3223789237</a:t>
            </a:r>
            <a:endParaRPr lang="zh-CN" alt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" name="等腰三角形 7">
            <a:hlinkClick r:id="rId4" action="ppaction://hlinkfile"/>
          </p:cNvPr>
          <p:cNvSpPr/>
          <p:nvPr>
            <p:custDataLst>
              <p:custData r:id="rId1"/>
            </p:custDataLst>
          </p:nvPr>
        </p:nvSpPr>
        <p:spPr>
          <a:xfrm rot="5400000">
            <a:off x="11034071" y="5164287"/>
            <a:ext cx="924793" cy="883227"/>
          </a:xfrm>
          <a:prstGeom prst="triangle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sx="105000" sy="105000" algn="tl" rotWithShape="0">
              <a:schemeClr val="tx2">
                <a:lumMod val="60000"/>
                <a:lumOff val="40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449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数值存储 </a:t>
            </a:r>
            <a:r>
              <a:rPr lang="en-US" altLang="zh-CN" dirty="0"/>
              <a:t>– </a:t>
            </a:r>
            <a:r>
              <a:rPr lang="zh-CN" altLang="en-US" dirty="0"/>
              <a:t>浮点数存储方式</a:t>
            </a:r>
          </a:p>
        </p:txBody>
      </p:sp>
      <p:grpSp>
        <p:nvGrpSpPr>
          <p:cNvPr id="34" name="组合 33"/>
          <p:cNvGrpSpPr/>
          <p:nvPr/>
        </p:nvGrpSpPr>
        <p:grpSpPr>
          <a:xfrm>
            <a:off x="1450175" y="3822663"/>
            <a:ext cx="8251736" cy="862445"/>
            <a:chOff x="3948546" y="3350506"/>
            <a:chExt cx="8251736" cy="862445"/>
          </a:xfrm>
        </p:grpSpPr>
        <p:sp>
          <p:nvSpPr>
            <p:cNvPr id="12" name="矩形: 圆角 11"/>
            <p:cNvSpPr/>
            <p:nvPr/>
          </p:nvSpPr>
          <p:spPr>
            <a:xfrm>
              <a:off x="3948546" y="3350506"/>
              <a:ext cx="8251736" cy="86244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Consolas" panose="020B0609020204030204" pitchFamily="49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161494" y="3489759"/>
              <a:ext cx="1075524" cy="581891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</a:rPr>
                <a:t>DOUBLE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5369266" y="3489759"/>
              <a:ext cx="215059" cy="5818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</a:rPr>
                <a:t>S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5698311" y="3489758"/>
              <a:ext cx="1450634" cy="5818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</a:rPr>
                <a:t>E11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7262931" y="3489759"/>
              <a:ext cx="578741" cy="5818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</a:rPr>
                <a:t>M0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11419609" y="3489757"/>
              <a:ext cx="592282" cy="5818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</a:rPr>
                <a:t>M52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7955658" y="3489756"/>
              <a:ext cx="3354204" cy="5818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</a:rPr>
                <a:t>…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1462874" y="4913310"/>
            <a:ext cx="10232936" cy="862445"/>
            <a:chOff x="3940264" y="4352201"/>
            <a:chExt cx="10232936" cy="862445"/>
          </a:xfrm>
        </p:grpSpPr>
        <p:sp>
          <p:nvSpPr>
            <p:cNvPr id="25" name="矩形: 圆角 24"/>
            <p:cNvSpPr/>
            <p:nvPr/>
          </p:nvSpPr>
          <p:spPr>
            <a:xfrm>
              <a:off x="3940264" y="4352201"/>
              <a:ext cx="10232936" cy="86244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Consolas" panose="020B0609020204030204" pitchFamily="49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4153212" y="4491454"/>
              <a:ext cx="1062825" cy="581891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</a:rPr>
                <a:t>LONG DOUBLE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5348286" y="4491454"/>
              <a:ext cx="215058" cy="5818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</a:rPr>
                <a:t>S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5677330" y="4491453"/>
              <a:ext cx="1991162" cy="5818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</a:rPr>
                <a:t>E15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7782476" y="4491454"/>
              <a:ext cx="592597" cy="5818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</a:rPr>
                <a:t>M0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3418700" y="4491451"/>
              <a:ext cx="612654" cy="5818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</a:rPr>
                <a:t>M64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8489057" y="4491451"/>
              <a:ext cx="4815659" cy="5818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</a:rPr>
                <a:t>…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1451580" y="2732016"/>
            <a:ext cx="5988312" cy="862445"/>
            <a:chOff x="1451580" y="2170907"/>
            <a:chExt cx="5988312" cy="862445"/>
          </a:xfrm>
        </p:grpSpPr>
        <p:sp>
          <p:nvSpPr>
            <p:cNvPr id="4" name="矩形: 圆角 3"/>
            <p:cNvSpPr/>
            <p:nvPr/>
          </p:nvSpPr>
          <p:spPr>
            <a:xfrm>
              <a:off x="1451580" y="2170907"/>
              <a:ext cx="5988312" cy="86244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Consolas" panose="020B0609020204030204" pitchFamily="49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666639" y="2310160"/>
              <a:ext cx="1072008" cy="581891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</a:rPr>
                <a:t>FLOAT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2870895" y="2301227"/>
              <a:ext cx="215059" cy="5818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</a:rPr>
                <a:t>S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3199940" y="2301226"/>
              <a:ext cx="1104899" cy="5818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</a:rPr>
                <a:t>E08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4418825" y="2301227"/>
              <a:ext cx="595743" cy="5818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</a:rPr>
                <a:t>M0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5128554" y="2310159"/>
              <a:ext cx="1413477" cy="5818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</a:rPr>
                <a:t>…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6658228" y="2310160"/>
              <a:ext cx="595743" cy="5818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</a:rPr>
                <a:t>M23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93197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带状">
  <a:themeElements>
    <a:clrScheme name="带状">
      <a:dk1>
        <a:srgbClr val="2C2C2C"/>
      </a:dk1>
      <a:lt1>
        <a:srgbClr val="FFFFFF"/>
      </a:lt1>
      <a:dk2>
        <a:srgbClr val="606060"/>
      </a:dk2>
      <a:lt2>
        <a:srgbClr val="EDEDED"/>
      </a:lt2>
      <a:accent1>
        <a:srgbClr val="FFC000"/>
      </a:accent1>
      <a:accent2>
        <a:srgbClr val="A5D028"/>
      </a:accent2>
      <a:accent3>
        <a:srgbClr val="0CC978"/>
      </a:accent3>
      <a:accent4>
        <a:srgbClr val="099BDD"/>
      </a:accent4>
      <a:accent5>
        <a:srgbClr val="47BFCD"/>
      </a:accent5>
      <a:accent6>
        <a:srgbClr val="DD7C15"/>
      </a:accent6>
      <a:hlink>
        <a:srgbClr val="FF9933"/>
      </a:hlink>
      <a:folHlink>
        <a:srgbClr val="B2B2B2"/>
      </a:folHlink>
    </a:clrScheme>
    <a:fontScheme name="带状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带状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B1D2DA32-AC8B-4194-BF85-FF4A5B40EB50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578f3cf8-278f-4572-aaba-cf46013e7f5d" Revision="1" Stencil="System.MyShapes" StencilVersion="1.0"/>
</Control>
</file>

<file path=customXml/itemProps1.xml><?xml version="1.0" encoding="utf-8"?>
<ds:datastoreItem xmlns:ds="http://schemas.openxmlformats.org/officeDocument/2006/customXml" ds:itemID="{856F230A-B12A-42A7-A8D4-8F26283098AC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TM03090430[[fn=镶边]]</Template>
  <TotalTime>1423</TotalTime>
  <Words>2105</Words>
  <Application>Microsoft Office PowerPoint</Application>
  <PresentationFormat>宽屏</PresentationFormat>
  <Paragraphs>757</Paragraphs>
  <Slides>34</Slides>
  <Notes>23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50" baseType="lpstr">
      <vt:lpstr>等线</vt:lpstr>
      <vt:lpstr>黑体</vt:lpstr>
      <vt:lpstr>华文琥珀</vt:lpstr>
      <vt:lpstr>华文楷体</vt:lpstr>
      <vt:lpstr>华文宋体</vt:lpstr>
      <vt:lpstr>楷体</vt:lpstr>
      <vt:lpstr>宋体</vt:lpstr>
      <vt:lpstr>Arial</vt:lpstr>
      <vt:lpstr>Calisto MT</vt:lpstr>
      <vt:lpstr>CentSchbkCyrill BT</vt:lpstr>
      <vt:lpstr>Consolas</vt:lpstr>
      <vt:lpstr>Corbel</vt:lpstr>
      <vt:lpstr>Courier New</vt:lpstr>
      <vt:lpstr>Wingdings</vt:lpstr>
      <vt:lpstr>带状</vt:lpstr>
      <vt:lpstr>公式</vt:lpstr>
      <vt:lpstr>进击的C++</vt:lpstr>
      <vt:lpstr>PowerPoint 演示文稿</vt:lpstr>
      <vt:lpstr>C++？</vt:lpstr>
      <vt:lpstr>C++的发展</vt:lpstr>
      <vt:lpstr>Hello  WORLD</vt:lpstr>
      <vt:lpstr>C++中的类型</vt:lpstr>
      <vt:lpstr>C++中的类型</vt:lpstr>
      <vt:lpstr>数值存储 – 整数</vt:lpstr>
      <vt:lpstr>数值存储 – 浮点数存储方式</vt:lpstr>
      <vt:lpstr>数值存储 – 浮点数计算公式</vt:lpstr>
      <vt:lpstr>数值存储 – 规格化浮点数</vt:lpstr>
      <vt:lpstr>数值存储 – 非规格化浮点数</vt:lpstr>
      <vt:lpstr>数值存储 – 浮点数特殊值</vt:lpstr>
      <vt:lpstr>数值转换</vt:lpstr>
      <vt:lpstr>数值比较</vt:lpstr>
      <vt:lpstr>移位操作</vt:lpstr>
      <vt:lpstr>使用内存</vt:lpstr>
      <vt:lpstr>指针和地址</vt:lpstr>
      <vt:lpstr>内存揭秘</vt:lpstr>
      <vt:lpstr>数组</vt:lpstr>
      <vt:lpstr>引用</vt:lpstr>
      <vt:lpstr>结构、联合</vt:lpstr>
      <vt:lpstr>类 – 实物的数据化描述</vt:lpstr>
      <vt:lpstr>面向对象 – 虚函数</vt:lpstr>
      <vt:lpstr>面向对象 – 重载</vt:lpstr>
      <vt:lpstr>编译</vt:lpstr>
      <vt:lpstr>链接</vt:lpstr>
      <vt:lpstr>C++程序启动过程</vt:lpstr>
      <vt:lpstr>C 标准库函数</vt:lpstr>
      <vt:lpstr>PowerPoint 演示文稿</vt:lpstr>
      <vt:lpstr>C++异常</vt:lpstr>
      <vt:lpstr>内存碎片</vt:lpstr>
      <vt:lpstr>构造和析构的诸多问题</vt:lpstr>
      <vt:lpstr>关于memcpy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C++知识点挖掘</dc:title>
  <dc:creator>Albert Xu</dc:creator>
  <cp:lastModifiedBy>Albert Xu</cp:lastModifiedBy>
  <cp:revision>131</cp:revision>
  <dcterms:created xsi:type="dcterms:W3CDTF">2017-04-19T13:47:21Z</dcterms:created>
  <dcterms:modified xsi:type="dcterms:W3CDTF">2017-06-01T16:18:42Z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