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50"/>
  </p:notesMasterIdLst>
  <p:sldIdLst>
    <p:sldId id="256" r:id="rId3"/>
    <p:sldId id="268" r:id="rId4"/>
    <p:sldId id="269" r:id="rId5"/>
    <p:sldId id="298" r:id="rId6"/>
    <p:sldId id="270" r:id="rId7"/>
    <p:sldId id="271" r:id="rId8"/>
    <p:sldId id="273" r:id="rId9"/>
    <p:sldId id="257" r:id="rId10"/>
    <p:sldId id="258" r:id="rId11"/>
    <p:sldId id="272" r:id="rId12"/>
    <p:sldId id="277" r:id="rId13"/>
    <p:sldId id="274" r:id="rId14"/>
    <p:sldId id="275" r:id="rId15"/>
    <p:sldId id="276" r:id="rId16"/>
    <p:sldId id="259" r:id="rId17"/>
    <p:sldId id="278" r:id="rId18"/>
    <p:sldId id="260" r:id="rId19"/>
    <p:sldId id="297" r:id="rId20"/>
    <p:sldId id="262" r:id="rId21"/>
    <p:sldId id="295" r:id="rId22"/>
    <p:sldId id="296" r:id="rId23"/>
    <p:sldId id="282" r:id="rId24"/>
    <p:sldId id="299" r:id="rId25"/>
    <p:sldId id="280" r:id="rId26"/>
    <p:sldId id="281" r:id="rId27"/>
    <p:sldId id="283" r:id="rId28"/>
    <p:sldId id="263" r:id="rId29"/>
    <p:sldId id="300" r:id="rId30"/>
    <p:sldId id="264" r:id="rId31"/>
    <p:sldId id="301" r:id="rId32"/>
    <p:sldId id="279" r:id="rId33"/>
    <p:sldId id="302" r:id="rId34"/>
    <p:sldId id="284" r:id="rId35"/>
    <p:sldId id="303" r:id="rId36"/>
    <p:sldId id="265" r:id="rId37"/>
    <p:sldId id="285" r:id="rId38"/>
    <p:sldId id="266" r:id="rId39"/>
    <p:sldId id="267" r:id="rId40"/>
    <p:sldId id="286" r:id="rId41"/>
    <p:sldId id="287" r:id="rId42"/>
    <p:sldId id="288" r:id="rId43"/>
    <p:sldId id="289" r:id="rId44"/>
    <p:sldId id="290" r:id="rId45"/>
    <p:sldId id="294" r:id="rId46"/>
    <p:sldId id="291" r:id="rId47"/>
    <p:sldId id="292" r:id="rId48"/>
    <p:sldId id="29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E8DDA"/>
    <a:srgbClr val="F4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4%E7%BA%B3%E6%A3%AE%C2%B7%E6%96%AF%E5%A8%81%E5%A4%AB%E7%89%B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%E6%A0%BC%E5%88%97%E4%BD%9B%E9%81%8A%E8%A8%9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应用程序所需要的模块。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5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最令人切齿痛恨的问题，也是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最有争议的问题，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高手从中获得了更好的性能，更大的自由，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菜鸟的收获则是一遍一遍的检查代码和对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的痛恨，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但内存管理在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中无处不在，内存泄漏几乎在每个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程序中都会发生，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因此要想成为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高手，内存管理一关是必须要过的，除非放弃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，他们的内存管理基本是自动的，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当然你也放弃了自由和对内存的支配权，还放弃了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超绝的性能。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 这行代码里哪些地方用到了栈内存，哪些地方用到了堆内存。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8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分配过程：</a:t>
            </a:r>
            <a:r>
              <a:rPr lang="en-US" altLang="zh-CN" dirty="0"/>
              <a:t>SP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指针减分配大小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内存位置：地地址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栈是机器系统提供的数据结构，计算机会在底层对栈提供支持：分配专门的寄存器存放栈的地址，压栈出栈都有专门的指令执行，这就决定了栈的效率比较高。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编译器都会提供保留栈大小的参数，这里是</a:t>
            </a:r>
            <a:r>
              <a:rPr lang="en-US" altLang="zh-CN" dirty="0"/>
              <a:t>VS2017</a:t>
            </a:r>
            <a:r>
              <a:rPr lang="zh-CN" altLang="en-US" dirty="0"/>
              <a:t>的工程设置里，设置保留栈大小的地方。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栈的增长方向是由高地址往低地址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2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堆则是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函数库提供的，它的机制是很复杂的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例如为了分配一块内存，库函数会按照一定的算法（具体的算法可以参考数据结构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操作系统）在堆内存中搜索可用的足够大小的空间，如果没有足够大小的空间（可能是由于内存碎片太多），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就有可能调用系统功能去增加程序数据段的内存空间，这样就有机会分到足够大小的内存，然后进行返回。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显然，堆的效率比栈要低得多。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new </a:t>
            </a:r>
            <a:r>
              <a:rPr lang="zh-CN" altLang="en-US" dirty="0"/>
              <a:t>作用到对象上，编译器会先调用 </a:t>
            </a:r>
            <a:r>
              <a:rPr lang="en-US" altLang="zh-CN" dirty="0"/>
              <a:t>operator new </a:t>
            </a:r>
            <a:r>
              <a:rPr lang="zh-CN" altLang="en-US" dirty="0"/>
              <a:t>函数分配内存，再在已分配的内存上调用构造函数。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作用到对象上，编译器会先调用析构函数，再调用</a:t>
            </a:r>
            <a:r>
              <a:rPr lang="en-US" altLang="zh-CN" dirty="0"/>
              <a:t>operator delete </a:t>
            </a:r>
            <a:r>
              <a:rPr lang="zh-CN" altLang="en-US" dirty="0"/>
              <a:t>释放内存。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 </a:t>
            </a:r>
            <a:r>
              <a:rPr lang="en-US" altLang="zh-CN" dirty="0"/>
              <a:t>new </a:t>
            </a:r>
            <a:r>
              <a:rPr lang="zh-CN" altLang="en-US" dirty="0"/>
              <a:t>的作用在于对分配的内存手动调用构造函数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 address ) type(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);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Lesson-6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中的例程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我们现在在调试时看到的地址为虚拟地址，与之对应的为实地址（物理地址），虚地址和实地址之间由操作系统来通过可编程的</a:t>
            </a:r>
            <a:r>
              <a:rPr lang="en-US" altLang="zh-CN" dirty="0"/>
              <a:t>MMU</a:t>
            </a:r>
            <a:r>
              <a:rPr lang="zh-CN" altLang="en-US" dirty="0"/>
              <a:t>表建立映射关系。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通过查看任务管理器来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下内存泄漏检测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CrtSetDbgFlag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_CRTDBG_ALLOC_MEM_DF | _CRTDBG_LEAK_CHECK_DF );</a:t>
            </a:r>
          </a:p>
          <a:p>
            <a:endParaRPr lang="en-US" altLang="zh-CN" dirty="0"/>
          </a:p>
          <a:p>
            <a:r>
              <a:rPr lang="en-US" altLang="zh-CN" dirty="0"/>
              <a:t>CRT</a:t>
            </a:r>
          </a:p>
          <a:p>
            <a:endParaRPr lang="en-US" altLang="zh-CN" dirty="0"/>
          </a:p>
          <a:p>
            <a:r>
              <a:rPr lang="en-US" altLang="zh-CN" dirty="0"/>
              <a:t>VLD </a:t>
            </a:r>
            <a:r>
              <a:rPr lang="zh-CN" altLang="en-US" dirty="0"/>
              <a:t>内存泄漏检测库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内存检测库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指针的两个要素，地址和类型</a:t>
            </a:r>
            <a:endParaRPr lang="en-US" altLang="zh-CN" dirty="0"/>
          </a:p>
          <a:p>
            <a:r>
              <a:rPr lang="zh-CN" altLang="en-US" dirty="0"/>
              <a:t>地址是运行时需要用到的，类型是编译器需要用到的。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可打开</a:t>
            </a:r>
            <a:r>
              <a:rPr lang="en-US" altLang="zh-CN" dirty="0"/>
              <a:t>Lesson-7 </a:t>
            </a:r>
            <a:r>
              <a:rPr lang="zh-CN" altLang="en-US" dirty="0"/>
              <a:t>演示代码。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我想，只用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写程序的人最容易犯的错误就是认为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对面向对象的支持的实现本身就是面向对象的本质。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如果真的理解了面向对象，在特定需求下可以做出特定的结构来实现它。语言就已经是次要的东西了。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内聚：模块中数据之间的关系是否紧密。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判别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对模块内的任何行为，与其他模块交互数据的量越少内聚越高。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优点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减少外部数据的访问可以有效增加对外部模块的依赖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内部代码修改的导致外部代码修改的风险降低。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内聚越高，说明模块的无关性越低，甚至可以被丢弃。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/>
              <a:t>耦合：模块中与其他模块连接的紧密程度。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判别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对模块内的任何行为，如果对其他任何模块的访问都通过接口则说明是低耦合的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直接对其他模块进行数据访问，是高耦合行为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容易被替代的模块儿耦合性很低。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继承是高耦合行为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使软件的维护性变差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使软件变得不容易理解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3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70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熟悉数据类型和其所占用的字节数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整数存储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”一词来源于十八世紀愛爾蘭作家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乔纳森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斯威夫特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Jonathan Swift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）的小说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格列佛遊記"/>
              </a:rPr>
              <a:t>格列佛游记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Gulliver's Travels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）。小说中，小人国为水煮蛋该从大的一端（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）剥开还是小的一端（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）剥开而争论，争论的双方分别被称为“大端派”和“小端派”。以下是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年关于大小端之争历史的描述：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在计算时 指数</a:t>
            </a:r>
            <a:r>
              <a:rPr lang="en-US" altLang="zh-CN" dirty="0"/>
              <a:t>E </a:t>
            </a:r>
            <a:r>
              <a:rPr lang="zh-CN" altLang="en-US" dirty="0"/>
              <a:t>需 减去 </a:t>
            </a:r>
            <a:r>
              <a:rPr lang="en-US" altLang="zh-CN" dirty="0"/>
              <a:t>127</a:t>
            </a:r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‘ </a:t>
            </a:r>
            <a:r>
              <a:rPr lang="en-US" altLang="zh-CN" dirty="0"/>
              <a:t>= E - 127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从这里可以看出，浮点数是存在精度问题的。整数部分越大，小数部分精度越低。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1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2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bin/Debug/lesson-03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4.e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lesson-05/sample.c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lesson-08/sample.cp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1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公式" r:id="rId4" imgW="850680" imgH="203040" progId="Equation.3">
                  <p:embed/>
                </p:oleObj>
              </mc:Choice>
              <mc:Fallback>
                <p:oleObj name="公式" r:id="rId4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2FBC3EAA-580E-4A24-A481-ED1B8534FE01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B30BB1A4-D468-4424-ABFC-A3C970C057FB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: 圆角 3">
            <a:hlinkClick r:id="rId2" action="ppaction://hlinkfile"/>
            <a:extLst>
              <a:ext uri="{FF2B5EF4-FFF2-40B4-BE49-F238E27FC236}">
                <a16:creationId xmlns:a16="http://schemas.microsoft.com/office/drawing/2014/main" id="{EB6B367C-15C9-4274-990F-910C92641DD0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F8E3A0C6-D4D5-4CFB-9861-0754EA3A8C08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4C4E-E1C0-4C42-BB1E-B779722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53A16C-58FD-4CA0-B55E-F02B8647D7E2}"/>
              </a:ext>
            </a:extLst>
          </p:cNvPr>
          <p:cNvSpPr/>
          <p:nvPr/>
        </p:nvSpPr>
        <p:spPr>
          <a:xfrm>
            <a:off x="2327564" y="2763982"/>
            <a:ext cx="6982691" cy="2358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void f() {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* p = new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[5]; }</a:t>
            </a:r>
            <a:endParaRPr lang="zh-CN" altLang="en-US" sz="2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zh-CN" altLang="en-US" dirty="0"/>
              <a:t>函数调用和栈帧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2C60-64FA-4D57-85C7-7AFF468D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函数调用栈</a:t>
            </a:r>
          </a:p>
        </p:txBody>
      </p:sp>
      <p:pic>
        <p:nvPicPr>
          <p:cNvPr id="2050" name="Picture 2" descr="http://codemacro.com/assets/res/stack_frame/stack_frame.png">
            <a:extLst>
              <a:ext uri="{FF2B5EF4-FFF2-40B4-BE49-F238E27FC236}">
                <a16:creationId xmlns:a16="http://schemas.microsoft.com/office/drawing/2014/main" id="{036B2067-13AD-4B77-887C-2EEA0648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5" y="1792935"/>
            <a:ext cx="5803929" cy="49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F9983-E32D-4E8B-ACDF-C307E7F7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0" y="1038556"/>
            <a:ext cx="5800725" cy="3248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19E444-5032-4246-A067-AD19C0B39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4286581"/>
            <a:ext cx="7753350" cy="1790700"/>
          </a:xfrm>
          <a:prstGeom prst="rect">
            <a:avLst/>
          </a:prstGeom>
        </p:spPr>
      </p:pic>
      <p:sp>
        <p:nvSpPr>
          <p:cNvPr id="7" name="矩形: 圆角 6">
            <a:hlinkClick r:id="rId6" action="ppaction://hlinkfile"/>
            <a:extLst>
              <a:ext uri="{FF2B5EF4-FFF2-40B4-BE49-F238E27FC236}">
                <a16:creationId xmlns:a16="http://schemas.microsoft.com/office/drawing/2014/main" id="{224C3506-5893-4125-9C26-E6BEDD6F5651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1858-B77C-45A5-9841-594CAC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E2D22-7C99-4A42-A67C-061656AD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329990" cy="3002973"/>
          </a:xfrm>
        </p:spPr>
        <p:txBody>
          <a:bodyPr/>
          <a:lstStyle/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en-US" altLang="zh-CN" dirty="0"/>
              <a:t>new</a:t>
            </a:r>
          </a:p>
          <a:p>
            <a:pPr lvl="1"/>
            <a:r>
              <a:rPr lang="en-US" altLang="zh-CN" dirty="0"/>
              <a:t>delete</a:t>
            </a:r>
          </a:p>
          <a:p>
            <a:pPr lvl="1"/>
            <a:r>
              <a:rPr lang="en-US" altLang="zh-CN" dirty="0"/>
              <a:t>malloc</a:t>
            </a:r>
          </a:p>
          <a:p>
            <a:pPr lvl="1"/>
            <a:r>
              <a:rPr lang="en-US" altLang="zh-CN" dirty="0"/>
              <a:t>free</a:t>
            </a:r>
          </a:p>
          <a:p>
            <a:pPr lvl="1"/>
            <a:r>
              <a:rPr lang="zh-CN" altLang="en-US" dirty="0"/>
              <a:t>定位 </a:t>
            </a:r>
            <a:r>
              <a:rPr lang="en-US" altLang="zh-CN" dirty="0"/>
              <a:t>new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208667-67D4-444F-A5AE-8C1727A2453C}"/>
              </a:ext>
            </a:extLst>
          </p:cNvPr>
          <p:cNvSpPr/>
          <p:nvPr/>
        </p:nvSpPr>
        <p:spPr>
          <a:xfrm>
            <a:off x="5637759" y="2441865"/>
            <a:ext cx="5875368" cy="28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HEAP</a:t>
            </a:r>
            <a:endParaRPr lang="zh-CN" altLang="en-US" sz="2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68233D-4CA2-405B-B74F-7EA14DC4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90621"/>
              </p:ext>
            </p:extLst>
          </p:nvPr>
        </p:nvGraphicFramePr>
        <p:xfrm>
          <a:off x="5922819" y="3185853"/>
          <a:ext cx="5328232" cy="18288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666029">
                  <a:extLst>
                    <a:ext uri="{9D8B030D-6E8A-4147-A177-3AD203B41FA5}">
                      <a16:colId xmlns:a16="http://schemas.microsoft.com/office/drawing/2014/main" val="8484296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832166006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09885240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34197788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69945758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796682760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653892305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128038222"/>
                    </a:ext>
                  </a:extLst>
                </a:gridCol>
              </a:tblGrid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3449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00880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14987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20666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28F5614-B646-40A3-8D17-F8D7A786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36" y="2805108"/>
            <a:ext cx="5321129" cy="39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3829-3593-4A9E-9907-3C7C875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026C-CA90-433B-AD42-72AD0745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098917" cy="4206240"/>
          </a:xfrm>
        </p:spPr>
        <p:txBody>
          <a:bodyPr/>
          <a:lstStyle/>
          <a:p>
            <a:r>
              <a:rPr lang="zh-CN" altLang="en-US" dirty="0"/>
              <a:t>资源管理器</a:t>
            </a:r>
            <a:endParaRPr lang="en-US" altLang="zh-CN" dirty="0"/>
          </a:p>
          <a:p>
            <a:r>
              <a:rPr lang="zh-CN" altLang="en-US" dirty="0"/>
              <a:t>资源监视器</a:t>
            </a:r>
            <a:endParaRPr lang="en-US" altLang="zh-CN" dirty="0"/>
          </a:p>
          <a:p>
            <a:r>
              <a:rPr lang="zh-CN" altLang="en-US" dirty="0"/>
              <a:t>其他内存工具</a:t>
            </a:r>
            <a:endParaRPr lang="en-US" altLang="zh-CN" dirty="0"/>
          </a:p>
          <a:p>
            <a:pPr lvl="1"/>
            <a:r>
              <a:rPr lang="en-US" altLang="zh-CN" dirty="0"/>
              <a:t>VLD</a:t>
            </a:r>
          </a:p>
          <a:p>
            <a:pPr lvl="1"/>
            <a:r>
              <a:rPr lang="en-US" altLang="zh-CN" dirty="0"/>
              <a:t>Valgrind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92FBA-86A6-4142-8AF6-4BDAEBAA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8" y="2011680"/>
            <a:ext cx="7860695" cy="43995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19640E-0BCB-4685-8660-ABE2604C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1613791"/>
            <a:ext cx="6723902" cy="50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6237"/>
              </p:ext>
            </p:extLst>
          </p:nvPr>
        </p:nvGraphicFramePr>
        <p:xfrm>
          <a:off x="5560266" y="2432008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zh-CN" altLang="en-US" dirty="0"/>
              <a:t>数组的非常规用法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803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2815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2134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4632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P[2]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9E5F5-7148-46AB-960C-1FD3B5D6C851}"/>
              </a:ext>
            </a:extLst>
          </p:cNvPr>
          <p:cNvSpPr/>
          <p:nvPr/>
        </p:nvSpPr>
        <p:spPr>
          <a:xfrm>
            <a:off x="8936182" y="2140528"/>
            <a:ext cx="2992582" cy="1628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 = 1[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 = 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[-1];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标量类型</a:t>
            </a:r>
            <a:endParaRPr lang="en-US" altLang="zh-CN" dirty="0"/>
          </a:p>
          <a:p>
            <a:pPr lvl="2"/>
            <a:r>
              <a:rPr lang="zh-CN" altLang="en-US" dirty="0"/>
              <a:t>算数类型</a:t>
            </a:r>
            <a:endParaRPr lang="en-US" altLang="zh-CN" dirty="0"/>
          </a:p>
          <a:p>
            <a:pPr lvl="2"/>
            <a:r>
              <a:rPr lang="zh-CN" altLang="en-US" dirty="0"/>
              <a:t>枚举类型</a:t>
            </a:r>
            <a:endParaRPr lang="en-US" altLang="zh-CN" dirty="0"/>
          </a:p>
          <a:p>
            <a:pPr lvl="2"/>
            <a:r>
              <a:rPr lang="zh-CN" altLang="en-US" dirty="0"/>
              <a:t>指针类型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AA3F1-311F-409D-A776-9FBF25EB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6" y="2177623"/>
            <a:ext cx="2621255" cy="2030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62DE48-43AA-4682-864F-B0C831FAC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62" y="3755880"/>
            <a:ext cx="1933575" cy="876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98BC45-6FD2-4B42-B170-2AB1BBA9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862" y="2172652"/>
            <a:ext cx="2505075" cy="1466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C7A563-5955-4F8D-8B10-2B93EDC7A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106" y="4324697"/>
            <a:ext cx="2343150" cy="1123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AE1896-C108-42EE-86C9-778D263BE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642" y="4687597"/>
            <a:ext cx="3181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75D2-DFCE-4D43-958C-57341E1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面向对象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84BDA5-32F5-44B9-A640-B0DBA7CFFEA0}"/>
              </a:ext>
            </a:extLst>
          </p:cNvPr>
          <p:cNvSpPr/>
          <p:nvPr/>
        </p:nvSpPr>
        <p:spPr>
          <a:xfrm>
            <a:off x="757149" y="2138180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面向对象（</a:t>
            </a:r>
            <a:r>
              <a:rPr lang="en-US" altLang="zh-CN" dirty="0"/>
              <a:t>OOP</a:t>
            </a:r>
            <a:r>
              <a:rPr lang="zh-CN" altLang="en-US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7F587C-B3BD-4BE3-AE21-1475ED3996D1}"/>
              </a:ext>
            </a:extLst>
          </p:cNvPr>
          <p:cNvSpPr/>
          <p:nvPr/>
        </p:nvSpPr>
        <p:spPr>
          <a:xfrm>
            <a:off x="3135629" y="2138180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设计思想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74D2B2-3BBA-4265-8C38-5E8FD3D14E06}"/>
              </a:ext>
            </a:extLst>
          </p:cNvPr>
          <p:cNvSpPr/>
          <p:nvPr/>
        </p:nvSpPr>
        <p:spPr>
          <a:xfrm>
            <a:off x="5514109" y="2483424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接口（开放）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4908D2-933B-494A-A52E-92E6FEC6C0A9}"/>
              </a:ext>
            </a:extLst>
          </p:cNvPr>
          <p:cNvSpPr/>
          <p:nvPr/>
        </p:nvSpPr>
        <p:spPr>
          <a:xfrm>
            <a:off x="5514109" y="3363188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实现（封闭）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6A8360-D1B6-4138-A30D-0A9BF81035DC}"/>
              </a:ext>
            </a:extLst>
          </p:cNvPr>
          <p:cNvSpPr/>
          <p:nvPr/>
        </p:nvSpPr>
        <p:spPr>
          <a:xfrm>
            <a:off x="3135629" y="3708432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高内聚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CDED38-C167-4485-AABD-80E300E718B5}"/>
              </a:ext>
            </a:extLst>
          </p:cNvPr>
          <p:cNvSpPr/>
          <p:nvPr/>
        </p:nvSpPr>
        <p:spPr>
          <a:xfrm>
            <a:off x="3135629" y="4578527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低耦合</a:t>
            </a:r>
            <a:endParaRPr lang="en-US" altLang="zh-CN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9A7C621-6D13-44DA-828B-99633B3134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67003" y="2403149"/>
            <a:ext cx="747106" cy="345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4FF916D-2CD4-4E41-846B-853F7FD3E5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67003" y="2403149"/>
            <a:ext cx="747106" cy="1225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D499972-02ED-4DD6-BA58-DD12404CCB6B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>
            <a:off x="4767003" y="2403149"/>
            <a:ext cx="12700" cy="1570252"/>
          </a:xfrm>
          <a:prstGeom prst="bentConnector3">
            <a:avLst>
              <a:gd name="adj1" fmla="val 29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EFCACB9-AEBD-44AB-A131-CBBE741F726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>
            <a:off x="4767003" y="2403149"/>
            <a:ext cx="12700" cy="2440347"/>
          </a:xfrm>
          <a:prstGeom prst="bentConnector3">
            <a:avLst>
              <a:gd name="adj1" fmla="val 29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56120BC-2CB9-48EF-B9BF-8BFC0C4FE9F8}"/>
              </a:ext>
            </a:extLst>
          </p:cNvPr>
          <p:cNvSpPr/>
          <p:nvPr/>
        </p:nvSpPr>
        <p:spPr>
          <a:xfrm>
            <a:off x="7953547" y="2483424"/>
            <a:ext cx="1631374" cy="5299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依赖倒置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D63CAFF-490E-44D7-8DE9-6FE007899FC7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7145483" y="2748393"/>
            <a:ext cx="808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B753D-6BF3-4061-92D8-DB9A2636669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88523" y="2403149"/>
            <a:ext cx="74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185DD25-C455-49E5-924E-5722CE4945FF}"/>
              </a:ext>
            </a:extLst>
          </p:cNvPr>
          <p:cNvSpPr/>
          <p:nvPr/>
        </p:nvSpPr>
        <p:spPr>
          <a:xfrm>
            <a:off x="1202919" y="3278331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数据封装</a:t>
            </a:r>
            <a:endParaRPr lang="en-US" altLang="zh-CN" dirty="0"/>
          </a:p>
          <a:p>
            <a:pPr algn="ctr"/>
            <a:r>
              <a:rPr lang="zh-CN" altLang="en-US" dirty="0"/>
              <a:t>（基于对象）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8360FEB-0A0B-457F-8554-E91169939253}"/>
              </a:ext>
            </a:extLst>
          </p:cNvPr>
          <p:cNvSpPr/>
          <p:nvPr/>
        </p:nvSpPr>
        <p:spPr>
          <a:xfrm>
            <a:off x="1205689" y="4069368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行为封装</a:t>
            </a:r>
            <a:endParaRPr lang="en-US" altLang="zh-CN" dirty="0"/>
          </a:p>
          <a:p>
            <a:pPr algn="ctr"/>
            <a:r>
              <a:rPr lang="zh-CN" altLang="en-US" dirty="0"/>
              <a:t>（面向对象）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E93D790-7355-443C-A4DE-3E9885EE3358}"/>
              </a:ext>
            </a:extLst>
          </p:cNvPr>
          <p:cNvCxnSpPr>
            <a:stCxn id="4" idx="1"/>
            <a:endCxn id="37" idx="1"/>
          </p:cNvCxnSpPr>
          <p:nvPr/>
        </p:nvCxnSpPr>
        <p:spPr>
          <a:xfrm rot="10800000" flipH="1" flipV="1">
            <a:off x="757149" y="2403148"/>
            <a:ext cx="445770" cy="1140151"/>
          </a:xfrm>
          <a:prstGeom prst="bentConnector3">
            <a:avLst>
              <a:gd name="adj1" fmla="val -51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6A6FFCC-481F-40AD-B5B5-4255A31CEA1B}"/>
              </a:ext>
            </a:extLst>
          </p:cNvPr>
          <p:cNvCxnSpPr>
            <a:stCxn id="4" idx="1"/>
            <a:endCxn id="38" idx="1"/>
          </p:cNvCxnSpPr>
          <p:nvPr/>
        </p:nvCxnSpPr>
        <p:spPr>
          <a:xfrm rot="10800000" flipH="1" flipV="1">
            <a:off x="757149" y="2403149"/>
            <a:ext cx="448540" cy="1931188"/>
          </a:xfrm>
          <a:prstGeom prst="bentConnector3">
            <a:avLst>
              <a:gd name="adj1" fmla="val -5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2901C38-C319-48E7-BF68-F05D457CB7E3}"/>
              </a:ext>
            </a:extLst>
          </p:cNvPr>
          <p:cNvSpPr/>
          <p:nvPr/>
        </p:nvSpPr>
        <p:spPr>
          <a:xfrm>
            <a:off x="7363169" y="4228300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封装粒度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75CFD75-E031-456B-8680-9DC30C14AD27}"/>
              </a:ext>
            </a:extLst>
          </p:cNvPr>
          <p:cNvSpPr/>
          <p:nvPr/>
        </p:nvSpPr>
        <p:spPr>
          <a:xfrm>
            <a:off x="10027574" y="4228300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运行效率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10402B3-5F39-4732-8CB1-A0D0D2C41688}"/>
              </a:ext>
            </a:extLst>
          </p:cNvPr>
          <p:cNvSpPr/>
          <p:nvPr/>
        </p:nvSpPr>
        <p:spPr>
          <a:xfrm>
            <a:off x="7363169" y="4985104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继承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595D6F-6E4D-46A5-920C-95917B011F4F}"/>
              </a:ext>
            </a:extLst>
          </p:cNvPr>
          <p:cNvSpPr/>
          <p:nvPr/>
        </p:nvSpPr>
        <p:spPr>
          <a:xfrm>
            <a:off x="10027574" y="4985104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委托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006E22D-AD91-41CE-96FD-781CA5BD9834}"/>
              </a:ext>
            </a:extLst>
          </p:cNvPr>
          <p:cNvSpPr/>
          <p:nvPr/>
        </p:nvSpPr>
        <p:spPr>
          <a:xfrm>
            <a:off x="8864570" y="450019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?</a:t>
            </a:r>
            <a:endParaRPr lang="zh-CN" altLang="en-US" sz="60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662E38-661A-453A-AFB1-E29162C43FB0}"/>
              </a:ext>
            </a:extLst>
          </p:cNvPr>
          <p:cNvSpPr/>
          <p:nvPr/>
        </p:nvSpPr>
        <p:spPr>
          <a:xfrm>
            <a:off x="8864570" y="6064027"/>
            <a:ext cx="2530101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C++ = </a:t>
            </a:r>
            <a:r>
              <a:rPr lang="zh-CN" altLang="en-US" dirty="0">
                <a:solidFill>
                  <a:srgbClr val="000000"/>
                </a:solidFill>
              </a:rPr>
              <a:t>面向对象？</a:t>
            </a:r>
          </a:p>
        </p:txBody>
      </p:sp>
    </p:spTree>
    <p:extLst>
      <p:ext uri="{BB962C8B-B14F-4D97-AF65-F5344CB8AC3E}">
        <p14:creationId xmlns:p14="http://schemas.microsoft.com/office/powerpoint/2010/main" val="143168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构造和析构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默认构造</a:t>
            </a:r>
            <a:endParaRPr lang="en-US" altLang="zh-CN" dirty="0"/>
          </a:p>
          <a:p>
            <a:r>
              <a:rPr lang="zh-CN" altLang="en-US" dirty="0"/>
              <a:t>拷贝构造</a:t>
            </a:r>
            <a:endParaRPr lang="en-US" altLang="zh-CN" dirty="0"/>
          </a:p>
          <a:p>
            <a:r>
              <a:rPr lang="zh-CN" altLang="en-US" dirty="0"/>
              <a:t>赋值构造</a:t>
            </a:r>
            <a:endParaRPr lang="en-US" altLang="zh-CN" dirty="0"/>
          </a:p>
          <a:p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en-US" altLang="zh-CN" dirty="0"/>
              <a:t>C++ 11</a:t>
            </a:r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zh-CN" altLang="en-US" dirty="0"/>
              <a:t>右值构造</a:t>
            </a:r>
            <a:endParaRPr lang="en-US" altLang="zh-CN" dirty="0"/>
          </a:p>
        </p:txBody>
      </p:sp>
      <p:sp>
        <p:nvSpPr>
          <p:cNvPr id="6" name="矩形: 圆角 5">
            <a:hlinkClick r:id="rId3" action="ppaction://hlinkfile"/>
            <a:extLst>
              <a:ext uri="{FF2B5EF4-FFF2-40B4-BE49-F238E27FC236}">
                <a16:creationId xmlns:a16="http://schemas.microsoft.com/office/drawing/2014/main" id="{01AC3060-B137-4207-A8EA-6C63B9318144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FE2E-ED63-433E-9463-7D4F4588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49DCA-30AC-4DEC-8895-837387C7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1289"/>
            <a:ext cx="9784080" cy="4206240"/>
          </a:xfrm>
        </p:spPr>
        <p:txBody>
          <a:bodyPr/>
          <a:lstStyle/>
          <a:p>
            <a:r>
              <a:rPr lang="en-US" altLang="zh-CN" dirty="0"/>
              <a:t>static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volatile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mutable </a:t>
            </a:r>
            <a:r>
              <a:rPr lang="zh-CN" altLang="en-US" dirty="0"/>
              <a:t>修饰符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7413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虚表</a:t>
            </a:r>
            <a:endParaRPr lang="en-US" altLang="zh-CN" dirty="0"/>
          </a:p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多重继承中的问题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034C-B7B1-4EB8-9B3A-A3F82448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成员函数指针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BACD0-91D4-4448-9B12-411BF8FC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 </a:t>
            </a:r>
            <a:r>
              <a:rPr lang="en-US" altLang="zh-CN" dirty="0"/>
              <a:t>void (C::*</a:t>
            </a:r>
            <a:r>
              <a:rPr lang="zh-CN" altLang="en-US" dirty="0"/>
              <a:t> </a:t>
            </a:r>
            <a:r>
              <a:rPr lang="en-US" altLang="zh-CN" dirty="0"/>
              <a:t>A)( void )</a:t>
            </a:r>
          </a:p>
          <a:p>
            <a:r>
              <a:rPr lang="zh-CN" altLang="en-US" dirty="0"/>
              <a:t>多重继承下的成员函数指针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073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52D1-5A95-4527-AF32-9C3DCA48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多重继承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982F5-DDB9-4065-9499-CB7A335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菱形结构</a:t>
            </a:r>
            <a:endParaRPr lang="en-US" altLang="zh-CN" dirty="0"/>
          </a:p>
          <a:p>
            <a:r>
              <a:rPr lang="zh-CN" altLang="en-US" dirty="0"/>
              <a:t>多继承下的虚表</a:t>
            </a:r>
            <a:endParaRPr lang="en-US" altLang="zh-CN" dirty="0"/>
          </a:p>
          <a:p>
            <a:r>
              <a:rPr lang="zh-CN" altLang="en-US" dirty="0"/>
              <a:t>转换为基类指针中的问题</a:t>
            </a:r>
          </a:p>
        </p:txBody>
      </p:sp>
    </p:spTree>
    <p:extLst>
      <p:ext uri="{BB962C8B-B14F-4D97-AF65-F5344CB8AC3E}">
        <p14:creationId xmlns:p14="http://schemas.microsoft.com/office/powerpoint/2010/main" val="210467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0E45-B1C7-4074-96AA-F7E523D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应用的结构层次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44D968-24E4-4878-9D69-18448BE43E98}"/>
              </a:ext>
            </a:extLst>
          </p:cNvPr>
          <p:cNvSpPr/>
          <p:nvPr/>
        </p:nvSpPr>
        <p:spPr>
          <a:xfrm>
            <a:off x="2395037" y="2036618"/>
            <a:ext cx="8607480" cy="529937"/>
          </a:xfrm>
          <a:prstGeom prst="roundRect">
            <a:avLst>
              <a:gd name="adj" fmla="val 24940"/>
            </a:avLst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BF655C-EC88-43C0-B37B-5F208E329AF1}"/>
              </a:ext>
            </a:extLst>
          </p:cNvPr>
          <p:cNvSpPr/>
          <p:nvPr/>
        </p:nvSpPr>
        <p:spPr>
          <a:xfrm>
            <a:off x="380794" y="2036619"/>
            <a:ext cx="1738952" cy="3013364"/>
          </a:xfrm>
          <a:prstGeom prst="roundRect">
            <a:avLst>
              <a:gd name="adj" fmla="val 3806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A7AD9-241B-400C-8DDF-CE1FC797945C}"/>
              </a:ext>
            </a:extLst>
          </p:cNvPr>
          <p:cNvSpPr/>
          <p:nvPr/>
        </p:nvSpPr>
        <p:spPr>
          <a:xfrm>
            <a:off x="656085" y="2577092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顺序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7A828-FDB6-4182-90EC-3D894E5E2FE4}"/>
              </a:ext>
            </a:extLst>
          </p:cNvPr>
          <p:cNvSpPr/>
          <p:nvPr/>
        </p:nvSpPr>
        <p:spPr>
          <a:xfrm>
            <a:off x="656085" y="2982888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A8AE0B-D391-43E1-824C-727FD2562AFA}"/>
              </a:ext>
            </a:extLst>
          </p:cNvPr>
          <p:cNvSpPr/>
          <p:nvPr/>
        </p:nvSpPr>
        <p:spPr>
          <a:xfrm>
            <a:off x="656085" y="3388684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5DE-ABA5-4FE9-80FA-B050F2C14252}"/>
              </a:ext>
            </a:extLst>
          </p:cNvPr>
          <p:cNvSpPr/>
          <p:nvPr/>
        </p:nvSpPr>
        <p:spPr>
          <a:xfrm>
            <a:off x="656085" y="3794480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2749FC-973E-480B-ABB8-8391804928C3}"/>
              </a:ext>
            </a:extLst>
          </p:cNvPr>
          <p:cNvSpPr/>
          <p:nvPr/>
        </p:nvSpPr>
        <p:spPr>
          <a:xfrm>
            <a:off x="656385" y="4200927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继承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EDE2B2-EDCC-43EE-8CD9-69628D54B750}"/>
              </a:ext>
            </a:extLst>
          </p:cNvPr>
          <p:cNvSpPr/>
          <p:nvPr/>
        </p:nvSpPr>
        <p:spPr>
          <a:xfrm>
            <a:off x="656085" y="4606723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C619E58-341D-4ADA-9014-C06DE4C32B2A}"/>
              </a:ext>
            </a:extLst>
          </p:cNvPr>
          <p:cNvSpPr/>
          <p:nvPr/>
        </p:nvSpPr>
        <p:spPr>
          <a:xfrm>
            <a:off x="4773645" y="5320605"/>
            <a:ext cx="6213354" cy="1195793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schemeClr val="tx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SDK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4AA4A2C-9EDA-4104-A0B4-E5BA5D0C0A23}"/>
              </a:ext>
            </a:extLst>
          </p:cNvPr>
          <p:cNvGrpSpPr/>
          <p:nvPr/>
        </p:nvGrpSpPr>
        <p:grpSpPr>
          <a:xfrm>
            <a:off x="2395037" y="4084281"/>
            <a:ext cx="5278581" cy="965702"/>
            <a:chOff x="4773646" y="3848537"/>
            <a:chExt cx="3736510" cy="965702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6E5FD1A-48BD-479D-8E2D-102C4F8FA991}"/>
                </a:ext>
              </a:extLst>
            </p:cNvPr>
            <p:cNvSpPr/>
            <p:nvPr/>
          </p:nvSpPr>
          <p:spPr>
            <a:xfrm>
              <a:off x="4773646" y="3848537"/>
              <a:ext cx="3736510" cy="965702"/>
            </a:xfrm>
            <a:prstGeom prst="roundRect">
              <a:avLst>
                <a:gd name="adj" fmla="val 4019"/>
              </a:avLst>
            </a:prstGeom>
            <a:effectLst>
              <a:outerShdw blurRad="50800" dist="38100" dir="2700000" algn="tl" rotWithShape="0">
                <a:schemeClr val="tx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C&amp;C++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标准库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2223B71-A045-4871-9215-AB8EDA35A814}"/>
                </a:ext>
              </a:extLst>
            </p:cNvPr>
            <p:cNvSpPr/>
            <p:nvPr/>
          </p:nvSpPr>
          <p:spPr>
            <a:xfrm>
              <a:off x="5075161" y="4295766"/>
              <a:ext cx="1411310" cy="341867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CRT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1DB1094-38EE-4638-AD1B-F5C2BB68C281}"/>
                </a:ext>
              </a:extLst>
            </p:cNvPr>
            <p:cNvSpPr/>
            <p:nvPr/>
          </p:nvSpPr>
          <p:spPr>
            <a:xfrm>
              <a:off x="6795343" y="4295766"/>
              <a:ext cx="1411310" cy="341868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STL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D10D48A-EF26-44AA-848C-4427840BCC56}"/>
              </a:ext>
            </a:extLst>
          </p:cNvPr>
          <p:cNvSpPr/>
          <p:nvPr/>
        </p:nvSpPr>
        <p:spPr>
          <a:xfrm>
            <a:off x="4384441" y="2788956"/>
            <a:ext cx="5195977" cy="1060694"/>
          </a:xfrm>
          <a:prstGeom prst="roundRect">
            <a:avLst>
              <a:gd name="adj" fmla="val 12409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第三方库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33D867-DFEE-4F0F-B41E-D3F5CDA6D9C3}"/>
              </a:ext>
            </a:extLst>
          </p:cNvPr>
          <p:cNvSpPr/>
          <p:nvPr/>
        </p:nvSpPr>
        <p:spPr>
          <a:xfrm>
            <a:off x="4550496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A1A4D85-9586-44D9-AD4A-79FA5A65C97F}"/>
              </a:ext>
            </a:extLst>
          </p:cNvPr>
          <p:cNvSpPr/>
          <p:nvPr/>
        </p:nvSpPr>
        <p:spPr>
          <a:xfrm>
            <a:off x="7068780" y="3264132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7C7361C-2C12-46AF-AC92-87BB61CD55BC}"/>
              </a:ext>
            </a:extLst>
          </p:cNvPr>
          <p:cNvSpPr/>
          <p:nvPr/>
        </p:nvSpPr>
        <p:spPr>
          <a:xfrm>
            <a:off x="8327923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SDGP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6DD1988-D6D2-4EA2-8862-B70012FE3B0D}"/>
              </a:ext>
            </a:extLst>
          </p:cNvPr>
          <p:cNvSpPr/>
          <p:nvPr/>
        </p:nvSpPr>
        <p:spPr>
          <a:xfrm>
            <a:off x="5809638" y="3261765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ZLib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126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指令和优化</a:t>
            </a:r>
            <a:endParaRPr lang="en-US" altLang="zh-CN" dirty="0"/>
          </a:p>
          <a:p>
            <a:r>
              <a:rPr lang="zh-CN" altLang="en-US" dirty="0"/>
              <a:t>在对象上使用 </a:t>
            </a:r>
            <a:r>
              <a:rPr lang="en-US" altLang="zh-CN" dirty="0"/>
              <a:t>memcpy </a:t>
            </a:r>
            <a:r>
              <a:rPr lang="zh-CN" altLang="en-US" dirty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hlinkClick r:id="rId3" action="ppaction://hlinkfile"/>
            <a:extLst>
              <a:ext uri="{FF2B5EF4-FFF2-40B4-BE49-F238E27FC236}">
                <a16:creationId xmlns:a16="http://schemas.microsoft.com/office/drawing/2014/main" id="{A67EDBB1-3850-4413-81C6-841FE0198067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2970</TotalTime>
  <Words>3320</Words>
  <Application>Microsoft Office PowerPoint</Application>
  <PresentationFormat>宽屏</PresentationFormat>
  <Paragraphs>981</Paragraphs>
  <Slides>47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Arial Rounded MT Bold</vt:lpstr>
      <vt:lpstr>Calisto MT</vt:lpstr>
      <vt:lpstr>CentSchbkCyrill BT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C++应用的结构层次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栈内存</vt:lpstr>
      <vt:lpstr>函数调用栈</vt:lpstr>
      <vt:lpstr>堆内存</vt:lpstr>
      <vt:lpstr>内存揭秘</vt:lpstr>
      <vt:lpstr>内存工具</vt:lpstr>
      <vt:lpstr>指针和地址</vt:lpstr>
      <vt:lpstr>数组</vt:lpstr>
      <vt:lpstr>引用</vt:lpstr>
      <vt:lpstr>结构、联合</vt:lpstr>
      <vt:lpstr>类 – 面向对象</vt:lpstr>
      <vt:lpstr>类-构造和析构</vt:lpstr>
      <vt:lpstr>类-成员变量</vt:lpstr>
      <vt:lpstr>类-虚函数和多态</vt:lpstr>
      <vt:lpstr>类-成员函数指针</vt:lpstr>
      <vt:lpstr>面向对象 – 重载</vt:lpstr>
      <vt:lpstr>类-多重继承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216</cp:revision>
  <dcterms:created xsi:type="dcterms:W3CDTF">2017-04-19T13:47:21Z</dcterms:created>
  <dcterms:modified xsi:type="dcterms:W3CDTF">2017-06-29T16:49:25Z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