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2"/>
  </p:sldMasterIdLst>
  <p:notesMasterIdLst>
    <p:notesMasterId r:id="rId59"/>
  </p:notesMasterIdLst>
  <p:sldIdLst>
    <p:sldId id="256" r:id="rId3"/>
    <p:sldId id="268" r:id="rId4"/>
    <p:sldId id="269" r:id="rId5"/>
    <p:sldId id="298" r:id="rId6"/>
    <p:sldId id="270" r:id="rId7"/>
    <p:sldId id="271" r:id="rId8"/>
    <p:sldId id="273" r:id="rId9"/>
    <p:sldId id="257" r:id="rId10"/>
    <p:sldId id="258" r:id="rId11"/>
    <p:sldId id="272" r:id="rId12"/>
    <p:sldId id="277" r:id="rId13"/>
    <p:sldId id="274" r:id="rId14"/>
    <p:sldId id="275" r:id="rId15"/>
    <p:sldId id="276" r:id="rId16"/>
    <p:sldId id="259" r:id="rId17"/>
    <p:sldId id="278" r:id="rId18"/>
    <p:sldId id="260" r:id="rId19"/>
    <p:sldId id="297" r:id="rId20"/>
    <p:sldId id="262" r:id="rId21"/>
    <p:sldId id="295" r:id="rId22"/>
    <p:sldId id="296" r:id="rId23"/>
    <p:sldId id="282" r:id="rId24"/>
    <p:sldId id="299" r:id="rId25"/>
    <p:sldId id="280" r:id="rId26"/>
    <p:sldId id="281" r:id="rId27"/>
    <p:sldId id="283" r:id="rId28"/>
    <p:sldId id="263" r:id="rId29"/>
    <p:sldId id="300" r:id="rId30"/>
    <p:sldId id="264" r:id="rId31"/>
    <p:sldId id="301" r:id="rId32"/>
    <p:sldId id="279" r:id="rId33"/>
    <p:sldId id="304" r:id="rId34"/>
    <p:sldId id="305" r:id="rId35"/>
    <p:sldId id="302" r:id="rId36"/>
    <p:sldId id="284" r:id="rId37"/>
    <p:sldId id="307" r:id="rId38"/>
    <p:sldId id="309" r:id="rId39"/>
    <p:sldId id="311" r:id="rId40"/>
    <p:sldId id="308" r:id="rId41"/>
    <p:sldId id="310" r:id="rId42"/>
    <p:sldId id="266" r:id="rId43"/>
    <p:sldId id="267" r:id="rId44"/>
    <p:sldId id="286" r:id="rId45"/>
    <p:sldId id="287" r:id="rId46"/>
    <p:sldId id="312" r:id="rId47"/>
    <p:sldId id="313" r:id="rId48"/>
    <p:sldId id="314" r:id="rId49"/>
    <p:sldId id="315" r:id="rId50"/>
    <p:sldId id="294" r:id="rId51"/>
    <p:sldId id="316" r:id="rId52"/>
    <p:sldId id="317" r:id="rId53"/>
    <p:sldId id="288" r:id="rId54"/>
    <p:sldId id="289" r:id="rId55"/>
    <p:sldId id="291" r:id="rId56"/>
    <p:sldId id="292" r:id="rId57"/>
    <p:sldId id="293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E8DDA"/>
    <a:srgbClr val="F4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0619" autoAdjust="0"/>
  </p:normalViewPr>
  <p:slideViewPr>
    <p:cSldViewPr snapToGrid="0">
      <p:cViewPr varScale="1">
        <p:scale>
          <a:sx n="92" d="100"/>
          <a:sy n="92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linux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cplusplus/increment-decrement-operators-overloading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cplusplus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/index.php?title=Alexander_Stepanov&amp;action=edit&amp;redlink=1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.wikipedia.org/wiki/C%2B%2B" TargetMode="External"/><Relationship Id="rId4" Type="http://schemas.openxmlformats.org/officeDocument/2006/relationships/hyperlink" Target="https://zh.wikipedia.org/wiki/%E6%AF%94%E9%9B%85%E5%B0%BC%C2%B7%E6%96%AF%E7%89%B9%E5%8B%9E%E6%96%AF%E7%89%B9%E9%AD%AF%E6%99%AE" TargetMode="Externa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9%94%E7%BA%B3%E6%A3%AE%C2%B7%E6%96%AF%E5%A8%81%E5%A4%AB%E7%89%B9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h.wikipedia.org/wiki/%E6%A0%BC%E5%88%97%E4%BD%9B%E9%81%8A%E8%A8%98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应用程序所需要的模块。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52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非规格化的浮点数，代表小数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80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观看代码</a:t>
            </a:r>
            <a:r>
              <a:rPr lang="zh-CN" altLang="en-US" baseline="0" dirty="0"/>
              <a:t> </a:t>
            </a:r>
            <a:r>
              <a:rPr lang="en-US" altLang="zh-CN" baseline="0" dirty="0"/>
              <a:t>lesson-1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72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无符号转有符号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双精度转单精度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6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先左移再右移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81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内存管理是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最令人切齿痛恨的问题，也是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最有争议的问题，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高手从中获得了更好的性能，更大的自由，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菜鸟的收获则是一遍一遍的检查代码和对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的痛恨，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但内存管理在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中无处不在，内存泄漏几乎在每个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程序中都会发生，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因此要想成为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高手，内存管理一关是必须要过的，除非放弃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，他们的内存管理基本是自动的，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当然你也放弃了自由和对内存的支配权，还放弃了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超绝的性能。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 这行代码里哪些地方用到了栈内存，哪些地方用到了堆内存。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85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分配过程：</a:t>
            </a:r>
            <a:r>
              <a:rPr lang="en-US" altLang="zh-CN" dirty="0"/>
              <a:t>SP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指针减分配大小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内存位置：地地址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栈是机器系统提供的数据结构，计算机会在底层对栈提供支持：分配专门的寄存器存放栈的地址，压栈出栈都有专门的指令执行，这就决定了栈的效率比较高。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编译器都会提供保留栈大小的参数，这里是</a:t>
            </a:r>
            <a:r>
              <a:rPr lang="en-US" altLang="zh-CN" dirty="0"/>
              <a:t>VS2017</a:t>
            </a:r>
            <a:r>
              <a:rPr lang="zh-CN" altLang="en-US" dirty="0"/>
              <a:t>的工程设置里，设置保留栈大小的地方。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2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栈的增长方向是由高地址往低地址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28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堆则是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函数库提供的，它的机制是很复杂的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例如为了分配一块内存，库函数会按照一定的算法（具体的算法可以参考数据结构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操作系统）在堆内存中搜索可用的足够大小的空间，如果没有足够大小的空间（可能是由于内存碎片太多），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就有可能调用系统功能去增加程序数据段的内存空间，这样就有机会分到足够大小的内存，然后进行返回。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显然，堆的效率比栈要低得多。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new </a:t>
            </a:r>
            <a:r>
              <a:rPr lang="zh-CN" altLang="en-US" dirty="0"/>
              <a:t>作用到对象上，编译器会先调用 </a:t>
            </a:r>
            <a:r>
              <a:rPr lang="en-US" altLang="zh-CN" dirty="0"/>
              <a:t>operator new </a:t>
            </a:r>
            <a:r>
              <a:rPr lang="zh-CN" altLang="en-US" dirty="0"/>
              <a:t>函数分配内存，再在已分配的内存上调用构造函数。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delete </a:t>
            </a:r>
            <a:r>
              <a:rPr lang="zh-CN" altLang="en-US" dirty="0"/>
              <a:t>作用到对象上，编译器会先调用析构函数，再调用</a:t>
            </a:r>
            <a:r>
              <a:rPr lang="en-US" altLang="zh-CN" dirty="0"/>
              <a:t>operator delete </a:t>
            </a:r>
            <a:r>
              <a:rPr lang="zh-CN" altLang="en-US" dirty="0"/>
              <a:t>释放内存。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 </a:t>
            </a:r>
            <a:r>
              <a:rPr lang="en-US" altLang="zh-CN" dirty="0"/>
              <a:t>new </a:t>
            </a:r>
            <a:r>
              <a:rPr lang="zh-CN" altLang="en-US" dirty="0"/>
              <a:t>的作用在于对分配的内存手动调用构造函数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( address ) type(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);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可以看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Lesson-6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中的例程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19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DOS</a:t>
            </a:r>
            <a:r>
              <a:rPr lang="zh-CN" altLang="en-US" dirty="0"/>
              <a:t>系统，只能使用</a:t>
            </a:r>
            <a:r>
              <a:rPr lang="en-US" altLang="zh-CN" dirty="0"/>
              <a:t>1M</a:t>
            </a:r>
            <a:r>
              <a:rPr lang="zh-CN" altLang="en-US" baseline="0" dirty="0"/>
              <a:t>内存，为解决内存问题，当时使用一个扩展驱动</a:t>
            </a:r>
            <a:r>
              <a:rPr lang="en-US" altLang="zh-CN" baseline="0" dirty="0"/>
              <a:t>HIMEM.SYS。</a:t>
            </a:r>
          </a:p>
          <a:p>
            <a:r>
              <a:rPr lang="zh-CN" altLang="en-US" baseline="0" dirty="0"/>
              <a:t>该驱动允许程序通过调用中断，从扩展内存中交换</a:t>
            </a:r>
            <a:r>
              <a:rPr lang="en-US" altLang="zh-CN" baseline="0" dirty="0"/>
              <a:t>64K</a:t>
            </a:r>
            <a:r>
              <a:rPr lang="zh-CN" altLang="en-US" baseline="0" dirty="0"/>
              <a:t>内存到主存中。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/>
              <a:t>WINDOWS</a:t>
            </a:r>
            <a:r>
              <a:rPr lang="zh-CN" altLang="en-US" dirty="0"/>
              <a:t>时代，线性地址最大支持</a:t>
            </a:r>
            <a:r>
              <a:rPr lang="en-US" altLang="zh-CN" dirty="0"/>
              <a:t>4GB，</a:t>
            </a:r>
            <a:r>
              <a:rPr lang="zh-CN" altLang="en-US" dirty="0"/>
              <a:t>系统使用低</a:t>
            </a:r>
            <a:r>
              <a:rPr lang="en-US" altLang="zh-CN" dirty="0"/>
              <a:t>2GB，</a:t>
            </a:r>
            <a:r>
              <a:rPr lang="zh-CN" altLang="en-US" dirty="0"/>
              <a:t>高</a:t>
            </a:r>
            <a:r>
              <a:rPr lang="en-US" altLang="zh-CN" dirty="0"/>
              <a:t>2GB</a:t>
            </a:r>
            <a:r>
              <a:rPr lang="zh-CN" altLang="en-US" dirty="0"/>
              <a:t>留给应用程序。</a:t>
            </a:r>
            <a:endParaRPr lang="en-US" altLang="zh-CN" dirty="0"/>
          </a:p>
          <a:p>
            <a:r>
              <a:rPr lang="zh-CN" altLang="en-US" dirty="0"/>
              <a:t>在多任务体系结构下，实际上每个程序都可以使用</a:t>
            </a:r>
            <a:r>
              <a:rPr lang="en-US" altLang="zh-CN" dirty="0"/>
              <a:t>2GB</a:t>
            </a:r>
            <a:r>
              <a:rPr lang="zh-CN" altLang="en-US" dirty="0"/>
              <a:t>的内存，显而易见，这么个用法物理内存是不够的。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操作系统使用虚拟内存来将暂时不用的数据记录到磁盘上，在需要的时候再读出来，这就是虚拟内存。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系统使用的</a:t>
            </a:r>
            <a:r>
              <a:rPr lang="en-US" altLang="zh-CN" dirty="0"/>
              <a:t>2GB</a:t>
            </a:r>
            <a:r>
              <a:rPr lang="zh-CN" altLang="en-US" dirty="0"/>
              <a:t>内存称为未分页内存，这些内存由系统使用，主要是驱动程序。并且不会交换到虚拟内存中。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应用使用的</a:t>
            </a:r>
            <a:r>
              <a:rPr lang="en-US" altLang="zh-CN" dirty="0"/>
              <a:t>2GB</a:t>
            </a:r>
            <a:r>
              <a:rPr lang="zh-CN" altLang="en-US" dirty="0"/>
              <a:t>内存称为分页内存，这些内存可以被交换到虚拟内存。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我们现在在调试时看到的地址为虚拟地址，与之对应的为实地址（物理地址），虚地址和实地址之间由操作系统来通过可编程的</a:t>
            </a:r>
            <a:r>
              <a:rPr lang="en-US" altLang="zh-CN" dirty="0"/>
              <a:t>MMU</a:t>
            </a:r>
            <a:r>
              <a:rPr lang="zh-CN" altLang="en-US" dirty="0"/>
              <a:t>表建立映射关系。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通过查看任务管理器来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85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下内存泄漏检测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CrtSetDbgFlag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_CRTDBG_ALLOC_MEM_DF | _CRTDBG_LEAK_CHECK_DF );</a:t>
            </a:r>
          </a:p>
          <a:p>
            <a:endParaRPr lang="en-US" altLang="zh-CN" dirty="0"/>
          </a:p>
          <a:p>
            <a:r>
              <a:rPr lang="en-US" altLang="zh-CN" dirty="0"/>
              <a:t>CRT</a:t>
            </a:r>
          </a:p>
          <a:p>
            <a:endParaRPr lang="en-US" altLang="zh-CN" dirty="0"/>
          </a:p>
          <a:p>
            <a:r>
              <a:rPr lang="en-US" altLang="zh-CN" dirty="0"/>
              <a:t>VLD </a:t>
            </a:r>
            <a:r>
              <a:rPr lang="zh-CN" altLang="en-US" dirty="0"/>
              <a:t>内存泄漏检测库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linux</a:t>
            </a:r>
            <a:r>
              <a:rPr lang="zh-CN" altLang="en-US" dirty="0"/>
              <a:t>下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Valgrind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内存检测库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9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语言发展大概可以分为三个阶段：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当然，同时由于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这些新技术的出现以及和原有技术的融合，使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语言中第一次出现了面向对象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(OO)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的概念，但由于当时软件规模还不大，技术也还不太成熟，面向对象的优势并未发挥出来。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Smalltalk-80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出现后，面向对象技术才开始发挥魅力。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Bjarne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借鉴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"Class"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的概念，开始研究增强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语言，使其支持面向对象的特性。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写了一个转换程序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Cfront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代码，使它在各种各样的平台上立即投入使用。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年，这种语言被命名为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地址就是一个一维数组的下标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就是记录地址的变量，除了记录地址外，还包含所指对象的类型信息（仅编译时使用）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指针本身是一个变量，既然是变量就有地址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指针的两个要素，地址和类型</a:t>
            </a:r>
            <a:endParaRPr lang="en-US" altLang="zh-CN" dirty="0"/>
          </a:p>
          <a:p>
            <a:r>
              <a:rPr lang="zh-CN" altLang="en-US" dirty="0"/>
              <a:t>地址是运行时需要用到的，类型是编译器需要用到的。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60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计算一个</a:t>
            </a:r>
            <a:r>
              <a:rPr lang="en-US" altLang="zh-CN" dirty="0"/>
              <a:t>3</a:t>
            </a:r>
            <a:r>
              <a:rPr lang="en-US" altLang="zh-CN" baseline="0" dirty="0"/>
              <a:t> x 3 </a:t>
            </a:r>
            <a:r>
              <a:rPr lang="zh-CN" altLang="en-US" baseline="0" dirty="0"/>
              <a:t>矩阵使用不同的方式定义最终结果的区别</a:t>
            </a:r>
            <a:endParaRPr lang="en-US" altLang="zh-CN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aseline="0" dirty="0"/>
              <a:t>尺寸上指针的指针多耗费</a:t>
            </a:r>
            <a:r>
              <a:rPr lang="en-US" altLang="zh-CN" baseline="0" dirty="0"/>
              <a:t>1 + 3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可打开</a:t>
            </a:r>
            <a:r>
              <a:rPr lang="en-US" altLang="zh-CN" dirty="0"/>
              <a:t>Lesson-7 </a:t>
            </a:r>
            <a:r>
              <a:rPr lang="zh-CN" altLang="en-US" dirty="0"/>
              <a:t>演示代码。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0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考虑结构中有对象类型的存在时，结构是否</a:t>
            </a:r>
            <a:r>
              <a:rPr lang="en-US" altLang="zh-CN" dirty="0"/>
              <a:t>POD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结构中有对象类型存在时，结构是否可以通过</a:t>
            </a:r>
            <a:r>
              <a:rPr lang="en-US" altLang="zh-CN" dirty="0"/>
              <a:t>malloc</a:t>
            </a:r>
            <a:r>
              <a:rPr lang="zh-CN" altLang="en-US" dirty="0"/>
              <a:t>来分配内存，分配后是否可以</a:t>
            </a:r>
            <a:r>
              <a:rPr lang="en-US" altLang="zh-CN" dirty="0" err="1"/>
              <a:t>memset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83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“杀一个程序员不需要用枪，改三次需求就可以了”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我想，只用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写程序的人最容易犯的错误就是认为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对面向对象的支持的实现本身就是面向对象的本质。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如果真的理解了面向对象，在特定需求下可以做出特定的结构来实现它。语言就已经是次要的东西了。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面向对象</a:t>
            </a:r>
            <a:endParaRPr lang="en-US" altLang="zh-CN" dirty="0"/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面相对象设计的概念大家也都知道，它的设计目标就是希望软件系统能做到以下几点：</a:t>
            </a:r>
          </a:p>
          <a:p>
            <a:pPr marL="171450" indent="-171450">
              <a:buFontTx/>
              <a:buChar char="-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可扩展：新特性能够很容易的添加到现有系统中，不会影响原本的东西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可修改：当修改某一部分的代码时，不会影响到其它不相关的部分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可替代：将系统中某部分的代码用其它有相同接口的类替换时，不会影响到现有系统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－单一职责原则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－开放关闭原则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－里氏替换原则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－接口隔离原则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－依赖倒置原则</a:t>
            </a:r>
          </a:p>
          <a:p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基于对象 </a:t>
            </a:r>
            <a:r>
              <a:rPr lang="en-US" altLang="zh-CN" dirty="0"/>
              <a:t>– </a:t>
            </a:r>
            <a:r>
              <a:rPr lang="zh-CN" altLang="en-US" dirty="0"/>
              <a:t>数据封装：只对数据的存取进行封装，并不是面向对象的方法。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例如，在设计任务系统的时候，将角色身上的任务对象取出，检查任务状态，检验任务是否完成。这属于基于对象，因为只有任务数据的访问，而没有任务行为的访问。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如果，将任务完成作为一个行为，封装成函数，</a:t>
            </a:r>
            <a:r>
              <a:rPr lang="en-US" altLang="zh-CN" dirty="0" err="1"/>
              <a:t>IsFinished</a:t>
            </a:r>
            <a:r>
              <a:rPr lang="en-US" altLang="zh-CN" dirty="0"/>
              <a:t>( Actor *) </a:t>
            </a:r>
            <a:r>
              <a:rPr lang="zh-CN" altLang="en-US" dirty="0"/>
              <a:t>则认为任务是面向对象的。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行为封装：针对对象的行为进行封装，才是面向对象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举例：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内聚：模块中数据之间的关系是否紧密。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判别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对模块内的任何行为，与其他模块交互数据的量越少内聚越高。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优点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减少外部数据的访问可以有效增加对外部模块的依赖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内部代码修改的导致外部代码修改的风险降低。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缺点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内聚越高，说明模块的无关性越低，甚至可以被丢弃。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dirty="0"/>
              <a:t>耦合：模块中与其他模块连接的紧密程度。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判别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对模块内的任何行为，如果对其他任何模块的访问都通过接口则说明是低耦合的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直接对其他模块进行数据访问，是高耦合行为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容易被替代的模块儿耦合性很低。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继承是高耦合行为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缺点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使软件的维护性变差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使软件变得不容易理解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dirty="0"/>
              <a:t>依赖倒置：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正常情况，应用层设计接口，使用</a:t>
            </a:r>
            <a:r>
              <a:rPr lang="en-US" altLang="zh-CN" dirty="0"/>
              <a:t>SDK</a:t>
            </a:r>
            <a:r>
              <a:rPr lang="zh-CN" altLang="en-US" dirty="0"/>
              <a:t>去实现接口。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倒置情况，底层设计接口，应用层实现接口。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举例：</a:t>
            </a:r>
            <a:r>
              <a:rPr lang="en-US" altLang="zh-CN" dirty="0"/>
              <a:t>GUI </a:t>
            </a:r>
            <a:r>
              <a:rPr lang="en-US" altLang="zh-CN" dirty="0" err="1"/>
              <a:t>Icanvas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正常情况，底层使用更高层级的图像绘制代码，来显示</a:t>
            </a:r>
            <a:r>
              <a:rPr lang="en-US" altLang="zh-CN" dirty="0"/>
              <a:t>UI</a:t>
            </a:r>
            <a:r>
              <a:rPr lang="zh-CN" altLang="en-US" dirty="0"/>
              <a:t>图形。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倒置情况，应用层根据底层设置的接口实现图像绘制的代码。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39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单例中，必须禁止拷贝构造，和赋值重载。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70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volatile 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变量声明该变量可能被多线程访问，是一个易变的值。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每次获取该值时都应从内存中读取，而不是读取寄存器中缓存的值。</a:t>
            </a:r>
            <a:endParaRPr lang="en-US" altLang="zh-CN" dirty="0"/>
          </a:p>
          <a:p>
            <a:pPr marL="171450" indent="-171450">
              <a:buFontTx/>
              <a:buChar char="-"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mutable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该关键字声明此值是可以在</a:t>
            </a:r>
            <a:r>
              <a:rPr lang="en-US" altLang="zh-CN" dirty="0" err="1"/>
              <a:t>const</a:t>
            </a:r>
            <a:r>
              <a:rPr lang="zh-CN" altLang="en-US" dirty="0"/>
              <a:t>修饰符下更改的变量。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一般用于状态标记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9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注意：在上面这个图中，我在虚函数表的最后多加了一个结点，这是虚函数表的结束结点，就像字符串的结束符“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”一样，其标志了虚函数表的结束。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这个结束标志的值在不同的编译器下是不同的。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WinXP+VS2003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下，这个值是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 7.10 + 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ux知识库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2.6.22 + GCC 4.1.3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下，这个值是如果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，表示还有下一个虚函数表，如果值是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，表示是最后一个虚函数表。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6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一般继承（无虚函数覆盖）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我们可以看到下面几点：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）虚函数按照其声明顺序放于表中。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）父类的虚函数在子类的虚函数前面。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一般继承（有虚函数覆盖）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我们从表中可以看到下面几点，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）覆盖的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函数被放到了虚表中原来父类虚函数的位置。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）没有被覆盖的函数依旧。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27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多重继承（无虚函数覆盖）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我们可以看到：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  每个父类都有自己的虚表。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  子类的成员函数被放到了第一个父类的表中。（所谓的第一个父类是按照声明顺序来判断的）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这样做就是为了解决不同的父类类型的指针指向同一个子类实例，而能够调用到实际的函数。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多重继承（有虚函数覆盖）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我们可以看见，三个父类虚函数表中的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的位置被替换成了子类的函数指针。这样，我们就可以任一静态类型的父类来指向子类，并调用子类的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87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一元运算符只对一个操作数进行操作，下面是一元运算符的实例：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递增运算符（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++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）和递减运算符（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一元减运算符，即负号（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二元运算符：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加运算符（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乘运算符（ * 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语言支持各种关系运算符（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位运算：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0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； 作为语句结束符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单行 </a:t>
            </a:r>
            <a:r>
              <a:rPr lang="en-US" altLang="zh-CN" dirty="0"/>
              <a:t>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多行 </a:t>
            </a:r>
            <a:r>
              <a:rPr lang="en-US" altLang="zh-CN" dirty="0"/>
              <a:t>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public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例如，获取升级经验</a:t>
            </a:r>
            <a:endParaRPr lang="en-US" altLang="zh-CN" dirty="0"/>
          </a:p>
          <a:p>
            <a:pPr marL="1143000" lvl="2" indent="-228600">
              <a:buAutoNum type="arabicPeriod"/>
            </a:pPr>
            <a:r>
              <a:rPr lang="zh-CN" altLang="en-US" dirty="0"/>
              <a:t>将升级经验写入一个数组，等级作为下标，允许直接访问。</a:t>
            </a:r>
            <a:endParaRPr lang="en-US" altLang="zh-CN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策划修改经验公式，并且表示，数据太多项目太紧，策划没时间调数据，要求给升级经验值加一个修正公式。</a:t>
            </a:r>
            <a:endParaRPr lang="en-US" altLang="zh-CN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忠告：不要将任何数据放在</a:t>
            </a:r>
            <a:r>
              <a:rPr lang="en-US" altLang="zh-CN" dirty="0"/>
              <a:t>public</a:t>
            </a:r>
            <a:r>
              <a:rPr lang="zh-CN" altLang="en-US" dirty="0"/>
              <a:t> 域下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protected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所谓保护，是针对类的，而不是具体的对象。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保护变量，非此类类型不可直接访问。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private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私有域中的虚函数，代表其行为是可以被替换的。例如设计模式中的</a:t>
            </a:r>
            <a:r>
              <a:rPr lang="en-US" altLang="zh-CN" dirty="0"/>
              <a:t>《</a:t>
            </a:r>
            <a:r>
              <a:rPr lang="zh-CN" altLang="en-US" dirty="0"/>
              <a:t>模板方法</a:t>
            </a:r>
            <a:r>
              <a:rPr lang="en-US" altLang="zh-CN" dirty="0"/>
              <a:t>》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私有域中的数据，除本类意外不可访问。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96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编译时可以打开编译器中的开关，让编译器输出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比如 </a:t>
            </a:r>
            <a:r>
              <a:rPr lang="en-US" altLang="zh-CN" dirty="0"/>
              <a:t>MUL(</a:t>
            </a:r>
            <a:r>
              <a:rPr lang="zh-CN" altLang="en-US" dirty="0"/>
              <a:t> </a:t>
            </a:r>
            <a:r>
              <a:rPr lang="en-US" altLang="zh-CN" dirty="0"/>
              <a:t>a,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endParaRPr lang="en-US" altLang="zh-CN" dirty="0"/>
          </a:p>
          <a:p>
            <a:r>
              <a:rPr lang="zh-CN" altLang="en-US" dirty="0"/>
              <a:t>使用的时候 </a:t>
            </a:r>
            <a:r>
              <a:rPr lang="en-US" altLang="zh-CN" dirty="0"/>
              <a:t>MUL( 1 + 2, 10 ) </a:t>
            </a:r>
            <a:r>
              <a:rPr lang="zh-CN" altLang="en-US" dirty="0"/>
              <a:t>展开后 </a:t>
            </a:r>
            <a:r>
              <a:rPr lang="en-US" altLang="zh-CN" dirty="0"/>
              <a:t>1 + 2 * 10</a:t>
            </a:r>
            <a:r>
              <a:rPr lang="zh-CN" altLang="en-US" dirty="0"/>
              <a:t>，跟预想的逻辑产生偏差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25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/</a:t>
            </a:r>
            <a:r>
              <a:rPr lang="en-US" altLang="zh-CN" dirty="0" err="1"/>
              <a:t>showIncludes</a:t>
            </a:r>
            <a:r>
              <a:rPr lang="en-US" altLang="zh-CN" dirty="0"/>
              <a:t> </a:t>
            </a:r>
            <a:r>
              <a:rPr lang="zh-CN" altLang="en-US" dirty="0"/>
              <a:t>来查看文件所包含的头文件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69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函数调用约定：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cdecl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，声明），表示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语言默认的函数调用方法：所有参数从右到左依次入栈，这些参数由调用者清除，称为手动清栈。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的标准调用方式：所有参数从右到左依次入栈，如果是调用类成员的话，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最后一个入栈的是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指针。这些堆栈中的参数由被调用的函数在返回后清除，使用的指令是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retnX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表示参数占用的字节数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语言的函数调用方式，在早期的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语言中使用这种调用方式，参数压栈顺序与前两者相反，但现在我们在程序中见到的都是它的演化版本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是编译器指定的快速调用方式。由于大多数的函数参数个数很少，使用堆栈传递比较费时。因此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通常规定将前两个（或若干个）参数由寄存器传递，其余参数还是通过堆栈传递。不同编译器编译的程序规定的寄存器不同。返回方式和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是为了解决类成员调用中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指针传递而规定的。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要求把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指针放在特定寄存器中，该寄存器由编译器决定。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Borland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涉及的寄存器由编译器决定，因此不能用作跨编译器的接口。所以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对象接口都定义为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调用方式。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95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它通过避免函数调用所带来的开销来提高你程序的运行速度。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当函数调用发生时，它节省了变量弹栈、压栈的开销。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它避免了一个函数执行完返回原现场的开销。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通过将函数声明为内联，你可以把函数定义放在头文件内。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因为代码的扩展，内联函数增大了可执行程序的体积。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内联函数的展开是中编译阶段，这就意味着如果你的内联函数发生了改动，那么就需要重新编译代码。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当你把内联函数放在头文件中时，它将会使你的头文件信息变多，不过头文件的使用者不用在意这些。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内联声明只是一种对编译器的建议，编译器是否采用内联措施由编译器自己来决定。甚至在汇编阶段或链接阶段，一些没有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声明的函数编译器也会将它内联展开。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编译器的内联看起来就像是代码的复制与粘贴，这与预处理宏是很不同的：宏是强制的内联展开，可能将会污染所有的命名空间与代码，将为程序的调试带来困难。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所有中类中定义的函数都默认声明为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函数，所有我们不用显示地去声明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虚函数不允许内联。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虽然说模板函数放中头文件中，但它们不一定是内联的。（不是说定义在头文件中的函数都是内联函数）。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72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定义了函数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mainCRTStartup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WinMainCRTStartup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，这两个函数也被称作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启动函数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* mainCRTStartup     		=&gt; main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*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wmainCRTStartup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	=&gt;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wmain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*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WinMainCRTStartup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		=&gt;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WinMain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*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wWinMainCRTStartup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=&gt;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wWinMain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_initterm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接受两个指针作为参数，这两个指针中间的内存区域是一张函数指针表。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_initterm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会从第一个指针开始，慢慢向后寻找，直到第二个指针结束，中间如果找到了一块内存表示一个函数指针，则执行该函数。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链接器会把所有的全局变量都放进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中会初始化很多库函数需要的变量，所以尽量使用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函数，而不要使用系统提供的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比如创建线程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CreateThread，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要使用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beginthreadex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来代替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在一个程序中最多可以用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atexit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个处理函数，这些处理函数的调用顺序与其注册的顺序相反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7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strcpy</a:t>
            </a:r>
            <a:r>
              <a:rPr lang="en-US" altLang="zh-CN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是系统优化的版本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使用寄存器，一次性访问</a:t>
            </a:r>
            <a:r>
              <a:rPr lang="en-US" altLang="zh-CN" dirty="0"/>
              <a:t>N</a:t>
            </a:r>
            <a:r>
              <a:rPr lang="zh-CN" altLang="en-US" dirty="0"/>
              <a:t>个字节。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 err="1"/>
              <a:t>memcpy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讲解</a:t>
            </a:r>
            <a:r>
              <a:rPr lang="en-US" altLang="zh-CN" dirty="0" err="1"/>
              <a:t>memcpy</a:t>
            </a:r>
            <a:r>
              <a:rPr lang="zh-CN" altLang="en-US" dirty="0"/>
              <a:t>优化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 err="1"/>
              <a:t>sprinf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使用正确的类型参数是十分必要的，因为对类型参数的解析会因为不同编译器而不同。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不要将用户输入数据（</a:t>
            </a:r>
            <a:r>
              <a:rPr lang="en-US" altLang="zh-CN" dirty="0"/>
              <a:t>UI</a:t>
            </a:r>
            <a:r>
              <a:rPr lang="zh-CN" altLang="en-US" dirty="0"/>
              <a:t>，文件）作为格式化参数，这是非常危险的，会导致不可预知的问题。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什么是伪随机数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如何使用伪随机数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伪随机数容易发生的问题（根据时间生成的伪随机数，导致随机数与时间高度正相关）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增加伪随机数的取值范围（取两个随机数相乘，缺陷：因为随机数是与前一个随机数正相关的，所以所取得得随机数也是一个不变得序列。）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gmtime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返回的指针是一个线程绑定的缓冲区指针，由此会导致取两次不同时间后该指针指向同一缓冲，使计算结果与预期不符。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尽量使用安全版本的函数。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67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表达式将作为对象被复制构造为一个新的对象，称为异常对象。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异常对象放在内存的特殊位置，该位置既不是栈也不是堆，在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上是放在线程信息块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这个构造出来的新对象与本级的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所对应的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语句进行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类型匹配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，类型匹配的原则在下面介绍。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在函数中返回局部变量的引用或指针几乎肯定会造成错误，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同样的道理，在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语句中抛出局部变量的指针或引用也几乎是错误的行为。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如果指针所指向的变量在执行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语句时已经被销毁，对指针进行解引用将发生意想不到的后果。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语句匹配被抛出的异常对象。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语句的参数是引用类型，则该参数可直接作用于异常对象，即参数的改变也会改变异常对象，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重新抛出异常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时会继续传递这种改变。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参数是传值的，则复制构函数将依据异常对象来构造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参数对象。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语句结束的时候，先析构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参数对象，然后再析构异常对象。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在进行异常对象的匹配时，编译器不会做任何的隐式类型转换或类型提升。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除了以下几种情况外，异常对象的类型必须与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语句的声明类型完全匹配：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允许从非常量到常量的类型转换。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允许派生类到基类的类型转换。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数组被转换成指向数组（元素）类型的指针。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函数被转换成指向函数类型的指针。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throw( a, b )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throw c;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一个可以被接受的异常，要么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set_unexpected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函数设置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9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语言本身支持的异常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此类异常用以支撑某些语言特性。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操作失败，会抛出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nothrow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版本另当别论）。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）执行期间，当一个作用于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身上的“动态型别转换操作”失败时，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）执行期型别辨识（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）过程中，如果交给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的参数为零或空指针，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）如果发生非预期的异常（函数抛出异常规格（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specification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）以外的异常），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异常会接手处理，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，后者通常会唤起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终止程序。</a:t>
            </a: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标准程序库发出的异常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标准程序库异常总是派生自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invalid_argument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表示无效参数，例如将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 of bits)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而非“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进行初始化。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指出某个行为“可能超越了最大极限”，例如对某个字符串附加太多字符。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out_of_range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指出参数值“不在预期范围内”，例如在处理容器或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中采用一个错误索引。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指出专业领域范畴内的错误。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此外，标准程序库的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部分提供一个名为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的特殊异常，当数据流由于错误或者到达文件末尾而发生状态改变时，就可能抛出这个异常。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程序作用域（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of a program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）之外发生的异常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的异常，用来指出“不在程序范围内，且不容易回避”的事件。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标准程序库针对执行期错误提供以下三个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指出内部计算时发生区间错误。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指出算术运算发生上溢位。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指出算术运算发生下溢位。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基础类别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&lt;exception&gt;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&lt;new&gt;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typeinfo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。其他异常类别定义于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stdexcept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755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or new( std::nothrow 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通常我们会认为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失败以后会返回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nullptr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，且大多数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的教程也是这么教的。但是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失败以后的处理是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 )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noexpect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excpt_func() throw(int, double) { ... } 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excpt_func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函数声明之后，我们定义了一个动态异常声明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throw(int, double)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该声明指出了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excpt_func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可能抛出的异常的类型。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事实上，该特性很少被使用，因此在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中被弃用了（参见附录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而表示函数不会抛出异常的动态异常声明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noexcept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异常声明所取代。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++知识库"/>
              </a:rPr>
              <a:t>c++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noexcept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修饰的函数抛出了异常，编译器可以选择直接调用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std::terminate()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函数来终止程序的运行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构造函数</a:t>
            </a:r>
            <a:r>
              <a:rPr lang="en-US" altLang="zh-CN" sz="12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自动清理异常的问题。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3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136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Template Library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），即标准模板库，是一个具有工业强度的，高效的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第一個支援泛型概念的語言是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Musser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曾於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開發出一套相關的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 library.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标准模板库係由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lexander Stepanov（页面不存在）"/>
              </a:rPr>
              <a:t>Alexander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lexander Stepanov（页面不存在）"/>
              </a:rPr>
              <a:t>Stepanov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創造於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年前後，這也正是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比雅尼·斯特勞斯特魯普"/>
              </a:rPr>
              <a:t>比雅尼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比雅尼·斯特勞斯特魯普"/>
              </a:rPr>
              <a:t>·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比雅尼·斯特勞斯特魯普"/>
              </a:rPr>
              <a:t>斯特勞斯特魯普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創造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++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的年代。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 Lee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的專案，成為另一位主要貢獻者。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她是東方人，标准模板库的英文名稱其實是取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STepanov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Andy Koenig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到史丹佛演講，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Stepanov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便向他介紹标准模板库，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Koenig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聽後，隨即邀請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Stepanov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ANSI/ISO 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標準化會議，並發表演講，並獲得與會者熱烈的迴應。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Koenig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寄封電子郵件給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Stepanov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，表示如果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Stepanov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願意將标准模板库的說明文件撰寫齊全，在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日前提出，便可能成為標準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的一部份。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Stepanov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回信道：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"Andy, are you crazy?"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Koenig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便說：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"Well, yes I am crazy, but why not try it?"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於是在次年夏天在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Waterloo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舉行的會議前完成其正式的提案，並以百分之八十壓倒性多數，一舉讓這個巨大的計劃成為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Standard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的一部份。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标准模板库於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月年正式成為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ANSI/ISO C++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的一部份，它的出現，促使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程序员的思維方式更朝向泛型编程（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program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）發展。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将“在数据上执行的操作”与“要执行操作的数据分开”，分别以如下概念指代：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容器：包含、放置数据的地方。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迭代器：在容器中指出一个位置、或成对使用以划定一个区域，用来限定操作所涉及到的数据范围。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算法：要执行的操作。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974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735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360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熟悉数据类型和其所占用的字节数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整数存储</a:t>
            </a:r>
            <a:endParaRPr lang="en-US" altLang="zh-CN" dirty="0"/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”一词来源于十八世紀愛爾蘭作家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乔纳森·斯威夫特"/>
              </a:rPr>
              <a:t>乔纳森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乔纳森·斯威夫特"/>
              </a:rPr>
              <a:t>·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乔纳森·斯威夫特"/>
              </a:rPr>
              <a:t>斯威夫特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Jonathan Swift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）的小说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格列佛遊記"/>
              </a:rPr>
              <a:t>格列佛游记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Gulliver's Travels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）。小说中，小人国为水煮蛋该从大的一端（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Big-End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）剥开还是小的一端（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Little-End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）剥开而争论，争论的双方分别被称为“大端派”和“小端派”。以下是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年关于大小端之争历史的描述：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</a:t>
            </a: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在计算时 指数</a:t>
            </a:r>
            <a:r>
              <a:rPr lang="en-US" altLang="zh-CN" dirty="0"/>
              <a:t>E </a:t>
            </a:r>
            <a:r>
              <a:rPr lang="zh-CN" altLang="en-US" dirty="0"/>
              <a:t>需 减去 </a:t>
            </a:r>
            <a:r>
              <a:rPr lang="en-US" altLang="zh-CN" dirty="0"/>
              <a:t>127</a:t>
            </a:r>
          </a:p>
          <a:p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‘ </a:t>
            </a:r>
            <a:r>
              <a:rPr lang="en-US" altLang="zh-CN" dirty="0"/>
              <a:t>= E - 127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2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指数 </a:t>
            </a:r>
            <a:r>
              <a:rPr lang="en-US" altLang="zh-CN" dirty="0"/>
              <a:t>B10000100</a:t>
            </a:r>
            <a:r>
              <a:rPr lang="zh-CN" altLang="en-US" dirty="0"/>
              <a:t> </a:t>
            </a:r>
            <a:r>
              <a:rPr lang="en-US" altLang="zh-CN" dirty="0"/>
              <a:t>– 127 = 5</a:t>
            </a:r>
          </a:p>
          <a:p>
            <a:r>
              <a:rPr lang="zh-CN" altLang="en-US" dirty="0"/>
              <a:t>尾数 </a:t>
            </a:r>
            <a:r>
              <a:rPr lang="en-US" altLang="zh-CN" dirty="0"/>
              <a:t>B1.100001 </a:t>
            </a:r>
            <a:r>
              <a:rPr lang="zh-CN" altLang="en-US" dirty="0"/>
              <a:t>小数点右移</a:t>
            </a:r>
            <a:r>
              <a:rPr lang="en-US" altLang="zh-CN" dirty="0"/>
              <a:t>5</a:t>
            </a:r>
            <a:r>
              <a:rPr lang="zh-CN" altLang="en-US" dirty="0"/>
              <a:t>位 </a:t>
            </a:r>
            <a:r>
              <a:rPr lang="en-US" altLang="zh-CN" dirty="0"/>
              <a:t>= 110000.1</a:t>
            </a:r>
          </a:p>
          <a:p>
            <a:endParaRPr lang="en-US" altLang="zh-CN" dirty="0"/>
          </a:p>
          <a:p>
            <a:r>
              <a:rPr lang="zh-CN" altLang="en-US" dirty="0"/>
              <a:t>指数为负数，小数点左移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从这里可以看出，浮点数是存在精度问题的。整数部分越大，小数部分精度越低。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9E25F63-46CB-447C-9865-FD3714DA57D8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8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5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1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9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4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bin/Debug/lesson-01.ex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bin/Debug/lesson-02.ex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bin/Debug/lesson-03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bin/Debug/lesson-04.ex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lesson-05/sample.cpp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lesson-08/sample.cp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bin/Debug/lesson-08.ex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lesson-09/sample.cp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lesson-10/sample.cp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lesson-11/sample.cp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lesson-12/sample.cp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in/Debug/lesson-01.ex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进击的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浮点数存储方式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450175" y="3822663"/>
            <a:ext cx="8251736" cy="862445"/>
            <a:chOff x="3948546" y="3350506"/>
            <a:chExt cx="8251736" cy="862445"/>
          </a:xfrm>
        </p:grpSpPr>
        <p:sp>
          <p:nvSpPr>
            <p:cNvPr id="12" name="矩形: 圆角 11"/>
            <p:cNvSpPr/>
            <p:nvPr/>
          </p:nvSpPr>
          <p:spPr>
            <a:xfrm>
              <a:off x="3948546" y="3350506"/>
              <a:ext cx="82517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61494" y="3489759"/>
              <a:ext cx="1075524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69266" y="3489759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98311" y="3489758"/>
              <a:ext cx="145063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E11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62931" y="3489759"/>
              <a:ext cx="578741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19609" y="3489757"/>
              <a:ext cx="59228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M52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55658" y="3489756"/>
              <a:ext cx="335420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62874" y="4913310"/>
            <a:ext cx="10232936" cy="862445"/>
            <a:chOff x="3940264" y="4352201"/>
            <a:chExt cx="10232936" cy="862445"/>
          </a:xfrm>
        </p:grpSpPr>
        <p:sp>
          <p:nvSpPr>
            <p:cNvPr id="25" name="矩形: 圆角 24"/>
            <p:cNvSpPr/>
            <p:nvPr/>
          </p:nvSpPr>
          <p:spPr>
            <a:xfrm>
              <a:off x="3940264" y="4352201"/>
              <a:ext cx="102329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53212" y="4491454"/>
              <a:ext cx="1062825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LONG 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48286" y="4491454"/>
              <a:ext cx="215058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77330" y="4491453"/>
              <a:ext cx="199116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E15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782476" y="4491454"/>
              <a:ext cx="59259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418700" y="4491451"/>
              <a:ext cx="61265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M64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489057" y="4491451"/>
              <a:ext cx="48156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51580" y="2732016"/>
            <a:ext cx="5988312" cy="862445"/>
            <a:chOff x="1451580" y="2170907"/>
            <a:chExt cx="5988312" cy="862445"/>
          </a:xfrm>
        </p:grpSpPr>
        <p:sp>
          <p:nvSpPr>
            <p:cNvPr id="4" name="矩形: 圆角 3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E08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18825" y="2301227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128554" y="2310159"/>
              <a:ext cx="141347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58228" y="2310160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M23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1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浮点数计算公式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35993" y="2262254"/>
            <a:ext cx="5413663" cy="1194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accent1"/>
              </a:solidFill>
              <a:latin typeface="CentSchbkCyrill BT" panose="02040603050705020303" pitchFamily="18" charset="-5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39378"/>
              </p:ext>
            </p:extLst>
          </p:nvPr>
        </p:nvGraphicFramePr>
        <p:xfrm>
          <a:off x="4469874" y="2262254"/>
          <a:ext cx="4003099" cy="95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公式" r:id="rId4" imgW="850680" imgH="203040" progId="Equation.3">
                  <p:embed/>
                </p:oleObj>
              </mc:Choice>
              <mc:Fallback>
                <p:oleObj name="公式" r:id="rId4" imgW="850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9874" y="2262254"/>
                        <a:ext cx="4003099" cy="95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93876" y="3899850"/>
            <a:ext cx="63519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为指数，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为尾数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5618335" y="5049982"/>
            <a:ext cx="5988312" cy="653833"/>
            <a:chOff x="1451580" y="2170907"/>
            <a:chExt cx="5988312" cy="862445"/>
          </a:xfrm>
        </p:grpSpPr>
        <p:sp>
          <p:nvSpPr>
            <p:cNvPr id="8" name="矩形: 圆角 7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18826" y="2310159"/>
              <a:ext cx="2844420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02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规格化浮点数</a:t>
            </a:r>
          </a:p>
        </p:txBody>
      </p:sp>
      <p:pic>
        <p:nvPicPr>
          <p:cNvPr id="4" name="Picture 2" descr="http://p.blog.csdn.net/images/p_blog_csdn_net/abortexit/EntryImages/20090622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761888"/>
            <a:ext cx="3200400" cy="12001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51578" y="2188576"/>
            <a:ext cx="691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规格化：当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的二进制位不全为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0,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也不全为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为规格化形式。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1578" y="4166018"/>
            <a:ext cx="4876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k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则表示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的位数，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对单精度来说，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k=8,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bias=127</a:t>
            </a: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对双精度来说，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k=11,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bias=1023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http://p.blog.csdn.net/images/p_blog_csdn_net/abortexit/EntryImages/20090622/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77" y="2761888"/>
            <a:ext cx="3228975" cy="6953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53113" y="3638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标准规定此时小数点左侧的隐含位为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m=|1.M|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M="101"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|1.M|=|1.101|=1.625</a:t>
            </a: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m=1.625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03865" y="5335551"/>
            <a:ext cx="7049490" cy="561885"/>
            <a:chOff x="4908129" y="5335551"/>
            <a:chExt cx="6345226" cy="561885"/>
          </a:xfrm>
        </p:grpSpPr>
        <p:sp>
          <p:nvSpPr>
            <p:cNvPr id="18" name="矩形: 圆角 17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11309" y="5449512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8313" y="5449512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56489" y="5449513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10000100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84506" y="5448250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58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非规格化浮点数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01334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非规格化：当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为非规格化形式。</a:t>
            </a:r>
            <a:endParaRPr lang="zh-CN" altLang="en-US" dirty="0"/>
          </a:p>
        </p:txBody>
      </p:sp>
      <p:pic>
        <p:nvPicPr>
          <p:cNvPr id="4098" name="Picture 2" descr="http://p.blog.csdn.net/images/p_blog_csdn_net/abortexit/EntryImages/20090622/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5" y="2954049"/>
            <a:ext cx="31908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203865" y="4532807"/>
            <a:ext cx="6850989" cy="561885"/>
            <a:chOff x="4908129" y="5335551"/>
            <a:chExt cx="6345226" cy="561885"/>
          </a:xfrm>
        </p:grpSpPr>
        <p:sp>
          <p:nvSpPr>
            <p:cNvPr id="6" name="矩形: 圆角 5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23188" y="5426275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27444" y="5420455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56489" y="5420454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00000000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75374" y="5426274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4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浮点数特殊值</a:t>
            </a:r>
          </a:p>
        </p:txBody>
      </p:sp>
      <p:sp>
        <p:nvSpPr>
          <p:cNvPr id="4" name="矩形 3"/>
          <p:cNvSpPr/>
          <p:nvPr/>
        </p:nvSpPr>
        <p:spPr>
          <a:xfrm>
            <a:off x="1358060" y="25205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特殊数值：当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时为特殊数值。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latin typeface="Courier New" panose="02070309020205020404" pitchFamily="49" charset="0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则为负无穷大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则为正无穷大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的二进制位不全为</a:t>
            </a:r>
            <a:r>
              <a:rPr lang="en-US" altLang="zh-CN" dirty="0"/>
              <a:t>0</a:t>
            </a:r>
            <a:r>
              <a:rPr lang="zh-CN" altLang="en-US" dirty="0"/>
              <a:t>时，表示</a:t>
            </a:r>
            <a:r>
              <a:rPr lang="en-US" altLang="zh-CN" dirty="0"/>
              <a:t>NaN(Not a Number)</a:t>
            </a:r>
            <a:endParaRPr lang="zh-CN" altLang="en-US" dirty="0"/>
          </a:p>
        </p:txBody>
      </p:sp>
      <p:sp>
        <p:nvSpPr>
          <p:cNvPr id="5" name="矩形: 圆角 4">
            <a:hlinkClick r:id="rId3" action="ppaction://hlinkfile"/>
            <a:extLst>
              <a:ext uri="{FF2B5EF4-FFF2-40B4-BE49-F238E27FC236}">
                <a16:creationId xmlns:a16="http://schemas.microsoft.com/office/drawing/2014/main" id="{2FBC3EAA-580E-4A24-A481-ED1B8534FE01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整型数值转换</a:t>
            </a:r>
            <a:endParaRPr lang="en-US" altLang="zh-CN" dirty="0"/>
          </a:p>
          <a:p>
            <a:pPr lvl="1"/>
            <a:r>
              <a:rPr lang="zh-CN" altLang="en-US" dirty="0"/>
              <a:t>无符号转有符号</a:t>
            </a:r>
            <a:endParaRPr lang="en-US" altLang="zh-CN" dirty="0"/>
          </a:p>
          <a:p>
            <a:pPr lvl="1"/>
            <a:r>
              <a:rPr lang="zh-CN" altLang="en-US" dirty="0"/>
              <a:t>有符号转无符号</a:t>
            </a:r>
            <a:endParaRPr lang="en-US" altLang="zh-CN" dirty="0"/>
          </a:p>
          <a:p>
            <a:r>
              <a:rPr lang="zh-CN" altLang="en-US" dirty="0"/>
              <a:t>浮点类型转换</a:t>
            </a:r>
            <a:endParaRPr lang="en-US" altLang="zh-CN" dirty="0"/>
          </a:p>
          <a:p>
            <a:pPr lvl="1"/>
            <a:r>
              <a:rPr lang="zh-CN" altLang="en-US" dirty="0"/>
              <a:t>单精度转双精度</a:t>
            </a:r>
            <a:endParaRPr lang="en-US" altLang="zh-CN" dirty="0"/>
          </a:p>
          <a:p>
            <a:pPr lvl="1"/>
            <a:r>
              <a:rPr lang="zh-CN" altLang="en-US" dirty="0"/>
              <a:t>双精度转单精度</a:t>
            </a:r>
          </a:p>
        </p:txBody>
      </p:sp>
      <p:sp>
        <p:nvSpPr>
          <p:cNvPr id="4" name="矩形 3"/>
          <p:cNvSpPr/>
          <p:nvPr/>
        </p:nvSpPr>
        <p:spPr>
          <a:xfrm>
            <a:off x="5898078" y="3656243"/>
            <a:ext cx="5620987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int32_t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 = 65535;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 =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)n;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"n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n, n );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s, s );</a:t>
            </a:r>
          </a:p>
        </p:txBody>
      </p:sp>
      <p:sp>
        <p:nvSpPr>
          <p:cNvPr id="5" name="矩形: 圆角 4">
            <a:hlinkClick r:id="rId3" action="ppaction://hlinkfile"/>
            <a:extLst>
              <a:ext uri="{FF2B5EF4-FFF2-40B4-BE49-F238E27FC236}">
                <a16:creationId xmlns:a16="http://schemas.microsoft.com/office/drawing/2014/main" id="{B30BB1A4-D468-4424-ABFC-A3C970C057FB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无符号数</a:t>
            </a:r>
            <a:endParaRPr lang="en-US" altLang="zh-CN" dirty="0"/>
          </a:p>
          <a:p>
            <a:r>
              <a:rPr lang="zh-CN" altLang="en-US" dirty="0"/>
              <a:t>无符号数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浮点数</a:t>
            </a:r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: 圆角 3">
            <a:hlinkClick r:id="rId2" action="ppaction://hlinkfile"/>
            <a:extLst>
              <a:ext uri="{FF2B5EF4-FFF2-40B4-BE49-F238E27FC236}">
                <a16:creationId xmlns:a16="http://schemas.microsoft.com/office/drawing/2014/main" id="{EB6B367C-15C9-4274-990F-910C92641DD0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6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</a:t>
            </a:r>
            <a:endParaRPr lang="en-US" altLang="zh-CN" dirty="0"/>
          </a:p>
          <a:p>
            <a:pPr lvl="1"/>
            <a:r>
              <a:rPr lang="zh-CN" altLang="en-US" dirty="0"/>
              <a:t>逻辑左移 </a:t>
            </a:r>
            <a:r>
              <a:rPr lang="en-US" altLang="zh-CN" dirty="0">
                <a:solidFill>
                  <a:srgbClr val="FF0000"/>
                </a:solidFill>
              </a:rPr>
              <a:t>SHL</a:t>
            </a:r>
          </a:p>
          <a:p>
            <a:pPr lvl="1"/>
            <a:r>
              <a:rPr lang="zh-CN" altLang="en-US" dirty="0"/>
              <a:t>算数左移 </a:t>
            </a:r>
            <a:r>
              <a:rPr lang="en-US" altLang="zh-CN" dirty="0">
                <a:solidFill>
                  <a:srgbClr val="FF0000"/>
                </a:solidFill>
              </a:rPr>
              <a:t>SAL</a:t>
            </a:r>
          </a:p>
          <a:p>
            <a:r>
              <a:rPr lang="zh-CN" altLang="en-US" dirty="0"/>
              <a:t>右移</a:t>
            </a:r>
            <a:endParaRPr lang="en-US" altLang="zh-CN" dirty="0"/>
          </a:p>
          <a:p>
            <a:pPr lvl="1"/>
            <a:r>
              <a:rPr lang="zh-CN" altLang="en-US" dirty="0"/>
              <a:t>逻辑右移 </a:t>
            </a:r>
            <a:r>
              <a:rPr lang="en-US" altLang="zh-CN" dirty="0">
                <a:solidFill>
                  <a:srgbClr val="FF0000"/>
                </a:solidFill>
              </a:rPr>
              <a:t>SHR</a:t>
            </a:r>
          </a:p>
          <a:p>
            <a:pPr lvl="1"/>
            <a:r>
              <a:rPr lang="zh-CN" altLang="en-US" dirty="0"/>
              <a:t>算数右移 </a:t>
            </a:r>
            <a:r>
              <a:rPr lang="en-US" altLang="zh-CN" dirty="0">
                <a:solidFill>
                  <a:srgbClr val="FF0000"/>
                </a:solidFill>
              </a:rPr>
              <a:t>SAR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4218" y="2015732"/>
            <a:ext cx="5029200" cy="28160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0x80000001;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&gt;&gt; 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= %08X, b = %08X"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a, b );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hlinkClick r:id="rId3" action="ppaction://hlinkfile"/>
            <a:extLst>
              <a:ext uri="{FF2B5EF4-FFF2-40B4-BE49-F238E27FC236}">
                <a16:creationId xmlns:a16="http://schemas.microsoft.com/office/drawing/2014/main" id="{F8E3A0C6-D4D5-4CFB-9861-0754EA3A8C08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4C4E-E1C0-4C42-BB1E-B779722B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使用内存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B53A16C-58FD-4CA0-B55E-F02B8647D7E2}"/>
              </a:ext>
            </a:extLst>
          </p:cNvPr>
          <p:cNvSpPr/>
          <p:nvPr/>
        </p:nvSpPr>
        <p:spPr>
          <a:xfrm>
            <a:off x="2327564" y="2763982"/>
            <a:ext cx="6982691" cy="23587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void f() { int* p = new int[5]; }</a:t>
            </a:r>
            <a:endParaRPr lang="zh-CN" altLang="en-US" sz="28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6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088210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栈内存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pPr lvl="1"/>
            <a:r>
              <a:rPr lang="zh-CN" altLang="en-US" dirty="0"/>
              <a:t>函数调用和栈帧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35" y="2214694"/>
            <a:ext cx="7258810" cy="44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88672" y="21301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</a:p>
        </p:txBody>
      </p:sp>
    </p:spTree>
    <p:extLst>
      <p:ext uri="{BB962C8B-B14F-4D97-AF65-F5344CB8AC3E}">
        <p14:creationId xmlns:p14="http://schemas.microsoft.com/office/powerpoint/2010/main" val="35135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22C60-64FA-4D57-85C7-7AFF468D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函数调用栈</a:t>
            </a:r>
          </a:p>
        </p:txBody>
      </p:sp>
      <p:pic>
        <p:nvPicPr>
          <p:cNvPr id="2050" name="Picture 2" descr="http://codemacro.com/assets/res/stack_frame/stack_frame.png">
            <a:extLst>
              <a:ext uri="{FF2B5EF4-FFF2-40B4-BE49-F238E27FC236}">
                <a16:creationId xmlns:a16="http://schemas.microsoft.com/office/drawing/2014/main" id="{036B2067-13AD-4B77-887C-2EEA0648B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5" y="1792935"/>
            <a:ext cx="5803929" cy="49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4F9983-E32D-4E8B-ACDF-C307E7F70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310" y="1038556"/>
            <a:ext cx="5800725" cy="3248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19E444-5032-4246-A067-AD19C0B39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959" y="4286581"/>
            <a:ext cx="7753350" cy="1790700"/>
          </a:xfrm>
          <a:prstGeom prst="rect">
            <a:avLst/>
          </a:prstGeom>
        </p:spPr>
      </p:pic>
      <p:sp>
        <p:nvSpPr>
          <p:cNvPr id="7" name="矩形: 圆角 6">
            <a:hlinkClick r:id="rId6" action="ppaction://hlinkfile"/>
            <a:extLst>
              <a:ext uri="{FF2B5EF4-FFF2-40B4-BE49-F238E27FC236}">
                <a16:creationId xmlns:a16="http://schemas.microsoft.com/office/drawing/2014/main" id="{224C3506-5893-4125-9C26-E6BEDD6F5651}"/>
              </a:ext>
            </a:extLst>
          </p:cNvPr>
          <p:cNvSpPr/>
          <p:nvPr/>
        </p:nvSpPr>
        <p:spPr>
          <a:xfrm>
            <a:off x="10000642" y="6181890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49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51858-B77C-45A5-9841-594CAC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E2D22-7C99-4A42-A67C-061656AD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2329990" cy="3002973"/>
          </a:xfrm>
        </p:spPr>
        <p:txBody>
          <a:bodyPr/>
          <a:lstStyle/>
          <a:p>
            <a:r>
              <a:rPr lang="zh-CN" altLang="en-US" dirty="0"/>
              <a:t>堆内存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pPr lvl="1"/>
            <a:r>
              <a:rPr lang="en-US" altLang="zh-CN" dirty="0"/>
              <a:t>new</a:t>
            </a:r>
          </a:p>
          <a:p>
            <a:pPr lvl="1"/>
            <a:r>
              <a:rPr lang="en-US" altLang="zh-CN" dirty="0"/>
              <a:t>delete</a:t>
            </a:r>
          </a:p>
          <a:p>
            <a:pPr lvl="1"/>
            <a:r>
              <a:rPr lang="en-US" altLang="zh-CN" dirty="0"/>
              <a:t>malloc</a:t>
            </a:r>
          </a:p>
          <a:p>
            <a:pPr lvl="1"/>
            <a:r>
              <a:rPr lang="en-US" altLang="zh-CN" dirty="0"/>
              <a:t>free</a:t>
            </a:r>
          </a:p>
          <a:p>
            <a:pPr lvl="1"/>
            <a:r>
              <a:rPr lang="zh-CN" altLang="en-US" dirty="0"/>
              <a:t>定位 </a:t>
            </a:r>
            <a:r>
              <a:rPr lang="en-US" altLang="zh-CN" dirty="0"/>
              <a:t>new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208667-67D4-444F-A5AE-8C1727A2453C}"/>
              </a:ext>
            </a:extLst>
          </p:cNvPr>
          <p:cNvSpPr/>
          <p:nvPr/>
        </p:nvSpPr>
        <p:spPr>
          <a:xfrm>
            <a:off x="5637759" y="2441865"/>
            <a:ext cx="5875368" cy="2878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8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HEAP</a:t>
            </a:r>
            <a:endParaRPr lang="zh-CN" altLang="en-US" sz="28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68233D-4CA2-405B-B74F-7EA14DC40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90621"/>
              </p:ext>
            </p:extLst>
          </p:nvPr>
        </p:nvGraphicFramePr>
        <p:xfrm>
          <a:off x="5922819" y="3185853"/>
          <a:ext cx="5328232" cy="182880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666029">
                  <a:extLst>
                    <a:ext uri="{9D8B030D-6E8A-4147-A177-3AD203B41FA5}">
                      <a16:colId xmlns:a16="http://schemas.microsoft.com/office/drawing/2014/main" val="84842969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832166006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098852401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341977889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699457581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796682760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653892305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128038222"/>
                    </a:ext>
                  </a:extLst>
                </a:gridCol>
              </a:tblGrid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3449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00880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14987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20666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4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95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内存揭秘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线性地址</a:t>
            </a:r>
            <a:endParaRPr lang="en-US" altLang="zh-CN" dirty="0"/>
          </a:p>
          <a:p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zh-CN" altLang="en-US" dirty="0"/>
              <a:t>实地址</a:t>
            </a:r>
            <a:endParaRPr lang="en-US" altLang="zh-CN" dirty="0"/>
          </a:p>
          <a:p>
            <a:pPr lvl="1"/>
            <a:r>
              <a:rPr lang="zh-CN" altLang="en-US" dirty="0"/>
              <a:t>虚地址</a:t>
            </a:r>
            <a:endParaRPr lang="en-US" altLang="zh-CN" dirty="0"/>
          </a:p>
          <a:p>
            <a:r>
              <a:rPr lang="zh-CN" altLang="en-US" dirty="0"/>
              <a:t>虚拟内存</a:t>
            </a:r>
            <a:endParaRPr lang="en-US" altLang="zh-CN" dirty="0"/>
          </a:p>
          <a:p>
            <a:r>
              <a:rPr lang="zh-CN" altLang="en-US" dirty="0"/>
              <a:t>分页内存</a:t>
            </a:r>
            <a:endParaRPr lang="en-US" altLang="zh-CN" dirty="0"/>
          </a:p>
          <a:p>
            <a:r>
              <a:rPr lang="zh-CN" altLang="en-US" dirty="0"/>
              <a:t>未分页内存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25566"/>
              </p:ext>
            </p:extLst>
          </p:nvPr>
        </p:nvGraphicFramePr>
        <p:xfrm>
          <a:off x="8326584" y="2367092"/>
          <a:ext cx="2951016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754">
                  <a:extLst>
                    <a:ext uri="{9D8B030D-6E8A-4147-A177-3AD203B41FA5}">
                      <a16:colId xmlns:a16="http://schemas.microsoft.com/office/drawing/2014/main" val="590937439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608924466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500338161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67193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5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217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28F5614-B646-40A3-8D17-F8D7A7867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36" y="2805108"/>
            <a:ext cx="5321129" cy="39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2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73829-3593-4A9E-9907-3C7C8751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A026C-CA90-433B-AD42-72AD0745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098917" cy="4206240"/>
          </a:xfrm>
        </p:spPr>
        <p:txBody>
          <a:bodyPr/>
          <a:lstStyle/>
          <a:p>
            <a:r>
              <a:rPr lang="zh-CN" altLang="en-US" dirty="0"/>
              <a:t>资源管理器</a:t>
            </a:r>
            <a:endParaRPr lang="en-US" altLang="zh-CN" dirty="0"/>
          </a:p>
          <a:p>
            <a:r>
              <a:rPr lang="zh-CN" altLang="en-US" dirty="0"/>
              <a:t>资源监视器</a:t>
            </a:r>
            <a:endParaRPr lang="en-US" altLang="zh-CN" dirty="0"/>
          </a:p>
          <a:p>
            <a:r>
              <a:rPr lang="zh-CN" altLang="en-US" dirty="0"/>
              <a:t>其他内存工具</a:t>
            </a:r>
            <a:endParaRPr lang="en-US" altLang="zh-CN" dirty="0"/>
          </a:p>
          <a:p>
            <a:pPr lvl="1"/>
            <a:r>
              <a:rPr lang="en-US" altLang="zh-CN" dirty="0"/>
              <a:t>VLD</a:t>
            </a:r>
          </a:p>
          <a:p>
            <a:pPr lvl="1"/>
            <a:r>
              <a:rPr lang="en-US" altLang="zh-CN" dirty="0"/>
              <a:t>Valgrind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92FBA-86A6-4142-8AF6-4BDAEBAA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08" y="2011680"/>
            <a:ext cx="7860695" cy="43995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19640E-0BCB-4685-8660-ABE2604CB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764" y="1613791"/>
            <a:ext cx="6723902" cy="50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指针和地址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56237"/>
              </p:ext>
            </p:extLst>
          </p:nvPr>
        </p:nvGraphicFramePr>
        <p:xfrm>
          <a:off x="5560266" y="2432008"/>
          <a:ext cx="625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43">
                  <a:extLst>
                    <a:ext uri="{9D8B030D-6E8A-4147-A177-3AD203B41FA5}">
                      <a16:colId xmlns:a16="http://schemas.microsoft.com/office/drawing/2014/main" val="404409972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6870720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18736147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7934387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3232078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6575601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55172054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850986238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1790541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73703693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56667833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53126121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8980689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98004398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23255387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3798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01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2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1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6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2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9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108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10000" y="2432008"/>
            <a:ext cx="3194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地址的概念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位置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类型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指针的地址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指针的指针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9326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5392023" cy="3424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一维数组</a:t>
            </a:r>
            <a:endParaRPr lang="en-US" altLang="zh-CN" dirty="0"/>
          </a:p>
          <a:p>
            <a:r>
              <a:rPr lang="zh-CN" altLang="en-US" dirty="0"/>
              <a:t>多维数组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数组的大小的计算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Size = Sizeof( Array 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COUNT = sizeof( ARRAY ) / SIZEOF( ARRAY[0] )</a:t>
            </a:r>
          </a:p>
          <a:p>
            <a:r>
              <a:rPr lang="zh-CN" altLang="en-US" dirty="0"/>
              <a:t>指针的指针和二维数组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/>
              <a:t> ** Array</a:t>
            </a:r>
          </a:p>
          <a:p>
            <a:pPr lvl="1"/>
            <a:r>
              <a:rPr lang="en-US" altLang="zh-CN" dirty="0"/>
              <a:t>Int ARRAY[3][3]</a:t>
            </a:r>
          </a:p>
          <a:p>
            <a:r>
              <a:rPr lang="zh-CN" altLang="en-US" dirty="0"/>
              <a:t>数组的非常规用法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86803"/>
              </p:ext>
            </p:extLst>
          </p:nvPr>
        </p:nvGraphicFramePr>
        <p:xfrm>
          <a:off x="7788234" y="2473367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2529"/>
              </p:ext>
            </p:extLst>
          </p:nvPr>
        </p:nvGraphicFramePr>
        <p:xfrm>
          <a:off x="7788234" y="3738059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93298"/>
              </p:ext>
            </p:extLst>
          </p:nvPr>
        </p:nvGraphicFramePr>
        <p:xfrm>
          <a:off x="7788234" y="5014685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2815"/>
              </p:ext>
            </p:extLst>
          </p:nvPr>
        </p:nvGraphicFramePr>
        <p:xfrm>
          <a:off x="6037943" y="374402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42134"/>
              </p:ext>
            </p:extLst>
          </p:nvPr>
        </p:nvGraphicFramePr>
        <p:xfrm>
          <a:off x="6037943" y="411486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4632"/>
              </p:ext>
            </p:extLst>
          </p:nvPr>
        </p:nvGraphicFramePr>
        <p:xfrm>
          <a:off x="6035634" y="4487159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P[2]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cxnSp>
        <p:nvCxnSpPr>
          <p:cNvPr id="45" name="肘形连接符 44"/>
          <p:cNvCxnSpPr>
            <a:stCxn id="22" idx="3"/>
            <a:endCxn id="7" idx="1"/>
          </p:cNvCxnSpPr>
          <p:nvPr/>
        </p:nvCxnSpPr>
        <p:spPr>
          <a:xfrm flipV="1">
            <a:off x="6915398" y="3029627"/>
            <a:ext cx="872836" cy="899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1" idx="3"/>
            <a:endCxn id="9" idx="1"/>
          </p:cNvCxnSpPr>
          <p:nvPr/>
        </p:nvCxnSpPr>
        <p:spPr>
          <a:xfrm>
            <a:off x="6913089" y="4672579"/>
            <a:ext cx="875145" cy="898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3"/>
            <a:endCxn id="8" idx="1"/>
          </p:cNvCxnSpPr>
          <p:nvPr/>
        </p:nvCxnSpPr>
        <p:spPr>
          <a:xfrm flipV="1">
            <a:off x="6915398" y="4294319"/>
            <a:ext cx="872836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39364"/>
              </p:ext>
            </p:extLst>
          </p:nvPr>
        </p:nvGraphicFramePr>
        <p:xfrm>
          <a:off x="9432307" y="5004503"/>
          <a:ext cx="2086758" cy="1132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586">
                  <a:extLst>
                    <a:ext uri="{9D8B030D-6E8A-4147-A177-3AD203B41FA5}">
                      <a16:colId xmlns:a16="http://schemas.microsoft.com/office/drawing/2014/main" val="913803357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417201446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204269378"/>
                    </a:ext>
                  </a:extLst>
                </a:gridCol>
              </a:tblGrid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3417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71530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73023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89E5F5-7148-46AB-960C-1FD3B5D6C851}"/>
              </a:ext>
            </a:extLst>
          </p:cNvPr>
          <p:cNvSpPr/>
          <p:nvPr/>
        </p:nvSpPr>
        <p:spPr>
          <a:xfrm>
            <a:off x="8936182" y="2140528"/>
            <a:ext cx="2992582" cy="1628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>
                <a:latin typeface="Consolas" panose="020B0609020204030204" pitchFamily="49" charset="0"/>
              </a:rPr>
              <a:t>int I = 1[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int I = 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[-1];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3"/>
            <a:ext cx="10363826" cy="2026778"/>
          </a:xfrm>
        </p:spPr>
        <p:txBody>
          <a:bodyPr/>
          <a:lstStyle/>
          <a:p>
            <a:r>
              <a:rPr lang="zh-CN" altLang="en-US" dirty="0"/>
              <a:t>引用很容易与指针混淆，它们之间有三个主要的不同：</a:t>
            </a:r>
          </a:p>
          <a:p>
            <a:pPr lvl="1"/>
            <a:r>
              <a:rPr lang="zh-CN" altLang="en-US" dirty="0"/>
              <a:t>不存在空引用。引用必须连接到一块合法的内存。</a:t>
            </a:r>
          </a:p>
          <a:p>
            <a:pPr lvl="1"/>
            <a:r>
              <a:rPr lang="zh-CN" altLang="en-US" dirty="0"/>
              <a:t>一旦引用被初始化为一个对象，就不能被指向到另一个对象。指针可以在任何时候指向到另一个对象。</a:t>
            </a:r>
          </a:p>
          <a:p>
            <a:pPr lvl="1"/>
            <a:r>
              <a:rPr lang="zh-CN" altLang="en-US" dirty="0"/>
              <a:t>引用必须在创建时被初始化。指针可以在任何时间被初始化。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3774" y="4796135"/>
            <a:ext cx="2699658" cy="9233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&amp;ref_a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ref_a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337019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结构、联合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266340" cy="342410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POD</a:t>
            </a:r>
          </a:p>
          <a:p>
            <a:pPr lvl="1"/>
            <a:r>
              <a:rPr lang="zh-CN" altLang="en-US" dirty="0"/>
              <a:t>标量类型</a:t>
            </a:r>
            <a:endParaRPr lang="en-US" altLang="zh-CN" dirty="0"/>
          </a:p>
          <a:p>
            <a:pPr lvl="2"/>
            <a:r>
              <a:rPr lang="zh-CN" altLang="en-US" dirty="0"/>
              <a:t>算数类型</a:t>
            </a:r>
            <a:endParaRPr lang="en-US" altLang="zh-CN" dirty="0"/>
          </a:p>
          <a:p>
            <a:pPr lvl="2"/>
            <a:r>
              <a:rPr lang="zh-CN" altLang="en-US" dirty="0"/>
              <a:t>枚举类型</a:t>
            </a:r>
            <a:endParaRPr lang="en-US" altLang="zh-CN" dirty="0"/>
          </a:p>
          <a:p>
            <a:pPr lvl="2"/>
            <a:r>
              <a:rPr lang="zh-CN" altLang="en-US" dirty="0"/>
              <a:t>指针类型</a:t>
            </a:r>
            <a:endParaRPr lang="en-US" altLang="zh-CN" dirty="0"/>
          </a:p>
          <a:p>
            <a:pPr lvl="1"/>
            <a:r>
              <a:rPr lang="en-US" altLang="zh-CN" dirty="0"/>
              <a:t>POD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位域</a:t>
            </a:r>
            <a:endParaRPr lang="en-US" altLang="zh-CN" dirty="0"/>
          </a:p>
          <a:p>
            <a:r>
              <a:rPr lang="zh-CN" altLang="en-US" dirty="0"/>
              <a:t>字节对齐</a:t>
            </a:r>
            <a:endParaRPr lang="en-US" altLang="zh-CN" dirty="0"/>
          </a:p>
          <a:p>
            <a:r>
              <a:rPr lang="zh-CN" altLang="en-US" dirty="0"/>
              <a:t>匿名结构体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7AA3F1-311F-409D-A776-9FBF25EB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06" y="2177623"/>
            <a:ext cx="2621255" cy="20306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62DE48-43AA-4682-864F-B0C831FAC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862" y="3755880"/>
            <a:ext cx="1933575" cy="876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98BC45-6FD2-4B42-B170-2AB1BBA9B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862" y="2172652"/>
            <a:ext cx="2505075" cy="1466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C7A563-5955-4F8D-8B10-2B93EDC7A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106" y="4324697"/>
            <a:ext cx="2343150" cy="1123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AE1896-C108-42EE-86C9-778D263BE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642" y="4687597"/>
            <a:ext cx="31813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075D2-DFCE-4D43-958C-57341E11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</a:t>
            </a:r>
            <a:r>
              <a:rPr lang="en-US" altLang="zh-CN" dirty="0"/>
              <a:t>– </a:t>
            </a:r>
            <a:r>
              <a:rPr lang="zh-CN" altLang="en-US" dirty="0"/>
              <a:t>面向对象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84BDA5-32F5-44B9-A640-B0DBA7CFFEA0}"/>
              </a:ext>
            </a:extLst>
          </p:cNvPr>
          <p:cNvSpPr/>
          <p:nvPr/>
        </p:nvSpPr>
        <p:spPr>
          <a:xfrm>
            <a:off x="757149" y="2138180"/>
            <a:ext cx="1631374" cy="529938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面向对象（</a:t>
            </a:r>
            <a:r>
              <a:rPr lang="en-US" altLang="zh-CN" dirty="0"/>
              <a:t>OOP</a:t>
            </a:r>
            <a:r>
              <a:rPr lang="zh-CN" altLang="en-US" dirty="0"/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F7F587C-B3BD-4BE3-AE21-1475ED3996D1}"/>
              </a:ext>
            </a:extLst>
          </p:cNvPr>
          <p:cNvSpPr/>
          <p:nvPr/>
        </p:nvSpPr>
        <p:spPr>
          <a:xfrm>
            <a:off x="3135629" y="2138180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设计思想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74D2B2-3BBA-4265-8C38-5E8FD3D14E06}"/>
              </a:ext>
            </a:extLst>
          </p:cNvPr>
          <p:cNvSpPr/>
          <p:nvPr/>
        </p:nvSpPr>
        <p:spPr>
          <a:xfrm>
            <a:off x="5514109" y="2483424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接口（开放）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44908D2-933B-494A-A52E-92E6FEC6C0A9}"/>
              </a:ext>
            </a:extLst>
          </p:cNvPr>
          <p:cNvSpPr/>
          <p:nvPr/>
        </p:nvSpPr>
        <p:spPr>
          <a:xfrm>
            <a:off x="5514109" y="3363188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实现（封闭）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16A8360-D1B6-4138-A30D-0A9BF81035DC}"/>
              </a:ext>
            </a:extLst>
          </p:cNvPr>
          <p:cNvSpPr/>
          <p:nvPr/>
        </p:nvSpPr>
        <p:spPr>
          <a:xfrm>
            <a:off x="3135629" y="3708432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高内聚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BCDED38-C167-4485-AABD-80E300E718B5}"/>
              </a:ext>
            </a:extLst>
          </p:cNvPr>
          <p:cNvSpPr/>
          <p:nvPr/>
        </p:nvSpPr>
        <p:spPr>
          <a:xfrm>
            <a:off x="3135629" y="4578527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低耦合</a:t>
            </a:r>
            <a:endParaRPr lang="en-US" altLang="zh-CN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59A7C621-6D13-44DA-828B-99633B31341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767003" y="2403149"/>
            <a:ext cx="747106" cy="345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4FF916D-2CD4-4E41-846B-853F7FD3E5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767003" y="2403149"/>
            <a:ext cx="747106" cy="1225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D499972-02ED-4DD6-BA58-DD12404CCB6B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>
            <a:off x="4767003" y="2403149"/>
            <a:ext cx="12700" cy="1570252"/>
          </a:xfrm>
          <a:prstGeom prst="bentConnector3">
            <a:avLst>
              <a:gd name="adj1" fmla="val 29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4EFCACB9-AEBD-44AB-A131-CBBE741F726F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>
            <a:off x="4767003" y="2403149"/>
            <a:ext cx="12700" cy="2440347"/>
          </a:xfrm>
          <a:prstGeom prst="bentConnector3">
            <a:avLst>
              <a:gd name="adj1" fmla="val 29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56120BC-2CB9-48EF-B9BF-8BFC0C4FE9F8}"/>
              </a:ext>
            </a:extLst>
          </p:cNvPr>
          <p:cNvSpPr/>
          <p:nvPr/>
        </p:nvSpPr>
        <p:spPr>
          <a:xfrm>
            <a:off x="7953547" y="2483424"/>
            <a:ext cx="1631374" cy="5299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依赖倒置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D63CAFF-490E-44D7-8DE9-6FE007899FC7}"/>
              </a:ext>
            </a:extLst>
          </p:cNvPr>
          <p:cNvCxnSpPr>
            <a:stCxn id="6" idx="3"/>
            <a:endCxn id="28" idx="1"/>
          </p:cNvCxnSpPr>
          <p:nvPr/>
        </p:nvCxnSpPr>
        <p:spPr>
          <a:xfrm>
            <a:off x="7145483" y="2748393"/>
            <a:ext cx="808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43B753D-6BF3-4061-92D8-DB9A2636669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88523" y="2403149"/>
            <a:ext cx="747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185DD25-C455-49E5-924E-5722CE4945FF}"/>
              </a:ext>
            </a:extLst>
          </p:cNvPr>
          <p:cNvSpPr/>
          <p:nvPr/>
        </p:nvSpPr>
        <p:spPr>
          <a:xfrm>
            <a:off x="1202919" y="3278331"/>
            <a:ext cx="1631374" cy="529938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数据封装</a:t>
            </a:r>
            <a:endParaRPr lang="en-US" altLang="zh-CN" dirty="0"/>
          </a:p>
          <a:p>
            <a:pPr algn="ctr"/>
            <a:r>
              <a:rPr lang="zh-CN" altLang="en-US" dirty="0"/>
              <a:t>（基于对象）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8360FEB-0A0B-457F-8554-E91169939253}"/>
              </a:ext>
            </a:extLst>
          </p:cNvPr>
          <p:cNvSpPr/>
          <p:nvPr/>
        </p:nvSpPr>
        <p:spPr>
          <a:xfrm>
            <a:off x="1205689" y="4069368"/>
            <a:ext cx="1631374" cy="529938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行为封装</a:t>
            </a:r>
            <a:endParaRPr lang="en-US" altLang="zh-CN" dirty="0"/>
          </a:p>
          <a:p>
            <a:pPr algn="ctr"/>
            <a:r>
              <a:rPr lang="zh-CN" altLang="en-US" dirty="0"/>
              <a:t>（面向对象）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DE93D790-7355-443C-A4DE-3E9885EE3358}"/>
              </a:ext>
            </a:extLst>
          </p:cNvPr>
          <p:cNvCxnSpPr>
            <a:stCxn id="4" idx="1"/>
            <a:endCxn id="37" idx="1"/>
          </p:cNvCxnSpPr>
          <p:nvPr/>
        </p:nvCxnSpPr>
        <p:spPr>
          <a:xfrm rot="10800000" flipH="1" flipV="1">
            <a:off x="757149" y="2403148"/>
            <a:ext cx="445770" cy="1140151"/>
          </a:xfrm>
          <a:prstGeom prst="bentConnector3">
            <a:avLst>
              <a:gd name="adj1" fmla="val -51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D6A6FFCC-481F-40AD-B5B5-4255A31CEA1B}"/>
              </a:ext>
            </a:extLst>
          </p:cNvPr>
          <p:cNvCxnSpPr>
            <a:stCxn id="4" idx="1"/>
            <a:endCxn id="38" idx="1"/>
          </p:cNvCxnSpPr>
          <p:nvPr/>
        </p:nvCxnSpPr>
        <p:spPr>
          <a:xfrm rot="10800000" flipH="1" flipV="1">
            <a:off x="757149" y="2403149"/>
            <a:ext cx="448540" cy="1931188"/>
          </a:xfrm>
          <a:prstGeom prst="bentConnector3">
            <a:avLst>
              <a:gd name="adj1" fmla="val -50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2901C38-C319-48E7-BF68-F05D457CB7E3}"/>
              </a:ext>
            </a:extLst>
          </p:cNvPr>
          <p:cNvSpPr/>
          <p:nvPr/>
        </p:nvSpPr>
        <p:spPr>
          <a:xfrm>
            <a:off x="7363169" y="4228300"/>
            <a:ext cx="1367098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封装粒度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75CFD75-E031-456B-8680-9DC30C14AD27}"/>
              </a:ext>
            </a:extLst>
          </p:cNvPr>
          <p:cNvSpPr/>
          <p:nvPr/>
        </p:nvSpPr>
        <p:spPr>
          <a:xfrm>
            <a:off x="10027574" y="4228300"/>
            <a:ext cx="1367098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运行效率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10402B3-5F39-4732-8CB1-A0D0D2C41688}"/>
              </a:ext>
            </a:extLst>
          </p:cNvPr>
          <p:cNvSpPr/>
          <p:nvPr/>
        </p:nvSpPr>
        <p:spPr>
          <a:xfrm>
            <a:off x="7363169" y="4985104"/>
            <a:ext cx="1367098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继承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F595D6F-6E4D-46A5-920C-95917B011F4F}"/>
              </a:ext>
            </a:extLst>
          </p:cNvPr>
          <p:cNvSpPr/>
          <p:nvPr/>
        </p:nvSpPr>
        <p:spPr>
          <a:xfrm>
            <a:off x="10027574" y="4985104"/>
            <a:ext cx="1367098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委托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006E22D-AD91-41CE-96FD-781CA5BD9834}"/>
              </a:ext>
            </a:extLst>
          </p:cNvPr>
          <p:cNvSpPr/>
          <p:nvPr/>
        </p:nvSpPr>
        <p:spPr>
          <a:xfrm>
            <a:off x="8864570" y="4500196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?</a:t>
            </a:r>
            <a:endParaRPr lang="zh-CN" altLang="en-US" sz="60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C662E38-661A-453A-AFB1-E29162C43FB0}"/>
              </a:ext>
            </a:extLst>
          </p:cNvPr>
          <p:cNvSpPr/>
          <p:nvPr/>
        </p:nvSpPr>
        <p:spPr>
          <a:xfrm>
            <a:off x="8864570" y="6064027"/>
            <a:ext cx="2530101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C++ = </a:t>
            </a:r>
            <a:r>
              <a:rPr lang="zh-CN" altLang="en-US" dirty="0">
                <a:solidFill>
                  <a:srgbClr val="000000"/>
                </a:solidFill>
              </a:rPr>
              <a:t>面向对象？</a:t>
            </a:r>
          </a:p>
        </p:txBody>
      </p:sp>
    </p:spTree>
    <p:extLst>
      <p:ext uri="{BB962C8B-B14F-4D97-AF65-F5344CB8AC3E}">
        <p14:creationId xmlns:p14="http://schemas.microsoft.com/office/powerpoint/2010/main" val="143168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构造和析构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zh-CN" altLang="en-US" dirty="0"/>
              <a:t>默认构造（默认生成）</a:t>
            </a:r>
            <a:endParaRPr lang="en-US" altLang="zh-CN" dirty="0"/>
          </a:p>
          <a:p>
            <a:r>
              <a:rPr lang="zh-CN" altLang="en-US" dirty="0"/>
              <a:t>拷贝构造（默认生成）</a:t>
            </a:r>
            <a:endParaRPr lang="en-US" altLang="zh-CN" dirty="0"/>
          </a:p>
          <a:p>
            <a:r>
              <a:rPr lang="zh-CN" altLang="en-US" dirty="0"/>
              <a:t>赋值构造（默认生成）</a:t>
            </a:r>
            <a:endParaRPr lang="en-US" altLang="zh-CN" dirty="0"/>
          </a:p>
          <a:p>
            <a:r>
              <a:rPr lang="zh-CN" altLang="en-US" dirty="0"/>
              <a:t>隐式构造</a:t>
            </a:r>
            <a:endParaRPr lang="en-US" altLang="zh-CN" dirty="0"/>
          </a:p>
          <a:p>
            <a:pPr lvl="1"/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en-US" altLang="zh-CN" dirty="0"/>
              <a:t>C++ 11</a:t>
            </a:r>
          </a:p>
          <a:p>
            <a:pPr lvl="1"/>
            <a:r>
              <a:rPr lang="zh-CN" altLang="en-US" dirty="0"/>
              <a:t>委托构造</a:t>
            </a:r>
            <a:endParaRPr lang="en-US" altLang="zh-CN" dirty="0"/>
          </a:p>
          <a:p>
            <a:pPr lvl="1"/>
            <a:r>
              <a:rPr lang="zh-CN" altLang="en-US" dirty="0"/>
              <a:t>右值构造</a:t>
            </a:r>
            <a:endParaRPr lang="en-US" altLang="zh-CN" dirty="0"/>
          </a:p>
        </p:txBody>
      </p:sp>
      <p:sp>
        <p:nvSpPr>
          <p:cNvPr id="6" name="矩形: 圆角 5">
            <a:hlinkClick r:id="rId3" action="ppaction://hlinkfile"/>
            <a:extLst>
              <a:ext uri="{FF2B5EF4-FFF2-40B4-BE49-F238E27FC236}">
                <a16:creationId xmlns:a16="http://schemas.microsoft.com/office/drawing/2014/main" id="{01AC3060-B137-4207-A8EA-6C63B9318144}"/>
              </a:ext>
            </a:extLst>
          </p:cNvPr>
          <p:cNvSpPr/>
          <p:nvPr/>
        </p:nvSpPr>
        <p:spPr>
          <a:xfrm>
            <a:off x="10000642" y="6181890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编译式的</a:t>
            </a:r>
            <a:endParaRPr lang="en-US" altLang="zh-CN" dirty="0"/>
          </a:p>
          <a:p>
            <a:r>
              <a:rPr lang="zh-CN" altLang="en-US" dirty="0"/>
              <a:t>过程化编程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zh-CN" altLang="en-US" dirty="0"/>
              <a:t>泛型编程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中级语言</a:t>
            </a:r>
            <a:endParaRPr lang="en-US" altLang="zh-CN" dirty="0"/>
          </a:p>
          <a:p>
            <a:r>
              <a:rPr lang="zh-CN" altLang="en-US" dirty="0"/>
              <a:t>变量大小写敏感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的超集</a:t>
            </a:r>
            <a:endParaRPr lang="en-US" altLang="zh-CN" dirty="0"/>
          </a:p>
          <a:p>
            <a:r>
              <a:rPr lang="zh-CN" altLang="en-US" dirty="0"/>
              <a:t>进一步扩充和完善了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85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EFE2E-ED63-433E-9463-7D4F4588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成员变量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49DCA-30AC-4DEC-8895-837387C7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01289"/>
            <a:ext cx="9784080" cy="4206240"/>
          </a:xfrm>
        </p:spPr>
        <p:txBody>
          <a:bodyPr/>
          <a:lstStyle/>
          <a:p>
            <a:r>
              <a:rPr lang="en-US" altLang="zh-CN" dirty="0"/>
              <a:t>static 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en-US" altLang="zh-CN" dirty="0"/>
              <a:t>volatile 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en-US" altLang="zh-CN" dirty="0"/>
              <a:t>mutable </a:t>
            </a:r>
            <a:r>
              <a:rPr lang="zh-CN" altLang="en-US" dirty="0"/>
              <a:t>修饰符</a:t>
            </a:r>
            <a:endParaRPr lang="en-US" altLang="zh-CN" dirty="0"/>
          </a:p>
        </p:txBody>
      </p:sp>
      <p:sp>
        <p:nvSpPr>
          <p:cNvPr id="4" name="矩形: 圆角 3">
            <a:hlinkClick r:id="rId3" action="ppaction://hlinkfile"/>
            <a:extLst>
              <a:ext uri="{FF2B5EF4-FFF2-40B4-BE49-F238E27FC236}">
                <a16:creationId xmlns:a16="http://schemas.microsoft.com/office/drawing/2014/main" id="{A4A31DE1-6F0B-4701-B975-7ADD037DFDC3}"/>
              </a:ext>
            </a:extLst>
          </p:cNvPr>
          <p:cNvSpPr/>
          <p:nvPr/>
        </p:nvSpPr>
        <p:spPr>
          <a:xfrm>
            <a:off x="10000642" y="6181890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413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虚函数和多态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3296345" cy="4206240"/>
          </a:xfrm>
        </p:spPr>
        <p:txBody>
          <a:bodyPr/>
          <a:lstStyle/>
          <a:p>
            <a:r>
              <a:rPr lang="zh-CN" altLang="en-US" dirty="0"/>
              <a:t>虚表</a:t>
            </a:r>
            <a:endParaRPr lang="en-US" altLang="zh-CN" dirty="0"/>
          </a:p>
          <a:p>
            <a:r>
              <a:rPr lang="zh-CN" altLang="en-US" dirty="0"/>
              <a:t>多态</a:t>
            </a:r>
            <a:endParaRPr lang="en-US" altLang="zh-CN" dirty="0"/>
          </a:p>
          <a:p>
            <a:r>
              <a:rPr lang="zh-CN" altLang="en-US" dirty="0"/>
              <a:t>多重继承中的问题</a:t>
            </a:r>
            <a:endParaRPr lang="en-US" altLang="zh-CN" dirty="0"/>
          </a:p>
        </p:txBody>
      </p:sp>
      <p:pic>
        <p:nvPicPr>
          <p:cNvPr id="2050" name="Picture 2" descr="http://p.blog.csdn.net/images/p_blog_csdn_net/haoel/15190/o_vtable1.jpg">
            <a:extLst>
              <a:ext uri="{FF2B5EF4-FFF2-40B4-BE49-F238E27FC236}">
                <a16:creationId xmlns:a16="http://schemas.microsoft.com/office/drawing/2014/main" id="{78A35C76-1AFA-4224-958F-036971F5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81" y="3500437"/>
            <a:ext cx="31527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A31ECC-7DB2-43D8-B80A-983B0D43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281" y="2096382"/>
            <a:ext cx="5213548" cy="12464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typedef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(*Fun)(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           Base b;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           Fun pFun = NULL;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           cout &lt;&lt;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  <a:ea typeface="Fixedsys"/>
                <a:cs typeface="Arial" panose="020B0604020202020204" pitchFamily="34" charset="0"/>
              </a:rPr>
              <a:t>虚函数表地址：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&lt;&lt; 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*)(&amp;b) &lt;&lt; endl;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           cout &lt;&lt;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  <a:ea typeface="Fixedsys"/>
                <a:cs typeface="Arial" panose="020B0604020202020204" pitchFamily="34" charset="0"/>
              </a:rPr>
              <a:t>虚函数表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—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  <a:ea typeface="Fixedsys"/>
                <a:cs typeface="Arial" panose="020B0604020202020204" pitchFamily="34" charset="0"/>
              </a:rPr>
              <a:t>第一个函数地址：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&lt;&lt; 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*)*(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*)(&amp;b) &lt;&lt; endl;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19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015B-5171-4D0E-9F34-D8794133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虚函数和多态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E846B-1943-44C3-806D-9AF94032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265172" cy="4206240"/>
          </a:xfrm>
        </p:spPr>
        <p:txBody>
          <a:bodyPr>
            <a:normAutofit/>
          </a:bodyPr>
          <a:lstStyle/>
          <a:p>
            <a:r>
              <a:rPr lang="zh-CN" altLang="en-US" dirty="0"/>
              <a:t>一般继承，无覆盖情况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一般继承，有覆盖情况</a:t>
            </a:r>
          </a:p>
        </p:txBody>
      </p:sp>
      <p:pic>
        <p:nvPicPr>
          <p:cNvPr id="3076" name="Picture 4" descr="http://p.blog.csdn.net/images/p_blog_csdn_net/haoel/15190/o_Drawing3.jpg">
            <a:extLst>
              <a:ext uri="{FF2B5EF4-FFF2-40B4-BE49-F238E27FC236}">
                <a16:creationId xmlns:a16="http://schemas.microsoft.com/office/drawing/2014/main" id="{F2653FBF-9B5D-4B89-9C44-9EB46C96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29" y="2422813"/>
            <a:ext cx="7429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.blog.csdn.net/images/p_blog_csdn_net/haoel/15190/o_vtable2.JPG">
            <a:extLst>
              <a:ext uri="{FF2B5EF4-FFF2-40B4-BE49-F238E27FC236}">
                <a16:creationId xmlns:a16="http://schemas.microsoft.com/office/drawing/2014/main" id="{449D6754-E0DF-4628-BA5E-063F35C22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17" y="3089563"/>
            <a:ext cx="52482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p.blog.csdn.net/images/p_blog_csdn_net/haoel/15190/o_Drawing4.jpg">
            <a:extLst>
              <a:ext uri="{FF2B5EF4-FFF2-40B4-BE49-F238E27FC236}">
                <a16:creationId xmlns:a16="http://schemas.microsoft.com/office/drawing/2014/main" id="{8D548D1E-F592-4F94-8935-182861FD9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515" y="4747604"/>
            <a:ext cx="7429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.blog.csdn.net/images/p_blog_csdn_net/haoel/15190/o_vtable3.JPG">
            <a:extLst>
              <a:ext uri="{FF2B5EF4-FFF2-40B4-BE49-F238E27FC236}">
                <a16:creationId xmlns:a16="http://schemas.microsoft.com/office/drawing/2014/main" id="{5E40C133-F6C3-4892-9BF6-823588B99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17" y="5414354"/>
            <a:ext cx="4762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421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015B-5171-4D0E-9F34-D8794133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虚函数和多态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E846B-1943-44C3-806D-9AF94032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265172" cy="4206240"/>
          </a:xfrm>
        </p:spPr>
        <p:txBody>
          <a:bodyPr>
            <a:normAutofit/>
          </a:bodyPr>
          <a:lstStyle/>
          <a:p>
            <a:r>
              <a:rPr lang="zh-CN" altLang="en-US" dirty="0"/>
              <a:t>多重继承，无覆盖情况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多重继承，有覆盖情况</a:t>
            </a:r>
          </a:p>
        </p:txBody>
      </p:sp>
      <p:pic>
        <p:nvPicPr>
          <p:cNvPr id="4098" name="Picture 2" descr="http://p.blog.csdn.net/images/p_blog_csdn_net/haoel/15190/o_Drawing1.jpg">
            <a:extLst>
              <a:ext uri="{FF2B5EF4-FFF2-40B4-BE49-F238E27FC236}">
                <a16:creationId xmlns:a16="http://schemas.microsoft.com/office/drawing/2014/main" id="{041177B9-4E77-4451-BE35-237049A9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0" y="2452255"/>
            <a:ext cx="26860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.blog.csdn.net/images/p_blog_csdn_net/haoel/15190/o_vtable4.JPG">
            <a:extLst>
              <a:ext uri="{FF2B5EF4-FFF2-40B4-BE49-F238E27FC236}">
                <a16:creationId xmlns:a16="http://schemas.microsoft.com/office/drawing/2014/main" id="{E0FF2061-4115-4DBC-B3F5-919C0CDC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91" y="2633230"/>
            <a:ext cx="4695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p.blog.csdn.net/images/p_blog_csdn_net/haoel/15190/o_Drawing2.jpg">
            <a:extLst>
              <a:ext uri="{FF2B5EF4-FFF2-40B4-BE49-F238E27FC236}">
                <a16:creationId xmlns:a16="http://schemas.microsoft.com/office/drawing/2014/main" id="{27968388-5C25-4EE3-9F83-4AE069BE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0" y="4829695"/>
            <a:ext cx="26860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p.blog.csdn.net/images/p_blog_csdn_net/haoel/15190/o_vtable5.jpg">
            <a:extLst>
              <a:ext uri="{FF2B5EF4-FFF2-40B4-BE49-F238E27FC236}">
                <a16:creationId xmlns:a16="http://schemas.microsoft.com/office/drawing/2014/main" id="{76DCA2B3-A26D-460A-B465-31406079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91" y="5010670"/>
            <a:ext cx="40005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09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D034C-B7B1-4EB8-9B3A-A3F82448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成员函数指针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BACD0-91D4-4448-9B12-411BF8FC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 </a:t>
            </a:r>
            <a:r>
              <a:rPr lang="en-US" altLang="zh-CN" dirty="0"/>
              <a:t>void (C::*</a:t>
            </a:r>
            <a:r>
              <a:rPr lang="zh-CN" altLang="en-US" dirty="0"/>
              <a:t> </a:t>
            </a:r>
            <a:r>
              <a:rPr lang="en-US" altLang="zh-CN" dirty="0"/>
              <a:t>A)( void )</a:t>
            </a:r>
          </a:p>
          <a:p>
            <a:r>
              <a:rPr lang="zh-CN" altLang="en-US" dirty="0"/>
              <a:t>多重继承下的成员函数指针</a:t>
            </a:r>
            <a:endParaRPr lang="en-US" altLang="zh-CN" dirty="0"/>
          </a:p>
          <a:p>
            <a:pPr lvl="1"/>
            <a:r>
              <a:rPr lang="zh-CN" altLang="en-US" dirty="0"/>
              <a:t>单一继承情况下，和成员函数指针一致</a:t>
            </a:r>
            <a:endParaRPr lang="en-US" altLang="zh-CN" dirty="0"/>
          </a:p>
          <a:p>
            <a:pPr lvl="1"/>
            <a:r>
              <a:rPr lang="zh-CN" altLang="en-US" dirty="0"/>
              <a:t>多重继承情况下，根据编译器的不同，成员函数指针长度不同。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073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503847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函数重载</a:t>
            </a:r>
            <a:endParaRPr lang="en-US" altLang="zh-CN" dirty="0"/>
          </a:p>
          <a:p>
            <a:r>
              <a:rPr lang="zh-CN" altLang="en-US" dirty="0"/>
              <a:t>操作符重载</a:t>
            </a:r>
            <a:endParaRPr lang="en-US" altLang="zh-CN" dirty="0"/>
          </a:p>
          <a:p>
            <a:pPr lvl="1"/>
            <a:r>
              <a:rPr lang="zh-CN" altLang="en-US" dirty="0"/>
              <a:t>一元运算符</a:t>
            </a:r>
            <a:endParaRPr lang="en-US" altLang="zh-CN" dirty="0"/>
          </a:p>
          <a:p>
            <a:pPr lvl="1"/>
            <a:r>
              <a:rPr lang="zh-CN" altLang="en-US" dirty="0"/>
              <a:t>二元运算符</a:t>
            </a:r>
            <a:endParaRPr lang="en-US" altLang="zh-CN" dirty="0"/>
          </a:p>
          <a:p>
            <a:pPr lvl="1"/>
            <a:r>
              <a:rPr lang="zh-CN" altLang="en-US" dirty="0"/>
              <a:t>关系运算符</a:t>
            </a:r>
            <a:endParaRPr lang="en-US" altLang="zh-CN" dirty="0"/>
          </a:p>
          <a:p>
            <a:pPr lvl="1"/>
            <a:r>
              <a:rPr lang="zh-CN" altLang="en-US" dirty="0"/>
              <a:t>位运算</a:t>
            </a:r>
            <a:endParaRPr lang="en-US" altLang="zh-CN" dirty="0"/>
          </a:p>
          <a:p>
            <a:pPr lvl="1"/>
            <a:r>
              <a:rPr lang="zh-CN" altLang="en-US" dirty="0"/>
              <a:t>下标 </a:t>
            </a:r>
            <a:r>
              <a:rPr lang="en-US" altLang="zh-CN" dirty="0"/>
              <a:t>[ ]</a:t>
            </a:r>
          </a:p>
          <a:p>
            <a:pPr lvl="1"/>
            <a:r>
              <a:rPr lang="zh-CN" altLang="en-US" dirty="0"/>
              <a:t>仿函数 </a:t>
            </a:r>
            <a:r>
              <a:rPr lang="en-US" altLang="zh-CN" dirty="0"/>
              <a:t>( )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37523"/>
              </p:ext>
            </p:extLst>
          </p:nvPr>
        </p:nvGraphicFramePr>
        <p:xfrm>
          <a:off x="5904697" y="2367092"/>
          <a:ext cx="5774688" cy="2853690"/>
        </p:xfrm>
        <a:graphic>
          <a:graphicData uri="http://schemas.openxmlformats.org/drawingml/2006/table">
            <a:tbl>
              <a:tblPr/>
              <a:tblGrid>
                <a:gridCol w="962448">
                  <a:extLst>
                    <a:ext uri="{9D8B030D-6E8A-4147-A177-3AD203B41FA5}">
                      <a16:colId xmlns:a16="http://schemas.microsoft.com/office/drawing/2014/main" val="545178886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5224070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4070834114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10387673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2715021665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04251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1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~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10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8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9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35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delete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92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0E0F4-4920-4AE8-8744-538BD07D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</a:t>
            </a:r>
            <a:r>
              <a:rPr lang="en-US" altLang="zh-CN" dirty="0"/>
              <a:t>– </a:t>
            </a:r>
            <a:r>
              <a:rPr lang="zh-CN" altLang="en-US" dirty="0"/>
              <a:t>访问控制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068D5-CF58-4EE7-9C67-C3ABA9B8C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32462"/>
            <a:ext cx="9784080" cy="42062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public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公开数据访问权限的弊端</a:t>
            </a:r>
            <a:endParaRPr lang="en-US" altLang="zh-CN" dirty="0"/>
          </a:p>
          <a:p>
            <a:pPr lvl="1"/>
            <a:r>
              <a:rPr lang="zh-CN" altLang="en-US" dirty="0"/>
              <a:t>开放封闭原则（接口开放，实现封闭）</a:t>
            </a:r>
            <a:endParaRPr lang="en-US" altLang="zh-CN" dirty="0"/>
          </a:p>
          <a:p>
            <a:r>
              <a:rPr lang="en-US" altLang="zh-CN" dirty="0"/>
              <a:t>protected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private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私有域中的虚函数</a:t>
            </a:r>
            <a:endParaRPr lang="en-US" altLang="zh-CN" dirty="0"/>
          </a:p>
          <a:p>
            <a:pPr lvl="1"/>
            <a:r>
              <a:rPr lang="zh-CN" altLang="en-US" dirty="0"/>
              <a:t>私有域中的数据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06E0EB-5DDD-4B7D-B5F3-D004E040B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52" y="3116839"/>
            <a:ext cx="2647950" cy="2266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E22692-9FD7-499E-B3F4-2F84B1599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959" y="3387003"/>
            <a:ext cx="2476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91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12BCD-39EF-4B06-9C1C-CE745998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7F0AC-6B83-4C73-8676-394ADFE8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416090" cy="4206240"/>
          </a:xfrm>
        </p:spPr>
        <p:txBody>
          <a:bodyPr/>
          <a:lstStyle/>
          <a:p>
            <a:r>
              <a:rPr lang="zh-CN" altLang="en-US" dirty="0"/>
              <a:t>连接两个宏</a:t>
            </a:r>
            <a:endParaRPr lang="en-US" altLang="zh-CN" dirty="0"/>
          </a:p>
          <a:p>
            <a:r>
              <a:rPr lang="zh-CN" altLang="en-US" dirty="0"/>
              <a:t>将宏参数转为字符串</a:t>
            </a:r>
            <a:endParaRPr lang="en-US" altLang="zh-CN" dirty="0"/>
          </a:p>
          <a:p>
            <a:r>
              <a:rPr lang="en-US" altLang="zh-CN" dirty="0"/>
              <a:t>__FILE__, __LINE__</a:t>
            </a:r>
          </a:p>
          <a:p>
            <a:r>
              <a:rPr lang="zh-CN" altLang="en-US" dirty="0"/>
              <a:t>不定宏参数</a:t>
            </a:r>
            <a:endParaRPr lang="en-US" altLang="zh-CN" dirty="0"/>
          </a:p>
          <a:p>
            <a:r>
              <a:rPr lang="zh-CN" altLang="en-US" dirty="0"/>
              <a:t>嵌套宏</a:t>
            </a:r>
            <a:endParaRPr lang="en-US" altLang="zh-CN" dirty="0"/>
          </a:p>
          <a:p>
            <a:r>
              <a:rPr lang="zh-CN" altLang="en-US" dirty="0"/>
              <a:t>避开宏展开的坑</a:t>
            </a:r>
            <a:endParaRPr lang="en-US" altLang="zh-CN" dirty="0"/>
          </a:p>
          <a:p>
            <a:pPr lvl="1"/>
            <a:r>
              <a:rPr lang="zh-CN" altLang="en-US" dirty="0"/>
              <a:t>对宏参数使用括号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do{ }while(false)</a:t>
            </a:r>
          </a:p>
          <a:p>
            <a:pPr lvl="1"/>
            <a:endParaRPr lang="zh-CN" altLang="en-US" dirty="0"/>
          </a:p>
        </p:txBody>
      </p:sp>
      <p:sp>
        <p:nvSpPr>
          <p:cNvPr id="5" name="矩形: 圆角 4">
            <a:hlinkClick r:id="rId3" action="ppaction://hlinkfile"/>
            <a:extLst>
              <a:ext uri="{FF2B5EF4-FFF2-40B4-BE49-F238E27FC236}">
                <a16:creationId xmlns:a16="http://schemas.microsoft.com/office/drawing/2014/main" id="{4E3D7FE9-241D-4B78-9E78-21E36B3A465B}"/>
              </a:ext>
            </a:extLst>
          </p:cNvPr>
          <p:cNvSpPr/>
          <p:nvPr/>
        </p:nvSpPr>
        <p:spPr>
          <a:xfrm>
            <a:off x="10000642" y="6181890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220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8B0F3-0920-41D4-AF70-FC4B2C23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头文件依赖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2BBFC-8C63-4239-8178-FDCA7494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32462"/>
            <a:ext cx="9784080" cy="4206240"/>
          </a:xfrm>
        </p:spPr>
        <p:txBody>
          <a:bodyPr/>
          <a:lstStyle/>
          <a:p>
            <a:pPr marL="514350" indent="-285750"/>
            <a:r>
              <a:rPr lang="zh-CN" altLang="en-US" dirty="0"/>
              <a:t>预编译头文件</a:t>
            </a:r>
            <a:endParaRPr lang="en-US" altLang="zh-CN" dirty="0"/>
          </a:p>
          <a:p>
            <a:pPr marL="514350" indent="-285750"/>
            <a:r>
              <a:rPr lang="en-US" altLang="zh-CN" dirty="0"/>
              <a:t>#include </a:t>
            </a:r>
            <a:r>
              <a:rPr lang="zh-CN" altLang="en-US" dirty="0"/>
              <a:t>如何工作</a:t>
            </a:r>
            <a:endParaRPr lang="en-US" altLang="zh-CN" dirty="0"/>
          </a:p>
          <a:p>
            <a:pPr marL="514350" indent="-285750"/>
            <a:r>
              <a:rPr lang="zh-CN" altLang="en-US" dirty="0"/>
              <a:t>头文件包含的几个忠告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尽量不使用派生关系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尽量使用对象指针</a:t>
            </a:r>
            <a:endParaRPr lang="en-US" altLang="zh-CN" dirty="0"/>
          </a:p>
          <a:p>
            <a:pPr marL="514350" indent="-285750"/>
            <a:r>
              <a:rPr lang="zh-CN" altLang="en-US" dirty="0"/>
              <a:t>编译器防火墙</a:t>
            </a:r>
          </a:p>
        </p:txBody>
      </p:sp>
      <p:sp>
        <p:nvSpPr>
          <p:cNvPr id="4" name="矩形: 圆角 3">
            <a:hlinkClick r:id="rId3" action="ppaction://hlinkfile"/>
            <a:extLst>
              <a:ext uri="{FF2B5EF4-FFF2-40B4-BE49-F238E27FC236}">
                <a16:creationId xmlns:a16="http://schemas.microsoft.com/office/drawing/2014/main" id="{413C5007-5DB8-485D-B1B2-ADDC7062B18F}"/>
              </a:ext>
            </a:extLst>
          </p:cNvPr>
          <p:cNvSpPr/>
          <p:nvPr/>
        </p:nvSpPr>
        <p:spPr>
          <a:xfrm>
            <a:off x="9844779" y="6015297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76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B2952-2309-4F0E-8DDF-306EB15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调用约定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62807-D68E-41FF-B606-95EAD7AE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285750"/>
            <a:r>
              <a:rPr lang="en-US" altLang="zh-CN" dirty="0"/>
              <a:t>_</a:t>
            </a:r>
            <a:r>
              <a:rPr lang="en-US" altLang="zh-CN" dirty="0" err="1"/>
              <a:t>cdecl</a:t>
            </a:r>
            <a:endParaRPr lang="en-US" altLang="zh-CN" dirty="0"/>
          </a:p>
          <a:p>
            <a:pPr marL="514350" indent="-285750"/>
            <a:r>
              <a:rPr lang="en-US" altLang="zh-CN" dirty="0"/>
              <a:t>_</a:t>
            </a:r>
            <a:r>
              <a:rPr lang="en-US" altLang="zh-CN" dirty="0" err="1"/>
              <a:t>stdcall</a:t>
            </a:r>
            <a:endParaRPr lang="en-US" altLang="zh-CN" dirty="0"/>
          </a:p>
          <a:p>
            <a:pPr marL="514350" indent="-285750"/>
            <a:r>
              <a:rPr lang="en-US" altLang="zh-CN" dirty="0"/>
              <a:t>PASCAL</a:t>
            </a:r>
          </a:p>
          <a:p>
            <a:pPr marL="514350" indent="-285750"/>
            <a:r>
              <a:rPr lang="en-US" altLang="zh-CN" dirty="0"/>
              <a:t>_</a:t>
            </a:r>
            <a:r>
              <a:rPr lang="en-US" altLang="zh-CN" dirty="0" err="1"/>
              <a:t>fastcall</a:t>
            </a:r>
            <a:endParaRPr lang="en-US" altLang="zh-CN" dirty="0"/>
          </a:p>
          <a:p>
            <a:pPr marL="514350" indent="-285750"/>
            <a:r>
              <a:rPr lang="en-US" altLang="zh-CN" dirty="0"/>
              <a:t>_</a:t>
            </a:r>
            <a:r>
              <a:rPr lang="en-US" altLang="zh-CN" dirty="0" err="1"/>
              <a:t>thiscall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687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60E45-B1C7-4074-96AA-F7E523DE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应用的结构层次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E44D968-24E4-4878-9D69-18448BE43E98}"/>
              </a:ext>
            </a:extLst>
          </p:cNvPr>
          <p:cNvSpPr/>
          <p:nvPr/>
        </p:nvSpPr>
        <p:spPr>
          <a:xfrm>
            <a:off x="2395037" y="2036618"/>
            <a:ext cx="8607480" cy="529937"/>
          </a:xfrm>
          <a:prstGeom prst="roundRect">
            <a:avLst>
              <a:gd name="adj" fmla="val 24940"/>
            </a:avLst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4BF655C-EC88-43C0-B37B-5F208E329AF1}"/>
              </a:ext>
            </a:extLst>
          </p:cNvPr>
          <p:cNvSpPr/>
          <p:nvPr/>
        </p:nvSpPr>
        <p:spPr>
          <a:xfrm>
            <a:off x="380794" y="2036619"/>
            <a:ext cx="1738952" cy="3013364"/>
          </a:xfrm>
          <a:prstGeom prst="roundRect">
            <a:avLst>
              <a:gd name="adj" fmla="val 3806"/>
            </a:avLst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A7AD9-241B-400C-8DDF-CE1FC797945C}"/>
              </a:ext>
            </a:extLst>
          </p:cNvPr>
          <p:cNvSpPr/>
          <p:nvPr/>
        </p:nvSpPr>
        <p:spPr>
          <a:xfrm>
            <a:off x="656085" y="2577092"/>
            <a:ext cx="12244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顺序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B7A828-FDB6-4182-90EC-3D894E5E2FE4}"/>
              </a:ext>
            </a:extLst>
          </p:cNvPr>
          <p:cNvSpPr/>
          <p:nvPr/>
        </p:nvSpPr>
        <p:spPr>
          <a:xfrm>
            <a:off x="656085" y="2982888"/>
            <a:ext cx="12238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分支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A8AE0B-D391-43E1-824C-727FD2562AFA}"/>
              </a:ext>
            </a:extLst>
          </p:cNvPr>
          <p:cNvSpPr/>
          <p:nvPr/>
        </p:nvSpPr>
        <p:spPr>
          <a:xfrm>
            <a:off x="656085" y="3388684"/>
            <a:ext cx="12238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循环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5DE-ABA5-4FE9-80FA-B050F2C14252}"/>
              </a:ext>
            </a:extLst>
          </p:cNvPr>
          <p:cNvSpPr/>
          <p:nvPr/>
        </p:nvSpPr>
        <p:spPr>
          <a:xfrm>
            <a:off x="656085" y="3794480"/>
            <a:ext cx="12238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函数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2749FC-973E-480B-ABB8-8391804928C3}"/>
              </a:ext>
            </a:extLst>
          </p:cNvPr>
          <p:cNvSpPr/>
          <p:nvPr/>
        </p:nvSpPr>
        <p:spPr>
          <a:xfrm>
            <a:off x="656385" y="4200927"/>
            <a:ext cx="12244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继承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EDE2B2-EDCC-43EE-8CD9-69628D54B750}"/>
              </a:ext>
            </a:extLst>
          </p:cNvPr>
          <p:cNvSpPr/>
          <p:nvPr/>
        </p:nvSpPr>
        <p:spPr>
          <a:xfrm>
            <a:off x="656085" y="4606723"/>
            <a:ext cx="12244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多态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C619E58-341D-4ADA-9014-C06DE4C32B2A}"/>
              </a:ext>
            </a:extLst>
          </p:cNvPr>
          <p:cNvSpPr/>
          <p:nvPr/>
        </p:nvSpPr>
        <p:spPr>
          <a:xfrm>
            <a:off x="4773645" y="5320605"/>
            <a:ext cx="6213354" cy="1195793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schemeClr val="tx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SDK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4AA4A2C-9EDA-4104-A0B4-E5BA5D0C0A23}"/>
              </a:ext>
            </a:extLst>
          </p:cNvPr>
          <p:cNvGrpSpPr/>
          <p:nvPr/>
        </p:nvGrpSpPr>
        <p:grpSpPr>
          <a:xfrm>
            <a:off x="2395037" y="4084281"/>
            <a:ext cx="5278581" cy="965702"/>
            <a:chOff x="4773646" y="3848537"/>
            <a:chExt cx="3736510" cy="965702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76E5FD1A-48BD-479D-8E2D-102C4F8FA991}"/>
                </a:ext>
              </a:extLst>
            </p:cNvPr>
            <p:cNvSpPr/>
            <p:nvPr/>
          </p:nvSpPr>
          <p:spPr>
            <a:xfrm>
              <a:off x="4773646" y="3848537"/>
              <a:ext cx="3736510" cy="965702"/>
            </a:xfrm>
            <a:prstGeom prst="roundRect">
              <a:avLst>
                <a:gd name="adj" fmla="val 4019"/>
              </a:avLst>
            </a:prstGeom>
            <a:effectLst>
              <a:outerShdw blurRad="50800" dist="38100" dir="2700000" algn="tl" rotWithShape="0">
                <a:schemeClr val="tx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C&amp;C++</a:t>
              </a: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标准库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2223B71-A045-4871-9215-AB8EDA35A814}"/>
                </a:ext>
              </a:extLst>
            </p:cNvPr>
            <p:cNvSpPr/>
            <p:nvPr/>
          </p:nvSpPr>
          <p:spPr>
            <a:xfrm>
              <a:off x="5075161" y="4295766"/>
              <a:ext cx="1411310" cy="341867"/>
            </a:xfrm>
            <a:prstGeom prst="roundRect">
              <a:avLst>
                <a:gd name="adj" fmla="val 23114"/>
              </a:avLst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CRT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1DB1094-38EE-4638-AD1B-F5C2BB68C281}"/>
                </a:ext>
              </a:extLst>
            </p:cNvPr>
            <p:cNvSpPr/>
            <p:nvPr/>
          </p:nvSpPr>
          <p:spPr>
            <a:xfrm>
              <a:off x="6795343" y="4295766"/>
              <a:ext cx="1411310" cy="341868"/>
            </a:xfrm>
            <a:prstGeom prst="roundRect">
              <a:avLst>
                <a:gd name="adj" fmla="val 23114"/>
              </a:avLst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STL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ED10D48A-EF26-44AA-848C-4427840BCC56}"/>
              </a:ext>
            </a:extLst>
          </p:cNvPr>
          <p:cNvSpPr/>
          <p:nvPr/>
        </p:nvSpPr>
        <p:spPr>
          <a:xfrm>
            <a:off x="4384441" y="2788956"/>
            <a:ext cx="5195977" cy="1060694"/>
          </a:xfrm>
          <a:prstGeom prst="roundRect">
            <a:avLst>
              <a:gd name="adj" fmla="val 12409"/>
            </a:avLst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第三方库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33D867-DFEE-4F0F-B41E-D3F5CDA6D9C3}"/>
              </a:ext>
            </a:extLst>
          </p:cNvPr>
          <p:cNvSpPr/>
          <p:nvPr/>
        </p:nvSpPr>
        <p:spPr>
          <a:xfrm>
            <a:off x="4550496" y="3264133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3A1A4D85-9586-44D9-AD4A-79FA5A65C97F}"/>
              </a:ext>
            </a:extLst>
          </p:cNvPr>
          <p:cNvSpPr/>
          <p:nvPr/>
        </p:nvSpPr>
        <p:spPr>
          <a:xfrm>
            <a:off x="7068780" y="3264132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7C7361C-2C12-46AF-AC92-87BB61CD55BC}"/>
              </a:ext>
            </a:extLst>
          </p:cNvPr>
          <p:cNvSpPr/>
          <p:nvPr/>
        </p:nvSpPr>
        <p:spPr>
          <a:xfrm>
            <a:off x="8327923" y="3264133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SDGP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6DD1988-D6D2-4EA2-8862-B70012FE3B0D}"/>
              </a:ext>
            </a:extLst>
          </p:cNvPr>
          <p:cNvSpPr/>
          <p:nvPr/>
        </p:nvSpPr>
        <p:spPr>
          <a:xfrm>
            <a:off x="5809638" y="3261765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ZLib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126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A0959-0E45-40F1-8C92-ED4BE8CB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内联函数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4590E-CB48-42A9-AE51-07F4AC2F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88243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内联声明只是一种对编译器的建议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编译器的内联看起来就像是代码的复制与粘贴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所有类定义中的函数都默认声明为</a:t>
            </a:r>
            <a:r>
              <a:rPr lang="en-US" altLang="zh-CN" sz="2400" dirty="0"/>
              <a:t>inline</a:t>
            </a:r>
            <a:r>
              <a:rPr lang="zh-CN" altLang="en-US" sz="2400" dirty="0"/>
              <a:t>函数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虚函数不允许内联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虽然说模板函数放中头文件中，但它们不一定是内联的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210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964" y="2400412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系统加载器载入执行文件到内存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WinMainCRTStartup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创建私有堆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CRT</a:t>
            </a:r>
            <a:r>
              <a:rPr lang="zh-CN" altLang="en-US" dirty="0"/>
              <a:t>进程和线程参数</a:t>
            </a:r>
            <a:endParaRPr lang="en-US" altLang="zh-CN" dirty="0"/>
          </a:p>
          <a:p>
            <a:pPr lvl="1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1"/>
            <a:r>
              <a:rPr lang="zh-CN" altLang="en-US" dirty="0"/>
              <a:t>全局变量的初始化</a:t>
            </a:r>
            <a:endParaRPr lang="en-US" altLang="zh-CN" dirty="0"/>
          </a:p>
          <a:p>
            <a:r>
              <a:rPr lang="zh-CN" altLang="en-US" dirty="0"/>
              <a:t>调用入口函数</a:t>
            </a:r>
            <a:endParaRPr lang="en-US" altLang="zh-CN" dirty="0"/>
          </a:p>
          <a:p>
            <a:r>
              <a:rPr lang="zh-CN" altLang="en-US" dirty="0"/>
              <a:t>退出及清理 </a:t>
            </a:r>
            <a:r>
              <a:rPr lang="fr-FR" altLang="zh-CN" dirty="0"/>
              <a:t>int atexit(void </a:t>
            </a:r>
            <a:r>
              <a:rPr lang="zh-CN" altLang="fr-FR" dirty="0"/>
              <a:t>（*</a:t>
            </a:r>
            <a:r>
              <a:rPr lang="fr-FR" altLang="zh-CN" dirty="0"/>
              <a:t>func)(void)); 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809CE5-9679-4E5F-9265-8E3A6B044610}"/>
              </a:ext>
            </a:extLst>
          </p:cNvPr>
          <p:cNvSpPr/>
          <p:nvPr/>
        </p:nvSpPr>
        <p:spPr>
          <a:xfrm>
            <a:off x="6172200" y="2130136"/>
            <a:ext cx="2400300" cy="571500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CreateProcess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938F5C-9067-4374-A27B-1B1FDBE6AC52}"/>
              </a:ext>
            </a:extLst>
          </p:cNvPr>
          <p:cNvSpPr/>
          <p:nvPr/>
        </p:nvSpPr>
        <p:spPr>
          <a:xfrm>
            <a:off x="6937664" y="2846891"/>
            <a:ext cx="2400300" cy="571500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CreateThread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F21CD0C-FE8D-43E2-8962-9236F4783436}"/>
              </a:ext>
            </a:extLst>
          </p:cNvPr>
          <p:cNvSpPr/>
          <p:nvPr/>
        </p:nvSpPr>
        <p:spPr>
          <a:xfrm>
            <a:off x="7372350" y="3553711"/>
            <a:ext cx="2914650" cy="571500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[w(Win)]mainCRTStartup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E278826-D131-48FA-8F71-9F43A4F7EE22}"/>
              </a:ext>
            </a:extLst>
          </p:cNvPr>
          <p:cNvSpPr/>
          <p:nvPr/>
        </p:nvSpPr>
        <p:spPr>
          <a:xfrm>
            <a:off x="8018318" y="4302207"/>
            <a:ext cx="2400300" cy="571500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_initterm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9988CDB-8F35-4932-9577-26A9C4444A30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6172200" y="2415885"/>
            <a:ext cx="765464" cy="716755"/>
          </a:xfrm>
          <a:prstGeom prst="bentConnector3">
            <a:avLst>
              <a:gd name="adj1" fmla="val -2986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DAD465F0-033C-4993-BA09-397837890B3A}"/>
              </a:ext>
            </a:extLst>
          </p:cNvPr>
          <p:cNvCxnSpPr>
            <a:stCxn id="6" idx="1"/>
            <a:endCxn id="7" idx="1"/>
          </p:cNvCxnSpPr>
          <p:nvPr/>
        </p:nvCxnSpPr>
        <p:spPr>
          <a:xfrm rot="10800000" flipH="1" flipV="1">
            <a:off x="6937664" y="3132641"/>
            <a:ext cx="434686" cy="706820"/>
          </a:xfrm>
          <a:prstGeom prst="bentConnector3">
            <a:avLst>
              <a:gd name="adj1" fmla="val -5259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E931C70-1005-4D0E-96F1-6CE64D46EA08}"/>
              </a:ext>
            </a:extLst>
          </p:cNvPr>
          <p:cNvCxnSpPr>
            <a:stCxn id="7" idx="1"/>
            <a:endCxn id="8" idx="1"/>
          </p:cNvCxnSpPr>
          <p:nvPr/>
        </p:nvCxnSpPr>
        <p:spPr>
          <a:xfrm rot="10800000" flipH="1" flipV="1">
            <a:off x="7372350" y="3839461"/>
            <a:ext cx="645968" cy="748496"/>
          </a:xfrm>
          <a:prstGeom prst="bentConnector3">
            <a:avLst>
              <a:gd name="adj1" fmla="val -3538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0DB42BC-8273-439A-94AC-E0C1C2EA9AB7}"/>
              </a:ext>
            </a:extLst>
          </p:cNvPr>
          <p:cNvSpPr/>
          <p:nvPr/>
        </p:nvSpPr>
        <p:spPr>
          <a:xfrm>
            <a:off x="8018318" y="5009028"/>
            <a:ext cx="2400300" cy="571500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[w(Win)]main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3E9AD54-0EF7-4006-9064-1C4E5411AFBD}"/>
              </a:ext>
            </a:extLst>
          </p:cNvPr>
          <p:cNvCxnSpPr>
            <a:stCxn id="7" idx="1"/>
            <a:endCxn id="16" idx="1"/>
          </p:cNvCxnSpPr>
          <p:nvPr/>
        </p:nvCxnSpPr>
        <p:spPr>
          <a:xfrm rot="10800000" flipH="1" flipV="1">
            <a:off x="7372350" y="3839460"/>
            <a:ext cx="645968" cy="1455317"/>
          </a:xfrm>
          <a:prstGeom prst="bentConnector3">
            <a:avLst>
              <a:gd name="adj1" fmla="val -3538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84C76B1-3F1A-4D5F-A870-77F5CD7A0D44}"/>
              </a:ext>
            </a:extLst>
          </p:cNvPr>
          <p:cNvSpPr/>
          <p:nvPr/>
        </p:nvSpPr>
        <p:spPr>
          <a:xfrm>
            <a:off x="8018318" y="5675958"/>
            <a:ext cx="2400300" cy="571500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exit(_code)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F8C8E54-5F2D-4E10-8991-EC5628A6CCDE}"/>
              </a:ext>
            </a:extLst>
          </p:cNvPr>
          <p:cNvCxnSpPr>
            <a:stCxn id="7" idx="1"/>
            <a:endCxn id="19" idx="1"/>
          </p:cNvCxnSpPr>
          <p:nvPr/>
        </p:nvCxnSpPr>
        <p:spPr>
          <a:xfrm rot="10800000" flipH="1" flipV="1">
            <a:off x="7372350" y="3839460"/>
            <a:ext cx="645968" cy="2122247"/>
          </a:xfrm>
          <a:prstGeom prst="bentConnector3">
            <a:avLst>
              <a:gd name="adj1" fmla="val -3538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/>
              <a:t>sprint</a:t>
            </a:r>
          </a:p>
          <a:p>
            <a:r>
              <a:rPr lang="en-US" altLang="zh-CN" dirty="0" err="1"/>
              <a:t>vsprintf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 err="1"/>
              <a:t>gmtime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: 圆角 3">
            <a:hlinkClick r:id="rId3" action="ppaction://hlinkfile"/>
            <a:extLst>
              <a:ext uri="{FF2B5EF4-FFF2-40B4-BE49-F238E27FC236}">
                <a16:creationId xmlns:a16="http://schemas.microsoft.com/office/drawing/2014/main" id="{4E442210-AAA4-470B-841C-D5E2DE4400D8}"/>
              </a:ext>
            </a:extLst>
          </p:cNvPr>
          <p:cNvSpPr/>
          <p:nvPr/>
        </p:nvSpPr>
        <p:spPr>
          <a:xfrm>
            <a:off x="9844779" y="6015297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784762" y="25873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进阶篇</a:t>
            </a:r>
          </a:p>
        </p:txBody>
      </p:sp>
    </p:spTree>
    <p:extLst>
      <p:ext uri="{BB962C8B-B14F-4D97-AF65-F5344CB8AC3E}">
        <p14:creationId xmlns:p14="http://schemas.microsoft.com/office/powerpoint/2010/main" val="2328148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22071"/>
            <a:ext cx="9784080" cy="4206240"/>
          </a:xfrm>
        </p:spPr>
        <p:txBody>
          <a:bodyPr>
            <a:normAutofit/>
          </a:bodyPr>
          <a:lstStyle/>
          <a:p>
            <a:r>
              <a:rPr lang="en-US" altLang="zh-CN" dirty="0"/>
              <a:t>try …</a:t>
            </a:r>
            <a:r>
              <a:rPr lang="zh-CN" altLang="en-US" dirty="0"/>
              <a:t> </a:t>
            </a:r>
            <a:r>
              <a:rPr lang="en-US" altLang="zh-CN" dirty="0"/>
              <a:t>catch </a:t>
            </a:r>
            <a:r>
              <a:rPr lang="zh-CN" altLang="en-US" dirty="0"/>
              <a:t>和 </a:t>
            </a:r>
            <a:r>
              <a:rPr lang="en-US" altLang="zh-CN" dirty="0"/>
              <a:t>throw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try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catch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en-US" altLang="zh-CN" dirty="0"/>
              <a:t>throw</a:t>
            </a:r>
            <a:r>
              <a:rPr lang="zh-CN" altLang="en-US" dirty="0"/>
              <a:t>做了些什么</a:t>
            </a:r>
            <a:endParaRPr lang="en-US" altLang="zh-CN" dirty="0"/>
          </a:p>
          <a:p>
            <a:pPr lvl="1"/>
            <a:r>
              <a:rPr lang="en-US" altLang="zh-CN" dirty="0"/>
              <a:t>catch</a:t>
            </a:r>
            <a:r>
              <a:rPr lang="zh-CN" altLang="en-US" dirty="0"/>
              <a:t>做了些什么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BDE691C-5B98-41DE-93B1-73B4ABF1ED42}"/>
              </a:ext>
            </a:extLst>
          </p:cNvPr>
          <p:cNvSpPr/>
          <p:nvPr/>
        </p:nvSpPr>
        <p:spPr>
          <a:xfrm>
            <a:off x="6598226" y="2119745"/>
            <a:ext cx="1402773" cy="44680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Throw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9AC3B66-369E-4F78-B782-E93F27702C80}"/>
              </a:ext>
            </a:extLst>
          </p:cNvPr>
          <p:cNvSpPr/>
          <p:nvPr/>
        </p:nvSpPr>
        <p:spPr>
          <a:xfrm>
            <a:off x="7552458" y="2785298"/>
            <a:ext cx="1402773" cy="44680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Catch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E672D88-A318-4B1A-B7DA-1E0CF8220DCD}"/>
              </a:ext>
            </a:extLst>
          </p:cNvPr>
          <p:cNvSpPr/>
          <p:nvPr/>
        </p:nvSpPr>
        <p:spPr>
          <a:xfrm>
            <a:off x="8506690" y="3450851"/>
            <a:ext cx="1402773" cy="44680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Catch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064911-9A01-4C93-8A9C-2A7C91F17FD3}"/>
              </a:ext>
            </a:extLst>
          </p:cNvPr>
          <p:cNvSpPr/>
          <p:nvPr/>
        </p:nvSpPr>
        <p:spPr>
          <a:xfrm>
            <a:off x="9460922" y="4114800"/>
            <a:ext cx="1402773" cy="44680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Catch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90E91F3-459A-4A57-91BD-54DB5EB873EE}"/>
              </a:ext>
            </a:extLst>
          </p:cNvPr>
          <p:cNvSpPr/>
          <p:nvPr/>
        </p:nvSpPr>
        <p:spPr>
          <a:xfrm>
            <a:off x="10415154" y="4778749"/>
            <a:ext cx="1402773" cy="44680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Catch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01BF754-02B0-4A35-8116-4AC8408FE5E9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7204961" y="2661205"/>
            <a:ext cx="442149" cy="252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C02CBEE-3F58-4A6D-99D4-ECB1E0D152EF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8159193" y="3326758"/>
            <a:ext cx="442149" cy="252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6FD83BB-D741-4F4A-AE8F-CD5D9FD63530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9114227" y="3991509"/>
            <a:ext cx="440545" cy="252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BE761A4F-DF97-43A4-BEBA-46F7E29B9F8F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rot="16200000" flipH="1">
            <a:off x="10068459" y="4655458"/>
            <a:ext cx="440545" cy="252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hlinkClick r:id="rId3" action="ppaction://hlinkfile"/>
            <a:extLst>
              <a:ext uri="{FF2B5EF4-FFF2-40B4-BE49-F238E27FC236}">
                <a16:creationId xmlns:a16="http://schemas.microsoft.com/office/drawing/2014/main" id="{352DE3CD-30DE-42E5-B151-3DEF58E510E0}"/>
              </a:ext>
            </a:extLst>
          </p:cNvPr>
          <p:cNvSpPr/>
          <p:nvPr/>
        </p:nvSpPr>
        <p:spPr>
          <a:xfrm>
            <a:off x="9844779" y="6015297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379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0622-4E2A-4F60-9BC1-BD93E213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异常 </a:t>
            </a:r>
            <a:r>
              <a:rPr lang="en-US" altLang="zh-CN" dirty="0"/>
              <a:t>std::EXCEPTION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0FEC6-C41B-4FCE-AE11-53183160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语言本身支持的异常</a:t>
            </a:r>
            <a:endParaRPr lang="en-US" altLang="zh-CN" dirty="0"/>
          </a:p>
          <a:p>
            <a:pPr lvl="1"/>
            <a:r>
              <a:rPr lang="en-US" altLang="zh-CN" dirty="0"/>
              <a:t>bad_alloc</a:t>
            </a:r>
          </a:p>
          <a:p>
            <a:pPr lvl="1"/>
            <a:r>
              <a:rPr lang="en-US" altLang="zh-CN" dirty="0" err="1"/>
              <a:t>bad_cast</a:t>
            </a:r>
            <a:endParaRPr lang="en-US" altLang="zh-CN" dirty="0"/>
          </a:p>
          <a:p>
            <a:pPr lvl="1"/>
            <a:r>
              <a:rPr lang="en-US" altLang="zh-CN" dirty="0" err="1"/>
              <a:t>bad_typeid</a:t>
            </a:r>
            <a:endParaRPr lang="en-US" altLang="zh-CN" dirty="0"/>
          </a:p>
          <a:p>
            <a:pPr lvl="1"/>
            <a:r>
              <a:rPr lang="en-US" altLang="zh-CN" dirty="0" err="1"/>
              <a:t>bad_exception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标准库异常，</a:t>
            </a:r>
            <a:r>
              <a:rPr lang="en-US" altLang="zh-CN" dirty="0" err="1"/>
              <a:t>logic_error</a:t>
            </a:r>
            <a:endParaRPr lang="en-US" altLang="zh-CN" dirty="0"/>
          </a:p>
          <a:p>
            <a:pPr lvl="1"/>
            <a:r>
              <a:rPr lang="en-US" altLang="zh-CN" dirty="0" err="1"/>
              <a:t>invalid_argument</a:t>
            </a:r>
            <a:endParaRPr lang="en-US" altLang="zh-CN" dirty="0"/>
          </a:p>
          <a:p>
            <a:pPr lvl="1"/>
            <a:r>
              <a:rPr lang="en-US" altLang="zh-CN" dirty="0" err="1"/>
              <a:t>length_error</a:t>
            </a:r>
            <a:endParaRPr lang="en-US" altLang="zh-CN" dirty="0"/>
          </a:p>
          <a:p>
            <a:pPr lvl="1"/>
            <a:r>
              <a:rPr lang="en-US" altLang="zh-CN" dirty="0" err="1"/>
              <a:t>out_of_range</a:t>
            </a:r>
            <a:endParaRPr lang="en-US" altLang="zh-CN" dirty="0"/>
          </a:p>
          <a:p>
            <a:pPr lvl="1"/>
            <a:r>
              <a:rPr lang="en-US" altLang="zh-CN" dirty="0" err="1"/>
              <a:t>domain_error</a:t>
            </a:r>
            <a:endParaRPr lang="en-US" altLang="zh-CN" dirty="0"/>
          </a:p>
          <a:p>
            <a:r>
              <a:rPr lang="zh-CN" altLang="en-US" dirty="0"/>
              <a:t>程序作用域之外发生的异常，</a:t>
            </a:r>
            <a:r>
              <a:rPr lang="en-US" altLang="zh-CN" dirty="0" err="1"/>
              <a:t>runtime_error</a:t>
            </a:r>
            <a:endParaRPr lang="en-US" altLang="zh-CN" dirty="0"/>
          </a:p>
          <a:p>
            <a:pPr lvl="1"/>
            <a:r>
              <a:rPr lang="en-US" altLang="zh-CN" dirty="0" err="1"/>
              <a:t>range_error</a:t>
            </a:r>
            <a:endParaRPr lang="en-US" altLang="zh-CN" dirty="0"/>
          </a:p>
          <a:p>
            <a:pPr lvl="1"/>
            <a:r>
              <a:rPr lang="en-US" altLang="zh-CN" dirty="0" err="1"/>
              <a:t>overflow_error</a:t>
            </a:r>
            <a:endParaRPr lang="en-US" altLang="zh-CN" dirty="0"/>
          </a:p>
          <a:p>
            <a:pPr lvl="1"/>
            <a:r>
              <a:rPr lang="en-US" altLang="zh-CN" dirty="0" err="1"/>
              <a:t>underflow_error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665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B7348-644F-4914-88EF-B11F335A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异常：讨论！！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49AA1-EF60-4423-AFE2-32C6ED1F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 </a:t>
            </a:r>
            <a:r>
              <a:rPr lang="zh-CN" altLang="en-US" dirty="0"/>
              <a:t>还是 </a:t>
            </a:r>
            <a:r>
              <a:rPr lang="en-US" altLang="zh-CN" dirty="0"/>
              <a:t>new nothrow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noexcept</a:t>
            </a:r>
          </a:p>
          <a:p>
            <a:r>
              <a:rPr lang="zh-CN" altLang="en-US" dirty="0"/>
              <a:t>异常后的自动清理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593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BCF0B-7B96-407F-9136-716CFB71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22071"/>
            <a:ext cx="9784080" cy="4206240"/>
          </a:xfrm>
        </p:spPr>
        <p:txBody>
          <a:bodyPr>
            <a:normAutofit/>
          </a:bodyPr>
          <a:lstStyle/>
          <a:p>
            <a:r>
              <a:rPr lang="zh-CN" altLang="en-US" dirty="0"/>
              <a:t>容器</a:t>
            </a:r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迭代器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9FCB57-5B3A-4CC0-B4C2-4C5A5737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545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D8916-7E1C-4E00-AB62-E78BEDA8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- </a:t>
            </a:r>
            <a:r>
              <a:rPr lang="zh-CN" altLang="en-US" dirty="0"/>
              <a:t>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6988F-DADE-47C0-A737-3523F141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序列容器</a:t>
            </a:r>
            <a:endParaRPr lang="en-US" altLang="zh-CN" dirty="0"/>
          </a:p>
          <a:p>
            <a:pPr lvl="1"/>
            <a:r>
              <a:rPr lang="en-US" altLang="zh-CN" dirty="0"/>
              <a:t>list</a:t>
            </a:r>
          </a:p>
          <a:p>
            <a:pPr lvl="1"/>
            <a:r>
              <a:rPr lang="en-US" altLang="zh-CN" dirty="0"/>
              <a:t>vector</a:t>
            </a:r>
          </a:p>
          <a:p>
            <a:pPr lvl="1"/>
            <a:r>
              <a:rPr lang="en-US" altLang="zh-CN" dirty="0"/>
              <a:t>deque</a:t>
            </a:r>
          </a:p>
          <a:p>
            <a:pPr lvl="1"/>
            <a:r>
              <a:rPr lang="en-US" altLang="zh-CN" dirty="0"/>
              <a:t>array</a:t>
            </a:r>
          </a:p>
          <a:p>
            <a:r>
              <a:rPr lang="zh-CN" altLang="en-US" dirty="0"/>
              <a:t>关联容器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</a:p>
          <a:p>
            <a:pPr lvl="1"/>
            <a:r>
              <a:rPr lang="en-US" altLang="zh-CN" dirty="0"/>
              <a:t>set</a:t>
            </a:r>
          </a:p>
          <a:p>
            <a:pPr lvl="1"/>
            <a:r>
              <a:rPr lang="en-US" altLang="zh-CN" dirty="0" err="1"/>
              <a:t>unordered_map</a:t>
            </a:r>
            <a:endParaRPr lang="en-US" altLang="zh-CN" dirty="0"/>
          </a:p>
          <a:p>
            <a:pPr lvl="1"/>
            <a:r>
              <a:rPr lang="en-US" altLang="zh-CN" dirty="0" err="1"/>
              <a:t>unordered_set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095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– </a:t>
            </a:r>
            <a:r>
              <a:rPr lang="zh-CN" altLang="en-US" dirty="0"/>
              <a:t>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什么是迭代器</a:t>
            </a:r>
            <a:endParaRPr lang="en-US" altLang="zh-CN" dirty="0"/>
          </a:p>
          <a:p>
            <a:r>
              <a:rPr lang="zh-CN" altLang="en-US" dirty="0"/>
              <a:t>迭代器分类</a:t>
            </a:r>
            <a:endParaRPr lang="en-US" altLang="zh-CN" dirty="0"/>
          </a:p>
          <a:p>
            <a:pPr lvl="1"/>
            <a:r>
              <a:rPr lang="en-US" altLang="zh-CN" dirty="0"/>
              <a:t>input iterator</a:t>
            </a:r>
          </a:p>
          <a:p>
            <a:pPr lvl="1"/>
            <a:r>
              <a:rPr lang="en-US" altLang="zh-CN" dirty="0"/>
              <a:t>output iterator</a:t>
            </a:r>
          </a:p>
          <a:p>
            <a:pPr lvl="1"/>
            <a:r>
              <a:rPr lang="en-US" altLang="zh-CN" dirty="0"/>
              <a:t>forward iterator</a:t>
            </a:r>
          </a:p>
          <a:p>
            <a:pPr lvl="1"/>
            <a:r>
              <a:rPr lang="en-US" altLang="zh-CN" dirty="0"/>
              <a:t>bidirectional iterator</a:t>
            </a:r>
          </a:p>
          <a:p>
            <a:pPr lvl="1"/>
            <a:r>
              <a:rPr lang="en-US" altLang="zh-CN" dirty="0"/>
              <a:t>random iterator</a:t>
            </a:r>
          </a:p>
          <a:p>
            <a:pPr lvl="1"/>
            <a:r>
              <a:rPr lang="en-US" altLang="zh-CN" dirty="0"/>
              <a:t>reverse iterator</a:t>
            </a:r>
          </a:p>
        </p:txBody>
      </p:sp>
    </p:spTree>
    <p:extLst>
      <p:ext uri="{BB962C8B-B14F-4D97-AF65-F5344CB8AC3E}">
        <p14:creationId xmlns:p14="http://schemas.microsoft.com/office/powerpoint/2010/main" val="82287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的发展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01321"/>
              </p:ext>
            </p:extLst>
          </p:nvPr>
        </p:nvGraphicFramePr>
        <p:xfrm>
          <a:off x="914400" y="2366963"/>
          <a:ext cx="10362016" cy="3449642"/>
        </p:xfrm>
        <a:graphic>
          <a:graphicData uri="http://schemas.openxmlformats.org/drawingml/2006/table">
            <a:tbl>
              <a:tblPr/>
              <a:tblGrid>
                <a:gridCol w="2590504">
                  <a:extLst>
                    <a:ext uri="{9D8B030D-6E8A-4147-A177-3AD203B41FA5}">
                      <a16:colId xmlns:a16="http://schemas.microsoft.com/office/drawing/2014/main" val="2576985579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4055570013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520240701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2037879636"/>
                    </a:ext>
                  </a:extLst>
                </a:gridCol>
              </a:tblGrid>
              <a:tr h="2814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文档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通称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03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19570:2015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用于并行计算的扩展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6018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18822:2015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文件系统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4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第四个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1976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24733:2011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十进制浮点数扩展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83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第三个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65582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29124:2010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数学函数扩展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1892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19768:2007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C++TR1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技术报告：库扩展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06999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18015:2006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性能技术报告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135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第二个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650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第一个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5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EA15C-D37D-41E5-9908-681E1FE9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-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31B2F-B669-46A1-A4C6-299D281D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zh-CN" altLang="en-US" dirty="0"/>
              <a:t>仿函数</a:t>
            </a:r>
            <a:endParaRPr lang="en-US" altLang="zh-CN" dirty="0"/>
          </a:p>
          <a:p>
            <a:r>
              <a:rPr lang="zh-CN" altLang="en-US" dirty="0"/>
              <a:t>函数绑定</a:t>
            </a:r>
          </a:p>
        </p:txBody>
      </p:sp>
    </p:spTree>
    <p:extLst>
      <p:ext uri="{BB962C8B-B14F-4D97-AF65-F5344CB8AC3E}">
        <p14:creationId xmlns:p14="http://schemas.microsoft.com/office/powerpoint/2010/main" val="3448879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C8AB-9D91-4D9D-B405-589CB495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– 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EAB21-C312-436A-85A5-B66EA9A8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519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内存碎片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内存碎片的生成</a:t>
            </a:r>
            <a:endParaRPr lang="en-US" altLang="zh-CN" dirty="0"/>
          </a:p>
          <a:p>
            <a:r>
              <a:rPr lang="zh-CN" altLang="en-US" dirty="0"/>
              <a:t>内存碎片的危害</a:t>
            </a:r>
            <a:endParaRPr lang="en-US" altLang="zh-CN" dirty="0"/>
          </a:p>
          <a:p>
            <a:r>
              <a:rPr lang="zh-CN" altLang="en-US" dirty="0"/>
              <a:t>如何避免内存碎片化</a:t>
            </a:r>
          </a:p>
        </p:txBody>
      </p:sp>
    </p:spTree>
    <p:extLst>
      <p:ext uri="{BB962C8B-B14F-4D97-AF65-F5344CB8AC3E}">
        <p14:creationId xmlns:p14="http://schemas.microsoft.com/office/powerpoint/2010/main" val="2310915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构造和析构的诸多问题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构造顺序</a:t>
            </a:r>
            <a:endParaRPr lang="en-US" altLang="zh-CN" dirty="0"/>
          </a:p>
          <a:p>
            <a:r>
              <a:rPr lang="zh-CN" altLang="en-US" dirty="0"/>
              <a:t>析构顺序</a:t>
            </a:r>
            <a:endParaRPr lang="en-US" altLang="zh-CN" dirty="0"/>
          </a:p>
          <a:p>
            <a:r>
              <a:rPr lang="zh-CN" altLang="en-US" dirty="0"/>
              <a:t>虚析构顺序</a:t>
            </a:r>
            <a:endParaRPr lang="en-US" altLang="zh-CN" dirty="0"/>
          </a:p>
          <a:p>
            <a:r>
              <a:rPr lang="zh-CN" altLang="en-US" dirty="0"/>
              <a:t>构造中调用父类函数</a:t>
            </a:r>
            <a:endParaRPr lang="en-US" altLang="zh-CN" dirty="0"/>
          </a:p>
          <a:p>
            <a:r>
              <a:rPr lang="zh-CN" altLang="en-US" dirty="0"/>
              <a:t>构造中调用子类函数</a:t>
            </a:r>
            <a:endParaRPr lang="en-US" altLang="zh-CN" dirty="0"/>
          </a:p>
          <a:p>
            <a:r>
              <a:rPr lang="zh-CN" altLang="en-US" dirty="0"/>
              <a:t>析构中调用父类函数</a:t>
            </a:r>
            <a:endParaRPr lang="en-US" altLang="zh-CN" dirty="0"/>
          </a:p>
          <a:p>
            <a:r>
              <a:rPr lang="zh-CN" altLang="en-US" dirty="0"/>
              <a:t>析构中调用子类函数</a:t>
            </a:r>
          </a:p>
        </p:txBody>
      </p:sp>
    </p:spTree>
    <p:extLst>
      <p:ext uri="{BB962C8B-B14F-4D97-AF65-F5344CB8AC3E}">
        <p14:creationId xmlns:p14="http://schemas.microsoft.com/office/powerpoint/2010/main" val="734594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Lambda 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自动类型推导 </a:t>
            </a:r>
            <a:endParaRPr lang="en-US" altLang="zh-CN" dirty="0"/>
          </a:p>
          <a:p>
            <a:pPr lvl="1"/>
            <a:r>
              <a:rPr lang="en-US" altLang="zh-CN" dirty="0"/>
              <a:t>auto</a:t>
            </a:r>
          </a:p>
          <a:p>
            <a:pPr lvl="1"/>
            <a:r>
              <a:rPr lang="en-US" altLang="zh-CN" dirty="0" err="1"/>
              <a:t>decltype</a:t>
            </a:r>
            <a:endParaRPr lang="en-US" altLang="zh-CN" dirty="0"/>
          </a:p>
          <a:p>
            <a:r>
              <a:rPr lang="en-US" altLang="zh-CN" dirty="0" err="1"/>
              <a:t>InitializeList</a:t>
            </a:r>
            <a:r>
              <a:rPr lang="en-US" altLang="zh-CN" dirty="0"/>
              <a:t> 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zh-CN" altLang="en-US" dirty="0"/>
              <a:t>右值引用 和 </a:t>
            </a:r>
            <a:r>
              <a:rPr lang="en-US" altLang="zh-CN" dirty="0"/>
              <a:t>move </a:t>
            </a:r>
            <a:r>
              <a:rPr lang="zh-CN" altLang="en-US" dirty="0"/>
              <a:t>语义</a:t>
            </a:r>
            <a:endParaRPr lang="en-US" altLang="zh-CN" dirty="0"/>
          </a:p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zh-CN" altLang="en-US" dirty="0"/>
              <a:t>委托构造</a:t>
            </a:r>
            <a:endParaRPr lang="en-US" altLang="zh-CN" dirty="0"/>
          </a:p>
          <a:p>
            <a:pPr lvl="1"/>
            <a:r>
              <a:rPr lang="en-US" altLang="zh-CN" dirty="0"/>
              <a:t>default</a:t>
            </a:r>
          </a:p>
          <a:p>
            <a:pPr lvl="1"/>
            <a:r>
              <a:rPr lang="en-US" altLang="zh-CN" dirty="0"/>
              <a:t>Delete</a:t>
            </a:r>
          </a:p>
          <a:p>
            <a:r>
              <a:rPr lang="en-US" altLang="zh-CN" dirty="0"/>
              <a:t>nullptr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366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新增标准库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非排序关联容器</a:t>
            </a:r>
            <a:endParaRPr lang="en-US" altLang="zh-CN" dirty="0"/>
          </a:p>
          <a:p>
            <a:pPr lvl="1"/>
            <a:r>
              <a:rPr lang="en-US" altLang="zh-CN" dirty="0" err="1"/>
              <a:t>unordered_set</a:t>
            </a:r>
            <a:endParaRPr lang="en-US" altLang="zh-CN" dirty="0"/>
          </a:p>
          <a:p>
            <a:pPr lvl="1"/>
            <a:r>
              <a:rPr lang="en-US" altLang="zh-CN" dirty="0" err="1"/>
              <a:t>unordered_map</a:t>
            </a:r>
            <a:endParaRPr lang="en-US" altLang="zh-CN" dirty="0"/>
          </a:p>
          <a:p>
            <a:r>
              <a:rPr lang="zh-CN" altLang="en-US" dirty="0"/>
              <a:t>智能指针</a:t>
            </a:r>
            <a:endParaRPr lang="en-US" altLang="zh-CN" dirty="0"/>
          </a:p>
          <a:p>
            <a:pPr lvl="1"/>
            <a:r>
              <a:rPr lang="en-US" altLang="zh-CN" dirty="0" err="1"/>
              <a:t>unique_ptr</a:t>
            </a:r>
            <a:endParaRPr lang="en-US" altLang="zh-CN" dirty="0"/>
          </a:p>
          <a:p>
            <a:pPr lvl="1"/>
            <a:r>
              <a:rPr lang="en-US" altLang="zh-CN" dirty="0" err="1"/>
              <a:t>shared_ptr</a:t>
            </a:r>
            <a:endParaRPr lang="en-US" altLang="zh-CN" dirty="0"/>
          </a:p>
          <a:p>
            <a:r>
              <a:rPr lang="zh-CN" altLang="en-US" b="1" dirty="0"/>
              <a:t>线程库</a:t>
            </a:r>
            <a:endParaRPr lang="en-US" altLang="zh-CN" b="1" dirty="0"/>
          </a:p>
          <a:p>
            <a:pPr lvl="1"/>
            <a:r>
              <a:rPr lang="en-US" altLang="zh-CN" b="1" dirty="0"/>
              <a:t>thread</a:t>
            </a:r>
          </a:p>
          <a:p>
            <a:pPr lvl="1"/>
            <a:r>
              <a:rPr lang="en-US" altLang="zh-CN" b="1" dirty="0"/>
              <a:t>promises</a:t>
            </a:r>
          </a:p>
          <a:p>
            <a:pPr lvl="1"/>
            <a:r>
              <a:rPr lang="en-US" altLang="zh-CN" b="1" dirty="0"/>
              <a:t>futures</a:t>
            </a:r>
          </a:p>
          <a:p>
            <a:pPr lvl="1"/>
            <a:r>
              <a:rPr lang="en-US" altLang="zh-CN" b="1" dirty="0" err="1"/>
              <a:t>async</a:t>
            </a:r>
            <a:r>
              <a:rPr lang="en-US" altLang="zh-CN" b="1" dirty="0"/>
              <a:t>()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094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template </a:t>
            </a:r>
            <a:r>
              <a:rPr lang="zh-CN" altLang="en-US" dirty="0"/>
              <a:t>不是简单的 </a:t>
            </a:r>
            <a:r>
              <a:rPr lang="en-US" altLang="zh-CN" dirty="0"/>
              <a:t>macro </a:t>
            </a:r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 dirty="0"/>
              <a:t>贪婪匹配法则</a:t>
            </a:r>
            <a:endParaRPr lang="en-US" altLang="zh-CN" dirty="0"/>
          </a:p>
          <a:p>
            <a:r>
              <a:rPr lang="en-US" altLang="zh-CN" dirty="0" err="1"/>
              <a:t>type_list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none_type</a:t>
            </a:r>
            <a:endParaRPr lang="en-US" altLang="zh-CN" dirty="0"/>
          </a:p>
          <a:p>
            <a:r>
              <a:rPr lang="en-US" altLang="zh-CN" dirty="0" err="1"/>
              <a:t>type_traits</a:t>
            </a:r>
            <a:r>
              <a:rPr lang="en-US" altLang="zh-CN" dirty="0"/>
              <a:t> </a:t>
            </a:r>
            <a:r>
              <a:rPr lang="zh-CN" altLang="en-US" dirty="0"/>
              <a:t>类型萃取</a:t>
            </a:r>
            <a:endParaRPr lang="en-US" altLang="zh-CN" dirty="0"/>
          </a:p>
          <a:p>
            <a:r>
              <a:rPr lang="en-US" altLang="zh-CN" dirty="0" err="1"/>
              <a:t>type_police</a:t>
            </a:r>
            <a:r>
              <a:rPr lang="en-US" altLang="zh-CN" dirty="0"/>
              <a:t> </a:t>
            </a:r>
            <a:r>
              <a:rPr lang="zh-CN" altLang="en-US" dirty="0"/>
              <a:t>类型策略</a:t>
            </a:r>
          </a:p>
        </p:txBody>
      </p:sp>
    </p:spTree>
    <p:extLst>
      <p:ext uri="{BB962C8B-B14F-4D97-AF65-F5344CB8AC3E}">
        <p14:creationId xmlns:p14="http://schemas.microsoft.com/office/powerpoint/2010/main" val="224765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1579" y="2015836"/>
            <a:ext cx="4970003" cy="237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AA11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main()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是程序开始执行的地方</a:t>
            </a:r>
            <a:r>
              <a:rPr lang="zh-CN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( int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, char**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)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A111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8391" y="2015836"/>
            <a:ext cx="4186463" cy="3148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程序要素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包含头文件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63101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3669"/>
              </p:ext>
            </p:extLst>
          </p:nvPr>
        </p:nvGraphicFramePr>
        <p:xfrm>
          <a:off x="2389909" y="2595173"/>
          <a:ext cx="6794843" cy="3185160"/>
        </p:xfrm>
        <a:graphic>
          <a:graphicData uri="http://schemas.openxmlformats.org/drawingml/2006/table">
            <a:tbl>
              <a:tblPr/>
              <a:tblGrid>
                <a:gridCol w="3322980">
                  <a:extLst>
                    <a:ext uri="{9D8B030D-6E8A-4147-A177-3AD203B41FA5}">
                      <a16:colId xmlns:a16="http://schemas.microsoft.com/office/drawing/2014/main" val="2236968412"/>
                    </a:ext>
                  </a:extLst>
                </a:gridCol>
                <a:gridCol w="3471863">
                  <a:extLst>
                    <a:ext uri="{9D8B030D-6E8A-4147-A177-3AD203B41FA5}">
                      <a16:colId xmlns:a16="http://schemas.microsoft.com/office/drawing/2014/main" val="893147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关键字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2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布尔型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bool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3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char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整型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5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双浮点型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2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无类型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void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6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wchar_t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8329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一字节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588329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二字节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588329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四字节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588329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八字节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608621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长整型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608621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098475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布尔型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608621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短整型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098475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608621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双精度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098475" y="3081929"/>
            <a:ext cx="1371600" cy="1190467"/>
          </a:xfrm>
          <a:prstGeom prst="roundRect">
            <a:avLst>
              <a:gd name="adj" fmla="val 402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Calisto MT" panose="02040603050505030304" pitchFamily="18" charset="0"/>
              </a:rPr>
              <a:t>?</a:t>
            </a:r>
            <a:endParaRPr lang="zh-CN" altLang="en-US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51579" y="2408130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unsigned int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478972" y="3253062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628234" y="2218338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char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534404" y="2960385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bool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721752" y="374143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double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374908" y="4082603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short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整数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51579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442" y="2383690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51579" y="4042169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442" y="4181422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6760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1051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5342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9633" y="238369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760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21051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5342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89633" y="4181422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5566378" y="2244437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5566378" y="4041143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574295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574295" y="4041142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矩形: 圆角 2">
            <a:hlinkClick r:id="rId3" action="ppaction://hlinkfile"/>
            <a:extLst>
              <a:ext uri="{FF2B5EF4-FFF2-40B4-BE49-F238E27FC236}">
                <a16:creationId xmlns:a16="http://schemas.microsoft.com/office/drawing/2014/main" id="{A67EDBB1-3850-4413-81C6-841FE0198067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78f3cf8-278f-4572-aaba-cf46013e7f5d" Revision="1" Stencil="System.MyShapes" StencilVersion="1.0"/>
</Control>
</file>

<file path=customXml/itemProps1.xml><?xml version="1.0" encoding="utf-8"?>
<ds:datastoreItem xmlns:ds="http://schemas.openxmlformats.org/officeDocument/2006/customXml" ds:itemID="{856F230A-B12A-42A7-A8D4-8F26283098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3989</TotalTime>
  <Words>5294</Words>
  <Application>Microsoft Office PowerPoint</Application>
  <PresentationFormat>宽屏</PresentationFormat>
  <Paragraphs>1238</Paragraphs>
  <Slides>56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6" baseType="lpstr">
      <vt:lpstr>Fixedsys</vt:lpstr>
      <vt:lpstr>新細明體</vt:lpstr>
      <vt:lpstr>等线</vt:lpstr>
      <vt:lpstr>黑体</vt:lpstr>
      <vt:lpstr>华文琥珀</vt:lpstr>
      <vt:lpstr>华文楷体</vt:lpstr>
      <vt:lpstr>华文宋体</vt:lpstr>
      <vt:lpstr>楷体</vt:lpstr>
      <vt:lpstr>宋体</vt:lpstr>
      <vt:lpstr>Arial</vt:lpstr>
      <vt:lpstr>Arial Rounded MT Bold</vt:lpstr>
      <vt:lpstr>Calisto MT</vt:lpstr>
      <vt:lpstr>CentSchbkCyrill BT</vt:lpstr>
      <vt:lpstr>Consolas</vt:lpstr>
      <vt:lpstr>Corbel</vt:lpstr>
      <vt:lpstr>Courier New</vt:lpstr>
      <vt:lpstr>Tahoma</vt:lpstr>
      <vt:lpstr>Wingdings</vt:lpstr>
      <vt:lpstr>带状</vt:lpstr>
      <vt:lpstr>公式</vt:lpstr>
      <vt:lpstr>进击的C++</vt:lpstr>
      <vt:lpstr>PowerPoint 演示文稿</vt:lpstr>
      <vt:lpstr>C++？</vt:lpstr>
      <vt:lpstr>C++应用的结构层次</vt:lpstr>
      <vt:lpstr>C++的发展</vt:lpstr>
      <vt:lpstr>Hello  WORLD</vt:lpstr>
      <vt:lpstr>C++中的类型</vt:lpstr>
      <vt:lpstr>C++中的类型</vt:lpstr>
      <vt:lpstr>数值存储 – 整数</vt:lpstr>
      <vt:lpstr>数值存储 – 浮点数存储方式</vt:lpstr>
      <vt:lpstr>数值存储 – 浮点数计算公式</vt:lpstr>
      <vt:lpstr>数值存储 – 规格化浮点数</vt:lpstr>
      <vt:lpstr>数值存储 – 非规格化浮点数</vt:lpstr>
      <vt:lpstr>数值存储 – 浮点数特殊值</vt:lpstr>
      <vt:lpstr>数值转换</vt:lpstr>
      <vt:lpstr>数值比较</vt:lpstr>
      <vt:lpstr>移位操作</vt:lpstr>
      <vt:lpstr>使用内存</vt:lpstr>
      <vt:lpstr>栈内存</vt:lpstr>
      <vt:lpstr>函数调用栈</vt:lpstr>
      <vt:lpstr>堆内存</vt:lpstr>
      <vt:lpstr>内存揭秘</vt:lpstr>
      <vt:lpstr>内存工具</vt:lpstr>
      <vt:lpstr>指针和地址</vt:lpstr>
      <vt:lpstr>数组</vt:lpstr>
      <vt:lpstr>引用</vt:lpstr>
      <vt:lpstr>结构、联合</vt:lpstr>
      <vt:lpstr>类 – 面向对象</vt:lpstr>
      <vt:lpstr>类-构造和析构</vt:lpstr>
      <vt:lpstr>类-成员变量</vt:lpstr>
      <vt:lpstr>类-虚函数和多态</vt:lpstr>
      <vt:lpstr>类-虚函数和多态</vt:lpstr>
      <vt:lpstr>类-虚函数和多态</vt:lpstr>
      <vt:lpstr>类-成员函数指针</vt:lpstr>
      <vt:lpstr>面向对象 – 重载</vt:lpstr>
      <vt:lpstr>类 – 访问控制</vt:lpstr>
      <vt:lpstr>C++ 预处理</vt:lpstr>
      <vt:lpstr>C++ 头文件依赖</vt:lpstr>
      <vt:lpstr>C++ 调用约定</vt:lpstr>
      <vt:lpstr>C++ 内联函数</vt:lpstr>
      <vt:lpstr>C++程序启动过程</vt:lpstr>
      <vt:lpstr>C 标准库函数</vt:lpstr>
      <vt:lpstr>PowerPoint 演示文稿</vt:lpstr>
      <vt:lpstr>C++异常</vt:lpstr>
      <vt:lpstr>C++ 异常 std::EXCEPTION</vt:lpstr>
      <vt:lpstr>C++异常：讨论！！</vt:lpstr>
      <vt:lpstr>STL</vt:lpstr>
      <vt:lpstr>STL - 容器</vt:lpstr>
      <vt:lpstr>STL – 迭代器</vt:lpstr>
      <vt:lpstr>STL - 函数</vt:lpstr>
      <vt:lpstr>STL – 算法</vt:lpstr>
      <vt:lpstr>内存碎片</vt:lpstr>
      <vt:lpstr>构造和析构的诸多问题</vt:lpstr>
      <vt:lpstr>C++ 11 – 新增特性</vt:lpstr>
      <vt:lpstr>C++ 11 – 新增标准库</vt:lpstr>
      <vt:lpstr>C++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Albert Xu</cp:lastModifiedBy>
  <cp:revision>321</cp:revision>
  <dcterms:created xsi:type="dcterms:W3CDTF">2017-04-19T13:47:21Z</dcterms:created>
  <dcterms:modified xsi:type="dcterms:W3CDTF">2017-07-09T14:13:45Z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