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2"/>
  </p:sldMasterIdLst>
  <p:notesMasterIdLst>
    <p:notesMasterId r:id="rId23"/>
  </p:notesMasterIdLst>
  <p:sldIdLst>
    <p:sldId id="256" r:id="rId3"/>
    <p:sldId id="268" r:id="rId4"/>
    <p:sldId id="269" r:id="rId5"/>
    <p:sldId id="270" r:id="rId6"/>
    <p:sldId id="271" r:id="rId7"/>
    <p:sldId id="273" r:id="rId8"/>
    <p:sldId id="257" r:id="rId9"/>
    <p:sldId id="258" r:id="rId10"/>
    <p:sldId id="272" r:id="rId11"/>
    <p:sldId id="274" r:id="rId12"/>
    <p:sldId id="275" r:id="rId13"/>
    <p:sldId id="276" r:id="rId14"/>
    <p:sldId id="259" r:id="rId15"/>
    <p:sldId id="260" r:id="rId16"/>
    <p:sldId id="262" r:id="rId17"/>
    <p:sldId id="263" r:id="rId18"/>
    <p:sldId id="264" r:id="rId19"/>
    <p:sldId id="265" r:id="rId20"/>
    <p:sldId id="266" r:id="rId21"/>
    <p:sldId id="26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619" autoAdjust="0"/>
  </p:normalViewPr>
  <p:slideViewPr>
    <p:cSldViewPr snapToGrid="0">
      <p:cViewPr varScale="1">
        <p:scale>
          <a:sx n="92" d="100"/>
          <a:sy n="92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05AB1-CFCA-4702-9B4D-FCAB6AF0FE14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93B6F-300B-4ECE-AE7E-E0BEBEA3A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442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语言发展大概可以分为三个阶段：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第一阶段从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年代到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年。这一阶段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语言基本上是传统类型上的面向对象语言，并且凭借着接近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语言的效率，在工业界使用的开发语言中占据了相当大份额；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第二阶段从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年，这一阶段由于标准模板库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(STL)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和后来的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等程序库的出现，泛型程序设计在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中占据了越来越多的比重性。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当然，同时由于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C#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等语言的出现和硬件价格的大规模下降，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受到了一定的冲击；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第三阶段从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年至今，由于以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Loki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MPL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等程序库为代表的产生式编程和模板元编程的出现，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出现了发展历史上又一个新的高峰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这些新技术的出现以及和原有技术的融合，使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已经成为当今主流程序设计语言中最复杂的一员。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1967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Simula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语言中第一次出现了面向对象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(OO)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的概念，但由于当时软件规模还不大，技术也还不太成熟，面向对象的优势并未发挥出来。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1980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Smalltalk-80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出现后，面向对象技术才开始发挥魅力。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1979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Bjarne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Stroustrup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借鉴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Simula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"Class"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的概念，开始研究增强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语言，使其支持面向对象的特性。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B.Stroustrup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写了一个转换程序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Cfront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代码转换为普通的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代码，使它在各种各样的平台上立即投入使用。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1983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年，这种语言被命名为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396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； 作为语句结束符</a:t>
            </a:r>
            <a:endParaRPr lang="en-US" altLang="zh-CN" dirty="0"/>
          </a:p>
          <a:p>
            <a:r>
              <a:rPr lang="zh-CN" altLang="en-US" dirty="0"/>
              <a:t>注释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单行 </a:t>
            </a:r>
            <a:r>
              <a:rPr lang="en-US" altLang="zh-CN" dirty="0"/>
              <a:t>//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多行 </a:t>
            </a:r>
            <a:r>
              <a:rPr lang="en-US" altLang="zh-CN" dirty="0"/>
              <a:t>/* */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163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6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436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560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一个浮点数 </a:t>
            </a:r>
            <a:r>
              <a:rPr lang="en-US" altLang="zh-CN" dirty="0"/>
              <a:t>N </a:t>
            </a:r>
            <a:r>
              <a:rPr lang="zh-CN" altLang="en-US" dirty="0"/>
              <a:t>可以由两个数 </a:t>
            </a:r>
            <a:r>
              <a:rPr lang="en-US" altLang="zh-CN" dirty="0"/>
              <a:t>M </a:t>
            </a:r>
            <a:r>
              <a:rPr lang="zh-CN" altLang="en-US" dirty="0"/>
              <a:t>和 </a:t>
            </a:r>
            <a:r>
              <a:rPr lang="en-US" altLang="zh-CN" dirty="0"/>
              <a:t>E </a:t>
            </a:r>
            <a:r>
              <a:rPr lang="zh-CN" altLang="en-US" dirty="0"/>
              <a:t>来表示</a:t>
            </a:r>
            <a:r>
              <a:rPr lang="en-US" altLang="zh-CN" dirty="0"/>
              <a:t>: N =M * B ^ E , </a:t>
            </a:r>
            <a:r>
              <a:rPr lang="zh-CN" altLang="en-US" dirty="0"/>
              <a:t>其中 </a:t>
            </a:r>
            <a:r>
              <a:rPr lang="en-US" altLang="zh-CN" dirty="0"/>
              <a:t>B </a:t>
            </a:r>
            <a:r>
              <a:rPr lang="zh-CN" altLang="en-US" dirty="0"/>
              <a:t>为基数</a:t>
            </a:r>
            <a:r>
              <a:rPr lang="en-US" altLang="zh-CN" dirty="0"/>
              <a:t>, E </a:t>
            </a:r>
            <a:r>
              <a:rPr lang="zh-CN" altLang="en-US" dirty="0"/>
              <a:t>为指数</a:t>
            </a:r>
            <a:r>
              <a:rPr lang="en-US" altLang="zh-CN" dirty="0"/>
              <a:t>,M </a:t>
            </a:r>
            <a:r>
              <a:rPr lang="zh-CN" altLang="en-US" dirty="0"/>
              <a:t>为尾数</a:t>
            </a:r>
            <a:r>
              <a:rPr lang="en-US" altLang="zh-CN" dirty="0"/>
              <a:t>,</a:t>
            </a: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指数部分（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　占用８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-bit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的二进制数，可表示数值范围为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。但是指数应可正可负，所以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IEEE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规定，此处算出的次方须减去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127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才是真正的指数。所以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的指数可从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-126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128.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尾数部分（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 实际是占用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24-bit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的一个值，由于其最高位始终为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，所以最高位省去不存储，在存储中只有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23-bit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292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一个浮点数 </a:t>
            </a:r>
            <a:r>
              <a:rPr lang="en-US" altLang="zh-CN" dirty="0"/>
              <a:t>N </a:t>
            </a:r>
            <a:r>
              <a:rPr lang="zh-CN" altLang="en-US" dirty="0"/>
              <a:t>可以由两个数 </a:t>
            </a:r>
            <a:r>
              <a:rPr lang="en-US" altLang="zh-CN" dirty="0"/>
              <a:t>M </a:t>
            </a:r>
            <a:r>
              <a:rPr lang="zh-CN" altLang="en-US" dirty="0"/>
              <a:t>和 </a:t>
            </a:r>
            <a:r>
              <a:rPr lang="en-US" altLang="zh-CN" dirty="0"/>
              <a:t>E </a:t>
            </a:r>
            <a:r>
              <a:rPr lang="zh-CN" altLang="en-US" dirty="0"/>
              <a:t>来表示</a:t>
            </a:r>
            <a:r>
              <a:rPr lang="en-US" altLang="zh-CN" dirty="0"/>
              <a:t>: N =M * B ^ E , </a:t>
            </a:r>
            <a:r>
              <a:rPr lang="zh-CN" altLang="en-US" dirty="0"/>
              <a:t>其中 </a:t>
            </a:r>
            <a:r>
              <a:rPr lang="en-US" altLang="zh-CN" dirty="0"/>
              <a:t>B </a:t>
            </a:r>
            <a:r>
              <a:rPr lang="zh-CN" altLang="en-US" dirty="0"/>
              <a:t>为基数</a:t>
            </a:r>
            <a:r>
              <a:rPr lang="en-US" altLang="zh-CN" dirty="0"/>
              <a:t>, E </a:t>
            </a:r>
            <a:r>
              <a:rPr lang="zh-CN" altLang="en-US" dirty="0"/>
              <a:t>为指数</a:t>
            </a:r>
            <a:r>
              <a:rPr lang="en-US" altLang="zh-CN" dirty="0"/>
              <a:t>,M </a:t>
            </a:r>
            <a:r>
              <a:rPr lang="zh-CN" altLang="en-US" dirty="0"/>
              <a:t>为尾数</a:t>
            </a:r>
            <a:r>
              <a:rPr lang="en-US" altLang="zh-CN" dirty="0"/>
              <a:t>,</a:t>
            </a: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指数部分（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　占用８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-bit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的二进制数，可表示数值范围为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。但是指数应可正可负，所以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IEEE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规定，此处算出的次方须减去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127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才是真正的指数。所以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的指数可从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-126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128.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尾数部分（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 实际是占用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24-bit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的一个值，由于其最高位始终为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，所以最高位省去不存储，在存储中只有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23-bit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580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无符号转有符号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双精度转单精度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962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先左移再右移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081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66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47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4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371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08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27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78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37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08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9E25F63-46CB-447C-9865-FD3714DA57D8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56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25F63-46CB-447C-9865-FD3714DA57D8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947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Relationship Id="rId4" Type="http://schemas.openxmlformats.org/officeDocument/2006/relationships/hyperlink" Target="bin/Debug/lesson-01.ex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知识点挖掘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你所不知道的</a:t>
            </a:r>
            <a:r>
              <a:rPr lang="en-US" altLang="zh-CN" dirty="0"/>
              <a:t>C++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0248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数值存储 </a:t>
            </a:r>
            <a:r>
              <a:rPr lang="en-US" altLang="zh-CN" dirty="0"/>
              <a:t>– </a:t>
            </a:r>
            <a:r>
              <a:rPr lang="zh-CN" altLang="en-US" dirty="0"/>
              <a:t>浮点数</a:t>
            </a:r>
          </a:p>
        </p:txBody>
      </p:sp>
      <p:pic>
        <p:nvPicPr>
          <p:cNvPr id="4" name="Picture 2" descr="http://p.blog.csdn.net/images/p_blog_csdn_net/abortexit/EntryImages/20090622/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8" y="2761888"/>
            <a:ext cx="3200400" cy="120015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451578" y="2188576"/>
            <a:ext cx="6913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规格化：当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E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的二进制位不全为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0,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也不全为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1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时，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N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为规格化形式。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51578" y="4166018"/>
            <a:ext cx="48764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k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则表示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E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的位数，</a:t>
            </a:r>
            <a:endParaRPr lang="en-US" altLang="zh-CN" dirty="0">
              <a:solidFill>
                <a:srgbClr val="20496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对单精度来说，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k=8,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bias=127</a:t>
            </a:r>
          </a:p>
          <a:p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对双精度来说，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k=11,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bias=1023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/>
          </a:p>
        </p:txBody>
      </p:sp>
      <p:pic>
        <p:nvPicPr>
          <p:cNvPr id="3074" name="Picture 2" descr="http://p.blog.csdn.net/images/p_blog_csdn_net/abortexit/EntryImages/20090622/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477" y="2761888"/>
            <a:ext cx="3228975" cy="69532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5853113" y="363887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标准规定此时小数点左侧的隐含位为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1</a:t>
            </a:r>
            <a:r>
              <a:rPr lang="zh-CN" altLang="en-US" dirty="0">
                <a:solidFill>
                  <a:srgbClr val="204967"/>
                </a:solidFill>
                <a:latin typeface="Courier New" panose="02070309020205020404" pitchFamily="49" charset="0"/>
              </a:rPr>
              <a:t>，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那么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m=|1.M|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solidFill>
                <a:srgbClr val="20496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 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M="101"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lang="en-US" altLang="zh-CN" dirty="0">
              <a:solidFill>
                <a:srgbClr val="20496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 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|1.M|=|1.101|=1.625</a:t>
            </a:r>
          </a:p>
          <a:p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</a:t>
            </a:r>
            <a:r>
              <a:rPr lang="zh-CN" altLang="en-US" dirty="0">
                <a:solidFill>
                  <a:srgbClr val="204967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m=1.625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868925"/>
              </p:ext>
            </p:extLst>
          </p:nvPr>
        </p:nvGraphicFramePr>
        <p:xfrm>
          <a:off x="2930236" y="5366347"/>
          <a:ext cx="8334346" cy="387307"/>
        </p:xfrm>
        <a:graphic>
          <a:graphicData uri="http://schemas.openxmlformats.org/drawingml/2006/table">
            <a:tbl>
              <a:tbl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777464">
                  <a:extLst>
                    <a:ext uri="{9D8B030D-6E8A-4147-A177-3AD203B41FA5}">
                      <a16:colId xmlns:a16="http://schemas.microsoft.com/office/drawing/2014/main" val="113970904"/>
                    </a:ext>
                  </a:extLst>
                </a:gridCol>
                <a:gridCol w="2778441">
                  <a:extLst>
                    <a:ext uri="{9D8B030D-6E8A-4147-A177-3AD203B41FA5}">
                      <a16:colId xmlns:a16="http://schemas.microsoft.com/office/drawing/2014/main" val="1503206015"/>
                    </a:ext>
                  </a:extLst>
                </a:gridCol>
                <a:gridCol w="2778441">
                  <a:extLst>
                    <a:ext uri="{9D8B030D-6E8A-4147-A177-3AD203B41FA5}">
                      <a16:colId xmlns:a16="http://schemas.microsoft.com/office/drawing/2014/main" val="3157675970"/>
                    </a:ext>
                  </a:extLst>
                </a:gridCol>
              </a:tblGrid>
              <a:tr h="3873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 1bit（</a:t>
                      </a:r>
                      <a:r>
                        <a:rPr lang="zh-CN" altLang="en-US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符号位）</a:t>
                      </a:r>
                      <a:endParaRPr lang="zh-CN" altLang="en-US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 11bits（</a:t>
                      </a:r>
                      <a:r>
                        <a:rPr lang="zh-CN" altLang="en-US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指数位）</a:t>
                      </a:r>
                      <a:endParaRPr lang="zh-CN" altLang="en-US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 52bits（</a:t>
                      </a:r>
                      <a:r>
                        <a:rPr lang="zh-CN" altLang="en-US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尾数位）</a:t>
                      </a:r>
                      <a:endParaRPr lang="zh-CN" altLang="en-US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71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583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数值存储 </a:t>
            </a:r>
            <a:r>
              <a:rPr lang="en-US" altLang="zh-CN" dirty="0"/>
              <a:t>– </a:t>
            </a:r>
            <a:r>
              <a:rPr lang="zh-CN" altLang="en-US" dirty="0"/>
              <a:t>浮点数</a:t>
            </a:r>
          </a:p>
        </p:txBody>
      </p:sp>
      <p:sp>
        <p:nvSpPr>
          <p:cNvPr id="4" name="矩形 3"/>
          <p:cNvSpPr/>
          <p:nvPr/>
        </p:nvSpPr>
        <p:spPr>
          <a:xfrm>
            <a:off x="1451579" y="2101334"/>
            <a:ext cx="6138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非规格化：当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E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的二进制位全部为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N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为非规格化形式。</a:t>
            </a:r>
            <a:endParaRPr lang="zh-CN" altLang="en-US" dirty="0"/>
          </a:p>
        </p:txBody>
      </p:sp>
      <p:pic>
        <p:nvPicPr>
          <p:cNvPr id="4098" name="Picture 2" descr="http://p.blog.csdn.net/images/p_blog_csdn_net/abortexit/EntryImages/20090622/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345" y="2954049"/>
            <a:ext cx="31908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844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数值存储 </a:t>
            </a:r>
            <a:r>
              <a:rPr lang="en-US" altLang="zh-CN" dirty="0"/>
              <a:t>– </a:t>
            </a:r>
            <a:r>
              <a:rPr lang="zh-CN" altLang="en-US" dirty="0"/>
              <a:t>浮点数</a:t>
            </a:r>
          </a:p>
        </p:txBody>
      </p:sp>
      <p:sp>
        <p:nvSpPr>
          <p:cNvPr id="4" name="矩形 3"/>
          <p:cNvSpPr/>
          <p:nvPr/>
        </p:nvSpPr>
        <p:spPr>
          <a:xfrm>
            <a:off x="1451579" y="211528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特殊数值：当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E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的二进制位全为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时为特殊数值。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M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的二进制位全为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0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，则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n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表示无穷大</a:t>
            </a:r>
            <a:endParaRPr lang="en-US" altLang="zh-CN" dirty="0">
              <a:solidFill>
                <a:srgbClr val="20496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S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1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则为负无穷大</a:t>
            </a:r>
            <a:endParaRPr lang="en-US" altLang="zh-CN" dirty="0">
              <a:solidFill>
                <a:srgbClr val="20496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S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0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则为正无穷大</a:t>
            </a:r>
            <a:endParaRPr lang="en-US" altLang="zh-CN" dirty="0">
              <a:solidFill>
                <a:srgbClr val="20496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</a:t>
            </a:r>
            <a:r>
              <a:rPr lang="zh-CN" altLang="en-US" dirty="0"/>
              <a:t>的二进制位不全为</a:t>
            </a:r>
            <a:r>
              <a:rPr lang="en-US" altLang="zh-CN" dirty="0"/>
              <a:t>0</a:t>
            </a:r>
            <a:r>
              <a:rPr lang="zh-CN" altLang="en-US" dirty="0"/>
              <a:t>时，表示</a:t>
            </a:r>
            <a:r>
              <a:rPr lang="en-US" altLang="zh-CN" dirty="0"/>
              <a:t>NaN(Not a Number)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811150"/>
              </p:ext>
            </p:extLst>
          </p:nvPr>
        </p:nvGraphicFramePr>
        <p:xfrm>
          <a:off x="2720508" y="4171392"/>
          <a:ext cx="8334346" cy="387307"/>
        </p:xfrm>
        <a:graphic>
          <a:graphicData uri="http://schemas.openxmlformats.org/drawingml/2006/table">
            <a:tbl>
              <a:tbl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777464">
                  <a:extLst>
                    <a:ext uri="{9D8B030D-6E8A-4147-A177-3AD203B41FA5}">
                      <a16:colId xmlns:a16="http://schemas.microsoft.com/office/drawing/2014/main" val="113970904"/>
                    </a:ext>
                  </a:extLst>
                </a:gridCol>
                <a:gridCol w="2778441">
                  <a:extLst>
                    <a:ext uri="{9D8B030D-6E8A-4147-A177-3AD203B41FA5}">
                      <a16:colId xmlns:a16="http://schemas.microsoft.com/office/drawing/2014/main" val="1503206015"/>
                    </a:ext>
                  </a:extLst>
                </a:gridCol>
                <a:gridCol w="2778441">
                  <a:extLst>
                    <a:ext uri="{9D8B030D-6E8A-4147-A177-3AD203B41FA5}">
                      <a16:colId xmlns:a16="http://schemas.microsoft.com/office/drawing/2014/main" val="3157675970"/>
                    </a:ext>
                  </a:extLst>
                </a:gridCol>
              </a:tblGrid>
              <a:tr h="3873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 1bit（</a:t>
                      </a:r>
                      <a:r>
                        <a:rPr lang="zh-CN" altLang="en-US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符号位）</a:t>
                      </a:r>
                      <a:endParaRPr lang="zh-CN" altLang="en-US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 11bits（</a:t>
                      </a:r>
                      <a:r>
                        <a:rPr lang="zh-CN" altLang="en-US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指数位）</a:t>
                      </a:r>
                      <a:endParaRPr lang="zh-CN" altLang="en-US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 52bits（</a:t>
                      </a:r>
                      <a:r>
                        <a:rPr lang="zh-CN" altLang="en-US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尾数位）</a:t>
                      </a:r>
                      <a:endParaRPr lang="zh-CN" altLang="en-US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71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39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数值转换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整型数值转换</a:t>
            </a:r>
            <a:endParaRPr lang="en-US" altLang="zh-CN" dirty="0"/>
          </a:p>
          <a:p>
            <a:pPr lvl="1"/>
            <a:r>
              <a:rPr lang="zh-CN" altLang="en-US" dirty="0"/>
              <a:t>无符号转有符号</a:t>
            </a:r>
            <a:endParaRPr lang="en-US" altLang="zh-CN" dirty="0"/>
          </a:p>
          <a:p>
            <a:pPr lvl="1"/>
            <a:r>
              <a:rPr lang="zh-CN" altLang="en-US" dirty="0"/>
              <a:t>有符号转无符号</a:t>
            </a:r>
            <a:endParaRPr lang="en-US" altLang="zh-CN" dirty="0"/>
          </a:p>
          <a:p>
            <a:r>
              <a:rPr lang="zh-CN" altLang="en-US" dirty="0"/>
              <a:t>浮点类型转换</a:t>
            </a:r>
            <a:endParaRPr lang="en-US" altLang="zh-CN" dirty="0"/>
          </a:p>
          <a:p>
            <a:pPr lvl="1"/>
            <a:r>
              <a:rPr lang="zh-CN" altLang="en-US" dirty="0"/>
              <a:t>单精度转双精度</a:t>
            </a:r>
            <a:endParaRPr lang="en-US" altLang="zh-CN" dirty="0"/>
          </a:p>
          <a:p>
            <a:pPr lvl="1"/>
            <a:r>
              <a:rPr lang="zh-CN" altLang="en-US" dirty="0"/>
              <a:t>双精度转单精度</a:t>
            </a:r>
          </a:p>
        </p:txBody>
      </p:sp>
    </p:spTree>
    <p:extLst>
      <p:ext uri="{BB962C8B-B14F-4D97-AF65-F5344CB8AC3E}">
        <p14:creationId xmlns:p14="http://schemas.microsoft.com/office/powerpoint/2010/main" val="532271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探寻</a:t>
            </a:r>
            <a:r>
              <a:rPr lang="en-US" altLang="zh-CN" dirty="0"/>
              <a:t>C++</a:t>
            </a:r>
            <a:r>
              <a:rPr lang="zh-CN" altLang="en-US" dirty="0"/>
              <a:t>本质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位操作</a:t>
            </a:r>
            <a:endParaRPr lang="en-US" altLang="zh-CN" dirty="0"/>
          </a:p>
          <a:p>
            <a:pPr lvl="1"/>
            <a:r>
              <a:rPr lang="zh-CN" altLang="en-US" dirty="0"/>
              <a:t>左移</a:t>
            </a:r>
            <a:endParaRPr lang="en-US" altLang="zh-CN" dirty="0"/>
          </a:p>
          <a:p>
            <a:pPr lvl="1"/>
            <a:r>
              <a:rPr lang="zh-CN" altLang="en-US" dirty="0"/>
              <a:t>右移</a:t>
            </a:r>
            <a:endParaRPr lang="en-US" altLang="zh-CN" dirty="0"/>
          </a:p>
          <a:p>
            <a:pPr lvl="1"/>
            <a:r>
              <a:rPr lang="zh-CN" altLang="en-US" dirty="0"/>
              <a:t>设置</a:t>
            </a:r>
            <a:endParaRPr lang="en-US" altLang="zh-CN" dirty="0"/>
          </a:p>
          <a:p>
            <a:pPr lvl="1"/>
            <a:r>
              <a:rPr lang="zh-CN" altLang="en-US" dirty="0"/>
              <a:t>清除</a:t>
            </a:r>
            <a:endParaRPr lang="en-US" altLang="zh-CN" dirty="0"/>
          </a:p>
          <a:p>
            <a:pPr lvl="1"/>
            <a:r>
              <a:rPr lang="zh-CN" altLang="en-US" dirty="0"/>
              <a:t>检查</a:t>
            </a:r>
          </a:p>
        </p:txBody>
      </p:sp>
      <p:sp>
        <p:nvSpPr>
          <p:cNvPr id="4" name="矩形 3"/>
          <p:cNvSpPr/>
          <p:nvPr/>
        </p:nvSpPr>
        <p:spPr>
          <a:xfrm>
            <a:off x="5694218" y="2015732"/>
            <a:ext cx="5029200" cy="28160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0x80000001;</a:t>
            </a:r>
          </a:p>
          <a:p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1;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&gt;&gt; 1;</a:t>
            </a:r>
          </a:p>
          <a:p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pt-BR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"a = %08X, b = %08X"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a, b );</a:t>
            </a:r>
          </a:p>
          <a:p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456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探寻</a:t>
            </a:r>
            <a:r>
              <a:rPr lang="en-US" altLang="zh-CN" dirty="0"/>
              <a:t>C++</a:t>
            </a:r>
            <a:r>
              <a:rPr lang="zh-CN" altLang="en-US" dirty="0"/>
              <a:t>本质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内存地址</a:t>
            </a:r>
            <a:endParaRPr lang="en-US" altLang="zh-CN" dirty="0"/>
          </a:p>
          <a:p>
            <a:pPr lvl="1"/>
            <a:r>
              <a:rPr lang="zh-CN" altLang="en-US" dirty="0"/>
              <a:t>实地址</a:t>
            </a:r>
            <a:endParaRPr lang="en-US" altLang="zh-CN" dirty="0"/>
          </a:p>
          <a:p>
            <a:pPr lvl="1"/>
            <a:r>
              <a:rPr lang="zh-CN" altLang="en-US" dirty="0"/>
              <a:t>虚地址</a:t>
            </a:r>
            <a:endParaRPr lang="en-US" altLang="zh-CN" dirty="0"/>
          </a:p>
          <a:p>
            <a:pPr lvl="2"/>
            <a:r>
              <a:rPr lang="zh-CN" altLang="en-US" dirty="0"/>
              <a:t>分页内存</a:t>
            </a:r>
            <a:endParaRPr lang="en-US" altLang="zh-CN" dirty="0"/>
          </a:p>
          <a:p>
            <a:pPr lvl="2"/>
            <a:r>
              <a:rPr lang="zh-CN" altLang="en-US" dirty="0"/>
              <a:t>未分页内存</a:t>
            </a:r>
            <a:endParaRPr lang="en-US" altLang="zh-CN" dirty="0"/>
          </a:p>
          <a:p>
            <a:r>
              <a:rPr lang="zh-CN" altLang="en-US" dirty="0"/>
              <a:t>地址对齐</a:t>
            </a:r>
            <a:endParaRPr lang="en-US" altLang="zh-CN" dirty="0"/>
          </a:p>
          <a:p>
            <a:pPr lvl="1"/>
            <a:r>
              <a:rPr lang="zh-CN" altLang="en-US" dirty="0"/>
              <a:t>非对齐数据读取的效率影响</a:t>
            </a:r>
            <a:endParaRPr lang="en-US" altLang="zh-CN" dirty="0"/>
          </a:p>
          <a:p>
            <a:pPr lvl="1"/>
            <a:r>
              <a:rPr lang="zh-CN" altLang="en-US" dirty="0"/>
              <a:t>结构中的内存分布</a:t>
            </a:r>
            <a:endParaRPr lang="en-US" altLang="zh-CN" dirty="0"/>
          </a:p>
          <a:p>
            <a:r>
              <a:rPr lang="zh-CN" altLang="en-US" dirty="0"/>
              <a:t>堆和栈</a:t>
            </a:r>
            <a:endParaRPr lang="en-US" altLang="zh-CN" dirty="0"/>
          </a:p>
          <a:p>
            <a:pPr lvl="1"/>
            <a:r>
              <a:rPr lang="zh-CN" altLang="en-US" dirty="0"/>
              <a:t>堆内存分配过程</a:t>
            </a:r>
            <a:endParaRPr lang="en-US" altLang="zh-CN" dirty="0"/>
          </a:p>
          <a:p>
            <a:pPr lvl="1"/>
            <a:r>
              <a:rPr lang="zh-CN" altLang="en-US" dirty="0"/>
              <a:t>栈内存分配过程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0167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探寻</a:t>
            </a:r>
            <a:r>
              <a:rPr lang="en-US" altLang="zh-CN" dirty="0"/>
              <a:t>C++</a:t>
            </a:r>
            <a:r>
              <a:rPr lang="zh-CN" altLang="en-US" dirty="0"/>
              <a:t>本质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结构</a:t>
            </a:r>
            <a:endParaRPr lang="en-US" altLang="zh-CN" dirty="0"/>
          </a:p>
          <a:p>
            <a:pPr lvl="1"/>
            <a:r>
              <a:rPr lang="en-US" altLang="zh-CN" dirty="0"/>
              <a:t>POD</a:t>
            </a:r>
          </a:p>
          <a:p>
            <a:pPr lvl="1"/>
            <a:r>
              <a:rPr lang="zh-CN" altLang="en-US" dirty="0"/>
              <a:t>位域</a:t>
            </a:r>
            <a:endParaRPr lang="en-US" altLang="zh-CN" dirty="0"/>
          </a:p>
          <a:p>
            <a:r>
              <a:rPr lang="zh-CN" altLang="en-US" dirty="0"/>
              <a:t>联合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2268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探寻</a:t>
            </a:r>
            <a:r>
              <a:rPr lang="en-US" altLang="zh-CN" dirty="0"/>
              <a:t>C++</a:t>
            </a:r>
            <a:r>
              <a:rPr lang="zh-CN" altLang="en-US" dirty="0"/>
              <a:t>本质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类</a:t>
            </a:r>
            <a:endParaRPr lang="en-US" altLang="zh-CN" dirty="0"/>
          </a:p>
          <a:p>
            <a:pPr lvl="1"/>
            <a:r>
              <a:rPr lang="zh-CN" altLang="en-US" dirty="0"/>
              <a:t>构造</a:t>
            </a:r>
            <a:endParaRPr lang="en-US" altLang="zh-CN" dirty="0"/>
          </a:p>
          <a:p>
            <a:pPr lvl="2"/>
            <a:r>
              <a:rPr lang="zh-CN" altLang="en-US" dirty="0"/>
              <a:t>默认构造</a:t>
            </a:r>
            <a:endParaRPr lang="en-US" altLang="zh-CN" dirty="0"/>
          </a:p>
          <a:p>
            <a:pPr lvl="2"/>
            <a:r>
              <a:rPr lang="zh-CN" altLang="en-US" dirty="0"/>
              <a:t>拷贝构造</a:t>
            </a:r>
            <a:endParaRPr lang="en-US" altLang="zh-CN" dirty="0"/>
          </a:p>
          <a:p>
            <a:pPr lvl="2"/>
            <a:r>
              <a:rPr lang="zh-CN" altLang="en-US" dirty="0"/>
              <a:t>赋值构造</a:t>
            </a:r>
            <a:endParaRPr lang="en-US" altLang="zh-CN" dirty="0"/>
          </a:p>
          <a:p>
            <a:pPr lvl="2"/>
            <a:r>
              <a:rPr lang="en-US" altLang="zh-CN" dirty="0"/>
              <a:t>explicit </a:t>
            </a:r>
            <a:r>
              <a:rPr lang="zh-CN" altLang="en-US" dirty="0"/>
              <a:t>关键字</a:t>
            </a:r>
            <a:endParaRPr lang="en-US" altLang="zh-CN" dirty="0"/>
          </a:p>
          <a:p>
            <a:pPr lvl="1"/>
            <a:r>
              <a:rPr lang="zh-CN" altLang="en-US" dirty="0"/>
              <a:t>成员变量</a:t>
            </a:r>
            <a:endParaRPr lang="en-US" altLang="zh-CN" dirty="0"/>
          </a:p>
          <a:p>
            <a:pPr lvl="1"/>
            <a:r>
              <a:rPr lang="zh-CN" altLang="en-US" dirty="0"/>
              <a:t>成员函数</a:t>
            </a:r>
            <a:endParaRPr lang="en-US" altLang="zh-CN" dirty="0"/>
          </a:p>
          <a:p>
            <a:pPr lvl="1"/>
            <a:r>
              <a:rPr lang="zh-CN" altLang="en-US" dirty="0"/>
              <a:t>虚函数</a:t>
            </a:r>
            <a:endParaRPr lang="en-US" altLang="zh-CN" dirty="0"/>
          </a:p>
          <a:p>
            <a:pPr lvl="2"/>
            <a:r>
              <a:rPr lang="zh-CN" altLang="en-US" dirty="0"/>
              <a:t>虚表</a:t>
            </a:r>
            <a:endParaRPr lang="en-US" altLang="zh-CN" dirty="0"/>
          </a:p>
          <a:p>
            <a:pPr lvl="2"/>
            <a:r>
              <a:rPr lang="zh-CN" altLang="en-US" dirty="0"/>
              <a:t>多重继承中的问题</a:t>
            </a:r>
          </a:p>
        </p:txBody>
      </p:sp>
    </p:spTree>
    <p:extLst>
      <p:ext uri="{BB962C8B-B14F-4D97-AF65-F5344CB8AC3E}">
        <p14:creationId xmlns:p14="http://schemas.microsoft.com/office/powerpoint/2010/main" val="2489840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探寻</a:t>
            </a:r>
            <a:r>
              <a:rPr lang="en-US" altLang="zh-CN" dirty="0"/>
              <a:t>C++</a:t>
            </a:r>
            <a:r>
              <a:rPr lang="zh-CN" altLang="en-US" dirty="0"/>
              <a:t>本质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编译</a:t>
            </a:r>
            <a:endParaRPr lang="en-US" altLang="zh-CN" dirty="0"/>
          </a:p>
          <a:p>
            <a:pPr lvl="1"/>
            <a:r>
              <a:rPr lang="zh-CN" altLang="en-US" dirty="0"/>
              <a:t>语法检查</a:t>
            </a:r>
            <a:endParaRPr lang="en-US" altLang="zh-CN" dirty="0"/>
          </a:p>
          <a:p>
            <a:pPr lvl="1"/>
            <a:r>
              <a:rPr lang="zh-CN" altLang="en-US" dirty="0"/>
              <a:t>将文件翻译为二进制机器码</a:t>
            </a:r>
            <a:endParaRPr lang="en-US" altLang="zh-CN" dirty="0"/>
          </a:p>
          <a:p>
            <a:r>
              <a:rPr lang="zh-CN" altLang="en-US" dirty="0"/>
              <a:t>链接</a:t>
            </a:r>
            <a:endParaRPr lang="en-US" altLang="zh-CN" dirty="0"/>
          </a:p>
          <a:p>
            <a:pPr lvl="1"/>
            <a:r>
              <a:rPr lang="zh-CN" altLang="en-US" dirty="0"/>
              <a:t>检查依赖关系</a:t>
            </a:r>
            <a:endParaRPr lang="en-US" altLang="zh-CN" dirty="0"/>
          </a:p>
          <a:p>
            <a:pPr lvl="1"/>
            <a:r>
              <a:rPr lang="zh-CN" altLang="en-US" dirty="0"/>
              <a:t>合并目标文件</a:t>
            </a:r>
            <a:endParaRPr lang="en-US" altLang="zh-CN" dirty="0"/>
          </a:p>
          <a:p>
            <a:pPr lvl="2"/>
            <a:r>
              <a:rPr lang="zh-CN" altLang="en-US" dirty="0"/>
              <a:t>重新计算入口地址</a:t>
            </a:r>
            <a:endParaRPr lang="en-US" altLang="zh-CN" dirty="0"/>
          </a:p>
          <a:p>
            <a:pPr lvl="2"/>
            <a:r>
              <a:rPr lang="zh-CN" altLang="en-US" dirty="0"/>
              <a:t>生成目标文件</a:t>
            </a:r>
          </a:p>
        </p:txBody>
      </p:sp>
    </p:spTree>
    <p:extLst>
      <p:ext uri="{BB962C8B-B14F-4D97-AF65-F5344CB8AC3E}">
        <p14:creationId xmlns:p14="http://schemas.microsoft.com/office/powerpoint/2010/main" val="1470468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探寻</a:t>
            </a:r>
            <a:r>
              <a:rPr lang="en-US" altLang="zh-CN" dirty="0"/>
              <a:t>C++</a:t>
            </a:r>
            <a:r>
              <a:rPr lang="zh-CN" altLang="en-US" dirty="0"/>
              <a:t>本质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程序启动过程</a:t>
            </a:r>
            <a:endParaRPr lang="en-US" altLang="zh-CN" dirty="0"/>
          </a:p>
          <a:p>
            <a:pPr lvl="1"/>
            <a:r>
              <a:rPr lang="zh-CN" altLang="en-US" dirty="0"/>
              <a:t>初始化全局变量</a:t>
            </a:r>
            <a:endParaRPr lang="en-US" altLang="zh-CN" dirty="0"/>
          </a:p>
          <a:p>
            <a:pPr lvl="2"/>
            <a:r>
              <a:rPr lang="zh-CN" altLang="en-US" dirty="0"/>
              <a:t>全局变量的内存布局</a:t>
            </a:r>
            <a:endParaRPr lang="en-US" altLang="zh-CN" dirty="0"/>
          </a:p>
          <a:p>
            <a:pPr lvl="2"/>
            <a:r>
              <a:rPr lang="zh-CN" altLang="en-US" dirty="0"/>
              <a:t>初始化</a:t>
            </a:r>
            <a:endParaRPr lang="en-US" altLang="zh-CN" dirty="0"/>
          </a:p>
          <a:p>
            <a:pPr lvl="1"/>
            <a:r>
              <a:rPr lang="zh-CN" altLang="en-US" dirty="0"/>
              <a:t>调用入口函数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7181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2888672" y="2130137"/>
            <a:ext cx="5652655" cy="16209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基础篇</a:t>
            </a:r>
          </a:p>
        </p:txBody>
      </p:sp>
    </p:spTree>
    <p:extLst>
      <p:ext uri="{BB962C8B-B14F-4D97-AF65-F5344CB8AC3E}">
        <p14:creationId xmlns:p14="http://schemas.microsoft.com/office/powerpoint/2010/main" val="351351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标准库函数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strcpy</a:t>
            </a:r>
          </a:p>
          <a:p>
            <a:r>
              <a:rPr lang="en-US" altLang="zh-CN" dirty="0"/>
              <a:t>memcpy</a:t>
            </a:r>
          </a:p>
          <a:p>
            <a:r>
              <a:rPr lang="en-US" altLang="zh-CN" dirty="0" err="1"/>
              <a:t>memmove</a:t>
            </a:r>
            <a:endParaRPr lang="en-US" altLang="zh-CN" dirty="0"/>
          </a:p>
          <a:p>
            <a:r>
              <a:rPr lang="en-US" altLang="zh-CN" dirty="0"/>
              <a:t>sprintf</a:t>
            </a:r>
          </a:p>
          <a:p>
            <a:r>
              <a:rPr lang="en-US" altLang="zh-CN" dirty="0" err="1"/>
              <a:t>strtok</a:t>
            </a:r>
            <a:endParaRPr lang="en-US" altLang="zh-CN" dirty="0"/>
          </a:p>
          <a:p>
            <a:r>
              <a:rPr lang="en-US" altLang="zh-CN" dirty="0"/>
              <a:t>rand</a:t>
            </a:r>
          </a:p>
          <a:p>
            <a:r>
              <a:rPr lang="en-US" altLang="zh-CN" dirty="0"/>
              <a:t>time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229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？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静态类型</a:t>
            </a:r>
            <a:endParaRPr lang="en-US" altLang="zh-CN" dirty="0"/>
          </a:p>
          <a:p>
            <a:r>
              <a:rPr lang="zh-CN" altLang="en-US" dirty="0"/>
              <a:t>编译式的</a:t>
            </a:r>
            <a:endParaRPr lang="en-US" altLang="zh-CN" dirty="0"/>
          </a:p>
          <a:p>
            <a:r>
              <a:rPr lang="zh-CN" altLang="en-US" dirty="0"/>
              <a:t>过程化编程</a:t>
            </a:r>
            <a:endParaRPr lang="en-US" altLang="zh-CN" dirty="0"/>
          </a:p>
          <a:p>
            <a:r>
              <a:rPr lang="zh-CN" altLang="en-US" dirty="0"/>
              <a:t>面向对象编程</a:t>
            </a:r>
            <a:endParaRPr lang="en-US" altLang="zh-CN" dirty="0"/>
          </a:p>
          <a:p>
            <a:r>
              <a:rPr lang="zh-CN" altLang="en-US" dirty="0"/>
              <a:t>泛型编程</a:t>
            </a:r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中级语言</a:t>
            </a:r>
            <a:endParaRPr lang="en-US" altLang="zh-CN" dirty="0"/>
          </a:p>
          <a:p>
            <a:r>
              <a:rPr lang="zh-CN" altLang="en-US" dirty="0"/>
              <a:t>变量大小写敏感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的超集</a:t>
            </a:r>
            <a:endParaRPr lang="en-US" altLang="zh-CN" dirty="0"/>
          </a:p>
          <a:p>
            <a:r>
              <a:rPr lang="zh-CN" altLang="en-US" dirty="0"/>
              <a:t>进一步扩充和完善了 </a:t>
            </a:r>
            <a:r>
              <a:rPr lang="en-US" altLang="zh-CN" dirty="0"/>
              <a:t>C </a:t>
            </a:r>
            <a:r>
              <a:rPr lang="zh-CN" altLang="en-US" dirty="0"/>
              <a:t>语言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618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的发展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271065"/>
              </p:ext>
            </p:extLst>
          </p:nvPr>
        </p:nvGraphicFramePr>
        <p:xfrm>
          <a:off x="1451578" y="2016123"/>
          <a:ext cx="9603276" cy="3449642"/>
        </p:xfrm>
        <a:graphic>
          <a:graphicData uri="http://schemas.openxmlformats.org/drawingml/2006/table">
            <a:tbl>
              <a:tblPr/>
              <a:tblGrid>
                <a:gridCol w="2400819">
                  <a:extLst>
                    <a:ext uri="{9D8B030D-6E8A-4147-A177-3AD203B41FA5}">
                      <a16:colId xmlns:a16="http://schemas.microsoft.com/office/drawing/2014/main" val="2576985579"/>
                    </a:ext>
                  </a:extLst>
                </a:gridCol>
                <a:gridCol w="2400819">
                  <a:extLst>
                    <a:ext uri="{9D8B030D-6E8A-4147-A177-3AD203B41FA5}">
                      <a16:colId xmlns:a16="http://schemas.microsoft.com/office/drawing/2014/main" val="4055570013"/>
                    </a:ext>
                  </a:extLst>
                </a:gridCol>
                <a:gridCol w="2400819">
                  <a:extLst>
                    <a:ext uri="{9D8B030D-6E8A-4147-A177-3AD203B41FA5}">
                      <a16:colId xmlns:a16="http://schemas.microsoft.com/office/drawing/2014/main" val="520240701"/>
                    </a:ext>
                  </a:extLst>
                </a:gridCol>
                <a:gridCol w="2400819">
                  <a:extLst>
                    <a:ext uri="{9D8B030D-6E8A-4147-A177-3AD203B41FA5}">
                      <a16:colId xmlns:a16="http://schemas.microsoft.com/office/drawing/2014/main" val="2037879636"/>
                    </a:ext>
                  </a:extLst>
                </a:gridCol>
              </a:tblGrid>
              <a:tr h="281422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1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文档</a:t>
                      </a:r>
                    </a:p>
                  </a:txBody>
                  <a:tcPr marL="13275" marR="13275" marT="13275" marB="132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1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通称</a:t>
                      </a:r>
                    </a:p>
                  </a:txBody>
                  <a:tcPr marL="13275" marR="13275" marT="13275" marB="132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1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13275" marR="13275" marT="13275" marB="132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600" b="1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275" marR="13275" marT="13275" marB="132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050307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2015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TS 19570:2015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-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用于并行计算的扩展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160187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2015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TS 18822:2015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-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文件系统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186407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2014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14882:2014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C++14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第四个</a:t>
                      </a:r>
                      <a:r>
                        <a:rPr lang="en-US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标准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481976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2011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TR 24733:2011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-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十进制浮点数扩展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044837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2011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14882:2011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C++11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第三个</a:t>
                      </a:r>
                      <a:r>
                        <a:rPr lang="en-US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标准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765582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2010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TR 29124:2010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-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数学函数扩展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718927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2007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TR 19768:2007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C++TR1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技术报告：库扩展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806999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2006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TR 18015:2006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-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性能技术报告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321355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2003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14882:2003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C++03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第二个</a:t>
                      </a:r>
                      <a:r>
                        <a:rPr lang="en-US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标准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726505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1998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14882:1998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C++98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第一个</a:t>
                      </a:r>
                      <a:r>
                        <a:rPr lang="en-US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标准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839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55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Hello  WORLD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51579" y="2015836"/>
            <a:ext cx="4970003" cy="23795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1400" dirty="0">
                <a:solidFill>
                  <a:srgbClr val="8B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AA1111"/>
                </a:solidFill>
                <a:latin typeface="Consolas" panose="020B0609020204030204" pitchFamily="49" charset="0"/>
              </a:rPr>
              <a:t>iostream</a:t>
            </a:r>
            <a:r>
              <a:rPr lang="en-US" altLang="zh-CN" sz="1400" dirty="0">
                <a:solidFill>
                  <a:srgbClr val="8B000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55AA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400" dirty="0">
                <a:solidFill>
                  <a:srgbClr val="AA5500"/>
                </a:solidFill>
                <a:latin typeface="Consolas" panose="020B0609020204030204" pitchFamily="49" charset="0"/>
              </a:rPr>
              <a:t>// main() </a:t>
            </a:r>
            <a:r>
              <a:rPr lang="zh-CN" altLang="en-US" sz="1400" dirty="0">
                <a:solidFill>
                  <a:srgbClr val="AA5500"/>
                </a:solidFill>
                <a:latin typeface="Consolas" panose="020B0609020204030204" pitchFamily="49" charset="0"/>
              </a:rPr>
              <a:t>是程序开始执行的地方</a:t>
            </a:r>
            <a:r>
              <a:rPr lang="zh-CN" alt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endParaRPr lang="en-US" altLang="zh-CN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55AA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400" dirty="0">
                <a:solidFill>
                  <a:srgbClr val="808000"/>
                </a:solidFill>
                <a:latin typeface="Consolas" panose="020B0609020204030204" pitchFamily="49" charset="0"/>
              </a:rPr>
              <a:t>( int </a:t>
            </a:r>
            <a:r>
              <a:rPr lang="en-US" altLang="zh-CN" sz="1400" dirty="0" err="1">
                <a:solidFill>
                  <a:srgbClr val="808000"/>
                </a:solidFill>
                <a:latin typeface="Consolas" panose="020B0609020204030204" pitchFamily="49" charset="0"/>
              </a:rPr>
              <a:t>argc</a:t>
            </a:r>
            <a:r>
              <a:rPr lang="en-US" altLang="zh-CN" sz="1400" dirty="0">
                <a:solidFill>
                  <a:srgbClr val="808000"/>
                </a:solidFill>
                <a:latin typeface="Consolas" panose="020B0609020204030204" pitchFamily="49" charset="0"/>
              </a:rPr>
              <a:t>, char** </a:t>
            </a:r>
            <a:r>
              <a:rPr lang="en-US" altLang="zh-CN" sz="1400" dirty="0" err="1">
                <a:solidFill>
                  <a:srgbClr val="808000"/>
                </a:solidFill>
                <a:latin typeface="Consolas" panose="020B0609020204030204" pitchFamily="49" charset="0"/>
              </a:rPr>
              <a:t>argv</a:t>
            </a:r>
            <a:r>
              <a:rPr lang="en-US" altLang="zh-CN" sz="1400" dirty="0">
                <a:solidFill>
                  <a:srgbClr val="808000"/>
                </a:solidFill>
                <a:latin typeface="Consolas" panose="020B0609020204030204" pitchFamily="49" charset="0"/>
              </a:rPr>
              <a:t> )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808000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 err="1">
                <a:solidFill>
                  <a:srgbClr val="0055AA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1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AA1111"/>
                </a:solidFill>
                <a:latin typeface="Consolas" panose="020B0609020204030204" pitchFamily="49" charset="0"/>
              </a:rPr>
              <a:t>Hello World</a:t>
            </a:r>
            <a:r>
              <a:rPr lang="en-US" altLang="zh-CN" sz="1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400" dirty="0">
                <a:solidFill>
                  <a:srgbClr val="AA55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AA5500"/>
                </a:solidFill>
                <a:latin typeface="Consolas" panose="020B0609020204030204" pitchFamily="49" charset="0"/>
              </a:rPr>
              <a:t>输出 </a:t>
            </a:r>
            <a:r>
              <a:rPr lang="en-US" altLang="zh-CN" sz="1400" dirty="0">
                <a:solidFill>
                  <a:srgbClr val="AA5500"/>
                </a:solidFill>
                <a:latin typeface="Consolas" panose="020B0609020204030204" pitchFamily="49" charset="0"/>
              </a:rPr>
              <a:t>Hello World</a:t>
            </a:r>
          </a:p>
          <a:p>
            <a:r>
              <a:rPr lang="en-US" altLang="zh-CN" sz="1400" dirty="0">
                <a:solidFill>
                  <a:srgbClr val="AA55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400" dirty="0">
                <a:solidFill>
                  <a:srgbClr val="808000"/>
                </a:solidFill>
                <a:latin typeface="Consolas" panose="020B0609020204030204" pitchFamily="49" charset="0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68391" y="2015836"/>
            <a:ext cx="4186463" cy="3148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程序要素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包含头文件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命名空间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函数类型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函数名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参数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函数体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算法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返回值</a:t>
            </a:r>
          </a:p>
        </p:txBody>
      </p:sp>
    </p:spTree>
    <p:extLst>
      <p:ext uri="{BB962C8B-B14F-4D97-AF65-F5344CB8AC3E}">
        <p14:creationId xmlns:p14="http://schemas.microsoft.com/office/powerpoint/2010/main" val="2631016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中的类型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988710"/>
              </p:ext>
            </p:extLst>
          </p:nvPr>
        </p:nvGraphicFramePr>
        <p:xfrm>
          <a:off x="2781353" y="2148364"/>
          <a:ext cx="6943726" cy="3185160"/>
        </p:xfrm>
        <a:graphic>
          <a:graphicData uri="http://schemas.openxmlformats.org/drawingml/2006/table">
            <a:tbl>
              <a:tblPr/>
              <a:tblGrid>
                <a:gridCol w="3471863">
                  <a:extLst>
                    <a:ext uri="{9D8B030D-6E8A-4147-A177-3AD203B41FA5}">
                      <a16:colId xmlns:a16="http://schemas.microsoft.com/office/drawing/2014/main" val="2236968412"/>
                    </a:ext>
                  </a:extLst>
                </a:gridCol>
                <a:gridCol w="3471863">
                  <a:extLst>
                    <a:ext uri="{9D8B030D-6E8A-4147-A177-3AD203B41FA5}">
                      <a16:colId xmlns:a16="http://schemas.microsoft.com/office/drawing/2014/main" val="8931472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</a:rPr>
                        <a:t>类型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关键字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423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布尔型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bool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235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字符型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char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224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整型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int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252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浮点型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02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双浮点型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double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626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无类型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void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566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宽字符型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wchar_t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967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69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中的类型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3588329" y="2442180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一字节</a:t>
            </a:r>
            <a:endParaRPr lang="en-US" altLang="zh-CN" dirty="0"/>
          </a:p>
        </p:txBody>
      </p:sp>
      <p:sp>
        <p:nvSpPr>
          <p:cNvPr id="5" name="矩形: 圆角 4"/>
          <p:cNvSpPr/>
          <p:nvPr/>
        </p:nvSpPr>
        <p:spPr>
          <a:xfrm>
            <a:off x="3588329" y="3081929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二字节</a:t>
            </a:r>
            <a:endParaRPr lang="en-US" altLang="zh-CN" dirty="0"/>
          </a:p>
        </p:txBody>
      </p:sp>
      <p:sp>
        <p:nvSpPr>
          <p:cNvPr id="6" name="矩形: 圆角 5"/>
          <p:cNvSpPr/>
          <p:nvPr/>
        </p:nvSpPr>
        <p:spPr>
          <a:xfrm>
            <a:off x="3588329" y="3721678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四字节</a:t>
            </a:r>
            <a:endParaRPr lang="en-US" altLang="zh-CN" dirty="0"/>
          </a:p>
        </p:txBody>
      </p:sp>
      <p:sp>
        <p:nvSpPr>
          <p:cNvPr id="7" name="矩形: 圆角 6"/>
          <p:cNvSpPr/>
          <p:nvPr/>
        </p:nvSpPr>
        <p:spPr>
          <a:xfrm>
            <a:off x="3588329" y="4361427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八字节</a:t>
            </a:r>
            <a:endParaRPr lang="en-US" altLang="zh-CN" dirty="0"/>
          </a:p>
        </p:txBody>
      </p:sp>
      <p:sp>
        <p:nvSpPr>
          <p:cNvPr id="9" name="矩形: 圆角 8"/>
          <p:cNvSpPr/>
          <p:nvPr/>
        </p:nvSpPr>
        <p:spPr>
          <a:xfrm>
            <a:off x="6608621" y="3721678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长整型</a:t>
            </a:r>
            <a:endParaRPr lang="en-US" altLang="zh-CN" dirty="0"/>
          </a:p>
        </p:txBody>
      </p:sp>
      <p:sp>
        <p:nvSpPr>
          <p:cNvPr id="11" name="矩形: 圆角 10"/>
          <p:cNvSpPr/>
          <p:nvPr/>
        </p:nvSpPr>
        <p:spPr>
          <a:xfrm>
            <a:off x="6608621" y="3081929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整型</a:t>
            </a:r>
            <a:endParaRPr lang="en-US" altLang="zh-CN" dirty="0"/>
          </a:p>
        </p:txBody>
      </p:sp>
      <p:sp>
        <p:nvSpPr>
          <p:cNvPr id="12" name="矩形: 圆角 11"/>
          <p:cNvSpPr/>
          <p:nvPr/>
        </p:nvSpPr>
        <p:spPr>
          <a:xfrm>
            <a:off x="5098475" y="2442180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布尔型</a:t>
            </a:r>
            <a:endParaRPr lang="en-US" altLang="zh-CN" dirty="0"/>
          </a:p>
        </p:txBody>
      </p:sp>
      <p:sp>
        <p:nvSpPr>
          <p:cNvPr id="13" name="矩形: 圆角 12"/>
          <p:cNvSpPr/>
          <p:nvPr/>
        </p:nvSpPr>
        <p:spPr>
          <a:xfrm>
            <a:off x="6608621" y="2442180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短整型</a:t>
            </a:r>
            <a:endParaRPr lang="en-US" altLang="zh-CN" dirty="0"/>
          </a:p>
        </p:txBody>
      </p:sp>
      <p:sp>
        <p:nvSpPr>
          <p:cNvPr id="14" name="矩形: 圆角 13"/>
          <p:cNvSpPr/>
          <p:nvPr/>
        </p:nvSpPr>
        <p:spPr>
          <a:xfrm>
            <a:off x="5098475" y="4361427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单精度</a:t>
            </a:r>
            <a:endParaRPr lang="en-US" altLang="zh-CN" dirty="0"/>
          </a:p>
        </p:txBody>
      </p:sp>
      <p:sp>
        <p:nvSpPr>
          <p:cNvPr id="15" name="矩形: 圆角 14"/>
          <p:cNvSpPr/>
          <p:nvPr/>
        </p:nvSpPr>
        <p:spPr>
          <a:xfrm>
            <a:off x="6608621" y="4361427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双精度</a:t>
            </a:r>
            <a:endParaRPr lang="en-US" altLang="zh-CN" dirty="0"/>
          </a:p>
        </p:txBody>
      </p:sp>
      <p:sp>
        <p:nvSpPr>
          <p:cNvPr id="16" name="矩形: 圆角 15"/>
          <p:cNvSpPr/>
          <p:nvPr/>
        </p:nvSpPr>
        <p:spPr>
          <a:xfrm>
            <a:off x="5098475" y="3081929"/>
            <a:ext cx="1371600" cy="1190467"/>
          </a:xfrm>
          <a:prstGeom prst="roundRect">
            <a:avLst>
              <a:gd name="adj" fmla="val 402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accent2"/>
                </a:solidFill>
                <a:latin typeface="Calisto MT" panose="02040603050505030304" pitchFamily="18" charset="0"/>
              </a:rPr>
              <a:t>?</a:t>
            </a:r>
            <a:endParaRPr lang="zh-CN" altLang="en-US" sz="8800" dirty="0">
              <a:solidFill>
                <a:schemeClr val="accent2"/>
              </a:solidFill>
              <a:latin typeface="Calisto MT" panose="02040603050505030304" pitchFamily="18" charset="0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1451579" y="2408130"/>
            <a:ext cx="1832265" cy="3795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unsigned int</a:t>
            </a:r>
            <a:endParaRPr lang="zh-CN" altLang="en-US" dirty="0"/>
          </a:p>
        </p:txBody>
      </p:sp>
      <p:sp>
        <p:nvSpPr>
          <p:cNvPr id="17" name="矩形: 圆角 16"/>
          <p:cNvSpPr/>
          <p:nvPr/>
        </p:nvSpPr>
        <p:spPr>
          <a:xfrm>
            <a:off x="1686791" y="3245366"/>
            <a:ext cx="1832265" cy="3795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long</a:t>
            </a:r>
            <a:endParaRPr lang="zh-CN" altLang="en-US" dirty="0"/>
          </a:p>
        </p:txBody>
      </p:sp>
      <p:sp>
        <p:nvSpPr>
          <p:cNvPr id="18" name="矩形: 圆角 17"/>
          <p:cNvSpPr/>
          <p:nvPr/>
        </p:nvSpPr>
        <p:spPr>
          <a:xfrm>
            <a:off x="8628234" y="2218338"/>
            <a:ext cx="1832265" cy="3795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char</a:t>
            </a:r>
            <a:endParaRPr lang="zh-CN" altLang="en-US" dirty="0"/>
          </a:p>
        </p:txBody>
      </p:sp>
      <p:sp>
        <p:nvSpPr>
          <p:cNvPr id="19" name="矩形: 圆角 18"/>
          <p:cNvSpPr/>
          <p:nvPr/>
        </p:nvSpPr>
        <p:spPr>
          <a:xfrm>
            <a:off x="8534404" y="2960385"/>
            <a:ext cx="1832265" cy="3795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bool</a:t>
            </a:r>
            <a:endParaRPr lang="zh-CN" altLang="en-US" dirty="0"/>
          </a:p>
        </p:txBody>
      </p:sp>
      <p:sp>
        <p:nvSpPr>
          <p:cNvPr id="20" name="矩形: 圆角 19"/>
          <p:cNvSpPr/>
          <p:nvPr/>
        </p:nvSpPr>
        <p:spPr>
          <a:xfrm>
            <a:off x="8721752" y="3741436"/>
            <a:ext cx="1832265" cy="3795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double</a:t>
            </a:r>
            <a:endParaRPr lang="zh-CN" altLang="en-US" dirty="0"/>
          </a:p>
        </p:txBody>
      </p:sp>
      <p:sp>
        <p:nvSpPr>
          <p:cNvPr id="21" name="矩形: 圆角 20"/>
          <p:cNvSpPr/>
          <p:nvPr/>
        </p:nvSpPr>
        <p:spPr>
          <a:xfrm>
            <a:off x="1374908" y="4082603"/>
            <a:ext cx="1832265" cy="3795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short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762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数值存储 </a:t>
            </a:r>
            <a:r>
              <a:rPr lang="en-US" altLang="zh-CN" dirty="0"/>
              <a:t>– </a:t>
            </a:r>
            <a:r>
              <a:rPr lang="zh-CN" altLang="en-US" dirty="0"/>
              <a:t>整数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1451579" y="2244437"/>
            <a:ext cx="3917372" cy="86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07442" y="2383690"/>
            <a:ext cx="581891" cy="5818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</a:t>
            </a:r>
            <a:endParaRPr lang="zh-CN" altLang="en-US" dirty="0"/>
          </a:p>
        </p:txBody>
      </p:sp>
      <p:sp>
        <p:nvSpPr>
          <p:cNvPr id="6" name="矩形: 圆角 5"/>
          <p:cNvSpPr/>
          <p:nvPr/>
        </p:nvSpPr>
        <p:spPr>
          <a:xfrm>
            <a:off x="1451579" y="4042169"/>
            <a:ext cx="3917372" cy="86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07442" y="4181422"/>
            <a:ext cx="581891" cy="5818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386760" y="2383690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121051" y="2383690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27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855342" y="2383690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1E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589633" y="2383691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B5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386760" y="4181421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C0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121051" y="4181421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27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855342" y="4181421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1E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589633" y="4181422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B5</a:t>
            </a:r>
            <a:endParaRPr lang="zh-CN" altLang="en-US" dirty="0"/>
          </a:p>
        </p:txBody>
      </p:sp>
      <p:sp>
        <p:nvSpPr>
          <p:cNvPr id="18" name="箭头: 右 17"/>
          <p:cNvSpPr/>
          <p:nvPr/>
        </p:nvSpPr>
        <p:spPr>
          <a:xfrm>
            <a:off x="5566378" y="2244437"/>
            <a:ext cx="810490" cy="86244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/>
          <p:cNvSpPr/>
          <p:nvPr/>
        </p:nvSpPr>
        <p:spPr>
          <a:xfrm>
            <a:off x="5566378" y="4041143"/>
            <a:ext cx="810490" cy="86244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/>
          <p:cNvSpPr/>
          <p:nvPr/>
        </p:nvSpPr>
        <p:spPr>
          <a:xfrm>
            <a:off x="6574295" y="2244437"/>
            <a:ext cx="3917372" cy="86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3223789237</a:t>
            </a:r>
            <a:endParaRPr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6574295" y="4041142"/>
            <a:ext cx="3917372" cy="86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3038652352</a:t>
            </a:r>
            <a:endParaRPr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等腰三角形 7">
            <a:hlinkClick r:id="rId4" action="ppaction://hlinkfile"/>
          </p:cNvPr>
          <p:cNvSpPr/>
          <p:nvPr>
            <p:custDataLst>
              <p:custData r:id="rId1"/>
            </p:custDataLst>
          </p:nvPr>
        </p:nvSpPr>
        <p:spPr>
          <a:xfrm rot="5400000">
            <a:off x="11034071" y="5164287"/>
            <a:ext cx="924793" cy="883227"/>
          </a:xfrm>
          <a:prstGeom prst="triangl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sx="105000" sy="105000" algn="tl" rotWithShape="0">
              <a:schemeClr val="tx2">
                <a:lumMod val="60000"/>
                <a:lumOff val="4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449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数值存储 </a:t>
            </a:r>
            <a:r>
              <a:rPr lang="en-US" altLang="zh-CN" dirty="0"/>
              <a:t>– </a:t>
            </a:r>
            <a:r>
              <a:rPr lang="zh-CN" altLang="en-US" dirty="0"/>
              <a:t>浮点数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157806"/>
              </p:ext>
            </p:extLst>
          </p:nvPr>
        </p:nvGraphicFramePr>
        <p:xfrm>
          <a:off x="1451579" y="2229413"/>
          <a:ext cx="6133786" cy="1859280"/>
        </p:xfrm>
        <a:graphic>
          <a:graphicData uri="http://schemas.openxmlformats.org/drawingml/2006/table">
            <a:tbl>
              <a:tblPr/>
              <a:tblGrid>
                <a:gridCol w="1925466">
                  <a:extLst>
                    <a:ext uri="{9D8B030D-6E8A-4147-A177-3AD203B41FA5}">
                      <a16:colId xmlns:a16="http://schemas.microsoft.com/office/drawing/2014/main" val="350990700"/>
                    </a:ext>
                  </a:extLst>
                </a:gridCol>
                <a:gridCol w="4208320">
                  <a:extLst>
                    <a:ext uri="{9D8B030D-6E8A-4147-A177-3AD203B41FA5}">
                      <a16:colId xmlns:a16="http://schemas.microsoft.com/office/drawing/2014/main" val="2568021294"/>
                    </a:ext>
                  </a:extLst>
                </a:gridCol>
              </a:tblGrid>
              <a:tr h="46482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>
                          <a:solidFill>
                            <a:srgbClr val="636363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值</a:t>
                      </a:r>
                    </a:p>
                  </a:txBody>
                  <a:tcPr marL="76200" marR="76200" marT="95250" marB="9525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>
                          <a:solidFill>
                            <a:srgbClr val="636363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存储为</a:t>
                      </a:r>
                    </a:p>
                  </a:txBody>
                  <a:tcPr marL="76200" marR="76200" marT="95250" marB="9525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167784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8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float</a:t>
                      </a:r>
                      <a:endParaRPr lang="en-US" sz="1800" dirty="0">
                        <a:solidFill>
                          <a:srgbClr val="2A2A2A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符号位、</a:t>
                      </a:r>
                      <a:r>
                        <a:rPr lang="en-US" altLang="zh-CN" sz="18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08 </a:t>
                      </a:r>
                      <a:r>
                        <a:rPr lang="zh-CN" altLang="en-US" sz="18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位指数、</a:t>
                      </a:r>
                      <a:r>
                        <a:rPr lang="en-US" altLang="zh-CN" sz="18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23 </a:t>
                      </a:r>
                      <a:r>
                        <a:rPr lang="zh-CN" altLang="en-US" sz="18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位尾数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417622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double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符号位、</a:t>
                      </a:r>
                      <a:r>
                        <a:rPr lang="en-US" altLang="zh-CN" sz="18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11 </a:t>
                      </a:r>
                      <a:r>
                        <a:rPr lang="zh-CN" altLang="en-US" sz="18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位指数、</a:t>
                      </a:r>
                      <a:r>
                        <a:rPr lang="en-US" altLang="zh-CN" sz="18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52 </a:t>
                      </a:r>
                      <a:r>
                        <a:rPr lang="zh-CN" altLang="en-US" sz="18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位尾数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897112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long double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符号位、</a:t>
                      </a:r>
                      <a:r>
                        <a:rPr lang="en-US" altLang="zh-CN" sz="18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15 </a:t>
                      </a:r>
                      <a:r>
                        <a:rPr lang="zh-CN" altLang="en-US" sz="18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位指数、</a:t>
                      </a:r>
                      <a:r>
                        <a:rPr lang="en-US" altLang="zh-CN" sz="18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64 </a:t>
                      </a:r>
                      <a:r>
                        <a:rPr lang="zh-CN" altLang="en-US" sz="18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位尾数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0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319793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578f3cf8-278f-4572-aaba-cf46013e7f5d" Revision="1" Stencil="System.MyShapes" StencilVersion="1.0"/>
</Control>
</file>

<file path=customXml/itemProps1.xml><?xml version="1.0" encoding="utf-8"?>
<ds:datastoreItem xmlns:ds="http://schemas.openxmlformats.org/officeDocument/2006/customXml" ds:itemID="{856F230A-B12A-42A7-A8D4-8F26283098A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TM10001114[[fn=库]]</Template>
  <TotalTime>477</TotalTime>
  <Words>913</Words>
  <Application>Microsoft Office PowerPoint</Application>
  <PresentationFormat>宽屏</PresentationFormat>
  <Paragraphs>270</Paragraphs>
  <Slides>20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Microsoft YaHei UI</vt:lpstr>
      <vt:lpstr>等线</vt:lpstr>
      <vt:lpstr>等线 Light</vt:lpstr>
      <vt:lpstr>黑体</vt:lpstr>
      <vt:lpstr>华文琥珀</vt:lpstr>
      <vt:lpstr>华文宋体</vt:lpstr>
      <vt:lpstr>宋体</vt:lpstr>
      <vt:lpstr>Arial</vt:lpstr>
      <vt:lpstr>Calisto MT</vt:lpstr>
      <vt:lpstr>Consolas</vt:lpstr>
      <vt:lpstr>Courier New</vt:lpstr>
      <vt:lpstr>Gill Sans MT</vt:lpstr>
      <vt:lpstr>Verdana</vt:lpstr>
      <vt:lpstr>画廊</vt:lpstr>
      <vt:lpstr>C++知识点挖掘</vt:lpstr>
      <vt:lpstr>PowerPoint 演示文稿</vt:lpstr>
      <vt:lpstr>C++？</vt:lpstr>
      <vt:lpstr>C++的发展</vt:lpstr>
      <vt:lpstr>Hello  WORLD</vt:lpstr>
      <vt:lpstr>C++中的类型</vt:lpstr>
      <vt:lpstr>C++中的类型</vt:lpstr>
      <vt:lpstr>数值存储 – 整数</vt:lpstr>
      <vt:lpstr>数值存储 – 浮点数</vt:lpstr>
      <vt:lpstr>数值存储 – 浮点数</vt:lpstr>
      <vt:lpstr>数值存储 – 浮点数</vt:lpstr>
      <vt:lpstr>数值存储 – 浮点数</vt:lpstr>
      <vt:lpstr>数值转换</vt:lpstr>
      <vt:lpstr>探寻C++本质</vt:lpstr>
      <vt:lpstr>探寻C++本质</vt:lpstr>
      <vt:lpstr>探寻C++本质</vt:lpstr>
      <vt:lpstr>探寻C++本质</vt:lpstr>
      <vt:lpstr>探寻C++本质</vt:lpstr>
      <vt:lpstr>探寻C++本质</vt:lpstr>
      <vt:lpstr>C 标准库函数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C++知识点挖掘</dc:title>
  <dc:creator>Albert Xu</dc:creator>
  <cp:lastModifiedBy>Albert Xu</cp:lastModifiedBy>
  <cp:revision>36</cp:revision>
  <dcterms:created xsi:type="dcterms:W3CDTF">2017-04-19T13:47:21Z</dcterms:created>
  <dcterms:modified xsi:type="dcterms:W3CDTF">2017-05-25T17:28:51Z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