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2"/>
  </p:sldMasterIdLst>
  <p:notesMasterIdLst>
    <p:notesMasterId r:id="rId32"/>
  </p:notesMasterIdLst>
  <p:sldIdLst>
    <p:sldId id="256" r:id="rId3"/>
    <p:sldId id="268" r:id="rId4"/>
    <p:sldId id="269" r:id="rId5"/>
    <p:sldId id="270" r:id="rId6"/>
    <p:sldId id="271" r:id="rId7"/>
    <p:sldId id="273" r:id="rId8"/>
    <p:sldId id="257" r:id="rId9"/>
    <p:sldId id="258" r:id="rId10"/>
    <p:sldId id="272" r:id="rId11"/>
    <p:sldId id="277" r:id="rId12"/>
    <p:sldId id="274" r:id="rId13"/>
    <p:sldId id="275" r:id="rId14"/>
    <p:sldId id="276" r:id="rId15"/>
    <p:sldId id="259" r:id="rId16"/>
    <p:sldId id="278" r:id="rId17"/>
    <p:sldId id="260" r:id="rId18"/>
    <p:sldId id="262" r:id="rId19"/>
    <p:sldId id="280" r:id="rId20"/>
    <p:sldId id="282" r:id="rId21"/>
    <p:sldId id="281" r:id="rId22"/>
    <p:sldId id="283" r:id="rId23"/>
    <p:sldId id="263" r:id="rId24"/>
    <p:sldId id="264" r:id="rId25"/>
    <p:sldId id="279" r:id="rId26"/>
    <p:sldId id="284" r:id="rId27"/>
    <p:sldId id="265" r:id="rId28"/>
    <p:sldId id="285" r:id="rId29"/>
    <p:sldId id="266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19" autoAdjust="0"/>
  </p:normalViewPr>
  <p:slideViewPr>
    <p:cSldViewPr snapToGrid="0">
      <p:cViewPr varScale="1">
        <p:scale>
          <a:sx n="81" d="100"/>
          <a:sy n="81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cplusplus/increment-decrement-operators-overloading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2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地址就是一个一维数组的下标</a:t>
            </a:r>
            <a:endParaRPr lang="en-US" altLang="zh-CN" dirty="0" smtClean="0"/>
          </a:p>
          <a:p>
            <a:r>
              <a:rPr lang="zh-CN" altLang="en-US" dirty="0" smtClean="0"/>
              <a:t>指针就是记录某个类型变量在一维数组中的起始位置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指针本身是一个变量，既然是变量就有地址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早期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系统，只能使用</a:t>
            </a:r>
            <a:r>
              <a:rPr lang="en-US" altLang="zh-CN" dirty="0" smtClean="0"/>
              <a:t>1M</a:t>
            </a:r>
            <a:r>
              <a:rPr lang="zh-CN" altLang="en-US" baseline="0" dirty="0" smtClean="0"/>
              <a:t>内存，为解决内存问题，当时使用一个扩展驱动</a:t>
            </a:r>
            <a:r>
              <a:rPr lang="en-US" altLang="zh-CN" baseline="0" dirty="0" smtClean="0"/>
              <a:t>HIMEM.SYS。</a:t>
            </a:r>
          </a:p>
          <a:p>
            <a:r>
              <a:rPr lang="zh-CN" altLang="en-US" baseline="0" dirty="0" smtClean="0"/>
              <a:t>该驱动允许程序通过调用中断，从扩展内存中交换</a:t>
            </a:r>
            <a:r>
              <a:rPr lang="en-US" altLang="zh-CN" baseline="0" dirty="0" smtClean="0"/>
              <a:t>64K</a:t>
            </a:r>
            <a:r>
              <a:rPr lang="zh-CN" altLang="en-US" baseline="0" dirty="0" smtClean="0"/>
              <a:t>内存到主存中。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时代，线性地址最大支持</a:t>
            </a:r>
            <a:r>
              <a:rPr lang="en-US" altLang="zh-CN" dirty="0" smtClean="0"/>
              <a:t>4GB，</a:t>
            </a:r>
            <a:r>
              <a:rPr lang="zh-CN" altLang="en-US" dirty="0" smtClean="0"/>
              <a:t>系统使用低</a:t>
            </a:r>
            <a:r>
              <a:rPr lang="en-US" altLang="zh-CN" dirty="0" smtClean="0"/>
              <a:t>2GB，</a:t>
            </a:r>
            <a:r>
              <a:rPr lang="zh-CN" altLang="en-US" dirty="0" smtClean="0"/>
              <a:t>高</a:t>
            </a:r>
            <a:r>
              <a:rPr lang="en-US" altLang="zh-CN" dirty="0" smtClean="0"/>
              <a:t>2GB</a:t>
            </a:r>
            <a:r>
              <a:rPr lang="zh-CN" altLang="en-US" dirty="0" smtClean="0"/>
              <a:t>留给应用程序。</a:t>
            </a:r>
            <a:endParaRPr lang="en-US" altLang="zh-CN" dirty="0" smtClean="0"/>
          </a:p>
          <a:p>
            <a:r>
              <a:rPr lang="zh-CN" altLang="en-US" dirty="0" smtClean="0"/>
              <a:t>在多任务体系结构下，实际上每个程序都可以使用</a:t>
            </a:r>
            <a:r>
              <a:rPr lang="en-US" altLang="zh-CN" dirty="0" smtClean="0"/>
              <a:t>2GB</a:t>
            </a:r>
            <a:r>
              <a:rPr lang="zh-CN" altLang="en-US" dirty="0" smtClean="0"/>
              <a:t>的内存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操作系统使用虚拟内存来将暂时不用的数据记录到磁盘上，在需要的时候再读出来，这就是虚拟内存。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系统使用的</a:t>
            </a:r>
            <a:r>
              <a:rPr lang="en-US" altLang="zh-CN" dirty="0" smtClean="0"/>
              <a:t>2GB</a:t>
            </a:r>
            <a:r>
              <a:rPr lang="zh-CN" altLang="en-US" dirty="0" smtClean="0"/>
              <a:t>内存称为未分页内存，这些内存由系统使用，主要是驱动程序。并且不会交换到虚拟内存中。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应用使用的</a:t>
            </a:r>
            <a:r>
              <a:rPr lang="en-US" altLang="zh-CN" dirty="0" smtClean="0"/>
              <a:t>2GB</a:t>
            </a:r>
            <a:r>
              <a:rPr lang="zh-CN" altLang="en-US" dirty="0" smtClean="0"/>
              <a:t>内存称为分页内存，这些内存可以被交换到虚拟内存。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8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计算一个</a:t>
            </a:r>
            <a:r>
              <a:rPr lang="en-US" altLang="zh-CN" dirty="0" smtClean="0"/>
              <a:t>3</a:t>
            </a:r>
            <a:r>
              <a:rPr lang="en-US" altLang="zh-CN" baseline="0" dirty="0" smtClean="0"/>
              <a:t> x 3 </a:t>
            </a:r>
            <a:r>
              <a:rPr lang="zh-CN" altLang="en-US" baseline="0" dirty="0" smtClean="0"/>
              <a:t>矩阵使用不同的方式定义最终结果的区别</a:t>
            </a:r>
            <a:endParaRPr lang="en-US" altLang="zh-CN" baseline="0" dirty="0" smtClean="0"/>
          </a:p>
          <a:p>
            <a:r>
              <a:rPr lang="en-US" altLang="zh-CN" baseline="0" dirty="0" smtClean="0"/>
              <a:t>* </a:t>
            </a:r>
            <a:r>
              <a:rPr lang="zh-CN" altLang="en-US" baseline="0" dirty="0" smtClean="0"/>
              <a:t>尺寸上指针的指针多耗费</a:t>
            </a:r>
            <a:r>
              <a:rPr lang="en-US" altLang="zh-CN" baseline="0" dirty="0" smtClean="0"/>
              <a:t>1 + 3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一元运算符只对一个操作数进行操作，下面是一元运算符的实例：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递增运算符（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++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）和递减运算符（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一元减运算符，即负号（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逻辑非运算符（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二元运算符：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加运算符（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减运算符（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乘运算符（ * 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除运算符（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关系运算符：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语言支持各种关系运算符（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06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，声明），表示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语言默认的函数调用方法：所有参数从右到左依次入栈，这些参数由调用者清除，称为手动清栈。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的标准调用方式：所有参数从右到左依次入栈，如果是调用类成员的话，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最后一个入栈的是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指针。这些堆栈中的参数由被调用的函数在返回后清除，使用的指令是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表示参数占用的字节数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语言的函数调用方式，在早期的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语言中使用这种调用方式，参数压栈顺序与前两者相反，但现在我们在程序中见到的都是它的演化版本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是编译器指定的快速调用方式。由于大多数的函数参数个数很少，使用堆栈传递比较费时。因此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通常规定将前两个（或若干个）参数由寄存器传递，其余参数还是通过堆栈传递。不同编译器编译的程序规定的寄存器不同。返回方式和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是为了解决类成员调用中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指针传递而规定的。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指针放在特定寄存器中，该寄存器由编译器决定。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Borland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。返回方式和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涉及的寄存器由编译器决定，因此不能用作跨编译器的接口。所以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对象接口都定义为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它通过避免函数调用所带来的开销来提高你程序的运行速度。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当函数调用发生时，它节省了变量弹栈、压栈的开销。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它避免了一个函数执行完返回原现场的开销。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通过将函数声明为内联，你可以把函数定义放在头文件内。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因为代码的扩展，内联函数增大了可执行程序的体积。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内联函数的展开是中编译阶段，这就意味着如果你的内联函数发生了改动，那么就需要重新编译代码。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当你把内联函数放在头文件中时，它将会使你的头文件信息变多，不过头文件的使用者不用在意这些。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内联声明只是一种对编译器的建议，编译器是否采用内联措施由编译器自己来决定。甚至在汇编阶段或链接阶段，一些没有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声明的函数编译器也会将它内联展开。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编译器的内联看起来就像是代码的复制与粘贴，这与预处理宏是很不同的：宏是强制的内联展开，可能将会污染所有的命名空间与代码，将为程序的调试带来困难。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所有中类中定义的函数都默认声明为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函数，所有我们不用显示地去声明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虚函数不允许内联。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虽然说模板函数放中头文件中，但它们不一定是内联的。（不是说定义在头文件中的函数都是内联函数）。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20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定义了函数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mainCRTStartup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WinMainCRTStartup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，这两个函数也被称作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启动函数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接受两个指针作为参数，这两个指针中间的内存区域是一张函数指针表。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会从第一个指针开始，慢慢向后寻找，直到第二个指针结束，中间如果找到了一块内存表示一个函数指针，则执行该函数。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链接器会把所有的全局变量都放进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中会初始化很多库函数需要的变量，所以尽量使用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函数，而不要使用系统提供的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比如创建线程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要使用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beginthreadex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指数 </a:t>
            </a:r>
            <a:r>
              <a:rPr lang="en-US" altLang="zh-CN" dirty="0"/>
              <a:t>B10000100</a:t>
            </a:r>
            <a:r>
              <a:rPr lang="zh-CN" altLang="en-US" dirty="0"/>
              <a:t> </a:t>
            </a:r>
            <a:r>
              <a:rPr lang="en-US" altLang="zh-CN" dirty="0"/>
              <a:t>– 127 = 5</a:t>
            </a:r>
          </a:p>
          <a:p>
            <a:r>
              <a:rPr lang="zh-CN" altLang="en-US" dirty="0"/>
              <a:t>尾数 </a:t>
            </a:r>
            <a:r>
              <a:rPr lang="en-US" altLang="zh-CN" dirty="0"/>
              <a:t>B1.100001 </a:t>
            </a:r>
            <a:r>
              <a:rPr lang="zh-CN" altLang="en-US" dirty="0"/>
              <a:t>小数点右移</a:t>
            </a:r>
            <a:r>
              <a:rPr lang="en-US" altLang="zh-CN" dirty="0"/>
              <a:t>5</a:t>
            </a:r>
            <a:r>
              <a:rPr lang="zh-CN" altLang="en-US" dirty="0"/>
              <a:t>位 </a:t>
            </a:r>
            <a:r>
              <a:rPr lang="en-US" altLang="zh-CN" dirty="0"/>
              <a:t>= 110000.1</a:t>
            </a:r>
          </a:p>
          <a:p>
            <a:endParaRPr lang="en-US" altLang="zh-CN" dirty="0"/>
          </a:p>
          <a:p>
            <a:r>
              <a:rPr lang="zh-CN" altLang="en-US" dirty="0"/>
              <a:t>指数为负数，小数点左移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非规格化的浮点数，代表小数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观看代码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lesson-1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7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2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7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9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1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8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6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8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40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hyperlink" Target="bin/Debug/lesson-01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浮点数计算公式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35993" y="2262254"/>
            <a:ext cx="5413663" cy="1194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accent1"/>
              </a:solidFill>
              <a:latin typeface="CentSchbkCyrill BT" panose="02040603050705020303" pitchFamily="18" charset="-5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9378"/>
              </p:ext>
            </p:extLst>
          </p:nvPr>
        </p:nvGraphicFramePr>
        <p:xfrm>
          <a:off x="4469874" y="2262254"/>
          <a:ext cx="4003099" cy="9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公式" r:id="rId3" imgW="850680" imgH="203040" progId="Equation.3">
                  <p:embed/>
                </p:oleObj>
              </mc:Choice>
              <mc:Fallback>
                <p:oleObj name="公式" r:id="rId3" imgW="850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9874" y="2262254"/>
                        <a:ext cx="4003099" cy="95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93876" y="3899850"/>
            <a:ext cx="63519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为指数，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为尾数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618335" y="4841370"/>
            <a:ext cx="5988312" cy="862445"/>
            <a:chOff x="1451580" y="2170907"/>
            <a:chExt cx="5988312" cy="862445"/>
          </a:xfrm>
        </p:grpSpPr>
        <p:sp>
          <p:nvSpPr>
            <p:cNvPr id="8" name="矩形: 圆角 7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FLOAT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826" y="2310159"/>
              <a:ext cx="2844420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6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规格化浮点数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203865" y="5335551"/>
            <a:ext cx="7049490" cy="561885"/>
            <a:chOff x="4908129" y="5335551"/>
            <a:chExt cx="6345226" cy="561885"/>
          </a:xfrm>
        </p:grpSpPr>
        <p:sp>
          <p:nvSpPr>
            <p:cNvPr id="18" name="矩形: 圆角 17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111309" y="5449512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FLOAT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18313" y="5449512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56489" y="5449513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10000100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506" y="5448250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1000 0100 0000 0000 0000 000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非规格化浮点数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203865" y="4532807"/>
            <a:ext cx="6850989" cy="561885"/>
            <a:chOff x="4908129" y="5335551"/>
            <a:chExt cx="6345226" cy="561885"/>
          </a:xfrm>
        </p:grpSpPr>
        <p:sp>
          <p:nvSpPr>
            <p:cNvPr id="6" name="矩形: 圆角 5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FLOAT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00000000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1000 0100 0000 0000 0000 000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浮点数特殊值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152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  <p:sp>
        <p:nvSpPr>
          <p:cNvPr id="4" name="矩形 3"/>
          <p:cNvSpPr/>
          <p:nvPr/>
        </p:nvSpPr>
        <p:spPr>
          <a:xfrm>
            <a:off x="5898078" y="3656243"/>
            <a:ext cx="562098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65535;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)n;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n, n );</a:t>
            </a:r>
          </a:p>
          <a:p>
            <a:r>
              <a:rPr lang="pt-BR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s, s );</a:t>
            </a:r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有符号数</a:t>
            </a:r>
            <a:r>
              <a:rPr lang="zh-CN" altLang="en-US" dirty="0" smtClean="0">
                <a:solidFill>
                  <a:srgbClr val="00B0F0"/>
                </a:solidFill>
              </a:rPr>
              <a:t>比</a:t>
            </a:r>
            <a:r>
              <a:rPr lang="zh-CN" altLang="en-US" dirty="0">
                <a:solidFill>
                  <a:srgbClr val="00B0F0"/>
                </a:solidFill>
              </a:rPr>
              <a:t>较</a:t>
            </a:r>
            <a:r>
              <a:rPr lang="zh-CN" altLang="en-US" dirty="0" smtClean="0"/>
              <a:t>无</a:t>
            </a:r>
            <a:r>
              <a:rPr lang="zh-CN" altLang="en-US" dirty="0"/>
              <a:t>符号数</a:t>
            </a:r>
            <a:endParaRPr lang="en-US" altLang="zh-CN" dirty="0"/>
          </a:p>
          <a:p>
            <a:r>
              <a:rPr lang="zh-CN" altLang="en-US" dirty="0"/>
              <a:t>无符号数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浮点数</a:t>
            </a:r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FF0000"/>
                </a:solidFill>
              </a:rPr>
              <a:t>比较</a:t>
            </a:r>
            <a:r>
              <a:rPr lang="zh-CN" altLang="en-US" dirty="0"/>
              <a:t>布尔值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FF0000"/>
                </a:solidFill>
              </a:rPr>
              <a:t>比较</a:t>
            </a:r>
            <a:r>
              <a:rPr lang="zh-CN" altLang="en-US" dirty="0"/>
              <a:t>布尔值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位操作</a:t>
            </a:r>
            <a:endParaRPr lang="en-US" altLang="zh-CN" dirty="0"/>
          </a:p>
          <a:p>
            <a:pPr lvl="1"/>
            <a:r>
              <a:rPr lang="zh-CN" altLang="en-US" dirty="0"/>
              <a:t>左移</a:t>
            </a:r>
            <a:endParaRPr lang="en-US" altLang="zh-CN" dirty="0"/>
          </a:p>
          <a:p>
            <a:pPr lvl="2"/>
            <a:r>
              <a:rPr lang="zh-CN" altLang="en-US" dirty="0"/>
              <a:t>逻辑左移 </a:t>
            </a:r>
            <a:r>
              <a:rPr lang="en-US" altLang="zh-CN" dirty="0">
                <a:solidFill>
                  <a:srgbClr val="FF0000"/>
                </a:solidFill>
              </a:rPr>
              <a:t>SHL</a:t>
            </a:r>
          </a:p>
          <a:p>
            <a:pPr lvl="2"/>
            <a:r>
              <a:rPr lang="zh-CN" altLang="en-US" dirty="0"/>
              <a:t>算数左移 </a:t>
            </a:r>
            <a:r>
              <a:rPr lang="en-US" altLang="zh-CN" dirty="0">
                <a:solidFill>
                  <a:srgbClr val="FF0000"/>
                </a:solidFill>
              </a:rPr>
              <a:t>SAL</a:t>
            </a:r>
          </a:p>
          <a:p>
            <a:pPr lvl="1"/>
            <a:r>
              <a:rPr lang="zh-CN" altLang="en-US" dirty="0"/>
              <a:t>右移</a:t>
            </a:r>
            <a:endParaRPr lang="en-US" altLang="zh-CN" dirty="0"/>
          </a:p>
          <a:p>
            <a:pPr lvl="2"/>
            <a:r>
              <a:rPr lang="zh-CN" altLang="en-US" dirty="0"/>
              <a:t>逻辑右移 </a:t>
            </a:r>
            <a:r>
              <a:rPr lang="en-US" altLang="zh-CN" dirty="0">
                <a:solidFill>
                  <a:srgbClr val="FF0000"/>
                </a:solidFill>
              </a:rPr>
              <a:t>SHR</a:t>
            </a:r>
          </a:p>
          <a:p>
            <a:pPr lvl="2"/>
            <a:r>
              <a:rPr lang="zh-CN" altLang="en-US" dirty="0"/>
              <a:t>算数右移 </a:t>
            </a:r>
            <a:r>
              <a:rPr lang="en-US" altLang="zh-CN" dirty="0">
                <a:solidFill>
                  <a:srgbClr val="FF0000"/>
                </a:solidFill>
              </a:rPr>
              <a:t>SAR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088210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栈内存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r>
              <a:rPr lang="zh-CN" altLang="en-US" dirty="0"/>
              <a:t>堆内存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35" y="2214694"/>
            <a:ext cx="7258810" cy="4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指针和地址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7066"/>
              </p:ext>
            </p:extLst>
          </p:nvPr>
        </p:nvGraphicFramePr>
        <p:xfrm>
          <a:off x="5019938" y="2120954"/>
          <a:ext cx="625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43">
                  <a:extLst>
                    <a:ext uri="{9D8B030D-6E8A-4147-A177-3AD203B41FA5}">
                      <a16:colId xmlns:a16="http://schemas.microsoft.com/office/drawing/2014/main" val="404409972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6870720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18736147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7934387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3232078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6575601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55172054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850986238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1790541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73703693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56667833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53126121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8980689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98004398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23255387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3798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0A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0B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0F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1A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1B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1F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1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2A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2B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2F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3A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3F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4A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4C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4F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53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57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58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59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5A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5B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5C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5F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2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63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6A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6B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6F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76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78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79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7A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7B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7F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10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13775" y="2120954"/>
            <a:ext cx="3194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地址的概念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指针</a:t>
            </a:r>
            <a:endParaRPr lang="en-US" altLang="zh-CN" sz="28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位置</a:t>
            </a:r>
            <a:endParaRPr lang="en-US" altLang="zh-CN" sz="28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类型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指针的地址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指针的指针</a:t>
            </a:r>
            <a:endParaRPr lang="en-US" altLang="zh-CN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3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内存揭秘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线性地址</a:t>
            </a:r>
            <a:endParaRPr lang="en-US" altLang="zh-CN" dirty="0" smtClean="0"/>
          </a:p>
          <a:p>
            <a:r>
              <a:rPr lang="zh-CN" altLang="en-US" dirty="0" smtClean="0"/>
              <a:t>地址映射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实地址</a:t>
            </a:r>
            <a:endParaRPr lang="en-US" altLang="zh-CN" dirty="0" smtClean="0"/>
          </a:p>
          <a:p>
            <a:pPr lvl="1"/>
            <a:r>
              <a:rPr lang="zh-CN" altLang="en-US" dirty="0"/>
              <a:t>虚地址</a:t>
            </a:r>
            <a:endParaRPr lang="en-US" altLang="zh-CN" dirty="0" smtClean="0"/>
          </a:p>
          <a:p>
            <a:r>
              <a:rPr lang="zh-CN" altLang="en-US" dirty="0" smtClean="0"/>
              <a:t>虚拟内存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页内存</a:t>
            </a:r>
            <a:endParaRPr lang="en-US" altLang="zh-CN" dirty="0" smtClean="0"/>
          </a:p>
          <a:p>
            <a:r>
              <a:rPr lang="zh-CN" altLang="en-US" dirty="0"/>
              <a:t>未分</a:t>
            </a:r>
            <a:r>
              <a:rPr lang="zh-CN" altLang="en-US" dirty="0" smtClean="0"/>
              <a:t>页内存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2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5392023" cy="342410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多维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数组的大小的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Size = Sizeof( Array 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COUNT = sizeof( ARRAY ) / SIZEOF( ARRAY[0] )</a:t>
            </a:r>
            <a:endParaRPr lang="en-US" altLang="zh-CN" dirty="0"/>
          </a:p>
          <a:p>
            <a:r>
              <a:rPr lang="zh-CN" altLang="en-US" dirty="0" smtClean="0"/>
              <a:t>指针的指针和二维数组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/>
              <a:t> ** Array</a:t>
            </a:r>
          </a:p>
          <a:p>
            <a:pPr lvl="1"/>
            <a:r>
              <a:rPr lang="en-US" altLang="zh-CN" dirty="0" smtClean="0"/>
              <a:t>Int ARRAY[3][3]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93556"/>
              </p:ext>
            </p:extLst>
          </p:nvPr>
        </p:nvGraphicFramePr>
        <p:xfrm>
          <a:off x="7788234" y="2473367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2529"/>
              </p:ext>
            </p:extLst>
          </p:nvPr>
        </p:nvGraphicFramePr>
        <p:xfrm>
          <a:off x="7788234" y="3738059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3298"/>
              </p:ext>
            </p:extLst>
          </p:nvPr>
        </p:nvGraphicFramePr>
        <p:xfrm>
          <a:off x="7788234" y="5014685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76157"/>
              </p:ext>
            </p:extLst>
          </p:nvPr>
        </p:nvGraphicFramePr>
        <p:xfrm>
          <a:off x="6037943" y="374402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89139"/>
              </p:ext>
            </p:extLst>
          </p:nvPr>
        </p:nvGraphicFramePr>
        <p:xfrm>
          <a:off x="6037943" y="411486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72499"/>
              </p:ext>
            </p:extLst>
          </p:nvPr>
        </p:nvGraphicFramePr>
        <p:xfrm>
          <a:off x="6033324" y="448570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cxnSp>
        <p:nvCxnSpPr>
          <p:cNvPr id="45" name="肘形连接符 44"/>
          <p:cNvCxnSpPr>
            <a:stCxn id="22" idx="3"/>
            <a:endCxn id="7" idx="1"/>
          </p:cNvCxnSpPr>
          <p:nvPr/>
        </p:nvCxnSpPr>
        <p:spPr>
          <a:xfrm flipV="1">
            <a:off x="6915398" y="3029627"/>
            <a:ext cx="872836" cy="89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1" idx="3"/>
            <a:endCxn id="9" idx="1"/>
          </p:cNvCxnSpPr>
          <p:nvPr/>
        </p:nvCxnSpPr>
        <p:spPr>
          <a:xfrm>
            <a:off x="6910779" y="4671126"/>
            <a:ext cx="877455" cy="89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3"/>
            <a:endCxn id="8" idx="1"/>
          </p:cNvCxnSpPr>
          <p:nvPr/>
        </p:nvCxnSpPr>
        <p:spPr>
          <a:xfrm flipV="1">
            <a:off x="6915398" y="4294319"/>
            <a:ext cx="872836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79596"/>
              </p:ext>
            </p:extLst>
          </p:nvPr>
        </p:nvGraphicFramePr>
        <p:xfrm>
          <a:off x="9432307" y="5004503"/>
          <a:ext cx="2086758" cy="1132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586">
                  <a:extLst>
                    <a:ext uri="{9D8B030D-6E8A-4147-A177-3AD203B41FA5}">
                      <a16:colId xmlns:a16="http://schemas.microsoft.com/office/drawing/2014/main" val="913803357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417201446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204269378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3417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71530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7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3"/>
            <a:ext cx="10363826" cy="2026778"/>
          </a:xfrm>
        </p:spPr>
        <p:txBody>
          <a:bodyPr/>
          <a:lstStyle/>
          <a:p>
            <a:r>
              <a:rPr lang="zh-CN" altLang="en-US" dirty="0"/>
              <a:t>引用很容易与指针混淆，它们之间有三个主要的不同：</a:t>
            </a:r>
          </a:p>
          <a:p>
            <a:pPr lvl="1"/>
            <a:r>
              <a:rPr lang="zh-CN" altLang="en-US" dirty="0"/>
              <a:t>不存在空引用。引用必须连接到一块合法的内存。</a:t>
            </a:r>
          </a:p>
          <a:p>
            <a:pPr lvl="1"/>
            <a:r>
              <a:rPr lang="zh-CN" altLang="en-US" dirty="0"/>
              <a:t>一旦引用被初始化为一个对象，就不能被指向到另一个对象。指针可以在任何时候指向到另一个对象。</a:t>
            </a:r>
          </a:p>
          <a:p>
            <a:pPr lvl="1"/>
            <a:r>
              <a:rPr lang="zh-CN" altLang="en-US" dirty="0"/>
              <a:t>引用必须在创建时被初始化。指针可以在任何时间被初始化。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3774" y="4796135"/>
            <a:ext cx="2699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&amp;ref_a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ref_a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33701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zh-CN" altLang="en-US" dirty="0"/>
              <a:t>、</a:t>
            </a:r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266340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en-US" altLang="zh-CN" dirty="0" smtClean="0"/>
              <a:t>POD</a:t>
            </a:r>
            <a:endParaRPr lang="en-US" altLang="zh-CN" dirty="0"/>
          </a:p>
          <a:p>
            <a:pPr lvl="1"/>
            <a:r>
              <a:rPr lang="zh-CN" altLang="en-US" dirty="0"/>
              <a:t>位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字节对齐</a:t>
            </a:r>
            <a:endParaRPr lang="en-US" altLang="zh-CN" dirty="0"/>
          </a:p>
          <a:p>
            <a:r>
              <a:rPr lang="zh-CN" altLang="en-US" dirty="0" smtClean="0"/>
              <a:t>联合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045039" y="2214694"/>
            <a:ext cx="20227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*prev;</a:t>
            </a:r>
          </a:p>
          <a:p>
            <a:r>
              <a:rPr lang="en-US" altLang="zh-CN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9021289" y="3409731"/>
            <a:ext cx="204651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People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name[32];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female;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address[256];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矩形 8"/>
          <p:cNvSpPr/>
          <p:nvPr/>
        </p:nvSpPr>
        <p:spPr>
          <a:xfrm>
            <a:off x="6167253" y="2214694"/>
            <a:ext cx="247735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ServerID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area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group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type : 3;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index : 5;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实物的数据化描述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构造</a:t>
            </a:r>
            <a:endParaRPr lang="en-US" altLang="zh-CN" dirty="0"/>
          </a:p>
          <a:p>
            <a:pPr lvl="1"/>
            <a:r>
              <a:rPr lang="zh-CN" altLang="en-US" dirty="0"/>
              <a:t>默认构造</a:t>
            </a:r>
            <a:endParaRPr lang="en-US" altLang="zh-CN" dirty="0"/>
          </a:p>
          <a:p>
            <a:pPr lvl="1"/>
            <a:r>
              <a:rPr lang="zh-CN" altLang="en-US" dirty="0"/>
              <a:t>拷贝构造</a:t>
            </a:r>
            <a:endParaRPr lang="en-US" altLang="zh-CN" dirty="0"/>
          </a:p>
          <a:p>
            <a:pPr lvl="1"/>
            <a:r>
              <a:rPr lang="zh-CN" altLang="en-US" dirty="0"/>
              <a:t>赋值构造</a:t>
            </a:r>
            <a:endParaRPr lang="en-US" altLang="zh-CN" dirty="0"/>
          </a:p>
          <a:p>
            <a:pPr lvl="1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成员变量</a:t>
            </a:r>
            <a:endParaRPr lang="en-US" altLang="zh-CN" dirty="0"/>
          </a:p>
          <a:p>
            <a:r>
              <a:rPr lang="zh-CN" altLang="en-US" dirty="0"/>
              <a:t>成员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虚函数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虚函数</a:t>
            </a:r>
            <a:endParaRPr lang="en-US" altLang="zh-CN" dirty="0"/>
          </a:p>
          <a:p>
            <a:pPr lvl="1"/>
            <a:r>
              <a:rPr lang="zh-CN" altLang="en-US" dirty="0" smtClean="0"/>
              <a:t>虚表</a:t>
            </a:r>
            <a:endParaRPr lang="en-US" altLang="zh-CN" dirty="0" smtClean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1"/>
            <a:r>
              <a:rPr lang="zh-CN" altLang="en-US" dirty="0"/>
              <a:t>多重继承中的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503847" cy="342410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函数重载</a:t>
            </a:r>
            <a:endParaRPr lang="en-US" altLang="zh-CN" dirty="0" smtClean="0"/>
          </a:p>
          <a:p>
            <a:r>
              <a:rPr lang="zh-CN" altLang="en-US" dirty="0" smtClean="0"/>
              <a:t>操作符重载</a:t>
            </a:r>
            <a:endParaRPr lang="en-US" altLang="zh-CN" dirty="0" smtClean="0"/>
          </a:p>
          <a:p>
            <a:pPr lvl="1"/>
            <a:r>
              <a:rPr lang="zh-CN" altLang="en-US" dirty="0"/>
              <a:t>一元运算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二元运算符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下标 </a:t>
            </a:r>
            <a:r>
              <a:rPr lang="en-US" altLang="zh-CN" dirty="0" smtClean="0"/>
              <a:t>[ ]</a:t>
            </a:r>
          </a:p>
          <a:p>
            <a:pPr lvl="1"/>
            <a:r>
              <a:rPr lang="zh-CN" altLang="en-US" dirty="0" smtClean="0"/>
              <a:t>仿函数 </a:t>
            </a:r>
            <a:r>
              <a:rPr lang="en-US" altLang="zh-CN" dirty="0" smtClean="0"/>
              <a:t>( 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46282"/>
              </p:ext>
            </p:extLst>
          </p:nvPr>
        </p:nvGraphicFramePr>
        <p:xfrm>
          <a:off x="4512315" y="2367092"/>
          <a:ext cx="6943722" cy="2853690"/>
        </p:xfrm>
        <a:graphic>
          <a:graphicData uri="http://schemas.openxmlformats.org/drawingml/2006/table">
            <a:tbl>
              <a:tblPr/>
              <a:tblGrid>
                <a:gridCol w="1157287">
                  <a:extLst>
                    <a:ext uri="{9D8B030D-6E8A-4147-A177-3AD203B41FA5}">
                      <a16:colId xmlns:a16="http://schemas.microsoft.com/office/drawing/2014/main" val="545178886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3052240708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4070834114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3103876738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715021665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3004251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^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~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,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1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++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--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8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&gt;&gt;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==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9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^=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|=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*</a:t>
                      </a:r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-&gt;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-&gt;*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848231" cy="342410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r>
              <a:rPr lang="zh-CN" altLang="en-US" dirty="0" smtClean="0"/>
              <a:t>语义分析</a:t>
            </a:r>
            <a:endParaRPr lang="en-US" altLang="zh-CN" dirty="0" smtClean="0"/>
          </a:p>
          <a:p>
            <a:r>
              <a:rPr lang="zh-CN" altLang="en-US" dirty="0"/>
              <a:t>中间代码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zh-CN" altLang="en-US" dirty="0" smtClean="0"/>
              <a:t>代码优化</a:t>
            </a:r>
            <a:endParaRPr lang="en-US" altLang="zh-CN" dirty="0" smtClean="0"/>
          </a:p>
          <a:p>
            <a:r>
              <a:rPr lang="zh-CN" altLang="en-US" dirty="0" smtClean="0"/>
              <a:t>代码生成</a:t>
            </a:r>
            <a:endParaRPr lang="en-US" altLang="zh-CN" dirty="0" smtClean="0"/>
          </a:p>
          <a:p>
            <a:r>
              <a:rPr lang="zh-CN" altLang="en-US" dirty="0"/>
              <a:t>符号表管理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33920" y="2367092"/>
            <a:ext cx="3848231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dirty="0" smtClean="0"/>
              <a:t>预处理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函数调用约定</a:t>
            </a:r>
            <a:endParaRPr lang="en-US" altLang="zh-CN" dirty="0" smtClean="0"/>
          </a:p>
          <a:p>
            <a:pPr marL="742950" lvl="1" indent="-285750"/>
            <a:r>
              <a:rPr lang="en-US" altLang="zh-CN" dirty="0" smtClean="0"/>
              <a:t>_</a:t>
            </a:r>
            <a:r>
              <a:rPr lang="en-US" altLang="zh-CN" dirty="0" err="1" smtClean="0"/>
              <a:t>cdecl</a:t>
            </a:r>
            <a:endParaRPr lang="en-US" altLang="zh-CN" dirty="0" smtClean="0"/>
          </a:p>
          <a:p>
            <a:pPr marL="742950" lvl="1" indent="-285750"/>
            <a:r>
              <a:rPr lang="en-US" altLang="zh-CN" dirty="0" smtClean="0"/>
              <a:t>_</a:t>
            </a:r>
            <a:r>
              <a:rPr lang="en-US" altLang="zh-CN" dirty="0" err="1" smtClean="0"/>
              <a:t>stdcall</a:t>
            </a:r>
            <a:endParaRPr lang="en-US" altLang="zh-CN" dirty="0" smtClean="0"/>
          </a:p>
          <a:p>
            <a:pPr marL="742950" lvl="1" indent="-285750"/>
            <a:r>
              <a:rPr lang="en-US" altLang="zh-CN" dirty="0" smtClean="0"/>
              <a:t>PASCAL</a:t>
            </a:r>
          </a:p>
          <a:p>
            <a:pPr marL="742950" lvl="1" indent="-285750"/>
            <a:r>
              <a:rPr lang="en-US" altLang="zh-CN" dirty="0" smtClean="0"/>
              <a:t>_</a:t>
            </a:r>
            <a:r>
              <a:rPr lang="en-US" altLang="zh-CN" dirty="0" err="1" smtClean="0"/>
              <a:t>fastcall</a:t>
            </a:r>
            <a:endParaRPr lang="en-US" altLang="zh-CN" dirty="0" smtClean="0"/>
          </a:p>
          <a:p>
            <a:pPr marL="742950" lvl="1" indent="-285750"/>
            <a:r>
              <a:rPr lang="en-US" altLang="zh-CN" dirty="0" smtClean="0"/>
              <a:t>_</a:t>
            </a:r>
            <a:r>
              <a:rPr lang="en-US" altLang="zh-CN" dirty="0" err="1" smtClean="0"/>
              <a:t>thiscall</a:t>
            </a:r>
            <a:endParaRPr lang="en-US" altLang="zh-CN" dirty="0"/>
          </a:p>
          <a:p>
            <a:pPr marL="285750" indent="-285750"/>
            <a:r>
              <a:rPr lang="zh-CN" altLang="en-US" dirty="0"/>
              <a:t>头文件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pPr marL="742950" lvl="1" indent="-285750"/>
            <a:r>
              <a:rPr lang="zh-CN" altLang="en-US" dirty="0"/>
              <a:t>预编</a:t>
            </a:r>
            <a:r>
              <a:rPr lang="zh-CN" altLang="en-US" dirty="0" smtClean="0"/>
              <a:t>译头文件</a:t>
            </a:r>
            <a:endParaRPr lang="en-US" altLang="zh-CN" dirty="0" smtClean="0"/>
          </a:p>
          <a:p>
            <a:pPr marL="742950" lvl="1" indent="-285750"/>
            <a:r>
              <a:rPr lang="zh-CN" altLang="en-US" dirty="0" smtClean="0"/>
              <a:t>编译器防火墙</a:t>
            </a:r>
            <a:endParaRPr lang="en-US" altLang="zh-CN" dirty="0"/>
          </a:p>
          <a:p>
            <a:r>
              <a:rPr lang="zh-CN" altLang="en-US" dirty="0" smtClean="0"/>
              <a:t>内</a:t>
            </a:r>
            <a:r>
              <a:rPr lang="zh-CN" altLang="en-US" dirty="0"/>
              <a:t>联函数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检查依赖关系</a:t>
            </a:r>
            <a:endParaRPr lang="en-US" altLang="zh-CN" dirty="0"/>
          </a:p>
          <a:p>
            <a:r>
              <a:rPr lang="zh-CN" altLang="en-US" dirty="0"/>
              <a:t>合并目标文件</a:t>
            </a:r>
            <a:endParaRPr lang="en-US" altLang="zh-CN" dirty="0"/>
          </a:p>
          <a:p>
            <a:pPr lvl="1"/>
            <a:r>
              <a:rPr lang="zh-CN" altLang="en-US" dirty="0"/>
              <a:t>重新计算入口地址</a:t>
            </a:r>
            <a:endParaRPr lang="en-US" altLang="zh-CN" dirty="0"/>
          </a:p>
          <a:p>
            <a:pPr lvl="1"/>
            <a:r>
              <a:rPr lang="zh-CN" altLang="en-US" dirty="0"/>
              <a:t>生成目标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0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964" y="2400412"/>
            <a:ext cx="10554574" cy="3636511"/>
          </a:xfrm>
        </p:spPr>
        <p:txBody>
          <a:bodyPr/>
          <a:lstStyle/>
          <a:p>
            <a:r>
              <a:rPr lang="zh-CN" altLang="en-US" dirty="0" smtClean="0"/>
              <a:t>系统加载器载入</a:t>
            </a:r>
            <a:r>
              <a:rPr lang="zh-CN" altLang="en-US" dirty="0" smtClean="0"/>
              <a:t>执行文件到内存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WinMainCRTStartup</a:t>
            </a:r>
            <a:endParaRPr lang="en-US" altLang="zh-CN" dirty="0" smtClean="0"/>
          </a:p>
          <a:p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创建私有堆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CRT</a:t>
            </a:r>
            <a:r>
              <a:rPr lang="zh-CN" altLang="en-US" dirty="0"/>
              <a:t>进程和线程参数</a:t>
            </a:r>
            <a:endParaRPr lang="en-US" altLang="zh-CN" dirty="0"/>
          </a:p>
          <a:p>
            <a:pPr lvl="1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1"/>
            <a:r>
              <a:rPr lang="zh-CN" altLang="en-US" dirty="0" smtClean="0"/>
              <a:t>全局变量的</a:t>
            </a:r>
            <a:r>
              <a:rPr lang="zh-CN" altLang="en-US" dirty="0" smtClean="0"/>
              <a:t>初始化</a:t>
            </a:r>
            <a:endParaRPr lang="en-US" altLang="zh-CN" dirty="0"/>
          </a:p>
          <a:p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/>
              <a:t>sprintf</a:t>
            </a:r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71065"/>
              </p:ext>
            </p:extLst>
          </p:nvPr>
        </p:nvGraphicFramePr>
        <p:xfrm>
          <a:off x="914400" y="2366963"/>
          <a:ext cx="10362016" cy="3449642"/>
        </p:xfrm>
        <a:graphic>
          <a:graphicData uri="http://schemas.openxmlformats.org/drawingml/2006/table">
            <a:tbl>
              <a:tblPr/>
              <a:tblGrid>
                <a:gridCol w="2590504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8710"/>
              </p:ext>
            </p:extLst>
          </p:nvPr>
        </p:nvGraphicFramePr>
        <p:xfrm>
          <a:off x="2781353" y="2148364"/>
          <a:ext cx="6943726" cy="3185160"/>
        </p:xfrm>
        <a:graphic>
          <a:graphicData uri="http://schemas.openxmlformats.org/drawingml/2006/table">
            <a:tbl>
              <a:tblPr/>
              <a:tblGrid>
                <a:gridCol w="3471863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wchar_t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一字节</a:t>
            </a:r>
            <a:endParaRPr lang="en-US" altLang="zh-CN" dirty="0"/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二字节</a:t>
            </a:r>
            <a:endParaRPr lang="en-US" altLang="zh-CN" dirty="0"/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四字节</a:t>
            </a:r>
            <a:endParaRPr lang="en-US" altLang="zh-CN" dirty="0"/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八字节</a:t>
            </a:r>
            <a:endParaRPr lang="en-US" altLang="zh-CN" dirty="0"/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长整型</a:t>
            </a:r>
            <a:endParaRPr lang="en-US" altLang="zh-CN" dirty="0"/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整型</a:t>
            </a:r>
            <a:endParaRPr lang="en-US" altLang="zh-CN" dirty="0"/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布尔型</a:t>
            </a:r>
            <a:endParaRPr lang="en-US" altLang="zh-CN" dirty="0"/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短整型</a:t>
            </a:r>
            <a:endParaRPr lang="en-US" altLang="zh-CN" dirty="0"/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单精度</a:t>
            </a:r>
            <a:endParaRPr lang="en-US" altLang="zh-CN" dirty="0"/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双精度</a:t>
            </a:r>
            <a:endParaRPr lang="en-US" altLang="zh-CN" dirty="0"/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2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int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1686791" y="324536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bool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B5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等腰三角形 7">
            <a:hlinkClick r:id="rId4" action="ppaction://hlinkfile"/>
          </p:cNvPr>
          <p:cNvSpPr/>
          <p:nvPr>
            <p:custDataLst>
              <p:custData r:id="rId1"/>
            </p:custDataLst>
          </p:nvPr>
        </p:nvSpPr>
        <p:spPr>
          <a:xfrm rot="5400000">
            <a:off x="11034071" y="5164287"/>
            <a:ext cx="924793" cy="883227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sx="105000" sy="105000" algn="tl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浮点数存储方式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450175" y="3261554"/>
            <a:ext cx="8251736" cy="862445"/>
            <a:chOff x="3948546" y="3350506"/>
            <a:chExt cx="8251736" cy="862445"/>
          </a:xfrm>
        </p:grpSpPr>
        <p:sp>
          <p:nvSpPr>
            <p:cNvPr id="12" name="矩形: 圆角 11"/>
            <p:cNvSpPr/>
            <p:nvPr/>
          </p:nvSpPr>
          <p:spPr>
            <a:xfrm>
              <a:off x="3948546" y="3350506"/>
              <a:ext cx="82517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61494" y="3489759"/>
              <a:ext cx="1075524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DOUBLE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266" y="3489759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98311" y="3489758"/>
              <a:ext cx="145063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E11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262931" y="3489759"/>
              <a:ext cx="578741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419609" y="3489757"/>
              <a:ext cx="59228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M52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955658" y="3489756"/>
              <a:ext cx="335420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62874" y="4352201"/>
            <a:ext cx="10232936" cy="862445"/>
            <a:chOff x="3940264" y="4352201"/>
            <a:chExt cx="10232936" cy="862445"/>
          </a:xfrm>
        </p:grpSpPr>
        <p:sp>
          <p:nvSpPr>
            <p:cNvPr id="25" name="矩形: 圆角 24"/>
            <p:cNvSpPr/>
            <p:nvPr/>
          </p:nvSpPr>
          <p:spPr>
            <a:xfrm>
              <a:off x="3940264" y="4352201"/>
              <a:ext cx="102329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53212" y="4491454"/>
              <a:ext cx="1062825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LONG DOUBLE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348286" y="4491454"/>
              <a:ext cx="215058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330" y="4491453"/>
              <a:ext cx="199116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E15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476" y="4491454"/>
              <a:ext cx="59259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M0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418700" y="4491451"/>
              <a:ext cx="61265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M64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489057" y="4491451"/>
              <a:ext cx="48156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51580" y="2170907"/>
            <a:ext cx="5988312" cy="862445"/>
            <a:chOff x="1451580" y="2170907"/>
            <a:chExt cx="5988312" cy="862445"/>
          </a:xfrm>
        </p:grpSpPr>
        <p:sp>
          <p:nvSpPr>
            <p:cNvPr id="4" name="矩形: 圆角 3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FLOAT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E08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418825" y="2301227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M0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128554" y="2310159"/>
              <a:ext cx="141347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658228" y="2310160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M23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1293</TotalTime>
  <Words>1781</Words>
  <Application>Microsoft Office PowerPoint</Application>
  <PresentationFormat>宽屏</PresentationFormat>
  <Paragraphs>657</Paragraphs>
  <Slides>29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CentSchbkCyrill BT</vt:lpstr>
      <vt:lpstr>等线</vt:lpstr>
      <vt:lpstr>黑体</vt:lpstr>
      <vt:lpstr>华文琥珀</vt:lpstr>
      <vt:lpstr>华文楷体</vt:lpstr>
      <vt:lpstr>华文宋体</vt:lpstr>
      <vt:lpstr>宋体</vt:lpstr>
      <vt:lpstr>Arial</vt:lpstr>
      <vt:lpstr>Calisto MT</vt:lpstr>
      <vt:lpstr>Century Gothic</vt:lpstr>
      <vt:lpstr>Consolas</vt:lpstr>
      <vt:lpstr>Courier New</vt:lpstr>
      <vt:lpstr>Wingdings 2</vt:lpstr>
      <vt:lpstr>引用</vt:lpstr>
      <vt:lpstr>公式</vt:lpstr>
      <vt:lpstr>进击的C++</vt:lpstr>
      <vt:lpstr>PowerPoint 演示文稿</vt:lpstr>
      <vt:lpstr>C++？</vt:lpstr>
      <vt:lpstr>C++的发展</vt:lpstr>
      <vt:lpstr>Hello  WORLD</vt:lpstr>
      <vt:lpstr>C++中的类型</vt:lpstr>
      <vt:lpstr>C++中的类型</vt:lpstr>
      <vt:lpstr>数值存储 – 整数</vt:lpstr>
      <vt:lpstr>数值存储 – 浮点数存储方式</vt:lpstr>
      <vt:lpstr>数值存储 – 浮点数计算公式</vt:lpstr>
      <vt:lpstr>数值存储 – 规格化浮点数</vt:lpstr>
      <vt:lpstr>数值存储 – 非规格化浮点数</vt:lpstr>
      <vt:lpstr>数值存储 – 浮点数特殊值</vt:lpstr>
      <vt:lpstr>数值转换</vt:lpstr>
      <vt:lpstr>数值比较</vt:lpstr>
      <vt:lpstr>移位操作</vt:lpstr>
      <vt:lpstr>使用内存</vt:lpstr>
      <vt:lpstr>指针和地址</vt:lpstr>
      <vt:lpstr>内存揭秘</vt:lpstr>
      <vt:lpstr>数组</vt:lpstr>
      <vt:lpstr>引用</vt:lpstr>
      <vt:lpstr>结构、联合</vt:lpstr>
      <vt:lpstr>类 – 实物的数据化描述</vt:lpstr>
      <vt:lpstr>面向对象 – 虚函数</vt:lpstr>
      <vt:lpstr>面向对象 – 重载</vt:lpstr>
      <vt:lpstr>编译</vt:lpstr>
      <vt:lpstr>链接</vt:lpstr>
      <vt:lpstr>C++程序启动过程</vt:lpstr>
      <vt:lpstr>C 标准库函数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徐枫04</cp:lastModifiedBy>
  <cp:revision>106</cp:revision>
  <dcterms:created xsi:type="dcterms:W3CDTF">2017-04-19T13:47:21Z</dcterms:created>
  <dcterms:modified xsi:type="dcterms:W3CDTF">2017-05-31T08:17:45Z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