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3" r:id="rId20"/>
    <p:sldId id="264" r:id="rId21"/>
    <p:sldId id="26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0412" autoAdjust="0"/>
  </p:normalViewPr>
  <p:slideViewPr>
    <p:cSldViewPr snapToGrid="0">
      <p:cViewPr varScale="1">
        <p:scale>
          <a:sx n="87" d="100"/>
          <a:sy n="87" d="100"/>
        </p:scale>
        <p:origin x="-13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1A85-A7BA-405E-98DD-B5BF1ADBF10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FCA8C-653A-44A5-9E16-D6C2FB035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3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时间简史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r>
              <a:rPr lang="zh-CN" altLang="en-US" dirty="0" smtClean="0"/>
              <a:t>我怎么会有时间捡屎呢？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策划经常来找我改需求，后来我在桌上放了一把菜刀，他就很少来了。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6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职业决定了思维模式，但并非不能改变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4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阅读策划案会生成一个大体的印象，这个案子具体是干什么的，用户都有哪些操作，需要有哪些反馈。好的技术人员还会从案子的动机出发，找出案子中不合理或疏漏的地方。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有了大概印象后技术人员会（在心里）列出案子中包含的功能点，大到一个系统，小到一个提示。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一般的案子要跑得起来，离不开配置数据。技术人员会审视配置数据，考虑如何在内存中组织数据用于以后在逻辑中使用。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开始考虑实施的方案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现有系统已经支持的，则看看需要增加哪些接口用于支持新的案子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需要新做的，则重新规划，找到现有系统的切入点。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用户的输入总是不可预知的，甚至还有外挂的存在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6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6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4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8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2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6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20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12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28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10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241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16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3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50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49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192593-632E-47C1-A166-DCCB2A624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策划与程序沟通技巧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6945AB3-8932-435C-BE58-45169ED00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什么是程序眼中的好策划</a:t>
            </a:r>
          </a:p>
        </p:txBody>
      </p:sp>
    </p:spTree>
    <p:extLst>
      <p:ext uri="{BB962C8B-B14F-4D97-AF65-F5344CB8AC3E}">
        <p14:creationId xmlns:p14="http://schemas.microsoft.com/office/powerpoint/2010/main" val="414988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C0B4D1D-86DD-4391-89AE-BF62427E46BB}"/>
              </a:ext>
            </a:extLst>
          </p:cNvPr>
          <p:cNvSpPr txBox="1"/>
          <p:nvPr/>
        </p:nvSpPr>
        <p:spPr>
          <a:xfrm>
            <a:off x="2682325" y="2801869"/>
            <a:ext cx="7418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策划如何提需求</a:t>
            </a:r>
          </a:p>
        </p:txBody>
      </p:sp>
    </p:spTree>
    <p:extLst>
      <p:ext uri="{BB962C8B-B14F-4D97-AF65-F5344CB8AC3E}">
        <p14:creationId xmlns:p14="http://schemas.microsoft.com/office/powerpoint/2010/main" val="94675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目标用户是哪些人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我需要这个它做什么？</a:t>
            </a:r>
            <a:endParaRPr lang="en-US" altLang="zh-CN" dirty="0"/>
          </a:p>
          <a:p>
            <a:r>
              <a:rPr lang="zh-CN" altLang="en-US" dirty="0"/>
              <a:t>我需要怎么使用它</a:t>
            </a:r>
            <a:endParaRPr lang="en-US" altLang="zh-CN" dirty="0"/>
          </a:p>
          <a:p>
            <a:r>
              <a:rPr lang="zh-CN" altLang="en-US" dirty="0"/>
              <a:t>我需要它给我怎样的反馈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54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描述动机 </a:t>
            </a:r>
            <a:endParaRPr lang="en-US" altLang="zh-CN" dirty="0"/>
          </a:p>
          <a:p>
            <a:pPr lvl="1"/>
            <a:r>
              <a:rPr lang="zh-CN" altLang="en-US" dirty="0"/>
              <a:t>让技术有参与感 </a:t>
            </a:r>
          </a:p>
          <a:p>
            <a:pPr lvl="1"/>
            <a:r>
              <a:rPr lang="zh-CN" altLang="en-US" dirty="0"/>
              <a:t>更深刻的理解需求的目的 </a:t>
            </a:r>
          </a:p>
          <a:p>
            <a:pPr lvl="1"/>
            <a:r>
              <a:rPr lang="zh-CN" altLang="en-US" dirty="0"/>
              <a:t>找出需求中未挖掘到的内容 </a:t>
            </a:r>
          </a:p>
          <a:p>
            <a:pPr lvl="1"/>
            <a:r>
              <a:rPr lang="zh-CN" altLang="en-US" dirty="0"/>
              <a:t>找出更容易的实现方法 </a:t>
            </a:r>
          </a:p>
          <a:p>
            <a:pPr lvl="1"/>
            <a:r>
              <a:rPr lang="zh-CN" altLang="en-US" dirty="0"/>
              <a:t>为之后的沟通做好铺垫 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整理思路 </a:t>
            </a:r>
            <a:endParaRPr lang="en-US" altLang="zh-CN" dirty="0"/>
          </a:p>
          <a:p>
            <a:pPr lvl="1"/>
            <a:r>
              <a:rPr lang="zh-CN" altLang="en-US" dirty="0"/>
              <a:t>记录下混乱的思绪 </a:t>
            </a:r>
          </a:p>
          <a:p>
            <a:pPr lvl="1"/>
            <a:r>
              <a:rPr lang="zh-CN" altLang="en-US" dirty="0"/>
              <a:t>整理和归纳 </a:t>
            </a:r>
          </a:p>
          <a:p>
            <a:pPr lvl="1"/>
            <a:r>
              <a:rPr lang="zh-CN" altLang="en-US" dirty="0"/>
              <a:t>查漏补缺 </a:t>
            </a:r>
          </a:p>
          <a:p>
            <a:pPr lvl="1"/>
            <a:r>
              <a:rPr lang="zh-CN" altLang="en-US" dirty="0"/>
              <a:t>跟原始的动机做比较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8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制作需求文档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文案 </a:t>
            </a:r>
            <a:endParaRPr lang="en-US" altLang="zh-CN" dirty="0"/>
          </a:p>
          <a:p>
            <a:pPr lvl="1"/>
            <a:r>
              <a:rPr lang="zh-CN" altLang="en-US" dirty="0"/>
              <a:t>词汇列表</a:t>
            </a:r>
            <a:endParaRPr lang="en-US" altLang="zh-CN" dirty="0"/>
          </a:p>
          <a:p>
            <a:pPr lvl="1"/>
            <a:r>
              <a:rPr lang="zh-CN" altLang="en-US" dirty="0"/>
              <a:t>功能描述</a:t>
            </a:r>
            <a:endParaRPr lang="en-US" altLang="zh-CN" dirty="0"/>
          </a:p>
          <a:p>
            <a:pPr lvl="1"/>
            <a:r>
              <a:rPr lang="zh-CN" altLang="en-US" dirty="0"/>
              <a:t>操作手册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  <a:p>
            <a:pPr lvl="1"/>
            <a:r>
              <a:rPr lang="en-US" altLang="zh-CN" dirty="0"/>
              <a:t>CSV</a:t>
            </a:r>
          </a:p>
          <a:p>
            <a:pPr lvl="1"/>
            <a:r>
              <a:rPr lang="en-US" altLang="zh-CN" dirty="0"/>
              <a:t>XML</a:t>
            </a:r>
          </a:p>
          <a:p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dirty="0"/>
              <a:t>验收标准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美术 </a:t>
            </a:r>
          </a:p>
          <a:p>
            <a:pPr lvl="1"/>
            <a:r>
              <a:rPr lang="zh-CN" altLang="en-US" dirty="0"/>
              <a:t>图素 </a:t>
            </a:r>
            <a:endParaRPr lang="en-US" altLang="zh-CN" dirty="0"/>
          </a:p>
          <a:p>
            <a:pPr lvl="1"/>
            <a:r>
              <a:rPr lang="zh-CN" altLang="en-US" dirty="0"/>
              <a:t>图标</a:t>
            </a:r>
          </a:p>
          <a:p>
            <a:pPr lvl="1"/>
            <a:r>
              <a:rPr lang="zh-CN" altLang="en-US" dirty="0"/>
              <a:t>特效 </a:t>
            </a:r>
            <a:endParaRPr lang="en-US" altLang="zh-CN" dirty="0"/>
          </a:p>
          <a:p>
            <a:pPr lvl="1"/>
            <a:r>
              <a:rPr lang="zh-CN" altLang="en-US" dirty="0"/>
              <a:t>动画</a:t>
            </a:r>
          </a:p>
          <a:p>
            <a:pPr lvl="1"/>
            <a:r>
              <a:rPr lang="zh-CN" altLang="en-US" dirty="0"/>
              <a:t>场景 </a:t>
            </a:r>
          </a:p>
          <a:p>
            <a:pPr lvl="2"/>
            <a:r>
              <a:rPr lang="zh-CN" altLang="en-US" dirty="0"/>
              <a:t>地图 </a:t>
            </a:r>
          </a:p>
          <a:p>
            <a:pPr lvl="2"/>
            <a:r>
              <a:rPr lang="zh-CN" altLang="en-US" dirty="0"/>
              <a:t>模型 </a:t>
            </a:r>
          </a:p>
          <a:p>
            <a:pPr lvl="2"/>
            <a:r>
              <a:rPr lang="zh-CN" altLang="en-US" dirty="0"/>
              <a:t>场景动画 </a:t>
            </a:r>
          </a:p>
        </p:txBody>
      </p:sp>
    </p:spTree>
    <p:extLst>
      <p:ext uri="{BB962C8B-B14F-4D97-AF65-F5344CB8AC3E}">
        <p14:creationId xmlns:p14="http://schemas.microsoft.com/office/powerpoint/2010/main" val="377334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与程序讨论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endParaRPr lang="en-US" altLang="zh-CN" dirty="0"/>
          </a:p>
          <a:p>
            <a:r>
              <a:rPr lang="zh-CN" altLang="en-US" dirty="0"/>
              <a:t>性能代价</a:t>
            </a:r>
            <a:endParaRPr lang="en-US" altLang="zh-CN" dirty="0"/>
          </a:p>
          <a:p>
            <a:r>
              <a:rPr lang="zh-CN" altLang="en-US" dirty="0"/>
              <a:t>完成标准</a:t>
            </a:r>
          </a:p>
        </p:txBody>
      </p:sp>
    </p:spTree>
    <p:extLst>
      <p:ext uri="{BB962C8B-B14F-4D97-AF65-F5344CB8AC3E}">
        <p14:creationId xmlns:p14="http://schemas.microsoft.com/office/powerpoint/2010/main" val="8898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5261A141-7230-40E8-A699-D2D33BA51583}"/>
              </a:ext>
            </a:extLst>
          </p:cNvPr>
          <p:cNvSpPr txBox="1"/>
          <p:nvPr/>
        </p:nvSpPr>
        <p:spPr>
          <a:xfrm>
            <a:off x="2952610" y="2767280"/>
            <a:ext cx="6286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了解程序开发</a:t>
            </a:r>
          </a:p>
        </p:txBody>
      </p:sp>
    </p:spTree>
    <p:extLst>
      <p:ext uri="{BB962C8B-B14F-4D97-AF65-F5344CB8AC3E}">
        <p14:creationId xmlns:p14="http://schemas.microsoft.com/office/powerpoint/2010/main" val="4351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6D61D0-AFD6-4250-874E-918DD76C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程序与策划的思维模式比较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E8098ED-F60E-4B9A-B169-EFBFE0701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策划思维 </a:t>
            </a:r>
            <a:endParaRPr lang="en-US" altLang="zh-CN" dirty="0"/>
          </a:p>
          <a:p>
            <a:pPr lvl="1"/>
            <a:r>
              <a:rPr lang="zh-CN" altLang="en-US" dirty="0"/>
              <a:t>从使用者的角度出发</a:t>
            </a:r>
            <a:endParaRPr lang="en-US" altLang="zh-CN" dirty="0"/>
          </a:p>
          <a:p>
            <a:pPr lvl="1"/>
            <a:r>
              <a:rPr lang="zh-CN" altLang="en-US" dirty="0"/>
              <a:t>描述性的</a:t>
            </a:r>
            <a:endParaRPr lang="en-US" altLang="zh-CN" dirty="0"/>
          </a:p>
          <a:p>
            <a:pPr lvl="1"/>
            <a:r>
              <a:rPr lang="zh-CN" altLang="en-US" dirty="0"/>
              <a:t>主观的 </a:t>
            </a:r>
            <a:endParaRPr lang="en-US" altLang="zh-CN" dirty="0"/>
          </a:p>
          <a:p>
            <a:pPr lvl="1"/>
            <a:r>
              <a:rPr lang="zh-CN" altLang="en-US" dirty="0"/>
              <a:t>感性的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4426A8-828C-4F81-AAC5-E2BAB60F5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程序思维 </a:t>
            </a:r>
            <a:endParaRPr lang="en-US" altLang="zh-CN" dirty="0"/>
          </a:p>
          <a:p>
            <a:pPr lvl="1"/>
            <a:r>
              <a:rPr lang="zh-CN" altLang="en-US" dirty="0"/>
              <a:t>从可行性出发</a:t>
            </a:r>
            <a:endParaRPr lang="en-US" altLang="zh-CN" dirty="0"/>
          </a:p>
          <a:p>
            <a:pPr lvl="1"/>
            <a:r>
              <a:rPr lang="zh-CN" altLang="en-US" dirty="0"/>
              <a:t>从性能出发</a:t>
            </a:r>
            <a:endParaRPr lang="en-US" altLang="zh-CN" dirty="0"/>
          </a:p>
          <a:p>
            <a:pPr lvl="1"/>
            <a:r>
              <a:rPr lang="zh-CN" altLang="en-US" dirty="0"/>
              <a:t>系统性的</a:t>
            </a:r>
            <a:endParaRPr lang="en-US" altLang="zh-CN" dirty="0"/>
          </a:p>
          <a:p>
            <a:pPr lvl="1"/>
            <a:r>
              <a:rPr lang="zh-CN" altLang="en-US" dirty="0"/>
              <a:t>结构性的</a:t>
            </a:r>
            <a:endParaRPr lang="en-US" altLang="zh-CN" dirty="0"/>
          </a:p>
          <a:p>
            <a:pPr lvl="1"/>
            <a:r>
              <a:rPr lang="zh-CN" altLang="en-US" dirty="0"/>
              <a:t>数学性的</a:t>
            </a:r>
          </a:p>
        </p:txBody>
      </p:sp>
    </p:spTree>
    <p:extLst>
      <p:ext uri="{BB962C8B-B14F-4D97-AF65-F5344CB8AC3E}">
        <p14:creationId xmlns:p14="http://schemas.microsoft.com/office/powerpoint/2010/main" val="155025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87FFA59-94C9-4D15-93BA-7ED0E7A8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当技术拿到策划案后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59B97A-0081-4060-BB81-EBE973B22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阅读策划案</a:t>
            </a:r>
            <a:endParaRPr lang="en-US" altLang="zh-CN" dirty="0"/>
          </a:p>
          <a:p>
            <a:r>
              <a:rPr lang="zh-CN" altLang="en-US" dirty="0"/>
              <a:t>列出功能点</a:t>
            </a:r>
            <a:endParaRPr lang="en-US" altLang="zh-CN" dirty="0"/>
          </a:p>
          <a:p>
            <a:r>
              <a:rPr lang="zh-CN" altLang="en-US" dirty="0"/>
              <a:t>查看配置数据</a:t>
            </a:r>
            <a:endParaRPr lang="en-US" altLang="zh-CN" dirty="0"/>
          </a:p>
          <a:p>
            <a:r>
              <a:rPr lang="zh-CN" altLang="en-US" dirty="0"/>
              <a:t>从逻辑层面思考可行性</a:t>
            </a:r>
            <a:endParaRPr lang="en-US" altLang="zh-CN" dirty="0"/>
          </a:p>
          <a:p>
            <a:pPr lvl="1"/>
            <a:r>
              <a:rPr lang="zh-CN" altLang="en-US" dirty="0"/>
              <a:t>效率问题</a:t>
            </a:r>
            <a:endParaRPr lang="en-US" altLang="zh-CN" dirty="0"/>
          </a:p>
          <a:p>
            <a:pPr lvl="1"/>
            <a:r>
              <a:rPr lang="zh-CN" altLang="en-US" dirty="0"/>
              <a:t>实现难度</a:t>
            </a:r>
            <a:endParaRPr lang="en-US" altLang="zh-CN" dirty="0"/>
          </a:p>
          <a:p>
            <a:pPr lvl="2"/>
            <a:r>
              <a:rPr lang="zh-CN" altLang="en-US" dirty="0"/>
              <a:t>涉及哪些系统</a:t>
            </a:r>
            <a:endParaRPr lang="en-US" altLang="zh-CN" dirty="0"/>
          </a:p>
          <a:p>
            <a:pPr lvl="2"/>
            <a:r>
              <a:rPr lang="zh-CN" altLang="en-US" dirty="0"/>
              <a:t>规则在什么地方实现，如何实现</a:t>
            </a:r>
            <a:endParaRPr lang="en-US" altLang="zh-CN" dirty="0"/>
          </a:p>
          <a:p>
            <a:r>
              <a:rPr lang="zh-CN" altLang="en-US" dirty="0"/>
              <a:t>考虑异常情况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E235890A-0B77-406D-A8FE-DF3634EF2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抽象 </a:t>
            </a:r>
            <a:endParaRPr lang="en-US" altLang="zh-CN" dirty="0"/>
          </a:p>
          <a:p>
            <a:r>
              <a:rPr lang="zh-CN" altLang="en-US" dirty="0"/>
              <a:t>建立模型（结构设计） </a:t>
            </a:r>
            <a:endParaRPr lang="en-US" altLang="zh-CN" dirty="0"/>
          </a:p>
          <a:p>
            <a:r>
              <a:rPr lang="zh-CN" altLang="en-US" dirty="0"/>
              <a:t>设计算法 </a:t>
            </a:r>
            <a:endParaRPr lang="en-US" altLang="zh-CN" dirty="0"/>
          </a:p>
          <a:p>
            <a:r>
              <a:rPr lang="zh-CN" altLang="en-US" dirty="0"/>
              <a:t>处理数据 </a:t>
            </a:r>
            <a:endParaRPr lang="en-US" altLang="zh-CN" dirty="0"/>
          </a:p>
          <a:p>
            <a:r>
              <a:rPr lang="zh-CN" altLang="en-US" dirty="0"/>
              <a:t>实现功能和逻辑</a:t>
            </a:r>
          </a:p>
        </p:txBody>
      </p:sp>
    </p:spTree>
    <p:extLst>
      <p:ext uri="{BB962C8B-B14F-4D97-AF65-F5344CB8AC3E}">
        <p14:creationId xmlns:p14="http://schemas.microsoft.com/office/powerpoint/2010/main" val="125841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261A141-7230-40E8-A699-D2D33BA51583}"/>
              </a:ext>
            </a:extLst>
          </p:cNvPr>
          <p:cNvSpPr txBox="1"/>
          <p:nvPr/>
        </p:nvSpPr>
        <p:spPr>
          <a:xfrm>
            <a:off x="2759364" y="2767280"/>
            <a:ext cx="667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程序与策划案</a:t>
            </a:r>
          </a:p>
        </p:txBody>
      </p:sp>
    </p:spTree>
    <p:extLst>
      <p:ext uri="{BB962C8B-B14F-4D97-AF65-F5344CB8AC3E}">
        <p14:creationId xmlns:p14="http://schemas.microsoft.com/office/powerpoint/2010/main" val="426528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E35436-3C11-480B-B4B1-8CDFFED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策划案中的细节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1670B31-C035-463A-A30F-60DBAF8E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zh-CN" altLang="en-US" dirty="0"/>
              <a:t>只描述了正常的操作流程。</a:t>
            </a:r>
            <a:endParaRPr lang="en-US" altLang="zh-CN" dirty="0"/>
          </a:p>
          <a:p>
            <a:r>
              <a:rPr lang="zh-CN" altLang="en-US" dirty="0"/>
              <a:t>判定条件不完整。</a:t>
            </a:r>
            <a:endParaRPr lang="en-US" altLang="zh-CN" dirty="0"/>
          </a:p>
          <a:p>
            <a:r>
              <a:rPr lang="zh-CN" altLang="en-US" dirty="0"/>
              <a:t>缺少合理范围内的异常处理逻辑。 </a:t>
            </a:r>
            <a:endParaRPr lang="en-US" altLang="zh-CN" dirty="0"/>
          </a:p>
          <a:p>
            <a:r>
              <a:rPr lang="zh-CN" altLang="en-US" dirty="0"/>
              <a:t>没有配置数据。</a:t>
            </a:r>
            <a:endParaRPr lang="en-US" altLang="zh-CN" dirty="0"/>
          </a:p>
          <a:p>
            <a:r>
              <a:rPr lang="zh-CN" altLang="en-US" dirty="0"/>
              <a:t>没有验收标准。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BD6375E-73AB-4AC6-8290-9FA7CC5189B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37746" y="1749425"/>
            <a:ext cx="3706813" cy="3359150"/>
          </a:xfrm>
        </p:spPr>
        <p:txBody>
          <a:bodyPr anchor="ctr" anchorCtr="0"/>
          <a:lstStyle/>
          <a:p>
            <a:pPr marL="36900" indent="0" algn="l">
              <a:buNone/>
            </a:pPr>
            <a:r>
              <a:rPr lang="zh-CN" altLang="en-US" dirty="0"/>
              <a:t>        策划案写完了，为什么开发人员还要找你，问你策划案中的细节。</a:t>
            </a:r>
          </a:p>
        </p:txBody>
      </p:sp>
    </p:spTree>
    <p:extLst>
      <p:ext uri="{BB962C8B-B14F-4D97-AF65-F5344CB8AC3E}">
        <p14:creationId xmlns:p14="http://schemas.microsoft.com/office/powerpoint/2010/main" val="216006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6D9F628-37B2-432F-810A-05BFFD0C84B8}"/>
              </a:ext>
            </a:extLst>
          </p:cNvPr>
          <p:cNvSpPr txBox="1"/>
          <p:nvPr/>
        </p:nvSpPr>
        <p:spPr>
          <a:xfrm>
            <a:off x="4466492" y="2508738"/>
            <a:ext cx="3259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沟通篇</a:t>
            </a:r>
          </a:p>
        </p:txBody>
      </p:sp>
    </p:spTree>
    <p:extLst>
      <p:ext uri="{BB962C8B-B14F-4D97-AF65-F5344CB8AC3E}">
        <p14:creationId xmlns:p14="http://schemas.microsoft.com/office/powerpoint/2010/main" val="336386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F04749-3BB8-40CC-BA06-AC81A235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实现误差的产生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23E5D28-E520-40A6-B0D3-0BC8644EE8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D4C05CC-86D3-4D42-B71F-0AC6D6AD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案例一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案例三</a:t>
            </a:r>
          </a:p>
        </p:txBody>
      </p:sp>
    </p:spTree>
    <p:extLst>
      <p:ext uri="{BB962C8B-B14F-4D97-AF65-F5344CB8AC3E}">
        <p14:creationId xmlns:p14="http://schemas.microsoft.com/office/powerpoint/2010/main" val="427089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5B3852-EECB-4789-BEDA-C34CC6B0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为什么总是在项目即将发布时才发现品质达 不到要求？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D6DFC47-0CDB-4C57-B7DB-380F93052D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C7E6FF7-A906-4D0B-8547-BD2906E9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优化往往比开发要耗费更多时间 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很少估算技术点和</a:t>
            </a:r>
            <a:r>
              <a:rPr lang="en-US" altLang="zh-CN" dirty="0"/>
              <a:t>BUG</a:t>
            </a:r>
            <a:r>
              <a:rPr lang="zh-CN" altLang="en-US" dirty="0"/>
              <a:t>引发的时间风险 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前期堆功能，后期因为新需求不能满足产生大量重构。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在发布前新增大量功能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所有的验收都在版本即将发布之前的时候做。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在发布前才发现配置问题多多，甚至一个有效的配置都配不出来。</a:t>
            </a:r>
          </a:p>
        </p:txBody>
      </p:sp>
    </p:spTree>
    <p:extLst>
      <p:ext uri="{BB962C8B-B14F-4D97-AF65-F5344CB8AC3E}">
        <p14:creationId xmlns:p14="http://schemas.microsoft.com/office/powerpoint/2010/main" val="285958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F64D8F-4759-4B48-8007-A0DC0BA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需求反模式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483041A-FC67-4A43-B3AF-D0976EAA9F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D136BE4-AB4E-430F-B1E6-D20639AC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口头契约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抛出方案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暗盒操作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遗漏细节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懒于推敲</a:t>
            </a:r>
          </a:p>
        </p:txBody>
      </p:sp>
    </p:spTree>
    <p:extLst>
      <p:ext uri="{BB962C8B-B14F-4D97-AF65-F5344CB8AC3E}">
        <p14:creationId xmlns:p14="http://schemas.microsoft.com/office/powerpoint/2010/main" val="25548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48363A1-1181-4F39-AC63-0BB242B0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</p:spTree>
    <p:extLst>
      <p:ext uri="{BB962C8B-B14F-4D97-AF65-F5344CB8AC3E}">
        <p14:creationId xmlns:p14="http://schemas.microsoft.com/office/powerpoint/2010/main" val="17884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9A90F77-C65A-4BCA-BBCB-01128AB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75071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866DC3-DD40-4057-BF88-5EED8435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883508"/>
            <a:ext cx="10353763" cy="3913498"/>
          </a:xfrm>
        </p:spPr>
        <p:txBody>
          <a:bodyPr/>
          <a:lstStyle/>
          <a:p>
            <a:r>
              <a:rPr lang="zh-CN" altLang="en-US" dirty="0"/>
              <a:t>选两个人</a:t>
            </a:r>
            <a:endParaRPr lang="en-US" altLang="zh-CN" dirty="0"/>
          </a:p>
          <a:p>
            <a:r>
              <a:rPr lang="zh-CN" altLang="en-US" dirty="0"/>
              <a:t>其中一个人会看到我给出的教室中的一件物品，并通过肢体语言向另一个人转述。</a:t>
            </a:r>
            <a:endParaRPr lang="en-US" altLang="zh-CN" dirty="0"/>
          </a:p>
          <a:p>
            <a:r>
              <a:rPr lang="zh-CN" altLang="en-US" dirty="0"/>
              <a:t>另一个人在教室里找到该物品则成功。</a:t>
            </a:r>
            <a:endParaRPr lang="en-US" altLang="zh-CN" dirty="0"/>
          </a:p>
          <a:p>
            <a:r>
              <a:rPr lang="zh-CN" altLang="en-US" dirty="0"/>
              <a:t>游戏过程中不能使用语言。</a:t>
            </a:r>
          </a:p>
        </p:txBody>
      </p:sp>
    </p:spTree>
    <p:extLst>
      <p:ext uri="{BB962C8B-B14F-4D97-AF65-F5344CB8AC3E}">
        <p14:creationId xmlns:p14="http://schemas.microsoft.com/office/powerpoint/2010/main" val="10569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5C1B9A-FDFD-47D0-8AAE-3127531E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67255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C21F3BF-64A7-4322-B435-FD630389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063262"/>
            <a:ext cx="10353763" cy="3733744"/>
          </a:xfrm>
        </p:spPr>
        <p:txBody>
          <a:bodyPr/>
          <a:lstStyle/>
          <a:p>
            <a:r>
              <a:rPr lang="zh-CN" altLang="en-US" dirty="0"/>
              <a:t>我这里有一段加密过的密文，请大家想办法对该密文进行解密。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2901141013063308093128230804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>
                <a:effectLst/>
              </a:rPr>
              <a:t>A bad workman always blames his tools.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02E18F5-1916-4E11-BC81-985FCC1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9BA656FB-BF99-46CD-8CC5-34065291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沟通是信息传递的过程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传递信息需要经过编码，传递，解码三个环节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任何一个环节出错都将导致传递的信息出现偏差。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EBE9CD1D-9362-4FD9-9212-5B69C9667FF8}"/>
              </a:ext>
            </a:extLst>
          </p:cNvPr>
          <p:cNvGrpSpPr/>
          <p:nvPr/>
        </p:nvGrpSpPr>
        <p:grpSpPr>
          <a:xfrm>
            <a:off x="5484266" y="2070099"/>
            <a:ext cx="6231350" cy="2717801"/>
            <a:chOff x="5447320" y="1031630"/>
            <a:chExt cx="6231350" cy="27178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xmlns="" id="{FDE1D686-83C8-4A17-9316-94F74941124D}"/>
                </a:ext>
              </a:extLst>
            </p:cNvPr>
            <p:cNvSpPr/>
            <p:nvPr/>
          </p:nvSpPr>
          <p:spPr>
            <a:xfrm>
              <a:off x="5447322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xmlns="" id="{A1EE7E5A-5627-47BB-B6E6-712FDCFF7B10}"/>
                </a:ext>
              </a:extLst>
            </p:cNvPr>
            <p:cNvSpPr/>
            <p:nvPr/>
          </p:nvSpPr>
          <p:spPr>
            <a:xfrm>
              <a:off x="5447321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33E5B558-870B-45DD-849A-B710F59C13B6}"/>
                </a:ext>
              </a:extLst>
            </p:cNvPr>
            <p:cNvSpPr/>
            <p:nvPr/>
          </p:nvSpPr>
          <p:spPr>
            <a:xfrm>
              <a:off x="10060885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22641E9A-13EE-461A-BE33-B5010E9B23B5}"/>
                </a:ext>
              </a:extLst>
            </p:cNvPr>
            <p:cNvSpPr/>
            <p:nvPr/>
          </p:nvSpPr>
          <p:spPr>
            <a:xfrm>
              <a:off x="10060884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xmlns="" id="{58E04EB8-FE8B-4740-A7E8-973A4B8E0A24}"/>
                </a:ext>
              </a:extLst>
            </p:cNvPr>
            <p:cNvSpPr/>
            <p:nvPr/>
          </p:nvSpPr>
          <p:spPr>
            <a:xfrm>
              <a:off x="5938983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xmlns="" id="{B7F87402-0142-4792-886F-9B55ECCE6D3E}"/>
                </a:ext>
              </a:extLst>
            </p:cNvPr>
            <p:cNvSpPr/>
            <p:nvPr/>
          </p:nvSpPr>
          <p:spPr>
            <a:xfrm flipV="1">
              <a:off x="10615776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57652741-C625-4E51-A4FB-209F87B4A689}"/>
                </a:ext>
              </a:extLst>
            </p:cNvPr>
            <p:cNvSpPr/>
            <p:nvPr/>
          </p:nvSpPr>
          <p:spPr>
            <a:xfrm>
              <a:off x="5447321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xmlns="" id="{9E898A56-6988-4598-B53A-B212ED507647}"/>
                </a:ext>
              </a:extLst>
            </p:cNvPr>
            <p:cNvSpPr/>
            <p:nvPr/>
          </p:nvSpPr>
          <p:spPr>
            <a:xfrm>
              <a:off x="10060884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xmlns="" id="{E58A64E9-EBBE-4A1B-869E-5309D2A989B3}"/>
                </a:ext>
              </a:extLst>
            </p:cNvPr>
            <p:cNvSpPr/>
            <p:nvPr/>
          </p:nvSpPr>
          <p:spPr>
            <a:xfrm>
              <a:off x="10060883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解码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xmlns="" id="{4968FCB2-5BC1-497D-90A6-367C406151C6}"/>
                </a:ext>
              </a:extLst>
            </p:cNvPr>
            <p:cNvSpPr/>
            <p:nvPr/>
          </p:nvSpPr>
          <p:spPr>
            <a:xfrm>
              <a:off x="7065105" y="2204710"/>
              <a:ext cx="665720" cy="453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xmlns="" id="{CF62F88A-4000-440C-A726-D8091B7CF509}"/>
                </a:ext>
              </a:extLst>
            </p:cNvPr>
            <p:cNvSpPr/>
            <p:nvPr/>
          </p:nvSpPr>
          <p:spPr>
            <a:xfrm>
              <a:off x="9348612" y="2204710"/>
              <a:ext cx="712272" cy="453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927F1DBF-3CC8-4B61-80F2-4A46EEB29F8C}"/>
                </a:ext>
              </a:extLst>
            </p:cNvPr>
            <p:cNvSpPr/>
            <p:nvPr/>
          </p:nvSpPr>
          <p:spPr>
            <a:xfrm>
              <a:off x="7730825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传输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1D2B58D0-933D-4E88-BD51-876B6AD100D9}"/>
                </a:ext>
              </a:extLst>
            </p:cNvPr>
            <p:cNvSpPr/>
            <p:nvPr/>
          </p:nvSpPr>
          <p:spPr>
            <a:xfrm>
              <a:off x="5447320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xmlns="" id="{6DAE76C4-FE17-456F-AC04-28E2AEA03A4B}"/>
                </a:ext>
              </a:extLst>
            </p:cNvPr>
            <p:cNvSpPr/>
            <p:nvPr/>
          </p:nvSpPr>
          <p:spPr>
            <a:xfrm>
              <a:off x="7267492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语言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xmlns="" id="{912F02CD-FF2E-4A02-BF91-119F2B4A0032}"/>
                </a:ext>
              </a:extLst>
            </p:cNvPr>
            <p:cNvSpPr/>
            <p:nvPr/>
          </p:nvSpPr>
          <p:spPr>
            <a:xfrm>
              <a:off x="8885278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情绪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xmlns="" id="{D9669872-4007-4BAA-8720-A6E51D31D2C4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rot="5400000" flipH="1" flipV="1">
              <a:off x="7956961" y="2525812"/>
              <a:ext cx="356620" cy="8088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xmlns="" id="{FDC2B0FA-C41B-4B92-B3A8-1C54E3131D0A}"/>
                </a:ext>
              </a:extLst>
            </p:cNvPr>
            <p:cNvCxnSpPr>
              <a:stCxn id="23" idx="0"/>
              <a:endCxn id="20" idx="2"/>
            </p:cNvCxnSpPr>
            <p:nvPr/>
          </p:nvCxnSpPr>
          <p:spPr>
            <a:xfrm rot="16200000" flipV="1">
              <a:off x="8765854" y="2525813"/>
              <a:ext cx="356620" cy="8088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8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沟通的意义</a:t>
            </a:r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2102069" y="1732449"/>
            <a:ext cx="7588469" cy="4058751"/>
          </a:xfrm>
        </p:spPr>
        <p:txBody>
          <a:bodyPr vert="horz"/>
          <a:lstStyle/>
          <a:p>
            <a:endParaRPr lang="zh-CN" altLang="en-US" dirty="0"/>
          </a:p>
          <a:p>
            <a:endParaRPr lang="zh-CN" altLang="en-US" dirty="0"/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满足人们彼此交流的需要； </a:t>
            </a:r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使人们达成共识、更多的合作； </a:t>
            </a:r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降低工作的代理成本，提高办事效率； </a:t>
            </a:r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能获得有价值的信息，并使个人办事更加井井有条； </a:t>
            </a:r>
          </a:p>
          <a:p>
            <a:pPr marL="3690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使人进行清晰的思考，有效把握所做的事。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1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沟通中的</a:t>
            </a:r>
            <a:r>
              <a:rPr lang="en-US" altLang="zh-CN" dirty="0"/>
              <a:t>“</a:t>
            </a:r>
            <a:r>
              <a:rPr lang="zh-CN" altLang="en-US" dirty="0"/>
              <a:t>囧</a:t>
            </a:r>
            <a:r>
              <a:rPr lang="en-US" altLang="zh-CN" dirty="0"/>
              <a:t>”</a:t>
            </a:r>
            <a:r>
              <a:rPr lang="zh-CN" altLang="en-US" dirty="0"/>
              <a:t>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ACT</a:t>
            </a:r>
          </a:p>
          <a:p>
            <a:r>
              <a:rPr lang="en-US" altLang="zh-CN" dirty="0"/>
              <a:t>BMG</a:t>
            </a:r>
          </a:p>
          <a:p>
            <a:r>
              <a:rPr lang="en-US" altLang="zh-CN" dirty="0"/>
              <a:t>DLC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看板娘</a:t>
            </a:r>
            <a:endParaRPr lang="en-US" altLang="zh-CN" dirty="0"/>
          </a:p>
          <a:p>
            <a:r>
              <a:rPr lang="zh-CN" altLang="en-US" dirty="0"/>
              <a:t>鬼畜</a:t>
            </a:r>
            <a:endParaRPr lang="en-US" altLang="zh-CN" dirty="0"/>
          </a:p>
          <a:p>
            <a:r>
              <a:rPr lang="zh-CN" altLang="en-US" dirty="0"/>
              <a:t>吃茶</a:t>
            </a:r>
            <a:endParaRPr lang="en-US" altLang="zh-CN" dirty="0"/>
          </a:p>
          <a:p>
            <a:r>
              <a:rPr lang="zh-CN" altLang="en-US" dirty="0"/>
              <a:t>郭嘉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1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如何达成共识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不要忽略你没有理解的词 </a:t>
            </a:r>
          </a:p>
          <a:p>
            <a:r>
              <a:rPr lang="zh-CN" altLang="en-US" dirty="0"/>
              <a:t>学会说我没听懂 </a:t>
            </a:r>
          </a:p>
          <a:p>
            <a:r>
              <a:rPr lang="zh-CN" altLang="en-US" dirty="0"/>
              <a:t>努力学习新的语言环境 </a:t>
            </a:r>
          </a:p>
          <a:p>
            <a:r>
              <a:rPr lang="zh-CN" altLang="en-US" dirty="0"/>
              <a:t>掌握沟通目标领域中的词汇并灵活运用 </a:t>
            </a:r>
          </a:p>
          <a:p>
            <a:r>
              <a:rPr lang="zh-CN" altLang="en-US" dirty="0"/>
              <a:t>耐心解释 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5995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645</TotalTime>
  <Words>811</Words>
  <Application>Microsoft Office PowerPoint</Application>
  <PresentationFormat>自定义</PresentationFormat>
  <Paragraphs>171</Paragraphs>
  <Slides>22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HDOfficeLightV0</vt:lpstr>
      <vt:lpstr>石板</vt:lpstr>
      <vt:lpstr>策划与程序沟通技巧</vt:lpstr>
      <vt:lpstr>PowerPoint 演示文稿</vt:lpstr>
      <vt:lpstr>什么是沟通</vt:lpstr>
      <vt:lpstr>游戏</vt:lpstr>
      <vt:lpstr>游戏</vt:lpstr>
      <vt:lpstr>什么是沟通</vt:lpstr>
      <vt:lpstr>沟通的意义</vt:lpstr>
      <vt:lpstr>沟通中的“囧”事</vt:lpstr>
      <vt:lpstr>如何达成共识</vt:lpstr>
      <vt:lpstr>PowerPoint 演示文稿</vt:lpstr>
      <vt:lpstr>什么是需求</vt:lpstr>
      <vt:lpstr>如何提需求</vt:lpstr>
      <vt:lpstr>制作需求文档</vt:lpstr>
      <vt:lpstr>与程序讨论</vt:lpstr>
      <vt:lpstr>PowerPoint 演示文稿</vt:lpstr>
      <vt:lpstr>程序与策划的思维模式比较</vt:lpstr>
      <vt:lpstr>当技术拿到策划案后</vt:lpstr>
      <vt:lpstr>PowerPoint 演示文稿</vt:lpstr>
      <vt:lpstr>策划案中的细节</vt:lpstr>
      <vt:lpstr>实现误差的产生</vt:lpstr>
      <vt:lpstr>为什么总是在项目即将发布时才发现品质达 不到要求？</vt:lpstr>
      <vt:lpstr>需求反模式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策划与程序沟通技巧</dc:title>
  <dc:creator>Albert Xu</dc:creator>
  <cp:lastModifiedBy>徐枫</cp:lastModifiedBy>
  <cp:revision>27</cp:revision>
  <dcterms:created xsi:type="dcterms:W3CDTF">2018-03-04T13:09:37Z</dcterms:created>
  <dcterms:modified xsi:type="dcterms:W3CDTF">2018-03-28T10:26:31Z</dcterms:modified>
</cp:coreProperties>
</file>