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2" r:id="rId12"/>
    <p:sldId id="269" r:id="rId13"/>
    <p:sldId id="278" r:id="rId14"/>
    <p:sldId id="270" r:id="rId15"/>
    <p:sldId id="271" r:id="rId16"/>
    <p:sldId id="273" r:id="rId17"/>
    <p:sldId id="274" r:id="rId18"/>
    <p:sldId id="275" r:id="rId19"/>
    <p:sldId id="263" r:id="rId20"/>
    <p:sldId id="264" r:id="rId21"/>
    <p:sldId id="26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80412" autoAdjust="0"/>
  </p:normalViewPr>
  <p:slideViewPr>
    <p:cSldViewPr snapToGrid="0">
      <p:cViewPr varScale="1">
        <p:scale>
          <a:sx n="70" d="100"/>
          <a:sy n="70" d="100"/>
        </p:scale>
        <p:origin x="92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61A85-A7BA-405E-98DD-B5BF1ADBF10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FCA8C-653A-44A5-9E16-D6C2FB035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3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你有</a:t>
            </a:r>
            <a:r>
              <a:rPr lang="en-US" altLang="zh-CN" dirty="0"/>
              <a:t>《</a:t>
            </a:r>
            <a:r>
              <a:rPr lang="zh-CN" altLang="en-US" dirty="0"/>
              <a:t>时间简史</a:t>
            </a:r>
            <a:r>
              <a:rPr lang="en-US" altLang="zh-CN" dirty="0"/>
              <a:t>》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zh-CN" altLang="en-US" dirty="0"/>
              <a:t>我怎么会有时间捡屎呢？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5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80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策划经常来找我改需求，后来我在桌上放了一把菜刀，他就很少来了。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策划给程序立字据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需求包括 系统需求、功能需求、业务需求、用户需求。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6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职业决定了思维模式，但并非不能改变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4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阅读策划案会生成一个大体的印象，这个案子具体是干什么的，用户都有哪些操作，需要有哪些反馈。好的技术人员还会从案子的动机出发，找出案子中不合理或疏漏的地方。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有了大概印象后技术人员会（在心里）列出案子中包含的功能点，大到一个系统，小到一个提示。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一般的案子要跑得起来，离不开配置数据。技术人员会审视配置数据，考虑如何在内存中组织数据用于以后在逻辑中使用。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开始考虑实施的方案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现有系统已经支持的，则看看需要增加哪些接口用于支持新的案子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需要新做的，则重新规划，找到现有系统的切入点。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用户的输入总是不可预知的，甚至还有外挂的存在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0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案例一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乐观估计：</a:t>
            </a:r>
            <a:endParaRPr lang="en-US" altLang="zh-CN" dirty="0"/>
          </a:p>
          <a:p>
            <a:r>
              <a:rPr lang="zh-CN" altLang="en-US" dirty="0"/>
              <a:t>盲目乐观的估计而未能预置可能发生的技术风险，线上问题发生后发现没有相应的预案</a:t>
            </a:r>
            <a:endParaRPr lang="en-US" altLang="zh-CN" dirty="0"/>
          </a:p>
          <a:p>
            <a:r>
              <a:rPr lang="zh-CN" altLang="en-US" dirty="0"/>
              <a:t>早期项目，开服时玩家同时登陆，导致玩家连接不上服务器。后通过排队系统处理。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案例二</a:t>
            </a:r>
            <a:endParaRPr lang="en-US" altLang="zh-CN" dirty="0"/>
          </a:p>
          <a:p>
            <a:r>
              <a:rPr lang="zh-CN" altLang="en-US" dirty="0"/>
              <a:t>需求变更：</a:t>
            </a:r>
            <a:endParaRPr lang="en-US" altLang="zh-CN" dirty="0"/>
          </a:p>
          <a:p>
            <a:r>
              <a:rPr lang="zh-CN" altLang="en-US" dirty="0"/>
              <a:t>在功能上线前盲目修改需求，导致之前的功能大幅修改。</a:t>
            </a:r>
            <a:endParaRPr lang="en-US" altLang="zh-CN" dirty="0"/>
          </a:p>
          <a:p>
            <a:r>
              <a:rPr lang="zh-CN" altLang="en-US" dirty="0"/>
              <a:t>之前的测试作废</a:t>
            </a:r>
            <a:endParaRPr lang="en-US" altLang="zh-CN" dirty="0"/>
          </a:p>
          <a:p>
            <a:r>
              <a:rPr lang="zh-CN" altLang="en-US" dirty="0"/>
              <a:t>新版本测试时间变少</a:t>
            </a:r>
            <a:endParaRPr lang="en-US" altLang="zh-CN" dirty="0"/>
          </a:p>
          <a:p>
            <a:r>
              <a:rPr lang="zh-CN" altLang="en-US" dirty="0"/>
              <a:t>新需求漏洞较多</a:t>
            </a:r>
            <a:endParaRPr lang="en-US" altLang="zh-CN" dirty="0"/>
          </a:p>
          <a:p>
            <a:r>
              <a:rPr lang="zh-CN" altLang="en-US" dirty="0"/>
              <a:t>导致上线后问题不断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案例三</a:t>
            </a:r>
            <a:endParaRPr lang="en-US" altLang="zh-CN" dirty="0"/>
          </a:p>
          <a:p>
            <a:r>
              <a:rPr lang="zh-CN" altLang="en-US" dirty="0"/>
              <a:t>异常处理：</a:t>
            </a:r>
            <a:endParaRPr lang="en-US" altLang="zh-CN" dirty="0"/>
          </a:p>
          <a:p>
            <a:r>
              <a:rPr lang="zh-CN" altLang="en-US" dirty="0"/>
              <a:t>在需求阶段，没有异常情况下的处理。导致玩家得不到反馈，以为是系统出现了问题，从而流失。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任务需要达到一定等级后才能继续，但未达到等级的玩家并未获得任何提示。</a:t>
            </a:r>
            <a:endParaRPr lang="en-US" altLang="zh-CN" dirty="0"/>
          </a:p>
          <a:p>
            <a:r>
              <a:rPr lang="zh-CN" altLang="en-US" dirty="0"/>
              <a:t>玩家以为游戏有问题，进行不下去了。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9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4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9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1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6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6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241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8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1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25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90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6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20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12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28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10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241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616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13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50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8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2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3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4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0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1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BDFD96-2392-4D47-9522-C1D6768F6D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49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92593-632E-47C1-A166-DCCB2A624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策划与程序沟通技巧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945AB3-8932-435C-BE58-45169ED00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什么是程序眼中的好策划</a:t>
            </a:r>
          </a:p>
        </p:txBody>
      </p:sp>
    </p:spTree>
    <p:extLst>
      <p:ext uri="{BB962C8B-B14F-4D97-AF65-F5344CB8AC3E}">
        <p14:creationId xmlns:p14="http://schemas.microsoft.com/office/powerpoint/2010/main" val="414988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0B4D1D-86DD-4391-89AE-BF62427E46BB}"/>
              </a:ext>
            </a:extLst>
          </p:cNvPr>
          <p:cNvSpPr txBox="1"/>
          <p:nvPr/>
        </p:nvSpPr>
        <p:spPr>
          <a:xfrm>
            <a:off x="2682325" y="2801869"/>
            <a:ext cx="7418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策划如何提需求</a:t>
            </a:r>
          </a:p>
        </p:txBody>
      </p:sp>
    </p:spTree>
    <p:extLst>
      <p:ext uri="{BB962C8B-B14F-4D97-AF65-F5344CB8AC3E}">
        <p14:creationId xmlns:p14="http://schemas.microsoft.com/office/powerpoint/2010/main" val="94675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6042" y="1732450"/>
            <a:ext cx="3959958" cy="1962096"/>
          </a:xfrm>
        </p:spPr>
        <p:txBody>
          <a:bodyPr>
            <a:normAutofit/>
          </a:bodyPr>
          <a:lstStyle/>
          <a:p>
            <a:r>
              <a:rPr lang="zh-CN" altLang="en-US" dirty="0"/>
              <a:t>谁来用这个系统</a:t>
            </a:r>
            <a:endParaRPr lang="en-US" altLang="zh-CN" dirty="0"/>
          </a:p>
          <a:p>
            <a:r>
              <a:rPr lang="zh-CN" altLang="en-US" dirty="0"/>
              <a:t>系统需要做什么</a:t>
            </a:r>
            <a:endParaRPr lang="en-US" altLang="zh-CN" dirty="0"/>
          </a:p>
          <a:p>
            <a:r>
              <a:rPr lang="zh-CN" altLang="en-US" dirty="0"/>
              <a:t>用户怎么使用（操作）</a:t>
            </a:r>
            <a:endParaRPr lang="en-US" altLang="zh-CN" dirty="0"/>
          </a:p>
          <a:p>
            <a:r>
              <a:rPr lang="zh-CN" altLang="en-US" dirty="0"/>
              <a:t>系统需要反馈给用户哪些信息</a:t>
            </a:r>
            <a:endParaRPr lang="en-US" altLang="zh-CN" dirty="0"/>
          </a:p>
        </p:txBody>
      </p:sp>
      <p:pic>
        <p:nvPicPr>
          <p:cNvPr id="1030" name="Picture 6" descr="xuqiu">
            <a:extLst>
              <a:ext uri="{FF2B5EF4-FFF2-40B4-BE49-F238E27FC236}">
                <a16:creationId xmlns:a16="http://schemas.microsoft.com/office/drawing/2014/main" id="{A61F2D66-A2ED-4842-A873-918963BC3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41" y="1740214"/>
            <a:ext cx="49625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4CDF97-86A6-4F6D-935C-22ED0A0B47B0}"/>
              </a:ext>
            </a:extLst>
          </p:cNvPr>
          <p:cNvSpPr/>
          <p:nvPr/>
        </p:nvSpPr>
        <p:spPr>
          <a:xfrm>
            <a:off x="642634" y="4354973"/>
            <a:ext cx="1560945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F2A7A88-DA8A-4F37-B3F6-33462CA0A144}"/>
              </a:ext>
            </a:extLst>
          </p:cNvPr>
          <p:cNvSpPr/>
          <p:nvPr/>
        </p:nvSpPr>
        <p:spPr>
          <a:xfrm>
            <a:off x="4535055" y="4354973"/>
            <a:ext cx="1560945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系统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122CF6CC-8069-45B3-9526-64E08733CADE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5400000">
            <a:off x="3369318" y="2990654"/>
            <a:ext cx="12700" cy="3892421"/>
          </a:xfrm>
          <a:prstGeom prst="bentConnector3">
            <a:avLst>
              <a:gd name="adj1" fmla="val 5145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103CDA9-3D3C-4119-A7A2-3688FB0BDEB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03579" y="4645919"/>
            <a:ext cx="2331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13CA860-FE0E-4ACE-9383-79DEABF4CA51}"/>
              </a:ext>
            </a:extLst>
          </p:cNvPr>
          <p:cNvSpPr/>
          <p:nvPr/>
        </p:nvSpPr>
        <p:spPr>
          <a:xfrm>
            <a:off x="2572441" y="4500131"/>
            <a:ext cx="1593752" cy="329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D4462F-34C1-4DB7-A7AA-4F8176710C5B}"/>
              </a:ext>
            </a:extLst>
          </p:cNvPr>
          <p:cNvSpPr/>
          <p:nvPr/>
        </p:nvSpPr>
        <p:spPr>
          <a:xfrm>
            <a:off x="2578792" y="5462184"/>
            <a:ext cx="1593752" cy="3290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</a:t>
            </a:r>
          </a:p>
        </p:txBody>
      </p:sp>
    </p:spTree>
    <p:extLst>
      <p:ext uri="{BB962C8B-B14F-4D97-AF65-F5344CB8AC3E}">
        <p14:creationId xmlns:p14="http://schemas.microsoft.com/office/powerpoint/2010/main" val="331354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847FC-67D9-4625-B5BB-0434900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如何提需求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D5202C-EF55-47A3-998C-ECF41202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24" y="1717343"/>
            <a:ext cx="12192000" cy="514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0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如何向技术人员提需求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23235" y="1732447"/>
            <a:ext cx="3667441" cy="4515951"/>
          </a:xfrm>
          <a:solidFill>
            <a:schemeClr val="accent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  <p:txBody>
          <a:bodyPr>
            <a:norm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  <a:p>
            <a:pPr marL="36900" indent="0" algn="ctr">
              <a:buNone/>
            </a:pPr>
            <a:r>
              <a:rPr lang="zh-CN" altLang="en-US" sz="3000" dirty="0">
                <a:solidFill>
                  <a:schemeClr val="bg1"/>
                </a:solidFill>
              </a:rPr>
              <a:t>描述动机 </a:t>
            </a:r>
            <a:endParaRPr lang="en-US" altLang="zh-CN" sz="3000" dirty="0">
              <a:solidFill>
                <a:schemeClr val="bg1"/>
              </a:solidFill>
            </a:endParaRPr>
          </a:p>
          <a:p>
            <a:pPr marL="36900" indent="0" algn="ctr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36900" indent="0"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让技术有参与感 </a:t>
            </a:r>
          </a:p>
          <a:p>
            <a:pPr marL="36900" indent="0"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更深刻的理解需求的目的 </a:t>
            </a:r>
          </a:p>
          <a:p>
            <a:pPr marL="36900" indent="0"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找出需求中未挖掘到的内容 </a:t>
            </a:r>
          </a:p>
          <a:p>
            <a:pPr marL="36900" indent="0"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找出更容易的实现方法 </a:t>
            </a:r>
          </a:p>
          <a:p>
            <a:pPr marL="36900" indent="0"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为之后的沟通做好铺垫 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8983D9C-DD3F-41EE-B7F8-B31249260137}"/>
              </a:ext>
            </a:extLst>
          </p:cNvPr>
          <p:cNvSpPr txBox="1">
            <a:spLocks/>
          </p:cNvSpPr>
          <p:nvPr/>
        </p:nvSpPr>
        <p:spPr>
          <a:xfrm>
            <a:off x="6090676" y="1732447"/>
            <a:ext cx="3667441" cy="45159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chemeClr val="bg1"/>
              </a:solidFill>
            </a:endParaRPr>
          </a:p>
          <a:p>
            <a:pPr marL="36900" indent="0" algn="ctr">
              <a:buFont typeface="Wingdings 2" charset="2"/>
              <a:buNone/>
            </a:pPr>
            <a:r>
              <a:rPr lang="zh-CN" altLang="en-US" sz="3000" dirty="0">
                <a:solidFill>
                  <a:schemeClr val="bg1"/>
                </a:solidFill>
              </a:rPr>
              <a:t>描述未来</a:t>
            </a:r>
            <a:endParaRPr lang="en-US" altLang="zh-CN" sz="3000" dirty="0">
              <a:solidFill>
                <a:schemeClr val="bg1"/>
              </a:solidFill>
            </a:endParaRPr>
          </a:p>
          <a:p>
            <a:pPr marL="36900" indent="0" algn="ctr">
              <a:buFont typeface="Wingdings 2" charset="2"/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36900" indent="0"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区分需求类型</a:t>
            </a:r>
            <a:endParaRPr lang="en-US" altLang="zh-CN" dirty="0">
              <a:solidFill>
                <a:srgbClr val="FF0000"/>
              </a:solidFill>
            </a:endParaRPr>
          </a:p>
          <a:p>
            <a:pPr marL="36900" indent="0" algn="ctr">
              <a:buFont typeface="Wingdings 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把控需求变更</a:t>
            </a:r>
            <a:endParaRPr lang="en-US" altLang="zh-CN" dirty="0">
              <a:solidFill>
                <a:srgbClr val="FF0000"/>
              </a:solidFill>
            </a:endParaRPr>
          </a:p>
          <a:p>
            <a:pPr marL="36900" indent="0"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降低后续需求实施难度</a:t>
            </a:r>
            <a:endParaRPr lang="en-US" altLang="zh-CN" dirty="0">
              <a:solidFill>
                <a:srgbClr val="FF0000"/>
              </a:solidFill>
            </a:endParaRPr>
          </a:p>
          <a:p>
            <a:pPr marL="36900" indent="0"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减少推倒重来的风险</a:t>
            </a:r>
          </a:p>
        </p:txBody>
      </p:sp>
    </p:spTree>
    <p:extLst>
      <p:ext uri="{BB962C8B-B14F-4D97-AF65-F5344CB8AC3E}">
        <p14:creationId xmlns:p14="http://schemas.microsoft.com/office/powerpoint/2010/main" val="363383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制作需求文档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898A22-96B8-4C6D-BBFA-8F08D870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368" y="1690544"/>
            <a:ext cx="7661996" cy="476424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7334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5261A141-7230-40E8-A699-D2D33BA51583}"/>
              </a:ext>
            </a:extLst>
          </p:cNvPr>
          <p:cNvSpPr txBox="1"/>
          <p:nvPr/>
        </p:nvSpPr>
        <p:spPr>
          <a:xfrm>
            <a:off x="2952610" y="2767280"/>
            <a:ext cx="6286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了解程序开发</a:t>
            </a:r>
          </a:p>
        </p:txBody>
      </p:sp>
    </p:spTree>
    <p:extLst>
      <p:ext uri="{BB962C8B-B14F-4D97-AF65-F5344CB8AC3E}">
        <p14:creationId xmlns:p14="http://schemas.microsoft.com/office/powerpoint/2010/main" val="4351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D61D0-AFD6-4250-874E-918DD76C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程序与策划思维比较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7A5CC55-06A1-4E08-B0A0-E2CC93A4CC9F}"/>
              </a:ext>
            </a:extLst>
          </p:cNvPr>
          <p:cNvSpPr/>
          <p:nvPr/>
        </p:nvSpPr>
        <p:spPr>
          <a:xfrm>
            <a:off x="1521690" y="1927044"/>
            <a:ext cx="3798456" cy="3823223"/>
          </a:xfrm>
          <a:prstGeom prst="roundRect">
            <a:avLst>
              <a:gd name="adj" fmla="val 399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策划</a:t>
            </a: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DE0E0D71-7595-4A05-BA54-665F33550C24}"/>
              </a:ext>
            </a:extLst>
          </p:cNvPr>
          <p:cNvSpPr/>
          <p:nvPr/>
        </p:nvSpPr>
        <p:spPr>
          <a:xfrm>
            <a:off x="1951472" y="2675189"/>
            <a:ext cx="2438399" cy="480291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用户会不会买账</a:t>
            </a:r>
          </a:p>
        </p:txBody>
      </p:sp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5A0E533A-0BB5-4CBE-9D55-3E659D5CB1A0}"/>
              </a:ext>
            </a:extLst>
          </p:cNvPr>
          <p:cNvSpPr/>
          <p:nvPr/>
        </p:nvSpPr>
        <p:spPr>
          <a:xfrm>
            <a:off x="2798618" y="3066580"/>
            <a:ext cx="2109769" cy="480291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经济会不会崩盘</a:t>
            </a: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4CC964FF-3EF3-481D-9986-280FABFA3C52}"/>
              </a:ext>
            </a:extLst>
          </p:cNvPr>
          <p:cNvSpPr/>
          <p:nvPr/>
        </p:nvSpPr>
        <p:spPr>
          <a:xfrm>
            <a:off x="2175499" y="4603174"/>
            <a:ext cx="1612418" cy="480291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节前一定要上</a:t>
            </a:r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3478D56E-3494-4345-B0DA-B851A8B7C3DF}"/>
              </a:ext>
            </a:extLst>
          </p:cNvPr>
          <p:cNvSpPr/>
          <p:nvPr/>
        </p:nvSpPr>
        <p:spPr>
          <a:xfrm>
            <a:off x="1808500" y="3685523"/>
            <a:ext cx="1612418" cy="480291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好不好玩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A1BFDDB-884C-4140-AA6E-384732F4DE1B}"/>
              </a:ext>
            </a:extLst>
          </p:cNvPr>
          <p:cNvSpPr/>
          <p:nvPr/>
        </p:nvSpPr>
        <p:spPr>
          <a:xfrm>
            <a:off x="6442072" y="1927043"/>
            <a:ext cx="3798456" cy="3823223"/>
          </a:xfrm>
          <a:prstGeom prst="roundRect">
            <a:avLst>
              <a:gd name="adj" fmla="val 399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D87E3BCF-B96A-45B5-8C7A-762B531AEB58}"/>
              </a:ext>
            </a:extLst>
          </p:cNvPr>
          <p:cNvSpPr/>
          <p:nvPr/>
        </p:nvSpPr>
        <p:spPr>
          <a:xfrm>
            <a:off x="3217544" y="3936373"/>
            <a:ext cx="1612418" cy="480291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能不能拉收入</a:t>
            </a:r>
          </a:p>
        </p:txBody>
      </p:sp>
      <p:sp>
        <p:nvSpPr>
          <p:cNvPr id="15" name="矩形: 对角圆角 14">
            <a:extLst>
              <a:ext uri="{FF2B5EF4-FFF2-40B4-BE49-F238E27FC236}">
                <a16:creationId xmlns:a16="http://schemas.microsoft.com/office/drawing/2014/main" id="{6918B354-24F8-464F-9CB6-8FD2B4157B16}"/>
              </a:ext>
            </a:extLst>
          </p:cNvPr>
          <p:cNvSpPr/>
          <p:nvPr/>
        </p:nvSpPr>
        <p:spPr>
          <a:xfrm>
            <a:off x="6806132" y="2598257"/>
            <a:ext cx="1655328" cy="480291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是不是可行</a:t>
            </a: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DAF40144-C3B0-4B99-BDF4-9E4E7CFFD169}"/>
              </a:ext>
            </a:extLst>
          </p:cNvPr>
          <p:cNvSpPr/>
          <p:nvPr/>
        </p:nvSpPr>
        <p:spPr>
          <a:xfrm>
            <a:off x="7633797" y="3011899"/>
            <a:ext cx="1655328" cy="480291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是否影响性能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9FA080B9-149E-465C-9E20-FC878C8AD386}"/>
              </a:ext>
            </a:extLst>
          </p:cNvPr>
          <p:cNvSpPr/>
          <p:nvPr/>
        </p:nvSpPr>
        <p:spPr>
          <a:xfrm>
            <a:off x="6705601" y="3563782"/>
            <a:ext cx="3445163" cy="480291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几个类似的功能是否可以合并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4880576D-AFD8-4433-AFF5-7CF35F18DAE8}"/>
              </a:ext>
            </a:extLst>
          </p:cNvPr>
          <p:cNvSpPr/>
          <p:nvPr/>
        </p:nvSpPr>
        <p:spPr>
          <a:xfrm>
            <a:off x="6692382" y="4115666"/>
            <a:ext cx="1882829" cy="480291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结构是不是自洽</a:t>
            </a: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99EC8644-0B51-4EDA-848A-F71B1268622E}"/>
              </a:ext>
            </a:extLst>
          </p:cNvPr>
          <p:cNvSpPr/>
          <p:nvPr/>
        </p:nvSpPr>
        <p:spPr>
          <a:xfrm>
            <a:off x="8045509" y="4553752"/>
            <a:ext cx="2105255" cy="480291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策划改需求怎么办</a:t>
            </a:r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8512FB31-4FA5-4634-B173-586BB898F3C9}"/>
              </a:ext>
            </a:extLst>
          </p:cNvPr>
          <p:cNvSpPr/>
          <p:nvPr/>
        </p:nvSpPr>
        <p:spPr>
          <a:xfrm>
            <a:off x="7127528" y="5001299"/>
            <a:ext cx="2105255" cy="480291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节前做的完吗</a:t>
            </a:r>
          </a:p>
        </p:txBody>
      </p:sp>
    </p:spTree>
    <p:extLst>
      <p:ext uri="{BB962C8B-B14F-4D97-AF65-F5344CB8AC3E}">
        <p14:creationId xmlns:p14="http://schemas.microsoft.com/office/powerpoint/2010/main" val="155025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87FFA59-94C9-4D15-93BA-7ED0E7A8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当技术拿到策划案后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59B97A-0081-4060-BB81-EBE973B227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阅读策划案</a:t>
            </a:r>
            <a:endParaRPr lang="en-US" altLang="zh-CN" dirty="0"/>
          </a:p>
          <a:p>
            <a:r>
              <a:rPr lang="zh-CN" altLang="en-US" dirty="0"/>
              <a:t>列出功能点</a:t>
            </a:r>
            <a:endParaRPr lang="en-US" altLang="zh-CN" dirty="0"/>
          </a:p>
          <a:p>
            <a:r>
              <a:rPr lang="zh-CN" altLang="en-US" dirty="0"/>
              <a:t>查看配置数据</a:t>
            </a:r>
            <a:endParaRPr lang="en-US" altLang="zh-CN" dirty="0"/>
          </a:p>
          <a:p>
            <a:r>
              <a:rPr lang="zh-CN" altLang="en-US" dirty="0"/>
              <a:t>从逻辑层面思考可行性</a:t>
            </a:r>
            <a:endParaRPr lang="en-US" altLang="zh-CN" dirty="0"/>
          </a:p>
          <a:p>
            <a:pPr lvl="1"/>
            <a:r>
              <a:rPr lang="zh-CN" altLang="en-US" dirty="0"/>
              <a:t>效率问题</a:t>
            </a:r>
            <a:endParaRPr lang="en-US" altLang="zh-CN" dirty="0"/>
          </a:p>
          <a:p>
            <a:pPr lvl="1"/>
            <a:r>
              <a:rPr lang="zh-CN" altLang="en-US" dirty="0"/>
              <a:t>实现难度</a:t>
            </a:r>
            <a:endParaRPr lang="en-US" altLang="zh-CN" dirty="0"/>
          </a:p>
          <a:p>
            <a:pPr lvl="2"/>
            <a:r>
              <a:rPr lang="zh-CN" altLang="en-US" dirty="0"/>
              <a:t>涉及哪些系统</a:t>
            </a:r>
            <a:endParaRPr lang="en-US" altLang="zh-CN" dirty="0"/>
          </a:p>
          <a:p>
            <a:pPr lvl="2"/>
            <a:r>
              <a:rPr lang="zh-CN" altLang="en-US" dirty="0"/>
              <a:t>规则在什么地方实现，如何实现</a:t>
            </a:r>
            <a:endParaRPr lang="en-US" altLang="zh-CN" dirty="0"/>
          </a:p>
          <a:p>
            <a:r>
              <a:rPr lang="zh-CN" altLang="en-US" dirty="0"/>
              <a:t>考虑异常情况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235890A-0B77-406D-A8FE-DF3634EF2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抽象 </a:t>
            </a:r>
            <a:endParaRPr lang="en-US" altLang="zh-CN" dirty="0"/>
          </a:p>
          <a:p>
            <a:r>
              <a:rPr lang="zh-CN" altLang="en-US" dirty="0"/>
              <a:t>建立模型（结构设计） </a:t>
            </a:r>
            <a:endParaRPr lang="en-US" altLang="zh-CN" dirty="0"/>
          </a:p>
          <a:p>
            <a:r>
              <a:rPr lang="zh-CN" altLang="en-US" dirty="0"/>
              <a:t>设计算法 </a:t>
            </a:r>
            <a:endParaRPr lang="en-US" altLang="zh-CN" dirty="0"/>
          </a:p>
          <a:p>
            <a:r>
              <a:rPr lang="zh-CN" altLang="en-US" dirty="0"/>
              <a:t>处理数据 </a:t>
            </a:r>
            <a:endParaRPr lang="en-US" altLang="zh-CN" dirty="0"/>
          </a:p>
          <a:p>
            <a:r>
              <a:rPr lang="zh-CN" altLang="en-US" dirty="0"/>
              <a:t>实现功能和逻辑</a:t>
            </a:r>
          </a:p>
        </p:txBody>
      </p:sp>
    </p:spTree>
    <p:extLst>
      <p:ext uri="{BB962C8B-B14F-4D97-AF65-F5344CB8AC3E}">
        <p14:creationId xmlns:p14="http://schemas.microsoft.com/office/powerpoint/2010/main" val="125841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61A141-7230-40E8-A699-D2D33BA51583}"/>
              </a:ext>
            </a:extLst>
          </p:cNvPr>
          <p:cNvSpPr txBox="1"/>
          <p:nvPr/>
        </p:nvSpPr>
        <p:spPr>
          <a:xfrm>
            <a:off x="2759364" y="2767280"/>
            <a:ext cx="6673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程序与策划案</a:t>
            </a:r>
          </a:p>
        </p:txBody>
      </p:sp>
    </p:spTree>
    <p:extLst>
      <p:ext uri="{BB962C8B-B14F-4D97-AF65-F5344CB8AC3E}">
        <p14:creationId xmlns:p14="http://schemas.microsoft.com/office/powerpoint/2010/main" val="426528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35436-3C11-480B-B4B1-8CDFFED5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策划案中的细节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70B31-C035-463A-A30F-60DBAF8E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zh-CN" altLang="en-US" dirty="0"/>
              <a:t>只描述了正常的操作流程。</a:t>
            </a:r>
            <a:endParaRPr lang="en-US" altLang="zh-CN" dirty="0"/>
          </a:p>
          <a:p>
            <a:r>
              <a:rPr lang="zh-CN" altLang="en-US" dirty="0"/>
              <a:t>判定条件不完整。</a:t>
            </a:r>
            <a:endParaRPr lang="en-US" altLang="zh-CN" dirty="0"/>
          </a:p>
          <a:p>
            <a:r>
              <a:rPr lang="zh-CN" altLang="en-US" dirty="0"/>
              <a:t>缺少合理范围内的异常处理逻辑。 </a:t>
            </a:r>
            <a:endParaRPr lang="en-US" altLang="zh-CN" dirty="0"/>
          </a:p>
          <a:p>
            <a:r>
              <a:rPr lang="zh-CN" altLang="en-US" dirty="0"/>
              <a:t>没有配置数据。</a:t>
            </a:r>
            <a:endParaRPr lang="en-US" altLang="zh-CN" dirty="0"/>
          </a:p>
          <a:p>
            <a:r>
              <a:rPr lang="zh-CN" altLang="en-US" dirty="0"/>
              <a:t>没有验收标准。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6375E-73AB-4AC6-8290-9FA7CC5189B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437746" y="3611417"/>
            <a:ext cx="3706813" cy="1497157"/>
          </a:xfrm>
          <a:solidFill>
            <a:srgbClr val="FFFF00"/>
          </a:solidFill>
          <a:effectLst>
            <a:outerShdw blurRad="25400" dir="17880000">
              <a:srgbClr val="000000">
                <a:alpha val="46000"/>
              </a:srgbClr>
            </a:outerShdw>
            <a:softEdge rad="63500"/>
          </a:effectLst>
        </p:spPr>
        <p:txBody>
          <a:bodyPr anchor="ctr" anchorCtr="0"/>
          <a:lstStyle/>
          <a:p>
            <a:pPr marL="36900" indent="0" algn="l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  策划案写完了，为什么开发人员还要找你，问你策划案中的细节。</a:t>
            </a:r>
          </a:p>
        </p:txBody>
      </p:sp>
    </p:spTree>
    <p:extLst>
      <p:ext uri="{BB962C8B-B14F-4D97-AF65-F5344CB8AC3E}">
        <p14:creationId xmlns:p14="http://schemas.microsoft.com/office/powerpoint/2010/main" val="216006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D9F628-37B2-432F-810A-05BFFD0C84B8}"/>
              </a:ext>
            </a:extLst>
          </p:cNvPr>
          <p:cNvSpPr txBox="1"/>
          <p:nvPr/>
        </p:nvSpPr>
        <p:spPr>
          <a:xfrm>
            <a:off x="4466492" y="2508738"/>
            <a:ext cx="3259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沟通篇</a:t>
            </a:r>
          </a:p>
        </p:txBody>
      </p:sp>
    </p:spTree>
    <p:extLst>
      <p:ext uri="{BB962C8B-B14F-4D97-AF65-F5344CB8AC3E}">
        <p14:creationId xmlns:p14="http://schemas.microsoft.com/office/powerpoint/2010/main" val="3363865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04749-3BB8-40CC-BA06-AC81A235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实现误差的产生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4C05CC-86D3-4D42-B71F-0AC6D6AD4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 anchorCtr="0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案例一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案例二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案例三</a:t>
            </a:r>
          </a:p>
        </p:txBody>
      </p:sp>
      <p:pic>
        <p:nvPicPr>
          <p:cNvPr id="2052" name="Picture 4" descr="âé¡¹ç®å»¶æâçå¾çæç´¢ç»æ">
            <a:extLst>
              <a:ext uri="{FF2B5EF4-FFF2-40B4-BE49-F238E27FC236}">
                <a16:creationId xmlns:a16="http://schemas.microsoft.com/office/drawing/2014/main" id="{1124353E-3000-4DBE-A99F-5D357DC5A41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8" r="2496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9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B3852-EECB-4789-BEDA-C34CC6B0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为什么总是在项目即将发布时才发现品质达 不到要求？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6DFC47-0CDB-4C57-B7DB-380F93052D9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E6FF7-A906-4D0B-8547-BD2906E92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 anchorCtr="0"/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优化往往比开发要耗费更多时间 </a:t>
            </a: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很少估算技术点和</a:t>
            </a:r>
            <a:r>
              <a:rPr lang="en-US" altLang="zh-CN" dirty="0"/>
              <a:t>BUG</a:t>
            </a:r>
            <a:r>
              <a:rPr lang="zh-CN" altLang="en-US" dirty="0"/>
              <a:t>引发的时间风险 </a:t>
            </a: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前期堆功能，后期因为新需求不能满足产生大量重构。</a:t>
            </a: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在发布前新增大量功能</a:t>
            </a: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所有的验收都在版本即将发布之前的时候做。</a:t>
            </a: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/>
              <a:t>在发布前才发现配置问题多多，甚至一个有效的配置都配不出来。</a:t>
            </a:r>
          </a:p>
        </p:txBody>
      </p:sp>
    </p:spTree>
    <p:extLst>
      <p:ext uri="{BB962C8B-B14F-4D97-AF65-F5344CB8AC3E}">
        <p14:creationId xmlns:p14="http://schemas.microsoft.com/office/powerpoint/2010/main" val="2859585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64D8F-4759-4B48-8007-A0DC0BA2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需求反模式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83041A-FC67-4A43-B3AF-D0976EAA9F3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136BE4-AB4E-430F-B1E6-D20639ACC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 anchorCtr="0"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口头契约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抛出方案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暗盒操作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遗漏细节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懒于推敲</a:t>
            </a:r>
          </a:p>
        </p:txBody>
      </p:sp>
    </p:spTree>
    <p:extLst>
      <p:ext uri="{BB962C8B-B14F-4D97-AF65-F5344CB8AC3E}">
        <p14:creationId xmlns:p14="http://schemas.microsoft.com/office/powerpoint/2010/main" val="25548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48363A1-1181-4F39-AC63-0BB242B0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什么是沟通</a:t>
            </a:r>
          </a:p>
        </p:txBody>
      </p:sp>
    </p:spTree>
    <p:extLst>
      <p:ext uri="{BB962C8B-B14F-4D97-AF65-F5344CB8AC3E}">
        <p14:creationId xmlns:p14="http://schemas.microsoft.com/office/powerpoint/2010/main" val="178846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9A90F77-C65A-4BCA-BBCB-01128AB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1275071"/>
          </a:xfrm>
        </p:spPr>
        <p:txBody>
          <a:bodyPr/>
          <a:lstStyle/>
          <a:p>
            <a:r>
              <a:rPr lang="zh-CN" altLang="en-US" dirty="0"/>
              <a:t>游戏 </a:t>
            </a:r>
            <a:r>
              <a:rPr lang="en-US" altLang="zh-CN" dirty="0"/>
              <a:t>– </a:t>
            </a:r>
            <a:r>
              <a:rPr lang="zh-CN" altLang="en-US" dirty="0"/>
              <a:t>信息传递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866DC3-DD40-4057-BF88-5EED8435A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883508"/>
            <a:ext cx="10353763" cy="3913498"/>
          </a:xfrm>
        </p:spPr>
        <p:txBody>
          <a:bodyPr/>
          <a:lstStyle/>
          <a:p>
            <a:r>
              <a:rPr lang="zh-CN" altLang="en-US" dirty="0"/>
              <a:t>分成两组，并站成两列</a:t>
            </a:r>
            <a:endParaRPr lang="en-US" altLang="zh-CN" dirty="0"/>
          </a:p>
          <a:p>
            <a:r>
              <a:rPr lang="zh-CN" altLang="en-US" dirty="0"/>
              <a:t>每组的最后一个人会得到一个数字</a:t>
            </a:r>
            <a:endParaRPr lang="en-US" altLang="zh-CN" dirty="0"/>
          </a:p>
          <a:p>
            <a:r>
              <a:rPr lang="zh-CN" altLang="en-US" dirty="0"/>
              <a:t>将数字传递给排在你前面的人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传递过程中不能说话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不能使用除身体以外的任何物品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在开始之前每组有五分钟时间讨论你们传递信息的方案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传递速度最快且正确的一组获胜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5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C1B9A-FDFD-47D0-8AAE-3127531E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1267255"/>
          </a:xfrm>
        </p:spPr>
        <p:txBody>
          <a:bodyPr/>
          <a:lstStyle/>
          <a:p>
            <a:r>
              <a:rPr lang="zh-CN" altLang="en-US" dirty="0"/>
              <a:t>游戏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1F3BF-64A7-4322-B435-FD630389F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2063262"/>
            <a:ext cx="10353763" cy="3733744"/>
          </a:xfrm>
        </p:spPr>
        <p:txBody>
          <a:bodyPr/>
          <a:lstStyle/>
          <a:p>
            <a:r>
              <a:rPr lang="zh-CN" altLang="en-US" dirty="0"/>
              <a:t>我这里有一段加密过的密文，请大家想办法对该密文进行解密。</a:t>
            </a:r>
            <a:endParaRPr lang="en-US" altLang="zh-CN" dirty="0"/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2901141013063308093128230804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  <a:r>
              <a:rPr lang="en-US" altLang="zh-CN" dirty="0">
                <a:effectLst/>
              </a:rPr>
              <a:t>A bad workman always blames his tools.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0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02E18F5-1916-4E11-BC81-985FCC1C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什么是沟通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BA656FB-BF99-46CD-8CC5-34065291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沟通是信息传递的过程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传递信息需要经过编码，传递，解码三个环节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任何一个环节出错都将导致传递的信息出现偏差。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E9CD1D-9362-4FD9-9212-5B69C9667FF8}"/>
              </a:ext>
            </a:extLst>
          </p:cNvPr>
          <p:cNvGrpSpPr/>
          <p:nvPr/>
        </p:nvGrpSpPr>
        <p:grpSpPr>
          <a:xfrm>
            <a:off x="5484266" y="2070099"/>
            <a:ext cx="6231350" cy="2717801"/>
            <a:chOff x="5447320" y="1031630"/>
            <a:chExt cx="6231350" cy="27178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DE1D686-83C8-4A17-9316-94F74941124D}"/>
                </a:ext>
              </a:extLst>
            </p:cNvPr>
            <p:cNvSpPr/>
            <p:nvPr/>
          </p:nvSpPr>
          <p:spPr>
            <a:xfrm>
              <a:off x="5447322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1EE7E5A-5627-47BB-B6E6-712FDCFF7B10}"/>
                </a:ext>
              </a:extLst>
            </p:cNvPr>
            <p:cNvSpPr/>
            <p:nvPr/>
          </p:nvSpPr>
          <p:spPr>
            <a:xfrm>
              <a:off x="5447321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3E5B558-870B-45DD-849A-B710F59C13B6}"/>
                </a:ext>
              </a:extLst>
            </p:cNvPr>
            <p:cNvSpPr/>
            <p:nvPr/>
          </p:nvSpPr>
          <p:spPr>
            <a:xfrm>
              <a:off x="10060885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2641E9A-13EE-461A-BE33-B5010E9B23B5}"/>
                </a:ext>
              </a:extLst>
            </p:cNvPr>
            <p:cNvSpPr/>
            <p:nvPr/>
          </p:nvSpPr>
          <p:spPr>
            <a:xfrm>
              <a:off x="10060884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58E04EB8-FE8B-4740-A7E8-973A4B8E0A24}"/>
                </a:ext>
              </a:extLst>
            </p:cNvPr>
            <p:cNvSpPr/>
            <p:nvPr/>
          </p:nvSpPr>
          <p:spPr>
            <a:xfrm>
              <a:off x="5938983" y="1672492"/>
              <a:ext cx="508000" cy="4385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B7F87402-0142-4792-886F-9B55ECCE6D3E}"/>
                </a:ext>
              </a:extLst>
            </p:cNvPr>
            <p:cNvSpPr/>
            <p:nvPr/>
          </p:nvSpPr>
          <p:spPr>
            <a:xfrm flipV="1">
              <a:off x="10615776" y="1672492"/>
              <a:ext cx="508000" cy="4385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7652741-C625-4E51-A4FB-209F87B4A689}"/>
                </a:ext>
              </a:extLst>
            </p:cNvPr>
            <p:cNvSpPr/>
            <p:nvPr/>
          </p:nvSpPr>
          <p:spPr>
            <a:xfrm>
              <a:off x="5447321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E898A56-6988-4598-B53A-B212ED507647}"/>
                </a:ext>
              </a:extLst>
            </p:cNvPr>
            <p:cNvSpPr/>
            <p:nvPr/>
          </p:nvSpPr>
          <p:spPr>
            <a:xfrm>
              <a:off x="10060884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58A64E9-EBBE-4A1B-869E-5309D2A989B3}"/>
                </a:ext>
              </a:extLst>
            </p:cNvPr>
            <p:cNvSpPr/>
            <p:nvPr/>
          </p:nvSpPr>
          <p:spPr>
            <a:xfrm>
              <a:off x="10060883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解码</a:t>
              </a:r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4968FCB2-5BC1-497D-90A6-367C406151C6}"/>
                </a:ext>
              </a:extLst>
            </p:cNvPr>
            <p:cNvSpPr/>
            <p:nvPr/>
          </p:nvSpPr>
          <p:spPr>
            <a:xfrm>
              <a:off x="7065105" y="2204710"/>
              <a:ext cx="665720" cy="453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CF62F88A-4000-440C-A726-D8091B7CF509}"/>
                </a:ext>
              </a:extLst>
            </p:cNvPr>
            <p:cNvSpPr/>
            <p:nvPr/>
          </p:nvSpPr>
          <p:spPr>
            <a:xfrm>
              <a:off x="9348612" y="2204710"/>
              <a:ext cx="712272" cy="453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27F1DBF-3CC8-4B61-80F2-4A46EEB29F8C}"/>
                </a:ext>
              </a:extLst>
            </p:cNvPr>
            <p:cNvSpPr/>
            <p:nvPr/>
          </p:nvSpPr>
          <p:spPr>
            <a:xfrm>
              <a:off x="7730825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传输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D2B58D0-933D-4E88-BD51-876B6AD100D9}"/>
                </a:ext>
              </a:extLst>
            </p:cNvPr>
            <p:cNvSpPr/>
            <p:nvPr/>
          </p:nvSpPr>
          <p:spPr>
            <a:xfrm>
              <a:off x="5447320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编码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6DAE76C4-FE17-456F-AC04-28E2AEA03A4B}"/>
                </a:ext>
              </a:extLst>
            </p:cNvPr>
            <p:cNvSpPr/>
            <p:nvPr/>
          </p:nvSpPr>
          <p:spPr>
            <a:xfrm>
              <a:off x="7267492" y="3108569"/>
              <a:ext cx="926664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语言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12F02CD-FF2E-4A02-BF91-119F2B4A0032}"/>
                </a:ext>
              </a:extLst>
            </p:cNvPr>
            <p:cNvSpPr/>
            <p:nvPr/>
          </p:nvSpPr>
          <p:spPr>
            <a:xfrm>
              <a:off x="8885278" y="3108569"/>
              <a:ext cx="926664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情绪</a:t>
              </a:r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D9669872-4007-4BAA-8720-A6E51D31D2C4}"/>
                </a:ext>
              </a:extLst>
            </p:cNvPr>
            <p:cNvCxnSpPr>
              <a:stCxn id="22" idx="0"/>
              <a:endCxn id="20" idx="2"/>
            </p:cNvCxnSpPr>
            <p:nvPr/>
          </p:nvCxnSpPr>
          <p:spPr>
            <a:xfrm rot="5400000" flipH="1" flipV="1">
              <a:off x="7956961" y="2525812"/>
              <a:ext cx="356620" cy="8088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FDC2B0FA-C41B-4B92-B3A8-1C54E3131D0A}"/>
                </a:ext>
              </a:extLst>
            </p:cNvPr>
            <p:cNvCxnSpPr>
              <a:stCxn id="23" idx="0"/>
              <a:endCxn id="20" idx="2"/>
            </p:cNvCxnSpPr>
            <p:nvPr/>
          </p:nvCxnSpPr>
          <p:spPr>
            <a:xfrm rot="16200000" flipV="1">
              <a:off x="8765854" y="2525813"/>
              <a:ext cx="356620" cy="8088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188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沟通的意义</a:t>
            </a:r>
          </a:p>
        </p:txBody>
      </p:sp>
      <p:sp>
        <p:nvSpPr>
          <p:cNvPr id="6" name="竖排文字占位符 5"/>
          <p:cNvSpPr>
            <a:spLocks noGrp="1"/>
          </p:cNvSpPr>
          <p:nvPr>
            <p:ph type="body" orient="vert" idx="1"/>
          </p:nvPr>
        </p:nvSpPr>
        <p:spPr>
          <a:xfrm>
            <a:off x="2102069" y="1732449"/>
            <a:ext cx="7588469" cy="4058751"/>
          </a:xfrm>
        </p:spPr>
        <p:txBody>
          <a:bodyPr vert="horz"/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满足人们彼此交流的需要</a:t>
            </a:r>
          </a:p>
          <a:p>
            <a:r>
              <a:rPr lang="zh-CN" altLang="en-US" dirty="0"/>
              <a:t>使人们达成共识、更多的合作</a:t>
            </a:r>
          </a:p>
          <a:p>
            <a:r>
              <a:rPr lang="zh-CN" altLang="en-US" dirty="0"/>
              <a:t>降低工作的代理成本，提高办事效率</a:t>
            </a:r>
          </a:p>
          <a:p>
            <a:r>
              <a:rPr lang="zh-CN" altLang="en-US" dirty="0"/>
              <a:t>能获得有价值的信息，并使个人办事更加井井有条</a:t>
            </a:r>
          </a:p>
          <a:p>
            <a:r>
              <a:rPr lang="zh-CN" altLang="en-US" dirty="0"/>
              <a:t>使人进行清晰的思考，有效把握所做的事。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10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词汇列表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EAC91D-95A8-4629-BCE2-0D9A042A2182}"/>
              </a:ext>
            </a:extLst>
          </p:cNvPr>
          <p:cNvSpPr/>
          <p:nvPr/>
        </p:nvSpPr>
        <p:spPr>
          <a:xfrm>
            <a:off x="3168073" y="2103477"/>
            <a:ext cx="1560945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ACT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B595A02-BEDC-47E5-936F-07CE5D8F38D0}"/>
              </a:ext>
            </a:extLst>
          </p:cNvPr>
          <p:cNvSpPr/>
          <p:nvPr/>
        </p:nvSpPr>
        <p:spPr>
          <a:xfrm>
            <a:off x="2663570" y="2955951"/>
            <a:ext cx="1560945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DLC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BBDC16-55B0-4521-AAF7-E1BAED0CEB79}"/>
              </a:ext>
            </a:extLst>
          </p:cNvPr>
          <p:cNvSpPr/>
          <p:nvPr/>
        </p:nvSpPr>
        <p:spPr>
          <a:xfrm>
            <a:off x="4975034" y="2965186"/>
            <a:ext cx="1560945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SLG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41BB172-0D6D-49EA-80A6-FC07FEBF9761}"/>
              </a:ext>
            </a:extLst>
          </p:cNvPr>
          <p:cNvSpPr/>
          <p:nvPr/>
        </p:nvSpPr>
        <p:spPr>
          <a:xfrm>
            <a:off x="3747174" y="2626904"/>
            <a:ext cx="1560945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BMG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A74F6AF-2DB0-4763-99F6-41D413AD8405}"/>
              </a:ext>
            </a:extLst>
          </p:cNvPr>
          <p:cNvSpPr/>
          <p:nvPr/>
        </p:nvSpPr>
        <p:spPr>
          <a:xfrm>
            <a:off x="4367612" y="3911096"/>
            <a:ext cx="1560945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郭嘉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99E278-6AA1-4BDB-ACBA-7BC8706B9161}"/>
              </a:ext>
            </a:extLst>
          </p:cNvPr>
          <p:cNvSpPr/>
          <p:nvPr/>
        </p:nvSpPr>
        <p:spPr>
          <a:xfrm>
            <a:off x="3747173" y="3458019"/>
            <a:ext cx="1560945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鬼畜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5730E07-54DB-4BE5-9C77-EC91E41EC22E}"/>
              </a:ext>
            </a:extLst>
          </p:cNvPr>
          <p:cNvSpPr/>
          <p:nvPr/>
        </p:nvSpPr>
        <p:spPr>
          <a:xfrm>
            <a:off x="6318793" y="3333407"/>
            <a:ext cx="1560945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</a:rPr>
              <a:t>口嫌体正直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B4FA1AB-85A7-444F-B937-AD367273D7C7}"/>
              </a:ext>
            </a:extLst>
          </p:cNvPr>
          <p:cNvSpPr/>
          <p:nvPr/>
        </p:nvSpPr>
        <p:spPr>
          <a:xfrm>
            <a:off x="5538321" y="3810152"/>
            <a:ext cx="1560945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</a:rPr>
              <a:t>内存池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1E4E585-A613-47AE-A494-B35948565E91}"/>
              </a:ext>
            </a:extLst>
          </p:cNvPr>
          <p:cNvSpPr/>
          <p:nvPr/>
        </p:nvSpPr>
        <p:spPr>
          <a:xfrm>
            <a:off x="2515244" y="3915298"/>
            <a:ext cx="1560945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</a:rPr>
              <a:t>对象池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34BB578-E324-4FE9-8C42-7EC725FDD365}"/>
              </a:ext>
            </a:extLst>
          </p:cNvPr>
          <p:cNvSpPr/>
          <p:nvPr/>
        </p:nvSpPr>
        <p:spPr>
          <a:xfrm>
            <a:off x="3414089" y="4441447"/>
            <a:ext cx="1560945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</a:rPr>
              <a:t>娘化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E7CFA3-AD1C-4A06-9BE7-23552CCB8B08}"/>
              </a:ext>
            </a:extLst>
          </p:cNvPr>
          <p:cNvSpPr/>
          <p:nvPr/>
        </p:nvSpPr>
        <p:spPr>
          <a:xfrm>
            <a:off x="4916823" y="2144922"/>
            <a:ext cx="1560945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</a:rPr>
              <a:t>发布版本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87C2EC4-467A-48E5-81EA-BD287E1DC4AF}"/>
              </a:ext>
            </a:extLst>
          </p:cNvPr>
          <p:cNvSpPr/>
          <p:nvPr/>
        </p:nvSpPr>
        <p:spPr>
          <a:xfrm>
            <a:off x="4709004" y="4732392"/>
            <a:ext cx="1560945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BUG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2B50213-A215-4382-B9B3-C12ABE80C909}"/>
              </a:ext>
            </a:extLst>
          </p:cNvPr>
          <p:cNvSpPr/>
          <p:nvPr/>
        </p:nvSpPr>
        <p:spPr>
          <a:xfrm>
            <a:off x="6058638" y="2505100"/>
            <a:ext cx="1560945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看板娘</a:t>
            </a:r>
          </a:p>
        </p:txBody>
      </p:sp>
    </p:spTree>
    <p:extLst>
      <p:ext uri="{BB962C8B-B14F-4D97-AF65-F5344CB8AC3E}">
        <p14:creationId xmlns:p14="http://schemas.microsoft.com/office/powerpoint/2010/main" val="29661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如何达成共识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marL="36900" indent="0" algn="ctr">
              <a:buNone/>
            </a:pPr>
            <a:r>
              <a:rPr lang="zh-CN" altLang="en-US" dirty="0"/>
              <a:t>不要忽略你没有理解的词 </a:t>
            </a:r>
          </a:p>
          <a:p>
            <a:pPr marL="36900" indent="0" algn="ctr">
              <a:buNone/>
            </a:pPr>
            <a:r>
              <a:rPr lang="zh-CN" altLang="en-US" dirty="0"/>
              <a:t>学会说我没听懂 </a:t>
            </a:r>
          </a:p>
          <a:p>
            <a:pPr marL="36900" indent="0" algn="ctr">
              <a:buNone/>
            </a:pPr>
            <a:r>
              <a:rPr lang="zh-CN" altLang="en-US" dirty="0"/>
              <a:t>努力学习新的语言环境 </a:t>
            </a:r>
          </a:p>
          <a:p>
            <a:pPr marL="36900" indent="0" algn="ctr">
              <a:buNone/>
            </a:pPr>
            <a:r>
              <a:rPr lang="zh-CN" altLang="en-US" dirty="0"/>
              <a:t>掌握沟通目标领域中的词汇并灵活运用 </a:t>
            </a:r>
          </a:p>
          <a:p>
            <a:pPr marL="36900" indent="0" algn="ctr">
              <a:buNone/>
            </a:pPr>
            <a:r>
              <a:rPr lang="zh-CN" altLang="en-US" dirty="0"/>
              <a:t>耐心解释 </a:t>
            </a:r>
          </a:p>
          <a:p>
            <a:pPr marL="36900" indent="0" algn="ctr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5995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771</TotalTime>
  <Words>988</Words>
  <Application>Microsoft Office PowerPoint</Application>
  <PresentationFormat>宽屏</PresentationFormat>
  <Paragraphs>193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方正舒体</vt:lpstr>
      <vt:lpstr>宋体</vt:lpstr>
      <vt:lpstr>Arial</vt:lpstr>
      <vt:lpstr>Calibri</vt:lpstr>
      <vt:lpstr>Calibri Light</vt:lpstr>
      <vt:lpstr>Calisto MT</vt:lpstr>
      <vt:lpstr>Trebuchet MS</vt:lpstr>
      <vt:lpstr>Wingdings</vt:lpstr>
      <vt:lpstr>Wingdings 2</vt:lpstr>
      <vt:lpstr>HDOfficeLightV0</vt:lpstr>
      <vt:lpstr>石板</vt:lpstr>
      <vt:lpstr>策划与程序沟通技巧</vt:lpstr>
      <vt:lpstr>PowerPoint 演示文稿</vt:lpstr>
      <vt:lpstr>什么是沟通</vt:lpstr>
      <vt:lpstr>游戏 – 信息传递</vt:lpstr>
      <vt:lpstr>游戏</vt:lpstr>
      <vt:lpstr>什么是沟通</vt:lpstr>
      <vt:lpstr>沟通的意义</vt:lpstr>
      <vt:lpstr>词汇列表</vt:lpstr>
      <vt:lpstr>如何达成共识</vt:lpstr>
      <vt:lpstr>PowerPoint 演示文稿</vt:lpstr>
      <vt:lpstr>什么是需求</vt:lpstr>
      <vt:lpstr>如何提需求</vt:lpstr>
      <vt:lpstr>如何向技术人员提需求</vt:lpstr>
      <vt:lpstr>制作需求文档</vt:lpstr>
      <vt:lpstr>PowerPoint 演示文稿</vt:lpstr>
      <vt:lpstr>程序与策划思维比较</vt:lpstr>
      <vt:lpstr>当技术拿到策划案后</vt:lpstr>
      <vt:lpstr>PowerPoint 演示文稿</vt:lpstr>
      <vt:lpstr>策划案中的细节</vt:lpstr>
      <vt:lpstr>实现误差的产生</vt:lpstr>
      <vt:lpstr>为什么总是在项目即将发布时才发现品质达 不到要求？</vt:lpstr>
      <vt:lpstr>需求反模式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策划与程序沟通技巧</dc:title>
  <dc:creator>Albert Xu</dc:creator>
  <cp:lastModifiedBy>Albert Xu</cp:lastModifiedBy>
  <cp:revision>42</cp:revision>
  <dcterms:created xsi:type="dcterms:W3CDTF">2018-03-04T13:09:37Z</dcterms:created>
  <dcterms:modified xsi:type="dcterms:W3CDTF">2018-03-28T16:53:07Z</dcterms:modified>
</cp:coreProperties>
</file>