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71"/>
  </p:notesMasterIdLst>
  <p:sldIdLst>
    <p:sldId id="256" r:id="rId3"/>
    <p:sldId id="268" r:id="rId4"/>
    <p:sldId id="269" r:id="rId5"/>
    <p:sldId id="298" r:id="rId6"/>
    <p:sldId id="270" r:id="rId7"/>
    <p:sldId id="271" r:id="rId8"/>
    <p:sldId id="273" r:id="rId9"/>
    <p:sldId id="257" r:id="rId10"/>
    <p:sldId id="258" r:id="rId11"/>
    <p:sldId id="272" r:id="rId12"/>
    <p:sldId id="277" r:id="rId13"/>
    <p:sldId id="274" r:id="rId14"/>
    <p:sldId id="275" r:id="rId15"/>
    <p:sldId id="276" r:id="rId16"/>
    <p:sldId id="259" r:id="rId17"/>
    <p:sldId id="278" r:id="rId18"/>
    <p:sldId id="260" r:id="rId19"/>
    <p:sldId id="297" r:id="rId20"/>
    <p:sldId id="262" r:id="rId21"/>
    <p:sldId id="295" r:id="rId22"/>
    <p:sldId id="296" r:id="rId23"/>
    <p:sldId id="282" r:id="rId24"/>
    <p:sldId id="299" r:id="rId25"/>
    <p:sldId id="280" r:id="rId26"/>
    <p:sldId id="281" r:id="rId27"/>
    <p:sldId id="283" r:id="rId28"/>
    <p:sldId id="263" r:id="rId29"/>
    <p:sldId id="300" r:id="rId30"/>
    <p:sldId id="264" r:id="rId31"/>
    <p:sldId id="301" r:id="rId32"/>
    <p:sldId id="279" r:id="rId33"/>
    <p:sldId id="304" r:id="rId34"/>
    <p:sldId id="305" r:id="rId35"/>
    <p:sldId id="302" r:id="rId36"/>
    <p:sldId id="284" r:id="rId37"/>
    <p:sldId id="307" r:id="rId38"/>
    <p:sldId id="309" r:id="rId39"/>
    <p:sldId id="311" r:id="rId40"/>
    <p:sldId id="308" r:id="rId41"/>
    <p:sldId id="310" r:id="rId42"/>
    <p:sldId id="266" r:id="rId43"/>
    <p:sldId id="267" r:id="rId44"/>
    <p:sldId id="286" r:id="rId45"/>
    <p:sldId id="287" r:id="rId46"/>
    <p:sldId id="312" r:id="rId47"/>
    <p:sldId id="313" r:id="rId48"/>
    <p:sldId id="314" r:id="rId49"/>
    <p:sldId id="315" r:id="rId50"/>
    <p:sldId id="294" r:id="rId51"/>
    <p:sldId id="318" r:id="rId52"/>
    <p:sldId id="319" r:id="rId53"/>
    <p:sldId id="321" r:id="rId54"/>
    <p:sldId id="316" r:id="rId55"/>
    <p:sldId id="317" r:id="rId56"/>
    <p:sldId id="322" r:id="rId57"/>
    <p:sldId id="323" r:id="rId58"/>
    <p:sldId id="324" r:id="rId59"/>
    <p:sldId id="325" r:id="rId60"/>
    <p:sldId id="326" r:id="rId61"/>
    <p:sldId id="327" r:id="rId62"/>
    <p:sldId id="328" r:id="rId63"/>
    <p:sldId id="329" r:id="rId64"/>
    <p:sldId id="330" r:id="rId65"/>
    <p:sldId id="288" r:id="rId66"/>
    <p:sldId id="289" r:id="rId67"/>
    <p:sldId id="291" r:id="rId68"/>
    <p:sldId id="292" r:id="rId69"/>
    <p:sldId id="29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0619" autoAdjust="0"/>
  </p:normalViewPr>
  <p:slideViewPr>
    <p:cSldViewPr snapToGrid="0">
      <p:cViewPr varScale="1">
        <p:scale>
          <a:sx n="92" d="100"/>
          <a:sy n="92" d="100"/>
        </p:scale>
        <p:origin x="516" y="78"/>
      </p:cViewPr>
      <p:guideLst/>
    </p:cSldViewPr>
  </p:slideViewPr>
  <p:notesTextViewPr>
    <p:cViewPr>
      <p:scale>
        <a:sx n="1" d="1"/>
        <a:sy n="1" d="1"/>
      </p:scale>
      <p:origin x="0" y="-144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t>2017/7/10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t>‹#›</a:t>
            </a:fld>
            <a:endParaRPr lang="zh-CN" altLang="en-US"/>
          </a:p>
        </p:txBody>
      </p:sp>
    </p:spTree>
    <p:extLst>
      <p:ext uri="{BB962C8B-B14F-4D97-AF65-F5344CB8AC3E}">
        <p14:creationId xmlns:p14="http://schemas.microsoft.com/office/powerpoint/2010/main"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a:t>
            </a:fld>
            <a:endParaRPr lang="zh-CN" altLang="en-US"/>
          </a:p>
        </p:txBody>
      </p:sp>
    </p:spTree>
    <p:extLst>
      <p:ext uri="{BB962C8B-B14F-4D97-AF65-F5344CB8AC3E}">
        <p14:creationId xmlns:p14="http://schemas.microsoft.com/office/powerpoint/2010/main" val="3664452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13</a:t>
            </a:fld>
            <a:endParaRPr lang="zh-CN" altLang="en-US"/>
          </a:p>
        </p:txBody>
      </p:sp>
    </p:spTree>
    <p:extLst>
      <p:ext uri="{BB962C8B-B14F-4D97-AF65-F5344CB8AC3E}">
        <p14:creationId xmlns:p14="http://schemas.microsoft.com/office/powerpoint/2010/main" val="71758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14</a:t>
            </a:fld>
            <a:endParaRPr lang="zh-CN" altLang="en-US"/>
          </a:p>
        </p:txBody>
      </p:sp>
    </p:spTree>
    <p:extLst>
      <p:ext uri="{BB962C8B-B14F-4D97-AF65-F5344CB8AC3E}">
        <p14:creationId xmlns:p14="http://schemas.microsoft.com/office/powerpoint/2010/main" val="96417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双精度转单精度</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15</a:t>
            </a:fld>
            <a:endParaRPr lang="zh-CN" altLang="en-US"/>
          </a:p>
        </p:txBody>
      </p:sp>
    </p:spTree>
    <p:extLst>
      <p:ext uri="{BB962C8B-B14F-4D97-AF65-F5344CB8AC3E}">
        <p14:creationId xmlns:p14="http://schemas.microsoft.com/office/powerpoint/2010/main" val="836962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17</a:t>
            </a:fld>
            <a:endParaRPr lang="zh-CN" altLang="en-US"/>
          </a:p>
        </p:txBody>
      </p:sp>
    </p:spTree>
    <p:extLst>
      <p:ext uri="{BB962C8B-B14F-4D97-AF65-F5344CB8AC3E}">
        <p14:creationId xmlns:p14="http://schemas.microsoft.com/office/powerpoint/2010/main" val="1662081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18</a:t>
            </a:fld>
            <a:endParaRPr lang="zh-CN" altLang="en-US"/>
          </a:p>
        </p:txBody>
      </p:sp>
    </p:spTree>
    <p:extLst>
      <p:ext uri="{BB962C8B-B14F-4D97-AF65-F5344CB8AC3E}">
        <p14:creationId xmlns:p14="http://schemas.microsoft.com/office/powerpoint/2010/main" val="3928185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的工程设置里，设置保留栈大小的地方。</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19</a:t>
            </a:fld>
            <a:endParaRPr lang="zh-CN" altLang="en-US"/>
          </a:p>
        </p:txBody>
      </p:sp>
    </p:spTree>
    <p:extLst>
      <p:ext uri="{BB962C8B-B14F-4D97-AF65-F5344CB8AC3E}">
        <p14:creationId xmlns:p14="http://schemas.microsoft.com/office/powerpoint/2010/main" val="104282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20</a:t>
            </a:fld>
            <a:endParaRPr lang="zh-CN" altLang="en-US"/>
          </a:p>
        </p:txBody>
      </p:sp>
    </p:spTree>
    <p:extLst>
      <p:ext uri="{BB962C8B-B14F-4D97-AF65-F5344CB8AC3E}">
        <p14:creationId xmlns:p14="http://schemas.microsoft.com/office/powerpoint/2010/main" val="1942428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21</a:t>
            </a:fld>
            <a:endParaRPr lang="zh-CN" altLang="en-US"/>
          </a:p>
        </p:txBody>
      </p:sp>
    </p:spTree>
    <p:extLst>
      <p:ext uri="{BB962C8B-B14F-4D97-AF65-F5344CB8AC3E}">
        <p14:creationId xmlns:p14="http://schemas.microsoft.com/office/powerpoint/2010/main" val="3823719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我们现在在调试时看到的地址为虚拟地址，与之对应的为实地址（物理地址），虚地址和实地址之间由操作系统来通过可编程的</a:t>
            </a:r>
            <a:r>
              <a:rPr lang="en-US" altLang="zh-CN" dirty="0"/>
              <a:t>MMU</a:t>
            </a:r>
            <a:r>
              <a:rPr lang="zh-CN" altLang="en-US" dirty="0"/>
              <a:t>表建立映射关系。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22</a:t>
            </a:fld>
            <a:endParaRPr lang="zh-CN" altLang="en-US"/>
          </a:p>
        </p:txBody>
      </p:sp>
    </p:spTree>
    <p:extLst>
      <p:ext uri="{BB962C8B-B14F-4D97-AF65-F5344CB8AC3E}">
        <p14:creationId xmlns:p14="http://schemas.microsoft.com/office/powerpoint/2010/main" val="76368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23</a:t>
            </a:fld>
            <a:endParaRPr lang="zh-CN" altLang="en-US"/>
          </a:p>
        </p:txBody>
      </p:sp>
    </p:spTree>
    <p:extLst>
      <p:ext uri="{BB962C8B-B14F-4D97-AF65-F5344CB8AC3E}">
        <p14:creationId xmlns:p14="http://schemas.microsoft.com/office/powerpoint/2010/main" val="162719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a:t>
            </a:fld>
            <a:endParaRPr lang="zh-CN" altLang="en-US"/>
          </a:p>
        </p:txBody>
      </p:sp>
    </p:spTree>
    <p:extLst>
      <p:ext uri="{BB962C8B-B14F-4D97-AF65-F5344CB8AC3E}">
        <p14:creationId xmlns:p14="http://schemas.microsoft.com/office/powerpoint/2010/main" val="336039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24</a:t>
            </a:fld>
            <a:endParaRPr lang="zh-CN" altLang="en-US"/>
          </a:p>
        </p:txBody>
      </p:sp>
    </p:spTree>
    <p:extLst>
      <p:ext uri="{BB962C8B-B14F-4D97-AF65-F5344CB8AC3E}">
        <p14:creationId xmlns:p14="http://schemas.microsoft.com/office/powerpoint/2010/main" val="791660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25</a:t>
            </a:fld>
            <a:endParaRPr lang="zh-CN" altLang="en-US"/>
          </a:p>
        </p:txBody>
      </p:sp>
    </p:spTree>
    <p:extLst>
      <p:ext uri="{BB962C8B-B14F-4D97-AF65-F5344CB8AC3E}">
        <p14:creationId xmlns:p14="http://schemas.microsoft.com/office/powerpoint/2010/main" val="85054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27</a:t>
            </a:fld>
            <a:endParaRPr lang="zh-CN" altLang="en-US"/>
          </a:p>
        </p:txBody>
      </p:sp>
    </p:spTree>
    <p:extLst>
      <p:ext uri="{BB962C8B-B14F-4D97-AF65-F5344CB8AC3E}">
        <p14:creationId xmlns:p14="http://schemas.microsoft.com/office/powerpoint/2010/main" val="971883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28</a:t>
            </a:fld>
            <a:endParaRPr lang="zh-CN" altLang="en-US"/>
          </a:p>
        </p:txBody>
      </p:sp>
    </p:spTree>
    <p:extLst>
      <p:ext uri="{BB962C8B-B14F-4D97-AF65-F5344CB8AC3E}">
        <p14:creationId xmlns:p14="http://schemas.microsoft.com/office/powerpoint/2010/main" val="801939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29</a:t>
            </a:fld>
            <a:endParaRPr lang="zh-CN" altLang="en-US"/>
          </a:p>
        </p:txBody>
      </p:sp>
    </p:spTree>
    <p:extLst>
      <p:ext uri="{BB962C8B-B14F-4D97-AF65-F5344CB8AC3E}">
        <p14:creationId xmlns:p14="http://schemas.microsoft.com/office/powerpoint/2010/main" val="3455670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30</a:t>
            </a:fld>
            <a:endParaRPr lang="zh-CN" altLang="en-US"/>
          </a:p>
        </p:txBody>
      </p:sp>
    </p:spTree>
    <p:extLst>
      <p:ext uri="{BB962C8B-B14F-4D97-AF65-F5344CB8AC3E}">
        <p14:creationId xmlns:p14="http://schemas.microsoft.com/office/powerpoint/2010/main" val="278599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31</a:t>
            </a:fld>
            <a:endParaRPr lang="zh-CN" altLang="en-US"/>
          </a:p>
        </p:txBody>
      </p:sp>
    </p:spTree>
    <p:extLst>
      <p:ext uri="{BB962C8B-B14F-4D97-AF65-F5344CB8AC3E}">
        <p14:creationId xmlns:p14="http://schemas.microsoft.com/office/powerpoint/2010/main" val="97405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32</a:t>
            </a:fld>
            <a:endParaRPr lang="zh-CN" altLang="en-US"/>
          </a:p>
        </p:txBody>
      </p:sp>
    </p:spTree>
    <p:extLst>
      <p:ext uri="{BB962C8B-B14F-4D97-AF65-F5344CB8AC3E}">
        <p14:creationId xmlns:p14="http://schemas.microsoft.com/office/powerpoint/2010/main" val="355552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33</a:t>
            </a:fld>
            <a:endParaRPr lang="zh-CN" altLang="en-US"/>
          </a:p>
        </p:txBody>
      </p:sp>
    </p:spTree>
    <p:extLst>
      <p:ext uri="{BB962C8B-B14F-4D97-AF65-F5344CB8AC3E}">
        <p14:creationId xmlns:p14="http://schemas.microsoft.com/office/powerpoint/2010/main" val="3124487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35</a:t>
            </a:fld>
            <a:endParaRPr lang="zh-CN" altLang="en-US"/>
          </a:p>
        </p:txBody>
      </p:sp>
    </p:spTree>
    <p:extLst>
      <p:ext uri="{BB962C8B-B14F-4D97-AF65-F5344CB8AC3E}">
        <p14:creationId xmlns:p14="http://schemas.microsoft.com/office/powerpoint/2010/main" val="112170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a:t>
            </a:fld>
            <a:endParaRPr lang="zh-CN" altLang="en-US"/>
          </a:p>
        </p:txBody>
      </p:sp>
    </p:spTree>
    <p:extLst>
      <p:ext uri="{BB962C8B-B14F-4D97-AF65-F5344CB8AC3E}">
        <p14:creationId xmlns:p14="http://schemas.microsoft.com/office/powerpoint/2010/main" val="531163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所谓保护，是针对类的，而不是具体的对象。</a:t>
            </a:r>
            <a:endParaRPr lang="en-US" altLang="zh-CN"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36</a:t>
            </a:fld>
            <a:endParaRPr lang="zh-CN" altLang="en-US"/>
          </a:p>
        </p:txBody>
      </p:sp>
    </p:spTree>
    <p:extLst>
      <p:ext uri="{BB962C8B-B14F-4D97-AF65-F5344CB8AC3E}">
        <p14:creationId xmlns:p14="http://schemas.microsoft.com/office/powerpoint/2010/main" val="2130896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37</a:t>
            </a:fld>
            <a:endParaRPr lang="zh-CN" altLang="en-US"/>
          </a:p>
        </p:txBody>
      </p:sp>
    </p:spTree>
    <p:extLst>
      <p:ext uri="{BB962C8B-B14F-4D97-AF65-F5344CB8AC3E}">
        <p14:creationId xmlns:p14="http://schemas.microsoft.com/office/powerpoint/2010/main" val="788825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38</a:t>
            </a:fld>
            <a:endParaRPr lang="zh-CN" altLang="en-US"/>
          </a:p>
        </p:txBody>
      </p:sp>
    </p:spTree>
    <p:extLst>
      <p:ext uri="{BB962C8B-B14F-4D97-AF65-F5344CB8AC3E}">
        <p14:creationId xmlns:p14="http://schemas.microsoft.com/office/powerpoint/2010/main" val="296426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39</a:t>
            </a:fld>
            <a:endParaRPr lang="zh-CN" altLang="en-US"/>
          </a:p>
        </p:txBody>
      </p:sp>
    </p:spTree>
    <p:extLst>
      <p:ext uri="{BB962C8B-B14F-4D97-AF65-F5344CB8AC3E}">
        <p14:creationId xmlns:p14="http://schemas.microsoft.com/office/powerpoint/2010/main" val="282259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40</a:t>
            </a:fld>
            <a:endParaRPr lang="zh-CN" altLang="en-US"/>
          </a:p>
        </p:txBody>
      </p:sp>
    </p:spTree>
    <p:extLst>
      <p:ext uri="{BB962C8B-B14F-4D97-AF65-F5344CB8AC3E}">
        <p14:creationId xmlns:p14="http://schemas.microsoft.com/office/powerpoint/2010/main" val="131807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41</a:t>
            </a:fld>
            <a:endParaRPr lang="zh-CN" altLang="en-US"/>
          </a:p>
        </p:txBody>
      </p:sp>
    </p:spTree>
    <p:extLst>
      <p:ext uri="{BB962C8B-B14F-4D97-AF65-F5344CB8AC3E}">
        <p14:creationId xmlns:p14="http://schemas.microsoft.com/office/powerpoint/2010/main" val="364268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42</a:t>
            </a:fld>
            <a:endParaRPr lang="zh-CN" altLang="en-US"/>
          </a:p>
        </p:txBody>
      </p:sp>
    </p:spTree>
    <p:extLst>
      <p:ext uri="{BB962C8B-B14F-4D97-AF65-F5344CB8AC3E}">
        <p14:creationId xmlns:p14="http://schemas.microsoft.com/office/powerpoint/2010/main" val="3944467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44</a:t>
            </a:fld>
            <a:endParaRPr lang="zh-CN" altLang="en-US"/>
          </a:p>
        </p:txBody>
      </p:sp>
    </p:spTree>
    <p:extLst>
      <p:ext uri="{BB962C8B-B14F-4D97-AF65-F5344CB8AC3E}">
        <p14:creationId xmlns:p14="http://schemas.microsoft.com/office/powerpoint/2010/main" val="95009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45</a:t>
            </a:fld>
            <a:endParaRPr lang="zh-CN" altLang="en-US"/>
          </a:p>
        </p:txBody>
      </p:sp>
    </p:spTree>
    <p:extLst>
      <p:ext uri="{BB962C8B-B14F-4D97-AF65-F5344CB8AC3E}">
        <p14:creationId xmlns:p14="http://schemas.microsoft.com/office/powerpoint/2010/main" val="2770475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46</a:t>
            </a:fld>
            <a:endParaRPr lang="zh-CN" altLang="en-US"/>
          </a:p>
        </p:txBody>
      </p:sp>
    </p:spTree>
    <p:extLst>
      <p:ext uri="{BB962C8B-B14F-4D97-AF65-F5344CB8AC3E}">
        <p14:creationId xmlns:p14="http://schemas.microsoft.com/office/powerpoint/2010/main" val="224313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7</a:t>
            </a:fld>
            <a:endParaRPr lang="zh-CN" altLang="en-US"/>
          </a:p>
        </p:txBody>
      </p:sp>
    </p:spTree>
    <p:extLst>
      <p:ext uri="{BB962C8B-B14F-4D97-AF65-F5344CB8AC3E}">
        <p14:creationId xmlns:p14="http://schemas.microsoft.com/office/powerpoint/2010/main" val="2324713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47</a:t>
            </a:fld>
            <a:endParaRPr lang="zh-CN" altLang="en-US"/>
          </a:p>
        </p:txBody>
      </p:sp>
    </p:spTree>
    <p:extLst>
      <p:ext uri="{BB962C8B-B14F-4D97-AF65-F5344CB8AC3E}">
        <p14:creationId xmlns:p14="http://schemas.microsoft.com/office/powerpoint/2010/main" val="315479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48</a:t>
            </a:fld>
            <a:endParaRPr lang="zh-CN" altLang="en-US"/>
          </a:p>
        </p:txBody>
      </p:sp>
    </p:spTree>
    <p:extLst>
      <p:ext uri="{BB962C8B-B14F-4D97-AF65-F5344CB8AC3E}">
        <p14:creationId xmlns:p14="http://schemas.microsoft.com/office/powerpoint/2010/main" val="1452373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49</a:t>
            </a:fld>
            <a:endParaRPr lang="zh-CN" altLang="en-US"/>
          </a:p>
        </p:txBody>
      </p:sp>
    </p:spTree>
    <p:extLst>
      <p:ext uri="{BB962C8B-B14F-4D97-AF65-F5344CB8AC3E}">
        <p14:creationId xmlns:p14="http://schemas.microsoft.com/office/powerpoint/2010/main" val="3535667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50</a:t>
            </a:fld>
            <a:endParaRPr lang="zh-CN" altLang="en-US"/>
          </a:p>
        </p:txBody>
      </p:sp>
    </p:spTree>
    <p:extLst>
      <p:ext uri="{BB962C8B-B14F-4D97-AF65-F5344CB8AC3E}">
        <p14:creationId xmlns:p14="http://schemas.microsoft.com/office/powerpoint/2010/main" val="1920284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51</a:t>
            </a:fld>
            <a:endParaRPr lang="zh-CN" altLang="en-US"/>
          </a:p>
        </p:txBody>
      </p:sp>
    </p:spTree>
    <p:extLst>
      <p:ext uri="{BB962C8B-B14F-4D97-AF65-F5344CB8AC3E}">
        <p14:creationId xmlns:p14="http://schemas.microsoft.com/office/powerpoint/2010/main" val="3035077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52</a:t>
            </a:fld>
            <a:endParaRPr lang="zh-CN" altLang="en-US"/>
          </a:p>
        </p:txBody>
      </p:sp>
    </p:spTree>
    <p:extLst>
      <p:ext uri="{BB962C8B-B14F-4D97-AF65-F5344CB8AC3E}">
        <p14:creationId xmlns:p14="http://schemas.microsoft.com/office/powerpoint/2010/main" val="65400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53</a:t>
            </a:fld>
            <a:endParaRPr lang="zh-CN" altLang="en-US"/>
          </a:p>
        </p:txBody>
      </p:sp>
    </p:spTree>
    <p:extLst>
      <p:ext uri="{BB962C8B-B14F-4D97-AF65-F5344CB8AC3E}">
        <p14:creationId xmlns:p14="http://schemas.microsoft.com/office/powerpoint/2010/main" val="4273989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54</a:t>
            </a:fld>
            <a:endParaRPr lang="zh-CN" altLang="en-US"/>
          </a:p>
        </p:txBody>
      </p:sp>
    </p:spTree>
    <p:extLst>
      <p:ext uri="{BB962C8B-B14F-4D97-AF65-F5344CB8AC3E}">
        <p14:creationId xmlns:p14="http://schemas.microsoft.com/office/powerpoint/2010/main" val="152490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56</a:t>
            </a:fld>
            <a:endParaRPr lang="zh-CN" altLang="en-US"/>
          </a:p>
        </p:txBody>
      </p:sp>
    </p:spTree>
    <p:extLst>
      <p:ext uri="{BB962C8B-B14F-4D97-AF65-F5344CB8AC3E}">
        <p14:creationId xmlns:p14="http://schemas.microsoft.com/office/powerpoint/2010/main" val="28705801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57</a:t>
            </a:fld>
            <a:endParaRPr lang="zh-CN" altLang="en-US"/>
          </a:p>
        </p:txBody>
      </p:sp>
    </p:spTree>
    <p:extLst>
      <p:ext uri="{BB962C8B-B14F-4D97-AF65-F5344CB8AC3E}">
        <p14:creationId xmlns:p14="http://schemas.microsoft.com/office/powerpoint/2010/main" val="269535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8</a:t>
            </a:fld>
            <a:endParaRPr lang="zh-CN" altLang="en-US"/>
          </a:p>
        </p:txBody>
      </p:sp>
    </p:spTree>
    <p:extLst>
      <p:ext uri="{BB962C8B-B14F-4D97-AF65-F5344CB8AC3E}">
        <p14:creationId xmlns:p14="http://schemas.microsoft.com/office/powerpoint/2010/main" val="35236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58</a:t>
            </a:fld>
            <a:endParaRPr lang="zh-CN" altLang="en-US"/>
          </a:p>
        </p:txBody>
      </p:sp>
    </p:spTree>
    <p:extLst>
      <p:ext uri="{BB962C8B-B14F-4D97-AF65-F5344CB8AC3E}">
        <p14:creationId xmlns:p14="http://schemas.microsoft.com/office/powerpoint/2010/main" val="31690987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59</a:t>
            </a:fld>
            <a:endParaRPr lang="zh-CN" altLang="en-US"/>
          </a:p>
        </p:txBody>
      </p:sp>
    </p:spTree>
    <p:extLst>
      <p:ext uri="{BB962C8B-B14F-4D97-AF65-F5344CB8AC3E}">
        <p14:creationId xmlns:p14="http://schemas.microsoft.com/office/powerpoint/2010/main" val="3393030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63</a:t>
            </a:fld>
            <a:endParaRPr lang="zh-CN" altLang="en-US"/>
          </a:p>
        </p:txBody>
      </p:sp>
    </p:spTree>
    <p:extLst>
      <p:ext uri="{BB962C8B-B14F-4D97-AF65-F5344CB8AC3E}">
        <p14:creationId xmlns:p14="http://schemas.microsoft.com/office/powerpoint/2010/main" val="3354803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64</a:t>
            </a:fld>
            <a:endParaRPr lang="zh-CN" altLang="en-US"/>
          </a:p>
        </p:txBody>
      </p:sp>
    </p:spTree>
    <p:extLst>
      <p:ext uri="{BB962C8B-B14F-4D97-AF65-F5344CB8AC3E}">
        <p14:creationId xmlns:p14="http://schemas.microsoft.com/office/powerpoint/2010/main" val="2773936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65</a:t>
            </a:fld>
            <a:endParaRPr lang="zh-CN" altLang="en-US"/>
          </a:p>
        </p:txBody>
      </p:sp>
    </p:spTree>
    <p:extLst>
      <p:ext uri="{BB962C8B-B14F-4D97-AF65-F5344CB8AC3E}">
        <p14:creationId xmlns:p14="http://schemas.microsoft.com/office/powerpoint/2010/main" val="258391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9</a:t>
            </a:fld>
            <a:endParaRPr lang="zh-CN" altLang="en-US"/>
          </a:p>
        </p:txBody>
      </p:sp>
    </p:spTree>
    <p:extLst>
      <p:ext uri="{BB962C8B-B14F-4D97-AF65-F5344CB8AC3E}">
        <p14:creationId xmlns:p14="http://schemas.microsoft.com/office/powerpoint/2010/main" val="322443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10</a:t>
            </a:fld>
            <a:endParaRPr lang="zh-CN" altLang="en-US"/>
          </a:p>
        </p:txBody>
      </p:sp>
    </p:spTree>
    <p:extLst>
      <p:ext uri="{BB962C8B-B14F-4D97-AF65-F5344CB8AC3E}">
        <p14:creationId xmlns:p14="http://schemas.microsoft.com/office/powerpoint/2010/main" val="65156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在计算时 指数</a:t>
            </a:r>
            <a:r>
              <a:rPr lang="en-US" altLang="zh-CN" dirty="0"/>
              <a:t>E </a:t>
            </a:r>
            <a:r>
              <a:rPr lang="zh-CN" altLang="en-US" dirty="0"/>
              <a:t>需 减去 </a:t>
            </a:r>
            <a:r>
              <a:rPr lang="en-US" altLang="zh-CN" dirty="0"/>
              <a:t>127</a:t>
            </a:r>
          </a:p>
          <a:p>
            <a:endParaRPr lang="en-US" altLang="zh-CN" dirty="0"/>
          </a:p>
          <a:p>
            <a:r>
              <a:rPr lang="en-US" altLang="zh-CN" dirty="0"/>
              <a:t>E</a:t>
            </a:r>
            <a:r>
              <a:rPr lang="zh-CN" altLang="en-US" dirty="0"/>
              <a:t>‘ </a:t>
            </a:r>
            <a:r>
              <a:rPr lang="en-US" altLang="zh-CN" dirty="0"/>
              <a:t>= E - 127</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t>11</a:t>
            </a:fld>
            <a:endParaRPr lang="zh-CN" altLang="en-US"/>
          </a:p>
        </p:txBody>
      </p:sp>
    </p:spTree>
    <p:extLst>
      <p:ext uri="{BB962C8B-B14F-4D97-AF65-F5344CB8AC3E}">
        <p14:creationId xmlns:p14="http://schemas.microsoft.com/office/powerpoint/2010/main" val="209542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t>12</a:t>
            </a:fld>
            <a:endParaRPr lang="zh-CN" altLang="en-US"/>
          </a:p>
        </p:txBody>
      </p:sp>
    </p:spTree>
    <p:extLst>
      <p:ext uri="{BB962C8B-B14F-4D97-AF65-F5344CB8AC3E}">
        <p14:creationId xmlns:p14="http://schemas.microsoft.com/office/powerpoint/2010/main" val="231929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t>2017/7/10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t>2017/7/10</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t>‹#›</a:t>
            </a:fld>
            <a:endParaRPr lang="zh-CN" altLang="en-US"/>
          </a:p>
        </p:txBody>
      </p:sp>
    </p:spTree>
    <p:extLst>
      <p:ext uri="{BB962C8B-B14F-4D97-AF65-F5344CB8AC3E}">
        <p14:creationId xmlns:p14="http://schemas.microsoft.com/office/powerpoint/2010/main"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bin/Debug/lesson-03.ex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进击的</a:t>
            </a:r>
            <a:r>
              <a:rPr lang="en-US" altLang="zh-CN" dirty="0"/>
              <a:t>C++</a:t>
            </a:r>
            <a:endParaRPr lang="zh-CN" altLang="en-US" dirty="0"/>
          </a:p>
        </p:txBody>
      </p:sp>
      <p:sp>
        <p:nvSpPr>
          <p:cNvPr id="3" name="副标题 2"/>
          <p:cNvSpPr>
            <a:spLocks noGrp="1"/>
          </p:cNvSpPr>
          <p:nvPr>
            <p:ph type="subTitle" idx="1"/>
          </p:nvPr>
        </p:nvSpPr>
        <p:spPr/>
        <p:txBody>
          <a:bodyPr/>
          <a:lstStyle/>
          <a:p>
            <a:pPr algn="r"/>
            <a:r>
              <a:rPr lang="zh-CN" altLang="en-US" dirty="0"/>
              <a:t>你所不知道的</a:t>
            </a:r>
            <a:r>
              <a:rPr lang="en-US" altLang="zh-CN" dirty="0"/>
              <a:t>C++</a:t>
            </a:r>
            <a:endParaRPr lang="zh-CN" altLang="en-US" dirty="0"/>
          </a:p>
        </p:txBody>
      </p:sp>
    </p:spTree>
    <p:extLst>
      <p:ext uri="{BB962C8B-B14F-4D97-AF65-F5344CB8AC3E}">
        <p14:creationId xmlns:p14="http://schemas.microsoft.com/office/powerpoint/2010/main" val="29602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179931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28139378"/>
              </p:ext>
            </p:extLst>
          </p:nvPr>
        </p:nvGraphicFramePr>
        <p:xfrm>
          <a:off x="4469874" y="2262254"/>
          <a:ext cx="4003099" cy="955964"/>
        </p:xfrm>
        <a:graphic>
          <a:graphicData uri="http://schemas.openxmlformats.org/presentationml/2006/ole">
            <mc:AlternateContent xmlns:mc="http://schemas.openxmlformats.org/markup-compatibility/2006">
              <mc:Choice xmlns:v="urn:schemas-microsoft-com:vml" Requires="v">
                <p:oleObj spid="_x0000_s1330" name="公式" r:id="rId4" imgW="850680" imgH="203040" progId="Equation.3">
                  <p:embed/>
                </p:oleObj>
              </mc:Choice>
              <mc:Fallback>
                <p:oleObj name="公式" r:id="rId4" imgW="850680" imgH="203040" progId="Equation.3">
                  <p:embed/>
                  <p:pic>
                    <p:nvPicPr>
                      <p:cNvPr id="0" name=""/>
                      <p:cNvPicPr/>
                      <p:nvPr/>
                    </p:nvPicPr>
                    <p:blipFill>
                      <a:blip r:embed="rId5"/>
                      <a:stretch>
                        <a:fillRect/>
                      </a:stretch>
                    </p:blipFill>
                    <p:spPr>
                      <a:xfrm>
                        <a:off x="4469874" y="2262254"/>
                        <a:ext cx="4003099" cy="955964"/>
                      </a:xfrm>
                      <a:prstGeom prst="rect">
                        <a:avLst/>
                      </a:prstGeom>
                    </p:spPr>
                  </p:pic>
                </p:oleObj>
              </mc:Fallback>
            </mc:AlternateContent>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321602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33958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4203865" y="4532807"/>
            <a:ext cx="6850989" cy="561885"/>
            <a:chOff x="4908129" y="5335551"/>
            <a:chExt cx="6345226" cy="561885"/>
          </a:xfrm>
        </p:grpSpPr>
        <p:sp>
          <p:nvSpPr>
            <p:cNvPr id="6" name="矩形: 圆角 5"/>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7" name="矩形 6"/>
            <p:cNvSpPr/>
            <p:nvPr/>
          </p:nvSpPr>
          <p:spPr>
            <a:xfrm>
              <a:off x="5123188" y="5426275"/>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8" name="矩形 7"/>
            <p:cNvSpPr/>
            <p:nvPr/>
          </p:nvSpPr>
          <p:spPr>
            <a:xfrm>
              <a:off x="6327444" y="5420455"/>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9" name="矩形 8"/>
            <p:cNvSpPr/>
            <p:nvPr/>
          </p:nvSpPr>
          <p:spPr>
            <a:xfrm>
              <a:off x="6656489" y="5420454"/>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00000000</a:t>
              </a:r>
              <a:endParaRPr lang="zh-CN" altLang="en-US" sz="1600" dirty="0">
                <a:latin typeface="Consolas" panose="020B0609020204030204" pitchFamily="49" charset="0"/>
              </a:endParaRPr>
            </a:p>
          </p:txBody>
        </p:sp>
        <p:sp>
          <p:nvSpPr>
            <p:cNvPr id="10" name="矩形 9"/>
            <p:cNvSpPr/>
            <p:nvPr/>
          </p:nvSpPr>
          <p:spPr>
            <a:xfrm>
              <a:off x="7875374" y="5426274"/>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7188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rgbClr val="FF0000"/>
                </a:solidFill>
                <a:latin typeface="黑体" panose="02010609060101010101" pitchFamily="49" charset="-122"/>
                <a:ea typeface="黑体" panose="02010609060101010101" pitchFamily="49" charset="-122"/>
              </a:rPr>
              <a:t>特殊数值：当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的二进制位全为</a:t>
            </a:r>
            <a:r>
              <a:rPr lang="en-US" altLang="zh-CN" dirty="0">
                <a:solidFill>
                  <a:srgbClr val="FF0000"/>
                </a:solidFill>
                <a:latin typeface="Courier New" panose="02070309020205020404" pitchFamily="49" charset="0"/>
              </a:rPr>
              <a:t>1</a:t>
            </a:r>
            <a:r>
              <a:rPr lang="zh-CN" altLang="en-US" dirty="0">
                <a:solidFill>
                  <a:srgbClr val="FF0000"/>
                </a:solidFill>
                <a:latin typeface="黑体" panose="02010609060101010101" pitchFamily="49" charset="-122"/>
                <a:ea typeface="黑体" panose="02010609060101010101" pitchFamily="49" charset="-122"/>
              </a:rPr>
              <a:t>时为特殊数值。</a:t>
            </a:r>
            <a:endParaRPr lang="en-US" altLang="zh-CN" dirty="0">
              <a:solidFill>
                <a:srgbClr val="FF0000"/>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0613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val="53227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2" action="ppaction://hlinkfile"/>
            <a:extLst>
              <a:ext uri="{FF2B5EF4-FFF2-40B4-BE49-F238E27FC236}">
                <a16:creationId xmlns:a16="http://schemas.microsoft.com/office/drawing/2014/main"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val="36896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val="22124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val="980766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val="22801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val="35135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val="268749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id="{7168233D-4CA2-405B-B74F-7EA14DC40CCE}"/>
              </a:ext>
            </a:extLst>
          </p:cNvPr>
          <p:cNvGraphicFramePr>
            <a:graphicFrameLocks noGrp="1"/>
          </p:cNvGraphicFramePr>
          <p:nvPr>
            <p:extLst>
              <p:ext uri="{D42A27DB-BD31-4B8C-83A1-F6EECF244321}">
                <p14:modId xmlns:p14="http://schemas.microsoft.com/office/powerpoint/2010/main"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val="84842969"/>
                    </a:ext>
                  </a:extLst>
                </a:gridCol>
                <a:gridCol w="666029">
                  <a:extLst>
                    <a:ext uri="{9D8B030D-6E8A-4147-A177-3AD203B41FA5}">
                      <a16:colId xmlns:a16="http://schemas.microsoft.com/office/drawing/2014/main" val="2832166006"/>
                    </a:ext>
                  </a:extLst>
                </a:gridCol>
                <a:gridCol w="666029">
                  <a:extLst>
                    <a:ext uri="{9D8B030D-6E8A-4147-A177-3AD203B41FA5}">
                      <a16:colId xmlns:a16="http://schemas.microsoft.com/office/drawing/2014/main" val="3098852401"/>
                    </a:ext>
                  </a:extLst>
                </a:gridCol>
                <a:gridCol w="666029">
                  <a:extLst>
                    <a:ext uri="{9D8B030D-6E8A-4147-A177-3AD203B41FA5}">
                      <a16:colId xmlns:a16="http://schemas.microsoft.com/office/drawing/2014/main" val="3341977889"/>
                    </a:ext>
                  </a:extLst>
                </a:gridCol>
                <a:gridCol w="666029">
                  <a:extLst>
                    <a:ext uri="{9D8B030D-6E8A-4147-A177-3AD203B41FA5}">
                      <a16:colId xmlns:a16="http://schemas.microsoft.com/office/drawing/2014/main" val="3699457581"/>
                    </a:ext>
                  </a:extLst>
                </a:gridCol>
                <a:gridCol w="666029">
                  <a:extLst>
                    <a:ext uri="{9D8B030D-6E8A-4147-A177-3AD203B41FA5}">
                      <a16:colId xmlns:a16="http://schemas.microsoft.com/office/drawing/2014/main" val="2796682760"/>
                    </a:ext>
                  </a:extLst>
                </a:gridCol>
                <a:gridCol w="666029">
                  <a:extLst>
                    <a:ext uri="{9D8B030D-6E8A-4147-A177-3AD203B41FA5}">
                      <a16:colId xmlns:a16="http://schemas.microsoft.com/office/drawing/2014/main" val="653892305"/>
                    </a:ext>
                  </a:extLst>
                </a:gridCol>
                <a:gridCol w="666029">
                  <a:extLst>
                    <a:ext uri="{9D8B030D-6E8A-4147-A177-3AD203B41FA5}">
                      <a16:colId xmlns:a16="http://schemas.microsoft.com/office/drawing/2014/main"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3446448107"/>
                  </a:ext>
                </a:extLst>
              </a:tr>
            </a:tbl>
          </a:graphicData>
        </a:graphic>
      </p:graphicFrame>
    </p:spTree>
    <p:extLst>
      <p:ext uri="{BB962C8B-B14F-4D97-AF65-F5344CB8AC3E}">
        <p14:creationId xmlns:p14="http://schemas.microsoft.com/office/powerpoint/2010/main" val="412889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val="590937439"/>
                    </a:ext>
                  </a:extLst>
                </a:gridCol>
                <a:gridCol w="737754">
                  <a:extLst>
                    <a:ext uri="{9D8B030D-6E8A-4147-A177-3AD203B41FA5}">
                      <a16:colId xmlns:a16="http://schemas.microsoft.com/office/drawing/2014/main" val="3608924466"/>
                    </a:ext>
                  </a:extLst>
                </a:gridCol>
                <a:gridCol w="737754">
                  <a:extLst>
                    <a:ext uri="{9D8B030D-6E8A-4147-A177-3AD203B41FA5}">
                      <a16:colId xmlns:a16="http://schemas.microsoft.com/office/drawing/2014/main" val="500338161"/>
                    </a:ext>
                  </a:extLst>
                </a:gridCol>
                <a:gridCol w="737754">
                  <a:extLst>
                    <a:ext uri="{9D8B030D-6E8A-4147-A177-3AD203B41FA5}">
                      <a16:colId xmlns:a16="http://schemas.microsoft.com/office/drawing/2014/main"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74862170"/>
                  </a:ext>
                </a:extLst>
              </a:tr>
            </a:tbl>
          </a:graphicData>
        </a:graphic>
      </p:graphicFrame>
      <p:pic>
        <p:nvPicPr>
          <p:cNvPr id="7" name="图片 6">
            <a:extLst>
              <a:ext uri="{FF2B5EF4-FFF2-40B4-BE49-F238E27FC236}">
                <a16:creationId xmlns:a16="http://schemas.microsoft.com/office/drawing/2014/main" id="{628F5614-B646-40A3-8D17-F8D7A78675AA}"/>
              </a:ext>
            </a:extLst>
          </p:cNvPr>
          <p:cNvPicPr>
            <a:picLocks noChangeAspect="1"/>
          </p:cNvPicPr>
          <p:nvPr/>
        </p:nvPicPr>
        <p:blipFill>
          <a:blip r:embed="rId3"/>
          <a:stretch>
            <a:fillRect/>
          </a:stretch>
        </p:blipFill>
        <p:spPr>
          <a:xfrm>
            <a:off x="3958936" y="2805108"/>
            <a:ext cx="5321129" cy="3986968"/>
          </a:xfrm>
          <a:prstGeom prst="rect">
            <a:avLst/>
          </a:prstGeom>
        </p:spPr>
      </p:pic>
    </p:spTree>
    <p:extLst>
      <p:ext uri="{BB962C8B-B14F-4D97-AF65-F5344CB8AC3E}">
        <p14:creationId xmlns:p14="http://schemas.microsoft.com/office/powerpoint/2010/main" val="301322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ext uri="{D42A27DB-BD31-4B8C-83A1-F6EECF244321}">
                <p14:modId xmlns:p14="http://schemas.microsoft.com/office/powerpoint/2010/main" val="4147056237"/>
              </p:ext>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val="4044099729"/>
                    </a:ext>
                  </a:extLst>
                </a:gridCol>
                <a:gridCol w="391143">
                  <a:extLst>
                    <a:ext uri="{9D8B030D-6E8A-4147-A177-3AD203B41FA5}">
                      <a16:colId xmlns:a16="http://schemas.microsoft.com/office/drawing/2014/main" val="3268707207"/>
                    </a:ext>
                  </a:extLst>
                </a:gridCol>
                <a:gridCol w="391143">
                  <a:extLst>
                    <a:ext uri="{9D8B030D-6E8A-4147-A177-3AD203B41FA5}">
                      <a16:colId xmlns:a16="http://schemas.microsoft.com/office/drawing/2014/main" val="2187361475"/>
                    </a:ext>
                  </a:extLst>
                </a:gridCol>
                <a:gridCol w="391143">
                  <a:extLst>
                    <a:ext uri="{9D8B030D-6E8A-4147-A177-3AD203B41FA5}">
                      <a16:colId xmlns:a16="http://schemas.microsoft.com/office/drawing/2014/main" val="793438716"/>
                    </a:ext>
                  </a:extLst>
                </a:gridCol>
                <a:gridCol w="391143">
                  <a:extLst>
                    <a:ext uri="{9D8B030D-6E8A-4147-A177-3AD203B41FA5}">
                      <a16:colId xmlns:a16="http://schemas.microsoft.com/office/drawing/2014/main" val="3232320786"/>
                    </a:ext>
                  </a:extLst>
                </a:gridCol>
                <a:gridCol w="391143">
                  <a:extLst>
                    <a:ext uri="{9D8B030D-6E8A-4147-A177-3AD203B41FA5}">
                      <a16:colId xmlns:a16="http://schemas.microsoft.com/office/drawing/2014/main" val="2965756012"/>
                    </a:ext>
                  </a:extLst>
                </a:gridCol>
                <a:gridCol w="391143">
                  <a:extLst>
                    <a:ext uri="{9D8B030D-6E8A-4147-A177-3AD203B41FA5}">
                      <a16:colId xmlns:a16="http://schemas.microsoft.com/office/drawing/2014/main" val="3455172054"/>
                    </a:ext>
                  </a:extLst>
                </a:gridCol>
                <a:gridCol w="391143">
                  <a:extLst>
                    <a:ext uri="{9D8B030D-6E8A-4147-A177-3AD203B41FA5}">
                      <a16:colId xmlns:a16="http://schemas.microsoft.com/office/drawing/2014/main" val="850986238"/>
                    </a:ext>
                  </a:extLst>
                </a:gridCol>
                <a:gridCol w="391143">
                  <a:extLst>
                    <a:ext uri="{9D8B030D-6E8A-4147-A177-3AD203B41FA5}">
                      <a16:colId xmlns:a16="http://schemas.microsoft.com/office/drawing/2014/main" val="291790541"/>
                    </a:ext>
                  </a:extLst>
                </a:gridCol>
                <a:gridCol w="391143">
                  <a:extLst>
                    <a:ext uri="{9D8B030D-6E8A-4147-A177-3AD203B41FA5}">
                      <a16:colId xmlns:a16="http://schemas.microsoft.com/office/drawing/2014/main" val="3737036937"/>
                    </a:ext>
                  </a:extLst>
                </a:gridCol>
                <a:gridCol w="391143">
                  <a:extLst>
                    <a:ext uri="{9D8B030D-6E8A-4147-A177-3AD203B41FA5}">
                      <a16:colId xmlns:a16="http://schemas.microsoft.com/office/drawing/2014/main" val="3566678336"/>
                    </a:ext>
                  </a:extLst>
                </a:gridCol>
                <a:gridCol w="391143">
                  <a:extLst>
                    <a:ext uri="{9D8B030D-6E8A-4147-A177-3AD203B41FA5}">
                      <a16:colId xmlns:a16="http://schemas.microsoft.com/office/drawing/2014/main" val="2531261215"/>
                    </a:ext>
                  </a:extLst>
                </a:gridCol>
                <a:gridCol w="391143">
                  <a:extLst>
                    <a:ext uri="{9D8B030D-6E8A-4147-A177-3AD203B41FA5}">
                      <a16:colId xmlns:a16="http://schemas.microsoft.com/office/drawing/2014/main" val="1898068916"/>
                    </a:ext>
                  </a:extLst>
                </a:gridCol>
                <a:gridCol w="391143">
                  <a:extLst>
                    <a:ext uri="{9D8B030D-6E8A-4147-A177-3AD203B41FA5}">
                      <a16:colId xmlns:a16="http://schemas.microsoft.com/office/drawing/2014/main" val="1980043989"/>
                    </a:ext>
                  </a:extLst>
                </a:gridCol>
                <a:gridCol w="391143">
                  <a:extLst>
                    <a:ext uri="{9D8B030D-6E8A-4147-A177-3AD203B41FA5}">
                      <a16:colId xmlns:a16="http://schemas.microsoft.com/office/drawing/2014/main" val="1232553872"/>
                    </a:ext>
                  </a:extLst>
                </a:gridCol>
                <a:gridCol w="391143">
                  <a:extLst>
                    <a:ext uri="{9D8B030D-6E8A-4147-A177-3AD203B41FA5}">
                      <a16:colId xmlns:a16="http://schemas.microsoft.com/office/drawing/2014/main"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val="422932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413386803"/>
              </p:ext>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9802529"/>
              </p:ext>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7693298"/>
              </p:ext>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972682815"/>
              </p:ext>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98242134"/>
              </p:ext>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10534632"/>
              </p:ext>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val="651739364"/>
              </p:ext>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val="913803357"/>
                    </a:ext>
                  </a:extLst>
                </a:gridCol>
                <a:gridCol w="695586">
                  <a:extLst>
                    <a:ext uri="{9D8B030D-6E8A-4147-A177-3AD203B41FA5}">
                      <a16:colId xmlns:a16="http://schemas.microsoft.com/office/drawing/2014/main" val="417201446"/>
                    </a:ext>
                  </a:extLst>
                </a:gridCol>
                <a:gridCol w="695586">
                  <a:extLst>
                    <a:ext uri="{9D8B030D-6E8A-4147-A177-3AD203B41FA5}">
                      <a16:colId xmlns:a16="http://schemas.microsoft.com/office/drawing/2014/main"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922173023"/>
                  </a:ext>
                </a:extLst>
              </a:tr>
            </a:tbl>
          </a:graphicData>
        </a:graphic>
      </p:graphicFrame>
      <p:sp>
        <p:nvSpPr>
          <p:cNvPr id="4" name="矩形: 圆角 3">
            <a:extLst>
              <a:ext uri="{FF2B5EF4-FFF2-40B4-BE49-F238E27FC236}">
                <a16:creationId xmlns:a16="http://schemas.microsoft.com/office/drawing/2014/main"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val="2749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val="337019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val="327226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75D2-DFCE-4D43-958C-57341E11A267}"/>
              </a:ext>
            </a:extLst>
          </p:cNvPr>
          <p:cNvSpPr>
            <a:spLocks noGrp="1"/>
          </p:cNvSpPr>
          <p:nvPr>
            <p:ph type="title"/>
          </p:nvPr>
        </p:nvSpPr>
        <p:spPr/>
        <p:txBody>
          <a:bodyPr/>
          <a:lstStyle/>
          <a:p>
            <a:r>
              <a:rPr lang="zh-CN" altLang="en-US" dirty="0"/>
              <a:t>类 </a:t>
            </a:r>
            <a:r>
              <a:rPr lang="en-US" altLang="zh-CN" dirty="0"/>
              <a:t>– </a:t>
            </a:r>
            <a:r>
              <a:rPr lang="zh-CN" altLang="en-US" dirty="0"/>
              <a:t>面向对象</a:t>
            </a:r>
          </a:p>
        </p:txBody>
      </p:sp>
      <p:sp>
        <p:nvSpPr>
          <p:cNvPr id="4" name="矩形: 圆角 3">
            <a:extLst>
              <a:ext uri="{FF2B5EF4-FFF2-40B4-BE49-F238E27FC236}">
                <a16:creationId xmlns:a16="http://schemas.microsoft.com/office/drawing/2014/main"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val="1431685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48984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val="177618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267413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619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2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09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034C-B7B1-4EB8-9B3A-A3F82448C184}"/>
              </a:ext>
            </a:extLst>
          </p:cNvPr>
          <p:cNvSpPr>
            <a:spLocks noGrp="1"/>
          </p:cNvSpPr>
          <p:nvPr>
            <p:ph type="title"/>
          </p:nvPr>
        </p:nvSpPr>
        <p:spPr/>
        <p:txBody>
          <a:bodyPr/>
          <a:lstStyle/>
          <a:p>
            <a:r>
              <a:rPr lang="zh-CN" altLang="en-US" dirty="0"/>
              <a:t>类</a:t>
            </a:r>
            <a:r>
              <a:rPr lang="en-US" altLang="zh-CN" dirty="0"/>
              <a:t>-</a:t>
            </a:r>
            <a:r>
              <a:rPr lang="zh-CN" altLang="en-US" dirty="0"/>
              <a:t>成员函数指针</a:t>
            </a:r>
          </a:p>
        </p:txBody>
      </p:sp>
      <p:sp>
        <p:nvSpPr>
          <p:cNvPr id="3" name="内容占位符 2">
            <a:extLst>
              <a:ext uri="{FF2B5EF4-FFF2-40B4-BE49-F238E27FC236}">
                <a16:creationId xmlns:a16="http://schemas.microsoft.com/office/drawing/2014/main"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val="2181073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 </a:t>
            </a:r>
            <a:r>
              <a:rPr lang="en-US" altLang="zh-CN" dirty="0"/>
              <a:t>– </a:t>
            </a:r>
            <a:r>
              <a:rPr lang="zh-CN" altLang="en-US" dirty="0"/>
              <a:t>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val="545178886"/>
                    </a:ext>
                  </a:extLst>
                </a:gridCol>
                <a:gridCol w="962448">
                  <a:extLst>
                    <a:ext uri="{9D8B030D-6E8A-4147-A177-3AD203B41FA5}">
                      <a16:colId xmlns:a16="http://schemas.microsoft.com/office/drawing/2014/main" val="3052240708"/>
                    </a:ext>
                  </a:extLst>
                </a:gridCol>
                <a:gridCol w="962448">
                  <a:extLst>
                    <a:ext uri="{9D8B030D-6E8A-4147-A177-3AD203B41FA5}">
                      <a16:colId xmlns:a16="http://schemas.microsoft.com/office/drawing/2014/main" val="4070834114"/>
                    </a:ext>
                  </a:extLst>
                </a:gridCol>
                <a:gridCol w="962448">
                  <a:extLst>
                    <a:ext uri="{9D8B030D-6E8A-4147-A177-3AD203B41FA5}">
                      <a16:colId xmlns:a16="http://schemas.microsoft.com/office/drawing/2014/main" val="3103876738"/>
                    </a:ext>
                  </a:extLst>
                </a:gridCol>
                <a:gridCol w="962448">
                  <a:extLst>
                    <a:ext uri="{9D8B030D-6E8A-4147-A177-3AD203B41FA5}">
                      <a16:colId xmlns:a16="http://schemas.microsoft.com/office/drawing/2014/main" val="2715021665"/>
                    </a:ext>
                  </a:extLst>
                </a:gridCol>
                <a:gridCol w="962448">
                  <a:extLst>
                    <a:ext uri="{9D8B030D-6E8A-4147-A177-3AD203B41FA5}">
                      <a16:colId xmlns:a16="http://schemas.microsoft.com/office/drawing/2014/main"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5874116"/>
                  </a:ext>
                </a:extLst>
              </a:tr>
            </a:tbl>
          </a:graphicData>
        </a:graphic>
      </p:graphicFrame>
    </p:spTree>
    <p:extLst>
      <p:ext uri="{BB962C8B-B14F-4D97-AF65-F5344CB8AC3E}">
        <p14:creationId xmlns:p14="http://schemas.microsoft.com/office/powerpoint/2010/main" val="68269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0E0F4-4920-4AE8-8744-538BD07D8C6C}"/>
              </a:ext>
            </a:extLst>
          </p:cNvPr>
          <p:cNvSpPr>
            <a:spLocks noGrp="1"/>
          </p:cNvSpPr>
          <p:nvPr>
            <p:ph type="title"/>
          </p:nvPr>
        </p:nvSpPr>
        <p:spPr/>
        <p:txBody>
          <a:bodyPr/>
          <a:lstStyle/>
          <a:p>
            <a:r>
              <a:rPr lang="zh-CN" altLang="en-US" dirty="0"/>
              <a:t>类 </a:t>
            </a:r>
            <a:r>
              <a:rPr lang="en-US" altLang="zh-CN" dirty="0"/>
              <a:t>– </a:t>
            </a:r>
            <a:r>
              <a:rPr lang="zh-CN" altLang="en-US" dirty="0"/>
              <a:t>访问控制</a:t>
            </a:r>
          </a:p>
        </p:txBody>
      </p:sp>
      <p:sp>
        <p:nvSpPr>
          <p:cNvPr id="3" name="内容占位符 2">
            <a:extLst>
              <a:ext uri="{FF2B5EF4-FFF2-40B4-BE49-F238E27FC236}">
                <a16:creationId xmlns:a16="http://schemas.microsoft.com/office/drawing/2014/main"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id="{8E06E0EB-5DDD-4B7D-B5F3-D004E040B88A}"/>
              </a:ext>
            </a:extLst>
          </p:cNvPr>
          <p:cNvPicPr>
            <a:picLocks noChangeAspect="1"/>
          </p:cNvPicPr>
          <p:nvPr/>
        </p:nvPicPr>
        <p:blipFill>
          <a:blip r:embed="rId3"/>
          <a:stretch>
            <a:fillRect/>
          </a:stretch>
        </p:blipFill>
        <p:spPr>
          <a:xfrm>
            <a:off x="4347252" y="3116839"/>
            <a:ext cx="2647950" cy="2266950"/>
          </a:xfrm>
          <a:prstGeom prst="rect">
            <a:avLst/>
          </a:prstGeom>
        </p:spPr>
      </p:pic>
      <p:pic>
        <p:nvPicPr>
          <p:cNvPr id="6" name="图片 5">
            <a:extLst>
              <a:ext uri="{FF2B5EF4-FFF2-40B4-BE49-F238E27FC236}">
                <a16:creationId xmlns:a16="http://schemas.microsoft.com/office/drawing/2014/main"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val="229149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val="333822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val="16837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val="206687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126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val="721210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81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val="254229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进阶篇</a:t>
            </a:r>
          </a:p>
        </p:txBody>
      </p:sp>
    </p:spTree>
    <p:extLst>
      <p:ext uri="{BB962C8B-B14F-4D97-AF65-F5344CB8AC3E}">
        <p14:creationId xmlns:p14="http://schemas.microsoft.com/office/powerpoint/2010/main" val="2328148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val="371437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46665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val="2599593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val="888545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endParaRPr lang="zh-CN" altLang="en-US" dirty="0"/>
          </a:p>
        </p:txBody>
      </p:sp>
    </p:spTree>
    <p:extLst>
      <p:ext uri="{BB962C8B-B14F-4D97-AF65-F5344CB8AC3E}">
        <p14:creationId xmlns:p14="http://schemas.microsoft.com/office/powerpoint/2010/main" val="634095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7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val="2576985579"/>
                    </a:ext>
                  </a:extLst>
                </a:gridCol>
                <a:gridCol w="2590504">
                  <a:extLst>
                    <a:ext uri="{9D8B030D-6E8A-4147-A177-3AD203B41FA5}">
                      <a16:colId xmlns:a16="http://schemas.microsoft.com/office/drawing/2014/main" val="4055570013"/>
                    </a:ext>
                  </a:extLst>
                </a:gridCol>
                <a:gridCol w="2590504">
                  <a:extLst>
                    <a:ext uri="{9D8B030D-6E8A-4147-A177-3AD203B41FA5}">
                      <a16:colId xmlns:a16="http://schemas.microsoft.com/office/drawing/2014/main" val="520240701"/>
                    </a:ext>
                  </a:extLst>
                </a:gridCol>
                <a:gridCol w="2590504">
                  <a:extLst>
                    <a:ext uri="{9D8B030D-6E8A-4147-A177-3AD203B41FA5}">
                      <a16:colId xmlns:a16="http://schemas.microsoft.com/office/drawing/2014/main"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91839347"/>
                  </a:ext>
                </a:extLst>
              </a:tr>
            </a:tbl>
          </a:graphicData>
        </a:graphic>
      </p:graphicFrame>
    </p:spTree>
    <p:extLst>
      <p:ext uri="{BB962C8B-B14F-4D97-AF65-F5344CB8AC3E}">
        <p14:creationId xmlns:p14="http://schemas.microsoft.com/office/powerpoint/2010/main" val="293855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id="{ABFD5CC8-9C2C-4C57-BE7A-BAC9D794F837}"/>
              </a:ext>
            </a:extLst>
          </p:cNvPr>
          <p:cNvPicPr>
            <a:picLocks noChangeAspect="1"/>
          </p:cNvPicPr>
          <p:nvPr/>
        </p:nvPicPr>
        <p:blipFill>
          <a:blip r:embed="rId4"/>
          <a:stretch>
            <a:fillRect/>
          </a:stretch>
        </p:blipFill>
        <p:spPr>
          <a:xfrm>
            <a:off x="6910387" y="4373880"/>
            <a:ext cx="3886200" cy="1495425"/>
          </a:xfrm>
          <a:prstGeom prst="rect">
            <a:avLst/>
          </a:prstGeom>
        </p:spPr>
      </p:pic>
    </p:spTree>
    <p:extLst>
      <p:ext uri="{BB962C8B-B14F-4D97-AF65-F5344CB8AC3E}">
        <p14:creationId xmlns:p14="http://schemas.microsoft.com/office/powerpoint/2010/main" val="300856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val="859341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Tree>
    <p:extLst>
      <p:ext uri="{BB962C8B-B14F-4D97-AF65-F5344CB8AC3E}">
        <p14:creationId xmlns:p14="http://schemas.microsoft.com/office/powerpoint/2010/main" val="2821968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endParaRPr lang="zh-CN" altLang="en-US" dirty="0"/>
          </a:p>
        </p:txBody>
      </p:sp>
      <p:pic>
        <p:nvPicPr>
          <p:cNvPr id="5" name="图片 4">
            <a:extLst>
              <a:ext uri="{FF2B5EF4-FFF2-40B4-BE49-F238E27FC236}">
                <a16:creationId xmlns:a16="http://schemas.microsoft.com/office/drawing/2014/main"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Tree>
    <p:extLst>
      <p:ext uri="{BB962C8B-B14F-4D97-AF65-F5344CB8AC3E}">
        <p14:creationId xmlns:p14="http://schemas.microsoft.com/office/powerpoint/2010/main" val="3448879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val="3556519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id="{554E1625-7DB5-484D-829B-C78F51E3CB1D}"/>
              </a:ext>
            </a:extLst>
          </p:cNvPr>
          <p:cNvGraphicFramePr>
            <a:graphicFrameLocks noGrp="1"/>
          </p:cNvGraphicFramePr>
          <p:nvPr>
            <p:extLst>
              <p:ext uri="{D42A27DB-BD31-4B8C-83A1-F6EECF244321}">
                <p14:modId xmlns:p14="http://schemas.microsoft.com/office/powerpoint/2010/main"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val="2821672060"/>
                    </a:ext>
                  </a:extLst>
                </a:gridCol>
                <a:gridCol w="9455727">
                  <a:extLst>
                    <a:ext uri="{9D8B030D-6E8A-4147-A177-3AD203B41FA5}">
                      <a16:colId xmlns:a16="http://schemas.microsoft.com/office/drawing/2014/main"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19294038"/>
                  </a:ext>
                </a:extLst>
              </a:tr>
            </a:tbl>
          </a:graphicData>
        </a:graphic>
      </p:graphicFrame>
    </p:spTree>
    <p:extLst>
      <p:ext uri="{BB962C8B-B14F-4D97-AF65-F5344CB8AC3E}">
        <p14:creationId xmlns:p14="http://schemas.microsoft.com/office/powerpoint/2010/main" val="399973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id="{F9A68772-B6B0-48D2-8125-A7B9FE1EA67F}"/>
              </a:ext>
            </a:extLst>
          </p:cNvPr>
          <p:cNvGraphicFramePr>
            <a:graphicFrameLocks noGrp="1"/>
          </p:cNvGraphicFramePr>
          <p:nvPr>
            <p:extLst>
              <p:ext uri="{D42A27DB-BD31-4B8C-83A1-F6EECF244321}">
                <p14:modId xmlns:p14="http://schemas.microsoft.com/office/powerpoint/2010/main"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val="2699314545"/>
                    </a:ext>
                  </a:extLst>
                </a:gridCol>
                <a:gridCol w="9663545">
                  <a:extLst>
                    <a:ext uri="{9D8B030D-6E8A-4147-A177-3AD203B41FA5}">
                      <a16:colId xmlns:a16="http://schemas.microsoft.com/office/drawing/2014/main"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378710"/>
                  </a:ext>
                </a:extLst>
              </a:tr>
            </a:tbl>
          </a:graphicData>
        </a:graphic>
      </p:graphicFrame>
    </p:spTree>
    <p:extLst>
      <p:ext uri="{BB962C8B-B14F-4D97-AF65-F5344CB8AC3E}">
        <p14:creationId xmlns:p14="http://schemas.microsoft.com/office/powerpoint/2010/main" val="959512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id="{C265C2FB-7BE8-4774-9D31-52C4193FCC0B}"/>
              </a:ext>
            </a:extLst>
          </p:cNvPr>
          <p:cNvGraphicFramePr>
            <a:graphicFrameLocks noGrp="1"/>
          </p:cNvGraphicFramePr>
          <p:nvPr>
            <p:ph idx="1"/>
            <p:extLst>
              <p:ext uri="{D42A27DB-BD31-4B8C-83A1-F6EECF244321}">
                <p14:modId xmlns:p14="http://schemas.microsoft.com/office/powerpoint/2010/main" val="3157923488"/>
              </p:ext>
            </p:extLst>
          </p:nvPr>
        </p:nvGraphicFramePr>
        <p:xfrm>
          <a:off x="1044977" y="2034238"/>
          <a:ext cx="10099964" cy="4320000"/>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val="3824608631"/>
                    </a:ext>
                  </a:extLst>
                </a:gridCol>
                <a:gridCol w="8427027">
                  <a:extLst>
                    <a:ext uri="{9D8B030D-6E8A-4147-A177-3AD203B41FA5}">
                      <a16:colId xmlns:a16="http://schemas.microsoft.com/office/drawing/2014/main" val="3631723282"/>
                    </a:ext>
                  </a:extLst>
                </a:gridCol>
              </a:tblGrid>
              <a:tr h="288000">
                <a:tc>
                  <a:txBody>
                    <a:bodyPr/>
                    <a:lstStyle/>
                    <a:p>
                      <a:pPr algn="l" fontAlgn="ctr"/>
                      <a:r>
                        <a:rPr lang="en-US" sz="1200" u="none" strike="noStrike">
                          <a:effectLst/>
                        </a:rPr>
                        <a:t>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75109584"/>
                  </a:ext>
                </a:extLst>
              </a:tr>
              <a:tr h="288000">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0393572"/>
                  </a:ext>
                </a:extLst>
              </a:tr>
              <a:tr h="288000">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3131683"/>
                  </a:ext>
                </a:extLst>
              </a:tr>
              <a:tr h="288000">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7173029"/>
                  </a:ext>
                </a:extLst>
              </a:tr>
              <a:tr h="288000">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39471059"/>
                  </a:ext>
                </a:extLst>
              </a:tr>
              <a:tr h="288000">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040965"/>
                  </a:ext>
                </a:extLst>
              </a:tr>
              <a:tr h="288000">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64573274"/>
                  </a:ext>
                </a:extLst>
              </a:tr>
              <a:tr h="288000">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5514510"/>
                  </a:ext>
                </a:extLst>
              </a:tr>
              <a:tr h="288000">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8882447"/>
                  </a:ext>
                </a:extLst>
              </a:tr>
              <a:tr h="288000">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3534023"/>
                  </a:ext>
                </a:extLst>
              </a:tr>
              <a:tr h="288000">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0684578"/>
                  </a:ext>
                </a:extLst>
              </a:tr>
              <a:tr h="288000">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9169715"/>
                  </a:ext>
                </a:extLst>
              </a:tr>
              <a:tr h="288000">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0901754"/>
                  </a:ext>
                </a:extLst>
              </a:tr>
              <a:tr h="288000">
                <a:tc>
                  <a:txBody>
                    <a:bodyPr/>
                    <a:lstStyle/>
                    <a:p>
                      <a:pPr algn="l" fontAlgn="ctr"/>
                      <a:r>
                        <a:rPr lang="en-US" sz="1200" u="none" strike="noStrike">
                          <a:effectLst/>
                        </a:rPr>
                        <a:t>unique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清除序列中重复元素，和</a:t>
                      </a:r>
                      <a:r>
                        <a:rPr lang="en-US" altLang="zh-CN" sz="1200" u="none" strike="noStrike">
                          <a:effectLst/>
                        </a:rPr>
                        <a:t>remove</a:t>
                      </a:r>
                      <a:r>
                        <a:rPr lang="zh-CN" altLang="en-US" sz="1200" u="none" strike="noStrike">
                          <a:effectLst/>
                        </a:rPr>
                        <a:t>类似，它也不能真正删除元素。重载版本使用自定义比较操作。</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99817506"/>
                  </a:ext>
                </a:extLst>
              </a:tr>
              <a:tr h="288000">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7373592"/>
                  </a:ext>
                </a:extLst>
              </a:tr>
            </a:tbl>
          </a:graphicData>
        </a:graphic>
      </p:graphicFrame>
    </p:spTree>
    <p:extLst>
      <p:ext uri="{BB962C8B-B14F-4D97-AF65-F5344CB8AC3E}">
        <p14:creationId xmlns:p14="http://schemas.microsoft.com/office/powerpoint/2010/main" val="3300425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id="{933F6EE0-AA49-47BD-A42F-6D1D7C1388EB}"/>
              </a:ext>
            </a:extLst>
          </p:cNvPr>
          <p:cNvGraphicFramePr>
            <a:graphicFrameLocks noGrp="1"/>
          </p:cNvGraphicFramePr>
          <p:nvPr>
            <p:ph idx="1"/>
            <p:extLst>
              <p:ext uri="{D42A27DB-BD31-4B8C-83A1-F6EECF244321}">
                <p14:modId xmlns:p14="http://schemas.microsoft.com/office/powerpoint/2010/main"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val="3113230985"/>
                    </a:ext>
                  </a:extLst>
                </a:gridCol>
                <a:gridCol w="8067154">
                  <a:extLst>
                    <a:ext uri="{9D8B030D-6E8A-4147-A177-3AD203B41FA5}">
                      <a16:colId xmlns:a16="http://schemas.microsoft.com/office/drawing/2014/main"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1287995"/>
                  </a:ext>
                </a:extLst>
              </a:tr>
            </a:tbl>
          </a:graphicData>
        </a:graphic>
      </p:graphicFrame>
    </p:spTree>
    <p:extLst>
      <p:ext uri="{BB962C8B-B14F-4D97-AF65-F5344CB8AC3E}">
        <p14:creationId xmlns:p14="http://schemas.microsoft.com/office/powerpoint/2010/main" val="4059266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76D0B67B-ADD3-49F4-873A-F0498F6EADA6}"/>
              </a:ext>
            </a:extLst>
          </p:cNvPr>
          <p:cNvGraphicFramePr>
            <a:graphicFrameLocks noGrp="1"/>
          </p:cNvGraphicFramePr>
          <p:nvPr>
            <p:ph idx="1"/>
            <p:extLst>
              <p:ext uri="{D42A27DB-BD31-4B8C-83A1-F6EECF244321}">
                <p14:modId xmlns:p14="http://schemas.microsoft.com/office/powerpoint/2010/main"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val="347099926"/>
                    </a:ext>
                  </a:extLst>
                </a:gridCol>
                <a:gridCol w="7932072">
                  <a:extLst>
                    <a:ext uri="{9D8B030D-6E8A-4147-A177-3AD203B41FA5}">
                      <a16:colId xmlns:a16="http://schemas.microsoft.com/office/drawing/2014/main"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45828857"/>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inner_product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60112791"/>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adjacent_difference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83342358"/>
                  </a:ext>
                </a:extLst>
              </a:tr>
            </a:tbl>
          </a:graphicData>
        </a:graphic>
      </p:graphicFrame>
    </p:spTree>
    <p:extLst>
      <p:ext uri="{BB962C8B-B14F-4D97-AF65-F5344CB8AC3E}">
        <p14:creationId xmlns:p14="http://schemas.microsoft.com/office/powerpoint/2010/main" val="14166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val="2631016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id="{5B280349-792C-4C4C-A500-DF3CE462399E}"/>
              </a:ext>
            </a:extLst>
          </p:cNvPr>
          <p:cNvGraphicFramePr>
            <a:graphicFrameLocks noGrp="1"/>
          </p:cNvGraphicFramePr>
          <p:nvPr>
            <p:ph idx="1"/>
            <p:extLst>
              <p:ext uri="{D42A27DB-BD31-4B8C-83A1-F6EECF244321}">
                <p14:modId xmlns:p14="http://schemas.microsoft.com/office/powerpoint/2010/main"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val="294249575"/>
                    </a:ext>
                  </a:extLst>
                </a:gridCol>
                <a:gridCol w="8724233">
                  <a:extLst>
                    <a:ext uri="{9D8B030D-6E8A-4147-A177-3AD203B41FA5}">
                      <a16:colId xmlns:a16="http://schemas.microsoft.com/office/drawing/2014/main"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02901500"/>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3069184"/>
                  </a:ext>
                </a:extLst>
              </a:tr>
            </a:tbl>
          </a:graphicData>
        </a:graphic>
      </p:graphicFrame>
    </p:spTree>
    <p:extLst>
      <p:ext uri="{BB962C8B-B14F-4D97-AF65-F5344CB8AC3E}">
        <p14:creationId xmlns:p14="http://schemas.microsoft.com/office/powerpoint/2010/main" val="1432262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id="{1813AFF1-7742-41F0-AC01-5611FA3C8E91}"/>
              </a:ext>
            </a:extLst>
          </p:cNvPr>
          <p:cNvGraphicFramePr>
            <a:graphicFrameLocks noGrp="1"/>
          </p:cNvGraphicFramePr>
          <p:nvPr>
            <p:ph idx="1"/>
            <p:extLst>
              <p:ext uri="{D42A27DB-BD31-4B8C-83A1-F6EECF244321}">
                <p14:modId xmlns:p14="http://schemas.microsoft.com/office/powerpoint/2010/main"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val="4233736307"/>
                    </a:ext>
                  </a:extLst>
                </a:gridCol>
                <a:gridCol w="7828163">
                  <a:extLst>
                    <a:ext uri="{9D8B030D-6E8A-4147-A177-3AD203B41FA5}">
                      <a16:colId xmlns:a16="http://schemas.microsoft.com/office/drawing/2014/main"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81214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9882999"/>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2528638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max_element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50341147"/>
                  </a:ext>
                </a:extLst>
              </a:tr>
            </a:tbl>
          </a:graphicData>
        </a:graphic>
      </p:graphicFrame>
    </p:spTree>
    <p:extLst>
      <p:ext uri="{BB962C8B-B14F-4D97-AF65-F5344CB8AC3E}">
        <p14:creationId xmlns:p14="http://schemas.microsoft.com/office/powerpoint/2010/main" val="1536157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A6404136-8E41-409F-A956-1F2E2F89B294}"/>
              </a:ext>
            </a:extLst>
          </p:cNvPr>
          <p:cNvGraphicFramePr>
            <a:graphicFrameLocks noGrp="1"/>
          </p:cNvGraphicFramePr>
          <p:nvPr>
            <p:ph idx="1"/>
            <p:extLst>
              <p:ext uri="{D42A27DB-BD31-4B8C-83A1-F6EECF244321}">
                <p14:modId xmlns:p14="http://schemas.microsoft.com/office/powerpoint/2010/main"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val="2609009091"/>
                    </a:ext>
                  </a:extLst>
                </a:gridCol>
                <a:gridCol w="7580348">
                  <a:extLst>
                    <a:ext uri="{9D8B030D-6E8A-4147-A177-3AD203B41FA5}">
                      <a16:colId xmlns:a16="http://schemas.microsoft.com/office/drawing/2014/main"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46389745"/>
                  </a:ext>
                </a:extLst>
              </a:tr>
            </a:tbl>
          </a:graphicData>
        </a:graphic>
      </p:graphicFrame>
    </p:spTree>
    <p:extLst>
      <p:ext uri="{BB962C8B-B14F-4D97-AF65-F5344CB8AC3E}">
        <p14:creationId xmlns:p14="http://schemas.microsoft.com/office/powerpoint/2010/main" val="698843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608D3F84-A195-453E-B725-5E3AACE09D07}"/>
              </a:ext>
            </a:extLst>
          </p:cNvPr>
          <p:cNvGraphicFramePr>
            <a:graphicFrameLocks noGrp="1"/>
          </p:cNvGraphicFramePr>
          <p:nvPr>
            <p:ph idx="1"/>
            <p:extLst>
              <p:ext uri="{D42A27DB-BD31-4B8C-83A1-F6EECF244321}">
                <p14:modId xmlns:p14="http://schemas.microsoft.com/office/powerpoint/2010/main"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val="2485808586"/>
                    </a:ext>
                  </a:extLst>
                </a:gridCol>
                <a:gridCol w="8212626">
                  <a:extLst>
                    <a:ext uri="{9D8B030D-6E8A-4147-A177-3AD203B41FA5}">
                      <a16:colId xmlns:a16="http://schemas.microsoft.com/office/drawing/2014/main"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5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spTree>
    <p:extLst>
      <p:ext uri="{BB962C8B-B14F-4D97-AF65-F5344CB8AC3E}">
        <p14:creationId xmlns:p14="http://schemas.microsoft.com/office/powerpoint/2010/main" val="2310915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构造和析构的诸多问题</a:t>
            </a:r>
          </a:p>
        </p:txBody>
      </p:sp>
      <p:sp>
        <p:nvSpPr>
          <p:cNvPr id="3" name="内容占位符 2"/>
          <p:cNvSpPr>
            <a:spLocks noGrp="1"/>
          </p:cNvSpPr>
          <p:nvPr>
            <p:ph idx="1"/>
          </p:nvPr>
        </p:nvSpPr>
        <p:spPr/>
        <p:txBody>
          <a:bodyPr/>
          <a:lstStyle/>
          <a:p>
            <a:r>
              <a:rPr lang="zh-CN" altLang="en-US" dirty="0"/>
              <a:t>构造顺序</a:t>
            </a:r>
            <a:endParaRPr lang="en-US" altLang="zh-CN" dirty="0"/>
          </a:p>
          <a:p>
            <a:r>
              <a:rPr lang="zh-CN" altLang="en-US" dirty="0"/>
              <a:t>析构顺序</a:t>
            </a:r>
            <a:endParaRPr lang="en-US" altLang="zh-CN" dirty="0"/>
          </a:p>
          <a:p>
            <a:r>
              <a:rPr lang="zh-CN" altLang="en-US" dirty="0"/>
              <a:t>虚析构顺序</a:t>
            </a:r>
            <a:endParaRPr lang="en-US" altLang="zh-CN" dirty="0"/>
          </a:p>
          <a:p>
            <a:r>
              <a:rPr lang="zh-CN" altLang="en-US" dirty="0"/>
              <a:t>构造中调用父类函数</a:t>
            </a:r>
            <a:endParaRPr lang="en-US" altLang="zh-CN" dirty="0"/>
          </a:p>
          <a:p>
            <a:r>
              <a:rPr lang="zh-CN" altLang="en-US" dirty="0"/>
              <a:t>构造中调用子类函数</a:t>
            </a:r>
            <a:endParaRPr lang="en-US" altLang="zh-CN" dirty="0"/>
          </a:p>
          <a:p>
            <a:r>
              <a:rPr lang="zh-CN" altLang="en-US" dirty="0"/>
              <a:t>析构中调用父类函数</a:t>
            </a:r>
            <a:endParaRPr lang="en-US" altLang="zh-CN" dirty="0"/>
          </a:p>
          <a:p>
            <a:r>
              <a:rPr lang="zh-CN" altLang="en-US" dirty="0"/>
              <a:t>析构中调用子类函数</a:t>
            </a:r>
          </a:p>
        </p:txBody>
      </p:sp>
    </p:spTree>
    <p:extLst>
      <p:ext uri="{BB962C8B-B14F-4D97-AF65-F5344CB8AC3E}">
        <p14:creationId xmlns:p14="http://schemas.microsoft.com/office/powerpoint/2010/main" val="734594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lnSpcReduction="10000"/>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zh-CN" altLang="en-US" dirty="0"/>
              <a:t>构造函数</a:t>
            </a:r>
            <a:endParaRPr lang="en-US" altLang="zh-CN" dirty="0"/>
          </a:p>
          <a:p>
            <a:pPr lvl="1"/>
            <a:r>
              <a:rPr lang="zh-CN" altLang="en-US" dirty="0"/>
              <a:t>委托构造</a:t>
            </a:r>
            <a:endParaRPr lang="en-US" altLang="zh-CN" dirty="0"/>
          </a:p>
          <a:p>
            <a:pPr lvl="1"/>
            <a:r>
              <a:rPr lang="en-US" altLang="zh-CN" dirty="0"/>
              <a:t>default</a:t>
            </a:r>
          </a:p>
          <a:p>
            <a:pPr lvl="1"/>
            <a:r>
              <a:rPr lang="en-US" altLang="zh-CN" dirty="0"/>
              <a:t>Delete</a:t>
            </a:r>
          </a:p>
          <a:p>
            <a:r>
              <a:rPr lang="en-US" altLang="zh-CN" dirty="0"/>
              <a:t>nullptr</a:t>
            </a:r>
            <a:endParaRPr lang="zh-CN" altLang="en-US" dirty="0"/>
          </a:p>
        </p:txBody>
      </p:sp>
    </p:spTree>
    <p:extLst>
      <p:ext uri="{BB962C8B-B14F-4D97-AF65-F5344CB8AC3E}">
        <p14:creationId xmlns:p14="http://schemas.microsoft.com/office/powerpoint/2010/main" val="3598366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lstStyle/>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a:t>shared_ptr</a:t>
            </a:r>
            <a:endParaRPr lang="en-US" altLang="zh-CN" dirty="0"/>
          </a:p>
          <a:p>
            <a:r>
              <a:rPr lang="zh-CN" altLang="en-US" b="1" dirty="0"/>
              <a:t>线程库</a:t>
            </a:r>
            <a:endParaRPr lang="en-US" altLang="zh-CN" b="1" dirty="0"/>
          </a:p>
          <a:p>
            <a:pPr lvl="1"/>
            <a:r>
              <a:rPr lang="en-US" altLang="zh-CN" b="1" dirty="0"/>
              <a:t>thread</a:t>
            </a:r>
          </a:p>
          <a:p>
            <a:pPr lvl="1"/>
            <a:r>
              <a:rPr lang="en-US" altLang="zh-CN" b="1" dirty="0"/>
              <a:t>promises</a:t>
            </a:r>
          </a:p>
          <a:p>
            <a:pPr lvl="1"/>
            <a:r>
              <a:rPr lang="en-US" altLang="zh-CN" b="1" dirty="0"/>
              <a:t>futures</a:t>
            </a:r>
          </a:p>
          <a:p>
            <a:pPr lvl="1"/>
            <a:r>
              <a:rPr lang="en-US" altLang="zh-CN" b="1" dirty="0" err="1"/>
              <a:t>async</a:t>
            </a:r>
            <a:r>
              <a:rPr lang="en-US" altLang="zh-CN" b="1" dirty="0"/>
              <a:t>()</a:t>
            </a:r>
          </a:p>
          <a:p>
            <a:endParaRPr lang="zh-CN" altLang="en-US" b="1" dirty="0"/>
          </a:p>
          <a:p>
            <a:endParaRPr lang="zh-CN" altLang="en-US" dirty="0"/>
          </a:p>
        </p:txBody>
      </p:sp>
    </p:spTree>
    <p:extLst>
      <p:ext uri="{BB962C8B-B14F-4D97-AF65-F5344CB8AC3E}">
        <p14:creationId xmlns:p14="http://schemas.microsoft.com/office/powerpoint/2010/main" val="2054094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Template</a:t>
            </a:r>
            <a:endParaRPr lang="zh-CN" altLang="en-US" dirty="0"/>
          </a:p>
        </p:txBody>
      </p:sp>
      <p:sp>
        <p:nvSpPr>
          <p:cNvPr id="3" name="内容占位符 2"/>
          <p:cNvSpPr>
            <a:spLocks noGrp="1"/>
          </p:cNvSpPr>
          <p:nvPr>
            <p:ph idx="1"/>
          </p:nvPr>
        </p:nvSpPr>
        <p:spPr/>
        <p:txBody>
          <a:bodyPr/>
          <a:lstStyle/>
          <a:p>
            <a:r>
              <a:rPr lang="en-US" altLang="zh-CN" dirty="0"/>
              <a:t>template </a:t>
            </a:r>
            <a:r>
              <a:rPr lang="zh-CN" altLang="en-US" dirty="0"/>
              <a:t>不是简单的 </a:t>
            </a:r>
            <a:r>
              <a:rPr lang="en-US" altLang="zh-CN" dirty="0"/>
              <a:t>macro </a:t>
            </a:r>
            <a:r>
              <a:rPr lang="zh-CN" altLang="en-US" dirty="0"/>
              <a:t>替换</a:t>
            </a:r>
            <a:endParaRPr lang="en-US" altLang="zh-CN" dirty="0"/>
          </a:p>
          <a:p>
            <a:r>
              <a:rPr lang="zh-CN" altLang="en-US" dirty="0"/>
              <a:t>贪婪匹配法则</a:t>
            </a:r>
            <a:endParaRPr lang="en-US" altLang="zh-CN" dirty="0"/>
          </a:p>
          <a:p>
            <a:r>
              <a:rPr lang="en-US" altLang="zh-CN" dirty="0" err="1"/>
              <a:t>type_list</a:t>
            </a:r>
            <a:r>
              <a:rPr lang="en-US" altLang="zh-CN" dirty="0"/>
              <a:t> </a:t>
            </a:r>
            <a:r>
              <a:rPr lang="zh-CN" altLang="en-US" dirty="0"/>
              <a:t>和 </a:t>
            </a:r>
            <a:r>
              <a:rPr lang="en-US" altLang="zh-CN" dirty="0" err="1"/>
              <a:t>none_type</a:t>
            </a:r>
            <a:endParaRPr lang="en-US" altLang="zh-CN" dirty="0"/>
          </a:p>
          <a:p>
            <a:r>
              <a:rPr lang="en-US" altLang="zh-CN" dirty="0" err="1"/>
              <a:t>type_traits</a:t>
            </a:r>
            <a:r>
              <a:rPr lang="en-US" altLang="zh-CN" dirty="0"/>
              <a:t> </a:t>
            </a:r>
            <a:r>
              <a:rPr lang="zh-CN" altLang="en-US" dirty="0"/>
              <a:t>类型萃取</a:t>
            </a:r>
            <a:endParaRPr lang="en-US" altLang="zh-CN" dirty="0"/>
          </a:p>
          <a:p>
            <a:r>
              <a:rPr lang="en-US" altLang="zh-CN" dirty="0" err="1"/>
              <a:t>type_police</a:t>
            </a:r>
            <a:r>
              <a:rPr lang="en-US" altLang="zh-CN" dirty="0"/>
              <a:t> </a:t>
            </a:r>
            <a:r>
              <a:rPr lang="zh-CN" altLang="en-US" dirty="0"/>
              <a:t>类型策略</a:t>
            </a:r>
          </a:p>
        </p:txBody>
      </p:sp>
    </p:spTree>
    <p:extLst>
      <p:ext uri="{BB962C8B-B14F-4D97-AF65-F5344CB8AC3E}">
        <p14:creationId xmlns:p14="http://schemas.microsoft.com/office/powerpoint/2010/main" val="22476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val="2236968412"/>
                    </a:ext>
                  </a:extLst>
                </a:gridCol>
                <a:gridCol w="3471863">
                  <a:extLst>
                    <a:ext uri="{9D8B030D-6E8A-4147-A177-3AD203B41FA5}">
                      <a16:colId xmlns:a16="http://schemas.microsoft.com/office/drawing/2014/main"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16967983"/>
                  </a:ext>
                </a:extLst>
              </a:tr>
            </a:tbl>
          </a:graphicData>
        </a:graphic>
      </p:graphicFrame>
    </p:spTree>
    <p:extLst>
      <p:ext uri="{BB962C8B-B14F-4D97-AF65-F5344CB8AC3E}">
        <p14:creationId xmlns:p14="http://schemas.microsoft.com/office/powerpoint/2010/main" val="35166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78972" y="3253062"/>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628234" y="2218338"/>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534404" y="2960385"/>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374908" y="408260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28449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4250</TotalTime>
  <Words>8170</Words>
  <Application>Microsoft Office PowerPoint</Application>
  <PresentationFormat>宽屏</PresentationFormat>
  <Paragraphs>1500</Paragraphs>
  <Slides>68</Slides>
  <Notes>54</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9" baseType="lpstr">
      <vt:lpstr>Fixedsys</vt:lpstr>
      <vt:lpstr>PMingLiU</vt:lpstr>
      <vt:lpstr>等线</vt:lpstr>
      <vt:lpstr>黑体</vt:lpstr>
      <vt:lpstr>华文琥珀</vt:lpstr>
      <vt:lpstr>华文楷体</vt:lpstr>
      <vt:lpstr>华文宋体</vt:lpstr>
      <vt:lpstr>楷体</vt:lpstr>
      <vt:lpstr>宋体</vt:lpstr>
      <vt:lpstr>微软雅黑 Light</vt:lpstr>
      <vt:lpstr>Arial</vt:lpstr>
      <vt:lpstr>Arial Rounded MT Bold</vt:lpstr>
      <vt:lpstr>Calisto MT</vt:lpstr>
      <vt:lpstr>CentSchbkCyrill BT</vt:lpstr>
      <vt:lpstr>Consolas</vt:lpstr>
      <vt:lpstr>Corbel</vt:lpstr>
      <vt:lpstr>Courier New</vt:lpstr>
      <vt:lpstr>Tahoma</vt:lpstr>
      <vt:lpstr>Wingdings</vt:lpstr>
      <vt:lpstr>带状</vt:lpstr>
      <vt:lpstr>公式</vt:lpstr>
      <vt:lpstr>进击的C++</vt:lpstr>
      <vt:lpstr>PowerPoint 演示文稿</vt:lpstr>
      <vt:lpstr>C++？</vt:lpstr>
      <vt:lpstr>C++应用的结构层次</vt:lpstr>
      <vt:lpstr>C++的发展</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数值转换</vt:lpstr>
      <vt:lpstr>数值比较</vt:lpstr>
      <vt:lpstr>移位操作</vt:lpstr>
      <vt:lpstr>使用内存</vt:lpstr>
      <vt:lpstr>栈内存</vt:lpstr>
      <vt:lpstr>函数调用栈</vt:lpstr>
      <vt:lpstr>堆内存</vt:lpstr>
      <vt:lpstr>内存揭秘</vt:lpstr>
      <vt:lpstr>内存工具</vt:lpstr>
      <vt:lpstr>指针和地址</vt:lpstr>
      <vt:lpstr>数组</vt:lpstr>
      <vt:lpstr>引用</vt:lpstr>
      <vt:lpstr>结构、联合</vt:lpstr>
      <vt:lpstr>类 – 面向对象</vt:lpstr>
      <vt:lpstr>类-构造和析构</vt:lpstr>
      <vt:lpstr>类-成员变量</vt:lpstr>
      <vt:lpstr>类-虚函数和多态</vt:lpstr>
      <vt:lpstr>类-虚函数和多态</vt:lpstr>
      <vt:lpstr>类-虚函数和多态</vt:lpstr>
      <vt:lpstr>类-成员函数指针</vt:lpstr>
      <vt:lpstr>面向对象 – 重载</vt:lpstr>
      <vt:lpstr>类 – 访问控制</vt:lpstr>
      <vt:lpstr>C++ 预处理</vt:lpstr>
      <vt:lpstr>C++ 头文件依赖</vt:lpstr>
      <vt:lpstr>C++ 调用约定</vt:lpstr>
      <vt:lpstr>C++ 内联函数</vt:lpstr>
      <vt:lpstr>C++程序启动过程</vt:lpstr>
      <vt:lpstr>C 标准库函数</vt:lpstr>
      <vt:lpstr>PowerPoint 演示文稿</vt:lpstr>
      <vt:lpstr>C++异常</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lpstr>内存碎片</vt:lpstr>
      <vt:lpstr>构造和析构的诸多问题</vt:lpstr>
      <vt:lpstr>C++ 11 – 新增特性</vt:lpstr>
      <vt:lpstr>C++ 11 – 新增标准库</vt:lpstr>
      <vt:lpstr>C++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Albert Xu</cp:lastModifiedBy>
  <cp:revision>374</cp:revision>
  <dcterms:created xsi:type="dcterms:W3CDTF">2017-04-19T13:47:21Z</dcterms:created>
  <dcterms:modified xsi:type="dcterms:W3CDTF">2017-07-10T18:16:09Z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