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99" r:id="rId2"/>
  </p:sldMasterIdLst>
  <p:notesMasterIdLst>
    <p:notesMasterId r:id="rId72"/>
  </p:notesMasterIdLst>
  <p:sldIdLst>
    <p:sldId id="256" r:id="rId3"/>
    <p:sldId id="268" r:id="rId4"/>
    <p:sldId id="331" r:id="rId5"/>
    <p:sldId id="269" r:id="rId6"/>
    <p:sldId id="298" r:id="rId7"/>
    <p:sldId id="270" r:id="rId8"/>
    <p:sldId id="271" r:id="rId9"/>
    <p:sldId id="273" r:id="rId10"/>
    <p:sldId id="257" r:id="rId11"/>
    <p:sldId id="258" r:id="rId12"/>
    <p:sldId id="272" r:id="rId13"/>
    <p:sldId id="277" r:id="rId14"/>
    <p:sldId id="274" r:id="rId15"/>
    <p:sldId id="275" r:id="rId16"/>
    <p:sldId id="276" r:id="rId17"/>
    <p:sldId id="259" r:id="rId18"/>
    <p:sldId id="278" r:id="rId19"/>
    <p:sldId id="260" r:id="rId20"/>
    <p:sldId id="297" r:id="rId21"/>
    <p:sldId id="262" r:id="rId22"/>
    <p:sldId id="295" r:id="rId23"/>
    <p:sldId id="296" r:id="rId24"/>
    <p:sldId id="282" r:id="rId25"/>
    <p:sldId id="333" r:id="rId26"/>
    <p:sldId id="299" r:id="rId27"/>
    <p:sldId id="280" r:id="rId28"/>
    <p:sldId id="281" r:id="rId29"/>
    <p:sldId id="283" r:id="rId30"/>
    <p:sldId id="263" r:id="rId31"/>
    <p:sldId id="300" r:id="rId32"/>
    <p:sldId id="264" r:id="rId33"/>
    <p:sldId id="301" r:id="rId34"/>
    <p:sldId id="279" r:id="rId35"/>
    <p:sldId id="304" r:id="rId36"/>
    <p:sldId id="305" r:id="rId37"/>
    <p:sldId id="302" r:id="rId38"/>
    <p:sldId id="284" r:id="rId39"/>
    <p:sldId id="307" r:id="rId40"/>
    <p:sldId id="309" r:id="rId41"/>
    <p:sldId id="311" r:id="rId42"/>
    <p:sldId id="308" r:id="rId43"/>
    <p:sldId id="310" r:id="rId44"/>
    <p:sldId id="266" r:id="rId45"/>
    <p:sldId id="267" r:id="rId46"/>
    <p:sldId id="286" r:id="rId47"/>
    <p:sldId id="287" r:id="rId48"/>
    <p:sldId id="312" r:id="rId49"/>
    <p:sldId id="313" r:id="rId50"/>
    <p:sldId id="314" r:id="rId51"/>
    <p:sldId id="315" r:id="rId52"/>
    <p:sldId id="294" r:id="rId53"/>
    <p:sldId id="318" r:id="rId54"/>
    <p:sldId id="319" r:id="rId55"/>
    <p:sldId id="321" r:id="rId56"/>
    <p:sldId id="316" r:id="rId57"/>
    <p:sldId id="317" r:id="rId58"/>
    <p:sldId id="322" r:id="rId59"/>
    <p:sldId id="323" r:id="rId60"/>
    <p:sldId id="324" r:id="rId61"/>
    <p:sldId id="325" r:id="rId62"/>
    <p:sldId id="326" r:id="rId63"/>
    <p:sldId id="327" r:id="rId64"/>
    <p:sldId id="328" r:id="rId65"/>
    <p:sldId id="329" r:id="rId66"/>
    <p:sldId id="330" r:id="rId67"/>
    <p:sldId id="332" r:id="rId68"/>
    <p:sldId id="291" r:id="rId69"/>
    <p:sldId id="292" r:id="rId70"/>
    <p:sldId id="293" r:id="rId7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4E8DDA"/>
    <a:srgbClr val="F48F7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D7AC3CCA-C797-4891-BE02-D94E43425B78}" styleName="中度样式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638B1855-1B75-4FBE-930C-398BA8C253C6}" styleName="主题样式 2 - 强调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0660B408-B3CF-4A94-85FC-2B1E0A45F4A2}" styleName="深色样式 2 - 强调 1/强调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主题样式 1 - 强调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458" autoAdjust="0"/>
    <p:restoredTop sz="70619" autoAdjust="0"/>
  </p:normalViewPr>
  <p:slideViewPr>
    <p:cSldViewPr snapToGrid="0">
      <p:cViewPr varScale="1">
        <p:scale>
          <a:sx n="92" d="100"/>
          <a:sy n="92" d="100"/>
        </p:scale>
        <p:origin x="1230" y="78"/>
      </p:cViewPr>
      <p:guideLst>
        <p:guide orient="horz" pos="2160"/>
        <p:guide pos="384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slide" Target="slides/slide61.xml"/><Relationship Id="rId68" Type="http://schemas.openxmlformats.org/officeDocument/2006/relationships/slide" Target="slides/slide66.xml"/><Relationship Id="rId76" Type="http://schemas.openxmlformats.org/officeDocument/2006/relationships/tableStyles" Target="tableStyles.xml"/><Relationship Id="rId7" Type="http://schemas.openxmlformats.org/officeDocument/2006/relationships/slide" Target="slides/slide5.xml"/><Relationship Id="rId71" Type="http://schemas.openxmlformats.org/officeDocument/2006/relationships/slide" Target="slides/slide69.xml"/><Relationship Id="rId2" Type="http://schemas.openxmlformats.org/officeDocument/2006/relationships/slideMaster" Target="slideMasters/slideMaster1.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61" Type="http://schemas.openxmlformats.org/officeDocument/2006/relationships/slide" Target="slides/slide59.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microsoft.com/office/2015/10/relationships/revisionInfo" Target="revisionInfo.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notesMaster" Target="notesMasters/notesMaster1.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4.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2D05AB1-CFCA-4702-9B4D-FCAB6AF0FE14}" type="datetimeFigureOut">
              <a:rPr lang="zh-CN" altLang="en-US" smtClean="0"/>
              <a:pPr/>
              <a:t>2017/7/12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6593B6F-300B-4ECE-AE7E-E0BEBEA3A190}" type="slidenum">
              <a:rPr lang="zh-CN" altLang="en-US" smtClean="0"/>
              <a:pPr/>
              <a:t>‹#›</a:t>
            </a:fld>
            <a:endParaRPr lang="zh-CN" altLang="en-US"/>
          </a:p>
        </p:txBody>
      </p:sp>
    </p:spTree>
    <p:extLst>
      <p:ext uri="{BB962C8B-B14F-4D97-AF65-F5344CB8AC3E}">
        <p14:creationId xmlns:p14="http://schemas.microsoft.com/office/powerpoint/2010/main" val="28644427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zh.wikipedia.org/wiki/%E4%B9%94%E7%BA%B3%E6%A3%AE%C2%B7%E6%96%AF%E5%A8%81%E5%A4%AB%E7%89%B9" TargetMode="External"/><Relationship Id="rId2" Type="http://schemas.openxmlformats.org/officeDocument/2006/relationships/slide" Target="../slides/slide10.xml"/><Relationship Id="rId1" Type="http://schemas.openxmlformats.org/officeDocument/2006/relationships/notesMaster" Target="../notesMasters/notesMaster1.xml"/><Relationship Id="rId4" Type="http://schemas.openxmlformats.org/officeDocument/2006/relationships/hyperlink" Target="https://zh.wikipedia.org/wiki/%E6%A0%BC%E5%88%97%E4%BD%9B%E9%81%8A%E8%A8%98" TargetMode="Externa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3" Type="http://schemas.openxmlformats.org/officeDocument/2006/relationships/hyperlink" Target="http://lib.csdn.net/base/linux" TargetMode="External"/><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3" Type="http://schemas.openxmlformats.org/officeDocument/2006/relationships/hyperlink" Target="http://www.runoob.com/cplusplus/increment-decrement-operators-overloading.html" TargetMode="External"/><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3" Type="http://schemas.openxmlformats.org/officeDocument/2006/relationships/hyperlink" Target="http://lib.csdn.net/base/cplusplus" TargetMode="External"/><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3" Type="http://schemas.openxmlformats.org/officeDocument/2006/relationships/hyperlink" Target="https://zh.wikipedia.org/w/index.php?title=Alexander_Stepanov&amp;action=edit&amp;redlink=1" TargetMode="External"/><Relationship Id="rId2" Type="http://schemas.openxmlformats.org/officeDocument/2006/relationships/slide" Target="../slides/slide49.xml"/><Relationship Id="rId1" Type="http://schemas.openxmlformats.org/officeDocument/2006/relationships/notesMaster" Target="../notesMasters/notesMaster1.xml"/><Relationship Id="rId5" Type="http://schemas.openxmlformats.org/officeDocument/2006/relationships/hyperlink" Target="https://zh.wikipedia.org/wiki/C++" TargetMode="External"/><Relationship Id="rId4" Type="http://schemas.openxmlformats.org/officeDocument/2006/relationships/hyperlink" Target="https://zh.wikipedia.org/wiki/%E6%AF%94%E9%9B%85%E5%B0%BC%C2%B7%E6%96%AF%E7%89%B9%E5%8B%9E%E6%96%AF%E7%89%B9%E9%AD%AF%E6%99%AE" TargetMode="Externa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3" Type="http://schemas.openxmlformats.org/officeDocument/2006/relationships/hyperlink" Target="https://msdn.microsoft.com/zh-cn/library/169de7b0.aspx" TargetMode="External"/><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3" Type="http://schemas.openxmlformats.org/officeDocument/2006/relationships/hyperlink" Target="http://lib.csdn.net/base/datastructure" TargetMode="External"/><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fontScale="70000" lnSpcReduction="20000"/>
          </a:bodyPr>
          <a:lstStyle/>
          <a:p>
            <a:r>
              <a:rPr lang="zh-CN" altLang="en-US" dirty="0"/>
              <a:t>自我介绍</a:t>
            </a:r>
            <a:endParaRPr lang="en-US" altLang="zh-CN" dirty="0"/>
          </a:p>
          <a:p>
            <a:endParaRPr lang="en-US" altLang="zh-CN" dirty="0"/>
          </a:p>
          <a:p>
            <a:r>
              <a:rPr lang="zh-CN" altLang="en-US" dirty="0"/>
              <a:t>我是来自传世工作室的</a:t>
            </a:r>
            <a:endParaRPr lang="en-US" altLang="zh-CN" baseline="0" dirty="0"/>
          </a:p>
          <a:p>
            <a:endParaRPr lang="en-US" altLang="zh-CN"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a:t>今天的课程是</a:t>
            </a:r>
            <a:r>
              <a:rPr lang="en-US" altLang="zh-CN" dirty="0"/>
              <a:t>C++ </a:t>
            </a:r>
            <a:r>
              <a:rPr lang="zh-CN" altLang="en-US" dirty="0"/>
              <a:t>和 </a:t>
            </a:r>
            <a:r>
              <a:rPr lang="en-US" altLang="zh-CN" dirty="0"/>
              <a:t>STL</a:t>
            </a:r>
            <a:r>
              <a:rPr lang="zh-CN" altLang="en-US" baseline="0" dirty="0"/>
              <a:t> 相信 大家坐在这里应该对语言本身并不陌生。我们今天相对轻松一点</a:t>
            </a:r>
            <a:endParaRPr lang="en-US" altLang="zh-CN" baseline="0"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baseline="0" dirty="0"/>
              <a:t>以聊天为目的，有问题可以随时提，但是我先订个规矩，提问一定要先举手，我一般会叫手举得比较高的，美女除外。</a:t>
            </a:r>
            <a:endParaRPr lang="en-US" altLang="zh-CN" baseline="0" dirty="0"/>
          </a:p>
          <a:p>
            <a:endParaRPr lang="en-US" altLang="zh-CN" dirty="0"/>
          </a:p>
          <a:p>
            <a:r>
              <a:rPr lang="zh-CN" altLang="en-US" dirty="0"/>
              <a:t>从学习</a:t>
            </a:r>
            <a:r>
              <a:rPr lang="en-US" altLang="zh-CN" dirty="0"/>
              <a:t>C++</a:t>
            </a:r>
            <a:r>
              <a:rPr lang="zh-CN" altLang="en-US" dirty="0"/>
              <a:t>开始到现在将近</a:t>
            </a:r>
            <a:r>
              <a:rPr lang="en-US" altLang="zh-CN" dirty="0"/>
              <a:t>23</a:t>
            </a:r>
            <a:r>
              <a:rPr lang="zh-CN" altLang="en-US" dirty="0"/>
              <a:t>年，不是使用的时间</a:t>
            </a:r>
            <a:endParaRPr lang="en-US" altLang="zh-CN" dirty="0"/>
          </a:p>
          <a:p>
            <a:endParaRPr lang="en-US" altLang="zh-CN" dirty="0"/>
          </a:p>
          <a:p>
            <a:r>
              <a:rPr lang="en-US" altLang="zh-CN" dirty="0"/>
              <a:t>2004</a:t>
            </a:r>
            <a:r>
              <a:rPr lang="zh-CN" altLang="en-US" dirty="0"/>
              <a:t>年开始工作，编写商业代码，至今</a:t>
            </a:r>
            <a:r>
              <a:rPr lang="en-US" altLang="zh-CN" dirty="0"/>
              <a:t>13</a:t>
            </a:r>
            <a:r>
              <a:rPr lang="zh-CN" altLang="en-US" dirty="0"/>
              <a:t>年</a:t>
            </a:r>
            <a:endParaRPr lang="en-US" altLang="zh-CN" dirty="0"/>
          </a:p>
          <a:p>
            <a:endParaRPr lang="en-US" altLang="zh-CN" dirty="0"/>
          </a:p>
          <a:p>
            <a:r>
              <a:rPr lang="en-US" altLang="zh-CN" dirty="0"/>
              <a:t>92</a:t>
            </a:r>
            <a:r>
              <a:rPr lang="zh-CN" altLang="en-US" dirty="0"/>
              <a:t>年使用中华学习机学习</a:t>
            </a:r>
            <a:r>
              <a:rPr lang="en-US" altLang="zh-CN" dirty="0"/>
              <a:t>Basic</a:t>
            </a:r>
          </a:p>
          <a:p>
            <a:endParaRPr lang="en-US" altLang="zh-CN" dirty="0"/>
          </a:p>
          <a:p>
            <a:r>
              <a:rPr lang="en-US" altLang="zh-CN" dirty="0"/>
              <a:t>94</a:t>
            </a:r>
            <a:r>
              <a:rPr lang="zh-CN" altLang="en-US" dirty="0"/>
              <a:t>年玩儿的第一款</a:t>
            </a:r>
            <a:r>
              <a:rPr lang="en-US" altLang="zh-CN" dirty="0"/>
              <a:t>pc</a:t>
            </a:r>
            <a:r>
              <a:rPr lang="zh-CN" altLang="en-US" dirty="0"/>
              <a:t>游戏，仙剑奇侠传。希望能自己写出一款游戏</a:t>
            </a:r>
            <a:endParaRPr lang="en-US" altLang="zh-CN" dirty="0"/>
          </a:p>
          <a:p>
            <a:r>
              <a:rPr lang="zh-CN" altLang="en-US" dirty="0"/>
              <a:t>当时很奇怪的一件事情，为什么游戏可以直接打文件名运行，但是</a:t>
            </a:r>
            <a:r>
              <a:rPr lang="en-US" altLang="zh-CN" dirty="0"/>
              <a:t>Basic</a:t>
            </a:r>
            <a:r>
              <a:rPr lang="zh-CN" altLang="en-US" dirty="0"/>
              <a:t>程序却要先加载代码在运行。</a:t>
            </a:r>
            <a:endParaRPr lang="en-US" altLang="zh-CN" dirty="0"/>
          </a:p>
          <a:p>
            <a:endParaRPr lang="en-US" altLang="zh-CN" dirty="0"/>
          </a:p>
          <a:p>
            <a:r>
              <a:rPr lang="en-US" altLang="zh-CN" dirty="0"/>
              <a:t>C </a:t>
            </a:r>
            <a:r>
              <a:rPr lang="zh-CN" altLang="en-US" dirty="0"/>
              <a:t>编译型语言，所以开始学</a:t>
            </a:r>
            <a:r>
              <a:rPr lang="en-US" altLang="zh-CN" dirty="0"/>
              <a:t>C</a:t>
            </a:r>
          </a:p>
          <a:p>
            <a:endParaRPr lang="en-US" altLang="zh-CN" dirty="0"/>
          </a:p>
          <a:p>
            <a:r>
              <a:rPr lang="zh-CN" altLang="en-US" dirty="0"/>
              <a:t>最早在</a:t>
            </a:r>
            <a:r>
              <a:rPr lang="en-US" altLang="zh-CN" dirty="0"/>
              <a:t>DOS</a:t>
            </a:r>
            <a:r>
              <a:rPr lang="zh-CN" altLang="en-US" dirty="0"/>
              <a:t>下使用</a:t>
            </a:r>
            <a:r>
              <a:rPr lang="en-US" altLang="zh-CN" dirty="0"/>
              <a:t>TC</a:t>
            </a:r>
            <a:r>
              <a:rPr lang="zh-CN" altLang="en-US" dirty="0"/>
              <a:t>，最早的</a:t>
            </a:r>
            <a:r>
              <a:rPr lang="en-US" altLang="zh-CN" dirty="0"/>
              <a:t>1.0</a:t>
            </a:r>
            <a:r>
              <a:rPr lang="zh-CN" altLang="en-US" dirty="0"/>
              <a:t>，到后来的</a:t>
            </a:r>
            <a:r>
              <a:rPr lang="en-US" altLang="zh-CN" dirty="0"/>
              <a:t>2.0</a:t>
            </a:r>
          </a:p>
          <a:p>
            <a:endParaRPr lang="en-US" altLang="zh-CN" dirty="0"/>
          </a:p>
          <a:p>
            <a:r>
              <a:rPr lang="zh-CN" altLang="en-US" dirty="0"/>
              <a:t>后转到</a:t>
            </a:r>
            <a:r>
              <a:rPr lang="en-US" altLang="zh-CN" dirty="0"/>
              <a:t>BC3.1</a:t>
            </a:r>
            <a:r>
              <a:rPr lang="zh-CN" altLang="en-US" dirty="0"/>
              <a:t>开始学</a:t>
            </a:r>
            <a:r>
              <a:rPr lang="en-US" altLang="zh-CN" dirty="0"/>
              <a:t>C++ class </a:t>
            </a:r>
            <a:r>
              <a:rPr lang="zh-CN" altLang="en-US" dirty="0"/>
              <a:t>开始接触</a:t>
            </a:r>
            <a:r>
              <a:rPr lang="en-US" altLang="zh-CN" dirty="0"/>
              <a:t>DOS</a:t>
            </a:r>
            <a:r>
              <a:rPr lang="zh-CN" altLang="en-US" dirty="0"/>
              <a:t>中断</a:t>
            </a:r>
            <a:r>
              <a:rPr lang="en-US" altLang="zh-CN" dirty="0"/>
              <a:t>, </a:t>
            </a:r>
            <a:r>
              <a:rPr lang="zh-CN" altLang="en-US" dirty="0"/>
              <a:t>通过 </a:t>
            </a:r>
            <a:r>
              <a:rPr lang="en-US" altLang="zh-CN" dirty="0"/>
              <a:t>int31 </a:t>
            </a:r>
            <a:r>
              <a:rPr lang="zh-CN" altLang="en-US" dirty="0"/>
              <a:t>调用鼠标。开始写</a:t>
            </a:r>
            <a:r>
              <a:rPr lang="en-US" altLang="zh-CN" dirty="0"/>
              <a:t>GUI</a:t>
            </a:r>
            <a:r>
              <a:rPr lang="zh-CN" altLang="en-US" dirty="0"/>
              <a:t>程序</a:t>
            </a:r>
            <a:endParaRPr lang="en-US" altLang="zh-CN" dirty="0"/>
          </a:p>
          <a:p>
            <a:endParaRPr lang="en-US" altLang="zh-CN" dirty="0"/>
          </a:p>
          <a:p>
            <a:r>
              <a:rPr lang="en-US" altLang="zh-CN" dirty="0"/>
              <a:t>Windows 98 </a:t>
            </a:r>
            <a:r>
              <a:rPr lang="zh-CN" altLang="en-US" dirty="0"/>
              <a:t>时代 </a:t>
            </a:r>
            <a:r>
              <a:rPr lang="en-US" altLang="zh-CN" dirty="0"/>
              <a:t>2000</a:t>
            </a:r>
            <a:r>
              <a:rPr lang="zh-CN" altLang="en-US" dirty="0"/>
              <a:t>年左右开始学习</a:t>
            </a:r>
            <a:r>
              <a:rPr lang="en-US" altLang="zh-CN" dirty="0"/>
              <a:t>MFC</a:t>
            </a:r>
            <a:r>
              <a:rPr lang="zh-CN" altLang="en-US" dirty="0"/>
              <a:t>，制作学籍管理软件。捣鼓界面相关的东西</a:t>
            </a:r>
            <a:endParaRPr lang="en-US" altLang="zh-CN" dirty="0"/>
          </a:p>
          <a:p>
            <a:endParaRPr lang="en-US" altLang="zh-CN" dirty="0"/>
          </a:p>
          <a:p>
            <a:r>
              <a:rPr lang="zh-CN" altLang="en-US" dirty="0"/>
              <a:t>在大学科协，制作竞赛管理系统。</a:t>
            </a:r>
            <a:endParaRPr lang="en-US" altLang="zh-CN" dirty="0"/>
          </a:p>
          <a:p>
            <a:endParaRPr lang="en-US" altLang="zh-CN" dirty="0"/>
          </a:p>
          <a:p>
            <a:r>
              <a:rPr lang="en-US" altLang="zh-CN" dirty="0"/>
              <a:t>2004</a:t>
            </a:r>
            <a:r>
              <a:rPr lang="zh-CN" altLang="en-US" dirty="0"/>
              <a:t>年毕业，进入北京目标软件，成为第二代游戏程序员</a:t>
            </a:r>
            <a:endParaRPr lang="en-US" altLang="zh-CN" dirty="0"/>
          </a:p>
          <a:p>
            <a:r>
              <a:rPr lang="zh-CN" altLang="en-US" dirty="0"/>
              <a:t>第一代，刘刚、张淳</a:t>
            </a:r>
            <a:endParaRPr lang="en-US" altLang="zh-CN" dirty="0"/>
          </a:p>
          <a:p>
            <a:endParaRPr lang="en-US" altLang="zh-CN" dirty="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a:t>使用</a:t>
            </a:r>
            <a:r>
              <a:rPr lang="en-US" altLang="zh-CN" dirty="0"/>
              <a:t>C++</a:t>
            </a:r>
            <a:r>
              <a:rPr lang="zh-CN" altLang="en-US" dirty="0"/>
              <a:t>已经近</a:t>
            </a:r>
            <a:r>
              <a:rPr lang="en-US" altLang="zh-CN" dirty="0"/>
              <a:t>20</a:t>
            </a:r>
            <a:r>
              <a:rPr lang="zh-CN" altLang="en-US" dirty="0"/>
              <a:t>年</a:t>
            </a:r>
            <a:endParaRPr lang="en-US" altLang="zh-CN" dirty="0"/>
          </a:p>
          <a:p>
            <a:endParaRPr lang="en-US" altLang="zh-CN" dirty="0"/>
          </a:p>
        </p:txBody>
      </p:sp>
      <p:sp>
        <p:nvSpPr>
          <p:cNvPr id="4" name="灯片编号占位符 3"/>
          <p:cNvSpPr>
            <a:spLocks noGrp="1"/>
          </p:cNvSpPr>
          <p:nvPr>
            <p:ph type="sldNum" sz="quarter" idx="10"/>
          </p:nvPr>
        </p:nvSpPr>
        <p:spPr/>
        <p:txBody>
          <a:bodyPr/>
          <a:lstStyle/>
          <a:p>
            <a:fld id="{46593B6F-300B-4ECE-AE7E-E0BEBEA3A190}" type="slidenum">
              <a:rPr lang="zh-CN" altLang="en-US" smtClean="0"/>
              <a:pPr/>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整数存储</a:t>
            </a:r>
            <a:endParaRPr lang="en-US" altLang="zh-CN" dirty="0"/>
          </a:p>
          <a:p>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a:t>
            </a:r>
            <a:r>
              <a:rPr lang="en-US" altLang="zh-CN" sz="1200" b="1" i="0" kern="1200" dirty="0">
                <a:solidFill>
                  <a:schemeClr val="tx1"/>
                </a:solidFill>
                <a:effectLst/>
                <a:latin typeface="+mn-lt"/>
                <a:ea typeface="+mn-ea"/>
                <a:cs typeface="+mn-cs"/>
              </a:rPr>
              <a:t>endian</a:t>
            </a:r>
            <a:r>
              <a:rPr lang="zh-CN" altLang="en-US" sz="1200" b="0" i="0" kern="1200" dirty="0">
                <a:solidFill>
                  <a:schemeClr val="tx1"/>
                </a:solidFill>
                <a:effectLst/>
                <a:latin typeface="+mn-lt"/>
                <a:ea typeface="+mn-ea"/>
                <a:cs typeface="+mn-cs"/>
              </a:rPr>
              <a:t>”一词来源于十八世紀愛爾蘭作家</a:t>
            </a:r>
            <a:r>
              <a:rPr lang="zh-CN" altLang="en-US" sz="1200" b="0" i="0" u="none" strike="noStrike" kern="1200" dirty="0">
                <a:solidFill>
                  <a:schemeClr val="tx1"/>
                </a:solidFill>
                <a:effectLst/>
                <a:latin typeface="+mn-lt"/>
                <a:ea typeface="+mn-ea"/>
                <a:cs typeface="+mn-cs"/>
                <a:hlinkClick r:id="rId3" tooltip="乔纳森·斯威夫特"/>
              </a:rPr>
              <a:t>乔纳森</a:t>
            </a:r>
            <a:r>
              <a:rPr lang="en-US" altLang="zh-CN" sz="1200" b="0" i="0" u="none" strike="noStrike" kern="1200" dirty="0">
                <a:solidFill>
                  <a:schemeClr val="tx1"/>
                </a:solidFill>
                <a:effectLst/>
                <a:latin typeface="+mn-lt"/>
                <a:ea typeface="+mn-ea"/>
                <a:cs typeface="+mn-cs"/>
                <a:hlinkClick r:id="rId3" tooltip="乔纳森·斯威夫特"/>
              </a:rPr>
              <a:t>·</a:t>
            </a:r>
            <a:r>
              <a:rPr lang="zh-CN" altLang="en-US" sz="1200" b="0" i="0" u="none" strike="noStrike" kern="1200" dirty="0">
                <a:solidFill>
                  <a:schemeClr val="tx1"/>
                </a:solidFill>
                <a:effectLst/>
                <a:latin typeface="+mn-lt"/>
                <a:ea typeface="+mn-ea"/>
                <a:cs typeface="+mn-cs"/>
                <a:hlinkClick r:id="rId3" tooltip="乔纳森·斯威夫特"/>
              </a:rPr>
              <a:t>斯威夫特</a:t>
            </a:r>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Jonathan Swift</a:t>
            </a:r>
            <a:r>
              <a:rPr lang="zh-CN" altLang="en-US" sz="1200" b="0" i="0" kern="1200" dirty="0">
                <a:solidFill>
                  <a:schemeClr val="tx1"/>
                </a:solidFill>
                <a:effectLst/>
                <a:latin typeface="+mn-lt"/>
                <a:ea typeface="+mn-ea"/>
                <a:cs typeface="+mn-cs"/>
              </a:rPr>
              <a:t>）的小说</a:t>
            </a:r>
            <a:r>
              <a:rPr lang="en-US" altLang="zh-CN" sz="1200" b="0" i="0" kern="1200" dirty="0">
                <a:solidFill>
                  <a:schemeClr val="tx1"/>
                </a:solidFill>
                <a:effectLst/>
                <a:latin typeface="+mn-lt"/>
                <a:ea typeface="+mn-ea"/>
                <a:cs typeface="+mn-cs"/>
              </a:rPr>
              <a:t>《</a:t>
            </a:r>
            <a:r>
              <a:rPr lang="zh-CN" altLang="en-US" sz="1200" b="0" i="0" u="none" strike="noStrike" kern="1200" dirty="0">
                <a:solidFill>
                  <a:schemeClr val="tx1"/>
                </a:solidFill>
                <a:effectLst/>
                <a:latin typeface="+mn-lt"/>
                <a:ea typeface="+mn-ea"/>
                <a:cs typeface="+mn-cs"/>
                <a:hlinkClick r:id="rId4" tooltip="格列佛遊記"/>
              </a:rPr>
              <a:t>格列佛游记</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a:t>
            </a:r>
            <a:r>
              <a:rPr lang="en-US" altLang="zh-CN" sz="1200" b="0" i="1" kern="1200" dirty="0">
                <a:solidFill>
                  <a:schemeClr val="tx1"/>
                </a:solidFill>
                <a:effectLst/>
                <a:latin typeface="+mn-lt"/>
                <a:ea typeface="+mn-ea"/>
                <a:cs typeface="+mn-cs"/>
              </a:rPr>
              <a:t>Gulliver's Travels</a:t>
            </a:r>
            <a:r>
              <a:rPr lang="zh-CN" altLang="en-US" sz="1200" b="0" i="0" kern="1200" dirty="0">
                <a:solidFill>
                  <a:schemeClr val="tx1"/>
                </a:solidFill>
                <a:effectLst/>
                <a:latin typeface="+mn-lt"/>
                <a:ea typeface="+mn-ea"/>
                <a:cs typeface="+mn-cs"/>
              </a:rPr>
              <a:t>）。小说中，小人国为水煮蛋该从大的一端（</a:t>
            </a:r>
            <a:r>
              <a:rPr lang="en-US" altLang="zh-CN" sz="1200" b="0" i="0" kern="1200" dirty="0">
                <a:solidFill>
                  <a:schemeClr val="tx1"/>
                </a:solidFill>
                <a:effectLst/>
                <a:latin typeface="+mn-lt"/>
                <a:ea typeface="+mn-ea"/>
                <a:cs typeface="+mn-cs"/>
              </a:rPr>
              <a:t>Big-End</a:t>
            </a:r>
            <a:r>
              <a:rPr lang="zh-CN" altLang="en-US" sz="1200" b="0" i="0" kern="1200" dirty="0">
                <a:solidFill>
                  <a:schemeClr val="tx1"/>
                </a:solidFill>
                <a:effectLst/>
                <a:latin typeface="+mn-lt"/>
                <a:ea typeface="+mn-ea"/>
                <a:cs typeface="+mn-cs"/>
              </a:rPr>
              <a:t>）剥开还是小的一端（</a:t>
            </a:r>
            <a:r>
              <a:rPr lang="en-US" altLang="zh-CN" sz="1200" b="0" i="0" kern="1200" dirty="0">
                <a:solidFill>
                  <a:schemeClr val="tx1"/>
                </a:solidFill>
                <a:effectLst/>
                <a:latin typeface="+mn-lt"/>
                <a:ea typeface="+mn-ea"/>
                <a:cs typeface="+mn-cs"/>
              </a:rPr>
              <a:t>Little-End</a:t>
            </a:r>
            <a:r>
              <a:rPr lang="zh-CN" altLang="en-US" sz="1200" b="0" i="0" kern="1200" dirty="0">
                <a:solidFill>
                  <a:schemeClr val="tx1"/>
                </a:solidFill>
                <a:effectLst/>
                <a:latin typeface="+mn-lt"/>
                <a:ea typeface="+mn-ea"/>
                <a:cs typeface="+mn-cs"/>
              </a:rPr>
              <a:t>）剥开而争论，争论的双方分别被称为“大端派”和“小端派”。以下是</a:t>
            </a:r>
            <a:r>
              <a:rPr lang="en-US" altLang="zh-CN" sz="1200" b="0" i="0" kern="1200" dirty="0">
                <a:solidFill>
                  <a:schemeClr val="tx1"/>
                </a:solidFill>
                <a:effectLst/>
                <a:latin typeface="+mn-lt"/>
                <a:ea typeface="+mn-ea"/>
                <a:cs typeface="+mn-cs"/>
              </a:rPr>
              <a:t>1726</a:t>
            </a:r>
            <a:r>
              <a:rPr lang="zh-CN" altLang="en-US" sz="1200" b="0" i="0" kern="1200" dirty="0">
                <a:solidFill>
                  <a:schemeClr val="tx1"/>
                </a:solidFill>
                <a:effectLst/>
                <a:latin typeface="+mn-lt"/>
                <a:ea typeface="+mn-ea"/>
                <a:cs typeface="+mn-cs"/>
              </a:rPr>
              <a:t>年关于大小端之争历史的描述：</a:t>
            </a:r>
            <a:endParaRPr lang="en-US" altLang="zh-CN" sz="1200" b="0" i="0" kern="1200" dirty="0">
              <a:solidFill>
                <a:schemeClr val="tx1"/>
              </a:solidFill>
              <a:effectLst/>
              <a:latin typeface="+mn-lt"/>
              <a:ea typeface="+mn-ea"/>
              <a:cs typeface="+mn-cs"/>
            </a:endParaRPr>
          </a:p>
          <a:p>
            <a:endParaRPr lang="en-US" altLang="zh-CN" dirty="0"/>
          </a:p>
        </p:txBody>
      </p:sp>
      <p:sp>
        <p:nvSpPr>
          <p:cNvPr id="4" name="灯片编号占位符 3"/>
          <p:cNvSpPr>
            <a:spLocks noGrp="1"/>
          </p:cNvSpPr>
          <p:nvPr>
            <p:ph type="sldNum" sz="quarter" idx="10"/>
          </p:nvPr>
        </p:nvSpPr>
        <p:spPr/>
        <p:txBody>
          <a:bodyPr/>
          <a:lstStyle/>
          <a:p>
            <a:fld id="{46593B6F-300B-4ECE-AE7E-E0BEBEA3A190}" type="slidenum">
              <a:rPr lang="zh-CN" altLang="en-US" smtClean="0"/>
              <a:pPr/>
              <a:t>10</a:t>
            </a:fld>
            <a:endParaRPr lang="zh-CN" altLang="en-US"/>
          </a:p>
        </p:txBody>
      </p:sp>
    </p:spTree>
    <p:extLst>
      <p:ext uri="{BB962C8B-B14F-4D97-AF65-F5344CB8AC3E}">
        <p14:creationId xmlns:p14="http://schemas.microsoft.com/office/powerpoint/2010/main" val="322443604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rtl="0" eaLnBrk="1" fontAlgn="ctr" latinLnBrk="0" hangingPunct="1"/>
            <a:r>
              <a:rPr lang="zh-CN" altLang="zh-CN" sz="1200" b="0" i="0" u="none" strike="noStrike" kern="1200" dirty="0">
                <a:solidFill>
                  <a:schemeClr val="tx1"/>
                </a:solidFill>
                <a:effectLst/>
                <a:latin typeface="+mn-lt"/>
                <a:ea typeface="+mn-ea"/>
                <a:cs typeface="+mn-cs"/>
              </a:rPr>
              <a:t>值</a:t>
            </a:r>
            <a:r>
              <a:rPr lang="en-US" altLang="zh-CN" sz="1200" b="0" i="0" u="none" strike="noStrike" kern="1200" dirty="0">
                <a:solidFill>
                  <a:schemeClr val="tx1"/>
                </a:solidFill>
                <a:effectLst/>
                <a:latin typeface="+mn-lt"/>
                <a:ea typeface="+mn-ea"/>
                <a:cs typeface="+mn-cs"/>
              </a:rPr>
              <a:t> </a:t>
            </a:r>
            <a:r>
              <a:rPr lang="zh-CN" altLang="zh-CN" sz="1200" b="0" i="0" u="none" strike="noStrike" kern="1200" dirty="0">
                <a:solidFill>
                  <a:schemeClr val="tx1"/>
                </a:solidFill>
                <a:effectLst/>
                <a:latin typeface="+mn-lt"/>
                <a:ea typeface="+mn-ea"/>
                <a:cs typeface="+mn-cs"/>
              </a:rPr>
              <a:t>存储为</a:t>
            </a:r>
            <a:r>
              <a:rPr lang="en-US" altLang="zh-CN" sz="1200" b="0" i="0" u="none" strike="noStrike" kern="1200" dirty="0">
                <a:solidFill>
                  <a:schemeClr val="tx1"/>
                </a:solidFill>
                <a:effectLst/>
                <a:latin typeface="+mn-lt"/>
                <a:ea typeface="+mn-ea"/>
                <a:cs typeface="+mn-cs"/>
              </a:rPr>
              <a:t> </a:t>
            </a:r>
          </a:p>
          <a:p>
            <a:pPr rtl="0" eaLnBrk="1" fontAlgn="ctr" latinLnBrk="0" hangingPunct="1"/>
            <a:r>
              <a:rPr lang="en-US" altLang="zh-CN" sz="1200" b="0" i="0" u="none" strike="noStrike" kern="1200" dirty="0">
                <a:solidFill>
                  <a:schemeClr val="tx1"/>
                </a:solidFill>
                <a:effectLst/>
                <a:latin typeface="+mn-lt"/>
                <a:ea typeface="+mn-ea"/>
                <a:cs typeface="+mn-cs"/>
              </a:rPr>
              <a:t>float </a:t>
            </a:r>
          </a:p>
          <a:p>
            <a:pPr rtl="0" eaLnBrk="1" fontAlgn="ctr" latinLnBrk="0" hangingPunct="1"/>
            <a:r>
              <a:rPr lang="zh-CN" altLang="zh-CN" sz="1200" b="0" i="0" u="none" strike="noStrike" kern="1200" dirty="0">
                <a:solidFill>
                  <a:schemeClr val="tx1"/>
                </a:solidFill>
                <a:effectLst/>
                <a:latin typeface="+mn-lt"/>
                <a:ea typeface="+mn-ea"/>
                <a:cs typeface="+mn-cs"/>
              </a:rPr>
              <a:t>符号位、</a:t>
            </a:r>
            <a:r>
              <a:rPr lang="en-US" altLang="zh-CN" sz="1200" b="0" i="0" u="none" strike="noStrike" kern="1200" dirty="0">
                <a:solidFill>
                  <a:schemeClr val="tx1"/>
                </a:solidFill>
                <a:effectLst/>
                <a:latin typeface="+mn-lt"/>
                <a:ea typeface="+mn-ea"/>
                <a:cs typeface="+mn-cs"/>
              </a:rPr>
              <a:t>08 </a:t>
            </a:r>
            <a:r>
              <a:rPr lang="zh-CN" altLang="zh-CN" sz="1200" b="0" i="0" u="none" strike="noStrike" kern="1200" dirty="0">
                <a:solidFill>
                  <a:schemeClr val="tx1"/>
                </a:solidFill>
                <a:effectLst/>
                <a:latin typeface="+mn-lt"/>
                <a:ea typeface="+mn-ea"/>
                <a:cs typeface="+mn-cs"/>
              </a:rPr>
              <a:t>位指数、</a:t>
            </a:r>
            <a:r>
              <a:rPr lang="en-US" altLang="zh-CN" sz="1200" b="0" i="0" u="none" strike="noStrike" kern="1200" dirty="0">
                <a:solidFill>
                  <a:schemeClr val="tx1"/>
                </a:solidFill>
                <a:effectLst/>
                <a:latin typeface="+mn-lt"/>
                <a:ea typeface="+mn-ea"/>
                <a:cs typeface="+mn-cs"/>
              </a:rPr>
              <a:t>23 </a:t>
            </a:r>
            <a:r>
              <a:rPr lang="zh-CN" altLang="zh-CN" sz="1200" b="0" i="0" u="none" strike="noStrike" kern="1200" dirty="0">
                <a:solidFill>
                  <a:schemeClr val="tx1"/>
                </a:solidFill>
                <a:effectLst/>
                <a:latin typeface="+mn-lt"/>
                <a:ea typeface="+mn-ea"/>
                <a:cs typeface="+mn-cs"/>
              </a:rPr>
              <a:t>位尾数</a:t>
            </a:r>
          </a:p>
          <a:p>
            <a:pPr rtl="0" eaLnBrk="1" fontAlgn="t" latinLnBrk="0" hangingPunct="1"/>
            <a:r>
              <a:rPr lang="en-US" altLang="zh-CN" sz="1200" b="0" i="0" u="none" strike="noStrike" kern="1200" dirty="0">
                <a:solidFill>
                  <a:schemeClr val="tx1"/>
                </a:solidFill>
                <a:effectLst/>
                <a:latin typeface="+mn-lt"/>
                <a:ea typeface="+mn-ea"/>
                <a:cs typeface="+mn-cs"/>
              </a:rPr>
              <a:t>double </a:t>
            </a:r>
          </a:p>
          <a:p>
            <a:pPr rtl="0" eaLnBrk="1" fontAlgn="t" latinLnBrk="0" hangingPunct="1"/>
            <a:r>
              <a:rPr lang="zh-CN" altLang="zh-CN" sz="1200" b="0" i="0" u="none" strike="noStrike" kern="1200" dirty="0">
                <a:solidFill>
                  <a:schemeClr val="tx1"/>
                </a:solidFill>
                <a:effectLst/>
                <a:latin typeface="+mn-lt"/>
                <a:ea typeface="+mn-ea"/>
                <a:cs typeface="+mn-cs"/>
              </a:rPr>
              <a:t>符号位、</a:t>
            </a:r>
            <a:r>
              <a:rPr lang="en-US" altLang="zh-CN" sz="1200" b="0" i="0" u="none" strike="noStrike" kern="1200" dirty="0">
                <a:solidFill>
                  <a:schemeClr val="tx1"/>
                </a:solidFill>
                <a:effectLst/>
                <a:latin typeface="+mn-lt"/>
                <a:ea typeface="+mn-ea"/>
                <a:cs typeface="+mn-cs"/>
              </a:rPr>
              <a:t>11 </a:t>
            </a:r>
            <a:r>
              <a:rPr lang="zh-CN" altLang="zh-CN" sz="1200" b="0" i="0" u="none" strike="noStrike" kern="1200" dirty="0">
                <a:solidFill>
                  <a:schemeClr val="tx1"/>
                </a:solidFill>
                <a:effectLst/>
                <a:latin typeface="+mn-lt"/>
                <a:ea typeface="+mn-ea"/>
                <a:cs typeface="+mn-cs"/>
              </a:rPr>
              <a:t>位指数、</a:t>
            </a:r>
            <a:r>
              <a:rPr lang="en-US" altLang="zh-CN" sz="1200" b="0" i="0" u="none" strike="noStrike" kern="1200" dirty="0">
                <a:solidFill>
                  <a:schemeClr val="tx1"/>
                </a:solidFill>
                <a:effectLst/>
                <a:latin typeface="+mn-lt"/>
                <a:ea typeface="+mn-ea"/>
                <a:cs typeface="+mn-cs"/>
              </a:rPr>
              <a:t>52 </a:t>
            </a:r>
            <a:r>
              <a:rPr lang="zh-CN" altLang="zh-CN" sz="1200" b="0" i="0" u="none" strike="noStrike" kern="1200" dirty="0">
                <a:solidFill>
                  <a:schemeClr val="tx1"/>
                </a:solidFill>
                <a:effectLst/>
                <a:latin typeface="+mn-lt"/>
                <a:ea typeface="+mn-ea"/>
                <a:cs typeface="+mn-cs"/>
              </a:rPr>
              <a:t>位尾数</a:t>
            </a:r>
          </a:p>
          <a:p>
            <a:pPr rtl="0" eaLnBrk="1" fontAlgn="t" latinLnBrk="0" hangingPunct="1"/>
            <a:r>
              <a:rPr lang="en-US" altLang="zh-CN" sz="1200" b="0" i="0" u="none" strike="noStrike" kern="1200" dirty="0">
                <a:solidFill>
                  <a:schemeClr val="tx1"/>
                </a:solidFill>
                <a:effectLst/>
                <a:latin typeface="+mn-lt"/>
                <a:ea typeface="+mn-ea"/>
                <a:cs typeface="+mn-cs"/>
              </a:rPr>
              <a:t>long double </a:t>
            </a:r>
          </a:p>
          <a:p>
            <a:pPr rtl="0" eaLnBrk="1" fontAlgn="t" latinLnBrk="0" hangingPunct="1"/>
            <a:r>
              <a:rPr lang="zh-CN" altLang="zh-CN" sz="1200" b="0" i="0" u="none" strike="noStrike" kern="1200" dirty="0">
                <a:solidFill>
                  <a:schemeClr val="tx1"/>
                </a:solidFill>
                <a:effectLst/>
                <a:latin typeface="+mn-lt"/>
                <a:ea typeface="+mn-ea"/>
                <a:cs typeface="+mn-cs"/>
              </a:rPr>
              <a:t>符号位、</a:t>
            </a:r>
            <a:r>
              <a:rPr lang="en-US" altLang="zh-CN" sz="1200" b="0" i="0" u="none" strike="noStrike" kern="1200" dirty="0">
                <a:solidFill>
                  <a:schemeClr val="tx1"/>
                </a:solidFill>
                <a:effectLst/>
                <a:latin typeface="+mn-lt"/>
                <a:ea typeface="+mn-ea"/>
                <a:cs typeface="+mn-cs"/>
              </a:rPr>
              <a:t>15 </a:t>
            </a:r>
            <a:r>
              <a:rPr lang="zh-CN" altLang="zh-CN" sz="1200" b="0" i="0" u="none" strike="noStrike" kern="1200" dirty="0">
                <a:solidFill>
                  <a:schemeClr val="tx1"/>
                </a:solidFill>
                <a:effectLst/>
                <a:latin typeface="+mn-lt"/>
                <a:ea typeface="+mn-ea"/>
                <a:cs typeface="+mn-cs"/>
              </a:rPr>
              <a:t>位指数、</a:t>
            </a:r>
            <a:r>
              <a:rPr lang="en-US" altLang="zh-CN" sz="1200" b="0" i="0" u="none" strike="noStrike" kern="1200" dirty="0">
                <a:solidFill>
                  <a:schemeClr val="tx1"/>
                </a:solidFill>
                <a:effectLst/>
                <a:latin typeface="+mn-lt"/>
                <a:ea typeface="+mn-ea"/>
                <a:cs typeface="+mn-cs"/>
              </a:rPr>
              <a:t>64 </a:t>
            </a:r>
            <a:r>
              <a:rPr lang="zh-CN" altLang="zh-CN" sz="1200" b="0" i="0" u="none" strike="noStrike" kern="1200" dirty="0">
                <a:solidFill>
                  <a:schemeClr val="tx1"/>
                </a:solidFill>
                <a:effectLst/>
                <a:latin typeface="+mn-lt"/>
                <a:ea typeface="+mn-ea"/>
                <a:cs typeface="+mn-cs"/>
              </a:rPr>
              <a:t>位尾数</a:t>
            </a:r>
          </a:p>
          <a:p>
            <a:endParaRPr lang="zh-CN" altLang="en-US" dirty="0"/>
          </a:p>
        </p:txBody>
      </p:sp>
      <p:sp>
        <p:nvSpPr>
          <p:cNvPr id="4" name="灯片编号占位符 3"/>
          <p:cNvSpPr>
            <a:spLocks noGrp="1"/>
          </p:cNvSpPr>
          <p:nvPr>
            <p:ph type="sldNum" sz="quarter" idx="10"/>
          </p:nvPr>
        </p:nvSpPr>
        <p:spPr/>
        <p:txBody>
          <a:bodyPr/>
          <a:lstStyle/>
          <a:p>
            <a:fld id="{46593B6F-300B-4ECE-AE7E-E0BEBEA3A190}" type="slidenum">
              <a:rPr lang="zh-CN" altLang="en-US" smtClean="0"/>
              <a:pPr/>
              <a:t>11</a:t>
            </a:fld>
            <a:endParaRPr lang="zh-CN" altLang="en-US"/>
          </a:p>
        </p:txBody>
      </p:sp>
    </p:spTree>
    <p:extLst>
      <p:ext uri="{BB962C8B-B14F-4D97-AF65-F5344CB8AC3E}">
        <p14:creationId xmlns:p14="http://schemas.microsoft.com/office/powerpoint/2010/main" val="65156038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6593B6F-300B-4ECE-AE7E-E0BEBEA3A190}" type="slidenum">
              <a:rPr lang="zh-CN" altLang="en-US" smtClean="0"/>
              <a:pPr/>
              <a:t>12</a:t>
            </a:fld>
            <a:endParaRPr lang="zh-CN" altLang="en-US"/>
          </a:p>
        </p:txBody>
      </p:sp>
    </p:spTree>
    <p:extLst>
      <p:ext uri="{BB962C8B-B14F-4D97-AF65-F5344CB8AC3E}">
        <p14:creationId xmlns:p14="http://schemas.microsoft.com/office/powerpoint/2010/main" val="209542923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一个浮点数 </a:t>
            </a:r>
            <a:r>
              <a:rPr lang="en-US" altLang="zh-CN" dirty="0"/>
              <a:t>N </a:t>
            </a:r>
            <a:r>
              <a:rPr lang="zh-CN" altLang="en-US" dirty="0"/>
              <a:t>可以由两个数 </a:t>
            </a:r>
            <a:r>
              <a:rPr lang="en-US" altLang="zh-CN" dirty="0"/>
              <a:t>M </a:t>
            </a:r>
            <a:r>
              <a:rPr lang="zh-CN" altLang="en-US" dirty="0"/>
              <a:t>和 </a:t>
            </a:r>
            <a:r>
              <a:rPr lang="en-US" altLang="zh-CN" dirty="0"/>
              <a:t>E </a:t>
            </a:r>
            <a:r>
              <a:rPr lang="zh-CN" altLang="en-US" dirty="0"/>
              <a:t>来表示</a:t>
            </a:r>
            <a:r>
              <a:rPr lang="en-US" altLang="zh-CN" dirty="0"/>
              <a:t>: N =M * B ^ E , </a:t>
            </a:r>
            <a:r>
              <a:rPr lang="zh-CN" altLang="en-US" dirty="0"/>
              <a:t>其中 </a:t>
            </a:r>
            <a:r>
              <a:rPr lang="en-US" altLang="zh-CN" dirty="0"/>
              <a:t>B </a:t>
            </a:r>
            <a:r>
              <a:rPr lang="zh-CN" altLang="en-US" dirty="0"/>
              <a:t>为基数</a:t>
            </a:r>
            <a:r>
              <a:rPr lang="en-US" altLang="zh-CN" dirty="0"/>
              <a:t>, E </a:t>
            </a:r>
            <a:r>
              <a:rPr lang="zh-CN" altLang="en-US" dirty="0"/>
              <a:t>为指数</a:t>
            </a:r>
            <a:r>
              <a:rPr lang="en-US" altLang="zh-CN" dirty="0"/>
              <a:t>,M </a:t>
            </a:r>
            <a:r>
              <a:rPr lang="zh-CN" altLang="en-US" dirty="0"/>
              <a:t>为尾数</a:t>
            </a:r>
            <a:r>
              <a:rPr lang="en-US" altLang="zh-CN" dirty="0"/>
              <a:t>,</a:t>
            </a:r>
          </a:p>
          <a:p>
            <a:endParaRPr lang="en-US" altLang="zh-CN" dirty="0"/>
          </a:p>
          <a:p>
            <a:r>
              <a:rPr lang="zh-CN" altLang="en-US" sz="1200" b="0" i="0" kern="1200" dirty="0">
                <a:solidFill>
                  <a:schemeClr val="tx1"/>
                </a:solidFill>
                <a:effectLst/>
                <a:latin typeface="+mn-lt"/>
                <a:ea typeface="+mn-ea"/>
                <a:cs typeface="+mn-cs"/>
              </a:rPr>
              <a:t>指数部分（</a:t>
            </a:r>
            <a:r>
              <a:rPr lang="en-US" altLang="zh-CN" sz="1200" b="0" i="0" kern="1200" dirty="0">
                <a:solidFill>
                  <a:schemeClr val="tx1"/>
                </a:solidFill>
                <a:effectLst/>
                <a:latin typeface="+mn-lt"/>
                <a:ea typeface="+mn-ea"/>
                <a:cs typeface="+mn-cs"/>
              </a:rPr>
              <a:t>E</a:t>
            </a:r>
            <a:r>
              <a:rPr lang="zh-CN" altLang="en-US" sz="1200" b="0" i="0" kern="1200" dirty="0">
                <a:solidFill>
                  <a:schemeClr val="tx1"/>
                </a:solidFill>
                <a:effectLst/>
                <a:latin typeface="+mn-lt"/>
                <a:ea typeface="+mn-ea"/>
                <a:cs typeface="+mn-cs"/>
              </a:rPr>
              <a:t>）　占用８</a:t>
            </a:r>
            <a:r>
              <a:rPr lang="en-US" altLang="zh-CN" sz="1200" b="0" i="0" kern="1200" dirty="0">
                <a:solidFill>
                  <a:schemeClr val="tx1"/>
                </a:solidFill>
                <a:effectLst/>
                <a:latin typeface="+mn-lt"/>
                <a:ea typeface="+mn-ea"/>
                <a:cs typeface="+mn-cs"/>
              </a:rPr>
              <a:t>-bit</a:t>
            </a:r>
            <a:r>
              <a:rPr lang="zh-CN" altLang="en-US" sz="1200" b="0" i="0" kern="1200" dirty="0">
                <a:solidFill>
                  <a:schemeClr val="tx1"/>
                </a:solidFill>
                <a:effectLst/>
                <a:latin typeface="+mn-lt"/>
                <a:ea typeface="+mn-ea"/>
                <a:cs typeface="+mn-cs"/>
              </a:rPr>
              <a:t>的二进制数，可表示数值范围为</a:t>
            </a:r>
            <a:r>
              <a:rPr lang="en-US" altLang="zh-CN" sz="1200" b="0" i="0" kern="1200" dirty="0">
                <a:solidFill>
                  <a:schemeClr val="tx1"/>
                </a:solidFill>
                <a:effectLst/>
                <a:latin typeface="+mn-lt"/>
                <a:ea typeface="+mn-ea"/>
                <a:cs typeface="+mn-cs"/>
              </a:rPr>
              <a:t>0</a:t>
            </a:r>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255</a:t>
            </a:r>
            <a:r>
              <a:rPr lang="zh-CN" altLang="en-US" sz="1200" b="0" i="0" kern="1200" dirty="0">
                <a:solidFill>
                  <a:schemeClr val="tx1"/>
                </a:solidFill>
                <a:effectLst/>
                <a:latin typeface="+mn-lt"/>
                <a:ea typeface="+mn-ea"/>
                <a:cs typeface="+mn-cs"/>
              </a:rPr>
              <a:t>。但是指数应可正可负，所以</a:t>
            </a:r>
            <a:r>
              <a:rPr lang="en-US" altLang="zh-CN" sz="1200" b="0" i="0" kern="1200" dirty="0">
                <a:solidFill>
                  <a:schemeClr val="tx1"/>
                </a:solidFill>
                <a:effectLst/>
                <a:latin typeface="+mn-lt"/>
                <a:ea typeface="+mn-ea"/>
                <a:cs typeface="+mn-cs"/>
              </a:rPr>
              <a:t>IEEE</a:t>
            </a:r>
            <a:r>
              <a:rPr lang="zh-CN" altLang="en-US" sz="1200" b="0" i="0" kern="1200" dirty="0">
                <a:solidFill>
                  <a:schemeClr val="tx1"/>
                </a:solidFill>
                <a:effectLst/>
                <a:latin typeface="+mn-lt"/>
                <a:ea typeface="+mn-ea"/>
                <a:cs typeface="+mn-cs"/>
              </a:rPr>
              <a:t>规定，此处算出的次方须减去</a:t>
            </a:r>
            <a:r>
              <a:rPr lang="en-US" altLang="zh-CN" sz="1200" b="0" i="0" kern="1200" dirty="0">
                <a:solidFill>
                  <a:schemeClr val="tx1"/>
                </a:solidFill>
                <a:effectLst/>
                <a:latin typeface="+mn-lt"/>
                <a:ea typeface="+mn-ea"/>
                <a:cs typeface="+mn-cs"/>
              </a:rPr>
              <a:t>127</a:t>
            </a:r>
            <a:r>
              <a:rPr lang="zh-CN" altLang="en-US" sz="1200" b="0" i="0" kern="1200" dirty="0">
                <a:solidFill>
                  <a:schemeClr val="tx1"/>
                </a:solidFill>
                <a:effectLst/>
                <a:latin typeface="+mn-lt"/>
                <a:ea typeface="+mn-ea"/>
                <a:cs typeface="+mn-cs"/>
              </a:rPr>
              <a:t>才是真正的指数。所以</a:t>
            </a:r>
            <a:r>
              <a:rPr lang="en-US" altLang="zh-CN" sz="1200" b="0" i="0" kern="1200" dirty="0">
                <a:solidFill>
                  <a:schemeClr val="tx1"/>
                </a:solidFill>
                <a:effectLst/>
                <a:latin typeface="+mn-lt"/>
                <a:ea typeface="+mn-ea"/>
                <a:cs typeface="+mn-cs"/>
              </a:rPr>
              <a:t>float</a:t>
            </a:r>
            <a:r>
              <a:rPr lang="zh-CN" altLang="en-US" sz="1200" b="0" i="0" kern="1200" dirty="0">
                <a:solidFill>
                  <a:schemeClr val="tx1"/>
                </a:solidFill>
                <a:effectLst/>
                <a:latin typeface="+mn-lt"/>
                <a:ea typeface="+mn-ea"/>
                <a:cs typeface="+mn-cs"/>
              </a:rPr>
              <a:t>的指数可从  </a:t>
            </a:r>
            <a:r>
              <a:rPr lang="en-US" altLang="zh-CN" sz="1200" b="0" i="0" kern="1200" dirty="0">
                <a:solidFill>
                  <a:schemeClr val="tx1"/>
                </a:solidFill>
                <a:effectLst/>
                <a:latin typeface="+mn-lt"/>
                <a:ea typeface="+mn-ea"/>
                <a:cs typeface="+mn-cs"/>
              </a:rPr>
              <a:t>-126</a:t>
            </a:r>
            <a:r>
              <a:rPr lang="zh-CN" altLang="en-US" sz="1200" b="0" i="0" kern="1200" dirty="0">
                <a:solidFill>
                  <a:schemeClr val="tx1"/>
                </a:solidFill>
                <a:effectLst/>
                <a:latin typeface="+mn-lt"/>
                <a:ea typeface="+mn-ea"/>
                <a:cs typeface="+mn-cs"/>
              </a:rPr>
              <a:t>到</a:t>
            </a:r>
            <a:r>
              <a:rPr lang="en-US" altLang="zh-CN" sz="1200" b="0" i="0" kern="1200" dirty="0">
                <a:solidFill>
                  <a:schemeClr val="tx1"/>
                </a:solidFill>
                <a:effectLst/>
                <a:latin typeface="+mn-lt"/>
                <a:ea typeface="+mn-ea"/>
                <a:cs typeface="+mn-cs"/>
              </a:rPr>
              <a:t>128.</a:t>
            </a:r>
          </a:p>
          <a:p>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尾数部分（</a:t>
            </a:r>
            <a:r>
              <a:rPr lang="en-US" altLang="zh-CN" sz="1200" b="0" i="0" kern="1200" dirty="0">
                <a:solidFill>
                  <a:schemeClr val="tx1"/>
                </a:solidFill>
                <a:effectLst/>
                <a:latin typeface="+mn-lt"/>
                <a:ea typeface="+mn-ea"/>
                <a:cs typeface="+mn-cs"/>
              </a:rPr>
              <a:t>M</a:t>
            </a:r>
            <a:r>
              <a:rPr lang="zh-CN" altLang="en-US" sz="1200" b="0" i="0" kern="1200" dirty="0">
                <a:solidFill>
                  <a:schemeClr val="tx1"/>
                </a:solidFill>
                <a:effectLst/>
                <a:latin typeface="+mn-lt"/>
                <a:ea typeface="+mn-ea"/>
                <a:cs typeface="+mn-cs"/>
              </a:rPr>
              <a:t>）  实际是占用</a:t>
            </a:r>
            <a:r>
              <a:rPr lang="en-US" altLang="zh-CN" sz="1200" b="0" i="0" kern="1200" dirty="0">
                <a:solidFill>
                  <a:schemeClr val="tx1"/>
                </a:solidFill>
                <a:effectLst/>
                <a:latin typeface="+mn-lt"/>
                <a:ea typeface="+mn-ea"/>
                <a:cs typeface="+mn-cs"/>
              </a:rPr>
              <a:t>24-bit</a:t>
            </a:r>
            <a:r>
              <a:rPr lang="zh-CN" altLang="en-US" sz="1200" b="0" i="0" kern="1200" dirty="0">
                <a:solidFill>
                  <a:schemeClr val="tx1"/>
                </a:solidFill>
                <a:effectLst/>
                <a:latin typeface="+mn-lt"/>
                <a:ea typeface="+mn-ea"/>
                <a:cs typeface="+mn-cs"/>
              </a:rPr>
              <a:t>的一个值，由于其最高位始终为 </a:t>
            </a:r>
            <a:r>
              <a:rPr lang="en-US" altLang="zh-CN" sz="1200" b="0" i="0" kern="1200" dirty="0">
                <a:solidFill>
                  <a:schemeClr val="tx1"/>
                </a:solidFill>
                <a:effectLst/>
                <a:latin typeface="+mn-lt"/>
                <a:ea typeface="+mn-ea"/>
                <a:cs typeface="+mn-cs"/>
              </a:rPr>
              <a:t>1</a:t>
            </a:r>
            <a:r>
              <a:rPr lang="zh-CN" altLang="en-US" sz="1200" b="0" i="0" kern="1200" dirty="0">
                <a:solidFill>
                  <a:schemeClr val="tx1"/>
                </a:solidFill>
                <a:effectLst/>
                <a:latin typeface="+mn-lt"/>
                <a:ea typeface="+mn-ea"/>
                <a:cs typeface="+mn-cs"/>
              </a:rPr>
              <a:t>，所以最高位省去不存储，在存储中只有</a:t>
            </a:r>
            <a:r>
              <a:rPr lang="en-US" altLang="zh-CN" sz="1200" b="0" i="0" kern="1200" dirty="0">
                <a:solidFill>
                  <a:schemeClr val="tx1"/>
                </a:solidFill>
                <a:effectLst/>
                <a:latin typeface="+mn-lt"/>
                <a:ea typeface="+mn-ea"/>
                <a:cs typeface="+mn-cs"/>
              </a:rPr>
              <a:t>23-bit</a:t>
            </a:r>
            <a:r>
              <a:rPr lang="zh-CN" altLang="en-US" sz="1200" b="0" i="0" kern="1200" dirty="0">
                <a:solidFill>
                  <a:schemeClr val="tx1"/>
                </a:solidFill>
                <a:effectLst/>
                <a:latin typeface="+mn-lt"/>
                <a:ea typeface="+mn-ea"/>
                <a:cs typeface="+mn-cs"/>
              </a:rPr>
              <a:t>。</a:t>
            </a:r>
            <a:endParaRPr lang="zh-CN" altLang="en-US" dirty="0"/>
          </a:p>
          <a:p>
            <a:endParaRPr lang="en-US" altLang="zh-CN" dirty="0"/>
          </a:p>
          <a:p>
            <a:r>
              <a:rPr lang="zh-CN" altLang="en-US" dirty="0"/>
              <a:t>指数 </a:t>
            </a:r>
            <a:r>
              <a:rPr lang="en-US" altLang="zh-CN" dirty="0"/>
              <a:t>B10000100</a:t>
            </a:r>
            <a:r>
              <a:rPr lang="zh-CN" altLang="en-US" dirty="0"/>
              <a:t> </a:t>
            </a:r>
            <a:r>
              <a:rPr lang="en-US" altLang="zh-CN" dirty="0"/>
              <a:t>– 127 = 5</a:t>
            </a:r>
          </a:p>
          <a:p>
            <a:r>
              <a:rPr lang="zh-CN" altLang="en-US" dirty="0"/>
              <a:t>尾数 </a:t>
            </a:r>
            <a:r>
              <a:rPr lang="en-US" altLang="zh-CN" dirty="0"/>
              <a:t>B1.100001 </a:t>
            </a:r>
            <a:r>
              <a:rPr lang="zh-CN" altLang="en-US" dirty="0"/>
              <a:t>小数点右移</a:t>
            </a:r>
            <a:r>
              <a:rPr lang="en-US" altLang="zh-CN" dirty="0"/>
              <a:t>5</a:t>
            </a:r>
            <a:r>
              <a:rPr lang="zh-CN" altLang="en-US" dirty="0"/>
              <a:t>位 </a:t>
            </a:r>
            <a:r>
              <a:rPr lang="en-US" altLang="zh-CN" dirty="0"/>
              <a:t>= 110000.1</a:t>
            </a:r>
          </a:p>
          <a:p>
            <a:endParaRPr lang="en-US" altLang="zh-CN" dirty="0"/>
          </a:p>
          <a:p>
            <a:r>
              <a:rPr lang="zh-CN" altLang="en-US" dirty="0"/>
              <a:t>指数为负数，小数点左移</a:t>
            </a:r>
            <a:endParaRPr lang="en-US" altLang="zh-CN" dirty="0"/>
          </a:p>
          <a:p>
            <a:endParaRPr lang="en-US" altLang="zh-CN" dirty="0"/>
          </a:p>
          <a:p>
            <a:r>
              <a:rPr lang="zh-CN" altLang="en-US" dirty="0"/>
              <a:t>从这里可以看出，浮点数是存在精度问题的。整数部分越大，小数部分精度越低。</a:t>
            </a:r>
          </a:p>
        </p:txBody>
      </p:sp>
      <p:sp>
        <p:nvSpPr>
          <p:cNvPr id="4" name="灯片编号占位符 3"/>
          <p:cNvSpPr>
            <a:spLocks noGrp="1"/>
          </p:cNvSpPr>
          <p:nvPr>
            <p:ph type="sldNum" sz="quarter" idx="10"/>
          </p:nvPr>
        </p:nvSpPr>
        <p:spPr/>
        <p:txBody>
          <a:bodyPr/>
          <a:lstStyle/>
          <a:p>
            <a:fld id="{46593B6F-300B-4ECE-AE7E-E0BEBEA3A190}" type="slidenum">
              <a:rPr lang="zh-CN" altLang="en-US" smtClean="0"/>
              <a:pPr/>
              <a:t>13</a:t>
            </a:fld>
            <a:endParaRPr lang="zh-CN" altLang="en-US"/>
          </a:p>
        </p:txBody>
      </p:sp>
    </p:spTree>
    <p:extLst>
      <p:ext uri="{BB962C8B-B14F-4D97-AF65-F5344CB8AC3E}">
        <p14:creationId xmlns:p14="http://schemas.microsoft.com/office/powerpoint/2010/main" val="231929251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a:solidFill>
                  <a:srgbClr val="FF0000"/>
                </a:solidFill>
                <a:latin typeface="黑体" panose="02010609060101010101" pitchFamily="49" charset="-122"/>
                <a:ea typeface="黑体" panose="02010609060101010101" pitchFamily="49" charset="-122"/>
              </a:rPr>
              <a:t>当</a:t>
            </a:r>
            <a:r>
              <a:rPr lang="en-US" altLang="zh-CN" dirty="0">
                <a:solidFill>
                  <a:srgbClr val="FF0000"/>
                </a:solidFill>
                <a:latin typeface="Courier New" panose="02070309020205020404" pitchFamily="49" charset="0"/>
              </a:rPr>
              <a:t>E</a:t>
            </a:r>
            <a:r>
              <a:rPr lang="zh-CN" altLang="en-US" dirty="0">
                <a:solidFill>
                  <a:srgbClr val="FF0000"/>
                </a:solidFill>
                <a:latin typeface="黑体" panose="02010609060101010101" pitchFamily="49" charset="-122"/>
                <a:ea typeface="黑体" panose="02010609060101010101" pitchFamily="49" charset="-122"/>
              </a:rPr>
              <a:t>的二进制位全部为</a:t>
            </a:r>
            <a:r>
              <a:rPr lang="en-US" altLang="zh-CN" dirty="0">
                <a:solidFill>
                  <a:srgbClr val="FF0000"/>
                </a:solidFill>
                <a:latin typeface="Courier New" panose="02070309020205020404" pitchFamily="49" charset="0"/>
              </a:rPr>
              <a:t>0</a:t>
            </a:r>
            <a:r>
              <a:rPr lang="zh-CN" altLang="en-US" dirty="0">
                <a:solidFill>
                  <a:srgbClr val="FF0000"/>
                </a:solidFill>
                <a:latin typeface="黑体" panose="02010609060101010101" pitchFamily="49" charset="-122"/>
                <a:ea typeface="黑体" panose="02010609060101010101" pitchFamily="49" charset="-122"/>
              </a:rPr>
              <a:t>时，</a:t>
            </a:r>
            <a:r>
              <a:rPr lang="en-US" altLang="zh-CN" dirty="0">
                <a:solidFill>
                  <a:srgbClr val="FF0000"/>
                </a:solidFill>
                <a:latin typeface="Courier New" panose="02070309020205020404" pitchFamily="49" charset="0"/>
              </a:rPr>
              <a:t>N</a:t>
            </a:r>
            <a:r>
              <a:rPr lang="zh-CN" altLang="en-US" dirty="0">
                <a:solidFill>
                  <a:srgbClr val="FF0000"/>
                </a:solidFill>
                <a:latin typeface="黑体" panose="02010609060101010101" pitchFamily="49" charset="-122"/>
                <a:ea typeface="黑体" panose="02010609060101010101" pitchFamily="49" charset="-122"/>
              </a:rPr>
              <a:t>为非规格化形式。</a:t>
            </a:r>
            <a:endParaRPr lang="zh-CN" altLang="en-US" dirty="0"/>
          </a:p>
          <a:p>
            <a:endParaRPr lang="en-US" altLang="zh-CN" dirty="0"/>
          </a:p>
          <a:p>
            <a:r>
              <a:rPr lang="en-US" altLang="zh-CN" dirty="0"/>
              <a:t>e = 1 – 127</a:t>
            </a:r>
          </a:p>
          <a:p>
            <a:endParaRPr lang="en-US" altLang="zh-CN" dirty="0"/>
          </a:p>
          <a:p>
            <a:r>
              <a:rPr lang="en-US" altLang="zh-CN" dirty="0"/>
              <a:t>m = 0.M</a:t>
            </a:r>
          </a:p>
          <a:p>
            <a:endParaRPr lang="en-US" altLang="zh-CN" dirty="0"/>
          </a:p>
          <a:p>
            <a:r>
              <a:rPr lang="zh-CN" altLang="en-US" dirty="0"/>
              <a:t>非规格化的浮点数，代表小数</a:t>
            </a:r>
          </a:p>
        </p:txBody>
      </p:sp>
      <p:sp>
        <p:nvSpPr>
          <p:cNvPr id="4" name="灯片编号占位符 3"/>
          <p:cNvSpPr>
            <a:spLocks noGrp="1"/>
          </p:cNvSpPr>
          <p:nvPr>
            <p:ph type="sldNum" sz="quarter" idx="10"/>
          </p:nvPr>
        </p:nvSpPr>
        <p:spPr/>
        <p:txBody>
          <a:bodyPr/>
          <a:lstStyle/>
          <a:p>
            <a:fld id="{46593B6F-300B-4ECE-AE7E-E0BEBEA3A190}" type="slidenum">
              <a:rPr lang="zh-CN" altLang="en-US" smtClean="0"/>
              <a:pPr/>
              <a:t>14</a:t>
            </a:fld>
            <a:endParaRPr lang="zh-CN" altLang="en-US"/>
          </a:p>
        </p:txBody>
      </p:sp>
    </p:spTree>
    <p:extLst>
      <p:ext uri="{BB962C8B-B14F-4D97-AF65-F5344CB8AC3E}">
        <p14:creationId xmlns:p14="http://schemas.microsoft.com/office/powerpoint/2010/main" val="71758056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观看代码</a:t>
            </a:r>
            <a:r>
              <a:rPr lang="zh-CN" altLang="en-US" baseline="0" dirty="0"/>
              <a:t> </a:t>
            </a:r>
            <a:r>
              <a:rPr lang="en-US" altLang="zh-CN" baseline="0" dirty="0"/>
              <a:t>lesson-1</a:t>
            </a:r>
            <a:endParaRPr lang="zh-CN" altLang="en-US" dirty="0"/>
          </a:p>
        </p:txBody>
      </p:sp>
      <p:sp>
        <p:nvSpPr>
          <p:cNvPr id="4" name="灯片编号占位符 3"/>
          <p:cNvSpPr>
            <a:spLocks noGrp="1"/>
          </p:cNvSpPr>
          <p:nvPr>
            <p:ph type="sldNum" sz="quarter" idx="10"/>
          </p:nvPr>
        </p:nvSpPr>
        <p:spPr/>
        <p:txBody>
          <a:bodyPr/>
          <a:lstStyle/>
          <a:p>
            <a:fld id="{46593B6F-300B-4ECE-AE7E-E0BEBEA3A190}" type="slidenum">
              <a:rPr lang="zh-CN" altLang="en-US" smtClean="0"/>
              <a:pPr/>
              <a:t>15</a:t>
            </a:fld>
            <a:endParaRPr lang="zh-CN" altLang="en-US"/>
          </a:p>
        </p:txBody>
      </p:sp>
    </p:spTree>
    <p:extLst>
      <p:ext uri="{BB962C8B-B14F-4D97-AF65-F5344CB8AC3E}">
        <p14:creationId xmlns:p14="http://schemas.microsoft.com/office/powerpoint/2010/main" val="96417211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无符号转有符号</a:t>
            </a:r>
            <a:endParaRPr lang="en-US" altLang="zh-CN" dirty="0"/>
          </a:p>
          <a:p>
            <a:endParaRPr lang="en-US" altLang="zh-CN" dirty="0"/>
          </a:p>
          <a:p>
            <a:r>
              <a:rPr lang="zh-CN" altLang="en-US" dirty="0"/>
              <a:t>双精度转单精度</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a:solidFill>
                  <a:schemeClr val="tx1"/>
                </a:solidFill>
                <a:latin typeface="+mn-lt"/>
                <a:ea typeface="+mn-ea"/>
                <a:cs typeface="+mn-cs"/>
              </a:rPr>
              <a:t>(</a:t>
            </a:r>
            <a:r>
              <a:rPr lang="en-US" altLang="zh-CN" sz="1200" kern="1200" dirty="0" err="1">
                <a:solidFill>
                  <a:schemeClr val="tx1"/>
                </a:solidFill>
                <a:latin typeface="+mn-lt"/>
                <a:ea typeface="+mn-ea"/>
                <a:cs typeface="+mn-cs"/>
              </a:rPr>
              <a:t>str</a:t>
            </a:r>
            <a:r>
              <a:rPr lang="en-US" altLang="zh-CN" sz="1200" kern="1200" dirty="0">
                <a:solidFill>
                  <a:schemeClr val="tx1"/>
                </a:solidFill>
                <a:latin typeface="+mn-lt"/>
                <a:ea typeface="+mn-ea"/>
                <a:cs typeface="+mn-cs"/>
              </a:rPr>
              <a:t>[0] &amp; 0xEF) == </a:t>
            </a:r>
            <a:r>
              <a:rPr lang="en-US" altLang="zh-CN" sz="1200" kern="1200" dirty="0" err="1">
                <a:solidFill>
                  <a:schemeClr val="tx1"/>
                </a:solidFill>
                <a:latin typeface="+mn-lt"/>
                <a:ea typeface="+mn-ea"/>
                <a:cs typeface="+mn-cs"/>
              </a:rPr>
              <a:t>str</a:t>
            </a:r>
            <a:r>
              <a:rPr lang="en-US" altLang="zh-CN" sz="1200" kern="1200" dirty="0">
                <a:solidFill>
                  <a:schemeClr val="tx1"/>
                </a:solidFill>
                <a:latin typeface="+mn-lt"/>
                <a:ea typeface="+mn-ea"/>
                <a:cs typeface="+mn-cs"/>
              </a:rPr>
              <a:t>[0];</a:t>
            </a:r>
          </a:p>
          <a:p>
            <a:endParaRPr lang="en-US" altLang="zh-CN" dirty="0"/>
          </a:p>
        </p:txBody>
      </p:sp>
      <p:sp>
        <p:nvSpPr>
          <p:cNvPr id="4" name="灯片编号占位符 3"/>
          <p:cNvSpPr>
            <a:spLocks noGrp="1"/>
          </p:cNvSpPr>
          <p:nvPr>
            <p:ph type="sldNum" sz="quarter" idx="10"/>
          </p:nvPr>
        </p:nvSpPr>
        <p:spPr/>
        <p:txBody>
          <a:bodyPr/>
          <a:lstStyle/>
          <a:p>
            <a:fld id="{46593B6F-300B-4ECE-AE7E-E0BEBEA3A190}" type="slidenum">
              <a:rPr lang="zh-CN" altLang="en-US" smtClean="0"/>
              <a:pPr/>
              <a:t>16</a:t>
            </a:fld>
            <a:endParaRPr lang="zh-CN" altLang="en-US"/>
          </a:p>
        </p:txBody>
      </p:sp>
    </p:spTree>
    <p:extLst>
      <p:ext uri="{BB962C8B-B14F-4D97-AF65-F5344CB8AC3E}">
        <p14:creationId xmlns:p14="http://schemas.microsoft.com/office/powerpoint/2010/main" val="83696267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a:solidFill>
                  <a:schemeClr val="tx1"/>
                </a:solidFill>
                <a:latin typeface="+mn-lt"/>
                <a:ea typeface="+mn-ea"/>
                <a:cs typeface="+mn-cs"/>
              </a:rPr>
              <a:t>(</a:t>
            </a:r>
            <a:r>
              <a:rPr lang="en-US" altLang="zh-CN" sz="1200" kern="1200" dirty="0" err="1">
                <a:solidFill>
                  <a:schemeClr val="tx1"/>
                </a:solidFill>
                <a:latin typeface="+mn-lt"/>
                <a:ea typeface="+mn-ea"/>
                <a:cs typeface="+mn-cs"/>
              </a:rPr>
              <a:t>str</a:t>
            </a:r>
            <a:r>
              <a:rPr lang="en-US" altLang="zh-CN" sz="1200" kern="1200" dirty="0">
                <a:solidFill>
                  <a:schemeClr val="tx1"/>
                </a:solidFill>
                <a:latin typeface="+mn-lt"/>
                <a:ea typeface="+mn-ea"/>
                <a:cs typeface="+mn-cs"/>
              </a:rPr>
              <a:t>[0] &amp; 0xEF) == </a:t>
            </a:r>
            <a:r>
              <a:rPr lang="en-US" altLang="zh-CN" sz="1200" kern="1200" dirty="0" err="1">
                <a:solidFill>
                  <a:schemeClr val="tx1"/>
                </a:solidFill>
                <a:latin typeface="+mn-lt"/>
                <a:ea typeface="+mn-ea"/>
                <a:cs typeface="+mn-cs"/>
              </a:rPr>
              <a:t>str</a:t>
            </a:r>
            <a:r>
              <a:rPr lang="en-US" altLang="zh-CN" sz="1200" kern="1200" dirty="0">
                <a:solidFill>
                  <a:schemeClr val="tx1"/>
                </a:solidFill>
                <a:latin typeface="+mn-lt"/>
                <a:ea typeface="+mn-ea"/>
                <a:cs typeface="+mn-cs"/>
              </a:rPr>
              <a:t>[0];</a:t>
            </a:r>
          </a:p>
          <a:p>
            <a:endParaRPr lang="zh-CN" altLang="en-US" dirty="0"/>
          </a:p>
        </p:txBody>
      </p:sp>
      <p:sp>
        <p:nvSpPr>
          <p:cNvPr id="4" name="灯片编号占位符 3"/>
          <p:cNvSpPr>
            <a:spLocks noGrp="1"/>
          </p:cNvSpPr>
          <p:nvPr>
            <p:ph type="sldNum" sz="quarter" idx="10"/>
          </p:nvPr>
        </p:nvSpPr>
        <p:spPr/>
        <p:txBody>
          <a:bodyPr/>
          <a:lstStyle/>
          <a:p>
            <a:fld id="{46593B6F-300B-4ECE-AE7E-E0BEBEA3A190}" type="slidenum">
              <a:rPr lang="zh-CN" altLang="en-US" smtClean="0"/>
              <a:pPr/>
              <a:t>17</a:t>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先左移再右移</a:t>
            </a:r>
          </a:p>
        </p:txBody>
      </p:sp>
      <p:sp>
        <p:nvSpPr>
          <p:cNvPr id="4" name="灯片编号占位符 3"/>
          <p:cNvSpPr>
            <a:spLocks noGrp="1"/>
          </p:cNvSpPr>
          <p:nvPr>
            <p:ph type="sldNum" sz="quarter" idx="10"/>
          </p:nvPr>
        </p:nvSpPr>
        <p:spPr/>
        <p:txBody>
          <a:bodyPr/>
          <a:lstStyle/>
          <a:p>
            <a:fld id="{46593B6F-300B-4ECE-AE7E-E0BEBEA3A190}" type="slidenum">
              <a:rPr lang="zh-CN" altLang="en-US" smtClean="0"/>
              <a:pPr/>
              <a:t>18</a:t>
            </a:fld>
            <a:endParaRPr lang="zh-CN" altLang="en-US"/>
          </a:p>
        </p:txBody>
      </p:sp>
    </p:spTree>
    <p:extLst>
      <p:ext uri="{BB962C8B-B14F-4D97-AF65-F5344CB8AC3E}">
        <p14:creationId xmlns:p14="http://schemas.microsoft.com/office/powerpoint/2010/main" val="166208174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内存管理是</a:t>
            </a:r>
            <a:r>
              <a:rPr lang="en-US" altLang="zh-CN" sz="1200" b="0" i="0" kern="1200" dirty="0">
                <a:solidFill>
                  <a:schemeClr val="tx1"/>
                </a:solidFill>
                <a:effectLst/>
                <a:latin typeface="+mn-lt"/>
                <a:ea typeface="+mn-ea"/>
                <a:cs typeface="+mn-cs"/>
              </a:rPr>
              <a:t>C++</a:t>
            </a:r>
            <a:r>
              <a:rPr lang="zh-CN" altLang="en-US" sz="1200" b="0" i="0" kern="1200" dirty="0">
                <a:solidFill>
                  <a:schemeClr val="tx1"/>
                </a:solidFill>
                <a:effectLst/>
                <a:latin typeface="+mn-lt"/>
                <a:ea typeface="+mn-ea"/>
                <a:cs typeface="+mn-cs"/>
              </a:rPr>
              <a:t>最令人切齿痛恨的问题，也是</a:t>
            </a:r>
            <a:r>
              <a:rPr lang="en-US" altLang="zh-CN" sz="1200" b="0" i="0" kern="1200" dirty="0">
                <a:solidFill>
                  <a:schemeClr val="tx1"/>
                </a:solidFill>
                <a:effectLst/>
                <a:latin typeface="+mn-lt"/>
                <a:ea typeface="+mn-ea"/>
                <a:cs typeface="+mn-cs"/>
              </a:rPr>
              <a:t>C++</a:t>
            </a:r>
            <a:r>
              <a:rPr lang="zh-CN" altLang="en-US" sz="1200" b="0" i="0" kern="1200" dirty="0">
                <a:solidFill>
                  <a:schemeClr val="tx1"/>
                </a:solidFill>
                <a:effectLst/>
                <a:latin typeface="+mn-lt"/>
                <a:ea typeface="+mn-ea"/>
                <a:cs typeface="+mn-cs"/>
              </a:rPr>
              <a:t>最有争议的问题，</a:t>
            </a:r>
            <a:endParaRPr lang="en-US" altLang="zh-CN" sz="1200" b="0" i="0" kern="1200" dirty="0">
              <a:solidFill>
                <a:schemeClr val="tx1"/>
              </a:solidFill>
              <a:effectLst/>
              <a:latin typeface="+mn-lt"/>
              <a:ea typeface="+mn-ea"/>
              <a:cs typeface="+mn-cs"/>
            </a:endParaRPr>
          </a:p>
          <a:p>
            <a:r>
              <a:rPr lang="en-US" altLang="zh-CN" sz="1200" b="0" i="0" kern="1200" dirty="0">
                <a:solidFill>
                  <a:schemeClr val="tx1"/>
                </a:solidFill>
                <a:effectLst/>
                <a:latin typeface="+mn-lt"/>
                <a:ea typeface="+mn-ea"/>
                <a:cs typeface="+mn-cs"/>
              </a:rPr>
              <a:t>C++</a:t>
            </a:r>
            <a:r>
              <a:rPr lang="zh-CN" altLang="en-US" sz="1200" b="0" i="0" kern="1200" dirty="0">
                <a:solidFill>
                  <a:schemeClr val="tx1"/>
                </a:solidFill>
                <a:effectLst/>
                <a:latin typeface="+mn-lt"/>
                <a:ea typeface="+mn-ea"/>
                <a:cs typeface="+mn-cs"/>
              </a:rPr>
              <a:t>高手从中获得了更好的性能，更大的自由，</a:t>
            </a:r>
            <a:endParaRPr lang="en-US" altLang="zh-CN" sz="1200" b="0" i="0" kern="1200" dirty="0">
              <a:solidFill>
                <a:schemeClr val="tx1"/>
              </a:solidFill>
              <a:effectLst/>
              <a:latin typeface="+mn-lt"/>
              <a:ea typeface="+mn-ea"/>
              <a:cs typeface="+mn-cs"/>
            </a:endParaRPr>
          </a:p>
          <a:p>
            <a:r>
              <a:rPr lang="en-US" altLang="zh-CN" sz="1200" b="0" i="0" kern="1200" dirty="0">
                <a:solidFill>
                  <a:schemeClr val="tx1"/>
                </a:solidFill>
                <a:effectLst/>
                <a:latin typeface="+mn-lt"/>
                <a:ea typeface="+mn-ea"/>
                <a:cs typeface="+mn-cs"/>
              </a:rPr>
              <a:t>C++</a:t>
            </a:r>
            <a:r>
              <a:rPr lang="zh-CN" altLang="en-US" sz="1200" b="0" i="0" kern="1200" dirty="0">
                <a:solidFill>
                  <a:schemeClr val="tx1"/>
                </a:solidFill>
                <a:effectLst/>
                <a:latin typeface="+mn-lt"/>
                <a:ea typeface="+mn-ea"/>
                <a:cs typeface="+mn-cs"/>
              </a:rPr>
              <a:t>菜鸟的收获则是一遍一遍的检查代码和对</a:t>
            </a:r>
            <a:r>
              <a:rPr lang="en-US" altLang="zh-CN" sz="1200" b="0" i="0" kern="1200" dirty="0">
                <a:solidFill>
                  <a:schemeClr val="tx1"/>
                </a:solidFill>
                <a:effectLst/>
                <a:latin typeface="+mn-lt"/>
                <a:ea typeface="+mn-ea"/>
                <a:cs typeface="+mn-cs"/>
              </a:rPr>
              <a:t>C++</a:t>
            </a:r>
            <a:r>
              <a:rPr lang="zh-CN" altLang="en-US" sz="1200" b="0" i="0" kern="1200" dirty="0">
                <a:solidFill>
                  <a:schemeClr val="tx1"/>
                </a:solidFill>
                <a:effectLst/>
                <a:latin typeface="+mn-lt"/>
                <a:ea typeface="+mn-ea"/>
                <a:cs typeface="+mn-cs"/>
              </a:rPr>
              <a:t>的痛恨，</a:t>
            </a:r>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但内存管理在</a:t>
            </a:r>
            <a:r>
              <a:rPr lang="en-US" altLang="zh-CN" sz="1200" b="0" i="0" kern="1200" dirty="0">
                <a:solidFill>
                  <a:schemeClr val="tx1"/>
                </a:solidFill>
                <a:effectLst/>
                <a:latin typeface="+mn-lt"/>
                <a:ea typeface="+mn-ea"/>
                <a:cs typeface="+mn-cs"/>
              </a:rPr>
              <a:t>C++</a:t>
            </a:r>
            <a:r>
              <a:rPr lang="zh-CN" altLang="en-US" sz="1200" b="0" i="0" kern="1200" dirty="0">
                <a:solidFill>
                  <a:schemeClr val="tx1"/>
                </a:solidFill>
                <a:effectLst/>
                <a:latin typeface="+mn-lt"/>
                <a:ea typeface="+mn-ea"/>
                <a:cs typeface="+mn-cs"/>
              </a:rPr>
              <a:t>中无处不在，内存泄漏几乎在每个</a:t>
            </a:r>
            <a:r>
              <a:rPr lang="en-US" altLang="zh-CN" sz="1200" b="0" i="0" kern="1200" dirty="0">
                <a:solidFill>
                  <a:schemeClr val="tx1"/>
                </a:solidFill>
                <a:effectLst/>
                <a:latin typeface="+mn-lt"/>
                <a:ea typeface="+mn-ea"/>
                <a:cs typeface="+mn-cs"/>
              </a:rPr>
              <a:t>C++</a:t>
            </a:r>
            <a:r>
              <a:rPr lang="zh-CN" altLang="en-US" sz="1200" b="0" i="0" kern="1200" dirty="0">
                <a:solidFill>
                  <a:schemeClr val="tx1"/>
                </a:solidFill>
                <a:effectLst/>
                <a:latin typeface="+mn-lt"/>
                <a:ea typeface="+mn-ea"/>
                <a:cs typeface="+mn-cs"/>
              </a:rPr>
              <a:t>程序中都会发生，</a:t>
            </a:r>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因此要想成为</a:t>
            </a:r>
            <a:r>
              <a:rPr lang="en-US" altLang="zh-CN" sz="1200" b="0" i="0" kern="1200" dirty="0">
                <a:solidFill>
                  <a:schemeClr val="tx1"/>
                </a:solidFill>
                <a:effectLst/>
                <a:latin typeface="+mn-lt"/>
                <a:ea typeface="+mn-ea"/>
                <a:cs typeface="+mn-cs"/>
              </a:rPr>
              <a:t>C++</a:t>
            </a:r>
            <a:r>
              <a:rPr lang="zh-CN" altLang="en-US" sz="1200" b="0" i="0" kern="1200" dirty="0">
                <a:solidFill>
                  <a:schemeClr val="tx1"/>
                </a:solidFill>
                <a:effectLst/>
                <a:latin typeface="+mn-lt"/>
                <a:ea typeface="+mn-ea"/>
                <a:cs typeface="+mn-cs"/>
              </a:rPr>
              <a:t>高手，内存管理一关是必须要过的，除非放弃</a:t>
            </a:r>
            <a:r>
              <a:rPr lang="en-US" altLang="zh-CN" sz="1200" b="0" i="0" kern="1200" dirty="0">
                <a:solidFill>
                  <a:schemeClr val="tx1"/>
                </a:solidFill>
                <a:effectLst/>
                <a:latin typeface="+mn-lt"/>
                <a:ea typeface="+mn-ea"/>
                <a:cs typeface="+mn-cs"/>
              </a:rPr>
              <a:t>C++</a:t>
            </a:r>
            <a:r>
              <a:rPr lang="zh-CN" altLang="en-US" sz="1200" b="0" i="0" kern="1200" dirty="0">
                <a:solidFill>
                  <a:schemeClr val="tx1"/>
                </a:solidFill>
                <a:effectLst/>
                <a:latin typeface="+mn-lt"/>
                <a:ea typeface="+mn-ea"/>
                <a:cs typeface="+mn-cs"/>
              </a:rPr>
              <a:t>，</a:t>
            </a:r>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转到</a:t>
            </a:r>
            <a:r>
              <a:rPr lang="en-US" altLang="zh-CN" sz="1200" b="0" i="0" kern="1200" dirty="0">
                <a:solidFill>
                  <a:schemeClr val="tx1"/>
                </a:solidFill>
                <a:effectLst/>
                <a:latin typeface="+mn-lt"/>
                <a:ea typeface="+mn-ea"/>
                <a:cs typeface="+mn-cs"/>
              </a:rPr>
              <a:t>Java</a:t>
            </a:r>
            <a:r>
              <a:rPr lang="zh-CN" altLang="en-US" sz="1200" b="0" i="0" kern="1200" dirty="0">
                <a:solidFill>
                  <a:schemeClr val="tx1"/>
                </a:solidFill>
                <a:effectLst/>
                <a:latin typeface="+mn-lt"/>
                <a:ea typeface="+mn-ea"/>
                <a:cs typeface="+mn-cs"/>
              </a:rPr>
              <a:t>或者</a:t>
            </a:r>
            <a:r>
              <a:rPr lang="en-US" altLang="zh-CN" sz="1200" b="0" i="0" kern="1200" dirty="0">
                <a:solidFill>
                  <a:schemeClr val="tx1"/>
                </a:solidFill>
                <a:effectLst/>
                <a:latin typeface="+mn-lt"/>
                <a:ea typeface="+mn-ea"/>
                <a:cs typeface="+mn-cs"/>
              </a:rPr>
              <a:t>.NET</a:t>
            </a:r>
            <a:r>
              <a:rPr lang="zh-CN" altLang="en-US" sz="1200" b="0" i="0" kern="1200" dirty="0">
                <a:solidFill>
                  <a:schemeClr val="tx1"/>
                </a:solidFill>
                <a:effectLst/>
                <a:latin typeface="+mn-lt"/>
                <a:ea typeface="+mn-ea"/>
                <a:cs typeface="+mn-cs"/>
              </a:rPr>
              <a:t>，他们的内存管理基本是自动的，</a:t>
            </a:r>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当然你也放弃了自由和对内存的支配权，还放弃了</a:t>
            </a:r>
            <a:r>
              <a:rPr lang="en-US" altLang="zh-CN" sz="1200" b="0" i="0" kern="1200" dirty="0">
                <a:solidFill>
                  <a:schemeClr val="tx1"/>
                </a:solidFill>
                <a:effectLst/>
                <a:latin typeface="+mn-lt"/>
                <a:ea typeface="+mn-ea"/>
                <a:cs typeface="+mn-cs"/>
              </a:rPr>
              <a:t>C++</a:t>
            </a:r>
            <a:r>
              <a:rPr lang="zh-CN" altLang="en-US" sz="1200" b="0" i="0" kern="1200" dirty="0">
                <a:solidFill>
                  <a:schemeClr val="tx1"/>
                </a:solidFill>
                <a:effectLst/>
                <a:latin typeface="+mn-lt"/>
                <a:ea typeface="+mn-ea"/>
                <a:cs typeface="+mn-cs"/>
              </a:rPr>
              <a:t>超绝的性能。</a:t>
            </a:r>
            <a:endParaRPr lang="zh-CN" altLang="en-US" dirty="0"/>
          </a:p>
          <a:p>
            <a:endParaRPr lang="en-US" altLang="zh-CN" dirty="0"/>
          </a:p>
          <a:p>
            <a:r>
              <a:rPr lang="zh-CN" altLang="en-US" dirty="0"/>
              <a:t>那些是设备会导致阻塞</a:t>
            </a:r>
            <a:r>
              <a:rPr lang="en-US" altLang="zh-CN" dirty="0"/>
              <a:t>, </a:t>
            </a:r>
            <a:r>
              <a:rPr lang="zh-CN" altLang="en-US" dirty="0"/>
              <a:t>内存和</a:t>
            </a:r>
            <a:r>
              <a:rPr lang="en-US" altLang="zh-CN" dirty="0"/>
              <a:t>CPU</a:t>
            </a:r>
            <a:r>
              <a:rPr lang="zh-CN" altLang="en-US" dirty="0"/>
              <a:t>之间隔着一条总线</a:t>
            </a:r>
            <a:endParaRPr lang="en-US" altLang="zh-CN" dirty="0"/>
          </a:p>
          <a:p>
            <a:endParaRPr lang="en-US" altLang="zh-CN" dirty="0"/>
          </a:p>
          <a:p>
            <a:r>
              <a:rPr lang="zh-CN" altLang="en-US" dirty="0"/>
              <a:t>问题： 这行代码里哪些地方用到了栈内存，哪些地方用到了堆内存。</a:t>
            </a:r>
          </a:p>
        </p:txBody>
      </p:sp>
      <p:sp>
        <p:nvSpPr>
          <p:cNvPr id="4" name="灯片编号占位符 3"/>
          <p:cNvSpPr>
            <a:spLocks noGrp="1"/>
          </p:cNvSpPr>
          <p:nvPr>
            <p:ph type="sldNum" sz="quarter" idx="10"/>
          </p:nvPr>
        </p:nvSpPr>
        <p:spPr/>
        <p:txBody>
          <a:bodyPr/>
          <a:lstStyle/>
          <a:p>
            <a:fld id="{46593B6F-300B-4ECE-AE7E-E0BEBEA3A190}" type="slidenum">
              <a:rPr lang="zh-CN" altLang="en-US" smtClean="0"/>
              <a:pPr/>
              <a:t>19</a:t>
            </a:fld>
            <a:endParaRPr lang="zh-CN" altLang="en-US"/>
          </a:p>
        </p:txBody>
      </p:sp>
    </p:spTree>
    <p:extLst>
      <p:ext uri="{BB962C8B-B14F-4D97-AF65-F5344CB8AC3E}">
        <p14:creationId xmlns:p14="http://schemas.microsoft.com/office/powerpoint/2010/main" val="39281850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en-US" altLang="zh-CN" dirty="0"/>
          </a:p>
          <a:p>
            <a:r>
              <a:rPr lang="en-US" altLang="zh-CN" dirty="0"/>
              <a:t>C</a:t>
            </a:r>
            <a:r>
              <a:rPr lang="en-US" altLang="zh-CN" baseline="0" dirty="0"/>
              <a:t> / C++ </a:t>
            </a:r>
            <a:r>
              <a:rPr lang="zh-CN" altLang="en-US" baseline="0" dirty="0"/>
              <a:t>的优势在于足够底层。编写简单（相较</a:t>
            </a:r>
            <a:r>
              <a:rPr lang="en-US" altLang="zh-CN" baseline="0" dirty="0" err="1"/>
              <a:t>asm</a:t>
            </a:r>
            <a:r>
              <a:rPr lang="zh-CN" altLang="en-US" baseline="0" dirty="0"/>
              <a:t>而言），与硬件无关（跟硬件相关的交给编译器来做）但又足够灵活（在需要的时候可以直接上汇编）</a:t>
            </a:r>
            <a:endParaRPr lang="en-US" altLang="zh-CN" baseline="0" dirty="0"/>
          </a:p>
          <a:p>
            <a:endParaRPr lang="en-US" altLang="zh-CN" dirty="0"/>
          </a:p>
          <a:p>
            <a:r>
              <a:rPr lang="zh-CN" altLang="en-US" dirty="0"/>
              <a:t>基础篇</a:t>
            </a:r>
            <a:r>
              <a:rPr lang="zh-CN" altLang="en-US" baseline="0" dirty="0"/>
              <a:t> 可一点不基础，虽然讲基础的东西，但会去求本溯源，理解其中的本质</a:t>
            </a:r>
            <a:endParaRPr lang="en-US" altLang="zh-CN" baseline="0" dirty="0"/>
          </a:p>
          <a:p>
            <a:endParaRPr lang="en-US" altLang="zh-CN" dirty="0"/>
          </a:p>
        </p:txBody>
      </p:sp>
      <p:sp>
        <p:nvSpPr>
          <p:cNvPr id="4" name="灯片编号占位符 3"/>
          <p:cNvSpPr>
            <a:spLocks noGrp="1"/>
          </p:cNvSpPr>
          <p:nvPr>
            <p:ph type="sldNum" sz="quarter" idx="10"/>
          </p:nvPr>
        </p:nvSpPr>
        <p:spPr/>
        <p:txBody>
          <a:bodyPr/>
          <a:lstStyle/>
          <a:p>
            <a:fld id="{46593B6F-300B-4ECE-AE7E-E0BEBEA3A190}" type="slidenum">
              <a:rPr lang="zh-CN" altLang="en-US" smtClean="0"/>
              <a:pPr/>
              <a:t>2</a:t>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分配过程：</a:t>
            </a:r>
            <a:r>
              <a:rPr lang="en-US" altLang="zh-CN" dirty="0"/>
              <a:t>SP</a:t>
            </a:r>
            <a:r>
              <a:rPr lang="en-US" altLang="zh-CN"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指针减分配大小</a:t>
            </a:r>
            <a:endParaRPr lang="en-US" altLang="zh-CN"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0" i="0" kern="1200" dirty="0">
                <a:solidFill>
                  <a:schemeClr val="tx1"/>
                </a:solidFill>
                <a:effectLst/>
                <a:latin typeface="+mn-lt"/>
                <a:ea typeface="+mn-ea"/>
                <a:cs typeface="+mn-cs"/>
              </a:rPr>
              <a:t>C++ </a:t>
            </a:r>
            <a:r>
              <a:rPr lang="zh-CN" altLang="en-US" sz="1200" b="0" i="0" kern="1200" dirty="0">
                <a:solidFill>
                  <a:schemeClr val="tx1"/>
                </a:solidFill>
                <a:effectLst/>
                <a:latin typeface="+mn-lt"/>
                <a:ea typeface="+mn-ea"/>
                <a:cs typeface="+mn-cs"/>
              </a:rPr>
              <a:t>和 </a:t>
            </a:r>
            <a:r>
              <a:rPr lang="en-US" altLang="zh-CN" sz="1200" b="0" i="0" kern="1200" dirty="0">
                <a:solidFill>
                  <a:schemeClr val="tx1"/>
                </a:solidFill>
                <a:effectLst/>
                <a:latin typeface="+mn-lt"/>
                <a:ea typeface="+mn-ea"/>
                <a:cs typeface="+mn-cs"/>
              </a:rPr>
              <a:t>C# java </a:t>
            </a:r>
            <a:r>
              <a:rPr lang="zh-CN" altLang="en-US" sz="1200" b="0" i="0" kern="1200" dirty="0">
                <a:solidFill>
                  <a:schemeClr val="tx1"/>
                </a:solidFill>
                <a:effectLst/>
                <a:latin typeface="+mn-lt"/>
                <a:ea typeface="+mn-ea"/>
                <a:cs typeface="+mn-cs"/>
              </a:rPr>
              <a:t>的区别在于</a:t>
            </a:r>
            <a:r>
              <a:rPr lang="en-US" altLang="zh-CN"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局部变量分配时的方法</a:t>
            </a:r>
            <a:endParaRPr lang="en-US" altLang="zh-CN"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0" i="0" kern="1200" dirty="0">
                <a:solidFill>
                  <a:schemeClr val="tx1"/>
                </a:solidFill>
                <a:effectLst/>
                <a:latin typeface="+mn-lt"/>
                <a:ea typeface="+mn-ea"/>
                <a:cs typeface="+mn-cs"/>
              </a:rPr>
              <a:t>内存位置：地地址</a:t>
            </a:r>
            <a:endParaRPr lang="en-US" altLang="zh-CN"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栈是机器系统提供的数据结构，计算机会在底层对栈提供支持：分配专门的寄存器存放栈的地址，压栈出栈都有专门的指令执行，这就决定了栈的效率比较高。</a:t>
            </a:r>
            <a:endParaRPr lang="en-US" altLang="zh-CN" sz="1200" b="0" i="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a:p>
            <a:r>
              <a:rPr lang="zh-CN" altLang="en-US" dirty="0"/>
              <a:t>编译器都会提供保留栈大小的参数，这里是</a:t>
            </a:r>
            <a:r>
              <a:rPr lang="en-US" altLang="zh-CN" dirty="0"/>
              <a:t>VS2017</a:t>
            </a:r>
            <a:r>
              <a:rPr lang="zh-CN" altLang="en-US" dirty="0"/>
              <a:t>的工程设置里，设置保留栈大小的地方。</a:t>
            </a:r>
            <a:endParaRPr lang="en-US" altLang="zh-CN" dirty="0"/>
          </a:p>
          <a:p>
            <a:endParaRPr lang="en-US" altLang="zh-CN" dirty="0"/>
          </a:p>
          <a:p>
            <a:r>
              <a:rPr lang="en-US" altLang="zh-CN" dirty="0"/>
              <a:t>GDT </a:t>
            </a:r>
            <a:r>
              <a:rPr lang="zh-CN" altLang="en-US" dirty="0"/>
              <a:t>全局描述符</a:t>
            </a:r>
            <a:r>
              <a:rPr lang="en-US" altLang="zh-CN" dirty="0"/>
              <a:t>, </a:t>
            </a:r>
            <a:r>
              <a:rPr lang="zh-CN" altLang="en-US" dirty="0"/>
              <a:t>每</a:t>
            </a:r>
            <a:r>
              <a:rPr lang="en-US" altLang="zh-CN" dirty="0"/>
              <a:t>CPU</a:t>
            </a:r>
            <a:r>
              <a:rPr lang="zh-CN" altLang="en-US" dirty="0"/>
              <a:t>一个 表地址存放在</a:t>
            </a:r>
            <a:r>
              <a:rPr lang="en-US" altLang="zh-CN" dirty="0"/>
              <a:t>GDTR</a:t>
            </a:r>
            <a:r>
              <a:rPr lang="zh-CN" altLang="en-US" dirty="0"/>
              <a:t>中</a:t>
            </a:r>
            <a:endParaRPr lang="en-US" altLang="zh-CN" dirty="0"/>
          </a:p>
          <a:p>
            <a:r>
              <a:rPr lang="en-US" altLang="zh-CN" dirty="0"/>
              <a:t>LDT </a:t>
            </a:r>
            <a:r>
              <a:rPr lang="zh-CN" altLang="en-US" dirty="0"/>
              <a:t>局部描述符</a:t>
            </a:r>
            <a:r>
              <a:rPr lang="en-US" altLang="zh-CN" dirty="0"/>
              <a:t>, </a:t>
            </a:r>
            <a:r>
              <a:rPr lang="zh-CN" altLang="en-US" dirty="0"/>
              <a:t>进程切换的时候会加载到</a:t>
            </a:r>
            <a:r>
              <a:rPr lang="en-US" altLang="zh-CN" dirty="0"/>
              <a:t>LDTR</a:t>
            </a:r>
            <a:r>
              <a:rPr lang="zh-CN" altLang="en-US" dirty="0"/>
              <a:t>中</a:t>
            </a:r>
          </a:p>
        </p:txBody>
      </p:sp>
      <p:sp>
        <p:nvSpPr>
          <p:cNvPr id="4" name="灯片编号占位符 3"/>
          <p:cNvSpPr>
            <a:spLocks noGrp="1"/>
          </p:cNvSpPr>
          <p:nvPr>
            <p:ph type="sldNum" sz="quarter" idx="10"/>
          </p:nvPr>
        </p:nvSpPr>
        <p:spPr/>
        <p:txBody>
          <a:bodyPr/>
          <a:lstStyle/>
          <a:p>
            <a:fld id="{46593B6F-300B-4ECE-AE7E-E0BEBEA3A190}" type="slidenum">
              <a:rPr lang="zh-CN" altLang="en-US" smtClean="0"/>
              <a:pPr/>
              <a:t>20</a:t>
            </a:fld>
            <a:endParaRPr lang="zh-CN" altLang="en-US"/>
          </a:p>
        </p:txBody>
      </p:sp>
    </p:spTree>
    <p:extLst>
      <p:ext uri="{BB962C8B-B14F-4D97-AF65-F5344CB8AC3E}">
        <p14:creationId xmlns:p14="http://schemas.microsoft.com/office/powerpoint/2010/main" val="104282711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栈的增长方向是由高地址往低地址</a:t>
            </a:r>
          </a:p>
        </p:txBody>
      </p:sp>
      <p:sp>
        <p:nvSpPr>
          <p:cNvPr id="4" name="灯片编号占位符 3"/>
          <p:cNvSpPr>
            <a:spLocks noGrp="1"/>
          </p:cNvSpPr>
          <p:nvPr>
            <p:ph type="sldNum" sz="quarter" idx="10"/>
          </p:nvPr>
        </p:nvSpPr>
        <p:spPr/>
        <p:txBody>
          <a:bodyPr/>
          <a:lstStyle/>
          <a:p>
            <a:fld id="{46593B6F-300B-4ECE-AE7E-E0BEBEA3A190}" type="slidenum">
              <a:rPr lang="zh-CN" altLang="en-US" smtClean="0"/>
              <a:pPr/>
              <a:t>21</a:t>
            </a:fld>
            <a:endParaRPr lang="zh-CN" altLang="en-US"/>
          </a:p>
        </p:txBody>
      </p:sp>
    </p:spTree>
    <p:extLst>
      <p:ext uri="{BB962C8B-B14F-4D97-AF65-F5344CB8AC3E}">
        <p14:creationId xmlns:p14="http://schemas.microsoft.com/office/powerpoint/2010/main" val="194242817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堆则是</a:t>
            </a:r>
            <a:r>
              <a:rPr lang="en-US" altLang="zh-CN" sz="1200" b="0" i="0" kern="1200" dirty="0">
                <a:solidFill>
                  <a:schemeClr val="tx1"/>
                </a:solidFill>
                <a:effectLst/>
                <a:latin typeface="+mn-lt"/>
                <a:ea typeface="+mn-ea"/>
                <a:cs typeface="+mn-cs"/>
              </a:rPr>
              <a:t>C/C++</a:t>
            </a:r>
            <a:r>
              <a:rPr lang="zh-CN" altLang="en-US" sz="1200" b="0" i="0" kern="1200" dirty="0">
                <a:solidFill>
                  <a:schemeClr val="tx1"/>
                </a:solidFill>
                <a:effectLst/>
                <a:latin typeface="+mn-lt"/>
                <a:ea typeface="+mn-ea"/>
                <a:cs typeface="+mn-cs"/>
              </a:rPr>
              <a:t>函数库提供的，它的机制是很复杂的</a:t>
            </a:r>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例如为了分配一块内存，库函数会按照一定的算法（具体的算法可以参考数据结构</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操作系统）在堆内存中搜索可用的足够大小的空间，如果没有足够大小的空间（可能是由于内存碎片太多），</a:t>
            </a:r>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就有可能调用系统功能去增加程序数据段的内存空间，这样就有机会分到足够大小的内存，然后进行返回。</a:t>
            </a:r>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显然，堆的效率比栈要低得多。</a:t>
            </a:r>
            <a:endParaRPr lang="en-US" altLang="zh-CN" sz="1200" b="0" i="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a:p>
            <a:r>
              <a:rPr lang="en-US" altLang="zh-CN" dirty="0"/>
              <a:t>new </a:t>
            </a:r>
            <a:r>
              <a:rPr lang="zh-CN" altLang="en-US" dirty="0"/>
              <a:t>作用到对象上，编译器会先调用 </a:t>
            </a:r>
            <a:r>
              <a:rPr lang="en-US" altLang="zh-CN" dirty="0"/>
              <a:t>operator new </a:t>
            </a:r>
            <a:r>
              <a:rPr lang="zh-CN" altLang="en-US" dirty="0"/>
              <a:t>函数分配内存，再在已分配的内存上调用构造函数。</a:t>
            </a:r>
            <a:endParaRPr lang="en-US" altLang="zh-CN" dirty="0"/>
          </a:p>
          <a:p>
            <a:endParaRPr lang="en-US" altLang="zh-CN" dirty="0"/>
          </a:p>
          <a:p>
            <a:r>
              <a:rPr lang="en-US" altLang="zh-CN" dirty="0"/>
              <a:t>delete </a:t>
            </a:r>
            <a:r>
              <a:rPr lang="zh-CN" altLang="en-US" dirty="0"/>
              <a:t>作用到对象上，编译器会先调用析构函数，再调用</a:t>
            </a:r>
            <a:r>
              <a:rPr lang="en-US" altLang="zh-CN" dirty="0"/>
              <a:t>operator delete </a:t>
            </a:r>
            <a:r>
              <a:rPr lang="zh-CN" altLang="en-US" dirty="0"/>
              <a:t>释放内存。</a:t>
            </a:r>
            <a:endParaRPr lang="en-US" altLang="zh-CN" dirty="0"/>
          </a:p>
          <a:p>
            <a:endParaRPr lang="en-US" altLang="zh-CN" dirty="0"/>
          </a:p>
          <a:p>
            <a:r>
              <a:rPr lang="zh-CN" altLang="en-US" dirty="0"/>
              <a:t>定位 </a:t>
            </a:r>
            <a:r>
              <a:rPr lang="en-US" altLang="zh-CN" dirty="0"/>
              <a:t>new </a:t>
            </a:r>
            <a:r>
              <a:rPr lang="zh-CN" altLang="en-US" dirty="0"/>
              <a:t>的作用在于对分配的内存手动调用构造函数</a:t>
            </a:r>
            <a:endParaRPr lang="en-US" altLang="zh-CN" dirty="0"/>
          </a:p>
          <a:p>
            <a:r>
              <a:rPr lang="en-US" altLang="zh-CN" sz="1200" kern="1200" dirty="0">
                <a:solidFill>
                  <a:schemeClr val="tx1"/>
                </a:solidFill>
                <a:latin typeface="+mn-lt"/>
                <a:ea typeface="+mn-ea"/>
                <a:cs typeface="+mn-cs"/>
              </a:rPr>
              <a:t>new ( address ) type( </a:t>
            </a:r>
            <a:r>
              <a:rPr lang="en-US" altLang="zh-CN" sz="1200" kern="1200" dirty="0" err="1">
                <a:solidFill>
                  <a:schemeClr val="tx1"/>
                </a:solidFill>
                <a:latin typeface="+mn-lt"/>
                <a:ea typeface="+mn-ea"/>
                <a:cs typeface="+mn-cs"/>
              </a:rPr>
              <a:t>params</a:t>
            </a:r>
            <a:r>
              <a:rPr lang="en-US" altLang="zh-CN" sz="1200" kern="1200" dirty="0">
                <a:solidFill>
                  <a:schemeClr val="tx1"/>
                </a:solidFill>
                <a:latin typeface="+mn-lt"/>
                <a:ea typeface="+mn-ea"/>
                <a:cs typeface="+mn-cs"/>
              </a:rPr>
              <a:t>… );</a:t>
            </a:r>
          </a:p>
          <a:p>
            <a:endParaRPr lang="en-US" altLang="zh-CN" sz="1200" kern="1200" dirty="0">
              <a:solidFill>
                <a:schemeClr val="tx1"/>
              </a:solidFill>
              <a:latin typeface="+mn-lt"/>
              <a:ea typeface="+mn-ea"/>
              <a:cs typeface="+mn-cs"/>
            </a:endParaRPr>
          </a:p>
          <a:p>
            <a:r>
              <a:rPr lang="zh-CN" altLang="en-US" sz="1200" kern="1200" dirty="0">
                <a:solidFill>
                  <a:schemeClr val="tx1"/>
                </a:solidFill>
                <a:latin typeface="+mn-lt"/>
                <a:ea typeface="+mn-ea"/>
                <a:cs typeface="+mn-cs"/>
              </a:rPr>
              <a:t>可以看</a:t>
            </a:r>
            <a:r>
              <a:rPr lang="en-US" altLang="zh-CN" sz="1200" kern="1200" dirty="0">
                <a:solidFill>
                  <a:schemeClr val="tx1"/>
                </a:solidFill>
                <a:latin typeface="+mn-lt"/>
                <a:ea typeface="+mn-ea"/>
                <a:cs typeface="+mn-cs"/>
              </a:rPr>
              <a:t>Lesson-6 </a:t>
            </a:r>
            <a:r>
              <a:rPr lang="zh-CN" altLang="en-US" sz="1200" kern="1200" dirty="0">
                <a:solidFill>
                  <a:schemeClr val="tx1"/>
                </a:solidFill>
                <a:latin typeface="+mn-lt"/>
                <a:ea typeface="+mn-ea"/>
                <a:cs typeface="+mn-cs"/>
              </a:rPr>
              <a:t>中的例程</a:t>
            </a:r>
            <a:endParaRPr lang="en-US" altLang="zh-CN" sz="1200" kern="1200" dirty="0">
              <a:solidFill>
                <a:schemeClr val="tx1"/>
              </a:solidFill>
              <a:latin typeface="+mn-lt"/>
              <a:ea typeface="+mn-ea"/>
              <a:cs typeface="+mn-cs"/>
            </a:endParaRPr>
          </a:p>
          <a:p>
            <a:endParaRPr lang="en-US" altLang="zh-CN" sz="1200" kern="1200" dirty="0">
              <a:solidFill>
                <a:schemeClr val="tx1"/>
              </a:solidFill>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46593B6F-300B-4ECE-AE7E-E0BEBEA3A190}" type="slidenum">
              <a:rPr lang="zh-CN" altLang="en-US" smtClean="0"/>
              <a:pPr/>
              <a:t>22</a:t>
            </a:fld>
            <a:endParaRPr lang="zh-CN" altLang="en-US"/>
          </a:p>
        </p:txBody>
      </p:sp>
    </p:spTree>
    <p:extLst>
      <p:ext uri="{BB962C8B-B14F-4D97-AF65-F5344CB8AC3E}">
        <p14:creationId xmlns:p14="http://schemas.microsoft.com/office/powerpoint/2010/main" val="382371974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早期</a:t>
            </a:r>
            <a:r>
              <a:rPr lang="en-US" altLang="zh-CN" dirty="0"/>
              <a:t>DOS</a:t>
            </a:r>
            <a:r>
              <a:rPr lang="zh-CN" altLang="en-US" dirty="0"/>
              <a:t>系统，只能使用</a:t>
            </a:r>
            <a:r>
              <a:rPr lang="en-US" altLang="zh-CN" dirty="0"/>
              <a:t>1M</a:t>
            </a:r>
            <a:r>
              <a:rPr lang="zh-CN" altLang="en-US" baseline="0" dirty="0"/>
              <a:t>内存，为解决内存问题，当时使用一个扩展驱动</a:t>
            </a:r>
            <a:r>
              <a:rPr lang="en-US" altLang="zh-CN" baseline="0" dirty="0"/>
              <a:t>HIMEM.SYS。</a:t>
            </a:r>
          </a:p>
          <a:p>
            <a:r>
              <a:rPr lang="zh-CN" altLang="en-US" baseline="0" dirty="0"/>
              <a:t>该驱动允许程序通过调用中断，从扩展内存中交换</a:t>
            </a:r>
            <a:r>
              <a:rPr lang="en-US" altLang="zh-CN" baseline="0" dirty="0"/>
              <a:t>64K</a:t>
            </a:r>
            <a:r>
              <a:rPr lang="zh-CN" altLang="en-US" baseline="0" dirty="0"/>
              <a:t>内存到主存中。</a:t>
            </a:r>
            <a:endParaRPr lang="en-US" altLang="zh-CN" baseline="0" dirty="0"/>
          </a:p>
          <a:p>
            <a:endParaRPr lang="en-US" altLang="zh-CN" baseline="0" dirty="0"/>
          </a:p>
          <a:p>
            <a:r>
              <a:rPr lang="en-US" altLang="zh-CN" dirty="0"/>
              <a:t>WINDOWS</a:t>
            </a:r>
            <a:r>
              <a:rPr lang="zh-CN" altLang="en-US" dirty="0"/>
              <a:t>时代，线性地址最大支持</a:t>
            </a:r>
            <a:r>
              <a:rPr lang="en-US" altLang="zh-CN" dirty="0"/>
              <a:t>4GB，</a:t>
            </a:r>
            <a:r>
              <a:rPr lang="zh-CN" altLang="en-US" dirty="0"/>
              <a:t>系统使用低</a:t>
            </a:r>
            <a:r>
              <a:rPr lang="en-US" altLang="zh-CN" dirty="0"/>
              <a:t>2GB，</a:t>
            </a:r>
            <a:r>
              <a:rPr lang="zh-CN" altLang="en-US" dirty="0"/>
              <a:t>高</a:t>
            </a:r>
            <a:r>
              <a:rPr lang="en-US" altLang="zh-CN" dirty="0"/>
              <a:t>2GB</a:t>
            </a:r>
            <a:r>
              <a:rPr lang="zh-CN" altLang="en-US" dirty="0"/>
              <a:t>留给应用程序。</a:t>
            </a:r>
            <a:endParaRPr lang="en-US" altLang="zh-CN" dirty="0"/>
          </a:p>
          <a:p>
            <a:r>
              <a:rPr lang="zh-CN" altLang="en-US" dirty="0"/>
              <a:t>在多任务体系结构下，实际上每个程序都可以使用</a:t>
            </a:r>
            <a:r>
              <a:rPr lang="en-US" altLang="zh-CN" dirty="0"/>
              <a:t>2GB</a:t>
            </a:r>
            <a:r>
              <a:rPr lang="zh-CN" altLang="en-US" dirty="0"/>
              <a:t>的内存，显而易见，这么个用法物理内存是不够的。</a:t>
            </a:r>
            <a:endParaRPr lang="en-US" altLang="zh-CN" dirty="0"/>
          </a:p>
          <a:p>
            <a:endParaRPr lang="en-US" altLang="zh-CN" dirty="0"/>
          </a:p>
          <a:p>
            <a:r>
              <a:rPr lang="zh-CN" altLang="en-US" dirty="0"/>
              <a:t>操作系统使用虚拟内存来将暂时不用的数据记录到磁盘上，在需要的时候再读出来，这就是虚拟内存。</a:t>
            </a:r>
            <a:endParaRPr lang="en-US" altLang="zh-CN" dirty="0"/>
          </a:p>
          <a:p>
            <a:endParaRPr lang="en-US" altLang="zh-CN" dirty="0"/>
          </a:p>
          <a:p>
            <a:r>
              <a:rPr lang="zh-CN" altLang="en-US" dirty="0"/>
              <a:t>系统使用的</a:t>
            </a:r>
            <a:r>
              <a:rPr lang="en-US" altLang="zh-CN" dirty="0"/>
              <a:t>2GB</a:t>
            </a:r>
            <a:r>
              <a:rPr lang="zh-CN" altLang="en-US" dirty="0"/>
              <a:t>内存称为未分页内存，这些内存由系统使用，主要是驱动程序。并且不会交换到虚拟内存中。</a:t>
            </a:r>
            <a:endParaRPr lang="en-US" altLang="zh-CN" dirty="0"/>
          </a:p>
          <a:p>
            <a:endParaRPr lang="en-US" altLang="zh-CN" dirty="0"/>
          </a:p>
          <a:p>
            <a:r>
              <a:rPr lang="zh-CN" altLang="en-US" dirty="0"/>
              <a:t>应用使用的</a:t>
            </a:r>
            <a:r>
              <a:rPr lang="en-US" altLang="zh-CN" dirty="0"/>
              <a:t>2GB</a:t>
            </a:r>
            <a:r>
              <a:rPr lang="zh-CN" altLang="en-US" dirty="0"/>
              <a:t>内存称为分页内存，这些内存可以被交换到虚拟内存。</a:t>
            </a:r>
            <a:endParaRPr lang="en-US" altLang="zh-CN" dirty="0"/>
          </a:p>
          <a:p>
            <a:endParaRPr lang="en-US" altLang="zh-CN" dirty="0"/>
          </a:p>
          <a:p>
            <a:r>
              <a:rPr lang="zh-CN" altLang="en-US" dirty="0"/>
              <a:t>我们现在在调试时看到的地址为虚拟地址，与之对应的为实地址（物理地址），虚地址和实地址之间由操作系统来通过可编程的</a:t>
            </a:r>
            <a:r>
              <a:rPr lang="en-US" altLang="zh-CN" dirty="0"/>
              <a:t>LDT GDT </a:t>
            </a:r>
            <a:r>
              <a:rPr lang="zh-CN" altLang="en-US" dirty="0"/>
              <a:t>表建立映射关系。</a:t>
            </a:r>
            <a:endParaRPr lang="en-US" altLang="zh-CN" dirty="0"/>
          </a:p>
          <a:p>
            <a:endParaRPr lang="en-US" altLang="zh-CN" dirty="0"/>
          </a:p>
          <a:p>
            <a:r>
              <a:rPr lang="zh-CN" altLang="en-US" dirty="0"/>
              <a:t>通过查看任务管理器来</a:t>
            </a:r>
          </a:p>
        </p:txBody>
      </p:sp>
      <p:sp>
        <p:nvSpPr>
          <p:cNvPr id="4" name="灯片编号占位符 3"/>
          <p:cNvSpPr>
            <a:spLocks noGrp="1"/>
          </p:cNvSpPr>
          <p:nvPr>
            <p:ph type="sldNum" sz="quarter" idx="10"/>
          </p:nvPr>
        </p:nvSpPr>
        <p:spPr/>
        <p:txBody>
          <a:bodyPr/>
          <a:lstStyle/>
          <a:p>
            <a:fld id="{46593B6F-300B-4ECE-AE7E-E0BEBEA3A190}" type="slidenum">
              <a:rPr lang="zh-CN" altLang="en-US" smtClean="0"/>
              <a:pPr/>
              <a:t>23</a:t>
            </a:fld>
            <a:endParaRPr lang="zh-CN" altLang="en-US"/>
          </a:p>
        </p:txBody>
      </p:sp>
    </p:spTree>
    <p:extLst>
      <p:ext uri="{BB962C8B-B14F-4D97-AF65-F5344CB8AC3E}">
        <p14:creationId xmlns:p14="http://schemas.microsoft.com/office/powerpoint/2010/main" val="76368505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6593B6F-300B-4ECE-AE7E-E0BEBEA3A190}" type="slidenum">
              <a:rPr lang="zh-CN" altLang="en-US" smtClean="0"/>
              <a:pPr/>
              <a:t>24</a:t>
            </a:fld>
            <a:endParaRPr lang="zh-CN" altLang="en-US"/>
          </a:p>
        </p:txBody>
      </p:sp>
    </p:spTree>
    <p:extLst>
      <p:ext uri="{BB962C8B-B14F-4D97-AF65-F5344CB8AC3E}">
        <p14:creationId xmlns:p14="http://schemas.microsoft.com/office/powerpoint/2010/main" val="305055030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windows </a:t>
            </a:r>
            <a:r>
              <a:rPr lang="zh-CN" altLang="en-US" dirty="0"/>
              <a:t>下内存泄漏检测</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a:solidFill>
                  <a:schemeClr val="tx1"/>
                </a:solidFill>
                <a:latin typeface="+mn-lt"/>
                <a:ea typeface="+mn-ea"/>
                <a:cs typeface="+mn-cs"/>
              </a:rPr>
              <a:t>_</a:t>
            </a:r>
            <a:r>
              <a:rPr lang="en-US" altLang="zh-CN" sz="1200" kern="1200" dirty="0" err="1">
                <a:solidFill>
                  <a:schemeClr val="tx1"/>
                </a:solidFill>
                <a:latin typeface="+mn-lt"/>
                <a:ea typeface="+mn-ea"/>
                <a:cs typeface="+mn-cs"/>
              </a:rPr>
              <a:t>CrtSetDbgFlag</a:t>
            </a:r>
            <a:r>
              <a:rPr lang="en-US" altLang="zh-CN" sz="1200" kern="1200" dirty="0">
                <a:solidFill>
                  <a:schemeClr val="tx1"/>
                </a:solidFill>
                <a:latin typeface="+mn-lt"/>
                <a:ea typeface="+mn-ea"/>
                <a:cs typeface="+mn-cs"/>
              </a:rPr>
              <a:t>( _CRTDBG_ALLOC_MEM_DF | _CRTDBG_LEAK_CHECK_DF );</a:t>
            </a:r>
          </a:p>
          <a:p>
            <a:endParaRPr lang="en-US" altLang="zh-CN" dirty="0"/>
          </a:p>
          <a:p>
            <a:r>
              <a:rPr lang="en-US" altLang="zh-CN" dirty="0"/>
              <a:t>CRT</a:t>
            </a:r>
          </a:p>
          <a:p>
            <a:endParaRPr lang="en-US" altLang="zh-CN" dirty="0"/>
          </a:p>
          <a:p>
            <a:r>
              <a:rPr lang="en-US" altLang="zh-CN" dirty="0"/>
              <a:t>VLD </a:t>
            </a:r>
            <a:r>
              <a:rPr lang="zh-CN" altLang="en-US" dirty="0"/>
              <a:t>内存泄漏检测库</a:t>
            </a:r>
            <a:endParaRPr lang="en-US" altLang="zh-CN" dirty="0"/>
          </a:p>
          <a:p>
            <a:endParaRPr lang="en-US" altLang="zh-CN" dirty="0"/>
          </a:p>
          <a:p>
            <a:r>
              <a:rPr lang="en-US" altLang="zh-CN" dirty="0" err="1"/>
              <a:t>linux</a:t>
            </a:r>
            <a:r>
              <a:rPr lang="zh-CN" altLang="en-US" dirty="0"/>
              <a:t>下</a:t>
            </a:r>
            <a:endParaRPr lang="en-US" altLang="zh-CN" dirty="0"/>
          </a:p>
          <a:p>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1" i="0" kern="1200" dirty="0">
                <a:solidFill>
                  <a:schemeClr val="tx1"/>
                </a:solidFill>
                <a:effectLst/>
                <a:latin typeface="+mn-lt"/>
                <a:ea typeface="+mn-ea"/>
                <a:cs typeface="+mn-cs"/>
              </a:rPr>
              <a:t>Valgrind </a:t>
            </a:r>
            <a:r>
              <a:rPr lang="zh-CN" altLang="en-US" sz="1200" b="1" i="0" kern="1200" dirty="0">
                <a:solidFill>
                  <a:schemeClr val="tx1"/>
                </a:solidFill>
                <a:effectLst/>
                <a:latin typeface="+mn-lt"/>
                <a:ea typeface="+mn-ea"/>
                <a:cs typeface="+mn-cs"/>
              </a:rPr>
              <a:t>内存检测库</a:t>
            </a:r>
            <a:endParaRPr lang="en-US" altLang="zh-CN" sz="1200" b="1" i="0" kern="1200" dirty="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46593B6F-300B-4ECE-AE7E-E0BEBEA3A190}" type="slidenum">
              <a:rPr lang="zh-CN" altLang="en-US" smtClean="0"/>
              <a:pPr/>
              <a:t>25</a:t>
            </a:fld>
            <a:endParaRPr lang="zh-CN" altLang="en-US"/>
          </a:p>
        </p:txBody>
      </p:sp>
    </p:spTree>
    <p:extLst>
      <p:ext uri="{BB962C8B-B14F-4D97-AF65-F5344CB8AC3E}">
        <p14:creationId xmlns:p14="http://schemas.microsoft.com/office/powerpoint/2010/main" val="162719294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地址就是一个一维数组的下标</a:t>
            </a:r>
            <a:endParaRPr lang="en-US" altLang="zh-CN" dirty="0"/>
          </a:p>
          <a:p>
            <a:endParaRPr lang="en-US" altLang="zh-CN" dirty="0">
              <a:solidFill>
                <a:srgbClr val="FF0000"/>
              </a:solidFill>
            </a:endParaRPr>
          </a:p>
          <a:p>
            <a:r>
              <a:rPr lang="zh-CN" altLang="en-US" dirty="0">
                <a:solidFill>
                  <a:srgbClr val="FF0000"/>
                </a:solidFill>
              </a:rPr>
              <a:t>指针</a:t>
            </a:r>
            <a:r>
              <a:rPr lang="zh-CN" altLang="en-US" dirty="0"/>
              <a:t>就是记录地址的变量，除了记录地址外，还包含所指对象的类型信息（仅编译时使用）</a:t>
            </a:r>
            <a:endParaRPr lang="en-US" altLang="zh-CN" dirty="0"/>
          </a:p>
          <a:p>
            <a:endParaRPr lang="en-US" altLang="zh-CN" dirty="0"/>
          </a:p>
          <a:p>
            <a:r>
              <a:rPr lang="zh-CN" altLang="en-US" dirty="0"/>
              <a:t>指针本身是一个变量，既然是变量就有地址</a:t>
            </a:r>
            <a:endParaRPr lang="en-US" altLang="zh-CN" dirty="0"/>
          </a:p>
          <a:p>
            <a:endParaRPr lang="en-US" altLang="zh-CN" dirty="0"/>
          </a:p>
          <a:p>
            <a:r>
              <a:rPr lang="zh-CN" altLang="en-US" dirty="0"/>
              <a:t>指针的两个要素，地址和类型</a:t>
            </a:r>
            <a:endParaRPr lang="en-US" altLang="zh-CN" dirty="0"/>
          </a:p>
          <a:p>
            <a:r>
              <a:rPr lang="zh-CN" altLang="en-US" dirty="0"/>
              <a:t>地址是运行时需要用到的，类型是编译器需要用到的。</a:t>
            </a:r>
          </a:p>
        </p:txBody>
      </p:sp>
      <p:sp>
        <p:nvSpPr>
          <p:cNvPr id="4" name="灯片编号占位符 3"/>
          <p:cNvSpPr>
            <a:spLocks noGrp="1"/>
          </p:cNvSpPr>
          <p:nvPr>
            <p:ph type="sldNum" sz="quarter" idx="10"/>
          </p:nvPr>
        </p:nvSpPr>
        <p:spPr/>
        <p:txBody>
          <a:bodyPr/>
          <a:lstStyle/>
          <a:p>
            <a:fld id="{46593B6F-300B-4ECE-AE7E-E0BEBEA3A190}" type="slidenum">
              <a:rPr lang="zh-CN" altLang="en-US" smtClean="0"/>
              <a:pPr/>
              <a:t>26</a:t>
            </a:fld>
            <a:endParaRPr lang="zh-CN" altLang="en-US"/>
          </a:p>
        </p:txBody>
      </p:sp>
    </p:spTree>
    <p:extLst>
      <p:ext uri="{BB962C8B-B14F-4D97-AF65-F5344CB8AC3E}">
        <p14:creationId xmlns:p14="http://schemas.microsoft.com/office/powerpoint/2010/main" val="79166013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计算一个</a:t>
            </a:r>
            <a:r>
              <a:rPr lang="en-US" altLang="zh-CN" dirty="0"/>
              <a:t>3</a:t>
            </a:r>
            <a:r>
              <a:rPr lang="en-US" altLang="zh-CN" baseline="0" dirty="0"/>
              <a:t> x 3 </a:t>
            </a:r>
            <a:r>
              <a:rPr lang="zh-CN" altLang="en-US" baseline="0" dirty="0"/>
              <a:t>矩阵使用不同的方式定义最终结果的区别</a:t>
            </a:r>
            <a:endParaRPr lang="en-US" altLang="zh-CN" baseline="0" dirty="0"/>
          </a:p>
          <a:p>
            <a:pPr marL="171450" indent="-171450">
              <a:buFont typeface="Arial" panose="020B0604020202020204" pitchFamily="34" charset="0"/>
              <a:buChar char="•"/>
            </a:pPr>
            <a:r>
              <a:rPr lang="zh-CN" altLang="en-US" baseline="0" dirty="0"/>
              <a:t>尺寸上指针的指针多耗费</a:t>
            </a:r>
            <a:r>
              <a:rPr lang="en-US" altLang="zh-CN" baseline="0" dirty="0"/>
              <a:t>1 + 3 </a:t>
            </a:r>
          </a:p>
          <a:p>
            <a:pPr marL="171450" indent="-171450">
              <a:buFont typeface="Arial" panose="020B0604020202020204" pitchFamily="34" charset="0"/>
              <a:buChar char="•"/>
            </a:pPr>
            <a:endParaRPr lang="en-US" altLang="zh-CN" baseline="0" dirty="0"/>
          </a:p>
          <a:p>
            <a:pPr marL="171450" indent="-171450">
              <a:buFont typeface="Arial" panose="020B0604020202020204" pitchFamily="34" charset="0"/>
              <a:buChar char="•"/>
            </a:pPr>
            <a:endParaRPr lang="en-US" altLang="zh-CN" baseline="0" dirty="0"/>
          </a:p>
          <a:p>
            <a:pPr marL="0" indent="0">
              <a:buFont typeface="Arial" panose="020B0604020202020204" pitchFamily="34" charset="0"/>
              <a:buNone/>
            </a:pPr>
            <a:r>
              <a:rPr lang="zh-CN" altLang="en-US" dirty="0"/>
              <a:t>可打开</a:t>
            </a:r>
            <a:r>
              <a:rPr lang="en-US" altLang="zh-CN" dirty="0"/>
              <a:t>Lesson-7 </a:t>
            </a:r>
            <a:r>
              <a:rPr lang="zh-CN" altLang="en-US" dirty="0"/>
              <a:t>演示代码。</a:t>
            </a:r>
            <a:endParaRPr lang="en-US" altLang="zh-CN" dirty="0"/>
          </a:p>
          <a:p>
            <a:pPr marL="0" indent="0">
              <a:buFont typeface="Arial" panose="020B0604020202020204" pitchFamily="34" charset="0"/>
              <a:buNone/>
            </a:pPr>
            <a:endParaRPr lang="en-US" altLang="zh-CN" dirty="0"/>
          </a:p>
          <a:p>
            <a:pPr marL="0" indent="0">
              <a:buFont typeface="Arial" panose="020B0604020202020204" pitchFamily="34" charset="0"/>
              <a:buNone/>
            </a:pPr>
            <a:endParaRPr lang="zh-CN" altLang="en-US" dirty="0"/>
          </a:p>
        </p:txBody>
      </p:sp>
      <p:sp>
        <p:nvSpPr>
          <p:cNvPr id="4" name="灯片编号占位符 3"/>
          <p:cNvSpPr>
            <a:spLocks noGrp="1"/>
          </p:cNvSpPr>
          <p:nvPr>
            <p:ph type="sldNum" sz="quarter" idx="10"/>
          </p:nvPr>
        </p:nvSpPr>
        <p:spPr/>
        <p:txBody>
          <a:bodyPr/>
          <a:lstStyle/>
          <a:p>
            <a:fld id="{46593B6F-300B-4ECE-AE7E-E0BEBEA3A190}" type="slidenum">
              <a:rPr lang="zh-CN" altLang="en-US" smtClean="0"/>
              <a:pPr/>
              <a:t>27</a:t>
            </a:fld>
            <a:endParaRPr lang="zh-CN" altLang="en-US"/>
          </a:p>
        </p:txBody>
      </p:sp>
    </p:spTree>
    <p:extLst>
      <p:ext uri="{BB962C8B-B14F-4D97-AF65-F5344CB8AC3E}">
        <p14:creationId xmlns:p14="http://schemas.microsoft.com/office/powerpoint/2010/main" val="85054099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考虑结构中有对象类型的存在时，结构是否</a:t>
            </a:r>
            <a:r>
              <a:rPr lang="en-US" altLang="zh-CN" dirty="0"/>
              <a:t>POD</a:t>
            </a:r>
            <a:r>
              <a:rPr lang="zh-CN" altLang="en-US" dirty="0"/>
              <a:t>类型</a:t>
            </a:r>
            <a:endParaRPr lang="en-US" altLang="zh-CN" dirty="0"/>
          </a:p>
          <a:p>
            <a:endParaRPr lang="en-US" altLang="zh-CN" dirty="0"/>
          </a:p>
          <a:p>
            <a:r>
              <a:rPr lang="zh-CN" altLang="en-US" dirty="0"/>
              <a:t>结构中有对象类型存在时，结构是否可以通过</a:t>
            </a:r>
            <a:r>
              <a:rPr lang="en-US" altLang="zh-CN" dirty="0"/>
              <a:t>malloc</a:t>
            </a:r>
            <a:r>
              <a:rPr lang="zh-CN" altLang="en-US" dirty="0"/>
              <a:t>来分配内存，分配后是否可以</a:t>
            </a:r>
            <a:r>
              <a:rPr lang="en-US" altLang="zh-CN" dirty="0" err="1"/>
              <a:t>memset</a:t>
            </a:r>
            <a:endParaRPr lang="en-US" altLang="zh-CN" dirty="0"/>
          </a:p>
          <a:p>
            <a:endParaRPr lang="en-US" altLang="zh-CN" dirty="0"/>
          </a:p>
        </p:txBody>
      </p:sp>
      <p:sp>
        <p:nvSpPr>
          <p:cNvPr id="4" name="灯片编号占位符 3"/>
          <p:cNvSpPr>
            <a:spLocks noGrp="1"/>
          </p:cNvSpPr>
          <p:nvPr>
            <p:ph type="sldNum" sz="quarter" idx="10"/>
          </p:nvPr>
        </p:nvSpPr>
        <p:spPr/>
        <p:txBody>
          <a:bodyPr/>
          <a:lstStyle/>
          <a:p>
            <a:fld id="{46593B6F-300B-4ECE-AE7E-E0BEBEA3A190}" type="slidenum">
              <a:rPr lang="zh-CN" altLang="en-US" smtClean="0"/>
              <a:pPr/>
              <a:t>29</a:t>
            </a:fld>
            <a:endParaRPr lang="zh-CN" altLang="en-US"/>
          </a:p>
        </p:txBody>
      </p:sp>
    </p:spTree>
    <p:extLst>
      <p:ext uri="{BB962C8B-B14F-4D97-AF65-F5344CB8AC3E}">
        <p14:creationId xmlns:p14="http://schemas.microsoft.com/office/powerpoint/2010/main" val="97188330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“杀一个程序员不需要用枪，改三次需求就可以了”</a:t>
            </a:r>
            <a:endParaRPr lang="en-US" altLang="zh-CN" sz="1200" b="0" i="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我想，只用 </a:t>
            </a:r>
            <a:r>
              <a:rPr lang="en-US" altLang="zh-CN" sz="1200" b="0" i="0" kern="1200" dirty="0">
                <a:solidFill>
                  <a:schemeClr val="tx1"/>
                </a:solidFill>
                <a:effectLst/>
                <a:latin typeface="+mn-lt"/>
                <a:ea typeface="+mn-ea"/>
                <a:cs typeface="+mn-cs"/>
              </a:rPr>
              <a:t>C++ </a:t>
            </a:r>
            <a:r>
              <a:rPr lang="zh-CN" altLang="en-US" sz="1200" b="0" i="0" kern="1200" dirty="0">
                <a:solidFill>
                  <a:schemeClr val="tx1"/>
                </a:solidFill>
                <a:effectLst/>
                <a:latin typeface="+mn-lt"/>
                <a:ea typeface="+mn-ea"/>
                <a:cs typeface="+mn-cs"/>
              </a:rPr>
              <a:t>写程序的人最容易犯的错误就是认为 </a:t>
            </a:r>
            <a:r>
              <a:rPr lang="en-US" altLang="zh-CN" sz="1200" b="0" i="0" kern="1200" dirty="0">
                <a:solidFill>
                  <a:schemeClr val="tx1"/>
                </a:solidFill>
                <a:effectLst/>
                <a:latin typeface="+mn-lt"/>
                <a:ea typeface="+mn-ea"/>
                <a:cs typeface="+mn-cs"/>
              </a:rPr>
              <a:t>C++ </a:t>
            </a:r>
            <a:r>
              <a:rPr lang="zh-CN" altLang="en-US" sz="1200" b="0" i="0" kern="1200" dirty="0">
                <a:solidFill>
                  <a:schemeClr val="tx1"/>
                </a:solidFill>
                <a:effectLst/>
                <a:latin typeface="+mn-lt"/>
                <a:ea typeface="+mn-ea"/>
                <a:cs typeface="+mn-cs"/>
              </a:rPr>
              <a:t>对面向对象的支持的实现本身就是面向对象的本质。</a:t>
            </a:r>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如果真的理解了面向对象，在特定需求下可以做出特定的结构来实现它。语言就已经是次要的东西了。</a:t>
            </a:r>
            <a:endParaRPr lang="en-US" altLang="zh-CN" sz="1200" b="0" i="0" kern="1200" dirty="0">
              <a:solidFill>
                <a:schemeClr val="tx1"/>
              </a:solidFill>
              <a:effectLst/>
              <a:latin typeface="+mn-lt"/>
              <a:ea typeface="+mn-ea"/>
              <a:cs typeface="+mn-cs"/>
            </a:endParaRPr>
          </a:p>
          <a:p>
            <a:endParaRPr lang="en-US" altLang="zh-CN" dirty="0"/>
          </a:p>
          <a:p>
            <a:r>
              <a:rPr lang="zh-CN" altLang="en-US" dirty="0"/>
              <a:t>面向对象</a:t>
            </a:r>
            <a:endParaRPr lang="en-US" altLang="zh-CN" dirty="0"/>
          </a:p>
          <a:p>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面相对象设计的概念大家也都知道，它的设计目标就是希望软件系统能做到以下几点：</a:t>
            </a:r>
          </a:p>
          <a:p>
            <a:pPr marL="171450" indent="-171450">
              <a:buFontTx/>
              <a:buChar char="-"/>
            </a:pPr>
            <a:r>
              <a:rPr lang="zh-CN" altLang="en-US" sz="1200" b="0" i="0" kern="1200" dirty="0">
                <a:solidFill>
                  <a:schemeClr val="tx1"/>
                </a:solidFill>
                <a:effectLst/>
                <a:latin typeface="+mn-lt"/>
                <a:ea typeface="+mn-ea"/>
                <a:cs typeface="+mn-cs"/>
              </a:rPr>
              <a:t>可扩展：新特性能够很容易的添加到现有系统中，不会影响原本的东西</a:t>
            </a:r>
            <a:endParaRPr lang="en-US" altLang="zh-CN" sz="1200" b="0" i="0" kern="1200" dirty="0">
              <a:solidFill>
                <a:schemeClr val="tx1"/>
              </a:solidFill>
              <a:effectLst/>
              <a:latin typeface="+mn-lt"/>
              <a:ea typeface="+mn-ea"/>
              <a:cs typeface="+mn-cs"/>
            </a:endParaRPr>
          </a:p>
          <a:p>
            <a:pPr marL="171450" indent="-171450">
              <a:buFontTx/>
              <a:buChar char="-"/>
            </a:pPr>
            <a:r>
              <a:rPr lang="zh-CN" altLang="en-US" sz="1200" b="0" i="0" kern="1200" dirty="0">
                <a:solidFill>
                  <a:schemeClr val="tx1"/>
                </a:solidFill>
                <a:effectLst/>
                <a:latin typeface="+mn-lt"/>
                <a:ea typeface="+mn-ea"/>
                <a:cs typeface="+mn-cs"/>
              </a:rPr>
              <a:t>可修改：当修改某一部分的代码时，不会影响到其它不相关的部分</a:t>
            </a:r>
            <a:endParaRPr lang="en-US" altLang="zh-CN" sz="1200" b="0" i="0" kern="1200" dirty="0">
              <a:solidFill>
                <a:schemeClr val="tx1"/>
              </a:solidFill>
              <a:effectLst/>
              <a:latin typeface="+mn-lt"/>
              <a:ea typeface="+mn-ea"/>
              <a:cs typeface="+mn-cs"/>
            </a:endParaRPr>
          </a:p>
          <a:p>
            <a:pPr marL="171450" indent="-171450">
              <a:buFontTx/>
              <a:buChar char="-"/>
            </a:pPr>
            <a:r>
              <a:rPr lang="zh-CN" altLang="en-US" sz="1200" b="0" i="0" kern="1200" dirty="0">
                <a:solidFill>
                  <a:schemeClr val="tx1"/>
                </a:solidFill>
                <a:effectLst/>
                <a:latin typeface="+mn-lt"/>
                <a:ea typeface="+mn-ea"/>
                <a:cs typeface="+mn-cs"/>
              </a:rPr>
              <a:t>可替代：将系统中某部分的代码用其它有相同接口的类替换时，不会影响到现有系统</a:t>
            </a:r>
          </a:p>
          <a:p>
            <a:endParaRPr lang="en-US" altLang="zh-CN" dirty="0"/>
          </a:p>
          <a:p>
            <a:r>
              <a:rPr lang="en-US" altLang="zh-CN" sz="1200" b="0" i="0" kern="1200" dirty="0">
                <a:solidFill>
                  <a:schemeClr val="tx1"/>
                </a:solidFill>
                <a:effectLst/>
                <a:latin typeface="+mn-lt"/>
                <a:ea typeface="+mn-ea"/>
                <a:cs typeface="+mn-cs"/>
              </a:rPr>
              <a:t>S</a:t>
            </a:r>
            <a:r>
              <a:rPr lang="zh-CN" altLang="en-US" sz="1200" b="0" i="0" kern="1200" dirty="0">
                <a:solidFill>
                  <a:schemeClr val="tx1"/>
                </a:solidFill>
                <a:effectLst/>
                <a:latin typeface="+mn-lt"/>
                <a:ea typeface="+mn-ea"/>
                <a:cs typeface="+mn-cs"/>
              </a:rPr>
              <a:t>－单一职责原则</a:t>
            </a:r>
          </a:p>
          <a:p>
            <a:r>
              <a:rPr lang="en-US" altLang="zh-CN" sz="1200" b="0" i="0" kern="1200" dirty="0">
                <a:solidFill>
                  <a:schemeClr val="tx1"/>
                </a:solidFill>
                <a:effectLst/>
                <a:latin typeface="+mn-lt"/>
                <a:ea typeface="+mn-ea"/>
                <a:cs typeface="+mn-cs"/>
              </a:rPr>
              <a:t>O</a:t>
            </a:r>
            <a:r>
              <a:rPr lang="zh-CN" altLang="en-US" sz="1200" b="0" i="0" kern="1200" dirty="0">
                <a:solidFill>
                  <a:schemeClr val="tx1"/>
                </a:solidFill>
                <a:effectLst/>
                <a:latin typeface="+mn-lt"/>
                <a:ea typeface="+mn-ea"/>
                <a:cs typeface="+mn-cs"/>
              </a:rPr>
              <a:t>－开放关闭原则</a:t>
            </a:r>
          </a:p>
          <a:p>
            <a:r>
              <a:rPr lang="en-US" altLang="zh-CN" sz="1200" b="0" i="0" kern="1200" dirty="0">
                <a:solidFill>
                  <a:schemeClr val="tx1"/>
                </a:solidFill>
                <a:effectLst/>
                <a:latin typeface="+mn-lt"/>
                <a:ea typeface="+mn-ea"/>
                <a:cs typeface="+mn-cs"/>
              </a:rPr>
              <a:t>L</a:t>
            </a:r>
            <a:r>
              <a:rPr lang="zh-CN" altLang="en-US" sz="1200" b="0" i="0" kern="1200" dirty="0">
                <a:solidFill>
                  <a:schemeClr val="tx1"/>
                </a:solidFill>
                <a:effectLst/>
                <a:latin typeface="+mn-lt"/>
                <a:ea typeface="+mn-ea"/>
                <a:cs typeface="+mn-cs"/>
              </a:rPr>
              <a:t>－里氏替换原则</a:t>
            </a:r>
          </a:p>
          <a:p>
            <a:r>
              <a:rPr lang="en-US" altLang="zh-CN" sz="1200" b="0" i="0" kern="1200" dirty="0">
                <a:solidFill>
                  <a:schemeClr val="tx1"/>
                </a:solidFill>
                <a:effectLst/>
                <a:latin typeface="+mn-lt"/>
                <a:ea typeface="+mn-ea"/>
                <a:cs typeface="+mn-cs"/>
              </a:rPr>
              <a:t>I</a:t>
            </a:r>
            <a:r>
              <a:rPr lang="zh-CN" altLang="en-US" sz="1200" b="0" i="0" kern="1200" dirty="0">
                <a:solidFill>
                  <a:schemeClr val="tx1"/>
                </a:solidFill>
                <a:effectLst/>
                <a:latin typeface="+mn-lt"/>
                <a:ea typeface="+mn-ea"/>
                <a:cs typeface="+mn-cs"/>
              </a:rPr>
              <a:t>－接口隔离原则</a:t>
            </a:r>
          </a:p>
          <a:p>
            <a:r>
              <a:rPr lang="en-US" altLang="zh-CN" sz="1200" b="0" i="0" kern="1200" dirty="0">
                <a:solidFill>
                  <a:schemeClr val="tx1"/>
                </a:solidFill>
                <a:effectLst/>
                <a:latin typeface="+mn-lt"/>
                <a:ea typeface="+mn-ea"/>
                <a:cs typeface="+mn-cs"/>
              </a:rPr>
              <a:t>D</a:t>
            </a:r>
            <a:r>
              <a:rPr lang="zh-CN" altLang="en-US" sz="1200" b="0" i="0" kern="1200" dirty="0">
                <a:solidFill>
                  <a:schemeClr val="tx1"/>
                </a:solidFill>
                <a:effectLst/>
                <a:latin typeface="+mn-lt"/>
                <a:ea typeface="+mn-ea"/>
                <a:cs typeface="+mn-cs"/>
              </a:rPr>
              <a:t>－依赖倒置原则</a:t>
            </a:r>
          </a:p>
          <a:p>
            <a:endParaRPr lang="en-US" altLang="zh-CN" dirty="0"/>
          </a:p>
          <a:p>
            <a:pPr marL="171450" indent="-171450">
              <a:buFont typeface="Arial" panose="020B0604020202020204" pitchFamily="34" charset="0"/>
              <a:buChar char="•"/>
            </a:pPr>
            <a:r>
              <a:rPr lang="zh-CN" altLang="en-US" dirty="0"/>
              <a:t>基于对象 </a:t>
            </a:r>
            <a:r>
              <a:rPr lang="en-US" altLang="zh-CN" dirty="0"/>
              <a:t>– </a:t>
            </a:r>
            <a:r>
              <a:rPr lang="zh-CN" altLang="en-US" dirty="0"/>
              <a:t>数据封装：只对数据的存取进行封装，并不是面向对象的方法。</a:t>
            </a:r>
            <a:endParaRPr lang="en-US" altLang="zh-CN" dirty="0"/>
          </a:p>
          <a:p>
            <a:pPr marL="628650" lvl="1" indent="-171450">
              <a:buFont typeface="Arial" panose="020B0604020202020204" pitchFamily="34" charset="0"/>
              <a:buChar char="•"/>
            </a:pPr>
            <a:r>
              <a:rPr lang="zh-CN" altLang="en-US" dirty="0"/>
              <a:t>例如，在设计任务系统的时候，将角色身上的任务对象取出，检查任务状态，检验任务是否完成。这属于基于对象，因为只有任务数据的访问，而没有任务行为的访问。</a:t>
            </a:r>
            <a:endParaRPr lang="en-US" altLang="zh-CN" dirty="0"/>
          </a:p>
          <a:p>
            <a:pPr marL="628650" lvl="1" indent="-171450">
              <a:buFont typeface="Arial" panose="020B0604020202020204" pitchFamily="34" charset="0"/>
              <a:buChar char="•"/>
            </a:pPr>
            <a:r>
              <a:rPr lang="zh-CN" altLang="en-US" dirty="0"/>
              <a:t>如果，将任务完成作为一个行为，封装成函数，</a:t>
            </a:r>
            <a:r>
              <a:rPr lang="en-US" altLang="zh-CN" dirty="0" err="1"/>
              <a:t>IsFinished</a:t>
            </a:r>
            <a:r>
              <a:rPr lang="en-US" altLang="zh-CN" dirty="0"/>
              <a:t>( Actor *) </a:t>
            </a:r>
            <a:r>
              <a:rPr lang="zh-CN" altLang="en-US" dirty="0"/>
              <a:t>则认为任务是面向对象的。</a:t>
            </a:r>
            <a:endParaRPr lang="en-US" altLang="zh-CN" dirty="0"/>
          </a:p>
          <a:p>
            <a:pPr marL="171450" lvl="0" indent="-171450">
              <a:buFont typeface="Arial" panose="020B0604020202020204" pitchFamily="34" charset="0"/>
              <a:buChar char="•"/>
            </a:pPr>
            <a:r>
              <a:rPr lang="zh-CN" altLang="en-US" dirty="0"/>
              <a:t>面向对象 </a:t>
            </a:r>
            <a:r>
              <a:rPr lang="en-US" altLang="zh-CN" dirty="0"/>
              <a:t>– </a:t>
            </a:r>
            <a:r>
              <a:rPr lang="zh-CN" altLang="en-US" dirty="0"/>
              <a:t>行为封装：针对对象的行为进行封装，才是面向对象</a:t>
            </a:r>
            <a:endParaRPr lang="en-US" altLang="zh-CN" dirty="0"/>
          </a:p>
          <a:p>
            <a:pPr marL="628650" lvl="1" indent="-171450">
              <a:buFont typeface="Arial" panose="020B0604020202020204" pitchFamily="34" charset="0"/>
              <a:buChar char="•"/>
            </a:pPr>
            <a:r>
              <a:rPr lang="zh-CN" altLang="en-US" dirty="0"/>
              <a:t>举例：</a:t>
            </a:r>
            <a:endParaRPr lang="en-US" altLang="zh-CN" dirty="0"/>
          </a:p>
          <a:p>
            <a:pPr marL="628650" lvl="1" indent="-171450">
              <a:buFont typeface="Arial" panose="020B0604020202020204" pitchFamily="34" charset="0"/>
              <a:buChar char="•"/>
            </a:pPr>
            <a:endParaRPr lang="en-US" altLang="zh-CN" dirty="0"/>
          </a:p>
          <a:p>
            <a:r>
              <a:rPr lang="zh-CN" altLang="en-US" dirty="0"/>
              <a:t>内聚：模块中数据之间的关系是否紧密。</a:t>
            </a:r>
            <a:endParaRPr lang="en-US" altLang="zh-CN" dirty="0"/>
          </a:p>
          <a:p>
            <a:pPr marL="171450" indent="-171450">
              <a:buFont typeface="Arial" panose="020B0604020202020204" pitchFamily="34" charset="0"/>
              <a:buChar char="•"/>
            </a:pPr>
            <a:r>
              <a:rPr lang="zh-CN" altLang="en-US" dirty="0"/>
              <a:t>判别</a:t>
            </a:r>
            <a:endParaRPr lang="en-US" altLang="zh-CN" dirty="0"/>
          </a:p>
          <a:p>
            <a:pPr marL="628650" lvl="1" indent="-171450">
              <a:buFont typeface="Arial" panose="020B0604020202020204" pitchFamily="34" charset="0"/>
              <a:buChar char="•"/>
            </a:pPr>
            <a:r>
              <a:rPr lang="zh-CN" altLang="en-US" dirty="0"/>
              <a:t>对模块内的任何行为，与其他模块交互数据的量越少内聚越高。</a:t>
            </a:r>
            <a:endParaRPr lang="en-US" altLang="zh-CN" dirty="0"/>
          </a:p>
          <a:p>
            <a:pPr marL="171450" indent="-171450">
              <a:buFont typeface="Arial" panose="020B0604020202020204" pitchFamily="34" charset="0"/>
              <a:buChar char="•"/>
            </a:pPr>
            <a:r>
              <a:rPr lang="zh-CN" altLang="en-US" dirty="0"/>
              <a:t>优点</a:t>
            </a:r>
            <a:endParaRPr lang="en-US" altLang="zh-CN" dirty="0"/>
          </a:p>
          <a:p>
            <a:pPr marL="628650" lvl="1" indent="-171450">
              <a:buFont typeface="Arial" panose="020B0604020202020204" pitchFamily="34" charset="0"/>
              <a:buChar char="•"/>
            </a:pPr>
            <a:r>
              <a:rPr lang="zh-CN" altLang="en-US" dirty="0"/>
              <a:t>减少外部数据的访问可以有效增加对外部模块的依赖</a:t>
            </a:r>
            <a:endParaRPr lang="en-US" altLang="zh-CN" dirty="0"/>
          </a:p>
          <a:p>
            <a:pPr marL="628650" lvl="1" indent="-171450">
              <a:buFont typeface="Arial" panose="020B0604020202020204" pitchFamily="34" charset="0"/>
              <a:buChar char="•"/>
            </a:pPr>
            <a:r>
              <a:rPr lang="zh-CN" altLang="en-US" dirty="0"/>
              <a:t>内部代码修改的导致外部代码修改的风险降低。</a:t>
            </a:r>
            <a:endParaRPr lang="en-US" altLang="zh-CN" dirty="0"/>
          </a:p>
          <a:p>
            <a:pPr marL="171450" lvl="0" indent="-171450">
              <a:buFont typeface="Arial" panose="020B0604020202020204" pitchFamily="34" charset="0"/>
              <a:buChar char="•"/>
            </a:pPr>
            <a:r>
              <a:rPr lang="zh-CN" altLang="en-US" dirty="0"/>
              <a:t>缺点</a:t>
            </a:r>
            <a:endParaRPr lang="en-US" altLang="zh-CN" dirty="0"/>
          </a:p>
          <a:p>
            <a:pPr marL="628650" lvl="1" indent="-171450">
              <a:buFont typeface="Arial" panose="020B0604020202020204" pitchFamily="34" charset="0"/>
              <a:buChar char="•"/>
            </a:pPr>
            <a:r>
              <a:rPr lang="zh-CN" altLang="en-US" dirty="0"/>
              <a:t>内聚越高，说明模块的无关性越低，甚至可以被丢弃。</a:t>
            </a:r>
            <a:endParaRPr lang="en-US" altLang="zh-CN" dirty="0"/>
          </a:p>
          <a:p>
            <a:pPr marL="628650" lvl="1" indent="-171450">
              <a:buFont typeface="Arial" panose="020B0604020202020204" pitchFamily="34" charset="0"/>
              <a:buChar char="•"/>
            </a:pPr>
            <a:endParaRPr lang="en-US" altLang="zh-CN" dirty="0"/>
          </a:p>
          <a:p>
            <a:pPr marL="0" lvl="0" indent="0">
              <a:buFont typeface="Arial" panose="020B0604020202020204" pitchFamily="34" charset="0"/>
              <a:buNone/>
            </a:pPr>
            <a:r>
              <a:rPr lang="zh-CN" altLang="en-US" dirty="0"/>
              <a:t>耦合：模块中与其他模块连接的紧密程度。</a:t>
            </a:r>
            <a:endParaRPr lang="en-US" altLang="zh-CN" dirty="0"/>
          </a:p>
          <a:p>
            <a:pPr marL="171450" lvl="0" indent="-171450">
              <a:buFont typeface="Arial" panose="020B0604020202020204" pitchFamily="34" charset="0"/>
              <a:buChar char="•"/>
            </a:pPr>
            <a:r>
              <a:rPr lang="zh-CN" altLang="en-US" dirty="0"/>
              <a:t>判别</a:t>
            </a:r>
            <a:endParaRPr lang="en-US" altLang="zh-CN" dirty="0"/>
          </a:p>
          <a:p>
            <a:pPr marL="628650" lvl="1" indent="-171450">
              <a:buFont typeface="Arial" panose="020B0604020202020204" pitchFamily="34" charset="0"/>
              <a:buChar char="•"/>
            </a:pPr>
            <a:r>
              <a:rPr lang="zh-CN" altLang="en-US" dirty="0"/>
              <a:t>对模块内的任何行为，如果对其他任何模块的访问都通过接口则说明是低耦合的</a:t>
            </a:r>
            <a:endParaRPr lang="en-US" altLang="zh-CN" dirty="0"/>
          </a:p>
          <a:p>
            <a:pPr marL="628650" lvl="1" indent="-171450">
              <a:buFont typeface="Arial" panose="020B0604020202020204" pitchFamily="34" charset="0"/>
              <a:buChar char="•"/>
            </a:pPr>
            <a:r>
              <a:rPr lang="zh-CN" altLang="en-US" dirty="0"/>
              <a:t>直接对其他模块进行数据访问，是高耦合行为</a:t>
            </a:r>
            <a:endParaRPr lang="en-US" altLang="zh-CN" dirty="0"/>
          </a:p>
          <a:p>
            <a:pPr marL="628650" lvl="1" indent="-171450">
              <a:buFont typeface="Arial" panose="020B0604020202020204" pitchFamily="34" charset="0"/>
              <a:buChar char="•"/>
            </a:pPr>
            <a:r>
              <a:rPr lang="zh-CN" altLang="en-US" dirty="0"/>
              <a:t>容易被替代的模块儿耦合性很低。</a:t>
            </a:r>
            <a:endParaRPr lang="en-US" altLang="zh-CN" dirty="0"/>
          </a:p>
          <a:p>
            <a:pPr marL="628650" lvl="1" indent="-171450">
              <a:buFont typeface="Arial" panose="020B0604020202020204" pitchFamily="34" charset="0"/>
              <a:buChar char="•"/>
            </a:pPr>
            <a:r>
              <a:rPr lang="zh-CN" altLang="en-US" dirty="0"/>
              <a:t>继承是高耦合行为</a:t>
            </a:r>
            <a:endParaRPr lang="en-US" altLang="zh-CN" dirty="0"/>
          </a:p>
          <a:p>
            <a:pPr marL="171450" lvl="0" indent="-171450">
              <a:buFont typeface="Arial" panose="020B0604020202020204" pitchFamily="34" charset="0"/>
              <a:buChar char="•"/>
            </a:pPr>
            <a:r>
              <a:rPr lang="zh-CN" altLang="en-US" dirty="0"/>
              <a:t>缺点</a:t>
            </a:r>
            <a:endParaRPr lang="en-US" altLang="zh-CN" dirty="0"/>
          </a:p>
          <a:p>
            <a:pPr marL="628650" lvl="1" indent="-171450">
              <a:buFont typeface="Arial" panose="020B0604020202020204" pitchFamily="34" charset="0"/>
              <a:buChar char="•"/>
            </a:pPr>
            <a:r>
              <a:rPr lang="zh-CN" altLang="en-US" dirty="0"/>
              <a:t>使软件的维护性变差</a:t>
            </a:r>
            <a:endParaRPr lang="en-US" altLang="zh-CN" dirty="0"/>
          </a:p>
          <a:p>
            <a:pPr marL="628650" lvl="1" indent="-171450">
              <a:buFont typeface="Arial" panose="020B0604020202020204" pitchFamily="34" charset="0"/>
              <a:buChar char="•"/>
            </a:pPr>
            <a:r>
              <a:rPr lang="zh-CN" altLang="en-US" dirty="0"/>
              <a:t>使软件变得不容易理解</a:t>
            </a:r>
            <a:endParaRPr lang="en-US" altLang="zh-CN" dirty="0"/>
          </a:p>
          <a:p>
            <a:pPr marL="628650" lvl="1" indent="-171450">
              <a:buFont typeface="Arial" panose="020B0604020202020204" pitchFamily="34" charset="0"/>
              <a:buChar char="•"/>
            </a:pPr>
            <a:endParaRPr lang="en-US" altLang="zh-CN" dirty="0"/>
          </a:p>
          <a:p>
            <a:pPr marL="0" lvl="0" indent="0">
              <a:buFont typeface="Arial" panose="020B0604020202020204" pitchFamily="34" charset="0"/>
              <a:buNone/>
            </a:pPr>
            <a:r>
              <a:rPr lang="zh-CN" altLang="en-US" dirty="0"/>
              <a:t>依赖倒置：</a:t>
            </a:r>
            <a:endParaRPr lang="en-US" altLang="zh-CN" dirty="0"/>
          </a:p>
          <a:p>
            <a:pPr marL="171450" lvl="0" indent="-171450">
              <a:buFont typeface="Arial" panose="020B0604020202020204" pitchFamily="34" charset="0"/>
              <a:buChar char="•"/>
            </a:pPr>
            <a:r>
              <a:rPr lang="zh-CN" altLang="en-US" dirty="0"/>
              <a:t>正常情况，应用层设计接口，使用</a:t>
            </a:r>
            <a:r>
              <a:rPr lang="en-US" altLang="zh-CN" dirty="0"/>
              <a:t>SDK</a:t>
            </a:r>
            <a:r>
              <a:rPr lang="zh-CN" altLang="en-US" dirty="0"/>
              <a:t>去实现接口。</a:t>
            </a:r>
            <a:endParaRPr lang="en-US" altLang="zh-CN" dirty="0"/>
          </a:p>
          <a:p>
            <a:pPr marL="171450" lvl="0" indent="-171450">
              <a:buFont typeface="Arial" panose="020B0604020202020204" pitchFamily="34" charset="0"/>
              <a:buChar char="•"/>
            </a:pPr>
            <a:r>
              <a:rPr lang="zh-CN" altLang="en-US" dirty="0"/>
              <a:t>倒置情况，底层设计接口，应用层实现接口。</a:t>
            </a:r>
            <a:endParaRPr lang="en-US" altLang="zh-CN" dirty="0"/>
          </a:p>
          <a:p>
            <a:pPr marL="171450" lvl="0" indent="-171450">
              <a:buFont typeface="Arial" panose="020B0604020202020204" pitchFamily="34" charset="0"/>
              <a:buChar char="•"/>
            </a:pPr>
            <a:r>
              <a:rPr lang="zh-CN" altLang="en-US" dirty="0"/>
              <a:t>举例：</a:t>
            </a:r>
            <a:r>
              <a:rPr lang="en-US" altLang="zh-CN" dirty="0"/>
              <a:t>GUI </a:t>
            </a:r>
            <a:r>
              <a:rPr lang="en-US" altLang="zh-CN" dirty="0" err="1"/>
              <a:t>Icanvas</a:t>
            </a:r>
            <a:endParaRPr lang="en-US" altLang="zh-CN" dirty="0"/>
          </a:p>
          <a:p>
            <a:pPr marL="628650" lvl="1" indent="-171450">
              <a:buFont typeface="Arial" panose="020B0604020202020204" pitchFamily="34" charset="0"/>
              <a:buChar char="•"/>
            </a:pPr>
            <a:r>
              <a:rPr lang="zh-CN" altLang="en-US" dirty="0"/>
              <a:t>正常情况，底层使用更高层级的图像绘制代码，来显示</a:t>
            </a:r>
            <a:r>
              <a:rPr lang="en-US" altLang="zh-CN" dirty="0"/>
              <a:t>UI</a:t>
            </a:r>
            <a:r>
              <a:rPr lang="zh-CN" altLang="en-US" dirty="0"/>
              <a:t>图形。</a:t>
            </a:r>
            <a:endParaRPr lang="en-US" altLang="zh-CN" dirty="0"/>
          </a:p>
          <a:p>
            <a:pPr marL="628650" lvl="1" indent="-171450">
              <a:buFont typeface="Arial" panose="020B0604020202020204" pitchFamily="34" charset="0"/>
              <a:buChar char="•"/>
            </a:pPr>
            <a:r>
              <a:rPr lang="zh-CN" altLang="en-US" dirty="0"/>
              <a:t>倒置情况，应用层根据底层设置的接口实现图像绘制的代码。</a:t>
            </a:r>
            <a:endParaRPr lang="en-US" altLang="zh-CN" dirty="0"/>
          </a:p>
        </p:txBody>
      </p:sp>
      <p:sp>
        <p:nvSpPr>
          <p:cNvPr id="4" name="灯片编号占位符 3"/>
          <p:cNvSpPr>
            <a:spLocks noGrp="1"/>
          </p:cNvSpPr>
          <p:nvPr>
            <p:ph type="sldNum" sz="quarter" idx="10"/>
          </p:nvPr>
        </p:nvSpPr>
        <p:spPr/>
        <p:txBody>
          <a:bodyPr/>
          <a:lstStyle/>
          <a:p>
            <a:fld id="{46593B6F-300B-4ECE-AE7E-E0BEBEA3A190}" type="slidenum">
              <a:rPr lang="zh-CN" altLang="en-US" smtClean="0"/>
              <a:pPr/>
              <a:t>30</a:t>
            </a:fld>
            <a:endParaRPr lang="zh-CN" altLang="en-US"/>
          </a:p>
        </p:txBody>
      </p:sp>
    </p:spTree>
    <p:extLst>
      <p:ext uri="{BB962C8B-B14F-4D97-AF65-F5344CB8AC3E}">
        <p14:creationId xmlns:p14="http://schemas.microsoft.com/office/powerpoint/2010/main" val="8019395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a:t>C++</a:t>
            </a:r>
            <a:r>
              <a:rPr lang="zh-CN" altLang="en-US" dirty="0"/>
              <a:t>有那些标签</a:t>
            </a:r>
            <a:r>
              <a:rPr lang="en-US" altLang="zh-CN" dirty="0"/>
              <a:t>?</a:t>
            </a:r>
            <a:endParaRPr lang="zh-CN" altLang="en-US" dirty="0"/>
          </a:p>
        </p:txBody>
      </p:sp>
      <p:sp>
        <p:nvSpPr>
          <p:cNvPr id="4" name="灯片编号占位符 3"/>
          <p:cNvSpPr>
            <a:spLocks noGrp="1"/>
          </p:cNvSpPr>
          <p:nvPr>
            <p:ph type="sldNum" sz="quarter" idx="10"/>
          </p:nvPr>
        </p:nvSpPr>
        <p:spPr/>
        <p:txBody>
          <a:bodyPr/>
          <a:lstStyle/>
          <a:p>
            <a:fld id="{46593B6F-300B-4ECE-AE7E-E0BEBEA3A190}" type="slidenum">
              <a:rPr lang="zh-CN" altLang="en-US" smtClean="0"/>
              <a:pPr/>
              <a:t>3</a:t>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单例中，必须禁止拷贝构造，和赋值重载。</a:t>
            </a:r>
          </a:p>
        </p:txBody>
      </p:sp>
      <p:sp>
        <p:nvSpPr>
          <p:cNvPr id="4" name="灯片编号占位符 3"/>
          <p:cNvSpPr>
            <a:spLocks noGrp="1"/>
          </p:cNvSpPr>
          <p:nvPr>
            <p:ph type="sldNum" sz="quarter" idx="10"/>
          </p:nvPr>
        </p:nvSpPr>
        <p:spPr/>
        <p:txBody>
          <a:bodyPr/>
          <a:lstStyle/>
          <a:p>
            <a:fld id="{46593B6F-300B-4ECE-AE7E-E0BEBEA3A190}" type="slidenum">
              <a:rPr lang="zh-CN" altLang="en-US" smtClean="0"/>
              <a:pPr/>
              <a:t>31</a:t>
            </a:fld>
            <a:endParaRPr lang="zh-CN" altLang="en-US"/>
          </a:p>
        </p:txBody>
      </p:sp>
    </p:spTree>
    <p:extLst>
      <p:ext uri="{BB962C8B-B14F-4D97-AF65-F5344CB8AC3E}">
        <p14:creationId xmlns:p14="http://schemas.microsoft.com/office/powerpoint/2010/main" val="345567042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volatile </a:t>
            </a:r>
            <a:r>
              <a:rPr lang="zh-CN" altLang="en-US" dirty="0"/>
              <a:t>：</a:t>
            </a:r>
            <a:endParaRPr lang="en-US" altLang="zh-CN" dirty="0"/>
          </a:p>
          <a:p>
            <a:pPr marL="171450" indent="-171450">
              <a:buFontTx/>
              <a:buChar char="-"/>
            </a:pPr>
            <a:r>
              <a:rPr lang="zh-CN" altLang="en-US" dirty="0"/>
              <a:t>变量声明该变量可能被多线程访问，是一个易变的值。</a:t>
            </a:r>
            <a:endParaRPr lang="en-US" altLang="zh-CN" dirty="0"/>
          </a:p>
          <a:p>
            <a:pPr marL="171450" indent="-171450">
              <a:buFontTx/>
              <a:buChar char="-"/>
            </a:pPr>
            <a:r>
              <a:rPr lang="zh-CN" altLang="en-US" dirty="0"/>
              <a:t>每次获取该值时都应从内存中读取，而不是读取寄存器中缓存的值。</a:t>
            </a:r>
            <a:endParaRPr lang="en-US" altLang="zh-CN" dirty="0"/>
          </a:p>
          <a:p>
            <a:pPr marL="171450" indent="-171450">
              <a:buFontTx/>
              <a:buChar char="-"/>
            </a:pPr>
            <a:endParaRPr lang="en-US" altLang="zh-CN" dirty="0"/>
          </a:p>
          <a:p>
            <a:pPr marL="0" indent="0">
              <a:buFontTx/>
              <a:buNone/>
            </a:pPr>
            <a:r>
              <a:rPr lang="en-US" altLang="zh-CN" dirty="0"/>
              <a:t>mutable</a:t>
            </a:r>
            <a:r>
              <a:rPr lang="zh-CN" altLang="en-US" dirty="0"/>
              <a:t>：</a:t>
            </a:r>
            <a:endParaRPr lang="en-US" altLang="zh-CN" dirty="0"/>
          </a:p>
          <a:p>
            <a:pPr marL="171450" indent="-171450">
              <a:buFontTx/>
              <a:buChar char="-"/>
            </a:pPr>
            <a:r>
              <a:rPr lang="zh-CN" altLang="en-US" dirty="0"/>
              <a:t>该关键字声明此值是可以在</a:t>
            </a:r>
            <a:r>
              <a:rPr lang="en-US" altLang="zh-CN" dirty="0" err="1"/>
              <a:t>const</a:t>
            </a:r>
            <a:r>
              <a:rPr lang="zh-CN" altLang="en-US" dirty="0"/>
              <a:t>修饰符下更改的变量。</a:t>
            </a:r>
            <a:endParaRPr lang="en-US" altLang="zh-CN" dirty="0"/>
          </a:p>
          <a:p>
            <a:pPr marL="171450" indent="-171450">
              <a:buFontTx/>
              <a:buChar char="-"/>
            </a:pPr>
            <a:r>
              <a:rPr lang="zh-CN" altLang="en-US" dirty="0"/>
              <a:t>一般用于状态标记</a:t>
            </a:r>
            <a:endParaRPr lang="en-US" altLang="zh-CN" dirty="0"/>
          </a:p>
          <a:p>
            <a:pPr marL="0" indent="0">
              <a:buFontTx/>
              <a:buNone/>
            </a:pPr>
            <a:endParaRPr lang="en-US" altLang="zh-CN" dirty="0"/>
          </a:p>
          <a:p>
            <a:pPr marL="0" indent="0">
              <a:buFontTx/>
              <a:buNone/>
            </a:pPr>
            <a:endParaRPr lang="zh-CN" altLang="en-US" dirty="0"/>
          </a:p>
        </p:txBody>
      </p:sp>
      <p:sp>
        <p:nvSpPr>
          <p:cNvPr id="4" name="灯片编号占位符 3"/>
          <p:cNvSpPr>
            <a:spLocks noGrp="1"/>
          </p:cNvSpPr>
          <p:nvPr>
            <p:ph type="sldNum" sz="quarter" idx="10"/>
          </p:nvPr>
        </p:nvSpPr>
        <p:spPr/>
        <p:txBody>
          <a:bodyPr/>
          <a:lstStyle/>
          <a:p>
            <a:fld id="{46593B6F-300B-4ECE-AE7E-E0BEBEA3A190}" type="slidenum">
              <a:rPr lang="zh-CN" altLang="en-US" smtClean="0"/>
              <a:pPr/>
              <a:t>32</a:t>
            </a:fld>
            <a:endParaRPr lang="zh-CN" altLang="en-US"/>
          </a:p>
        </p:txBody>
      </p:sp>
    </p:spTree>
    <p:extLst>
      <p:ext uri="{BB962C8B-B14F-4D97-AF65-F5344CB8AC3E}">
        <p14:creationId xmlns:p14="http://schemas.microsoft.com/office/powerpoint/2010/main" val="27859979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注意：在上面这个图中，我在虚函数表的最后多加了一个结点，这是虚函数表的结束结点，就像字符串的结束符“</a:t>
            </a:r>
            <a:r>
              <a:rPr lang="en-US" altLang="zh-CN" sz="1200" b="0" i="0" kern="1200" dirty="0">
                <a:solidFill>
                  <a:schemeClr val="tx1"/>
                </a:solidFill>
                <a:effectLst/>
                <a:latin typeface="+mn-lt"/>
                <a:ea typeface="+mn-ea"/>
                <a:cs typeface="+mn-cs"/>
              </a:rPr>
              <a:t>/0</a:t>
            </a:r>
            <a:r>
              <a:rPr lang="zh-CN" altLang="en-US" sz="1200" b="0" i="0" kern="1200" dirty="0">
                <a:solidFill>
                  <a:schemeClr val="tx1"/>
                </a:solidFill>
                <a:effectLst/>
                <a:latin typeface="+mn-lt"/>
                <a:ea typeface="+mn-ea"/>
                <a:cs typeface="+mn-cs"/>
              </a:rPr>
              <a:t>”一样，其标志了虚函数表的结束。</a:t>
            </a:r>
            <a:endParaRPr lang="en-US" altLang="zh-CN" sz="1200" b="0" i="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这个结束标志的值在不同的编译器下是不同的。</a:t>
            </a:r>
            <a:endParaRPr lang="en-US" altLang="zh-CN" sz="1200" b="0" i="0" kern="1200" dirty="0">
              <a:solidFill>
                <a:schemeClr val="tx1"/>
              </a:solidFill>
              <a:effectLst/>
              <a:latin typeface="+mn-lt"/>
              <a:ea typeface="+mn-ea"/>
              <a:cs typeface="+mn-cs"/>
            </a:endParaRPr>
          </a:p>
          <a:p>
            <a:pPr marL="171450" indent="-171450">
              <a:buFont typeface="Arial" panose="020B0604020202020204" pitchFamily="34" charset="0"/>
              <a:buChar char="•"/>
            </a:pPr>
            <a:r>
              <a:rPr lang="zh-CN" altLang="en-US" sz="1200" b="0" i="0" kern="1200" dirty="0">
                <a:solidFill>
                  <a:schemeClr val="tx1"/>
                </a:solidFill>
                <a:effectLst/>
                <a:latin typeface="+mn-lt"/>
                <a:ea typeface="+mn-ea"/>
                <a:cs typeface="+mn-cs"/>
              </a:rPr>
              <a:t>在</a:t>
            </a:r>
            <a:r>
              <a:rPr lang="en-US" altLang="zh-CN" sz="1200" b="0" i="0" kern="1200" dirty="0">
                <a:solidFill>
                  <a:schemeClr val="tx1"/>
                </a:solidFill>
                <a:effectLst/>
                <a:latin typeface="+mn-lt"/>
                <a:ea typeface="+mn-ea"/>
                <a:cs typeface="+mn-cs"/>
              </a:rPr>
              <a:t>WinXP+VS2003</a:t>
            </a:r>
            <a:r>
              <a:rPr lang="zh-CN" altLang="en-US" sz="1200" b="0" i="0" kern="1200" dirty="0">
                <a:solidFill>
                  <a:schemeClr val="tx1"/>
                </a:solidFill>
                <a:effectLst/>
                <a:latin typeface="+mn-lt"/>
                <a:ea typeface="+mn-ea"/>
                <a:cs typeface="+mn-cs"/>
              </a:rPr>
              <a:t>下，这个值是</a:t>
            </a:r>
            <a:r>
              <a:rPr lang="en-US" altLang="zh-CN" sz="1200" b="0" i="0" kern="1200" dirty="0">
                <a:solidFill>
                  <a:schemeClr val="tx1"/>
                </a:solidFill>
                <a:effectLst/>
                <a:latin typeface="+mn-lt"/>
                <a:ea typeface="+mn-ea"/>
                <a:cs typeface="+mn-cs"/>
              </a:rPr>
              <a:t>NULL</a:t>
            </a:r>
            <a:r>
              <a:rPr lang="zh-CN" altLang="en-US" sz="1200" b="0" i="0" kern="1200" dirty="0">
                <a:solidFill>
                  <a:schemeClr val="tx1"/>
                </a:solidFill>
                <a:effectLst/>
                <a:latin typeface="+mn-lt"/>
                <a:ea typeface="+mn-ea"/>
                <a:cs typeface="+mn-cs"/>
              </a:rPr>
              <a:t>。</a:t>
            </a:r>
            <a:endParaRPr lang="en-US" altLang="zh-CN" sz="1200" b="0" i="0" kern="1200" dirty="0">
              <a:solidFill>
                <a:schemeClr val="tx1"/>
              </a:solidFill>
              <a:effectLst/>
              <a:latin typeface="+mn-lt"/>
              <a:ea typeface="+mn-ea"/>
              <a:cs typeface="+mn-cs"/>
            </a:endParaRPr>
          </a:p>
          <a:p>
            <a:pPr marL="171450" indent="-171450">
              <a:buFont typeface="Arial" panose="020B0604020202020204" pitchFamily="34" charset="0"/>
              <a:buChar char="•"/>
            </a:pPr>
            <a:r>
              <a:rPr lang="zh-CN" altLang="en-US" sz="1200" b="0" i="0" kern="1200" dirty="0">
                <a:solidFill>
                  <a:schemeClr val="tx1"/>
                </a:solidFill>
                <a:effectLst/>
                <a:latin typeface="+mn-lt"/>
                <a:ea typeface="+mn-ea"/>
                <a:cs typeface="+mn-cs"/>
              </a:rPr>
              <a:t>而在</a:t>
            </a:r>
            <a:r>
              <a:rPr lang="en-US" altLang="zh-CN" sz="1200" b="0" i="0" kern="1200" dirty="0">
                <a:solidFill>
                  <a:schemeClr val="tx1"/>
                </a:solidFill>
                <a:effectLst/>
                <a:latin typeface="+mn-lt"/>
                <a:ea typeface="+mn-ea"/>
                <a:cs typeface="+mn-cs"/>
              </a:rPr>
              <a:t>Ubuntu 7.10 + </a:t>
            </a:r>
            <a:r>
              <a:rPr lang="en-US" altLang="zh-CN" sz="1200" b="1" i="0" u="none" strike="noStrike" kern="1200" dirty="0" err="1">
                <a:solidFill>
                  <a:schemeClr val="tx1"/>
                </a:solidFill>
                <a:effectLst/>
                <a:latin typeface="+mn-lt"/>
                <a:ea typeface="+mn-ea"/>
                <a:cs typeface="+mn-cs"/>
                <a:hlinkClick r:id="rId3" tooltip="Linux知识库"/>
              </a:rPr>
              <a:t>linux</a:t>
            </a:r>
            <a:r>
              <a:rPr lang="zh-CN" altLang="en-US"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2.6.22 + GCC 4.1.3</a:t>
            </a:r>
            <a:r>
              <a:rPr lang="zh-CN" altLang="en-US" sz="1200" b="0" i="0" kern="1200" dirty="0">
                <a:solidFill>
                  <a:schemeClr val="tx1"/>
                </a:solidFill>
                <a:effectLst/>
                <a:latin typeface="+mn-lt"/>
                <a:ea typeface="+mn-ea"/>
                <a:cs typeface="+mn-cs"/>
              </a:rPr>
              <a:t>下，这个值是如果</a:t>
            </a:r>
            <a:r>
              <a:rPr lang="en-US" altLang="zh-CN" sz="1200" b="0" i="0" kern="1200" dirty="0">
                <a:solidFill>
                  <a:schemeClr val="tx1"/>
                </a:solidFill>
                <a:effectLst/>
                <a:latin typeface="+mn-lt"/>
                <a:ea typeface="+mn-ea"/>
                <a:cs typeface="+mn-cs"/>
              </a:rPr>
              <a:t>1</a:t>
            </a:r>
            <a:r>
              <a:rPr lang="zh-CN" altLang="en-US" sz="1200" b="0" i="0" kern="1200" dirty="0">
                <a:solidFill>
                  <a:schemeClr val="tx1"/>
                </a:solidFill>
                <a:effectLst/>
                <a:latin typeface="+mn-lt"/>
                <a:ea typeface="+mn-ea"/>
                <a:cs typeface="+mn-cs"/>
              </a:rPr>
              <a:t>，表示还有下一个虚函数表，如果值是</a:t>
            </a:r>
            <a:r>
              <a:rPr lang="en-US" altLang="zh-CN" sz="1200" b="0" i="0" kern="1200" dirty="0">
                <a:solidFill>
                  <a:schemeClr val="tx1"/>
                </a:solidFill>
                <a:effectLst/>
                <a:latin typeface="+mn-lt"/>
                <a:ea typeface="+mn-ea"/>
                <a:cs typeface="+mn-cs"/>
              </a:rPr>
              <a:t>0</a:t>
            </a:r>
            <a:r>
              <a:rPr lang="zh-CN" altLang="en-US" sz="1200" b="0" i="0" kern="1200" dirty="0">
                <a:solidFill>
                  <a:schemeClr val="tx1"/>
                </a:solidFill>
                <a:effectLst/>
                <a:latin typeface="+mn-lt"/>
                <a:ea typeface="+mn-ea"/>
                <a:cs typeface="+mn-cs"/>
              </a:rPr>
              <a:t>，表示是最后一个虚函数表。</a:t>
            </a:r>
            <a:endParaRPr lang="zh-CN" altLang="en-US" dirty="0"/>
          </a:p>
        </p:txBody>
      </p:sp>
      <p:sp>
        <p:nvSpPr>
          <p:cNvPr id="4" name="灯片编号占位符 3"/>
          <p:cNvSpPr>
            <a:spLocks noGrp="1"/>
          </p:cNvSpPr>
          <p:nvPr>
            <p:ph type="sldNum" sz="quarter" idx="10"/>
          </p:nvPr>
        </p:nvSpPr>
        <p:spPr/>
        <p:txBody>
          <a:bodyPr/>
          <a:lstStyle/>
          <a:p>
            <a:fld id="{46593B6F-300B-4ECE-AE7E-E0BEBEA3A190}" type="slidenum">
              <a:rPr lang="zh-CN" altLang="en-US" smtClean="0"/>
              <a:pPr/>
              <a:t>33</a:t>
            </a:fld>
            <a:endParaRPr lang="zh-CN" altLang="en-US"/>
          </a:p>
        </p:txBody>
      </p:sp>
    </p:spTree>
    <p:extLst>
      <p:ext uri="{BB962C8B-B14F-4D97-AF65-F5344CB8AC3E}">
        <p14:creationId xmlns:p14="http://schemas.microsoft.com/office/powerpoint/2010/main" val="97405635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1" i="0" kern="1200" dirty="0">
                <a:solidFill>
                  <a:schemeClr val="tx1"/>
                </a:solidFill>
                <a:effectLst/>
                <a:latin typeface="+mn-lt"/>
                <a:ea typeface="+mn-ea"/>
                <a:cs typeface="+mn-cs"/>
              </a:rPr>
              <a:t>一般继承（无虚函数覆盖）</a:t>
            </a:r>
          </a:p>
          <a:p>
            <a:r>
              <a:rPr lang="zh-CN" altLang="en-US" sz="1200" b="0" i="0" kern="1200" dirty="0">
                <a:solidFill>
                  <a:schemeClr val="tx1"/>
                </a:solidFill>
                <a:effectLst/>
                <a:latin typeface="+mn-lt"/>
                <a:ea typeface="+mn-ea"/>
                <a:cs typeface="+mn-cs"/>
              </a:rPr>
              <a:t>我们可以看到下面几点：</a:t>
            </a:r>
          </a:p>
          <a:p>
            <a:r>
              <a:rPr lang="en-US" altLang="zh-CN" sz="1200" b="0" i="0" kern="1200" dirty="0">
                <a:solidFill>
                  <a:schemeClr val="tx1"/>
                </a:solidFill>
                <a:effectLst/>
                <a:latin typeface="+mn-lt"/>
                <a:ea typeface="+mn-ea"/>
                <a:cs typeface="+mn-cs"/>
              </a:rPr>
              <a:t>1</a:t>
            </a:r>
            <a:r>
              <a:rPr lang="zh-CN" altLang="en-US" sz="1200" b="0" i="0" kern="1200" dirty="0">
                <a:solidFill>
                  <a:schemeClr val="tx1"/>
                </a:solidFill>
                <a:effectLst/>
                <a:latin typeface="+mn-lt"/>
                <a:ea typeface="+mn-ea"/>
                <a:cs typeface="+mn-cs"/>
              </a:rPr>
              <a:t>）虚函数按照其声明顺序放于表中。</a:t>
            </a:r>
          </a:p>
          <a:p>
            <a:r>
              <a:rPr lang="en-US" altLang="zh-CN" sz="1200" b="0" i="0" kern="1200" dirty="0">
                <a:solidFill>
                  <a:schemeClr val="tx1"/>
                </a:solidFill>
                <a:effectLst/>
                <a:latin typeface="+mn-lt"/>
                <a:ea typeface="+mn-ea"/>
                <a:cs typeface="+mn-cs"/>
              </a:rPr>
              <a:t>2</a:t>
            </a:r>
            <a:r>
              <a:rPr lang="zh-CN" altLang="en-US" sz="1200" b="0" i="0" kern="1200" dirty="0">
                <a:solidFill>
                  <a:schemeClr val="tx1"/>
                </a:solidFill>
                <a:effectLst/>
                <a:latin typeface="+mn-lt"/>
                <a:ea typeface="+mn-ea"/>
                <a:cs typeface="+mn-cs"/>
              </a:rPr>
              <a:t>）父类的虚函数在子类的虚函数前面。</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b="1"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1" i="0" kern="1200" dirty="0">
                <a:solidFill>
                  <a:schemeClr val="tx1"/>
                </a:solidFill>
                <a:effectLst/>
                <a:latin typeface="+mn-lt"/>
                <a:ea typeface="+mn-ea"/>
                <a:cs typeface="+mn-cs"/>
              </a:rPr>
              <a:t>一般继承（有虚函数覆盖）</a:t>
            </a:r>
          </a:p>
          <a:p>
            <a:r>
              <a:rPr lang="zh-CN" altLang="en-US" sz="1200" b="0" i="0" kern="1200" dirty="0">
                <a:solidFill>
                  <a:schemeClr val="tx1"/>
                </a:solidFill>
                <a:effectLst/>
                <a:latin typeface="+mn-lt"/>
                <a:ea typeface="+mn-ea"/>
                <a:cs typeface="+mn-cs"/>
              </a:rPr>
              <a:t>我们从表中可以看到下面几点，</a:t>
            </a:r>
          </a:p>
          <a:p>
            <a:r>
              <a:rPr lang="en-US" altLang="zh-CN" sz="1200" b="0" i="0" kern="1200" dirty="0">
                <a:solidFill>
                  <a:schemeClr val="tx1"/>
                </a:solidFill>
                <a:effectLst/>
                <a:latin typeface="+mn-lt"/>
                <a:ea typeface="+mn-ea"/>
                <a:cs typeface="+mn-cs"/>
              </a:rPr>
              <a:t>1</a:t>
            </a:r>
            <a:r>
              <a:rPr lang="zh-CN" altLang="en-US" sz="1200" b="0" i="0" kern="1200" dirty="0">
                <a:solidFill>
                  <a:schemeClr val="tx1"/>
                </a:solidFill>
                <a:effectLst/>
                <a:latin typeface="+mn-lt"/>
                <a:ea typeface="+mn-ea"/>
                <a:cs typeface="+mn-cs"/>
              </a:rPr>
              <a:t>）覆盖的</a:t>
            </a:r>
            <a:r>
              <a:rPr lang="en-US" altLang="zh-CN" sz="1200" b="0" i="0" kern="1200" dirty="0">
                <a:solidFill>
                  <a:schemeClr val="tx1"/>
                </a:solidFill>
                <a:effectLst/>
                <a:latin typeface="+mn-lt"/>
                <a:ea typeface="+mn-ea"/>
                <a:cs typeface="+mn-cs"/>
              </a:rPr>
              <a:t>f()</a:t>
            </a:r>
            <a:r>
              <a:rPr lang="zh-CN" altLang="en-US" sz="1200" b="0" i="0" kern="1200" dirty="0">
                <a:solidFill>
                  <a:schemeClr val="tx1"/>
                </a:solidFill>
                <a:effectLst/>
                <a:latin typeface="+mn-lt"/>
                <a:ea typeface="+mn-ea"/>
                <a:cs typeface="+mn-cs"/>
              </a:rPr>
              <a:t>函数被放到了虚表中原来父类虚函数的位置。</a:t>
            </a:r>
          </a:p>
          <a:p>
            <a:r>
              <a:rPr lang="en-US" altLang="zh-CN" sz="1200" b="0" i="0" kern="1200" dirty="0">
                <a:solidFill>
                  <a:schemeClr val="tx1"/>
                </a:solidFill>
                <a:effectLst/>
                <a:latin typeface="+mn-lt"/>
                <a:ea typeface="+mn-ea"/>
                <a:cs typeface="+mn-cs"/>
              </a:rPr>
              <a:t>2</a:t>
            </a:r>
            <a:r>
              <a:rPr lang="zh-CN" altLang="en-US" sz="1200" b="0" i="0" kern="1200" dirty="0">
                <a:solidFill>
                  <a:schemeClr val="tx1"/>
                </a:solidFill>
                <a:effectLst/>
                <a:latin typeface="+mn-lt"/>
                <a:ea typeface="+mn-ea"/>
                <a:cs typeface="+mn-cs"/>
              </a:rPr>
              <a:t>）没有被覆盖的函数依旧。</a:t>
            </a:r>
          </a:p>
          <a:p>
            <a:endParaRPr lang="zh-CN" altLang="en-US" dirty="0"/>
          </a:p>
        </p:txBody>
      </p:sp>
      <p:sp>
        <p:nvSpPr>
          <p:cNvPr id="4" name="灯片编号占位符 3"/>
          <p:cNvSpPr>
            <a:spLocks noGrp="1"/>
          </p:cNvSpPr>
          <p:nvPr>
            <p:ph type="sldNum" sz="quarter" idx="10"/>
          </p:nvPr>
        </p:nvSpPr>
        <p:spPr/>
        <p:txBody>
          <a:bodyPr/>
          <a:lstStyle/>
          <a:p>
            <a:fld id="{46593B6F-300B-4ECE-AE7E-E0BEBEA3A190}" type="slidenum">
              <a:rPr lang="zh-CN" altLang="en-US" smtClean="0"/>
              <a:pPr/>
              <a:t>34</a:t>
            </a:fld>
            <a:endParaRPr lang="zh-CN" altLang="en-US"/>
          </a:p>
        </p:txBody>
      </p:sp>
    </p:spTree>
    <p:extLst>
      <p:ext uri="{BB962C8B-B14F-4D97-AF65-F5344CB8AC3E}">
        <p14:creationId xmlns:p14="http://schemas.microsoft.com/office/powerpoint/2010/main" val="355552783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1" i="0" kern="1200" dirty="0">
                <a:solidFill>
                  <a:schemeClr val="tx1"/>
                </a:solidFill>
                <a:effectLst/>
                <a:latin typeface="+mn-lt"/>
                <a:ea typeface="+mn-ea"/>
                <a:cs typeface="+mn-cs"/>
              </a:rPr>
              <a:t>多重继承（无虚函数覆盖）</a:t>
            </a:r>
          </a:p>
          <a:p>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我们可以看到：</a:t>
            </a:r>
          </a:p>
          <a:p>
            <a:r>
              <a:rPr lang="en-US" altLang="zh-CN" sz="1200" b="0" i="0" kern="1200" dirty="0">
                <a:solidFill>
                  <a:schemeClr val="tx1"/>
                </a:solidFill>
                <a:effectLst/>
                <a:latin typeface="+mn-lt"/>
                <a:ea typeface="+mn-ea"/>
                <a:cs typeface="+mn-cs"/>
              </a:rPr>
              <a:t>1</a:t>
            </a:r>
            <a:r>
              <a:rPr lang="zh-CN" altLang="en-US" sz="1200" b="0" i="0" kern="1200" dirty="0">
                <a:solidFill>
                  <a:schemeClr val="tx1"/>
                </a:solidFill>
                <a:effectLst/>
                <a:latin typeface="+mn-lt"/>
                <a:ea typeface="+mn-ea"/>
                <a:cs typeface="+mn-cs"/>
              </a:rPr>
              <a:t>）  每个父类都有自己的虚表。</a:t>
            </a:r>
          </a:p>
          <a:p>
            <a:r>
              <a:rPr lang="en-US" altLang="zh-CN" sz="1200" b="0" i="0" kern="1200" dirty="0">
                <a:solidFill>
                  <a:schemeClr val="tx1"/>
                </a:solidFill>
                <a:effectLst/>
                <a:latin typeface="+mn-lt"/>
                <a:ea typeface="+mn-ea"/>
                <a:cs typeface="+mn-cs"/>
              </a:rPr>
              <a:t>2</a:t>
            </a:r>
            <a:r>
              <a:rPr lang="zh-CN" altLang="en-US" sz="1200" b="0" i="0" kern="1200" dirty="0">
                <a:solidFill>
                  <a:schemeClr val="tx1"/>
                </a:solidFill>
                <a:effectLst/>
                <a:latin typeface="+mn-lt"/>
                <a:ea typeface="+mn-ea"/>
                <a:cs typeface="+mn-cs"/>
              </a:rPr>
              <a:t>）  子类的成员函数被放到了第一个父类的表中。（所谓的第一个父类是按照声明顺序来判断的）</a:t>
            </a:r>
          </a:p>
          <a:p>
            <a:r>
              <a:rPr lang="zh-CN" altLang="en-US" sz="1200" b="0" i="0" kern="1200" dirty="0">
                <a:solidFill>
                  <a:schemeClr val="tx1"/>
                </a:solidFill>
                <a:effectLst/>
                <a:latin typeface="+mn-lt"/>
                <a:ea typeface="+mn-ea"/>
                <a:cs typeface="+mn-cs"/>
              </a:rPr>
              <a:t> </a:t>
            </a:r>
          </a:p>
          <a:p>
            <a:r>
              <a:rPr lang="zh-CN" altLang="en-US" sz="1200" b="0" i="0" kern="1200" dirty="0">
                <a:solidFill>
                  <a:schemeClr val="tx1"/>
                </a:solidFill>
                <a:effectLst/>
                <a:latin typeface="+mn-lt"/>
                <a:ea typeface="+mn-ea"/>
                <a:cs typeface="+mn-cs"/>
              </a:rPr>
              <a:t>这样做就是为了解决不同的父类类型的指针指向同一个子类实例，而能够调用到实际的函数。</a:t>
            </a:r>
          </a:p>
          <a:p>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1" i="0" kern="1200" dirty="0">
                <a:solidFill>
                  <a:schemeClr val="tx1"/>
                </a:solidFill>
                <a:effectLst/>
                <a:latin typeface="+mn-lt"/>
                <a:ea typeface="+mn-ea"/>
                <a:cs typeface="+mn-cs"/>
              </a:rPr>
              <a:t>多重继承（有虚函数覆盖）</a:t>
            </a:r>
          </a:p>
          <a:p>
            <a:endParaRPr lang="en-US" altLang="zh-CN" dirty="0"/>
          </a:p>
          <a:p>
            <a:r>
              <a:rPr lang="zh-CN" altLang="en-US" sz="1200" b="0" i="0" kern="1200" dirty="0">
                <a:solidFill>
                  <a:schemeClr val="tx1"/>
                </a:solidFill>
                <a:effectLst/>
                <a:latin typeface="+mn-lt"/>
                <a:ea typeface="+mn-ea"/>
                <a:cs typeface="+mn-cs"/>
              </a:rPr>
              <a:t>我们可以看见，三个父类虚函数表中的</a:t>
            </a:r>
            <a:r>
              <a:rPr lang="en-US" altLang="zh-CN" sz="1200" b="0" i="0" kern="1200" dirty="0">
                <a:solidFill>
                  <a:schemeClr val="tx1"/>
                </a:solidFill>
                <a:effectLst/>
                <a:latin typeface="+mn-lt"/>
                <a:ea typeface="+mn-ea"/>
                <a:cs typeface="+mn-cs"/>
              </a:rPr>
              <a:t>f()</a:t>
            </a:r>
            <a:r>
              <a:rPr lang="zh-CN" altLang="en-US" sz="1200" b="0" i="0" kern="1200" dirty="0">
                <a:solidFill>
                  <a:schemeClr val="tx1"/>
                </a:solidFill>
                <a:effectLst/>
                <a:latin typeface="+mn-lt"/>
                <a:ea typeface="+mn-ea"/>
                <a:cs typeface="+mn-cs"/>
              </a:rPr>
              <a:t>的位置被替换成了子类的函数指针。这样，我们就可以任一静态类型的父类来指向子类，并调用子类的</a:t>
            </a:r>
            <a:r>
              <a:rPr lang="en-US" altLang="zh-CN" sz="1200" b="0" i="0" kern="1200" dirty="0">
                <a:solidFill>
                  <a:schemeClr val="tx1"/>
                </a:solidFill>
                <a:effectLst/>
                <a:latin typeface="+mn-lt"/>
                <a:ea typeface="+mn-ea"/>
                <a:cs typeface="+mn-cs"/>
              </a:rPr>
              <a:t>f()</a:t>
            </a:r>
            <a:r>
              <a:rPr lang="zh-CN" altLang="en-US" sz="1200" b="0" i="0" kern="1200" dirty="0">
                <a:solidFill>
                  <a:schemeClr val="tx1"/>
                </a:solidFill>
                <a:effectLst/>
                <a:latin typeface="+mn-lt"/>
                <a:ea typeface="+mn-ea"/>
                <a:cs typeface="+mn-cs"/>
              </a:rPr>
              <a:t>了</a:t>
            </a:r>
            <a:endParaRPr lang="zh-CN" altLang="en-US" dirty="0"/>
          </a:p>
        </p:txBody>
      </p:sp>
      <p:sp>
        <p:nvSpPr>
          <p:cNvPr id="4" name="灯片编号占位符 3"/>
          <p:cNvSpPr>
            <a:spLocks noGrp="1"/>
          </p:cNvSpPr>
          <p:nvPr>
            <p:ph type="sldNum" sz="quarter" idx="10"/>
          </p:nvPr>
        </p:nvSpPr>
        <p:spPr/>
        <p:txBody>
          <a:bodyPr/>
          <a:lstStyle/>
          <a:p>
            <a:fld id="{46593B6F-300B-4ECE-AE7E-E0BEBEA3A190}" type="slidenum">
              <a:rPr lang="zh-CN" altLang="en-US" smtClean="0"/>
              <a:pPr/>
              <a:t>35</a:t>
            </a:fld>
            <a:endParaRPr lang="zh-CN" altLang="en-US"/>
          </a:p>
        </p:txBody>
      </p:sp>
    </p:spTree>
    <p:extLst>
      <p:ext uri="{BB962C8B-B14F-4D97-AF65-F5344CB8AC3E}">
        <p14:creationId xmlns:p14="http://schemas.microsoft.com/office/powerpoint/2010/main" val="312448708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一元运算符只对一个操作数进行操作，下面是一元运算符的实例：</a:t>
            </a:r>
          </a:p>
          <a:p>
            <a:pPr marL="171450" indent="-171450">
              <a:buFont typeface="Arial" panose="020B0604020202020204" pitchFamily="34" charset="0"/>
              <a:buChar char="•"/>
            </a:pPr>
            <a:r>
              <a:rPr lang="zh-CN" altLang="en-US" sz="1200" b="0" i="0" u="none" strike="noStrike" kern="1200" dirty="0">
                <a:solidFill>
                  <a:schemeClr val="tx1"/>
                </a:solidFill>
                <a:effectLst/>
                <a:latin typeface="+mn-lt"/>
                <a:ea typeface="+mn-ea"/>
                <a:cs typeface="+mn-cs"/>
                <a:hlinkClick r:id="rId3"/>
              </a:rPr>
              <a:t>递增运算符（ </a:t>
            </a:r>
            <a:r>
              <a:rPr lang="en-US" altLang="zh-CN" sz="1200" b="0" i="0" u="none" strike="noStrike" kern="1200" dirty="0">
                <a:solidFill>
                  <a:schemeClr val="tx1"/>
                </a:solidFill>
                <a:effectLst/>
                <a:latin typeface="+mn-lt"/>
                <a:ea typeface="+mn-ea"/>
                <a:cs typeface="+mn-cs"/>
                <a:hlinkClick r:id="rId3"/>
              </a:rPr>
              <a:t>++ </a:t>
            </a:r>
            <a:r>
              <a:rPr lang="zh-CN" altLang="en-US" sz="1200" b="0" i="0" u="none" strike="noStrike" kern="1200" dirty="0">
                <a:solidFill>
                  <a:schemeClr val="tx1"/>
                </a:solidFill>
                <a:effectLst/>
                <a:latin typeface="+mn-lt"/>
                <a:ea typeface="+mn-ea"/>
                <a:cs typeface="+mn-cs"/>
                <a:hlinkClick r:id="rId3"/>
              </a:rPr>
              <a:t>）和递减运算符（ </a:t>
            </a:r>
            <a:r>
              <a:rPr lang="en-US" altLang="zh-CN" sz="1200" b="0" i="0" u="none" strike="noStrike" kern="1200" dirty="0">
                <a:solidFill>
                  <a:schemeClr val="tx1"/>
                </a:solidFill>
                <a:effectLst/>
                <a:latin typeface="+mn-lt"/>
                <a:ea typeface="+mn-ea"/>
                <a:cs typeface="+mn-cs"/>
                <a:hlinkClick r:id="rId3"/>
              </a:rPr>
              <a:t>-- </a:t>
            </a:r>
            <a:r>
              <a:rPr lang="zh-CN" altLang="en-US" sz="1200" b="0" i="0" u="none" strike="noStrike" kern="1200" dirty="0">
                <a:solidFill>
                  <a:schemeClr val="tx1"/>
                </a:solidFill>
                <a:effectLst/>
                <a:latin typeface="+mn-lt"/>
                <a:ea typeface="+mn-ea"/>
                <a:cs typeface="+mn-cs"/>
                <a:hlinkClick r:id="rId3"/>
              </a:rPr>
              <a:t>）</a:t>
            </a:r>
            <a:endParaRPr lang="en-US" altLang="zh-CN" sz="1200" b="0" i="0" u="none" strike="noStrike" kern="1200" dirty="0">
              <a:solidFill>
                <a:schemeClr val="tx1"/>
              </a:solidFill>
              <a:effectLst/>
              <a:latin typeface="+mn-lt"/>
              <a:ea typeface="+mn-ea"/>
              <a:cs typeface="+mn-cs"/>
            </a:endParaRPr>
          </a:p>
          <a:p>
            <a:pPr marL="171450" indent="-171450">
              <a:buFont typeface="Arial" panose="020B0604020202020204" pitchFamily="34" charset="0"/>
              <a:buChar char="•"/>
            </a:pPr>
            <a:r>
              <a:rPr lang="zh-CN" altLang="en-US" sz="1200" b="0" i="0" kern="1200" dirty="0">
                <a:solidFill>
                  <a:schemeClr val="tx1"/>
                </a:solidFill>
                <a:effectLst/>
                <a:latin typeface="+mn-lt"/>
                <a:ea typeface="+mn-ea"/>
                <a:cs typeface="+mn-cs"/>
              </a:rPr>
              <a:t>一元减运算符，即负号（ </a:t>
            </a:r>
            <a:r>
              <a:rPr lang="en-US" altLang="zh-CN"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a:t>
            </a:r>
            <a:endParaRPr lang="en-US" altLang="zh-CN" sz="1200" b="0" i="0" kern="1200" dirty="0">
              <a:solidFill>
                <a:schemeClr val="tx1"/>
              </a:solidFill>
              <a:effectLst/>
              <a:latin typeface="+mn-lt"/>
              <a:ea typeface="+mn-ea"/>
              <a:cs typeface="+mn-cs"/>
            </a:endParaRPr>
          </a:p>
          <a:p>
            <a:pPr marL="171450" indent="-171450">
              <a:buFont typeface="Arial" panose="020B0604020202020204" pitchFamily="34" charset="0"/>
              <a:buChar char="•"/>
            </a:pPr>
            <a:r>
              <a:rPr lang="zh-CN" altLang="en-US" sz="1200" b="0" i="0" kern="1200" dirty="0">
                <a:solidFill>
                  <a:schemeClr val="tx1"/>
                </a:solidFill>
                <a:effectLst/>
                <a:latin typeface="+mn-lt"/>
                <a:ea typeface="+mn-ea"/>
                <a:cs typeface="+mn-cs"/>
              </a:rPr>
              <a:t>逻辑非运算符（ </a:t>
            </a:r>
            <a:r>
              <a:rPr lang="en-US" altLang="zh-CN"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a:t>
            </a:r>
            <a:endParaRPr lang="en-US" altLang="zh-CN" sz="1200" b="0" i="0" kern="1200" dirty="0">
              <a:solidFill>
                <a:schemeClr val="tx1"/>
              </a:solidFill>
              <a:effectLst/>
              <a:latin typeface="+mn-lt"/>
              <a:ea typeface="+mn-ea"/>
              <a:cs typeface="+mn-cs"/>
            </a:endParaRPr>
          </a:p>
          <a:p>
            <a:pPr marL="0" indent="0">
              <a:buFont typeface="Arial" panose="020B0604020202020204" pitchFamily="34" charset="0"/>
              <a:buNone/>
            </a:pPr>
            <a:endParaRPr lang="en-US" altLang="zh-CN" sz="1200" b="0" i="0" kern="1200" dirty="0">
              <a:solidFill>
                <a:schemeClr val="tx1"/>
              </a:solidFill>
              <a:effectLst/>
              <a:latin typeface="+mn-lt"/>
              <a:ea typeface="+mn-ea"/>
              <a:cs typeface="+mn-cs"/>
            </a:endParaRPr>
          </a:p>
          <a:p>
            <a:pPr marL="0" indent="0">
              <a:buFont typeface="Arial" panose="020B0604020202020204" pitchFamily="34" charset="0"/>
              <a:buNone/>
            </a:pPr>
            <a:r>
              <a:rPr lang="zh-CN" altLang="en-US" sz="1200" b="0" i="0" kern="1200" dirty="0">
                <a:solidFill>
                  <a:schemeClr val="tx1"/>
                </a:solidFill>
                <a:effectLst/>
                <a:latin typeface="+mn-lt"/>
                <a:ea typeface="+mn-ea"/>
                <a:cs typeface="+mn-cs"/>
              </a:rPr>
              <a:t>二元运算符：</a:t>
            </a:r>
            <a:endParaRPr lang="en-US" altLang="zh-CN" sz="1200" b="0" i="0" kern="1200" dirty="0">
              <a:solidFill>
                <a:schemeClr val="tx1"/>
              </a:solidFill>
              <a:effectLst/>
              <a:latin typeface="+mn-lt"/>
              <a:ea typeface="+mn-ea"/>
              <a:cs typeface="+mn-cs"/>
            </a:endParaRPr>
          </a:p>
          <a:p>
            <a:pPr marL="171450" indent="-171450">
              <a:buFont typeface="Arial" panose="020B0604020202020204" pitchFamily="34" charset="0"/>
              <a:buChar char="•"/>
            </a:pPr>
            <a:r>
              <a:rPr lang="zh-CN" altLang="en-US" sz="1200" b="0" i="0" kern="1200" dirty="0">
                <a:solidFill>
                  <a:schemeClr val="tx1"/>
                </a:solidFill>
                <a:effectLst/>
                <a:latin typeface="+mn-lt"/>
                <a:ea typeface="+mn-ea"/>
                <a:cs typeface="+mn-cs"/>
              </a:rPr>
              <a:t>加运算符（</a:t>
            </a:r>
            <a:r>
              <a:rPr lang="en-US" altLang="zh-CN" sz="1200" b="0" i="0" kern="1200" dirty="0">
                <a:solidFill>
                  <a:schemeClr val="tx1"/>
                </a:solidFill>
                <a:effectLst/>
                <a:latin typeface="+mn-lt"/>
                <a:ea typeface="+mn-ea"/>
                <a:cs typeface="+mn-cs"/>
              </a:rPr>
              <a:t>+ ）</a:t>
            </a:r>
          </a:p>
          <a:p>
            <a:pPr marL="171450" indent="-171450">
              <a:buFont typeface="Arial" panose="020B0604020202020204" pitchFamily="34" charset="0"/>
              <a:buChar char="•"/>
            </a:pPr>
            <a:r>
              <a:rPr lang="zh-CN" altLang="en-US" sz="1200" b="0" i="0" kern="1200" dirty="0">
                <a:solidFill>
                  <a:schemeClr val="tx1"/>
                </a:solidFill>
                <a:effectLst/>
                <a:latin typeface="+mn-lt"/>
                <a:ea typeface="+mn-ea"/>
                <a:cs typeface="+mn-cs"/>
              </a:rPr>
              <a:t>减运算符（ </a:t>
            </a:r>
            <a:r>
              <a:rPr lang="en-US" altLang="zh-CN" sz="1200" b="0" i="0" kern="1200" dirty="0">
                <a:solidFill>
                  <a:schemeClr val="tx1"/>
                </a:solidFill>
                <a:effectLst/>
                <a:latin typeface="+mn-lt"/>
                <a:ea typeface="+mn-ea"/>
                <a:cs typeface="+mn-cs"/>
              </a:rPr>
              <a:t>- ）</a:t>
            </a:r>
          </a:p>
          <a:p>
            <a:pPr marL="171450" indent="-171450">
              <a:buFont typeface="Arial" panose="020B0604020202020204" pitchFamily="34" charset="0"/>
              <a:buChar char="•"/>
            </a:pPr>
            <a:r>
              <a:rPr lang="zh-CN" altLang="en-US" sz="1200" b="0" i="0" kern="1200" dirty="0">
                <a:solidFill>
                  <a:schemeClr val="tx1"/>
                </a:solidFill>
                <a:effectLst/>
                <a:latin typeface="+mn-lt"/>
                <a:ea typeface="+mn-ea"/>
                <a:cs typeface="+mn-cs"/>
              </a:rPr>
              <a:t>乘运算符（ * ）</a:t>
            </a:r>
            <a:endParaRPr lang="en-US" altLang="zh-CN" sz="1200" b="0" i="0" kern="1200" dirty="0">
              <a:solidFill>
                <a:schemeClr val="tx1"/>
              </a:solidFill>
              <a:effectLst/>
              <a:latin typeface="+mn-lt"/>
              <a:ea typeface="+mn-ea"/>
              <a:cs typeface="+mn-cs"/>
            </a:endParaRPr>
          </a:p>
          <a:p>
            <a:pPr marL="171450" indent="-171450">
              <a:buFont typeface="Arial" panose="020B0604020202020204" pitchFamily="34" charset="0"/>
              <a:buChar char="•"/>
            </a:pPr>
            <a:r>
              <a:rPr lang="zh-CN" altLang="en-US" sz="1200" b="0" i="0" kern="1200" dirty="0">
                <a:solidFill>
                  <a:schemeClr val="tx1"/>
                </a:solidFill>
                <a:effectLst/>
                <a:latin typeface="+mn-lt"/>
                <a:ea typeface="+mn-ea"/>
                <a:cs typeface="+mn-cs"/>
              </a:rPr>
              <a:t>除运算符（ </a:t>
            </a:r>
            <a:r>
              <a:rPr lang="en-US" altLang="zh-CN"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a:t>
            </a:r>
            <a:endParaRPr lang="en-US" altLang="zh-CN" sz="1200" b="0" i="0" kern="1200" dirty="0">
              <a:solidFill>
                <a:schemeClr val="tx1"/>
              </a:solidFill>
              <a:effectLst/>
              <a:latin typeface="+mn-lt"/>
              <a:ea typeface="+mn-ea"/>
              <a:cs typeface="+mn-cs"/>
            </a:endParaRPr>
          </a:p>
          <a:p>
            <a:pPr marL="171450" indent="-171450">
              <a:buFont typeface="Arial" panose="020B0604020202020204" pitchFamily="34" charset="0"/>
              <a:buChar char="•"/>
            </a:pPr>
            <a:endParaRPr lang="en-US" altLang="zh-CN" sz="1200" b="0" i="0" kern="1200" dirty="0">
              <a:solidFill>
                <a:schemeClr val="tx1"/>
              </a:solidFill>
              <a:effectLst/>
              <a:latin typeface="+mn-lt"/>
              <a:ea typeface="+mn-ea"/>
              <a:cs typeface="+mn-cs"/>
            </a:endParaRPr>
          </a:p>
          <a:p>
            <a:pPr marL="0" indent="0">
              <a:buFont typeface="Arial" panose="020B0604020202020204" pitchFamily="34" charset="0"/>
              <a:buNone/>
            </a:pPr>
            <a:r>
              <a:rPr lang="zh-CN" altLang="en-US" sz="1200" b="0" i="0" kern="1200" dirty="0">
                <a:solidFill>
                  <a:schemeClr val="tx1"/>
                </a:solidFill>
                <a:effectLst/>
                <a:latin typeface="+mn-lt"/>
                <a:ea typeface="+mn-ea"/>
                <a:cs typeface="+mn-cs"/>
              </a:rPr>
              <a:t>关系运算符：</a:t>
            </a:r>
            <a:endParaRPr lang="en-US" altLang="zh-CN" sz="1200" b="0" i="0" kern="1200" dirty="0">
              <a:solidFill>
                <a:schemeClr val="tx1"/>
              </a:solidFill>
              <a:effectLst/>
              <a:latin typeface="+mn-lt"/>
              <a:ea typeface="+mn-ea"/>
              <a:cs typeface="+mn-cs"/>
            </a:endParaRPr>
          </a:p>
          <a:p>
            <a:pPr marL="171450" indent="-171450">
              <a:buFont typeface="Arial" panose="020B0604020202020204" pitchFamily="34" charset="0"/>
              <a:buChar char="•"/>
            </a:pPr>
            <a:r>
              <a:rPr lang="en-US" altLang="zh-CN" sz="1200" b="0" i="0" kern="1200" dirty="0">
                <a:solidFill>
                  <a:schemeClr val="tx1"/>
                </a:solidFill>
                <a:effectLst/>
                <a:latin typeface="+mn-lt"/>
                <a:ea typeface="+mn-ea"/>
                <a:cs typeface="+mn-cs"/>
              </a:rPr>
              <a:t>C++ </a:t>
            </a:r>
            <a:r>
              <a:rPr lang="zh-CN" altLang="en-US" sz="1200" b="0" i="0" kern="1200" dirty="0">
                <a:solidFill>
                  <a:schemeClr val="tx1"/>
                </a:solidFill>
                <a:effectLst/>
                <a:latin typeface="+mn-lt"/>
                <a:ea typeface="+mn-ea"/>
                <a:cs typeface="+mn-cs"/>
              </a:rPr>
              <a:t>语言支持各种关系运算符（ </a:t>
            </a:r>
            <a:r>
              <a:rPr lang="en-US" altLang="zh-CN" sz="1200" b="0" i="0" kern="1200" dirty="0">
                <a:solidFill>
                  <a:schemeClr val="tx1"/>
                </a:solidFill>
                <a:effectLst/>
                <a:latin typeface="+mn-lt"/>
                <a:ea typeface="+mn-ea"/>
                <a:cs typeface="+mn-cs"/>
              </a:rPr>
              <a:t>&lt; </a:t>
            </a:r>
            <a:r>
              <a:rPr lang="zh-CN" altLang="en-US"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&gt; </a:t>
            </a:r>
            <a:r>
              <a:rPr lang="zh-CN" altLang="en-US"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&lt;= </a:t>
            </a:r>
            <a:r>
              <a:rPr lang="zh-CN" altLang="en-US"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&gt;= </a:t>
            </a:r>
            <a:r>
              <a:rPr lang="zh-CN" altLang="en-US"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等等）</a:t>
            </a:r>
            <a:endParaRPr lang="en-US" altLang="zh-CN" sz="1200" b="0" i="0" kern="1200" dirty="0">
              <a:solidFill>
                <a:schemeClr val="tx1"/>
              </a:solidFill>
              <a:effectLst/>
              <a:latin typeface="+mn-lt"/>
              <a:ea typeface="+mn-ea"/>
              <a:cs typeface="+mn-cs"/>
            </a:endParaRPr>
          </a:p>
          <a:p>
            <a:pPr marL="0" indent="0">
              <a:buFont typeface="Arial" panose="020B0604020202020204" pitchFamily="34" charset="0"/>
              <a:buNone/>
            </a:pPr>
            <a:endParaRPr lang="en-US" altLang="zh-CN" sz="1200" b="0" i="0" kern="1200" dirty="0">
              <a:solidFill>
                <a:schemeClr val="tx1"/>
              </a:solidFill>
              <a:effectLst/>
              <a:latin typeface="+mn-lt"/>
              <a:ea typeface="+mn-ea"/>
              <a:cs typeface="+mn-cs"/>
            </a:endParaRPr>
          </a:p>
          <a:p>
            <a:pPr marL="0" indent="0">
              <a:buFont typeface="Arial" panose="020B0604020202020204" pitchFamily="34" charset="0"/>
              <a:buNone/>
            </a:pPr>
            <a:r>
              <a:rPr lang="zh-CN" altLang="en-US" sz="1200" b="0" i="0" kern="1200" dirty="0">
                <a:solidFill>
                  <a:schemeClr val="tx1"/>
                </a:solidFill>
                <a:effectLst/>
                <a:latin typeface="+mn-lt"/>
                <a:ea typeface="+mn-ea"/>
                <a:cs typeface="+mn-cs"/>
              </a:rPr>
              <a:t>位运算：</a:t>
            </a:r>
            <a:endParaRPr lang="en-US" altLang="zh-CN" sz="1200" b="0" i="0" kern="1200" dirty="0">
              <a:solidFill>
                <a:schemeClr val="tx1"/>
              </a:solidFill>
              <a:effectLst/>
              <a:latin typeface="+mn-lt"/>
              <a:ea typeface="+mn-ea"/>
              <a:cs typeface="+mn-cs"/>
            </a:endParaRPr>
          </a:p>
          <a:p>
            <a:pPr marL="171450" indent="-171450">
              <a:buFont typeface="Arial" panose="020B0604020202020204" pitchFamily="34" charset="0"/>
              <a:buChar char="•"/>
            </a:pPr>
            <a:r>
              <a:rPr lang="en-US" altLang="zh-CN" sz="1200" b="0" i="0" kern="1200" dirty="0">
                <a:solidFill>
                  <a:schemeClr val="tx1"/>
                </a:solidFill>
                <a:effectLst/>
                <a:latin typeface="+mn-lt"/>
                <a:ea typeface="+mn-ea"/>
                <a:cs typeface="+mn-cs"/>
              </a:rPr>
              <a:t>&gt;&gt;</a:t>
            </a:r>
          </a:p>
          <a:p>
            <a:pPr marL="171450" indent="-171450">
              <a:buFont typeface="Arial" panose="020B0604020202020204" pitchFamily="34" charset="0"/>
              <a:buChar char="•"/>
            </a:pPr>
            <a:r>
              <a:rPr lang="en-US" altLang="zh-CN" sz="1200" b="0" i="0" kern="1200" dirty="0">
                <a:solidFill>
                  <a:schemeClr val="tx1"/>
                </a:solidFill>
                <a:effectLst/>
                <a:latin typeface="+mn-lt"/>
                <a:ea typeface="+mn-ea"/>
                <a:cs typeface="+mn-cs"/>
              </a:rPr>
              <a:t>&lt;&lt;</a:t>
            </a:r>
          </a:p>
          <a:p>
            <a:pPr marL="171450" indent="-171450">
              <a:buFont typeface="Arial" panose="020B0604020202020204" pitchFamily="34" charset="0"/>
              <a:buChar char="•"/>
            </a:pPr>
            <a:r>
              <a:rPr lang="en-US" altLang="zh-CN" sz="1200" b="0" i="0" kern="1200" dirty="0">
                <a:solidFill>
                  <a:schemeClr val="tx1"/>
                </a:solidFill>
                <a:effectLst/>
                <a:latin typeface="+mn-lt"/>
                <a:ea typeface="+mn-ea"/>
                <a:cs typeface="+mn-cs"/>
              </a:rPr>
              <a:t>&amp;</a:t>
            </a:r>
          </a:p>
          <a:p>
            <a:pPr marL="171450" indent="-171450">
              <a:buFont typeface="Arial" panose="020B0604020202020204" pitchFamily="34" charset="0"/>
              <a:buChar char="•"/>
            </a:pPr>
            <a:r>
              <a:rPr lang="en-US" altLang="zh-CN" sz="1200" b="0" i="0" kern="1200" dirty="0">
                <a:solidFill>
                  <a:schemeClr val="tx1"/>
                </a:solidFill>
                <a:effectLst/>
                <a:latin typeface="+mn-lt"/>
                <a:ea typeface="+mn-ea"/>
                <a:cs typeface="+mn-cs"/>
              </a:rPr>
              <a:t>|</a:t>
            </a:r>
          </a:p>
          <a:p>
            <a:pPr marL="171450" indent="-171450">
              <a:buFont typeface="Arial" panose="020B0604020202020204" pitchFamily="34" charset="0"/>
              <a:buChar char="•"/>
            </a:pPr>
            <a:r>
              <a:rPr lang="en-US" altLang="zh-CN" sz="1200" b="0" i="0" kern="1200" dirty="0">
                <a:solidFill>
                  <a:schemeClr val="tx1"/>
                </a:solidFill>
                <a:effectLst/>
                <a:latin typeface="+mn-lt"/>
                <a:ea typeface="+mn-ea"/>
                <a:cs typeface="+mn-cs"/>
              </a:rPr>
              <a:t>!</a:t>
            </a:r>
          </a:p>
          <a:p>
            <a:pPr marL="171450" indent="-171450">
              <a:buFont typeface="Arial" panose="020B0604020202020204" pitchFamily="34" charset="0"/>
              <a:buChar char="•"/>
            </a:pPr>
            <a:r>
              <a:rPr lang="en-US" altLang="zh-CN" sz="1200" b="0" i="0" kern="1200" dirty="0">
                <a:solidFill>
                  <a:schemeClr val="tx1"/>
                </a:solidFill>
                <a:effectLst/>
                <a:latin typeface="+mn-lt"/>
                <a:ea typeface="+mn-ea"/>
                <a:cs typeface="+mn-cs"/>
              </a:rPr>
              <a:t>^</a:t>
            </a:r>
          </a:p>
          <a:p>
            <a:pPr marL="171450" indent="-171450">
              <a:buFont typeface="Arial" panose="020B0604020202020204" pitchFamily="34" charset="0"/>
              <a:buChar char="•"/>
            </a:pPr>
            <a:r>
              <a:rPr lang="en-US" altLang="zh-CN" sz="1200" b="0" i="0" kern="1200" dirty="0">
                <a:solidFill>
                  <a:schemeClr val="tx1"/>
                </a:solidFill>
                <a:effectLst/>
                <a:latin typeface="+mn-lt"/>
                <a:ea typeface="+mn-ea"/>
                <a:cs typeface="+mn-cs"/>
              </a:rPr>
              <a:t>~</a:t>
            </a:r>
          </a:p>
          <a:p>
            <a:pPr marL="171450" indent="-171450">
              <a:buFont typeface="Arial" panose="020B0604020202020204" pitchFamily="34" charset="0"/>
              <a:buChar char="•"/>
            </a:pPr>
            <a:endParaRPr lang="en-US" altLang="zh-CN" sz="1200" b="0" i="0" kern="1200" dirty="0">
              <a:solidFill>
                <a:schemeClr val="tx1"/>
              </a:solidFill>
              <a:effectLst/>
              <a:latin typeface="+mn-lt"/>
              <a:ea typeface="+mn-ea"/>
              <a:cs typeface="+mn-cs"/>
            </a:endParaRPr>
          </a:p>
          <a:p>
            <a:pPr marL="0" indent="0">
              <a:buFont typeface="Arial" panose="020B0604020202020204" pitchFamily="34" charset="0"/>
              <a:buNone/>
            </a:pPr>
            <a:endParaRPr lang="zh-CN" altLang="en-US" dirty="0"/>
          </a:p>
        </p:txBody>
      </p:sp>
      <p:sp>
        <p:nvSpPr>
          <p:cNvPr id="4" name="灯片编号占位符 3"/>
          <p:cNvSpPr>
            <a:spLocks noGrp="1"/>
          </p:cNvSpPr>
          <p:nvPr>
            <p:ph type="sldNum" sz="quarter" idx="10"/>
          </p:nvPr>
        </p:nvSpPr>
        <p:spPr/>
        <p:txBody>
          <a:bodyPr/>
          <a:lstStyle/>
          <a:p>
            <a:fld id="{46593B6F-300B-4ECE-AE7E-E0BEBEA3A190}" type="slidenum">
              <a:rPr lang="zh-CN" altLang="en-US" smtClean="0"/>
              <a:pPr/>
              <a:t>37</a:t>
            </a:fld>
            <a:endParaRPr lang="zh-CN" altLang="en-US"/>
          </a:p>
        </p:txBody>
      </p:sp>
    </p:spTree>
    <p:extLst>
      <p:ext uri="{BB962C8B-B14F-4D97-AF65-F5344CB8AC3E}">
        <p14:creationId xmlns:p14="http://schemas.microsoft.com/office/powerpoint/2010/main" val="112170624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indent="-171450">
              <a:buFont typeface="Arial" panose="020B0604020202020204" pitchFamily="34" charset="0"/>
              <a:buChar char="•"/>
            </a:pPr>
            <a:r>
              <a:rPr lang="en-US" altLang="zh-CN" dirty="0"/>
              <a:t>public</a:t>
            </a:r>
          </a:p>
          <a:p>
            <a:pPr marL="628650" lvl="1" indent="-171450">
              <a:buFont typeface="Arial" panose="020B0604020202020204" pitchFamily="34" charset="0"/>
              <a:buChar char="•"/>
            </a:pPr>
            <a:r>
              <a:rPr lang="zh-CN" altLang="en-US" dirty="0"/>
              <a:t>例如，获取升级经验</a:t>
            </a:r>
            <a:endParaRPr lang="en-US" altLang="zh-CN" dirty="0"/>
          </a:p>
          <a:p>
            <a:pPr marL="1143000" lvl="2" indent="-228600">
              <a:buAutoNum type="arabicPeriod"/>
            </a:pPr>
            <a:r>
              <a:rPr lang="zh-CN" altLang="en-US" dirty="0"/>
              <a:t>将升级经验写入一个数组，等级作为下标，允许直接访问。</a:t>
            </a:r>
            <a:endParaRPr lang="en-US" altLang="zh-CN" dirty="0"/>
          </a:p>
          <a:p>
            <a:pPr marL="1143000" marR="0" lvl="2" indent="-228600" algn="l" defTabSz="914400" rtl="0" eaLnBrk="1" fontAlgn="auto" latinLnBrk="0" hangingPunct="1">
              <a:lnSpc>
                <a:spcPct val="100000"/>
              </a:lnSpc>
              <a:spcBef>
                <a:spcPts val="0"/>
              </a:spcBef>
              <a:spcAft>
                <a:spcPts val="0"/>
              </a:spcAft>
              <a:buClrTx/>
              <a:buSzTx/>
              <a:buFontTx/>
              <a:buAutoNum type="arabicPeriod"/>
              <a:tabLst/>
              <a:defRPr/>
            </a:pPr>
            <a:r>
              <a:rPr lang="zh-CN" altLang="en-US" dirty="0"/>
              <a:t>策划修改经验公式，并且表示，数据太多项目太紧，策划没时间调数据，要求给升级经验值加一个修正公式。</a:t>
            </a:r>
            <a:endParaRPr lang="en-US" altLang="zh-CN" dirty="0"/>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zh-CN" altLang="en-US" dirty="0"/>
              <a:t>忠告：不要将任何数据放在</a:t>
            </a:r>
            <a:r>
              <a:rPr lang="en-US" altLang="zh-CN" dirty="0"/>
              <a:t>public</a:t>
            </a:r>
            <a:r>
              <a:rPr lang="zh-CN" altLang="en-US" dirty="0"/>
              <a:t> 域下</a:t>
            </a:r>
            <a:endParaRPr lang="en-US" altLang="zh-CN"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altLang="zh-CN"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altLang="zh-CN" dirty="0"/>
              <a:t>protected</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zh-CN" altLang="en-US" sz="1200" b="0" i="0" kern="1200" dirty="0">
                <a:solidFill>
                  <a:srgbClr val="FF0000"/>
                </a:solidFill>
                <a:effectLst/>
                <a:latin typeface="+mn-lt"/>
                <a:ea typeface="+mn-ea"/>
                <a:cs typeface="+mn-cs"/>
              </a:rPr>
              <a:t>所谓保护，是针对类的，而不是具体的对象。</a:t>
            </a:r>
            <a:endParaRPr lang="en-US" altLang="zh-CN" sz="1200" b="0" i="0" kern="1200" dirty="0">
              <a:solidFill>
                <a:srgbClr val="FF0000"/>
              </a:solidFill>
              <a:effectLst/>
              <a:latin typeface="+mn-lt"/>
              <a:ea typeface="+mn-ea"/>
              <a:cs typeface="+mn-cs"/>
            </a:endParaRP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zh-CN" altLang="en-US" dirty="0"/>
              <a:t>保护变量，非此类类型不可直接访问。</a:t>
            </a:r>
            <a:endParaRPr lang="en-US" altLang="zh-CN"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altLang="zh-CN"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altLang="zh-CN" dirty="0"/>
              <a:t>private</a:t>
            </a:r>
            <a:r>
              <a:rPr lang="zh-CN" altLang="en-US" dirty="0"/>
              <a:t>：</a:t>
            </a:r>
            <a:endParaRPr lang="en-US" altLang="zh-CN" dirty="0"/>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zh-CN" altLang="en-US" dirty="0"/>
              <a:t>私有域中的虚函数，代表其行为是可以被替换的。例如设计模式中的</a:t>
            </a:r>
            <a:r>
              <a:rPr lang="en-US" altLang="zh-CN" dirty="0"/>
              <a:t>《</a:t>
            </a:r>
            <a:r>
              <a:rPr lang="zh-CN" altLang="en-US" dirty="0"/>
              <a:t>模板方法</a:t>
            </a:r>
            <a:r>
              <a:rPr lang="en-US" altLang="zh-CN" dirty="0"/>
              <a:t>》</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zh-CN" altLang="en-US" dirty="0"/>
              <a:t>私有域中的数据，除本类意外不可访问。</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p:txBody>
      </p:sp>
      <p:sp>
        <p:nvSpPr>
          <p:cNvPr id="4" name="灯片编号占位符 3"/>
          <p:cNvSpPr>
            <a:spLocks noGrp="1"/>
          </p:cNvSpPr>
          <p:nvPr>
            <p:ph type="sldNum" sz="quarter" idx="10"/>
          </p:nvPr>
        </p:nvSpPr>
        <p:spPr/>
        <p:txBody>
          <a:bodyPr/>
          <a:lstStyle/>
          <a:p>
            <a:fld id="{46593B6F-300B-4ECE-AE7E-E0BEBEA3A190}" type="slidenum">
              <a:rPr lang="zh-CN" altLang="en-US" smtClean="0"/>
              <a:pPr/>
              <a:t>38</a:t>
            </a:fld>
            <a:endParaRPr lang="zh-CN" altLang="en-US"/>
          </a:p>
        </p:txBody>
      </p:sp>
    </p:spTree>
    <p:extLst>
      <p:ext uri="{BB962C8B-B14F-4D97-AF65-F5344CB8AC3E}">
        <p14:creationId xmlns:p14="http://schemas.microsoft.com/office/powerpoint/2010/main" val="213089645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buFont typeface="Arial" panose="020B0604020202020204" pitchFamily="34" charset="0"/>
              <a:buNone/>
            </a:pPr>
            <a:r>
              <a:rPr lang="zh-CN" altLang="en-US" sz="1200" b="0" i="0" kern="1200" dirty="0">
                <a:solidFill>
                  <a:schemeClr val="tx1"/>
                </a:solidFill>
                <a:effectLst/>
                <a:latin typeface="+mn-lt"/>
                <a:ea typeface="+mn-ea"/>
                <a:cs typeface="+mn-cs"/>
              </a:rPr>
              <a:t>编译时可以打开编译器中的开关，让编译器输出</a:t>
            </a:r>
            <a:endParaRPr lang="en-US" altLang="zh-CN" sz="1200" b="0" i="0" kern="1200" dirty="0">
              <a:solidFill>
                <a:schemeClr val="tx1"/>
              </a:solidFill>
              <a:effectLst/>
              <a:latin typeface="+mn-lt"/>
              <a:ea typeface="+mn-ea"/>
              <a:cs typeface="+mn-cs"/>
            </a:endParaRPr>
          </a:p>
          <a:p>
            <a:pPr marL="171450" indent="-171450">
              <a:buFont typeface="Arial" panose="020B0604020202020204" pitchFamily="34" charset="0"/>
              <a:buChar char="•"/>
            </a:pPr>
            <a:r>
              <a:rPr lang="en-US" altLang="zh-CN" sz="1200" b="0" i="0" kern="1200" dirty="0">
                <a:solidFill>
                  <a:schemeClr val="tx1"/>
                </a:solidFill>
                <a:effectLst/>
                <a:latin typeface="+mn-lt"/>
                <a:ea typeface="+mn-ea"/>
                <a:cs typeface="+mn-cs"/>
              </a:rPr>
              <a:t>#define</a:t>
            </a:r>
            <a:r>
              <a:rPr lang="zh-CN" altLang="en-US" sz="1200" b="0" i="0" kern="1200" dirty="0">
                <a:solidFill>
                  <a:schemeClr val="tx1"/>
                </a:solidFill>
                <a:effectLst/>
                <a:latin typeface="+mn-lt"/>
                <a:ea typeface="+mn-ea"/>
                <a:cs typeface="+mn-cs"/>
              </a:rPr>
              <a:t>展开</a:t>
            </a:r>
            <a:endParaRPr lang="en-US" altLang="zh-CN" sz="1200" b="0" i="0" kern="1200" dirty="0">
              <a:solidFill>
                <a:schemeClr val="tx1"/>
              </a:solidFill>
              <a:effectLst/>
              <a:latin typeface="+mn-lt"/>
              <a:ea typeface="+mn-ea"/>
              <a:cs typeface="+mn-cs"/>
            </a:endParaRPr>
          </a:p>
          <a:p>
            <a:pPr marL="171450" indent="-171450">
              <a:buFont typeface="Arial" panose="020B0604020202020204" pitchFamily="34" charset="0"/>
              <a:buChar char="•"/>
            </a:pPr>
            <a:r>
              <a:rPr lang="en-US" altLang="zh-CN" sz="1200" b="0" i="0" kern="1200" dirty="0">
                <a:solidFill>
                  <a:schemeClr val="tx1"/>
                </a:solidFill>
                <a:effectLst/>
                <a:latin typeface="+mn-lt"/>
                <a:ea typeface="+mn-ea"/>
                <a:cs typeface="+mn-cs"/>
              </a:rPr>
              <a:t>#include</a:t>
            </a:r>
            <a:r>
              <a:rPr lang="zh-CN" altLang="en-US" sz="1200" b="0" i="0" kern="1200" dirty="0">
                <a:solidFill>
                  <a:schemeClr val="tx1"/>
                </a:solidFill>
                <a:effectLst/>
                <a:latin typeface="+mn-lt"/>
                <a:ea typeface="+mn-ea"/>
                <a:cs typeface="+mn-cs"/>
              </a:rPr>
              <a:t>展开</a:t>
            </a:r>
            <a:endParaRPr lang="en-US" altLang="zh-CN" sz="1200" b="0" i="0" kern="1200" dirty="0">
              <a:solidFill>
                <a:schemeClr val="tx1"/>
              </a:solidFill>
              <a:effectLst/>
              <a:latin typeface="+mn-lt"/>
              <a:ea typeface="+mn-ea"/>
              <a:cs typeface="+mn-cs"/>
            </a:endParaRPr>
          </a:p>
          <a:p>
            <a:endParaRPr lang="en-US" altLang="zh-CN" dirty="0"/>
          </a:p>
          <a:p>
            <a:r>
              <a:rPr lang="zh-CN" altLang="en-US" dirty="0"/>
              <a:t>比如 </a:t>
            </a:r>
            <a:r>
              <a:rPr lang="en-US" altLang="zh-CN" dirty="0"/>
              <a:t>MUL(</a:t>
            </a:r>
            <a:r>
              <a:rPr lang="zh-CN" altLang="en-US" dirty="0"/>
              <a:t> </a:t>
            </a:r>
            <a:r>
              <a:rPr lang="en-US" altLang="zh-CN" dirty="0"/>
              <a:t>a,</a:t>
            </a:r>
            <a:r>
              <a:rPr lang="zh-CN" altLang="en-US" dirty="0"/>
              <a:t> </a:t>
            </a:r>
            <a:r>
              <a:rPr lang="en-US" altLang="zh-CN" dirty="0"/>
              <a:t>b</a:t>
            </a:r>
            <a:r>
              <a:rPr lang="zh-CN" altLang="en-US" dirty="0"/>
              <a:t> </a:t>
            </a:r>
            <a:r>
              <a:rPr lang="en-US" altLang="zh-CN" dirty="0"/>
              <a:t>)</a:t>
            </a:r>
            <a:r>
              <a:rPr lang="zh-CN" altLang="en-US" dirty="0"/>
              <a:t> </a:t>
            </a:r>
            <a:r>
              <a:rPr lang="en-US" altLang="zh-CN" dirty="0"/>
              <a:t>a</a:t>
            </a:r>
            <a:r>
              <a:rPr lang="zh-CN" altLang="en-US" dirty="0"/>
              <a:t> </a:t>
            </a:r>
            <a:r>
              <a:rPr lang="en-US" altLang="zh-CN" dirty="0"/>
              <a:t>*</a:t>
            </a:r>
            <a:r>
              <a:rPr lang="zh-CN" altLang="en-US" dirty="0"/>
              <a:t> </a:t>
            </a:r>
            <a:r>
              <a:rPr lang="en-US" altLang="zh-CN" dirty="0"/>
              <a:t>b</a:t>
            </a:r>
          </a:p>
          <a:p>
            <a:endParaRPr lang="en-US" altLang="zh-CN" dirty="0"/>
          </a:p>
          <a:p>
            <a:r>
              <a:rPr lang="zh-CN" altLang="en-US" dirty="0"/>
              <a:t>使用的时候 </a:t>
            </a:r>
            <a:r>
              <a:rPr lang="en-US" altLang="zh-CN" dirty="0"/>
              <a:t>MUL( 1 + 2, 10 ) </a:t>
            </a:r>
            <a:r>
              <a:rPr lang="zh-CN" altLang="en-US" dirty="0"/>
              <a:t>展开后 </a:t>
            </a:r>
            <a:r>
              <a:rPr lang="en-US" altLang="zh-CN" dirty="0"/>
              <a:t>1 + 2 * 10</a:t>
            </a:r>
            <a:r>
              <a:rPr lang="zh-CN" altLang="en-US" dirty="0"/>
              <a:t>，跟预想的逻辑产生偏差</a:t>
            </a:r>
            <a:endParaRPr lang="en-US" altLang="zh-CN" dirty="0"/>
          </a:p>
          <a:p>
            <a:endParaRPr lang="en-US" altLang="zh-CN" dirty="0"/>
          </a:p>
          <a:p>
            <a:endParaRPr lang="zh-CN" altLang="en-US" dirty="0"/>
          </a:p>
        </p:txBody>
      </p:sp>
      <p:sp>
        <p:nvSpPr>
          <p:cNvPr id="4" name="灯片编号占位符 3"/>
          <p:cNvSpPr>
            <a:spLocks noGrp="1"/>
          </p:cNvSpPr>
          <p:nvPr>
            <p:ph type="sldNum" sz="quarter" idx="10"/>
          </p:nvPr>
        </p:nvSpPr>
        <p:spPr/>
        <p:txBody>
          <a:bodyPr/>
          <a:lstStyle/>
          <a:p>
            <a:fld id="{46593B6F-300B-4ECE-AE7E-E0BEBEA3A190}" type="slidenum">
              <a:rPr lang="zh-CN" altLang="en-US" smtClean="0"/>
              <a:pPr/>
              <a:t>39</a:t>
            </a:fld>
            <a:endParaRPr lang="zh-CN" altLang="en-US"/>
          </a:p>
        </p:txBody>
      </p:sp>
    </p:spTree>
    <p:extLst>
      <p:ext uri="{BB962C8B-B14F-4D97-AF65-F5344CB8AC3E}">
        <p14:creationId xmlns:p14="http://schemas.microsoft.com/office/powerpoint/2010/main" val="78882508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使用 </a:t>
            </a:r>
            <a:r>
              <a:rPr lang="en-US" altLang="zh-CN" dirty="0"/>
              <a:t>/</a:t>
            </a:r>
            <a:r>
              <a:rPr lang="en-US" altLang="zh-CN" dirty="0" err="1"/>
              <a:t>showIncludes</a:t>
            </a:r>
            <a:r>
              <a:rPr lang="en-US" altLang="zh-CN" dirty="0"/>
              <a:t> </a:t>
            </a:r>
            <a:r>
              <a:rPr lang="zh-CN" altLang="en-US" dirty="0"/>
              <a:t>来查看文件所包含的头文件</a:t>
            </a:r>
          </a:p>
        </p:txBody>
      </p:sp>
      <p:sp>
        <p:nvSpPr>
          <p:cNvPr id="4" name="灯片编号占位符 3"/>
          <p:cNvSpPr>
            <a:spLocks noGrp="1"/>
          </p:cNvSpPr>
          <p:nvPr>
            <p:ph type="sldNum" sz="quarter" idx="10"/>
          </p:nvPr>
        </p:nvSpPr>
        <p:spPr/>
        <p:txBody>
          <a:bodyPr/>
          <a:lstStyle/>
          <a:p>
            <a:fld id="{46593B6F-300B-4ECE-AE7E-E0BEBEA3A190}" type="slidenum">
              <a:rPr lang="zh-CN" altLang="en-US" smtClean="0"/>
              <a:pPr/>
              <a:t>40</a:t>
            </a:fld>
            <a:endParaRPr lang="zh-CN" altLang="en-US"/>
          </a:p>
        </p:txBody>
      </p:sp>
    </p:spTree>
    <p:extLst>
      <p:ext uri="{BB962C8B-B14F-4D97-AF65-F5344CB8AC3E}">
        <p14:creationId xmlns:p14="http://schemas.microsoft.com/office/powerpoint/2010/main" val="296426984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函数调用约定：</a:t>
            </a:r>
            <a:endParaRPr lang="en-US" altLang="zh-CN" sz="1200" b="0" i="0" kern="1200" dirty="0">
              <a:solidFill>
                <a:schemeClr val="tx1"/>
              </a:solidFill>
              <a:effectLst/>
              <a:latin typeface="+mn-lt"/>
              <a:ea typeface="+mn-ea"/>
              <a:cs typeface="+mn-cs"/>
            </a:endParaRPr>
          </a:p>
          <a:p>
            <a:r>
              <a:rPr lang="en-US" altLang="zh-CN" sz="1200" b="0" i="0" kern="1200" dirty="0">
                <a:solidFill>
                  <a:schemeClr val="tx1"/>
                </a:solidFill>
                <a:effectLst/>
                <a:latin typeface="+mn-lt"/>
                <a:ea typeface="+mn-ea"/>
                <a:cs typeface="+mn-cs"/>
              </a:rPr>
              <a:t>__</a:t>
            </a:r>
            <a:r>
              <a:rPr lang="en-US" altLang="zh-CN" sz="1200" b="0" i="0" kern="1200" dirty="0" err="1">
                <a:solidFill>
                  <a:schemeClr val="tx1"/>
                </a:solidFill>
                <a:effectLst/>
                <a:latin typeface="+mn-lt"/>
                <a:ea typeface="+mn-ea"/>
                <a:cs typeface="+mn-cs"/>
              </a:rPr>
              <a:t>cdecl</a:t>
            </a:r>
            <a:r>
              <a:rPr lang="en-US" altLang="zh-CN"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是</a:t>
            </a:r>
            <a:r>
              <a:rPr lang="en-US" altLang="zh-CN" sz="1200" b="0" i="0" kern="1200" dirty="0">
                <a:solidFill>
                  <a:schemeClr val="tx1"/>
                </a:solidFill>
                <a:effectLst/>
                <a:latin typeface="+mn-lt"/>
                <a:ea typeface="+mn-ea"/>
                <a:cs typeface="+mn-cs"/>
              </a:rPr>
              <a:t>C </a:t>
            </a:r>
            <a:r>
              <a:rPr lang="en-US" altLang="zh-CN" sz="1200" b="0" i="0" kern="1200" dirty="0" err="1">
                <a:solidFill>
                  <a:schemeClr val="tx1"/>
                </a:solidFill>
                <a:effectLst/>
                <a:latin typeface="+mn-lt"/>
                <a:ea typeface="+mn-ea"/>
                <a:cs typeface="+mn-cs"/>
              </a:rPr>
              <a:t>DECLaration</a:t>
            </a:r>
            <a:r>
              <a:rPr lang="zh-CN" altLang="en-US" sz="1200" b="0" i="0" kern="1200" dirty="0">
                <a:solidFill>
                  <a:schemeClr val="tx1"/>
                </a:solidFill>
                <a:effectLst/>
                <a:latin typeface="+mn-lt"/>
                <a:ea typeface="+mn-ea"/>
                <a:cs typeface="+mn-cs"/>
              </a:rPr>
              <a:t>的缩写（</a:t>
            </a:r>
            <a:r>
              <a:rPr lang="en-US" altLang="zh-CN" sz="1200" b="0" i="0" kern="1200" dirty="0">
                <a:solidFill>
                  <a:schemeClr val="tx1"/>
                </a:solidFill>
                <a:effectLst/>
                <a:latin typeface="+mn-lt"/>
                <a:ea typeface="+mn-ea"/>
                <a:cs typeface="+mn-cs"/>
              </a:rPr>
              <a:t>declaration</a:t>
            </a:r>
            <a:r>
              <a:rPr lang="zh-CN" altLang="en-US" sz="1200" b="0" i="0" kern="1200" dirty="0">
                <a:solidFill>
                  <a:schemeClr val="tx1"/>
                </a:solidFill>
                <a:effectLst/>
                <a:latin typeface="+mn-lt"/>
                <a:ea typeface="+mn-ea"/>
                <a:cs typeface="+mn-cs"/>
              </a:rPr>
              <a:t>，声明），表示</a:t>
            </a:r>
            <a:r>
              <a:rPr lang="en-US" altLang="zh-CN" sz="1200" b="0" i="0" kern="1200" dirty="0">
                <a:solidFill>
                  <a:schemeClr val="tx1"/>
                </a:solidFill>
                <a:effectLst/>
                <a:latin typeface="+mn-lt"/>
                <a:ea typeface="+mn-ea"/>
                <a:cs typeface="+mn-cs"/>
              </a:rPr>
              <a:t>C</a:t>
            </a:r>
            <a:r>
              <a:rPr lang="zh-CN" altLang="en-US" sz="1200" b="0" i="0" kern="1200" dirty="0">
                <a:solidFill>
                  <a:schemeClr val="tx1"/>
                </a:solidFill>
                <a:effectLst/>
                <a:latin typeface="+mn-lt"/>
                <a:ea typeface="+mn-ea"/>
                <a:cs typeface="+mn-cs"/>
              </a:rPr>
              <a:t>语言默认的函数调用方法：所有参数从右到左依次入栈，这些参数由调用者清除，称为手动清栈。</a:t>
            </a:r>
            <a:endParaRPr lang="en-US" altLang="zh-CN" sz="1200" b="0" i="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a:p>
            <a:r>
              <a:rPr lang="en-US" altLang="zh-CN" sz="1200" b="0" i="0" kern="1200" dirty="0">
                <a:solidFill>
                  <a:schemeClr val="tx1"/>
                </a:solidFill>
                <a:effectLst/>
                <a:latin typeface="+mn-lt"/>
                <a:ea typeface="+mn-ea"/>
                <a:cs typeface="+mn-cs"/>
              </a:rPr>
              <a:t>_</a:t>
            </a:r>
            <a:r>
              <a:rPr lang="en-US" altLang="zh-CN" sz="1200" b="0" i="0" kern="1200" dirty="0" err="1">
                <a:solidFill>
                  <a:schemeClr val="tx1"/>
                </a:solidFill>
                <a:effectLst/>
                <a:latin typeface="+mn-lt"/>
                <a:ea typeface="+mn-ea"/>
                <a:cs typeface="+mn-cs"/>
              </a:rPr>
              <a:t>stdcall</a:t>
            </a:r>
            <a:r>
              <a:rPr lang="en-US" altLang="zh-CN"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是</a:t>
            </a:r>
            <a:r>
              <a:rPr lang="en-US" altLang="zh-CN" sz="1200" b="0" i="0" kern="1200" dirty="0" err="1">
                <a:solidFill>
                  <a:schemeClr val="tx1"/>
                </a:solidFill>
                <a:effectLst/>
                <a:latin typeface="+mn-lt"/>
                <a:ea typeface="+mn-ea"/>
                <a:cs typeface="+mn-cs"/>
              </a:rPr>
              <a:t>StandardCall</a:t>
            </a:r>
            <a:r>
              <a:rPr lang="zh-CN" altLang="en-US" sz="1200" b="0" i="0" kern="1200" dirty="0">
                <a:solidFill>
                  <a:schemeClr val="tx1"/>
                </a:solidFill>
                <a:effectLst/>
                <a:latin typeface="+mn-lt"/>
                <a:ea typeface="+mn-ea"/>
                <a:cs typeface="+mn-cs"/>
              </a:rPr>
              <a:t>的缩写，是</a:t>
            </a:r>
            <a:r>
              <a:rPr lang="en-US" altLang="zh-CN" sz="1200" b="0" i="0" kern="1200" dirty="0">
                <a:solidFill>
                  <a:schemeClr val="tx1"/>
                </a:solidFill>
                <a:effectLst/>
                <a:latin typeface="+mn-lt"/>
                <a:ea typeface="+mn-ea"/>
                <a:cs typeface="+mn-cs"/>
              </a:rPr>
              <a:t>C++</a:t>
            </a:r>
            <a:r>
              <a:rPr lang="zh-CN" altLang="en-US" sz="1200" b="0" i="0" kern="1200" dirty="0">
                <a:solidFill>
                  <a:schemeClr val="tx1"/>
                </a:solidFill>
                <a:effectLst/>
                <a:latin typeface="+mn-lt"/>
                <a:ea typeface="+mn-ea"/>
                <a:cs typeface="+mn-cs"/>
              </a:rPr>
              <a:t>的标准调用方式：所有参数从右到左依次入栈，如果是调用类成员的话，  </a:t>
            </a:r>
          </a:p>
          <a:p>
            <a:r>
              <a:rPr lang="zh-CN" altLang="en-US" sz="1200" b="0" i="0" kern="1200" dirty="0">
                <a:solidFill>
                  <a:schemeClr val="tx1"/>
                </a:solidFill>
                <a:effectLst/>
                <a:latin typeface="+mn-lt"/>
                <a:ea typeface="+mn-ea"/>
                <a:cs typeface="+mn-cs"/>
              </a:rPr>
              <a:t>  </a:t>
            </a:r>
          </a:p>
          <a:p>
            <a:r>
              <a:rPr lang="zh-CN" altLang="en-US" sz="1200" b="0" i="0" kern="1200" dirty="0">
                <a:solidFill>
                  <a:schemeClr val="tx1"/>
                </a:solidFill>
                <a:effectLst/>
                <a:latin typeface="+mn-lt"/>
                <a:ea typeface="+mn-ea"/>
                <a:cs typeface="+mn-cs"/>
              </a:rPr>
              <a:t>最后一个入栈的是</a:t>
            </a:r>
            <a:r>
              <a:rPr lang="en-US" altLang="zh-CN" sz="1200" b="1" i="0" kern="1200" dirty="0">
                <a:solidFill>
                  <a:schemeClr val="tx1"/>
                </a:solidFill>
                <a:effectLst/>
                <a:latin typeface="+mn-lt"/>
                <a:ea typeface="+mn-ea"/>
                <a:cs typeface="+mn-cs"/>
              </a:rPr>
              <a:t>this</a:t>
            </a:r>
            <a:r>
              <a:rPr lang="zh-CN" altLang="en-US" sz="1200" b="0" i="0" kern="1200" dirty="0">
                <a:solidFill>
                  <a:schemeClr val="tx1"/>
                </a:solidFill>
                <a:effectLst/>
                <a:latin typeface="+mn-lt"/>
                <a:ea typeface="+mn-ea"/>
                <a:cs typeface="+mn-cs"/>
              </a:rPr>
              <a:t>指针。这些堆栈中的参数由被调用的函数在返回后清除，使用的指令是 </a:t>
            </a:r>
            <a:r>
              <a:rPr lang="en-US" altLang="zh-CN" sz="1200" b="0" i="0" kern="1200" dirty="0" err="1">
                <a:solidFill>
                  <a:schemeClr val="tx1"/>
                </a:solidFill>
                <a:effectLst/>
                <a:latin typeface="+mn-lt"/>
                <a:ea typeface="+mn-ea"/>
                <a:cs typeface="+mn-cs"/>
              </a:rPr>
              <a:t>retnX</a:t>
            </a:r>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X</a:t>
            </a:r>
            <a:r>
              <a:rPr lang="zh-CN" altLang="en-US" sz="1200" b="0" i="0" kern="1200" dirty="0">
                <a:solidFill>
                  <a:schemeClr val="tx1"/>
                </a:solidFill>
                <a:effectLst/>
                <a:latin typeface="+mn-lt"/>
                <a:ea typeface="+mn-ea"/>
                <a:cs typeface="+mn-cs"/>
              </a:rPr>
              <a:t>表示参数占用的字节数</a:t>
            </a:r>
          </a:p>
          <a:p>
            <a:endParaRPr lang="en-US" altLang="zh-CN" dirty="0"/>
          </a:p>
          <a:p>
            <a:r>
              <a:rPr lang="en-US" altLang="zh-CN" sz="1200" b="0" i="0" kern="1200" dirty="0">
                <a:solidFill>
                  <a:schemeClr val="tx1"/>
                </a:solidFill>
                <a:effectLst/>
                <a:latin typeface="+mn-lt"/>
                <a:ea typeface="+mn-ea"/>
                <a:cs typeface="+mn-cs"/>
              </a:rPr>
              <a:t>PASCAL </a:t>
            </a:r>
            <a:r>
              <a:rPr lang="zh-CN" altLang="en-US" sz="1200" b="0" i="0" kern="1200" dirty="0">
                <a:solidFill>
                  <a:schemeClr val="tx1"/>
                </a:solidFill>
                <a:effectLst/>
                <a:latin typeface="+mn-lt"/>
                <a:ea typeface="+mn-ea"/>
                <a:cs typeface="+mn-cs"/>
              </a:rPr>
              <a:t>是</a:t>
            </a:r>
            <a:r>
              <a:rPr lang="en-US" altLang="zh-CN" sz="1200" b="0" i="0" kern="1200" dirty="0">
                <a:solidFill>
                  <a:schemeClr val="tx1"/>
                </a:solidFill>
                <a:effectLst/>
                <a:latin typeface="+mn-lt"/>
                <a:ea typeface="+mn-ea"/>
                <a:cs typeface="+mn-cs"/>
              </a:rPr>
              <a:t>Pascal</a:t>
            </a:r>
            <a:r>
              <a:rPr lang="zh-CN" altLang="en-US" sz="1200" b="0" i="0" kern="1200" dirty="0">
                <a:solidFill>
                  <a:schemeClr val="tx1"/>
                </a:solidFill>
                <a:effectLst/>
                <a:latin typeface="+mn-lt"/>
                <a:ea typeface="+mn-ea"/>
                <a:cs typeface="+mn-cs"/>
              </a:rPr>
              <a:t>语言的函数调用方式，在早期的</a:t>
            </a:r>
            <a:r>
              <a:rPr lang="en-US" altLang="zh-CN" sz="1200" b="0" i="0" kern="1200" dirty="0">
                <a:solidFill>
                  <a:schemeClr val="tx1"/>
                </a:solidFill>
                <a:effectLst/>
                <a:latin typeface="+mn-lt"/>
                <a:ea typeface="+mn-ea"/>
                <a:cs typeface="+mn-cs"/>
              </a:rPr>
              <a:t>c/</a:t>
            </a:r>
            <a:r>
              <a:rPr lang="en-US" altLang="zh-CN" sz="1200" b="0" i="0" kern="1200" dirty="0" err="1">
                <a:solidFill>
                  <a:schemeClr val="tx1"/>
                </a:solidFill>
                <a:effectLst/>
                <a:latin typeface="+mn-lt"/>
                <a:ea typeface="+mn-ea"/>
                <a:cs typeface="+mn-cs"/>
              </a:rPr>
              <a:t>c++</a:t>
            </a:r>
            <a:r>
              <a:rPr lang="zh-CN" altLang="en-US" sz="1200" b="0" i="0" kern="1200" dirty="0">
                <a:solidFill>
                  <a:schemeClr val="tx1"/>
                </a:solidFill>
                <a:effectLst/>
                <a:latin typeface="+mn-lt"/>
                <a:ea typeface="+mn-ea"/>
                <a:cs typeface="+mn-cs"/>
              </a:rPr>
              <a:t>语言中使用这种调用方式，参数压栈顺序与前两者相反，但现在我们在程序中见到的都是它的演化版本</a:t>
            </a:r>
          </a:p>
          <a:p>
            <a:endParaRPr lang="en-US" altLang="zh-CN" dirty="0"/>
          </a:p>
          <a:p>
            <a:r>
              <a:rPr lang="en-US" altLang="zh-CN" sz="1200" b="0" i="0" kern="1200" dirty="0">
                <a:solidFill>
                  <a:schemeClr val="tx1"/>
                </a:solidFill>
                <a:effectLst/>
                <a:latin typeface="+mn-lt"/>
                <a:ea typeface="+mn-ea"/>
                <a:cs typeface="+mn-cs"/>
              </a:rPr>
              <a:t>_</a:t>
            </a:r>
            <a:r>
              <a:rPr lang="en-US" altLang="zh-CN" sz="1200" b="0" i="0" kern="1200" dirty="0" err="1">
                <a:solidFill>
                  <a:schemeClr val="tx1"/>
                </a:solidFill>
                <a:effectLst/>
                <a:latin typeface="+mn-lt"/>
                <a:ea typeface="+mn-ea"/>
                <a:cs typeface="+mn-cs"/>
              </a:rPr>
              <a:t>fastcall</a:t>
            </a:r>
            <a:r>
              <a:rPr lang="zh-CN" altLang="en-US" sz="1200" b="0" i="0" kern="1200" dirty="0">
                <a:solidFill>
                  <a:schemeClr val="tx1"/>
                </a:solidFill>
                <a:effectLst/>
                <a:latin typeface="+mn-lt"/>
                <a:ea typeface="+mn-ea"/>
                <a:cs typeface="+mn-cs"/>
              </a:rPr>
              <a:t>是编译器指定的快速调用方式。由于大多数的函数参数个数很少，使用堆栈传递比较费时。因此</a:t>
            </a:r>
            <a:r>
              <a:rPr lang="en-US" altLang="zh-CN" sz="1200" b="0" i="0" kern="1200" dirty="0">
                <a:solidFill>
                  <a:schemeClr val="tx1"/>
                </a:solidFill>
                <a:effectLst/>
                <a:latin typeface="+mn-lt"/>
                <a:ea typeface="+mn-ea"/>
                <a:cs typeface="+mn-cs"/>
              </a:rPr>
              <a:t>_</a:t>
            </a:r>
            <a:r>
              <a:rPr lang="en-US" altLang="zh-CN" sz="1200" b="0" i="0" kern="1200" dirty="0" err="1">
                <a:solidFill>
                  <a:schemeClr val="tx1"/>
                </a:solidFill>
                <a:effectLst/>
                <a:latin typeface="+mn-lt"/>
                <a:ea typeface="+mn-ea"/>
                <a:cs typeface="+mn-cs"/>
              </a:rPr>
              <a:t>fastcall</a:t>
            </a:r>
            <a:r>
              <a:rPr lang="zh-CN" altLang="en-US" sz="1200" b="0" i="0" kern="1200" dirty="0">
                <a:solidFill>
                  <a:schemeClr val="tx1"/>
                </a:solidFill>
                <a:effectLst/>
                <a:latin typeface="+mn-lt"/>
                <a:ea typeface="+mn-ea"/>
                <a:cs typeface="+mn-cs"/>
              </a:rPr>
              <a:t>通常规定将前两个（或若干个）参数由寄存器传递，其余参数还是通过堆栈传递。不同编译器编译的程序规定的寄存器不同。返回方式和</a:t>
            </a:r>
            <a:r>
              <a:rPr lang="en-US" altLang="zh-CN" sz="1200" b="0" i="0" kern="1200" dirty="0">
                <a:solidFill>
                  <a:schemeClr val="tx1"/>
                </a:solidFill>
                <a:effectLst/>
                <a:latin typeface="+mn-lt"/>
                <a:ea typeface="+mn-ea"/>
                <a:cs typeface="+mn-cs"/>
              </a:rPr>
              <a:t>_</a:t>
            </a:r>
            <a:r>
              <a:rPr lang="en-US" altLang="zh-CN" sz="1200" b="0" i="0" kern="1200" dirty="0" err="1">
                <a:solidFill>
                  <a:schemeClr val="tx1"/>
                </a:solidFill>
                <a:effectLst/>
                <a:latin typeface="+mn-lt"/>
                <a:ea typeface="+mn-ea"/>
                <a:cs typeface="+mn-cs"/>
              </a:rPr>
              <a:t>stdcall</a:t>
            </a:r>
            <a:r>
              <a:rPr lang="zh-CN" altLang="en-US" sz="1200" b="0" i="0" kern="1200" dirty="0">
                <a:solidFill>
                  <a:schemeClr val="tx1"/>
                </a:solidFill>
                <a:effectLst/>
                <a:latin typeface="+mn-lt"/>
                <a:ea typeface="+mn-ea"/>
                <a:cs typeface="+mn-cs"/>
              </a:rPr>
              <a:t>相当。</a:t>
            </a:r>
            <a:endParaRPr lang="en-US" altLang="zh-CN" sz="1200" b="0" i="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a:p>
            <a:r>
              <a:rPr lang="en-US" altLang="zh-CN" sz="1200" b="0" i="0" kern="1200" dirty="0">
                <a:solidFill>
                  <a:schemeClr val="tx1"/>
                </a:solidFill>
                <a:effectLst/>
                <a:latin typeface="+mn-lt"/>
                <a:ea typeface="+mn-ea"/>
                <a:cs typeface="+mn-cs"/>
              </a:rPr>
              <a:t>_</a:t>
            </a:r>
            <a:r>
              <a:rPr lang="en-US" altLang="zh-CN" sz="1200" b="0" i="0" kern="1200" dirty="0" err="1">
                <a:solidFill>
                  <a:schemeClr val="tx1"/>
                </a:solidFill>
                <a:effectLst/>
                <a:latin typeface="+mn-lt"/>
                <a:ea typeface="+mn-ea"/>
                <a:cs typeface="+mn-cs"/>
              </a:rPr>
              <a:t>thiscall</a:t>
            </a:r>
            <a:r>
              <a:rPr lang="en-US" altLang="zh-CN"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是为了解决类成员调用中</a:t>
            </a:r>
            <a:r>
              <a:rPr lang="en-US" altLang="zh-CN" sz="1200" b="1" i="0" kern="1200" dirty="0">
                <a:solidFill>
                  <a:schemeClr val="tx1"/>
                </a:solidFill>
                <a:effectLst/>
                <a:latin typeface="+mn-lt"/>
                <a:ea typeface="+mn-ea"/>
                <a:cs typeface="+mn-cs"/>
              </a:rPr>
              <a:t>this</a:t>
            </a:r>
            <a:r>
              <a:rPr lang="zh-CN" altLang="en-US" sz="1200" b="0" i="0" kern="1200" dirty="0">
                <a:solidFill>
                  <a:schemeClr val="tx1"/>
                </a:solidFill>
                <a:effectLst/>
                <a:latin typeface="+mn-lt"/>
                <a:ea typeface="+mn-ea"/>
                <a:cs typeface="+mn-cs"/>
              </a:rPr>
              <a:t>指针传递而规定的。</a:t>
            </a:r>
            <a:r>
              <a:rPr lang="en-US" altLang="zh-CN" sz="1200" b="0" i="0" kern="1200" dirty="0">
                <a:solidFill>
                  <a:schemeClr val="tx1"/>
                </a:solidFill>
                <a:effectLst/>
                <a:latin typeface="+mn-lt"/>
                <a:ea typeface="+mn-ea"/>
                <a:cs typeface="+mn-cs"/>
              </a:rPr>
              <a:t>_</a:t>
            </a:r>
            <a:r>
              <a:rPr lang="en-US" altLang="zh-CN" sz="1200" b="0" i="0" kern="1200" dirty="0" err="1">
                <a:solidFill>
                  <a:schemeClr val="tx1"/>
                </a:solidFill>
                <a:effectLst/>
                <a:latin typeface="+mn-lt"/>
                <a:ea typeface="+mn-ea"/>
                <a:cs typeface="+mn-cs"/>
              </a:rPr>
              <a:t>thiscall</a:t>
            </a:r>
            <a:r>
              <a:rPr lang="zh-CN" altLang="en-US" sz="1200" b="0" i="0" kern="1200" dirty="0">
                <a:solidFill>
                  <a:schemeClr val="tx1"/>
                </a:solidFill>
                <a:effectLst/>
                <a:latin typeface="+mn-lt"/>
                <a:ea typeface="+mn-ea"/>
                <a:cs typeface="+mn-cs"/>
              </a:rPr>
              <a:t>要求把</a:t>
            </a:r>
            <a:r>
              <a:rPr lang="en-US" altLang="zh-CN" sz="1200" b="1" i="0" kern="1200" dirty="0">
                <a:solidFill>
                  <a:schemeClr val="tx1"/>
                </a:solidFill>
                <a:effectLst/>
                <a:latin typeface="+mn-lt"/>
                <a:ea typeface="+mn-ea"/>
                <a:cs typeface="+mn-cs"/>
              </a:rPr>
              <a:t>this</a:t>
            </a:r>
            <a:r>
              <a:rPr lang="zh-CN" altLang="en-US" sz="1200" b="0" i="0" kern="1200" dirty="0">
                <a:solidFill>
                  <a:schemeClr val="tx1"/>
                </a:solidFill>
                <a:effectLst/>
                <a:latin typeface="+mn-lt"/>
                <a:ea typeface="+mn-ea"/>
                <a:cs typeface="+mn-cs"/>
              </a:rPr>
              <a:t>指针放在特定寄存器中，该寄存器由编译器决定。</a:t>
            </a:r>
            <a:r>
              <a:rPr lang="en-US" altLang="zh-CN" sz="1200" b="0" i="0" kern="1200" dirty="0">
                <a:solidFill>
                  <a:schemeClr val="tx1"/>
                </a:solidFill>
                <a:effectLst/>
                <a:latin typeface="+mn-lt"/>
                <a:ea typeface="+mn-ea"/>
                <a:cs typeface="+mn-cs"/>
              </a:rPr>
              <a:t>VC</a:t>
            </a:r>
            <a:r>
              <a:rPr lang="zh-CN" altLang="en-US" sz="1200" b="0" i="0" kern="1200" dirty="0">
                <a:solidFill>
                  <a:schemeClr val="tx1"/>
                </a:solidFill>
                <a:effectLst/>
                <a:latin typeface="+mn-lt"/>
                <a:ea typeface="+mn-ea"/>
                <a:cs typeface="+mn-cs"/>
              </a:rPr>
              <a:t>使用</a:t>
            </a:r>
            <a:r>
              <a:rPr lang="en-US" altLang="zh-CN" sz="1200" b="0" i="0" kern="1200" dirty="0" err="1">
                <a:solidFill>
                  <a:schemeClr val="tx1"/>
                </a:solidFill>
                <a:effectLst/>
                <a:latin typeface="+mn-lt"/>
                <a:ea typeface="+mn-ea"/>
                <a:cs typeface="+mn-cs"/>
              </a:rPr>
              <a:t>ecx</a:t>
            </a:r>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Borland</a:t>
            </a:r>
            <a:r>
              <a:rPr lang="zh-CN" altLang="en-US" sz="1200" b="0" i="0" kern="1200" dirty="0">
                <a:solidFill>
                  <a:schemeClr val="tx1"/>
                </a:solidFill>
                <a:effectLst/>
                <a:latin typeface="+mn-lt"/>
                <a:ea typeface="+mn-ea"/>
                <a:cs typeface="+mn-cs"/>
              </a:rPr>
              <a:t>的</a:t>
            </a:r>
            <a:r>
              <a:rPr lang="en-US" altLang="zh-CN" sz="1200" b="0" i="0" kern="1200" dirty="0">
                <a:solidFill>
                  <a:schemeClr val="tx1"/>
                </a:solidFill>
                <a:effectLst/>
                <a:latin typeface="+mn-lt"/>
                <a:ea typeface="+mn-ea"/>
                <a:cs typeface="+mn-cs"/>
              </a:rPr>
              <a:t>C++</a:t>
            </a:r>
            <a:r>
              <a:rPr lang="zh-CN" altLang="en-US" sz="1200" b="0" i="0" kern="1200" dirty="0">
                <a:solidFill>
                  <a:schemeClr val="tx1"/>
                </a:solidFill>
                <a:effectLst/>
                <a:latin typeface="+mn-lt"/>
                <a:ea typeface="+mn-ea"/>
                <a:cs typeface="+mn-cs"/>
              </a:rPr>
              <a:t>编译器使用</a:t>
            </a:r>
            <a:r>
              <a:rPr lang="en-US" altLang="zh-CN" sz="1200" b="0" i="0" kern="1200" dirty="0" err="1">
                <a:solidFill>
                  <a:schemeClr val="tx1"/>
                </a:solidFill>
                <a:effectLst/>
                <a:latin typeface="+mn-lt"/>
                <a:ea typeface="+mn-ea"/>
                <a:cs typeface="+mn-cs"/>
              </a:rPr>
              <a:t>eax</a:t>
            </a:r>
            <a:r>
              <a:rPr lang="zh-CN" altLang="en-US" sz="1200" b="0" i="0" kern="1200" dirty="0">
                <a:solidFill>
                  <a:schemeClr val="tx1"/>
                </a:solidFill>
                <a:effectLst/>
                <a:latin typeface="+mn-lt"/>
                <a:ea typeface="+mn-ea"/>
                <a:cs typeface="+mn-cs"/>
              </a:rPr>
              <a:t>。返回方式和</a:t>
            </a:r>
            <a:r>
              <a:rPr lang="en-US" altLang="zh-CN" sz="1200" b="0" i="0" kern="1200" dirty="0">
                <a:solidFill>
                  <a:schemeClr val="tx1"/>
                </a:solidFill>
                <a:effectLst/>
                <a:latin typeface="+mn-lt"/>
                <a:ea typeface="+mn-ea"/>
                <a:cs typeface="+mn-cs"/>
              </a:rPr>
              <a:t>_</a:t>
            </a:r>
            <a:r>
              <a:rPr lang="en-US" altLang="zh-CN" sz="1200" b="0" i="0" kern="1200" dirty="0" err="1">
                <a:solidFill>
                  <a:schemeClr val="tx1"/>
                </a:solidFill>
                <a:effectLst/>
                <a:latin typeface="+mn-lt"/>
                <a:ea typeface="+mn-ea"/>
                <a:cs typeface="+mn-cs"/>
              </a:rPr>
              <a:t>stdcall</a:t>
            </a:r>
            <a:r>
              <a:rPr lang="zh-CN" altLang="en-US" sz="1200" b="0" i="0" kern="1200" dirty="0">
                <a:solidFill>
                  <a:schemeClr val="tx1"/>
                </a:solidFill>
                <a:effectLst/>
                <a:latin typeface="+mn-lt"/>
                <a:ea typeface="+mn-ea"/>
                <a:cs typeface="+mn-cs"/>
              </a:rPr>
              <a:t>相当。 </a:t>
            </a:r>
            <a:endParaRPr lang="en-US" altLang="zh-CN" sz="1200" b="0" i="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a:p>
            <a:r>
              <a:rPr lang="en-US" altLang="zh-CN" sz="1200" b="0" i="0" kern="1200" dirty="0">
                <a:solidFill>
                  <a:schemeClr val="tx1"/>
                </a:solidFill>
                <a:effectLst/>
                <a:latin typeface="+mn-lt"/>
                <a:ea typeface="+mn-ea"/>
                <a:cs typeface="+mn-cs"/>
              </a:rPr>
              <a:t>_</a:t>
            </a:r>
            <a:r>
              <a:rPr lang="en-US" altLang="zh-CN" sz="1200" b="0" i="0" kern="1200" dirty="0" err="1">
                <a:solidFill>
                  <a:schemeClr val="tx1"/>
                </a:solidFill>
                <a:effectLst/>
                <a:latin typeface="+mn-lt"/>
                <a:ea typeface="+mn-ea"/>
                <a:cs typeface="+mn-cs"/>
              </a:rPr>
              <a:t>fastcall</a:t>
            </a:r>
            <a:r>
              <a:rPr lang="en-US" altLang="zh-CN"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和 </a:t>
            </a:r>
            <a:r>
              <a:rPr lang="en-US" altLang="zh-CN" sz="1200" b="0" i="0" kern="1200" dirty="0">
                <a:solidFill>
                  <a:schemeClr val="tx1"/>
                </a:solidFill>
                <a:effectLst/>
                <a:latin typeface="+mn-lt"/>
                <a:ea typeface="+mn-ea"/>
                <a:cs typeface="+mn-cs"/>
              </a:rPr>
              <a:t>_</a:t>
            </a:r>
            <a:r>
              <a:rPr lang="en-US" altLang="zh-CN" sz="1200" b="0" i="0" kern="1200" dirty="0" err="1">
                <a:solidFill>
                  <a:schemeClr val="tx1"/>
                </a:solidFill>
                <a:effectLst/>
                <a:latin typeface="+mn-lt"/>
                <a:ea typeface="+mn-ea"/>
                <a:cs typeface="+mn-cs"/>
              </a:rPr>
              <a:t>thiscall</a:t>
            </a:r>
            <a:r>
              <a:rPr lang="zh-CN" altLang="en-US" sz="1200" b="0" i="0" kern="1200" dirty="0">
                <a:solidFill>
                  <a:schemeClr val="tx1"/>
                </a:solidFill>
                <a:effectLst/>
                <a:latin typeface="+mn-lt"/>
                <a:ea typeface="+mn-ea"/>
                <a:cs typeface="+mn-cs"/>
              </a:rPr>
              <a:t>涉及的寄存器由编译器决定，因此不能用作跨编译器的接口。所以</a:t>
            </a:r>
            <a:r>
              <a:rPr lang="en-US" altLang="zh-CN" sz="1200" b="0" i="0" kern="1200" dirty="0">
                <a:solidFill>
                  <a:schemeClr val="tx1"/>
                </a:solidFill>
                <a:effectLst/>
                <a:latin typeface="+mn-lt"/>
                <a:ea typeface="+mn-ea"/>
                <a:cs typeface="+mn-cs"/>
              </a:rPr>
              <a:t>Windows</a:t>
            </a:r>
            <a:r>
              <a:rPr lang="zh-CN" altLang="en-US" sz="1200" b="0" i="0" kern="1200" dirty="0">
                <a:solidFill>
                  <a:schemeClr val="tx1"/>
                </a:solidFill>
                <a:effectLst/>
                <a:latin typeface="+mn-lt"/>
                <a:ea typeface="+mn-ea"/>
                <a:cs typeface="+mn-cs"/>
              </a:rPr>
              <a:t>上的</a:t>
            </a:r>
            <a:r>
              <a:rPr lang="en-US" altLang="zh-CN" sz="1200" b="0" i="0" kern="1200" dirty="0">
                <a:solidFill>
                  <a:schemeClr val="tx1"/>
                </a:solidFill>
                <a:effectLst/>
                <a:latin typeface="+mn-lt"/>
                <a:ea typeface="+mn-ea"/>
                <a:cs typeface="+mn-cs"/>
              </a:rPr>
              <a:t>COM</a:t>
            </a:r>
            <a:r>
              <a:rPr lang="zh-CN" altLang="en-US" sz="1200" b="0" i="0" kern="1200" dirty="0">
                <a:solidFill>
                  <a:schemeClr val="tx1"/>
                </a:solidFill>
                <a:effectLst/>
                <a:latin typeface="+mn-lt"/>
                <a:ea typeface="+mn-ea"/>
                <a:cs typeface="+mn-cs"/>
              </a:rPr>
              <a:t>对象接口都定义为</a:t>
            </a:r>
            <a:r>
              <a:rPr lang="en-US" altLang="zh-CN" sz="1200" b="0" i="0" kern="1200" dirty="0">
                <a:solidFill>
                  <a:schemeClr val="tx1"/>
                </a:solidFill>
                <a:effectLst/>
                <a:latin typeface="+mn-lt"/>
                <a:ea typeface="+mn-ea"/>
                <a:cs typeface="+mn-cs"/>
              </a:rPr>
              <a:t>_</a:t>
            </a:r>
            <a:r>
              <a:rPr lang="en-US" altLang="zh-CN" sz="1200" b="0" i="0" kern="1200" dirty="0" err="1">
                <a:solidFill>
                  <a:schemeClr val="tx1"/>
                </a:solidFill>
                <a:effectLst/>
                <a:latin typeface="+mn-lt"/>
                <a:ea typeface="+mn-ea"/>
                <a:cs typeface="+mn-cs"/>
              </a:rPr>
              <a:t>stdcall</a:t>
            </a:r>
            <a:r>
              <a:rPr lang="zh-CN" altLang="en-US" sz="1200" b="0" i="0" kern="1200" dirty="0">
                <a:solidFill>
                  <a:schemeClr val="tx1"/>
                </a:solidFill>
                <a:effectLst/>
                <a:latin typeface="+mn-lt"/>
                <a:ea typeface="+mn-ea"/>
                <a:cs typeface="+mn-cs"/>
              </a:rPr>
              <a:t>调用方式。</a:t>
            </a:r>
            <a:endParaRPr lang="en-US" altLang="zh-CN" sz="1200" b="0" i="0" kern="1200" dirty="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46593B6F-300B-4ECE-AE7E-E0BEBEA3A190}" type="slidenum">
              <a:rPr lang="zh-CN" altLang="en-US" smtClean="0"/>
              <a:pPr/>
              <a:t>41</a:t>
            </a:fld>
            <a:endParaRPr lang="zh-CN" altLang="en-US"/>
          </a:p>
        </p:txBody>
      </p:sp>
    </p:spTree>
    <p:extLst>
      <p:ext uri="{BB962C8B-B14F-4D97-AF65-F5344CB8AC3E}">
        <p14:creationId xmlns:p14="http://schemas.microsoft.com/office/powerpoint/2010/main" val="28225957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a:t>最早的</a:t>
            </a:r>
            <a:r>
              <a:rPr lang="en-US" altLang="zh-CN" dirty="0"/>
              <a:t>C++ </a:t>
            </a:r>
            <a:r>
              <a:rPr lang="zh-CN" altLang="en-US" dirty="0"/>
              <a:t>只是</a:t>
            </a:r>
            <a:r>
              <a:rPr lang="en-US" altLang="zh-CN" dirty="0"/>
              <a:t>C</a:t>
            </a:r>
            <a:r>
              <a:rPr lang="zh-CN" altLang="en-US" dirty="0"/>
              <a:t>的前端</a:t>
            </a:r>
            <a:r>
              <a:rPr lang="en-US" altLang="zh-CN" dirty="0"/>
              <a:t>,</a:t>
            </a:r>
            <a:r>
              <a:rPr lang="zh-CN" altLang="en-US" dirty="0"/>
              <a:t>将</a:t>
            </a:r>
            <a:r>
              <a:rPr lang="en-US" altLang="zh-CN" dirty="0"/>
              <a:t>C++</a:t>
            </a:r>
            <a:r>
              <a:rPr lang="zh-CN" altLang="en-US" dirty="0"/>
              <a:t>代码生成为</a:t>
            </a:r>
            <a:r>
              <a:rPr lang="en-US" altLang="zh-CN" dirty="0"/>
              <a:t>C</a:t>
            </a:r>
            <a:r>
              <a:rPr lang="zh-CN" altLang="en-US" dirty="0"/>
              <a:t>代码</a:t>
            </a:r>
          </a:p>
        </p:txBody>
      </p:sp>
      <p:sp>
        <p:nvSpPr>
          <p:cNvPr id="4" name="灯片编号占位符 3"/>
          <p:cNvSpPr>
            <a:spLocks noGrp="1"/>
          </p:cNvSpPr>
          <p:nvPr>
            <p:ph type="sldNum" sz="quarter" idx="10"/>
          </p:nvPr>
        </p:nvSpPr>
        <p:spPr/>
        <p:txBody>
          <a:bodyPr/>
          <a:lstStyle/>
          <a:p>
            <a:fld id="{46593B6F-300B-4ECE-AE7E-E0BEBEA3A190}" type="slidenum">
              <a:rPr lang="zh-CN" altLang="en-US" smtClean="0"/>
              <a:pPr/>
              <a:t>4</a:t>
            </a:fld>
            <a:endParaRPr lang="zh-CN" alt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内联函数：</a:t>
            </a:r>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优点：</a:t>
            </a:r>
          </a:p>
          <a:p>
            <a:pPr marL="171450" indent="-171450">
              <a:buFont typeface="Arial" panose="020B0604020202020204" pitchFamily="34" charset="0"/>
              <a:buChar char="•"/>
            </a:pPr>
            <a:r>
              <a:rPr lang="zh-CN" altLang="en-US" sz="1200" b="0" i="0" kern="1200" dirty="0">
                <a:solidFill>
                  <a:schemeClr val="tx1"/>
                </a:solidFill>
                <a:effectLst/>
                <a:latin typeface="+mn-lt"/>
                <a:ea typeface="+mn-ea"/>
                <a:cs typeface="+mn-cs"/>
              </a:rPr>
              <a:t>它通过避免函数调用所带来的开销来提高你程序的运行速度。</a:t>
            </a:r>
            <a:endParaRPr lang="en-US" altLang="zh-CN" sz="1200" b="0" i="0" kern="1200" dirty="0">
              <a:solidFill>
                <a:schemeClr val="tx1"/>
              </a:solidFill>
              <a:effectLst/>
              <a:latin typeface="+mn-lt"/>
              <a:ea typeface="+mn-ea"/>
              <a:cs typeface="+mn-cs"/>
            </a:endParaRPr>
          </a:p>
          <a:p>
            <a:pPr marL="171450" indent="-171450">
              <a:buFont typeface="Arial" panose="020B0604020202020204" pitchFamily="34" charset="0"/>
              <a:buChar char="•"/>
            </a:pPr>
            <a:r>
              <a:rPr lang="zh-CN" altLang="en-US" sz="1200" b="0" i="0" kern="1200" dirty="0">
                <a:solidFill>
                  <a:schemeClr val="tx1"/>
                </a:solidFill>
                <a:effectLst/>
                <a:latin typeface="+mn-lt"/>
                <a:ea typeface="+mn-ea"/>
                <a:cs typeface="+mn-cs"/>
              </a:rPr>
              <a:t>当函数调用发生时，它节省了变量弹栈、压栈的开销。</a:t>
            </a:r>
            <a:endParaRPr lang="en-US" altLang="zh-CN" sz="1200" b="0" i="0" kern="1200" dirty="0">
              <a:solidFill>
                <a:schemeClr val="tx1"/>
              </a:solidFill>
              <a:effectLst/>
              <a:latin typeface="+mn-lt"/>
              <a:ea typeface="+mn-ea"/>
              <a:cs typeface="+mn-cs"/>
            </a:endParaRPr>
          </a:p>
          <a:p>
            <a:pPr marL="171450" indent="-171450">
              <a:buFont typeface="Arial" panose="020B0604020202020204" pitchFamily="34" charset="0"/>
              <a:buChar char="•"/>
            </a:pPr>
            <a:r>
              <a:rPr lang="zh-CN" altLang="en-US" sz="1200" b="0" i="0" kern="1200" dirty="0">
                <a:solidFill>
                  <a:schemeClr val="tx1"/>
                </a:solidFill>
                <a:effectLst/>
                <a:latin typeface="+mn-lt"/>
                <a:ea typeface="+mn-ea"/>
                <a:cs typeface="+mn-cs"/>
              </a:rPr>
              <a:t>它避免了一个函数执行完返回原现场的开销。</a:t>
            </a:r>
            <a:endParaRPr lang="en-US" altLang="zh-CN" sz="1200" b="0" i="0" kern="1200" dirty="0">
              <a:solidFill>
                <a:schemeClr val="tx1"/>
              </a:solidFill>
              <a:effectLst/>
              <a:latin typeface="+mn-lt"/>
              <a:ea typeface="+mn-ea"/>
              <a:cs typeface="+mn-cs"/>
            </a:endParaRPr>
          </a:p>
          <a:p>
            <a:pPr marL="171450" indent="-171450">
              <a:buFont typeface="Arial" panose="020B0604020202020204" pitchFamily="34" charset="0"/>
              <a:buChar char="•"/>
            </a:pPr>
            <a:r>
              <a:rPr lang="zh-CN" altLang="en-US" sz="1200" b="0" i="0" kern="1200" dirty="0">
                <a:solidFill>
                  <a:schemeClr val="tx1"/>
                </a:solidFill>
                <a:effectLst/>
                <a:latin typeface="+mn-lt"/>
                <a:ea typeface="+mn-ea"/>
                <a:cs typeface="+mn-cs"/>
              </a:rPr>
              <a:t>通过将函数声明为内联，你可以把函数定义放在头文件内。</a:t>
            </a:r>
          </a:p>
          <a:p>
            <a:r>
              <a:rPr lang="zh-CN" altLang="en-US" sz="1200" b="0" i="0" kern="1200" dirty="0">
                <a:solidFill>
                  <a:schemeClr val="tx1"/>
                </a:solidFill>
                <a:effectLst/>
                <a:latin typeface="+mn-lt"/>
                <a:ea typeface="+mn-ea"/>
                <a:cs typeface="+mn-cs"/>
              </a:rPr>
              <a:t>缺点：</a:t>
            </a:r>
          </a:p>
          <a:p>
            <a:pPr marL="171450" indent="-171450">
              <a:buFont typeface="Arial" panose="020B0604020202020204" pitchFamily="34" charset="0"/>
              <a:buChar char="•"/>
            </a:pPr>
            <a:r>
              <a:rPr lang="zh-CN" altLang="en-US" sz="1200" b="0" i="0" kern="1200" dirty="0">
                <a:solidFill>
                  <a:schemeClr val="tx1"/>
                </a:solidFill>
                <a:effectLst/>
                <a:latin typeface="+mn-lt"/>
                <a:ea typeface="+mn-ea"/>
                <a:cs typeface="+mn-cs"/>
              </a:rPr>
              <a:t>因为代码的扩展，内联函数增大了可执行程序的体积。</a:t>
            </a:r>
            <a:endParaRPr lang="en-US" altLang="zh-CN" sz="1200" b="0" i="0" kern="1200" dirty="0">
              <a:solidFill>
                <a:schemeClr val="tx1"/>
              </a:solidFill>
              <a:effectLst/>
              <a:latin typeface="+mn-lt"/>
              <a:ea typeface="+mn-ea"/>
              <a:cs typeface="+mn-cs"/>
            </a:endParaRPr>
          </a:p>
          <a:p>
            <a:pPr marL="171450" indent="-171450">
              <a:buFont typeface="Arial" panose="020B0604020202020204" pitchFamily="34" charset="0"/>
              <a:buChar char="•"/>
            </a:pPr>
            <a:r>
              <a:rPr lang="en-US" altLang="zh-CN" sz="1200" b="0" i="0" kern="1200" dirty="0">
                <a:solidFill>
                  <a:schemeClr val="tx1"/>
                </a:solidFill>
                <a:effectLst/>
                <a:latin typeface="+mn-lt"/>
                <a:ea typeface="+mn-ea"/>
                <a:cs typeface="+mn-cs"/>
              </a:rPr>
              <a:t>C++</a:t>
            </a:r>
            <a:r>
              <a:rPr lang="zh-CN" altLang="en-US" sz="1200" b="0" i="0" kern="1200" dirty="0">
                <a:solidFill>
                  <a:schemeClr val="tx1"/>
                </a:solidFill>
                <a:effectLst/>
                <a:latin typeface="+mn-lt"/>
                <a:ea typeface="+mn-ea"/>
                <a:cs typeface="+mn-cs"/>
              </a:rPr>
              <a:t>内联函数的展开是中编译阶段，这就意味着如果你的内联函数发生了改动，那么就需要重新编译代码。</a:t>
            </a:r>
            <a:endParaRPr lang="en-US" altLang="zh-CN" sz="1200" b="0" i="0" kern="1200" dirty="0">
              <a:solidFill>
                <a:schemeClr val="tx1"/>
              </a:solidFill>
              <a:effectLst/>
              <a:latin typeface="+mn-lt"/>
              <a:ea typeface="+mn-ea"/>
              <a:cs typeface="+mn-cs"/>
            </a:endParaRPr>
          </a:p>
          <a:p>
            <a:pPr marL="171450" indent="-171450">
              <a:buFont typeface="Arial" panose="020B0604020202020204" pitchFamily="34" charset="0"/>
              <a:buChar char="•"/>
            </a:pPr>
            <a:r>
              <a:rPr lang="zh-CN" altLang="en-US" sz="1200" b="0" i="0" kern="1200" dirty="0">
                <a:solidFill>
                  <a:schemeClr val="tx1"/>
                </a:solidFill>
                <a:effectLst/>
                <a:latin typeface="+mn-lt"/>
                <a:ea typeface="+mn-ea"/>
                <a:cs typeface="+mn-cs"/>
              </a:rPr>
              <a:t>当你把内联函数放在头文件中时，它将会使你的头文件信息变多，不过头文件的使用者不用在意这些。</a:t>
            </a:r>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关键点</a:t>
            </a:r>
          </a:p>
          <a:p>
            <a:pPr marL="171450" indent="-171450">
              <a:buFont typeface="Arial" panose="020B0604020202020204" pitchFamily="34" charset="0"/>
              <a:buChar char="•"/>
            </a:pPr>
            <a:r>
              <a:rPr lang="zh-CN" altLang="en-US" sz="1200" b="0" i="0" kern="1200" dirty="0">
                <a:solidFill>
                  <a:schemeClr val="tx1"/>
                </a:solidFill>
                <a:effectLst/>
                <a:latin typeface="+mn-lt"/>
                <a:ea typeface="+mn-ea"/>
                <a:cs typeface="+mn-cs"/>
              </a:rPr>
              <a:t>内联声明只是一种对编译器的建议，编译器是否采用内联措施由编译器自己来决定。甚至在汇编阶段或链接阶段，一些没有</a:t>
            </a:r>
            <a:r>
              <a:rPr lang="en-US" altLang="zh-CN" sz="1200" b="0" i="0" kern="1200" dirty="0">
                <a:solidFill>
                  <a:schemeClr val="tx1"/>
                </a:solidFill>
                <a:effectLst/>
                <a:latin typeface="+mn-lt"/>
                <a:ea typeface="+mn-ea"/>
                <a:cs typeface="+mn-cs"/>
              </a:rPr>
              <a:t>inline</a:t>
            </a:r>
            <a:r>
              <a:rPr lang="zh-CN" altLang="en-US" sz="1200" b="0" i="0" kern="1200" dirty="0">
                <a:solidFill>
                  <a:schemeClr val="tx1"/>
                </a:solidFill>
                <a:effectLst/>
                <a:latin typeface="+mn-lt"/>
                <a:ea typeface="+mn-ea"/>
                <a:cs typeface="+mn-cs"/>
              </a:rPr>
              <a:t>声明的函数编译器也会将它内联展开。</a:t>
            </a:r>
          </a:p>
          <a:p>
            <a:pPr marL="171450" indent="-171450">
              <a:buFont typeface="Arial" panose="020B0604020202020204" pitchFamily="34" charset="0"/>
              <a:buChar char="•"/>
            </a:pPr>
            <a:r>
              <a:rPr lang="zh-CN" altLang="en-US" sz="1200" b="0" i="0" kern="1200" dirty="0">
                <a:solidFill>
                  <a:schemeClr val="tx1"/>
                </a:solidFill>
                <a:effectLst/>
                <a:latin typeface="+mn-lt"/>
                <a:ea typeface="+mn-ea"/>
                <a:cs typeface="+mn-cs"/>
              </a:rPr>
              <a:t>编译器的内联看起来就像是代码的复制与粘贴，这与预处理宏是很不同的：宏是强制的内联展开，可能将会污染所有的命名空间与代码，将为程序的调试带来困难。</a:t>
            </a:r>
          </a:p>
          <a:p>
            <a:pPr marL="171450" indent="-171450">
              <a:buFont typeface="Arial" panose="020B0604020202020204" pitchFamily="34" charset="0"/>
              <a:buChar char="•"/>
            </a:pPr>
            <a:r>
              <a:rPr lang="zh-CN" altLang="en-US" sz="1200" b="0" i="0" kern="1200" dirty="0">
                <a:solidFill>
                  <a:schemeClr val="tx1"/>
                </a:solidFill>
                <a:effectLst/>
                <a:latin typeface="+mn-lt"/>
                <a:ea typeface="+mn-ea"/>
                <a:cs typeface="+mn-cs"/>
              </a:rPr>
              <a:t>所有中类中定义的函数都默认声明为</a:t>
            </a:r>
            <a:r>
              <a:rPr lang="en-US" altLang="zh-CN" sz="1200" b="0" i="0" kern="1200" dirty="0">
                <a:solidFill>
                  <a:schemeClr val="tx1"/>
                </a:solidFill>
                <a:effectLst/>
                <a:latin typeface="+mn-lt"/>
                <a:ea typeface="+mn-ea"/>
                <a:cs typeface="+mn-cs"/>
              </a:rPr>
              <a:t>inline</a:t>
            </a:r>
            <a:r>
              <a:rPr lang="zh-CN" altLang="en-US" sz="1200" b="0" i="0" kern="1200" dirty="0">
                <a:solidFill>
                  <a:schemeClr val="tx1"/>
                </a:solidFill>
                <a:effectLst/>
                <a:latin typeface="+mn-lt"/>
                <a:ea typeface="+mn-ea"/>
                <a:cs typeface="+mn-cs"/>
              </a:rPr>
              <a:t>函数，所有我们不用显示地去声明</a:t>
            </a:r>
            <a:r>
              <a:rPr lang="en-US" altLang="zh-CN" sz="1200" b="0" i="0" kern="1200" dirty="0">
                <a:solidFill>
                  <a:schemeClr val="tx1"/>
                </a:solidFill>
                <a:effectLst/>
                <a:latin typeface="+mn-lt"/>
                <a:ea typeface="+mn-ea"/>
                <a:cs typeface="+mn-cs"/>
              </a:rPr>
              <a:t>inline</a:t>
            </a:r>
            <a:r>
              <a:rPr lang="zh-CN" altLang="en-US" sz="1200" b="0" i="0" kern="1200" dirty="0">
                <a:solidFill>
                  <a:schemeClr val="tx1"/>
                </a:solidFill>
                <a:effectLst/>
                <a:latin typeface="+mn-lt"/>
                <a:ea typeface="+mn-ea"/>
                <a:cs typeface="+mn-cs"/>
              </a:rPr>
              <a:t>。</a:t>
            </a:r>
          </a:p>
          <a:p>
            <a:pPr marL="171450" indent="-171450">
              <a:buFont typeface="Arial" panose="020B0604020202020204" pitchFamily="34" charset="0"/>
              <a:buChar char="•"/>
            </a:pPr>
            <a:r>
              <a:rPr lang="zh-CN" altLang="en-US" sz="1200" b="0" i="0" kern="1200" dirty="0">
                <a:solidFill>
                  <a:schemeClr val="tx1"/>
                </a:solidFill>
                <a:effectLst/>
                <a:latin typeface="+mn-lt"/>
                <a:ea typeface="+mn-ea"/>
                <a:cs typeface="+mn-cs"/>
              </a:rPr>
              <a:t>虚函数不允许内联。</a:t>
            </a:r>
          </a:p>
          <a:p>
            <a:pPr marL="171450" indent="-171450">
              <a:buFont typeface="Arial" panose="020B0604020202020204" pitchFamily="34" charset="0"/>
              <a:buChar char="•"/>
            </a:pPr>
            <a:r>
              <a:rPr lang="zh-CN" altLang="en-US" sz="1200" b="0" i="0" kern="1200" dirty="0">
                <a:solidFill>
                  <a:schemeClr val="tx1"/>
                </a:solidFill>
                <a:effectLst/>
                <a:latin typeface="+mn-lt"/>
                <a:ea typeface="+mn-ea"/>
                <a:cs typeface="+mn-cs"/>
              </a:rPr>
              <a:t>虽然说模板函数放中头文件中，但它们不一定是内联的。（不是说定义在头文件中的函数都是内联函数）。</a:t>
            </a:r>
          </a:p>
          <a:p>
            <a:endParaRPr lang="zh-CN" altLang="en-US" dirty="0"/>
          </a:p>
        </p:txBody>
      </p:sp>
      <p:sp>
        <p:nvSpPr>
          <p:cNvPr id="4" name="灯片编号占位符 3"/>
          <p:cNvSpPr>
            <a:spLocks noGrp="1"/>
          </p:cNvSpPr>
          <p:nvPr>
            <p:ph type="sldNum" sz="quarter" idx="10"/>
          </p:nvPr>
        </p:nvSpPr>
        <p:spPr/>
        <p:txBody>
          <a:bodyPr/>
          <a:lstStyle/>
          <a:p>
            <a:fld id="{46593B6F-300B-4ECE-AE7E-E0BEBEA3A190}" type="slidenum">
              <a:rPr lang="zh-CN" altLang="en-US" smtClean="0"/>
              <a:pPr/>
              <a:t>42</a:t>
            </a:fld>
            <a:endParaRPr lang="zh-CN" altLang="en-US"/>
          </a:p>
        </p:txBody>
      </p:sp>
    </p:spTree>
    <p:extLst>
      <p:ext uri="{BB962C8B-B14F-4D97-AF65-F5344CB8AC3E}">
        <p14:creationId xmlns:p14="http://schemas.microsoft.com/office/powerpoint/2010/main" val="13180729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b="0" i="0" kern="1200" dirty="0">
                <a:solidFill>
                  <a:schemeClr val="tx1"/>
                </a:solidFill>
                <a:effectLst/>
                <a:latin typeface="+mn-lt"/>
                <a:ea typeface="+mn-ea"/>
                <a:cs typeface="+mn-cs"/>
              </a:rPr>
              <a:t>Windows </a:t>
            </a:r>
            <a:r>
              <a:rPr lang="zh-CN" altLang="en-US" sz="1200" b="0" i="0" kern="1200" dirty="0">
                <a:solidFill>
                  <a:schemeClr val="tx1"/>
                </a:solidFill>
                <a:effectLst/>
                <a:latin typeface="+mn-lt"/>
                <a:ea typeface="+mn-ea"/>
                <a:cs typeface="+mn-cs"/>
              </a:rPr>
              <a:t>定义了函数</a:t>
            </a:r>
            <a:r>
              <a:rPr lang="en-US" altLang="zh-CN" sz="1200" b="0" i="0" kern="1200" dirty="0">
                <a:solidFill>
                  <a:schemeClr val="tx1"/>
                </a:solidFill>
                <a:effectLst/>
                <a:latin typeface="+mn-lt"/>
                <a:ea typeface="+mn-ea"/>
                <a:cs typeface="+mn-cs"/>
              </a:rPr>
              <a:t>mainCRTStartup</a:t>
            </a:r>
            <a:r>
              <a:rPr lang="zh-CN" altLang="en-US" sz="1200" b="0" i="0" kern="1200" dirty="0">
                <a:solidFill>
                  <a:schemeClr val="tx1"/>
                </a:solidFill>
                <a:effectLst/>
                <a:latin typeface="+mn-lt"/>
                <a:ea typeface="+mn-ea"/>
                <a:cs typeface="+mn-cs"/>
              </a:rPr>
              <a:t> 和</a:t>
            </a:r>
            <a:r>
              <a:rPr lang="en-US" altLang="zh-CN" sz="1200" b="0" i="0" kern="1200" dirty="0" err="1">
                <a:solidFill>
                  <a:schemeClr val="tx1"/>
                </a:solidFill>
                <a:effectLst/>
                <a:latin typeface="+mn-lt"/>
                <a:ea typeface="+mn-ea"/>
                <a:cs typeface="+mn-cs"/>
              </a:rPr>
              <a:t>WinMainCRTStartup</a:t>
            </a:r>
            <a:r>
              <a:rPr lang="en-US" altLang="zh-CN"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，这两个函数也被称作</a:t>
            </a:r>
            <a:r>
              <a:rPr lang="zh-CN" altLang="en-US" sz="1200" b="1" i="0" kern="1200" dirty="0">
                <a:solidFill>
                  <a:schemeClr val="tx1"/>
                </a:solidFill>
                <a:effectLst/>
                <a:latin typeface="+mn-lt"/>
                <a:ea typeface="+mn-ea"/>
                <a:cs typeface="+mn-cs"/>
              </a:rPr>
              <a:t>启动函数</a:t>
            </a:r>
            <a:r>
              <a:rPr lang="zh-CN" altLang="en-US" sz="1200" b="0" i="0" kern="1200" dirty="0">
                <a:solidFill>
                  <a:schemeClr val="tx1"/>
                </a:solidFill>
                <a:effectLst/>
                <a:latin typeface="+mn-lt"/>
                <a:ea typeface="+mn-ea"/>
                <a:cs typeface="+mn-cs"/>
              </a:rPr>
              <a:t> 。</a:t>
            </a:r>
            <a:endParaRPr lang="en-US" altLang="zh-CN" sz="1200" b="0" i="0" kern="1200" dirty="0">
              <a:solidFill>
                <a:schemeClr val="tx1"/>
              </a:solidFill>
              <a:effectLst/>
              <a:latin typeface="+mn-lt"/>
              <a:ea typeface="+mn-ea"/>
              <a:cs typeface="+mn-cs"/>
            </a:endParaRPr>
          </a:p>
          <a:p>
            <a:endParaRPr lang="en-US" altLang="zh-CN" sz="1200" kern="1200" dirty="0">
              <a:solidFill>
                <a:schemeClr val="tx1"/>
              </a:solidFill>
              <a:latin typeface="+mn-lt"/>
              <a:ea typeface="+mn-ea"/>
              <a:cs typeface="+mn-cs"/>
            </a:endParaRPr>
          </a:p>
          <a:p>
            <a:r>
              <a:rPr lang="en-US" altLang="zh-CN" sz="1200" kern="1200" dirty="0">
                <a:solidFill>
                  <a:schemeClr val="tx1"/>
                </a:solidFill>
                <a:latin typeface="+mn-lt"/>
                <a:ea typeface="+mn-ea"/>
                <a:cs typeface="+mn-cs"/>
              </a:rPr>
              <a:t>//  * mainCRTStartup     		=&gt; main</a:t>
            </a:r>
          </a:p>
          <a:p>
            <a:r>
              <a:rPr lang="en-US" altLang="zh-CN" sz="1200" kern="1200" dirty="0">
                <a:solidFill>
                  <a:schemeClr val="tx1"/>
                </a:solidFill>
                <a:latin typeface="+mn-lt"/>
                <a:ea typeface="+mn-ea"/>
                <a:cs typeface="+mn-cs"/>
              </a:rPr>
              <a:t>//  * </a:t>
            </a:r>
            <a:r>
              <a:rPr lang="en-US" altLang="zh-CN" sz="1200" kern="1200" dirty="0" err="1">
                <a:solidFill>
                  <a:schemeClr val="tx1"/>
                </a:solidFill>
                <a:latin typeface="+mn-lt"/>
                <a:ea typeface="+mn-ea"/>
                <a:cs typeface="+mn-cs"/>
              </a:rPr>
              <a:t>wmainCRTStartup</a:t>
            </a:r>
            <a:r>
              <a:rPr lang="en-US" altLang="zh-CN" sz="1200" kern="1200" dirty="0">
                <a:solidFill>
                  <a:schemeClr val="tx1"/>
                </a:solidFill>
                <a:latin typeface="+mn-lt"/>
                <a:ea typeface="+mn-ea"/>
                <a:cs typeface="+mn-cs"/>
              </a:rPr>
              <a:t>    		=&gt; </a:t>
            </a:r>
            <a:r>
              <a:rPr lang="en-US" altLang="zh-CN" sz="1200" kern="1200" dirty="0" err="1">
                <a:solidFill>
                  <a:schemeClr val="tx1"/>
                </a:solidFill>
                <a:latin typeface="+mn-lt"/>
                <a:ea typeface="+mn-ea"/>
                <a:cs typeface="+mn-cs"/>
              </a:rPr>
              <a:t>wmain</a:t>
            </a:r>
            <a:endParaRPr lang="en-US" altLang="zh-CN" sz="1200" kern="1200" dirty="0">
              <a:solidFill>
                <a:schemeClr val="tx1"/>
              </a:solidFill>
              <a:latin typeface="+mn-lt"/>
              <a:ea typeface="+mn-ea"/>
              <a:cs typeface="+mn-cs"/>
            </a:endParaRPr>
          </a:p>
          <a:p>
            <a:r>
              <a:rPr lang="en-US" altLang="zh-CN" sz="1200" kern="1200" dirty="0">
                <a:solidFill>
                  <a:schemeClr val="tx1"/>
                </a:solidFill>
                <a:latin typeface="+mn-lt"/>
                <a:ea typeface="+mn-ea"/>
                <a:cs typeface="+mn-cs"/>
              </a:rPr>
              <a:t>//  * </a:t>
            </a:r>
            <a:r>
              <a:rPr lang="en-US" altLang="zh-CN" sz="1200" kern="1200" dirty="0" err="1">
                <a:solidFill>
                  <a:schemeClr val="tx1"/>
                </a:solidFill>
                <a:latin typeface="+mn-lt"/>
                <a:ea typeface="+mn-ea"/>
                <a:cs typeface="+mn-cs"/>
              </a:rPr>
              <a:t>WinMainCRTStartup</a:t>
            </a:r>
            <a:r>
              <a:rPr lang="en-US" altLang="zh-CN" sz="1200" kern="1200" dirty="0">
                <a:solidFill>
                  <a:schemeClr val="tx1"/>
                </a:solidFill>
                <a:latin typeface="+mn-lt"/>
                <a:ea typeface="+mn-ea"/>
                <a:cs typeface="+mn-cs"/>
              </a:rPr>
              <a:t>  		=&gt; </a:t>
            </a:r>
            <a:r>
              <a:rPr lang="en-US" altLang="zh-CN" sz="1200" kern="1200" dirty="0" err="1">
                <a:solidFill>
                  <a:schemeClr val="tx1"/>
                </a:solidFill>
                <a:latin typeface="+mn-lt"/>
                <a:ea typeface="+mn-ea"/>
                <a:cs typeface="+mn-cs"/>
              </a:rPr>
              <a:t>WinMain</a:t>
            </a:r>
            <a:endParaRPr lang="en-US" altLang="zh-CN" sz="1200" kern="1200" dirty="0">
              <a:solidFill>
                <a:schemeClr val="tx1"/>
              </a:solidFill>
              <a:latin typeface="+mn-lt"/>
              <a:ea typeface="+mn-ea"/>
              <a:cs typeface="+mn-cs"/>
            </a:endParaRPr>
          </a:p>
          <a:p>
            <a:r>
              <a:rPr lang="en-US" altLang="zh-CN" sz="1200" kern="1200" dirty="0">
                <a:solidFill>
                  <a:schemeClr val="tx1"/>
                </a:solidFill>
                <a:latin typeface="+mn-lt"/>
                <a:ea typeface="+mn-ea"/>
                <a:cs typeface="+mn-cs"/>
              </a:rPr>
              <a:t>//  * </a:t>
            </a:r>
            <a:r>
              <a:rPr lang="en-US" altLang="zh-CN" sz="1200" kern="1200" dirty="0" err="1">
                <a:solidFill>
                  <a:schemeClr val="tx1"/>
                </a:solidFill>
                <a:latin typeface="+mn-lt"/>
                <a:ea typeface="+mn-ea"/>
                <a:cs typeface="+mn-cs"/>
              </a:rPr>
              <a:t>wWinMainCRTStartup</a:t>
            </a:r>
            <a:r>
              <a:rPr lang="en-US" altLang="zh-CN" sz="1200" kern="1200" dirty="0">
                <a:solidFill>
                  <a:schemeClr val="tx1"/>
                </a:solidFill>
                <a:latin typeface="+mn-lt"/>
                <a:ea typeface="+mn-ea"/>
                <a:cs typeface="+mn-cs"/>
              </a:rPr>
              <a:t> 		=&gt; </a:t>
            </a:r>
            <a:r>
              <a:rPr lang="en-US" altLang="zh-CN" sz="1200" kern="1200" dirty="0" err="1">
                <a:solidFill>
                  <a:schemeClr val="tx1"/>
                </a:solidFill>
                <a:latin typeface="+mn-lt"/>
                <a:ea typeface="+mn-ea"/>
                <a:cs typeface="+mn-cs"/>
              </a:rPr>
              <a:t>wWinMain</a:t>
            </a:r>
            <a:endParaRPr lang="en-US" altLang="zh-CN" sz="1200" kern="1200" dirty="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1200" b="0" i="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a:p>
            <a:r>
              <a:rPr lang="en-US" altLang="zh-CN" sz="1200" b="0" i="0" kern="1200" dirty="0">
                <a:solidFill>
                  <a:schemeClr val="tx1"/>
                </a:solidFill>
                <a:effectLst/>
                <a:latin typeface="+mn-lt"/>
                <a:ea typeface="+mn-ea"/>
                <a:cs typeface="+mn-cs"/>
              </a:rPr>
              <a:t>_initterm </a:t>
            </a:r>
            <a:r>
              <a:rPr lang="zh-CN" altLang="en-US" sz="1200" b="0" i="0" kern="1200" dirty="0">
                <a:solidFill>
                  <a:schemeClr val="tx1"/>
                </a:solidFill>
                <a:effectLst/>
                <a:latin typeface="+mn-lt"/>
                <a:ea typeface="+mn-ea"/>
                <a:cs typeface="+mn-cs"/>
              </a:rPr>
              <a:t>接受两个指针作为参数，这两个指针中间的内存区域是一张函数指针表。</a:t>
            </a:r>
            <a:endParaRPr lang="en-US" altLang="zh-CN" sz="1200" b="0" i="0" kern="1200" dirty="0">
              <a:solidFill>
                <a:schemeClr val="tx1"/>
              </a:solidFill>
              <a:effectLst/>
              <a:latin typeface="+mn-lt"/>
              <a:ea typeface="+mn-ea"/>
              <a:cs typeface="+mn-cs"/>
            </a:endParaRPr>
          </a:p>
          <a:p>
            <a:r>
              <a:rPr lang="en-US" altLang="zh-CN" sz="1200" b="0" i="0" kern="1200" dirty="0">
                <a:solidFill>
                  <a:schemeClr val="tx1"/>
                </a:solidFill>
                <a:effectLst/>
                <a:latin typeface="+mn-lt"/>
                <a:ea typeface="+mn-ea"/>
                <a:cs typeface="+mn-cs"/>
              </a:rPr>
              <a:t>_initterm </a:t>
            </a:r>
            <a:r>
              <a:rPr lang="zh-CN" altLang="en-US" sz="1200" b="0" i="0" kern="1200" dirty="0">
                <a:solidFill>
                  <a:schemeClr val="tx1"/>
                </a:solidFill>
                <a:effectLst/>
                <a:latin typeface="+mn-lt"/>
                <a:ea typeface="+mn-ea"/>
                <a:cs typeface="+mn-cs"/>
              </a:rPr>
              <a:t>会从第一个指针开始，慢慢向后寻找，直到第二个指针结束，中间如果找到了一块内存表示一个函数指针，则执行该函数。</a:t>
            </a:r>
            <a:endParaRPr lang="en-US" altLang="zh-CN" sz="1200" b="0" i="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链接器会把所有的全局变量都放进</a:t>
            </a:r>
            <a:r>
              <a:rPr lang="en-US" altLang="zh-CN" sz="1200" b="0" i="0" kern="1200" dirty="0">
                <a:solidFill>
                  <a:schemeClr val="tx1"/>
                </a:solidFill>
                <a:effectLst/>
                <a:latin typeface="+mn-lt"/>
                <a:ea typeface="+mn-ea"/>
                <a:cs typeface="+mn-cs"/>
              </a:rPr>
              <a:t>PE</a:t>
            </a:r>
            <a:r>
              <a:rPr lang="zh-CN" altLang="en-US" sz="1200" b="0" i="0" kern="1200" dirty="0">
                <a:solidFill>
                  <a:schemeClr val="tx1"/>
                </a:solidFill>
                <a:effectLst/>
                <a:latin typeface="+mn-lt"/>
                <a:ea typeface="+mn-ea"/>
                <a:cs typeface="+mn-cs"/>
              </a:rPr>
              <a:t>的</a:t>
            </a:r>
            <a:r>
              <a:rPr lang="en-US" altLang="zh-CN" sz="1200" b="0" i="0" kern="1200" dirty="0">
                <a:solidFill>
                  <a:schemeClr val="tx1"/>
                </a:solidFill>
                <a:effectLst/>
                <a:latin typeface="+mn-lt"/>
                <a:ea typeface="+mn-ea"/>
                <a:cs typeface="+mn-cs"/>
              </a:rPr>
              <a:t>data</a:t>
            </a:r>
            <a:r>
              <a:rPr lang="zh-CN" altLang="en-US" sz="1200" b="0" i="0" kern="1200" dirty="0">
                <a:solidFill>
                  <a:schemeClr val="tx1"/>
                </a:solidFill>
                <a:effectLst/>
                <a:latin typeface="+mn-lt"/>
                <a:ea typeface="+mn-ea"/>
                <a:cs typeface="+mn-cs"/>
              </a:rPr>
              <a:t>区域</a:t>
            </a:r>
            <a:endParaRPr lang="en-US" altLang="zh-CN" sz="1200" b="0" i="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a:p>
            <a:r>
              <a:rPr lang="en-US" altLang="zh-CN" sz="1200" b="0" i="0" kern="1200" dirty="0" err="1">
                <a:solidFill>
                  <a:schemeClr val="tx1"/>
                </a:solidFill>
                <a:effectLst/>
                <a:latin typeface="+mn-lt"/>
                <a:ea typeface="+mn-ea"/>
                <a:cs typeface="+mn-cs"/>
              </a:rPr>
              <a:t>Crt</a:t>
            </a:r>
            <a:r>
              <a:rPr lang="zh-CN" altLang="en-US" sz="1200" b="0" i="0" kern="1200" dirty="0">
                <a:solidFill>
                  <a:schemeClr val="tx1"/>
                </a:solidFill>
                <a:effectLst/>
                <a:latin typeface="+mn-lt"/>
                <a:ea typeface="+mn-ea"/>
                <a:cs typeface="+mn-cs"/>
              </a:rPr>
              <a:t>中会初始化很多库函数需要的变量，所以尽量使用</a:t>
            </a:r>
            <a:r>
              <a:rPr lang="en-US" altLang="zh-CN" sz="1200" b="0" i="0" kern="1200" dirty="0" err="1">
                <a:solidFill>
                  <a:schemeClr val="tx1"/>
                </a:solidFill>
                <a:effectLst/>
                <a:latin typeface="+mn-lt"/>
                <a:ea typeface="+mn-ea"/>
                <a:cs typeface="+mn-cs"/>
              </a:rPr>
              <a:t>crt</a:t>
            </a:r>
            <a:r>
              <a:rPr lang="zh-CN" altLang="en-US" sz="1200" b="0" i="0" kern="1200" dirty="0">
                <a:solidFill>
                  <a:schemeClr val="tx1"/>
                </a:solidFill>
                <a:effectLst/>
                <a:latin typeface="+mn-lt"/>
                <a:ea typeface="+mn-ea"/>
                <a:cs typeface="+mn-cs"/>
              </a:rPr>
              <a:t>函数，而不要使用系统提供的</a:t>
            </a:r>
            <a:r>
              <a:rPr lang="en-US" altLang="zh-CN" sz="1200" b="0" i="0" kern="1200" dirty="0">
                <a:solidFill>
                  <a:schemeClr val="tx1"/>
                </a:solidFill>
                <a:effectLst/>
                <a:latin typeface="+mn-lt"/>
                <a:ea typeface="+mn-ea"/>
                <a:cs typeface="+mn-cs"/>
              </a:rPr>
              <a:t>API</a:t>
            </a:r>
          </a:p>
          <a:p>
            <a:r>
              <a:rPr lang="zh-CN" altLang="en-US" sz="1200" b="0" i="0" kern="1200" dirty="0">
                <a:solidFill>
                  <a:schemeClr val="tx1"/>
                </a:solidFill>
                <a:effectLst/>
                <a:latin typeface="+mn-lt"/>
                <a:ea typeface="+mn-ea"/>
                <a:cs typeface="+mn-cs"/>
              </a:rPr>
              <a:t>比如创建线程</a:t>
            </a:r>
            <a:r>
              <a:rPr lang="zh-CN" altLang="en-US" sz="1200" b="0" i="0" kern="1200" baseline="0" dirty="0">
                <a:solidFill>
                  <a:schemeClr val="tx1"/>
                </a:solidFill>
                <a:effectLst/>
                <a:latin typeface="+mn-lt"/>
                <a:ea typeface="+mn-ea"/>
                <a:cs typeface="+mn-cs"/>
              </a:rPr>
              <a:t> </a:t>
            </a:r>
            <a:r>
              <a:rPr lang="en-US" altLang="zh-CN" sz="1200" b="0" i="0" kern="1200" baseline="0" dirty="0">
                <a:solidFill>
                  <a:schemeClr val="tx1"/>
                </a:solidFill>
                <a:effectLst/>
                <a:latin typeface="+mn-lt"/>
                <a:ea typeface="+mn-ea"/>
                <a:cs typeface="+mn-cs"/>
              </a:rPr>
              <a:t>CreateThread，</a:t>
            </a:r>
            <a:r>
              <a:rPr lang="zh-CN" altLang="en-US" sz="1200" b="0" i="0" kern="1200" baseline="0" dirty="0">
                <a:solidFill>
                  <a:schemeClr val="tx1"/>
                </a:solidFill>
                <a:effectLst/>
                <a:latin typeface="+mn-lt"/>
                <a:ea typeface="+mn-ea"/>
                <a:cs typeface="+mn-cs"/>
              </a:rPr>
              <a:t>要使用</a:t>
            </a:r>
            <a:r>
              <a:rPr lang="en-US" altLang="zh-CN" sz="1200" b="0" i="0" kern="1200" baseline="0" dirty="0">
                <a:solidFill>
                  <a:schemeClr val="tx1"/>
                </a:solidFill>
                <a:effectLst/>
                <a:latin typeface="+mn-lt"/>
                <a:ea typeface="+mn-ea"/>
                <a:cs typeface="+mn-cs"/>
              </a:rPr>
              <a:t>_</a:t>
            </a:r>
            <a:r>
              <a:rPr lang="en-US" altLang="zh-CN" sz="1200" b="0" i="0" kern="1200" baseline="0" dirty="0" err="1">
                <a:solidFill>
                  <a:schemeClr val="tx1"/>
                </a:solidFill>
                <a:effectLst/>
                <a:latin typeface="+mn-lt"/>
                <a:ea typeface="+mn-ea"/>
                <a:cs typeface="+mn-cs"/>
              </a:rPr>
              <a:t>beginthreadex</a:t>
            </a:r>
            <a:r>
              <a:rPr lang="zh-CN" altLang="en-US" sz="1200" b="0" i="0" kern="1200" baseline="0" dirty="0">
                <a:solidFill>
                  <a:schemeClr val="tx1"/>
                </a:solidFill>
                <a:effectLst/>
                <a:latin typeface="+mn-lt"/>
                <a:ea typeface="+mn-ea"/>
                <a:cs typeface="+mn-cs"/>
              </a:rPr>
              <a:t>来代替</a:t>
            </a:r>
            <a:endParaRPr lang="en-US" altLang="zh-CN" sz="1200" b="0" i="0" kern="1200" baseline="0" dirty="0">
              <a:solidFill>
                <a:schemeClr val="tx1"/>
              </a:solidFill>
              <a:effectLst/>
              <a:latin typeface="+mn-lt"/>
              <a:ea typeface="+mn-ea"/>
              <a:cs typeface="+mn-cs"/>
            </a:endParaRPr>
          </a:p>
          <a:p>
            <a:endParaRPr lang="en-US" altLang="zh-CN" sz="1200" b="0" i="0" kern="1200" baseline="0" dirty="0">
              <a:solidFill>
                <a:schemeClr val="tx1"/>
              </a:solidFill>
              <a:effectLst/>
              <a:latin typeface="+mn-lt"/>
              <a:ea typeface="+mn-ea"/>
              <a:cs typeface="+mn-cs"/>
            </a:endParaRPr>
          </a:p>
          <a:p>
            <a:r>
              <a:rPr lang="zh-CN" altLang="en-US" sz="1200" b="1" i="0" kern="1200" dirty="0">
                <a:solidFill>
                  <a:schemeClr val="tx1"/>
                </a:solidFill>
                <a:effectLst/>
                <a:latin typeface="+mn-lt"/>
                <a:ea typeface="+mn-ea"/>
                <a:cs typeface="+mn-cs"/>
              </a:rPr>
              <a:t>在一个程序中最多可以用</a:t>
            </a:r>
            <a:r>
              <a:rPr lang="en-US" altLang="zh-CN" sz="1200" b="1" i="0" kern="1200" dirty="0" err="1">
                <a:solidFill>
                  <a:schemeClr val="tx1"/>
                </a:solidFill>
                <a:effectLst/>
                <a:latin typeface="+mn-lt"/>
                <a:ea typeface="+mn-ea"/>
                <a:cs typeface="+mn-cs"/>
              </a:rPr>
              <a:t>atexit</a:t>
            </a:r>
            <a:r>
              <a:rPr lang="en-US" altLang="zh-CN" sz="1200" b="1" i="0" kern="1200" dirty="0">
                <a:solidFill>
                  <a:schemeClr val="tx1"/>
                </a:solidFill>
                <a:effectLst/>
                <a:latin typeface="+mn-lt"/>
                <a:ea typeface="+mn-ea"/>
                <a:cs typeface="+mn-cs"/>
              </a:rPr>
              <a:t>()</a:t>
            </a:r>
            <a:r>
              <a:rPr lang="zh-CN" altLang="en-US" sz="1200" b="1" i="0" kern="1200" dirty="0">
                <a:solidFill>
                  <a:schemeClr val="tx1"/>
                </a:solidFill>
                <a:effectLst/>
                <a:latin typeface="+mn-lt"/>
                <a:ea typeface="+mn-ea"/>
                <a:cs typeface="+mn-cs"/>
              </a:rPr>
              <a:t>注册</a:t>
            </a:r>
            <a:r>
              <a:rPr lang="en-US" altLang="zh-CN" sz="1200" b="1" i="0" kern="1200" dirty="0">
                <a:solidFill>
                  <a:schemeClr val="tx1"/>
                </a:solidFill>
                <a:effectLst/>
                <a:latin typeface="+mn-lt"/>
                <a:ea typeface="+mn-ea"/>
                <a:cs typeface="+mn-cs"/>
              </a:rPr>
              <a:t>32</a:t>
            </a:r>
            <a:r>
              <a:rPr lang="zh-CN" altLang="en-US" sz="1200" b="1" i="0" kern="1200" dirty="0">
                <a:solidFill>
                  <a:schemeClr val="tx1"/>
                </a:solidFill>
                <a:effectLst/>
                <a:latin typeface="+mn-lt"/>
                <a:ea typeface="+mn-ea"/>
                <a:cs typeface="+mn-cs"/>
              </a:rPr>
              <a:t>个处理函数，这些处理函数的调用顺序与其注册的顺序相反</a:t>
            </a:r>
            <a:endParaRPr lang="en-US" altLang="zh-CN" sz="1200" b="0" i="0" kern="1200" baseline="0" dirty="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46593B6F-300B-4ECE-AE7E-E0BEBEA3A190}" type="slidenum">
              <a:rPr lang="zh-CN" altLang="en-US" smtClean="0"/>
              <a:pPr/>
              <a:t>43</a:t>
            </a:fld>
            <a:endParaRPr lang="zh-CN" altLang="en-US"/>
          </a:p>
        </p:txBody>
      </p:sp>
    </p:spTree>
    <p:extLst>
      <p:ext uri="{BB962C8B-B14F-4D97-AF65-F5344CB8AC3E}">
        <p14:creationId xmlns:p14="http://schemas.microsoft.com/office/powerpoint/2010/main" val="364268714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err="1"/>
              <a:t>strcpy</a:t>
            </a:r>
            <a:r>
              <a:rPr lang="en-US" altLang="zh-CN" dirty="0"/>
              <a:t> </a:t>
            </a:r>
          </a:p>
          <a:p>
            <a:pPr marL="171450" indent="-171450">
              <a:buFont typeface="Arial" panose="020B0604020202020204" pitchFamily="34" charset="0"/>
              <a:buChar char="•"/>
            </a:pPr>
            <a:r>
              <a:rPr lang="zh-CN" altLang="en-US" dirty="0"/>
              <a:t>是系统优化的版本</a:t>
            </a:r>
            <a:endParaRPr lang="en-US" altLang="zh-CN" dirty="0"/>
          </a:p>
          <a:p>
            <a:pPr marL="171450" indent="-171450">
              <a:buFont typeface="Arial" panose="020B0604020202020204" pitchFamily="34" charset="0"/>
              <a:buChar char="•"/>
            </a:pPr>
            <a:r>
              <a:rPr lang="zh-CN" altLang="en-US" dirty="0"/>
              <a:t>使用寄存器，一次性访问</a:t>
            </a:r>
            <a:r>
              <a:rPr lang="en-US" altLang="zh-CN" dirty="0"/>
              <a:t>N</a:t>
            </a:r>
            <a:r>
              <a:rPr lang="zh-CN" altLang="en-US" dirty="0"/>
              <a:t>个字节。</a:t>
            </a:r>
            <a:endParaRPr lang="en-US" altLang="zh-CN" dirty="0"/>
          </a:p>
          <a:p>
            <a:pPr marL="171450" indent="-171450">
              <a:buFont typeface="Arial" panose="020B0604020202020204" pitchFamily="34" charset="0"/>
              <a:buChar char="•"/>
            </a:pPr>
            <a:endParaRPr lang="en-US" altLang="zh-CN" dirty="0"/>
          </a:p>
          <a:p>
            <a:r>
              <a:rPr lang="en-US" altLang="zh-CN" dirty="0" err="1"/>
              <a:t>memcpy</a:t>
            </a:r>
            <a:endParaRPr lang="en-US" altLang="zh-CN" dirty="0"/>
          </a:p>
          <a:p>
            <a:pPr marL="171450" indent="-171450">
              <a:buFont typeface="Arial" panose="020B0604020202020204" pitchFamily="34" charset="0"/>
              <a:buChar char="•"/>
            </a:pPr>
            <a:r>
              <a:rPr lang="zh-CN" altLang="en-US" dirty="0"/>
              <a:t>讲解</a:t>
            </a:r>
            <a:r>
              <a:rPr lang="en-US" altLang="zh-CN" dirty="0" err="1"/>
              <a:t>memcpy</a:t>
            </a:r>
            <a:r>
              <a:rPr lang="zh-CN" altLang="en-US" dirty="0"/>
              <a:t>优化</a:t>
            </a:r>
            <a:endParaRPr lang="en-US" altLang="zh-CN" dirty="0"/>
          </a:p>
          <a:p>
            <a:pPr marL="171450" indent="-171450">
              <a:buFont typeface="Arial" panose="020B0604020202020204" pitchFamily="34" charset="0"/>
              <a:buChar char="•"/>
            </a:pPr>
            <a:endParaRPr lang="en-US" altLang="zh-CN" dirty="0"/>
          </a:p>
          <a:p>
            <a:r>
              <a:rPr lang="en-US" altLang="zh-CN" dirty="0" err="1"/>
              <a:t>sprinf</a:t>
            </a:r>
            <a:endParaRPr lang="en-US" altLang="zh-CN" dirty="0"/>
          </a:p>
          <a:p>
            <a:pPr marL="171450" indent="-171450">
              <a:buFont typeface="Arial" panose="020B0604020202020204" pitchFamily="34" charset="0"/>
              <a:buChar char="•"/>
            </a:pPr>
            <a:r>
              <a:rPr lang="zh-CN" altLang="en-US" dirty="0"/>
              <a:t>使用正确的类型参数是十分必要的，因为对类型参数的解析会因为不同编译器而不同。</a:t>
            </a:r>
            <a:endParaRPr lang="en-US" altLang="zh-CN" dirty="0"/>
          </a:p>
          <a:p>
            <a:pPr marL="171450" indent="-171450">
              <a:buFont typeface="Arial" panose="020B0604020202020204" pitchFamily="34" charset="0"/>
              <a:buChar char="•"/>
            </a:pPr>
            <a:r>
              <a:rPr lang="zh-CN" altLang="en-US" dirty="0"/>
              <a:t>不要将用户输入数据（</a:t>
            </a:r>
            <a:r>
              <a:rPr lang="en-US" altLang="zh-CN" dirty="0"/>
              <a:t>UI</a:t>
            </a:r>
            <a:r>
              <a:rPr lang="zh-CN" altLang="en-US" dirty="0"/>
              <a:t>，文件）作为格式化参数，这是非常危险的，会导致不可预知的问题。</a:t>
            </a:r>
            <a:endParaRPr lang="en-US" altLang="zh-CN" dirty="0"/>
          </a:p>
          <a:p>
            <a:endParaRPr lang="en-US" altLang="zh-CN" dirty="0"/>
          </a:p>
          <a:p>
            <a:r>
              <a:rPr lang="en-US" altLang="zh-CN" dirty="0"/>
              <a:t>rand</a:t>
            </a:r>
          </a:p>
          <a:p>
            <a:pPr marL="171450" indent="-171450">
              <a:buFont typeface="Arial" panose="020B0604020202020204" pitchFamily="34" charset="0"/>
              <a:buChar char="•"/>
            </a:pPr>
            <a:r>
              <a:rPr lang="zh-CN" altLang="en-US" dirty="0"/>
              <a:t>什么是伪随机数</a:t>
            </a:r>
            <a:endParaRPr lang="en-US" altLang="zh-CN" dirty="0"/>
          </a:p>
          <a:p>
            <a:pPr marL="171450" indent="-171450">
              <a:buFont typeface="Arial" panose="020B0604020202020204" pitchFamily="34" charset="0"/>
              <a:buChar char="•"/>
            </a:pPr>
            <a:r>
              <a:rPr lang="zh-CN" altLang="en-US" dirty="0"/>
              <a:t>如何使用伪随机数</a:t>
            </a:r>
            <a:endParaRPr lang="en-US" altLang="zh-CN" dirty="0"/>
          </a:p>
          <a:p>
            <a:pPr marL="171450" indent="-171450">
              <a:buFont typeface="Arial" panose="020B0604020202020204" pitchFamily="34" charset="0"/>
              <a:buChar char="•"/>
            </a:pPr>
            <a:r>
              <a:rPr lang="zh-CN" altLang="en-US" dirty="0"/>
              <a:t>伪随机数容易发生的问题（根据时间生成的伪随机数，导致随机数与时间高度正相关）</a:t>
            </a:r>
            <a:endParaRPr lang="en-US" altLang="zh-CN" dirty="0"/>
          </a:p>
          <a:p>
            <a:pPr marL="171450" indent="-171450">
              <a:buFont typeface="Arial" panose="020B0604020202020204" pitchFamily="34" charset="0"/>
              <a:buChar char="•"/>
            </a:pPr>
            <a:r>
              <a:rPr lang="zh-CN" altLang="en-US" dirty="0"/>
              <a:t>增加伪随机数的取值范围（取两个随机数相乘，缺陷：因为随机数是与前一个随机数正相关的，所以所取得得随机数也是一个不变得序列。）</a:t>
            </a:r>
            <a:endParaRPr lang="en-US" altLang="zh-CN" dirty="0"/>
          </a:p>
          <a:p>
            <a:pPr marL="171450" indent="-171450">
              <a:buFont typeface="Arial" panose="020B0604020202020204" pitchFamily="34" charset="0"/>
              <a:buChar char="•"/>
            </a:pPr>
            <a:endParaRPr lang="en-US" altLang="zh-CN" dirty="0"/>
          </a:p>
          <a:p>
            <a:pPr marL="0" indent="0">
              <a:buFont typeface="Arial" panose="020B0604020202020204" pitchFamily="34" charset="0"/>
              <a:buNone/>
            </a:pPr>
            <a:r>
              <a:rPr lang="en-US" altLang="zh-CN" dirty="0" err="1"/>
              <a:t>gmtime</a:t>
            </a:r>
            <a:endParaRPr lang="en-US" altLang="zh-CN" dirty="0"/>
          </a:p>
          <a:p>
            <a:pPr marL="171450" indent="-171450">
              <a:buFont typeface="Arial" panose="020B0604020202020204" pitchFamily="34" charset="0"/>
              <a:buChar char="•"/>
            </a:pPr>
            <a:r>
              <a:rPr lang="zh-CN" altLang="en-US" dirty="0"/>
              <a:t>返回的指针是一个线程绑定的缓冲区指针，由此会导致取两次不同时间后该指针指向同一缓冲，使计算结果与预期不符。</a:t>
            </a:r>
            <a:endParaRPr lang="en-US" altLang="zh-CN" dirty="0"/>
          </a:p>
          <a:p>
            <a:pPr marL="171450" indent="-171450">
              <a:buFont typeface="Arial" panose="020B0604020202020204" pitchFamily="34" charset="0"/>
              <a:buChar char="•"/>
            </a:pPr>
            <a:endParaRPr lang="en-US" altLang="zh-CN" dirty="0"/>
          </a:p>
          <a:p>
            <a:pPr marL="171450" indent="-171450">
              <a:buFont typeface="Arial" panose="020B0604020202020204" pitchFamily="34" charset="0"/>
              <a:buChar char="•"/>
            </a:pPr>
            <a:endParaRPr lang="en-US" altLang="zh-CN" dirty="0"/>
          </a:p>
          <a:p>
            <a:r>
              <a:rPr lang="zh-CN" altLang="en-US" dirty="0"/>
              <a:t>尽量使用安全版本的函数。</a:t>
            </a:r>
          </a:p>
        </p:txBody>
      </p:sp>
      <p:sp>
        <p:nvSpPr>
          <p:cNvPr id="4" name="灯片编号占位符 3"/>
          <p:cNvSpPr>
            <a:spLocks noGrp="1"/>
          </p:cNvSpPr>
          <p:nvPr>
            <p:ph type="sldNum" sz="quarter" idx="10"/>
          </p:nvPr>
        </p:nvSpPr>
        <p:spPr/>
        <p:txBody>
          <a:bodyPr/>
          <a:lstStyle/>
          <a:p>
            <a:fld id="{46593B6F-300B-4ECE-AE7E-E0BEBEA3A190}" type="slidenum">
              <a:rPr lang="zh-CN" altLang="en-US" smtClean="0"/>
              <a:pPr/>
              <a:t>44</a:t>
            </a:fld>
            <a:endParaRPr lang="zh-CN" altLang="en-US"/>
          </a:p>
        </p:txBody>
      </p:sp>
    </p:spTree>
    <p:extLst>
      <p:ext uri="{BB962C8B-B14F-4D97-AF65-F5344CB8AC3E}">
        <p14:creationId xmlns:p14="http://schemas.microsoft.com/office/powerpoint/2010/main" val="394446774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执行</a:t>
            </a:r>
            <a:r>
              <a:rPr lang="en-US" altLang="zh-CN" sz="1200" b="0" i="0" kern="1200" dirty="0">
                <a:solidFill>
                  <a:schemeClr val="tx1"/>
                </a:solidFill>
                <a:effectLst/>
                <a:latin typeface="+mn-lt"/>
                <a:ea typeface="+mn-ea"/>
                <a:cs typeface="+mn-cs"/>
              </a:rPr>
              <a:t>throw</a:t>
            </a:r>
            <a:r>
              <a:rPr lang="zh-CN" altLang="en-US" sz="1200" b="0" i="0" kern="1200" dirty="0">
                <a:solidFill>
                  <a:schemeClr val="tx1"/>
                </a:solidFill>
                <a:effectLst/>
                <a:latin typeface="+mn-lt"/>
                <a:ea typeface="+mn-ea"/>
                <a:cs typeface="+mn-cs"/>
              </a:rPr>
              <a:t>语句时，</a:t>
            </a:r>
            <a:r>
              <a:rPr lang="en-US" altLang="zh-CN" sz="1200" b="0" i="0" kern="1200" dirty="0">
                <a:solidFill>
                  <a:schemeClr val="tx1"/>
                </a:solidFill>
                <a:effectLst/>
                <a:latin typeface="+mn-lt"/>
                <a:ea typeface="+mn-ea"/>
                <a:cs typeface="+mn-cs"/>
              </a:rPr>
              <a:t>throw</a:t>
            </a:r>
            <a:r>
              <a:rPr lang="zh-CN" altLang="en-US" sz="1200" b="0" i="0" kern="1200" dirty="0">
                <a:solidFill>
                  <a:schemeClr val="tx1"/>
                </a:solidFill>
                <a:effectLst/>
                <a:latin typeface="+mn-lt"/>
                <a:ea typeface="+mn-ea"/>
                <a:cs typeface="+mn-cs"/>
              </a:rPr>
              <a:t>表达式将作为对象被复制构造为一个新的对象，称为异常对象。</a:t>
            </a:r>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异常对象放在内存的特殊位置，该位置既不是栈也不是堆，在</a:t>
            </a:r>
            <a:r>
              <a:rPr lang="en-US" altLang="zh-CN" sz="1200" b="0" i="0" kern="1200" dirty="0">
                <a:solidFill>
                  <a:schemeClr val="tx1"/>
                </a:solidFill>
                <a:effectLst/>
                <a:latin typeface="+mn-lt"/>
                <a:ea typeface="+mn-ea"/>
                <a:cs typeface="+mn-cs"/>
              </a:rPr>
              <a:t>window</a:t>
            </a:r>
            <a:r>
              <a:rPr lang="zh-CN" altLang="en-US" sz="1200" b="0" i="0" kern="1200" dirty="0">
                <a:solidFill>
                  <a:schemeClr val="tx1"/>
                </a:solidFill>
                <a:effectLst/>
                <a:latin typeface="+mn-lt"/>
                <a:ea typeface="+mn-ea"/>
                <a:cs typeface="+mn-cs"/>
              </a:rPr>
              <a:t>上是放在线程信息块</a:t>
            </a:r>
            <a:r>
              <a:rPr lang="en-US" altLang="zh-CN" sz="1200" b="0" i="0" kern="1200" dirty="0">
                <a:solidFill>
                  <a:schemeClr val="tx1"/>
                </a:solidFill>
                <a:effectLst/>
                <a:latin typeface="+mn-lt"/>
                <a:ea typeface="+mn-ea"/>
                <a:cs typeface="+mn-cs"/>
              </a:rPr>
              <a:t>TIB</a:t>
            </a:r>
            <a:r>
              <a:rPr lang="zh-CN" altLang="en-US" sz="1200" b="0" i="0" kern="1200" dirty="0">
                <a:solidFill>
                  <a:schemeClr val="tx1"/>
                </a:solidFill>
                <a:effectLst/>
                <a:latin typeface="+mn-lt"/>
                <a:ea typeface="+mn-ea"/>
                <a:cs typeface="+mn-cs"/>
              </a:rPr>
              <a:t>中。</a:t>
            </a:r>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这个构造出来的新对象与本级的</a:t>
            </a:r>
            <a:r>
              <a:rPr lang="en-US" altLang="zh-CN" sz="1200" b="0" i="0" kern="1200" dirty="0">
                <a:solidFill>
                  <a:schemeClr val="tx1"/>
                </a:solidFill>
                <a:effectLst/>
                <a:latin typeface="+mn-lt"/>
                <a:ea typeface="+mn-ea"/>
                <a:cs typeface="+mn-cs"/>
              </a:rPr>
              <a:t>try</a:t>
            </a:r>
            <a:r>
              <a:rPr lang="zh-CN" altLang="en-US" sz="1200" b="0" i="0" kern="1200" dirty="0">
                <a:solidFill>
                  <a:schemeClr val="tx1"/>
                </a:solidFill>
                <a:effectLst/>
                <a:latin typeface="+mn-lt"/>
                <a:ea typeface="+mn-ea"/>
                <a:cs typeface="+mn-cs"/>
              </a:rPr>
              <a:t>所对应的</a:t>
            </a:r>
            <a:r>
              <a:rPr lang="en-US" altLang="zh-CN" sz="1200" b="0" i="0" kern="1200" dirty="0">
                <a:solidFill>
                  <a:schemeClr val="tx1"/>
                </a:solidFill>
                <a:effectLst/>
                <a:latin typeface="+mn-lt"/>
                <a:ea typeface="+mn-ea"/>
                <a:cs typeface="+mn-cs"/>
              </a:rPr>
              <a:t>catch</a:t>
            </a:r>
            <a:r>
              <a:rPr lang="zh-CN" altLang="en-US" sz="1200" b="0" i="0" kern="1200" dirty="0">
                <a:solidFill>
                  <a:schemeClr val="tx1"/>
                </a:solidFill>
                <a:effectLst/>
                <a:latin typeface="+mn-lt"/>
                <a:ea typeface="+mn-ea"/>
                <a:cs typeface="+mn-cs"/>
              </a:rPr>
              <a:t>语句进行</a:t>
            </a:r>
            <a:r>
              <a:rPr lang="zh-CN" altLang="en-US" sz="1200" b="1" i="0" kern="1200" dirty="0">
                <a:solidFill>
                  <a:schemeClr val="tx1"/>
                </a:solidFill>
                <a:effectLst/>
                <a:latin typeface="+mn-lt"/>
                <a:ea typeface="+mn-ea"/>
                <a:cs typeface="+mn-cs"/>
              </a:rPr>
              <a:t>类型匹配</a:t>
            </a:r>
            <a:r>
              <a:rPr lang="zh-CN" altLang="en-US" sz="1200" b="0" i="0" kern="1200" dirty="0">
                <a:solidFill>
                  <a:schemeClr val="tx1"/>
                </a:solidFill>
                <a:effectLst/>
                <a:latin typeface="+mn-lt"/>
                <a:ea typeface="+mn-ea"/>
                <a:cs typeface="+mn-cs"/>
              </a:rPr>
              <a:t>，类型匹配的原则在下面介绍。</a:t>
            </a:r>
            <a:endParaRPr lang="en-US" altLang="zh-CN" sz="1200" b="0" i="0" kern="1200" dirty="0">
              <a:solidFill>
                <a:schemeClr val="tx1"/>
              </a:solidFill>
              <a:effectLst/>
              <a:latin typeface="+mn-lt"/>
              <a:ea typeface="+mn-ea"/>
              <a:cs typeface="+mn-cs"/>
            </a:endParaRPr>
          </a:p>
          <a:p>
            <a:endParaRPr lang="en-US" altLang="zh-CN" sz="1200" b="1"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在函数中返回局部变量的引用或指针几乎肯定会造成错误，</a:t>
            </a:r>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同样的道理，在</a:t>
            </a:r>
            <a:r>
              <a:rPr lang="en-US" altLang="zh-CN" sz="1200" b="0" i="0" kern="1200" dirty="0">
                <a:solidFill>
                  <a:schemeClr val="tx1"/>
                </a:solidFill>
                <a:effectLst/>
                <a:latin typeface="+mn-lt"/>
                <a:ea typeface="+mn-ea"/>
                <a:cs typeface="+mn-cs"/>
              </a:rPr>
              <a:t>throw</a:t>
            </a:r>
            <a:r>
              <a:rPr lang="zh-CN" altLang="en-US" sz="1200" b="0" i="0" kern="1200" dirty="0">
                <a:solidFill>
                  <a:schemeClr val="tx1"/>
                </a:solidFill>
                <a:effectLst/>
                <a:latin typeface="+mn-lt"/>
                <a:ea typeface="+mn-ea"/>
                <a:cs typeface="+mn-cs"/>
              </a:rPr>
              <a:t>语句中抛出局部变量的指针或引用也几乎是错误的行为。</a:t>
            </a:r>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如果指针所指向的变量在执行</a:t>
            </a:r>
            <a:r>
              <a:rPr lang="en-US" altLang="zh-CN" sz="1200" b="0" i="0" kern="1200" dirty="0">
                <a:solidFill>
                  <a:schemeClr val="tx1"/>
                </a:solidFill>
                <a:effectLst/>
                <a:latin typeface="+mn-lt"/>
                <a:ea typeface="+mn-ea"/>
                <a:cs typeface="+mn-cs"/>
              </a:rPr>
              <a:t>catch</a:t>
            </a:r>
            <a:r>
              <a:rPr lang="zh-CN" altLang="en-US" sz="1200" b="0" i="0" kern="1200" dirty="0">
                <a:solidFill>
                  <a:schemeClr val="tx1"/>
                </a:solidFill>
                <a:effectLst/>
                <a:latin typeface="+mn-lt"/>
                <a:ea typeface="+mn-ea"/>
                <a:cs typeface="+mn-cs"/>
              </a:rPr>
              <a:t>语句时已经被销毁，对指针进行解引用将发生意想不到的后果。</a:t>
            </a:r>
            <a:endParaRPr lang="en-US" altLang="zh-CN" sz="1200" b="0" i="0" kern="1200" dirty="0">
              <a:solidFill>
                <a:schemeClr val="tx1"/>
              </a:solidFill>
              <a:effectLst/>
              <a:latin typeface="+mn-lt"/>
              <a:ea typeface="+mn-ea"/>
              <a:cs typeface="+mn-cs"/>
            </a:endParaRPr>
          </a:p>
          <a:p>
            <a:endParaRPr lang="en-US" altLang="zh-CN" sz="1200" b="1" i="0" kern="1200" dirty="0">
              <a:solidFill>
                <a:schemeClr val="tx1"/>
              </a:solidFill>
              <a:effectLst/>
              <a:latin typeface="+mn-lt"/>
              <a:ea typeface="+mn-ea"/>
              <a:cs typeface="+mn-cs"/>
            </a:endParaRPr>
          </a:p>
          <a:p>
            <a:r>
              <a:rPr lang="en-US" altLang="zh-CN" sz="1200" b="0" i="0" kern="1200" dirty="0">
                <a:solidFill>
                  <a:schemeClr val="tx1"/>
                </a:solidFill>
                <a:effectLst/>
                <a:latin typeface="+mn-lt"/>
                <a:ea typeface="+mn-ea"/>
                <a:cs typeface="+mn-cs"/>
              </a:rPr>
              <a:t>catch</a:t>
            </a:r>
            <a:r>
              <a:rPr lang="zh-CN" altLang="en-US" sz="1200" b="0" i="0" kern="1200" dirty="0">
                <a:solidFill>
                  <a:schemeClr val="tx1"/>
                </a:solidFill>
                <a:effectLst/>
                <a:latin typeface="+mn-lt"/>
                <a:ea typeface="+mn-ea"/>
                <a:cs typeface="+mn-cs"/>
              </a:rPr>
              <a:t>语句匹配被抛出的异常对象。</a:t>
            </a:r>
            <a:endParaRPr lang="en-US" altLang="zh-CN" sz="1200" b="0" i="0" kern="1200" dirty="0">
              <a:solidFill>
                <a:schemeClr val="tx1"/>
              </a:solidFill>
              <a:effectLst/>
              <a:latin typeface="+mn-lt"/>
              <a:ea typeface="+mn-ea"/>
              <a:cs typeface="+mn-cs"/>
            </a:endParaRPr>
          </a:p>
          <a:p>
            <a:pPr marL="171450" indent="-171450">
              <a:buFont typeface="Arial" panose="020B0604020202020204" pitchFamily="34" charset="0"/>
              <a:buChar char="•"/>
            </a:pPr>
            <a:r>
              <a:rPr lang="zh-CN" altLang="en-US" sz="1200" b="0" i="0" kern="1200" dirty="0">
                <a:solidFill>
                  <a:schemeClr val="tx1"/>
                </a:solidFill>
                <a:effectLst/>
                <a:latin typeface="+mn-lt"/>
                <a:ea typeface="+mn-ea"/>
                <a:cs typeface="+mn-cs"/>
              </a:rPr>
              <a:t>如果</a:t>
            </a:r>
            <a:r>
              <a:rPr lang="en-US" altLang="zh-CN" sz="1200" b="0" i="0" kern="1200" dirty="0">
                <a:solidFill>
                  <a:schemeClr val="tx1"/>
                </a:solidFill>
                <a:effectLst/>
                <a:latin typeface="+mn-lt"/>
                <a:ea typeface="+mn-ea"/>
                <a:cs typeface="+mn-cs"/>
              </a:rPr>
              <a:t>catch</a:t>
            </a:r>
            <a:r>
              <a:rPr lang="zh-CN" altLang="en-US" sz="1200" b="0" i="0" kern="1200" dirty="0">
                <a:solidFill>
                  <a:schemeClr val="tx1"/>
                </a:solidFill>
                <a:effectLst/>
                <a:latin typeface="+mn-lt"/>
                <a:ea typeface="+mn-ea"/>
                <a:cs typeface="+mn-cs"/>
              </a:rPr>
              <a:t>语句的参数是引用类型，则该参数可直接作用于异常对象，即参数的改变也会改变异常对象，</a:t>
            </a:r>
            <a:endParaRPr lang="en-US" altLang="zh-CN" sz="1200" b="0" i="0" kern="1200" dirty="0">
              <a:solidFill>
                <a:schemeClr val="tx1"/>
              </a:solidFill>
              <a:effectLst/>
              <a:latin typeface="+mn-lt"/>
              <a:ea typeface="+mn-ea"/>
              <a:cs typeface="+mn-cs"/>
            </a:endParaRPr>
          </a:p>
          <a:p>
            <a:pPr marL="171450" indent="-171450">
              <a:buFont typeface="Arial" panose="020B0604020202020204" pitchFamily="34" charset="0"/>
              <a:buChar char="•"/>
            </a:pPr>
            <a:r>
              <a:rPr lang="zh-CN" altLang="en-US" sz="1200" b="0" i="0" kern="1200" dirty="0">
                <a:solidFill>
                  <a:schemeClr val="tx1"/>
                </a:solidFill>
                <a:effectLst/>
                <a:latin typeface="+mn-lt"/>
                <a:ea typeface="+mn-ea"/>
                <a:cs typeface="+mn-cs"/>
              </a:rPr>
              <a:t>而且在</a:t>
            </a:r>
            <a:r>
              <a:rPr lang="en-US" altLang="zh-CN" sz="1200" b="0" i="0" kern="1200" dirty="0">
                <a:solidFill>
                  <a:schemeClr val="tx1"/>
                </a:solidFill>
                <a:effectLst/>
                <a:latin typeface="+mn-lt"/>
                <a:ea typeface="+mn-ea"/>
                <a:cs typeface="+mn-cs"/>
              </a:rPr>
              <a:t>catch</a:t>
            </a:r>
            <a:r>
              <a:rPr lang="zh-CN" altLang="en-US" sz="1200" b="0" i="0" kern="1200" dirty="0">
                <a:solidFill>
                  <a:schemeClr val="tx1"/>
                </a:solidFill>
                <a:effectLst/>
                <a:latin typeface="+mn-lt"/>
                <a:ea typeface="+mn-ea"/>
                <a:cs typeface="+mn-cs"/>
              </a:rPr>
              <a:t>中</a:t>
            </a:r>
            <a:r>
              <a:rPr lang="zh-CN" altLang="en-US" sz="1200" b="1" i="0" kern="1200" dirty="0">
                <a:solidFill>
                  <a:schemeClr val="tx1"/>
                </a:solidFill>
                <a:effectLst/>
                <a:latin typeface="+mn-lt"/>
                <a:ea typeface="+mn-ea"/>
                <a:cs typeface="+mn-cs"/>
              </a:rPr>
              <a:t>重新抛出异常</a:t>
            </a:r>
            <a:r>
              <a:rPr lang="zh-CN" altLang="en-US" sz="1200" b="0" i="0" kern="1200" dirty="0">
                <a:solidFill>
                  <a:schemeClr val="tx1"/>
                </a:solidFill>
                <a:effectLst/>
                <a:latin typeface="+mn-lt"/>
                <a:ea typeface="+mn-ea"/>
                <a:cs typeface="+mn-cs"/>
              </a:rPr>
              <a:t>时会继续传递这种改变。</a:t>
            </a:r>
            <a:endParaRPr lang="en-US" altLang="zh-CN" sz="1200" b="0" i="0" kern="1200" dirty="0">
              <a:solidFill>
                <a:schemeClr val="tx1"/>
              </a:solidFill>
              <a:effectLst/>
              <a:latin typeface="+mn-lt"/>
              <a:ea typeface="+mn-ea"/>
              <a:cs typeface="+mn-cs"/>
            </a:endParaRPr>
          </a:p>
          <a:p>
            <a:pPr marL="171450" indent="-171450">
              <a:buFont typeface="Arial" panose="020B0604020202020204" pitchFamily="34" charset="0"/>
              <a:buChar char="•"/>
            </a:pPr>
            <a:r>
              <a:rPr lang="zh-CN" altLang="en-US" sz="1200" b="0" i="0" kern="1200" dirty="0">
                <a:solidFill>
                  <a:schemeClr val="tx1"/>
                </a:solidFill>
                <a:effectLst/>
                <a:latin typeface="+mn-lt"/>
                <a:ea typeface="+mn-ea"/>
                <a:cs typeface="+mn-cs"/>
              </a:rPr>
              <a:t>如果</a:t>
            </a:r>
            <a:r>
              <a:rPr lang="en-US" altLang="zh-CN" sz="1200" b="0" i="0" kern="1200" dirty="0">
                <a:solidFill>
                  <a:schemeClr val="tx1"/>
                </a:solidFill>
                <a:effectLst/>
                <a:latin typeface="+mn-lt"/>
                <a:ea typeface="+mn-ea"/>
                <a:cs typeface="+mn-cs"/>
              </a:rPr>
              <a:t>catch</a:t>
            </a:r>
            <a:r>
              <a:rPr lang="zh-CN" altLang="en-US" sz="1200" b="0" i="0" kern="1200" dirty="0">
                <a:solidFill>
                  <a:schemeClr val="tx1"/>
                </a:solidFill>
                <a:effectLst/>
                <a:latin typeface="+mn-lt"/>
                <a:ea typeface="+mn-ea"/>
                <a:cs typeface="+mn-cs"/>
              </a:rPr>
              <a:t>参数是传值的，则复制构函数将依据异常对象来构造</a:t>
            </a:r>
            <a:r>
              <a:rPr lang="en-US" altLang="zh-CN" sz="1200" b="0" i="0" kern="1200" dirty="0">
                <a:solidFill>
                  <a:schemeClr val="tx1"/>
                </a:solidFill>
                <a:effectLst/>
                <a:latin typeface="+mn-lt"/>
                <a:ea typeface="+mn-ea"/>
                <a:cs typeface="+mn-cs"/>
              </a:rPr>
              <a:t>catch</a:t>
            </a:r>
            <a:r>
              <a:rPr lang="zh-CN" altLang="en-US" sz="1200" b="0" i="0" kern="1200" dirty="0">
                <a:solidFill>
                  <a:schemeClr val="tx1"/>
                </a:solidFill>
                <a:effectLst/>
                <a:latin typeface="+mn-lt"/>
                <a:ea typeface="+mn-ea"/>
                <a:cs typeface="+mn-cs"/>
              </a:rPr>
              <a:t>参数对象。</a:t>
            </a:r>
            <a:endParaRPr lang="en-US" altLang="zh-CN" sz="1200" b="0" i="0" kern="1200" dirty="0">
              <a:solidFill>
                <a:schemeClr val="tx1"/>
              </a:solidFill>
              <a:effectLst/>
              <a:latin typeface="+mn-lt"/>
              <a:ea typeface="+mn-ea"/>
              <a:cs typeface="+mn-cs"/>
            </a:endParaRPr>
          </a:p>
          <a:p>
            <a:pPr marL="171450" indent="-171450">
              <a:buFont typeface="Arial" panose="020B0604020202020204" pitchFamily="34" charset="0"/>
              <a:buChar char="•"/>
            </a:pPr>
            <a:r>
              <a:rPr lang="zh-CN" altLang="en-US" sz="1200" b="0" i="0" kern="1200" dirty="0">
                <a:solidFill>
                  <a:schemeClr val="tx1"/>
                </a:solidFill>
                <a:effectLst/>
                <a:latin typeface="+mn-lt"/>
                <a:ea typeface="+mn-ea"/>
                <a:cs typeface="+mn-cs"/>
              </a:rPr>
              <a:t>在该</a:t>
            </a:r>
            <a:r>
              <a:rPr lang="en-US" altLang="zh-CN" sz="1200" b="0" i="0" kern="1200" dirty="0">
                <a:solidFill>
                  <a:schemeClr val="tx1"/>
                </a:solidFill>
                <a:effectLst/>
                <a:latin typeface="+mn-lt"/>
                <a:ea typeface="+mn-ea"/>
                <a:cs typeface="+mn-cs"/>
              </a:rPr>
              <a:t>catch</a:t>
            </a:r>
            <a:r>
              <a:rPr lang="zh-CN" altLang="en-US" sz="1200" b="0" i="0" kern="1200" dirty="0">
                <a:solidFill>
                  <a:schemeClr val="tx1"/>
                </a:solidFill>
                <a:effectLst/>
                <a:latin typeface="+mn-lt"/>
                <a:ea typeface="+mn-ea"/>
                <a:cs typeface="+mn-cs"/>
              </a:rPr>
              <a:t>语句结束的时候，先析构</a:t>
            </a:r>
            <a:r>
              <a:rPr lang="en-US" altLang="zh-CN" sz="1200" b="0" i="0" kern="1200" dirty="0">
                <a:solidFill>
                  <a:schemeClr val="tx1"/>
                </a:solidFill>
                <a:effectLst/>
                <a:latin typeface="+mn-lt"/>
                <a:ea typeface="+mn-ea"/>
                <a:cs typeface="+mn-cs"/>
              </a:rPr>
              <a:t>catch</a:t>
            </a:r>
            <a:r>
              <a:rPr lang="zh-CN" altLang="en-US" sz="1200" b="0" i="0" kern="1200" dirty="0">
                <a:solidFill>
                  <a:schemeClr val="tx1"/>
                </a:solidFill>
                <a:effectLst/>
                <a:latin typeface="+mn-lt"/>
                <a:ea typeface="+mn-ea"/>
                <a:cs typeface="+mn-cs"/>
              </a:rPr>
              <a:t>参数对象，然后再析构异常对象。</a:t>
            </a:r>
            <a:endParaRPr lang="en-US" altLang="zh-CN" sz="1200" b="0" i="0" kern="1200" dirty="0">
              <a:solidFill>
                <a:schemeClr val="tx1"/>
              </a:solidFill>
              <a:effectLst/>
              <a:latin typeface="+mn-lt"/>
              <a:ea typeface="+mn-ea"/>
              <a:cs typeface="+mn-cs"/>
            </a:endParaRPr>
          </a:p>
          <a:p>
            <a:endParaRPr lang="en-US" altLang="zh-CN" sz="1200" b="1"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在进行异常对象的匹配时，编译器不会做任何的隐式类型转换或类型提升。</a:t>
            </a:r>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除了以下几种情况外，异常对象的类型必须与</a:t>
            </a:r>
            <a:r>
              <a:rPr lang="en-US" altLang="zh-CN" sz="1200" b="0" i="0" kern="1200" dirty="0">
                <a:solidFill>
                  <a:schemeClr val="tx1"/>
                </a:solidFill>
                <a:effectLst/>
                <a:latin typeface="+mn-lt"/>
                <a:ea typeface="+mn-ea"/>
                <a:cs typeface="+mn-cs"/>
              </a:rPr>
              <a:t>catch</a:t>
            </a:r>
            <a:r>
              <a:rPr lang="zh-CN" altLang="en-US" sz="1200" b="0" i="0" kern="1200" dirty="0">
                <a:solidFill>
                  <a:schemeClr val="tx1"/>
                </a:solidFill>
                <a:effectLst/>
                <a:latin typeface="+mn-lt"/>
                <a:ea typeface="+mn-ea"/>
                <a:cs typeface="+mn-cs"/>
              </a:rPr>
              <a:t>语句的声明类型完全匹配：</a:t>
            </a:r>
          </a:p>
          <a:p>
            <a:pPr marL="171450" indent="-171450">
              <a:buFont typeface="Arial" panose="020B0604020202020204" pitchFamily="34" charset="0"/>
              <a:buChar char="•"/>
            </a:pPr>
            <a:r>
              <a:rPr lang="zh-CN" altLang="en-US" sz="1200" b="0" i="0" kern="1200" dirty="0">
                <a:solidFill>
                  <a:schemeClr val="tx1"/>
                </a:solidFill>
                <a:effectLst/>
                <a:latin typeface="+mn-lt"/>
                <a:ea typeface="+mn-ea"/>
                <a:cs typeface="+mn-cs"/>
              </a:rPr>
              <a:t>允许从非常量到常量的类型转换。</a:t>
            </a:r>
            <a:endParaRPr lang="en-US" altLang="zh-CN" sz="1200" b="0" i="0" kern="1200" dirty="0">
              <a:solidFill>
                <a:schemeClr val="tx1"/>
              </a:solidFill>
              <a:effectLst/>
              <a:latin typeface="+mn-lt"/>
              <a:ea typeface="+mn-ea"/>
              <a:cs typeface="+mn-cs"/>
            </a:endParaRPr>
          </a:p>
          <a:p>
            <a:pPr marL="171450" indent="-171450">
              <a:buFont typeface="Arial" panose="020B0604020202020204" pitchFamily="34" charset="0"/>
              <a:buChar char="•"/>
            </a:pPr>
            <a:r>
              <a:rPr lang="zh-CN" altLang="en-US" sz="1200" b="0" i="0" kern="1200" dirty="0">
                <a:solidFill>
                  <a:schemeClr val="tx1"/>
                </a:solidFill>
                <a:effectLst/>
                <a:latin typeface="+mn-lt"/>
                <a:ea typeface="+mn-ea"/>
                <a:cs typeface="+mn-cs"/>
              </a:rPr>
              <a:t>允许派生类到基类的类型转换。</a:t>
            </a:r>
            <a:endParaRPr lang="en-US" altLang="zh-CN" sz="1200" b="0" i="0" kern="1200" dirty="0">
              <a:solidFill>
                <a:schemeClr val="tx1"/>
              </a:solidFill>
              <a:effectLst/>
              <a:latin typeface="+mn-lt"/>
              <a:ea typeface="+mn-ea"/>
              <a:cs typeface="+mn-cs"/>
            </a:endParaRPr>
          </a:p>
          <a:p>
            <a:pPr marL="171450" indent="-171450">
              <a:buFont typeface="Arial" panose="020B0604020202020204" pitchFamily="34" charset="0"/>
              <a:buChar char="•"/>
            </a:pPr>
            <a:r>
              <a:rPr lang="zh-CN" altLang="en-US" sz="1200" b="0" i="0" kern="1200" dirty="0">
                <a:solidFill>
                  <a:schemeClr val="tx1"/>
                </a:solidFill>
                <a:effectLst/>
                <a:latin typeface="+mn-lt"/>
                <a:ea typeface="+mn-ea"/>
                <a:cs typeface="+mn-cs"/>
              </a:rPr>
              <a:t>数组被转换成指向数组（元素）类型的指针。</a:t>
            </a:r>
            <a:endParaRPr lang="en-US" altLang="zh-CN" sz="1200" b="0" i="0" kern="1200" dirty="0">
              <a:solidFill>
                <a:schemeClr val="tx1"/>
              </a:solidFill>
              <a:effectLst/>
              <a:latin typeface="+mn-lt"/>
              <a:ea typeface="+mn-ea"/>
              <a:cs typeface="+mn-cs"/>
            </a:endParaRPr>
          </a:p>
          <a:p>
            <a:pPr marL="171450" indent="-171450">
              <a:buFont typeface="Arial" panose="020B0604020202020204" pitchFamily="34" charset="0"/>
              <a:buChar char="•"/>
            </a:pPr>
            <a:r>
              <a:rPr lang="zh-CN" altLang="en-US" sz="1200" b="0" i="0" kern="1200" dirty="0">
                <a:solidFill>
                  <a:schemeClr val="tx1"/>
                </a:solidFill>
                <a:effectLst/>
                <a:latin typeface="+mn-lt"/>
                <a:ea typeface="+mn-ea"/>
                <a:cs typeface="+mn-cs"/>
              </a:rPr>
              <a:t>函数被转换成指向函数类型的指针。</a:t>
            </a:r>
          </a:p>
          <a:p>
            <a:endParaRPr lang="en-US" altLang="zh-CN" sz="1200" b="1" i="0" kern="1200" dirty="0">
              <a:solidFill>
                <a:schemeClr val="tx1"/>
              </a:solidFill>
              <a:effectLst/>
              <a:latin typeface="+mn-lt"/>
              <a:ea typeface="+mn-ea"/>
              <a:cs typeface="+mn-cs"/>
            </a:endParaRPr>
          </a:p>
          <a:p>
            <a:r>
              <a:rPr lang="en-US" altLang="zh-CN" sz="1200" b="1" i="0" kern="1200" dirty="0">
                <a:solidFill>
                  <a:schemeClr val="tx1"/>
                </a:solidFill>
                <a:effectLst/>
                <a:latin typeface="+mn-lt"/>
                <a:ea typeface="+mn-ea"/>
                <a:cs typeface="+mn-cs"/>
              </a:rPr>
              <a:t>void </a:t>
            </a:r>
            <a:r>
              <a:rPr lang="en-US" altLang="zh-CN" sz="1200" b="1" i="0" kern="1200" dirty="0" err="1">
                <a:solidFill>
                  <a:schemeClr val="tx1"/>
                </a:solidFill>
                <a:effectLst/>
                <a:latin typeface="+mn-lt"/>
                <a:ea typeface="+mn-ea"/>
                <a:cs typeface="+mn-cs"/>
              </a:rPr>
              <a:t>func</a:t>
            </a:r>
            <a:r>
              <a:rPr lang="en-US" altLang="zh-CN" sz="1200" b="1" i="0" kern="1200" dirty="0">
                <a:solidFill>
                  <a:schemeClr val="tx1"/>
                </a:solidFill>
                <a:effectLst/>
                <a:latin typeface="+mn-lt"/>
                <a:ea typeface="+mn-ea"/>
                <a:cs typeface="+mn-cs"/>
              </a:rPr>
              <a:t>() throw( a, b )</a:t>
            </a:r>
          </a:p>
          <a:p>
            <a:r>
              <a:rPr lang="en-US" altLang="zh-CN" sz="1200" b="1" i="0" kern="1200" dirty="0">
                <a:solidFill>
                  <a:schemeClr val="tx1"/>
                </a:solidFill>
                <a:effectLst/>
                <a:latin typeface="+mn-lt"/>
                <a:ea typeface="+mn-ea"/>
                <a:cs typeface="+mn-cs"/>
              </a:rPr>
              <a:t>{</a:t>
            </a:r>
          </a:p>
          <a:p>
            <a:r>
              <a:rPr lang="en-US" altLang="zh-CN" sz="1200" b="1" i="0" kern="1200" dirty="0">
                <a:solidFill>
                  <a:schemeClr val="tx1"/>
                </a:solidFill>
                <a:effectLst/>
                <a:latin typeface="+mn-lt"/>
                <a:ea typeface="+mn-ea"/>
                <a:cs typeface="+mn-cs"/>
              </a:rPr>
              <a:t>    throw c;</a:t>
            </a:r>
          </a:p>
          <a:p>
            <a:r>
              <a:rPr lang="en-US" altLang="zh-CN" sz="1200" b="1" i="0" kern="1200" dirty="0">
                <a:solidFill>
                  <a:schemeClr val="tx1"/>
                </a:solidFill>
                <a:effectLst/>
                <a:latin typeface="+mn-lt"/>
                <a:ea typeface="+mn-ea"/>
                <a:cs typeface="+mn-cs"/>
              </a:rPr>
              <a:t>}</a:t>
            </a:r>
          </a:p>
          <a:p>
            <a:endParaRPr lang="en-US" altLang="zh-CN" sz="1200" b="1" i="0" kern="1200" dirty="0">
              <a:solidFill>
                <a:schemeClr val="tx1"/>
              </a:solidFill>
              <a:effectLst/>
              <a:latin typeface="+mn-lt"/>
              <a:ea typeface="+mn-ea"/>
              <a:cs typeface="+mn-cs"/>
            </a:endParaRPr>
          </a:p>
          <a:p>
            <a:r>
              <a:rPr lang="zh-CN" altLang="en-US" sz="1200" b="1" i="0" kern="1200" dirty="0">
                <a:solidFill>
                  <a:schemeClr val="tx1"/>
                </a:solidFill>
                <a:effectLst/>
                <a:latin typeface="+mn-lt"/>
                <a:ea typeface="+mn-ea"/>
                <a:cs typeface="+mn-cs"/>
              </a:rPr>
              <a:t>会调用</a:t>
            </a:r>
            <a:r>
              <a:rPr lang="en-US" altLang="zh-CN" sz="1200" b="1" i="0" kern="1200" dirty="0">
                <a:solidFill>
                  <a:schemeClr val="tx1"/>
                </a:solidFill>
                <a:effectLst/>
                <a:latin typeface="+mn-lt"/>
                <a:ea typeface="+mn-ea"/>
                <a:cs typeface="+mn-cs"/>
              </a:rPr>
              <a:t>unexpected </a:t>
            </a:r>
            <a:r>
              <a:rPr lang="zh-CN" altLang="en-US" sz="1200" b="1" i="0" kern="1200" dirty="0">
                <a:solidFill>
                  <a:schemeClr val="tx1"/>
                </a:solidFill>
                <a:effectLst/>
                <a:latin typeface="+mn-lt"/>
                <a:ea typeface="+mn-ea"/>
                <a:cs typeface="+mn-cs"/>
              </a:rPr>
              <a:t>，其中要么</a:t>
            </a:r>
            <a:r>
              <a:rPr lang="en-US" altLang="zh-CN" sz="1200" b="1" i="0" kern="1200" dirty="0">
                <a:solidFill>
                  <a:schemeClr val="tx1"/>
                </a:solidFill>
                <a:effectLst/>
                <a:latin typeface="+mn-lt"/>
                <a:ea typeface="+mn-ea"/>
                <a:cs typeface="+mn-cs"/>
              </a:rPr>
              <a:t>throw </a:t>
            </a:r>
            <a:r>
              <a:rPr lang="zh-CN" altLang="en-US" sz="1200" b="1" i="0" kern="1200" dirty="0">
                <a:solidFill>
                  <a:schemeClr val="tx1"/>
                </a:solidFill>
                <a:effectLst/>
                <a:latin typeface="+mn-lt"/>
                <a:ea typeface="+mn-ea"/>
                <a:cs typeface="+mn-cs"/>
              </a:rPr>
              <a:t>一个可以被接受的异常，要么</a:t>
            </a:r>
            <a:r>
              <a:rPr lang="en-US" altLang="zh-CN" sz="1200" b="1" i="0" kern="1200" dirty="0">
                <a:solidFill>
                  <a:schemeClr val="tx1"/>
                </a:solidFill>
                <a:effectLst/>
                <a:latin typeface="+mn-lt"/>
                <a:ea typeface="+mn-ea"/>
                <a:cs typeface="+mn-cs"/>
              </a:rPr>
              <a:t>terminate</a:t>
            </a:r>
          </a:p>
          <a:p>
            <a:r>
              <a:rPr lang="zh-CN" altLang="en-US" sz="1200" b="1" i="0" kern="1200" dirty="0">
                <a:solidFill>
                  <a:schemeClr val="tx1"/>
                </a:solidFill>
                <a:effectLst/>
                <a:latin typeface="+mn-lt"/>
                <a:ea typeface="+mn-ea"/>
                <a:cs typeface="+mn-cs"/>
              </a:rPr>
              <a:t>可以通过</a:t>
            </a:r>
            <a:r>
              <a:rPr lang="en-US" altLang="zh-CN" sz="1200" b="1" i="0" kern="1200" dirty="0" err="1">
                <a:solidFill>
                  <a:schemeClr val="tx1"/>
                </a:solidFill>
                <a:effectLst/>
                <a:latin typeface="+mn-lt"/>
                <a:ea typeface="+mn-ea"/>
                <a:cs typeface="+mn-cs"/>
              </a:rPr>
              <a:t>set_unexpected</a:t>
            </a:r>
            <a:r>
              <a:rPr lang="zh-CN" altLang="en-US" sz="1200" b="1" i="0" kern="1200" dirty="0">
                <a:solidFill>
                  <a:schemeClr val="tx1"/>
                </a:solidFill>
                <a:effectLst/>
                <a:latin typeface="+mn-lt"/>
                <a:ea typeface="+mn-ea"/>
                <a:cs typeface="+mn-cs"/>
              </a:rPr>
              <a:t>函数设置</a:t>
            </a:r>
            <a:endParaRPr lang="en-US" altLang="zh-CN" sz="1200" b="1" i="0" kern="1200" dirty="0">
              <a:solidFill>
                <a:schemeClr val="tx1"/>
              </a:solidFill>
              <a:effectLst/>
              <a:latin typeface="+mn-lt"/>
              <a:ea typeface="+mn-ea"/>
              <a:cs typeface="+mn-cs"/>
            </a:endParaRPr>
          </a:p>
          <a:p>
            <a:endParaRPr lang="en-US" altLang="zh-CN" sz="1200" b="1" i="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46593B6F-300B-4ECE-AE7E-E0BEBEA3A190}" type="slidenum">
              <a:rPr lang="zh-CN" altLang="en-US" smtClean="0"/>
              <a:pPr/>
              <a:t>46</a:t>
            </a:fld>
            <a:endParaRPr lang="zh-CN" altLang="en-US"/>
          </a:p>
        </p:txBody>
      </p:sp>
    </p:spTree>
    <p:extLst>
      <p:ext uri="{BB962C8B-B14F-4D97-AF65-F5344CB8AC3E}">
        <p14:creationId xmlns:p14="http://schemas.microsoft.com/office/powerpoint/2010/main" val="9500926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1" i="0" kern="1200" dirty="0">
                <a:solidFill>
                  <a:schemeClr val="tx1"/>
                </a:solidFill>
                <a:effectLst/>
                <a:latin typeface="+mn-lt"/>
                <a:ea typeface="+mn-ea"/>
                <a:cs typeface="+mn-cs"/>
              </a:rPr>
              <a:t>1. </a:t>
            </a:r>
            <a:r>
              <a:rPr lang="zh-CN" altLang="en-US" sz="1200" b="1" i="0" kern="1200" dirty="0">
                <a:solidFill>
                  <a:schemeClr val="tx1"/>
                </a:solidFill>
                <a:effectLst/>
                <a:latin typeface="+mn-lt"/>
                <a:ea typeface="+mn-ea"/>
                <a:cs typeface="+mn-cs"/>
              </a:rPr>
              <a:t>语言本身支持的异常</a:t>
            </a:r>
            <a:endParaRPr lang="zh-CN" altLang="en-US"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此类异常用以支撑某些语言特性。</a:t>
            </a:r>
          </a:p>
          <a:p>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1</a:t>
            </a:r>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new</a:t>
            </a:r>
            <a:r>
              <a:rPr lang="zh-CN" altLang="en-US" sz="1200" b="0" i="0" kern="1200" dirty="0">
                <a:solidFill>
                  <a:schemeClr val="tx1"/>
                </a:solidFill>
                <a:effectLst/>
                <a:latin typeface="+mn-lt"/>
                <a:ea typeface="+mn-ea"/>
                <a:cs typeface="+mn-cs"/>
              </a:rPr>
              <a:t>操作失败，会抛出</a:t>
            </a:r>
            <a:r>
              <a:rPr lang="en-US" altLang="zh-CN" sz="1200" b="0" i="0" kern="1200" dirty="0" err="1">
                <a:solidFill>
                  <a:schemeClr val="tx1"/>
                </a:solidFill>
                <a:effectLst/>
                <a:latin typeface="+mn-lt"/>
                <a:ea typeface="+mn-ea"/>
                <a:cs typeface="+mn-cs"/>
              </a:rPr>
              <a:t>bad_alloc</a:t>
            </a:r>
            <a:r>
              <a:rPr lang="zh-CN" altLang="en-US" sz="1200" b="0" i="0" kern="1200" dirty="0">
                <a:solidFill>
                  <a:schemeClr val="tx1"/>
                </a:solidFill>
                <a:effectLst/>
                <a:latin typeface="+mn-lt"/>
                <a:ea typeface="+mn-ea"/>
                <a:cs typeface="+mn-cs"/>
              </a:rPr>
              <a:t>异常（</a:t>
            </a:r>
            <a:r>
              <a:rPr lang="en-US" altLang="zh-CN" sz="1200" b="0" i="0" kern="1200" dirty="0">
                <a:solidFill>
                  <a:schemeClr val="tx1"/>
                </a:solidFill>
                <a:effectLst/>
                <a:latin typeface="+mn-lt"/>
                <a:ea typeface="+mn-ea"/>
                <a:cs typeface="+mn-cs"/>
              </a:rPr>
              <a:t>new</a:t>
            </a:r>
            <a:r>
              <a:rPr lang="zh-CN" altLang="en-US" sz="1200" b="0" i="0" kern="1200" dirty="0">
                <a:solidFill>
                  <a:schemeClr val="tx1"/>
                </a:solidFill>
                <a:effectLst/>
                <a:latin typeface="+mn-lt"/>
                <a:ea typeface="+mn-ea"/>
                <a:cs typeface="+mn-cs"/>
              </a:rPr>
              <a:t>的</a:t>
            </a:r>
            <a:r>
              <a:rPr lang="en-US" altLang="zh-CN" sz="1200" b="0" i="0" kern="1200" dirty="0">
                <a:solidFill>
                  <a:schemeClr val="tx1"/>
                </a:solidFill>
                <a:effectLst/>
                <a:latin typeface="+mn-lt"/>
                <a:ea typeface="+mn-ea"/>
                <a:cs typeface="+mn-cs"/>
              </a:rPr>
              <a:t>nothrow</a:t>
            </a:r>
            <a:r>
              <a:rPr lang="zh-CN" altLang="en-US" sz="1200" b="0" i="0" kern="1200" dirty="0">
                <a:solidFill>
                  <a:schemeClr val="tx1"/>
                </a:solidFill>
                <a:effectLst/>
                <a:latin typeface="+mn-lt"/>
                <a:ea typeface="+mn-ea"/>
                <a:cs typeface="+mn-cs"/>
              </a:rPr>
              <a:t>版本另当别论）。</a:t>
            </a:r>
          </a:p>
          <a:p>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2</a:t>
            </a:r>
            <a:r>
              <a:rPr lang="zh-CN" altLang="en-US" sz="1200" b="0" i="0" kern="1200" dirty="0">
                <a:solidFill>
                  <a:schemeClr val="tx1"/>
                </a:solidFill>
                <a:effectLst/>
                <a:latin typeface="+mn-lt"/>
                <a:ea typeface="+mn-ea"/>
                <a:cs typeface="+mn-cs"/>
              </a:rPr>
              <a:t>）执行期间，当一个作用于</a:t>
            </a:r>
            <a:r>
              <a:rPr lang="en-US" altLang="zh-CN" sz="1200" b="0" i="0" kern="1200" dirty="0">
                <a:solidFill>
                  <a:schemeClr val="tx1"/>
                </a:solidFill>
                <a:effectLst/>
                <a:latin typeface="+mn-lt"/>
                <a:ea typeface="+mn-ea"/>
                <a:cs typeface="+mn-cs"/>
              </a:rPr>
              <a:t>reference</a:t>
            </a:r>
            <a:r>
              <a:rPr lang="zh-CN" altLang="en-US" sz="1200" b="0" i="0" kern="1200" dirty="0">
                <a:solidFill>
                  <a:schemeClr val="tx1"/>
                </a:solidFill>
                <a:effectLst/>
                <a:latin typeface="+mn-lt"/>
                <a:ea typeface="+mn-ea"/>
                <a:cs typeface="+mn-cs"/>
              </a:rPr>
              <a:t>身上的“动态型别转换操作”失败时，</a:t>
            </a:r>
            <a:r>
              <a:rPr lang="en-US" altLang="zh-CN" sz="1200" b="0" i="0" kern="1200" dirty="0" err="1">
                <a:solidFill>
                  <a:schemeClr val="tx1"/>
                </a:solidFill>
                <a:effectLst/>
                <a:latin typeface="+mn-lt"/>
                <a:ea typeface="+mn-ea"/>
                <a:cs typeface="+mn-cs"/>
              </a:rPr>
              <a:t>dynamic_cast</a:t>
            </a:r>
            <a:r>
              <a:rPr lang="zh-CN" altLang="en-US" sz="1200" b="0" i="0" kern="1200" dirty="0">
                <a:solidFill>
                  <a:schemeClr val="tx1"/>
                </a:solidFill>
                <a:effectLst/>
                <a:latin typeface="+mn-lt"/>
                <a:ea typeface="+mn-ea"/>
                <a:cs typeface="+mn-cs"/>
              </a:rPr>
              <a:t>会抛出</a:t>
            </a:r>
            <a:r>
              <a:rPr lang="en-US" altLang="zh-CN" sz="1200" b="0" i="0" kern="1200" dirty="0" err="1">
                <a:solidFill>
                  <a:schemeClr val="tx1"/>
                </a:solidFill>
                <a:effectLst/>
                <a:latin typeface="+mn-lt"/>
                <a:ea typeface="+mn-ea"/>
                <a:cs typeface="+mn-cs"/>
              </a:rPr>
              <a:t>bad_cast</a:t>
            </a:r>
            <a:r>
              <a:rPr lang="zh-CN" altLang="en-US" sz="1200" b="0" i="0" kern="1200" dirty="0">
                <a:solidFill>
                  <a:schemeClr val="tx1"/>
                </a:solidFill>
                <a:effectLst/>
                <a:latin typeface="+mn-lt"/>
                <a:ea typeface="+mn-ea"/>
                <a:cs typeface="+mn-cs"/>
              </a:rPr>
              <a:t>异常。</a:t>
            </a:r>
          </a:p>
          <a:p>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3</a:t>
            </a:r>
            <a:r>
              <a:rPr lang="zh-CN" altLang="en-US" sz="1200" b="0" i="0" kern="1200" dirty="0">
                <a:solidFill>
                  <a:schemeClr val="tx1"/>
                </a:solidFill>
                <a:effectLst/>
                <a:latin typeface="+mn-lt"/>
                <a:ea typeface="+mn-ea"/>
                <a:cs typeface="+mn-cs"/>
              </a:rPr>
              <a:t>）执行期型别辨识（</a:t>
            </a:r>
            <a:r>
              <a:rPr lang="en-US" altLang="zh-CN" sz="1200" b="0" i="0" kern="1200" dirty="0">
                <a:solidFill>
                  <a:schemeClr val="tx1"/>
                </a:solidFill>
                <a:effectLst/>
                <a:latin typeface="+mn-lt"/>
                <a:ea typeface="+mn-ea"/>
                <a:cs typeface="+mn-cs"/>
              </a:rPr>
              <a:t>RTTI</a:t>
            </a:r>
            <a:r>
              <a:rPr lang="zh-CN" altLang="en-US" sz="1200" b="0" i="0" kern="1200" dirty="0">
                <a:solidFill>
                  <a:schemeClr val="tx1"/>
                </a:solidFill>
                <a:effectLst/>
                <a:latin typeface="+mn-lt"/>
                <a:ea typeface="+mn-ea"/>
                <a:cs typeface="+mn-cs"/>
              </a:rPr>
              <a:t>）过程中，如果交给</a:t>
            </a:r>
            <a:r>
              <a:rPr lang="en-US" altLang="zh-CN" sz="1200" b="0" i="0" kern="1200" dirty="0" err="1">
                <a:solidFill>
                  <a:schemeClr val="tx1"/>
                </a:solidFill>
                <a:effectLst/>
                <a:latin typeface="+mn-lt"/>
                <a:ea typeface="+mn-ea"/>
                <a:cs typeface="+mn-cs"/>
              </a:rPr>
              <a:t>typeid</a:t>
            </a:r>
            <a:r>
              <a:rPr lang="zh-CN" altLang="en-US" sz="1200" b="0" i="0" kern="1200" dirty="0">
                <a:solidFill>
                  <a:schemeClr val="tx1"/>
                </a:solidFill>
                <a:effectLst/>
                <a:latin typeface="+mn-lt"/>
                <a:ea typeface="+mn-ea"/>
                <a:cs typeface="+mn-cs"/>
              </a:rPr>
              <a:t>的参数为零或空指针，</a:t>
            </a:r>
            <a:r>
              <a:rPr lang="en-US" altLang="zh-CN" sz="1200" b="0" i="0" kern="1200" dirty="0" err="1">
                <a:solidFill>
                  <a:schemeClr val="tx1"/>
                </a:solidFill>
                <a:effectLst/>
                <a:latin typeface="+mn-lt"/>
                <a:ea typeface="+mn-ea"/>
                <a:cs typeface="+mn-cs"/>
              </a:rPr>
              <a:t>typeid</a:t>
            </a:r>
            <a:r>
              <a:rPr lang="zh-CN" altLang="en-US" sz="1200" b="0" i="0" kern="1200" dirty="0">
                <a:solidFill>
                  <a:schemeClr val="tx1"/>
                </a:solidFill>
                <a:effectLst/>
                <a:latin typeface="+mn-lt"/>
                <a:ea typeface="+mn-ea"/>
                <a:cs typeface="+mn-cs"/>
              </a:rPr>
              <a:t>操作符会抛出</a:t>
            </a:r>
            <a:r>
              <a:rPr lang="en-US" altLang="zh-CN" sz="1200" b="0" i="0" kern="1200" dirty="0" err="1">
                <a:solidFill>
                  <a:schemeClr val="tx1"/>
                </a:solidFill>
                <a:effectLst/>
                <a:latin typeface="+mn-lt"/>
                <a:ea typeface="+mn-ea"/>
                <a:cs typeface="+mn-cs"/>
              </a:rPr>
              <a:t>bad_typeid</a:t>
            </a:r>
            <a:r>
              <a:rPr lang="zh-CN" altLang="en-US" sz="1200" b="0" i="0" kern="1200" dirty="0">
                <a:solidFill>
                  <a:schemeClr val="tx1"/>
                </a:solidFill>
                <a:effectLst/>
                <a:latin typeface="+mn-lt"/>
                <a:ea typeface="+mn-ea"/>
                <a:cs typeface="+mn-cs"/>
              </a:rPr>
              <a:t>异常。</a:t>
            </a:r>
          </a:p>
          <a:p>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4</a:t>
            </a:r>
            <a:r>
              <a:rPr lang="zh-CN" altLang="en-US" sz="1200" b="0" i="0" kern="1200" dirty="0">
                <a:solidFill>
                  <a:schemeClr val="tx1"/>
                </a:solidFill>
                <a:effectLst/>
                <a:latin typeface="+mn-lt"/>
                <a:ea typeface="+mn-ea"/>
                <a:cs typeface="+mn-cs"/>
              </a:rPr>
              <a:t>）如果发生非预期的异常（函数抛出异常规格（</a:t>
            </a:r>
            <a:r>
              <a:rPr lang="en-US" altLang="zh-CN" sz="1200" b="0" i="0" kern="1200" dirty="0">
                <a:solidFill>
                  <a:schemeClr val="tx1"/>
                </a:solidFill>
                <a:effectLst/>
                <a:latin typeface="+mn-lt"/>
                <a:ea typeface="+mn-ea"/>
                <a:cs typeface="+mn-cs"/>
              </a:rPr>
              <a:t>exception specification</a:t>
            </a:r>
            <a:r>
              <a:rPr lang="zh-CN" altLang="en-US" sz="1200" b="0" i="0" kern="1200" dirty="0">
                <a:solidFill>
                  <a:schemeClr val="tx1"/>
                </a:solidFill>
                <a:effectLst/>
                <a:latin typeface="+mn-lt"/>
                <a:ea typeface="+mn-ea"/>
                <a:cs typeface="+mn-cs"/>
              </a:rPr>
              <a:t>）以外的异常），</a:t>
            </a:r>
            <a:r>
              <a:rPr lang="en-US" altLang="zh-CN" sz="1200" b="0" i="0" kern="1200" dirty="0" err="1">
                <a:solidFill>
                  <a:schemeClr val="tx1"/>
                </a:solidFill>
                <a:effectLst/>
                <a:latin typeface="+mn-lt"/>
                <a:ea typeface="+mn-ea"/>
                <a:cs typeface="+mn-cs"/>
              </a:rPr>
              <a:t>bad_exception</a:t>
            </a:r>
            <a:r>
              <a:rPr lang="zh-CN" altLang="en-US" sz="1200" b="0" i="0" kern="1200" dirty="0">
                <a:solidFill>
                  <a:schemeClr val="tx1"/>
                </a:solidFill>
                <a:effectLst/>
                <a:latin typeface="+mn-lt"/>
                <a:ea typeface="+mn-ea"/>
                <a:cs typeface="+mn-cs"/>
              </a:rPr>
              <a:t>异常会接手处理，</a:t>
            </a:r>
            <a:r>
              <a:rPr lang="en-US" altLang="zh-CN" sz="1200" b="0" i="0" kern="1200" dirty="0" err="1">
                <a:solidFill>
                  <a:schemeClr val="tx1"/>
                </a:solidFill>
                <a:effectLst/>
                <a:latin typeface="+mn-lt"/>
                <a:ea typeface="+mn-ea"/>
                <a:cs typeface="+mn-cs"/>
              </a:rPr>
              <a:t>bad_exception</a:t>
            </a:r>
            <a:r>
              <a:rPr lang="zh-CN" altLang="en-US" sz="1200" b="0" i="0" kern="1200" dirty="0">
                <a:solidFill>
                  <a:schemeClr val="tx1"/>
                </a:solidFill>
                <a:effectLst/>
                <a:latin typeface="+mn-lt"/>
                <a:ea typeface="+mn-ea"/>
                <a:cs typeface="+mn-cs"/>
              </a:rPr>
              <a:t>会调用</a:t>
            </a:r>
            <a:r>
              <a:rPr lang="en-US" altLang="zh-CN" sz="1200" b="0" i="0" kern="1200" dirty="0">
                <a:solidFill>
                  <a:schemeClr val="tx1"/>
                </a:solidFill>
                <a:effectLst/>
                <a:latin typeface="+mn-lt"/>
                <a:ea typeface="+mn-ea"/>
                <a:cs typeface="+mn-cs"/>
              </a:rPr>
              <a:t>unexpected()</a:t>
            </a:r>
            <a:r>
              <a:rPr lang="zh-CN" altLang="en-US" sz="1200" b="0" i="0" kern="1200" dirty="0">
                <a:solidFill>
                  <a:schemeClr val="tx1"/>
                </a:solidFill>
                <a:effectLst/>
                <a:latin typeface="+mn-lt"/>
                <a:ea typeface="+mn-ea"/>
                <a:cs typeface="+mn-cs"/>
              </a:rPr>
              <a:t>，后者通常会唤起</a:t>
            </a:r>
            <a:r>
              <a:rPr lang="en-US" altLang="zh-CN" sz="1200" b="0" i="0" kern="1200" dirty="0">
                <a:solidFill>
                  <a:schemeClr val="tx1"/>
                </a:solidFill>
                <a:effectLst/>
                <a:latin typeface="+mn-lt"/>
                <a:ea typeface="+mn-ea"/>
                <a:cs typeface="+mn-cs"/>
              </a:rPr>
              <a:t>terminate()</a:t>
            </a:r>
            <a:r>
              <a:rPr lang="zh-CN" altLang="en-US" sz="1200" b="0" i="0" kern="1200" dirty="0">
                <a:solidFill>
                  <a:schemeClr val="tx1"/>
                </a:solidFill>
                <a:effectLst/>
                <a:latin typeface="+mn-lt"/>
                <a:ea typeface="+mn-ea"/>
                <a:cs typeface="+mn-cs"/>
              </a:rPr>
              <a:t>终止程序。</a:t>
            </a:r>
          </a:p>
          <a:p>
            <a:endParaRPr lang="en-US" altLang="zh-CN" dirty="0"/>
          </a:p>
          <a:p>
            <a:r>
              <a:rPr lang="en-US" altLang="zh-CN" sz="1200" b="1" i="0" kern="1200" dirty="0">
                <a:solidFill>
                  <a:schemeClr val="tx1"/>
                </a:solidFill>
                <a:effectLst/>
                <a:latin typeface="+mn-lt"/>
                <a:ea typeface="+mn-ea"/>
                <a:cs typeface="+mn-cs"/>
              </a:rPr>
              <a:t>2. </a:t>
            </a:r>
            <a:r>
              <a:rPr lang="en-US" altLang="zh-CN" sz="1200" b="1" i="0" kern="1200" dirty="0" err="1">
                <a:solidFill>
                  <a:schemeClr val="tx1"/>
                </a:solidFill>
                <a:effectLst/>
                <a:latin typeface="+mn-lt"/>
                <a:ea typeface="+mn-ea"/>
                <a:cs typeface="+mn-cs"/>
              </a:rPr>
              <a:t>c++</a:t>
            </a:r>
            <a:r>
              <a:rPr lang="zh-CN" altLang="en-US" sz="1200" b="1" i="0" kern="1200" dirty="0">
                <a:solidFill>
                  <a:schemeClr val="tx1"/>
                </a:solidFill>
                <a:effectLst/>
                <a:latin typeface="+mn-lt"/>
                <a:ea typeface="+mn-ea"/>
                <a:cs typeface="+mn-cs"/>
              </a:rPr>
              <a:t>标准程序库发出的异常</a:t>
            </a:r>
            <a:endParaRPr lang="zh-CN" altLang="en-US" sz="1200" b="0" i="0" kern="1200" dirty="0">
              <a:solidFill>
                <a:schemeClr val="tx1"/>
              </a:solidFill>
              <a:effectLst/>
              <a:latin typeface="+mn-lt"/>
              <a:ea typeface="+mn-ea"/>
              <a:cs typeface="+mn-cs"/>
            </a:endParaRPr>
          </a:p>
          <a:p>
            <a:r>
              <a:rPr lang="en-US" altLang="zh-CN" sz="1200" b="0" i="0" kern="1200" dirty="0" err="1">
                <a:solidFill>
                  <a:schemeClr val="tx1"/>
                </a:solidFill>
                <a:effectLst/>
                <a:latin typeface="+mn-lt"/>
                <a:ea typeface="+mn-ea"/>
                <a:cs typeface="+mn-cs"/>
              </a:rPr>
              <a:t>c++</a:t>
            </a:r>
            <a:r>
              <a:rPr lang="zh-CN" altLang="en-US" sz="1200" b="0" i="0" kern="1200" dirty="0">
                <a:solidFill>
                  <a:schemeClr val="tx1"/>
                </a:solidFill>
                <a:effectLst/>
                <a:latin typeface="+mn-lt"/>
                <a:ea typeface="+mn-ea"/>
                <a:cs typeface="+mn-cs"/>
              </a:rPr>
              <a:t>标准程序库异常总是派生自</a:t>
            </a:r>
            <a:r>
              <a:rPr lang="en-US" altLang="zh-CN" sz="1200" b="0" i="0" kern="1200" dirty="0" err="1">
                <a:solidFill>
                  <a:schemeClr val="tx1"/>
                </a:solidFill>
                <a:effectLst/>
                <a:latin typeface="+mn-lt"/>
                <a:ea typeface="+mn-ea"/>
                <a:cs typeface="+mn-cs"/>
              </a:rPr>
              <a:t>logic_error</a:t>
            </a:r>
            <a:r>
              <a:rPr lang="zh-CN" altLang="en-US" sz="1200" b="0" i="0" kern="1200" dirty="0">
                <a:solidFill>
                  <a:schemeClr val="tx1"/>
                </a:solidFill>
                <a:effectLst/>
                <a:latin typeface="+mn-lt"/>
                <a:ea typeface="+mn-ea"/>
                <a:cs typeface="+mn-cs"/>
              </a:rPr>
              <a:t>。</a:t>
            </a:r>
          </a:p>
          <a:p>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1</a:t>
            </a:r>
            <a:r>
              <a:rPr lang="zh-CN" altLang="en-US" sz="1200" b="0" i="0" kern="1200" dirty="0">
                <a:solidFill>
                  <a:schemeClr val="tx1"/>
                </a:solidFill>
                <a:effectLst/>
                <a:latin typeface="+mn-lt"/>
                <a:ea typeface="+mn-ea"/>
                <a:cs typeface="+mn-cs"/>
              </a:rPr>
              <a:t>）</a:t>
            </a:r>
            <a:r>
              <a:rPr lang="en-US" altLang="zh-CN" sz="1200" b="0" i="0" kern="1200" dirty="0" err="1">
                <a:solidFill>
                  <a:schemeClr val="tx1"/>
                </a:solidFill>
                <a:effectLst/>
                <a:latin typeface="+mn-lt"/>
                <a:ea typeface="+mn-ea"/>
                <a:cs typeface="+mn-cs"/>
              </a:rPr>
              <a:t>invalid_argument</a:t>
            </a:r>
            <a:r>
              <a:rPr lang="zh-CN" altLang="en-US" sz="1200" b="0" i="0" kern="1200" dirty="0">
                <a:solidFill>
                  <a:schemeClr val="tx1"/>
                </a:solidFill>
                <a:effectLst/>
                <a:latin typeface="+mn-lt"/>
                <a:ea typeface="+mn-ea"/>
                <a:cs typeface="+mn-cs"/>
              </a:rPr>
              <a:t>表示无效参数，例如将</a:t>
            </a:r>
            <a:r>
              <a:rPr lang="en-US" altLang="zh-CN" sz="1200" b="0" i="0" kern="1200" dirty="0" err="1">
                <a:solidFill>
                  <a:schemeClr val="tx1"/>
                </a:solidFill>
                <a:effectLst/>
                <a:latin typeface="+mn-lt"/>
                <a:ea typeface="+mn-ea"/>
                <a:cs typeface="+mn-cs"/>
              </a:rPr>
              <a:t>bitset</a:t>
            </a:r>
            <a:r>
              <a:rPr lang="en-US" altLang="zh-CN" sz="1200" b="0" i="0" kern="1200" dirty="0">
                <a:solidFill>
                  <a:schemeClr val="tx1"/>
                </a:solidFill>
                <a:effectLst/>
                <a:latin typeface="+mn-lt"/>
                <a:ea typeface="+mn-ea"/>
                <a:cs typeface="+mn-cs"/>
              </a:rPr>
              <a:t>(array of bits)</a:t>
            </a:r>
            <a:r>
              <a:rPr lang="zh-CN" altLang="en-US" sz="1200" b="0" i="0" kern="1200" dirty="0">
                <a:solidFill>
                  <a:schemeClr val="tx1"/>
                </a:solidFill>
                <a:effectLst/>
                <a:latin typeface="+mn-lt"/>
                <a:ea typeface="+mn-ea"/>
                <a:cs typeface="+mn-cs"/>
              </a:rPr>
              <a:t>以</a:t>
            </a:r>
            <a:r>
              <a:rPr lang="en-US" altLang="zh-CN" sz="1200" b="0" i="0" kern="1200" dirty="0">
                <a:solidFill>
                  <a:schemeClr val="tx1"/>
                </a:solidFill>
                <a:effectLst/>
                <a:latin typeface="+mn-lt"/>
                <a:ea typeface="+mn-ea"/>
                <a:cs typeface="+mn-cs"/>
              </a:rPr>
              <a:t>char</a:t>
            </a:r>
            <a:r>
              <a:rPr lang="zh-CN" altLang="en-US" sz="1200" b="0" i="0" kern="1200" dirty="0">
                <a:solidFill>
                  <a:schemeClr val="tx1"/>
                </a:solidFill>
                <a:effectLst/>
                <a:latin typeface="+mn-lt"/>
                <a:ea typeface="+mn-ea"/>
                <a:cs typeface="+mn-cs"/>
              </a:rPr>
              <a:t>而非“</a:t>
            </a:r>
            <a:r>
              <a:rPr lang="en-US" altLang="zh-CN" sz="1200" b="0" i="0" kern="1200" dirty="0">
                <a:solidFill>
                  <a:schemeClr val="tx1"/>
                </a:solidFill>
                <a:effectLst/>
                <a:latin typeface="+mn-lt"/>
                <a:ea typeface="+mn-ea"/>
                <a:cs typeface="+mn-cs"/>
              </a:rPr>
              <a:t>0”</a:t>
            </a:r>
            <a:r>
              <a:rPr lang="zh-CN" altLang="en-US" sz="1200" b="0" i="0" kern="1200" dirty="0">
                <a:solidFill>
                  <a:schemeClr val="tx1"/>
                </a:solidFill>
                <a:effectLst/>
                <a:latin typeface="+mn-lt"/>
                <a:ea typeface="+mn-ea"/>
                <a:cs typeface="+mn-cs"/>
              </a:rPr>
              <a:t>或“</a:t>
            </a:r>
            <a:r>
              <a:rPr lang="en-US" altLang="zh-CN" sz="1200" b="0" i="0" kern="1200" dirty="0">
                <a:solidFill>
                  <a:schemeClr val="tx1"/>
                </a:solidFill>
                <a:effectLst/>
                <a:latin typeface="+mn-lt"/>
                <a:ea typeface="+mn-ea"/>
                <a:cs typeface="+mn-cs"/>
              </a:rPr>
              <a:t>1”</a:t>
            </a:r>
            <a:r>
              <a:rPr lang="zh-CN" altLang="en-US" sz="1200" b="0" i="0" kern="1200" dirty="0">
                <a:solidFill>
                  <a:schemeClr val="tx1"/>
                </a:solidFill>
                <a:effectLst/>
                <a:latin typeface="+mn-lt"/>
                <a:ea typeface="+mn-ea"/>
                <a:cs typeface="+mn-cs"/>
              </a:rPr>
              <a:t>进行初始化。</a:t>
            </a:r>
          </a:p>
          <a:p>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2</a:t>
            </a:r>
            <a:r>
              <a:rPr lang="zh-CN" altLang="en-US" sz="1200" b="0" i="0" kern="1200" dirty="0">
                <a:solidFill>
                  <a:schemeClr val="tx1"/>
                </a:solidFill>
                <a:effectLst/>
                <a:latin typeface="+mn-lt"/>
                <a:ea typeface="+mn-ea"/>
                <a:cs typeface="+mn-cs"/>
              </a:rPr>
              <a:t>）</a:t>
            </a:r>
            <a:r>
              <a:rPr lang="en-US" altLang="zh-CN" sz="1200" b="0" i="0" kern="1200" dirty="0" err="1">
                <a:solidFill>
                  <a:schemeClr val="tx1"/>
                </a:solidFill>
                <a:effectLst/>
                <a:latin typeface="+mn-lt"/>
                <a:ea typeface="+mn-ea"/>
                <a:cs typeface="+mn-cs"/>
              </a:rPr>
              <a:t>length_error</a:t>
            </a:r>
            <a:r>
              <a:rPr lang="zh-CN" altLang="en-US" sz="1200" b="0" i="0" kern="1200" dirty="0">
                <a:solidFill>
                  <a:schemeClr val="tx1"/>
                </a:solidFill>
                <a:effectLst/>
                <a:latin typeface="+mn-lt"/>
                <a:ea typeface="+mn-ea"/>
                <a:cs typeface="+mn-cs"/>
              </a:rPr>
              <a:t>指出某个行为“可能超越了最大极限”，例如对某个字符串附加太多字符。</a:t>
            </a:r>
          </a:p>
          <a:p>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3</a:t>
            </a:r>
            <a:r>
              <a:rPr lang="zh-CN" altLang="en-US" sz="1200" b="0" i="0" kern="1200" dirty="0">
                <a:solidFill>
                  <a:schemeClr val="tx1"/>
                </a:solidFill>
                <a:effectLst/>
                <a:latin typeface="+mn-lt"/>
                <a:ea typeface="+mn-ea"/>
                <a:cs typeface="+mn-cs"/>
              </a:rPr>
              <a:t>）</a:t>
            </a:r>
            <a:r>
              <a:rPr lang="en-US" altLang="zh-CN" sz="1200" b="0" i="0" kern="1200" dirty="0" err="1">
                <a:solidFill>
                  <a:schemeClr val="tx1"/>
                </a:solidFill>
                <a:effectLst/>
                <a:latin typeface="+mn-lt"/>
                <a:ea typeface="+mn-ea"/>
                <a:cs typeface="+mn-cs"/>
              </a:rPr>
              <a:t>out_of_range</a:t>
            </a:r>
            <a:r>
              <a:rPr lang="zh-CN" altLang="en-US" sz="1200" b="0" i="0" kern="1200" dirty="0">
                <a:solidFill>
                  <a:schemeClr val="tx1"/>
                </a:solidFill>
                <a:effectLst/>
                <a:latin typeface="+mn-lt"/>
                <a:ea typeface="+mn-ea"/>
                <a:cs typeface="+mn-cs"/>
              </a:rPr>
              <a:t>指出参数值“不在预期范围内”，例如在处理容器或</a:t>
            </a:r>
            <a:r>
              <a:rPr lang="en-US" altLang="zh-CN" sz="1200" b="0" i="0" kern="1200" dirty="0">
                <a:solidFill>
                  <a:schemeClr val="tx1"/>
                </a:solidFill>
                <a:effectLst/>
                <a:latin typeface="+mn-lt"/>
                <a:ea typeface="+mn-ea"/>
                <a:cs typeface="+mn-cs"/>
              </a:rPr>
              <a:t>string</a:t>
            </a:r>
            <a:r>
              <a:rPr lang="zh-CN" altLang="en-US" sz="1200" b="0" i="0" kern="1200" dirty="0">
                <a:solidFill>
                  <a:schemeClr val="tx1"/>
                </a:solidFill>
                <a:effectLst/>
                <a:latin typeface="+mn-lt"/>
                <a:ea typeface="+mn-ea"/>
                <a:cs typeface="+mn-cs"/>
              </a:rPr>
              <a:t>中采用一个错误索引。</a:t>
            </a:r>
          </a:p>
          <a:p>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4</a:t>
            </a:r>
            <a:r>
              <a:rPr lang="zh-CN" altLang="en-US" sz="1200" b="0" i="0" kern="1200" dirty="0">
                <a:solidFill>
                  <a:schemeClr val="tx1"/>
                </a:solidFill>
                <a:effectLst/>
                <a:latin typeface="+mn-lt"/>
                <a:ea typeface="+mn-ea"/>
                <a:cs typeface="+mn-cs"/>
              </a:rPr>
              <a:t>）</a:t>
            </a:r>
            <a:r>
              <a:rPr lang="en-US" altLang="zh-CN" sz="1200" b="0" i="0" kern="1200" dirty="0" err="1">
                <a:solidFill>
                  <a:schemeClr val="tx1"/>
                </a:solidFill>
                <a:effectLst/>
                <a:latin typeface="+mn-lt"/>
                <a:ea typeface="+mn-ea"/>
                <a:cs typeface="+mn-cs"/>
              </a:rPr>
              <a:t>domain_error</a:t>
            </a:r>
            <a:r>
              <a:rPr lang="zh-CN" altLang="en-US" sz="1200" b="0" i="0" kern="1200" dirty="0">
                <a:solidFill>
                  <a:schemeClr val="tx1"/>
                </a:solidFill>
                <a:effectLst/>
                <a:latin typeface="+mn-lt"/>
                <a:ea typeface="+mn-ea"/>
                <a:cs typeface="+mn-cs"/>
              </a:rPr>
              <a:t>指出专业领域范畴内的错误。</a:t>
            </a:r>
          </a:p>
          <a:p>
            <a:r>
              <a:rPr lang="zh-CN" altLang="en-US" sz="1200" b="0" i="0" kern="1200" dirty="0">
                <a:solidFill>
                  <a:schemeClr val="tx1"/>
                </a:solidFill>
                <a:effectLst/>
                <a:latin typeface="+mn-lt"/>
                <a:ea typeface="+mn-ea"/>
                <a:cs typeface="+mn-cs"/>
              </a:rPr>
              <a:t>此外，标准程序库的</a:t>
            </a:r>
            <a:r>
              <a:rPr lang="en-US" altLang="zh-CN" sz="1200" b="0" i="0" kern="1200" dirty="0">
                <a:solidFill>
                  <a:schemeClr val="tx1"/>
                </a:solidFill>
                <a:effectLst/>
                <a:latin typeface="+mn-lt"/>
                <a:ea typeface="+mn-ea"/>
                <a:cs typeface="+mn-cs"/>
              </a:rPr>
              <a:t>IO</a:t>
            </a:r>
            <a:r>
              <a:rPr lang="zh-CN" altLang="en-US" sz="1200" b="0" i="0" kern="1200" dirty="0">
                <a:solidFill>
                  <a:schemeClr val="tx1"/>
                </a:solidFill>
                <a:effectLst/>
                <a:latin typeface="+mn-lt"/>
                <a:ea typeface="+mn-ea"/>
                <a:cs typeface="+mn-cs"/>
              </a:rPr>
              <a:t>部分提供一个名为</a:t>
            </a:r>
            <a:r>
              <a:rPr lang="en-US" altLang="zh-CN" sz="1200" b="0" i="0" kern="1200" dirty="0" err="1">
                <a:solidFill>
                  <a:schemeClr val="tx1"/>
                </a:solidFill>
                <a:effectLst/>
                <a:latin typeface="+mn-lt"/>
                <a:ea typeface="+mn-ea"/>
                <a:cs typeface="+mn-cs"/>
              </a:rPr>
              <a:t>ios_base</a:t>
            </a:r>
            <a:r>
              <a:rPr lang="en-US" altLang="zh-CN" sz="1200" b="0" i="0" kern="1200" dirty="0">
                <a:solidFill>
                  <a:schemeClr val="tx1"/>
                </a:solidFill>
                <a:effectLst/>
                <a:latin typeface="+mn-lt"/>
                <a:ea typeface="+mn-ea"/>
                <a:cs typeface="+mn-cs"/>
              </a:rPr>
              <a:t>::failure</a:t>
            </a:r>
            <a:r>
              <a:rPr lang="zh-CN" altLang="en-US" sz="1200" b="0" i="0" kern="1200" dirty="0">
                <a:solidFill>
                  <a:schemeClr val="tx1"/>
                </a:solidFill>
                <a:effectLst/>
                <a:latin typeface="+mn-lt"/>
                <a:ea typeface="+mn-ea"/>
                <a:cs typeface="+mn-cs"/>
              </a:rPr>
              <a:t>的特殊异常，当数据流由于错误或者到达文件末尾而发生状态改变时，就可能抛出这个异常。</a:t>
            </a:r>
            <a:endParaRPr lang="en-US" altLang="zh-CN" sz="1200" b="0" i="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a:p>
            <a:r>
              <a:rPr lang="en-US" altLang="zh-CN" sz="1200" b="1" i="0" kern="1200" dirty="0">
                <a:solidFill>
                  <a:schemeClr val="tx1"/>
                </a:solidFill>
                <a:effectLst/>
                <a:latin typeface="+mn-lt"/>
                <a:ea typeface="+mn-ea"/>
                <a:cs typeface="+mn-cs"/>
              </a:rPr>
              <a:t>3. </a:t>
            </a:r>
            <a:r>
              <a:rPr lang="zh-CN" altLang="en-US" sz="1200" b="1" i="0" kern="1200" dirty="0">
                <a:solidFill>
                  <a:schemeClr val="tx1"/>
                </a:solidFill>
                <a:effectLst/>
                <a:latin typeface="+mn-lt"/>
                <a:ea typeface="+mn-ea"/>
                <a:cs typeface="+mn-cs"/>
              </a:rPr>
              <a:t>程序作用域（</a:t>
            </a:r>
            <a:r>
              <a:rPr lang="en-US" altLang="zh-CN" sz="1200" b="1" i="0" kern="1200" dirty="0">
                <a:solidFill>
                  <a:schemeClr val="tx1"/>
                </a:solidFill>
                <a:effectLst/>
                <a:latin typeface="+mn-lt"/>
                <a:ea typeface="+mn-ea"/>
                <a:cs typeface="+mn-cs"/>
              </a:rPr>
              <a:t>scope of a program</a:t>
            </a:r>
            <a:r>
              <a:rPr lang="zh-CN" altLang="en-US" sz="1200" b="1" i="0" kern="1200" dirty="0">
                <a:solidFill>
                  <a:schemeClr val="tx1"/>
                </a:solidFill>
                <a:effectLst/>
                <a:latin typeface="+mn-lt"/>
                <a:ea typeface="+mn-ea"/>
                <a:cs typeface="+mn-cs"/>
              </a:rPr>
              <a:t>）之外发生的异常</a:t>
            </a:r>
            <a:endParaRPr lang="zh-CN" altLang="en-US"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派生自</a:t>
            </a:r>
            <a:r>
              <a:rPr lang="en-US" altLang="zh-CN" sz="1200" b="0" i="0" kern="1200" dirty="0" err="1">
                <a:solidFill>
                  <a:schemeClr val="tx1"/>
                </a:solidFill>
                <a:effectLst/>
                <a:latin typeface="+mn-lt"/>
                <a:ea typeface="+mn-ea"/>
                <a:cs typeface="+mn-cs"/>
              </a:rPr>
              <a:t>runtime_error</a:t>
            </a:r>
            <a:r>
              <a:rPr lang="zh-CN" altLang="en-US" sz="1200" b="0" i="0" kern="1200" dirty="0">
                <a:solidFill>
                  <a:schemeClr val="tx1"/>
                </a:solidFill>
                <a:effectLst/>
                <a:latin typeface="+mn-lt"/>
                <a:ea typeface="+mn-ea"/>
                <a:cs typeface="+mn-cs"/>
              </a:rPr>
              <a:t>的异常，用来指出“不在程序范围内，且不容易回避”的事件。</a:t>
            </a:r>
            <a:r>
              <a:rPr lang="en-US" altLang="zh-CN" sz="1200" b="0" i="0" kern="1200" dirty="0" err="1">
                <a:solidFill>
                  <a:schemeClr val="tx1"/>
                </a:solidFill>
                <a:effectLst/>
                <a:latin typeface="+mn-lt"/>
                <a:ea typeface="+mn-ea"/>
                <a:cs typeface="+mn-cs"/>
              </a:rPr>
              <a:t>c++</a:t>
            </a:r>
            <a:r>
              <a:rPr lang="zh-CN" altLang="en-US" sz="1200" b="0" i="0" kern="1200" dirty="0">
                <a:solidFill>
                  <a:schemeClr val="tx1"/>
                </a:solidFill>
                <a:effectLst/>
                <a:latin typeface="+mn-lt"/>
                <a:ea typeface="+mn-ea"/>
                <a:cs typeface="+mn-cs"/>
              </a:rPr>
              <a:t>标准程序库针对执行期错误提供以下三个</a:t>
            </a:r>
            <a:r>
              <a:rPr lang="en-US" altLang="zh-CN" sz="1200" b="0" i="0" kern="1200" dirty="0">
                <a:solidFill>
                  <a:schemeClr val="tx1"/>
                </a:solidFill>
                <a:effectLst/>
                <a:latin typeface="+mn-lt"/>
                <a:ea typeface="+mn-ea"/>
                <a:cs typeface="+mn-cs"/>
              </a:rPr>
              <a:t>class</a:t>
            </a:r>
            <a:r>
              <a:rPr lang="zh-CN" altLang="en-US" sz="1200" b="0" i="0" kern="1200" dirty="0">
                <a:solidFill>
                  <a:schemeClr val="tx1"/>
                </a:solidFill>
                <a:effectLst/>
                <a:latin typeface="+mn-lt"/>
                <a:ea typeface="+mn-ea"/>
                <a:cs typeface="+mn-cs"/>
              </a:rPr>
              <a:t>：</a:t>
            </a:r>
          </a:p>
          <a:p>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1</a:t>
            </a:r>
            <a:r>
              <a:rPr lang="zh-CN" altLang="en-US" sz="1200" b="0" i="0" kern="1200" dirty="0">
                <a:solidFill>
                  <a:schemeClr val="tx1"/>
                </a:solidFill>
                <a:effectLst/>
                <a:latin typeface="+mn-lt"/>
                <a:ea typeface="+mn-ea"/>
                <a:cs typeface="+mn-cs"/>
              </a:rPr>
              <a:t>）</a:t>
            </a:r>
            <a:r>
              <a:rPr lang="en-US" altLang="zh-CN" sz="1200" b="0" i="0" kern="1200" dirty="0" err="1">
                <a:solidFill>
                  <a:schemeClr val="tx1"/>
                </a:solidFill>
                <a:effectLst/>
                <a:latin typeface="+mn-lt"/>
                <a:ea typeface="+mn-ea"/>
                <a:cs typeface="+mn-cs"/>
              </a:rPr>
              <a:t>range_error</a:t>
            </a:r>
            <a:r>
              <a:rPr lang="zh-CN" altLang="en-US" sz="1200" b="0" i="0" kern="1200" dirty="0">
                <a:solidFill>
                  <a:schemeClr val="tx1"/>
                </a:solidFill>
                <a:effectLst/>
                <a:latin typeface="+mn-lt"/>
                <a:ea typeface="+mn-ea"/>
                <a:cs typeface="+mn-cs"/>
              </a:rPr>
              <a:t>指出内部计算时发生区间错误。</a:t>
            </a:r>
          </a:p>
          <a:p>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2</a:t>
            </a:r>
            <a:r>
              <a:rPr lang="zh-CN" altLang="en-US" sz="1200" b="0" i="0" kern="1200" dirty="0">
                <a:solidFill>
                  <a:schemeClr val="tx1"/>
                </a:solidFill>
                <a:effectLst/>
                <a:latin typeface="+mn-lt"/>
                <a:ea typeface="+mn-ea"/>
                <a:cs typeface="+mn-cs"/>
              </a:rPr>
              <a:t>）</a:t>
            </a:r>
            <a:r>
              <a:rPr lang="en-US" altLang="zh-CN" sz="1200" b="0" i="0" kern="1200" dirty="0" err="1">
                <a:solidFill>
                  <a:schemeClr val="tx1"/>
                </a:solidFill>
                <a:effectLst/>
                <a:latin typeface="+mn-lt"/>
                <a:ea typeface="+mn-ea"/>
                <a:cs typeface="+mn-cs"/>
              </a:rPr>
              <a:t>overflow_error</a:t>
            </a:r>
            <a:r>
              <a:rPr lang="zh-CN" altLang="en-US" sz="1200" b="0" i="0" kern="1200" dirty="0">
                <a:solidFill>
                  <a:schemeClr val="tx1"/>
                </a:solidFill>
                <a:effectLst/>
                <a:latin typeface="+mn-lt"/>
                <a:ea typeface="+mn-ea"/>
                <a:cs typeface="+mn-cs"/>
              </a:rPr>
              <a:t>指出算术运算发生上溢位。</a:t>
            </a:r>
          </a:p>
          <a:p>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3</a:t>
            </a:r>
            <a:r>
              <a:rPr lang="zh-CN" altLang="en-US" sz="1200" b="0" i="0" kern="1200" dirty="0">
                <a:solidFill>
                  <a:schemeClr val="tx1"/>
                </a:solidFill>
                <a:effectLst/>
                <a:latin typeface="+mn-lt"/>
                <a:ea typeface="+mn-ea"/>
                <a:cs typeface="+mn-cs"/>
              </a:rPr>
              <a:t>）</a:t>
            </a:r>
            <a:r>
              <a:rPr lang="en-US" altLang="zh-CN" sz="1200" b="0" i="0" kern="1200" dirty="0" err="1">
                <a:solidFill>
                  <a:schemeClr val="tx1"/>
                </a:solidFill>
                <a:effectLst/>
                <a:latin typeface="+mn-lt"/>
                <a:ea typeface="+mn-ea"/>
                <a:cs typeface="+mn-cs"/>
              </a:rPr>
              <a:t>underflow_error</a:t>
            </a:r>
            <a:r>
              <a:rPr lang="zh-CN" altLang="en-US" sz="1200" b="0" i="0" kern="1200" dirty="0">
                <a:solidFill>
                  <a:schemeClr val="tx1"/>
                </a:solidFill>
                <a:effectLst/>
                <a:latin typeface="+mn-lt"/>
                <a:ea typeface="+mn-ea"/>
                <a:cs typeface="+mn-cs"/>
              </a:rPr>
              <a:t>指出算术运算发生下溢位。</a:t>
            </a:r>
          </a:p>
          <a:p>
            <a:r>
              <a:rPr lang="zh-CN" altLang="en-US" sz="1200" b="0" i="0" kern="1200" dirty="0">
                <a:solidFill>
                  <a:schemeClr val="tx1"/>
                </a:solidFill>
                <a:effectLst/>
                <a:latin typeface="+mn-lt"/>
                <a:ea typeface="+mn-ea"/>
                <a:cs typeface="+mn-cs"/>
              </a:rPr>
              <a:t>基础类别</a:t>
            </a:r>
            <a:r>
              <a:rPr lang="en-US" altLang="zh-CN" sz="1200" b="0" i="0" kern="1200" dirty="0">
                <a:solidFill>
                  <a:schemeClr val="tx1"/>
                </a:solidFill>
                <a:effectLst/>
                <a:latin typeface="+mn-lt"/>
                <a:ea typeface="+mn-ea"/>
                <a:cs typeface="+mn-cs"/>
              </a:rPr>
              <a:t>exception</a:t>
            </a:r>
            <a:r>
              <a:rPr lang="zh-CN" altLang="en-US" sz="1200" b="0" i="0" kern="1200" dirty="0">
                <a:solidFill>
                  <a:schemeClr val="tx1"/>
                </a:solidFill>
                <a:effectLst/>
                <a:latin typeface="+mn-lt"/>
                <a:ea typeface="+mn-ea"/>
                <a:cs typeface="+mn-cs"/>
              </a:rPr>
              <a:t>和</a:t>
            </a:r>
            <a:r>
              <a:rPr lang="en-US" altLang="zh-CN" sz="1200" b="0" i="0" kern="1200" dirty="0" err="1">
                <a:solidFill>
                  <a:schemeClr val="tx1"/>
                </a:solidFill>
                <a:effectLst/>
                <a:latin typeface="+mn-lt"/>
                <a:ea typeface="+mn-ea"/>
                <a:cs typeface="+mn-cs"/>
              </a:rPr>
              <a:t>badexception</a:t>
            </a:r>
            <a:r>
              <a:rPr lang="zh-CN" altLang="en-US" sz="1200" b="0" i="0" kern="1200" dirty="0">
                <a:solidFill>
                  <a:schemeClr val="tx1"/>
                </a:solidFill>
                <a:effectLst/>
                <a:latin typeface="+mn-lt"/>
                <a:ea typeface="+mn-ea"/>
                <a:cs typeface="+mn-cs"/>
              </a:rPr>
              <a:t>定义于</a:t>
            </a:r>
            <a:r>
              <a:rPr lang="en-US" altLang="zh-CN" sz="1200" b="0" i="0" kern="1200" dirty="0">
                <a:solidFill>
                  <a:schemeClr val="tx1"/>
                </a:solidFill>
                <a:effectLst/>
                <a:latin typeface="+mn-lt"/>
                <a:ea typeface="+mn-ea"/>
                <a:cs typeface="+mn-cs"/>
              </a:rPr>
              <a:t>&lt;exception&gt;</a:t>
            </a:r>
            <a:r>
              <a:rPr lang="zh-CN" altLang="en-US" sz="1200" b="0" i="0" kern="1200" dirty="0">
                <a:solidFill>
                  <a:schemeClr val="tx1"/>
                </a:solidFill>
                <a:effectLst/>
                <a:latin typeface="+mn-lt"/>
                <a:ea typeface="+mn-ea"/>
                <a:cs typeface="+mn-cs"/>
              </a:rPr>
              <a:t>。</a:t>
            </a:r>
            <a:r>
              <a:rPr lang="en-US" altLang="zh-CN" sz="1200" b="0" i="0" kern="1200" dirty="0" err="1">
                <a:solidFill>
                  <a:schemeClr val="tx1"/>
                </a:solidFill>
                <a:effectLst/>
                <a:latin typeface="+mn-lt"/>
                <a:ea typeface="+mn-ea"/>
                <a:cs typeface="+mn-cs"/>
              </a:rPr>
              <a:t>bad_alloc</a:t>
            </a:r>
            <a:r>
              <a:rPr lang="zh-CN" altLang="en-US" sz="1200" b="0" i="0" kern="1200" dirty="0">
                <a:solidFill>
                  <a:schemeClr val="tx1"/>
                </a:solidFill>
                <a:effectLst/>
                <a:latin typeface="+mn-lt"/>
                <a:ea typeface="+mn-ea"/>
                <a:cs typeface="+mn-cs"/>
              </a:rPr>
              <a:t>定义于</a:t>
            </a:r>
            <a:r>
              <a:rPr lang="en-US" altLang="zh-CN" sz="1200" b="0" i="0" kern="1200" dirty="0">
                <a:solidFill>
                  <a:schemeClr val="tx1"/>
                </a:solidFill>
                <a:effectLst/>
                <a:latin typeface="+mn-lt"/>
                <a:ea typeface="+mn-ea"/>
                <a:cs typeface="+mn-cs"/>
              </a:rPr>
              <a:t>&lt;new&gt;</a:t>
            </a:r>
            <a:r>
              <a:rPr lang="zh-CN" altLang="en-US" sz="1200" b="0" i="0" kern="1200" dirty="0">
                <a:solidFill>
                  <a:schemeClr val="tx1"/>
                </a:solidFill>
                <a:effectLst/>
                <a:latin typeface="+mn-lt"/>
                <a:ea typeface="+mn-ea"/>
                <a:cs typeface="+mn-cs"/>
              </a:rPr>
              <a:t>。</a:t>
            </a:r>
            <a:r>
              <a:rPr lang="en-US" altLang="zh-CN" sz="1200" b="0" i="0" kern="1200" dirty="0" err="1">
                <a:solidFill>
                  <a:schemeClr val="tx1"/>
                </a:solidFill>
                <a:effectLst/>
                <a:latin typeface="+mn-lt"/>
                <a:ea typeface="+mn-ea"/>
                <a:cs typeface="+mn-cs"/>
              </a:rPr>
              <a:t>bad_cast</a:t>
            </a:r>
            <a:r>
              <a:rPr lang="zh-CN" altLang="en-US" sz="1200" b="0" i="0" kern="1200" dirty="0">
                <a:solidFill>
                  <a:schemeClr val="tx1"/>
                </a:solidFill>
                <a:effectLst/>
                <a:latin typeface="+mn-lt"/>
                <a:ea typeface="+mn-ea"/>
                <a:cs typeface="+mn-cs"/>
              </a:rPr>
              <a:t>和</a:t>
            </a:r>
            <a:r>
              <a:rPr lang="en-US" altLang="zh-CN" sz="1200" b="0" i="0" kern="1200" dirty="0" err="1">
                <a:solidFill>
                  <a:schemeClr val="tx1"/>
                </a:solidFill>
                <a:effectLst/>
                <a:latin typeface="+mn-lt"/>
                <a:ea typeface="+mn-ea"/>
                <a:cs typeface="+mn-cs"/>
              </a:rPr>
              <a:t>bad_typeid</a:t>
            </a:r>
            <a:r>
              <a:rPr lang="zh-CN" altLang="en-US" sz="1200" b="0" i="0" kern="1200" dirty="0">
                <a:solidFill>
                  <a:schemeClr val="tx1"/>
                </a:solidFill>
                <a:effectLst/>
                <a:latin typeface="+mn-lt"/>
                <a:ea typeface="+mn-ea"/>
                <a:cs typeface="+mn-cs"/>
              </a:rPr>
              <a:t>定义于</a:t>
            </a:r>
            <a:r>
              <a:rPr lang="en-US" altLang="zh-CN" sz="1200" b="0" i="0" kern="1200" dirty="0">
                <a:solidFill>
                  <a:schemeClr val="tx1"/>
                </a:solidFill>
                <a:effectLst/>
                <a:latin typeface="+mn-lt"/>
                <a:ea typeface="+mn-ea"/>
                <a:cs typeface="+mn-cs"/>
              </a:rPr>
              <a:t>&lt;</a:t>
            </a:r>
            <a:r>
              <a:rPr lang="en-US" altLang="zh-CN" sz="1200" b="0" i="0" kern="1200" dirty="0" err="1">
                <a:solidFill>
                  <a:schemeClr val="tx1"/>
                </a:solidFill>
                <a:effectLst/>
                <a:latin typeface="+mn-lt"/>
                <a:ea typeface="+mn-ea"/>
                <a:cs typeface="+mn-cs"/>
              </a:rPr>
              <a:t>typeinfo</a:t>
            </a:r>
            <a:r>
              <a:rPr lang="en-US" altLang="zh-CN" sz="1200" b="0" i="0" kern="1200" dirty="0">
                <a:solidFill>
                  <a:schemeClr val="tx1"/>
                </a:solidFill>
                <a:effectLst/>
                <a:latin typeface="+mn-lt"/>
                <a:ea typeface="+mn-ea"/>
                <a:cs typeface="+mn-cs"/>
              </a:rPr>
              <a:t>&gt;</a:t>
            </a:r>
            <a:r>
              <a:rPr lang="zh-CN" altLang="en-US" sz="1200" b="0" i="0" kern="1200" dirty="0">
                <a:solidFill>
                  <a:schemeClr val="tx1"/>
                </a:solidFill>
                <a:effectLst/>
                <a:latin typeface="+mn-lt"/>
                <a:ea typeface="+mn-ea"/>
                <a:cs typeface="+mn-cs"/>
              </a:rPr>
              <a:t>。</a:t>
            </a:r>
            <a:r>
              <a:rPr lang="en-US" altLang="zh-CN" sz="1200" b="0" i="0" kern="1200" dirty="0" err="1">
                <a:solidFill>
                  <a:schemeClr val="tx1"/>
                </a:solidFill>
                <a:effectLst/>
                <a:latin typeface="+mn-lt"/>
                <a:ea typeface="+mn-ea"/>
                <a:cs typeface="+mn-cs"/>
              </a:rPr>
              <a:t>ios_base</a:t>
            </a:r>
            <a:r>
              <a:rPr lang="en-US" altLang="zh-CN" sz="1200" b="0" i="0" kern="1200" dirty="0">
                <a:solidFill>
                  <a:schemeClr val="tx1"/>
                </a:solidFill>
                <a:effectLst/>
                <a:latin typeface="+mn-lt"/>
                <a:ea typeface="+mn-ea"/>
                <a:cs typeface="+mn-cs"/>
              </a:rPr>
              <a:t>::failure</a:t>
            </a:r>
            <a:r>
              <a:rPr lang="zh-CN" altLang="en-US" sz="1200" b="0" i="0" kern="1200" dirty="0">
                <a:solidFill>
                  <a:schemeClr val="tx1"/>
                </a:solidFill>
                <a:effectLst/>
                <a:latin typeface="+mn-lt"/>
                <a:ea typeface="+mn-ea"/>
                <a:cs typeface="+mn-cs"/>
              </a:rPr>
              <a:t>定义于</a:t>
            </a:r>
            <a:r>
              <a:rPr lang="en-US" altLang="zh-CN" sz="1200" b="0" i="0" kern="1200" dirty="0">
                <a:solidFill>
                  <a:schemeClr val="tx1"/>
                </a:solidFill>
                <a:effectLst/>
                <a:latin typeface="+mn-lt"/>
                <a:ea typeface="+mn-ea"/>
                <a:cs typeface="+mn-cs"/>
              </a:rPr>
              <a:t>&lt;</a:t>
            </a:r>
            <a:r>
              <a:rPr lang="en-US" altLang="zh-CN" sz="1200" b="0" i="0" kern="1200" dirty="0" err="1">
                <a:solidFill>
                  <a:schemeClr val="tx1"/>
                </a:solidFill>
                <a:effectLst/>
                <a:latin typeface="+mn-lt"/>
                <a:ea typeface="+mn-ea"/>
                <a:cs typeface="+mn-cs"/>
              </a:rPr>
              <a:t>ios</a:t>
            </a:r>
            <a:r>
              <a:rPr lang="en-US" altLang="zh-CN" sz="1200" b="0" i="0" kern="1200" dirty="0">
                <a:solidFill>
                  <a:schemeClr val="tx1"/>
                </a:solidFill>
                <a:effectLst/>
                <a:latin typeface="+mn-lt"/>
                <a:ea typeface="+mn-ea"/>
                <a:cs typeface="+mn-cs"/>
              </a:rPr>
              <a:t>&gt;</a:t>
            </a:r>
            <a:r>
              <a:rPr lang="zh-CN" altLang="en-US" sz="1200" b="0" i="0" kern="1200" dirty="0">
                <a:solidFill>
                  <a:schemeClr val="tx1"/>
                </a:solidFill>
                <a:effectLst/>
                <a:latin typeface="+mn-lt"/>
                <a:ea typeface="+mn-ea"/>
                <a:cs typeface="+mn-cs"/>
              </a:rPr>
              <a:t>。其他异常类别定义于</a:t>
            </a:r>
            <a:r>
              <a:rPr lang="en-US" altLang="zh-CN" sz="1200" b="0" i="0" kern="1200" dirty="0">
                <a:solidFill>
                  <a:schemeClr val="tx1"/>
                </a:solidFill>
                <a:effectLst/>
                <a:latin typeface="+mn-lt"/>
                <a:ea typeface="+mn-ea"/>
                <a:cs typeface="+mn-cs"/>
              </a:rPr>
              <a:t>&lt;</a:t>
            </a:r>
            <a:r>
              <a:rPr lang="en-US" altLang="zh-CN" sz="1200" b="0" i="0" kern="1200" dirty="0" err="1">
                <a:solidFill>
                  <a:schemeClr val="tx1"/>
                </a:solidFill>
                <a:effectLst/>
                <a:latin typeface="+mn-lt"/>
                <a:ea typeface="+mn-ea"/>
                <a:cs typeface="+mn-cs"/>
              </a:rPr>
              <a:t>stdexcept</a:t>
            </a:r>
            <a:r>
              <a:rPr lang="en-US" altLang="zh-CN" sz="1200" b="0" i="0" kern="1200" dirty="0">
                <a:solidFill>
                  <a:schemeClr val="tx1"/>
                </a:solidFill>
                <a:effectLst/>
                <a:latin typeface="+mn-lt"/>
                <a:ea typeface="+mn-ea"/>
                <a:cs typeface="+mn-cs"/>
              </a:rPr>
              <a:t>&gt;</a:t>
            </a:r>
            <a:r>
              <a:rPr lang="zh-CN" altLang="en-US" sz="1200" b="0" i="0" kern="1200" dirty="0">
                <a:solidFill>
                  <a:schemeClr val="tx1"/>
                </a:solidFill>
                <a:effectLst/>
                <a:latin typeface="+mn-lt"/>
                <a:ea typeface="+mn-ea"/>
                <a:cs typeface="+mn-cs"/>
              </a:rPr>
              <a:t>。</a:t>
            </a:r>
          </a:p>
          <a:p>
            <a:endParaRPr lang="zh-CN" altLang="en-US" dirty="0"/>
          </a:p>
        </p:txBody>
      </p:sp>
      <p:sp>
        <p:nvSpPr>
          <p:cNvPr id="4" name="灯片编号占位符 3"/>
          <p:cNvSpPr>
            <a:spLocks noGrp="1"/>
          </p:cNvSpPr>
          <p:nvPr>
            <p:ph type="sldNum" sz="quarter" idx="10"/>
          </p:nvPr>
        </p:nvSpPr>
        <p:spPr/>
        <p:txBody>
          <a:bodyPr/>
          <a:lstStyle/>
          <a:p>
            <a:fld id="{46593B6F-300B-4ECE-AE7E-E0BEBEA3A190}" type="slidenum">
              <a:rPr lang="zh-CN" altLang="en-US" smtClean="0"/>
              <a:pPr/>
              <a:t>47</a:t>
            </a:fld>
            <a:endParaRPr lang="zh-CN" altLang="en-US"/>
          </a:p>
        </p:txBody>
      </p:sp>
    </p:spTree>
    <p:extLst>
      <p:ext uri="{BB962C8B-B14F-4D97-AF65-F5344CB8AC3E}">
        <p14:creationId xmlns:p14="http://schemas.microsoft.com/office/powerpoint/2010/main" val="277047551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1" i="0" kern="1200" dirty="0">
                <a:solidFill>
                  <a:schemeClr val="tx1"/>
                </a:solidFill>
                <a:effectLst/>
                <a:latin typeface="+mn-lt"/>
                <a:ea typeface="+mn-ea"/>
                <a:cs typeface="+mn-cs"/>
              </a:rPr>
              <a:t>new or new( std::nothrow )</a:t>
            </a:r>
          </a:p>
          <a:p>
            <a:r>
              <a:rPr lang="zh-CN" altLang="en-US" sz="1200" b="0" i="0" kern="1200" dirty="0">
                <a:solidFill>
                  <a:schemeClr val="tx1"/>
                </a:solidFill>
                <a:effectLst/>
                <a:latin typeface="+mn-lt"/>
                <a:ea typeface="+mn-ea"/>
                <a:cs typeface="+mn-cs"/>
              </a:rPr>
              <a:t>通常我们会认为</a:t>
            </a:r>
            <a:r>
              <a:rPr lang="en-US" altLang="zh-CN" sz="1200" b="0" i="0" kern="1200" dirty="0">
                <a:solidFill>
                  <a:schemeClr val="tx1"/>
                </a:solidFill>
                <a:effectLst/>
                <a:latin typeface="+mn-lt"/>
                <a:ea typeface="+mn-ea"/>
                <a:cs typeface="+mn-cs"/>
              </a:rPr>
              <a:t>new </a:t>
            </a:r>
            <a:r>
              <a:rPr lang="zh-CN" altLang="en-US" sz="1200" b="0" i="0" kern="1200" dirty="0">
                <a:solidFill>
                  <a:schemeClr val="tx1"/>
                </a:solidFill>
                <a:effectLst/>
                <a:latin typeface="+mn-lt"/>
                <a:ea typeface="+mn-ea"/>
                <a:cs typeface="+mn-cs"/>
              </a:rPr>
              <a:t>失败以后会返回 </a:t>
            </a:r>
            <a:r>
              <a:rPr lang="en-US" altLang="zh-CN" sz="1200" b="0" i="0" kern="1200" dirty="0">
                <a:solidFill>
                  <a:schemeClr val="tx1"/>
                </a:solidFill>
                <a:effectLst/>
                <a:latin typeface="+mn-lt"/>
                <a:ea typeface="+mn-ea"/>
                <a:cs typeface="+mn-cs"/>
              </a:rPr>
              <a:t>nullptr</a:t>
            </a:r>
            <a:r>
              <a:rPr lang="zh-CN" altLang="en-US" sz="1200" b="0" i="0" kern="1200" dirty="0">
                <a:solidFill>
                  <a:schemeClr val="tx1"/>
                </a:solidFill>
                <a:effectLst/>
                <a:latin typeface="+mn-lt"/>
                <a:ea typeface="+mn-ea"/>
                <a:cs typeface="+mn-cs"/>
              </a:rPr>
              <a:t>，且大多数</a:t>
            </a:r>
            <a:r>
              <a:rPr lang="en-US" altLang="zh-CN" sz="1200" b="0" i="0" kern="1200" dirty="0">
                <a:solidFill>
                  <a:schemeClr val="tx1"/>
                </a:solidFill>
                <a:effectLst/>
                <a:latin typeface="+mn-lt"/>
                <a:ea typeface="+mn-ea"/>
                <a:cs typeface="+mn-cs"/>
              </a:rPr>
              <a:t>C</a:t>
            </a:r>
            <a:r>
              <a:rPr lang="zh-CN" altLang="en-US" sz="1200" b="0" i="0" kern="1200" dirty="0">
                <a:solidFill>
                  <a:schemeClr val="tx1"/>
                </a:solidFill>
                <a:effectLst/>
                <a:latin typeface="+mn-lt"/>
                <a:ea typeface="+mn-ea"/>
                <a:cs typeface="+mn-cs"/>
              </a:rPr>
              <a:t>的教程也是这么教的。但是</a:t>
            </a:r>
            <a:r>
              <a:rPr lang="en-US" altLang="zh-CN" sz="1200" b="0" i="0" kern="1200" dirty="0">
                <a:solidFill>
                  <a:schemeClr val="tx1"/>
                </a:solidFill>
                <a:effectLst/>
                <a:latin typeface="+mn-lt"/>
                <a:ea typeface="+mn-ea"/>
                <a:cs typeface="+mn-cs"/>
              </a:rPr>
              <a:t>C++</a:t>
            </a:r>
            <a:r>
              <a:rPr lang="zh-CN" altLang="en-US" sz="1200" b="0" i="0" kern="1200" dirty="0">
                <a:solidFill>
                  <a:schemeClr val="tx1"/>
                </a:solidFill>
                <a:effectLst/>
                <a:latin typeface="+mn-lt"/>
                <a:ea typeface="+mn-ea"/>
                <a:cs typeface="+mn-cs"/>
              </a:rPr>
              <a:t>语言，对</a:t>
            </a:r>
            <a:r>
              <a:rPr lang="en-US" altLang="zh-CN" sz="1200" b="0" i="0" kern="1200" dirty="0">
                <a:solidFill>
                  <a:schemeClr val="tx1"/>
                </a:solidFill>
                <a:effectLst/>
                <a:latin typeface="+mn-lt"/>
                <a:ea typeface="+mn-ea"/>
                <a:cs typeface="+mn-cs"/>
              </a:rPr>
              <a:t>new</a:t>
            </a:r>
            <a:r>
              <a:rPr lang="zh-CN" altLang="en-US" sz="1200" b="0" i="0" kern="1200" dirty="0">
                <a:solidFill>
                  <a:schemeClr val="tx1"/>
                </a:solidFill>
                <a:effectLst/>
                <a:latin typeface="+mn-lt"/>
                <a:ea typeface="+mn-ea"/>
                <a:cs typeface="+mn-cs"/>
              </a:rPr>
              <a:t>失败以后的处理是</a:t>
            </a:r>
            <a:r>
              <a:rPr lang="en-US" altLang="zh-CN" sz="1200" b="0" i="0" kern="1200" dirty="0">
                <a:solidFill>
                  <a:schemeClr val="tx1"/>
                </a:solidFill>
                <a:effectLst/>
                <a:latin typeface="+mn-lt"/>
                <a:ea typeface="+mn-ea"/>
                <a:cs typeface="+mn-cs"/>
              </a:rPr>
              <a:t>throw(</a:t>
            </a:r>
            <a:r>
              <a:rPr lang="zh-CN" altLang="en-US"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bad_alloc )</a:t>
            </a:r>
          </a:p>
          <a:p>
            <a:endParaRPr lang="en-US" altLang="zh-CN" sz="1200" b="1" i="0" kern="1200" dirty="0">
              <a:solidFill>
                <a:schemeClr val="tx1"/>
              </a:solidFill>
              <a:effectLst/>
              <a:latin typeface="+mn-lt"/>
              <a:ea typeface="+mn-ea"/>
              <a:cs typeface="+mn-cs"/>
            </a:endParaRPr>
          </a:p>
          <a:p>
            <a:r>
              <a:rPr lang="en-US" altLang="zh-CN" sz="1200" b="1" i="0" kern="1200" dirty="0">
                <a:solidFill>
                  <a:schemeClr val="tx1"/>
                </a:solidFill>
                <a:effectLst/>
                <a:latin typeface="+mn-lt"/>
                <a:ea typeface="+mn-ea"/>
                <a:cs typeface="+mn-cs"/>
              </a:rPr>
              <a:t>noexpect</a:t>
            </a:r>
          </a:p>
          <a:p>
            <a:r>
              <a:rPr lang="en-US" altLang="zh-CN" sz="1200" b="0" i="0" kern="1200" dirty="0">
                <a:solidFill>
                  <a:schemeClr val="tx1"/>
                </a:solidFill>
                <a:effectLst/>
                <a:latin typeface="+mn-lt"/>
                <a:ea typeface="+mn-ea"/>
                <a:cs typeface="+mn-cs"/>
              </a:rPr>
              <a:t>void excpt_func() throw(int, double) { ... } </a:t>
            </a:r>
            <a:br>
              <a:rPr lang="en-US" altLang="zh-CN" dirty="0"/>
            </a:br>
            <a:r>
              <a:rPr lang="en-US" altLang="zh-CN" sz="1200" b="0" i="0" kern="1200" dirty="0">
                <a:solidFill>
                  <a:schemeClr val="tx1"/>
                </a:solidFill>
                <a:effectLst/>
                <a:latin typeface="+mn-lt"/>
                <a:ea typeface="+mn-ea"/>
                <a:cs typeface="+mn-cs"/>
              </a:rPr>
              <a:t> </a:t>
            </a:r>
          </a:p>
          <a:p>
            <a:r>
              <a:rPr lang="zh-CN" altLang="en-US" sz="1200" b="0" i="0" kern="1200" dirty="0">
                <a:solidFill>
                  <a:schemeClr val="tx1"/>
                </a:solidFill>
                <a:effectLst/>
                <a:latin typeface="+mn-lt"/>
                <a:ea typeface="+mn-ea"/>
                <a:cs typeface="+mn-cs"/>
              </a:rPr>
              <a:t>在</a:t>
            </a:r>
            <a:r>
              <a:rPr lang="en-US" altLang="zh-CN" sz="1200" b="0" i="0" kern="1200" dirty="0" err="1">
                <a:solidFill>
                  <a:schemeClr val="tx1"/>
                </a:solidFill>
                <a:effectLst/>
                <a:latin typeface="+mn-lt"/>
                <a:ea typeface="+mn-ea"/>
                <a:cs typeface="+mn-cs"/>
              </a:rPr>
              <a:t>excpt_func</a:t>
            </a:r>
            <a:r>
              <a:rPr lang="zh-CN" altLang="en-US" sz="1200" b="0" i="0" kern="1200" dirty="0">
                <a:solidFill>
                  <a:schemeClr val="tx1"/>
                </a:solidFill>
                <a:effectLst/>
                <a:latin typeface="+mn-lt"/>
                <a:ea typeface="+mn-ea"/>
                <a:cs typeface="+mn-cs"/>
              </a:rPr>
              <a:t>函数声明之后，我们定义了一个动态异常声明</a:t>
            </a:r>
            <a:r>
              <a:rPr lang="en-US" altLang="zh-CN" sz="1200" b="0" i="0" kern="1200" dirty="0">
                <a:solidFill>
                  <a:schemeClr val="tx1"/>
                </a:solidFill>
                <a:effectLst/>
                <a:latin typeface="+mn-lt"/>
                <a:ea typeface="+mn-ea"/>
                <a:cs typeface="+mn-cs"/>
              </a:rPr>
              <a:t>throw(int, double)</a:t>
            </a:r>
            <a:r>
              <a:rPr lang="zh-CN" altLang="en-US" sz="1200" b="0" i="0" kern="1200" dirty="0">
                <a:solidFill>
                  <a:schemeClr val="tx1"/>
                </a:solidFill>
                <a:effectLst/>
                <a:latin typeface="+mn-lt"/>
                <a:ea typeface="+mn-ea"/>
                <a:cs typeface="+mn-cs"/>
              </a:rPr>
              <a:t>，</a:t>
            </a:r>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该声明指出了</a:t>
            </a:r>
            <a:r>
              <a:rPr lang="en-US" altLang="zh-CN" sz="1200" b="0" i="0" kern="1200" dirty="0" err="1">
                <a:solidFill>
                  <a:schemeClr val="tx1"/>
                </a:solidFill>
                <a:effectLst/>
                <a:latin typeface="+mn-lt"/>
                <a:ea typeface="+mn-ea"/>
                <a:cs typeface="+mn-cs"/>
              </a:rPr>
              <a:t>excpt_func</a:t>
            </a:r>
            <a:r>
              <a:rPr lang="zh-CN" altLang="en-US" sz="1200" b="0" i="0" kern="1200" dirty="0">
                <a:solidFill>
                  <a:schemeClr val="tx1"/>
                </a:solidFill>
                <a:effectLst/>
                <a:latin typeface="+mn-lt"/>
                <a:ea typeface="+mn-ea"/>
                <a:cs typeface="+mn-cs"/>
              </a:rPr>
              <a:t>可能抛出的异常的类型。</a:t>
            </a:r>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事实上，该特性很少被使用，因此在</a:t>
            </a:r>
            <a:r>
              <a:rPr lang="en-US" altLang="zh-CN" sz="1200" b="0" i="0" kern="1200" dirty="0">
                <a:solidFill>
                  <a:schemeClr val="tx1"/>
                </a:solidFill>
                <a:effectLst/>
                <a:latin typeface="+mn-lt"/>
                <a:ea typeface="+mn-ea"/>
                <a:cs typeface="+mn-cs"/>
              </a:rPr>
              <a:t>C++11</a:t>
            </a:r>
            <a:r>
              <a:rPr lang="zh-CN" altLang="en-US" sz="1200" b="0" i="0" kern="1200" dirty="0">
                <a:solidFill>
                  <a:schemeClr val="tx1"/>
                </a:solidFill>
                <a:effectLst/>
                <a:latin typeface="+mn-lt"/>
                <a:ea typeface="+mn-ea"/>
                <a:cs typeface="+mn-cs"/>
              </a:rPr>
              <a:t>中被弃用了（参见附录</a:t>
            </a:r>
            <a:r>
              <a:rPr lang="en-US" altLang="zh-CN" sz="1200" b="0" i="0" kern="1200" dirty="0">
                <a:solidFill>
                  <a:schemeClr val="tx1"/>
                </a:solidFill>
                <a:effectLst/>
                <a:latin typeface="+mn-lt"/>
                <a:ea typeface="+mn-ea"/>
                <a:cs typeface="+mn-cs"/>
              </a:rPr>
              <a:t>B</a:t>
            </a:r>
            <a:r>
              <a:rPr lang="zh-CN" altLang="en-US" sz="1200" b="0" i="0" kern="1200" dirty="0">
                <a:solidFill>
                  <a:schemeClr val="tx1"/>
                </a:solidFill>
                <a:effectLst/>
                <a:latin typeface="+mn-lt"/>
                <a:ea typeface="+mn-ea"/>
                <a:cs typeface="+mn-cs"/>
              </a:rPr>
              <a:t>）</a:t>
            </a:r>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而表示函数不会抛出异常的动态异常声明</a:t>
            </a:r>
            <a:r>
              <a:rPr lang="en-US" altLang="zh-CN" sz="1200" b="0" i="0" kern="1200" dirty="0">
                <a:solidFill>
                  <a:schemeClr val="tx1"/>
                </a:solidFill>
                <a:effectLst/>
                <a:latin typeface="+mn-lt"/>
                <a:ea typeface="+mn-ea"/>
                <a:cs typeface="+mn-cs"/>
              </a:rPr>
              <a:t>throw()</a:t>
            </a:r>
            <a:r>
              <a:rPr lang="zh-CN" altLang="en-US" sz="1200" b="0" i="0" kern="1200" dirty="0">
                <a:solidFill>
                  <a:schemeClr val="tx1"/>
                </a:solidFill>
                <a:effectLst/>
                <a:latin typeface="+mn-lt"/>
                <a:ea typeface="+mn-ea"/>
                <a:cs typeface="+mn-cs"/>
              </a:rPr>
              <a:t>也被新的</a:t>
            </a:r>
            <a:r>
              <a:rPr lang="en-US" altLang="zh-CN" sz="1200" b="0" i="0" kern="1200" dirty="0">
                <a:solidFill>
                  <a:schemeClr val="tx1"/>
                </a:solidFill>
                <a:effectLst/>
                <a:latin typeface="+mn-lt"/>
                <a:ea typeface="+mn-ea"/>
                <a:cs typeface="+mn-cs"/>
              </a:rPr>
              <a:t>noexcept</a:t>
            </a:r>
            <a:r>
              <a:rPr lang="zh-CN" altLang="en-US" sz="1200" b="0" i="0" kern="1200" dirty="0">
                <a:solidFill>
                  <a:schemeClr val="tx1"/>
                </a:solidFill>
                <a:effectLst/>
                <a:latin typeface="+mn-lt"/>
                <a:ea typeface="+mn-ea"/>
                <a:cs typeface="+mn-cs"/>
              </a:rPr>
              <a:t>异常声明所取代。</a:t>
            </a:r>
          </a:p>
          <a:p>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在</a:t>
            </a:r>
            <a:r>
              <a:rPr lang="en-US" altLang="zh-CN" sz="1200" b="1" i="0" u="none" strike="noStrike" kern="1200" dirty="0" err="1">
                <a:solidFill>
                  <a:schemeClr val="tx1"/>
                </a:solidFill>
                <a:effectLst/>
                <a:latin typeface="+mn-lt"/>
                <a:ea typeface="+mn-ea"/>
                <a:cs typeface="+mn-cs"/>
                <a:hlinkClick r:id="rId3" tooltip="C++知识库"/>
              </a:rPr>
              <a:t>c++</a:t>
            </a:r>
            <a:r>
              <a:rPr lang="en-US" altLang="zh-CN" sz="1200" b="0" i="0" kern="1200" dirty="0">
                <a:solidFill>
                  <a:schemeClr val="tx1"/>
                </a:solidFill>
                <a:effectLst/>
                <a:latin typeface="+mn-lt"/>
                <a:ea typeface="+mn-ea"/>
                <a:cs typeface="+mn-cs"/>
              </a:rPr>
              <a:t>11</a:t>
            </a:r>
            <a:r>
              <a:rPr lang="zh-CN" altLang="en-US" sz="1200" b="0" i="0" kern="1200" dirty="0">
                <a:solidFill>
                  <a:schemeClr val="tx1"/>
                </a:solidFill>
                <a:effectLst/>
                <a:latin typeface="+mn-lt"/>
                <a:ea typeface="+mn-ea"/>
                <a:cs typeface="+mn-cs"/>
              </a:rPr>
              <a:t>中如果</a:t>
            </a:r>
            <a:r>
              <a:rPr lang="en-US" altLang="zh-CN" sz="1200" b="0" i="0" kern="1200" dirty="0">
                <a:solidFill>
                  <a:schemeClr val="tx1"/>
                </a:solidFill>
                <a:effectLst/>
                <a:latin typeface="+mn-lt"/>
                <a:ea typeface="+mn-ea"/>
                <a:cs typeface="+mn-cs"/>
              </a:rPr>
              <a:t>noexcept</a:t>
            </a:r>
            <a:r>
              <a:rPr lang="zh-CN" altLang="en-US" sz="1200" b="0" i="0" kern="1200" dirty="0">
                <a:solidFill>
                  <a:schemeClr val="tx1"/>
                </a:solidFill>
                <a:effectLst/>
                <a:latin typeface="+mn-lt"/>
                <a:ea typeface="+mn-ea"/>
                <a:cs typeface="+mn-cs"/>
              </a:rPr>
              <a:t>修饰的函数抛出了异常，编译器可以选择直接调用</a:t>
            </a:r>
            <a:r>
              <a:rPr lang="en-US" altLang="zh-CN" sz="1200" b="0" i="0" kern="1200" dirty="0">
                <a:solidFill>
                  <a:schemeClr val="tx1"/>
                </a:solidFill>
                <a:effectLst/>
                <a:latin typeface="+mn-lt"/>
                <a:ea typeface="+mn-ea"/>
                <a:cs typeface="+mn-cs"/>
              </a:rPr>
              <a:t>std::terminate()</a:t>
            </a:r>
            <a:r>
              <a:rPr lang="zh-CN" altLang="en-US" sz="1200" b="0" i="0" kern="1200" dirty="0">
                <a:solidFill>
                  <a:schemeClr val="tx1"/>
                </a:solidFill>
                <a:effectLst/>
                <a:latin typeface="+mn-lt"/>
                <a:ea typeface="+mn-ea"/>
                <a:cs typeface="+mn-cs"/>
              </a:rPr>
              <a:t>函数来终止程序的运行</a:t>
            </a:r>
            <a:endParaRPr lang="en-US" altLang="zh-CN" sz="1200" b="0" i="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使用</a:t>
            </a:r>
            <a:r>
              <a:rPr lang="en-US" altLang="zh-CN" sz="1200" b="0" i="0" kern="1200" dirty="0">
                <a:solidFill>
                  <a:schemeClr val="tx1"/>
                </a:solidFill>
                <a:effectLst/>
                <a:latin typeface="+mn-lt"/>
                <a:ea typeface="+mn-ea"/>
                <a:cs typeface="+mn-cs"/>
              </a:rPr>
              <a:t>”</a:t>
            </a:r>
            <a:r>
              <a:rPr lang="zh-CN" altLang="en-US" sz="1200" b="0" i="0" kern="1200" dirty="0">
                <a:solidFill>
                  <a:srgbClr val="FF0000"/>
                </a:solidFill>
                <a:effectLst/>
                <a:latin typeface="+mn-lt"/>
                <a:ea typeface="+mn-ea"/>
                <a:cs typeface="+mn-cs"/>
              </a:rPr>
              <a:t>构造函数</a:t>
            </a:r>
            <a:r>
              <a:rPr lang="en-US" altLang="zh-CN" sz="1200" b="0" i="0" kern="1200" dirty="0">
                <a:solidFill>
                  <a:srgbClr val="FF0000"/>
                </a:solidFill>
                <a:effectLst/>
                <a:latin typeface="+mn-lt"/>
                <a:ea typeface="+mn-ea"/>
                <a:cs typeface="+mn-cs"/>
              </a:rPr>
              <a:t>”</a:t>
            </a:r>
            <a:r>
              <a:rPr lang="zh-CN" altLang="en-US" sz="1200" b="0" i="0" kern="1200" dirty="0">
                <a:solidFill>
                  <a:schemeClr val="tx1"/>
                </a:solidFill>
                <a:effectLst/>
                <a:latin typeface="+mn-lt"/>
                <a:ea typeface="+mn-ea"/>
                <a:cs typeface="+mn-cs"/>
              </a:rPr>
              <a:t>自动清理异常的问题。</a:t>
            </a:r>
            <a:endParaRPr lang="en-US" altLang="zh-CN" sz="1200" b="0" i="0" kern="1200" dirty="0">
              <a:solidFill>
                <a:schemeClr val="tx1"/>
              </a:solidFill>
              <a:effectLst/>
              <a:latin typeface="+mn-lt"/>
              <a:ea typeface="+mn-ea"/>
              <a:cs typeface="+mn-cs"/>
            </a:endParaRPr>
          </a:p>
          <a:p>
            <a:endParaRPr lang="zh-CN" altLang="en-US" sz="1200" b="0" i="0" kern="1200" dirty="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46593B6F-300B-4ECE-AE7E-E0BEBEA3A190}" type="slidenum">
              <a:rPr lang="zh-CN" altLang="en-US" smtClean="0"/>
              <a:pPr/>
              <a:t>48</a:t>
            </a:fld>
            <a:endParaRPr lang="zh-CN" altLang="en-US"/>
          </a:p>
        </p:txBody>
      </p:sp>
    </p:spTree>
    <p:extLst>
      <p:ext uri="{BB962C8B-B14F-4D97-AF65-F5344CB8AC3E}">
        <p14:creationId xmlns:p14="http://schemas.microsoft.com/office/powerpoint/2010/main" val="2243133275"/>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a:solidFill>
                  <a:schemeClr val="tx1"/>
                </a:solidFill>
                <a:effectLst/>
                <a:latin typeface="+mn-lt"/>
                <a:ea typeface="+mn-ea"/>
                <a:cs typeface="+mn-cs"/>
              </a:rPr>
              <a:t>STL</a:t>
            </a:r>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Standard Template Library</a:t>
            </a:r>
            <a:r>
              <a:rPr lang="zh-CN" altLang="en-US" sz="1200" b="0" i="0" kern="1200" dirty="0">
                <a:solidFill>
                  <a:schemeClr val="tx1"/>
                </a:solidFill>
                <a:effectLst/>
                <a:latin typeface="+mn-lt"/>
                <a:ea typeface="+mn-ea"/>
                <a:cs typeface="+mn-cs"/>
              </a:rPr>
              <a:t>），即标准模板库，是一个具有工业强度的，高效的</a:t>
            </a:r>
            <a:r>
              <a:rPr lang="en-US" altLang="zh-CN" sz="1200" b="0" i="0" kern="1200" dirty="0">
                <a:solidFill>
                  <a:schemeClr val="tx1"/>
                </a:solidFill>
                <a:effectLst/>
                <a:latin typeface="+mn-lt"/>
                <a:ea typeface="+mn-ea"/>
                <a:cs typeface="+mn-cs"/>
              </a:rPr>
              <a:t>C++</a:t>
            </a:r>
            <a:r>
              <a:rPr lang="zh-CN" altLang="en-US" sz="1200" b="0" i="0" kern="1200" dirty="0">
                <a:solidFill>
                  <a:schemeClr val="tx1"/>
                </a:solidFill>
                <a:effectLst/>
                <a:latin typeface="+mn-lt"/>
                <a:ea typeface="+mn-ea"/>
                <a:cs typeface="+mn-cs"/>
              </a:rPr>
              <a:t>程序库。</a:t>
            </a:r>
            <a:endParaRPr lang="en-US" altLang="zh-CN" sz="1200" b="0" i="0" kern="1200" dirty="0">
              <a:solidFill>
                <a:schemeClr val="tx1"/>
              </a:solidFill>
              <a:effectLst/>
              <a:latin typeface="+mn-lt"/>
              <a:ea typeface="+mn-ea"/>
              <a:cs typeface="+mn-cs"/>
            </a:endParaRPr>
          </a:p>
          <a:p>
            <a:endParaRPr lang="en-US" altLang="zh-TW" sz="1200" b="0" i="0" kern="1200" dirty="0">
              <a:solidFill>
                <a:schemeClr val="tx1"/>
              </a:solidFill>
              <a:effectLst/>
              <a:latin typeface="+mn-lt"/>
              <a:ea typeface="+mn-ea"/>
              <a:cs typeface="+mn-cs"/>
            </a:endParaRPr>
          </a:p>
          <a:p>
            <a:r>
              <a:rPr lang="zh-TW" altLang="en-US" sz="1200" b="0" i="0" kern="1200" dirty="0">
                <a:solidFill>
                  <a:schemeClr val="tx1"/>
                </a:solidFill>
                <a:effectLst/>
                <a:latin typeface="+mn-lt"/>
                <a:ea typeface="+mn-ea"/>
                <a:cs typeface="+mn-cs"/>
              </a:rPr>
              <a:t>第一個支援泛型概念的語言是</a:t>
            </a:r>
            <a:r>
              <a:rPr lang="en-US" altLang="zh-TW" sz="1200" b="0" i="0" kern="1200" dirty="0">
                <a:solidFill>
                  <a:schemeClr val="tx1"/>
                </a:solidFill>
                <a:effectLst/>
                <a:latin typeface="+mn-lt"/>
                <a:ea typeface="+mn-ea"/>
                <a:cs typeface="+mn-cs"/>
              </a:rPr>
              <a:t>Ada</a:t>
            </a:r>
            <a:r>
              <a:rPr lang="zh-TW"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 Alex</a:t>
            </a:r>
            <a:r>
              <a:rPr lang="zh-CN" altLang="en-US" sz="1200" b="0" i="0" kern="1200" dirty="0">
                <a:solidFill>
                  <a:schemeClr val="tx1"/>
                </a:solidFill>
                <a:effectLst/>
                <a:latin typeface="+mn-lt"/>
                <a:ea typeface="+mn-ea"/>
                <a:cs typeface="+mn-cs"/>
              </a:rPr>
              <a:t>和</a:t>
            </a:r>
            <a:r>
              <a:rPr lang="en-US" altLang="zh-CN" sz="1200" b="0" i="0" kern="1200" dirty="0">
                <a:solidFill>
                  <a:schemeClr val="tx1"/>
                </a:solidFill>
                <a:effectLst/>
                <a:latin typeface="+mn-lt"/>
                <a:ea typeface="+mn-ea"/>
                <a:cs typeface="+mn-cs"/>
              </a:rPr>
              <a:t>Musser</a:t>
            </a:r>
            <a:r>
              <a:rPr lang="zh-CN" altLang="en-US" sz="1200" b="0" i="0" kern="1200" dirty="0">
                <a:solidFill>
                  <a:schemeClr val="tx1"/>
                </a:solidFill>
                <a:effectLst/>
                <a:latin typeface="+mn-lt"/>
                <a:ea typeface="+mn-ea"/>
                <a:cs typeface="+mn-cs"/>
              </a:rPr>
              <a:t>曾於</a:t>
            </a:r>
            <a:r>
              <a:rPr lang="en-US" altLang="zh-CN" sz="1200" b="0" i="0" kern="1200" dirty="0">
                <a:solidFill>
                  <a:schemeClr val="tx1"/>
                </a:solidFill>
                <a:effectLst/>
                <a:latin typeface="+mn-lt"/>
                <a:ea typeface="+mn-ea"/>
                <a:cs typeface="+mn-cs"/>
              </a:rPr>
              <a:t>1987</a:t>
            </a:r>
            <a:r>
              <a:rPr lang="zh-CN" altLang="en-US" sz="1200" b="0" i="0" kern="1200" dirty="0">
                <a:solidFill>
                  <a:schemeClr val="tx1"/>
                </a:solidFill>
                <a:effectLst/>
                <a:latin typeface="+mn-lt"/>
                <a:ea typeface="+mn-ea"/>
                <a:cs typeface="+mn-cs"/>
              </a:rPr>
              <a:t>開發出一套相關的</a:t>
            </a:r>
            <a:r>
              <a:rPr lang="en-US" altLang="zh-CN" sz="1200" b="0" i="0" kern="1200" dirty="0">
                <a:solidFill>
                  <a:schemeClr val="tx1"/>
                </a:solidFill>
                <a:effectLst/>
                <a:latin typeface="+mn-lt"/>
                <a:ea typeface="+mn-ea"/>
                <a:cs typeface="+mn-cs"/>
              </a:rPr>
              <a:t>Ada library.</a:t>
            </a:r>
            <a:endParaRPr lang="en-US" altLang="zh-TW" sz="1200" b="0" i="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标准模板库係由</a:t>
            </a:r>
            <a:r>
              <a:rPr lang="en-US" altLang="zh-CN" sz="1200" b="0" i="0" u="none" strike="noStrike" kern="1200" dirty="0">
                <a:solidFill>
                  <a:schemeClr val="tx1"/>
                </a:solidFill>
                <a:effectLst/>
                <a:latin typeface="+mn-lt"/>
                <a:ea typeface="+mn-ea"/>
                <a:cs typeface="+mn-cs"/>
                <a:hlinkClick r:id="rId3" tooltip="Alexander Stepanov（页面不存在）"/>
              </a:rPr>
              <a:t>Alexander </a:t>
            </a:r>
            <a:r>
              <a:rPr lang="en-US" altLang="zh-CN" sz="1200" b="0" i="0" u="none" strike="noStrike" kern="1200" dirty="0" err="1">
                <a:solidFill>
                  <a:schemeClr val="tx1"/>
                </a:solidFill>
                <a:effectLst/>
                <a:latin typeface="+mn-lt"/>
                <a:ea typeface="+mn-ea"/>
                <a:cs typeface="+mn-cs"/>
                <a:hlinkClick r:id="rId3" tooltip="Alexander Stepanov（页面不存在）"/>
              </a:rPr>
              <a:t>Stepanov</a:t>
            </a:r>
            <a:r>
              <a:rPr lang="zh-CN" altLang="en-US" sz="1200" b="0" i="0" kern="1200" dirty="0">
                <a:solidFill>
                  <a:schemeClr val="tx1"/>
                </a:solidFill>
                <a:effectLst/>
                <a:latin typeface="+mn-lt"/>
                <a:ea typeface="+mn-ea"/>
                <a:cs typeface="+mn-cs"/>
              </a:rPr>
              <a:t>創造於</a:t>
            </a:r>
            <a:r>
              <a:rPr lang="en-US" altLang="zh-CN" sz="1200" b="0" i="0" kern="1200" dirty="0">
                <a:solidFill>
                  <a:schemeClr val="tx1"/>
                </a:solidFill>
                <a:effectLst/>
                <a:latin typeface="+mn-lt"/>
                <a:ea typeface="+mn-ea"/>
                <a:cs typeface="+mn-cs"/>
              </a:rPr>
              <a:t>1979</a:t>
            </a:r>
            <a:r>
              <a:rPr lang="zh-CN" altLang="en-US" sz="1200" b="0" i="0" kern="1200" dirty="0">
                <a:solidFill>
                  <a:schemeClr val="tx1"/>
                </a:solidFill>
                <a:effectLst/>
                <a:latin typeface="+mn-lt"/>
                <a:ea typeface="+mn-ea"/>
                <a:cs typeface="+mn-cs"/>
              </a:rPr>
              <a:t>年前後，這也正是</a:t>
            </a:r>
            <a:r>
              <a:rPr lang="zh-CN" altLang="en-US" sz="1200" b="0" i="0" u="none" strike="noStrike" kern="1200" dirty="0">
                <a:solidFill>
                  <a:schemeClr val="tx1"/>
                </a:solidFill>
                <a:effectLst/>
                <a:latin typeface="+mn-lt"/>
                <a:ea typeface="+mn-ea"/>
                <a:cs typeface="+mn-cs"/>
                <a:hlinkClick r:id="rId4" tooltip="比雅尼·斯特勞斯特魯普"/>
              </a:rPr>
              <a:t>比雅尼</a:t>
            </a:r>
            <a:r>
              <a:rPr lang="en-US" altLang="zh-CN" sz="1200" b="0" i="0" u="none" strike="noStrike" kern="1200" dirty="0">
                <a:solidFill>
                  <a:schemeClr val="tx1"/>
                </a:solidFill>
                <a:effectLst/>
                <a:latin typeface="+mn-lt"/>
                <a:ea typeface="+mn-ea"/>
                <a:cs typeface="+mn-cs"/>
                <a:hlinkClick r:id="rId4" tooltip="比雅尼·斯特勞斯特魯普"/>
              </a:rPr>
              <a:t>·</a:t>
            </a:r>
            <a:r>
              <a:rPr lang="zh-CN" altLang="en-US" sz="1200" b="0" i="0" u="none" strike="noStrike" kern="1200" dirty="0">
                <a:solidFill>
                  <a:schemeClr val="tx1"/>
                </a:solidFill>
                <a:effectLst/>
                <a:latin typeface="+mn-lt"/>
                <a:ea typeface="+mn-ea"/>
                <a:cs typeface="+mn-cs"/>
                <a:hlinkClick r:id="rId4" tooltip="比雅尼·斯特勞斯特魯普"/>
              </a:rPr>
              <a:t>斯特勞斯特魯普</a:t>
            </a:r>
            <a:r>
              <a:rPr lang="zh-CN" altLang="en-US" sz="1200" b="0" i="0" kern="1200" dirty="0">
                <a:solidFill>
                  <a:schemeClr val="tx1"/>
                </a:solidFill>
                <a:effectLst/>
                <a:latin typeface="+mn-lt"/>
                <a:ea typeface="+mn-ea"/>
                <a:cs typeface="+mn-cs"/>
              </a:rPr>
              <a:t>創造</a:t>
            </a:r>
            <a:r>
              <a:rPr lang="en-US" altLang="zh-CN" sz="1200" b="0" i="0" u="none" strike="noStrike" kern="1200" dirty="0">
                <a:solidFill>
                  <a:schemeClr val="tx1"/>
                </a:solidFill>
                <a:effectLst/>
                <a:latin typeface="+mn-lt"/>
                <a:ea typeface="+mn-ea"/>
                <a:cs typeface="+mn-cs"/>
                <a:hlinkClick r:id="rId5" tooltip="C++"/>
              </a:rPr>
              <a:t>C++</a:t>
            </a:r>
            <a:r>
              <a:rPr lang="zh-CN" altLang="en-US" sz="1200" b="0" i="0" kern="1200" dirty="0">
                <a:solidFill>
                  <a:schemeClr val="tx1"/>
                </a:solidFill>
                <a:effectLst/>
                <a:latin typeface="+mn-lt"/>
                <a:ea typeface="+mn-ea"/>
                <a:cs typeface="+mn-cs"/>
              </a:rPr>
              <a:t>的年代。</a:t>
            </a:r>
            <a:endParaRPr lang="en-US" altLang="zh-CN" sz="1200" b="0" i="0" kern="1200" dirty="0">
              <a:solidFill>
                <a:schemeClr val="tx1"/>
              </a:solidFill>
              <a:effectLst/>
              <a:latin typeface="+mn-lt"/>
              <a:ea typeface="+mn-ea"/>
              <a:cs typeface="+mn-cs"/>
            </a:endParaRPr>
          </a:p>
          <a:p>
            <a:endParaRPr lang="en-US" altLang="zh-CN" dirty="0"/>
          </a:p>
          <a:p>
            <a:r>
              <a:rPr lang="en-US" altLang="zh-TW" sz="1200" b="0" i="0" kern="1200" dirty="0">
                <a:solidFill>
                  <a:schemeClr val="tx1"/>
                </a:solidFill>
                <a:effectLst/>
                <a:latin typeface="+mn-lt"/>
                <a:ea typeface="+mn-ea"/>
                <a:cs typeface="+mn-cs"/>
              </a:rPr>
              <a:t>1992</a:t>
            </a:r>
            <a:r>
              <a:rPr lang="zh-TW" altLang="en-US" sz="1200" b="0" i="0" kern="1200" dirty="0">
                <a:solidFill>
                  <a:schemeClr val="tx1"/>
                </a:solidFill>
                <a:effectLst/>
                <a:latin typeface="+mn-lt"/>
                <a:ea typeface="+mn-ea"/>
                <a:cs typeface="+mn-cs"/>
              </a:rPr>
              <a:t>年</a:t>
            </a:r>
            <a:r>
              <a:rPr lang="en-US" altLang="zh-TW" sz="1200" b="0" i="0" kern="1200" dirty="0">
                <a:solidFill>
                  <a:schemeClr val="tx1"/>
                </a:solidFill>
                <a:effectLst/>
                <a:latin typeface="+mn-lt"/>
                <a:ea typeface="+mn-ea"/>
                <a:cs typeface="+mn-cs"/>
              </a:rPr>
              <a:t>Meng Lee</a:t>
            </a:r>
            <a:r>
              <a:rPr lang="zh-TW" altLang="en-US" sz="1200" b="0" i="0" kern="1200" dirty="0">
                <a:solidFill>
                  <a:schemeClr val="tx1"/>
                </a:solidFill>
                <a:effectLst/>
                <a:latin typeface="+mn-lt"/>
                <a:ea typeface="+mn-ea"/>
                <a:cs typeface="+mn-cs"/>
              </a:rPr>
              <a:t>加入</a:t>
            </a:r>
            <a:r>
              <a:rPr lang="en-US" altLang="zh-TW" sz="1200" b="0" i="0" kern="1200" dirty="0">
                <a:solidFill>
                  <a:schemeClr val="tx1"/>
                </a:solidFill>
                <a:effectLst/>
                <a:latin typeface="+mn-lt"/>
                <a:ea typeface="+mn-ea"/>
                <a:cs typeface="+mn-cs"/>
              </a:rPr>
              <a:t>Alex</a:t>
            </a:r>
            <a:r>
              <a:rPr lang="zh-TW" altLang="en-US" sz="1200" b="0" i="0" kern="1200" dirty="0">
                <a:solidFill>
                  <a:schemeClr val="tx1"/>
                </a:solidFill>
                <a:effectLst/>
                <a:latin typeface="+mn-lt"/>
                <a:ea typeface="+mn-ea"/>
                <a:cs typeface="+mn-cs"/>
              </a:rPr>
              <a:t>的專案，成為另一位主要貢獻者。</a:t>
            </a:r>
            <a:r>
              <a:rPr lang="zh-CN" altLang="en-US" sz="1200" b="0" i="0" kern="1200" dirty="0">
                <a:solidFill>
                  <a:schemeClr val="tx1"/>
                </a:solidFill>
                <a:effectLst/>
                <a:latin typeface="+mn-lt"/>
                <a:ea typeface="+mn-ea"/>
                <a:cs typeface="+mn-cs"/>
              </a:rPr>
              <a:t>（</a:t>
            </a:r>
            <a:r>
              <a:rPr lang="zh-TW" altLang="en-US" sz="1200" b="0" i="0" kern="1200" dirty="0">
                <a:solidFill>
                  <a:schemeClr val="tx1"/>
                </a:solidFill>
                <a:effectLst/>
                <a:latin typeface="+mn-lt"/>
                <a:ea typeface="+mn-ea"/>
                <a:cs typeface="+mn-cs"/>
              </a:rPr>
              <a:t>她是東方人，标准模板库的英文名稱其實是取</a:t>
            </a:r>
            <a:r>
              <a:rPr lang="en-US" altLang="zh-TW" sz="1200" b="0" i="0" kern="1200" dirty="0" err="1">
                <a:solidFill>
                  <a:schemeClr val="tx1"/>
                </a:solidFill>
                <a:effectLst/>
                <a:latin typeface="+mn-lt"/>
                <a:ea typeface="+mn-ea"/>
                <a:cs typeface="+mn-cs"/>
              </a:rPr>
              <a:t>STepanov</a:t>
            </a:r>
            <a:r>
              <a:rPr lang="zh-TW" altLang="en-US" sz="1200" b="0" i="0" kern="1200" dirty="0">
                <a:solidFill>
                  <a:schemeClr val="tx1"/>
                </a:solidFill>
                <a:effectLst/>
                <a:latin typeface="+mn-lt"/>
                <a:ea typeface="+mn-ea"/>
                <a:cs typeface="+mn-cs"/>
              </a:rPr>
              <a:t>與</a:t>
            </a:r>
            <a:r>
              <a:rPr lang="en-US" altLang="zh-TW" sz="1200" b="0" i="0" kern="1200" dirty="0">
                <a:solidFill>
                  <a:schemeClr val="tx1"/>
                </a:solidFill>
                <a:effectLst/>
                <a:latin typeface="+mn-lt"/>
                <a:ea typeface="+mn-ea"/>
                <a:cs typeface="+mn-cs"/>
              </a:rPr>
              <a:t>Lee</a:t>
            </a:r>
            <a:r>
              <a:rPr lang="zh-TW" altLang="en-US" sz="1200" b="0" i="0" kern="1200" dirty="0">
                <a:solidFill>
                  <a:schemeClr val="tx1"/>
                </a:solidFill>
                <a:effectLst/>
                <a:latin typeface="+mn-lt"/>
                <a:ea typeface="+mn-ea"/>
                <a:cs typeface="+mn-cs"/>
              </a:rPr>
              <a:t>而</a:t>
            </a:r>
            <a:r>
              <a:rPr lang="zh-CN" altLang="en-US" sz="1200" b="0" i="0" kern="1200" dirty="0">
                <a:solidFill>
                  <a:schemeClr val="tx1"/>
                </a:solidFill>
                <a:effectLst/>
                <a:latin typeface="+mn-lt"/>
                <a:ea typeface="+mn-ea"/>
                <a:cs typeface="+mn-cs"/>
              </a:rPr>
              <a:t>来）</a:t>
            </a:r>
            <a:endParaRPr lang="en-US" altLang="zh-CN" sz="1200" b="0" i="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a:p>
            <a:r>
              <a:rPr lang="en-US" altLang="zh-CN" sz="1200" b="0" i="0" kern="1200" dirty="0">
                <a:solidFill>
                  <a:schemeClr val="tx1"/>
                </a:solidFill>
                <a:effectLst/>
                <a:latin typeface="+mn-lt"/>
                <a:ea typeface="+mn-ea"/>
                <a:cs typeface="+mn-cs"/>
              </a:rPr>
              <a:t>1993</a:t>
            </a:r>
            <a:r>
              <a:rPr lang="zh-CN" altLang="en-US" sz="1200" b="0" i="0" kern="1200" dirty="0">
                <a:solidFill>
                  <a:schemeClr val="tx1"/>
                </a:solidFill>
                <a:effectLst/>
                <a:latin typeface="+mn-lt"/>
                <a:ea typeface="+mn-ea"/>
                <a:cs typeface="+mn-cs"/>
              </a:rPr>
              <a:t>年，</a:t>
            </a:r>
            <a:r>
              <a:rPr lang="en-US" altLang="zh-CN" sz="1200" b="0" i="0" kern="1200" dirty="0">
                <a:solidFill>
                  <a:schemeClr val="tx1"/>
                </a:solidFill>
                <a:effectLst/>
                <a:latin typeface="+mn-lt"/>
                <a:ea typeface="+mn-ea"/>
                <a:cs typeface="+mn-cs"/>
              </a:rPr>
              <a:t>Andy Koenig</a:t>
            </a:r>
            <a:r>
              <a:rPr lang="zh-CN" altLang="en-US" sz="1200" b="0" i="0" kern="1200" dirty="0">
                <a:solidFill>
                  <a:schemeClr val="tx1"/>
                </a:solidFill>
                <a:effectLst/>
                <a:latin typeface="+mn-lt"/>
                <a:ea typeface="+mn-ea"/>
                <a:cs typeface="+mn-cs"/>
              </a:rPr>
              <a:t>到史丹佛演講，</a:t>
            </a:r>
            <a:r>
              <a:rPr lang="en-US" altLang="zh-CN" sz="1200" b="0" i="0" kern="1200" dirty="0" err="1">
                <a:solidFill>
                  <a:schemeClr val="tx1"/>
                </a:solidFill>
                <a:effectLst/>
                <a:latin typeface="+mn-lt"/>
                <a:ea typeface="+mn-ea"/>
                <a:cs typeface="+mn-cs"/>
              </a:rPr>
              <a:t>Stepanov</a:t>
            </a:r>
            <a:r>
              <a:rPr lang="zh-CN" altLang="en-US" sz="1200" b="0" i="0" kern="1200" dirty="0">
                <a:solidFill>
                  <a:schemeClr val="tx1"/>
                </a:solidFill>
                <a:effectLst/>
                <a:latin typeface="+mn-lt"/>
                <a:ea typeface="+mn-ea"/>
                <a:cs typeface="+mn-cs"/>
              </a:rPr>
              <a:t>便向他介紹标准模板库，</a:t>
            </a:r>
            <a:r>
              <a:rPr lang="en-US" altLang="zh-CN" sz="1200" b="0" i="0" kern="1200" dirty="0">
                <a:solidFill>
                  <a:schemeClr val="tx1"/>
                </a:solidFill>
                <a:effectLst/>
                <a:latin typeface="+mn-lt"/>
                <a:ea typeface="+mn-ea"/>
                <a:cs typeface="+mn-cs"/>
              </a:rPr>
              <a:t>Koenig</a:t>
            </a:r>
            <a:r>
              <a:rPr lang="zh-CN" altLang="en-US" sz="1200" b="0" i="0" kern="1200" dirty="0">
                <a:solidFill>
                  <a:schemeClr val="tx1"/>
                </a:solidFill>
                <a:effectLst/>
                <a:latin typeface="+mn-lt"/>
                <a:ea typeface="+mn-ea"/>
                <a:cs typeface="+mn-cs"/>
              </a:rPr>
              <a:t>聽後，隨即邀請</a:t>
            </a:r>
            <a:r>
              <a:rPr lang="en-US" altLang="zh-CN" sz="1200" b="0" i="0" kern="1200" dirty="0" err="1">
                <a:solidFill>
                  <a:schemeClr val="tx1"/>
                </a:solidFill>
                <a:effectLst/>
                <a:latin typeface="+mn-lt"/>
                <a:ea typeface="+mn-ea"/>
                <a:cs typeface="+mn-cs"/>
              </a:rPr>
              <a:t>Stepanov</a:t>
            </a:r>
            <a:r>
              <a:rPr lang="zh-CN" altLang="en-US" sz="1200" b="0" i="0" kern="1200" dirty="0">
                <a:solidFill>
                  <a:schemeClr val="tx1"/>
                </a:solidFill>
                <a:effectLst/>
                <a:latin typeface="+mn-lt"/>
                <a:ea typeface="+mn-ea"/>
                <a:cs typeface="+mn-cs"/>
              </a:rPr>
              <a:t>參加</a:t>
            </a:r>
            <a:r>
              <a:rPr lang="en-US" altLang="zh-CN" sz="1200" b="0" i="0" kern="1200" dirty="0">
                <a:solidFill>
                  <a:schemeClr val="tx1"/>
                </a:solidFill>
                <a:effectLst/>
                <a:latin typeface="+mn-lt"/>
                <a:ea typeface="+mn-ea"/>
                <a:cs typeface="+mn-cs"/>
              </a:rPr>
              <a:t>1993</a:t>
            </a:r>
            <a:r>
              <a:rPr lang="zh-CN" altLang="en-US" sz="1200" b="0" i="0" kern="1200" dirty="0">
                <a:solidFill>
                  <a:schemeClr val="tx1"/>
                </a:solidFill>
                <a:effectLst/>
                <a:latin typeface="+mn-lt"/>
                <a:ea typeface="+mn-ea"/>
                <a:cs typeface="+mn-cs"/>
              </a:rPr>
              <a:t>年</a:t>
            </a:r>
            <a:r>
              <a:rPr lang="en-US" altLang="zh-CN" sz="1200" b="0" i="0" kern="1200" dirty="0">
                <a:solidFill>
                  <a:schemeClr val="tx1"/>
                </a:solidFill>
                <a:effectLst/>
                <a:latin typeface="+mn-lt"/>
                <a:ea typeface="+mn-ea"/>
                <a:cs typeface="+mn-cs"/>
              </a:rPr>
              <a:t>11</a:t>
            </a:r>
            <a:r>
              <a:rPr lang="zh-CN" altLang="en-US" sz="1200" b="0" i="0" kern="1200" dirty="0">
                <a:solidFill>
                  <a:schemeClr val="tx1"/>
                </a:solidFill>
                <a:effectLst/>
                <a:latin typeface="+mn-lt"/>
                <a:ea typeface="+mn-ea"/>
                <a:cs typeface="+mn-cs"/>
              </a:rPr>
              <a:t>月的</a:t>
            </a:r>
            <a:r>
              <a:rPr lang="en-US" altLang="zh-CN" sz="1200" b="0" i="0" kern="1200" dirty="0">
                <a:solidFill>
                  <a:schemeClr val="tx1"/>
                </a:solidFill>
                <a:effectLst/>
                <a:latin typeface="+mn-lt"/>
                <a:ea typeface="+mn-ea"/>
                <a:cs typeface="+mn-cs"/>
              </a:rPr>
              <a:t>ANSI/ISO C++</a:t>
            </a:r>
            <a:r>
              <a:rPr lang="zh-CN" altLang="en-US" sz="1200" b="0" i="0" kern="1200" dirty="0">
                <a:solidFill>
                  <a:schemeClr val="tx1"/>
                </a:solidFill>
                <a:effectLst/>
                <a:latin typeface="+mn-lt"/>
                <a:ea typeface="+mn-ea"/>
                <a:cs typeface="+mn-cs"/>
              </a:rPr>
              <a:t>標準化會議，並發表演講，並獲得與會者熱烈的迴應。</a:t>
            </a:r>
            <a:endParaRPr lang="en-US" altLang="zh-CN" sz="1200" b="0" i="0" kern="1200" dirty="0">
              <a:solidFill>
                <a:schemeClr val="tx1"/>
              </a:solidFill>
              <a:effectLst/>
              <a:latin typeface="+mn-lt"/>
              <a:ea typeface="+mn-ea"/>
              <a:cs typeface="+mn-cs"/>
            </a:endParaRPr>
          </a:p>
          <a:p>
            <a:endParaRPr lang="zh-CN" altLang="en-US" sz="1200" b="0" i="0" kern="1200" dirty="0">
              <a:solidFill>
                <a:schemeClr val="tx1"/>
              </a:solidFill>
              <a:effectLst/>
              <a:latin typeface="+mn-lt"/>
              <a:ea typeface="+mn-ea"/>
              <a:cs typeface="+mn-cs"/>
            </a:endParaRPr>
          </a:p>
          <a:p>
            <a:r>
              <a:rPr lang="en-US" altLang="zh-CN" sz="1200" b="0" i="0" kern="1200" dirty="0">
                <a:solidFill>
                  <a:schemeClr val="tx1"/>
                </a:solidFill>
                <a:effectLst/>
                <a:latin typeface="+mn-lt"/>
                <a:ea typeface="+mn-ea"/>
                <a:cs typeface="+mn-cs"/>
              </a:rPr>
              <a:t>1994</a:t>
            </a:r>
            <a:r>
              <a:rPr lang="zh-CN" altLang="en-US" sz="1200" b="0" i="0" kern="1200" dirty="0">
                <a:solidFill>
                  <a:schemeClr val="tx1"/>
                </a:solidFill>
                <a:effectLst/>
                <a:latin typeface="+mn-lt"/>
                <a:ea typeface="+mn-ea"/>
                <a:cs typeface="+mn-cs"/>
              </a:rPr>
              <a:t>年</a:t>
            </a:r>
            <a:r>
              <a:rPr lang="en-US" altLang="zh-CN" sz="1200" b="0" i="0" kern="1200" dirty="0">
                <a:solidFill>
                  <a:schemeClr val="tx1"/>
                </a:solidFill>
                <a:effectLst/>
                <a:latin typeface="+mn-lt"/>
                <a:ea typeface="+mn-ea"/>
                <a:cs typeface="+mn-cs"/>
              </a:rPr>
              <a:t>1</a:t>
            </a:r>
            <a:r>
              <a:rPr lang="zh-CN" altLang="en-US" sz="1200" b="0" i="0" kern="1200" dirty="0">
                <a:solidFill>
                  <a:schemeClr val="tx1"/>
                </a:solidFill>
                <a:effectLst/>
                <a:latin typeface="+mn-lt"/>
                <a:ea typeface="+mn-ea"/>
                <a:cs typeface="+mn-cs"/>
              </a:rPr>
              <a:t>月</a:t>
            </a:r>
            <a:r>
              <a:rPr lang="en-US" altLang="zh-CN" sz="1200" b="0" i="0" kern="1200" dirty="0">
                <a:solidFill>
                  <a:schemeClr val="tx1"/>
                </a:solidFill>
                <a:effectLst/>
                <a:latin typeface="+mn-lt"/>
                <a:ea typeface="+mn-ea"/>
                <a:cs typeface="+mn-cs"/>
              </a:rPr>
              <a:t>6</a:t>
            </a:r>
            <a:r>
              <a:rPr lang="zh-CN" altLang="en-US" sz="1200" b="0" i="0" kern="1200" dirty="0">
                <a:solidFill>
                  <a:schemeClr val="tx1"/>
                </a:solidFill>
                <a:effectLst/>
                <a:latin typeface="+mn-lt"/>
                <a:ea typeface="+mn-ea"/>
                <a:cs typeface="+mn-cs"/>
              </a:rPr>
              <a:t>日，</a:t>
            </a:r>
            <a:r>
              <a:rPr lang="en-US" altLang="zh-CN" sz="1200" b="0" i="0" kern="1200" dirty="0">
                <a:solidFill>
                  <a:schemeClr val="tx1"/>
                </a:solidFill>
                <a:effectLst/>
                <a:latin typeface="+mn-lt"/>
                <a:ea typeface="+mn-ea"/>
                <a:cs typeface="+mn-cs"/>
              </a:rPr>
              <a:t>Koenig</a:t>
            </a:r>
            <a:r>
              <a:rPr lang="zh-CN" altLang="en-US" sz="1200" b="0" i="0" kern="1200" dirty="0">
                <a:solidFill>
                  <a:schemeClr val="tx1"/>
                </a:solidFill>
                <a:effectLst/>
                <a:latin typeface="+mn-lt"/>
                <a:ea typeface="+mn-ea"/>
                <a:cs typeface="+mn-cs"/>
              </a:rPr>
              <a:t>寄封電子郵件給</a:t>
            </a:r>
            <a:r>
              <a:rPr lang="en-US" altLang="zh-CN" sz="1200" b="0" i="0" kern="1200" dirty="0" err="1">
                <a:solidFill>
                  <a:schemeClr val="tx1"/>
                </a:solidFill>
                <a:effectLst/>
                <a:latin typeface="+mn-lt"/>
                <a:ea typeface="+mn-ea"/>
                <a:cs typeface="+mn-cs"/>
              </a:rPr>
              <a:t>Stepanov</a:t>
            </a:r>
            <a:r>
              <a:rPr lang="zh-CN" altLang="en-US" sz="1200" b="0" i="0" kern="1200" dirty="0">
                <a:solidFill>
                  <a:schemeClr val="tx1"/>
                </a:solidFill>
                <a:effectLst/>
                <a:latin typeface="+mn-lt"/>
                <a:ea typeface="+mn-ea"/>
                <a:cs typeface="+mn-cs"/>
              </a:rPr>
              <a:t>，表示如果</a:t>
            </a:r>
            <a:r>
              <a:rPr lang="en-US" altLang="zh-CN" sz="1200" b="0" i="0" kern="1200" dirty="0" err="1">
                <a:solidFill>
                  <a:schemeClr val="tx1"/>
                </a:solidFill>
                <a:effectLst/>
                <a:latin typeface="+mn-lt"/>
                <a:ea typeface="+mn-ea"/>
                <a:cs typeface="+mn-cs"/>
              </a:rPr>
              <a:t>Stepanov</a:t>
            </a:r>
            <a:r>
              <a:rPr lang="zh-CN" altLang="en-US" sz="1200" b="0" i="0" kern="1200" dirty="0">
                <a:solidFill>
                  <a:schemeClr val="tx1"/>
                </a:solidFill>
                <a:effectLst/>
                <a:latin typeface="+mn-lt"/>
                <a:ea typeface="+mn-ea"/>
                <a:cs typeface="+mn-cs"/>
              </a:rPr>
              <a:t>願意將标准模板库的說明文件撰寫齊全，在</a:t>
            </a:r>
            <a:r>
              <a:rPr lang="en-US" altLang="zh-CN" sz="1200" b="0" i="0" kern="1200" dirty="0">
                <a:solidFill>
                  <a:schemeClr val="tx1"/>
                </a:solidFill>
                <a:effectLst/>
                <a:latin typeface="+mn-lt"/>
                <a:ea typeface="+mn-ea"/>
                <a:cs typeface="+mn-cs"/>
              </a:rPr>
              <a:t>1</a:t>
            </a:r>
            <a:r>
              <a:rPr lang="zh-CN" altLang="en-US" sz="1200" b="0" i="0" kern="1200" dirty="0">
                <a:solidFill>
                  <a:schemeClr val="tx1"/>
                </a:solidFill>
                <a:effectLst/>
                <a:latin typeface="+mn-lt"/>
                <a:ea typeface="+mn-ea"/>
                <a:cs typeface="+mn-cs"/>
              </a:rPr>
              <a:t>月</a:t>
            </a:r>
            <a:r>
              <a:rPr lang="en-US" altLang="zh-CN" sz="1200" b="0" i="0" kern="1200" dirty="0">
                <a:solidFill>
                  <a:schemeClr val="tx1"/>
                </a:solidFill>
                <a:effectLst/>
                <a:latin typeface="+mn-lt"/>
                <a:ea typeface="+mn-ea"/>
                <a:cs typeface="+mn-cs"/>
              </a:rPr>
              <a:t>25</a:t>
            </a:r>
            <a:r>
              <a:rPr lang="zh-CN" altLang="en-US" sz="1200" b="0" i="0" kern="1200" dirty="0">
                <a:solidFill>
                  <a:schemeClr val="tx1"/>
                </a:solidFill>
                <a:effectLst/>
                <a:latin typeface="+mn-lt"/>
                <a:ea typeface="+mn-ea"/>
                <a:cs typeface="+mn-cs"/>
              </a:rPr>
              <a:t>日前提出，便可能成為標準</a:t>
            </a:r>
            <a:r>
              <a:rPr lang="en-US" altLang="zh-CN" sz="1200" b="0" i="0" kern="1200" dirty="0">
                <a:solidFill>
                  <a:schemeClr val="tx1"/>
                </a:solidFill>
                <a:effectLst/>
                <a:latin typeface="+mn-lt"/>
                <a:ea typeface="+mn-ea"/>
                <a:cs typeface="+mn-cs"/>
              </a:rPr>
              <a:t>C++</a:t>
            </a:r>
            <a:r>
              <a:rPr lang="zh-CN" altLang="en-US" sz="1200" b="0" i="0" kern="1200" dirty="0">
                <a:solidFill>
                  <a:schemeClr val="tx1"/>
                </a:solidFill>
                <a:effectLst/>
                <a:latin typeface="+mn-lt"/>
                <a:ea typeface="+mn-ea"/>
                <a:cs typeface="+mn-cs"/>
              </a:rPr>
              <a:t>的一部份。</a:t>
            </a:r>
            <a:endParaRPr lang="en-US" altLang="zh-CN" sz="1200" b="0" i="0" kern="1200" dirty="0">
              <a:solidFill>
                <a:schemeClr val="tx1"/>
              </a:solidFill>
              <a:effectLst/>
              <a:latin typeface="+mn-lt"/>
              <a:ea typeface="+mn-ea"/>
              <a:cs typeface="+mn-cs"/>
            </a:endParaRPr>
          </a:p>
          <a:p>
            <a:r>
              <a:rPr lang="en-US" altLang="zh-CN" sz="1200" b="0" i="0" kern="1200" dirty="0" err="1">
                <a:solidFill>
                  <a:schemeClr val="tx1"/>
                </a:solidFill>
                <a:effectLst/>
                <a:latin typeface="+mn-lt"/>
                <a:ea typeface="+mn-ea"/>
                <a:cs typeface="+mn-cs"/>
              </a:rPr>
              <a:t>Stepanov</a:t>
            </a:r>
            <a:r>
              <a:rPr lang="zh-CN" altLang="en-US" sz="1200" b="0" i="0" kern="1200" dirty="0">
                <a:solidFill>
                  <a:schemeClr val="tx1"/>
                </a:solidFill>
                <a:effectLst/>
                <a:latin typeface="+mn-lt"/>
                <a:ea typeface="+mn-ea"/>
                <a:cs typeface="+mn-cs"/>
              </a:rPr>
              <a:t>回信道：</a:t>
            </a:r>
            <a:r>
              <a:rPr lang="en-US" altLang="zh-CN" sz="1200" b="0" i="0" kern="1200" dirty="0">
                <a:solidFill>
                  <a:schemeClr val="tx1"/>
                </a:solidFill>
                <a:effectLst/>
                <a:latin typeface="+mn-lt"/>
                <a:ea typeface="+mn-ea"/>
                <a:cs typeface="+mn-cs"/>
              </a:rPr>
              <a:t>"Andy, are you crazy?" </a:t>
            </a:r>
            <a:r>
              <a:rPr lang="zh-CN" altLang="en-US" sz="1200" b="0" i="0" kern="1200" dirty="0">
                <a:solidFill>
                  <a:schemeClr val="tx1"/>
                </a:solidFill>
                <a:effectLst/>
                <a:latin typeface="+mn-lt"/>
                <a:ea typeface="+mn-ea"/>
                <a:cs typeface="+mn-cs"/>
              </a:rPr>
              <a:t>。 </a:t>
            </a:r>
            <a:endParaRPr lang="en-US" altLang="zh-CN" sz="1200" b="0" i="0" kern="1200" dirty="0">
              <a:solidFill>
                <a:schemeClr val="tx1"/>
              </a:solidFill>
              <a:effectLst/>
              <a:latin typeface="+mn-lt"/>
              <a:ea typeface="+mn-ea"/>
              <a:cs typeface="+mn-cs"/>
            </a:endParaRPr>
          </a:p>
          <a:p>
            <a:r>
              <a:rPr lang="en-US" altLang="zh-CN" sz="1200" b="0" i="0" kern="1200" dirty="0">
                <a:solidFill>
                  <a:schemeClr val="tx1"/>
                </a:solidFill>
                <a:effectLst/>
                <a:latin typeface="+mn-lt"/>
                <a:ea typeface="+mn-ea"/>
                <a:cs typeface="+mn-cs"/>
              </a:rPr>
              <a:t>Koenig</a:t>
            </a:r>
            <a:r>
              <a:rPr lang="zh-CN" altLang="en-US" sz="1200" b="0" i="0" kern="1200" dirty="0">
                <a:solidFill>
                  <a:schemeClr val="tx1"/>
                </a:solidFill>
                <a:effectLst/>
                <a:latin typeface="+mn-lt"/>
                <a:ea typeface="+mn-ea"/>
                <a:cs typeface="+mn-cs"/>
              </a:rPr>
              <a:t>便說：</a:t>
            </a:r>
            <a:r>
              <a:rPr lang="en-US" altLang="zh-CN" sz="1200" b="0" i="0" kern="1200" dirty="0">
                <a:solidFill>
                  <a:schemeClr val="tx1"/>
                </a:solidFill>
                <a:effectLst/>
                <a:latin typeface="+mn-lt"/>
                <a:ea typeface="+mn-ea"/>
                <a:cs typeface="+mn-cs"/>
              </a:rPr>
              <a:t>"Well, yes I am crazy, but why not try it?"</a:t>
            </a:r>
            <a:r>
              <a:rPr lang="zh-CN" altLang="en-US" sz="1200" b="0" i="0" kern="1200" dirty="0">
                <a:solidFill>
                  <a:schemeClr val="tx1"/>
                </a:solidFill>
                <a:effectLst/>
                <a:latin typeface="+mn-lt"/>
                <a:ea typeface="+mn-ea"/>
                <a:cs typeface="+mn-cs"/>
              </a:rPr>
              <a:t>。</a:t>
            </a:r>
          </a:p>
          <a:p>
            <a:endParaRPr lang="en-US" altLang="zh-CN" dirty="0"/>
          </a:p>
          <a:p>
            <a:r>
              <a:rPr lang="en-US" altLang="zh-TW" sz="1200" b="0" i="0" kern="1200" dirty="0">
                <a:solidFill>
                  <a:schemeClr val="tx1"/>
                </a:solidFill>
                <a:effectLst/>
                <a:latin typeface="+mn-lt"/>
                <a:ea typeface="+mn-ea"/>
                <a:cs typeface="+mn-cs"/>
              </a:rPr>
              <a:t>Alex</a:t>
            </a:r>
            <a:r>
              <a:rPr lang="zh-TW" altLang="en-US" sz="1200" b="0" i="0" kern="1200" dirty="0">
                <a:solidFill>
                  <a:schemeClr val="tx1"/>
                </a:solidFill>
                <a:effectLst/>
                <a:latin typeface="+mn-lt"/>
                <a:ea typeface="+mn-ea"/>
                <a:cs typeface="+mn-cs"/>
              </a:rPr>
              <a:t>於是在次年夏天在</a:t>
            </a:r>
            <a:r>
              <a:rPr lang="en-US" altLang="zh-TW" sz="1200" b="0" i="0" kern="1200" dirty="0">
                <a:solidFill>
                  <a:schemeClr val="tx1"/>
                </a:solidFill>
                <a:effectLst/>
                <a:latin typeface="+mn-lt"/>
                <a:ea typeface="+mn-ea"/>
                <a:cs typeface="+mn-cs"/>
              </a:rPr>
              <a:t>Waterloo</a:t>
            </a:r>
            <a:r>
              <a:rPr lang="zh-TW" altLang="en-US" sz="1200" b="0" i="0" kern="1200" dirty="0">
                <a:solidFill>
                  <a:schemeClr val="tx1"/>
                </a:solidFill>
                <a:effectLst/>
                <a:latin typeface="+mn-lt"/>
                <a:ea typeface="+mn-ea"/>
                <a:cs typeface="+mn-cs"/>
              </a:rPr>
              <a:t>舉行的會議前完成其正式的提案，並以百分之八十壓倒性多數，一舉讓這個巨大的計劃成為</a:t>
            </a:r>
            <a:r>
              <a:rPr lang="en-US" altLang="zh-TW" sz="1200" b="0" i="0" kern="1200" dirty="0">
                <a:solidFill>
                  <a:schemeClr val="tx1"/>
                </a:solidFill>
                <a:effectLst/>
                <a:latin typeface="+mn-lt"/>
                <a:ea typeface="+mn-ea"/>
                <a:cs typeface="+mn-cs"/>
              </a:rPr>
              <a:t>C++ Standard</a:t>
            </a:r>
            <a:r>
              <a:rPr lang="zh-TW" altLang="en-US" sz="1200" b="0" i="0" kern="1200" dirty="0">
                <a:solidFill>
                  <a:schemeClr val="tx1"/>
                </a:solidFill>
                <a:effectLst/>
                <a:latin typeface="+mn-lt"/>
                <a:ea typeface="+mn-ea"/>
                <a:cs typeface="+mn-cs"/>
              </a:rPr>
              <a:t>的一部份。</a:t>
            </a:r>
          </a:p>
          <a:p>
            <a:r>
              <a:rPr lang="zh-TW" altLang="en-US" sz="1200" b="0" i="0" kern="1200" dirty="0">
                <a:solidFill>
                  <a:schemeClr val="tx1"/>
                </a:solidFill>
                <a:effectLst/>
                <a:latin typeface="+mn-lt"/>
                <a:ea typeface="+mn-ea"/>
                <a:cs typeface="+mn-cs"/>
              </a:rPr>
              <a:t>标准模板库於</a:t>
            </a:r>
            <a:r>
              <a:rPr lang="en-US" altLang="zh-TW" sz="1200" b="0" i="0" kern="1200" dirty="0">
                <a:solidFill>
                  <a:schemeClr val="tx1"/>
                </a:solidFill>
                <a:effectLst/>
                <a:latin typeface="+mn-lt"/>
                <a:ea typeface="+mn-ea"/>
                <a:cs typeface="+mn-cs"/>
              </a:rPr>
              <a:t>1994</a:t>
            </a:r>
            <a:r>
              <a:rPr lang="zh-TW" altLang="en-US" sz="1200" b="0" i="0" kern="1200" dirty="0">
                <a:solidFill>
                  <a:schemeClr val="tx1"/>
                </a:solidFill>
                <a:effectLst/>
                <a:latin typeface="+mn-lt"/>
                <a:ea typeface="+mn-ea"/>
                <a:cs typeface="+mn-cs"/>
              </a:rPr>
              <a:t>年</a:t>
            </a:r>
            <a:r>
              <a:rPr lang="en-US" altLang="zh-TW" sz="1200" b="0" i="0" kern="1200" dirty="0">
                <a:solidFill>
                  <a:schemeClr val="tx1"/>
                </a:solidFill>
                <a:effectLst/>
                <a:latin typeface="+mn-lt"/>
                <a:ea typeface="+mn-ea"/>
                <a:cs typeface="+mn-cs"/>
              </a:rPr>
              <a:t>2</a:t>
            </a:r>
            <a:r>
              <a:rPr lang="zh-TW" altLang="en-US" sz="1200" b="0" i="0" kern="1200" dirty="0">
                <a:solidFill>
                  <a:schemeClr val="tx1"/>
                </a:solidFill>
                <a:effectLst/>
                <a:latin typeface="+mn-lt"/>
                <a:ea typeface="+mn-ea"/>
                <a:cs typeface="+mn-cs"/>
              </a:rPr>
              <a:t>月年正式成為</a:t>
            </a:r>
            <a:r>
              <a:rPr lang="en-US" altLang="zh-TW" sz="1200" b="0" i="0" kern="1200" dirty="0">
                <a:solidFill>
                  <a:schemeClr val="tx1"/>
                </a:solidFill>
                <a:effectLst/>
                <a:latin typeface="+mn-lt"/>
                <a:ea typeface="+mn-ea"/>
                <a:cs typeface="+mn-cs"/>
              </a:rPr>
              <a:t>ANSI/ISO C++</a:t>
            </a:r>
            <a:r>
              <a:rPr lang="zh-TW" altLang="en-US" sz="1200" b="0" i="0" kern="1200" dirty="0">
                <a:solidFill>
                  <a:schemeClr val="tx1"/>
                </a:solidFill>
                <a:effectLst/>
                <a:latin typeface="+mn-lt"/>
                <a:ea typeface="+mn-ea"/>
                <a:cs typeface="+mn-cs"/>
              </a:rPr>
              <a:t>的一部份，它的出現，促使</a:t>
            </a:r>
            <a:r>
              <a:rPr lang="en-US" altLang="zh-TW" sz="1200" b="0" i="0" kern="1200" dirty="0">
                <a:solidFill>
                  <a:schemeClr val="tx1"/>
                </a:solidFill>
                <a:effectLst/>
                <a:latin typeface="+mn-lt"/>
                <a:ea typeface="+mn-ea"/>
                <a:cs typeface="+mn-cs"/>
              </a:rPr>
              <a:t>C++</a:t>
            </a:r>
            <a:r>
              <a:rPr lang="zh-TW" altLang="en-US" sz="1200" b="0" i="0" kern="1200" dirty="0">
                <a:solidFill>
                  <a:schemeClr val="tx1"/>
                </a:solidFill>
                <a:effectLst/>
                <a:latin typeface="+mn-lt"/>
                <a:ea typeface="+mn-ea"/>
                <a:cs typeface="+mn-cs"/>
              </a:rPr>
              <a:t>程序员的思維方式更朝向泛型编程（</a:t>
            </a:r>
            <a:r>
              <a:rPr lang="en-US" altLang="zh-TW" sz="1200" b="0" i="0" kern="1200" dirty="0">
                <a:solidFill>
                  <a:schemeClr val="tx1"/>
                </a:solidFill>
                <a:effectLst/>
                <a:latin typeface="+mn-lt"/>
                <a:ea typeface="+mn-ea"/>
                <a:cs typeface="+mn-cs"/>
              </a:rPr>
              <a:t>generic program</a:t>
            </a:r>
            <a:r>
              <a:rPr lang="zh-TW" altLang="en-US" sz="1200" b="0" i="0" kern="1200" dirty="0">
                <a:solidFill>
                  <a:schemeClr val="tx1"/>
                </a:solidFill>
                <a:effectLst/>
                <a:latin typeface="+mn-lt"/>
                <a:ea typeface="+mn-ea"/>
                <a:cs typeface="+mn-cs"/>
              </a:rPr>
              <a:t>）發展。</a:t>
            </a:r>
          </a:p>
          <a:p>
            <a:endParaRPr lang="en-US" altLang="zh-CN" dirty="0"/>
          </a:p>
          <a:p>
            <a:r>
              <a:rPr lang="en-US" altLang="zh-CN" sz="1200" b="0" i="0" kern="1200" dirty="0">
                <a:solidFill>
                  <a:schemeClr val="tx1"/>
                </a:solidFill>
                <a:effectLst/>
                <a:latin typeface="+mn-lt"/>
                <a:ea typeface="+mn-ea"/>
                <a:cs typeface="+mn-cs"/>
              </a:rPr>
              <a:t>STL </a:t>
            </a:r>
            <a:r>
              <a:rPr lang="zh-CN" altLang="en-US" sz="1200" b="0" i="0" kern="1200" dirty="0">
                <a:solidFill>
                  <a:schemeClr val="tx1"/>
                </a:solidFill>
                <a:effectLst/>
                <a:latin typeface="+mn-lt"/>
                <a:ea typeface="+mn-ea"/>
                <a:cs typeface="+mn-cs"/>
              </a:rPr>
              <a:t>将“在数据上执行的操作”与“要执行操作的数据分开”，分别以如下概念指代：</a:t>
            </a:r>
            <a:endParaRPr lang="en-US" altLang="zh-CN" sz="1200" b="0" i="0" kern="1200" dirty="0">
              <a:solidFill>
                <a:schemeClr val="tx1"/>
              </a:solidFill>
              <a:effectLst/>
              <a:latin typeface="+mn-lt"/>
              <a:ea typeface="+mn-ea"/>
              <a:cs typeface="+mn-cs"/>
            </a:endParaRPr>
          </a:p>
          <a:p>
            <a:pPr marL="171450" indent="-171450">
              <a:buFont typeface="Arial" panose="020B0604020202020204" pitchFamily="34" charset="0"/>
              <a:buChar char="•"/>
            </a:pPr>
            <a:r>
              <a:rPr lang="zh-CN" altLang="en-US" sz="1200" b="0" i="0" kern="1200" dirty="0">
                <a:solidFill>
                  <a:schemeClr val="tx1"/>
                </a:solidFill>
                <a:effectLst/>
                <a:latin typeface="+mn-lt"/>
                <a:ea typeface="+mn-ea"/>
                <a:cs typeface="+mn-cs"/>
              </a:rPr>
              <a:t>容器：包含、放置数据的地方。</a:t>
            </a:r>
            <a:endParaRPr lang="en-US" altLang="zh-CN" sz="1200" b="0" i="0" kern="1200" dirty="0">
              <a:solidFill>
                <a:schemeClr val="tx1"/>
              </a:solidFill>
              <a:effectLst/>
              <a:latin typeface="+mn-lt"/>
              <a:ea typeface="+mn-ea"/>
              <a:cs typeface="+mn-cs"/>
            </a:endParaRPr>
          </a:p>
          <a:p>
            <a:pPr marL="171450" indent="-171450">
              <a:buFont typeface="Arial" panose="020B0604020202020204" pitchFamily="34" charset="0"/>
              <a:buChar char="•"/>
            </a:pPr>
            <a:r>
              <a:rPr lang="zh-CN" altLang="en-US" sz="1200" b="0" i="0" kern="1200" dirty="0">
                <a:solidFill>
                  <a:schemeClr val="tx1"/>
                </a:solidFill>
                <a:effectLst/>
                <a:latin typeface="+mn-lt"/>
                <a:ea typeface="+mn-ea"/>
                <a:cs typeface="+mn-cs"/>
              </a:rPr>
              <a:t>迭代器：在容器中指出一个位置、或成对使用以划定一个区域，用来限定操作所涉及到的数据范围。</a:t>
            </a:r>
            <a:endParaRPr lang="en-US" altLang="zh-CN" sz="1200" b="0" i="0" kern="1200" dirty="0">
              <a:solidFill>
                <a:schemeClr val="tx1"/>
              </a:solidFill>
              <a:effectLst/>
              <a:latin typeface="+mn-lt"/>
              <a:ea typeface="+mn-ea"/>
              <a:cs typeface="+mn-cs"/>
            </a:endParaRPr>
          </a:p>
          <a:p>
            <a:pPr marL="171450" indent="-171450">
              <a:buFont typeface="Arial" panose="020B0604020202020204" pitchFamily="34" charset="0"/>
              <a:buChar char="•"/>
            </a:pPr>
            <a:r>
              <a:rPr lang="zh-CN" altLang="en-US" sz="1200" b="0" i="0" kern="1200" dirty="0">
                <a:solidFill>
                  <a:schemeClr val="tx1"/>
                </a:solidFill>
                <a:effectLst/>
                <a:latin typeface="+mn-lt"/>
                <a:ea typeface="+mn-ea"/>
                <a:cs typeface="+mn-cs"/>
              </a:rPr>
              <a:t>算法：要执行的操作。</a:t>
            </a:r>
          </a:p>
          <a:p>
            <a:endParaRPr lang="zh-CN" altLang="en-US" dirty="0"/>
          </a:p>
        </p:txBody>
      </p:sp>
      <p:sp>
        <p:nvSpPr>
          <p:cNvPr id="4" name="灯片编号占位符 3"/>
          <p:cNvSpPr>
            <a:spLocks noGrp="1"/>
          </p:cNvSpPr>
          <p:nvPr>
            <p:ph type="sldNum" sz="quarter" idx="10"/>
          </p:nvPr>
        </p:nvSpPr>
        <p:spPr/>
        <p:txBody>
          <a:bodyPr/>
          <a:lstStyle/>
          <a:p>
            <a:fld id="{46593B6F-300B-4ECE-AE7E-E0BEBEA3A190}" type="slidenum">
              <a:rPr lang="zh-CN" altLang="en-US" smtClean="0"/>
              <a:pPr/>
              <a:t>49</a:t>
            </a:fld>
            <a:endParaRPr lang="zh-CN" altLang="en-US"/>
          </a:p>
        </p:txBody>
      </p:sp>
    </p:spTree>
    <p:extLst>
      <p:ext uri="{BB962C8B-B14F-4D97-AF65-F5344CB8AC3E}">
        <p14:creationId xmlns:p14="http://schemas.microsoft.com/office/powerpoint/2010/main" val="3154797451"/>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数据结构</a:t>
            </a:r>
          </a:p>
        </p:txBody>
      </p:sp>
      <p:sp>
        <p:nvSpPr>
          <p:cNvPr id="4" name="灯片编号占位符 3"/>
          <p:cNvSpPr>
            <a:spLocks noGrp="1"/>
          </p:cNvSpPr>
          <p:nvPr>
            <p:ph type="sldNum" sz="quarter" idx="10"/>
          </p:nvPr>
        </p:nvSpPr>
        <p:spPr/>
        <p:txBody>
          <a:bodyPr/>
          <a:lstStyle/>
          <a:p>
            <a:fld id="{46593B6F-300B-4ECE-AE7E-E0BEBEA3A190}" type="slidenum">
              <a:rPr lang="zh-CN" altLang="en-US" smtClean="0"/>
              <a:pPr/>
              <a:t>50</a:t>
            </a:fld>
            <a:endParaRPr lang="zh-CN" altLang="en-US"/>
          </a:p>
        </p:txBody>
      </p:sp>
    </p:spTree>
    <p:extLst>
      <p:ext uri="{BB962C8B-B14F-4D97-AF65-F5344CB8AC3E}">
        <p14:creationId xmlns:p14="http://schemas.microsoft.com/office/powerpoint/2010/main" val="1452373500"/>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迭代器是指针的超集</a:t>
            </a:r>
            <a:endParaRPr lang="en-US" altLang="zh-CN" dirty="0"/>
          </a:p>
          <a:p>
            <a:endParaRPr lang="en-US" altLang="zh-CN" dirty="0"/>
          </a:p>
          <a:p>
            <a:r>
              <a:rPr lang="zh-CN" altLang="en-US" sz="1200" b="0" i="0" kern="1200" dirty="0">
                <a:solidFill>
                  <a:schemeClr val="tx1"/>
                </a:solidFill>
                <a:effectLst/>
                <a:latin typeface="+mn-lt"/>
                <a:ea typeface="+mn-ea"/>
                <a:cs typeface="+mn-cs"/>
              </a:rPr>
              <a:t>输入迭代器</a:t>
            </a:r>
            <a:r>
              <a:rPr lang="en-US" altLang="zh-CN" sz="1200" b="0" i="0" kern="1200" dirty="0">
                <a:solidFill>
                  <a:schemeClr val="tx1"/>
                </a:solidFill>
                <a:effectLst/>
                <a:latin typeface="+mn-lt"/>
                <a:ea typeface="+mn-ea"/>
                <a:cs typeface="+mn-cs"/>
              </a:rPr>
              <a:t>(Input Iterator) : </a:t>
            </a:r>
            <a:r>
              <a:rPr lang="zh-CN" altLang="en-US" sz="1200" b="0" i="0" kern="1200" dirty="0">
                <a:solidFill>
                  <a:schemeClr val="tx1"/>
                </a:solidFill>
                <a:effectLst/>
                <a:latin typeface="+mn-lt"/>
                <a:ea typeface="+mn-ea"/>
                <a:cs typeface="+mn-cs"/>
              </a:rPr>
              <a:t>只能向前单步迭代元素，不允许修改由该迭代器所引用的元素；</a:t>
            </a:r>
            <a:endParaRPr lang="en-US" altLang="zh-CN" sz="1200" b="0" i="0" kern="1200" dirty="0">
              <a:solidFill>
                <a:schemeClr val="tx1"/>
              </a:solidFill>
              <a:effectLst/>
              <a:latin typeface="+mn-lt"/>
              <a:ea typeface="+mn-ea"/>
              <a:cs typeface="+mn-cs"/>
            </a:endParaRPr>
          </a:p>
          <a:p>
            <a:r>
              <a:rPr lang="en-US" altLang="zh-CN" sz="1200" b="0" i="0" kern="1200" dirty="0" err="1">
                <a:solidFill>
                  <a:schemeClr val="tx1"/>
                </a:solidFill>
                <a:effectLst/>
                <a:latin typeface="+mn-lt"/>
                <a:ea typeface="+mn-ea"/>
                <a:cs typeface="+mn-cs"/>
              </a:rPr>
              <a:t>istream</a:t>
            </a:r>
            <a:endParaRPr lang="en-US" altLang="zh-CN" sz="1200" b="0" i="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0" i="0" kern="1200" dirty="0">
                <a:solidFill>
                  <a:schemeClr val="tx1"/>
                </a:solidFill>
                <a:effectLst/>
                <a:latin typeface="+mn-lt"/>
                <a:ea typeface="+mn-ea"/>
                <a:cs typeface="+mn-cs"/>
              </a:rPr>
              <a:t>输出迭代器</a:t>
            </a:r>
            <a:r>
              <a:rPr lang="en-US" altLang="zh-CN" sz="1200" b="0" i="0" kern="1200" dirty="0">
                <a:solidFill>
                  <a:schemeClr val="tx1"/>
                </a:solidFill>
                <a:effectLst/>
                <a:latin typeface="+mn-lt"/>
                <a:ea typeface="+mn-ea"/>
                <a:cs typeface="+mn-cs"/>
              </a:rPr>
              <a:t>(Output Iterator):</a:t>
            </a:r>
            <a:r>
              <a:rPr lang="zh-CN" altLang="en-US" sz="1200" b="0" i="0" kern="1200" dirty="0">
                <a:solidFill>
                  <a:schemeClr val="tx1"/>
                </a:solidFill>
                <a:effectLst/>
                <a:latin typeface="+mn-lt"/>
                <a:ea typeface="+mn-ea"/>
                <a:cs typeface="+mn-cs"/>
              </a:rPr>
              <a:t>只能向前单步迭代元素，对由该迭代器所引用的元素只有写权限；</a:t>
            </a:r>
            <a:endParaRPr lang="en-US" altLang="zh-CN"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0" i="0" kern="1200" dirty="0" err="1">
                <a:solidFill>
                  <a:schemeClr val="tx1"/>
                </a:solidFill>
                <a:effectLst/>
                <a:latin typeface="+mn-lt"/>
                <a:ea typeface="+mn-ea"/>
                <a:cs typeface="+mn-cs"/>
              </a:rPr>
              <a:t>ostream</a:t>
            </a:r>
            <a:endParaRPr lang="en-US" altLang="zh-CN"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0" i="0" kern="1200" dirty="0">
                <a:solidFill>
                  <a:schemeClr val="tx1"/>
                </a:solidFill>
                <a:effectLst/>
                <a:latin typeface="+mn-lt"/>
                <a:ea typeface="+mn-ea"/>
                <a:cs typeface="+mn-cs"/>
              </a:rPr>
              <a:t>inserter</a:t>
            </a:r>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向前迭代器</a:t>
            </a:r>
            <a:r>
              <a:rPr lang="en-US" altLang="zh-CN" sz="1200" b="0" i="0" kern="1200" dirty="0">
                <a:solidFill>
                  <a:schemeClr val="tx1"/>
                </a:solidFill>
                <a:effectLst/>
                <a:latin typeface="+mn-lt"/>
                <a:ea typeface="+mn-ea"/>
                <a:cs typeface="+mn-cs"/>
              </a:rPr>
              <a:t>(Forward Iterator):</a:t>
            </a:r>
            <a:r>
              <a:rPr lang="zh-CN" altLang="en-US" sz="1200" b="0" i="0" kern="1200" dirty="0">
                <a:solidFill>
                  <a:schemeClr val="tx1"/>
                </a:solidFill>
                <a:effectLst/>
                <a:latin typeface="+mn-lt"/>
                <a:ea typeface="+mn-ea"/>
                <a:cs typeface="+mn-cs"/>
              </a:rPr>
              <a:t>该迭代器可以在一个区间中进行读写操作，它拥有输入迭代器的所有特性和输出迭代器的部分特性，以及向前单步迭代元素的能力；</a:t>
            </a:r>
            <a:endParaRPr lang="en-US" altLang="zh-CN" sz="1200" b="0" i="0" kern="1200" dirty="0">
              <a:solidFill>
                <a:schemeClr val="tx1"/>
              </a:solidFill>
              <a:effectLst/>
              <a:latin typeface="+mn-lt"/>
              <a:ea typeface="+mn-ea"/>
              <a:cs typeface="+mn-cs"/>
            </a:endParaRPr>
          </a:p>
          <a:p>
            <a:r>
              <a:rPr lang="en-US" altLang="zh-CN" sz="1200" b="0" i="0" kern="1200" dirty="0" err="1">
                <a:solidFill>
                  <a:schemeClr val="tx1"/>
                </a:solidFill>
                <a:effectLst/>
                <a:latin typeface="+mn-lt"/>
                <a:ea typeface="+mn-ea"/>
                <a:cs typeface="+mn-cs"/>
              </a:rPr>
              <a:t>forward_list</a:t>
            </a:r>
            <a:endParaRPr lang="en-US" altLang="zh-CN" sz="1200" b="0" i="0" kern="1200" dirty="0">
              <a:solidFill>
                <a:schemeClr val="tx1"/>
              </a:solidFill>
              <a:effectLst/>
              <a:latin typeface="+mn-lt"/>
              <a:ea typeface="+mn-ea"/>
              <a:cs typeface="+mn-cs"/>
            </a:endParaRPr>
          </a:p>
          <a:p>
            <a:r>
              <a:rPr lang="en-US" altLang="zh-CN" sz="1200" b="0" i="0" kern="1200" dirty="0" err="1">
                <a:solidFill>
                  <a:schemeClr val="tx1"/>
                </a:solidFill>
                <a:effectLst/>
                <a:latin typeface="+mn-lt"/>
                <a:ea typeface="+mn-ea"/>
                <a:cs typeface="+mn-cs"/>
              </a:rPr>
              <a:t>unordered_set</a:t>
            </a:r>
            <a:endParaRPr lang="en-US" altLang="zh-CN" sz="1200" b="0" i="0" kern="1200" dirty="0">
              <a:solidFill>
                <a:schemeClr val="tx1"/>
              </a:solidFill>
              <a:effectLst/>
              <a:latin typeface="+mn-lt"/>
              <a:ea typeface="+mn-ea"/>
              <a:cs typeface="+mn-cs"/>
            </a:endParaRPr>
          </a:p>
          <a:p>
            <a:r>
              <a:rPr lang="en-US" altLang="zh-CN" sz="1200" b="0" i="0" kern="1200" dirty="0" err="1">
                <a:solidFill>
                  <a:schemeClr val="tx1"/>
                </a:solidFill>
                <a:effectLst/>
                <a:latin typeface="+mn-lt"/>
                <a:ea typeface="+mn-ea"/>
                <a:cs typeface="+mn-cs"/>
              </a:rPr>
              <a:t>unordered_map</a:t>
            </a:r>
            <a:endParaRPr lang="en-US" altLang="zh-CN" sz="1200" b="0" i="0" kern="1200" dirty="0">
              <a:solidFill>
                <a:schemeClr val="tx1"/>
              </a:solidFill>
              <a:effectLst/>
              <a:latin typeface="+mn-lt"/>
              <a:ea typeface="+mn-ea"/>
              <a:cs typeface="+mn-cs"/>
            </a:endParaRPr>
          </a:p>
          <a:p>
            <a:endParaRPr lang="zh-CN" altLang="en-US"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双向迭代器</a:t>
            </a:r>
            <a:r>
              <a:rPr lang="en-US" altLang="zh-CN" sz="1200" b="0" i="0" kern="1200" dirty="0">
                <a:solidFill>
                  <a:schemeClr val="tx1"/>
                </a:solidFill>
                <a:effectLst/>
                <a:latin typeface="+mn-lt"/>
                <a:ea typeface="+mn-ea"/>
                <a:cs typeface="+mn-cs"/>
              </a:rPr>
              <a:t>(Bidirectional Iterator):</a:t>
            </a:r>
            <a:r>
              <a:rPr lang="zh-CN" altLang="en-US" sz="1200" b="0" i="0" kern="1200" dirty="0">
                <a:solidFill>
                  <a:schemeClr val="tx1"/>
                </a:solidFill>
                <a:effectLst/>
                <a:latin typeface="+mn-lt"/>
                <a:ea typeface="+mn-ea"/>
                <a:cs typeface="+mn-cs"/>
              </a:rPr>
              <a:t>在向前迭代器的基础上增加了向后单步迭代元素的能力；</a:t>
            </a:r>
            <a:endParaRPr lang="en-US" altLang="zh-CN" sz="1200" b="0" i="0" kern="1200" dirty="0">
              <a:solidFill>
                <a:schemeClr val="tx1"/>
              </a:solidFill>
              <a:effectLst/>
              <a:latin typeface="+mn-lt"/>
              <a:ea typeface="+mn-ea"/>
              <a:cs typeface="+mn-cs"/>
            </a:endParaRPr>
          </a:p>
          <a:p>
            <a:r>
              <a:rPr lang="en-US" altLang="zh-CN" sz="1200" b="0" i="0" kern="1200" dirty="0">
                <a:solidFill>
                  <a:schemeClr val="tx1"/>
                </a:solidFill>
                <a:effectLst/>
                <a:latin typeface="+mn-lt"/>
                <a:ea typeface="+mn-ea"/>
                <a:cs typeface="+mn-cs"/>
              </a:rPr>
              <a:t>list</a:t>
            </a:r>
          </a:p>
          <a:p>
            <a:r>
              <a:rPr lang="en-US" altLang="zh-CN" sz="1200" b="0" i="0" kern="1200" dirty="0">
                <a:solidFill>
                  <a:schemeClr val="tx1"/>
                </a:solidFill>
                <a:effectLst/>
                <a:latin typeface="+mn-lt"/>
                <a:ea typeface="+mn-ea"/>
                <a:cs typeface="+mn-cs"/>
              </a:rPr>
              <a:t>set</a:t>
            </a:r>
          </a:p>
          <a:p>
            <a:r>
              <a:rPr lang="en-US" altLang="zh-CN" sz="1200" b="0" i="0" kern="1200" dirty="0">
                <a:solidFill>
                  <a:schemeClr val="tx1"/>
                </a:solidFill>
                <a:effectLst/>
                <a:latin typeface="+mn-lt"/>
                <a:ea typeface="+mn-ea"/>
                <a:cs typeface="+mn-cs"/>
              </a:rPr>
              <a:t>map</a:t>
            </a:r>
          </a:p>
          <a:p>
            <a:endParaRPr lang="zh-CN" altLang="en-US"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随机访问迭代器</a:t>
            </a:r>
            <a:r>
              <a:rPr lang="en-US" altLang="zh-CN" sz="1200" b="0" i="0" kern="1200" dirty="0">
                <a:solidFill>
                  <a:schemeClr val="tx1"/>
                </a:solidFill>
                <a:effectLst/>
                <a:latin typeface="+mn-lt"/>
                <a:ea typeface="+mn-ea"/>
                <a:cs typeface="+mn-cs"/>
              </a:rPr>
              <a:t>(Random Access Iterator):</a:t>
            </a:r>
            <a:r>
              <a:rPr lang="zh-CN" altLang="en-US" sz="1200" b="0" i="0" kern="1200" dirty="0">
                <a:solidFill>
                  <a:schemeClr val="tx1"/>
                </a:solidFill>
                <a:effectLst/>
                <a:latin typeface="+mn-lt"/>
                <a:ea typeface="+mn-ea"/>
                <a:cs typeface="+mn-cs"/>
              </a:rPr>
              <a:t>不仅综合以后</a:t>
            </a:r>
            <a:r>
              <a:rPr lang="en-US" altLang="zh-CN" sz="1200" b="0" i="0" kern="1200" dirty="0">
                <a:solidFill>
                  <a:schemeClr val="tx1"/>
                </a:solidFill>
                <a:effectLst/>
                <a:latin typeface="+mn-lt"/>
                <a:ea typeface="+mn-ea"/>
                <a:cs typeface="+mn-cs"/>
              </a:rPr>
              <a:t>4</a:t>
            </a:r>
            <a:r>
              <a:rPr lang="zh-CN" altLang="en-US" sz="1200" b="0" i="0" kern="1200" dirty="0">
                <a:solidFill>
                  <a:schemeClr val="tx1"/>
                </a:solidFill>
                <a:effectLst/>
                <a:latin typeface="+mn-lt"/>
                <a:ea typeface="+mn-ea"/>
                <a:cs typeface="+mn-cs"/>
              </a:rPr>
              <a:t>种迭代器的所有功能，还可以像指针那样进行算术计算；</a:t>
            </a:r>
          </a:p>
          <a:p>
            <a:r>
              <a:rPr lang="en-US" altLang="zh-CN" dirty="0"/>
              <a:t>array</a:t>
            </a:r>
          </a:p>
          <a:p>
            <a:r>
              <a:rPr lang="en-US" altLang="zh-CN" dirty="0"/>
              <a:t>vector</a:t>
            </a:r>
          </a:p>
          <a:p>
            <a:r>
              <a:rPr lang="en-US" altLang="zh-CN" dirty="0"/>
              <a:t>string</a:t>
            </a:r>
          </a:p>
          <a:p>
            <a:r>
              <a:rPr lang="en-US" altLang="zh-CN" dirty="0"/>
              <a:t>deque</a:t>
            </a:r>
          </a:p>
          <a:p>
            <a:endParaRPr lang="en-US" altLang="zh-CN" dirty="0"/>
          </a:p>
        </p:txBody>
      </p:sp>
      <p:sp>
        <p:nvSpPr>
          <p:cNvPr id="4" name="灯片编号占位符 3"/>
          <p:cNvSpPr>
            <a:spLocks noGrp="1"/>
          </p:cNvSpPr>
          <p:nvPr>
            <p:ph type="sldNum" sz="quarter" idx="10"/>
          </p:nvPr>
        </p:nvSpPr>
        <p:spPr/>
        <p:txBody>
          <a:bodyPr/>
          <a:lstStyle/>
          <a:p>
            <a:fld id="{46593B6F-300B-4ECE-AE7E-E0BEBEA3A190}" type="slidenum">
              <a:rPr lang="zh-CN" altLang="en-US" smtClean="0"/>
              <a:pPr/>
              <a:t>51</a:t>
            </a:fld>
            <a:endParaRPr lang="zh-CN" altLang="en-US"/>
          </a:p>
        </p:txBody>
      </p:sp>
    </p:spTree>
    <p:extLst>
      <p:ext uri="{BB962C8B-B14F-4D97-AF65-F5344CB8AC3E}">
        <p14:creationId xmlns:p14="http://schemas.microsoft.com/office/powerpoint/2010/main" val="3535667266"/>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a:solidFill>
                  <a:schemeClr val="tx1"/>
                </a:solidFill>
                <a:effectLst/>
                <a:latin typeface="+mn-lt"/>
                <a:ea typeface="+mn-ea"/>
                <a:cs typeface="+mn-cs"/>
              </a:rPr>
              <a:t>typedef</a:t>
            </a:r>
            <a:r>
              <a:rPr lang="en-US" altLang="zh-CN" dirty="0"/>
              <a:t> </a:t>
            </a:r>
            <a:r>
              <a:rPr lang="en-US" altLang="zh-CN" sz="1200" kern="1200" dirty="0" err="1">
                <a:solidFill>
                  <a:schemeClr val="tx1"/>
                </a:solidFill>
                <a:effectLst/>
                <a:latin typeface="+mn-lt"/>
                <a:ea typeface="+mn-ea"/>
                <a:cs typeface="+mn-cs"/>
              </a:rPr>
              <a:t>typename</a:t>
            </a:r>
            <a:r>
              <a:rPr lang="en-US" altLang="zh-CN" dirty="0"/>
              <a:t> </a:t>
            </a:r>
            <a:r>
              <a:rPr lang="en-US" altLang="zh-CN" sz="1200" kern="1200" dirty="0" err="1">
                <a:solidFill>
                  <a:schemeClr val="tx1"/>
                </a:solidFill>
                <a:effectLst/>
                <a:latin typeface="+mn-lt"/>
                <a:ea typeface="+mn-ea"/>
                <a:cs typeface="+mn-cs"/>
              </a:rPr>
              <a:t>std</a:t>
            </a:r>
            <a:r>
              <a:rPr lang="en-US" altLang="zh-CN" dirty="0"/>
              <a:t>::</a:t>
            </a:r>
            <a:r>
              <a:rPr lang="en-US" altLang="zh-CN" dirty="0" err="1"/>
              <a:t>random_access_iterator_tag</a:t>
            </a:r>
            <a:r>
              <a:rPr lang="en-US" altLang="zh-CN" dirty="0"/>
              <a:t> </a:t>
            </a:r>
            <a:r>
              <a:rPr lang="en-US" altLang="zh-CN" dirty="0" err="1"/>
              <a:t>iterator_category</a:t>
            </a:r>
            <a:r>
              <a:rPr lang="en-US" altLang="zh-CN" dirty="0"/>
              <a:t>; </a:t>
            </a:r>
          </a:p>
          <a:p>
            <a:r>
              <a:rPr lang="en-US" altLang="zh-CN" sz="1200" kern="1200" dirty="0">
                <a:solidFill>
                  <a:schemeClr val="tx1"/>
                </a:solidFill>
                <a:effectLst/>
                <a:latin typeface="+mn-lt"/>
                <a:ea typeface="+mn-ea"/>
                <a:cs typeface="+mn-cs"/>
              </a:rPr>
              <a:t>typedef</a:t>
            </a:r>
            <a:r>
              <a:rPr lang="en-US" altLang="zh-CN" dirty="0"/>
              <a:t> </a:t>
            </a:r>
            <a:r>
              <a:rPr lang="en-US" altLang="zh-CN" sz="1200" kern="1200" dirty="0">
                <a:solidFill>
                  <a:schemeClr val="tx1"/>
                </a:solidFill>
                <a:effectLst/>
                <a:latin typeface="+mn-lt"/>
                <a:ea typeface="+mn-ea"/>
                <a:cs typeface="+mn-cs"/>
              </a:rPr>
              <a:t>char</a:t>
            </a:r>
            <a:r>
              <a:rPr lang="en-US" altLang="zh-CN" dirty="0"/>
              <a:t> </a:t>
            </a:r>
            <a:r>
              <a:rPr lang="en-US" altLang="zh-CN" dirty="0" err="1"/>
              <a:t>value_type</a:t>
            </a:r>
            <a:r>
              <a:rPr lang="en-US" altLang="zh-CN" dirty="0"/>
              <a:t>; </a:t>
            </a:r>
          </a:p>
          <a:p>
            <a:r>
              <a:rPr lang="en-US" altLang="zh-CN" sz="1200" kern="1200" dirty="0">
                <a:solidFill>
                  <a:schemeClr val="tx1"/>
                </a:solidFill>
                <a:effectLst/>
                <a:latin typeface="+mn-lt"/>
                <a:ea typeface="+mn-ea"/>
                <a:cs typeface="+mn-cs"/>
              </a:rPr>
              <a:t>typedef</a:t>
            </a:r>
            <a:r>
              <a:rPr lang="en-US" altLang="zh-CN" dirty="0"/>
              <a:t> </a:t>
            </a:r>
            <a:r>
              <a:rPr lang="en-US" altLang="zh-CN" sz="1200" kern="1200" dirty="0" err="1">
                <a:solidFill>
                  <a:schemeClr val="tx1"/>
                </a:solidFill>
                <a:effectLst/>
                <a:latin typeface="+mn-lt"/>
                <a:ea typeface="+mn-ea"/>
                <a:cs typeface="+mn-cs"/>
              </a:rPr>
              <a:t>int</a:t>
            </a:r>
            <a:r>
              <a:rPr lang="en-US" altLang="zh-CN" dirty="0"/>
              <a:t> </a:t>
            </a:r>
            <a:r>
              <a:rPr lang="en-US" altLang="zh-CN" dirty="0" err="1"/>
              <a:t>difference_type</a:t>
            </a:r>
            <a:r>
              <a:rPr lang="en-US" altLang="zh-CN" dirty="0"/>
              <a:t>; </a:t>
            </a:r>
          </a:p>
          <a:p>
            <a:r>
              <a:rPr lang="en-US" altLang="zh-CN" sz="1200" kern="1200" dirty="0">
                <a:solidFill>
                  <a:schemeClr val="tx1"/>
                </a:solidFill>
                <a:effectLst/>
                <a:latin typeface="+mn-lt"/>
                <a:ea typeface="+mn-ea"/>
                <a:cs typeface="+mn-cs"/>
              </a:rPr>
              <a:t>typedef</a:t>
            </a:r>
            <a:r>
              <a:rPr lang="en-US" altLang="zh-CN" dirty="0"/>
              <a:t> </a:t>
            </a:r>
            <a:r>
              <a:rPr lang="en-US" altLang="zh-CN" sz="1200" kern="1200" dirty="0">
                <a:solidFill>
                  <a:schemeClr val="tx1"/>
                </a:solidFill>
                <a:effectLst/>
                <a:latin typeface="+mn-lt"/>
                <a:ea typeface="+mn-ea"/>
                <a:cs typeface="+mn-cs"/>
              </a:rPr>
              <a:t>char</a:t>
            </a:r>
            <a:r>
              <a:rPr lang="en-US" altLang="zh-CN" dirty="0"/>
              <a:t>* pointer; </a:t>
            </a:r>
          </a:p>
          <a:p>
            <a:r>
              <a:rPr lang="en-US" altLang="zh-CN" sz="1200" kern="1200" dirty="0">
                <a:solidFill>
                  <a:schemeClr val="tx1"/>
                </a:solidFill>
                <a:effectLst/>
                <a:latin typeface="+mn-lt"/>
                <a:ea typeface="+mn-ea"/>
                <a:cs typeface="+mn-cs"/>
              </a:rPr>
              <a:t>typedef</a:t>
            </a:r>
            <a:r>
              <a:rPr lang="en-US" altLang="zh-CN" dirty="0"/>
              <a:t> </a:t>
            </a:r>
            <a:r>
              <a:rPr lang="en-US" altLang="zh-CN" sz="1200" kern="1200" dirty="0">
                <a:solidFill>
                  <a:schemeClr val="tx1"/>
                </a:solidFill>
                <a:effectLst/>
                <a:latin typeface="+mn-lt"/>
                <a:ea typeface="+mn-ea"/>
                <a:cs typeface="+mn-cs"/>
              </a:rPr>
              <a:t>char</a:t>
            </a:r>
            <a:r>
              <a:rPr lang="en-US" altLang="zh-CN" dirty="0"/>
              <a:t>&amp; reference;</a:t>
            </a:r>
          </a:p>
          <a:p>
            <a:endParaRPr lang="en-US" altLang="zh-CN" dirty="0"/>
          </a:p>
          <a:p>
            <a:r>
              <a:rPr lang="zh-CN" altLang="en-US" dirty="0"/>
              <a:t>迭代器分类，通过</a:t>
            </a:r>
            <a:r>
              <a:rPr lang="en-US" altLang="zh-CN" dirty="0"/>
              <a:t>iterator class </a:t>
            </a:r>
            <a:r>
              <a:rPr lang="zh-CN" altLang="en-US" dirty="0"/>
              <a:t>中的 </a:t>
            </a:r>
            <a:r>
              <a:rPr lang="en-US" altLang="zh-CN" dirty="0" err="1"/>
              <a:t>iterator_category</a:t>
            </a:r>
            <a:r>
              <a:rPr lang="en-US" altLang="zh-CN" dirty="0"/>
              <a:t> </a:t>
            </a:r>
            <a:r>
              <a:rPr lang="zh-CN" altLang="en-US" dirty="0"/>
              <a:t>类型区分。具体方法是实用 </a:t>
            </a:r>
            <a:r>
              <a:rPr lang="en-US" altLang="zh-CN" dirty="0" err="1"/>
              <a:t>type_traits</a:t>
            </a:r>
            <a:endParaRPr lang="zh-CN" altLang="en-US" dirty="0"/>
          </a:p>
        </p:txBody>
      </p:sp>
      <p:sp>
        <p:nvSpPr>
          <p:cNvPr id="4" name="灯片编号占位符 3"/>
          <p:cNvSpPr>
            <a:spLocks noGrp="1"/>
          </p:cNvSpPr>
          <p:nvPr>
            <p:ph type="sldNum" sz="quarter" idx="10"/>
          </p:nvPr>
        </p:nvSpPr>
        <p:spPr/>
        <p:txBody>
          <a:bodyPr/>
          <a:lstStyle/>
          <a:p>
            <a:fld id="{46593B6F-300B-4ECE-AE7E-E0BEBEA3A190}" type="slidenum">
              <a:rPr lang="zh-CN" altLang="en-US" smtClean="0"/>
              <a:pPr/>
              <a:t>52</a:t>
            </a:fld>
            <a:endParaRPr lang="zh-CN" altLang="en-US"/>
          </a:p>
        </p:txBody>
      </p:sp>
    </p:spTree>
    <p:extLst>
      <p:ext uri="{BB962C8B-B14F-4D97-AF65-F5344CB8AC3E}">
        <p14:creationId xmlns:p14="http://schemas.microsoft.com/office/powerpoint/2010/main" val="19202849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应用程序所需要的模块。</a:t>
            </a:r>
          </a:p>
        </p:txBody>
      </p:sp>
      <p:sp>
        <p:nvSpPr>
          <p:cNvPr id="4" name="灯片编号占位符 3"/>
          <p:cNvSpPr>
            <a:spLocks noGrp="1"/>
          </p:cNvSpPr>
          <p:nvPr>
            <p:ph type="sldNum" sz="quarter" idx="10"/>
          </p:nvPr>
        </p:nvSpPr>
        <p:spPr/>
        <p:txBody>
          <a:bodyPr/>
          <a:lstStyle/>
          <a:p>
            <a:fld id="{46593B6F-300B-4ECE-AE7E-E0BEBEA3A190}" type="slidenum">
              <a:rPr lang="zh-CN" altLang="en-US" smtClean="0"/>
              <a:pPr/>
              <a:t>5</a:t>
            </a:fld>
            <a:endParaRPr lang="zh-CN" altLang="en-US"/>
          </a:p>
        </p:txBody>
      </p:sp>
    </p:spTree>
    <p:extLst>
      <p:ext uri="{BB962C8B-B14F-4D97-AF65-F5344CB8AC3E}">
        <p14:creationId xmlns:p14="http://schemas.microsoft.com/office/powerpoint/2010/main" val="3664452406"/>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a:solidFill>
                  <a:schemeClr val="tx1"/>
                </a:solidFill>
                <a:effectLst/>
                <a:latin typeface="+mn-lt"/>
                <a:ea typeface="+mn-ea"/>
                <a:cs typeface="+mn-cs"/>
              </a:rPr>
              <a:t>C++</a:t>
            </a:r>
            <a:r>
              <a:rPr lang="zh-CN" altLang="en-US" sz="1200" b="0" i="0" kern="1200" dirty="0">
                <a:solidFill>
                  <a:schemeClr val="tx1"/>
                </a:solidFill>
                <a:effectLst/>
                <a:latin typeface="+mn-lt"/>
                <a:ea typeface="+mn-ea"/>
                <a:cs typeface="+mn-cs"/>
              </a:rPr>
              <a:t>规定后缀形式有一个</a:t>
            </a:r>
            <a:r>
              <a:rPr lang="en-US" altLang="zh-CN" sz="1200" b="0" i="0" kern="1200" dirty="0" err="1">
                <a:solidFill>
                  <a:schemeClr val="tx1"/>
                </a:solidFill>
                <a:effectLst/>
                <a:latin typeface="+mn-lt"/>
                <a:ea typeface="+mn-ea"/>
                <a:cs typeface="+mn-cs"/>
              </a:rPr>
              <a:t>int</a:t>
            </a:r>
            <a:r>
              <a:rPr lang="zh-CN" altLang="en-US" sz="1200" b="0" i="0" kern="1200" dirty="0">
                <a:solidFill>
                  <a:schemeClr val="tx1"/>
                </a:solidFill>
                <a:effectLst/>
                <a:latin typeface="+mn-lt"/>
                <a:ea typeface="+mn-ea"/>
                <a:cs typeface="+mn-cs"/>
              </a:rPr>
              <a:t>类型参数，当函数被调用时，编译器传递一个</a:t>
            </a:r>
            <a:r>
              <a:rPr lang="en-US" altLang="zh-CN" sz="1200" b="0" i="0" kern="1200" dirty="0">
                <a:solidFill>
                  <a:schemeClr val="tx1"/>
                </a:solidFill>
                <a:effectLst/>
                <a:latin typeface="+mn-lt"/>
                <a:ea typeface="+mn-ea"/>
                <a:cs typeface="+mn-cs"/>
              </a:rPr>
              <a:t>0</a:t>
            </a:r>
            <a:r>
              <a:rPr lang="zh-CN" altLang="en-US" sz="1200" b="0" i="0" kern="1200" dirty="0">
                <a:solidFill>
                  <a:schemeClr val="tx1"/>
                </a:solidFill>
                <a:effectLst/>
                <a:latin typeface="+mn-lt"/>
                <a:ea typeface="+mn-ea"/>
                <a:cs typeface="+mn-cs"/>
              </a:rPr>
              <a:t>做为</a:t>
            </a:r>
            <a:r>
              <a:rPr lang="en-US" altLang="zh-CN" sz="1200" b="0" i="0" kern="1200" dirty="0" err="1">
                <a:solidFill>
                  <a:schemeClr val="tx1"/>
                </a:solidFill>
                <a:effectLst/>
                <a:latin typeface="+mn-lt"/>
                <a:ea typeface="+mn-ea"/>
                <a:cs typeface="+mn-cs"/>
              </a:rPr>
              <a:t>int</a:t>
            </a:r>
            <a:r>
              <a:rPr lang="zh-CN" altLang="en-US" sz="1200" b="0" i="0" kern="1200" dirty="0">
                <a:solidFill>
                  <a:schemeClr val="tx1"/>
                </a:solidFill>
                <a:effectLst/>
                <a:latin typeface="+mn-lt"/>
                <a:ea typeface="+mn-ea"/>
                <a:cs typeface="+mn-cs"/>
              </a:rPr>
              <a:t>参数的值给该函数</a:t>
            </a:r>
            <a:endParaRPr lang="zh-CN" altLang="en-US" dirty="0"/>
          </a:p>
        </p:txBody>
      </p:sp>
      <p:sp>
        <p:nvSpPr>
          <p:cNvPr id="4" name="灯片编号占位符 3"/>
          <p:cNvSpPr>
            <a:spLocks noGrp="1"/>
          </p:cNvSpPr>
          <p:nvPr>
            <p:ph type="sldNum" sz="quarter" idx="10"/>
          </p:nvPr>
        </p:nvSpPr>
        <p:spPr/>
        <p:txBody>
          <a:bodyPr/>
          <a:lstStyle/>
          <a:p>
            <a:fld id="{46593B6F-300B-4ECE-AE7E-E0BEBEA3A190}" type="slidenum">
              <a:rPr lang="zh-CN" altLang="en-US" smtClean="0"/>
              <a:pPr/>
              <a:t>53</a:t>
            </a:fld>
            <a:endParaRPr lang="zh-CN" altLang="en-US"/>
          </a:p>
        </p:txBody>
      </p:sp>
    </p:spTree>
    <p:extLst>
      <p:ext uri="{BB962C8B-B14F-4D97-AF65-F5344CB8AC3E}">
        <p14:creationId xmlns:p14="http://schemas.microsoft.com/office/powerpoint/2010/main" val="3035077582"/>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it = </a:t>
            </a:r>
            <a:r>
              <a:rPr lang="en-US" altLang="zh-CN" dirty="0" err="1"/>
              <a:t>continer.erase</a:t>
            </a:r>
            <a:r>
              <a:rPr lang="en-US" altLang="zh-CN" dirty="0"/>
              <a:t>(it);</a:t>
            </a:r>
          </a:p>
          <a:p>
            <a:r>
              <a:rPr lang="en-US" altLang="zh-CN" dirty="0" err="1"/>
              <a:t>continer.erase</a:t>
            </a:r>
            <a:r>
              <a:rPr lang="en-US" altLang="zh-CN" dirty="0"/>
              <a:t>(it++)</a:t>
            </a:r>
            <a:endParaRPr lang="zh-CN" altLang="en-US" dirty="0"/>
          </a:p>
        </p:txBody>
      </p:sp>
      <p:sp>
        <p:nvSpPr>
          <p:cNvPr id="4" name="灯片编号占位符 3"/>
          <p:cNvSpPr>
            <a:spLocks noGrp="1"/>
          </p:cNvSpPr>
          <p:nvPr>
            <p:ph type="sldNum" sz="quarter" idx="10"/>
          </p:nvPr>
        </p:nvSpPr>
        <p:spPr/>
        <p:txBody>
          <a:bodyPr/>
          <a:lstStyle/>
          <a:p>
            <a:fld id="{46593B6F-300B-4ECE-AE7E-E0BEBEA3A190}" type="slidenum">
              <a:rPr lang="zh-CN" altLang="en-US" smtClean="0"/>
              <a:pPr/>
              <a:t>54</a:t>
            </a:fld>
            <a:endParaRPr lang="zh-CN" altLang="en-US"/>
          </a:p>
        </p:txBody>
      </p:sp>
    </p:spTree>
    <p:extLst>
      <p:ext uri="{BB962C8B-B14F-4D97-AF65-F5344CB8AC3E}">
        <p14:creationId xmlns:p14="http://schemas.microsoft.com/office/powerpoint/2010/main" val="654008594"/>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1" kern="1200" dirty="0">
                <a:solidFill>
                  <a:schemeClr val="tx1"/>
                </a:solidFill>
                <a:effectLst/>
                <a:latin typeface="+mn-lt"/>
                <a:ea typeface="+mn-ea"/>
                <a:cs typeface="+mn-cs"/>
              </a:rPr>
              <a:t>函数对象</a:t>
            </a:r>
            <a:r>
              <a:rPr lang="zh-CN" altLang="en-US" sz="1200" b="0" i="0" kern="1200" dirty="0">
                <a:solidFill>
                  <a:schemeClr val="tx1"/>
                </a:solidFill>
                <a:effectLst/>
                <a:latin typeface="+mn-lt"/>
                <a:ea typeface="+mn-ea"/>
                <a:cs typeface="+mn-cs"/>
              </a:rPr>
              <a:t>（也称</a:t>
            </a:r>
            <a:r>
              <a:rPr lang="zh-CN" altLang="en-US" sz="1200" b="0" i="1" kern="1200" dirty="0">
                <a:solidFill>
                  <a:schemeClr val="tx1"/>
                </a:solidFill>
                <a:effectLst/>
                <a:latin typeface="+mn-lt"/>
                <a:ea typeface="+mn-ea"/>
                <a:cs typeface="+mn-cs"/>
              </a:rPr>
              <a:t>函子</a:t>
            </a:r>
            <a:r>
              <a:rPr lang="zh-CN" altLang="en-US" sz="1200" b="0" i="0" kern="1200" dirty="0">
                <a:solidFill>
                  <a:schemeClr val="tx1"/>
                </a:solidFill>
                <a:effectLst/>
                <a:latin typeface="+mn-lt"/>
                <a:ea typeface="+mn-ea"/>
                <a:cs typeface="+mn-cs"/>
              </a:rPr>
              <a:t>）是实现 </a:t>
            </a:r>
            <a:r>
              <a:rPr lang="en-US" altLang="zh-CN" sz="1200" b="0" i="0" kern="1200" dirty="0">
                <a:solidFill>
                  <a:schemeClr val="tx1"/>
                </a:solidFill>
                <a:effectLst/>
                <a:latin typeface="+mn-lt"/>
                <a:ea typeface="+mn-ea"/>
                <a:cs typeface="+mn-cs"/>
              </a:rPr>
              <a:t>operator() </a:t>
            </a:r>
            <a:r>
              <a:rPr lang="zh-CN" altLang="en-US" sz="1200" b="0" i="0" kern="1200" dirty="0">
                <a:solidFill>
                  <a:schemeClr val="tx1"/>
                </a:solidFill>
                <a:effectLst/>
                <a:latin typeface="+mn-lt"/>
                <a:ea typeface="+mn-ea"/>
                <a:cs typeface="+mn-cs"/>
              </a:rPr>
              <a:t>的任何类型。 </a:t>
            </a:r>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此运算符被称为</a:t>
            </a:r>
            <a:r>
              <a:rPr lang="zh-CN" altLang="en-US" sz="1200" b="0" i="1" kern="1200" dirty="0">
                <a:solidFill>
                  <a:schemeClr val="tx1"/>
                </a:solidFill>
                <a:effectLst/>
                <a:latin typeface="+mn-lt"/>
                <a:ea typeface="+mn-ea"/>
                <a:cs typeface="+mn-cs"/>
              </a:rPr>
              <a:t>调用运算符</a:t>
            </a:r>
            <a:r>
              <a:rPr lang="zh-CN" altLang="en-US" sz="1200" b="0" i="0" kern="1200" dirty="0">
                <a:solidFill>
                  <a:schemeClr val="tx1"/>
                </a:solidFill>
                <a:effectLst/>
                <a:latin typeface="+mn-lt"/>
                <a:ea typeface="+mn-ea"/>
                <a:cs typeface="+mn-cs"/>
              </a:rPr>
              <a:t>（有时称为</a:t>
            </a:r>
            <a:r>
              <a:rPr lang="zh-CN" altLang="en-US" sz="1200" b="0" i="1" kern="1200" dirty="0">
                <a:solidFill>
                  <a:schemeClr val="tx1"/>
                </a:solidFill>
                <a:effectLst/>
                <a:latin typeface="+mn-lt"/>
                <a:ea typeface="+mn-ea"/>
                <a:cs typeface="+mn-cs"/>
              </a:rPr>
              <a:t>应用程序运算符</a:t>
            </a:r>
            <a:r>
              <a:rPr lang="zh-CN" altLang="en-US" sz="1200" b="0" i="0" kern="1200" dirty="0">
                <a:solidFill>
                  <a:schemeClr val="tx1"/>
                </a:solidFill>
                <a:effectLst/>
                <a:latin typeface="+mn-lt"/>
                <a:ea typeface="+mn-ea"/>
                <a:cs typeface="+mn-cs"/>
              </a:rPr>
              <a:t>）。 </a:t>
            </a:r>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标准模板库主要使用函数对象作为容器和算法内的排序条件。</a:t>
            </a:r>
            <a:endParaRPr lang="en-US" altLang="zh-CN" sz="1200" b="0" i="0" kern="1200" dirty="0">
              <a:solidFill>
                <a:schemeClr val="tx1"/>
              </a:solidFill>
              <a:effectLst/>
              <a:latin typeface="+mn-lt"/>
              <a:ea typeface="+mn-ea"/>
              <a:cs typeface="+mn-cs"/>
            </a:endParaRPr>
          </a:p>
          <a:p>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一元</a:t>
            </a:r>
            <a:br>
              <a:rPr lang="zh-CN" altLang="en-US" sz="1200" b="0" i="0" kern="1200" dirty="0">
                <a:solidFill>
                  <a:schemeClr val="tx1"/>
                </a:solidFill>
                <a:effectLst/>
                <a:latin typeface="+mn-lt"/>
                <a:ea typeface="+mn-ea"/>
                <a:cs typeface="+mn-cs"/>
              </a:rPr>
            </a:br>
            <a:r>
              <a:rPr lang="en-US" altLang="zh-CN" sz="1200" b="0" i="0" kern="1200" dirty="0">
                <a:solidFill>
                  <a:schemeClr val="tx1"/>
                </a:solidFill>
                <a:effectLst/>
                <a:latin typeface="+mn-lt"/>
                <a:ea typeface="+mn-ea"/>
                <a:cs typeface="+mn-cs"/>
              </a:rPr>
              <a:t>negate</a:t>
            </a:r>
          </a:p>
          <a:p>
            <a:endParaRPr lang="en-US" altLang="zh-CN" sz="1200" b="0" i="0" kern="1200" dirty="0">
              <a:solidFill>
                <a:schemeClr val="tx1"/>
              </a:solidFill>
              <a:effectLst/>
              <a:latin typeface="+mn-lt"/>
              <a:ea typeface="+mn-ea"/>
              <a:cs typeface="+mn-cs"/>
            </a:endParaRPr>
          </a:p>
          <a:p>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二元</a:t>
            </a:r>
            <a:br>
              <a:rPr lang="zh-CN" altLang="en-US" sz="1200" b="0" i="0" kern="1200" dirty="0">
                <a:solidFill>
                  <a:schemeClr val="tx1"/>
                </a:solidFill>
                <a:effectLst/>
                <a:latin typeface="+mn-lt"/>
                <a:ea typeface="+mn-ea"/>
                <a:cs typeface="+mn-cs"/>
              </a:rPr>
            </a:br>
            <a:r>
              <a:rPr lang="en-US" altLang="zh-CN" sz="1200" b="0" i="0" kern="1200" dirty="0">
                <a:solidFill>
                  <a:schemeClr val="tx1"/>
                </a:solidFill>
                <a:effectLst/>
                <a:latin typeface="+mn-lt"/>
                <a:ea typeface="+mn-ea"/>
                <a:cs typeface="+mn-cs"/>
              </a:rPr>
              <a:t>plus</a:t>
            </a:r>
            <a:br>
              <a:rPr lang="en-US" altLang="zh-CN" sz="1200" b="0" i="0" kern="1200" dirty="0">
                <a:solidFill>
                  <a:schemeClr val="tx1"/>
                </a:solidFill>
                <a:effectLst/>
                <a:latin typeface="+mn-lt"/>
                <a:ea typeface="+mn-ea"/>
                <a:cs typeface="+mn-cs"/>
              </a:rPr>
            </a:br>
            <a:r>
              <a:rPr lang="en-US" altLang="zh-CN" sz="1200" b="0" i="0" kern="1200" dirty="0">
                <a:solidFill>
                  <a:schemeClr val="tx1"/>
                </a:solidFill>
                <a:effectLst/>
                <a:latin typeface="+mn-lt"/>
                <a:ea typeface="+mn-ea"/>
                <a:cs typeface="+mn-cs"/>
              </a:rPr>
              <a:t>minus</a:t>
            </a:r>
            <a:br>
              <a:rPr lang="en-US" altLang="zh-CN" sz="1200" b="0" i="0" kern="1200" dirty="0">
                <a:solidFill>
                  <a:schemeClr val="tx1"/>
                </a:solidFill>
                <a:effectLst/>
                <a:latin typeface="+mn-lt"/>
                <a:ea typeface="+mn-ea"/>
                <a:cs typeface="+mn-cs"/>
              </a:rPr>
            </a:br>
            <a:r>
              <a:rPr lang="en-US" altLang="zh-CN" sz="1200" b="0" i="0" kern="1200" dirty="0">
                <a:solidFill>
                  <a:schemeClr val="tx1"/>
                </a:solidFill>
                <a:effectLst/>
                <a:latin typeface="+mn-lt"/>
                <a:ea typeface="+mn-ea"/>
                <a:cs typeface="+mn-cs"/>
              </a:rPr>
              <a:t>multiplies</a:t>
            </a:r>
            <a:br>
              <a:rPr lang="en-US" altLang="zh-CN" sz="1200" b="0" i="0" kern="1200" dirty="0">
                <a:solidFill>
                  <a:schemeClr val="tx1"/>
                </a:solidFill>
                <a:effectLst/>
                <a:latin typeface="+mn-lt"/>
                <a:ea typeface="+mn-ea"/>
                <a:cs typeface="+mn-cs"/>
              </a:rPr>
            </a:br>
            <a:r>
              <a:rPr lang="en-US" altLang="zh-CN" sz="1200" b="0" i="0" kern="1200" dirty="0">
                <a:solidFill>
                  <a:schemeClr val="tx1"/>
                </a:solidFill>
                <a:effectLst/>
                <a:latin typeface="+mn-lt"/>
                <a:ea typeface="+mn-ea"/>
                <a:cs typeface="+mn-cs"/>
              </a:rPr>
              <a:t>divides</a:t>
            </a:r>
            <a:br>
              <a:rPr lang="en-US" altLang="zh-CN" sz="1200" b="0" i="0" kern="1200" dirty="0">
                <a:solidFill>
                  <a:schemeClr val="tx1"/>
                </a:solidFill>
                <a:effectLst/>
                <a:latin typeface="+mn-lt"/>
                <a:ea typeface="+mn-ea"/>
                <a:cs typeface="+mn-cs"/>
              </a:rPr>
            </a:br>
            <a:r>
              <a:rPr lang="en-US" altLang="zh-CN" sz="1200" b="0" i="0" kern="1200" dirty="0">
                <a:solidFill>
                  <a:schemeClr val="tx1"/>
                </a:solidFill>
                <a:effectLst/>
                <a:latin typeface="+mn-lt"/>
                <a:ea typeface="+mn-ea"/>
                <a:cs typeface="+mn-cs"/>
              </a:rPr>
              <a:t>modulus</a:t>
            </a:r>
            <a:br>
              <a:rPr lang="en-US" altLang="zh-CN" sz="1200" b="0" i="0" kern="1200" dirty="0">
                <a:solidFill>
                  <a:schemeClr val="tx1"/>
                </a:solidFill>
                <a:effectLst/>
                <a:latin typeface="+mn-lt"/>
                <a:ea typeface="+mn-ea"/>
                <a:cs typeface="+mn-cs"/>
              </a:rPr>
            </a:br>
            <a:r>
              <a:rPr lang="en-US" altLang="zh-CN" sz="1200" b="0" i="0" kern="1200" dirty="0" err="1">
                <a:solidFill>
                  <a:schemeClr val="tx1"/>
                </a:solidFill>
                <a:effectLst/>
                <a:latin typeface="+mn-lt"/>
                <a:ea typeface="+mn-ea"/>
                <a:cs typeface="+mn-cs"/>
              </a:rPr>
              <a:t>equal_to</a:t>
            </a:r>
            <a:br>
              <a:rPr lang="en-US" altLang="zh-CN" sz="1200" b="0" i="0" kern="1200" dirty="0">
                <a:solidFill>
                  <a:schemeClr val="tx1"/>
                </a:solidFill>
                <a:effectLst/>
                <a:latin typeface="+mn-lt"/>
                <a:ea typeface="+mn-ea"/>
                <a:cs typeface="+mn-cs"/>
              </a:rPr>
            </a:br>
            <a:r>
              <a:rPr lang="en-US" altLang="zh-CN" sz="1200" b="0" i="0" kern="1200" dirty="0" err="1">
                <a:solidFill>
                  <a:schemeClr val="tx1"/>
                </a:solidFill>
                <a:effectLst/>
                <a:latin typeface="+mn-lt"/>
                <a:ea typeface="+mn-ea"/>
                <a:cs typeface="+mn-cs"/>
              </a:rPr>
              <a:t>not_equal_to</a:t>
            </a:r>
            <a:br>
              <a:rPr lang="en-US" altLang="zh-CN" sz="1200" b="0" i="0" kern="1200" dirty="0">
                <a:solidFill>
                  <a:schemeClr val="tx1"/>
                </a:solidFill>
                <a:effectLst/>
                <a:latin typeface="+mn-lt"/>
                <a:ea typeface="+mn-ea"/>
                <a:cs typeface="+mn-cs"/>
              </a:rPr>
            </a:br>
            <a:r>
              <a:rPr lang="en-US" altLang="zh-CN" sz="1200" b="0" i="0" kern="1200" dirty="0">
                <a:solidFill>
                  <a:schemeClr val="tx1"/>
                </a:solidFill>
                <a:effectLst/>
                <a:latin typeface="+mn-lt"/>
                <a:ea typeface="+mn-ea"/>
                <a:cs typeface="+mn-cs"/>
              </a:rPr>
              <a:t>greater</a:t>
            </a:r>
            <a:br>
              <a:rPr lang="en-US" altLang="zh-CN" sz="1200" b="0" i="0" kern="1200" dirty="0">
                <a:solidFill>
                  <a:schemeClr val="tx1"/>
                </a:solidFill>
                <a:effectLst/>
                <a:latin typeface="+mn-lt"/>
                <a:ea typeface="+mn-ea"/>
                <a:cs typeface="+mn-cs"/>
              </a:rPr>
            </a:br>
            <a:r>
              <a:rPr lang="en-US" altLang="zh-CN" sz="1200" b="0" i="0" kern="1200" dirty="0" err="1">
                <a:solidFill>
                  <a:schemeClr val="tx1"/>
                </a:solidFill>
                <a:effectLst/>
                <a:latin typeface="+mn-lt"/>
                <a:ea typeface="+mn-ea"/>
                <a:cs typeface="+mn-cs"/>
              </a:rPr>
              <a:t>greater_equal</a:t>
            </a:r>
            <a:r>
              <a:rPr lang="en-US" altLang="zh-CN" sz="1200" b="0" i="0" kern="1200" dirty="0">
                <a:solidFill>
                  <a:schemeClr val="tx1"/>
                </a:solidFill>
                <a:effectLst/>
                <a:latin typeface="+mn-lt"/>
                <a:ea typeface="+mn-ea"/>
                <a:cs typeface="+mn-cs"/>
              </a:rPr>
              <a:t> </a:t>
            </a:r>
            <a:br>
              <a:rPr lang="en-US" altLang="zh-CN" sz="1200" b="0" i="0" kern="1200" dirty="0">
                <a:solidFill>
                  <a:schemeClr val="tx1"/>
                </a:solidFill>
                <a:effectLst/>
                <a:latin typeface="+mn-lt"/>
                <a:ea typeface="+mn-ea"/>
                <a:cs typeface="+mn-cs"/>
              </a:rPr>
            </a:br>
            <a:r>
              <a:rPr lang="en-US" altLang="zh-CN" sz="1200" b="0" i="0" kern="1200" dirty="0">
                <a:solidFill>
                  <a:schemeClr val="tx1"/>
                </a:solidFill>
                <a:effectLst/>
                <a:latin typeface="+mn-lt"/>
                <a:ea typeface="+mn-ea"/>
                <a:cs typeface="+mn-cs"/>
              </a:rPr>
              <a:t>less</a:t>
            </a:r>
            <a:br>
              <a:rPr lang="en-US" altLang="zh-CN" sz="1200" b="0" i="0" kern="1200" dirty="0">
                <a:solidFill>
                  <a:schemeClr val="tx1"/>
                </a:solidFill>
                <a:effectLst/>
                <a:latin typeface="+mn-lt"/>
                <a:ea typeface="+mn-ea"/>
                <a:cs typeface="+mn-cs"/>
              </a:rPr>
            </a:br>
            <a:r>
              <a:rPr lang="en-US" altLang="zh-CN" sz="1200" b="0" i="0" kern="1200" dirty="0" err="1">
                <a:solidFill>
                  <a:schemeClr val="tx1"/>
                </a:solidFill>
                <a:effectLst/>
                <a:latin typeface="+mn-lt"/>
                <a:ea typeface="+mn-ea"/>
                <a:cs typeface="+mn-cs"/>
              </a:rPr>
              <a:t>less_equal</a:t>
            </a:r>
            <a:br>
              <a:rPr lang="en-US" altLang="zh-CN" sz="1200" b="0" i="0" kern="1200" dirty="0">
                <a:solidFill>
                  <a:schemeClr val="tx1"/>
                </a:solidFill>
                <a:effectLst/>
                <a:latin typeface="+mn-lt"/>
                <a:ea typeface="+mn-ea"/>
                <a:cs typeface="+mn-cs"/>
              </a:rPr>
            </a:br>
            <a:r>
              <a:rPr lang="en-US" altLang="zh-CN" sz="1200" b="0" i="0" kern="1200" dirty="0" err="1">
                <a:solidFill>
                  <a:schemeClr val="tx1"/>
                </a:solidFill>
                <a:effectLst/>
                <a:latin typeface="+mn-lt"/>
                <a:ea typeface="+mn-ea"/>
                <a:cs typeface="+mn-cs"/>
              </a:rPr>
              <a:t>logical_and</a:t>
            </a:r>
            <a:br>
              <a:rPr lang="en-US" altLang="zh-CN" sz="1200" b="0" i="0" kern="1200" dirty="0">
                <a:solidFill>
                  <a:schemeClr val="tx1"/>
                </a:solidFill>
                <a:effectLst/>
                <a:latin typeface="+mn-lt"/>
                <a:ea typeface="+mn-ea"/>
                <a:cs typeface="+mn-cs"/>
              </a:rPr>
            </a:br>
            <a:r>
              <a:rPr lang="en-US" altLang="zh-CN" sz="1200" b="0" i="0" kern="1200" dirty="0" err="1">
                <a:solidFill>
                  <a:schemeClr val="tx1"/>
                </a:solidFill>
                <a:effectLst/>
                <a:latin typeface="+mn-lt"/>
                <a:ea typeface="+mn-ea"/>
                <a:cs typeface="+mn-cs"/>
              </a:rPr>
              <a:t>logical_or</a:t>
            </a:r>
            <a:br>
              <a:rPr lang="en-US" altLang="zh-CN" sz="1200" b="0" i="0" kern="1200" dirty="0">
                <a:solidFill>
                  <a:schemeClr val="tx1"/>
                </a:solidFill>
                <a:effectLst/>
                <a:latin typeface="+mn-lt"/>
                <a:ea typeface="+mn-ea"/>
                <a:cs typeface="+mn-cs"/>
              </a:rPr>
            </a:br>
            <a:r>
              <a:rPr lang="en-US" altLang="zh-CN" sz="1200" b="0" i="0" kern="1200" dirty="0" err="1">
                <a:solidFill>
                  <a:schemeClr val="tx1"/>
                </a:solidFill>
                <a:effectLst/>
                <a:latin typeface="+mn-lt"/>
                <a:ea typeface="+mn-ea"/>
                <a:cs typeface="+mn-cs"/>
              </a:rPr>
              <a:t>logical_not</a:t>
            </a:r>
            <a:endParaRPr lang="en-US" altLang="zh-CN" sz="1200" b="0" i="0" kern="1200" dirty="0">
              <a:solidFill>
                <a:schemeClr val="tx1"/>
              </a:solidFill>
              <a:effectLst/>
              <a:latin typeface="+mn-lt"/>
              <a:ea typeface="+mn-ea"/>
              <a:cs typeface="+mn-cs"/>
            </a:endParaRPr>
          </a:p>
          <a:p>
            <a:endParaRPr lang="zh-CN" altLang="en-US"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相对于直接函数调用，函数对象有两个优势。 </a:t>
            </a:r>
            <a:endParaRPr lang="en-US" altLang="zh-CN" sz="1200" b="0" i="0" kern="1200" dirty="0">
              <a:solidFill>
                <a:schemeClr val="tx1"/>
              </a:solidFill>
              <a:effectLst/>
              <a:latin typeface="+mn-lt"/>
              <a:ea typeface="+mn-ea"/>
              <a:cs typeface="+mn-cs"/>
            </a:endParaRPr>
          </a:p>
          <a:p>
            <a:pPr marL="171450" indent="-171450">
              <a:buFont typeface="Arial" panose="020B0604020202020204" pitchFamily="34" charset="0"/>
              <a:buChar char="•"/>
            </a:pPr>
            <a:r>
              <a:rPr lang="zh-CN" altLang="en-US" sz="1200" b="0" i="0" kern="1200" dirty="0">
                <a:solidFill>
                  <a:schemeClr val="tx1"/>
                </a:solidFill>
                <a:effectLst/>
                <a:latin typeface="+mn-lt"/>
                <a:ea typeface="+mn-ea"/>
                <a:cs typeface="+mn-cs"/>
              </a:rPr>
              <a:t>第一个是函数对象可包含状态。 </a:t>
            </a:r>
            <a:endParaRPr lang="en-US" altLang="zh-CN" sz="1200" b="0" i="0" kern="1200" dirty="0">
              <a:solidFill>
                <a:schemeClr val="tx1"/>
              </a:solidFill>
              <a:effectLst/>
              <a:latin typeface="+mn-lt"/>
              <a:ea typeface="+mn-ea"/>
              <a:cs typeface="+mn-cs"/>
            </a:endParaRPr>
          </a:p>
          <a:p>
            <a:pPr marL="171450" indent="-171450">
              <a:buFont typeface="Arial" panose="020B0604020202020204" pitchFamily="34" charset="0"/>
              <a:buChar char="•"/>
            </a:pPr>
            <a:r>
              <a:rPr lang="zh-CN" altLang="en-US" sz="1200" b="0" i="0" kern="1200" dirty="0">
                <a:solidFill>
                  <a:schemeClr val="tx1"/>
                </a:solidFill>
                <a:effectLst/>
                <a:latin typeface="+mn-lt"/>
                <a:ea typeface="+mn-ea"/>
                <a:cs typeface="+mn-cs"/>
              </a:rPr>
              <a:t>第二个是函数对象是一个类型，因此可用作模板参数。</a:t>
            </a:r>
            <a:endParaRPr lang="en-US" altLang="zh-CN" sz="1200" b="0" i="0" kern="1200" dirty="0">
              <a:solidFill>
                <a:schemeClr val="tx1"/>
              </a:solidFill>
              <a:effectLst/>
              <a:latin typeface="+mn-lt"/>
              <a:ea typeface="+mn-ea"/>
              <a:cs typeface="+mn-cs"/>
            </a:endParaRPr>
          </a:p>
          <a:p>
            <a:pPr marL="0" indent="0">
              <a:buFont typeface="Arial" panose="020B0604020202020204" pitchFamily="34" charset="0"/>
              <a:buNone/>
            </a:pPr>
            <a:endParaRPr lang="en-US" altLang="zh-CN" sz="1200" b="0" i="0" kern="1200" dirty="0">
              <a:solidFill>
                <a:schemeClr val="tx1"/>
              </a:solidFill>
              <a:effectLst/>
              <a:latin typeface="+mn-lt"/>
              <a:ea typeface="+mn-ea"/>
              <a:cs typeface="+mn-cs"/>
            </a:endParaRPr>
          </a:p>
          <a:p>
            <a:pPr marL="0" indent="0">
              <a:buFont typeface="Arial" panose="020B0604020202020204" pitchFamily="34" charset="0"/>
              <a:buNone/>
            </a:pPr>
            <a:r>
              <a:rPr lang="zh-CN" altLang="en-US" sz="1200" b="0" i="0" kern="1200" dirty="0">
                <a:solidFill>
                  <a:schemeClr val="tx1"/>
                </a:solidFill>
                <a:effectLst/>
                <a:latin typeface="+mn-lt"/>
                <a:ea typeface="+mn-ea"/>
                <a:cs typeface="+mn-cs"/>
              </a:rPr>
              <a:t>标准模板库包含 </a:t>
            </a:r>
            <a:r>
              <a:rPr lang="en-US" altLang="zh-CN" sz="1200" b="0" i="0" u="none" strike="noStrike" kern="1200" dirty="0">
                <a:solidFill>
                  <a:schemeClr val="tx1"/>
                </a:solidFill>
                <a:effectLst/>
                <a:latin typeface="+mn-lt"/>
                <a:ea typeface="+mn-ea"/>
                <a:cs typeface="+mn-cs"/>
                <a:hlinkClick r:id="rId3"/>
              </a:rPr>
              <a:t>&lt;functional&gt;</a:t>
            </a:r>
            <a:r>
              <a:rPr lang="zh-CN" altLang="en-US" sz="1200" b="0" i="0" kern="1200" dirty="0">
                <a:solidFill>
                  <a:schemeClr val="tx1"/>
                </a:solidFill>
                <a:effectLst/>
                <a:latin typeface="+mn-lt"/>
                <a:ea typeface="+mn-ea"/>
                <a:cs typeface="+mn-cs"/>
              </a:rPr>
              <a:t> 头文件中的多个函数对象。 这些函数对象的一个用途是用作容器的排序条件。</a:t>
            </a:r>
          </a:p>
          <a:p>
            <a:endParaRPr lang="en-US" altLang="zh-CN" dirty="0"/>
          </a:p>
          <a:p>
            <a:r>
              <a:rPr lang="en-US" altLang="zh-CN" sz="1200" b="0" i="0" kern="1200" dirty="0">
                <a:solidFill>
                  <a:schemeClr val="tx1"/>
                </a:solidFill>
                <a:effectLst/>
                <a:latin typeface="+mn-lt"/>
                <a:ea typeface="+mn-ea"/>
                <a:cs typeface="+mn-cs"/>
              </a:rPr>
              <a:t>bind1st  //</a:t>
            </a:r>
            <a:r>
              <a:rPr lang="zh-CN" altLang="en-US" sz="1200" b="0" i="0" kern="1200" dirty="0">
                <a:solidFill>
                  <a:schemeClr val="tx1"/>
                </a:solidFill>
                <a:effectLst/>
                <a:latin typeface="+mn-lt"/>
                <a:ea typeface="+mn-ea"/>
                <a:cs typeface="+mn-cs"/>
              </a:rPr>
              <a:t>通过绑定第一个参数，使二元的函数对象转化为一元的函数对象</a:t>
            </a:r>
            <a:br>
              <a:rPr lang="zh-CN" altLang="en-US" dirty="0"/>
            </a:br>
            <a:r>
              <a:rPr lang="en-US" altLang="zh-CN" sz="1200" b="0" i="0" kern="1200" dirty="0">
                <a:solidFill>
                  <a:schemeClr val="tx1"/>
                </a:solidFill>
                <a:effectLst/>
                <a:latin typeface="+mn-lt"/>
                <a:ea typeface="+mn-ea"/>
                <a:cs typeface="+mn-cs"/>
              </a:rPr>
              <a:t>bind2nd  //</a:t>
            </a:r>
            <a:r>
              <a:rPr lang="zh-CN" altLang="en-US" sz="1200" b="0" i="0" kern="1200" dirty="0">
                <a:solidFill>
                  <a:schemeClr val="tx1"/>
                </a:solidFill>
                <a:effectLst/>
                <a:latin typeface="+mn-lt"/>
                <a:ea typeface="+mn-ea"/>
                <a:cs typeface="+mn-cs"/>
              </a:rPr>
              <a:t>通过绑定第二个</a:t>
            </a:r>
            <a:endParaRPr lang="en-US" altLang="zh-CN" sz="1200" b="0" i="0" kern="1200" dirty="0">
              <a:solidFill>
                <a:schemeClr val="tx1"/>
              </a:solidFill>
              <a:effectLst/>
              <a:latin typeface="+mn-lt"/>
              <a:ea typeface="+mn-ea"/>
              <a:cs typeface="+mn-cs"/>
            </a:endParaRPr>
          </a:p>
          <a:p>
            <a:r>
              <a:rPr lang="en-US" altLang="zh-CN" sz="1200" b="0" i="0" kern="1200" dirty="0">
                <a:solidFill>
                  <a:schemeClr val="tx1"/>
                </a:solidFill>
                <a:effectLst/>
                <a:latin typeface="+mn-lt"/>
                <a:ea typeface="+mn-ea"/>
                <a:cs typeface="+mn-cs"/>
              </a:rPr>
              <a:t>not1     //</a:t>
            </a:r>
            <a:r>
              <a:rPr lang="zh-CN" altLang="en-US" sz="1200" b="0" i="0" kern="1200" dirty="0">
                <a:solidFill>
                  <a:schemeClr val="tx1"/>
                </a:solidFill>
                <a:effectLst/>
                <a:latin typeface="+mn-lt"/>
                <a:ea typeface="+mn-ea"/>
                <a:cs typeface="+mn-cs"/>
              </a:rPr>
              <a:t>对一元的函数对象取反</a:t>
            </a:r>
            <a:br>
              <a:rPr lang="zh-CN" altLang="en-US" dirty="0"/>
            </a:br>
            <a:r>
              <a:rPr lang="en-US" altLang="zh-CN" sz="1200" b="0" i="0" kern="1200" dirty="0">
                <a:solidFill>
                  <a:schemeClr val="tx1"/>
                </a:solidFill>
                <a:effectLst/>
                <a:latin typeface="+mn-lt"/>
                <a:ea typeface="+mn-ea"/>
                <a:cs typeface="+mn-cs"/>
              </a:rPr>
              <a:t>not2     //</a:t>
            </a:r>
            <a:r>
              <a:rPr lang="zh-CN" altLang="en-US" sz="1200" b="0" i="0" kern="1200" dirty="0">
                <a:solidFill>
                  <a:schemeClr val="tx1"/>
                </a:solidFill>
                <a:effectLst/>
                <a:latin typeface="+mn-lt"/>
                <a:ea typeface="+mn-ea"/>
                <a:cs typeface="+mn-cs"/>
              </a:rPr>
              <a:t>对二元的函数对象取反参数，使二元的函数对象转化为一元的函数对象</a:t>
            </a:r>
            <a:endParaRPr lang="en-US" altLang="zh-CN" sz="1200" b="0" i="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使用的方式</a:t>
            </a:r>
            <a:r>
              <a:rPr lang="en-US" altLang="zh-CN" sz="1200" b="0" i="0" kern="1200" dirty="0">
                <a:solidFill>
                  <a:schemeClr val="tx1"/>
                </a:solidFill>
                <a:effectLst/>
                <a:latin typeface="+mn-lt"/>
                <a:ea typeface="+mn-ea"/>
                <a:cs typeface="+mn-cs"/>
              </a:rPr>
              <a:t>:</a:t>
            </a:r>
            <a:br>
              <a:rPr lang="en-US" altLang="zh-CN" dirty="0"/>
            </a:br>
            <a:r>
              <a:rPr lang="en-US" altLang="zh-CN" sz="1200" b="0" i="0" kern="1200" dirty="0">
                <a:solidFill>
                  <a:schemeClr val="tx1"/>
                </a:solidFill>
                <a:effectLst/>
                <a:latin typeface="+mn-lt"/>
                <a:ea typeface="+mn-ea"/>
                <a:cs typeface="+mn-cs"/>
              </a:rPr>
              <a:t>bind1st( less&lt;</a:t>
            </a:r>
            <a:r>
              <a:rPr lang="en-US" altLang="zh-CN" sz="1200" b="0" i="0" kern="1200" dirty="0" err="1">
                <a:solidFill>
                  <a:schemeClr val="tx1"/>
                </a:solidFill>
                <a:effectLst/>
                <a:latin typeface="+mn-lt"/>
                <a:ea typeface="+mn-ea"/>
                <a:cs typeface="+mn-cs"/>
              </a:rPr>
              <a:t>int</a:t>
            </a:r>
            <a:r>
              <a:rPr lang="en-US" altLang="zh-CN" sz="1200" b="0" i="0" kern="1200" dirty="0">
                <a:solidFill>
                  <a:schemeClr val="tx1"/>
                </a:solidFill>
                <a:effectLst/>
                <a:latin typeface="+mn-lt"/>
                <a:ea typeface="+mn-ea"/>
                <a:cs typeface="+mn-cs"/>
              </a:rPr>
              <a:t>&gt;(), 10)(20);</a:t>
            </a:r>
            <a:br>
              <a:rPr lang="en-US" altLang="zh-CN" dirty="0"/>
            </a:br>
            <a:r>
              <a:rPr lang="en-US" altLang="zh-CN" sz="1200" b="0" i="0" kern="1200" dirty="0">
                <a:solidFill>
                  <a:schemeClr val="tx1"/>
                </a:solidFill>
                <a:effectLst/>
                <a:latin typeface="+mn-lt"/>
                <a:ea typeface="+mn-ea"/>
                <a:cs typeface="+mn-cs"/>
              </a:rPr>
              <a:t>not2( less&lt;</a:t>
            </a:r>
            <a:r>
              <a:rPr lang="en-US" altLang="zh-CN" sz="1200" b="0" i="0" kern="1200" dirty="0" err="1">
                <a:solidFill>
                  <a:schemeClr val="tx1"/>
                </a:solidFill>
                <a:effectLst/>
                <a:latin typeface="+mn-lt"/>
                <a:ea typeface="+mn-ea"/>
                <a:cs typeface="+mn-cs"/>
              </a:rPr>
              <a:t>int</a:t>
            </a:r>
            <a:r>
              <a:rPr lang="en-US" altLang="zh-CN" sz="1200" b="0" i="0" kern="1200" dirty="0">
                <a:solidFill>
                  <a:schemeClr val="tx1"/>
                </a:solidFill>
                <a:effectLst/>
                <a:latin typeface="+mn-lt"/>
                <a:ea typeface="+mn-ea"/>
                <a:cs typeface="+mn-cs"/>
              </a:rPr>
              <a:t>() )(10,20);</a:t>
            </a:r>
            <a:endParaRPr lang="zh-CN" altLang="en-US" dirty="0"/>
          </a:p>
        </p:txBody>
      </p:sp>
      <p:sp>
        <p:nvSpPr>
          <p:cNvPr id="4" name="灯片编号占位符 3"/>
          <p:cNvSpPr>
            <a:spLocks noGrp="1"/>
          </p:cNvSpPr>
          <p:nvPr>
            <p:ph type="sldNum" sz="quarter" idx="10"/>
          </p:nvPr>
        </p:nvSpPr>
        <p:spPr/>
        <p:txBody>
          <a:bodyPr/>
          <a:lstStyle/>
          <a:p>
            <a:fld id="{46593B6F-300B-4ECE-AE7E-E0BEBEA3A190}" type="slidenum">
              <a:rPr lang="zh-CN" altLang="en-US" smtClean="0"/>
              <a:pPr/>
              <a:t>55</a:t>
            </a:fld>
            <a:endParaRPr lang="zh-CN" altLang="en-US"/>
          </a:p>
        </p:txBody>
      </p:sp>
    </p:spTree>
    <p:extLst>
      <p:ext uri="{BB962C8B-B14F-4D97-AF65-F5344CB8AC3E}">
        <p14:creationId xmlns:p14="http://schemas.microsoft.com/office/powerpoint/2010/main" val="4273989981"/>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a:solidFill>
                  <a:schemeClr val="tx1"/>
                </a:solidFill>
                <a:effectLst/>
                <a:latin typeface="+mn-lt"/>
                <a:ea typeface="+mn-ea"/>
                <a:cs typeface="+mn-cs"/>
              </a:rPr>
              <a:t>STL</a:t>
            </a:r>
            <a:r>
              <a:rPr lang="zh-CN" altLang="en-US" sz="1200" b="0" i="0" kern="1200" dirty="0">
                <a:solidFill>
                  <a:schemeClr val="tx1"/>
                </a:solidFill>
                <a:effectLst/>
                <a:latin typeface="+mn-lt"/>
                <a:ea typeface="+mn-ea"/>
                <a:cs typeface="+mn-cs"/>
              </a:rPr>
              <a:t>算法部分主要由头文件</a:t>
            </a:r>
            <a:r>
              <a:rPr lang="en-US" altLang="zh-CN" sz="1200" b="0" i="0" kern="1200" dirty="0">
                <a:solidFill>
                  <a:schemeClr val="tx1"/>
                </a:solidFill>
                <a:effectLst/>
                <a:latin typeface="+mn-lt"/>
                <a:ea typeface="+mn-ea"/>
                <a:cs typeface="+mn-cs"/>
              </a:rPr>
              <a:t>&lt;algorithm&gt;,&lt;numeric&gt;,&lt;functional&gt;</a:t>
            </a:r>
            <a:r>
              <a:rPr lang="zh-CN" altLang="en-US" sz="1200" b="0" i="0" kern="1200" dirty="0">
                <a:solidFill>
                  <a:schemeClr val="tx1"/>
                </a:solidFill>
                <a:effectLst/>
                <a:latin typeface="+mn-lt"/>
                <a:ea typeface="+mn-ea"/>
                <a:cs typeface="+mn-cs"/>
              </a:rPr>
              <a:t>组成。要使用 </a:t>
            </a:r>
            <a:r>
              <a:rPr lang="en-US" altLang="zh-CN" sz="1200" b="0" i="0" kern="1200" dirty="0">
                <a:solidFill>
                  <a:schemeClr val="tx1"/>
                </a:solidFill>
                <a:effectLst/>
                <a:latin typeface="+mn-lt"/>
                <a:ea typeface="+mn-ea"/>
                <a:cs typeface="+mn-cs"/>
              </a:rPr>
              <a:t>STL</a:t>
            </a:r>
            <a:r>
              <a:rPr lang="zh-CN" altLang="en-US" sz="1200" b="0" i="0" kern="1200" dirty="0">
                <a:solidFill>
                  <a:schemeClr val="tx1"/>
                </a:solidFill>
                <a:effectLst/>
                <a:latin typeface="+mn-lt"/>
                <a:ea typeface="+mn-ea"/>
                <a:cs typeface="+mn-cs"/>
              </a:rPr>
              <a:t>中的算法函数必须包含头文件</a:t>
            </a:r>
            <a:r>
              <a:rPr lang="en-US" altLang="zh-CN" sz="1200" b="0" i="0" kern="1200" dirty="0">
                <a:solidFill>
                  <a:schemeClr val="tx1"/>
                </a:solidFill>
                <a:effectLst/>
                <a:latin typeface="+mn-lt"/>
                <a:ea typeface="+mn-ea"/>
                <a:cs typeface="+mn-cs"/>
              </a:rPr>
              <a:t>&lt;algorithm&gt;</a:t>
            </a:r>
            <a:r>
              <a:rPr lang="zh-CN" altLang="en-US" sz="1200" b="0" i="0" kern="1200" dirty="0">
                <a:solidFill>
                  <a:schemeClr val="tx1"/>
                </a:solidFill>
                <a:effectLst/>
                <a:latin typeface="+mn-lt"/>
                <a:ea typeface="+mn-ea"/>
                <a:cs typeface="+mn-cs"/>
              </a:rPr>
              <a:t>，对于数值算法须包含</a:t>
            </a:r>
            <a:r>
              <a:rPr lang="en-US" altLang="zh-CN" sz="1200" b="0" i="0" kern="1200" dirty="0">
                <a:solidFill>
                  <a:schemeClr val="tx1"/>
                </a:solidFill>
                <a:effectLst/>
                <a:latin typeface="+mn-lt"/>
                <a:ea typeface="+mn-ea"/>
                <a:cs typeface="+mn-cs"/>
              </a:rPr>
              <a:t>&lt;numeric&gt;</a:t>
            </a:r>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&lt;functional&gt;</a:t>
            </a:r>
            <a:r>
              <a:rPr lang="zh-CN" altLang="en-US" sz="1200" b="0" i="0" kern="1200" dirty="0">
                <a:solidFill>
                  <a:schemeClr val="tx1"/>
                </a:solidFill>
                <a:effectLst/>
                <a:latin typeface="+mn-lt"/>
                <a:ea typeface="+mn-ea"/>
                <a:cs typeface="+mn-cs"/>
              </a:rPr>
              <a:t>中则定义了一些模板类，用来声明函数对象。</a:t>
            </a:r>
            <a:endParaRPr lang="en-US" altLang="zh-CN" sz="1200" b="0" i="0" kern="1200" dirty="0">
              <a:solidFill>
                <a:schemeClr val="tx1"/>
              </a:solidFill>
              <a:effectLst/>
              <a:latin typeface="+mn-lt"/>
              <a:ea typeface="+mn-ea"/>
              <a:cs typeface="+mn-cs"/>
            </a:endParaRPr>
          </a:p>
          <a:p>
            <a:endParaRPr lang="en-US" altLang="zh-CN" dirty="0"/>
          </a:p>
          <a:p>
            <a:r>
              <a:rPr lang="en-US" altLang="zh-CN" dirty="0"/>
              <a:t>1</a:t>
            </a:r>
            <a:r>
              <a:rPr lang="zh-CN" altLang="en-US" dirty="0"/>
              <a:t>、非可变序列算法：指不直接修改其所操作的容器内容的算法。</a:t>
            </a:r>
          </a:p>
          <a:p>
            <a:r>
              <a:rPr lang="en-US" altLang="zh-CN" dirty="0"/>
              <a:t>2</a:t>
            </a:r>
            <a:r>
              <a:rPr lang="zh-CN" altLang="en-US" dirty="0"/>
              <a:t>、可变序列算法：指可以修改它们所操作的容器内容的算法。</a:t>
            </a:r>
          </a:p>
          <a:p>
            <a:r>
              <a:rPr lang="en-US" altLang="zh-CN" dirty="0"/>
              <a:t>3</a:t>
            </a:r>
            <a:r>
              <a:rPr lang="zh-CN" altLang="en-US" dirty="0"/>
              <a:t>、排序算法：包括对序列进行排序和合并的算法、搜索算法以及有序序列上的集合操作。</a:t>
            </a:r>
          </a:p>
          <a:p>
            <a:r>
              <a:rPr lang="en-US" altLang="zh-CN" dirty="0"/>
              <a:t>4</a:t>
            </a:r>
            <a:r>
              <a:rPr lang="zh-CN" altLang="en-US" dirty="0"/>
              <a:t>、数值算法：对容器内容进行数值计算。</a:t>
            </a:r>
          </a:p>
        </p:txBody>
      </p:sp>
      <p:sp>
        <p:nvSpPr>
          <p:cNvPr id="4" name="灯片编号占位符 3"/>
          <p:cNvSpPr>
            <a:spLocks noGrp="1"/>
          </p:cNvSpPr>
          <p:nvPr>
            <p:ph type="sldNum" sz="quarter" idx="10"/>
          </p:nvPr>
        </p:nvSpPr>
        <p:spPr/>
        <p:txBody>
          <a:bodyPr/>
          <a:lstStyle/>
          <a:p>
            <a:fld id="{46593B6F-300B-4ECE-AE7E-E0BEBEA3A190}" type="slidenum">
              <a:rPr lang="zh-CN" altLang="en-US" smtClean="0"/>
              <a:pPr/>
              <a:t>56</a:t>
            </a:fld>
            <a:endParaRPr lang="zh-CN" altLang="en-US"/>
          </a:p>
        </p:txBody>
      </p:sp>
    </p:spTree>
    <p:extLst>
      <p:ext uri="{BB962C8B-B14F-4D97-AF65-F5344CB8AC3E}">
        <p14:creationId xmlns:p14="http://schemas.microsoft.com/office/powerpoint/2010/main" val="152490672"/>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search</a:t>
            </a:r>
            <a:r>
              <a:rPr lang="zh-CN" altLang="en-US" dirty="0"/>
              <a:t>， </a:t>
            </a:r>
            <a:r>
              <a:rPr lang="en-US" altLang="zh-CN" dirty="0" err="1"/>
              <a:t>search_n</a:t>
            </a:r>
            <a:endParaRPr lang="en-US" altLang="zh-CN" dirty="0"/>
          </a:p>
          <a:p>
            <a:r>
              <a:rPr lang="zh-CN" altLang="en-US" sz="1200" b="0" i="0" kern="1200" dirty="0">
                <a:solidFill>
                  <a:schemeClr val="tx1"/>
                </a:solidFill>
                <a:effectLst/>
                <a:latin typeface="+mn-lt"/>
                <a:ea typeface="+mn-ea"/>
                <a:cs typeface="+mn-cs"/>
              </a:rPr>
              <a:t>该函数是查找</a:t>
            </a:r>
            <a:r>
              <a:rPr lang="en-US" altLang="zh-CN" sz="1200" b="0" i="0" kern="1200" dirty="0">
                <a:solidFill>
                  <a:schemeClr val="tx1"/>
                </a:solidFill>
                <a:effectLst/>
                <a:latin typeface="+mn-lt"/>
                <a:ea typeface="+mn-ea"/>
                <a:cs typeface="+mn-cs"/>
              </a:rPr>
              <a:t>[first2,last2)</a:t>
            </a:r>
            <a:r>
              <a:rPr lang="zh-CN" altLang="en-US" sz="1200" b="0" i="0" kern="1200" dirty="0">
                <a:solidFill>
                  <a:schemeClr val="tx1"/>
                </a:solidFill>
                <a:effectLst/>
                <a:latin typeface="+mn-lt"/>
                <a:ea typeface="+mn-ea"/>
                <a:cs typeface="+mn-cs"/>
              </a:rPr>
              <a:t>第一次出现在</a:t>
            </a:r>
            <a:r>
              <a:rPr lang="en-US" altLang="zh-CN" sz="1200" b="0" i="0" kern="1200" dirty="0">
                <a:solidFill>
                  <a:schemeClr val="tx1"/>
                </a:solidFill>
                <a:effectLst/>
                <a:latin typeface="+mn-lt"/>
                <a:ea typeface="+mn-ea"/>
                <a:cs typeface="+mn-cs"/>
              </a:rPr>
              <a:t>[first1,last1)</a:t>
            </a:r>
            <a:r>
              <a:rPr lang="zh-CN" altLang="en-US" sz="1200" b="0" i="0" kern="1200" dirty="0">
                <a:solidFill>
                  <a:schemeClr val="tx1"/>
                </a:solidFill>
                <a:effectLst/>
                <a:latin typeface="+mn-lt"/>
                <a:ea typeface="+mn-ea"/>
                <a:cs typeface="+mn-cs"/>
              </a:rPr>
              <a:t>中的位置。</a:t>
            </a:r>
          </a:p>
          <a:p>
            <a:r>
              <a:rPr lang="zh-CN" altLang="en-US" sz="1200" b="0" i="0" kern="1200" dirty="0">
                <a:solidFill>
                  <a:schemeClr val="tx1"/>
                </a:solidFill>
                <a:effectLst/>
                <a:latin typeface="+mn-lt"/>
                <a:ea typeface="+mn-ea"/>
                <a:cs typeface="+mn-cs"/>
              </a:rPr>
              <a:t>也就相当于一个子序列在一个序列中第一次出现的位置。</a:t>
            </a:r>
          </a:p>
          <a:p>
            <a:r>
              <a:rPr lang="zh-CN" altLang="en-US" sz="1200" b="0" i="0" kern="1200" dirty="0">
                <a:solidFill>
                  <a:schemeClr val="tx1"/>
                </a:solidFill>
                <a:effectLst/>
                <a:latin typeface="+mn-lt"/>
                <a:ea typeface="+mn-ea"/>
                <a:cs typeface="+mn-cs"/>
              </a:rPr>
              <a:t>若匹配成功，返回</a:t>
            </a:r>
            <a:r>
              <a:rPr lang="en-US" altLang="zh-CN" sz="1200" b="0" i="0" kern="1200" dirty="0">
                <a:solidFill>
                  <a:schemeClr val="tx1"/>
                </a:solidFill>
                <a:effectLst/>
                <a:latin typeface="+mn-lt"/>
                <a:ea typeface="+mn-ea"/>
                <a:cs typeface="+mn-cs"/>
              </a:rPr>
              <a:t>[first1,last1)</a:t>
            </a:r>
            <a:r>
              <a:rPr lang="zh-CN" altLang="en-US" sz="1200" b="0" i="0" kern="1200" dirty="0">
                <a:solidFill>
                  <a:schemeClr val="tx1"/>
                </a:solidFill>
                <a:effectLst/>
                <a:latin typeface="+mn-lt"/>
                <a:ea typeface="+mn-ea"/>
                <a:cs typeface="+mn-cs"/>
              </a:rPr>
              <a:t>中匹配的第一个相应元素。</a:t>
            </a:r>
          </a:p>
          <a:p>
            <a:r>
              <a:rPr lang="zh-CN" altLang="en-US" sz="1200" b="0" i="0" kern="1200" dirty="0">
                <a:solidFill>
                  <a:schemeClr val="tx1"/>
                </a:solidFill>
                <a:effectLst/>
                <a:latin typeface="+mn-lt"/>
                <a:ea typeface="+mn-ea"/>
                <a:cs typeface="+mn-cs"/>
              </a:rPr>
              <a:t>否则，返回</a:t>
            </a:r>
            <a:r>
              <a:rPr lang="en-US" altLang="zh-CN" sz="1200" b="0" i="0" kern="1200" dirty="0">
                <a:solidFill>
                  <a:schemeClr val="tx1"/>
                </a:solidFill>
                <a:effectLst/>
                <a:latin typeface="+mn-lt"/>
                <a:ea typeface="+mn-ea"/>
                <a:cs typeface="+mn-cs"/>
              </a:rPr>
              <a:t>last1.</a:t>
            </a:r>
          </a:p>
          <a:p>
            <a:endParaRPr lang="en-US" altLang="zh-CN" dirty="0"/>
          </a:p>
          <a:p>
            <a:endParaRPr lang="zh-CN" altLang="en-US" dirty="0"/>
          </a:p>
        </p:txBody>
      </p:sp>
      <p:sp>
        <p:nvSpPr>
          <p:cNvPr id="4" name="灯片编号占位符 3"/>
          <p:cNvSpPr>
            <a:spLocks noGrp="1"/>
          </p:cNvSpPr>
          <p:nvPr>
            <p:ph type="sldNum" sz="quarter" idx="10"/>
          </p:nvPr>
        </p:nvSpPr>
        <p:spPr/>
        <p:txBody>
          <a:bodyPr/>
          <a:lstStyle/>
          <a:p>
            <a:fld id="{46593B6F-300B-4ECE-AE7E-E0BEBEA3A190}" type="slidenum">
              <a:rPr lang="zh-CN" altLang="en-US" smtClean="0"/>
              <a:pPr/>
              <a:t>57</a:t>
            </a:fld>
            <a:endParaRPr lang="zh-CN" altLang="en-US"/>
          </a:p>
        </p:txBody>
      </p:sp>
    </p:spTree>
    <p:extLst>
      <p:ext uri="{BB962C8B-B14F-4D97-AF65-F5344CB8AC3E}">
        <p14:creationId xmlns:p14="http://schemas.microsoft.com/office/powerpoint/2010/main" val="750172770"/>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提供元素排序策略</a:t>
            </a:r>
            <a:endParaRPr lang="zh-CN" altLang="en-US" dirty="0"/>
          </a:p>
        </p:txBody>
      </p:sp>
      <p:sp>
        <p:nvSpPr>
          <p:cNvPr id="4" name="灯片编号占位符 3"/>
          <p:cNvSpPr>
            <a:spLocks noGrp="1"/>
          </p:cNvSpPr>
          <p:nvPr>
            <p:ph type="sldNum" sz="quarter" idx="10"/>
          </p:nvPr>
        </p:nvSpPr>
        <p:spPr/>
        <p:txBody>
          <a:bodyPr/>
          <a:lstStyle/>
          <a:p>
            <a:fld id="{46593B6F-300B-4ECE-AE7E-E0BEBEA3A190}" type="slidenum">
              <a:rPr lang="zh-CN" altLang="en-US" smtClean="0"/>
              <a:pPr/>
              <a:t>58</a:t>
            </a:fld>
            <a:endParaRPr lang="zh-CN" altLang="en-US"/>
          </a:p>
        </p:txBody>
      </p:sp>
    </p:spTree>
    <p:extLst>
      <p:ext uri="{BB962C8B-B14F-4D97-AF65-F5344CB8AC3E}">
        <p14:creationId xmlns:p14="http://schemas.microsoft.com/office/powerpoint/2010/main" val="2870580156"/>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6593B6F-300B-4ECE-AE7E-E0BEBEA3A190}" type="slidenum">
              <a:rPr lang="zh-CN" altLang="en-US" smtClean="0"/>
              <a:pPr/>
              <a:t>59</a:t>
            </a:fld>
            <a:endParaRPr lang="zh-CN" altLang="en-US"/>
          </a:p>
        </p:txBody>
      </p:sp>
    </p:spTree>
    <p:extLst>
      <p:ext uri="{BB962C8B-B14F-4D97-AF65-F5344CB8AC3E}">
        <p14:creationId xmlns:p14="http://schemas.microsoft.com/office/powerpoint/2010/main" val="2695351320"/>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在</a:t>
            </a:r>
            <a:r>
              <a:rPr lang="en-US" altLang="zh-CN" sz="1200" b="0" i="0" kern="1200" dirty="0">
                <a:solidFill>
                  <a:schemeClr val="tx1"/>
                </a:solidFill>
                <a:effectLst/>
                <a:latin typeface="+mn-lt"/>
                <a:ea typeface="+mn-ea"/>
                <a:cs typeface="+mn-cs"/>
              </a:rPr>
              <a:t>STL</a:t>
            </a:r>
            <a:r>
              <a:rPr lang="zh-CN" altLang="en-US" sz="1200" b="0" i="0" kern="1200" dirty="0">
                <a:solidFill>
                  <a:schemeClr val="tx1"/>
                </a:solidFill>
                <a:effectLst/>
                <a:latin typeface="+mn-lt"/>
                <a:ea typeface="+mn-ea"/>
                <a:cs typeface="+mn-cs"/>
              </a:rPr>
              <a:t>中，除了</a:t>
            </a:r>
            <a:r>
              <a:rPr lang="en-US" altLang="zh-CN" sz="1200" b="0" i="0" kern="1200" dirty="0" err="1">
                <a:solidFill>
                  <a:schemeClr val="tx1"/>
                </a:solidFill>
                <a:effectLst/>
                <a:latin typeface="+mn-lt"/>
                <a:ea typeface="+mn-ea"/>
                <a:cs typeface="+mn-cs"/>
              </a:rPr>
              <a:t>next_permutation</a:t>
            </a:r>
            <a:r>
              <a:rPr lang="zh-CN" altLang="en-US" sz="1200" b="0" i="0" kern="1200" dirty="0">
                <a:solidFill>
                  <a:schemeClr val="tx1"/>
                </a:solidFill>
                <a:effectLst/>
                <a:latin typeface="+mn-lt"/>
                <a:ea typeface="+mn-ea"/>
                <a:cs typeface="+mn-cs"/>
              </a:rPr>
              <a:t>外，还有一个函数</a:t>
            </a:r>
            <a:r>
              <a:rPr lang="en-US" altLang="zh-CN" sz="1200" b="0" i="0" kern="1200" dirty="0" err="1">
                <a:solidFill>
                  <a:schemeClr val="tx1"/>
                </a:solidFill>
                <a:effectLst/>
                <a:latin typeface="+mn-lt"/>
                <a:ea typeface="+mn-ea"/>
                <a:cs typeface="+mn-cs"/>
              </a:rPr>
              <a:t>prev_permutation</a:t>
            </a:r>
            <a:r>
              <a:rPr lang="zh-CN" altLang="en-US" sz="1200" b="0" i="0" kern="1200" dirty="0">
                <a:solidFill>
                  <a:schemeClr val="tx1"/>
                </a:solidFill>
                <a:effectLst/>
                <a:latin typeface="+mn-lt"/>
                <a:ea typeface="+mn-ea"/>
                <a:cs typeface="+mn-cs"/>
              </a:rPr>
              <a:t>，两者都是用来计算排列组合的函数。</a:t>
            </a:r>
            <a:endParaRPr lang="en-US" altLang="zh-CN" sz="1200" b="0" i="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前者是求出下一个排列组合，</a:t>
            </a:r>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后者是求出上一个排列组合。</a:t>
            </a:r>
            <a:endParaRPr lang="en-US" altLang="zh-CN" sz="1200" b="0" i="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所谓“下一个”和“上一个”，</a:t>
            </a:r>
            <a:endParaRPr lang="en-US" altLang="zh-CN" sz="1200" b="0" i="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对序列 </a:t>
            </a:r>
            <a:r>
              <a:rPr lang="en-US" altLang="zh-CN" sz="1200" b="0" i="0" kern="1200" dirty="0">
                <a:solidFill>
                  <a:schemeClr val="tx1"/>
                </a:solidFill>
                <a:effectLst/>
                <a:latin typeface="+mn-lt"/>
                <a:ea typeface="+mn-ea"/>
                <a:cs typeface="+mn-cs"/>
              </a:rPr>
              <a:t>{a, b, c}</a:t>
            </a:r>
            <a:r>
              <a:rPr lang="zh-CN" altLang="en-US" sz="1200" b="0" i="0" kern="1200" dirty="0">
                <a:solidFill>
                  <a:schemeClr val="tx1"/>
                </a:solidFill>
                <a:effectLst/>
                <a:latin typeface="+mn-lt"/>
                <a:ea typeface="+mn-ea"/>
                <a:cs typeface="+mn-cs"/>
              </a:rPr>
              <a:t>，每一个元素都比后面的小，按照字典序列，固定</a:t>
            </a:r>
            <a:r>
              <a:rPr lang="en-US" altLang="zh-CN" sz="1200" b="0" i="0" kern="1200" dirty="0">
                <a:solidFill>
                  <a:schemeClr val="tx1"/>
                </a:solidFill>
                <a:effectLst/>
                <a:latin typeface="+mn-lt"/>
                <a:ea typeface="+mn-ea"/>
                <a:cs typeface="+mn-cs"/>
              </a:rPr>
              <a:t>a</a:t>
            </a:r>
            <a:r>
              <a:rPr lang="zh-CN" altLang="en-US" sz="1200" b="0" i="0" kern="1200" dirty="0">
                <a:solidFill>
                  <a:schemeClr val="tx1"/>
                </a:solidFill>
                <a:effectLst/>
                <a:latin typeface="+mn-lt"/>
                <a:ea typeface="+mn-ea"/>
                <a:cs typeface="+mn-cs"/>
              </a:rPr>
              <a:t>之后，</a:t>
            </a:r>
            <a:r>
              <a:rPr lang="en-US" altLang="zh-CN" sz="1200" b="0" i="0" kern="1200" dirty="0">
                <a:solidFill>
                  <a:schemeClr val="tx1"/>
                </a:solidFill>
                <a:effectLst/>
                <a:latin typeface="+mn-lt"/>
                <a:ea typeface="+mn-ea"/>
                <a:cs typeface="+mn-cs"/>
              </a:rPr>
              <a:t>a</a:t>
            </a:r>
            <a:r>
              <a:rPr lang="zh-CN" altLang="en-US" sz="1200" b="0" i="0" kern="1200" dirty="0">
                <a:solidFill>
                  <a:schemeClr val="tx1"/>
                </a:solidFill>
                <a:effectLst/>
                <a:latin typeface="+mn-lt"/>
                <a:ea typeface="+mn-ea"/>
                <a:cs typeface="+mn-cs"/>
              </a:rPr>
              <a:t>比</a:t>
            </a:r>
            <a:r>
              <a:rPr lang="en-US" altLang="zh-CN" sz="1200" b="0" i="0" kern="1200" dirty="0" err="1">
                <a:solidFill>
                  <a:schemeClr val="tx1"/>
                </a:solidFill>
                <a:effectLst/>
                <a:latin typeface="+mn-lt"/>
                <a:ea typeface="+mn-ea"/>
                <a:cs typeface="+mn-cs"/>
              </a:rPr>
              <a:t>bc</a:t>
            </a:r>
            <a:r>
              <a:rPr lang="zh-CN" altLang="en-US" sz="1200" b="0" i="0" kern="1200" dirty="0">
                <a:solidFill>
                  <a:schemeClr val="tx1"/>
                </a:solidFill>
                <a:effectLst/>
                <a:latin typeface="+mn-lt"/>
                <a:ea typeface="+mn-ea"/>
                <a:cs typeface="+mn-cs"/>
              </a:rPr>
              <a:t>都小，</a:t>
            </a:r>
            <a:r>
              <a:rPr lang="en-US" altLang="zh-CN" sz="1200" b="0" i="0" kern="1200" dirty="0">
                <a:solidFill>
                  <a:schemeClr val="tx1"/>
                </a:solidFill>
                <a:effectLst/>
                <a:latin typeface="+mn-lt"/>
                <a:ea typeface="+mn-ea"/>
                <a:cs typeface="+mn-cs"/>
              </a:rPr>
              <a:t>c</a:t>
            </a:r>
            <a:r>
              <a:rPr lang="zh-CN" altLang="en-US" sz="1200" b="0" i="0" kern="1200" dirty="0">
                <a:solidFill>
                  <a:schemeClr val="tx1"/>
                </a:solidFill>
                <a:effectLst/>
                <a:latin typeface="+mn-lt"/>
                <a:ea typeface="+mn-ea"/>
                <a:cs typeface="+mn-cs"/>
              </a:rPr>
              <a:t>比</a:t>
            </a:r>
            <a:r>
              <a:rPr lang="en-US" altLang="zh-CN" sz="1200" b="0" i="0" kern="1200" dirty="0">
                <a:solidFill>
                  <a:schemeClr val="tx1"/>
                </a:solidFill>
                <a:effectLst/>
                <a:latin typeface="+mn-lt"/>
                <a:ea typeface="+mn-ea"/>
                <a:cs typeface="+mn-cs"/>
              </a:rPr>
              <a:t>b</a:t>
            </a:r>
            <a:r>
              <a:rPr lang="zh-CN" altLang="en-US" sz="1200" b="0" i="0" kern="1200" dirty="0">
                <a:solidFill>
                  <a:schemeClr val="tx1"/>
                </a:solidFill>
                <a:effectLst/>
                <a:latin typeface="+mn-lt"/>
                <a:ea typeface="+mn-ea"/>
                <a:cs typeface="+mn-cs"/>
              </a:rPr>
              <a:t>大，它的下一个序列即为</a:t>
            </a:r>
            <a:r>
              <a:rPr lang="en-US" altLang="zh-CN" sz="1200" b="0" i="0" kern="1200" dirty="0">
                <a:solidFill>
                  <a:schemeClr val="tx1"/>
                </a:solidFill>
                <a:effectLst/>
                <a:latin typeface="+mn-lt"/>
                <a:ea typeface="+mn-ea"/>
                <a:cs typeface="+mn-cs"/>
              </a:rPr>
              <a:t>{a, c, b}</a:t>
            </a:r>
            <a:r>
              <a:rPr lang="zh-CN" altLang="en-US" sz="1200" b="0" i="0" kern="1200" dirty="0">
                <a:solidFill>
                  <a:schemeClr val="tx1"/>
                </a:solidFill>
                <a:effectLst/>
                <a:latin typeface="+mn-lt"/>
                <a:ea typeface="+mn-ea"/>
                <a:cs typeface="+mn-cs"/>
              </a:rPr>
              <a:t>，而</a:t>
            </a:r>
            <a:r>
              <a:rPr lang="en-US" altLang="zh-CN" sz="1200" b="0" i="0" kern="1200" dirty="0">
                <a:solidFill>
                  <a:schemeClr val="tx1"/>
                </a:solidFill>
                <a:effectLst/>
                <a:latin typeface="+mn-lt"/>
                <a:ea typeface="+mn-ea"/>
                <a:cs typeface="+mn-cs"/>
              </a:rPr>
              <a:t>{a, c, b}</a:t>
            </a:r>
            <a:r>
              <a:rPr lang="zh-CN" altLang="en-US" sz="1200" b="0" i="0" kern="1200" dirty="0">
                <a:solidFill>
                  <a:schemeClr val="tx1"/>
                </a:solidFill>
                <a:effectLst/>
                <a:latin typeface="+mn-lt"/>
                <a:ea typeface="+mn-ea"/>
                <a:cs typeface="+mn-cs"/>
              </a:rPr>
              <a:t>的上一个序列即为</a:t>
            </a:r>
            <a:r>
              <a:rPr lang="en-US" altLang="zh-CN" sz="1200" b="0" i="0" kern="1200" dirty="0">
                <a:solidFill>
                  <a:schemeClr val="tx1"/>
                </a:solidFill>
                <a:effectLst/>
                <a:latin typeface="+mn-lt"/>
                <a:ea typeface="+mn-ea"/>
                <a:cs typeface="+mn-cs"/>
              </a:rPr>
              <a:t>{a, b, c}</a:t>
            </a:r>
            <a:r>
              <a:rPr lang="zh-CN" altLang="en-US" sz="1200" b="0" i="0" kern="1200" dirty="0">
                <a:solidFill>
                  <a:schemeClr val="tx1"/>
                </a:solidFill>
                <a:effectLst/>
                <a:latin typeface="+mn-lt"/>
                <a:ea typeface="+mn-ea"/>
                <a:cs typeface="+mn-cs"/>
              </a:rPr>
              <a:t>，</a:t>
            </a:r>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同理可以推出所有的六个序列为：</a:t>
            </a:r>
            <a:r>
              <a:rPr lang="en-US" altLang="zh-CN" sz="1200" b="0" i="0" kern="1200" dirty="0">
                <a:solidFill>
                  <a:schemeClr val="tx1"/>
                </a:solidFill>
                <a:effectLst/>
                <a:latin typeface="+mn-lt"/>
                <a:ea typeface="+mn-ea"/>
                <a:cs typeface="+mn-cs"/>
              </a:rPr>
              <a:t>{a, b, c}</a:t>
            </a:r>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{a, c, b}</a:t>
            </a:r>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{b, a, c}</a:t>
            </a:r>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{b, c, a}</a:t>
            </a:r>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{c, a, b}</a:t>
            </a:r>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{c, b, a}</a:t>
            </a:r>
            <a:r>
              <a:rPr lang="zh-CN" altLang="en-US" sz="1200" b="0" i="0" kern="1200" dirty="0">
                <a:solidFill>
                  <a:schemeClr val="tx1"/>
                </a:solidFill>
                <a:effectLst/>
                <a:latin typeface="+mn-lt"/>
                <a:ea typeface="+mn-ea"/>
                <a:cs typeface="+mn-cs"/>
              </a:rPr>
              <a:t>，其中</a:t>
            </a:r>
            <a:r>
              <a:rPr lang="en-US" altLang="zh-CN" sz="1200" b="0" i="0" kern="1200" dirty="0">
                <a:solidFill>
                  <a:schemeClr val="tx1"/>
                </a:solidFill>
                <a:effectLst/>
                <a:latin typeface="+mn-lt"/>
                <a:ea typeface="+mn-ea"/>
                <a:cs typeface="+mn-cs"/>
              </a:rPr>
              <a:t>{a, b, c}</a:t>
            </a:r>
            <a:r>
              <a:rPr lang="zh-CN" altLang="en-US" sz="1200" b="0" i="0" kern="1200" dirty="0">
                <a:solidFill>
                  <a:schemeClr val="tx1"/>
                </a:solidFill>
                <a:effectLst/>
                <a:latin typeface="+mn-lt"/>
                <a:ea typeface="+mn-ea"/>
                <a:cs typeface="+mn-cs"/>
              </a:rPr>
              <a:t>没有上一个元素，</a:t>
            </a:r>
            <a:r>
              <a:rPr lang="en-US" altLang="zh-CN" sz="1200" b="0" i="0" kern="1200" dirty="0">
                <a:solidFill>
                  <a:schemeClr val="tx1"/>
                </a:solidFill>
                <a:effectLst/>
                <a:latin typeface="+mn-lt"/>
                <a:ea typeface="+mn-ea"/>
                <a:cs typeface="+mn-cs"/>
              </a:rPr>
              <a:t>{c, b, a}</a:t>
            </a:r>
            <a:r>
              <a:rPr lang="zh-CN" altLang="en-US" sz="1200" b="0" i="0" kern="1200" dirty="0">
                <a:solidFill>
                  <a:schemeClr val="tx1"/>
                </a:solidFill>
                <a:effectLst/>
                <a:latin typeface="+mn-lt"/>
                <a:ea typeface="+mn-ea"/>
                <a:cs typeface="+mn-cs"/>
              </a:rPr>
              <a:t>没有下一个元素。</a:t>
            </a:r>
            <a:endParaRPr lang="zh-CN" altLang="en-US" dirty="0"/>
          </a:p>
        </p:txBody>
      </p:sp>
      <p:sp>
        <p:nvSpPr>
          <p:cNvPr id="4" name="灯片编号占位符 3"/>
          <p:cNvSpPr>
            <a:spLocks noGrp="1"/>
          </p:cNvSpPr>
          <p:nvPr>
            <p:ph type="sldNum" sz="quarter" idx="10"/>
          </p:nvPr>
        </p:nvSpPr>
        <p:spPr/>
        <p:txBody>
          <a:bodyPr/>
          <a:lstStyle/>
          <a:p>
            <a:fld id="{46593B6F-300B-4ECE-AE7E-E0BEBEA3A190}" type="slidenum">
              <a:rPr lang="zh-CN" altLang="en-US" smtClean="0"/>
              <a:pPr/>
              <a:t>60</a:t>
            </a:fld>
            <a:endParaRPr lang="zh-CN" altLang="en-US"/>
          </a:p>
        </p:txBody>
      </p:sp>
    </p:spTree>
    <p:extLst>
      <p:ext uri="{BB962C8B-B14F-4D97-AF65-F5344CB8AC3E}">
        <p14:creationId xmlns:p14="http://schemas.microsoft.com/office/powerpoint/2010/main" val="3169098739"/>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err="1">
                <a:solidFill>
                  <a:schemeClr val="tx1"/>
                </a:solidFill>
                <a:effectLst/>
                <a:latin typeface="+mn-lt"/>
                <a:ea typeface="+mn-ea"/>
                <a:cs typeface="+mn-cs"/>
              </a:rPr>
              <a:t>adjacent_difference</a:t>
            </a:r>
            <a:r>
              <a:rPr lang="en-US" altLang="zh-CN" sz="1200" b="0" i="0" kern="1200" dirty="0">
                <a:solidFill>
                  <a:schemeClr val="tx1"/>
                </a:solidFill>
                <a:effectLst/>
                <a:latin typeface="+mn-lt"/>
                <a:ea typeface="+mn-ea"/>
                <a:cs typeface="+mn-cs"/>
              </a:rPr>
              <a:t> : </a:t>
            </a:r>
            <a:r>
              <a:rPr lang="zh-CN" altLang="en-US" sz="1200" b="0" i="0" kern="1200" dirty="0">
                <a:solidFill>
                  <a:schemeClr val="tx1"/>
                </a:solidFill>
                <a:effectLst/>
                <a:latin typeface="+mn-lt"/>
                <a:ea typeface="+mn-ea"/>
                <a:cs typeface="+mn-cs"/>
              </a:rPr>
              <a:t>对于给定的序列</a:t>
            </a:r>
            <a:r>
              <a:rPr lang="en-US" altLang="zh-CN" sz="1200" b="0" i="0" kern="1200" dirty="0">
                <a:solidFill>
                  <a:schemeClr val="tx1"/>
                </a:solidFill>
                <a:effectLst/>
                <a:latin typeface="+mn-lt"/>
                <a:ea typeface="+mn-ea"/>
                <a:cs typeface="+mn-cs"/>
              </a:rPr>
              <a:t>x0,x1,...,x(n-1)</a:t>
            </a:r>
            <a:r>
              <a:rPr lang="zh-CN" altLang="en-US" sz="1200" b="0" i="0" kern="1200" dirty="0">
                <a:solidFill>
                  <a:schemeClr val="tx1"/>
                </a:solidFill>
                <a:effectLst/>
                <a:latin typeface="+mn-lt"/>
                <a:ea typeface="+mn-ea"/>
                <a:cs typeface="+mn-cs"/>
              </a:rPr>
              <a:t>，计算序列中相邻两个元素的差序列</a:t>
            </a:r>
            <a:r>
              <a:rPr lang="en-US" altLang="zh-CN" sz="1200" b="0" i="0" kern="1200" dirty="0">
                <a:solidFill>
                  <a:schemeClr val="tx1"/>
                </a:solidFill>
                <a:effectLst/>
                <a:latin typeface="+mn-lt"/>
                <a:ea typeface="+mn-ea"/>
                <a:cs typeface="+mn-cs"/>
              </a:rPr>
              <a:t>x1-x0,x2-x1,...,x(n-1)-x(n-2)</a:t>
            </a:r>
            <a:r>
              <a:rPr lang="zh-CN" altLang="en-US" sz="1200" b="0" i="0" kern="1200" dirty="0">
                <a:solidFill>
                  <a:schemeClr val="tx1"/>
                </a:solidFill>
                <a:effectLst/>
                <a:latin typeface="+mn-lt"/>
                <a:ea typeface="+mn-ea"/>
                <a:cs typeface="+mn-cs"/>
              </a:rPr>
              <a:t>。</a:t>
            </a:r>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该</a:t>
            </a:r>
            <a:r>
              <a:rPr lang="zh-CN" altLang="en-US" sz="1200" b="1" i="0" u="none" strike="noStrike" kern="1200" dirty="0">
                <a:solidFill>
                  <a:schemeClr val="tx1"/>
                </a:solidFill>
                <a:effectLst/>
                <a:latin typeface="+mn-lt"/>
                <a:ea typeface="+mn-ea"/>
                <a:cs typeface="+mn-cs"/>
                <a:hlinkClick r:id="rId3" tooltip="算法与数据结构知识库"/>
              </a:rPr>
              <a:t>算法</a:t>
            </a:r>
            <a:r>
              <a:rPr lang="zh-CN" altLang="en-US" sz="1200" b="0" i="0" kern="1200" dirty="0">
                <a:solidFill>
                  <a:schemeClr val="tx1"/>
                </a:solidFill>
                <a:effectLst/>
                <a:latin typeface="+mn-lt"/>
                <a:ea typeface="+mn-ea"/>
                <a:cs typeface="+mn-cs"/>
              </a:rPr>
              <a:t>可以把结果序列保存在原序列中，也可以保存在另一个区间中。</a:t>
            </a:r>
            <a:endParaRPr lang="en-US" altLang="zh-CN" sz="1200" b="0" i="0" kern="1200" dirty="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46593B6F-300B-4ECE-AE7E-E0BEBEA3A190}" type="slidenum">
              <a:rPr lang="zh-CN" altLang="en-US" smtClean="0"/>
              <a:pPr/>
              <a:t>61</a:t>
            </a:fld>
            <a:endParaRPr lang="zh-CN" altLang="en-US"/>
          </a:p>
        </p:txBody>
      </p:sp>
    </p:spTree>
    <p:extLst>
      <p:ext uri="{BB962C8B-B14F-4D97-AF65-F5344CB8AC3E}">
        <p14:creationId xmlns:p14="http://schemas.microsoft.com/office/powerpoint/2010/main" val="3393030054"/>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u="none" strike="noStrike" dirty="0">
                <a:solidFill>
                  <a:srgbClr val="000000"/>
                </a:solidFill>
                <a:effectLst/>
                <a:latin typeface="微软雅黑 Light" panose="020B0502040204020203" pitchFamily="34" charset="-122"/>
                <a:ea typeface="微软雅黑 Light" panose="020B0502040204020203" pitchFamily="34" charset="-122"/>
              </a:rPr>
              <a:t>transform </a:t>
            </a:r>
            <a:r>
              <a:rPr lang="zh-CN" altLang="en-US" sz="1200" b="0" i="0" u="none" strike="noStrike" dirty="0">
                <a:solidFill>
                  <a:srgbClr val="000000"/>
                </a:solidFill>
                <a:effectLst/>
                <a:latin typeface="微软雅黑 Light" panose="020B0502040204020203" pitchFamily="34" charset="-122"/>
                <a:ea typeface="微软雅黑 Light" panose="020B0502040204020203" pitchFamily="34" charset="-122"/>
              </a:rPr>
              <a:t>用来转大小写</a:t>
            </a:r>
            <a:endParaRPr lang="zh-CN" altLang="en-US" dirty="0"/>
          </a:p>
        </p:txBody>
      </p:sp>
      <p:sp>
        <p:nvSpPr>
          <p:cNvPr id="4" name="灯片编号占位符 3"/>
          <p:cNvSpPr>
            <a:spLocks noGrp="1"/>
          </p:cNvSpPr>
          <p:nvPr>
            <p:ph type="sldNum" sz="quarter" idx="10"/>
          </p:nvPr>
        </p:nvSpPr>
        <p:spPr/>
        <p:txBody>
          <a:bodyPr/>
          <a:lstStyle/>
          <a:p>
            <a:fld id="{46593B6F-300B-4ECE-AE7E-E0BEBEA3A190}" type="slidenum">
              <a:rPr lang="zh-CN" altLang="en-US" smtClean="0"/>
              <a:pPr/>
              <a:t>62</a:t>
            </a:fld>
            <a:endParaRPr lang="zh-CN" altLang="en-US"/>
          </a:p>
        </p:txBody>
      </p:sp>
    </p:spTree>
    <p:extLst>
      <p:ext uri="{BB962C8B-B14F-4D97-AF65-F5344CB8AC3E}">
        <p14:creationId xmlns:p14="http://schemas.microsoft.com/office/powerpoint/2010/main" val="5434485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a:solidFill>
                  <a:schemeClr val="tx1"/>
                </a:solidFill>
                <a:effectLst/>
                <a:latin typeface="+mn-lt"/>
                <a:ea typeface="+mn-ea"/>
                <a:cs typeface="+mn-cs"/>
              </a:rPr>
              <a:t>C++</a:t>
            </a:r>
            <a:r>
              <a:rPr lang="zh-CN" altLang="en-US" sz="1200" b="0" i="0" kern="1200" dirty="0">
                <a:solidFill>
                  <a:schemeClr val="tx1"/>
                </a:solidFill>
                <a:effectLst/>
                <a:latin typeface="+mn-lt"/>
                <a:ea typeface="+mn-ea"/>
                <a:cs typeface="+mn-cs"/>
              </a:rPr>
              <a:t>语言发展大概可以分为三个阶段：</a:t>
            </a:r>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第一阶段从</a:t>
            </a:r>
            <a:r>
              <a:rPr lang="en-US" altLang="zh-CN" sz="1200" b="0" i="0" kern="1200" dirty="0">
                <a:solidFill>
                  <a:schemeClr val="tx1"/>
                </a:solidFill>
                <a:effectLst/>
                <a:latin typeface="+mn-lt"/>
                <a:ea typeface="+mn-ea"/>
                <a:cs typeface="+mn-cs"/>
              </a:rPr>
              <a:t>80</a:t>
            </a:r>
            <a:r>
              <a:rPr lang="zh-CN" altLang="en-US" sz="1200" b="0" i="0" kern="1200" dirty="0">
                <a:solidFill>
                  <a:schemeClr val="tx1"/>
                </a:solidFill>
                <a:effectLst/>
                <a:latin typeface="+mn-lt"/>
                <a:ea typeface="+mn-ea"/>
                <a:cs typeface="+mn-cs"/>
              </a:rPr>
              <a:t>年代到</a:t>
            </a:r>
            <a:r>
              <a:rPr lang="en-US" altLang="zh-CN" sz="1200" b="0" i="0" kern="1200" dirty="0">
                <a:solidFill>
                  <a:schemeClr val="tx1"/>
                </a:solidFill>
                <a:effectLst/>
                <a:latin typeface="+mn-lt"/>
                <a:ea typeface="+mn-ea"/>
                <a:cs typeface="+mn-cs"/>
              </a:rPr>
              <a:t>1995</a:t>
            </a:r>
            <a:r>
              <a:rPr lang="zh-CN" altLang="en-US" sz="1200" b="0" i="0" kern="1200" dirty="0">
                <a:solidFill>
                  <a:schemeClr val="tx1"/>
                </a:solidFill>
                <a:effectLst/>
                <a:latin typeface="+mn-lt"/>
                <a:ea typeface="+mn-ea"/>
                <a:cs typeface="+mn-cs"/>
              </a:rPr>
              <a:t>年。这一阶段</a:t>
            </a:r>
            <a:r>
              <a:rPr lang="en-US" altLang="zh-CN" sz="1200" b="0" i="0" kern="1200" dirty="0">
                <a:solidFill>
                  <a:schemeClr val="tx1"/>
                </a:solidFill>
                <a:effectLst/>
                <a:latin typeface="+mn-lt"/>
                <a:ea typeface="+mn-ea"/>
                <a:cs typeface="+mn-cs"/>
              </a:rPr>
              <a:t>C++</a:t>
            </a:r>
            <a:r>
              <a:rPr lang="zh-CN" altLang="en-US" sz="1200" b="0" i="0" kern="1200" dirty="0">
                <a:solidFill>
                  <a:schemeClr val="tx1"/>
                </a:solidFill>
                <a:effectLst/>
                <a:latin typeface="+mn-lt"/>
                <a:ea typeface="+mn-ea"/>
                <a:cs typeface="+mn-cs"/>
              </a:rPr>
              <a:t>语言基本上是传统类型上的面向对象语言，并且凭借着接近</a:t>
            </a:r>
            <a:r>
              <a:rPr lang="en-US" altLang="zh-CN" sz="1200" b="0" i="0" kern="1200" dirty="0">
                <a:solidFill>
                  <a:schemeClr val="tx1"/>
                </a:solidFill>
                <a:effectLst/>
                <a:latin typeface="+mn-lt"/>
                <a:ea typeface="+mn-ea"/>
                <a:cs typeface="+mn-cs"/>
              </a:rPr>
              <a:t>C</a:t>
            </a:r>
            <a:r>
              <a:rPr lang="zh-CN" altLang="en-US" sz="1200" b="0" i="0" kern="1200" dirty="0">
                <a:solidFill>
                  <a:schemeClr val="tx1"/>
                </a:solidFill>
                <a:effectLst/>
                <a:latin typeface="+mn-lt"/>
                <a:ea typeface="+mn-ea"/>
                <a:cs typeface="+mn-cs"/>
              </a:rPr>
              <a:t>语言的效率，在工业界使用的开发语言中占据了相当大份额；</a:t>
            </a:r>
            <a:endParaRPr lang="en-US" altLang="zh-CN" sz="1200" b="0" i="0" kern="1200" dirty="0">
              <a:solidFill>
                <a:schemeClr val="tx1"/>
              </a:solidFill>
              <a:effectLst/>
              <a:latin typeface="+mn-lt"/>
              <a:ea typeface="+mn-ea"/>
              <a:cs typeface="+mn-cs"/>
            </a:endParaRPr>
          </a:p>
          <a:p>
            <a:endParaRPr lang="zh-CN" altLang="en-US"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第二阶段从</a:t>
            </a:r>
            <a:r>
              <a:rPr lang="en-US" altLang="zh-CN" sz="1200" b="0" i="0" kern="1200" dirty="0">
                <a:solidFill>
                  <a:schemeClr val="tx1"/>
                </a:solidFill>
                <a:effectLst/>
                <a:latin typeface="+mn-lt"/>
                <a:ea typeface="+mn-ea"/>
                <a:cs typeface="+mn-cs"/>
              </a:rPr>
              <a:t>1995</a:t>
            </a:r>
            <a:r>
              <a:rPr lang="zh-CN" altLang="en-US" sz="1200" b="0" i="0" kern="1200" dirty="0">
                <a:solidFill>
                  <a:schemeClr val="tx1"/>
                </a:solidFill>
                <a:effectLst/>
                <a:latin typeface="+mn-lt"/>
                <a:ea typeface="+mn-ea"/>
                <a:cs typeface="+mn-cs"/>
              </a:rPr>
              <a:t>年到</a:t>
            </a:r>
            <a:r>
              <a:rPr lang="en-US" altLang="zh-CN" sz="1200" b="0" i="0" kern="1200" dirty="0">
                <a:solidFill>
                  <a:schemeClr val="tx1"/>
                </a:solidFill>
                <a:effectLst/>
                <a:latin typeface="+mn-lt"/>
                <a:ea typeface="+mn-ea"/>
                <a:cs typeface="+mn-cs"/>
              </a:rPr>
              <a:t>2000</a:t>
            </a:r>
            <a:r>
              <a:rPr lang="zh-CN" altLang="en-US" sz="1200" b="0" i="0" kern="1200" dirty="0">
                <a:solidFill>
                  <a:schemeClr val="tx1"/>
                </a:solidFill>
                <a:effectLst/>
                <a:latin typeface="+mn-lt"/>
                <a:ea typeface="+mn-ea"/>
                <a:cs typeface="+mn-cs"/>
              </a:rPr>
              <a:t>年，这一阶段由于标准模板库</a:t>
            </a:r>
            <a:r>
              <a:rPr lang="en-US" altLang="zh-CN" sz="1200" b="0" i="0" kern="1200" dirty="0">
                <a:solidFill>
                  <a:schemeClr val="tx1"/>
                </a:solidFill>
                <a:effectLst/>
                <a:latin typeface="+mn-lt"/>
                <a:ea typeface="+mn-ea"/>
                <a:cs typeface="+mn-cs"/>
              </a:rPr>
              <a:t>(STL)</a:t>
            </a:r>
            <a:r>
              <a:rPr lang="zh-CN" altLang="en-US" sz="1200" b="0" i="0" kern="1200" dirty="0">
                <a:solidFill>
                  <a:schemeClr val="tx1"/>
                </a:solidFill>
                <a:effectLst/>
                <a:latin typeface="+mn-lt"/>
                <a:ea typeface="+mn-ea"/>
                <a:cs typeface="+mn-cs"/>
              </a:rPr>
              <a:t>和后来的</a:t>
            </a:r>
            <a:r>
              <a:rPr lang="en-US" altLang="zh-CN" sz="1200" b="0" i="0" kern="1200" dirty="0">
                <a:solidFill>
                  <a:schemeClr val="tx1"/>
                </a:solidFill>
                <a:effectLst/>
                <a:latin typeface="+mn-lt"/>
                <a:ea typeface="+mn-ea"/>
                <a:cs typeface="+mn-cs"/>
              </a:rPr>
              <a:t>Boost</a:t>
            </a:r>
            <a:r>
              <a:rPr lang="zh-CN" altLang="en-US" sz="1200" b="0" i="0" kern="1200" dirty="0">
                <a:solidFill>
                  <a:schemeClr val="tx1"/>
                </a:solidFill>
                <a:effectLst/>
                <a:latin typeface="+mn-lt"/>
                <a:ea typeface="+mn-ea"/>
                <a:cs typeface="+mn-cs"/>
              </a:rPr>
              <a:t>等程序库的出现，泛型程序设计在</a:t>
            </a:r>
            <a:r>
              <a:rPr lang="en-US" altLang="zh-CN" sz="1200" b="0" i="0" kern="1200" dirty="0">
                <a:solidFill>
                  <a:schemeClr val="tx1"/>
                </a:solidFill>
                <a:effectLst/>
                <a:latin typeface="+mn-lt"/>
                <a:ea typeface="+mn-ea"/>
                <a:cs typeface="+mn-cs"/>
              </a:rPr>
              <a:t>C++</a:t>
            </a:r>
            <a:r>
              <a:rPr lang="zh-CN" altLang="en-US" sz="1200" b="0" i="0" kern="1200" dirty="0">
                <a:solidFill>
                  <a:schemeClr val="tx1"/>
                </a:solidFill>
                <a:effectLst/>
                <a:latin typeface="+mn-lt"/>
                <a:ea typeface="+mn-ea"/>
                <a:cs typeface="+mn-cs"/>
              </a:rPr>
              <a:t>中占据了越来越多的比重性。</a:t>
            </a:r>
            <a:endParaRPr lang="en-US" altLang="zh-CN" sz="1200" b="0" i="0" kern="1200" dirty="0">
              <a:solidFill>
                <a:schemeClr val="tx1"/>
              </a:solidFill>
              <a:effectLst/>
              <a:latin typeface="+mn-lt"/>
              <a:ea typeface="+mn-ea"/>
              <a:cs typeface="+mn-cs"/>
            </a:endParaRPr>
          </a:p>
          <a:p>
            <a:r>
              <a:rPr lang="en-US" altLang="zh-CN"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当然，同时由于</a:t>
            </a:r>
            <a:r>
              <a:rPr lang="en-US" altLang="zh-CN" sz="1200" b="0" i="0" kern="1200" dirty="0">
                <a:solidFill>
                  <a:schemeClr val="tx1"/>
                </a:solidFill>
                <a:effectLst/>
                <a:latin typeface="+mn-lt"/>
                <a:ea typeface="+mn-ea"/>
                <a:cs typeface="+mn-cs"/>
              </a:rPr>
              <a:t>Java</a:t>
            </a:r>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C#</a:t>
            </a:r>
            <a:r>
              <a:rPr lang="zh-CN" altLang="en-US" sz="1200" b="0" i="0" kern="1200" dirty="0">
                <a:solidFill>
                  <a:schemeClr val="tx1"/>
                </a:solidFill>
                <a:effectLst/>
                <a:latin typeface="+mn-lt"/>
                <a:ea typeface="+mn-ea"/>
                <a:cs typeface="+mn-cs"/>
              </a:rPr>
              <a:t>等语言的出现和硬件价格的大规模下降，</a:t>
            </a:r>
            <a:r>
              <a:rPr lang="en-US" altLang="zh-CN" sz="1200" b="0" i="0" kern="1200" dirty="0">
                <a:solidFill>
                  <a:schemeClr val="tx1"/>
                </a:solidFill>
                <a:effectLst/>
                <a:latin typeface="+mn-lt"/>
                <a:ea typeface="+mn-ea"/>
                <a:cs typeface="+mn-cs"/>
              </a:rPr>
              <a:t>C++</a:t>
            </a:r>
            <a:r>
              <a:rPr lang="zh-CN" altLang="en-US" sz="1200" b="0" i="0" kern="1200" dirty="0">
                <a:solidFill>
                  <a:schemeClr val="tx1"/>
                </a:solidFill>
                <a:effectLst/>
                <a:latin typeface="+mn-lt"/>
                <a:ea typeface="+mn-ea"/>
                <a:cs typeface="+mn-cs"/>
              </a:rPr>
              <a:t>受到了一定的冲击；</a:t>
            </a:r>
            <a:endParaRPr lang="en-US" altLang="zh-CN" sz="1200" b="0" i="0" kern="1200" dirty="0">
              <a:solidFill>
                <a:schemeClr val="tx1"/>
              </a:solidFill>
              <a:effectLst/>
              <a:latin typeface="+mn-lt"/>
              <a:ea typeface="+mn-ea"/>
              <a:cs typeface="+mn-cs"/>
            </a:endParaRPr>
          </a:p>
          <a:p>
            <a:endParaRPr lang="zh-CN" altLang="en-US"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第三阶段从</a:t>
            </a:r>
            <a:r>
              <a:rPr lang="en-US" altLang="zh-CN" sz="1200" b="0" i="0" kern="1200" dirty="0">
                <a:solidFill>
                  <a:schemeClr val="tx1"/>
                </a:solidFill>
                <a:effectLst/>
                <a:latin typeface="+mn-lt"/>
                <a:ea typeface="+mn-ea"/>
                <a:cs typeface="+mn-cs"/>
              </a:rPr>
              <a:t>2000</a:t>
            </a:r>
            <a:r>
              <a:rPr lang="zh-CN" altLang="en-US" sz="1200" b="0" i="0" kern="1200" dirty="0">
                <a:solidFill>
                  <a:schemeClr val="tx1"/>
                </a:solidFill>
                <a:effectLst/>
                <a:latin typeface="+mn-lt"/>
                <a:ea typeface="+mn-ea"/>
                <a:cs typeface="+mn-cs"/>
              </a:rPr>
              <a:t>年至今，由于以</a:t>
            </a:r>
            <a:r>
              <a:rPr lang="en-US" altLang="zh-CN" sz="1200" b="0" i="0" kern="1200" dirty="0">
                <a:solidFill>
                  <a:schemeClr val="tx1"/>
                </a:solidFill>
                <a:effectLst/>
                <a:latin typeface="+mn-lt"/>
                <a:ea typeface="+mn-ea"/>
                <a:cs typeface="+mn-cs"/>
              </a:rPr>
              <a:t>Loki</a:t>
            </a:r>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MPL</a:t>
            </a:r>
            <a:r>
              <a:rPr lang="zh-CN" altLang="en-US" sz="1200" b="0" i="0" kern="1200" dirty="0">
                <a:solidFill>
                  <a:schemeClr val="tx1"/>
                </a:solidFill>
                <a:effectLst/>
                <a:latin typeface="+mn-lt"/>
                <a:ea typeface="+mn-ea"/>
                <a:cs typeface="+mn-cs"/>
              </a:rPr>
              <a:t>等程序库为代表的产生式编程和模板元编程的出现，</a:t>
            </a:r>
            <a:r>
              <a:rPr lang="en-US" altLang="zh-CN" sz="1200" b="0" i="0" kern="1200" dirty="0">
                <a:solidFill>
                  <a:schemeClr val="tx1"/>
                </a:solidFill>
                <a:effectLst/>
                <a:latin typeface="+mn-lt"/>
                <a:ea typeface="+mn-ea"/>
                <a:cs typeface="+mn-cs"/>
              </a:rPr>
              <a:t>C++</a:t>
            </a:r>
            <a:r>
              <a:rPr lang="zh-CN" altLang="en-US" sz="1200" b="0" i="0" kern="1200" dirty="0">
                <a:solidFill>
                  <a:schemeClr val="tx1"/>
                </a:solidFill>
                <a:effectLst/>
                <a:latin typeface="+mn-lt"/>
                <a:ea typeface="+mn-ea"/>
                <a:cs typeface="+mn-cs"/>
              </a:rPr>
              <a:t>出现了发展历史上又一个新的高峰</a:t>
            </a:r>
            <a:endParaRPr lang="en-US" altLang="zh-CN" sz="1200" b="0" i="0" kern="1200" dirty="0">
              <a:solidFill>
                <a:schemeClr val="tx1"/>
              </a:solidFill>
              <a:effectLst/>
              <a:latin typeface="+mn-lt"/>
              <a:ea typeface="+mn-ea"/>
              <a:cs typeface="+mn-cs"/>
            </a:endParaRPr>
          </a:p>
          <a:p>
            <a:r>
              <a:rPr lang="en-US" altLang="zh-CN"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这些新技术的出现以及和原有技术的融合，使</a:t>
            </a:r>
            <a:r>
              <a:rPr lang="en-US" altLang="zh-CN" sz="1200" b="0" i="0" kern="1200" dirty="0">
                <a:solidFill>
                  <a:schemeClr val="tx1"/>
                </a:solidFill>
                <a:effectLst/>
                <a:latin typeface="+mn-lt"/>
                <a:ea typeface="+mn-ea"/>
                <a:cs typeface="+mn-cs"/>
              </a:rPr>
              <a:t>C++</a:t>
            </a:r>
            <a:r>
              <a:rPr lang="zh-CN" altLang="en-US" sz="1200" b="0" i="0" kern="1200" dirty="0">
                <a:solidFill>
                  <a:schemeClr val="tx1"/>
                </a:solidFill>
                <a:effectLst/>
                <a:latin typeface="+mn-lt"/>
                <a:ea typeface="+mn-ea"/>
                <a:cs typeface="+mn-cs"/>
              </a:rPr>
              <a:t>已经成为当今主流程序设计语言中最复杂的一员。</a:t>
            </a:r>
          </a:p>
          <a:p>
            <a:endParaRPr lang="en-US" altLang="zh-CN" dirty="0"/>
          </a:p>
          <a:p>
            <a:r>
              <a:rPr lang="en-US" altLang="zh-CN" dirty="0"/>
              <a:t>TR1</a:t>
            </a:r>
          </a:p>
          <a:p>
            <a:r>
              <a:rPr lang="zh-CN" altLang="en-US" dirty="0"/>
              <a:t>智能指针</a:t>
            </a:r>
            <a:endParaRPr lang="en-US" altLang="zh-CN" dirty="0"/>
          </a:p>
          <a:p>
            <a:r>
              <a:rPr lang="zh-CN" altLang="en-US" dirty="0"/>
              <a:t>仿函数绑定器</a:t>
            </a:r>
            <a:endParaRPr lang="en-US" altLang="zh-CN" dirty="0"/>
          </a:p>
          <a:p>
            <a:r>
              <a:rPr lang="zh-CN" altLang="en-US" dirty="0"/>
              <a:t>随机数引擎</a:t>
            </a:r>
            <a:endParaRPr lang="en-US" altLang="zh-CN" dirty="0"/>
          </a:p>
          <a:p>
            <a:r>
              <a:rPr lang="en-US" altLang="zh-CN" dirty="0" err="1"/>
              <a:t>Tuple</a:t>
            </a:r>
            <a:endParaRPr lang="en-US" altLang="zh-CN" dirty="0"/>
          </a:p>
          <a:p>
            <a:r>
              <a:rPr lang="zh-CN" altLang="en-US" dirty="0"/>
              <a:t>正则库</a:t>
            </a:r>
            <a:endParaRPr lang="en-US" altLang="zh-CN" dirty="0"/>
          </a:p>
          <a:p>
            <a:r>
              <a:rPr lang="zh-CN" altLang="en-US" dirty="0"/>
              <a:t>引用包装器</a:t>
            </a:r>
            <a:endParaRPr lang="en-US" altLang="zh-CN" dirty="0"/>
          </a:p>
          <a:p>
            <a:r>
              <a:rPr lang="en-US" altLang="zh-CN" dirty="0" err="1"/>
              <a:t>TypeTraits</a:t>
            </a:r>
            <a:endParaRPr lang="en-US" altLang="zh-CN" dirty="0"/>
          </a:p>
          <a:p>
            <a:r>
              <a:rPr lang="en-US" altLang="zh-CN" dirty="0"/>
              <a:t>23</a:t>
            </a:r>
            <a:r>
              <a:rPr lang="zh-CN" altLang="en-US" dirty="0"/>
              <a:t>种数学函数</a:t>
            </a:r>
            <a:endParaRPr lang="en-US" altLang="zh-CN" dirty="0"/>
          </a:p>
          <a:p>
            <a:r>
              <a:rPr lang="zh-CN" altLang="en-US" dirty="0"/>
              <a:t>非排序哈希表</a:t>
            </a:r>
            <a:r>
              <a:rPr lang="en-US" altLang="zh-CN" dirty="0" err="1"/>
              <a:t>unordered_map</a:t>
            </a:r>
            <a:r>
              <a:rPr lang="en-US" altLang="zh-CN" dirty="0"/>
              <a:t> …</a:t>
            </a:r>
          </a:p>
          <a:p>
            <a:endParaRPr lang="en-US" altLang="zh-CN" dirty="0"/>
          </a:p>
          <a:p>
            <a:r>
              <a:rPr lang="en-US" altLang="zh-CN" sz="1200" b="0" i="0" kern="1200" dirty="0">
                <a:solidFill>
                  <a:schemeClr val="tx1"/>
                </a:solidFill>
                <a:effectLst/>
                <a:latin typeface="+mn-lt"/>
                <a:ea typeface="+mn-ea"/>
                <a:cs typeface="+mn-cs"/>
              </a:rPr>
              <a:t>1967 </a:t>
            </a:r>
            <a:r>
              <a:rPr lang="zh-CN" altLang="en-US" sz="1200" b="0" i="0" kern="1200" dirty="0">
                <a:solidFill>
                  <a:schemeClr val="tx1"/>
                </a:solidFill>
                <a:effectLst/>
                <a:latin typeface="+mn-lt"/>
                <a:ea typeface="+mn-ea"/>
                <a:cs typeface="+mn-cs"/>
              </a:rPr>
              <a:t>年，</a:t>
            </a:r>
            <a:r>
              <a:rPr lang="en-US" altLang="zh-CN" sz="1200" b="0" i="0" kern="1200" dirty="0" err="1">
                <a:solidFill>
                  <a:schemeClr val="tx1"/>
                </a:solidFill>
                <a:effectLst/>
                <a:latin typeface="+mn-lt"/>
                <a:ea typeface="+mn-ea"/>
                <a:cs typeface="+mn-cs"/>
              </a:rPr>
              <a:t>Simula</a:t>
            </a:r>
            <a:r>
              <a:rPr lang="en-US" altLang="zh-CN"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语言中第一次出现了面向对象 </a:t>
            </a:r>
            <a:r>
              <a:rPr lang="en-US" altLang="zh-CN" sz="1200" b="0" i="0" kern="1200" dirty="0">
                <a:solidFill>
                  <a:schemeClr val="tx1"/>
                </a:solidFill>
                <a:effectLst/>
                <a:latin typeface="+mn-lt"/>
                <a:ea typeface="+mn-ea"/>
                <a:cs typeface="+mn-cs"/>
              </a:rPr>
              <a:t>(OO) </a:t>
            </a:r>
            <a:r>
              <a:rPr lang="zh-CN" altLang="en-US" sz="1200" b="0" i="0" kern="1200" dirty="0">
                <a:solidFill>
                  <a:schemeClr val="tx1"/>
                </a:solidFill>
                <a:effectLst/>
                <a:latin typeface="+mn-lt"/>
                <a:ea typeface="+mn-ea"/>
                <a:cs typeface="+mn-cs"/>
              </a:rPr>
              <a:t>的概念，但由于当时软件规模还不大，技术也还不太成熟，面向对象的优势并未发挥出来。</a:t>
            </a:r>
          </a:p>
          <a:p>
            <a:r>
              <a:rPr lang="en-US" altLang="zh-CN" sz="1200" b="0" i="0" kern="1200" dirty="0">
                <a:solidFill>
                  <a:schemeClr val="tx1"/>
                </a:solidFill>
                <a:effectLst/>
                <a:latin typeface="+mn-lt"/>
                <a:ea typeface="+mn-ea"/>
                <a:cs typeface="+mn-cs"/>
              </a:rPr>
              <a:t>1980 </a:t>
            </a:r>
            <a:r>
              <a:rPr lang="zh-CN" altLang="en-US" sz="1200" b="0" i="0" kern="1200" dirty="0">
                <a:solidFill>
                  <a:schemeClr val="tx1"/>
                </a:solidFill>
                <a:effectLst/>
                <a:latin typeface="+mn-lt"/>
                <a:ea typeface="+mn-ea"/>
                <a:cs typeface="+mn-cs"/>
              </a:rPr>
              <a:t>年，</a:t>
            </a:r>
            <a:r>
              <a:rPr lang="en-US" altLang="zh-CN" sz="1200" b="0" i="0" kern="1200" dirty="0">
                <a:solidFill>
                  <a:schemeClr val="tx1"/>
                </a:solidFill>
                <a:effectLst/>
                <a:latin typeface="+mn-lt"/>
                <a:ea typeface="+mn-ea"/>
                <a:cs typeface="+mn-cs"/>
              </a:rPr>
              <a:t>Smalltalk-80 </a:t>
            </a:r>
            <a:r>
              <a:rPr lang="zh-CN" altLang="en-US" sz="1200" b="0" i="0" kern="1200" dirty="0">
                <a:solidFill>
                  <a:schemeClr val="tx1"/>
                </a:solidFill>
                <a:effectLst/>
                <a:latin typeface="+mn-lt"/>
                <a:ea typeface="+mn-ea"/>
                <a:cs typeface="+mn-cs"/>
              </a:rPr>
              <a:t>出现后，面向对象技术才开始发挥魅力。</a:t>
            </a:r>
          </a:p>
          <a:p>
            <a:r>
              <a:rPr lang="en-US" altLang="zh-CN" sz="1200" b="0" i="0" kern="1200" dirty="0">
                <a:solidFill>
                  <a:schemeClr val="tx1"/>
                </a:solidFill>
                <a:effectLst/>
                <a:latin typeface="+mn-lt"/>
                <a:ea typeface="+mn-ea"/>
                <a:cs typeface="+mn-cs"/>
              </a:rPr>
              <a:t>1979 </a:t>
            </a:r>
            <a:r>
              <a:rPr lang="zh-CN" altLang="en-US" sz="1200" b="0" i="0" kern="1200" dirty="0">
                <a:solidFill>
                  <a:schemeClr val="tx1"/>
                </a:solidFill>
                <a:effectLst/>
                <a:latin typeface="+mn-lt"/>
                <a:ea typeface="+mn-ea"/>
                <a:cs typeface="+mn-cs"/>
              </a:rPr>
              <a:t>年，</a:t>
            </a:r>
            <a:r>
              <a:rPr lang="en-US" altLang="zh-CN" sz="1200" b="0" i="0" kern="1200" dirty="0">
                <a:solidFill>
                  <a:schemeClr val="tx1"/>
                </a:solidFill>
                <a:effectLst/>
                <a:latin typeface="+mn-lt"/>
                <a:ea typeface="+mn-ea"/>
                <a:cs typeface="+mn-cs"/>
              </a:rPr>
              <a:t>Bjarne </a:t>
            </a:r>
            <a:r>
              <a:rPr lang="en-US" altLang="zh-CN" sz="1200" b="0" i="0" kern="1200" dirty="0" err="1">
                <a:solidFill>
                  <a:schemeClr val="tx1"/>
                </a:solidFill>
                <a:effectLst/>
                <a:latin typeface="+mn-lt"/>
                <a:ea typeface="+mn-ea"/>
                <a:cs typeface="+mn-cs"/>
              </a:rPr>
              <a:t>Stroustrup</a:t>
            </a:r>
            <a:r>
              <a:rPr lang="en-US" altLang="zh-CN"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借鉴 </a:t>
            </a:r>
            <a:r>
              <a:rPr lang="en-US" altLang="zh-CN" sz="1200" b="0" i="0" kern="1200" dirty="0" err="1">
                <a:solidFill>
                  <a:schemeClr val="tx1"/>
                </a:solidFill>
                <a:effectLst/>
                <a:latin typeface="+mn-lt"/>
                <a:ea typeface="+mn-ea"/>
                <a:cs typeface="+mn-cs"/>
              </a:rPr>
              <a:t>Simula</a:t>
            </a:r>
            <a:r>
              <a:rPr lang="en-US" altLang="zh-CN"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中 </a:t>
            </a:r>
            <a:r>
              <a:rPr lang="en-US" altLang="zh-CN" sz="1200" b="0" i="0" kern="1200" dirty="0">
                <a:solidFill>
                  <a:schemeClr val="tx1"/>
                </a:solidFill>
                <a:effectLst/>
                <a:latin typeface="+mn-lt"/>
                <a:ea typeface="+mn-ea"/>
                <a:cs typeface="+mn-cs"/>
              </a:rPr>
              <a:t>"Class" </a:t>
            </a:r>
            <a:r>
              <a:rPr lang="zh-CN" altLang="en-US" sz="1200" b="0" i="0" kern="1200" dirty="0">
                <a:solidFill>
                  <a:schemeClr val="tx1"/>
                </a:solidFill>
                <a:effectLst/>
                <a:latin typeface="+mn-lt"/>
                <a:ea typeface="+mn-ea"/>
                <a:cs typeface="+mn-cs"/>
              </a:rPr>
              <a:t>的概念，开始研究增强 </a:t>
            </a:r>
            <a:r>
              <a:rPr lang="en-US" altLang="zh-CN" sz="1200" b="0" i="0" kern="1200" dirty="0">
                <a:solidFill>
                  <a:schemeClr val="tx1"/>
                </a:solidFill>
                <a:effectLst/>
                <a:latin typeface="+mn-lt"/>
                <a:ea typeface="+mn-ea"/>
                <a:cs typeface="+mn-cs"/>
              </a:rPr>
              <a:t>C </a:t>
            </a:r>
            <a:r>
              <a:rPr lang="zh-CN" altLang="en-US" sz="1200" b="0" i="0" kern="1200" dirty="0">
                <a:solidFill>
                  <a:schemeClr val="tx1"/>
                </a:solidFill>
                <a:effectLst/>
                <a:latin typeface="+mn-lt"/>
                <a:ea typeface="+mn-ea"/>
                <a:cs typeface="+mn-cs"/>
              </a:rPr>
              <a:t>语言，使其支持面向对象的特性。 </a:t>
            </a:r>
            <a:r>
              <a:rPr lang="en-US" altLang="zh-CN" sz="1200" b="0" i="0" kern="1200" dirty="0" err="1">
                <a:solidFill>
                  <a:schemeClr val="tx1"/>
                </a:solidFill>
                <a:effectLst/>
                <a:latin typeface="+mn-lt"/>
                <a:ea typeface="+mn-ea"/>
                <a:cs typeface="+mn-cs"/>
              </a:rPr>
              <a:t>B.Stroustrup</a:t>
            </a:r>
            <a:r>
              <a:rPr lang="en-US" altLang="zh-CN"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写了一个转换程序 </a:t>
            </a:r>
            <a:r>
              <a:rPr lang="en-US" altLang="zh-CN" sz="1200" b="0" i="0" kern="1200" dirty="0">
                <a:solidFill>
                  <a:schemeClr val="tx1"/>
                </a:solidFill>
                <a:effectLst/>
                <a:latin typeface="+mn-lt"/>
                <a:ea typeface="+mn-ea"/>
                <a:cs typeface="+mn-cs"/>
              </a:rPr>
              <a:t>"</a:t>
            </a:r>
            <a:r>
              <a:rPr lang="en-US" altLang="zh-CN" sz="1200" b="0" i="0" kern="1200" dirty="0" err="1">
                <a:solidFill>
                  <a:schemeClr val="tx1"/>
                </a:solidFill>
                <a:effectLst/>
                <a:latin typeface="+mn-lt"/>
                <a:ea typeface="+mn-ea"/>
                <a:cs typeface="+mn-cs"/>
              </a:rPr>
              <a:t>Cfront</a:t>
            </a:r>
            <a:r>
              <a:rPr lang="en-US" altLang="zh-CN"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把 </a:t>
            </a:r>
            <a:r>
              <a:rPr lang="en-US" altLang="zh-CN" sz="1200" b="0" i="0" kern="1200" dirty="0">
                <a:solidFill>
                  <a:schemeClr val="tx1"/>
                </a:solidFill>
                <a:effectLst/>
                <a:latin typeface="+mn-lt"/>
                <a:ea typeface="+mn-ea"/>
                <a:cs typeface="+mn-cs"/>
              </a:rPr>
              <a:t>C++ </a:t>
            </a:r>
            <a:r>
              <a:rPr lang="zh-CN" altLang="en-US" sz="1200" b="0" i="0" kern="1200" dirty="0">
                <a:solidFill>
                  <a:schemeClr val="tx1"/>
                </a:solidFill>
                <a:effectLst/>
                <a:latin typeface="+mn-lt"/>
                <a:ea typeface="+mn-ea"/>
                <a:cs typeface="+mn-cs"/>
              </a:rPr>
              <a:t>代码转换为普通的 </a:t>
            </a:r>
            <a:r>
              <a:rPr lang="en-US" altLang="zh-CN" sz="1200" b="0" i="0" kern="1200" dirty="0">
                <a:solidFill>
                  <a:schemeClr val="tx1"/>
                </a:solidFill>
                <a:effectLst/>
                <a:latin typeface="+mn-lt"/>
                <a:ea typeface="+mn-ea"/>
                <a:cs typeface="+mn-cs"/>
              </a:rPr>
              <a:t>C </a:t>
            </a:r>
            <a:r>
              <a:rPr lang="zh-CN" altLang="en-US" sz="1200" b="0" i="0" kern="1200" dirty="0">
                <a:solidFill>
                  <a:schemeClr val="tx1"/>
                </a:solidFill>
                <a:effectLst/>
                <a:latin typeface="+mn-lt"/>
                <a:ea typeface="+mn-ea"/>
                <a:cs typeface="+mn-cs"/>
              </a:rPr>
              <a:t>代码，使它在各种各样的平台上立即投入使用。 </a:t>
            </a:r>
            <a:r>
              <a:rPr lang="en-US" altLang="zh-CN" sz="1200" b="0" i="0" kern="1200" dirty="0">
                <a:solidFill>
                  <a:schemeClr val="tx1"/>
                </a:solidFill>
                <a:effectLst/>
                <a:latin typeface="+mn-lt"/>
                <a:ea typeface="+mn-ea"/>
                <a:cs typeface="+mn-cs"/>
              </a:rPr>
              <a:t>1983 </a:t>
            </a:r>
            <a:r>
              <a:rPr lang="zh-CN" altLang="en-US" sz="1200" b="0" i="0" kern="1200" dirty="0">
                <a:solidFill>
                  <a:schemeClr val="tx1"/>
                </a:solidFill>
                <a:effectLst/>
                <a:latin typeface="+mn-lt"/>
                <a:ea typeface="+mn-ea"/>
                <a:cs typeface="+mn-cs"/>
              </a:rPr>
              <a:t>年，这种语言被命名为 </a:t>
            </a:r>
            <a:r>
              <a:rPr lang="en-US" altLang="zh-CN" sz="1200" b="0" i="0" kern="1200" dirty="0">
                <a:solidFill>
                  <a:schemeClr val="tx1"/>
                </a:solidFill>
                <a:effectLst/>
                <a:latin typeface="+mn-lt"/>
                <a:ea typeface="+mn-ea"/>
                <a:cs typeface="+mn-cs"/>
              </a:rPr>
              <a:t>C++</a:t>
            </a:r>
          </a:p>
          <a:p>
            <a:endParaRPr lang="zh-CN" altLang="en-US" dirty="0"/>
          </a:p>
        </p:txBody>
      </p:sp>
      <p:sp>
        <p:nvSpPr>
          <p:cNvPr id="4" name="灯片编号占位符 3"/>
          <p:cNvSpPr>
            <a:spLocks noGrp="1"/>
          </p:cNvSpPr>
          <p:nvPr>
            <p:ph type="sldNum" sz="quarter" idx="10"/>
          </p:nvPr>
        </p:nvSpPr>
        <p:spPr/>
        <p:txBody>
          <a:bodyPr/>
          <a:lstStyle/>
          <a:p>
            <a:fld id="{46593B6F-300B-4ECE-AE7E-E0BEBEA3A190}" type="slidenum">
              <a:rPr lang="zh-CN" altLang="en-US" smtClean="0"/>
              <a:pPr/>
              <a:t>6</a:t>
            </a:fld>
            <a:endParaRPr lang="zh-CN" altLang="en-US"/>
          </a:p>
        </p:txBody>
      </p:sp>
    </p:spTree>
    <p:extLst>
      <p:ext uri="{BB962C8B-B14F-4D97-AF65-F5344CB8AC3E}">
        <p14:creationId xmlns:p14="http://schemas.microsoft.com/office/powerpoint/2010/main" val="3360396380"/>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这部分算法不适用于</a:t>
            </a:r>
            <a:r>
              <a:rPr lang="en-US" altLang="zh-CN" sz="1200" b="0" i="0" kern="1200" dirty="0" err="1">
                <a:solidFill>
                  <a:schemeClr val="tx1"/>
                </a:solidFill>
                <a:effectLst/>
                <a:latin typeface="+mn-lt"/>
                <a:ea typeface="+mn-ea"/>
                <a:cs typeface="+mn-cs"/>
              </a:rPr>
              <a:t>hash_table,hash_set</a:t>
            </a:r>
            <a:r>
              <a:rPr lang="zh-CN" altLang="en-US" sz="1200" b="0" i="0" kern="1200" dirty="0">
                <a:solidFill>
                  <a:schemeClr val="tx1"/>
                </a:solidFill>
                <a:effectLst/>
                <a:latin typeface="+mn-lt"/>
                <a:ea typeface="+mn-ea"/>
                <a:cs typeface="+mn-cs"/>
              </a:rPr>
              <a:t>这样的容器。</a:t>
            </a:r>
            <a:endParaRPr lang="zh-CN" altLang="en-US" dirty="0"/>
          </a:p>
        </p:txBody>
      </p:sp>
      <p:sp>
        <p:nvSpPr>
          <p:cNvPr id="4" name="灯片编号占位符 3"/>
          <p:cNvSpPr>
            <a:spLocks noGrp="1"/>
          </p:cNvSpPr>
          <p:nvPr>
            <p:ph type="sldNum" sz="quarter" idx="10"/>
          </p:nvPr>
        </p:nvSpPr>
        <p:spPr/>
        <p:txBody>
          <a:bodyPr/>
          <a:lstStyle/>
          <a:p>
            <a:fld id="{46593B6F-300B-4ECE-AE7E-E0BEBEA3A190}" type="slidenum">
              <a:rPr lang="zh-CN" altLang="en-US" smtClean="0"/>
              <a:pPr/>
              <a:t>64</a:t>
            </a:fld>
            <a:endParaRPr lang="zh-CN" altLang="en-US"/>
          </a:p>
        </p:txBody>
      </p:sp>
    </p:spTree>
    <p:extLst>
      <p:ext uri="{BB962C8B-B14F-4D97-AF65-F5344CB8AC3E}">
        <p14:creationId xmlns:p14="http://schemas.microsoft.com/office/powerpoint/2010/main" val="3631633757"/>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一般都用数组来表示堆，</a:t>
            </a:r>
            <a:r>
              <a:rPr lang="en-US" altLang="zh-CN" sz="1200" b="0" i="0" kern="1200" dirty="0" err="1">
                <a:solidFill>
                  <a:schemeClr val="tx1"/>
                </a:solidFill>
                <a:effectLst/>
                <a:latin typeface="+mn-lt"/>
                <a:ea typeface="+mn-ea"/>
                <a:cs typeface="+mn-cs"/>
              </a:rPr>
              <a:t>i</a:t>
            </a:r>
            <a:r>
              <a:rPr lang="zh-CN" altLang="en-US" sz="1200" b="0" i="0" kern="1200" dirty="0">
                <a:solidFill>
                  <a:schemeClr val="tx1"/>
                </a:solidFill>
                <a:effectLst/>
                <a:latin typeface="+mn-lt"/>
                <a:ea typeface="+mn-ea"/>
                <a:cs typeface="+mn-cs"/>
              </a:rPr>
              <a:t>结点的父结点下标就为</a:t>
            </a:r>
            <a:r>
              <a:rPr lang="en-US" altLang="zh-CN" sz="1200" b="0" i="0" kern="1200" dirty="0">
                <a:solidFill>
                  <a:schemeClr val="tx1"/>
                </a:solidFill>
                <a:effectLst/>
                <a:latin typeface="+mn-lt"/>
                <a:ea typeface="+mn-ea"/>
                <a:cs typeface="+mn-cs"/>
              </a:rPr>
              <a:t>(</a:t>
            </a:r>
            <a:r>
              <a:rPr lang="en-US" altLang="zh-CN" sz="1200" b="0" i="0" kern="1200" dirty="0" err="1">
                <a:solidFill>
                  <a:schemeClr val="tx1"/>
                </a:solidFill>
                <a:effectLst/>
                <a:latin typeface="+mn-lt"/>
                <a:ea typeface="+mn-ea"/>
                <a:cs typeface="+mn-cs"/>
              </a:rPr>
              <a:t>i</a:t>
            </a:r>
            <a:r>
              <a:rPr lang="en-US" altLang="zh-CN" sz="1200" b="0" i="0" kern="1200" dirty="0">
                <a:solidFill>
                  <a:schemeClr val="tx1"/>
                </a:solidFill>
                <a:effectLst/>
                <a:latin typeface="+mn-lt"/>
                <a:ea typeface="+mn-ea"/>
                <a:cs typeface="+mn-cs"/>
              </a:rPr>
              <a:t> – 1) / 2</a:t>
            </a:r>
            <a:r>
              <a:rPr lang="zh-CN" altLang="en-US" sz="1200" b="0" i="0" kern="1200" dirty="0">
                <a:solidFill>
                  <a:schemeClr val="tx1"/>
                </a:solidFill>
                <a:effectLst/>
                <a:latin typeface="+mn-lt"/>
                <a:ea typeface="+mn-ea"/>
                <a:cs typeface="+mn-cs"/>
              </a:rPr>
              <a:t>。它的左右子结点下标分别为</a:t>
            </a:r>
            <a:r>
              <a:rPr lang="en-US" altLang="zh-CN" sz="1200" b="0" i="0" kern="1200" dirty="0">
                <a:solidFill>
                  <a:schemeClr val="tx1"/>
                </a:solidFill>
                <a:effectLst/>
                <a:latin typeface="+mn-lt"/>
                <a:ea typeface="+mn-ea"/>
                <a:cs typeface="+mn-cs"/>
              </a:rPr>
              <a:t>2 * </a:t>
            </a:r>
            <a:r>
              <a:rPr lang="en-US" altLang="zh-CN" sz="1200" b="0" i="0" kern="1200" dirty="0" err="1">
                <a:solidFill>
                  <a:schemeClr val="tx1"/>
                </a:solidFill>
                <a:effectLst/>
                <a:latin typeface="+mn-lt"/>
                <a:ea typeface="+mn-ea"/>
                <a:cs typeface="+mn-cs"/>
              </a:rPr>
              <a:t>i</a:t>
            </a:r>
            <a:r>
              <a:rPr lang="en-US" altLang="zh-CN" sz="1200" b="0" i="0" kern="1200" dirty="0">
                <a:solidFill>
                  <a:schemeClr val="tx1"/>
                </a:solidFill>
                <a:effectLst/>
                <a:latin typeface="+mn-lt"/>
                <a:ea typeface="+mn-ea"/>
                <a:cs typeface="+mn-cs"/>
              </a:rPr>
              <a:t> + 1</a:t>
            </a:r>
            <a:r>
              <a:rPr lang="zh-CN" altLang="en-US" sz="1200" b="0" i="0" kern="1200" dirty="0">
                <a:solidFill>
                  <a:schemeClr val="tx1"/>
                </a:solidFill>
                <a:effectLst/>
                <a:latin typeface="+mn-lt"/>
                <a:ea typeface="+mn-ea"/>
                <a:cs typeface="+mn-cs"/>
              </a:rPr>
              <a:t>和</a:t>
            </a:r>
            <a:r>
              <a:rPr lang="en-US" altLang="zh-CN" sz="1200" b="0" i="0" kern="1200" dirty="0">
                <a:solidFill>
                  <a:schemeClr val="tx1"/>
                </a:solidFill>
                <a:effectLst/>
                <a:latin typeface="+mn-lt"/>
                <a:ea typeface="+mn-ea"/>
                <a:cs typeface="+mn-cs"/>
              </a:rPr>
              <a:t>2 * </a:t>
            </a:r>
            <a:r>
              <a:rPr lang="en-US" altLang="zh-CN" sz="1200" b="0" i="0" kern="1200" dirty="0" err="1">
                <a:solidFill>
                  <a:schemeClr val="tx1"/>
                </a:solidFill>
                <a:effectLst/>
                <a:latin typeface="+mn-lt"/>
                <a:ea typeface="+mn-ea"/>
                <a:cs typeface="+mn-cs"/>
              </a:rPr>
              <a:t>i</a:t>
            </a:r>
            <a:r>
              <a:rPr lang="en-US" altLang="zh-CN" sz="1200" b="0" i="0" kern="1200" dirty="0">
                <a:solidFill>
                  <a:schemeClr val="tx1"/>
                </a:solidFill>
                <a:effectLst/>
                <a:latin typeface="+mn-lt"/>
                <a:ea typeface="+mn-ea"/>
                <a:cs typeface="+mn-cs"/>
              </a:rPr>
              <a:t> + 2</a:t>
            </a:r>
            <a:r>
              <a:rPr lang="zh-CN" altLang="en-US" sz="1200" b="0" i="0" kern="1200" dirty="0">
                <a:solidFill>
                  <a:schemeClr val="tx1"/>
                </a:solidFill>
                <a:effectLst/>
                <a:latin typeface="+mn-lt"/>
                <a:ea typeface="+mn-ea"/>
                <a:cs typeface="+mn-cs"/>
              </a:rPr>
              <a:t>。如第</a:t>
            </a:r>
            <a:r>
              <a:rPr lang="en-US" altLang="zh-CN" sz="1200" b="0" i="0" kern="1200" dirty="0">
                <a:solidFill>
                  <a:schemeClr val="tx1"/>
                </a:solidFill>
                <a:effectLst/>
                <a:latin typeface="+mn-lt"/>
                <a:ea typeface="+mn-ea"/>
                <a:cs typeface="+mn-cs"/>
              </a:rPr>
              <a:t>0</a:t>
            </a:r>
            <a:r>
              <a:rPr lang="zh-CN" altLang="en-US" sz="1200" b="0" i="0" kern="1200" dirty="0">
                <a:solidFill>
                  <a:schemeClr val="tx1"/>
                </a:solidFill>
                <a:effectLst/>
                <a:latin typeface="+mn-lt"/>
                <a:ea typeface="+mn-ea"/>
                <a:cs typeface="+mn-cs"/>
              </a:rPr>
              <a:t>个结点左右子结点下标分别为</a:t>
            </a:r>
            <a:r>
              <a:rPr lang="en-US" altLang="zh-CN" sz="1200" b="0" i="0" kern="1200" dirty="0">
                <a:solidFill>
                  <a:schemeClr val="tx1"/>
                </a:solidFill>
                <a:effectLst/>
                <a:latin typeface="+mn-lt"/>
                <a:ea typeface="+mn-ea"/>
                <a:cs typeface="+mn-cs"/>
              </a:rPr>
              <a:t>1</a:t>
            </a:r>
            <a:r>
              <a:rPr lang="zh-CN" altLang="en-US" sz="1200" b="0" i="0" kern="1200" dirty="0">
                <a:solidFill>
                  <a:schemeClr val="tx1"/>
                </a:solidFill>
                <a:effectLst/>
                <a:latin typeface="+mn-lt"/>
                <a:ea typeface="+mn-ea"/>
                <a:cs typeface="+mn-cs"/>
              </a:rPr>
              <a:t>和</a:t>
            </a:r>
            <a:r>
              <a:rPr lang="en-US" altLang="zh-CN" sz="1200" b="0" i="0" kern="1200" dirty="0">
                <a:solidFill>
                  <a:schemeClr val="tx1"/>
                </a:solidFill>
                <a:effectLst/>
                <a:latin typeface="+mn-lt"/>
                <a:ea typeface="+mn-ea"/>
                <a:cs typeface="+mn-cs"/>
              </a:rPr>
              <a:t>2</a:t>
            </a:r>
            <a:r>
              <a:rPr lang="zh-CN" altLang="en-US" sz="1200" b="0" i="0" kern="1200" dirty="0">
                <a:solidFill>
                  <a:schemeClr val="tx1"/>
                </a:solidFill>
                <a:effectLst/>
                <a:latin typeface="+mn-lt"/>
                <a:ea typeface="+mn-ea"/>
                <a:cs typeface="+mn-cs"/>
              </a:rPr>
              <a:t>。</a:t>
            </a:r>
            <a:endParaRPr lang="zh-CN" altLang="en-US" dirty="0"/>
          </a:p>
        </p:txBody>
      </p:sp>
      <p:sp>
        <p:nvSpPr>
          <p:cNvPr id="4" name="灯片编号占位符 3"/>
          <p:cNvSpPr>
            <a:spLocks noGrp="1"/>
          </p:cNvSpPr>
          <p:nvPr>
            <p:ph type="sldNum" sz="quarter" idx="10"/>
          </p:nvPr>
        </p:nvSpPr>
        <p:spPr/>
        <p:txBody>
          <a:bodyPr/>
          <a:lstStyle/>
          <a:p>
            <a:fld id="{46593B6F-300B-4ECE-AE7E-E0BEBEA3A190}" type="slidenum">
              <a:rPr lang="zh-CN" altLang="en-US" smtClean="0"/>
              <a:pPr/>
              <a:t>65</a:t>
            </a:fld>
            <a:endParaRPr lang="zh-CN" altLang="en-US"/>
          </a:p>
        </p:txBody>
      </p:sp>
    </p:spTree>
    <p:extLst>
      <p:ext uri="{BB962C8B-B14F-4D97-AF65-F5344CB8AC3E}">
        <p14:creationId xmlns:p14="http://schemas.microsoft.com/office/powerpoint/2010/main" val="3354803978"/>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新版的</a:t>
            </a:r>
            <a:r>
              <a:rPr lang="en-US" altLang="zh-CN" sz="1200" b="0" i="0" kern="1200" dirty="0" err="1">
                <a:solidFill>
                  <a:schemeClr val="tx1"/>
                </a:solidFill>
                <a:effectLst/>
                <a:latin typeface="+mn-lt"/>
                <a:ea typeface="+mn-ea"/>
                <a:cs typeface="+mn-cs"/>
              </a:rPr>
              <a:t>hash_map</a:t>
            </a:r>
            <a:r>
              <a:rPr lang="zh-CN" altLang="en-US" sz="1200" b="0" i="0" kern="1200" dirty="0">
                <a:solidFill>
                  <a:schemeClr val="tx1"/>
                </a:solidFill>
                <a:effectLst/>
                <a:latin typeface="+mn-lt"/>
                <a:ea typeface="+mn-ea"/>
                <a:cs typeface="+mn-cs"/>
              </a:rPr>
              <a:t>都是</a:t>
            </a:r>
            <a:r>
              <a:rPr lang="en-US" altLang="zh-CN" sz="1200" b="0" i="0" kern="1200" dirty="0" err="1">
                <a:solidFill>
                  <a:schemeClr val="tx1"/>
                </a:solidFill>
                <a:effectLst/>
                <a:latin typeface="+mn-lt"/>
                <a:ea typeface="+mn-ea"/>
                <a:cs typeface="+mn-cs"/>
              </a:rPr>
              <a:t>unordered_map</a:t>
            </a:r>
            <a:r>
              <a:rPr lang="zh-CN" altLang="en-US" sz="1200" b="0" i="0" kern="1200" dirty="0">
                <a:solidFill>
                  <a:schemeClr val="tx1"/>
                </a:solidFill>
                <a:effectLst/>
                <a:latin typeface="+mn-lt"/>
                <a:ea typeface="+mn-ea"/>
                <a:cs typeface="+mn-cs"/>
              </a:rPr>
              <a:t>了，这里只说</a:t>
            </a:r>
            <a:r>
              <a:rPr lang="en-US" altLang="zh-CN" sz="1200" b="0" i="0" kern="1200" dirty="0" err="1">
                <a:solidFill>
                  <a:schemeClr val="tx1"/>
                </a:solidFill>
                <a:effectLst/>
                <a:latin typeface="+mn-lt"/>
                <a:ea typeface="+mn-ea"/>
                <a:cs typeface="+mn-cs"/>
              </a:rPr>
              <a:t>unordered_map</a:t>
            </a:r>
            <a:r>
              <a:rPr lang="zh-CN" altLang="en-US" sz="1200" b="0" i="0" kern="1200" dirty="0">
                <a:solidFill>
                  <a:schemeClr val="tx1"/>
                </a:solidFill>
                <a:effectLst/>
                <a:latin typeface="+mn-lt"/>
                <a:ea typeface="+mn-ea"/>
                <a:cs typeface="+mn-cs"/>
              </a:rPr>
              <a:t>和</a:t>
            </a:r>
            <a:r>
              <a:rPr lang="en-US" altLang="zh-CN" sz="1200" b="0" i="0" kern="1200" dirty="0">
                <a:solidFill>
                  <a:schemeClr val="tx1"/>
                </a:solidFill>
                <a:effectLst/>
                <a:latin typeface="+mn-lt"/>
                <a:ea typeface="+mn-ea"/>
                <a:cs typeface="+mn-cs"/>
              </a:rPr>
              <a:t>map.</a:t>
            </a:r>
          </a:p>
          <a:p>
            <a:r>
              <a:rPr lang="zh-CN" altLang="en-US" sz="1200" b="0" i="0" kern="1200" dirty="0">
                <a:solidFill>
                  <a:schemeClr val="tx1"/>
                </a:solidFill>
                <a:effectLst/>
                <a:latin typeface="+mn-lt"/>
                <a:ea typeface="+mn-ea"/>
                <a:cs typeface="+mn-cs"/>
              </a:rPr>
              <a:t>运行效率方面：</a:t>
            </a:r>
            <a:r>
              <a:rPr lang="en-US" altLang="zh-CN" sz="1200" b="0" i="0" kern="1200" dirty="0" err="1">
                <a:solidFill>
                  <a:schemeClr val="tx1"/>
                </a:solidFill>
                <a:effectLst/>
                <a:latin typeface="+mn-lt"/>
                <a:ea typeface="+mn-ea"/>
                <a:cs typeface="+mn-cs"/>
              </a:rPr>
              <a:t>unordered_map</a:t>
            </a:r>
            <a:r>
              <a:rPr lang="zh-CN" altLang="en-US" sz="1200" b="0" i="0" kern="1200" dirty="0">
                <a:solidFill>
                  <a:schemeClr val="tx1"/>
                </a:solidFill>
                <a:effectLst/>
                <a:latin typeface="+mn-lt"/>
                <a:ea typeface="+mn-ea"/>
                <a:cs typeface="+mn-cs"/>
              </a:rPr>
              <a:t>最高，而</a:t>
            </a:r>
            <a:r>
              <a:rPr lang="en-US" altLang="zh-CN" sz="1200" b="0" i="0" kern="1200" dirty="0">
                <a:solidFill>
                  <a:schemeClr val="tx1"/>
                </a:solidFill>
                <a:effectLst/>
                <a:latin typeface="+mn-lt"/>
                <a:ea typeface="+mn-ea"/>
                <a:cs typeface="+mn-cs"/>
              </a:rPr>
              <a:t>map</a:t>
            </a:r>
            <a:r>
              <a:rPr lang="zh-CN" altLang="en-US" sz="1200" b="0" i="0" kern="1200" dirty="0">
                <a:solidFill>
                  <a:schemeClr val="tx1"/>
                </a:solidFill>
                <a:effectLst/>
                <a:latin typeface="+mn-lt"/>
                <a:ea typeface="+mn-ea"/>
                <a:cs typeface="+mn-cs"/>
              </a:rPr>
              <a:t>效率较低但 提供了稳定效率和有序的序列。</a:t>
            </a:r>
          </a:p>
          <a:p>
            <a:r>
              <a:rPr lang="zh-CN" altLang="en-US" sz="1200" b="0" i="0" kern="1200" dirty="0">
                <a:solidFill>
                  <a:schemeClr val="tx1"/>
                </a:solidFill>
                <a:effectLst/>
                <a:latin typeface="+mn-lt"/>
                <a:ea typeface="+mn-ea"/>
                <a:cs typeface="+mn-cs"/>
              </a:rPr>
              <a:t>占用内存方面：</a:t>
            </a:r>
            <a:r>
              <a:rPr lang="en-US" altLang="zh-CN" sz="1200" b="0" i="0" kern="1200" dirty="0">
                <a:solidFill>
                  <a:schemeClr val="tx1"/>
                </a:solidFill>
                <a:effectLst/>
                <a:latin typeface="+mn-lt"/>
                <a:ea typeface="+mn-ea"/>
                <a:cs typeface="+mn-cs"/>
              </a:rPr>
              <a:t>map</a:t>
            </a:r>
            <a:r>
              <a:rPr lang="zh-CN" altLang="en-US" sz="1200" b="0" i="0" kern="1200" dirty="0">
                <a:solidFill>
                  <a:schemeClr val="tx1"/>
                </a:solidFill>
                <a:effectLst/>
                <a:latin typeface="+mn-lt"/>
                <a:ea typeface="+mn-ea"/>
                <a:cs typeface="+mn-cs"/>
              </a:rPr>
              <a:t>内存占用略低，</a:t>
            </a:r>
            <a:r>
              <a:rPr lang="en-US" altLang="zh-CN" sz="1200" b="0" i="0" kern="1200" dirty="0" err="1">
                <a:solidFill>
                  <a:schemeClr val="tx1"/>
                </a:solidFill>
                <a:effectLst/>
                <a:latin typeface="+mn-lt"/>
                <a:ea typeface="+mn-ea"/>
                <a:cs typeface="+mn-cs"/>
              </a:rPr>
              <a:t>unordered_map</a:t>
            </a:r>
            <a:r>
              <a:rPr lang="zh-CN" altLang="en-US" sz="1200" b="0" i="0" kern="1200" dirty="0">
                <a:solidFill>
                  <a:schemeClr val="tx1"/>
                </a:solidFill>
                <a:effectLst/>
                <a:latin typeface="+mn-lt"/>
                <a:ea typeface="+mn-ea"/>
                <a:cs typeface="+mn-cs"/>
              </a:rPr>
              <a:t>内存占用略高</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而且是线性成比例的。</a:t>
            </a:r>
          </a:p>
          <a:p>
            <a:r>
              <a:rPr lang="zh-CN" altLang="en-US" sz="1200" b="0" i="0" kern="1200" dirty="0">
                <a:solidFill>
                  <a:schemeClr val="tx1"/>
                </a:solidFill>
                <a:effectLst/>
                <a:latin typeface="+mn-lt"/>
                <a:ea typeface="+mn-ea"/>
                <a:cs typeface="+mn-cs"/>
              </a:rPr>
              <a:t>需要无序容器，快速查找删除，不担心略高的内存时用</a:t>
            </a:r>
            <a:r>
              <a:rPr lang="en-US" altLang="zh-CN" sz="1200" b="0" i="0" kern="1200" dirty="0" err="1">
                <a:solidFill>
                  <a:schemeClr val="tx1"/>
                </a:solidFill>
                <a:effectLst/>
                <a:latin typeface="+mn-lt"/>
                <a:ea typeface="+mn-ea"/>
                <a:cs typeface="+mn-cs"/>
              </a:rPr>
              <a:t>unordered_map</a:t>
            </a:r>
            <a:r>
              <a:rPr lang="zh-CN" altLang="en-US" sz="1200" b="0" i="0" kern="1200" dirty="0">
                <a:solidFill>
                  <a:schemeClr val="tx1"/>
                </a:solidFill>
                <a:effectLst/>
                <a:latin typeface="+mn-lt"/>
                <a:ea typeface="+mn-ea"/>
                <a:cs typeface="+mn-cs"/>
              </a:rPr>
              <a:t>；有序容器稳定查找删除效率，内存很在意时候用</a:t>
            </a:r>
            <a:r>
              <a:rPr lang="en-US" altLang="zh-CN" sz="1200" b="0" i="0" kern="1200" dirty="0">
                <a:solidFill>
                  <a:schemeClr val="tx1"/>
                </a:solidFill>
                <a:effectLst/>
                <a:latin typeface="+mn-lt"/>
                <a:ea typeface="+mn-ea"/>
                <a:cs typeface="+mn-cs"/>
              </a:rPr>
              <a:t>map</a:t>
            </a:r>
            <a:r>
              <a:rPr lang="zh-CN" altLang="en-US" sz="1200" b="0" i="0" kern="1200" dirty="0">
                <a:solidFill>
                  <a:schemeClr val="tx1"/>
                </a:solidFill>
                <a:effectLst/>
                <a:latin typeface="+mn-lt"/>
                <a:ea typeface="+mn-ea"/>
                <a:cs typeface="+mn-cs"/>
              </a:rPr>
              <a:t>。</a:t>
            </a:r>
            <a:endParaRPr lang="en-US" altLang="zh-CN" sz="1200" b="0" i="0" kern="1200" dirty="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46593B6F-300B-4ECE-AE7E-E0BEBEA3A190}" type="slidenum">
              <a:rPr lang="zh-CN" altLang="en-US" smtClean="0"/>
              <a:pPr/>
              <a:t>68</a:t>
            </a:fld>
            <a:endParaRPr lang="zh-CN" altLang="en-US"/>
          </a:p>
        </p:txBody>
      </p:sp>
    </p:spTree>
    <p:extLst>
      <p:ext uri="{BB962C8B-B14F-4D97-AF65-F5344CB8AC3E}">
        <p14:creationId xmlns:p14="http://schemas.microsoft.com/office/powerpoint/2010/main" val="31967562"/>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针对</a:t>
            </a:r>
            <a:r>
              <a:rPr lang="en-US" altLang="zh-CN" dirty="0"/>
              <a:t>string </a:t>
            </a:r>
            <a:r>
              <a:rPr lang="zh-CN" altLang="en-US" dirty="0"/>
              <a:t>类型来讲。</a:t>
            </a:r>
            <a:r>
              <a:rPr lang="en-US" altLang="zh-CN" dirty="0"/>
              <a:t>char </a:t>
            </a:r>
            <a:r>
              <a:rPr lang="en-US" altLang="zh-CN" dirty="0" err="1"/>
              <a:t>wchar</a:t>
            </a:r>
            <a:r>
              <a:rPr lang="en-US" altLang="zh-CN" dirty="0"/>
              <a:t> </a:t>
            </a:r>
          </a:p>
          <a:p>
            <a:r>
              <a:rPr lang="zh-CN" altLang="en-US" dirty="0"/>
              <a:t>做了不同的</a:t>
            </a:r>
            <a:r>
              <a:rPr lang="en-US" altLang="zh-CN" dirty="0" err="1"/>
              <a:t>type_police</a:t>
            </a:r>
            <a:endParaRPr lang="en-US" altLang="zh-CN" dirty="0"/>
          </a:p>
          <a:p>
            <a:endParaRPr lang="en-US" altLang="zh-CN" dirty="0"/>
          </a:p>
          <a:p>
            <a:r>
              <a:rPr lang="en-US" altLang="zh-CN" dirty="0" err="1"/>
              <a:t>Singeltone</a:t>
            </a:r>
            <a:r>
              <a:rPr lang="en-US" altLang="zh-CN" dirty="0"/>
              <a:t> </a:t>
            </a:r>
            <a:r>
              <a:rPr lang="zh-CN" altLang="en-US" dirty="0"/>
              <a:t>模板</a:t>
            </a:r>
          </a:p>
        </p:txBody>
      </p:sp>
      <p:sp>
        <p:nvSpPr>
          <p:cNvPr id="4" name="灯片编号占位符 3"/>
          <p:cNvSpPr>
            <a:spLocks noGrp="1"/>
          </p:cNvSpPr>
          <p:nvPr>
            <p:ph type="sldNum" sz="quarter" idx="10"/>
          </p:nvPr>
        </p:nvSpPr>
        <p:spPr/>
        <p:txBody>
          <a:bodyPr/>
          <a:lstStyle/>
          <a:p>
            <a:fld id="{46593B6F-300B-4ECE-AE7E-E0BEBEA3A190}" type="slidenum">
              <a:rPr lang="zh-CN" altLang="en-US" smtClean="0"/>
              <a:pPr/>
              <a:t>69</a:t>
            </a:fld>
            <a:endParaRPr lang="zh-CN" altLang="en-US"/>
          </a:p>
        </p:txBody>
      </p:sp>
    </p:spTree>
    <p:extLst>
      <p:ext uri="{BB962C8B-B14F-4D97-AF65-F5344CB8AC3E}">
        <p14:creationId xmlns:p14="http://schemas.microsoft.com/office/powerpoint/2010/main" val="24277462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 作为语句结束符</a:t>
            </a:r>
            <a:endParaRPr lang="en-US" altLang="zh-CN" dirty="0"/>
          </a:p>
          <a:p>
            <a:r>
              <a:rPr lang="zh-CN" altLang="en-US" dirty="0"/>
              <a:t>注释</a:t>
            </a:r>
            <a:endParaRPr lang="en-US" altLang="zh-CN" dirty="0"/>
          </a:p>
          <a:p>
            <a:pPr marL="171450" indent="-171450">
              <a:buFont typeface="Arial" panose="020B0604020202020204" pitchFamily="34" charset="0"/>
              <a:buChar char="•"/>
            </a:pPr>
            <a:r>
              <a:rPr lang="zh-CN" altLang="en-US" dirty="0"/>
              <a:t>单行 </a:t>
            </a:r>
            <a:r>
              <a:rPr lang="en-US" altLang="zh-CN" dirty="0"/>
              <a:t>//</a:t>
            </a:r>
          </a:p>
          <a:p>
            <a:pPr marL="171450" indent="-171450">
              <a:buFont typeface="Arial" panose="020B0604020202020204" pitchFamily="34" charset="0"/>
              <a:buChar char="•"/>
            </a:pPr>
            <a:r>
              <a:rPr lang="zh-CN" altLang="en-US" dirty="0"/>
              <a:t>多行 </a:t>
            </a:r>
            <a:r>
              <a:rPr lang="en-US" altLang="zh-CN" dirty="0"/>
              <a:t>/* */</a:t>
            </a:r>
          </a:p>
          <a:p>
            <a:pPr marL="171450" indent="-171450">
              <a:buFont typeface="Arial" panose="020B0604020202020204" pitchFamily="34" charset="0"/>
              <a:buChar char="•"/>
            </a:pPr>
            <a:endParaRPr lang="en-US" altLang="zh-CN" dirty="0"/>
          </a:p>
          <a:p>
            <a:pPr marL="0" indent="0">
              <a:buFont typeface="Arial" panose="020B0604020202020204" pitchFamily="34" charset="0"/>
              <a:buNone/>
            </a:pPr>
            <a:endParaRPr lang="en-US" altLang="zh-CN" dirty="0"/>
          </a:p>
          <a:p>
            <a:pPr marL="171450" indent="-171450">
              <a:buFont typeface="Arial" panose="020B0604020202020204" pitchFamily="34" charset="0"/>
              <a:buChar char="•"/>
            </a:pPr>
            <a:endParaRPr lang="zh-CN" altLang="en-US" dirty="0"/>
          </a:p>
        </p:txBody>
      </p:sp>
      <p:sp>
        <p:nvSpPr>
          <p:cNvPr id="4" name="灯片编号占位符 3"/>
          <p:cNvSpPr>
            <a:spLocks noGrp="1"/>
          </p:cNvSpPr>
          <p:nvPr>
            <p:ph type="sldNum" sz="quarter" idx="10"/>
          </p:nvPr>
        </p:nvSpPr>
        <p:spPr/>
        <p:txBody>
          <a:bodyPr/>
          <a:lstStyle/>
          <a:p>
            <a:fld id="{46593B6F-300B-4ECE-AE7E-E0BEBEA3A190}" type="slidenum">
              <a:rPr lang="zh-CN" altLang="en-US" smtClean="0"/>
              <a:pPr/>
              <a:t>7</a:t>
            </a:fld>
            <a:endParaRPr lang="zh-CN" altLang="en-US"/>
          </a:p>
        </p:txBody>
      </p:sp>
    </p:spTree>
    <p:extLst>
      <p:ext uri="{BB962C8B-B14F-4D97-AF65-F5344CB8AC3E}">
        <p14:creationId xmlns:p14="http://schemas.microsoft.com/office/powerpoint/2010/main" val="5311639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6593B6F-300B-4ECE-AE7E-E0BEBEA3A190}" type="slidenum">
              <a:rPr lang="zh-CN" altLang="en-US" smtClean="0"/>
              <a:pPr/>
              <a:t>8</a:t>
            </a:fld>
            <a:endParaRPr lang="zh-CN" altLang="en-US"/>
          </a:p>
        </p:txBody>
      </p:sp>
    </p:spTree>
    <p:extLst>
      <p:ext uri="{BB962C8B-B14F-4D97-AF65-F5344CB8AC3E}">
        <p14:creationId xmlns:p14="http://schemas.microsoft.com/office/powerpoint/2010/main" val="23247136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熟悉数据类型和其所占用的字节数</a:t>
            </a:r>
            <a:endParaRPr lang="en-US" altLang="zh-CN" dirty="0"/>
          </a:p>
          <a:p>
            <a:endParaRPr lang="en-US" altLang="zh-CN" dirty="0"/>
          </a:p>
          <a:p>
            <a:endParaRPr lang="zh-CN" altLang="en-US" dirty="0"/>
          </a:p>
        </p:txBody>
      </p:sp>
      <p:sp>
        <p:nvSpPr>
          <p:cNvPr id="4" name="灯片编号占位符 3"/>
          <p:cNvSpPr>
            <a:spLocks noGrp="1"/>
          </p:cNvSpPr>
          <p:nvPr>
            <p:ph type="sldNum" sz="quarter" idx="10"/>
          </p:nvPr>
        </p:nvSpPr>
        <p:spPr/>
        <p:txBody>
          <a:bodyPr/>
          <a:lstStyle/>
          <a:p>
            <a:fld id="{46593B6F-300B-4ECE-AE7E-E0BEBEA3A190}" type="slidenum">
              <a:rPr lang="zh-CN" altLang="en-US" smtClean="0"/>
              <a:pPr/>
              <a:t>9</a:t>
            </a:fld>
            <a:endParaRPr lang="zh-CN" altLang="en-US"/>
          </a:p>
        </p:txBody>
      </p:sp>
    </p:spTree>
    <p:extLst>
      <p:ext uri="{BB962C8B-B14F-4D97-AF65-F5344CB8AC3E}">
        <p14:creationId xmlns:p14="http://schemas.microsoft.com/office/powerpoint/2010/main" val="352362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8" name="Rectangle 7"/>
          <p:cNvSpPr/>
          <p:nvPr/>
        </p:nvSpPr>
        <p:spPr>
          <a:xfrm>
            <a:off x="-6843" y="3887812"/>
            <a:ext cx="12195668"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Rectangle 6"/>
          <p:cNvSpPr/>
          <p:nvPr/>
        </p:nvSpPr>
        <p:spPr>
          <a:xfrm>
            <a:off x="-6843" y="2059012"/>
            <a:ext cx="12195668" cy="18288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72440" y="2194560"/>
            <a:ext cx="11247120" cy="1739347"/>
          </a:xfrm>
        </p:spPr>
        <p:txBody>
          <a:bodyPr tIns="45720" bIns="45720" anchor="ctr">
            <a:normAutofit/>
          </a:bodyPr>
          <a:lstStyle>
            <a:lvl1pPr algn="ctr">
              <a:lnSpc>
                <a:spcPct val="80000"/>
              </a:lnSpc>
              <a:defRPr sz="6000" spc="150" baseline="0">
                <a:solidFill>
                  <a:srgbClr val="FFFFFF"/>
                </a:solidFill>
              </a:defRPr>
            </a:lvl1pPr>
          </a:lstStyle>
          <a:p>
            <a:r>
              <a:rPr lang="zh-CN" altLang="en-US"/>
              <a:t>单击此处编辑母版标题样式</a:t>
            </a:r>
            <a:endParaRPr lang="en-US" dirty="0"/>
          </a:p>
        </p:txBody>
      </p:sp>
      <p:sp>
        <p:nvSpPr>
          <p:cNvPr id="3" name="Subtitle 2"/>
          <p:cNvSpPr>
            <a:spLocks noGrp="1"/>
          </p:cNvSpPr>
          <p:nvPr>
            <p:ph type="subTitle" idx="1"/>
          </p:nvPr>
        </p:nvSpPr>
        <p:spPr>
          <a:xfrm>
            <a:off x="342900" y="3915938"/>
            <a:ext cx="11506200" cy="457200"/>
          </a:xfrm>
        </p:spPr>
        <p:txBody>
          <a:bodyPr>
            <a:normAutofit/>
          </a:bodyPr>
          <a:lstStyle>
            <a:lvl1pPr marL="0" indent="0" algn="ctr">
              <a:buNone/>
              <a:defRPr sz="2000">
                <a:solidFill>
                  <a:srgbClr val="FFFFFF"/>
                </a:solidFill>
              </a:defRPr>
            </a:lvl1pPr>
            <a:lvl2pPr marL="457200" indent="0" algn="ctr">
              <a:buNone/>
              <a:defRPr sz="2000"/>
            </a:lvl2pPr>
            <a:lvl3pPr marL="914400" indent="0" algn="ctr">
              <a:buNone/>
              <a:defRPr sz="20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zh-CN" altLang="en-US"/>
              <a:t>单击以编辑母版副标题样式</a:t>
            </a:r>
            <a:endParaRPr lang="en-US" dirty="0"/>
          </a:p>
        </p:txBody>
      </p:sp>
      <p:sp>
        <p:nvSpPr>
          <p:cNvPr id="4" name="Date Placeholder 3"/>
          <p:cNvSpPr>
            <a:spLocks noGrp="1"/>
          </p:cNvSpPr>
          <p:nvPr>
            <p:ph type="dt" sz="half" idx="10"/>
          </p:nvPr>
        </p:nvSpPr>
        <p:spPr/>
        <p:txBody>
          <a:bodyPr/>
          <a:lstStyle>
            <a:lvl1pPr>
              <a:defRPr>
                <a:solidFill>
                  <a:schemeClr val="tx1"/>
                </a:solidFill>
              </a:defRPr>
            </a:lvl1pPr>
          </a:lstStyle>
          <a:p>
            <a:fld id="{69E25F63-46CB-447C-9865-FD3714DA57D8}" type="datetimeFigureOut">
              <a:rPr lang="zh-CN" altLang="en-US" smtClean="0"/>
              <a:pPr/>
              <a:t>2017/7/12</a:t>
            </a:fld>
            <a:endParaRPr lang="zh-CN" altLang="en-US"/>
          </a:p>
        </p:txBody>
      </p:sp>
      <p:sp>
        <p:nvSpPr>
          <p:cNvPr id="5" name="Footer Placeholder 4"/>
          <p:cNvSpPr>
            <a:spLocks noGrp="1"/>
          </p:cNvSpPr>
          <p:nvPr>
            <p:ph type="ftr" sz="quarter" idx="11"/>
          </p:nvPr>
        </p:nvSpPr>
        <p:spPr/>
        <p:txBody>
          <a:bodyPr/>
          <a:lstStyle>
            <a:lvl1pPr>
              <a:defRPr>
                <a:solidFill>
                  <a:schemeClr val="tx1"/>
                </a:solidFill>
              </a:defRPr>
            </a:lvl1pPr>
          </a:lstStyle>
          <a:p>
            <a:endParaRPr lang="zh-CN" altLang="en-US"/>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ACED6F5E-D4AE-4202-9621-80113F29A508}" type="slidenum">
              <a:rPr lang="zh-CN" altLang="en-US" smtClean="0"/>
              <a:pPr/>
              <a:t>‹#›</a:t>
            </a:fld>
            <a:endParaRPr lang="zh-CN" altLang="en-US"/>
          </a:p>
        </p:txBody>
      </p:sp>
    </p:spTree>
    <p:extLst>
      <p:ext uri="{BB962C8B-B14F-4D97-AF65-F5344CB8AC3E}">
        <p14:creationId xmlns:p14="http://schemas.microsoft.com/office/powerpoint/2010/main" val="14641764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69E25F63-46CB-447C-9865-FD3714DA57D8}" type="datetimeFigureOut">
              <a:rPr lang="zh-CN" altLang="en-US" smtClean="0"/>
              <a:pPr/>
              <a:t>2017/7/12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CED6F5E-D4AE-4202-9621-80113F29A508}" type="slidenum">
              <a:rPr lang="zh-CN" altLang="en-US" smtClean="0"/>
              <a:pPr/>
              <a:t>‹#›</a:t>
            </a:fld>
            <a:endParaRPr lang="zh-CN" altLang="en-US"/>
          </a:p>
        </p:txBody>
      </p:sp>
    </p:spTree>
    <p:extLst>
      <p:ext uri="{BB962C8B-B14F-4D97-AF65-F5344CB8AC3E}">
        <p14:creationId xmlns:p14="http://schemas.microsoft.com/office/powerpoint/2010/main" val="35504481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竖排标题与文本">
    <p:spTree>
      <p:nvGrpSpPr>
        <p:cNvPr id="1" name=""/>
        <p:cNvGrpSpPr/>
        <p:nvPr/>
      </p:nvGrpSpPr>
      <p:grpSpPr>
        <a:xfrm>
          <a:off x="0" y="0"/>
          <a:ext cx="0" cy="0"/>
          <a:chOff x="0" y="0"/>
          <a:chExt cx="0" cy="0"/>
        </a:xfrm>
      </p:grpSpPr>
      <p:sp>
        <p:nvSpPr>
          <p:cNvPr id="7" name="Rectangle 6"/>
          <p:cNvSpPr/>
          <p:nvPr/>
        </p:nvSpPr>
        <p:spPr>
          <a:xfrm>
            <a:off x="9019312" y="0"/>
            <a:ext cx="27432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9160624" y="274638"/>
            <a:ext cx="2402380" cy="5897562"/>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838199" y="274638"/>
            <a:ext cx="7973291" cy="5897562"/>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a:xfrm>
            <a:off x="838200" y="6422854"/>
            <a:ext cx="2743196" cy="365125"/>
          </a:xfrm>
        </p:spPr>
        <p:txBody>
          <a:bodyPr/>
          <a:lstStyle/>
          <a:p>
            <a:fld id="{69E25F63-46CB-447C-9865-FD3714DA57D8}" type="datetimeFigureOut">
              <a:rPr lang="zh-CN" altLang="en-US" smtClean="0"/>
              <a:pPr/>
              <a:t>2017/7/12</a:t>
            </a:fld>
            <a:endParaRPr lang="zh-CN" altLang="en-US"/>
          </a:p>
        </p:txBody>
      </p:sp>
      <p:sp>
        <p:nvSpPr>
          <p:cNvPr id="5" name="Footer Placeholder 4"/>
          <p:cNvSpPr>
            <a:spLocks noGrp="1"/>
          </p:cNvSpPr>
          <p:nvPr>
            <p:ph type="ftr" sz="quarter" idx="11"/>
          </p:nvPr>
        </p:nvSpPr>
        <p:spPr>
          <a:xfrm>
            <a:off x="3776135" y="6422854"/>
            <a:ext cx="4279669" cy="365125"/>
          </a:xfrm>
        </p:spPr>
        <p:txBody>
          <a:bodyPr/>
          <a:lstStyle/>
          <a:p>
            <a:endParaRPr lang="zh-CN" altLang="en-US"/>
          </a:p>
        </p:txBody>
      </p:sp>
      <p:sp>
        <p:nvSpPr>
          <p:cNvPr id="6" name="Slide Number Placeholder 5"/>
          <p:cNvSpPr>
            <a:spLocks noGrp="1"/>
          </p:cNvSpPr>
          <p:nvPr>
            <p:ph type="sldNum" sz="quarter" idx="12"/>
          </p:nvPr>
        </p:nvSpPr>
        <p:spPr>
          <a:xfrm>
            <a:off x="8073048" y="6422854"/>
            <a:ext cx="879759" cy="365125"/>
          </a:xfrm>
        </p:spPr>
        <p:txBody>
          <a:bodyPr/>
          <a:lstStyle/>
          <a:p>
            <a:fld id="{ACED6F5E-D4AE-4202-9621-80113F29A508}" type="slidenum">
              <a:rPr lang="zh-CN" altLang="en-US" smtClean="0"/>
              <a:pPr/>
              <a:t>‹#›</a:t>
            </a:fld>
            <a:endParaRPr lang="zh-CN" altLang="en-US"/>
          </a:p>
        </p:txBody>
      </p:sp>
    </p:spTree>
    <p:extLst>
      <p:ext uri="{BB962C8B-B14F-4D97-AF65-F5344CB8AC3E}">
        <p14:creationId xmlns:p14="http://schemas.microsoft.com/office/powerpoint/2010/main" val="29434272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69E25F63-46CB-447C-9865-FD3714DA57D8}" type="datetimeFigureOut">
              <a:rPr lang="zh-CN" altLang="en-US" smtClean="0"/>
              <a:pPr/>
              <a:t>2017/7/12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CED6F5E-D4AE-4202-9621-80113F29A508}" type="slidenum">
              <a:rPr lang="zh-CN" altLang="en-US" smtClean="0"/>
              <a:pPr/>
              <a:t>‹#›</a:t>
            </a:fld>
            <a:endParaRPr lang="zh-CN" altLang="en-US"/>
          </a:p>
        </p:txBody>
      </p:sp>
    </p:spTree>
    <p:extLst>
      <p:ext uri="{BB962C8B-B14F-4D97-AF65-F5344CB8AC3E}">
        <p14:creationId xmlns:p14="http://schemas.microsoft.com/office/powerpoint/2010/main" val="41427629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7" name="Rectangle 6"/>
          <p:cNvSpPr/>
          <p:nvPr/>
        </p:nvSpPr>
        <p:spPr>
          <a:xfrm>
            <a:off x="-6843" y="2059012"/>
            <a:ext cx="12195668" cy="18288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6843" y="3887812"/>
            <a:ext cx="12195668"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75488" y="2194560"/>
            <a:ext cx="11247120" cy="1737360"/>
          </a:xfrm>
        </p:spPr>
        <p:txBody>
          <a:bodyPr anchor="ctr">
            <a:noAutofit/>
          </a:bodyPr>
          <a:lstStyle>
            <a:lvl1pPr algn="ctr">
              <a:lnSpc>
                <a:spcPct val="80000"/>
              </a:lnSpc>
              <a:defRPr sz="6000" b="0" spc="150" baseline="0">
                <a:solidFill>
                  <a:srgbClr val="FFFFFF"/>
                </a:solidFill>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347472" y="3911827"/>
            <a:ext cx="11503152" cy="457200"/>
          </a:xfrm>
        </p:spPr>
        <p:txBody>
          <a:bodyPr anchor="t">
            <a:normAutofit/>
          </a:bodyPr>
          <a:lstStyle>
            <a:lvl1pPr marL="0" indent="0" algn="ctr">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lvl1pPr>
              <a:defRPr>
                <a:solidFill>
                  <a:schemeClr val="tx1"/>
                </a:solidFill>
              </a:defRPr>
            </a:lvl1pPr>
          </a:lstStyle>
          <a:p>
            <a:fld id="{69E25F63-46CB-447C-9865-FD3714DA57D8}" type="datetimeFigureOut">
              <a:rPr lang="zh-CN" altLang="en-US" smtClean="0"/>
              <a:pPr/>
              <a:t>2017/7/12</a:t>
            </a:fld>
            <a:endParaRPr lang="zh-CN" altLang="en-US"/>
          </a:p>
        </p:txBody>
      </p:sp>
      <p:sp>
        <p:nvSpPr>
          <p:cNvPr id="5" name="Footer Placeholder 4"/>
          <p:cNvSpPr>
            <a:spLocks noGrp="1"/>
          </p:cNvSpPr>
          <p:nvPr>
            <p:ph type="ftr" sz="quarter" idx="11"/>
          </p:nvPr>
        </p:nvSpPr>
        <p:spPr/>
        <p:txBody>
          <a:bodyPr/>
          <a:lstStyle>
            <a:lvl1pPr>
              <a:defRPr>
                <a:solidFill>
                  <a:schemeClr val="tx1"/>
                </a:solidFill>
              </a:defRPr>
            </a:lvl1pPr>
          </a:lstStyle>
          <a:p>
            <a:endParaRPr lang="zh-CN" altLang="en-US"/>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ACED6F5E-D4AE-4202-9621-80113F29A508}" type="slidenum">
              <a:rPr lang="zh-CN" altLang="en-US" smtClean="0"/>
              <a:pPr/>
              <a:t>‹#›</a:t>
            </a:fld>
            <a:endParaRPr lang="zh-CN" altLang="en-US"/>
          </a:p>
        </p:txBody>
      </p:sp>
    </p:spTree>
    <p:extLst>
      <p:ext uri="{BB962C8B-B14F-4D97-AF65-F5344CB8AC3E}">
        <p14:creationId xmlns:p14="http://schemas.microsoft.com/office/powerpoint/2010/main" val="27681826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1205344"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6230391"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69E25F63-46CB-447C-9865-FD3714DA57D8}" type="datetimeFigureOut">
              <a:rPr lang="zh-CN" altLang="en-US" smtClean="0"/>
              <a:pPr/>
              <a:t>2017/7/12</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ACED6F5E-D4AE-4202-9621-80113F29A508}" type="slidenum">
              <a:rPr lang="zh-CN" altLang="en-US" smtClean="0"/>
              <a:pPr/>
              <a:t>‹#›</a:t>
            </a:fld>
            <a:endParaRPr lang="zh-CN" altLang="en-US"/>
          </a:p>
        </p:txBody>
      </p:sp>
    </p:spTree>
    <p:extLst>
      <p:ext uri="{BB962C8B-B14F-4D97-AF65-F5344CB8AC3E}">
        <p14:creationId xmlns:p14="http://schemas.microsoft.com/office/powerpoint/2010/main" val="39962505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1207008"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1207008" y="2656566"/>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6231230"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6231230" y="2656564"/>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69E25F63-46CB-447C-9865-FD3714DA57D8}" type="datetimeFigureOut">
              <a:rPr lang="zh-CN" altLang="en-US" smtClean="0"/>
              <a:pPr/>
              <a:t>2017/7/12</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ACED6F5E-D4AE-4202-9621-80113F29A508}" type="slidenum">
              <a:rPr lang="zh-CN" altLang="en-US" smtClean="0"/>
              <a:pPr/>
              <a:t>‹#›</a:t>
            </a:fld>
            <a:endParaRPr lang="zh-CN" altLang="en-US"/>
          </a:p>
        </p:txBody>
      </p:sp>
    </p:spTree>
    <p:extLst>
      <p:ext uri="{BB962C8B-B14F-4D97-AF65-F5344CB8AC3E}">
        <p14:creationId xmlns:p14="http://schemas.microsoft.com/office/powerpoint/2010/main" val="4148370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69E25F63-46CB-447C-9865-FD3714DA57D8}" type="datetimeFigureOut">
              <a:rPr lang="zh-CN" altLang="en-US" smtClean="0"/>
              <a:pPr/>
              <a:t>2017/7/12</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ACED6F5E-D4AE-4202-9621-80113F29A508}" type="slidenum">
              <a:rPr lang="zh-CN" altLang="en-US" smtClean="0"/>
              <a:pPr/>
              <a:t>‹#›</a:t>
            </a:fld>
            <a:endParaRPr lang="zh-CN" altLang="en-US"/>
          </a:p>
        </p:txBody>
      </p:sp>
    </p:spTree>
    <p:extLst>
      <p:ext uri="{BB962C8B-B14F-4D97-AF65-F5344CB8AC3E}">
        <p14:creationId xmlns:p14="http://schemas.microsoft.com/office/powerpoint/2010/main" val="37445115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9E25F63-46CB-447C-9865-FD3714DA57D8}" type="datetimeFigureOut">
              <a:rPr lang="zh-CN" altLang="en-US" smtClean="0"/>
              <a:pPr/>
              <a:t>2017/7/12</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ACED6F5E-D4AE-4202-9621-80113F29A508}" type="slidenum">
              <a:rPr lang="zh-CN" altLang="en-US" smtClean="0"/>
              <a:pPr/>
              <a:t>‹#›</a:t>
            </a:fld>
            <a:endParaRPr lang="zh-CN" altLang="en-US"/>
          </a:p>
        </p:txBody>
      </p:sp>
    </p:spTree>
    <p:extLst>
      <p:ext uri="{BB962C8B-B14F-4D97-AF65-F5344CB8AC3E}">
        <p14:creationId xmlns:p14="http://schemas.microsoft.com/office/powerpoint/2010/main" val="26151918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a:xfrm>
            <a:off x="1207008" y="2120054"/>
            <a:ext cx="6126480" cy="4114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7789023" y="2147486"/>
            <a:ext cx="3200400" cy="3432319"/>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fld id="{69E25F63-46CB-447C-9865-FD3714DA57D8}" type="datetimeFigureOut">
              <a:rPr lang="zh-CN" altLang="en-US" smtClean="0"/>
              <a:pPr/>
              <a:t>2017/7/12</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ACED6F5E-D4AE-4202-9621-80113F29A508}" type="slidenum">
              <a:rPr lang="zh-CN" altLang="en-US" smtClean="0"/>
              <a:pPr/>
              <a:t>‹#›</a:t>
            </a:fld>
            <a:endParaRPr lang="zh-CN" altLang="en-US"/>
          </a:p>
        </p:txBody>
      </p:sp>
    </p:spTree>
    <p:extLst>
      <p:ext uri="{BB962C8B-B14F-4D97-AF65-F5344CB8AC3E}">
        <p14:creationId xmlns:p14="http://schemas.microsoft.com/office/powerpoint/2010/main" val="23357114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1280160" y="2211494"/>
            <a:ext cx="6126480" cy="3931920"/>
          </a:xfrm>
          <a:solidFill>
            <a:schemeClr val="tx2">
              <a:lumMod val="60000"/>
              <a:lumOff val="40000"/>
            </a:schemeClr>
          </a:solidFill>
        </p:spPr>
        <p:txBody>
          <a:bodyPr tIns="365760" anchor="t"/>
          <a:lstStyle>
            <a:lvl1pPr marL="0" indent="0" algn="ctr">
              <a:buNone/>
              <a:defRPr sz="3200">
                <a:solidFill>
                  <a:schemeClr val="tx1">
                    <a:lumMod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7790688" y="2150621"/>
            <a:ext cx="3200400" cy="3429000"/>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fld id="{69E25F63-46CB-447C-9865-FD3714DA57D8}" type="datetimeFigureOut">
              <a:rPr lang="zh-CN" altLang="en-US" smtClean="0"/>
              <a:pPr/>
              <a:t>2017/7/12</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ACED6F5E-D4AE-4202-9621-80113F29A508}" type="slidenum">
              <a:rPr lang="zh-CN" altLang="en-US" smtClean="0"/>
              <a:pPr/>
              <a:t>‹#›</a:t>
            </a:fld>
            <a:endParaRPr lang="zh-CN" altLang="en-US"/>
          </a:p>
        </p:txBody>
      </p:sp>
    </p:spTree>
    <p:extLst>
      <p:ext uri="{BB962C8B-B14F-4D97-AF65-F5344CB8AC3E}">
        <p14:creationId xmlns:p14="http://schemas.microsoft.com/office/powerpoint/2010/main" val="20632665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483" y="176109"/>
            <a:ext cx="12188952" cy="164591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02919" y="284176"/>
            <a:ext cx="9784080" cy="1508760"/>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1202919" y="2011680"/>
            <a:ext cx="9784080" cy="4206240"/>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1202266" y="6422854"/>
            <a:ext cx="3000894" cy="365125"/>
          </a:xfrm>
          <a:prstGeom prst="rect">
            <a:avLst/>
          </a:prstGeom>
        </p:spPr>
        <p:txBody>
          <a:bodyPr vert="horz" lIns="91440" tIns="45720" rIns="45720" bIns="45720" rtlCol="0" anchor="ctr"/>
          <a:lstStyle>
            <a:lvl1pPr algn="l">
              <a:defRPr sz="1050">
                <a:solidFill>
                  <a:schemeClr val="tx1"/>
                </a:solidFill>
              </a:defRPr>
            </a:lvl1pPr>
          </a:lstStyle>
          <a:p>
            <a:fld id="{69E25F63-46CB-447C-9865-FD3714DA57D8}" type="datetimeFigureOut">
              <a:rPr lang="zh-CN" altLang="en-US" smtClean="0"/>
              <a:pPr/>
              <a:t>2017/7/12</a:t>
            </a:fld>
            <a:endParaRPr lang="zh-CN" altLang="en-US"/>
          </a:p>
        </p:txBody>
      </p:sp>
      <p:sp>
        <p:nvSpPr>
          <p:cNvPr id="5" name="Footer Placeholder 4"/>
          <p:cNvSpPr>
            <a:spLocks noGrp="1"/>
          </p:cNvSpPr>
          <p:nvPr>
            <p:ph type="ftr" sz="quarter" idx="3"/>
          </p:nvPr>
        </p:nvSpPr>
        <p:spPr>
          <a:xfrm>
            <a:off x="5596471" y="6422854"/>
            <a:ext cx="5044440" cy="365125"/>
          </a:xfrm>
          <a:prstGeom prst="rect">
            <a:avLst/>
          </a:prstGeom>
        </p:spPr>
        <p:txBody>
          <a:bodyPr vert="horz" lIns="91440" tIns="45720" rIns="91440" bIns="45720" rtlCol="0" anchor="ctr"/>
          <a:lstStyle>
            <a:lvl1pPr algn="r">
              <a:defRPr sz="1050">
                <a:solidFill>
                  <a:schemeClr val="tx1"/>
                </a:solidFill>
              </a:defRPr>
            </a:lvl1pPr>
          </a:lstStyle>
          <a:p>
            <a:endParaRPr lang="zh-CN" altLang="en-US"/>
          </a:p>
        </p:txBody>
      </p:sp>
      <p:sp>
        <p:nvSpPr>
          <p:cNvPr id="6" name="Slide Number Placeholder 5"/>
          <p:cNvSpPr>
            <a:spLocks noGrp="1"/>
          </p:cNvSpPr>
          <p:nvPr>
            <p:ph type="sldNum" sz="quarter" idx="4"/>
          </p:nvPr>
        </p:nvSpPr>
        <p:spPr>
          <a:xfrm>
            <a:off x="10658927" y="6422854"/>
            <a:ext cx="946264" cy="365125"/>
          </a:xfrm>
          <a:prstGeom prst="rect">
            <a:avLst/>
          </a:prstGeom>
        </p:spPr>
        <p:txBody>
          <a:bodyPr vert="horz" lIns="45720" tIns="45720" rIns="91440" bIns="45720" rtlCol="0" anchor="ctr"/>
          <a:lstStyle>
            <a:lvl1pPr algn="l">
              <a:defRPr sz="1200" b="0">
                <a:solidFill>
                  <a:schemeClr val="tx1"/>
                </a:solidFill>
              </a:defRPr>
            </a:lvl1pPr>
          </a:lstStyle>
          <a:p>
            <a:fld id="{ACED6F5E-D4AE-4202-9621-80113F29A508}" type="slidenum">
              <a:rPr lang="zh-CN" altLang="en-US" smtClean="0"/>
              <a:pPr/>
              <a:t>‹#›</a:t>
            </a:fld>
            <a:endParaRPr lang="zh-CN" altLang="en-US"/>
          </a:p>
        </p:txBody>
      </p:sp>
    </p:spTree>
    <p:extLst>
      <p:ext uri="{BB962C8B-B14F-4D97-AF65-F5344CB8AC3E}">
        <p14:creationId xmlns:p14="http://schemas.microsoft.com/office/powerpoint/2010/main" val="3905743559"/>
      </p:ext>
    </p:extLst>
  </p:cSld>
  <p:clrMap bg1="dk1" tx1="lt1" bg2="dk2" tx2="lt2" accent1="accent1" accent2="accent2" accent3="accent3" accent4="accent4" accent5="accent5" accent6="accent6" hlink="hlink" folHlink="folHlink"/>
  <p:sldLayoutIdLst>
    <p:sldLayoutId id="2147483900" r:id="rId1"/>
    <p:sldLayoutId id="2147483901" r:id="rId2"/>
    <p:sldLayoutId id="2147483902" r:id="rId3"/>
    <p:sldLayoutId id="2147483903" r:id="rId4"/>
    <p:sldLayoutId id="2147483904" r:id="rId5"/>
    <p:sldLayoutId id="2147483905" r:id="rId6"/>
    <p:sldLayoutId id="2147483906" r:id="rId7"/>
    <p:sldLayoutId id="2147483907" r:id="rId8"/>
    <p:sldLayoutId id="2147483908" r:id="rId9"/>
    <p:sldLayoutId id="2147483909" r:id="rId10"/>
    <p:sldLayoutId id="2147483910" r:id="rId11"/>
  </p:sldLayoutIdLst>
  <p:txStyles>
    <p:titleStyle>
      <a:lvl1pPr algn="l" defTabSz="914400" rtl="0" eaLnBrk="1" latinLnBrk="0" hangingPunct="1">
        <a:lnSpc>
          <a:spcPct val="85000"/>
        </a:lnSpc>
        <a:spcBef>
          <a:spcPct val="0"/>
        </a:spcBef>
        <a:buNone/>
        <a:defRPr sz="4000" kern="1200" cap="all"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spcAft>
          <a:spcPts val="200"/>
        </a:spcAft>
        <a:buClr>
          <a:schemeClr val="tx1"/>
        </a:buClr>
        <a:buFont typeface="Wingdings" pitchFamily="2" charset="2"/>
        <a:buChar char=""/>
        <a:defRPr sz="2200" kern="1200">
          <a:solidFill>
            <a:schemeClr val="tx1"/>
          </a:solidFill>
          <a:latin typeface="+mn-lt"/>
          <a:ea typeface="+mn-ea"/>
          <a:cs typeface="+mn-cs"/>
        </a:defRPr>
      </a:lvl1pPr>
      <a:lvl2pPr marL="411480" indent="-182880" algn="l" defTabSz="914400" rtl="0" eaLnBrk="1" latinLnBrk="0" hangingPunct="1">
        <a:lnSpc>
          <a:spcPct val="90000"/>
        </a:lnSpc>
        <a:spcBef>
          <a:spcPts val="200"/>
        </a:spcBef>
        <a:spcAft>
          <a:spcPts val="400"/>
        </a:spcAft>
        <a:buClr>
          <a:schemeClr val="tx1"/>
        </a:buClr>
        <a:buFont typeface="Wingdings" pitchFamily="2" charset="2"/>
        <a:buChar char=""/>
        <a:defRPr sz="2000" kern="1200">
          <a:solidFill>
            <a:schemeClr val="tx1"/>
          </a:solidFill>
          <a:latin typeface="+mn-lt"/>
          <a:ea typeface="+mn-ea"/>
          <a:cs typeface="+mn-cs"/>
        </a:defRPr>
      </a:lvl2pPr>
      <a:lvl3pPr marL="640080" indent="-182880" algn="l" defTabSz="914400" rtl="0" eaLnBrk="1" latinLnBrk="0" hangingPunct="1">
        <a:lnSpc>
          <a:spcPct val="90000"/>
        </a:lnSpc>
        <a:spcBef>
          <a:spcPts val="200"/>
        </a:spcBef>
        <a:spcAft>
          <a:spcPts val="400"/>
        </a:spcAft>
        <a:buClr>
          <a:schemeClr val="tx1"/>
        </a:buClr>
        <a:buFont typeface="Wingdings" pitchFamily="2" charset="2"/>
        <a:buChar char=""/>
        <a:defRPr sz="1800" kern="1200">
          <a:solidFill>
            <a:schemeClr val="tx1"/>
          </a:solidFill>
          <a:latin typeface="+mn-lt"/>
          <a:ea typeface="+mn-ea"/>
          <a:cs typeface="+mn-cs"/>
        </a:defRPr>
      </a:lvl3pPr>
      <a:lvl4pPr marL="8686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4pPr>
      <a:lvl5pPr marL="10972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5pPr>
      <a:lvl6pPr marL="12846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6pPr>
      <a:lvl7pPr marL="14718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7pPr>
      <a:lvl8pPr marL="16290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8pPr>
      <a:lvl9pPr marL="18062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bin/Debug/lesson-01.exe"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2.wmf"/><Relationship Id="rId4" Type="http://schemas.openxmlformats.org/officeDocument/2006/relationships/oleObject" Target="../embeddings/oleObject1.bin"/></Relationships>
</file>

<file path=ppt/slides/_rels/slide1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1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bin/Debug/lesson-01.exe"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bin/Debug/lesson-02.exe" TargetMode="External"/><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bin/Debug/lesson-03.exe" TargetMode="External"/><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bin/Debug/lesson-04.exe" TargetMode="External"/><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hyperlink" Target="lesson-05/sample.cpp" TargetMode="External"/><Relationship Id="rId5" Type="http://schemas.openxmlformats.org/officeDocument/2006/relationships/image" Target="../media/image9.png"/><Relationship Id="rId4" Type="http://schemas.openxmlformats.org/officeDocument/2006/relationships/image" Target="../media/image8.png"/></Relationships>
</file>

<file path=ppt/slides/_rels/slide22.xml.rels><?xml version="1.0" encoding="UTF-8" standalone="yes"?>
<Relationships xmlns="http://schemas.openxmlformats.org/package/2006/relationships"><Relationship Id="rId3" Type="http://schemas.openxmlformats.org/officeDocument/2006/relationships/hyperlink" Target="lesson-06/sample.cpp" TargetMode="External"/><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notesSlide" Target="../notesSlides/notesSlide28.xml"/><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hyperlink" Target="lesson-08/sample.cpp" TargetMode="External"/><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hyperlink" Target="bin/Debug/lesson-08.exe" TargetMode="External"/><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33.xml"/><Relationship Id="rId1" Type="http://schemas.openxmlformats.org/officeDocument/2006/relationships/slideLayout" Target="../slideLayouts/slideLayout2.xml"/><Relationship Id="rId6" Type="http://schemas.openxmlformats.org/officeDocument/2006/relationships/image" Target="../media/image21.jpeg"/><Relationship Id="rId5" Type="http://schemas.openxmlformats.org/officeDocument/2006/relationships/image" Target="../media/image20.jpeg"/><Relationship Id="rId4" Type="http://schemas.openxmlformats.org/officeDocument/2006/relationships/image" Target="../media/image19.jpeg"/></Relationships>
</file>

<file path=ppt/slides/_rels/slide35.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34.xml"/><Relationship Id="rId1" Type="http://schemas.openxmlformats.org/officeDocument/2006/relationships/slideLayout" Target="../slideLayouts/slideLayout2.xml"/><Relationship Id="rId6" Type="http://schemas.openxmlformats.org/officeDocument/2006/relationships/image" Target="../media/image25.jpeg"/><Relationship Id="rId5" Type="http://schemas.openxmlformats.org/officeDocument/2006/relationships/image" Target="../media/image24.jpeg"/><Relationship Id="rId4" Type="http://schemas.openxmlformats.org/officeDocument/2006/relationships/image" Target="../media/image23.jpe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6.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39.xml.rels><?xml version="1.0" encoding="UTF-8" standalone="yes"?>
<Relationships xmlns="http://schemas.openxmlformats.org/package/2006/relationships"><Relationship Id="rId3" Type="http://schemas.openxmlformats.org/officeDocument/2006/relationships/hyperlink" Target="lesson-09/sample.cpp" TargetMode="External"/><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3" Type="http://schemas.openxmlformats.org/officeDocument/2006/relationships/hyperlink" Target="lesson-10/sample.cpp" TargetMode="External"/><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hyperlink" Target="lesson-11/sample.cpp" TargetMode="External"/><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3" Type="http://schemas.openxmlformats.org/officeDocument/2006/relationships/hyperlink" Target="lesson-12/sample.cpp" TargetMode="External"/><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49.xml"/><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hyperlink" Target="lesson-13/sample.cpp" TargetMode="External"/><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52.xml"/><Relationship Id="rId1" Type="http://schemas.openxmlformats.org/officeDocument/2006/relationships/slideLayout" Target="../slideLayouts/slideLayout2.xml"/><Relationship Id="rId4" Type="http://schemas.openxmlformats.org/officeDocument/2006/relationships/hyperlink" Target="lesson-14/sample.cpp" TargetMode="Externa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t>聊聊</a:t>
            </a:r>
            <a:r>
              <a:rPr lang="en-US" altLang="zh-CN" dirty="0"/>
              <a:t>C++</a:t>
            </a:r>
            <a:endParaRPr lang="zh-CN" altLang="en-US" dirty="0"/>
          </a:p>
        </p:txBody>
      </p:sp>
      <p:sp>
        <p:nvSpPr>
          <p:cNvPr id="3" name="副标题 2"/>
          <p:cNvSpPr>
            <a:spLocks noGrp="1"/>
          </p:cNvSpPr>
          <p:nvPr>
            <p:ph type="subTitle" idx="1"/>
          </p:nvPr>
        </p:nvSpPr>
        <p:spPr/>
        <p:txBody>
          <a:bodyPr/>
          <a:lstStyle/>
          <a:p>
            <a:pPr algn="r"/>
            <a:r>
              <a:rPr lang="zh-CN" altLang="en-US" dirty="0"/>
              <a:t>查漏补缺，畅所欲言</a:t>
            </a:r>
          </a:p>
        </p:txBody>
      </p:sp>
    </p:spTree>
    <p:extLst>
      <p:ext uri="{BB962C8B-B14F-4D97-AF65-F5344CB8AC3E}">
        <p14:creationId xmlns:p14="http://schemas.microsoft.com/office/powerpoint/2010/main" val="29602483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数值存储 </a:t>
            </a:r>
            <a:r>
              <a:rPr lang="en-US" altLang="zh-CN" dirty="0"/>
              <a:t>– </a:t>
            </a:r>
            <a:r>
              <a:rPr lang="zh-CN" altLang="en-US" dirty="0"/>
              <a:t>整数</a:t>
            </a:r>
          </a:p>
        </p:txBody>
      </p:sp>
      <p:sp>
        <p:nvSpPr>
          <p:cNvPr id="4" name="矩形: 圆角 3"/>
          <p:cNvSpPr/>
          <p:nvPr/>
        </p:nvSpPr>
        <p:spPr>
          <a:xfrm>
            <a:off x="1451579" y="2244437"/>
            <a:ext cx="3917372" cy="862445"/>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onsolas" panose="020B0609020204030204" pitchFamily="49" charset="0"/>
            </a:endParaRPr>
          </a:p>
        </p:txBody>
      </p:sp>
      <p:sp>
        <p:nvSpPr>
          <p:cNvPr id="5" name="矩形 4"/>
          <p:cNvSpPr/>
          <p:nvPr/>
        </p:nvSpPr>
        <p:spPr>
          <a:xfrm>
            <a:off x="1607442" y="2383690"/>
            <a:ext cx="581891" cy="581891"/>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Consolas" panose="020B0609020204030204" pitchFamily="49" charset="0"/>
              </a:rPr>
              <a:t>LE</a:t>
            </a:r>
            <a:endParaRPr lang="zh-CN" altLang="en-US" dirty="0">
              <a:latin typeface="Consolas" panose="020B0609020204030204" pitchFamily="49" charset="0"/>
            </a:endParaRPr>
          </a:p>
        </p:txBody>
      </p:sp>
      <p:sp>
        <p:nvSpPr>
          <p:cNvPr id="6" name="矩形: 圆角 5"/>
          <p:cNvSpPr/>
          <p:nvPr/>
        </p:nvSpPr>
        <p:spPr>
          <a:xfrm>
            <a:off x="1451579" y="4042169"/>
            <a:ext cx="3917372" cy="862445"/>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onsolas" panose="020B0609020204030204" pitchFamily="49" charset="0"/>
            </a:endParaRPr>
          </a:p>
        </p:txBody>
      </p:sp>
      <p:sp>
        <p:nvSpPr>
          <p:cNvPr id="7" name="矩形 6"/>
          <p:cNvSpPr/>
          <p:nvPr/>
        </p:nvSpPr>
        <p:spPr>
          <a:xfrm>
            <a:off x="1607442" y="4181422"/>
            <a:ext cx="581891" cy="581891"/>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Consolas" panose="020B0609020204030204" pitchFamily="49" charset="0"/>
              </a:rPr>
              <a:t>BE</a:t>
            </a:r>
            <a:endParaRPr lang="zh-CN" altLang="en-US" dirty="0">
              <a:latin typeface="Consolas" panose="020B0609020204030204" pitchFamily="49" charset="0"/>
            </a:endParaRPr>
          </a:p>
        </p:txBody>
      </p:sp>
      <p:sp>
        <p:nvSpPr>
          <p:cNvPr id="10" name="矩形 9"/>
          <p:cNvSpPr/>
          <p:nvPr/>
        </p:nvSpPr>
        <p:spPr>
          <a:xfrm>
            <a:off x="2386760" y="2383690"/>
            <a:ext cx="581891" cy="5818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Consolas" panose="020B0609020204030204" pitchFamily="49" charset="0"/>
              </a:rPr>
              <a:t>C0</a:t>
            </a:r>
            <a:endParaRPr lang="zh-CN" altLang="en-US" dirty="0">
              <a:latin typeface="Consolas" panose="020B0609020204030204" pitchFamily="49" charset="0"/>
            </a:endParaRPr>
          </a:p>
        </p:txBody>
      </p:sp>
      <p:sp>
        <p:nvSpPr>
          <p:cNvPr id="11" name="矩形 10"/>
          <p:cNvSpPr/>
          <p:nvPr/>
        </p:nvSpPr>
        <p:spPr>
          <a:xfrm>
            <a:off x="3121051" y="2383690"/>
            <a:ext cx="581891" cy="5818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Consolas" panose="020B0609020204030204" pitchFamily="49" charset="0"/>
              </a:rPr>
              <a:t>27</a:t>
            </a:r>
            <a:endParaRPr lang="zh-CN" altLang="en-US" dirty="0">
              <a:latin typeface="Consolas" panose="020B0609020204030204" pitchFamily="49" charset="0"/>
            </a:endParaRPr>
          </a:p>
        </p:txBody>
      </p:sp>
      <p:sp>
        <p:nvSpPr>
          <p:cNvPr id="12" name="矩形 11"/>
          <p:cNvSpPr/>
          <p:nvPr/>
        </p:nvSpPr>
        <p:spPr>
          <a:xfrm>
            <a:off x="3855342" y="2383690"/>
            <a:ext cx="581891" cy="5818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Consolas" panose="020B0609020204030204" pitchFamily="49" charset="0"/>
              </a:rPr>
              <a:t>1E</a:t>
            </a:r>
            <a:endParaRPr lang="zh-CN" altLang="en-US" dirty="0">
              <a:latin typeface="Consolas" panose="020B0609020204030204" pitchFamily="49" charset="0"/>
            </a:endParaRPr>
          </a:p>
        </p:txBody>
      </p:sp>
      <p:sp>
        <p:nvSpPr>
          <p:cNvPr id="13" name="矩形 12"/>
          <p:cNvSpPr/>
          <p:nvPr/>
        </p:nvSpPr>
        <p:spPr>
          <a:xfrm>
            <a:off x="4589633" y="2383691"/>
            <a:ext cx="581891" cy="5818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Consolas" panose="020B0609020204030204" pitchFamily="49" charset="0"/>
              </a:rPr>
              <a:t>B5</a:t>
            </a:r>
            <a:endParaRPr lang="zh-CN" altLang="en-US" dirty="0">
              <a:latin typeface="Consolas" panose="020B0609020204030204" pitchFamily="49" charset="0"/>
            </a:endParaRPr>
          </a:p>
        </p:txBody>
      </p:sp>
      <p:sp>
        <p:nvSpPr>
          <p:cNvPr id="14" name="矩形 13"/>
          <p:cNvSpPr/>
          <p:nvPr/>
        </p:nvSpPr>
        <p:spPr>
          <a:xfrm>
            <a:off x="2386760" y="4181421"/>
            <a:ext cx="581891" cy="5818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Consolas" panose="020B0609020204030204" pitchFamily="49" charset="0"/>
              </a:rPr>
              <a:t>C0</a:t>
            </a:r>
            <a:endParaRPr lang="zh-CN" altLang="en-US" dirty="0">
              <a:latin typeface="Consolas" panose="020B0609020204030204" pitchFamily="49" charset="0"/>
            </a:endParaRPr>
          </a:p>
        </p:txBody>
      </p:sp>
      <p:sp>
        <p:nvSpPr>
          <p:cNvPr id="15" name="矩形 14"/>
          <p:cNvSpPr/>
          <p:nvPr/>
        </p:nvSpPr>
        <p:spPr>
          <a:xfrm>
            <a:off x="3121051" y="4181421"/>
            <a:ext cx="581891" cy="5818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Consolas" panose="020B0609020204030204" pitchFamily="49" charset="0"/>
              </a:rPr>
              <a:t>27</a:t>
            </a:r>
            <a:endParaRPr lang="zh-CN" altLang="en-US" dirty="0">
              <a:latin typeface="Consolas" panose="020B0609020204030204" pitchFamily="49" charset="0"/>
            </a:endParaRPr>
          </a:p>
        </p:txBody>
      </p:sp>
      <p:sp>
        <p:nvSpPr>
          <p:cNvPr id="16" name="矩形 15"/>
          <p:cNvSpPr/>
          <p:nvPr/>
        </p:nvSpPr>
        <p:spPr>
          <a:xfrm>
            <a:off x="3855342" y="4181421"/>
            <a:ext cx="581891" cy="5818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Consolas" panose="020B0609020204030204" pitchFamily="49" charset="0"/>
              </a:rPr>
              <a:t>1E</a:t>
            </a:r>
            <a:endParaRPr lang="zh-CN" altLang="en-US" dirty="0">
              <a:latin typeface="Consolas" panose="020B0609020204030204" pitchFamily="49" charset="0"/>
            </a:endParaRPr>
          </a:p>
        </p:txBody>
      </p:sp>
      <p:sp>
        <p:nvSpPr>
          <p:cNvPr id="17" name="矩形 16"/>
          <p:cNvSpPr/>
          <p:nvPr/>
        </p:nvSpPr>
        <p:spPr>
          <a:xfrm>
            <a:off x="4589633" y="4181422"/>
            <a:ext cx="581891" cy="5818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Consolas" panose="020B0609020204030204" pitchFamily="49" charset="0"/>
              </a:rPr>
              <a:t>B5</a:t>
            </a:r>
            <a:endParaRPr lang="zh-CN" altLang="en-US" dirty="0">
              <a:latin typeface="Consolas" panose="020B0609020204030204" pitchFamily="49" charset="0"/>
            </a:endParaRPr>
          </a:p>
        </p:txBody>
      </p:sp>
      <p:sp>
        <p:nvSpPr>
          <p:cNvPr id="18" name="箭头: 右 17"/>
          <p:cNvSpPr/>
          <p:nvPr/>
        </p:nvSpPr>
        <p:spPr>
          <a:xfrm>
            <a:off x="5566378" y="2244437"/>
            <a:ext cx="810490" cy="862445"/>
          </a:xfrm>
          <a:prstGeom prst="rightArrow">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onsolas" panose="020B0609020204030204" pitchFamily="49" charset="0"/>
            </a:endParaRPr>
          </a:p>
        </p:txBody>
      </p:sp>
      <p:sp>
        <p:nvSpPr>
          <p:cNvPr id="19" name="箭头: 右 18"/>
          <p:cNvSpPr/>
          <p:nvPr/>
        </p:nvSpPr>
        <p:spPr>
          <a:xfrm>
            <a:off x="5566378" y="4041143"/>
            <a:ext cx="810490" cy="862445"/>
          </a:xfrm>
          <a:prstGeom prst="rightArrow">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onsolas" panose="020B0609020204030204" pitchFamily="49" charset="0"/>
            </a:endParaRPr>
          </a:p>
        </p:txBody>
      </p:sp>
      <p:sp>
        <p:nvSpPr>
          <p:cNvPr id="20" name="矩形: 圆角 19"/>
          <p:cNvSpPr/>
          <p:nvPr/>
        </p:nvSpPr>
        <p:spPr>
          <a:xfrm>
            <a:off x="6574295" y="2244437"/>
            <a:ext cx="3917372" cy="862445"/>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effectLst>
                  <a:outerShdw blurRad="38100" dist="38100" dir="2700000" algn="tl">
                    <a:srgbClr val="000000">
                      <a:alpha val="43137"/>
                    </a:srgbClr>
                  </a:outerShdw>
                </a:effectLst>
                <a:latin typeface="Consolas" panose="020B0609020204030204" pitchFamily="49" charset="0"/>
              </a:rPr>
              <a:t>3223789237</a:t>
            </a:r>
            <a:endParaRPr lang="zh-CN" altLang="en-US" dirty="0">
              <a:solidFill>
                <a:schemeClr val="tx1"/>
              </a:solidFill>
              <a:effectLst>
                <a:outerShdw blurRad="38100" dist="38100" dir="2700000" algn="tl">
                  <a:srgbClr val="000000">
                    <a:alpha val="43137"/>
                  </a:srgbClr>
                </a:outerShdw>
              </a:effectLst>
              <a:latin typeface="Consolas" panose="020B0609020204030204" pitchFamily="49" charset="0"/>
            </a:endParaRPr>
          </a:p>
        </p:txBody>
      </p:sp>
      <p:sp>
        <p:nvSpPr>
          <p:cNvPr id="21" name="矩形: 圆角 20"/>
          <p:cNvSpPr/>
          <p:nvPr/>
        </p:nvSpPr>
        <p:spPr>
          <a:xfrm>
            <a:off x="6574295" y="4041142"/>
            <a:ext cx="3917372" cy="862445"/>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effectLst>
                  <a:outerShdw blurRad="38100" dist="38100" dir="2700000" algn="tl">
                    <a:srgbClr val="000000">
                      <a:alpha val="43137"/>
                    </a:srgbClr>
                  </a:outerShdw>
                </a:effectLst>
                <a:latin typeface="Consolas" panose="020B0609020204030204" pitchFamily="49" charset="0"/>
              </a:rPr>
              <a:t>3223789237</a:t>
            </a:r>
            <a:endParaRPr lang="zh-CN" altLang="en-US" dirty="0">
              <a:solidFill>
                <a:schemeClr val="tx1"/>
              </a:solidFill>
              <a:effectLst>
                <a:outerShdw blurRad="38100" dist="38100" dir="2700000" algn="tl">
                  <a:srgbClr val="000000">
                    <a:alpha val="43137"/>
                  </a:srgbClr>
                </a:outerShdw>
              </a:effectLst>
              <a:latin typeface="Consolas" panose="020B0609020204030204" pitchFamily="49" charset="0"/>
            </a:endParaRPr>
          </a:p>
        </p:txBody>
      </p:sp>
      <p:sp>
        <p:nvSpPr>
          <p:cNvPr id="3" name="矩形: 圆角 2">
            <a:hlinkClick r:id="rId3" action="ppaction://hlinkfile"/>
            <a:extLst>
              <a:ext uri="{FF2B5EF4-FFF2-40B4-BE49-F238E27FC236}">
                <a16:creationId xmlns:a16="http://schemas.microsoft.com/office/drawing/2014/main" id="{A67EDBB1-3850-4413-81C6-841FE0198067}"/>
              </a:ext>
            </a:extLst>
          </p:cNvPr>
          <p:cNvSpPr/>
          <p:nvPr/>
        </p:nvSpPr>
        <p:spPr>
          <a:xfrm>
            <a:off x="10192094" y="6099464"/>
            <a:ext cx="1589809" cy="446809"/>
          </a:xfrm>
          <a:prstGeom prst="roundRect">
            <a:avLst/>
          </a:prstGeom>
          <a:solidFill>
            <a:srgbClr val="F48F70"/>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Sample - 1</a:t>
            </a:r>
            <a:endParaRPr lang="zh-CN" altLang="en-US" dirty="0"/>
          </a:p>
        </p:txBody>
      </p:sp>
    </p:spTree>
    <p:extLst>
      <p:ext uri="{BB962C8B-B14F-4D97-AF65-F5344CB8AC3E}">
        <p14:creationId xmlns:p14="http://schemas.microsoft.com/office/powerpoint/2010/main" val="1284494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数值存储 </a:t>
            </a:r>
            <a:r>
              <a:rPr lang="en-US" altLang="zh-CN" dirty="0"/>
              <a:t>– </a:t>
            </a:r>
            <a:r>
              <a:rPr lang="zh-CN" altLang="en-US" dirty="0"/>
              <a:t>浮点数存储方式</a:t>
            </a:r>
          </a:p>
        </p:txBody>
      </p:sp>
      <p:grpSp>
        <p:nvGrpSpPr>
          <p:cNvPr id="34" name="组合 33"/>
          <p:cNvGrpSpPr/>
          <p:nvPr/>
        </p:nvGrpSpPr>
        <p:grpSpPr>
          <a:xfrm>
            <a:off x="1450175" y="3822663"/>
            <a:ext cx="8251736" cy="862445"/>
            <a:chOff x="3948546" y="3350506"/>
            <a:chExt cx="8251736" cy="862445"/>
          </a:xfrm>
        </p:grpSpPr>
        <p:sp>
          <p:nvSpPr>
            <p:cNvPr id="12" name="矩形: 圆角 11"/>
            <p:cNvSpPr/>
            <p:nvPr/>
          </p:nvSpPr>
          <p:spPr>
            <a:xfrm>
              <a:off x="3948546" y="3350506"/>
              <a:ext cx="8251736" cy="862445"/>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Consolas" panose="020B0609020204030204" pitchFamily="49" charset="0"/>
              </a:endParaRPr>
            </a:p>
          </p:txBody>
        </p:sp>
        <p:sp>
          <p:nvSpPr>
            <p:cNvPr id="13" name="矩形 12"/>
            <p:cNvSpPr/>
            <p:nvPr/>
          </p:nvSpPr>
          <p:spPr>
            <a:xfrm>
              <a:off x="4161494" y="3489759"/>
              <a:ext cx="1075524" cy="581891"/>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latin typeface="Consolas" panose="020B0609020204030204" pitchFamily="49" charset="0"/>
                </a:rPr>
                <a:t>DOUBLE</a:t>
              </a:r>
              <a:endParaRPr lang="zh-CN" altLang="en-US" sz="1600" dirty="0">
                <a:latin typeface="Consolas" panose="020B0609020204030204" pitchFamily="49" charset="0"/>
              </a:endParaRPr>
            </a:p>
          </p:txBody>
        </p:sp>
        <p:sp>
          <p:nvSpPr>
            <p:cNvPr id="14" name="矩形 13"/>
            <p:cNvSpPr/>
            <p:nvPr/>
          </p:nvSpPr>
          <p:spPr>
            <a:xfrm>
              <a:off x="5369266" y="3489759"/>
              <a:ext cx="215059" cy="5818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latin typeface="Consolas" panose="020B0609020204030204" pitchFamily="49" charset="0"/>
                </a:rPr>
                <a:t>S</a:t>
              </a:r>
              <a:endParaRPr lang="zh-CN" altLang="en-US" sz="1600" dirty="0">
                <a:latin typeface="Consolas" panose="020B0609020204030204" pitchFamily="49" charset="0"/>
              </a:endParaRPr>
            </a:p>
          </p:txBody>
        </p:sp>
        <p:sp>
          <p:nvSpPr>
            <p:cNvPr id="15" name="矩形 14"/>
            <p:cNvSpPr/>
            <p:nvPr/>
          </p:nvSpPr>
          <p:spPr>
            <a:xfrm>
              <a:off x="5698311" y="3489758"/>
              <a:ext cx="1450634" cy="5818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latin typeface="Consolas" panose="020B0609020204030204" pitchFamily="49" charset="0"/>
                </a:rPr>
                <a:t>E11</a:t>
              </a:r>
              <a:endParaRPr lang="zh-CN" altLang="en-US" sz="1600" dirty="0">
                <a:latin typeface="Consolas" panose="020B0609020204030204" pitchFamily="49" charset="0"/>
              </a:endParaRPr>
            </a:p>
          </p:txBody>
        </p:sp>
        <p:sp>
          <p:nvSpPr>
            <p:cNvPr id="16" name="矩形 15"/>
            <p:cNvSpPr/>
            <p:nvPr/>
          </p:nvSpPr>
          <p:spPr>
            <a:xfrm>
              <a:off x="7262931" y="3489759"/>
              <a:ext cx="578741" cy="5818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latin typeface="Consolas" panose="020B0609020204030204" pitchFamily="49" charset="0"/>
                </a:rPr>
                <a:t>M0</a:t>
              </a:r>
              <a:endParaRPr lang="zh-CN" altLang="en-US" sz="1600" dirty="0">
                <a:latin typeface="Consolas" panose="020B0609020204030204" pitchFamily="49" charset="0"/>
              </a:endParaRPr>
            </a:p>
          </p:txBody>
        </p:sp>
        <p:sp>
          <p:nvSpPr>
            <p:cNvPr id="23" name="矩形 22"/>
            <p:cNvSpPr/>
            <p:nvPr/>
          </p:nvSpPr>
          <p:spPr>
            <a:xfrm>
              <a:off x="11419609" y="3489757"/>
              <a:ext cx="592282" cy="5818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latin typeface="Consolas" panose="020B0609020204030204" pitchFamily="49" charset="0"/>
                </a:rPr>
                <a:t>M52</a:t>
              </a:r>
              <a:endParaRPr lang="zh-CN" altLang="en-US" sz="1600" dirty="0">
                <a:latin typeface="Consolas" panose="020B0609020204030204" pitchFamily="49" charset="0"/>
              </a:endParaRPr>
            </a:p>
          </p:txBody>
        </p:sp>
        <p:sp>
          <p:nvSpPr>
            <p:cNvPr id="24" name="矩形 23"/>
            <p:cNvSpPr/>
            <p:nvPr/>
          </p:nvSpPr>
          <p:spPr>
            <a:xfrm>
              <a:off x="7955658" y="3489756"/>
              <a:ext cx="3354204" cy="5818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latin typeface="Consolas" panose="020B0609020204030204" pitchFamily="49" charset="0"/>
                </a:rPr>
                <a:t>…</a:t>
              </a:r>
              <a:endParaRPr lang="zh-CN" altLang="en-US" sz="1600" dirty="0">
                <a:latin typeface="Consolas" panose="020B0609020204030204" pitchFamily="49" charset="0"/>
              </a:endParaRPr>
            </a:p>
          </p:txBody>
        </p:sp>
      </p:grpSp>
      <p:grpSp>
        <p:nvGrpSpPr>
          <p:cNvPr id="35" name="组合 34"/>
          <p:cNvGrpSpPr/>
          <p:nvPr/>
        </p:nvGrpSpPr>
        <p:grpSpPr>
          <a:xfrm>
            <a:off x="1462874" y="4913310"/>
            <a:ext cx="10232936" cy="862445"/>
            <a:chOff x="3940264" y="4352201"/>
            <a:chExt cx="10232936" cy="862445"/>
          </a:xfrm>
        </p:grpSpPr>
        <p:sp>
          <p:nvSpPr>
            <p:cNvPr id="25" name="矩形: 圆角 24"/>
            <p:cNvSpPr/>
            <p:nvPr/>
          </p:nvSpPr>
          <p:spPr>
            <a:xfrm>
              <a:off x="3940264" y="4352201"/>
              <a:ext cx="10232936" cy="862445"/>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Consolas" panose="020B0609020204030204" pitchFamily="49" charset="0"/>
              </a:endParaRPr>
            </a:p>
          </p:txBody>
        </p:sp>
        <p:sp>
          <p:nvSpPr>
            <p:cNvPr id="26" name="矩形 25"/>
            <p:cNvSpPr/>
            <p:nvPr/>
          </p:nvSpPr>
          <p:spPr>
            <a:xfrm>
              <a:off x="4153212" y="4491454"/>
              <a:ext cx="1062825" cy="581891"/>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latin typeface="Consolas" panose="020B0609020204030204" pitchFamily="49" charset="0"/>
                </a:rPr>
                <a:t>LONG DOUBLE</a:t>
              </a:r>
              <a:endParaRPr lang="zh-CN" altLang="en-US" sz="1600" dirty="0">
                <a:latin typeface="Consolas" panose="020B0609020204030204" pitchFamily="49" charset="0"/>
              </a:endParaRPr>
            </a:p>
          </p:txBody>
        </p:sp>
        <p:sp>
          <p:nvSpPr>
            <p:cNvPr id="27" name="矩形 26"/>
            <p:cNvSpPr/>
            <p:nvPr/>
          </p:nvSpPr>
          <p:spPr>
            <a:xfrm>
              <a:off x="5348286" y="4491454"/>
              <a:ext cx="215058" cy="5818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latin typeface="Consolas" panose="020B0609020204030204" pitchFamily="49" charset="0"/>
                </a:rPr>
                <a:t>S</a:t>
              </a:r>
              <a:endParaRPr lang="zh-CN" altLang="en-US" sz="1600" dirty="0">
                <a:latin typeface="Consolas" panose="020B0609020204030204" pitchFamily="49" charset="0"/>
              </a:endParaRPr>
            </a:p>
          </p:txBody>
        </p:sp>
        <p:sp>
          <p:nvSpPr>
            <p:cNvPr id="28" name="矩形 27"/>
            <p:cNvSpPr/>
            <p:nvPr/>
          </p:nvSpPr>
          <p:spPr>
            <a:xfrm>
              <a:off x="5677330" y="4491453"/>
              <a:ext cx="1991162" cy="5818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latin typeface="Consolas" panose="020B0609020204030204" pitchFamily="49" charset="0"/>
                </a:rPr>
                <a:t>E15</a:t>
              </a:r>
              <a:endParaRPr lang="zh-CN" altLang="en-US" sz="1600" dirty="0">
                <a:latin typeface="Consolas" panose="020B0609020204030204" pitchFamily="49" charset="0"/>
              </a:endParaRPr>
            </a:p>
          </p:txBody>
        </p:sp>
        <p:sp>
          <p:nvSpPr>
            <p:cNvPr id="29" name="矩形 28"/>
            <p:cNvSpPr/>
            <p:nvPr/>
          </p:nvSpPr>
          <p:spPr>
            <a:xfrm>
              <a:off x="7782476" y="4491454"/>
              <a:ext cx="592597" cy="5818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latin typeface="Consolas" panose="020B0609020204030204" pitchFamily="49" charset="0"/>
                </a:rPr>
                <a:t>M0</a:t>
              </a:r>
              <a:endParaRPr lang="zh-CN" altLang="en-US" sz="1600" dirty="0">
                <a:latin typeface="Consolas" panose="020B0609020204030204" pitchFamily="49" charset="0"/>
              </a:endParaRPr>
            </a:p>
          </p:txBody>
        </p:sp>
        <p:sp>
          <p:nvSpPr>
            <p:cNvPr id="30" name="矩形 29"/>
            <p:cNvSpPr/>
            <p:nvPr/>
          </p:nvSpPr>
          <p:spPr>
            <a:xfrm>
              <a:off x="13418700" y="4491451"/>
              <a:ext cx="612654" cy="5818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latin typeface="Consolas" panose="020B0609020204030204" pitchFamily="49" charset="0"/>
                </a:rPr>
                <a:t>M64</a:t>
              </a:r>
              <a:endParaRPr lang="zh-CN" altLang="en-US" sz="1600" dirty="0">
                <a:latin typeface="Consolas" panose="020B0609020204030204" pitchFamily="49" charset="0"/>
              </a:endParaRPr>
            </a:p>
          </p:txBody>
        </p:sp>
        <p:sp>
          <p:nvSpPr>
            <p:cNvPr id="31" name="矩形 30"/>
            <p:cNvSpPr/>
            <p:nvPr/>
          </p:nvSpPr>
          <p:spPr>
            <a:xfrm>
              <a:off x="8489057" y="4491451"/>
              <a:ext cx="4815659" cy="5818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latin typeface="Consolas" panose="020B0609020204030204" pitchFamily="49" charset="0"/>
                </a:rPr>
                <a:t>…</a:t>
              </a:r>
              <a:endParaRPr lang="zh-CN" altLang="en-US" sz="1600" dirty="0">
                <a:latin typeface="Consolas" panose="020B0609020204030204" pitchFamily="49" charset="0"/>
              </a:endParaRPr>
            </a:p>
          </p:txBody>
        </p:sp>
      </p:grpSp>
      <p:grpSp>
        <p:nvGrpSpPr>
          <p:cNvPr id="36" name="组合 35"/>
          <p:cNvGrpSpPr/>
          <p:nvPr/>
        </p:nvGrpSpPr>
        <p:grpSpPr>
          <a:xfrm>
            <a:off x="1451580" y="2732016"/>
            <a:ext cx="5988312" cy="862445"/>
            <a:chOff x="1451580" y="2170907"/>
            <a:chExt cx="5988312" cy="862445"/>
          </a:xfrm>
        </p:grpSpPr>
        <p:sp>
          <p:nvSpPr>
            <p:cNvPr id="4" name="矩形: 圆角 3"/>
            <p:cNvSpPr/>
            <p:nvPr/>
          </p:nvSpPr>
          <p:spPr>
            <a:xfrm>
              <a:off x="1451580" y="2170907"/>
              <a:ext cx="5988312" cy="862445"/>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Consolas" panose="020B0609020204030204" pitchFamily="49" charset="0"/>
              </a:endParaRPr>
            </a:p>
          </p:txBody>
        </p:sp>
        <p:sp>
          <p:nvSpPr>
            <p:cNvPr id="5" name="矩形 4"/>
            <p:cNvSpPr/>
            <p:nvPr/>
          </p:nvSpPr>
          <p:spPr>
            <a:xfrm>
              <a:off x="1666639" y="2310160"/>
              <a:ext cx="1072008" cy="581891"/>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latin typeface="Consolas" panose="020B0609020204030204" pitchFamily="49" charset="0"/>
                </a:rPr>
                <a:t>FLOAT</a:t>
              </a:r>
              <a:endParaRPr lang="zh-CN" altLang="en-US" sz="1600" dirty="0">
                <a:latin typeface="Consolas" panose="020B0609020204030204" pitchFamily="49" charset="0"/>
              </a:endParaRPr>
            </a:p>
          </p:txBody>
        </p:sp>
        <p:sp>
          <p:nvSpPr>
            <p:cNvPr id="6" name="矩形 5"/>
            <p:cNvSpPr/>
            <p:nvPr/>
          </p:nvSpPr>
          <p:spPr>
            <a:xfrm>
              <a:off x="2870895" y="2301227"/>
              <a:ext cx="215059" cy="5818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latin typeface="Consolas" panose="020B0609020204030204" pitchFamily="49" charset="0"/>
                </a:rPr>
                <a:t>S</a:t>
              </a:r>
              <a:endParaRPr lang="zh-CN" altLang="en-US" sz="1600" dirty="0">
                <a:latin typeface="Consolas" panose="020B0609020204030204" pitchFamily="49" charset="0"/>
              </a:endParaRPr>
            </a:p>
          </p:txBody>
        </p:sp>
        <p:sp>
          <p:nvSpPr>
            <p:cNvPr id="7" name="矩形 6"/>
            <p:cNvSpPr/>
            <p:nvPr/>
          </p:nvSpPr>
          <p:spPr>
            <a:xfrm>
              <a:off x="3199940" y="2301226"/>
              <a:ext cx="1104899" cy="5818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latin typeface="Consolas" panose="020B0609020204030204" pitchFamily="49" charset="0"/>
                </a:rPr>
                <a:t>E08</a:t>
              </a:r>
              <a:endParaRPr lang="zh-CN" altLang="en-US" sz="1600" dirty="0">
                <a:latin typeface="Consolas" panose="020B0609020204030204" pitchFamily="49" charset="0"/>
              </a:endParaRPr>
            </a:p>
          </p:txBody>
        </p:sp>
        <p:sp>
          <p:nvSpPr>
            <p:cNvPr id="8" name="矩形 7"/>
            <p:cNvSpPr/>
            <p:nvPr/>
          </p:nvSpPr>
          <p:spPr>
            <a:xfrm>
              <a:off x="4418825" y="2301227"/>
              <a:ext cx="595743" cy="5818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latin typeface="Consolas" panose="020B0609020204030204" pitchFamily="49" charset="0"/>
                </a:rPr>
                <a:t>M0</a:t>
              </a:r>
              <a:endParaRPr lang="zh-CN" altLang="en-US" sz="1600" dirty="0">
                <a:latin typeface="Consolas" panose="020B0609020204030204" pitchFamily="49" charset="0"/>
              </a:endParaRPr>
            </a:p>
          </p:txBody>
        </p:sp>
        <p:sp>
          <p:nvSpPr>
            <p:cNvPr id="32" name="矩形 31"/>
            <p:cNvSpPr/>
            <p:nvPr/>
          </p:nvSpPr>
          <p:spPr>
            <a:xfrm>
              <a:off x="5128554" y="2310159"/>
              <a:ext cx="1413477" cy="5818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latin typeface="Consolas" panose="020B0609020204030204" pitchFamily="49" charset="0"/>
                </a:rPr>
                <a:t>…</a:t>
              </a:r>
              <a:endParaRPr lang="zh-CN" altLang="en-US" sz="1600" dirty="0">
                <a:latin typeface="Consolas" panose="020B0609020204030204" pitchFamily="49" charset="0"/>
              </a:endParaRPr>
            </a:p>
          </p:txBody>
        </p:sp>
        <p:sp>
          <p:nvSpPr>
            <p:cNvPr id="33" name="矩形 32"/>
            <p:cNvSpPr/>
            <p:nvPr/>
          </p:nvSpPr>
          <p:spPr>
            <a:xfrm>
              <a:off x="6658228" y="2310160"/>
              <a:ext cx="595743" cy="5818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latin typeface="Consolas" panose="020B0609020204030204" pitchFamily="49" charset="0"/>
                </a:rPr>
                <a:t>M23</a:t>
              </a:r>
              <a:endParaRPr lang="zh-CN" altLang="en-US" sz="1600" dirty="0">
                <a:latin typeface="Consolas" panose="020B0609020204030204" pitchFamily="49" charset="0"/>
              </a:endParaRPr>
            </a:p>
          </p:txBody>
        </p:sp>
      </p:grpSp>
    </p:spTree>
    <p:extLst>
      <p:ext uri="{BB962C8B-B14F-4D97-AF65-F5344CB8AC3E}">
        <p14:creationId xmlns:p14="http://schemas.microsoft.com/office/powerpoint/2010/main" val="17993197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数值存储 </a:t>
            </a:r>
            <a:r>
              <a:rPr lang="en-US" altLang="zh-CN" dirty="0"/>
              <a:t>– </a:t>
            </a:r>
            <a:r>
              <a:rPr lang="zh-CN" altLang="en-US" dirty="0"/>
              <a:t>浮点数计算公式</a:t>
            </a:r>
          </a:p>
        </p:txBody>
      </p:sp>
      <p:sp>
        <p:nvSpPr>
          <p:cNvPr id="4" name="矩形: 圆角 3"/>
          <p:cNvSpPr/>
          <p:nvPr/>
        </p:nvSpPr>
        <p:spPr>
          <a:xfrm>
            <a:off x="3535993" y="2262254"/>
            <a:ext cx="5413663" cy="1194956"/>
          </a:xfrm>
          <a:prstGeom prst="roundRect">
            <a:avLst/>
          </a:prstGeom>
          <a:solidFill>
            <a:schemeClr val="accent5">
              <a:lumMod val="40000"/>
              <a:lumOff val="60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800" dirty="0">
              <a:solidFill>
                <a:schemeClr val="accent1"/>
              </a:solidFill>
              <a:latin typeface="CentSchbkCyrill BT" panose="02040603050705020303" pitchFamily="18" charset="-52"/>
            </a:endParaRPr>
          </a:p>
        </p:txBody>
      </p:sp>
      <p:graphicFrame>
        <p:nvGraphicFramePr>
          <p:cNvPr id="5" name="对象 4"/>
          <p:cNvGraphicFramePr>
            <a:graphicFrameLocks noChangeAspect="1"/>
          </p:cNvGraphicFramePr>
          <p:nvPr>
            <p:extLst>
              <p:ext uri="{D42A27DB-BD31-4B8C-83A1-F6EECF244321}">
                <p14:modId xmlns:p14="http://schemas.microsoft.com/office/powerpoint/2010/main" val="828139378"/>
              </p:ext>
            </p:extLst>
          </p:nvPr>
        </p:nvGraphicFramePr>
        <p:xfrm>
          <a:off x="4469874" y="2262254"/>
          <a:ext cx="4003099" cy="955964"/>
        </p:xfrm>
        <a:graphic>
          <a:graphicData uri="http://schemas.openxmlformats.org/presentationml/2006/ole">
            <mc:AlternateContent xmlns:mc="http://schemas.openxmlformats.org/markup-compatibility/2006">
              <mc:Choice xmlns:v="urn:schemas-microsoft-com:vml" Requires="v">
                <p:oleObj spid="_x0000_s1344" name="公式" r:id="rId4" imgW="850680" imgH="203040" progId="Equation.3">
                  <p:embed/>
                </p:oleObj>
              </mc:Choice>
              <mc:Fallback>
                <p:oleObj name="公式" r:id="rId4" imgW="850680" imgH="203040" progId="Equation.3">
                  <p:embed/>
                  <p:pic>
                    <p:nvPicPr>
                      <p:cNvPr id="0" name="Picture 30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69874" y="2262254"/>
                        <a:ext cx="4003099" cy="95596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矩形 5"/>
          <p:cNvSpPr/>
          <p:nvPr/>
        </p:nvSpPr>
        <p:spPr>
          <a:xfrm>
            <a:off x="1293876" y="3899850"/>
            <a:ext cx="6351995" cy="800219"/>
          </a:xfrm>
          <a:prstGeom prst="rect">
            <a:avLst/>
          </a:prstGeom>
        </p:spPr>
        <p:txBody>
          <a:bodyPr wrap="square">
            <a:spAutoFit/>
          </a:bodyPr>
          <a:lstStyle/>
          <a:p>
            <a:r>
              <a:rPr lang="zh-CN" altLang="en-US" sz="2800" dirty="0">
                <a:latin typeface="华文楷体" panose="02010600040101010101" pitchFamily="2" charset="-122"/>
                <a:ea typeface="华文楷体" panose="02010600040101010101" pitchFamily="2" charset="-122"/>
              </a:rPr>
              <a:t>其中 </a:t>
            </a:r>
            <a:r>
              <a:rPr lang="en-US" altLang="zh-CN" sz="2800" dirty="0">
                <a:latin typeface="华文楷体" panose="02010600040101010101" pitchFamily="2" charset="-122"/>
                <a:ea typeface="华文楷体" panose="02010600040101010101" pitchFamily="2" charset="-122"/>
              </a:rPr>
              <a:t>B </a:t>
            </a:r>
            <a:r>
              <a:rPr lang="zh-CN" altLang="en-US" sz="2800" dirty="0">
                <a:latin typeface="华文楷体" panose="02010600040101010101" pitchFamily="2" charset="-122"/>
                <a:ea typeface="华文楷体" panose="02010600040101010101" pitchFamily="2" charset="-122"/>
              </a:rPr>
              <a:t>为基数，</a:t>
            </a:r>
            <a:r>
              <a:rPr lang="en-US" altLang="zh-CN" sz="2800" dirty="0">
                <a:latin typeface="华文楷体" panose="02010600040101010101" pitchFamily="2" charset="-122"/>
                <a:ea typeface="华文楷体" panose="02010600040101010101" pitchFamily="2" charset="-122"/>
              </a:rPr>
              <a:t>E </a:t>
            </a:r>
            <a:r>
              <a:rPr lang="zh-CN" altLang="en-US" sz="2800" dirty="0">
                <a:latin typeface="华文楷体" panose="02010600040101010101" pitchFamily="2" charset="-122"/>
                <a:ea typeface="华文楷体" panose="02010600040101010101" pitchFamily="2" charset="-122"/>
              </a:rPr>
              <a:t>为指数，</a:t>
            </a:r>
            <a:r>
              <a:rPr lang="en-US" altLang="zh-CN" sz="2800" dirty="0">
                <a:latin typeface="华文楷体" panose="02010600040101010101" pitchFamily="2" charset="-122"/>
                <a:ea typeface="华文楷体" panose="02010600040101010101" pitchFamily="2" charset="-122"/>
              </a:rPr>
              <a:t>M </a:t>
            </a:r>
            <a:r>
              <a:rPr lang="zh-CN" altLang="en-US" sz="2800" dirty="0">
                <a:latin typeface="华文楷体" panose="02010600040101010101" pitchFamily="2" charset="-122"/>
                <a:ea typeface="华文楷体" panose="02010600040101010101" pitchFamily="2" charset="-122"/>
              </a:rPr>
              <a:t>为尾数</a:t>
            </a:r>
            <a:endParaRPr lang="en-US" altLang="zh-CN" sz="2800" dirty="0">
              <a:latin typeface="华文楷体" panose="02010600040101010101" pitchFamily="2" charset="-122"/>
              <a:ea typeface="华文楷体" panose="02010600040101010101" pitchFamily="2" charset="-122"/>
            </a:endParaRPr>
          </a:p>
          <a:p>
            <a:endParaRPr lang="en-US" altLang="zh-CN" dirty="0"/>
          </a:p>
        </p:txBody>
      </p:sp>
      <p:grpSp>
        <p:nvGrpSpPr>
          <p:cNvPr id="7" name="组合 6"/>
          <p:cNvGrpSpPr/>
          <p:nvPr/>
        </p:nvGrpSpPr>
        <p:grpSpPr>
          <a:xfrm>
            <a:off x="5618335" y="5049982"/>
            <a:ext cx="5988312" cy="653833"/>
            <a:chOff x="1451580" y="2170907"/>
            <a:chExt cx="5988312" cy="862445"/>
          </a:xfrm>
        </p:grpSpPr>
        <p:sp>
          <p:nvSpPr>
            <p:cNvPr id="8" name="矩形: 圆角 7"/>
            <p:cNvSpPr/>
            <p:nvPr/>
          </p:nvSpPr>
          <p:spPr>
            <a:xfrm>
              <a:off x="1451580" y="2170907"/>
              <a:ext cx="5988312" cy="862445"/>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Consolas" panose="020B0609020204030204" pitchFamily="49" charset="0"/>
              </a:endParaRPr>
            </a:p>
          </p:txBody>
        </p:sp>
        <p:sp>
          <p:nvSpPr>
            <p:cNvPr id="9" name="矩形 8"/>
            <p:cNvSpPr/>
            <p:nvPr/>
          </p:nvSpPr>
          <p:spPr>
            <a:xfrm>
              <a:off x="1666639" y="2310160"/>
              <a:ext cx="1072008" cy="581891"/>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latin typeface="Consolas" panose="020B0609020204030204" pitchFamily="49" charset="0"/>
                </a:rPr>
                <a:t>FLOAT</a:t>
              </a:r>
              <a:endParaRPr lang="zh-CN" altLang="en-US" sz="1600" dirty="0">
                <a:latin typeface="Consolas" panose="020B0609020204030204" pitchFamily="49" charset="0"/>
              </a:endParaRPr>
            </a:p>
          </p:txBody>
        </p:sp>
        <p:sp>
          <p:nvSpPr>
            <p:cNvPr id="10" name="矩形 9"/>
            <p:cNvSpPr/>
            <p:nvPr/>
          </p:nvSpPr>
          <p:spPr>
            <a:xfrm>
              <a:off x="2870895" y="2301227"/>
              <a:ext cx="215059" cy="5818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latin typeface="Consolas" panose="020B0609020204030204" pitchFamily="49" charset="0"/>
                </a:rPr>
                <a:t>S</a:t>
              </a:r>
              <a:endParaRPr lang="zh-CN" altLang="en-US" sz="1600" dirty="0">
                <a:latin typeface="Consolas" panose="020B0609020204030204" pitchFamily="49" charset="0"/>
              </a:endParaRPr>
            </a:p>
          </p:txBody>
        </p:sp>
        <p:sp>
          <p:nvSpPr>
            <p:cNvPr id="11" name="矩形 10"/>
            <p:cNvSpPr/>
            <p:nvPr/>
          </p:nvSpPr>
          <p:spPr>
            <a:xfrm>
              <a:off x="3199940" y="2301226"/>
              <a:ext cx="1104899" cy="5818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latin typeface="Consolas" panose="020B0609020204030204" pitchFamily="49" charset="0"/>
                </a:rPr>
                <a:t>E</a:t>
              </a:r>
              <a:endParaRPr lang="zh-CN" altLang="en-US" sz="1600" dirty="0">
                <a:latin typeface="Consolas" panose="020B0609020204030204" pitchFamily="49" charset="0"/>
              </a:endParaRPr>
            </a:p>
          </p:txBody>
        </p:sp>
        <p:sp>
          <p:nvSpPr>
            <p:cNvPr id="13" name="矩形 12"/>
            <p:cNvSpPr/>
            <p:nvPr/>
          </p:nvSpPr>
          <p:spPr>
            <a:xfrm>
              <a:off x="4418826" y="2310159"/>
              <a:ext cx="2844420" cy="5818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latin typeface="Consolas" panose="020B0609020204030204" pitchFamily="49" charset="0"/>
                </a:rPr>
                <a:t>M</a:t>
              </a:r>
              <a:endParaRPr lang="zh-CN" altLang="en-US" sz="1600" dirty="0">
                <a:latin typeface="Consolas" panose="020B0609020204030204" pitchFamily="49" charset="0"/>
              </a:endParaRPr>
            </a:p>
          </p:txBody>
        </p:sp>
      </p:grpSp>
    </p:spTree>
    <p:extLst>
      <p:ext uri="{BB962C8B-B14F-4D97-AF65-F5344CB8AC3E}">
        <p14:creationId xmlns:p14="http://schemas.microsoft.com/office/powerpoint/2010/main" val="32160266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数值存储 </a:t>
            </a:r>
            <a:r>
              <a:rPr lang="en-US" altLang="zh-CN" dirty="0"/>
              <a:t>– </a:t>
            </a:r>
            <a:r>
              <a:rPr lang="zh-CN" altLang="en-US" dirty="0"/>
              <a:t>规格化浮点数</a:t>
            </a:r>
          </a:p>
        </p:txBody>
      </p:sp>
      <p:pic>
        <p:nvPicPr>
          <p:cNvPr id="4" name="Picture 2" descr="http://p.blog.csdn.net/images/p_blog_csdn_net/abortexit/EntryImages/20090622/3.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51578" y="2761888"/>
            <a:ext cx="3200400" cy="1200150"/>
          </a:xfrm>
          <a:prstGeom prst="rect">
            <a:avLst/>
          </a:prstGeom>
          <a:noFill/>
          <a:effectLst>
            <a:outerShdw blurRad="63500" sx="102000" sy="102000" algn="ctr"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5" name="矩形 4"/>
          <p:cNvSpPr/>
          <p:nvPr/>
        </p:nvSpPr>
        <p:spPr>
          <a:xfrm>
            <a:off x="1451578" y="2188576"/>
            <a:ext cx="6913103" cy="369332"/>
          </a:xfrm>
          <a:prstGeom prst="rect">
            <a:avLst/>
          </a:prstGeom>
        </p:spPr>
        <p:txBody>
          <a:bodyPr wrap="square">
            <a:spAutoFit/>
          </a:bodyPr>
          <a:lstStyle/>
          <a:p>
            <a:r>
              <a:rPr lang="zh-CN" altLang="en-US" dirty="0">
                <a:solidFill>
                  <a:srgbClr val="FF00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规格化：当</a:t>
            </a:r>
            <a:r>
              <a:rPr lang="en-US" altLang="zh-CN" dirty="0">
                <a:solidFill>
                  <a:srgbClr val="FF0000"/>
                </a:solidFill>
                <a:effectLst>
                  <a:outerShdw blurRad="38100" dist="38100" dir="2700000" algn="tl">
                    <a:srgbClr val="000000">
                      <a:alpha val="43137"/>
                    </a:srgbClr>
                  </a:outerShdw>
                </a:effectLst>
                <a:latin typeface="Courier New" panose="02070309020205020404" pitchFamily="49" charset="0"/>
              </a:rPr>
              <a:t>E</a:t>
            </a:r>
            <a:r>
              <a:rPr lang="zh-CN" altLang="en-US" dirty="0">
                <a:solidFill>
                  <a:srgbClr val="FF00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的二进制位不全为</a:t>
            </a:r>
            <a:r>
              <a:rPr lang="en-US" altLang="zh-CN" dirty="0">
                <a:solidFill>
                  <a:srgbClr val="FF0000"/>
                </a:solidFill>
                <a:effectLst>
                  <a:outerShdw blurRad="38100" dist="38100" dir="2700000" algn="tl">
                    <a:srgbClr val="000000">
                      <a:alpha val="43137"/>
                    </a:srgbClr>
                  </a:outerShdw>
                </a:effectLst>
                <a:latin typeface="Courier New" panose="02070309020205020404" pitchFamily="49" charset="0"/>
              </a:rPr>
              <a:t>0,</a:t>
            </a:r>
            <a:r>
              <a:rPr lang="zh-CN" altLang="en-US" dirty="0">
                <a:solidFill>
                  <a:srgbClr val="FF00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也不全为</a:t>
            </a:r>
            <a:r>
              <a:rPr lang="en-US" altLang="zh-CN" dirty="0">
                <a:solidFill>
                  <a:srgbClr val="FF0000"/>
                </a:solidFill>
                <a:effectLst>
                  <a:outerShdw blurRad="38100" dist="38100" dir="2700000" algn="tl">
                    <a:srgbClr val="000000">
                      <a:alpha val="43137"/>
                    </a:srgbClr>
                  </a:outerShdw>
                </a:effectLst>
                <a:latin typeface="Courier New" panose="02070309020205020404" pitchFamily="49" charset="0"/>
              </a:rPr>
              <a:t>1</a:t>
            </a:r>
            <a:r>
              <a:rPr lang="zh-CN" altLang="en-US" dirty="0">
                <a:solidFill>
                  <a:srgbClr val="FF00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时，</a:t>
            </a:r>
            <a:r>
              <a:rPr lang="en-US" altLang="zh-CN" dirty="0">
                <a:solidFill>
                  <a:srgbClr val="FF0000"/>
                </a:solidFill>
                <a:effectLst>
                  <a:outerShdw blurRad="38100" dist="38100" dir="2700000" algn="tl">
                    <a:srgbClr val="000000">
                      <a:alpha val="43137"/>
                    </a:srgbClr>
                  </a:outerShdw>
                </a:effectLst>
                <a:latin typeface="Courier New" panose="02070309020205020404" pitchFamily="49" charset="0"/>
              </a:rPr>
              <a:t>N</a:t>
            </a:r>
            <a:r>
              <a:rPr lang="zh-CN" altLang="en-US" dirty="0">
                <a:solidFill>
                  <a:srgbClr val="FF00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为规格化形式。</a:t>
            </a:r>
            <a:endParaRPr lang="zh-CN" altLang="en-US" dirty="0">
              <a:effectLst>
                <a:outerShdw blurRad="38100" dist="38100" dir="2700000" algn="tl">
                  <a:srgbClr val="000000">
                    <a:alpha val="43137"/>
                  </a:srgbClr>
                </a:outerShdw>
              </a:effectLst>
            </a:endParaRPr>
          </a:p>
        </p:txBody>
      </p:sp>
      <p:sp>
        <p:nvSpPr>
          <p:cNvPr id="6" name="矩形 5"/>
          <p:cNvSpPr/>
          <p:nvPr/>
        </p:nvSpPr>
        <p:spPr>
          <a:xfrm>
            <a:off x="1451578" y="4166018"/>
            <a:ext cx="4876486" cy="923330"/>
          </a:xfrm>
          <a:prstGeom prst="rect">
            <a:avLst/>
          </a:prstGeom>
        </p:spPr>
        <p:txBody>
          <a:bodyPr wrap="square">
            <a:spAutoFit/>
          </a:bodyPr>
          <a:lstStyle/>
          <a:p>
            <a:r>
              <a:rPr lang="en-US" altLang="zh-CN" dirty="0">
                <a:solidFill>
                  <a:schemeClr val="accent5">
                    <a:lumMod val="40000"/>
                    <a:lumOff val="60000"/>
                  </a:schemeClr>
                </a:solidFill>
                <a:latin typeface="Courier New" panose="02070309020205020404" pitchFamily="49" charset="0"/>
              </a:rPr>
              <a:t>k</a:t>
            </a:r>
            <a:r>
              <a:rPr lang="zh-CN" altLang="en-US" dirty="0">
                <a:solidFill>
                  <a:schemeClr val="accent5">
                    <a:lumMod val="40000"/>
                    <a:lumOff val="60000"/>
                  </a:schemeClr>
                </a:solidFill>
                <a:latin typeface="黑体" panose="02010609060101010101" pitchFamily="49" charset="-122"/>
                <a:ea typeface="黑体" panose="02010609060101010101" pitchFamily="49" charset="-122"/>
              </a:rPr>
              <a:t>则表示</a:t>
            </a:r>
            <a:r>
              <a:rPr lang="en-US" altLang="zh-CN" dirty="0">
                <a:solidFill>
                  <a:schemeClr val="accent5">
                    <a:lumMod val="40000"/>
                    <a:lumOff val="60000"/>
                  </a:schemeClr>
                </a:solidFill>
                <a:latin typeface="Courier New" panose="02070309020205020404" pitchFamily="49" charset="0"/>
              </a:rPr>
              <a:t>E</a:t>
            </a:r>
            <a:r>
              <a:rPr lang="zh-CN" altLang="en-US" dirty="0">
                <a:solidFill>
                  <a:schemeClr val="accent5">
                    <a:lumMod val="40000"/>
                    <a:lumOff val="60000"/>
                  </a:schemeClr>
                </a:solidFill>
                <a:latin typeface="黑体" panose="02010609060101010101" pitchFamily="49" charset="-122"/>
                <a:ea typeface="黑体" panose="02010609060101010101" pitchFamily="49" charset="-122"/>
              </a:rPr>
              <a:t>的位数，</a:t>
            </a:r>
            <a:endParaRPr lang="en-US" altLang="zh-CN" dirty="0">
              <a:solidFill>
                <a:schemeClr val="accent5">
                  <a:lumMod val="40000"/>
                  <a:lumOff val="60000"/>
                </a:schemeClr>
              </a:solidFill>
              <a:latin typeface="黑体" panose="02010609060101010101" pitchFamily="49" charset="-122"/>
              <a:ea typeface="黑体" panose="02010609060101010101" pitchFamily="49" charset="-122"/>
            </a:endParaRPr>
          </a:p>
          <a:p>
            <a:r>
              <a:rPr lang="en-US" altLang="zh-CN" dirty="0">
                <a:solidFill>
                  <a:schemeClr val="accent5">
                    <a:lumMod val="40000"/>
                    <a:lumOff val="60000"/>
                  </a:schemeClr>
                </a:solidFill>
                <a:latin typeface="黑体" panose="02010609060101010101" pitchFamily="49" charset="-122"/>
                <a:ea typeface="黑体" panose="02010609060101010101" pitchFamily="49" charset="-122"/>
              </a:rPr>
              <a:t>	</a:t>
            </a:r>
            <a:r>
              <a:rPr lang="zh-CN" altLang="en-US" dirty="0">
                <a:solidFill>
                  <a:schemeClr val="accent5">
                    <a:lumMod val="40000"/>
                    <a:lumOff val="60000"/>
                  </a:schemeClr>
                </a:solidFill>
                <a:latin typeface="黑体" panose="02010609060101010101" pitchFamily="49" charset="-122"/>
                <a:ea typeface="黑体" panose="02010609060101010101" pitchFamily="49" charset="-122"/>
              </a:rPr>
              <a:t>对单精度来说，</a:t>
            </a:r>
            <a:r>
              <a:rPr lang="en-US" altLang="zh-CN" dirty="0">
                <a:solidFill>
                  <a:schemeClr val="accent5">
                    <a:lumMod val="40000"/>
                    <a:lumOff val="60000"/>
                  </a:schemeClr>
                </a:solidFill>
                <a:latin typeface="Courier New" panose="02070309020205020404" pitchFamily="49" charset="0"/>
              </a:rPr>
              <a:t>k=8,</a:t>
            </a:r>
            <a:r>
              <a:rPr lang="zh-CN" altLang="en-US" dirty="0">
                <a:solidFill>
                  <a:schemeClr val="accent5">
                    <a:lumMod val="40000"/>
                    <a:lumOff val="60000"/>
                  </a:schemeClr>
                </a:solidFill>
                <a:latin typeface="黑体" panose="02010609060101010101" pitchFamily="49" charset="-122"/>
                <a:ea typeface="黑体" panose="02010609060101010101" pitchFamily="49" charset="-122"/>
              </a:rPr>
              <a:t>则</a:t>
            </a:r>
            <a:r>
              <a:rPr lang="en-US" altLang="zh-CN" dirty="0">
                <a:solidFill>
                  <a:schemeClr val="accent5">
                    <a:lumMod val="40000"/>
                    <a:lumOff val="60000"/>
                  </a:schemeClr>
                </a:solidFill>
                <a:latin typeface="Courier New" panose="02070309020205020404" pitchFamily="49" charset="0"/>
              </a:rPr>
              <a:t>bias=127</a:t>
            </a:r>
          </a:p>
          <a:p>
            <a:r>
              <a:rPr lang="en-US" altLang="zh-CN" dirty="0">
                <a:solidFill>
                  <a:schemeClr val="accent5">
                    <a:lumMod val="40000"/>
                    <a:lumOff val="60000"/>
                  </a:schemeClr>
                </a:solidFill>
                <a:latin typeface="Courier New" panose="02070309020205020404" pitchFamily="49" charset="0"/>
                <a:ea typeface="黑体" panose="02010609060101010101" pitchFamily="49" charset="-122"/>
              </a:rPr>
              <a:t>	</a:t>
            </a:r>
            <a:r>
              <a:rPr lang="zh-CN" altLang="en-US" dirty="0">
                <a:solidFill>
                  <a:schemeClr val="accent5">
                    <a:lumMod val="40000"/>
                    <a:lumOff val="60000"/>
                  </a:schemeClr>
                </a:solidFill>
                <a:latin typeface="黑体" panose="02010609060101010101" pitchFamily="49" charset="-122"/>
                <a:ea typeface="黑体" panose="02010609060101010101" pitchFamily="49" charset="-122"/>
              </a:rPr>
              <a:t>对双精度来说，</a:t>
            </a:r>
            <a:r>
              <a:rPr lang="en-US" altLang="zh-CN" dirty="0">
                <a:solidFill>
                  <a:schemeClr val="accent5">
                    <a:lumMod val="40000"/>
                    <a:lumOff val="60000"/>
                  </a:schemeClr>
                </a:solidFill>
                <a:latin typeface="Courier New" panose="02070309020205020404" pitchFamily="49" charset="0"/>
              </a:rPr>
              <a:t>k=11,</a:t>
            </a:r>
            <a:r>
              <a:rPr lang="zh-CN" altLang="en-US" dirty="0">
                <a:solidFill>
                  <a:schemeClr val="accent5">
                    <a:lumMod val="40000"/>
                    <a:lumOff val="60000"/>
                  </a:schemeClr>
                </a:solidFill>
                <a:latin typeface="黑体" panose="02010609060101010101" pitchFamily="49" charset="-122"/>
                <a:ea typeface="黑体" panose="02010609060101010101" pitchFamily="49" charset="-122"/>
              </a:rPr>
              <a:t>则</a:t>
            </a:r>
            <a:r>
              <a:rPr lang="en-US" altLang="zh-CN" dirty="0">
                <a:solidFill>
                  <a:schemeClr val="accent5">
                    <a:lumMod val="40000"/>
                    <a:lumOff val="60000"/>
                  </a:schemeClr>
                </a:solidFill>
                <a:latin typeface="Courier New" panose="02070309020205020404" pitchFamily="49" charset="0"/>
              </a:rPr>
              <a:t>bias=1023</a:t>
            </a:r>
            <a:r>
              <a:rPr lang="zh-CN" altLang="en-US" dirty="0">
                <a:solidFill>
                  <a:schemeClr val="accent5">
                    <a:lumMod val="40000"/>
                    <a:lumOff val="60000"/>
                  </a:schemeClr>
                </a:solidFill>
                <a:latin typeface="黑体" panose="02010609060101010101" pitchFamily="49" charset="-122"/>
                <a:ea typeface="黑体" panose="02010609060101010101" pitchFamily="49" charset="-122"/>
              </a:rPr>
              <a:t>。</a:t>
            </a:r>
            <a:endParaRPr lang="zh-CN" altLang="en-US" dirty="0">
              <a:solidFill>
                <a:schemeClr val="accent5">
                  <a:lumMod val="40000"/>
                  <a:lumOff val="60000"/>
                </a:schemeClr>
              </a:solidFill>
            </a:endParaRPr>
          </a:p>
        </p:txBody>
      </p:sp>
      <p:pic>
        <p:nvPicPr>
          <p:cNvPr id="3074" name="Picture 2" descr="http://p.blog.csdn.net/images/p_blog_csdn_net/abortexit/EntryImages/20090622/4.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80477" y="2761888"/>
            <a:ext cx="3228975" cy="695325"/>
          </a:xfrm>
          <a:prstGeom prst="rect">
            <a:avLst/>
          </a:prstGeom>
          <a:noFill/>
          <a:effectLst>
            <a:outerShdw blurRad="63500" sx="102000" sy="102000" algn="ctr"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7" name="矩形 6"/>
          <p:cNvSpPr/>
          <p:nvPr/>
        </p:nvSpPr>
        <p:spPr>
          <a:xfrm>
            <a:off x="5853113" y="3638872"/>
            <a:ext cx="6096000" cy="1200329"/>
          </a:xfrm>
          <a:prstGeom prst="rect">
            <a:avLst/>
          </a:prstGeom>
        </p:spPr>
        <p:txBody>
          <a:bodyPr>
            <a:spAutoFit/>
          </a:bodyPr>
          <a:lstStyle/>
          <a:p>
            <a:r>
              <a:rPr lang="zh-CN" altLang="en-US" dirty="0">
                <a:solidFill>
                  <a:schemeClr val="accent5">
                    <a:lumMod val="40000"/>
                    <a:lumOff val="60000"/>
                  </a:schemeClr>
                </a:solidFill>
                <a:latin typeface="黑体" panose="02010609060101010101" pitchFamily="49" charset="-122"/>
                <a:ea typeface="黑体" panose="02010609060101010101" pitchFamily="49" charset="-122"/>
              </a:rPr>
              <a:t>标准规定此时小数点左侧的隐含位为</a:t>
            </a:r>
            <a:r>
              <a:rPr lang="en-US" altLang="zh-CN" dirty="0">
                <a:solidFill>
                  <a:schemeClr val="accent5">
                    <a:lumMod val="40000"/>
                    <a:lumOff val="60000"/>
                  </a:schemeClr>
                </a:solidFill>
                <a:latin typeface="Courier New" panose="02070309020205020404" pitchFamily="49" charset="0"/>
              </a:rPr>
              <a:t>1</a:t>
            </a:r>
            <a:r>
              <a:rPr lang="zh-CN" altLang="en-US" dirty="0">
                <a:solidFill>
                  <a:schemeClr val="accent5">
                    <a:lumMod val="40000"/>
                    <a:lumOff val="60000"/>
                  </a:schemeClr>
                </a:solidFill>
                <a:latin typeface="Courier New" panose="02070309020205020404" pitchFamily="49" charset="0"/>
              </a:rPr>
              <a:t>，</a:t>
            </a:r>
            <a:r>
              <a:rPr lang="zh-CN" altLang="en-US" dirty="0">
                <a:solidFill>
                  <a:schemeClr val="accent5">
                    <a:lumMod val="40000"/>
                    <a:lumOff val="60000"/>
                  </a:schemeClr>
                </a:solidFill>
                <a:latin typeface="黑体" panose="02010609060101010101" pitchFamily="49" charset="-122"/>
                <a:ea typeface="黑体" panose="02010609060101010101" pitchFamily="49" charset="-122"/>
              </a:rPr>
              <a:t>那么</a:t>
            </a:r>
            <a:r>
              <a:rPr lang="en-US" altLang="zh-CN" dirty="0">
                <a:solidFill>
                  <a:schemeClr val="accent5">
                    <a:lumMod val="40000"/>
                    <a:lumOff val="60000"/>
                  </a:schemeClr>
                </a:solidFill>
                <a:latin typeface="Courier New" panose="02070309020205020404" pitchFamily="49" charset="0"/>
              </a:rPr>
              <a:t>m=|1.M|</a:t>
            </a:r>
            <a:r>
              <a:rPr lang="zh-CN" altLang="en-US" dirty="0">
                <a:solidFill>
                  <a:schemeClr val="accent5">
                    <a:lumMod val="40000"/>
                    <a:lumOff val="60000"/>
                  </a:schemeClr>
                </a:solidFill>
                <a:latin typeface="黑体" panose="02010609060101010101" pitchFamily="49" charset="-122"/>
                <a:ea typeface="黑体" panose="02010609060101010101" pitchFamily="49" charset="-122"/>
              </a:rPr>
              <a:t>。</a:t>
            </a:r>
            <a:endParaRPr lang="en-US" altLang="zh-CN" dirty="0">
              <a:solidFill>
                <a:schemeClr val="accent5">
                  <a:lumMod val="40000"/>
                  <a:lumOff val="60000"/>
                </a:schemeClr>
              </a:solidFill>
              <a:latin typeface="黑体" panose="02010609060101010101" pitchFamily="49" charset="-122"/>
              <a:ea typeface="黑体" panose="02010609060101010101" pitchFamily="49" charset="-122"/>
            </a:endParaRPr>
          </a:p>
          <a:p>
            <a:r>
              <a:rPr lang="en-US" altLang="zh-CN" dirty="0">
                <a:solidFill>
                  <a:schemeClr val="accent5">
                    <a:lumMod val="40000"/>
                    <a:lumOff val="60000"/>
                  </a:schemeClr>
                </a:solidFill>
                <a:latin typeface="黑体" panose="02010609060101010101" pitchFamily="49" charset="-122"/>
                <a:ea typeface="黑体" panose="02010609060101010101" pitchFamily="49" charset="-122"/>
              </a:rPr>
              <a:t>	</a:t>
            </a:r>
            <a:r>
              <a:rPr lang="zh-CN" altLang="en-US" dirty="0">
                <a:solidFill>
                  <a:schemeClr val="accent5">
                    <a:lumMod val="40000"/>
                    <a:lumOff val="60000"/>
                  </a:schemeClr>
                </a:solidFill>
                <a:latin typeface="黑体" panose="02010609060101010101" pitchFamily="49" charset="-122"/>
                <a:ea typeface="黑体" panose="02010609060101010101" pitchFamily="49" charset="-122"/>
              </a:rPr>
              <a:t>如 </a:t>
            </a:r>
            <a:r>
              <a:rPr lang="en-US" altLang="zh-CN" dirty="0">
                <a:solidFill>
                  <a:schemeClr val="accent5">
                    <a:lumMod val="40000"/>
                    <a:lumOff val="60000"/>
                  </a:schemeClr>
                </a:solidFill>
                <a:latin typeface="Courier New" panose="02070309020205020404" pitchFamily="49" charset="0"/>
              </a:rPr>
              <a:t>M="101"</a:t>
            </a:r>
            <a:r>
              <a:rPr lang="zh-CN" altLang="en-US" dirty="0">
                <a:solidFill>
                  <a:schemeClr val="accent5">
                    <a:lumMod val="40000"/>
                    <a:lumOff val="60000"/>
                  </a:schemeClr>
                </a:solidFill>
                <a:latin typeface="黑体" panose="02010609060101010101" pitchFamily="49" charset="-122"/>
                <a:ea typeface="黑体" panose="02010609060101010101" pitchFamily="49" charset="-122"/>
              </a:rPr>
              <a:t>，</a:t>
            </a:r>
            <a:endParaRPr lang="en-US" altLang="zh-CN" dirty="0">
              <a:solidFill>
                <a:schemeClr val="accent5">
                  <a:lumMod val="40000"/>
                  <a:lumOff val="60000"/>
                </a:schemeClr>
              </a:solidFill>
              <a:latin typeface="黑体" panose="02010609060101010101" pitchFamily="49" charset="-122"/>
              <a:ea typeface="黑体" panose="02010609060101010101" pitchFamily="49" charset="-122"/>
            </a:endParaRPr>
          </a:p>
          <a:p>
            <a:r>
              <a:rPr lang="en-US" altLang="zh-CN" dirty="0">
                <a:solidFill>
                  <a:schemeClr val="accent5">
                    <a:lumMod val="40000"/>
                    <a:lumOff val="60000"/>
                  </a:schemeClr>
                </a:solidFill>
                <a:latin typeface="黑体" panose="02010609060101010101" pitchFamily="49" charset="-122"/>
                <a:ea typeface="黑体" panose="02010609060101010101" pitchFamily="49" charset="-122"/>
              </a:rPr>
              <a:t>	</a:t>
            </a:r>
            <a:r>
              <a:rPr lang="zh-CN" altLang="en-US" dirty="0">
                <a:solidFill>
                  <a:schemeClr val="accent5">
                    <a:lumMod val="40000"/>
                    <a:lumOff val="60000"/>
                  </a:schemeClr>
                </a:solidFill>
                <a:latin typeface="黑体" panose="02010609060101010101" pitchFamily="49" charset="-122"/>
                <a:ea typeface="黑体" panose="02010609060101010101" pitchFamily="49" charset="-122"/>
              </a:rPr>
              <a:t>则 </a:t>
            </a:r>
            <a:r>
              <a:rPr lang="en-US" altLang="zh-CN" dirty="0">
                <a:solidFill>
                  <a:schemeClr val="accent5">
                    <a:lumMod val="40000"/>
                    <a:lumOff val="60000"/>
                  </a:schemeClr>
                </a:solidFill>
                <a:latin typeface="Courier New" panose="02070309020205020404" pitchFamily="49" charset="0"/>
              </a:rPr>
              <a:t>|1.M|=|1.101|=1.625</a:t>
            </a:r>
          </a:p>
          <a:p>
            <a:r>
              <a:rPr lang="en-US" altLang="zh-CN" dirty="0">
                <a:solidFill>
                  <a:schemeClr val="accent5">
                    <a:lumMod val="40000"/>
                    <a:lumOff val="60000"/>
                  </a:schemeClr>
                </a:solidFill>
                <a:latin typeface="Courier New" panose="02070309020205020404" pitchFamily="49" charset="0"/>
                <a:ea typeface="黑体" panose="02010609060101010101" pitchFamily="49" charset="-122"/>
              </a:rPr>
              <a:t>	</a:t>
            </a:r>
            <a:r>
              <a:rPr lang="zh-CN" altLang="en-US" dirty="0">
                <a:solidFill>
                  <a:schemeClr val="accent5">
                    <a:lumMod val="40000"/>
                    <a:lumOff val="60000"/>
                  </a:schemeClr>
                </a:solidFill>
                <a:latin typeface="黑体" panose="02010609060101010101" pitchFamily="49" charset="-122"/>
                <a:ea typeface="黑体" panose="02010609060101010101" pitchFamily="49" charset="-122"/>
              </a:rPr>
              <a:t>即</a:t>
            </a:r>
            <a:r>
              <a:rPr lang="zh-CN" altLang="en-US" dirty="0">
                <a:solidFill>
                  <a:schemeClr val="accent5">
                    <a:lumMod val="40000"/>
                    <a:lumOff val="60000"/>
                  </a:schemeClr>
                </a:solidFill>
                <a:latin typeface="Courier New" panose="02070309020205020404" pitchFamily="49" charset="0"/>
              </a:rPr>
              <a:t> </a:t>
            </a:r>
            <a:r>
              <a:rPr lang="en-US" altLang="zh-CN" dirty="0">
                <a:solidFill>
                  <a:schemeClr val="accent5">
                    <a:lumMod val="40000"/>
                    <a:lumOff val="60000"/>
                  </a:schemeClr>
                </a:solidFill>
                <a:latin typeface="Courier New" panose="02070309020205020404" pitchFamily="49" charset="0"/>
              </a:rPr>
              <a:t>m=1.625</a:t>
            </a:r>
            <a:endParaRPr lang="zh-CN" altLang="en-US" dirty="0">
              <a:solidFill>
                <a:schemeClr val="accent5">
                  <a:lumMod val="40000"/>
                  <a:lumOff val="60000"/>
                </a:schemeClr>
              </a:solidFill>
            </a:endParaRPr>
          </a:p>
        </p:txBody>
      </p:sp>
      <p:grpSp>
        <p:nvGrpSpPr>
          <p:cNvPr id="3" name="组合 2"/>
          <p:cNvGrpSpPr/>
          <p:nvPr/>
        </p:nvGrpSpPr>
        <p:grpSpPr>
          <a:xfrm>
            <a:off x="4203865" y="5335551"/>
            <a:ext cx="7049490" cy="561885"/>
            <a:chOff x="4908129" y="5335551"/>
            <a:chExt cx="6345226" cy="561885"/>
          </a:xfrm>
        </p:grpSpPr>
        <p:sp>
          <p:nvSpPr>
            <p:cNvPr id="18" name="矩形: 圆角 17"/>
            <p:cNvSpPr/>
            <p:nvPr/>
          </p:nvSpPr>
          <p:spPr>
            <a:xfrm>
              <a:off x="4908129" y="5335551"/>
              <a:ext cx="6345226" cy="561885"/>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Consolas" panose="020B0609020204030204" pitchFamily="49" charset="0"/>
              </a:endParaRPr>
            </a:p>
          </p:txBody>
        </p:sp>
        <p:sp>
          <p:nvSpPr>
            <p:cNvPr id="19" name="矩形 18"/>
            <p:cNvSpPr/>
            <p:nvPr/>
          </p:nvSpPr>
          <p:spPr>
            <a:xfrm>
              <a:off x="5111309" y="5449512"/>
              <a:ext cx="1072008" cy="379103"/>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latin typeface="Consolas" panose="020B0609020204030204" pitchFamily="49" charset="0"/>
                </a:rPr>
                <a:t>FLOAT</a:t>
              </a:r>
              <a:endParaRPr lang="zh-CN" altLang="en-US" sz="1600" dirty="0">
                <a:latin typeface="Consolas" panose="020B0609020204030204" pitchFamily="49" charset="0"/>
              </a:endParaRPr>
            </a:p>
          </p:txBody>
        </p:sp>
        <p:sp>
          <p:nvSpPr>
            <p:cNvPr id="20" name="矩形 19"/>
            <p:cNvSpPr/>
            <p:nvPr/>
          </p:nvSpPr>
          <p:spPr>
            <a:xfrm>
              <a:off x="6318313" y="5449512"/>
              <a:ext cx="215059" cy="3791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latin typeface="Consolas" panose="020B0609020204030204" pitchFamily="49" charset="0"/>
                </a:rPr>
                <a:t>S</a:t>
              </a:r>
              <a:endParaRPr lang="zh-CN" altLang="en-US" sz="1600" dirty="0">
                <a:latin typeface="Consolas" panose="020B0609020204030204" pitchFamily="49" charset="0"/>
              </a:endParaRPr>
            </a:p>
          </p:txBody>
        </p:sp>
        <p:sp>
          <p:nvSpPr>
            <p:cNvPr id="21" name="矩形 20"/>
            <p:cNvSpPr/>
            <p:nvPr/>
          </p:nvSpPr>
          <p:spPr>
            <a:xfrm>
              <a:off x="6656489" y="5449513"/>
              <a:ext cx="1104899" cy="3791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latin typeface="Consolas" panose="020B0609020204030204" pitchFamily="49" charset="0"/>
                </a:rPr>
                <a:t>10000100</a:t>
              </a:r>
              <a:endParaRPr lang="zh-CN" altLang="en-US" sz="1600" dirty="0">
                <a:latin typeface="Consolas" panose="020B0609020204030204" pitchFamily="49" charset="0"/>
              </a:endParaRPr>
            </a:p>
          </p:txBody>
        </p:sp>
        <p:sp>
          <p:nvSpPr>
            <p:cNvPr id="23" name="矩形 22"/>
            <p:cNvSpPr/>
            <p:nvPr/>
          </p:nvSpPr>
          <p:spPr>
            <a:xfrm>
              <a:off x="7884506" y="5448250"/>
              <a:ext cx="3179480" cy="3791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latin typeface="Consolas" panose="020B0609020204030204" pitchFamily="49" charset="0"/>
                </a:rPr>
                <a:t>1000 0100 0000 0000 0000 000</a:t>
              </a:r>
              <a:endParaRPr lang="zh-CN" altLang="en-US" sz="1600" dirty="0">
                <a:latin typeface="Consolas" panose="020B0609020204030204" pitchFamily="49" charset="0"/>
              </a:endParaRPr>
            </a:p>
          </p:txBody>
        </p:sp>
      </p:grpSp>
    </p:spTree>
    <p:extLst>
      <p:ext uri="{BB962C8B-B14F-4D97-AF65-F5344CB8AC3E}">
        <p14:creationId xmlns:p14="http://schemas.microsoft.com/office/powerpoint/2010/main" val="23395836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数值存储 </a:t>
            </a:r>
            <a:r>
              <a:rPr lang="en-US" altLang="zh-CN" dirty="0"/>
              <a:t>– </a:t>
            </a:r>
            <a:r>
              <a:rPr lang="zh-CN" altLang="en-US" dirty="0"/>
              <a:t>非规格化浮点数</a:t>
            </a:r>
          </a:p>
        </p:txBody>
      </p:sp>
      <p:sp>
        <p:nvSpPr>
          <p:cNvPr id="4" name="矩形 3"/>
          <p:cNvSpPr/>
          <p:nvPr/>
        </p:nvSpPr>
        <p:spPr>
          <a:xfrm>
            <a:off x="1451579" y="2101334"/>
            <a:ext cx="6138219" cy="369332"/>
          </a:xfrm>
          <a:prstGeom prst="rect">
            <a:avLst/>
          </a:prstGeom>
        </p:spPr>
        <p:txBody>
          <a:bodyPr wrap="none">
            <a:spAutoFit/>
          </a:bodyPr>
          <a:lstStyle/>
          <a:p>
            <a:r>
              <a:rPr lang="zh-CN" altLang="en-US" dirty="0">
                <a:solidFill>
                  <a:srgbClr val="FF0000"/>
                </a:solidFill>
                <a:latin typeface="黑体" panose="02010609060101010101" pitchFamily="49" charset="-122"/>
                <a:ea typeface="黑体" panose="02010609060101010101" pitchFamily="49" charset="-122"/>
              </a:rPr>
              <a:t>非规格化：当</a:t>
            </a:r>
            <a:r>
              <a:rPr lang="en-US" altLang="zh-CN" dirty="0">
                <a:solidFill>
                  <a:srgbClr val="FF0000"/>
                </a:solidFill>
                <a:latin typeface="Courier New" panose="02070309020205020404" pitchFamily="49" charset="0"/>
              </a:rPr>
              <a:t>E</a:t>
            </a:r>
            <a:r>
              <a:rPr lang="zh-CN" altLang="en-US" dirty="0">
                <a:solidFill>
                  <a:srgbClr val="FF0000"/>
                </a:solidFill>
                <a:latin typeface="黑体" panose="02010609060101010101" pitchFamily="49" charset="-122"/>
                <a:ea typeface="黑体" panose="02010609060101010101" pitchFamily="49" charset="-122"/>
              </a:rPr>
              <a:t>的二进制位全部为</a:t>
            </a:r>
            <a:r>
              <a:rPr lang="en-US" altLang="zh-CN" dirty="0">
                <a:solidFill>
                  <a:srgbClr val="FF0000"/>
                </a:solidFill>
                <a:latin typeface="Courier New" panose="02070309020205020404" pitchFamily="49" charset="0"/>
              </a:rPr>
              <a:t>0</a:t>
            </a:r>
            <a:r>
              <a:rPr lang="zh-CN" altLang="en-US" dirty="0">
                <a:solidFill>
                  <a:srgbClr val="FF0000"/>
                </a:solidFill>
                <a:latin typeface="黑体" panose="02010609060101010101" pitchFamily="49" charset="-122"/>
                <a:ea typeface="黑体" panose="02010609060101010101" pitchFamily="49" charset="-122"/>
              </a:rPr>
              <a:t>时，</a:t>
            </a:r>
            <a:r>
              <a:rPr lang="en-US" altLang="zh-CN" dirty="0">
                <a:solidFill>
                  <a:srgbClr val="FF0000"/>
                </a:solidFill>
                <a:latin typeface="Courier New" panose="02070309020205020404" pitchFamily="49" charset="0"/>
              </a:rPr>
              <a:t>N</a:t>
            </a:r>
            <a:r>
              <a:rPr lang="zh-CN" altLang="en-US" dirty="0">
                <a:solidFill>
                  <a:srgbClr val="FF0000"/>
                </a:solidFill>
                <a:latin typeface="黑体" panose="02010609060101010101" pitchFamily="49" charset="-122"/>
                <a:ea typeface="黑体" panose="02010609060101010101" pitchFamily="49" charset="-122"/>
              </a:rPr>
              <a:t>为非规格化形式。</a:t>
            </a:r>
            <a:endParaRPr lang="zh-CN" altLang="en-US" dirty="0"/>
          </a:p>
        </p:txBody>
      </p:sp>
      <p:pic>
        <p:nvPicPr>
          <p:cNvPr id="4098" name="Picture 2" descr="http://p.blog.csdn.net/images/p_blog_csdn_net/abortexit/EntryImages/20090622/5.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35345" y="2954049"/>
            <a:ext cx="3190875" cy="1095375"/>
          </a:xfrm>
          <a:prstGeom prst="rect">
            <a:avLst/>
          </a:prstGeom>
          <a:noFill/>
          <a:extLst>
            <a:ext uri="{909E8E84-426E-40DD-AFC4-6F175D3DCCD1}">
              <a14:hiddenFill xmlns:a14="http://schemas.microsoft.com/office/drawing/2010/main">
                <a:solidFill>
                  <a:srgbClr val="FFFFFF"/>
                </a:solidFill>
              </a14:hiddenFill>
            </a:ext>
          </a:extLst>
        </p:spPr>
      </p:pic>
      <p:grpSp>
        <p:nvGrpSpPr>
          <p:cNvPr id="5" name="组合 4"/>
          <p:cNvGrpSpPr/>
          <p:nvPr/>
        </p:nvGrpSpPr>
        <p:grpSpPr>
          <a:xfrm>
            <a:off x="4203865" y="4532807"/>
            <a:ext cx="6850989" cy="561885"/>
            <a:chOff x="4908129" y="5335551"/>
            <a:chExt cx="6345226" cy="561885"/>
          </a:xfrm>
        </p:grpSpPr>
        <p:sp>
          <p:nvSpPr>
            <p:cNvPr id="6" name="矩形: 圆角 5"/>
            <p:cNvSpPr/>
            <p:nvPr/>
          </p:nvSpPr>
          <p:spPr>
            <a:xfrm>
              <a:off x="4908129" y="5335551"/>
              <a:ext cx="6345226" cy="561885"/>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Consolas" panose="020B0609020204030204" pitchFamily="49" charset="0"/>
              </a:endParaRPr>
            </a:p>
          </p:txBody>
        </p:sp>
        <p:sp>
          <p:nvSpPr>
            <p:cNvPr id="7" name="矩形 6"/>
            <p:cNvSpPr/>
            <p:nvPr/>
          </p:nvSpPr>
          <p:spPr>
            <a:xfrm>
              <a:off x="5123188" y="5426275"/>
              <a:ext cx="1072008" cy="379103"/>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latin typeface="Consolas" panose="020B0609020204030204" pitchFamily="49" charset="0"/>
                </a:rPr>
                <a:t>FLOAT</a:t>
              </a:r>
              <a:endParaRPr lang="zh-CN" altLang="en-US" sz="1600" dirty="0">
                <a:latin typeface="Consolas" panose="020B0609020204030204" pitchFamily="49" charset="0"/>
              </a:endParaRPr>
            </a:p>
          </p:txBody>
        </p:sp>
        <p:sp>
          <p:nvSpPr>
            <p:cNvPr id="8" name="矩形 7"/>
            <p:cNvSpPr/>
            <p:nvPr/>
          </p:nvSpPr>
          <p:spPr>
            <a:xfrm>
              <a:off x="6327444" y="5420455"/>
              <a:ext cx="215059" cy="3791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latin typeface="Consolas" panose="020B0609020204030204" pitchFamily="49" charset="0"/>
                </a:rPr>
                <a:t>S</a:t>
              </a:r>
              <a:endParaRPr lang="zh-CN" altLang="en-US" sz="1600" dirty="0">
                <a:latin typeface="Consolas" panose="020B0609020204030204" pitchFamily="49" charset="0"/>
              </a:endParaRPr>
            </a:p>
          </p:txBody>
        </p:sp>
        <p:sp>
          <p:nvSpPr>
            <p:cNvPr id="9" name="矩形 8"/>
            <p:cNvSpPr/>
            <p:nvPr/>
          </p:nvSpPr>
          <p:spPr>
            <a:xfrm>
              <a:off x="6656489" y="5420454"/>
              <a:ext cx="1104899" cy="3791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latin typeface="Consolas" panose="020B0609020204030204" pitchFamily="49" charset="0"/>
                </a:rPr>
                <a:t>00000000</a:t>
              </a:r>
              <a:endParaRPr lang="zh-CN" altLang="en-US" sz="1600" dirty="0">
                <a:latin typeface="Consolas" panose="020B0609020204030204" pitchFamily="49" charset="0"/>
              </a:endParaRPr>
            </a:p>
          </p:txBody>
        </p:sp>
        <p:sp>
          <p:nvSpPr>
            <p:cNvPr id="10" name="矩形 9"/>
            <p:cNvSpPr/>
            <p:nvPr/>
          </p:nvSpPr>
          <p:spPr>
            <a:xfrm>
              <a:off x="7875374" y="5426274"/>
              <a:ext cx="3179480" cy="3791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latin typeface="Consolas" panose="020B0609020204030204" pitchFamily="49" charset="0"/>
                </a:rPr>
                <a:t>1000 0100 0000 0000 0000 000</a:t>
              </a:r>
              <a:endParaRPr lang="zh-CN" altLang="en-US" sz="1600" dirty="0">
                <a:latin typeface="Consolas" panose="020B0609020204030204" pitchFamily="49" charset="0"/>
              </a:endParaRPr>
            </a:p>
          </p:txBody>
        </p:sp>
      </p:grpSp>
    </p:spTree>
    <p:extLst>
      <p:ext uri="{BB962C8B-B14F-4D97-AF65-F5344CB8AC3E}">
        <p14:creationId xmlns:p14="http://schemas.microsoft.com/office/powerpoint/2010/main" val="27188442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数值存储 </a:t>
            </a:r>
            <a:r>
              <a:rPr lang="en-US" altLang="zh-CN" dirty="0"/>
              <a:t>– </a:t>
            </a:r>
            <a:r>
              <a:rPr lang="zh-CN" altLang="en-US" dirty="0"/>
              <a:t>浮点数特殊值</a:t>
            </a:r>
          </a:p>
        </p:txBody>
      </p:sp>
      <p:sp>
        <p:nvSpPr>
          <p:cNvPr id="4" name="矩形 3"/>
          <p:cNvSpPr/>
          <p:nvPr/>
        </p:nvSpPr>
        <p:spPr>
          <a:xfrm>
            <a:off x="1358060" y="2520527"/>
            <a:ext cx="6096000" cy="1477328"/>
          </a:xfrm>
          <a:prstGeom prst="rect">
            <a:avLst/>
          </a:prstGeom>
        </p:spPr>
        <p:txBody>
          <a:bodyPr>
            <a:spAutoFit/>
          </a:bodyPr>
          <a:lstStyle/>
          <a:p>
            <a:r>
              <a:rPr lang="zh-CN" altLang="en-US" dirty="0">
                <a:solidFill>
                  <a:schemeClr val="accent4">
                    <a:lumMod val="20000"/>
                    <a:lumOff val="80000"/>
                  </a:schemeClr>
                </a:solidFill>
                <a:latin typeface="黑体" panose="02010609060101010101" pitchFamily="49" charset="-122"/>
                <a:ea typeface="黑体" panose="02010609060101010101" pitchFamily="49" charset="-122"/>
              </a:rPr>
              <a:t>特殊数值：当</a:t>
            </a:r>
            <a:r>
              <a:rPr lang="en-US" altLang="zh-CN" dirty="0">
                <a:solidFill>
                  <a:schemeClr val="accent4">
                    <a:lumMod val="20000"/>
                    <a:lumOff val="80000"/>
                  </a:schemeClr>
                </a:solidFill>
                <a:latin typeface="Courier New" panose="02070309020205020404" pitchFamily="49" charset="0"/>
              </a:rPr>
              <a:t>E</a:t>
            </a:r>
            <a:r>
              <a:rPr lang="zh-CN" altLang="en-US" dirty="0">
                <a:solidFill>
                  <a:schemeClr val="accent4">
                    <a:lumMod val="20000"/>
                    <a:lumOff val="80000"/>
                  </a:schemeClr>
                </a:solidFill>
                <a:latin typeface="黑体" panose="02010609060101010101" pitchFamily="49" charset="-122"/>
                <a:ea typeface="黑体" panose="02010609060101010101" pitchFamily="49" charset="-122"/>
              </a:rPr>
              <a:t>的二进制位全为</a:t>
            </a:r>
            <a:r>
              <a:rPr lang="en-US" altLang="zh-CN" dirty="0">
                <a:solidFill>
                  <a:schemeClr val="accent4">
                    <a:lumMod val="20000"/>
                    <a:lumOff val="80000"/>
                  </a:schemeClr>
                </a:solidFill>
                <a:latin typeface="Courier New" panose="02070309020205020404" pitchFamily="49" charset="0"/>
              </a:rPr>
              <a:t>1</a:t>
            </a:r>
            <a:r>
              <a:rPr lang="zh-CN" altLang="en-US" dirty="0">
                <a:solidFill>
                  <a:schemeClr val="accent4">
                    <a:lumMod val="20000"/>
                    <a:lumOff val="80000"/>
                  </a:schemeClr>
                </a:solidFill>
                <a:latin typeface="黑体" panose="02010609060101010101" pitchFamily="49" charset="-122"/>
                <a:ea typeface="黑体" panose="02010609060101010101" pitchFamily="49" charset="-122"/>
              </a:rPr>
              <a:t>时为特殊数值。</a:t>
            </a:r>
            <a:endParaRPr lang="en-US" altLang="zh-CN" dirty="0">
              <a:solidFill>
                <a:schemeClr val="accent4">
                  <a:lumMod val="20000"/>
                  <a:lumOff val="80000"/>
                </a:schemeClr>
              </a:solidFill>
              <a:latin typeface="黑体" panose="02010609060101010101" pitchFamily="49" charset="-122"/>
              <a:ea typeface="黑体" panose="02010609060101010101" pitchFamily="49" charset="-122"/>
            </a:endParaRPr>
          </a:p>
          <a:p>
            <a:pPr marL="285750" indent="-285750">
              <a:buFont typeface="Arial" panose="020B0604020202020204" pitchFamily="34" charset="0"/>
              <a:buChar char="•"/>
            </a:pPr>
            <a:r>
              <a:rPr lang="en-US" altLang="zh-CN" dirty="0">
                <a:latin typeface="Courier New" panose="02070309020205020404" pitchFamily="49" charset="0"/>
              </a:rPr>
              <a:t>M</a:t>
            </a:r>
            <a:r>
              <a:rPr lang="zh-CN" altLang="en-US" dirty="0">
                <a:latin typeface="黑体" panose="02010609060101010101" pitchFamily="49" charset="-122"/>
                <a:ea typeface="黑体" panose="02010609060101010101" pitchFamily="49" charset="-122"/>
              </a:rPr>
              <a:t>的二进制位全为</a:t>
            </a:r>
            <a:r>
              <a:rPr lang="en-US" altLang="zh-CN" dirty="0">
                <a:latin typeface="Courier New" panose="02070309020205020404" pitchFamily="49" charset="0"/>
              </a:rPr>
              <a:t>0</a:t>
            </a:r>
            <a:r>
              <a:rPr lang="zh-CN" altLang="en-US" dirty="0">
                <a:latin typeface="黑体" panose="02010609060101010101" pitchFamily="49" charset="-122"/>
                <a:ea typeface="黑体" panose="02010609060101010101" pitchFamily="49" charset="-122"/>
              </a:rPr>
              <a:t>，则</a:t>
            </a:r>
            <a:r>
              <a:rPr lang="en-US" altLang="zh-CN" dirty="0">
                <a:latin typeface="Courier New" panose="02070309020205020404" pitchFamily="49" charset="0"/>
              </a:rPr>
              <a:t>n</a:t>
            </a:r>
            <a:r>
              <a:rPr lang="zh-CN" altLang="en-US" dirty="0">
                <a:latin typeface="黑体" panose="02010609060101010101" pitchFamily="49" charset="-122"/>
                <a:ea typeface="黑体" panose="02010609060101010101" pitchFamily="49" charset="-122"/>
              </a:rPr>
              <a:t>表示无穷大</a:t>
            </a:r>
            <a:endParaRPr lang="en-US" altLang="zh-CN" dirty="0">
              <a:latin typeface="黑体" panose="02010609060101010101" pitchFamily="49" charset="-122"/>
              <a:ea typeface="黑体" panose="02010609060101010101" pitchFamily="49" charset="-122"/>
            </a:endParaRPr>
          </a:p>
          <a:p>
            <a:pPr marL="285750" indent="-285750">
              <a:buFont typeface="Arial" panose="020B0604020202020204" pitchFamily="34" charset="0"/>
              <a:buChar char="•"/>
            </a:pPr>
            <a:r>
              <a:rPr lang="en-US" altLang="zh-CN" dirty="0">
                <a:latin typeface="Courier New" panose="02070309020205020404" pitchFamily="49" charset="0"/>
              </a:rPr>
              <a:t>S</a:t>
            </a:r>
            <a:r>
              <a:rPr lang="zh-CN" altLang="en-US" dirty="0">
                <a:latin typeface="黑体" panose="02010609060101010101" pitchFamily="49" charset="-122"/>
                <a:ea typeface="黑体" panose="02010609060101010101" pitchFamily="49" charset="-122"/>
              </a:rPr>
              <a:t>为</a:t>
            </a:r>
            <a:r>
              <a:rPr lang="en-US" altLang="zh-CN" dirty="0">
                <a:latin typeface="Courier New" panose="02070309020205020404" pitchFamily="49" charset="0"/>
              </a:rPr>
              <a:t>1</a:t>
            </a:r>
            <a:r>
              <a:rPr lang="zh-CN" altLang="en-US" dirty="0">
                <a:latin typeface="黑体" panose="02010609060101010101" pitchFamily="49" charset="-122"/>
                <a:ea typeface="黑体" panose="02010609060101010101" pitchFamily="49" charset="-122"/>
              </a:rPr>
              <a:t>则为负无穷大</a:t>
            </a:r>
            <a:endParaRPr lang="en-US" altLang="zh-CN" dirty="0">
              <a:latin typeface="黑体" panose="02010609060101010101" pitchFamily="49" charset="-122"/>
              <a:ea typeface="黑体" panose="02010609060101010101" pitchFamily="49" charset="-122"/>
            </a:endParaRPr>
          </a:p>
          <a:p>
            <a:pPr marL="285750" indent="-285750">
              <a:buFont typeface="Arial" panose="020B0604020202020204" pitchFamily="34" charset="0"/>
              <a:buChar char="•"/>
            </a:pPr>
            <a:r>
              <a:rPr lang="en-US" altLang="zh-CN" dirty="0">
                <a:latin typeface="Courier New" panose="02070309020205020404" pitchFamily="49" charset="0"/>
              </a:rPr>
              <a:t>S</a:t>
            </a:r>
            <a:r>
              <a:rPr lang="zh-CN" altLang="en-US" dirty="0">
                <a:latin typeface="黑体" panose="02010609060101010101" pitchFamily="49" charset="-122"/>
                <a:ea typeface="黑体" panose="02010609060101010101" pitchFamily="49" charset="-122"/>
              </a:rPr>
              <a:t>为</a:t>
            </a:r>
            <a:r>
              <a:rPr lang="en-US" altLang="zh-CN" dirty="0">
                <a:latin typeface="Courier New" panose="02070309020205020404" pitchFamily="49" charset="0"/>
              </a:rPr>
              <a:t>0</a:t>
            </a:r>
            <a:r>
              <a:rPr lang="zh-CN" altLang="en-US" dirty="0">
                <a:latin typeface="黑体" panose="02010609060101010101" pitchFamily="49" charset="-122"/>
                <a:ea typeface="黑体" panose="02010609060101010101" pitchFamily="49" charset="-122"/>
              </a:rPr>
              <a:t>则为正无穷大</a:t>
            </a:r>
            <a:endParaRPr lang="en-US" altLang="zh-CN" dirty="0">
              <a:latin typeface="黑体" panose="02010609060101010101" pitchFamily="49" charset="-122"/>
              <a:ea typeface="黑体" panose="02010609060101010101" pitchFamily="49" charset="-122"/>
            </a:endParaRPr>
          </a:p>
          <a:p>
            <a:pPr marL="285750" indent="-285750">
              <a:buFont typeface="Arial" panose="020B0604020202020204" pitchFamily="34" charset="0"/>
              <a:buChar char="•"/>
            </a:pPr>
            <a:r>
              <a:rPr lang="en-US" altLang="zh-CN" dirty="0"/>
              <a:t>M</a:t>
            </a:r>
            <a:r>
              <a:rPr lang="zh-CN" altLang="en-US" dirty="0"/>
              <a:t>的二进制位不全为</a:t>
            </a:r>
            <a:r>
              <a:rPr lang="en-US" altLang="zh-CN" dirty="0"/>
              <a:t>0</a:t>
            </a:r>
            <a:r>
              <a:rPr lang="zh-CN" altLang="en-US" dirty="0"/>
              <a:t>时，表示</a:t>
            </a:r>
            <a:r>
              <a:rPr lang="en-US" altLang="zh-CN" dirty="0"/>
              <a:t>NaN(Not a Number)</a:t>
            </a:r>
            <a:endParaRPr lang="zh-CN" altLang="en-US" dirty="0"/>
          </a:p>
        </p:txBody>
      </p:sp>
      <p:sp>
        <p:nvSpPr>
          <p:cNvPr id="5" name="矩形: 圆角 4">
            <a:hlinkClick r:id="rId3" action="ppaction://hlinkfile"/>
            <a:extLst>
              <a:ext uri="{FF2B5EF4-FFF2-40B4-BE49-F238E27FC236}">
                <a16:creationId xmlns:a16="http://schemas.microsoft.com/office/drawing/2014/main" id="{2FBC3EAA-580E-4A24-A481-ED1B8534FE01}"/>
              </a:ext>
            </a:extLst>
          </p:cNvPr>
          <p:cNvSpPr/>
          <p:nvPr/>
        </p:nvSpPr>
        <p:spPr>
          <a:xfrm>
            <a:off x="10192094" y="6099464"/>
            <a:ext cx="1589809" cy="446809"/>
          </a:xfrm>
          <a:prstGeom prst="roundRect">
            <a:avLst/>
          </a:prstGeom>
          <a:solidFill>
            <a:srgbClr val="F48F70"/>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Sample - 1</a:t>
            </a:r>
            <a:endParaRPr lang="zh-CN" altLang="en-US" dirty="0"/>
          </a:p>
        </p:txBody>
      </p:sp>
    </p:spTree>
    <p:extLst>
      <p:ext uri="{BB962C8B-B14F-4D97-AF65-F5344CB8AC3E}">
        <p14:creationId xmlns:p14="http://schemas.microsoft.com/office/powerpoint/2010/main" val="1061392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数值转换</a:t>
            </a:r>
            <a:endParaRPr lang="en-US" altLang="zh-CN" dirty="0"/>
          </a:p>
        </p:txBody>
      </p:sp>
      <p:sp>
        <p:nvSpPr>
          <p:cNvPr id="3" name="内容占位符 2"/>
          <p:cNvSpPr>
            <a:spLocks noGrp="1"/>
          </p:cNvSpPr>
          <p:nvPr>
            <p:ph idx="1"/>
          </p:nvPr>
        </p:nvSpPr>
        <p:spPr/>
        <p:txBody>
          <a:bodyPr/>
          <a:lstStyle/>
          <a:p>
            <a:r>
              <a:rPr lang="zh-CN" altLang="en-US" dirty="0"/>
              <a:t>整型数值转换</a:t>
            </a:r>
            <a:endParaRPr lang="en-US" altLang="zh-CN" dirty="0"/>
          </a:p>
          <a:p>
            <a:pPr lvl="1"/>
            <a:r>
              <a:rPr lang="zh-CN" altLang="en-US" dirty="0"/>
              <a:t>无符号转有符号</a:t>
            </a:r>
            <a:endParaRPr lang="en-US" altLang="zh-CN" dirty="0"/>
          </a:p>
          <a:p>
            <a:pPr lvl="1"/>
            <a:r>
              <a:rPr lang="zh-CN" altLang="en-US" dirty="0"/>
              <a:t>有符号转无符号</a:t>
            </a:r>
            <a:endParaRPr lang="en-US" altLang="zh-CN" dirty="0"/>
          </a:p>
          <a:p>
            <a:r>
              <a:rPr lang="zh-CN" altLang="en-US" dirty="0"/>
              <a:t>浮点类型转换</a:t>
            </a:r>
            <a:endParaRPr lang="en-US" altLang="zh-CN" dirty="0"/>
          </a:p>
          <a:p>
            <a:pPr lvl="1"/>
            <a:r>
              <a:rPr lang="zh-CN" altLang="en-US" dirty="0"/>
              <a:t>单精度转双精度</a:t>
            </a:r>
            <a:endParaRPr lang="en-US" altLang="zh-CN" dirty="0"/>
          </a:p>
          <a:p>
            <a:pPr lvl="1"/>
            <a:r>
              <a:rPr lang="zh-CN" altLang="en-US" dirty="0"/>
              <a:t>双精度转单精度</a:t>
            </a:r>
          </a:p>
        </p:txBody>
      </p:sp>
      <p:sp>
        <p:nvSpPr>
          <p:cNvPr id="4" name="矩形 3"/>
          <p:cNvSpPr/>
          <p:nvPr/>
        </p:nvSpPr>
        <p:spPr>
          <a:xfrm>
            <a:off x="5898078" y="3656243"/>
            <a:ext cx="5620987" cy="1477328"/>
          </a:xfrm>
          <a:prstGeom prst="rect">
            <a:avLst/>
          </a:prstGeom>
          <a:solidFill>
            <a:schemeClr val="tx1"/>
          </a:solidFill>
          <a:ln>
            <a:solidFill>
              <a:schemeClr val="accent1"/>
            </a:solidFill>
          </a:ln>
        </p:spPr>
        <p:txBody>
          <a:bodyPr wrap="square">
            <a:spAutoFit/>
          </a:bodyPr>
          <a:lstStyle/>
          <a:p>
            <a:r>
              <a:rPr lang="en-US" altLang="zh-CN" dirty="0">
                <a:solidFill>
                  <a:srgbClr val="0000FF"/>
                </a:solidFill>
                <a:latin typeface="Consolas" panose="020B0609020204030204" pitchFamily="49" charset="0"/>
              </a:rPr>
              <a:t>int32_t</a:t>
            </a:r>
            <a:r>
              <a:rPr lang="en-US" altLang="zh-CN" dirty="0">
                <a:solidFill>
                  <a:srgbClr val="000000"/>
                </a:solidFill>
                <a:latin typeface="Consolas" panose="020B0609020204030204" pitchFamily="49" charset="0"/>
              </a:rPr>
              <a:t> n = 65535;</a:t>
            </a:r>
          </a:p>
          <a:p>
            <a:r>
              <a:rPr lang="en-US" altLang="zh-CN" dirty="0">
                <a:solidFill>
                  <a:srgbClr val="0000FF"/>
                </a:solidFill>
                <a:latin typeface="Consolas" panose="020B0609020204030204" pitchFamily="49" charset="0"/>
              </a:rPr>
              <a:t>int16_t</a:t>
            </a:r>
            <a:r>
              <a:rPr lang="en-US" altLang="zh-CN" dirty="0">
                <a:solidFill>
                  <a:srgbClr val="000000"/>
                </a:solidFill>
                <a:latin typeface="Consolas" panose="020B0609020204030204" pitchFamily="49" charset="0"/>
              </a:rPr>
              <a:t> s = (</a:t>
            </a:r>
            <a:r>
              <a:rPr lang="en-US" altLang="zh-CN" dirty="0">
                <a:solidFill>
                  <a:srgbClr val="0000FF"/>
                </a:solidFill>
                <a:latin typeface="Consolas" panose="020B0609020204030204" pitchFamily="49" charset="0"/>
              </a:rPr>
              <a:t>int16_t</a:t>
            </a:r>
            <a:r>
              <a:rPr lang="en-US" altLang="zh-CN" dirty="0">
                <a:solidFill>
                  <a:srgbClr val="000000"/>
                </a:solidFill>
                <a:latin typeface="Consolas" panose="020B0609020204030204" pitchFamily="49" charset="0"/>
              </a:rPr>
              <a:t>)n;</a:t>
            </a:r>
          </a:p>
          <a:p>
            <a:endParaRPr lang="zh-CN" altLang="en-US" dirty="0">
              <a:solidFill>
                <a:srgbClr val="000000"/>
              </a:solidFill>
              <a:latin typeface="Consolas" panose="020B0609020204030204" pitchFamily="49" charset="0"/>
            </a:endParaRPr>
          </a:p>
          <a:p>
            <a:r>
              <a:rPr lang="pt-BR" altLang="zh-CN" dirty="0">
                <a:solidFill>
                  <a:srgbClr val="000000"/>
                </a:solidFill>
                <a:latin typeface="Consolas" panose="020B0609020204030204" pitchFamily="49" charset="0"/>
              </a:rPr>
              <a:t>print</a:t>
            </a:r>
            <a:r>
              <a:rPr lang="en-US" altLang="zh-CN" dirty="0">
                <a:solidFill>
                  <a:srgbClr val="000000"/>
                </a:solidFill>
                <a:latin typeface="Consolas" panose="020B0609020204030204" pitchFamily="49" charset="0"/>
              </a:rPr>
              <a:t>f</a:t>
            </a:r>
            <a:r>
              <a:rPr lang="pt-BR" altLang="zh-CN" dirty="0">
                <a:solidFill>
                  <a:srgbClr val="000000"/>
                </a:solidFill>
                <a:latin typeface="Consolas" panose="020B0609020204030204" pitchFamily="49" charset="0"/>
              </a:rPr>
              <a:t>( </a:t>
            </a:r>
            <a:r>
              <a:rPr lang="pt-BR" altLang="zh-CN" dirty="0">
                <a:solidFill>
                  <a:srgbClr val="A31515"/>
                </a:solidFill>
                <a:latin typeface="Consolas" panose="020B0609020204030204" pitchFamily="49" charset="0"/>
              </a:rPr>
              <a:t>"n = %11d, hex(%08x)\n"</a:t>
            </a:r>
            <a:r>
              <a:rPr lang="pt-BR" altLang="zh-CN" dirty="0">
                <a:solidFill>
                  <a:srgbClr val="000000"/>
                </a:solidFill>
                <a:latin typeface="Consolas" panose="020B0609020204030204" pitchFamily="49" charset="0"/>
              </a:rPr>
              <a:t>, n, n );</a:t>
            </a:r>
          </a:p>
          <a:p>
            <a:r>
              <a:rPr lang="pt-BR" altLang="zh-CN" dirty="0">
                <a:solidFill>
                  <a:srgbClr val="000000"/>
                </a:solidFill>
                <a:latin typeface="Consolas" panose="020B0609020204030204" pitchFamily="49" charset="0"/>
              </a:rPr>
              <a:t>printf( </a:t>
            </a:r>
            <a:r>
              <a:rPr lang="pt-BR" altLang="zh-CN" dirty="0">
                <a:solidFill>
                  <a:srgbClr val="A31515"/>
                </a:solidFill>
                <a:latin typeface="Consolas" panose="020B0609020204030204" pitchFamily="49" charset="0"/>
              </a:rPr>
              <a:t>"s = %11d, hex(%08x)\n"</a:t>
            </a:r>
            <a:r>
              <a:rPr lang="pt-BR" altLang="zh-CN" dirty="0">
                <a:solidFill>
                  <a:srgbClr val="000000"/>
                </a:solidFill>
                <a:latin typeface="Consolas" panose="020B0609020204030204" pitchFamily="49" charset="0"/>
              </a:rPr>
              <a:t>, s, s );</a:t>
            </a:r>
          </a:p>
        </p:txBody>
      </p:sp>
      <p:sp>
        <p:nvSpPr>
          <p:cNvPr id="5" name="矩形: 圆角 4">
            <a:hlinkClick r:id="rId3" action="ppaction://hlinkfile"/>
            <a:extLst>
              <a:ext uri="{FF2B5EF4-FFF2-40B4-BE49-F238E27FC236}">
                <a16:creationId xmlns:a16="http://schemas.microsoft.com/office/drawing/2014/main" id="{B30BB1A4-D468-4424-ABFC-A3C970C057FB}"/>
              </a:ext>
            </a:extLst>
          </p:cNvPr>
          <p:cNvSpPr/>
          <p:nvPr/>
        </p:nvSpPr>
        <p:spPr>
          <a:xfrm>
            <a:off x="10192094" y="6099464"/>
            <a:ext cx="1589809" cy="446809"/>
          </a:xfrm>
          <a:prstGeom prst="roundRect">
            <a:avLst/>
          </a:prstGeom>
          <a:solidFill>
            <a:srgbClr val="F48F70"/>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Sample - 2</a:t>
            </a:r>
            <a:endParaRPr lang="zh-CN" altLang="en-US" dirty="0"/>
          </a:p>
        </p:txBody>
      </p:sp>
    </p:spTree>
    <p:extLst>
      <p:ext uri="{BB962C8B-B14F-4D97-AF65-F5344CB8AC3E}">
        <p14:creationId xmlns:p14="http://schemas.microsoft.com/office/powerpoint/2010/main" val="5322711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数值比较</a:t>
            </a:r>
          </a:p>
        </p:txBody>
      </p:sp>
      <p:sp>
        <p:nvSpPr>
          <p:cNvPr id="3" name="内容占位符 2"/>
          <p:cNvSpPr>
            <a:spLocks noGrp="1"/>
          </p:cNvSpPr>
          <p:nvPr>
            <p:ph idx="1"/>
          </p:nvPr>
        </p:nvSpPr>
        <p:spPr/>
        <p:txBody>
          <a:bodyPr/>
          <a:lstStyle/>
          <a:p>
            <a:r>
              <a:rPr lang="zh-CN" altLang="en-US" dirty="0"/>
              <a:t>有符号数</a:t>
            </a:r>
            <a:r>
              <a:rPr lang="zh-CN" altLang="en-US" dirty="0">
                <a:solidFill>
                  <a:srgbClr val="00B0F0"/>
                </a:solidFill>
              </a:rPr>
              <a:t>比较</a:t>
            </a:r>
            <a:r>
              <a:rPr lang="zh-CN" altLang="en-US" dirty="0"/>
              <a:t>无符号数</a:t>
            </a:r>
            <a:endParaRPr lang="en-US" altLang="zh-CN" dirty="0"/>
          </a:p>
          <a:p>
            <a:r>
              <a:rPr lang="zh-CN" altLang="en-US" dirty="0"/>
              <a:t>无符号数</a:t>
            </a:r>
            <a:r>
              <a:rPr lang="zh-CN" altLang="en-US" dirty="0">
                <a:solidFill>
                  <a:srgbClr val="00B0F0"/>
                </a:solidFill>
              </a:rPr>
              <a:t>比较</a:t>
            </a:r>
            <a:r>
              <a:rPr lang="zh-CN" altLang="en-US" dirty="0"/>
              <a:t>立即数（字面值）</a:t>
            </a:r>
            <a:endParaRPr lang="en-US" altLang="zh-CN" dirty="0"/>
          </a:p>
          <a:p>
            <a:r>
              <a:rPr lang="zh-CN" altLang="en-US" dirty="0"/>
              <a:t>浮点数</a:t>
            </a:r>
            <a:r>
              <a:rPr lang="zh-CN" altLang="en-US" dirty="0">
                <a:solidFill>
                  <a:srgbClr val="00B0F0"/>
                </a:solidFill>
              </a:rPr>
              <a:t>比较</a:t>
            </a:r>
            <a:r>
              <a:rPr lang="zh-CN" altLang="en-US" dirty="0"/>
              <a:t>浮点数</a:t>
            </a:r>
          </a:p>
          <a:p>
            <a:r>
              <a:rPr lang="zh-CN" altLang="en-US" dirty="0"/>
              <a:t>浮点数</a:t>
            </a:r>
            <a:r>
              <a:rPr lang="zh-CN" altLang="en-US" dirty="0">
                <a:solidFill>
                  <a:srgbClr val="00B0F0"/>
                </a:solidFill>
              </a:rPr>
              <a:t>比较</a:t>
            </a:r>
            <a:r>
              <a:rPr lang="zh-CN" altLang="en-US" dirty="0"/>
              <a:t>立即数（字面值）</a:t>
            </a:r>
            <a:endParaRPr lang="en-US" altLang="zh-CN" dirty="0"/>
          </a:p>
          <a:p>
            <a:endParaRPr lang="en-US" altLang="zh-CN" dirty="0"/>
          </a:p>
        </p:txBody>
      </p:sp>
      <p:sp>
        <p:nvSpPr>
          <p:cNvPr id="4" name="矩形: 圆角 3">
            <a:hlinkClick r:id="rId3" action="ppaction://hlinkfile"/>
            <a:extLst>
              <a:ext uri="{FF2B5EF4-FFF2-40B4-BE49-F238E27FC236}">
                <a16:creationId xmlns:a16="http://schemas.microsoft.com/office/drawing/2014/main" id="{EB6B367C-15C9-4274-990F-910C92641DD0}"/>
              </a:ext>
            </a:extLst>
          </p:cNvPr>
          <p:cNvSpPr/>
          <p:nvPr/>
        </p:nvSpPr>
        <p:spPr>
          <a:xfrm>
            <a:off x="10192094" y="6099464"/>
            <a:ext cx="1589809" cy="446809"/>
          </a:xfrm>
          <a:prstGeom prst="roundRect">
            <a:avLst/>
          </a:prstGeom>
          <a:solidFill>
            <a:srgbClr val="F48F70"/>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Sample - 3</a:t>
            </a:r>
            <a:endParaRPr lang="zh-CN" altLang="en-US" dirty="0"/>
          </a:p>
        </p:txBody>
      </p:sp>
    </p:spTree>
    <p:extLst>
      <p:ext uri="{BB962C8B-B14F-4D97-AF65-F5344CB8AC3E}">
        <p14:creationId xmlns:p14="http://schemas.microsoft.com/office/powerpoint/2010/main" val="3689673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移位操作</a:t>
            </a:r>
          </a:p>
        </p:txBody>
      </p:sp>
      <p:sp>
        <p:nvSpPr>
          <p:cNvPr id="3" name="内容占位符 2"/>
          <p:cNvSpPr>
            <a:spLocks noGrp="1"/>
          </p:cNvSpPr>
          <p:nvPr>
            <p:ph idx="1"/>
          </p:nvPr>
        </p:nvSpPr>
        <p:spPr/>
        <p:txBody>
          <a:bodyPr/>
          <a:lstStyle/>
          <a:p>
            <a:r>
              <a:rPr lang="zh-CN" altLang="en-US" dirty="0"/>
              <a:t>左移</a:t>
            </a:r>
            <a:endParaRPr lang="en-US" altLang="zh-CN" dirty="0"/>
          </a:p>
          <a:p>
            <a:pPr lvl="1"/>
            <a:r>
              <a:rPr lang="zh-CN" altLang="en-US" dirty="0"/>
              <a:t>逻辑左移 </a:t>
            </a:r>
            <a:r>
              <a:rPr lang="en-US" altLang="zh-CN" dirty="0">
                <a:solidFill>
                  <a:srgbClr val="FF0000"/>
                </a:solidFill>
              </a:rPr>
              <a:t>SHL</a:t>
            </a:r>
          </a:p>
          <a:p>
            <a:pPr lvl="1"/>
            <a:r>
              <a:rPr lang="zh-CN" altLang="en-US" dirty="0"/>
              <a:t>算数左移 </a:t>
            </a:r>
            <a:r>
              <a:rPr lang="en-US" altLang="zh-CN" dirty="0">
                <a:solidFill>
                  <a:srgbClr val="FF0000"/>
                </a:solidFill>
              </a:rPr>
              <a:t>SAL</a:t>
            </a:r>
          </a:p>
          <a:p>
            <a:r>
              <a:rPr lang="zh-CN" altLang="en-US" dirty="0"/>
              <a:t>右移</a:t>
            </a:r>
            <a:endParaRPr lang="en-US" altLang="zh-CN" dirty="0"/>
          </a:p>
          <a:p>
            <a:pPr lvl="1"/>
            <a:r>
              <a:rPr lang="zh-CN" altLang="en-US" dirty="0"/>
              <a:t>逻辑右移 </a:t>
            </a:r>
            <a:r>
              <a:rPr lang="en-US" altLang="zh-CN" dirty="0">
                <a:solidFill>
                  <a:srgbClr val="FF0000"/>
                </a:solidFill>
              </a:rPr>
              <a:t>SHR</a:t>
            </a:r>
          </a:p>
          <a:p>
            <a:pPr lvl="1"/>
            <a:r>
              <a:rPr lang="zh-CN" altLang="en-US" dirty="0"/>
              <a:t>算数右移 </a:t>
            </a:r>
            <a:r>
              <a:rPr lang="en-US" altLang="zh-CN" dirty="0">
                <a:solidFill>
                  <a:srgbClr val="FF0000"/>
                </a:solidFill>
              </a:rPr>
              <a:t>SAR</a:t>
            </a:r>
          </a:p>
          <a:p>
            <a:pPr lvl="1"/>
            <a:endParaRPr lang="zh-CN" altLang="en-US" dirty="0"/>
          </a:p>
        </p:txBody>
      </p:sp>
      <p:sp>
        <p:nvSpPr>
          <p:cNvPr id="4" name="矩形 3"/>
          <p:cNvSpPr/>
          <p:nvPr/>
        </p:nvSpPr>
        <p:spPr>
          <a:xfrm>
            <a:off x="5694218" y="2015732"/>
            <a:ext cx="5029200" cy="2816041"/>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dirty="0">
                <a:solidFill>
                  <a:srgbClr val="0000FF"/>
                </a:solidFill>
                <a:latin typeface="Consolas" panose="020B0609020204030204" pitchFamily="49" charset="0"/>
              </a:rPr>
              <a:t>int</a:t>
            </a:r>
            <a:r>
              <a:rPr lang="en-US" altLang="zh-CN" dirty="0">
                <a:solidFill>
                  <a:srgbClr val="000000"/>
                </a:solidFill>
                <a:latin typeface="Consolas" panose="020B0609020204030204" pitchFamily="49" charset="0"/>
              </a:rPr>
              <a:t> </a:t>
            </a:r>
            <a:r>
              <a:rPr lang="en-US" altLang="zh-CN" dirty="0" err="1">
                <a:solidFill>
                  <a:srgbClr val="000000"/>
                </a:solidFill>
                <a:latin typeface="Consolas" panose="020B0609020204030204" pitchFamily="49" charset="0"/>
              </a:rPr>
              <a:t>i</a:t>
            </a:r>
            <a:r>
              <a:rPr lang="en-US" altLang="zh-CN" dirty="0">
                <a:solidFill>
                  <a:srgbClr val="000000"/>
                </a:solidFill>
                <a:latin typeface="Consolas" panose="020B0609020204030204" pitchFamily="49" charset="0"/>
              </a:rPr>
              <a:t> = 0x80000001;</a:t>
            </a:r>
          </a:p>
          <a:p>
            <a:endParaRPr lang="zh-CN" altLang="en-US" dirty="0">
              <a:solidFill>
                <a:srgbClr val="000000"/>
              </a:solidFill>
              <a:latin typeface="Consolas" panose="020B0609020204030204" pitchFamily="49" charset="0"/>
            </a:endParaRPr>
          </a:p>
          <a:p>
            <a:r>
              <a:rPr lang="en-US" altLang="zh-CN" dirty="0">
                <a:solidFill>
                  <a:srgbClr val="0000FF"/>
                </a:solidFill>
                <a:latin typeface="Consolas" panose="020B0609020204030204" pitchFamily="49" charset="0"/>
              </a:rPr>
              <a:t>int</a:t>
            </a:r>
            <a:r>
              <a:rPr lang="en-US" altLang="zh-CN" dirty="0">
                <a:solidFill>
                  <a:srgbClr val="000000"/>
                </a:solidFill>
                <a:latin typeface="Consolas" panose="020B0609020204030204" pitchFamily="49" charset="0"/>
              </a:rPr>
              <a:t> a = </a:t>
            </a:r>
            <a:r>
              <a:rPr lang="en-US" altLang="zh-CN" dirty="0" err="1">
                <a:solidFill>
                  <a:srgbClr val="000000"/>
                </a:solidFill>
                <a:latin typeface="Consolas" panose="020B0609020204030204" pitchFamily="49" charset="0"/>
              </a:rPr>
              <a:t>i</a:t>
            </a:r>
            <a:r>
              <a:rPr lang="en-US" altLang="zh-CN" dirty="0">
                <a:solidFill>
                  <a:srgbClr val="000000"/>
                </a:solidFill>
                <a:latin typeface="Consolas" panose="020B0609020204030204" pitchFamily="49" charset="0"/>
              </a:rPr>
              <a:t> &lt;&lt; 1;</a:t>
            </a:r>
          </a:p>
          <a:p>
            <a:r>
              <a:rPr lang="en-US" altLang="zh-CN" dirty="0">
                <a:solidFill>
                  <a:srgbClr val="0000FF"/>
                </a:solidFill>
                <a:latin typeface="Consolas" panose="020B0609020204030204" pitchFamily="49" charset="0"/>
              </a:rPr>
              <a:t>int</a:t>
            </a:r>
            <a:r>
              <a:rPr lang="en-US" altLang="zh-CN" dirty="0">
                <a:solidFill>
                  <a:srgbClr val="000000"/>
                </a:solidFill>
                <a:latin typeface="Consolas" panose="020B0609020204030204" pitchFamily="49" charset="0"/>
              </a:rPr>
              <a:t> b = </a:t>
            </a:r>
            <a:r>
              <a:rPr lang="en-US" altLang="zh-CN" dirty="0" err="1">
                <a:solidFill>
                  <a:srgbClr val="000000"/>
                </a:solidFill>
                <a:latin typeface="Consolas" panose="020B0609020204030204" pitchFamily="49" charset="0"/>
              </a:rPr>
              <a:t>i</a:t>
            </a:r>
            <a:r>
              <a:rPr lang="en-US" altLang="zh-CN" dirty="0">
                <a:solidFill>
                  <a:srgbClr val="000000"/>
                </a:solidFill>
                <a:latin typeface="Consolas" panose="020B0609020204030204" pitchFamily="49" charset="0"/>
              </a:rPr>
              <a:t> &gt;&gt; 1;</a:t>
            </a:r>
          </a:p>
          <a:p>
            <a:endParaRPr lang="zh-CN" altLang="en-US" dirty="0">
              <a:solidFill>
                <a:srgbClr val="000000"/>
              </a:solidFill>
              <a:latin typeface="Consolas" panose="020B0609020204030204" pitchFamily="49" charset="0"/>
            </a:endParaRPr>
          </a:p>
          <a:p>
            <a:r>
              <a:rPr lang="pt-BR" altLang="zh-CN" dirty="0">
                <a:solidFill>
                  <a:srgbClr val="000000"/>
                </a:solidFill>
                <a:latin typeface="Consolas" panose="020B0609020204030204" pitchFamily="49" charset="0"/>
              </a:rPr>
              <a:t>print</a:t>
            </a:r>
            <a:r>
              <a:rPr lang="en-US" altLang="zh-CN" dirty="0">
                <a:solidFill>
                  <a:srgbClr val="000000"/>
                </a:solidFill>
                <a:latin typeface="Consolas" panose="020B0609020204030204" pitchFamily="49" charset="0"/>
              </a:rPr>
              <a:t>f</a:t>
            </a:r>
            <a:r>
              <a:rPr lang="pt-BR" altLang="zh-CN" dirty="0">
                <a:solidFill>
                  <a:srgbClr val="000000"/>
                </a:solidFill>
                <a:latin typeface="Consolas" panose="020B0609020204030204" pitchFamily="49" charset="0"/>
              </a:rPr>
              <a:t>( </a:t>
            </a:r>
            <a:r>
              <a:rPr lang="pt-BR" altLang="zh-CN" dirty="0">
                <a:solidFill>
                  <a:srgbClr val="A31515"/>
                </a:solidFill>
                <a:latin typeface="Consolas" panose="020B0609020204030204" pitchFamily="49" charset="0"/>
              </a:rPr>
              <a:t>"a = %08X, b = %08X"</a:t>
            </a:r>
            <a:r>
              <a:rPr lang="pt-BR" altLang="zh-CN" dirty="0">
                <a:solidFill>
                  <a:srgbClr val="000000"/>
                </a:solidFill>
                <a:latin typeface="Consolas" panose="020B0609020204030204" pitchFamily="49" charset="0"/>
              </a:rPr>
              <a:t>, a, b );</a:t>
            </a:r>
          </a:p>
          <a:p>
            <a:endParaRPr lang="zh-CN" altLang="en-US" dirty="0">
              <a:solidFill>
                <a:schemeClr val="tx1">
                  <a:lumMod val="50000"/>
                  <a:lumOff val="50000"/>
                </a:schemeClr>
              </a:solidFill>
              <a:latin typeface="Consolas" panose="020B0609020204030204" pitchFamily="49" charset="0"/>
            </a:endParaRPr>
          </a:p>
        </p:txBody>
      </p:sp>
      <p:sp>
        <p:nvSpPr>
          <p:cNvPr id="5" name="矩形: 圆角 4">
            <a:hlinkClick r:id="rId3" action="ppaction://hlinkfile"/>
            <a:extLst>
              <a:ext uri="{FF2B5EF4-FFF2-40B4-BE49-F238E27FC236}">
                <a16:creationId xmlns:a16="http://schemas.microsoft.com/office/drawing/2014/main" id="{F8E3A0C6-D4D5-4CFB-9861-0754EA3A8C08}"/>
              </a:ext>
            </a:extLst>
          </p:cNvPr>
          <p:cNvSpPr/>
          <p:nvPr/>
        </p:nvSpPr>
        <p:spPr>
          <a:xfrm>
            <a:off x="10192094" y="6099464"/>
            <a:ext cx="1589809" cy="446809"/>
          </a:xfrm>
          <a:prstGeom prst="roundRect">
            <a:avLst/>
          </a:prstGeom>
          <a:solidFill>
            <a:srgbClr val="F48F70"/>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Sample - 4</a:t>
            </a:r>
            <a:endParaRPr lang="zh-CN" altLang="en-US" dirty="0"/>
          </a:p>
        </p:txBody>
      </p:sp>
    </p:spTree>
    <p:extLst>
      <p:ext uri="{BB962C8B-B14F-4D97-AF65-F5344CB8AC3E}">
        <p14:creationId xmlns:p14="http://schemas.microsoft.com/office/powerpoint/2010/main" val="22124560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EAF4C4E-E1C0-4C42-BB1E-B779722B724A}"/>
              </a:ext>
            </a:extLst>
          </p:cNvPr>
          <p:cNvSpPr>
            <a:spLocks noGrp="1"/>
          </p:cNvSpPr>
          <p:nvPr>
            <p:ph type="title"/>
          </p:nvPr>
        </p:nvSpPr>
        <p:spPr/>
        <p:txBody>
          <a:bodyPr/>
          <a:lstStyle/>
          <a:p>
            <a:r>
              <a:rPr lang="zh-CN" altLang="en-US" dirty="0"/>
              <a:t>使用内存</a:t>
            </a:r>
          </a:p>
        </p:txBody>
      </p:sp>
      <p:sp>
        <p:nvSpPr>
          <p:cNvPr id="4" name="矩形: 圆角 3">
            <a:extLst>
              <a:ext uri="{FF2B5EF4-FFF2-40B4-BE49-F238E27FC236}">
                <a16:creationId xmlns:a16="http://schemas.microsoft.com/office/drawing/2014/main" id="{CB53A16C-58FD-4CA0-B55E-F02B8647D7E2}"/>
              </a:ext>
            </a:extLst>
          </p:cNvPr>
          <p:cNvSpPr/>
          <p:nvPr/>
        </p:nvSpPr>
        <p:spPr>
          <a:xfrm>
            <a:off x="2327564" y="2763982"/>
            <a:ext cx="6982691" cy="2358736"/>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solidFill>
                  <a:schemeClr val="bg2"/>
                </a:solidFill>
                <a:latin typeface="Consolas" panose="020B0609020204030204" pitchFamily="49" charset="0"/>
              </a:rPr>
              <a:t>void f() { int* p = new int[5]; }</a:t>
            </a:r>
            <a:endParaRPr lang="zh-CN" altLang="en-US" sz="2800" dirty="0">
              <a:solidFill>
                <a:schemeClr val="bg2"/>
              </a:solidFill>
              <a:latin typeface="Consolas" panose="020B0609020204030204" pitchFamily="49" charset="0"/>
            </a:endParaRPr>
          </a:p>
        </p:txBody>
      </p:sp>
    </p:spTree>
    <p:extLst>
      <p:ext uri="{BB962C8B-B14F-4D97-AF65-F5344CB8AC3E}">
        <p14:creationId xmlns:p14="http://schemas.microsoft.com/office/powerpoint/2010/main" val="9807666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圆角 3"/>
          <p:cNvSpPr/>
          <p:nvPr/>
        </p:nvSpPr>
        <p:spPr>
          <a:xfrm>
            <a:off x="2888672" y="2130137"/>
            <a:ext cx="5652655" cy="1620982"/>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8000" dirty="0">
                <a:solidFill>
                  <a:schemeClr val="tx1">
                    <a:lumMod val="65000"/>
                    <a:lumOff val="35000"/>
                  </a:schemeClr>
                </a:solidFill>
                <a:effectLst>
                  <a:outerShdw blurRad="38100" dist="38100" dir="2700000" algn="tl">
                    <a:srgbClr val="000000">
                      <a:alpha val="43137"/>
                    </a:srgbClr>
                  </a:outerShdw>
                </a:effectLst>
                <a:latin typeface="华文琥珀" panose="02010800040101010101" pitchFamily="2" charset="-122"/>
                <a:ea typeface="华文琥珀" panose="02010800040101010101" pitchFamily="2" charset="-122"/>
              </a:rPr>
              <a:t>基础篇</a:t>
            </a:r>
          </a:p>
        </p:txBody>
      </p:sp>
    </p:spTree>
    <p:extLst>
      <p:ext uri="{BB962C8B-B14F-4D97-AF65-F5344CB8AC3E}">
        <p14:creationId xmlns:p14="http://schemas.microsoft.com/office/powerpoint/2010/main" val="35135136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栈内存</a:t>
            </a:r>
          </a:p>
        </p:txBody>
      </p:sp>
      <p:sp>
        <p:nvSpPr>
          <p:cNvPr id="3" name="内容占位符 2"/>
          <p:cNvSpPr>
            <a:spLocks noGrp="1"/>
          </p:cNvSpPr>
          <p:nvPr>
            <p:ph idx="1"/>
          </p:nvPr>
        </p:nvSpPr>
        <p:spPr>
          <a:xfrm>
            <a:off x="913774" y="2367092"/>
            <a:ext cx="3088210" cy="3424107"/>
          </a:xfrm>
        </p:spPr>
        <p:txBody>
          <a:bodyPr>
            <a:normAutofit/>
          </a:bodyPr>
          <a:lstStyle/>
          <a:p>
            <a:r>
              <a:rPr lang="zh-CN" altLang="en-US" dirty="0"/>
              <a:t>栈内存</a:t>
            </a:r>
            <a:endParaRPr lang="en-US" altLang="zh-CN" dirty="0"/>
          </a:p>
          <a:p>
            <a:pPr lvl="1"/>
            <a:r>
              <a:rPr lang="zh-CN" altLang="en-US" dirty="0"/>
              <a:t>分配过程</a:t>
            </a:r>
            <a:endParaRPr lang="en-US" altLang="zh-CN" dirty="0"/>
          </a:p>
          <a:p>
            <a:pPr lvl="1"/>
            <a:r>
              <a:rPr lang="zh-CN" altLang="en-US" dirty="0"/>
              <a:t>内存位置</a:t>
            </a:r>
            <a:endParaRPr lang="en-US" altLang="zh-CN" dirty="0"/>
          </a:p>
          <a:p>
            <a:pPr lvl="1"/>
            <a:r>
              <a:rPr lang="zh-CN" altLang="en-US" dirty="0"/>
              <a:t>函数调用和栈帧</a:t>
            </a:r>
            <a:endParaRPr lang="en-US" altLang="zh-CN" dirty="0"/>
          </a:p>
          <a:p>
            <a:endParaRPr lang="zh-CN" altLang="en-US" dirty="0"/>
          </a:p>
        </p:txBody>
      </p:sp>
      <p:pic>
        <p:nvPicPr>
          <p:cNvPr id="4" name="图片 3"/>
          <p:cNvPicPr>
            <a:picLocks noChangeAspect="1"/>
          </p:cNvPicPr>
          <p:nvPr/>
        </p:nvPicPr>
        <p:blipFill>
          <a:blip r:embed="rId3"/>
          <a:stretch>
            <a:fillRect/>
          </a:stretch>
        </p:blipFill>
        <p:spPr>
          <a:xfrm>
            <a:off x="4606535" y="2214694"/>
            <a:ext cx="7258810" cy="4448701"/>
          </a:xfrm>
          <a:prstGeom prst="rect">
            <a:avLst/>
          </a:prstGeom>
        </p:spPr>
      </p:pic>
    </p:spTree>
    <p:extLst>
      <p:ext uri="{BB962C8B-B14F-4D97-AF65-F5344CB8AC3E}">
        <p14:creationId xmlns:p14="http://schemas.microsoft.com/office/powerpoint/2010/main" val="228016748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6022C60-64FA-4D57-85C7-7AFF468D6D4C}"/>
              </a:ext>
            </a:extLst>
          </p:cNvPr>
          <p:cNvSpPr>
            <a:spLocks noGrp="1"/>
          </p:cNvSpPr>
          <p:nvPr>
            <p:ph type="title"/>
          </p:nvPr>
        </p:nvSpPr>
        <p:spPr/>
        <p:txBody>
          <a:bodyPr/>
          <a:lstStyle/>
          <a:p>
            <a:r>
              <a:rPr lang="zh-CN" altLang="en-US" dirty="0"/>
              <a:t>函数调用栈</a:t>
            </a:r>
          </a:p>
        </p:txBody>
      </p:sp>
      <p:pic>
        <p:nvPicPr>
          <p:cNvPr id="2050" name="Picture 2" descr="http://codemacro.com/assets/res/stack_frame/stack_frame.png">
            <a:extLst>
              <a:ext uri="{FF2B5EF4-FFF2-40B4-BE49-F238E27FC236}">
                <a16:creationId xmlns:a16="http://schemas.microsoft.com/office/drawing/2014/main" id="{036B2067-13AD-4B77-887C-2EEA0648B9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6925" y="1792935"/>
            <a:ext cx="5803929" cy="4940374"/>
          </a:xfrm>
          <a:prstGeom prst="rect">
            <a:avLst/>
          </a:prstGeom>
          <a:noFill/>
          <a:extLst>
            <a:ext uri="{909E8E84-426E-40DD-AFC4-6F175D3DCCD1}">
              <a14:hiddenFill xmlns:a14="http://schemas.microsoft.com/office/drawing/2010/main">
                <a:solidFill>
                  <a:srgbClr val="FFFFFF"/>
                </a:solidFill>
              </a14:hiddenFill>
            </a:ext>
          </a:extLst>
        </p:spPr>
      </p:pic>
      <p:pic>
        <p:nvPicPr>
          <p:cNvPr id="6" name="图片 5">
            <a:extLst>
              <a:ext uri="{FF2B5EF4-FFF2-40B4-BE49-F238E27FC236}">
                <a16:creationId xmlns:a16="http://schemas.microsoft.com/office/drawing/2014/main" id="{AF4F9983-E32D-4E8B-ACDF-C307E7F7063B}"/>
              </a:ext>
            </a:extLst>
          </p:cNvPr>
          <p:cNvPicPr>
            <a:picLocks noChangeAspect="1"/>
          </p:cNvPicPr>
          <p:nvPr/>
        </p:nvPicPr>
        <p:blipFill>
          <a:blip r:embed="rId4"/>
          <a:stretch>
            <a:fillRect/>
          </a:stretch>
        </p:blipFill>
        <p:spPr>
          <a:xfrm>
            <a:off x="4941310" y="1038556"/>
            <a:ext cx="5800725" cy="3248025"/>
          </a:xfrm>
          <a:prstGeom prst="rect">
            <a:avLst/>
          </a:prstGeom>
        </p:spPr>
      </p:pic>
      <p:pic>
        <p:nvPicPr>
          <p:cNvPr id="8" name="图片 7">
            <a:extLst>
              <a:ext uri="{FF2B5EF4-FFF2-40B4-BE49-F238E27FC236}">
                <a16:creationId xmlns:a16="http://schemas.microsoft.com/office/drawing/2014/main" id="{2319E444-5032-4246-A067-AD19C0B3989F}"/>
              </a:ext>
            </a:extLst>
          </p:cNvPr>
          <p:cNvPicPr>
            <a:picLocks noChangeAspect="1"/>
          </p:cNvPicPr>
          <p:nvPr/>
        </p:nvPicPr>
        <p:blipFill>
          <a:blip r:embed="rId5"/>
          <a:stretch>
            <a:fillRect/>
          </a:stretch>
        </p:blipFill>
        <p:spPr>
          <a:xfrm>
            <a:off x="6094959" y="4286581"/>
            <a:ext cx="7753350" cy="1790700"/>
          </a:xfrm>
          <a:prstGeom prst="rect">
            <a:avLst/>
          </a:prstGeom>
        </p:spPr>
      </p:pic>
      <p:sp>
        <p:nvSpPr>
          <p:cNvPr id="7" name="矩形: 圆角 6">
            <a:hlinkClick r:id="rId6" action="ppaction://hlinkfile"/>
            <a:extLst>
              <a:ext uri="{FF2B5EF4-FFF2-40B4-BE49-F238E27FC236}">
                <a16:creationId xmlns:a16="http://schemas.microsoft.com/office/drawing/2014/main" id="{224C3506-5893-4125-9C26-E6BEDD6F5651}"/>
              </a:ext>
            </a:extLst>
          </p:cNvPr>
          <p:cNvSpPr/>
          <p:nvPr/>
        </p:nvSpPr>
        <p:spPr>
          <a:xfrm>
            <a:off x="10000642" y="6181890"/>
            <a:ext cx="1589809" cy="446809"/>
          </a:xfrm>
          <a:prstGeom prst="roundRect">
            <a:avLst/>
          </a:prstGeom>
          <a:solidFill>
            <a:srgbClr val="F48F70"/>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Sample - 5</a:t>
            </a:r>
            <a:endParaRPr lang="zh-CN" altLang="en-US" dirty="0"/>
          </a:p>
        </p:txBody>
      </p:sp>
    </p:spTree>
    <p:extLst>
      <p:ext uri="{BB962C8B-B14F-4D97-AF65-F5344CB8AC3E}">
        <p14:creationId xmlns:p14="http://schemas.microsoft.com/office/powerpoint/2010/main" val="268749445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BD51858-B77C-45A5-9841-594CAC941F54}"/>
              </a:ext>
            </a:extLst>
          </p:cNvPr>
          <p:cNvSpPr>
            <a:spLocks noGrp="1"/>
          </p:cNvSpPr>
          <p:nvPr>
            <p:ph type="title"/>
          </p:nvPr>
        </p:nvSpPr>
        <p:spPr/>
        <p:txBody>
          <a:bodyPr/>
          <a:lstStyle/>
          <a:p>
            <a:r>
              <a:rPr lang="zh-CN" altLang="en-US" dirty="0"/>
              <a:t>堆内存</a:t>
            </a:r>
          </a:p>
        </p:txBody>
      </p:sp>
      <p:sp>
        <p:nvSpPr>
          <p:cNvPr id="3" name="内容占位符 2">
            <a:extLst>
              <a:ext uri="{FF2B5EF4-FFF2-40B4-BE49-F238E27FC236}">
                <a16:creationId xmlns:a16="http://schemas.microsoft.com/office/drawing/2014/main" id="{050E2D22-7C99-4A42-A67C-061656AD17B0}"/>
              </a:ext>
            </a:extLst>
          </p:cNvPr>
          <p:cNvSpPr>
            <a:spLocks noGrp="1"/>
          </p:cNvSpPr>
          <p:nvPr>
            <p:ph idx="1"/>
          </p:nvPr>
        </p:nvSpPr>
        <p:spPr>
          <a:xfrm>
            <a:off x="1202919" y="2011680"/>
            <a:ext cx="2329990" cy="3002973"/>
          </a:xfrm>
        </p:spPr>
        <p:txBody>
          <a:bodyPr/>
          <a:lstStyle/>
          <a:p>
            <a:r>
              <a:rPr lang="zh-CN" altLang="en-US" dirty="0"/>
              <a:t>堆内存</a:t>
            </a:r>
            <a:endParaRPr lang="en-US" altLang="zh-CN" dirty="0"/>
          </a:p>
          <a:p>
            <a:pPr lvl="1"/>
            <a:r>
              <a:rPr lang="zh-CN" altLang="en-US" dirty="0"/>
              <a:t>分配过程</a:t>
            </a:r>
            <a:endParaRPr lang="en-US" altLang="zh-CN" dirty="0"/>
          </a:p>
          <a:p>
            <a:pPr lvl="1"/>
            <a:r>
              <a:rPr lang="zh-CN" altLang="en-US" dirty="0"/>
              <a:t>内存位置</a:t>
            </a:r>
            <a:endParaRPr lang="en-US" altLang="zh-CN" dirty="0"/>
          </a:p>
          <a:p>
            <a:pPr lvl="1"/>
            <a:r>
              <a:rPr lang="en-US" altLang="zh-CN" dirty="0"/>
              <a:t>new</a:t>
            </a:r>
          </a:p>
          <a:p>
            <a:pPr lvl="1"/>
            <a:r>
              <a:rPr lang="en-US" altLang="zh-CN" dirty="0"/>
              <a:t>delete</a:t>
            </a:r>
          </a:p>
          <a:p>
            <a:pPr lvl="1"/>
            <a:r>
              <a:rPr lang="en-US" altLang="zh-CN" dirty="0"/>
              <a:t>malloc</a:t>
            </a:r>
          </a:p>
          <a:p>
            <a:pPr lvl="1"/>
            <a:r>
              <a:rPr lang="en-US" altLang="zh-CN" dirty="0"/>
              <a:t>free</a:t>
            </a:r>
          </a:p>
          <a:p>
            <a:pPr lvl="1"/>
            <a:r>
              <a:rPr lang="zh-CN" altLang="en-US" dirty="0"/>
              <a:t>定位 </a:t>
            </a:r>
            <a:r>
              <a:rPr lang="en-US" altLang="zh-CN" dirty="0"/>
              <a:t>new</a:t>
            </a:r>
          </a:p>
        </p:txBody>
      </p:sp>
      <p:sp>
        <p:nvSpPr>
          <p:cNvPr id="5" name="矩形: 圆角 4">
            <a:extLst>
              <a:ext uri="{FF2B5EF4-FFF2-40B4-BE49-F238E27FC236}">
                <a16:creationId xmlns:a16="http://schemas.microsoft.com/office/drawing/2014/main" id="{34208667-67D4-444F-A5AE-8C1727A2453C}"/>
              </a:ext>
            </a:extLst>
          </p:cNvPr>
          <p:cNvSpPr/>
          <p:nvPr/>
        </p:nvSpPr>
        <p:spPr>
          <a:xfrm>
            <a:off x="5637759" y="2441865"/>
            <a:ext cx="5875368" cy="28782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altLang="zh-CN" sz="2800" dirty="0">
                <a:solidFill>
                  <a:schemeClr val="bg2"/>
                </a:solidFill>
                <a:latin typeface="Arial Rounded MT Bold" panose="020F0704030504030204" pitchFamily="34" charset="0"/>
              </a:rPr>
              <a:t>HEAP</a:t>
            </a:r>
            <a:endParaRPr lang="zh-CN" altLang="en-US" sz="2800" dirty="0">
              <a:solidFill>
                <a:schemeClr val="bg2"/>
              </a:solidFill>
              <a:latin typeface="Arial Rounded MT Bold" panose="020F0704030504030204" pitchFamily="34" charset="0"/>
            </a:endParaRPr>
          </a:p>
        </p:txBody>
      </p:sp>
      <p:graphicFrame>
        <p:nvGraphicFramePr>
          <p:cNvPr id="4" name="表格 3">
            <a:extLst>
              <a:ext uri="{FF2B5EF4-FFF2-40B4-BE49-F238E27FC236}">
                <a16:creationId xmlns:a16="http://schemas.microsoft.com/office/drawing/2014/main" id="{7168233D-4CA2-405B-B74F-7EA14DC40CCE}"/>
              </a:ext>
            </a:extLst>
          </p:cNvPr>
          <p:cNvGraphicFramePr>
            <a:graphicFrameLocks noGrp="1"/>
          </p:cNvGraphicFramePr>
          <p:nvPr>
            <p:extLst>
              <p:ext uri="{D42A27DB-BD31-4B8C-83A1-F6EECF244321}">
                <p14:modId xmlns:p14="http://schemas.microsoft.com/office/powerpoint/2010/main" val="2771690621"/>
              </p:ext>
            </p:extLst>
          </p:nvPr>
        </p:nvGraphicFramePr>
        <p:xfrm>
          <a:off x="5922819" y="3185853"/>
          <a:ext cx="5328232" cy="1828800"/>
        </p:xfrm>
        <a:graphic>
          <a:graphicData uri="http://schemas.openxmlformats.org/drawingml/2006/table">
            <a:tbl>
              <a:tblPr bandRow="1">
                <a:tableStyleId>{D7AC3CCA-C797-4891-BE02-D94E43425B78}</a:tableStyleId>
              </a:tblPr>
              <a:tblGrid>
                <a:gridCol w="666029">
                  <a:extLst>
                    <a:ext uri="{9D8B030D-6E8A-4147-A177-3AD203B41FA5}">
                      <a16:colId xmlns:a16="http://schemas.microsoft.com/office/drawing/2014/main" val="84842969"/>
                    </a:ext>
                  </a:extLst>
                </a:gridCol>
                <a:gridCol w="666029">
                  <a:extLst>
                    <a:ext uri="{9D8B030D-6E8A-4147-A177-3AD203B41FA5}">
                      <a16:colId xmlns:a16="http://schemas.microsoft.com/office/drawing/2014/main" val="2832166006"/>
                    </a:ext>
                  </a:extLst>
                </a:gridCol>
                <a:gridCol w="666029">
                  <a:extLst>
                    <a:ext uri="{9D8B030D-6E8A-4147-A177-3AD203B41FA5}">
                      <a16:colId xmlns:a16="http://schemas.microsoft.com/office/drawing/2014/main" val="3098852401"/>
                    </a:ext>
                  </a:extLst>
                </a:gridCol>
                <a:gridCol w="666029">
                  <a:extLst>
                    <a:ext uri="{9D8B030D-6E8A-4147-A177-3AD203B41FA5}">
                      <a16:colId xmlns:a16="http://schemas.microsoft.com/office/drawing/2014/main" val="3341977889"/>
                    </a:ext>
                  </a:extLst>
                </a:gridCol>
                <a:gridCol w="666029">
                  <a:extLst>
                    <a:ext uri="{9D8B030D-6E8A-4147-A177-3AD203B41FA5}">
                      <a16:colId xmlns:a16="http://schemas.microsoft.com/office/drawing/2014/main" val="3699457581"/>
                    </a:ext>
                  </a:extLst>
                </a:gridCol>
                <a:gridCol w="666029">
                  <a:extLst>
                    <a:ext uri="{9D8B030D-6E8A-4147-A177-3AD203B41FA5}">
                      <a16:colId xmlns:a16="http://schemas.microsoft.com/office/drawing/2014/main" val="2796682760"/>
                    </a:ext>
                  </a:extLst>
                </a:gridCol>
                <a:gridCol w="666029">
                  <a:extLst>
                    <a:ext uri="{9D8B030D-6E8A-4147-A177-3AD203B41FA5}">
                      <a16:colId xmlns:a16="http://schemas.microsoft.com/office/drawing/2014/main" val="653892305"/>
                    </a:ext>
                  </a:extLst>
                </a:gridCol>
                <a:gridCol w="666029">
                  <a:extLst>
                    <a:ext uri="{9D8B030D-6E8A-4147-A177-3AD203B41FA5}">
                      <a16:colId xmlns:a16="http://schemas.microsoft.com/office/drawing/2014/main" val="2128038222"/>
                    </a:ext>
                  </a:extLst>
                </a:gridCol>
              </a:tblGrid>
              <a:tr h="294486">
                <a:tc>
                  <a:txBody>
                    <a:bodyPr/>
                    <a:lstStyle/>
                    <a:p>
                      <a:r>
                        <a:rPr lang="en-US" altLang="zh-CN" dirty="0"/>
                        <a:t>Page</a:t>
                      </a:r>
                      <a:endParaRPr lang="zh-CN" altLang="en-US" dirty="0"/>
                    </a:p>
                  </a:txBody>
                  <a:tcPr>
                    <a:solidFill>
                      <a:schemeClr val="accent4">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Page</a:t>
                      </a:r>
                      <a:endParaRPr lang="zh-CN" altLang="en-US" dirty="0"/>
                    </a:p>
                  </a:txBody>
                  <a:tcPr>
                    <a:solidFill>
                      <a:schemeClr val="accent4">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Page</a:t>
                      </a:r>
                      <a:endParaRPr lang="zh-CN" altLang="en-US" dirty="0"/>
                    </a:p>
                  </a:txBody>
                  <a:tcPr>
                    <a:solidFill>
                      <a:schemeClr val="accent4">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Page</a:t>
                      </a:r>
                      <a:endParaRPr lang="zh-CN" altLang="en-US" dirty="0"/>
                    </a:p>
                  </a:txBody>
                  <a:tcPr>
                    <a:solidFill>
                      <a:schemeClr val="accent4">
                        <a:lumMod val="20000"/>
                        <a:lumOff val="80000"/>
                      </a:schemeClr>
                    </a:solidFill>
                  </a:tcPr>
                </a:tc>
                <a:tc>
                  <a:txBody>
                    <a:bodyPr/>
                    <a:lstStyle/>
                    <a:p>
                      <a:r>
                        <a:rPr lang="en-US" altLang="zh-CN" dirty="0"/>
                        <a:t>Page</a:t>
                      </a:r>
                      <a:endParaRPr lang="zh-CN" altLang="en-US" dirty="0"/>
                    </a:p>
                  </a:txBody>
                  <a:tcPr>
                    <a:solidFill>
                      <a:schemeClr val="tx1">
                        <a:lumMod val="8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Page</a:t>
                      </a:r>
                      <a:endParaRPr lang="zh-CN" altLang="en-US" dirty="0"/>
                    </a:p>
                  </a:txBody>
                  <a:tcPr>
                    <a:solidFill>
                      <a:schemeClr val="tx1">
                        <a:lumMod val="8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Page</a:t>
                      </a:r>
                      <a:endParaRPr lang="zh-CN" altLang="en-US" dirty="0"/>
                    </a:p>
                  </a:txBody>
                  <a:tcPr>
                    <a:solidFill>
                      <a:schemeClr val="tx1">
                        <a:lumMod val="8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Page</a:t>
                      </a:r>
                      <a:endParaRPr lang="zh-CN" altLang="en-US" dirty="0"/>
                    </a:p>
                  </a:txBody>
                  <a:tcPr>
                    <a:solidFill>
                      <a:schemeClr val="tx1">
                        <a:lumMod val="85000"/>
                      </a:schemeClr>
                    </a:solidFill>
                  </a:tcPr>
                </a:tc>
                <a:extLst>
                  <a:ext uri="{0D108BD9-81ED-4DB2-BD59-A6C34878D82A}">
                    <a16:rowId xmlns:a16="http://schemas.microsoft.com/office/drawing/2014/main" val="65533449"/>
                  </a:ext>
                </a:extLst>
              </a:tr>
              <a:tr h="294486">
                <a:tc>
                  <a:txBody>
                    <a:bodyPr/>
                    <a:lstStyle/>
                    <a:p>
                      <a:r>
                        <a:rPr lang="en-US" altLang="zh-CN" dirty="0"/>
                        <a:t>Page</a:t>
                      </a:r>
                      <a:endParaRPr lang="zh-CN" altLang="en-US" dirty="0"/>
                    </a:p>
                  </a:txBody>
                  <a:tcPr>
                    <a:solidFill>
                      <a:schemeClr val="accent4">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Page</a:t>
                      </a:r>
                      <a:endParaRPr lang="zh-CN" altLang="en-US" dirty="0"/>
                    </a:p>
                  </a:txBody>
                  <a:tcPr>
                    <a:solidFill>
                      <a:schemeClr val="accent4">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Page</a:t>
                      </a:r>
                      <a:endParaRPr lang="zh-CN" altLang="en-US" dirty="0"/>
                    </a:p>
                  </a:txBody>
                  <a:tcPr>
                    <a:solidFill>
                      <a:schemeClr val="accent4">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Page</a:t>
                      </a:r>
                      <a:endParaRPr lang="zh-CN" altLang="en-US" dirty="0"/>
                    </a:p>
                  </a:txBody>
                  <a:tcPr>
                    <a:solidFill>
                      <a:schemeClr val="accent4">
                        <a:lumMod val="20000"/>
                        <a:lumOff val="80000"/>
                      </a:schemeClr>
                    </a:solidFill>
                  </a:tcPr>
                </a:tc>
                <a:tc>
                  <a:txBody>
                    <a:bodyPr/>
                    <a:lstStyle/>
                    <a:p>
                      <a:r>
                        <a:rPr lang="en-US" altLang="zh-CN" dirty="0"/>
                        <a:t>Page</a:t>
                      </a:r>
                      <a:endParaRPr lang="zh-CN" altLang="en-US" dirty="0"/>
                    </a:p>
                  </a:txBody>
                  <a:tcPr>
                    <a:solidFill>
                      <a:schemeClr val="tx1">
                        <a:lumMod val="8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Page</a:t>
                      </a:r>
                      <a:endParaRPr lang="zh-CN" altLang="en-US" dirty="0"/>
                    </a:p>
                  </a:txBody>
                  <a:tcPr>
                    <a:solidFill>
                      <a:schemeClr val="tx1">
                        <a:lumMod val="8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Page</a:t>
                      </a:r>
                      <a:endParaRPr lang="zh-CN" altLang="en-US" dirty="0"/>
                    </a:p>
                  </a:txBody>
                  <a:tcPr>
                    <a:solidFill>
                      <a:schemeClr val="tx1">
                        <a:lumMod val="8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Page</a:t>
                      </a:r>
                      <a:endParaRPr lang="zh-CN" altLang="en-US" dirty="0"/>
                    </a:p>
                  </a:txBody>
                  <a:tcPr>
                    <a:solidFill>
                      <a:schemeClr val="tx1">
                        <a:lumMod val="85000"/>
                      </a:schemeClr>
                    </a:solidFill>
                  </a:tcPr>
                </a:tc>
                <a:extLst>
                  <a:ext uri="{0D108BD9-81ED-4DB2-BD59-A6C34878D82A}">
                    <a16:rowId xmlns:a16="http://schemas.microsoft.com/office/drawing/2014/main" val="2381500880"/>
                  </a:ext>
                </a:extLst>
              </a:tr>
              <a:tr h="294486">
                <a:tc>
                  <a:txBody>
                    <a:bodyPr/>
                    <a:lstStyle/>
                    <a:p>
                      <a:r>
                        <a:rPr lang="en-US" altLang="zh-CN" dirty="0"/>
                        <a:t>Page</a:t>
                      </a:r>
                      <a:endParaRPr lang="zh-CN" altLang="en-US" dirty="0"/>
                    </a:p>
                  </a:txBody>
                  <a:tcPr>
                    <a:solidFill>
                      <a:schemeClr val="accent4">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Page</a:t>
                      </a:r>
                      <a:endParaRPr lang="zh-CN" altLang="en-US" dirty="0"/>
                    </a:p>
                  </a:txBody>
                  <a:tcPr>
                    <a:solidFill>
                      <a:schemeClr val="accent4">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Page</a:t>
                      </a:r>
                      <a:endParaRPr lang="zh-CN" altLang="en-US" dirty="0"/>
                    </a:p>
                  </a:txBody>
                  <a:tcPr>
                    <a:solidFill>
                      <a:schemeClr val="accent4">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Page</a:t>
                      </a:r>
                      <a:endParaRPr lang="zh-CN" altLang="en-US" dirty="0"/>
                    </a:p>
                  </a:txBody>
                  <a:tcPr>
                    <a:solidFill>
                      <a:schemeClr val="accent4">
                        <a:lumMod val="20000"/>
                        <a:lumOff val="80000"/>
                      </a:schemeClr>
                    </a:solidFill>
                  </a:tcPr>
                </a:tc>
                <a:tc>
                  <a:txBody>
                    <a:bodyPr/>
                    <a:lstStyle/>
                    <a:p>
                      <a:r>
                        <a:rPr lang="en-US" altLang="zh-CN" dirty="0"/>
                        <a:t>Page</a:t>
                      </a:r>
                      <a:endParaRPr lang="zh-CN" altLang="en-US" dirty="0"/>
                    </a:p>
                  </a:txBody>
                  <a:tcPr>
                    <a:solidFill>
                      <a:schemeClr val="tx1">
                        <a:lumMod val="8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Page</a:t>
                      </a:r>
                      <a:endParaRPr lang="zh-CN" altLang="en-US" dirty="0"/>
                    </a:p>
                  </a:txBody>
                  <a:tcPr>
                    <a:solidFill>
                      <a:schemeClr val="tx1">
                        <a:lumMod val="8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Page</a:t>
                      </a:r>
                      <a:endParaRPr lang="zh-CN" altLang="en-US" dirty="0"/>
                    </a:p>
                  </a:txBody>
                  <a:tcPr>
                    <a:solidFill>
                      <a:schemeClr val="tx1">
                        <a:lumMod val="8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Page</a:t>
                      </a:r>
                      <a:endParaRPr lang="zh-CN" altLang="en-US" dirty="0"/>
                    </a:p>
                  </a:txBody>
                  <a:tcPr>
                    <a:solidFill>
                      <a:schemeClr val="tx1">
                        <a:lumMod val="85000"/>
                      </a:schemeClr>
                    </a:solidFill>
                  </a:tcPr>
                </a:tc>
                <a:extLst>
                  <a:ext uri="{0D108BD9-81ED-4DB2-BD59-A6C34878D82A}">
                    <a16:rowId xmlns:a16="http://schemas.microsoft.com/office/drawing/2014/main" val="2507314987"/>
                  </a:ext>
                </a:extLst>
              </a:tr>
              <a:tr h="294486">
                <a:tc>
                  <a:txBody>
                    <a:bodyPr/>
                    <a:lstStyle/>
                    <a:p>
                      <a:r>
                        <a:rPr lang="en-US" altLang="zh-CN" dirty="0"/>
                        <a:t>Page</a:t>
                      </a:r>
                      <a:endParaRPr lang="zh-CN" altLang="en-US" dirty="0"/>
                    </a:p>
                  </a:txBody>
                  <a:tcPr>
                    <a:solidFill>
                      <a:schemeClr val="accent4">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Page</a:t>
                      </a:r>
                      <a:endParaRPr lang="zh-CN" altLang="en-US" dirty="0"/>
                    </a:p>
                  </a:txBody>
                  <a:tcPr>
                    <a:solidFill>
                      <a:schemeClr val="accent4">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Page</a:t>
                      </a:r>
                      <a:endParaRPr lang="zh-CN" altLang="en-US" dirty="0"/>
                    </a:p>
                  </a:txBody>
                  <a:tcPr>
                    <a:solidFill>
                      <a:schemeClr val="accent4">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Page</a:t>
                      </a:r>
                      <a:endParaRPr lang="zh-CN" altLang="en-US" dirty="0"/>
                    </a:p>
                  </a:txBody>
                  <a:tcPr>
                    <a:solidFill>
                      <a:schemeClr val="accent4">
                        <a:lumMod val="20000"/>
                        <a:lumOff val="80000"/>
                      </a:schemeClr>
                    </a:solidFill>
                  </a:tcPr>
                </a:tc>
                <a:tc>
                  <a:txBody>
                    <a:bodyPr/>
                    <a:lstStyle/>
                    <a:p>
                      <a:r>
                        <a:rPr lang="en-US" altLang="zh-CN" dirty="0"/>
                        <a:t>Page</a:t>
                      </a:r>
                      <a:endParaRPr lang="zh-CN" altLang="en-US" dirty="0"/>
                    </a:p>
                  </a:txBody>
                  <a:tcPr>
                    <a:solidFill>
                      <a:schemeClr val="tx1">
                        <a:lumMod val="8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Page</a:t>
                      </a:r>
                      <a:endParaRPr lang="zh-CN" altLang="en-US" dirty="0"/>
                    </a:p>
                  </a:txBody>
                  <a:tcPr>
                    <a:solidFill>
                      <a:schemeClr val="tx1">
                        <a:lumMod val="8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Page</a:t>
                      </a:r>
                      <a:endParaRPr lang="zh-CN" altLang="en-US" dirty="0"/>
                    </a:p>
                  </a:txBody>
                  <a:tcPr>
                    <a:solidFill>
                      <a:schemeClr val="tx1">
                        <a:lumMod val="8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Page</a:t>
                      </a:r>
                      <a:endParaRPr lang="zh-CN" altLang="en-US" dirty="0"/>
                    </a:p>
                  </a:txBody>
                  <a:tcPr>
                    <a:solidFill>
                      <a:schemeClr val="tx1">
                        <a:lumMod val="85000"/>
                      </a:schemeClr>
                    </a:solidFill>
                  </a:tcPr>
                </a:tc>
                <a:extLst>
                  <a:ext uri="{0D108BD9-81ED-4DB2-BD59-A6C34878D82A}">
                    <a16:rowId xmlns:a16="http://schemas.microsoft.com/office/drawing/2014/main" val="2161420666"/>
                  </a:ext>
                </a:extLst>
              </a:tr>
              <a:tr h="294486">
                <a:tc>
                  <a:txBody>
                    <a:bodyPr/>
                    <a:lstStyle/>
                    <a:p>
                      <a:r>
                        <a:rPr lang="en-US" altLang="zh-CN" dirty="0"/>
                        <a:t>Page</a:t>
                      </a:r>
                      <a:endParaRPr lang="zh-CN" altLang="en-US" dirty="0"/>
                    </a:p>
                  </a:txBody>
                  <a:tcPr>
                    <a:solidFill>
                      <a:schemeClr val="accent4">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Page</a:t>
                      </a:r>
                      <a:endParaRPr lang="zh-CN" altLang="en-US" dirty="0"/>
                    </a:p>
                  </a:txBody>
                  <a:tcPr>
                    <a:solidFill>
                      <a:schemeClr val="accent4">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Page</a:t>
                      </a:r>
                      <a:endParaRPr lang="zh-CN" altLang="en-US" dirty="0"/>
                    </a:p>
                  </a:txBody>
                  <a:tcPr>
                    <a:solidFill>
                      <a:schemeClr val="accent4">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Page</a:t>
                      </a:r>
                      <a:endParaRPr lang="zh-CN" altLang="en-US" dirty="0"/>
                    </a:p>
                  </a:txBody>
                  <a:tcPr>
                    <a:solidFill>
                      <a:schemeClr val="accent4">
                        <a:lumMod val="20000"/>
                        <a:lumOff val="80000"/>
                      </a:schemeClr>
                    </a:solidFill>
                  </a:tcPr>
                </a:tc>
                <a:tc>
                  <a:txBody>
                    <a:bodyPr/>
                    <a:lstStyle/>
                    <a:p>
                      <a:r>
                        <a:rPr lang="en-US" altLang="zh-CN" dirty="0"/>
                        <a:t>Page</a:t>
                      </a:r>
                      <a:endParaRPr lang="zh-CN" altLang="en-US" dirty="0"/>
                    </a:p>
                  </a:txBody>
                  <a:tcPr>
                    <a:solidFill>
                      <a:schemeClr val="tx1">
                        <a:lumMod val="8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Page</a:t>
                      </a:r>
                      <a:endParaRPr lang="zh-CN" altLang="en-US" dirty="0"/>
                    </a:p>
                  </a:txBody>
                  <a:tcPr>
                    <a:solidFill>
                      <a:schemeClr val="tx1">
                        <a:lumMod val="8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Page</a:t>
                      </a:r>
                      <a:endParaRPr lang="zh-CN" altLang="en-US" dirty="0"/>
                    </a:p>
                  </a:txBody>
                  <a:tcPr>
                    <a:solidFill>
                      <a:schemeClr val="tx1">
                        <a:lumMod val="8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Page</a:t>
                      </a:r>
                      <a:endParaRPr lang="zh-CN" altLang="en-US" dirty="0"/>
                    </a:p>
                  </a:txBody>
                  <a:tcPr>
                    <a:solidFill>
                      <a:schemeClr val="tx1">
                        <a:lumMod val="85000"/>
                      </a:schemeClr>
                    </a:solidFill>
                  </a:tcPr>
                </a:tc>
                <a:extLst>
                  <a:ext uri="{0D108BD9-81ED-4DB2-BD59-A6C34878D82A}">
                    <a16:rowId xmlns:a16="http://schemas.microsoft.com/office/drawing/2014/main" val="3446448107"/>
                  </a:ext>
                </a:extLst>
              </a:tr>
            </a:tbl>
          </a:graphicData>
        </a:graphic>
      </p:graphicFrame>
      <p:sp>
        <p:nvSpPr>
          <p:cNvPr id="7" name="矩形: 圆角 6">
            <a:hlinkClick r:id="rId3" action="ppaction://hlinkfile"/>
            <a:extLst>
              <a:ext uri="{FF2B5EF4-FFF2-40B4-BE49-F238E27FC236}">
                <a16:creationId xmlns:a16="http://schemas.microsoft.com/office/drawing/2014/main" id="{224C3506-5893-4125-9C26-E6BEDD6F5651}"/>
              </a:ext>
            </a:extLst>
          </p:cNvPr>
          <p:cNvSpPr/>
          <p:nvPr/>
        </p:nvSpPr>
        <p:spPr>
          <a:xfrm>
            <a:off x="10000642" y="6181890"/>
            <a:ext cx="1589809" cy="446809"/>
          </a:xfrm>
          <a:prstGeom prst="roundRect">
            <a:avLst/>
          </a:prstGeom>
          <a:solidFill>
            <a:srgbClr val="F48F70"/>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Sample - 6</a:t>
            </a:r>
            <a:endParaRPr lang="zh-CN" altLang="en-US" dirty="0"/>
          </a:p>
        </p:txBody>
      </p:sp>
    </p:spTree>
    <p:extLst>
      <p:ext uri="{BB962C8B-B14F-4D97-AF65-F5344CB8AC3E}">
        <p14:creationId xmlns:p14="http://schemas.microsoft.com/office/powerpoint/2010/main" val="412889577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内存揭秘</a:t>
            </a:r>
          </a:p>
        </p:txBody>
      </p:sp>
      <p:sp>
        <p:nvSpPr>
          <p:cNvPr id="3" name="内容占位符 2"/>
          <p:cNvSpPr>
            <a:spLocks noGrp="1"/>
          </p:cNvSpPr>
          <p:nvPr>
            <p:ph idx="1"/>
          </p:nvPr>
        </p:nvSpPr>
        <p:spPr/>
        <p:txBody>
          <a:bodyPr>
            <a:normAutofit/>
          </a:bodyPr>
          <a:lstStyle/>
          <a:p>
            <a:r>
              <a:rPr lang="zh-CN" altLang="en-US" dirty="0"/>
              <a:t>线性地址</a:t>
            </a:r>
            <a:endParaRPr lang="en-US" altLang="zh-CN" dirty="0"/>
          </a:p>
          <a:p>
            <a:r>
              <a:rPr lang="zh-CN" altLang="en-US" dirty="0"/>
              <a:t>地址映射</a:t>
            </a:r>
            <a:endParaRPr lang="en-US" altLang="zh-CN" dirty="0"/>
          </a:p>
          <a:p>
            <a:pPr lvl="1"/>
            <a:r>
              <a:rPr lang="zh-CN" altLang="en-US" dirty="0"/>
              <a:t>实地址</a:t>
            </a:r>
            <a:endParaRPr lang="en-US" altLang="zh-CN" dirty="0"/>
          </a:p>
          <a:p>
            <a:pPr lvl="1"/>
            <a:r>
              <a:rPr lang="zh-CN" altLang="en-US" dirty="0"/>
              <a:t>虚地址</a:t>
            </a:r>
            <a:endParaRPr lang="en-US" altLang="zh-CN" dirty="0"/>
          </a:p>
          <a:p>
            <a:r>
              <a:rPr lang="zh-CN" altLang="en-US" dirty="0"/>
              <a:t>虚拟内存</a:t>
            </a:r>
            <a:endParaRPr lang="en-US" altLang="zh-CN" dirty="0"/>
          </a:p>
          <a:p>
            <a:r>
              <a:rPr lang="zh-CN" altLang="en-US" dirty="0"/>
              <a:t>分页内存</a:t>
            </a:r>
            <a:endParaRPr lang="en-US" altLang="zh-CN" dirty="0"/>
          </a:p>
          <a:p>
            <a:r>
              <a:rPr lang="zh-CN" altLang="en-US" dirty="0"/>
              <a:t>未分页内存</a:t>
            </a:r>
          </a:p>
        </p:txBody>
      </p:sp>
      <p:graphicFrame>
        <p:nvGraphicFramePr>
          <p:cNvPr id="4" name="表格 3"/>
          <p:cNvGraphicFramePr>
            <a:graphicFrameLocks noGrp="1"/>
          </p:cNvGraphicFramePr>
          <p:nvPr>
            <p:extLst>
              <p:ext uri="{D42A27DB-BD31-4B8C-83A1-F6EECF244321}">
                <p14:modId xmlns:p14="http://schemas.microsoft.com/office/powerpoint/2010/main" val="1805725566"/>
              </p:ext>
            </p:extLst>
          </p:nvPr>
        </p:nvGraphicFramePr>
        <p:xfrm>
          <a:off x="8326584" y="2367092"/>
          <a:ext cx="2951016" cy="2966720"/>
        </p:xfrm>
        <a:graphic>
          <a:graphicData uri="http://schemas.openxmlformats.org/drawingml/2006/table">
            <a:tbl>
              <a:tblPr>
                <a:tableStyleId>{5C22544A-7EE6-4342-B048-85BDC9FD1C3A}</a:tableStyleId>
              </a:tblPr>
              <a:tblGrid>
                <a:gridCol w="737754">
                  <a:extLst>
                    <a:ext uri="{9D8B030D-6E8A-4147-A177-3AD203B41FA5}">
                      <a16:colId xmlns:a16="http://schemas.microsoft.com/office/drawing/2014/main" val="590937439"/>
                    </a:ext>
                  </a:extLst>
                </a:gridCol>
                <a:gridCol w="737754">
                  <a:extLst>
                    <a:ext uri="{9D8B030D-6E8A-4147-A177-3AD203B41FA5}">
                      <a16:colId xmlns:a16="http://schemas.microsoft.com/office/drawing/2014/main" val="3608924466"/>
                    </a:ext>
                  </a:extLst>
                </a:gridCol>
                <a:gridCol w="737754">
                  <a:extLst>
                    <a:ext uri="{9D8B030D-6E8A-4147-A177-3AD203B41FA5}">
                      <a16:colId xmlns:a16="http://schemas.microsoft.com/office/drawing/2014/main" val="500338161"/>
                    </a:ext>
                  </a:extLst>
                </a:gridCol>
                <a:gridCol w="737754">
                  <a:extLst>
                    <a:ext uri="{9D8B030D-6E8A-4147-A177-3AD203B41FA5}">
                      <a16:colId xmlns:a16="http://schemas.microsoft.com/office/drawing/2014/main" val="671930925"/>
                    </a:ext>
                  </a:extLst>
                </a:gridCol>
              </a:tblGrid>
              <a:tr h="370840">
                <a:tc>
                  <a:txBody>
                    <a:bodyPr/>
                    <a:lstStyle/>
                    <a:p>
                      <a:pPr algn="ctr"/>
                      <a:r>
                        <a:rPr lang="en-US" altLang="zh-CN" dirty="0"/>
                        <a:t>MEM</a:t>
                      </a:r>
                      <a:endParaRPr lang="zh-CN" altLang="en-US" dirty="0"/>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altLang="zh-CN" dirty="0"/>
                        <a:t>MEM</a:t>
                      </a:r>
                      <a:endParaRPr lang="zh-CN" altLang="en-US" dirty="0"/>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altLang="zh-CN" dirty="0"/>
                        <a:t>MEM</a:t>
                      </a:r>
                      <a:endParaRPr lang="zh-CN" altLang="en-US" dirty="0"/>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altLang="zh-CN" dirty="0"/>
                        <a:t>MEM</a:t>
                      </a:r>
                      <a:endParaRPr lang="zh-CN" altLang="en-US" dirty="0"/>
                    </a:p>
                  </a:txBody>
                  <a:tcPr/>
                </a:tc>
                <a:extLst>
                  <a:ext uri="{0D108BD9-81ED-4DB2-BD59-A6C34878D82A}">
                    <a16:rowId xmlns:a16="http://schemas.microsoft.com/office/drawing/2014/main" val="366504276"/>
                  </a:ext>
                </a:extLst>
              </a:tr>
              <a:tr h="370840">
                <a:tc>
                  <a:txBody>
                    <a:bodyPr/>
                    <a:lstStyle/>
                    <a:p>
                      <a:pPr algn="ctr"/>
                      <a:r>
                        <a:rPr lang="en-US" altLang="zh-CN" dirty="0"/>
                        <a:t>EXT</a:t>
                      </a:r>
                      <a:endParaRPr lang="zh-CN" altLang="en-US" dirty="0"/>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altLang="zh-CN" dirty="0"/>
                        <a:t>EXT</a:t>
                      </a:r>
                      <a:endParaRPr lang="zh-CN" altLang="en-US" dirty="0"/>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altLang="zh-CN" dirty="0"/>
                        <a:t>EXT</a:t>
                      </a:r>
                      <a:endParaRPr lang="zh-CN" altLang="en-US" dirty="0"/>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altLang="zh-CN" dirty="0"/>
                        <a:t>EXT</a:t>
                      </a:r>
                      <a:endParaRPr lang="zh-CN" altLang="en-US" dirty="0"/>
                    </a:p>
                  </a:txBody>
                  <a:tcPr/>
                </a:tc>
                <a:extLst>
                  <a:ext uri="{0D108BD9-81ED-4DB2-BD59-A6C34878D82A}">
                    <a16:rowId xmlns:a16="http://schemas.microsoft.com/office/drawing/2014/main" val="255023688"/>
                  </a:ext>
                </a:extLst>
              </a:tr>
              <a:tr h="370840">
                <a:tc>
                  <a:txBody>
                    <a:bodyPr/>
                    <a:lstStyle/>
                    <a:p>
                      <a:pPr algn="ctr"/>
                      <a:r>
                        <a:rPr lang="en-US" altLang="zh-CN" dirty="0"/>
                        <a:t>EXT</a:t>
                      </a:r>
                      <a:endParaRPr lang="zh-CN" altLang="en-US" dirty="0"/>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altLang="zh-CN" dirty="0"/>
                        <a:t>EXT</a:t>
                      </a:r>
                      <a:endParaRPr lang="zh-CN" altLang="en-US" dirty="0"/>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altLang="zh-CN" dirty="0"/>
                        <a:t>EXT</a:t>
                      </a:r>
                      <a:endParaRPr lang="zh-CN" altLang="en-US" dirty="0"/>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altLang="zh-CN" dirty="0"/>
                        <a:t>EXT</a:t>
                      </a:r>
                      <a:endParaRPr lang="zh-CN" altLang="en-US" dirty="0"/>
                    </a:p>
                  </a:txBody>
                  <a:tcPr/>
                </a:tc>
                <a:extLst>
                  <a:ext uri="{0D108BD9-81ED-4DB2-BD59-A6C34878D82A}">
                    <a16:rowId xmlns:a16="http://schemas.microsoft.com/office/drawing/2014/main" val="2524858992"/>
                  </a:ext>
                </a:extLst>
              </a:tr>
              <a:tr h="370840">
                <a:tc>
                  <a:txBody>
                    <a:bodyPr/>
                    <a:lstStyle/>
                    <a:p>
                      <a:pPr algn="ctr"/>
                      <a:r>
                        <a:rPr lang="en-US" altLang="zh-CN" dirty="0"/>
                        <a:t>EXT</a:t>
                      </a:r>
                      <a:endParaRPr lang="zh-CN" altLang="en-US" dirty="0"/>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altLang="zh-CN" dirty="0"/>
                        <a:t>EXT</a:t>
                      </a:r>
                      <a:endParaRPr lang="zh-CN" altLang="en-US" dirty="0"/>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altLang="zh-CN" dirty="0"/>
                        <a:t>EXT</a:t>
                      </a:r>
                      <a:endParaRPr lang="zh-CN" altLang="en-US" dirty="0"/>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altLang="zh-CN" dirty="0"/>
                        <a:t>EXT</a:t>
                      </a:r>
                      <a:endParaRPr lang="zh-CN" altLang="en-US" dirty="0"/>
                    </a:p>
                  </a:txBody>
                  <a:tcPr/>
                </a:tc>
                <a:extLst>
                  <a:ext uri="{0D108BD9-81ED-4DB2-BD59-A6C34878D82A}">
                    <a16:rowId xmlns:a16="http://schemas.microsoft.com/office/drawing/2014/main" val="2958055392"/>
                  </a:ext>
                </a:extLst>
              </a:tr>
              <a:tr h="370840">
                <a:tc>
                  <a:txBody>
                    <a:bodyPr/>
                    <a:lstStyle/>
                    <a:p>
                      <a:pPr algn="ctr"/>
                      <a:r>
                        <a:rPr lang="en-US" altLang="zh-CN" dirty="0"/>
                        <a:t>EXT</a:t>
                      </a:r>
                      <a:endParaRPr lang="zh-CN" altLang="en-US" dirty="0"/>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altLang="zh-CN" dirty="0"/>
                        <a:t>EXT</a:t>
                      </a:r>
                      <a:endParaRPr lang="zh-CN" altLang="en-US" dirty="0"/>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altLang="zh-CN" dirty="0"/>
                        <a:t>EXT</a:t>
                      </a:r>
                      <a:endParaRPr lang="zh-CN" altLang="en-US" dirty="0"/>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altLang="zh-CN" dirty="0"/>
                        <a:t>EXT</a:t>
                      </a:r>
                      <a:endParaRPr lang="zh-CN" altLang="en-US" dirty="0"/>
                    </a:p>
                  </a:txBody>
                  <a:tcPr/>
                </a:tc>
                <a:extLst>
                  <a:ext uri="{0D108BD9-81ED-4DB2-BD59-A6C34878D82A}">
                    <a16:rowId xmlns:a16="http://schemas.microsoft.com/office/drawing/2014/main" val="197579453"/>
                  </a:ext>
                </a:extLst>
              </a:tr>
              <a:tr h="370840">
                <a:tc>
                  <a:txBody>
                    <a:bodyPr/>
                    <a:lstStyle/>
                    <a:p>
                      <a:pPr algn="ctr"/>
                      <a:r>
                        <a:rPr lang="en-US" altLang="zh-CN" dirty="0"/>
                        <a:t>EXT</a:t>
                      </a:r>
                      <a:endParaRPr lang="zh-CN" altLang="en-US" dirty="0"/>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altLang="zh-CN" dirty="0"/>
                        <a:t>EXT</a:t>
                      </a:r>
                      <a:endParaRPr lang="zh-CN" altLang="en-US" dirty="0"/>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altLang="zh-CN" dirty="0"/>
                        <a:t>EXT</a:t>
                      </a:r>
                      <a:endParaRPr lang="zh-CN" altLang="en-US" dirty="0"/>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altLang="zh-CN" dirty="0"/>
                        <a:t>EXT</a:t>
                      </a:r>
                      <a:endParaRPr lang="zh-CN" altLang="en-US" dirty="0"/>
                    </a:p>
                  </a:txBody>
                  <a:tcPr/>
                </a:tc>
                <a:extLst>
                  <a:ext uri="{0D108BD9-81ED-4DB2-BD59-A6C34878D82A}">
                    <a16:rowId xmlns:a16="http://schemas.microsoft.com/office/drawing/2014/main" val="3893618174"/>
                  </a:ext>
                </a:extLst>
              </a:tr>
              <a:tr h="370840">
                <a:tc>
                  <a:txBody>
                    <a:bodyPr/>
                    <a:lstStyle/>
                    <a:p>
                      <a:pPr algn="ctr"/>
                      <a:r>
                        <a:rPr lang="en-US" altLang="zh-CN" dirty="0"/>
                        <a:t>EXT</a:t>
                      </a:r>
                      <a:endParaRPr lang="zh-CN" altLang="en-US" dirty="0"/>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altLang="zh-CN" dirty="0"/>
                        <a:t>EXT</a:t>
                      </a:r>
                      <a:endParaRPr lang="zh-CN" altLang="en-US" dirty="0"/>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altLang="zh-CN" dirty="0"/>
                        <a:t>EXT</a:t>
                      </a:r>
                      <a:endParaRPr lang="zh-CN" altLang="en-US" dirty="0"/>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altLang="zh-CN" dirty="0"/>
                        <a:t>EXT</a:t>
                      </a:r>
                      <a:endParaRPr lang="zh-CN" altLang="en-US" dirty="0"/>
                    </a:p>
                  </a:txBody>
                  <a:tcPr/>
                </a:tc>
                <a:extLst>
                  <a:ext uri="{0D108BD9-81ED-4DB2-BD59-A6C34878D82A}">
                    <a16:rowId xmlns:a16="http://schemas.microsoft.com/office/drawing/2014/main" val="531414521"/>
                  </a:ext>
                </a:extLst>
              </a:tr>
              <a:tr h="370840">
                <a:tc>
                  <a:txBody>
                    <a:bodyPr/>
                    <a:lstStyle/>
                    <a:p>
                      <a:pPr algn="ctr"/>
                      <a:r>
                        <a:rPr lang="en-US" altLang="zh-CN" dirty="0"/>
                        <a:t>EXT</a:t>
                      </a:r>
                      <a:endParaRPr lang="zh-CN" altLang="en-US" dirty="0"/>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altLang="zh-CN" dirty="0"/>
                        <a:t>EXT</a:t>
                      </a:r>
                      <a:endParaRPr lang="zh-CN" altLang="en-US" dirty="0"/>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altLang="zh-CN" dirty="0"/>
                        <a:t>EXT</a:t>
                      </a:r>
                      <a:endParaRPr lang="zh-CN" altLang="en-US" dirty="0"/>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altLang="zh-CN" dirty="0"/>
                        <a:t>EXT</a:t>
                      </a:r>
                      <a:endParaRPr lang="zh-CN" altLang="en-US" dirty="0"/>
                    </a:p>
                  </a:txBody>
                  <a:tcPr/>
                </a:tc>
                <a:extLst>
                  <a:ext uri="{0D108BD9-81ED-4DB2-BD59-A6C34878D82A}">
                    <a16:rowId xmlns:a16="http://schemas.microsoft.com/office/drawing/2014/main" val="274862170"/>
                  </a:ext>
                </a:extLst>
              </a:tr>
            </a:tbl>
          </a:graphicData>
        </a:graphic>
      </p:graphicFrame>
      <p:pic>
        <p:nvPicPr>
          <p:cNvPr id="7" name="图片 6">
            <a:extLst>
              <a:ext uri="{FF2B5EF4-FFF2-40B4-BE49-F238E27FC236}">
                <a16:creationId xmlns:a16="http://schemas.microsoft.com/office/drawing/2014/main" id="{628F5614-B646-40A3-8D17-F8D7A78675AA}"/>
              </a:ext>
            </a:extLst>
          </p:cNvPr>
          <p:cNvPicPr>
            <a:picLocks noChangeAspect="1"/>
          </p:cNvPicPr>
          <p:nvPr/>
        </p:nvPicPr>
        <p:blipFill>
          <a:blip r:embed="rId3"/>
          <a:stretch>
            <a:fillRect/>
          </a:stretch>
        </p:blipFill>
        <p:spPr>
          <a:xfrm>
            <a:off x="4672919" y="2679847"/>
            <a:ext cx="5321129" cy="3986968"/>
          </a:xfrm>
          <a:prstGeom prst="rect">
            <a:avLst/>
          </a:prstGeom>
        </p:spPr>
      </p:pic>
    </p:spTree>
    <p:extLst>
      <p:ext uri="{BB962C8B-B14F-4D97-AF65-F5344CB8AC3E}">
        <p14:creationId xmlns:p14="http://schemas.microsoft.com/office/powerpoint/2010/main" val="301322824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内存碎片</a:t>
            </a:r>
          </a:p>
        </p:txBody>
      </p:sp>
      <p:sp>
        <p:nvSpPr>
          <p:cNvPr id="3" name="内容占位符 2"/>
          <p:cNvSpPr>
            <a:spLocks noGrp="1"/>
          </p:cNvSpPr>
          <p:nvPr>
            <p:ph idx="1"/>
          </p:nvPr>
        </p:nvSpPr>
        <p:spPr/>
        <p:txBody>
          <a:bodyPr/>
          <a:lstStyle/>
          <a:p>
            <a:r>
              <a:rPr lang="zh-CN" altLang="en-US" dirty="0"/>
              <a:t>内存碎片的生成</a:t>
            </a:r>
            <a:endParaRPr lang="en-US" altLang="zh-CN" dirty="0"/>
          </a:p>
          <a:p>
            <a:r>
              <a:rPr lang="zh-CN" altLang="en-US" dirty="0"/>
              <a:t>内存碎片的危害</a:t>
            </a:r>
            <a:endParaRPr lang="en-US" altLang="zh-CN" dirty="0"/>
          </a:p>
          <a:p>
            <a:r>
              <a:rPr lang="zh-CN" altLang="en-US" dirty="0"/>
              <a:t>如何避免内存碎片化</a:t>
            </a:r>
          </a:p>
        </p:txBody>
      </p:sp>
    </p:spTree>
    <p:extLst>
      <p:ext uri="{BB962C8B-B14F-4D97-AF65-F5344CB8AC3E}">
        <p14:creationId xmlns:p14="http://schemas.microsoft.com/office/powerpoint/2010/main" val="126764844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BE73829-3593-4A9E-9907-3C7C8751E8FC}"/>
              </a:ext>
            </a:extLst>
          </p:cNvPr>
          <p:cNvSpPr>
            <a:spLocks noGrp="1"/>
          </p:cNvSpPr>
          <p:nvPr>
            <p:ph type="title"/>
          </p:nvPr>
        </p:nvSpPr>
        <p:spPr/>
        <p:txBody>
          <a:bodyPr/>
          <a:lstStyle/>
          <a:p>
            <a:r>
              <a:rPr lang="zh-CN" altLang="en-US" dirty="0"/>
              <a:t>内存工具</a:t>
            </a:r>
          </a:p>
        </p:txBody>
      </p:sp>
      <p:sp>
        <p:nvSpPr>
          <p:cNvPr id="3" name="内容占位符 2">
            <a:extLst>
              <a:ext uri="{FF2B5EF4-FFF2-40B4-BE49-F238E27FC236}">
                <a16:creationId xmlns:a16="http://schemas.microsoft.com/office/drawing/2014/main" id="{89EA026C-CA90-433B-AD42-72AD07454366}"/>
              </a:ext>
            </a:extLst>
          </p:cNvPr>
          <p:cNvSpPr>
            <a:spLocks noGrp="1"/>
          </p:cNvSpPr>
          <p:nvPr>
            <p:ph idx="1"/>
          </p:nvPr>
        </p:nvSpPr>
        <p:spPr>
          <a:xfrm>
            <a:off x="1202919" y="2011680"/>
            <a:ext cx="3098917" cy="4206240"/>
          </a:xfrm>
        </p:spPr>
        <p:txBody>
          <a:bodyPr/>
          <a:lstStyle/>
          <a:p>
            <a:r>
              <a:rPr lang="zh-CN" altLang="en-US" dirty="0"/>
              <a:t>资源管理器</a:t>
            </a:r>
            <a:endParaRPr lang="en-US" altLang="zh-CN" dirty="0"/>
          </a:p>
          <a:p>
            <a:r>
              <a:rPr lang="zh-CN" altLang="en-US" dirty="0"/>
              <a:t>资源监视器</a:t>
            </a:r>
            <a:endParaRPr lang="en-US" altLang="zh-CN" dirty="0"/>
          </a:p>
          <a:p>
            <a:r>
              <a:rPr lang="zh-CN" altLang="en-US" dirty="0"/>
              <a:t>其他内存工具</a:t>
            </a:r>
            <a:endParaRPr lang="en-US" altLang="zh-CN" dirty="0"/>
          </a:p>
          <a:p>
            <a:pPr lvl="1"/>
            <a:r>
              <a:rPr lang="en-US" altLang="zh-CN" dirty="0"/>
              <a:t>VLD</a:t>
            </a:r>
          </a:p>
          <a:p>
            <a:pPr lvl="1"/>
            <a:r>
              <a:rPr lang="en-US" altLang="zh-CN" dirty="0"/>
              <a:t>Valgrind</a:t>
            </a:r>
            <a:endParaRPr lang="zh-CN" altLang="en-US" dirty="0"/>
          </a:p>
        </p:txBody>
      </p:sp>
      <p:pic>
        <p:nvPicPr>
          <p:cNvPr id="5" name="图片 4">
            <a:extLst>
              <a:ext uri="{FF2B5EF4-FFF2-40B4-BE49-F238E27FC236}">
                <a16:creationId xmlns:a16="http://schemas.microsoft.com/office/drawing/2014/main" id="{8DC92FBA-86A6-4142-8AF6-4BDAEBAA319F}"/>
              </a:ext>
            </a:extLst>
          </p:cNvPr>
          <p:cNvPicPr>
            <a:picLocks noChangeAspect="1"/>
          </p:cNvPicPr>
          <p:nvPr/>
        </p:nvPicPr>
        <p:blipFill>
          <a:blip r:embed="rId3"/>
          <a:stretch>
            <a:fillRect/>
          </a:stretch>
        </p:blipFill>
        <p:spPr>
          <a:xfrm>
            <a:off x="3642708" y="2011680"/>
            <a:ext cx="7860695" cy="4399511"/>
          </a:xfrm>
          <a:prstGeom prst="rect">
            <a:avLst/>
          </a:prstGeom>
        </p:spPr>
      </p:pic>
      <p:pic>
        <p:nvPicPr>
          <p:cNvPr id="4" name="图片 3">
            <a:extLst>
              <a:ext uri="{FF2B5EF4-FFF2-40B4-BE49-F238E27FC236}">
                <a16:creationId xmlns:a16="http://schemas.microsoft.com/office/drawing/2014/main" id="{2A19640E-0BCB-4685-8660-ABE2604CB23E}"/>
              </a:ext>
            </a:extLst>
          </p:cNvPr>
          <p:cNvPicPr>
            <a:picLocks noChangeAspect="1"/>
          </p:cNvPicPr>
          <p:nvPr/>
        </p:nvPicPr>
        <p:blipFill>
          <a:blip r:embed="rId4"/>
          <a:stretch>
            <a:fillRect/>
          </a:stretch>
        </p:blipFill>
        <p:spPr>
          <a:xfrm>
            <a:off x="5070764" y="1613791"/>
            <a:ext cx="6723902" cy="5038026"/>
          </a:xfrm>
          <a:prstGeom prst="rect">
            <a:avLst/>
          </a:prstGeom>
        </p:spPr>
      </p:pic>
    </p:spTree>
    <p:extLst>
      <p:ext uri="{BB962C8B-B14F-4D97-AF65-F5344CB8AC3E}">
        <p14:creationId xmlns:p14="http://schemas.microsoft.com/office/powerpoint/2010/main" val="16579318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指针和地址</a:t>
            </a:r>
          </a:p>
        </p:txBody>
      </p:sp>
      <p:graphicFrame>
        <p:nvGraphicFramePr>
          <p:cNvPr id="9" name="表格 8"/>
          <p:cNvGraphicFramePr>
            <a:graphicFrameLocks noGrp="1"/>
          </p:cNvGraphicFramePr>
          <p:nvPr>
            <p:extLst>
              <p:ext uri="{D42A27DB-BD31-4B8C-83A1-F6EECF244321}">
                <p14:modId xmlns:p14="http://schemas.microsoft.com/office/powerpoint/2010/main" val="4147056237"/>
              </p:ext>
            </p:extLst>
          </p:nvPr>
        </p:nvGraphicFramePr>
        <p:xfrm>
          <a:off x="5560266" y="2432008"/>
          <a:ext cx="6258288" cy="2966720"/>
        </p:xfrm>
        <a:graphic>
          <a:graphicData uri="http://schemas.openxmlformats.org/drawingml/2006/table">
            <a:tbl>
              <a:tblPr firstRow="1" bandRow="1">
                <a:tableStyleId>{5940675A-B579-460E-94D1-54222C63F5DA}</a:tableStyleId>
              </a:tblPr>
              <a:tblGrid>
                <a:gridCol w="391143">
                  <a:extLst>
                    <a:ext uri="{9D8B030D-6E8A-4147-A177-3AD203B41FA5}">
                      <a16:colId xmlns:a16="http://schemas.microsoft.com/office/drawing/2014/main" val="4044099729"/>
                    </a:ext>
                  </a:extLst>
                </a:gridCol>
                <a:gridCol w="391143">
                  <a:extLst>
                    <a:ext uri="{9D8B030D-6E8A-4147-A177-3AD203B41FA5}">
                      <a16:colId xmlns:a16="http://schemas.microsoft.com/office/drawing/2014/main" val="3268707207"/>
                    </a:ext>
                  </a:extLst>
                </a:gridCol>
                <a:gridCol w="391143">
                  <a:extLst>
                    <a:ext uri="{9D8B030D-6E8A-4147-A177-3AD203B41FA5}">
                      <a16:colId xmlns:a16="http://schemas.microsoft.com/office/drawing/2014/main" val="2187361475"/>
                    </a:ext>
                  </a:extLst>
                </a:gridCol>
                <a:gridCol w="391143">
                  <a:extLst>
                    <a:ext uri="{9D8B030D-6E8A-4147-A177-3AD203B41FA5}">
                      <a16:colId xmlns:a16="http://schemas.microsoft.com/office/drawing/2014/main" val="793438716"/>
                    </a:ext>
                  </a:extLst>
                </a:gridCol>
                <a:gridCol w="391143">
                  <a:extLst>
                    <a:ext uri="{9D8B030D-6E8A-4147-A177-3AD203B41FA5}">
                      <a16:colId xmlns:a16="http://schemas.microsoft.com/office/drawing/2014/main" val="3232320786"/>
                    </a:ext>
                  </a:extLst>
                </a:gridCol>
                <a:gridCol w="391143">
                  <a:extLst>
                    <a:ext uri="{9D8B030D-6E8A-4147-A177-3AD203B41FA5}">
                      <a16:colId xmlns:a16="http://schemas.microsoft.com/office/drawing/2014/main" val="2965756012"/>
                    </a:ext>
                  </a:extLst>
                </a:gridCol>
                <a:gridCol w="391143">
                  <a:extLst>
                    <a:ext uri="{9D8B030D-6E8A-4147-A177-3AD203B41FA5}">
                      <a16:colId xmlns:a16="http://schemas.microsoft.com/office/drawing/2014/main" val="3455172054"/>
                    </a:ext>
                  </a:extLst>
                </a:gridCol>
                <a:gridCol w="391143">
                  <a:extLst>
                    <a:ext uri="{9D8B030D-6E8A-4147-A177-3AD203B41FA5}">
                      <a16:colId xmlns:a16="http://schemas.microsoft.com/office/drawing/2014/main" val="850986238"/>
                    </a:ext>
                  </a:extLst>
                </a:gridCol>
                <a:gridCol w="391143">
                  <a:extLst>
                    <a:ext uri="{9D8B030D-6E8A-4147-A177-3AD203B41FA5}">
                      <a16:colId xmlns:a16="http://schemas.microsoft.com/office/drawing/2014/main" val="291790541"/>
                    </a:ext>
                  </a:extLst>
                </a:gridCol>
                <a:gridCol w="391143">
                  <a:extLst>
                    <a:ext uri="{9D8B030D-6E8A-4147-A177-3AD203B41FA5}">
                      <a16:colId xmlns:a16="http://schemas.microsoft.com/office/drawing/2014/main" val="3737036937"/>
                    </a:ext>
                  </a:extLst>
                </a:gridCol>
                <a:gridCol w="391143">
                  <a:extLst>
                    <a:ext uri="{9D8B030D-6E8A-4147-A177-3AD203B41FA5}">
                      <a16:colId xmlns:a16="http://schemas.microsoft.com/office/drawing/2014/main" val="3566678336"/>
                    </a:ext>
                  </a:extLst>
                </a:gridCol>
                <a:gridCol w="391143">
                  <a:extLst>
                    <a:ext uri="{9D8B030D-6E8A-4147-A177-3AD203B41FA5}">
                      <a16:colId xmlns:a16="http://schemas.microsoft.com/office/drawing/2014/main" val="2531261215"/>
                    </a:ext>
                  </a:extLst>
                </a:gridCol>
                <a:gridCol w="391143">
                  <a:extLst>
                    <a:ext uri="{9D8B030D-6E8A-4147-A177-3AD203B41FA5}">
                      <a16:colId xmlns:a16="http://schemas.microsoft.com/office/drawing/2014/main" val="1898068916"/>
                    </a:ext>
                  </a:extLst>
                </a:gridCol>
                <a:gridCol w="391143">
                  <a:extLst>
                    <a:ext uri="{9D8B030D-6E8A-4147-A177-3AD203B41FA5}">
                      <a16:colId xmlns:a16="http://schemas.microsoft.com/office/drawing/2014/main" val="1980043989"/>
                    </a:ext>
                  </a:extLst>
                </a:gridCol>
                <a:gridCol w="391143">
                  <a:extLst>
                    <a:ext uri="{9D8B030D-6E8A-4147-A177-3AD203B41FA5}">
                      <a16:colId xmlns:a16="http://schemas.microsoft.com/office/drawing/2014/main" val="1232553872"/>
                    </a:ext>
                  </a:extLst>
                </a:gridCol>
                <a:gridCol w="391143">
                  <a:extLst>
                    <a:ext uri="{9D8B030D-6E8A-4147-A177-3AD203B41FA5}">
                      <a16:colId xmlns:a16="http://schemas.microsoft.com/office/drawing/2014/main" val="3437981733"/>
                    </a:ext>
                  </a:extLst>
                </a:gridCol>
              </a:tblGrid>
              <a:tr h="370840">
                <a:tc>
                  <a:txBody>
                    <a:bodyPr/>
                    <a:lstStyle/>
                    <a:p>
                      <a:pPr algn="ctr" rtl="0" fontAlgn="ctr"/>
                      <a:r>
                        <a:rPr lang="en-US" altLang="zh-CN" sz="1200" u="none" strike="noStrike" dirty="0">
                          <a:solidFill>
                            <a:schemeClr val="bg1"/>
                          </a:solidFill>
                          <a:effectLst>
                            <a:outerShdw blurRad="38100" dist="38100" dir="2700000" algn="tl">
                              <a:srgbClr val="000000">
                                <a:alpha val="43137"/>
                              </a:srgbClr>
                            </a:outerShdw>
                          </a:effectLst>
                          <a:latin typeface="Consolas" panose="020B0609020204030204" pitchFamily="49" charset="0"/>
                        </a:rPr>
                        <a:t>00</a:t>
                      </a:r>
                      <a:endParaRPr lang="en-US" altLang="zh-CN" sz="1200" b="0" i="0" u="none" strike="noStrike" dirty="0">
                        <a:solidFill>
                          <a:schemeClr val="bg1"/>
                        </a:solidFill>
                        <a:effectLst>
                          <a:outerShdw blurRad="38100" dist="38100" dir="2700000" algn="tl">
                            <a:srgbClr val="000000">
                              <a:alpha val="43137"/>
                            </a:srgbClr>
                          </a:outerShdw>
                        </a:effectLst>
                        <a:latin typeface="Consolas" panose="020B0609020204030204" pitchFamily="49" charset="0"/>
                        <a:ea typeface="等线" panose="02010600030101010101" pitchFamily="2" charset="-122"/>
                        <a:cs typeface="Arial" panose="020B0604020202020204" pitchFamily="34" charset="0"/>
                      </a:endParaRPr>
                    </a:p>
                  </a:txBody>
                  <a:tcPr marL="9525" marR="9525" marT="9525" marB="0" anchor="ctr">
                    <a:solidFill>
                      <a:schemeClr val="accent2">
                        <a:lumMod val="40000"/>
                        <a:lumOff val="60000"/>
                      </a:schemeClr>
                    </a:solidFill>
                  </a:tcPr>
                </a:tc>
                <a:tc>
                  <a:txBody>
                    <a:bodyPr/>
                    <a:lstStyle/>
                    <a:p>
                      <a:pPr algn="ctr" rtl="0" fontAlgn="ctr"/>
                      <a:r>
                        <a:rPr lang="en-US" altLang="zh-CN" sz="1200" u="none" strike="noStrike" dirty="0">
                          <a:solidFill>
                            <a:schemeClr val="bg1"/>
                          </a:solidFill>
                          <a:effectLst>
                            <a:outerShdw blurRad="38100" dist="38100" dir="2700000" algn="tl">
                              <a:srgbClr val="000000">
                                <a:alpha val="43137"/>
                              </a:srgbClr>
                            </a:outerShdw>
                          </a:effectLst>
                          <a:latin typeface="Consolas" panose="020B0609020204030204" pitchFamily="49" charset="0"/>
                        </a:rPr>
                        <a:t>01</a:t>
                      </a:r>
                      <a:endParaRPr lang="en-US" altLang="zh-CN" sz="1200" b="0" i="0" u="none" strike="noStrike" dirty="0">
                        <a:solidFill>
                          <a:schemeClr val="bg1"/>
                        </a:solidFill>
                        <a:effectLst>
                          <a:outerShdw blurRad="38100" dist="38100" dir="2700000" algn="tl">
                            <a:srgbClr val="000000">
                              <a:alpha val="43137"/>
                            </a:srgbClr>
                          </a:outerShdw>
                        </a:effectLst>
                        <a:latin typeface="Consolas" panose="020B0609020204030204" pitchFamily="49" charset="0"/>
                        <a:ea typeface="等线" panose="02010600030101010101" pitchFamily="2" charset="-122"/>
                        <a:cs typeface="Arial" panose="020B0604020202020204" pitchFamily="34" charset="0"/>
                      </a:endParaRPr>
                    </a:p>
                  </a:txBody>
                  <a:tcPr marL="9525" marR="9525" marT="9525" marB="0" anchor="ctr">
                    <a:solidFill>
                      <a:schemeClr val="accent2">
                        <a:lumMod val="40000"/>
                        <a:lumOff val="60000"/>
                      </a:schemeClr>
                    </a:solidFill>
                  </a:tcPr>
                </a:tc>
                <a:tc>
                  <a:txBody>
                    <a:bodyPr/>
                    <a:lstStyle/>
                    <a:p>
                      <a:pPr algn="ctr" rtl="0" fontAlgn="ctr"/>
                      <a:r>
                        <a:rPr lang="en-US" altLang="zh-CN" sz="1200" u="none" strike="noStrike" dirty="0">
                          <a:solidFill>
                            <a:schemeClr val="bg1"/>
                          </a:solidFill>
                          <a:effectLst>
                            <a:outerShdw blurRad="38100" dist="38100" dir="2700000" algn="tl">
                              <a:srgbClr val="000000">
                                <a:alpha val="43137"/>
                              </a:srgbClr>
                            </a:outerShdw>
                          </a:effectLst>
                          <a:latin typeface="Consolas" panose="020B0609020204030204" pitchFamily="49" charset="0"/>
                        </a:rPr>
                        <a:t>02</a:t>
                      </a:r>
                      <a:endParaRPr lang="en-US" altLang="zh-CN" sz="1200" b="0" i="0" u="none" strike="noStrike" dirty="0">
                        <a:solidFill>
                          <a:schemeClr val="bg1"/>
                        </a:solidFill>
                        <a:effectLst>
                          <a:outerShdw blurRad="38100" dist="38100" dir="2700000" algn="tl">
                            <a:srgbClr val="000000">
                              <a:alpha val="43137"/>
                            </a:srgbClr>
                          </a:outerShdw>
                        </a:effectLst>
                        <a:latin typeface="Consolas" panose="020B0609020204030204" pitchFamily="49" charset="0"/>
                        <a:ea typeface="等线" panose="02010600030101010101" pitchFamily="2" charset="-122"/>
                        <a:cs typeface="Arial" panose="020B0604020202020204" pitchFamily="34" charset="0"/>
                      </a:endParaRPr>
                    </a:p>
                  </a:txBody>
                  <a:tcPr marL="9525" marR="9525" marT="9525" marB="0" anchor="ctr">
                    <a:solidFill>
                      <a:schemeClr val="accent2">
                        <a:lumMod val="40000"/>
                        <a:lumOff val="60000"/>
                      </a:schemeClr>
                    </a:solidFill>
                  </a:tcPr>
                </a:tc>
                <a:tc>
                  <a:txBody>
                    <a:bodyPr/>
                    <a:lstStyle/>
                    <a:p>
                      <a:pPr algn="ctr" rtl="0" fontAlgn="ctr"/>
                      <a:r>
                        <a:rPr lang="en-US" altLang="zh-CN" sz="1200" u="none" strike="noStrike" dirty="0">
                          <a:solidFill>
                            <a:schemeClr val="bg1"/>
                          </a:solidFill>
                          <a:effectLst>
                            <a:outerShdw blurRad="38100" dist="38100" dir="2700000" algn="tl">
                              <a:srgbClr val="000000">
                                <a:alpha val="43137"/>
                              </a:srgbClr>
                            </a:outerShdw>
                          </a:effectLst>
                          <a:latin typeface="Consolas" panose="020B0609020204030204" pitchFamily="49" charset="0"/>
                        </a:rPr>
                        <a:t>03</a:t>
                      </a:r>
                      <a:endParaRPr lang="en-US" altLang="zh-CN" sz="1200" b="0" i="0" u="none" strike="noStrike" dirty="0">
                        <a:solidFill>
                          <a:schemeClr val="bg1"/>
                        </a:solidFill>
                        <a:effectLst>
                          <a:outerShdw blurRad="38100" dist="38100" dir="2700000" algn="tl">
                            <a:srgbClr val="000000">
                              <a:alpha val="43137"/>
                            </a:srgbClr>
                          </a:outerShdw>
                        </a:effectLst>
                        <a:latin typeface="Consolas" panose="020B0609020204030204" pitchFamily="49" charset="0"/>
                        <a:ea typeface="等线" panose="02010600030101010101" pitchFamily="2" charset="-122"/>
                        <a:cs typeface="Arial" panose="020B0604020202020204" pitchFamily="34" charset="0"/>
                      </a:endParaRPr>
                    </a:p>
                  </a:txBody>
                  <a:tcPr marL="9525" marR="9525" marT="9525" marB="0" anchor="ctr">
                    <a:solidFill>
                      <a:schemeClr val="accent2">
                        <a:lumMod val="40000"/>
                        <a:lumOff val="60000"/>
                      </a:schemeClr>
                    </a:solidFill>
                  </a:tcPr>
                </a:tc>
                <a:tc>
                  <a:txBody>
                    <a:bodyPr/>
                    <a:lstStyle/>
                    <a:p>
                      <a:pPr algn="ctr" rtl="0" fontAlgn="ctr"/>
                      <a:r>
                        <a:rPr lang="en-US" altLang="zh-CN" sz="1200" u="none" strike="noStrike" dirty="0">
                          <a:solidFill>
                            <a:schemeClr val="bg1"/>
                          </a:solidFill>
                          <a:effectLst>
                            <a:outerShdw blurRad="38100" dist="38100" dir="2700000" algn="tl">
                              <a:srgbClr val="000000">
                                <a:alpha val="43137"/>
                              </a:srgbClr>
                            </a:outerShdw>
                          </a:effectLst>
                          <a:latin typeface="Consolas" panose="020B0609020204030204" pitchFamily="49" charset="0"/>
                        </a:rPr>
                        <a:t>04</a:t>
                      </a:r>
                      <a:endParaRPr lang="en-US" altLang="zh-CN" sz="1200" b="0" i="0" u="none" strike="noStrike" dirty="0">
                        <a:solidFill>
                          <a:schemeClr val="bg1"/>
                        </a:solidFill>
                        <a:effectLst>
                          <a:outerShdw blurRad="38100" dist="38100" dir="2700000" algn="tl">
                            <a:srgbClr val="000000">
                              <a:alpha val="43137"/>
                            </a:srgbClr>
                          </a:outerShdw>
                        </a:effectLst>
                        <a:latin typeface="Consolas" panose="020B0609020204030204" pitchFamily="49" charset="0"/>
                        <a:ea typeface="等线" panose="02010600030101010101" pitchFamily="2" charset="-122"/>
                        <a:cs typeface="Arial" panose="020B0604020202020204" pitchFamily="34" charset="0"/>
                      </a:endParaRPr>
                    </a:p>
                  </a:txBody>
                  <a:tcPr marL="9525" marR="9525" marT="9525" marB="0" anchor="ctr">
                    <a:solidFill>
                      <a:schemeClr val="accent2">
                        <a:lumMod val="40000"/>
                        <a:lumOff val="60000"/>
                      </a:schemeClr>
                    </a:solidFill>
                  </a:tcPr>
                </a:tc>
                <a:tc>
                  <a:txBody>
                    <a:bodyPr/>
                    <a:lstStyle/>
                    <a:p>
                      <a:pPr algn="ctr" rtl="0" fontAlgn="ctr"/>
                      <a:r>
                        <a:rPr lang="en-US" altLang="zh-CN" sz="1200" u="none" strike="noStrike" dirty="0">
                          <a:solidFill>
                            <a:schemeClr val="bg1"/>
                          </a:solidFill>
                          <a:effectLst>
                            <a:outerShdw blurRad="38100" dist="38100" dir="2700000" algn="tl">
                              <a:srgbClr val="000000">
                                <a:alpha val="43137"/>
                              </a:srgbClr>
                            </a:outerShdw>
                          </a:effectLst>
                          <a:latin typeface="Consolas" panose="020B0609020204030204" pitchFamily="49" charset="0"/>
                        </a:rPr>
                        <a:t>05</a:t>
                      </a:r>
                      <a:endParaRPr lang="en-US" altLang="zh-CN" sz="1200" b="0" i="0" u="none" strike="noStrike" dirty="0">
                        <a:solidFill>
                          <a:schemeClr val="bg1"/>
                        </a:solidFill>
                        <a:effectLst>
                          <a:outerShdw blurRad="38100" dist="38100" dir="2700000" algn="tl">
                            <a:srgbClr val="000000">
                              <a:alpha val="43137"/>
                            </a:srgbClr>
                          </a:outerShdw>
                        </a:effectLst>
                        <a:latin typeface="Consolas" panose="020B0609020204030204" pitchFamily="49" charset="0"/>
                        <a:ea typeface="等线" panose="02010600030101010101" pitchFamily="2" charset="-122"/>
                        <a:cs typeface="Arial" panose="020B0604020202020204" pitchFamily="34" charset="0"/>
                      </a:endParaRPr>
                    </a:p>
                  </a:txBody>
                  <a:tcPr marL="9525" marR="9525" marT="9525" marB="0" anchor="ctr">
                    <a:solidFill>
                      <a:schemeClr val="accent2">
                        <a:lumMod val="40000"/>
                        <a:lumOff val="60000"/>
                      </a:schemeClr>
                    </a:solidFill>
                  </a:tcPr>
                </a:tc>
                <a:tc>
                  <a:txBody>
                    <a:bodyPr/>
                    <a:lstStyle/>
                    <a:p>
                      <a:pPr algn="ctr" rtl="0" fontAlgn="ctr"/>
                      <a:r>
                        <a:rPr lang="en-US" altLang="zh-CN" sz="1200" u="none" strike="noStrike" dirty="0">
                          <a:solidFill>
                            <a:schemeClr val="bg1"/>
                          </a:solidFill>
                          <a:effectLst>
                            <a:outerShdw blurRad="38100" dist="38100" dir="2700000" algn="tl">
                              <a:srgbClr val="000000">
                                <a:alpha val="43137"/>
                              </a:srgbClr>
                            </a:outerShdw>
                          </a:effectLst>
                          <a:latin typeface="Consolas" panose="020B0609020204030204" pitchFamily="49" charset="0"/>
                        </a:rPr>
                        <a:t>06</a:t>
                      </a:r>
                      <a:endParaRPr lang="en-US" altLang="zh-CN" sz="1200" b="0" i="0" u="none" strike="noStrike" dirty="0">
                        <a:solidFill>
                          <a:schemeClr val="bg1"/>
                        </a:solidFill>
                        <a:effectLst>
                          <a:outerShdw blurRad="38100" dist="38100" dir="2700000" algn="tl">
                            <a:srgbClr val="000000">
                              <a:alpha val="43137"/>
                            </a:srgbClr>
                          </a:outerShdw>
                        </a:effectLst>
                        <a:latin typeface="Consolas" panose="020B0609020204030204" pitchFamily="49" charset="0"/>
                        <a:ea typeface="等线" panose="02010600030101010101" pitchFamily="2" charset="-122"/>
                        <a:cs typeface="Arial" panose="020B0604020202020204" pitchFamily="34" charset="0"/>
                      </a:endParaRPr>
                    </a:p>
                  </a:txBody>
                  <a:tcPr marL="9525" marR="9525" marT="9525" marB="0" anchor="ctr">
                    <a:solidFill>
                      <a:schemeClr val="accent2">
                        <a:lumMod val="40000"/>
                        <a:lumOff val="60000"/>
                      </a:schemeClr>
                    </a:solidFill>
                  </a:tcPr>
                </a:tc>
                <a:tc>
                  <a:txBody>
                    <a:bodyPr/>
                    <a:lstStyle/>
                    <a:p>
                      <a:pPr algn="ctr" rtl="0" fontAlgn="ctr"/>
                      <a:r>
                        <a:rPr lang="en-US" altLang="zh-CN" sz="1200" u="none" strike="noStrike" dirty="0">
                          <a:solidFill>
                            <a:schemeClr val="bg1"/>
                          </a:solidFill>
                          <a:effectLst>
                            <a:outerShdw blurRad="38100" dist="38100" dir="2700000" algn="tl">
                              <a:srgbClr val="000000">
                                <a:alpha val="43137"/>
                              </a:srgbClr>
                            </a:outerShdw>
                          </a:effectLst>
                          <a:latin typeface="Consolas" panose="020B0609020204030204" pitchFamily="49" charset="0"/>
                        </a:rPr>
                        <a:t>07</a:t>
                      </a:r>
                      <a:endParaRPr lang="en-US" altLang="zh-CN" sz="1200" b="0" i="0" u="none" strike="noStrike" dirty="0">
                        <a:solidFill>
                          <a:schemeClr val="bg1"/>
                        </a:solidFill>
                        <a:effectLst>
                          <a:outerShdw blurRad="38100" dist="38100" dir="2700000" algn="tl">
                            <a:srgbClr val="000000">
                              <a:alpha val="43137"/>
                            </a:srgbClr>
                          </a:outerShdw>
                        </a:effectLst>
                        <a:latin typeface="Consolas" panose="020B0609020204030204" pitchFamily="49" charset="0"/>
                        <a:ea typeface="等线" panose="02010600030101010101" pitchFamily="2" charset="-122"/>
                        <a:cs typeface="Arial" panose="020B0604020202020204" pitchFamily="34" charset="0"/>
                      </a:endParaRPr>
                    </a:p>
                  </a:txBody>
                  <a:tcPr marL="9525" marR="9525" marT="9525" marB="0" anchor="ctr">
                    <a:solidFill>
                      <a:schemeClr val="accent2">
                        <a:lumMod val="40000"/>
                        <a:lumOff val="60000"/>
                      </a:schemeClr>
                    </a:solidFill>
                  </a:tcPr>
                </a:tc>
                <a:tc>
                  <a:txBody>
                    <a:bodyPr/>
                    <a:lstStyle/>
                    <a:p>
                      <a:pPr algn="ctr" rtl="0" fontAlgn="ctr"/>
                      <a:r>
                        <a:rPr lang="en-US" altLang="zh-CN" sz="1200" u="none" strike="noStrike" dirty="0">
                          <a:solidFill>
                            <a:schemeClr val="bg1"/>
                          </a:solidFill>
                          <a:effectLst>
                            <a:outerShdw blurRad="38100" dist="38100" dir="2700000" algn="tl">
                              <a:srgbClr val="000000">
                                <a:alpha val="43137"/>
                              </a:srgbClr>
                            </a:outerShdw>
                          </a:effectLst>
                          <a:latin typeface="Consolas" panose="020B0609020204030204" pitchFamily="49" charset="0"/>
                        </a:rPr>
                        <a:t>08</a:t>
                      </a:r>
                      <a:endParaRPr lang="en-US" altLang="zh-CN" sz="1200" b="0" i="0" u="none" strike="noStrike" dirty="0">
                        <a:solidFill>
                          <a:schemeClr val="bg1"/>
                        </a:solidFill>
                        <a:effectLst>
                          <a:outerShdw blurRad="38100" dist="38100" dir="2700000" algn="tl">
                            <a:srgbClr val="000000">
                              <a:alpha val="43137"/>
                            </a:srgbClr>
                          </a:outerShdw>
                        </a:effectLst>
                        <a:latin typeface="Consolas" panose="020B0609020204030204" pitchFamily="49" charset="0"/>
                        <a:ea typeface="等线" panose="02010600030101010101" pitchFamily="2" charset="-122"/>
                        <a:cs typeface="Arial" panose="020B0604020202020204" pitchFamily="34" charset="0"/>
                      </a:endParaRPr>
                    </a:p>
                  </a:txBody>
                  <a:tcPr marL="9525" marR="9525" marT="9525" marB="0" anchor="ctr">
                    <a:solidFill>
                      <a:schemeClr val="accent2">
                        <a:lumMod val="40000"/>
                        <a:lumOff val="60000"/>
                      </a:schemeClr>
                    </a:solidFill>
                  </a:tcPr>
                </a:tc>
                <a:tc>
                  <a:txBody>
                    <a:bodyPr/>
                    <a:lstStyle/>
                    <a:p>
                      <a:pPr algn="ctr" rtl="0" fontAlgn="ctr"/>
                      <a:r>
                        <a:rPr lang="en-US" altLang="zh-CN" sz="1200" u="none" strike="noStrike" dirty="0">
                          <a:solidFill>
                            <a:schemeClr val="bg1"/>
                          </a:solidFill>
                          <a:effectLst>
                            <a:outerShdw blurRad="38100" dist="38100" dir="2700000" algn="tl">
                              <a:srgbClr val="000000">
                                <a:alpha val="43137"/>
                              </a:srgbClr>
                            </a:outerShdw>
                          </a:effectLst>
                          <a:latin typeface="Consolas" panose="020B0609020204030204" pitchFamily="49" charset="0"/>
                        </a:rPr>
                        <a:t>09</a:t>
                      </a:r>
                      <a:endParaRPr lang="en-US" altLang="zh-CN" sz="1200" b="0" i="0" u="none" strike="noStrike" dirty="0">
                        <a:solidFill>
                          <a:schemeClr val="bg1"/>
                        </a:solidFill>
                        <a:effectLst>
                          <a:outerShdw blurRad="38100" dist="38100" dir="2700000" algn="tl">
                            <a:srgbClr val="000000">
                              <a:alpha val="43137"/>
                            </a:srgbClr>
                          </a:outerShdw>
                        </a:effectLst>
                        <a:latin typeface="Consolas" panose="020B0609020204030204" pitchFamily="49" charset="0"/>
                        <a:ea typeface="等线" panose="02010600030101010101" pitchFamily="2" charset="-122"/>
                        <a:cs typeface="Arial" panose="020B0604020202020204" pitchFamily="34" charset="0"/>
                      </a:endParaRPr>
                    </a:p>
                  </a:txBody>
                  <a:tcPr marL="9525" marR="9525" marT="9525" marB="0" anchor="ctr">
                    <a:solidFill>
                      <a:schemeClr val="accent2">
                        <a:lumMod val="40000"/>
                        <a:lumOff val="60000"/>
                      </a:schemeClr>
                    </a:solidFill>
                  </a:tcPr>
                </a:tc>
                <a:tc>
                  <a:txBody>
                    <a:bodyPr/>
                    <a:lstStyle/>
                    <a:p>
                      <a:pPr algn="ctr" rtl="0" fontAlgn="ctr"/>
                      <a:r>
                        <a:rPr lang="en-US" sz="1200" u="none" strike="noStrike">
                          <a:solidFill>
                            <a:schemeClr val="bg1"/>
                          </a:solidFill>
                          <a:effectLst>
                            <a:outerShdw blurRad="38100" dist="38100" dir="2700000" algn="tl">
                              <a:srgbClr val="000000">
                                <a:alpha val="43137"/>
                              </a:srgbClr>
                            </a:outerShdw>
                          </a:effectLst>
                          <a:latin typeface="Consolas" panose="020B0609020204030204" pitchFamily="49" charset="0"/>
                        </a:rPr>
                        <a:t>0A</a:t>
                      </a:r>
                      <a:endParaRPr lang="en-US" sz="1200" b="0" i="0" u="none" strike="noStrike">
                        <a:solidFill>
                          <a:schemeClr val="bg1"/>
                        </a:solidFill>
                        <a:effectLst>
                          <a:outerShdw blurRad="38100" dist="38100" dir="2700000" algn="tl">
                            <a:srgbClr val="000000">
                              <a:alpha val="43137"/>
                            </a:srgbClr>
                          </a:outerShdw>
                        </a:effectLst>
                        <a:latin typeface="Consolas" panose="020B0609020204030204" pitchFamily="49" charset="0"/>
                        <a:ea typeface="等线" panose="02010600030101010101" pitchFamily="2" charset="-122"/>
                        <a:cs typeface="Arial" panose="020B0604020202020204" pitchFamily="34" charset="0"/>
                      </a:endParaRPr>
                    </a:p>
                  </a:txBody>
                  <a:tcPr marL="9525" marR="9525" marT="9525" marB="0" anchor="ctr">
                    <a:solidFill>
                      <a:schemeClr val="accent2">
                        <a:lumMod val="40000"/>
                        <a:lumOff val="60000"/>
                      </a:schemeClr>
                    </a:solidFill>
                  </a:tcPr>
                </a:tc>
                <a:tc>
                  <a:txBody>
                    <a:bodyPr/>
                    <a:lstStyle/>
                    <a:p>
                      <a:pPr algn="ctr" rtl="0" fontAlgn="ctr"/>
                      <a:r>
                        <a:rPr lang="en-US" sz="1200" u="none" strike="noStrike">
                          <a:solidFill>
                            <a:schemeClr val="bg1"/>
                          </a:solidFill>
                          <a:effectLst>
                            <a:outerShdw blurRad="38100" dist="38100" dir="2700000" algn="tl">
                              <a:srgbClr val="000000">
                                <a:alpha val="43137"/>
                              </a:srgbClr>
                            </a:outerShdw>
                          </a:effectLst>
                          <a:latin typeface="Consolas" panose="020B0609020204030204" pitchFamily="49" charset="0"/>
                        </a:rPr>
                        <a:t>0B</a:t>
                      </a:r>
                      <a:endParaRPr lang="en-US" sz="1200" b="0" i="0" u="none" strike="noStrike">
                        <a:solidFill>
                          <a:schemeClr val="bg1"/>
                        </a:solidFill>
                        <a:effectLst>
                          <a:outerShdw blurRad="38100" dist="38100" dir="2700000" algn="tl">
                            <a:srgbClr val="000000">
                              <a:alpha val="43137"/>
                            </a:srgbClr>
                          </a:outerShdw>
                        </a:effectLst>
                        <a:latin typeface="Consolas" panose="020B0609020204030204" pitchFamily="49" charset="0"/>
                        <a:ea typeface="等线" panose="02010600030101010101" pitchFamily="2" charset="-122"/>
                        <a:cs typeface="Arial" panose="020B0604020202020204" pitchFamily="34" charset="0"/>
                      </a:endParaRPr>
                    </a:p>
                  </a:txBody>
                  <a:tcPr marL="9525" marR="9525" marT="9525" marB="0" anchor="ctr">
                    <a:solidFill>
                      <a:schemeClr val="accent2">
                        <a:lumMod val="40000"/>
                        <a:lumOff val="60000"/>
                      </a:schemeClr>
                    </a:solidFill>
                  </a:tcPr>
                </a:tc>
                <a:tc>
                  <a:txBody>
                    <a:bodyPr/>
                    <a:lstStyle/>
                    <a:p>
                      <a:pPr algn="ctr" rtl="0" fontAlgn="ctr"/>
                      <a:r>
                        <a:rPr lang="en-US" sz="1200" u="none" strike="noStrike">
                          <a:solidFill>
                            <a:schemeClr val="bg1"/>
                          </a:solidFill>
                          <a:effectLst>
                            <a:outerShdw blurRad="38100" dist="38100" dir="2700000" algn="tl">
                              <a:srgbClr val="000000">
                                <a:alpha val="43137"/>
                              </a:srgbClr>
                            </a:outerShdw>
                          </a:effectLst>
                          <a:latin typeface="Consolas" panose="020B0609020204030204" pitchFamily="49" charset="0"/>
                        </a:rPr>
                        <a:t>0C</a:t>
                      </a:r>
                      <a:endParaRPr lang="en-US" sz="1200" b="0" i="0" u="none" strike="noStrike">
                        <a:solidFill>
                          <a:schemeClr val="bg1"/>
                        </a:solidFill>
                        <a:effectLst>
                          <a:outerShdw blurRad="38100" dist="38100" dir="2700000" algn="tl">
                            <a:srgbClr val="000000">
                              <a:alpha val="43137"/>
                            </a:srgbClr>
                          </a:outerShdw>
                        </a:effectLst>
                        <a:latin typeface="Consolas" panose="020B0609020204030204" pitchFamily="49" charset="0"/>
                        <a:ea typeface="等线" panose="02010600030101010101" pitchFamily="2" charset="-122"/>
                        <a:cs typeface="Arial" panose="020B0604020202020204" pitchFamily="34" charset="0"/>
                      </a:endParaRPr>
                    </a:p>
                  </a:txBody>
                  <a:tcPr marL="9525" marR="9525" marT="9525" marB="0" anchor="ctr">
                    <a:solidFill>
                      <a:schemeClr val="accent2">
                        <a:lumMod val="40000"/>
                        <a:lumOff val="60000"/>
                      </a:schemeClr>
                    </a:solidFill>
                  </a:tcPr>
                </a:tc>
                <a:tc>
                  <a:txBody>
                    <a:bodyPr/>
                    <a:lstStyle/>
                    <a:p>
                      <a:pPr algn="ctr" rtl="0" fontAlgn="ctr"/>
                      <a:r>
                        <a:rPr lang="en-US" sz="1200" u="none" strike="noStrike">
                          <a:solidFill>
                            <a:schemeClr val="bg1"/>
                          </a:solidFill>
                          <a:effectLst>
                            <a:outerShdw blurRad="38100" dist="38100" dir="2700000" algn="tl">
                              <a:srgbClr val="000000">
                                <a:alpha val="43137"/>
                              </a:srgbClr>
                            </a:outerShdw>
                          </a:effectLst>
                          <a:latin typeface="Consolas" panose="020B0609020204030204" pitchFamily="49" charset="0"/>
                        </a:rPr>
                        <a:t>0D</a:t>
                      </a:r>
                      <a:endParaRPr lang="en-US" sz="1200" b="0" i="0" u="none" strike="noStrike">
                        <a:solidFill>
                          <a:schemeClr val="bg1"/>
                        </a:solidFill>
                        <a:effectLst>
                          <a:outerShdw blurRad="38100" dist="38100" dir="2700000" algn="tl">
                            <a:srgbClr val="000000">
                              <a:alpha val="43137"/>
                            </a:srgbClr>
                          </a:outerShdw>
                        </a:effectLst>
                        <a:latin typeface="Consolas" panose="020B0609020204030204" pitchFamily="49" charset="0"/>
                        <a:ea typeface="等线" panose="02010600030101010101" pitchFamily="2" charset="-122"/>
                        <a:cs typeface="Arial" panose="020B0604020202020204" pitchFamily="34" charset="0"/>
                      </a:endParaRPr>
                    </a:p>
                  </a:txBody>
                  <a:tcPr marL="9525" marR="9525" marT="9525" marB="0" anchor="ctr">
                    <a:solidFill>
                      <a:schemeClr val="accent2">
                        <a:lumMod val="40000"/>
                        <a:lumOff val="60000"/>
                      </a:schemeClr>
                    </a:solidFill>
                  </a:tcPr>
                </a:tc>
                <a:tc>
                  <a:txBody>
                    <a:bodyPr/>
                    <a:lstStyle/>
                    <a:p>
                      <a:pPr algn="ctr" rtl="0" fontAlgn="ctr"/>
                      <a:r>
                        <a:rPr lang="en-US" sz="1200" u="none" strike="noStrike">
                          <a:solidFill>
                            <a:schemeClr val="bg1"/>
                          </a:solidFill>
                          <a:effectLst>
                            <a:outerShdw blurRad="38100" dist="38100" dir="2700000" algn="tl">
                              <a:srgbClr val="000000">
                                <a:alpha val="43137"/>
                              </a:srgbClr>
                            </a:outerShdw>
                          </a:effectLst>
                          <a:latin typeface="Consolas" panose="020B0609020204030204" pitchFamily="49" charset="0"/>
                        </a:rPr>
                        <a:t>0E</a:t>
                      </a:r>
                      <a:endParaRPr lang="en-US" sz="1200" b="0" i="0" u="none" strike="noStrike">
                        <a:solidFill>
                          <a:schemeClr val="bg1"/>
                        </a:solidFill>
                        <a:effectLst>
                          <a:outerShdw blurRad="38100" dist="38100" dir="2700000" algn="tl">
                            <a:srgbClr val="000000">
                              <a:alpha val="43137"/>
                            </a:srgbClr>
                          </a:outerShdw>
                        </a:effectLst>
                        <a:latin typeface="Consolas" panose="020B0609020204030204" pitchFamily="49" charset="0"/>
                        <a:ea typeface="等线" panose="02010600030101010101" pitchFamily="2" charset="-122"/>
                        <a:cs typeface="Arial" panose="020B0604020202020204" pitchFamily="34" charset="0"/>
                      </a:endParaRPr>
                    </a:p>
                  </a:txBody>
                  <a:tcPr marL="9525" marR="9525" marT="9525" marB="0" anchor="ctr">
                    <a:solidFill>
                      <a:schemeClr val="accent2">
                        <a:lumMod val="40000"/>
                        <a:lumOff val="60000"/>
                      </a:schemeClr>
                    </a:solidFill>
                  </a:tcPr>
                </a:tc>
                <a:tc>
                  <a:txBody>
                    <a:bodyPr/>
                    <a:lstStyle/>
                    <a:p>
                      <a:pPr algn="ctr" rtl="0" fontAlgn="ctr"/>
                      <a:r>
                        <a:rPr lang="en-US" sz="1200" u="none" strike="noStrike">
                          <a:solidFill>
                            <a:schemeClr val="bg1"/>
                          </a:solidFill>
                          <a:effectLst>
                            <a:outerShdw blurRad="38100" dist="38100" dir="2700000" algn="tl">
                              <a:srgbClr val="000000">
                                <a:alpha val="43137"/>
                              </a:srgbClr>
                            </a:outerShdw>
                          </a:effectLst>
                          <a:latin typeface="Consolas" panose="020B0609020204030204" pitchFamily="49" charset="0"/>
                        </a:rPr>
                        <a:t>0F</a:t>
                      </a:r>
                      <a:endParaRPr lang="en-US" sz="1200" b="0" i="0" u="none" strike="noStrike">
                        <a:solidFill>
                          <a:schemeClr val="bg1"/>
                        </a:solidFill>
                        <a:effectLst>
                          <a:outerShdw blurRad="38100" dist="38100" dir="2700000" algn="tl">
                            <a:srgbClr val="000000">
                              <a:alpha val="43137"/>
                            </a:srgbClr>
                          </a:outerShdw>
                        </a:effectLst>
                        <a:latin typeface="Consolas" panose="020B0609020204030204" pitchFamily="49" charset="0"/>
                        <a:ea typeface="等线" panose="02010600030101010101" pitchFamily="2" charset="-122"/>
                        <a:cs typeface="Arial" panose="020B0604020202020204" pitchFamily="34" charset="0"/>
                      </a:endParaRPr>
                    </a:p>
                  </a:txBody>
                  <a:tcPr marL="9525" marR="9525" marT="9525" marB="0" anchor="ctr">
                    <a:solidFill>
                      <a:schemeClr val="accent2">
                        <a:lumMod val="40000"/>
                        <a:lumOff val="60000"/>
                      </a:schemeClr>
                    </a:solidFill>
                  </a:tcPr>
                </a:tc>
                <a:extLst>
                  <a:ext uri="{0D108BD9-81ED-4DB2-BD59-A6C34878D82A}">
                    <a16:rowId xmlns:a16="http://schemas.microsoft.com/office/drawing/2014/main" val="4170825800"/>
                  </a:ext>
                </a:extLst>
              </a:tr>
              <a:tr h="370840">
                <a:tc>
                  <a:txBody>
                    <a:bodyPr/>
                    <a:lstStyle/>
                    <a:p>
                      <a:pPr algn="ctr" rtl="0" fontAlgn="ctr"/>
                      <a:r>
                        <a:rPr lang="en-US" altLang="zh-CN" sz="1200" u="none" strike="noStrike">
                          <a:solidFill>
                            <a:schemeClr val="bg1"/>
                          </a:solidFill>
                          <a:effectLst>
                            <a:outerShdw blurRad="38100" dist="38100" dir="2700000" algn="tl">
                              <a:srgbClr val="000000">
                                <a:alpha val="43137"/>
                              </a:srgbClr>
                            </a:outerShdw>
                          </a:effectLst>
                          <a:latin typeface="Consolas" panose="020B0609020204030204" pitchFamily="49" charset="0"/>
                        </a:rPr>
                        <a:t>10</a:t>
                      </a:r>
                      <a:endParaRPr lang="en-US" altLang="zh-CN" sz="1200" b="0" i="0" u="none" strike="noStrike">
                        <a:solidFill>
                          <a:schemeClr val="bg1"/>
                        </a:solidFill>
                        <a:effectLst>
                          <a:outerShdw blurRad="38100" dist="38100" dir="2700000" algn="tl">
                            <a:srgbClr val="000000">
                              <a:alpha val="43137"/>
                            </a:srgbClr>
                          </a:outerShdw>
                        </a:effectLst>
                        <a:latin typeface="Consolas" panose="020B0609020204030204" pitchFamily="49" charset="0"/>
                        <a:ea typeface="等线" panose="02010600030101010101" pitchFamily="2" charset="-122"/>
                        <a:cs typeface="Arial" panose="020B0604020202020204" pitchFamily="34" charset="0"/>
                      </a:endParaRPr>
                    </a:p>
                  </a:txBody>
                  <a:tcPr marL="9525" marR="9525" marT="9525" marB="0" anchor="ctr">
                    <a:solidFill>
                      <a:schemeClr val="accent2">
                        <a:lumMod val="40000"/>
                        <a:lumOff val="60000"/>
                      </a:schemeClr>
                    </a:solidFill>
                  </a:tcPr>
                </a:tc>
                <a:tc>
                  <a:txBody>
                    <a:bodyPr/>
                    <a:lstStyle/>
                    <a:p>
                      <a:pPr algn="ctr" rtl="0" fontAlgn="ctr"/>
                      <a:r>
                        <a:rPr lang="en-US" altLang="zh-CN" sz="1200" u="none" strike="noStrike">
                          <a:solidFill>
                            <a:schemeClr val="bg1"/>
                          </a:solidFill>
                          <a:effectLst>
                            <a:outerShdw blurRad="38100" dist="38100" dir="2700000" algn="tl">
                              <a:srgbClr val="000000">
                                <a:alpha val="43137"/>
                              </a:srgbClr>
                            </a:outerShdw>
                          </a:effectLst>
                          <a:latin typeface="Consolas" panose="020B0609020204030204" pitchFamily="49" charset="0"/>
                        </a:rPr>
                        <a:t>11</a:t>
                      </a:r>
                      <a:endParaRPr lang="en-US" altLang="zh-CN" sz="1200" b="0" i="0" u="none" strike="noStrike">
                        <a:solidFill>
                          <a:schemeClr val="bg1"/>
                        </a:solidFill>
                        <a:effectLst>
                          <a:outerShdw blurRad="38100" dist="38100" dir="2700000" algn="tl">
                            <a:srgbClr val="000000">
                              <a:alpha val="43137"/>
                            </a:srgbClr>
                          </a:outerShdw>
                        </a:effectLst>
                        <a:latin typeface="Consolas" panose="020B0609020204030204" pitchFamily="49" charset="0"/>
                        <a:ea typeface="等线" panose="02010600030101010101" pitchFamily="2" charset="-122"/>
                        <a:cs typeface="Arial" panose="020B0604020202020204" pitchFamily="34" charset="0"/>
                      </a:endParaRPr>
                    </a:p>
                  </a:txBody>
                  <a:tcPr marL="9525" marR="9525" marT="9525" marB="0" anchor="ctr">
                    <a:solidFill>
                      <a:schemeClr val="accent2">
                        <a:lumMod val="40000"/>
                        <a:lumOff val="60000"/>
                      </a:schemeClr>
                    </a:solidFill>
                  </a:tcPr>
                </a:tc>
                <a:tc>
                  <a:txBody>
                    <a:bodyPr/>
                    <a:lstStyle/>
                    <a:p>
                      <a:pPr algn="ctr" rtl="0" fontAlgn="ctr"/>
                      <a:r>
                        <a:rPr lang="en-US" altLang="zh-CN" sz="1200" u="none" strike="noStrike" dirty="0">
                          <a:solidFill>
                            <a:schemeClr val="bg1"/>
                          </a:solidFill>
                          <a:effectLst>
                            <a:outerShdw blurRad="38100" dist="38100" dir="2700000" algn="tl">
                              <a:srgbClr val="000000">
                                <a:alpha val="43137"/>
                              </a:srgbClr>
                            </a:outerShdw>
                          </a:effectLst>
                          <a:latin typeface="Consolas" panose="020B0609020204030204" pitchFamily="49" charset="0"/>
                        </a:rPr>
                        <a:t>12</a:t>
                      </a:r>
                      <a:endParaRPr lang="en-US" altLang="zh-CN" sz="1200" b="0" i="0" u="none" strike="noStrike" dirty="0">
                        <a:solidFill>
                          <a:schemeClr val="bg1"/>
                        </a:solidFill>
                        <a:effectLst>
                          <a:outerShdw blurRad="38100" dist="38100" dir="2700000" algn="tl">
                            <a:srgbClr val="000000">
                              <a:alpha val="43137"/>
                            </a:srgbClr>
                          </a:outerShdw>
                        </a:effectLst>
                        <a:latin typeface="Consolas" panose="020B0609020204030204" pitchFamily="49" charset="0"/>
                        <a:ea typeface="等线" panose="02010600030101010101" pitchFamily="2" charset="-122"/>
                        <a:cs typeface="Arial" panose="020B0604020202020204" pitchFamily="34" charset="0"/>
                      </a:endParaRPr>
                    </a:p>
                  </a:txBody>
                  <a:tcPr marL="9525" marR="9525" marT="9525" marB="0" anchor="ctr">
                    <a:solidFill>
                      <a:schemeClr val="accent2">
                        <a:lumMod val="40000"/>
                        <a:lumOff val="60000"/>
                      </a:schemeClr>
                    </a:solidFill>
                  </a:tcPr>
                </a:tc>
                <a:tc>
                  <a:txBody>
                    <a:bodyPr/>
                    <a:lstStyle/>
                    <a:p>
                      <a:pPr algn="ctr" rtl="0" fontAlgn="ctr"/>
                      <a:r>
                        <a:rPr lang="en-US" altLang="zh-CN" sz="1200" u="none" strike="noStrike" dirty="0">
                          <a:solidFill>
                            <a:schemeClr val="bg1"/>
                          </a:solidFill>
                          <a:effectLst>
                            <a:outerShdw blurRad="38100" dist="38100" dir="2700000" algn="tl">
                              <a:srgbClr val="000000">
                                <a:alpha val="43137"/>
                              </a:srgbClr>
                            </a:outerShdw>
                          </a:effectLst>
                          <a:latin typeface="Consolas" panose="020B0609020204030204" pitchFamily="49" charset="0"/>
                        </a:rPr>
                        <a:t>13</a:t>
                      </a:r>
                      <a:endParaRPr lang="en-US" altLang="zh-CN" sz="1200" b="0" i="0" u="none" strike="noStrike" dirty="0">
                        <a:solidFill>
                          <a:schemeClr val="bg1"/>
                        </a:solidFill>
                        <a:effectLst>
                          <a:outerShdw blurRad="38100" dist="38100" dir="2700000" algn="tl">
                            <a:srgbClr val="000000">
                              <a:alpha val="43137"/>
                            </a:srgbClr>
                          </a:outerShdw>
                        </a:effectLst>
                        <a:latin typeface="Consolas" panose="020B0609020204030204" pitchFamily="49" charset="0"/>
                        <a:ea typeface="等线" panose="02010600030101010101" pitchFamily="2" charset="-122"/>
                        <a:cs typeface="Arial" panose="020B0604020202020204" pitchFamily="34" charset="0"/>
                      </a:endParaRPr>
                    </a:p>
                  </a:txBody>
                  <a:tcPr marL="9525" marR="9525" marT="9525" marB="0" anchor="ctr">
                    <a:solidFill>
                      <a:schemeClr val="accent2">
                        <a:lumMod val="40000"/>
                        <a:lumOff val="60000"/>
                      </a:schemeClr>
                    </a:solidFill>
                  </a:tcPr>
                </a:tc>
                <a:tc>
                  <a:txBody>
                    <a:bodyPr/>
                    <a:lstStyle/>
                    <a:p>
                      <a:pPr algn="ctr" rtl="0" fontAlgn="ctr"/>
                      <a:r>
                        <a:rPr lang="en-US" altLang="zh-CN" sz="1200" u="none" strike="noStrike" dirty="0">
                          <a:solidFill>
                            <a:schemeClr val="bg1"/>
                          </a:solidFill>
                          <a:effectLst>
                            <a:outerShdw blurRad="38100" dist="38100" dir="2700000" algn="tl">
                              <a:srgbClr val="000000">
                                <a:alpha val="43137"/>
                              </a:srgbClr>
                            </a:outerShdw>
                          </a:effectLst>
                          <a:latin typeface="Consolas" panose="020B0609020204030204" pitchFamily="49" charset="0"/>
                        </a:rPr>
                        <a:t>14</a:t>
                      </a:r>
                      <a:endParaRPr lang="en-US" altLang="zh-CN" sz="1200" b="0" i="0" u="none" strike="noStrike" dirty="0">
                        <a:solidFill>
                          <a:schemeClr val="bg1"/>
                        </a:solidFill>
                        <a:effectLst>
                          <a:outerShdw blurRad="38100" dist="38100" dir="2700000" algn="tl">
                            <a:srgbClr val="000000">
                              <a:alpha val="43137"/>
                            </a:srgbClr>
                          </a:outerShdw>
                        </a:effectLst>
                        <a:latin typeface="Consolas" panose="020B0609020204030204" pitchFamily="49" charset="0"/>
                        <a:ea typeface="等线" panose="02010600030101010101" pitchFamily="2" charset="-122"/>
                        <a:cs typeface="Arial" panose="020B0604020202020204" pitchFamily="34" charset="0"/>
                      </a:endParaRPr>
                    </a:p>
                  </a:txBody>
                  <a:tcPr marL="9525" marR="9525" marT="9525" marB="0" anchor="ctr">
                    <a:solidFill>
                      <a:schemeClr val="accent2">
                        <a:lumMod val="40000"/>
                        <a:lumOff val="60000"/>
                      </a:schemeClr>
                    </a:solidFill>
                  </a:tcPr>
                </a:tc>
                <a:tc>
                  <a:txBody>
                    <a:bodyPr/>
                    <a:lstStyle/>
                    <a:p>
                      <a:pPr algn="ctr" rtl="0" fontAlgn="ctr"/>
                      <a:r>
                        <a:rPr lang="en-US" altLang="zh-CN" sz="1200" u="none" strike="noStrike" dirty="0">
                          <a:solidFill>
                            <a:schemeClr val="bg1"/>
                          </a:solidFill>
                          <a:effectLst>
                            <a:outerShdw blurRad="38100" dist="38100" dir="2700000" algn="tl">
                              <a:srgbClr val="000000">
                                <a:alpha val="43137"/>
                              </a:srgbClr>
                            </a:outerShdw>
                          </a:effectLst>
                          <a:latin typeface="Consolas" panose="020B0609020204030204" pitchFamily="49" charset="0"/>
                        </a:rPr>
                        <a:t>15</a:t>
                      </a:r>
                      <a:endParaRPr lang="en-US" altLang="zh-CN" sz="1200" b="0" i="0" u="none" strike="noStrike" dirty="0">
                        <a:solidFill>
                          <a:schemeClr val="bg1"/>
                        </a:solidFill>
                        <a:effectLst>
                          <a:outerShdw blurRad="38100" dist="38100" dir="2700000" algn="tl">
                            <a:srgbClr val="000000">
                              <a:alpha val="43137"/>
                            </a:srgbClr>
                          </a:outerShdw>
                        </a:effectLst>
                        <a:latin typeface="Consolas" panose="020B0609020204030204" pitchFamily="49" charset="0"/>
                        <a:ea typeface="等线" panose="02010600030101010101" pitchFamily="2" charset="-122"/>
                        <a:cs typeface="Arial" panose="020B0604020202020204" pitchFamily="34" charset="0"/>
                      </a:endParaRPr>
                    </a:p>
                  </a:txBody>
                  <a:tcPr marL="9525" marR="9525" marT="9525" marB="0" anchor="ctr">
                    <a:solidFill>
                      <a:schemeClr val="accent2">
                        <a:lumMod val="40000"/>
                        <a:lumOff val="60000"/>
                      </a:schemeClr>
                    </a:solidFill>
                  </a:tcPr>
                </a:tc>
                <a:tc>
                  <a:txBody>
                    <a:bodyPr/>
                    <a:lstStyle/>
                    <a:p>
                      <a:pPr algn="ctr" rtl="0" fontAlgn="ctr"/>
                      <a:r>
                        <a:rPr lang="en-US" altLang="zh-CN" sz="1200" u="none" strike="noStrike" dirty="0">
                          <a:solidFill>
                            <a:schemeClr val="bg1"/>
                          </a:solidFill>
                          <a:effectLst>
                            <a:outerShdw blurRad="38100" dist="38100" dir="2700000" algn="tl">
                              <a:srgbClr val="000000">
                                <a:alpha val="43137"/>
                              </a:srgbClr>
                            </a:outerShdw>
                          </a:effectLst>
                          <a:latin typeface="Consolas" panose="020B0609020204030204" pitchFamily="49" charset="0"/>
                        </a:rPr>
                        <a:t>16</a:t>
                      </a:r>
                      <a:endParaRPr lang="en-US" altLang="zh-CN" sz="1200" b="0" i="0" u="none" strike="noStrike" dirty="0">
                        <a:solidFill>
                          <a:schemeClr val="bg1"/>
                        </a:solidFill>
                        <a:effectLst>
                          <a:outerShdw blurRad="38100" dist="38100" dir="2700000" algn="tl">
                            <a:srgbClr val="000000">
                              <a:alpha val="43137"/>
                            </a:srgbClr>
                          </a:outerShdw>
                        </a:effectLst>
                        <a:latin typeface="Consolas" panose="020B0609020204030204" pitchFamily="49" charset="0"/>
                        <a:ea typeface="等线" panose="02010600030101010101" pitchFamily="2" charset="-122"/>
                        <a:cs typeface="Arial" panose="020B0604020202020204" pitchFamily="34" charset="0"/>
                      </a:endParaRPr>
                    </a:p>
                  </a:txBody>
                  <a:tcPr marL="9525" marR="9525" marT="9525" marB="0" anchor="ctr">
                    <a:solidFill>
                      <a:schemeClr val="accent2">
                        <a:lumMod val="40000"/>
                        <a:lumOff val="60000"/>
                      </a:schemeClr>
                    </a:solidFill>
                  </a:tcPr>
                </a:tc>
                <a:tc>
                  <a:txBody>
                    <a:bodyPr/>
                    <a:lstStyle/>
                    <a:p>
                      <a:pPr algn="ctr" rtl="0" fontAlgn="ctr"/>
                      <a:r>
                        <a:rPr lang="en-US" altLang="zh-CN" sz="1200" u="none" strike="noStrike">
                          <a:solidFill>
                            <a:schemeClr val="bg1"/>
                          </a:solidFill>
                          <a:effectLst>
                            <a:outerShdw blurRad="38100" dist="38100" dir="2700000" algn="tl">
                              <a:srgbClr val="000000">
                                <a:alpha val="43137"/>
                              </a:srgbClr>
                            </a:outerShdw>
                          </a:effectLst>
                          <a:latin typeface="Consolas" panose="020B0609020204030204" pitchFamily="49" charset="0"/>
                        </a:rPr>
                        <a:t>17</a:t>
                      </a:r>
                      <a:endParaRPr lang="en-US" altLang="zh-CN" sz="1200" b="0" i="0" u="none" strike="noStrike">
                        <a:solidFill>
                          <a:schemeClr val="bg1"/>
                        </a:solidFill>
                        <a:effectLst>
                          <a:outerShdw blurRad="38100" dist="38100" dir="2700000" algn="tl">
                            <a:srgbClr val="000000">
                              <a:alpha val="43137"/>
                            </a:srgbClr>
                          </a:outerShdw>
                        </a:effectLst>
                        <a:latin typeface="Consolas" panose="020B0609020204030204" pitchFamily="49" charset="0"/>
                        <a:ea typeface="等线" panose="02010600030101010101" pitchFamily="2" charset="-122"/>
                        <a:cs typeface="Arial" panose="020B0604020202020204" pitchFamily="34" charset="0"/>
                      </a:endParaRPr>
                    </a:p>
                  </a:txBody>
                  <a:tcPr marL="9525" marR="9525" marT="9525" marB="0" anchor="ctr">
                    <a:solidFill>
                      <a:schemeClr val="accent2">
                        <a:lumMod val="40000"/>
                        <a:lumOff val="60000"/>
                      </a:schemeClr>
                    </a:solidFill>
                  </a:tcPr>
                </a:tc>
                <a:tc>
                  <a:txBody>
                    <a:bodyPr/>
                    <a:lstStyle/>
                    <a:p>
                      <a:pPr algn="ctr" rtl="0" fontAlgn="ctr"/>
                      <a:r>
                        <a:rPr lang="en-US" altLang="zh-CN" sz="1200" u="none" strike="noStrike" dirty="0">
                          <a:solidFill>
                            <a:schemeClr val="bg1"/>
                          </a:solidFill>
                          <a:effectLst>
                            <a:outerShdw blurRad="38100" dist="38100" dir="2700000" algn="tl">
                              <a:srgbClr val="000000">
                                <a:alpha val="43137"/>
                              </a:srgbClr>
                            </a:outerShdw>
                          </a:effectLst>
                          <a:latin typeface="Consolas" panose="020B0609020204030204" pitchFamily="49" charset="0"/>
                        </a:rPr>
                        <a:t>18</a:t>
                      </a:r>
                      <a:endParaRPr lang="en-US" altLang="zh-CN" sz="1200" b="0" i="0" u="none" strike="noStrike" dirty="0">
                        <a:solidFill>
                          <a:schemeClr val="bg1"/>
                        </a:solidFill>
                        <a:effectLst>
                          <a:outerShdw blurRad="38100" dist="38100" dir="2700000" algn="tl">
                            <a:srgbClr val="000000">
                              <a:alpha val="43137"/>
                            </a:srgbClr>
                          </a:outerShdw>
                        </a:effectLst>
                        <a:latin typeface="Consolas" panose="020B0609020204030204" pitchFamily="49" charset="0"/>
                        <a:ea typeface="等线" panose="02010600030101010101" pitchFamily="2" charset="-122"/>
                        <a:cs typeface="Arial" panose="020B0604020202020204" pitchFamily="34" charset="0"/>
                      </a:endParaRPr>
                    </a:p>
                  </a:txBody>
                  <a:tcPr marL="9525" marR="9525" marT="9525" marB="0" anchor="ctr">
                    <a:solidFill>
                      <a:schemeClr val="accent2">
                        <a:lumMod val="40000"/>
                        <a:lumOff val="60000"/>
                      </a:schemeClr>
                    </a:solidFill>
                  </a:tcPr>
                </a:tc>
                <a:tc>
                  <a:txBody>
                    <a:bodyPr/>
                    <a:lstStyle/>
                    <a:p>
                      <a:pPr algn="ctr" rtl="0" fontAlgn="ctr"/>
                      <a:r>
                        <a:rPr lang="en-US" altLang="zh-CN" sz="1200" u="none" strike="noStrike">
                          <a:solidFill>
                            <a:schemeClr val="bg1"/>
                          </a:solidFill>
                          <a:effectLst>
                            <a:outerShdw blurRad="38100" dist="38100" dir="2700000" algn="tl">
                              <a:srgbClr val="000000">
                                <a:alpha val="43137"/>
                              </a:srgbClr>
                            </a:outerShdw>
                          </a:effectLst>
                          <a:latin typeface="Consolas" panose="020B0609020204030204" pitchFamily="49" charset="0"/>
                        </a:rPr>
                        <a:t>19</a:t>
                      </a:r>
                      <a:endParaRPr lang="en-US" altLang="zh-CN" sz="1200" b="0" i="0" u="none" strike="noStrike">
                        <a:solidFill>
                          <a:schemeClr val="bg1"/>
                        </a:solidFill>
                        <a:effectLst>
                          <a:outerShdw blurRad="38100" dist="38100" dir="2700000" algn="tl">
                            <a:srgbClr val="000000">
                              <a:alpha val="43137"/>
                            </a:srgbClr>
                          </a:outerShdw>
                        </a:effectLst>
                        <a:latin typeface="Consolas" panose="020B0609020204030204" pitchFamily="49" charset="0"/>
                        <a:ea typeface="等线" panose="02010600030101010101" pitchFamily="2" charset="-122"/>
                        <a:cs typeface="Arial" panose="020B0604020202020204" pitchFamily="34" charset="0"/>
                      </a:endParaRPr>
                    </a:p>
                  </a:txBody>
                  <a:tcPr marL="9525" marR="9525" marT="9525" marB="0" anchor="ctr">
                    <a:solidFill>
                      <a:schemeClr val="accent2">
                        <a:lumMod val="40000"/>
                        <a:lumOff val="60000"/>
                      </a:schemeClr>
                    </a:solidFill>
                  </a:tcPr>
                </a:tc>
                <a:tc>
                  <a:txBody>
                    <a:bodyPr/>
                    <a:lstStyle/>
                    <a:p>
                      <a:pPr algn="ctr" rtl="0" fontAlgn="ctr"/>
                      <a:r>
                        <a:rPr lang="en-US" sz="1200" u="none" strike="noStrike">
                          <a:solidFill>
                            <a:schemeClr val="bg1"/>
                          </a:solidFill>
                          <a:effectLst>
                            <a:outerShdw blurRad="38100" dist="38100" dir="2700000" algn="tl">
                              <a:srgbClr val="000000">
                                <a:alpha val="43137"/>
                              </a:srgbClr>
                            </a:outerShdw>
                          </a:effectLst>
                          <a:latin typeface="Consolas" panose="020B0609020204030204" pitchFamily="49" charset="0"/>
                        </a:rPr>
                        <a:t>1A</a:t>
                      </a:r>
                      <a:endParaRPr lang="en-US" sz="1200" b="0" i="0" u="none" strike="noStrike">
                        <a:solidFill>
                          <a:schemeClr val="bg1"/>
                        </a:solidFill>
                        <a:effectLst>
                          <a:outerShdw blurRad="38100" dist="38100" dir="2700000" algn="tl">
                            <a:srgbClr val="000000">
                              <a:alpha val="43137"/>
                            </a:srgbClr>
                          </a:outerShdw>
                        </a:effectLst>
                        <a:latin typeface="Consolas" panose="020B0609020204030204" pitchFamily="49" charset="0"/>
                        <a:ea typeface="等线" panose="02010600030101010101" pitchFamily="2" charset="-122"/>
                        <a:cs typeface="Arial" panose="020B0604020202020204" pitchFamily="34" charset="0"/>
                      </a:endParaRPr>
                    </a:p>
                  </a:txBody>
                  <a:tcPr marL="9525" marR="9525" marT="9525" marB="0" anchor="ctr">
                    <a:solidFill>
                      <a:schemeClr val="accent2">
                        <a:lumMod val="40000"/>
                        <a:lumOff val="60000"/>
                      </a:schemeClr>
                    </a:solidFill>
                  </a:tcPr>
                </a:tc>
                <a:tc>
                  <a:txBody>
                    <a:bodyPr/>
                    <a:lstStyle/>
                    <a:p>
                      <a:pPr algn="ctr" rtl="0" fontAlgn="ctr"/>
                      <a:r>
                        <a:rPr lang="en-US" sz="1200" u="none" strike="noStrike">
                          <a:solidFill>
                            <a:schemeClr val="bg1"/>
                          </a:solidFill>
                          <a:effectLst>
                            <a:outerShdw blurRad="38100" dist="38100" dir="2700000" algn="tl">
                              <a:srgbClr val="000000">
                                <a:alpha val="43137"/>
                              </a:srgbClr>
                            </a:outerShdw>
                          </a:effectLst>
                          <a:latin typeface="Consolas" panose="020B0609020204030204" pitchFamily="49" charset="0"/>
                        </a:rPr>
                        <a:t>1B</a:t>
                      </a:r>
                      <a:endParaRPr lang="en-US" sz="1200" b="0" i="0" u="none" strike="noStrike">
                        <a:solidFill>
                          <a:schemeClr val="bg1"/>
                        </a:solidFill>
                        <a:effectLst>
                          <a:outerShdw blurRad="38100" dist="38100" dir="2700000" algn="tl">
                            <a:srgbClr val="000000">
                              <a:alpha val="43137"/>
                            </a:srgbClr>
                          </a:outerShdw>
                        </a:effectLst>
                        <a:latin typeface="Consolas" panose="020B0609020204030204" pitchFamily="49" charset="0"/>
                        <a:ea typeface="等线" panose="02010600030101010101" pitchFamily="2" charset="-122"/>
                        <a:cs typeface="Arial" panose="020B0604020202020204" pitchFamily="34" charset="0"/>
                      </a:endParaRPr>
                    </a:p>
                  </a:txBody>
                  <a:tcPr marL="9525" marR="9525" marT="9525" marB="0" anchor="ctr">
                    <a:solidFill>
                      <a:schemeClr val="accent2">
                        <a:lumMod val="40000"/>
                        <a:lumOff val="60000"/>
                      </a:schemeClr>
                    </a:solidFill>
                  </a:tcPr>
                </a:tc>
                <a:tc>
                  <a:txBody>
                    <a:bodyPr/>
                    <a:lstStyle/>
                    <a:p>
                      <a:pPr algn="ctr" rtl="0" fontAlgn="ctr"/>
                      <a:r>
                        <a:rPr lang="en-US" sz="1200" u="none" strike="noStrike">
                          <a:solidFill>
                            <a:schemeClr val="bg1"/>
                          </a:solidFill>
                          <a:effectLst>
                            <a:outerShdw blurRad="38100" dist="38100" dir="2700000" algn="tl">
                              <a:srgbClr val="000000">
                                <a:alpha val="43137"/>
                              </a:srgbClr>
                            </a:outerShdw>
                          </a:effectLst>
                          <a:latin typeface="Consolas" panose="020B0609020204030204" pitchFamily="49" charset="0"/>
                        </a:rPr>
                        <a:t>1C</a:t>
                      </a:r>
                      <a:endParaRPr lang="en-US" sz="1200" b="0" i="0" u="none" strike="noStrike">
                        <a:solidFill>
                          <a:schemeClr val="bg1"/>
                        </a:solidFill>
                        <a:effectLst>
                          <a:outerShdw blurRad="38100" dist="38100" dir="2700000" algn="tl">
                            <a:srgbClr val="000000">
                              <a:alpha val="43137"/>
                            </a:srgbClr>
                          </a:outerShdw>
                        </a:effectLst>
                        <a:latin typeface="Consolas" panose="020B0609020204030204" pitchFamily="49" charset="0"/>
                        <a:ea typeface="等线" panose="02010600030101010101" pitchFamily="2" charset="-122"/>
                        <a:cs typeface="Arial" panose="020B0604020202020204" pitchFamily="34" charset="0"/>
                      </a:endParaRPr>
                    </a:p>
                  </a:txBody>
                  <a:tcPr marL="9525" marR="9525" marT="9525" marB="0" anchor="ctr">
                    <a:solidFill>
                      <a:schemeClr val="accent2">
                        <a:lumMod val="40000"/>
                        <a:lumOff val="60000"/>
                      </a:schemeClr>
                    </a:solidFill>
                  </a:tcPr>
                </a:tc>
                <a:tc>
                  <a:txBody>
                    <a:bodyPr/>
                    <a:lstStyle/>
                    <a:p>
                      <a:pPr algn="ctr" rtl="0" fontAlgn="ctr"/>
                      <a:r>
                        <a:rPr lang="en-US" sz="1200" u="none" strike="noStrike">
                          <a:solidFill>
                            <a:schemeClr val="bg1"/>
                          </a:solidFill>
                          <a:effectLst>
                            <a:outerShdw blurRad="38100" dist="38100" dir="2700000" algn="tl">
                              <a:srgbClr val="000000">
                                <a:alpha val="43137"/>
                              </a:srgbClr>
                            </a:outerShdw>
                          </a:effectLst>
                          <a:latin typeface="Consolas" panose="020B0609020204030204" pitchFamily="49" charset="0"/>
                        </a:rPr>
                        <a:t>1D</a:t>
                      </a:r>
                      <a:endParaRPr lang="en-US" sz="1200" b="0" i="0" u="none" strike="noStrike">
                        <a:solidFill>
                          <a:schemeClr val="bg1"/>
                        </a:solidFill>
                        <a:effectLst>
                          <a:outerShdw blurRad="38100" dist="38100" dir="2700000" algn="tl">
                            <a:srgbClr val="000000">
                              <a:alpha val="43137"/>
                            </a:srgbClr>
                          </a:outerShdw>
                        </a:effectLst>
                        <a:latin typeface="Consolas" panose="020B0609020204030204" pitchFamily="49" charset="0"/>
                        <a:ea typeface="等线" panose="02010600030101010101" pitchFamily="2" charset="-122"/>
                        <a:cs typeface="Arial" panose="020B0604020202020204" pitchFamily="34" charset="0"/>
                      </a:endParaRPr>
                    </a:p>
                  </a:txBody>
                  <a:tcPr marL="9525" marR="9525" marT="9525" marB="0" anchor="ctr">
                    <a:solidFill>
                      <a:schemeClr val="accent2">
                        <a:lumMod val="40000"/>
                        <a:lumOff val="60000"/>
                      </a:schemeClr>
                    </a:solidFill>
                  </a:tcPr>
                </a:tc>
                <a:tc>
                  <a:txBody>
                    <a:bodyPr/>
                    <a:lstStyle/>
                    <a:p>
                      <a:pPr algn="ctr" rtl="0" fontAlgn="ctr"/>
                      <a:r>
                        <a:rPr lang="en-US" sz="1200" u="none" strike="noStrike">
                          <a:solidFill>
                            <a:schemeClr val="bg1"/>
                          </a:solidFill>
                          <a:effectLst>
                            <a:outerShdw blurRad="38100" dist="38100" dir="2700000" algn="tl">
                              <a:srgbClr val="000000">
                                <a:alpha val="43137"/>
                              </a:srgbClr>
                            </a:outerShdw>
                          </a:effectLst>
                          <a:latin typeface="Consolas" panose="020B0609020204030204" pitchFamily="49" charset="0"/>
                        </a:rPr>
                        <a:t>1E</a:t>
                      </a:r>
                      <a:endParaRPr lang="en-US" sz="1200" b="0" i="0" u="none" strike="noStrike">
                        <a:solidFill>
                          <a:schemeClr val="bg1"/>
                        </a:solidFill>
                        <a:effectLst>
                          <a:outerShdw blurRad="38100" dist="38100" dir="2700000" algn="tl">
                            <a:srgbClr val="000000">
                              <a:alpha val="43137"/>
                            </a:srgbClr>
                          </a:outerShdw>
                        </a:effectLst>
                        <a:latin typeface="Consolas" panose="020B0609020204030204" pitchFamily="49" charset="0"/>
                        <a:ea typeface="等线" panose="02010600030101010101" pitchFamily="2" charset="-122"/>
                        <a:cs typeface="Arial" panose="020B0604020202020204" pitchFamily="34" charset="0"/>
                      </a:endParaRPr>
                    </a:p>
                  </a:txBody>
                  <a:tcPr marL="9525" marR="9525" marT="9525" marB="0" anchor="ctr">
                    <a:solidFill>
                      <a:schemeClr val="accent2">
                        <a:lumMod val="40000"/>
                        <a:lumOff val="60000"/>
                      </a:schemeClr>
                    </a:solidFill>
                  </a:tcPr>
                </a:tc>
                <a:tc>
                  <a:txBody>
                    <a:bodyPr/>
                    <a:lstStyle/>
                    <a:p>
                      <a:pPr algn="ctr" rtl="0" fontAlgn="ctr"/>
                      <a:r>
                        <a:rPr lang="en-US" sz="1200" u="none" strike="noStrike">
                          <a:solidFill>
                            <a:schemeClr val="bg1"/>
                          </a:solidFill>
                          <a:effectLst>
                            <a:outerShdw blurRad="38100" dist="38100" dir="2700000" algn="tl">
                              <a:srgbClr val="000000">
                                <a:alpha val="43137"/>
                              </a:srgbClr>
                            </a:outerShdw>
                          </a:effectLst>
                          <a:latin typeface="Consolas" panose="020B0609020204030204" pitchFamily="49" charset="0"/>
                        </a:rPr>
                        <a:t>1F</a:t>
                      </a:r>
                      <a:endParaRPr lang="en-US" sz="1200" b="0" i="0" u="none" strike="noStrike">
                        <a:solidFill>
                          <a:schemeClr val="bg1"/>
                        </a:solidFill>
                        <a:effectLst>
                          <a:outerShdw blurRad="38100" dist="38100" dir="2700000" algn="tl">
                            <a:srgbClr val="000000">
                              <a:alpha val="43137"/>
                            </a:srgbClr>
                          </a:outerShdw>
                        </a:effectLst>
                        <a:latin typeface="Consolas" panose="020B0609020204030204" pitchFamily="49" charset="0"/>
                        <a:ea typeface="等线" panose="02010600030101010101" pitchFamily="2" charset="-122"/>
                        <a:cs typeface="Arial" panose="020B0604020202020204" pitchFamily="34" charset="0"/>
                      </a:endParaRPr>
                    </a:p>
                  </a:txBody>
                  <a:tcPr marL="9525" marR="9525" marT="9525" marB="0" anchor="ctr">
                    <a:solidFill>
                      <a:schemeClr val="accent2">
                        <a:lumMod val="40000"/>
                        <a:lumOff val="60000"/>
                      </a:schemeClr>
                    </a:solidFill>
                  </a:tcPr>
                </a:tc>
                <a:extLst>
                  <a:ext uri="{0D108BD9-81ED-4DB2-BD59-A6C34878D82A}">
                    <a16:rowId xmlns:a16="http://schemas.microsoft.com/office/drawing/2014/main" val="1492715464"/>
                  </a:ext>
                </a:extLst>
              </a:tr>
              <a:tr h="370840">
                <a:tc>
                  <a:txBody>
                    <a:bodyPr/>
                    <a:lstStyle/>
                    <a:p>
                      <a:pPr algn="ctr" rtl="0" fontAlgn="ctr"/>
                      <a:r>
                        <a:rPr lang="en-US" altLang="zh-CN" sz="1200" u="none" strike="noStrike">
                          <a:solidFill>
                            <a:schemeClr val="bg1"/>
                          </a:solidFill>
                          <a:effectLst>
                            <a:outerShdw blurRad="38100" dist="38100" dir="2700000" algn="tl">
                              <a:srgbClr val="000000">
                                <a:alpha val="43137"/>
                              </a:srgbClr>
                            </a:outerShdw>
                          </a:effectLst>
                          <a:latin typeface="Consolas" panose="020B0609020204030204" pitchFamily="49" charset="0"/>
                        </a:rPr>
                        <a:t>20</a:t>
                      </a:r>
                      <a:endParaRPr lang="en-US" altLang="zh-CN" sz="1200" b="0" i="0" u="none" strike="noStrike">
                        <a:solidFill>
                          <a:schemeClr val="bg1"/>
                        </a:solidFill>
                        <a:effectLst>
                          <a:outerShdw blurRad="38100" dist="38100" dir="2700000" algn="tl">
                            <a:srgbClr val="000000">
                              <a:alpha val="43137"/>
                            </a:srgbClr>
                          </a:outerShdw>
                        </a:effectLst>
                        <a:latin typeface="Consolas" panose="020B0609020204030204" pitchFamily="49" charset="0"/>
                        <a:ea typeface="等线" panose="02010600030101010101" pitchFamily="2" charset="-122"/>
                        <a:cs typeface="Arial" panose="020B0604020202020204" pitchFamily="34" charset="0"/>
                      </a:endParaRPr>
                    </a:p>
                  </a:txBody>
                  <a:tcPr marL="9525" marR="9525" marT="9525" marB="0" anchor="ctr">
                    <a:solidFill>
                      <a:schemeClr val="accent2">
                        <a:lumMod val="40000"/>
                        <a:lumOff val="60000"/>
                      </a:schemeClr>
                    </a:solidFill>
                  </a:tcPr>
                </a:tc>
                <a:tc>
                  <a:txBody>
                    <a:bodyPr/>
                    <a:lstStyle/>
                    <a:p>
                      <a:pPr algn="ctr" rtl="0" fontAlgn="ctr"/>
                      <a:r>
                        <a:rPr lang="en-US" altLang="zh-CN" sz="1200" u="none" strike="noStrike">
                          <a:solidFill>
                            <a:schemeClr val="bg1"/>
                          </a:solidFill>
                          <a:effectLst>
                            <a:outerShdw blurRad="38100" dist="38100" dir="2700000" algn="tl">
                              <a:srgbClr val="000000">
                                <a:alpha val="43137"/>
                              </a:srgbClr>
                            </a:outerShdw>
                          </a:effectLst>
                          <a:latin typeface="Consolas" panose="020B0609020204030204" pitchFamily="49" charset="0"/>
                        </a:rPr>
                        <a:t>21</a:t>
                      </a:r>
                      <a:endParaRPr lang="en-US" altLang="zh-CN" sz="1200" b="0" i="0" u="none" strike="noStrike">
                        <a:solidFill>
                          <a:schemeClr val="bg1"/>
                        </a:solidFill>
                        <a:effectLst>
                          <a:outerShdw blurRad="38100" dist="38100" dir="2700000" algn="tl">
                            <a:srgbClr val="000000">
                              <a:alpha val="43137"/>
                            </a:srgbClr>
                          </a:outerShdw>
                        </a:effectLst>
                        <a:latin typeface="Consolas" panose="020B0609020204030204" pitchFamily="49" charset="0"/>
                        <a:ea typeface="等线" panose="02010600030101010101" pitchFamily="2" charset="-122"/>
                        <a:cs typeface="Arial" panose="020B0604020202020204" pitchFamily="34" charset="0"/>
                      </a:endParaRPr>
                    </a:p>
                  </a:txBody>
                  <a:tcPr marL="9525" marR="9525" marT="9525" marB="0" anchor="ctr">
                    <a:solidFill>
                      <a:schemeClr val="accent2">
                        <a:lumMod val="40000"/>
                        <a:lumOff val="60000"/>
                      </a:schemeClr>
                    </a:solidFill>
                  </a:tcPr>
                </a:tc>
                <a:tc>
                  <a:txBody>
                    <a:bodyPr/>
                    <a:lstStyle/>
                    <a:p>
                      <a:pPr algn="ctr" rtl="0" fontAlgn="ctr"/>
                      <a:r>
                        <a:rPr lang="en-US" altLang="zh-CN" sz="1200" u="none" strike="noStrike">
                          <a:solidFill>
                            <a:schemeClr val="bg1"/>
                          </a:solidFill>
                          <a:effectLst>
                            <a:outerShdw blurRad="38100" dist="38100" dir="2700000" algn="tl">
                              <a:srgbClr val="000000">
                                <a:alpha val="43137"/>
                              </a:srgbClr>
                            </a:outerShdw>
                          </a:effectLst>
                          <a:latin typeface="Consolas" panose="020B0609020204030204" pitchFamily="49" charset="0"/>
                        </a:rPr>
                        <a:t>22</a:t>
                      </a:r>
                      <a:endParaRPr lang="en-US" altLang="zh-CN" sz="1200" b="0" i="0" u="none" strike="noStrike">
                        <a:solidFill>
                          <a:schemeClr val="bg1"/>
                        </a:solidFill>
                        <a:effectLst>
                          <a:outerShdw blurRad="38100" dist="38100" dir="2700000" algn="tl">
                            <a:srgbClr val="000000">
                              <a:alpha val="43137"/>
                            </a:srgbClr>
                          </a:outerShdw>
                        </a:effectLst>
                        <a:latin typeface="Consolas" panose="020B0609020204030204" pitchFamily="49" charset="0"/>
                        <a:ea typeface="等线" panose="02010600030101010101" pitchFamily="2" charset="-122"/>
                        <a:cs typeface="Arial" panose="020B0604020202020204" pitchFamily="34" charset="0"/>
                      </a:endParaRPr>
                    </a:p>
                  </a:txBody>
                  <a:tcPr marL="9525" marR="9525" marT="9525" marB="0" anchor="ctr">
                    <a:solidFill>
                      <a:schemeClr val="accent2">
                        <a:lumMod val="40000"/>
                        <a:lumOff val="60000"/>
                      </a:schemeClr>
                    </a:solidFill>
                  </a:tcPr>
                </a:tc>
                <a:tc>
                  <a:txBody>
                    <a:bodyPr/>
                    <a:lstStyle/>
                    <a:p>
                      <a:pPr algn="ctr" rtl="0" fontAlgn="ctr"/>
                      <a:r>
                        <a:rPr lang="en-US" altLang="zh-CN" sz="1200" u="none" strike="noStrike" dirty="0">
                          <a:solidFill>
                            <a:schemeClr val="bg1"/>
                          </a:solidFill>
                          <a:effectLst>
                            <a:outerShdw blurRad="38100" dist="38100" dir="2700000" algn="tl">
                              <a:srgbClr val="000000">
                                <a:alpha val="43137"/>
                              </a:srgbClr>
                            </a:outerShdw>
                          </a:effectLst>
                          <a:latin typeface="Consolas" panose="020B0609020204030204" pitchFamily="49" charset="0"/>
                        </a:rPr>
                        <a:t>23</a:t>
                      </a:r>
                      <a:endParaRPr lang="en-US" altLang="zh-CN" sz="1200" b="0" i="0" u="none" strike="noStrike" dirty="0">
                        <a:solidFill>
                          <a:schemeClr val="bg1"/>
                        </a:solidFill>
                        <a:effectLst>
                          <a:outerShdw blurRad="38100" dist="38100" dir="2700000" algn="tl">
                            <a:srgbClr val="000000">
                              <a:alpha val="43137"/>
                            </a:srgbClr>
                          </a:outerShdw>
                        </a:effectLst>
                        <a:latin typeface="Consolas" panose="020B0609020204030204" pitchFamily="49" charset="0"/>
                        <a:ea typeface="等线" panose="02010600030101010101" pitchFamily="2" charset="-122"/>
                        <a:cs typeface="Arial" panose="020B0604020202020204" pitchFamily="34" charset="0"/>
                      </a:endParaRPr>
                    </a:p>
                  </a:txBody>
                  <a:tcPr marL="9525" marR="9525" marT="9525" marB="0" anchor="ctr">
                    <a:solidFill>
                      <a:schemeClr val="accent2">
                        <a:lumMod val="40000"/>
                        <a:lumOff val="60000"/>
                      </a:schemeClr>
                    </a:solidFill>
                  </a:tcPr>
                </a:tc>
                <a:tc>
                  <a:txBody>
                    <a:bodyPr/>
                    <a:lstStyle/>
                    <a:p>
                      <a:pPr algn="ctr" rtl="0" fontAlgn="ctr"/>
                      <a:r>
                        <a:rPr lang="en-US" altLang="zh-CN" sz="1200" u="none" strike="noStrike" dirty="0">
                          <a:solidFill>
                            <a:schemeClr val="bg1"/>
                          </a:solidFill>
                          <a:effectLst>
                            <a:outerShdw blurRad="38100" dist="38100" dir="2700000" algn="tl">
                              <a:srgbClr val="000000">
                                <a:alpha val="43137"/>
                              </a:srgbClr>
                            </a:outerShdw>
                          </a:effectLst>
                          <a:latin typeface="Consolas" panose="020B0609020204030204" pitchFamily="49" charset="0"/>
                        </a:rPr>
                        <a:t>24</a:t>
                      </a:r>
                      <a:endParaRPr lang="en-US" altLang="zh-CN" sz="1200" b="0" i="0" u="none" strike="noStrike" dirty="0">
                        <a:solidFill>
                          <a:schemeClr val="bg1"/>
                        </a:solidFill>
                        <a:effectLst>
                          <a:outerShdw blurRad="38100" dist="38100" dir="2700000" algn="tl">
                            <a:srgbClr val="000000">
                              <a:alpha val="43137"/>
                            </a:srgbClr>
                          </a:outerShdw>
                        </a:effectLst>
                        <a:latin typeface="Consolas" panose="020B0609020204030204" pitchFamily="49" charset="0"/>
                        <a:ea typeface="等线" panose="02010600030101010101" pitchFamily="2" charset="-122"/>
                        <a:cs typeface="Arial" panose="020B0604020202020204" pitchFamily="34" charset="0"/>
                      </a:endParaRPr>
                    </a:p>
                  </a:txBody>
                  <a:tcPr marL="9525" marR="9525" marT="9525" marB="0" anchor="ctr">
                    <a:solidFill>
                      <a:schemeClr val="accent2">
                        <a:lumMod val="40000"/>
                        <a:lumOff val="60000"/>
                      </a:schemeClr>
                    </a:solidFill>
                  </a:tcPr>
                </a:tc>
                <a:tc>
                  <a:txBody>
                    <a:bodyPr/>
                    <a:lstStyle/>
                    <a:p>
                      <a:pPr algn="ctr" rtl="0" fontAlgn="ctr"/>
                      <a:r>
                        <a:rPr lang="en-US" altLang="zh-CN" sz="1200" u="none" strike="noStrike">
                          <a:solidFill>
                            <a:schemeClr val="bg1"/>
                          </a:solidFill>
                          <a:effectLst>
                            <a:outerShdw blurRad="38100" dist="38100" dir="2700000" algn="tl">
                              <a:srgbClr val="000000">
                                <a:alpha val="43137"/>
                              </a:srgbClr>
                            </a:outerShdw>
                          </a:effectLst>
                          <a:latin typeface="Consolas" panose="020B0609020204030204" pitchFamily="49" charset="0"/>
                        </a:rPr>
                        <a:t>25</a:t>
                      </a:r>
                      <a:endParaRPr lang="en-US" altLang="zh-CN" sz="1200" b="0" i="0" u="none" strike="noStrike">
                        <a:solidFill>
                          <a:schemeClr val="bg1"/>
                        </a:solidFill>
                        <a:effectLst>
                          <a:outerShdw blurRad="38100" dist="38100" dir="2700000" algn="tl">
                            <a:srgbClr val="000000">
                              <a:alpha val="43137"/>
                            </a:srgbClr>
                          </a:outerShdw>
                        </a:effectLst>
                        <a:latin typeface="Consolas" panose="020B0609020204030204" pitchFamily="49" charset="0"/>
                        <a:ea typeface="等线" panose="02010600030101010101" pitchFamily="2" charset="-122"/>
                        <a:cs typeface="Arial" panose="020B0604020202020204" pitchFamily="34" charset="0"/>
                      </a:endParaRPr>
                    </a:p>
                  </a:txBody>
                  <a:tcPr marL="9525" marR="9525" marT="9525" marB="0" anchor="ctr">
                    <a:solidFill>
                      <a:schemeClr val="accent2">
                        <a:lumMod val="40000"/>
                        <a:lumOff val="60000"/>
                      </a:schemeClr>
                    </a:solidFill>
                  </a:tcPr>
                </a:tc>
                <a:tc>
                  <a:txBody>
                    <a:bodyPr/>
                    <a:lstStyle/>
                    <a:p>
                      <a:pPr algn="ctr" rtl="0" fontAlgn="ctr"/>
                      <a:r>
                        <a:rPr lang="en-US" altLang="zh-CN" sz="1200" u="none" strike="noStrike">
                          <a:solidFill>
                            <a:schemeClr val="bg1"/>
                          </a:solidFill>
                          <a:effectLst>
                            <a:outerShdw blurRad="38100" dist="38100" dir="2700000" algn="tl">
                              <a:srgbClr val="000000">
                                <a:alpha val="43137"/>
                              </a:srgbClr>
                            </a:outerShdw>
                          </a:effectLst>
                          <a:latin typeface="Consolas" panose="020B0609020204030204" pitchFamily="49" charset="0"/>
                        </a:rPr>
                        <a:t>26</a:t>
                      </a:r>
                      <a:endParaRPr lang="en-US" altLang="zh-CN" sz="1200" b="0" i="0" u="none" strike="noStrike">
                        <a:solidFill>
                          <a:schemeClr val="bg1"/>
                        </a:solidFill>
                        <a:effectLst>
                          <a:outerShdw blurRad="38100" dist="38100" dir="2700000" algn="tl">
                            <a:srgbClr val="000000">
                              <a:alpha val="43137"/>
                            </a:srgbClr>
                          </a:outerShdw>
                        </a:effectLst>
                        <a:latin typeface="Consolas" panose="020B0609020204030204" pitchFamily="49" charset="0"/>
                        <a:ea typeface="等线" panose="02010600030101010101" pitchFamily="2" charset="-122"/>
                        <a:cs typeface="Arial" panose="020B0604020202020204" pitchFamily="34" charset="0"/>
                      </a:endParaRPr>
                    </a:p>
                  </a:txBody>
                  <a:tcPr marL="9525" marR="9525" marT="9525" marB="0" anchor="ctr">
                    <a:solidFill>
                      <a:schemeClr val="accent2">
                        <a:lumMod val="40000"/>
                        <a:lumOff val="60000"/>
                      </a:schemeClr>
                    </a:solidFill>
                  </a:tcPr>
                </a:tc>
                <a:tc>
                  <a:txBody>
                    <a:bodyPr/>
                    <a:lstStyle/>
                    <a:p>
                      <a:pPr algn="ctr" rtl="0" fontAlgn="ctr"/>
                      <a:r>
                        <a:rPr lang="en-US" altLang="zh-CN" sz="1200" u="none" strike="noStrike" dirty="0">
                          <a:solidFill>
                            <a:schemeClr val="bg1"/>
                          </a:solidFill>
                          <a:effectLst>
                            <a:outerShdw blurRad="38100" dist="38100" dir="2700000" algn="tl">
                              <a:srgbClr val="000000">
                                <a:alpha val="43137"/>
                              </a:srgbClr>
                            </a:outerShdw>
                          </a:effectLst>
                          <a:latin typeface="Consolas" panose="020B0609020204030204" pitchFamily="49" charset="0"/>
                        </a:rPr>
                        <a:t>27</a:t>
                      </a:r>
                      <a:endParaRPr lang="en-US" altLang="zh-CN" sz="1200" b="0" i="0" u="none" strike="noStrike" dirty="0">
                        <a:solidFill>
                          <a:schemeClr val="bg1"/>
                        </a:solidFill>
                        <a:effectLst>
                          <a:outerShdw blurRad="38100" dist="38100" dir="2700000" algn="tl">
                            <a:srgbClr val="000000">
                              <a:alpha val="43137"/>
                            </a:srgbClr>
                          </a:outerShdw>
                        </a:effectLst>
                        <a:latin typeface="Consolas" panose="020B0609020204030204" pitchFamily="49" charset="0"/>
                        <a:ea typeface="等线" panose="02010600030101010101" pitchFamily="2" charset="-122"/>
                        <a:cs typeface="Arial" panose="020B0604020202020204" pitchFamily="34" charset="0"/>
                      </a:endParaRPr>
                    </a:p>
                  </a:txBody>
                  <a:tcPr marL="9525" marR="9525" marT="9525" marB="0" anchor="ctr">
                    <a:solidFill>
                      <a:schemeClr val="accent2">
                        <a:lumMod val="40000"/>
                        <a:lumOff val="60000"/>
                      </a:schemeClr>
                    </a:solidFill>
                  </a:tcPr>
                </a:tc>
                <a:tc>
                  <a:txBody>
                    <a:bodyPr/>
                    <a:lstStyle/>
                    <a:p>
                      <a:pPr algn="ctr" rtl="0" fontAlgn="ctr"/>
                      <a:r>
                        <a:rPr lang="en-US" altLang="zh-CN" sz="1200" u="none" strike="noStrike" dirty="0">
                          <a:solidFill>
                            <a:schemeClr val="bg1"/>
                          </a:solidFill>
                          <a:effectLst>
                            <a:outerShdw blurRad="38100" dist="38100" dir="2700000" algn="tl">
                              <a:srgbClr val="000000">
                                <a:alpha val="43137"/>
                              </a:srgbClr>
                            </a:outerShdw>
                          </a:effectLst>
                          <a:latin typeface="Consolas" panose="020B0609020204030204" pitchFamily="49" charset="0"/>
                        </a:rPr>
                        <a:t>28</a:t>
                      </a:r>
                      <a:endParaRPr lang="en-US" altLang="zh-CN" sz="1200" b="0" i="0" u="none" strike="noStrike" dirty="0">
                        <a:solidFill>
                          <a:schemeClr val="bg1"/>
                        </a:solidFill>
                        <a:effectLst>
                          <a:outerShdw blurRad="38100" dist="38100" dir="2700000" algn="tl">
                            <a:srgbClr val="000000">
                              <a:alpha val="43137"/>
                            </a:srgbClr>
                          </a:outerShdw>
                        </a:effectLst>
                        <a:latin typeface="Consolas" panose="020B0609020204030204" pitchFamily="49" charset="0"/>
                        <a:ea typeface="等线" panose="02010600030101010101" pitchFamily="2" charset="-122"/>
                        <a:cs typeface="Arial" panose="020B0604020202020204" pitchFamily="34" charset="0"/>
                      </a:endParaRPr>
                    </a:p>
                  </a:txBody>
                  <a:tcPr marL="9525" marR="9525" marT="9525" marB="0" anchor="ctr">
                    <a:solidFill>
                      <a:schemeClr val="accent2">
                        <a:lumMod val="40000"/>
                        <a:lumOff val="60000"/>
                      </a:schemeClr>
                    </a:solidFill>
                  </a:tcPr>
                </a:tc>
                <a:tc>
                  <a:txBody>
                    <a:bodyPr/>
                    <a:lstStyle/>
                    <a:p>
                      <a:pPr algn="ctr" rtl="0" fontAlgn="ctr"/>
                      <a:r>
                        <a:rPr lang="en-US" altLang="zh-CN" sz="1200" u="none" strike="noStrike" dirty="0">
                          <a:solidFill>
                            <a:schemeClr val="bg1"/>
                          </a:solidFill>
                          <a:effectLst>
                            <a:outerShdw blurRad="38100" dist="38100" dir="2700000" algn="tl">
                              <a:srgbClr val="000000">
                                <a:alpha val="43137"/>
                              </a:srgbClr>
                            </a:outerShdw>
                          </a:effectLst>
                          <a:latin typeface="Consolas" panose="020B0609020204030204" pitchFamily="49" charset="0"/>
                        </a:rPr>
                        <a:t>29</a:t>
                      </a:r>
                      <a:endParaRPr lang="en-US" altLang="zh-CN" sz="1200" b="0" i="0" u="none" strike="noStrike" dirty="0">
                        <a:solidFill>
                          <a:schemeClr val="bg1"/>
                        </a:solidFill>
                        <a:effectLst>
                          <a:outerShdw blurRad="38100" dist="38100" dir="2700000" algn="tl">
                            <a:srgbClr val="000000">
                              <a:alpha val="43137"/>
                            </a:srgbClr>
                          </a:outerShdw>
                        </a:effectLst>
                        <a:latin typeface="Consolas" panose="020B0609020204030204" pitchFamily="49" charset="0"/>
                        <a:ea typeface="等线" panose="02010600030101010101" pitchFamily="2" charset="-122"/>
                        <a:cs typeface="Arial" panose="020B0604020202020204" pitchFamily="34" charset="0"/>
                      </a:endParaRPr>
                    </a:p>
                  </a:txBody>
                  <a:tcPr marL="9525" marR="9525" marT="9525" marB="0" anchor="ctr">
                    <a:solidFill>
                      <a:schemeClr val="accent2">
                        <a:lumMod val="40000"/>
                        <a:lumOff val="60000"/>
                      </a:schemeClr>
                    </a:solidFill>
                  </a:tcPr>
                </a:tc>
                <a:tc>
                  <a:txBody>
                    <a:bodyPr/>
                    <a:lstStyle/>
                    <a:p>
                      <a:pPr algn="ctr" rtl="0" fontAlgn="ctr"/>
                      <a:r>
                        <a:rPr lang="en-US" sz="1200" u="none" strike="noStrike">
                          <a:solidFill>
                            <a:schemeClr val="bg1"/>
                          </a:solidFill>
                          <a:effectLst>
                            <a:outerShdw blurRad="38100" dist="38100" dir="2700000" algn="tl">
                              <a:srgbClr val="000000">
                                <a:alpha val="43137"/>
                              </a:srgbClr>
                            </a:outerShdw>
                          </a:effectLst>
                          <a:latin typeface="Consolas" panose="020B0609020204030204" pitchFamily="49" charset="0"/>
                        </a:rPr>
                        <a:t>2A</a:t>
                      </a:r>
                      <a:endParaRPr lang="en-US" sz="1200" b="0" i="0" u="none" strike="noStrike">
                        <a:solidFill>
                          <a:schemeClr val="bg1"/>
                        </a:solidFill>
                        <a:effectLst>
                          <a:outerShdw blurRad="38100" dist="38100" dir="2700000" algn="tl">
                            <a:srgbClr val="000000">
                              <a:alpha val="43137"/>
                            </a:srgbClr>
                          </a:outerShdw>
                        </a:effectLst>
                        <a:latin typeface="Consolas" panose="020B0609020204030204" pitchFamily="49" charset="0"/>
                        <a:ea typeface="等线" panose="02010600030101010101" pitchFamily="2" charset="-122"/>
                        <a:cs typeface="Arial" panose="020B0604020202020204" pitchFamily="34" charset="0"/>
                      </a:endParaRPr>
                    </a:p>
                  </a:txBody>
                  <a:tcPr marL="9525" marR="9525" marT="9525" marB="0" anchor="ctr">
                    <a:solidFill>
                      <a:schemeClr val="accent2">
                        <a:lumMod val="40000"/>
                        <a:lumOff val="60000"/>
                      </a:schemeClr>
                    </a:solidFill>
                  </a:tcPr>
                </a:tc>
                <a:tc>
                  <a:txBody>
                    <a:bodyPr/>
                    <a:lstStyle/>
                    <a:p>
                      <a:pPr algn="ctr" rtl="0" fontAlgn="ctr"/>
                      <a:r>
                        <a:rPr lang="en-US" sz="1200" u="none" strike="noStrike">
                          <a:solidFill>
                            <a:schemeClr val="bg1"/>
                          </a:solidFill>
                          <a:effectLst>
                            <a:outerShdw blurRad="38100" dist="38100" dir="2700000" algn="tl">
                              <a:srgbClr val="000000">
                                <a:alpha val="43137"/>
                              </a:srgbClr>
                            </a:outerShdw>
                          </a:effectLst>
                          <a:latin typeface="Consolas" panose="020B0609020204030204" pitchFamily="49" charset="0"/>
                        </a:rPr>
                        <a:t>2B</a:t>
                      </a:r>
                      <a:endParaRPr lang="en-US" sz="1200" b="0" i="0" u="none" strike="noStrike">
                        <a:solidFill>
                          <a:schemeClr val="bg1"/>
                        </a:solidFill>
                        <a:effectLst>
                          <a:outerShdw blurRad="38100" dist="38100" dir="2700000" algn="tl">
                            <a:srgbClr val="000000">
                              <a:alpha val="43137"/>
                            </a:srgbClr>
                          </a:outerShdw>
                        </a:effectLst>
                        <a:latin typeface="Consolas" panose="020B0609020204030204" pitchFamily="49" charset="0"/>
                        <a:ea typeface="等线" panose="02010600030101010101" pitchFamily="2" charset="-122"/>
                        <a:cs typeface="Arial" panose="020B0604020202020204" pitchFamily="34" charset="0"/>
                      </a:endParaRPr>
                    </a:p>
                  </a:txBody>
                  <a:tcPr marL="9525" marR="9525" marT="9525" marB="0" anchor="ctr">
                    <a:solidFill>
                      <a:schemeClr val="accent2">
                        <a:lumMod val="40000"/>
                        <a:lumOff val="60000"/>
                      </a:schemeClr>
                    </a:solidFill>
                  </a:tcPr>
                </a:tc>
                <a:tc>
                  <a:txBody>
                    <a:bodyPr/>
                    <a:lstStyle/>
                    <a:p>
                      <a:pPr algn="ctr" rtl="0" fontAlgn="ctr"/>
                      <a:r>
                        <a:rPr lang="en-US" sz="1200" u="none" strike="noStrike">
                          <a:solidFill>
                            <a:schemeClr val="bg1"/>
                          </a:solidFill>
                          <a:effectLst>
                            <a:outerShdw blurRad="38100" dist="38100" dir="2700000" algn="tl">
                              <a:srgbClr val="000000">
                                <a:alpha val="43137"/>
                              </a:srgbClr>
                            </a:outerShdw>
                          </a:effectLst>
                          <a:latin typeface="Consolas" panose="020B0609020204030204" pitchFamily="49" charset="0"/>
                        </a:rPr>
                        <a:t>2C</a:t>
                      </a:r>
                      <a:endParaRPr lang="en-US" sz="1200" b="0" i="0" u="none" strike="noStrike">
                        <a:solidFill>
                          <a:schemeClr val="bg1"/>
                        </a:solidFill>
                        <a:effectLst>
                          <a:outerShdw blurRad="38100" dist="38100" dir="2700000" algn="tl">
                            <a:srgbClr val="000000">
                              <a:alpha val="43137"/>
                            </a:srgbClr>
                          </a:outerShdw>
                        </a:effectLst>
                        <a:latin typeface="Consolas" panose="020B0609020204030204" pitchFamily="49" charset="0"/>
                        <a:ea typeface="等线" panose="02010600030101010101" pitchFamily="2" charset="-122"/>
                        <a:cs typeface="Arial" panose="020B0604020202020204" pitchFamily="34" charset="0"/>
                      </a:endParaRPr>
                    </a:p>
                  </a:txBody>
                  <a:tcPr marL="9525" marR="9525" marT="9525" marB="0" anchor="ctr">
                    <a:solidFill>
                      <a:schemeClr val="accent2">
                        <a:lumMod val="40000"/>
                        <a:lumOff val="60000"/>
                      </a:schemeClr>
                    </a:solidFill>
                  </a:tcPr>
                </a:tc>
                <a:tc>
                  <a:txBody>
                    <a:bodyPr/>
                    <a:lstStyle/>
                    <a:p>
                      <a:pPr algn="ctr" rtl="0" fontAlgn="ctr"/>
                      <a:r>
                        <a:rPr lang="en-US" sz="1200" u="none" strike="noStrike">
                          <a:solidFill>
                            <a:schemeClr val="bg1"/>
                          </a:solidFill>
                          <a:effectLst>
                            <a:outerShdw blurRad="38100" dist="38100" dir="2700000" algn="tl">
                              <a:srgbClr val="000000">
                                <a:alpha val="43137"/>
                              </a:srgbClr>
                            </a:outerShdw>
                          </a:effectLst>
                          <a:latin typeface="Consolas" panose="020B0609020204030204" pitchFamily="49" charset="0"/>
                        </a:rPr>
                        <a:t>2D</a:t>
                      </a:r>
                      <a:endParaRPr lang="en-US" sz="1200" b="0" i="0" u="none" strike="noStrike">
                        <a:solidFill>
                          <a:schemeClr val="bg1"/>
                        </a:solidFill>
                        <a:effectLst>
                          <a:outerShdw blurRad="38100" dist="38100" dir="2700000" algn="tl">
                            <a:srgbClr val="000000">
                              <a:alpha val="43137"/>
                            </a:srgbClr>
                          </a:outerShdw>
                        </a:effectLst>
                        <a:latin typeface="Consolas" panose="020B0609020204030204" pitchFamily="49" charset="0"/>
                        <a:ea typeface="等线" panose="02010600030101010101" pitchFamily="2" charset="-122"/>
                        <a:cs typeface="Arial" panose="020B0604020202020204" pitchFamily="34" charset="0"/>
                      </a:endParaRPr>
                    </a:p>
                  </a:txBody>
                  <a:tcPr marL="9525" marR="9525" marT="9525" marB="0" anchor="ctr">
                    <a:solidFill>
                      <a:schemeClr val="accent2">
                        <a:lumMod val="40000"/>
                        <a:lumOff val="60000"/>
                      </a:schemeClr>
                    </a:solidFill>
                  </a:tcPr>
                </a:tc>
                <a:tc>
                  <a:txBody>
                    <a:bodyPr/>
                    <a:lstStyle/>
                    <a:p>
                      <a:pPr algn="ctr" rtl="0" fontAlgn="ctr"/>
                      <a:r>
                        <a:rPr lang="en-US" sz="1200" u="none" strike="noStrike">
                          <a:solidFill>
                            <a:schemeClr val="bg1"/>
                          </a:solidFill>
                          <a:effectLst>
                            <a:outerShdw blurRad="38100" dist="38100" dir="2700000" algn="tl">
                              <a:srgbClr val="000000">
                                <a:alpha val="43137"/>
                              </a:srgbClr>
                            </a:outerShdw>
                          </a:effectLst>
                          <a:latin typeface="Consolas" panose="020B0609020204030204" pitchFamily="49" charset="0"/>
                        </a:rPr>
                        <a:t>2E</a:t>
                      </a:r>
                      <a:endParaRPr lang="en-US" sz="1200" b="0" i="0" u="none" strike="noStrike">
                        <a:solidFill>
                          <a:schemeClr val="bg1"/>
                        </a:solidFill>
                        <a:effectLst>
                          <a:outerShdw blurRad="38100" dist="38100" dir="2700000" algn="tl">
                            <a:srgbClr val="000000">
                              <a:alpha val="43137"/>
                            </a:srgbClr>
                          </a:outerShdw>
                        </a:effectLst>
                        <a:latin typeface="Consolas" panose="020B0609020204030204" pitchFamily="49" charset="0"/>
                        <a:ea typeface="等线" panose="02010600030101010101" pitchFamily="2" charset="-122"/>
                        <a:cs typeface="Arial" panose="020B0604020202020204" pitchFamily="34" charset="0"/>
                      </a:endParaRPr>
                    </a:p>
                  </a:txBody>
                  <a:tcPr marL="9525" marR="9525" marT="9525" marB="0" anchor="ctr">
                    <a:solidFill>
                      <a:schemeClr val="accent2">
                        <a:lumMod val="40000"/>
                        <a:lumOff val="60000"/>
                      </a:schemeClr>
                    </a:solidFill>
                  </a:tcPr>
                </a:tc>
                <a:tc>
                  <a:txBody>
                    <a:bodyPr/>
                    <a:lstStyle/>
                    <a:p>
                      <a:pPr algn="ctr" rtl="0" fontAlgn="ctr"/>
                      <a:r>
                        <a:rPr lang="en-US" sz="1200" u="none" strike="noStrike">
                          <a:solidFill>
                            <a:schemeClr val="bg1"/>
                          </a:solidFill>
                          <a:effectLst>
                            <a:outerShdw blurRad="38100" dist="38100" dir="2700000" algn="tl">
                              <a:srgbClr val="000000">
                                <a:alpha val="43137"/>
                              </a:srgbClr>
                            </a:outerShdw>
                          </a:effectLst>
                          <a:latin typeface="Consolas" panose="020B0609020204030204" pitchFamily="49" charset="0"/>
                        </a:rPr>
                        <a:t>2F</a:t>
                      </a:r>
                      <a:endParaRPr lang="en-US" sz="1200" b="0" i="0" u="none" strike="noStrike">
                        <a:solidFill>
                          <a:schemeClr val="bg1"/>
                        </a:solidFill>
                        <a:effectLst>
                          <a:outerShdw blurRad="38100" dist="38100" dir="2700000" algn="tl">
                            <a:srgbClr val="000000">
                              <a:alpha val="43137"/>
                            </a:srgbClr>
                          </a:outerShdw>
                        </a:effectLst>
                        <a:latin typeface="Consolas" panose="020B0609020204030204" pitchFamily="49" charset="0"/>
                        <a:ea typeface="等线" panose="02010600030101010101" pitchFamily="2" charset="-122"/>
                        <a:cs typeface="Arial" panose="020B0604020202020204" pitchFamily="34" charset="0"/>
                      </a:endParaRPr>
                    </a:p>
                  </a:txBody>
                  <a:tcPr marL="9525" marR="9525" marT="9525" marB="0" anchor="ctr">
                    <a:solidFill>
                      <a:schemeClr val="accent2">
                        <a:lumMod val="40000"/>
                        <a:lumOff val="60000"/>
                      </a:schemeClr>
                    </a:solidFill>
                  </a:tcPr>
                </a:tc>
                <a:extLst>
                  <a:ext uri="{0D108BD9-81ED-4DB2-BD59-A6C34878D82A}">
                    <a16:rowId xmlns:a16="http://schemas.microsoft.com/office/drawing/2014/main" val="871263681"/>
                  </a:ext>
                </a:extLst>
              </a:tr>
              <a:tr h="370840">
                <a:tc>
                  <a:txBody>
                    <a:bodyPr/>
                    <a:lstStyle/>
                    <a:p>
                      <a:pPr algn="ctr" rtl="0" fontAlgn="ctr"/>
                      <a:r>
                        <a:rPr lang="en-US" altLang="zh-CN" sz="1200" u="none" strike="noStrike">
                          <a:solidFill>
                            <a:schemeClr val="bg1"/>
                          </a:solidFill>
                          <a:effectLst>
                            <a:outerShdw blurRad="38100" dist="38100" dir="2700000" algn="tl">
                              <a:srgbClr val="000000">
                                <a:alpha val="43137"/>
                              </a:srgbClr>
                            </a:outerShdw>
                          </a:effectLst>
                          <a:latin typeface="Consolas" panose="020B0609020204030204" pitchFamily="49" charset="0"/>
                        </a:rPr>
                        <a:t>30</a:t>
                      </a:r>
                      <a:endParaRPr lang="en-US" altLang="zh-CN" sz="1200" b="0" i="0" u="none" strike="noStrike">
                        <a:solidFill>
                          <a:schemeClr val="bg1"/>
                        </a:solidFill>
                        <a:effectLst>
                          <a:outerShdw blurRad="38100" dist="38100" dir="2700000" algn="tl">
                            <a:srgbClr val="000000">
                              <a:alpha val="43137"/>
                            </a:srgbClr>
                          </a:outerShdw>
                        </a:effectLst>
                        <a:latin typeface="Consolas" panose="020B0609020204030204" pitchFamily="49" charset="0"/>
                        <a:ea typeface="等线" panose="02010600030101010101" pitchFamily="2" charset="-122"/>
                        <a:cs typeface="Arial" panose="020B0604020202020204" pitchFamily="34" charset="0"/>
                      </a:endParaRPr>
                    </a:p>
                  </a:txBody>
                  <a:tcPr marL="9525" marR="9525" marT="9525" marB="0" anchor="ctr">
                    <a:solidFill>
                      <a:schemeClr val="accent2">
                        <a:lumMod val="40000"/>
                        <a:lumOff val="60000"/>
                      </a:schemeClr>
                    </a:solidFill>
                  </a:tcPr>
                </a:tc>
                <a:tc>
                  <a:txBody>
                    <a:bodyPr/>
                    <a:lstStyle/>
                    <a:p>
                      <a:pPr algn="ctr" rtl="0" fontAlgn="ctr"/>
                      <a:r>
                        <a:rPr lang="en-US" altLang="zh-CN" sz="1200" u="none" strike="noStrike">
                          <a:solidFill>
                            <a:schemeClr val="bg1"/>
                          </a:solidFill>
                          <a:effectLst>
                            <a:outerShdw blurRad="38100" dist="38100" dir="2700000" algn="tl">
                              <a:srgbClr val="000000">
                                <a:alpha val="43137"/>
                              </a:srgbClr>
                            </a:outerShdw>
                          </a:effectLst>
                          <a:latin typeface="Consolas" panose="020B0609020204030204" pitchFamily="49" charset="0"/>
                        </a:rPr>
                        <a:t>31</a:t>
                      </a:r>
                      <a:endParaRPr lang="en-US" altLang="zh-CN" sz="1200" b="0" i="0" u="none" strike="noStrike">
                        <a:solidFill>
                          <a:schemeClr val="bg1"/>
                        </a:solidFill>
                        <a:effectLst>
                          <a:outerShdw blurRad="38100" dist="38100" dir="2700000" algn="tl">
                            <a:srgbClr val="000000">
                              <a:alpha val="43137"/>
                            </a:srgbClr>
                          </a:outerShdw>
                        </a:effectLst>
                        <a:latin typeface="Consolas" panose="020B0609020204030204" pitchFamily="49" charset="0"/>
                        <a:ea typeface="等线" panose="02010600030101010101" pitchFamily="2" charset="-122"/>
                        <a:cs typeface="Arial" panose="020B0604020202020204" pitchFamily="34" charset="0"/>
                      </a:endParaRPr>
                    </a:p>
                  </a:txBody>
                  <a:tcPr marL="9525" marR="9525" marT="9525" marB="0" anchor="ctr">
                    <a:solidFill>
                      <a:schemeClr val="accent2">
                        <a:lumMod val="40000"/>
                        <a:lumOff val="60000"/>
                      </a:schemeClr>
                    </a:solidFill>
                  </a:tcPr>
                </a:tc>
                <a:tc>
                  <a:txBody>
                    <a:bodyPr/>
                    <a:lstStyle/>
                    <a:p>
                      <a:pPr algn="ctr" rtl="0" fontAlgn="ctr"/>
                      <a:r>
                        <a:rPr lang="en-US" altLang="zh-CN" sz="1200" u="none" strike="noStrike">
                          <a:solidFill>
                            <a:schemeClr val="bg1"/>
                          </a:solidFill>
                          <a:effectLst>
                            <a:outerShdw blurRad="38100" dist="38100" dir="2700000" algn="tl">
                              <a:srgbClr val="000000">
                                <a:alpha val="43137"/>
                              </a:srgbClr>
                            </a:outerShdw>
                          </a:effectLst>
                          <a:latin typeface="Consolas" panose="020B0609020204030204" pitchFamily="49" charset="0"/>
                        </a:rPr>
                        <a:t>32</a:t>
                      </a:r>
                      <a:endParaRPr lang="en-US" altLang="zh-CN" sz="1200" b="0" i="0" u="none" strike="noStrike">
                        <a:solidFill>
                          <a:schemeClr val="bg1"/>
                        </a:solidFill>
                        <a:effectLst>
                          <a:outerShdw blurRad="38100" dist="38100" dir="2700000" algn="tl">
                            <a:srgbClr val="000000">
                              <a:alpha val="43137"/>
                            </a:srgbClr>
                          </a:outerShdw>
                        </a:effectLst>
                        <a:latin typeface="Consolas" panose="020B0609020204030204" pitchFamily="49" charset="0"/>
                        <a:ea typeface="等线" panose="02010600030101010101" pitchFamily="2" charset="-122"/>
                        <a:cs typeface="Arial" panose="020B0604020202020204" pitchFamily="34" charset="0"/>
                      </a:endParaRPr>
                    </a:p>
                  </a:txBody>
                  <a:tcPr marL="9525" marR="9525" marT="9525" marB="0" anchor="ctr">
                    <a:solidFill>
                      <a:schemeClr val="accent2">
                        <a:lumMod val="40000"/>
                        <a:lumOff val="60000"/>
                      </a:schemeClr>
                    </a:solidFill>
                  </a:tcPr>
                </a:tc>
                <a:tc>
                  <a:txBody>
                    <a:bodyPr/>
                    <a:lstStyle/>
                    <a:p>
                      <a:pPr algn="ctr" rtl="0" fontAlgn="ctr"/>
                      <a:r>
                        <a:rPr lang="en-US" altLang="zh-CN" sz="1200" u="none" strike="noStrike" dirty="0">
                          <a:solidFill>
                            <a:schemeClr val="bg1"/>
                          </a:solidFill>
                          <a:effectLst>
                            <a:outerShdw blurRad="38100" dist="38100" dir="2700000" algn="tl">
                              <a:srgbClr val="000000">
                                <a:alpha val="43137"/>
                              </a:srgbClr>
                            </a:outerShdw>
                          </a:effectLst>
                          <a:latin typeface="Consolas" panose="020B0609020204030204" pitchFamily="49" charset="0"/>
                        </a:rPr>
                        <a:t>33</a:t>
                      </a:r>
                      <a:endParaRPr lang="en-US" altLang="zh-CN" sz="1200" b="0" i="0" u="none" strike="noStrike" dirty="0">
                        <a:solidFill>
                          <a:schemeClr val="bg1"/>
                        </a:solidFill>
                        <a:effectLst>
                          <a:outerShdw blurRad="38100" dist="38100" dir="2700000" algn="tl">
                            <a:srgbClr val="000000">
                              <a:alpha val="43137"/>
                            </a:srgbClr>
                          </a:outerShdw>
                        </a:effectLst>
                        <a:latin typeface="Consolas" panose="020B0609020204030204" pitchFamily="49" charset="0"/>
                        <a:ea typeface="等线" panose="02010600030101010101" pitchFamily="2" charset="-122"/>
                        <a:cs typeface="Arial" panose="020B0604020202020204" pitchFamily="34" charset="0"/>
                      </a:endParaRPr>
                    </a:p>
                  </a:txBody>
                  <a:tcPr marL="9525" marR="9525" marT="9525" marB="0" anchor="ctr">
                    <a:solidFill>
                      <a:schemeClr val="accent2">
                        <a:lumMod val="40000"/>
                        <a:lumOff val="60000"/>
                      </a:schemeClr>
                    </a:solidFill>
                  </a:tcPr>
                </a:tc>
                <a:tc>
                  <a:txBody>
                    <a:bodyPr/>
                    <a:lstStyle/>
                    <a:p>
                      <a:pPr algn="ctr" rtl="0" fontAlgn="ctr"/>
                      <a:r>
                        <a:rPr lang="en-US" altLang="zh-CN" sz="1200" u="none" strike="noStrike">
                          <a:solidFill>
                            <a:schemeClr val="bg1"/>
                          </a:solidFill>
                          <a:effectLst>
                            <a:outerShdw blurRad="38100" dist="38100" dir="2700000" algn="tl">
                              <a:srgbClr val="000000">
                                <a:alpha val="43137"/>
                              </a:srgbClr>
                            </a:outerShdw>
                          </a:effectLst>
                          <a:latin typeface="Consolas" panose="020B0609020204030204" pitchFamily="49" charset="0"/>
                        </a:rPr>
                        <a:t>34</a:t>
                      </a:r>
                      <a:endParaRPr lang="en-US" altLang="zh-CN" sz="1200" b="0" i="0" u="none" strike="noStrike">
                        <a:solidFill>
                          <a:schemeClr val="bg1"/>
                        </a:solidFill>
                        <a:effectLst>
                          <a:outerShdw blurRad="38100" dist="38100" dir="2700000" algn="tl">
                            <a:srgbClr val="000000">
                              <a:alpha val="43137"/>
                            </a:srgbClr>
                          </a:outerShdw>
                        </a:effectLst>
                        <a:latin typeface="Consolas" panose="020B0609020204030204" pitchFamily="49" charset="0"/>
                        <a:ea typeface="等线" panose="02010600030101010101" pitchFamily="2" charset="-122"/>
                        <a:cs typeface="Arial" panose="020B0604020202020204" pitchFamily="34" charset="0"/>
                      </a:endParaRPr>
                    </a:p>
                  </a:txBody>
                  <a:tcPr marL="9525" marR="9525" marT="9525" marB="0" anchor="ctr">
                    <a:solidFill>
                      <a:schemeClr val="accent2">
                        <a:lumMod val="40000"/>
                        <a:lumOff val="60000"/>
                      </a:schemeClr>
                    </a:solidFill>
                  </a:tcPr>
                </a:tc>
                <a:tc>
                  <a:txBody>
                    <a:bodyPr/>
                    <a:lstStyle/>
                    <a:p>
                      <a:pPr algn="ctr" rtl="0" fontAlgn="ctr"/>
                      <a:r>
                        <a:rPr lang="en-US" altLang="zh-CN" sz="1200" u="none" strike="noStrike">
                          <a:solidFill>
                            <a:schemeClr val="bg1"/>
                          </a:solidFill>
                          <a:effectLst>
                            <a:outerShdw blurRad="38100" dist="38100" dir="2700000" algn="tl">
                              <a:srgbClr val="000000">
                                <a:alpha val="43137"/>
                              </a:srgbClr>
                            </a:outerShdw>
                          </a:effectLst>
                          <a:latin typeface="Consolas" panose="020B0609020204030204" pitchFamily="49" charset="0"/>
                        </a:rPr>
                        <a:t>35</a:t>
                      </a:r>
                      <a:endParaRPr lang="en-US" altLang="zh-CN" sz="1200" b="0" i="0" u="none" strike="noStrike">
                        <a:solidFill>
                          <a:schemeClr val="bg1"/>
                        </a:solidFill>
                        <a:effectLst>
                          <a:outerShdw blurRad="38100" dist="38100" dir="2700000" algn="tl">
                            <a:srgbClr val="000000">
                              <a:alpha val="43137"/>
                            </a:srgbClr>
                          </a:outerShdw>
                        </a:effectLst>
                        <a:latin typeface="Consolas" panose="020B0609020204030204" pitchFamily="49" charset="0"/>
                        <a:ea typeface="等线" panose="02010600030101010101" pitchFamily="2" charset="-122"/>
                        <a:cs typeface="Arial" panose="020B0604020202020204" pitchFamily="34" charset="0"/>
                      </a:endParaRPr>
                    </a:p>
                  </a:txBody>
                  <a:tcPr marL="9525" marR="9525" marT="9525" marB="0" anchor="ctr">
                    <a:solidFill>
                      <a:schemeClr val="accent2">
                        <a:lumMod val="40000"/>
                        <a:lumOff val="60000"/>
                      </a:schemeClr>
                    </a:solidFill>
                  </a:tcPr>
                </a:tc>
                <a:tc>
                  <a:txBody>
                    <a:bodyPr/>
                    <a:lstStyle/>
                    <a:p>
                      <a:pPr algn="ctr" rtl="0" fontAlgn="ctr"/>
                      <a:r>
                        <a:rPr lang="en-US" altLang="zh-CN" sz="1200" u="none" strike="noStrike" dirty="0">
                          <a:solidFill>
                            <a:schemeClr val="bg1"/>
                          </a:solidFill>
                          <a:effectLst>
                            <a:outerShdw blurRad="38100" dist="38100" dir="2700000" algn="tl">
                              <a:srgbClr val="000000">
                                <a:alpha val="43137"/>
                              </a:srgbClr>
                            </a:outerShdw>
                          </a:effectLst>
                          <a:latin typeface="Consolas" panose="020B0609020204030204" pitchFamily="49" charset="0"/>
                        </a:rPr>
                        <a:t>36</a:t>
                      </a:r>
                      <a:endParaRPr lang="en-US" altLang="zh-CN" sz="1200" b="0" i="0" u="none" strike="noStrike" dirty="0">
                        <a:solidFill>
                          <a:schemeClr val="bg1"/>
                        </a:solidFill>
                        <a:effectLst>
                          <a:outerShdw blurRad="38100" dist="38100" dir="2700000" algn="tl">
                            <a:srgbClr val="000000">
                              <a:alpha val="43137"/>
                            </a:srgbClr>
                          </a:outerShdw>
                        </a:effectLst>
                        <a:latin typeface="Consolas" panose="020B0609020204030204" pitchFamily="49" charset="0"/>
                        <a:ea typeface="等线" panose="02010600030101010101" pitchFamily="2" charset="-122"/>
                        <a:cs typeface="Arial" panose="020B0604020202020204" pitchFamily="34" charset="0"/>
                      </a:endParaRPr>
                    </a:p>
                  </a:txBody>
                  <a:tcPr marL="9525" marR="9525" marT="9525" marB="0" anchor="ctr">
                    <a:solidFill>
                      <a:schemeClr val="accent2">
                        <a:lumMod val="40000"/>
                        <a:lumOff val="60000"/>
                      </a:schemeClr>
                    </a:solidFill>
                  </a:tcPr>
                </a:tc>
                <a:tc>
                  <a:txBody>
                    <a:bodyPr/>
                    <a:lstStyle/>
                    <a:p>
                      <a:pPr algn="ctr" rtl="0" fontAlgn="ctr"/>
                      <a:r>
                        <a:rPr lang="en-US" altLang="zh-CN" sz="1200" u="none" strike="noStrike">
                          <a:solidFill>
                            <a:schemeClr val="bg1"/>
                          </a:solidFill>
                          <a:effectLst>
                            <a:outerShdw blurRad="38100" dist="38100" dir="2700000" algn="tl">
                              <a:srgbClr val="000000">
                                <a:alpha val="43137"/>
                              </a:srgbClr>
                            </a:outerShdw>
                          </a:effectLst>
                          <a:latin typeface="Consolas" panose="020B0609020204030204" pitchFamily="49" charset="0"/>
                        </a:rPr>
                        <a:t>37</a:t>
                      </a:r>
                      <a:endParaRPr lang="en-US" altLang="zh-CN" sz="1200" b="0" i="0" u="none" strike="noStrike">
                        <a:solidFill>
                          <a:schemeClr val="bg1"/>
                        </a:solidFill>
                        <a:effectLst>
                          <a:outerShdw blurRad="38100" dist="38100" dir="2700000" algn="tl">
                            <a:srgbClr val="000000">
                              <a:alpha val="43137"/>
                            </a:srgbClr>
                          </a:outerShdw>
                        </a:effectLst>
                        <a:latin typeface="Consolas" panose="020B0609020204030204" pitchFamily="49" charset="0"/>
                        <a:ea typeface="等线" panose="02010600030101010101" pitchFamily="2" charset="-122"/>
                        <a:cs typeface="Arial" panose="020B0604020202020204" pitchFamily="34" charset="0"/>
                      </a:endParaRPr>
                    </a:p>
                  </a:txBody>
                  <a:tcPr marL="9525" marR="9525" marT="9525" marB="0" anchor="ctr">
                    <a:solidFill>
                      <a:schemeClr val="accent2">
                        <a:lumMod val="40000"/>
                        <a:lumOff val="60000"/>
                      </a:schemeClr>
                    </a:solidFill>
                  </a:tcPr>
                </a:tc>
                <a:tc>
                  <a:txBody>
                    <a:bodyPr/>
                    <a:lstStyle/>
                    <a:p>
                      <a:pPr algn="ctr" rtl="0" fontAlgn="ctr"/>
                      <a:r>
                        <a:rPr lang="en-US" altLang="zh-CN" sz="1200" u="none" strike="noStrike">
                          <a:solidFill>
                            <a:schemeClr val="bg1"/>
                          </a:solidFill>
                          <a:effectLst>
                            <a:outerShdw blurRad="38100" dist="38100" dir="2700000" algn="tl">
                              <a:srgbClr val="000000">
                                <a:alpha val="43137"/>
                              </a:srgbClr>
                            </a:outerShdw>
                          </a:effectLst>
                          <a:latin typeface="Consolas" panose="020B0609020204030204" pitchFamily="49" charset="0"/>
                        </a:rPr>
                        <a:t>38</a:t>
                      </a:r>
                      <a:endParaRPr lang="en-US" altLang="zh-CN" sz="1200" b="0" i="0" u="none" strike="noStrike">
                        <a:solidFill>
                          <a:schemeClr val="bg1"/>
                        </a:solidFill>
                        <a:effectLst>
                          <a:outerShdw blurRad="38100" dist="38100" dir="2700000" algn="tl">
                            <a:srgbClr val="000000">
                              <a:alpha val="43137"/>
                            </a:srgbClr>
                          </a:outerShdw>
                        </a:effectLst>
                        <a:latin typeface="Consolas" panose="020B0609020204030204" pitchFamily="49" charset="0"/>
                        <a:ea typeface="等线" panose="02010600030101010101" pitchFamily="2" charset="-122"/>
                        <a:cs typeface="Arial" panose="020B0604020202020204" pitchFamily="34" charset="0"/>
                      </a:endParaRPr>
                    </a:p>
                  </a:txBody>
                  <a:tcPr marL="9525" marR="9525" marT="9525" marB="0" anchor="ctr">
                    <a:solidFill>
                      <a:schemeClr val="accent2">
                        <a:lumMod val="40000"/>
                        <a:lumOff val="60000"/>
                      </a:schemeClr>
                    </a:solidFill>
                  </a:tcPr>
                </a:tc>
                <a:tc>
                  <a:txBody>
                    <a:bodyPr/>
                    <a:lstStyle/>
                    <a:p>
                      <a:pPr algn="ctr" rtl="0" fontAlgn="ctr"/>
                      <a:r>
                        <a:rPr lang="en-US" altLang="zh-CN" sz="1200" u="none" strike="noStrike" dirty="0">
                          <a:solidFill>
                            <a:schemeClr val="bg1"/>
                          </a:solidFill>
                          <a:effectLst>
                            <a:outerShdw blurRad="38100" dist="38100" dir="2700000" algn="tl">
                              <a:srgbClr val="000000">
                                <a:alpha val="43137"/>
                              </a:srgbClr>
                            </a:outerShdw>
                          </a:effectLst>
                          <a:latin typeface="Consolas" panose="020B0609020204030204" pitchFamily="49" charset="0"/>
                        </a:rPr>
                        <a:t>39</a:t>
                      </a:r>
                      <a:endParaRPr lang="en-US" altLang="zh-CN" sz="1200" b="0" i="0" u="none" strike="noStrike" dirty="0">
                        <a:solidFill>
                          <a:schemeClr val="bg1"/>
                        </a:solidFill>
                        <a:effectLst>
                          <a:outerShdw blurRad="38100" dist="38100" dir="2700000" algn="tl">
                            <a:srgbClr val="000000">
                              <a:alpha val="43137"/>
                            </a:srgbClr>
                          </a:outerShdw>
                        </a:effectLst>
                        <a:latin typeface="Consolas" panose="020B0609020204030204" pitchFamily="49" charset="0"/>
                        <a:ea typeface="等线" panose="02010600030101010101" pitchFamily="2" charset="-122"/>
                        <a:cs typeface="Arial" panose="020B0604020202020204" pitchFamily="34" charset="0"/>
                      </a:endParaRPr>
                    </a:p>
                  </a:txBody>
                  <a:tcPr marL="9525" marR="9525" marT="9525" marB="0" anchor="ctr">
                    <a:solidFill>
                      <a:schemeClr val="accent2">
                        <a:lumMod val="40000"/>
                        <a:lumOff val="60000"/>
                      </a:schemeClr>
                    </a:solidFill>
                  </a:tcPr>
                </a:tc>
                <a:tc>
                  <a:txBody>
                    <a:bodyPr/>
                    <a:lstStyle/>
                    <a:p>
                      <a:pPr algn="ctr" rtl="0" fontAlgn="ctr"/>
                      <a:r>
                        <a:rPr lang="en-US" sz="1200" u="none" strike="noStrike" dirty="0">
                          <a:solidFill>
                            <a:schemeClr val="bg1"/>
                          </a:solidFill>
                          <a:effectLst>
                            <a:outerShdw blurRad="38100" dist="38100" dir="2700000" algn="tl">
                              <a:srgbClr val="000000">
                                <a:alpha val="43137"/>
                              </a:srgbClr>
                            </a:outerShdw>
                          </a:effectLst>
                          <a:latin typeface="Consolas" panose="020B0609020204030204" pitchFamily="49" charset="0"/>
                        </a:rPr>
                        <a:t>3A</a:t>
                      </a:r>
                      <a:endParaRPr lang="en-US" sz="1200" b="0" i="0" u="none" strike="noStrike" dirty="0">
                        <a:solidFill>
                          <a:schemeClr val="bg1"/>
                        </a:solidFill>
                        <a:effectLst>
                          <a:outerShdw blurRad="38100" dist="38100" dir="2700000" algn="tl">
                            <a:srgbClr val="000000">
                              <a:alpha val="43137"/>
                            </a:srgbClr>
                          </a:outerShdw>
                        </a:effectLst>
                        <a:latin typeface="Consolas" panose="020B0609020204030204" pitchFamily="49" charset="0"/>
                        <a:ea typeface="等线" panose="02010600030101010101" pitchFamily="2" charset="-122"/>
                        <a:cs typeface="Arial" panose="020B0604020202020204" pitchFamily="34" charset="0"/>
                      </a:endParaRPr>
                    </a:p>
                  </a:txBody>
                  <a:tcPr marL="9525" marR="9525" marT="9525" marB="0" anchor="ctr">
                    <a:solidFill>
                      <a:schemeClr val="accent2">
                        <a:lumMod val="40000"/>
                        <a:lumOff val="60000"/>
                      </a:schemeClr>
                    </a:solidFill>
                  </a:tcPr>
                </a:tc>
                <a:tc>
                  <a:txBody>
                    <a:bodyPr/>
                    <a:lstStyle/>
                    <a:p>
                      <a:pPr algn="ctr" rtl="0" fontAlgn="ctr"/>
                      <a:r>
                        <a:rPr lang="en-US" sz="1200" u="none" strike="noStrike" dirty="0">
                          <a:solidFill>
                            <a:schemeClr val="bg1"/>
                          </a:solidFill>
                          <a:effectLst>
                            <a:outerShdw blurRad="38100" dist="38100" dir="2700000" algn="tl">
                              <a:srgbClr val="000000">
                                <a:alpha val="43137"/>
                              </a:srgbClr>
                            </a:outerShdw>
                          </a:effectLst>
                          <a:latin typeface="Consolas" panose="020B0609020204030204" pitchFamily="49" charset="0"/>
                        </a:rPr>
                        <a:t>3B</a:t>
                      </a:r>
                      <a:endParaRPr lang="en-US" sz="1200" b="0" i="0" u="none" strike="noStrike" dirty="0">
                        <a:solidFill>
                          <a:schemeClr val="bg1"/>
                        </a:solidFill>
                        <a:effectLst>
                          <a:outerShdw blurRad="38100" dist="38100" dir="2700000" algn="tl">
                            <a:srgbClr val="000000">
                              <a:alpha val="43137"/>
                            </a:srgbClr>
                          </a:outerShdw>
                        </a:effectLst>
                        <a:latin typeface="Consolas" panose="020B0609020204030204" pitchFamily="49" charset="0"/>
                        <a:ea typeface="等线" panose="02010600030101010101" pitchFamily="2" charset="-122"/>
                        <a:cs typeface="Arial" panose="020B0604020202020204" pitchFamily="34" charset="0"/>
                      </a:endParaRPr>
                    </a:p>
                  </a:txBody>
                  <a:tcPr marL="9525" marR="9525" marT="9525" marB="0" anchor="ctr">
                    <a:solidFill>
                      <a:schemeClr val="accent2">
                        <a:lumMod val="40000"/>
                        <a:lumOff val="60000"/>
                      </a:schemeClr>
                    </a:solidFill>
                  </a:tcPr>
                </a:tc>
                <a:tc>
                  <a:txBody>
                    <a:bodyPr/>
                    <a:lstStyle/>
                    <a:p>
                      <a:pPr algn="ctr" rtl="0" fontAlgn="ctr"/>
                      <a:r>
                        <a:rPr lang="en-US" sz="1200" u="none" strike="noStrike">
                          <a:solidFill>
                            <a:schemeClr val="bg1"/>
                          </a:solidFill>
                          <a:effectLst>
                            <a:outerShdw blurRad="38100" dist="38100" dir="2700000" algn="tl">
                              <a:srgbClr val="000000">
                                <a:alpha val="43137"/>
                              </a:srgbClr>
                            </a:outerShdw>
                          </a:effectLst>
                          <a:latin typeface="Consolas" panose="020B0609020204030204" pitchFamily="49" charset="0"/>
                        </a:rPr>
                        <a:t>3C</a:t>
                      </a:r>
                      <a:endParaRPr lang="en-US" sz="1200" b="0" i="0" u="none" strike="noStrike">
                        <a:solidFill>
                          <a:schemeClr val="bg1"/>
                        </a:solidFill>
                        <a:effectLst>
                          <a:outerShdw blurRad="38100" dist="38100" dir="2700000" algn="tl">
                            <a:srgbClr val="000000">
                              <a:alpha val="43137"/>
                            </a:srgbClr>
                          </a:outerShdw>
                        </a:effectLst>
                        <a:latin typeface="Consolas" panose="020B0609020204030204" pitchFamily="49" charset="0"/>
                        <a:ea typeface="等线" panose="02010600030101010101" pitchFamily="2" charset="-122"/>
                        <a:cs typeface="Arial" panose="020B0604020202020204" pitchFamily="34" charset="0"/>
                      </a:endParaRPr>
                    </a:p>
                  </a:txBody>
                  <a:tcPr marL="9525" marR="9525" marT="9525" marB="0" anchor="ctr">
                    <a:solidFill>
                      <a:schemeClr val="accent2">
                        <a:lumMod val="40000"/>
                        <a:lumOff val="60000"/>
                      </a:schemeClr>
                    </a:solidFill>
                  </a:tcPr>
                </a:tc>
                <a:tc>
                  <a:txBody>
                    <a:bodyPr/>
                    <a:lstStyle/>
                    <a:p>
                      <a:pPr algn="ctr" rtl="0" fontAlgn="ctr"/>
                      <a:r>
                        <a:rPr lang="en-US" sz="1200" u="none" strike="noStrike">
                          <a:solidFill>
                            <a:schemeClr val="bg1"/>
                          </a:solidFill>
                          <a:effectLst>
                            <a:outerShdw blurRad="38100" dist="38100" dir="2700000" algn="tl">
                              <a:srgbClr val="000000">
                                <a:alpha val="43137"/>
                              </a:srgbClr>
                            </a:outerShdw>
                          </a:effectLst>
                          <a:latin typeface="Consolas" panose="020B0609020204030204" pitchFamily="49" charset="0"/>
                        </a:rPr>
                        <a:t>3D</a:t>
                      </a:r>
                      <a:endParaRPr lang="en-US" sz="1200" b="0" i="0" u="none" strike="noStrike">
                        <a:solidFill>
                          <a:schemeClr val="bg1"/>
                        </a:solidFill>
                        <a:effectLst>
                          <a:outerShdw blurRad="38100" dist="38100" dir="2700000" algn="tl">
                            <a:srgbClr val="000000">
                              <a:alpha val="43137"/>
                            </a:srgbClr>
                          </a:outerShdw>
                        </a:effectLst>
                        <a:latin typeface="Consolas" panose="020B0609020204030204" pitchFamily="49" charset="0"/>
                        <a:ea typeface="等线" panose="02010600030101010101" pitchFamily="2" charset="-122"/>
                        <a:cs typeface="Arial" panose="020B0604020202020204" pitchFamily="34" charset="0"/>
                      </a:endParaRPr>
                    </a:p>
                  </a:txBody>
                  <a:tcPr marL="9525" marR="9525" marT="9525" marB="0" anchor="ctr">
                    <a:solidFill>
                      <a:schemeClr val="accent2">
                        <a:lumMod val="40000"/>
                        <a:lumOff val="60000"/>
                      </a:schemeClr>
                    </a:solidFill>
                  </a:tcPr>
                </a:tc>
                <a:tc>
                  <a:txBody>
                    <a:bodyPr/>
                    <a:lstStyle/>
                    <a:p>
                      <a:pPr algn="ctr" rtl="0" fontAlgn="ctr"/>
                      <a:r>
                        <a:rPr lang="en-US" sz="1200" u="none" strike="noStrike">
                          <a:solidFill>
                            <a:schemeClr val="bg1"/>
                          </a:solidFill>
                          <a:effectLst>
                            <a:outerShdw blurRad="38100" dist="38100" dir="2700000" algn="tl">
                              <a:srgbClr val="000000">
                                <a:alpha val="43137"/>
                              </a:srgbClr>
                            </a:outerShdw>
                          </a:effectLst>
                          <a:latin typeface="Consolas" panose="020B0609020204030204" pitchFamily="49" charset="0"/>
                        </a:rPr>
                        <a:t>3E</a:t>
                      </a:r>
                      <a:endParaRPr lang="en-US" sz="1200" b="0" i="0" u="none" strike="noStrike">
                        <a:solidFill>
                          <a:schemeClr val="bg1"/>
                        </a:solidFill>
                        <a:effectLst>
                          <a:outerShdw blurRad="38100" dist="38100" dir="2700000" algn="tl">
                            <a:srgbClr val="000000">
                              <a:alpha val="43137"/>
                            </a:srgbClr>
                          </a:outerShdw>
                        </a:effectLst>
                        <a:latin typeface="Consolas" panose="020B0609020204030204" pitchFamily="49" charset="0"/>
                        <a:ea typeface="等线" panose="02010600030101010101" pitchFamily="2" charset="-122"/>
                        <a:cs typeface="Arial" panose="020B0604020202020204" pitchFamily="34" charset="0"/>
                      </a:endParaRPr>
                    </a:p>
                  </a:txBody>
                  <a:tcPr marL="9525" marR="9525" marT="9525" marB="0" anchor="ctr">
                    <a:solidFill>
                      <a:schemeClr val="accent2">
                        <a:lumMod val="40000"/>
                        <a:lumOff val="60000"/>
                      </a:schemeClr>
                    </a:solidFill>
                  </a:tcPr>
                </a:tc>
                <a:tc>
                  <a:txBody>
                    <a:bodyPr/>
                    <a:lstStyle/>
                    <a:p>
                      <a:pPr algn="ctr" rtl="0" fontAlgn="ctr"/>
                      <a:r>
                        <a:rPr lang="en-US" sz="1200" u="none" strike="noStrike">
                          <a:solidFill>
                            <a:schemeClr val="bg1"/>
                          </a:solidFill>
                          <a:effectLst>
                            <a:outerShdw blurRad="38100" dist="38100" dir="2700000" algn="tl">
                              <a:srgbClr val="000000">
                                <a:alpha val="43137"/>
                              </a:srgbClr>
                            </a:outerShdw>
                          </a:effectLst>
                          <a:latin typeface="Consolas" panose="020B0609020204030204" pitchFamily="49" charset="0"/>
                        </a:rPr>
                        <a:t>3F</a:t>
                      </a:r>
                      <a:endParaRPr lang="en-US" sz="1200" b="0" i="0" u="none" strike="noStrike">
                        <a:solidFill>
                          <a:schemeClr val="bg1"/>
                        </a:solidFill>
                        <a:effectLst>
                          <a:outerShdw blurRad="38100" dist="38100" dir="2700000" algn="tl">
                            <a:srgbClr val="000000">
                              <a:alpha val="43137"/>
                            </a:srgbClr>
                          </a:outerShdw>
                        </a:effectLst>
                        <a:latin typeface="Consolas" panose="020B0609020204030204" pitchFamily="49" charset="0"/>
                        <a:ea typeface="等线" panose="02010600030101010101" pitchFamily="2" charset="-122"/>
                        <a:cs typeface="Arial" panose="020B0604020202020204" pitchFamily="34" charset="0"/>
                      </a:endParaRPr>
                    </a:p>
                  </a:txBody>
                  <a:tcPr marL="9525" marR="9525" marT="9525" marB="0" anchor="ctr">
                    <a:solidFill>
                      <a:schemeClr val="accent2">
                        <a:lumMod val="40000"/>
                        <a:lumOff val="60000"/>
                      </a:schemeClr>
                    </a:solidFill>
                  </a:tcPr>
                </a:tc>
                <a:extLst>
                  <a:ext uri="{0D108BD9-81ED-4DB2-BD59-A6C34878D82A}">
                    <a16:rowId xmlns:a16="http://schemas.microsoft.com/office/drawing/2014/main" val="469909226"/>
                  </a:ext>
                </a:extLst>
              </a:tr>
              <a:tr h="370840">
                <a:tc>
                  <a:txBody>
                    <a:bodyPr/>
                    <a:lstStyle/>
                    <a:p>
                      <a:pPr algn="ctr" rtl="0" fontAlgn="ctr"/>
                      <a:r>
                        <a:rPr lang="en-US" altLang="zh-CN" sz="1200" u="none" strike="noStrike">
                          <a:solidFill>
                            <a:schemeClr val="bg1"/>
                          </a:solidFill>
                          <a:effectLst>
                            <a:outerShdw blurRad="38100" dist="38100" dir="2700000" algn="tl">
                              <a:srgbClr val="000000">
                                <a:alpha val="43137"/>
                              </a:srgbClr>
                            </a:outerShdw>
                          </a:effectLst>
                          <a:latin typeface="Consolas" panose="020B0609020204030204" pitchFamily="49" charset="0"/>
                        </a:rPr>
                        <a:t>40</a:t>
                      </a:r>
                      <a:endParaRPr lang="en-US" altLang="zh-CN" sz="1200" b="0" i="0" u="none" strike="noStrike">
                        <a:solidFill>
                          <a:schemeClr val="bg1"/>
                        </a:solidFill>
                        <a:effectLst>
                          <a:outerShdw blurRad="38100" dist="38100" dir="2700000" algn="tl">
                            <a:srgbClr val="000000">
                              <a:alpha val="43137"/>
                            </a:srgbClr>
                          </a:outerShdw>
                        </a:effectLst>
                        <a:latin typeface="Consolas" panose="020B0609020204030204" pitchFamily="49" charset="0"/>
                        <a:ea typeface="等线" panose="02010600030101010101" pitchFamily="2" charset="-122"/>
                        <a:cs typeface="Arial" panose="020B0604020202020204" pitchFamily="34" charset="0"/>
                      </a:endParaRPr>
                    </a:p>
                  </a:txBody>
                  <a:tcPr marL="9525" marR="9525" marT="9525" marB="0" anchor="ctr">
                    <a:solidFill>
                      <a:schemeClr val="accent2">
                        <a:lumMod val="40000"/>
                        <a:lumOff val="60000"/>
                      </a:schemeClr>
                    </a:solidFill>
                  </a:tcPr>
                </a:tc>
                <a:tc>
                  <a:txBody>
                    <a:bodyPr/>
                    <a:lstStyle/>
                    <a:p>
                      <a:pPr algn="ctr" rtl="0" fontAlgn="ctr"/>
                      <a:r>
                        <a:rPr lang="en-US" altLang="zh-CN" sz="1200" u="none" strike="noStrike">
                          <a:solidFill>
                            <a:schemeClr val="bg1"/>
                          </a:solidFill>
                          <a:effectLst>
                            <a:outerShdw blurRad="38100" dist="38100" dir="2700000" algn="tl">
                              <a:srgbClr val="000000">
                                <a:alpha val="43137"/>
                              </a:srgbClr>
                            </a:outerShdw>
                          </a:effectLst>
                          <a:latin typeface="Consolas" panose="020B0609020204030204" pitchFamily="49" charset="0"/>
                        </a:rPr>
                        <a:t>41</a:t>
                      </a:r>
                      <a:endParaRPr lang="en-US" altLang="zh-CN" sz="1200" b="0" i="0" u="none" strike="noStrike">
                        <a:solidFill>
                          <a:schemeClr val="bg1"/>
                        </a:solidFill>
                        <a:effectLst>
                          <a:outerShdw blurRad="38100" dist="38100" dir="2700000" algn="tl">
                            <a:srgbClr val="000000">
                              <a:alpha val="43137"/>
                            </a:srgbClr>
                          </a:outerShdw>
                        </a:effectLst>
                        <a:latin typeface="Consolas" panose="020B0609020204030204" pitchFamily="49" charset="0"/>
                        <a:ea typeface="等线" panose="02010600030101010101" pitchFamily="2" charset="-122"/>
                        <a:cs typeface="Arial" panose="020B0604020202020204" pitchFamily="34" charset="0"/>
                      </a:endParaRPr>
                    </a:p>
                  </a:txBody>
                  <a:tcPr marL="9525" marR="9525" marT="9525" marB="0" anchor="ctr">
                    <a:solidFill>
                      <a:schemeClr val="accent2">
                        <a:lumMod val="40000"/>
                        <a:lumOff val="60000"/>
                      </a:schemeClr>
                    </a:solidFill>
                  </a:tcPr>
                </a:tc>
                <a:tc>
                  <a:txBody>
                    <a:bodyPr/>
                    <a:lstStyle/>
                    <a:p>
                      <a:pPr algn="ctr" rtl="0" fontAlgn="ctr"/>
                      <a:r>
                        <a:rPr lang="en-US" altLang="zh-CN" sz="1200" u="none" strike="noStrike">
                          <a:solidFill>
                            <a:schemeClr val="bg1"/>
                          </a:solidFill>
                          <a:effectLst>
                            <a:outerShdw blurRad="38100" dist="38100" dir="2700000" algn="tl">
                              <a:srgbClr val="000000">
                                <a:alpha val="43137"/>
                              </a:srgbClr>
                            </a:outerShdw>
                          </a:effectLst>
                          <a:latin typeface="Consolas" panose="020B0609020204030204" pitchFamily="49" charset="0"/>
                        </a:rPr>
                        <a:t>42</a:t>
                      </a:r>
                      <a:endParaRPr lang="en-US" altLang="zh-CN" sz="1200" b="0" i="0" u="none" strike="noStrike">
                        <a:solidFill>
                          <a:schemeClr val="bg1"/>
                        </a:solidFill>
                        <a:effectLst>
                          <a:outerShdw blurRad="38100" dist="38100" dir="2700000" algn="tl">
                            <a:srgbClr val="000000">
                              <a:alpha val="43137"/>
                            </a:srgbClr>
                          </a:outerShdw>
                        </a:effectLst>
                        <a:latin typeface="Consolas" panose="020B0609020204030204" pitchFamily="49" charset="0"/>
                        <a:ea typeface="等线" panose="02010600030101010101" pitchFamily="2" charset="-122"/>
                        <a:cs typeface="Arial" panose="020B0604020202020204" pitchFamily="34" charset="0"/>
                      </a:endParaRPr>
                    </a:p>
                  </a:txBody>
                  <a:tcPr marL="9525" marR="9525" marT="9525" marB="0" anchor="ctr">
                    <a:solidFill>
                      <a:schemeClr val="accent2">
                        <a:lumMod val="40000"/>
                        <a:lumOff val="60000"/>
                      </a:schemeClr>
                    </a:solidFill>
                  </a:tcPr>
                </a:tc>
                <a:tc>
                  <a:txBody>
                    <a:bodyPr/>
                    <a:lstStyle/>
                    <a:p>
                      <a:pPr algn="ctr" rtl="0" fontAlgn="ctr"/>
                      <a:r>
                        <a:rPr lang="en-US" altLang="zh-CN" sz="1200" u="none" strike="noStrike">
                          <a:solidFill>
                            <a:schemeClr val="bg1"/>
                          </a:solidFill>
                          <a:effectLst>
                            <a:outerShdw blurRad="38100" dist="38100" dir="2700000" algn="tl">
                              <a:srgbClr val="000000">
                                <a:alpha val="43137"/>
                              </a:srgbClr>
                            </a:outerShdw>
                          </a:effectLst>
                          <a:latin typeface="Consolas" panose="020B0609020204030204" pitchFamily="49" charset="0"/>
                        </a:rPr>
                        <a:t>43</a:t>
                      </a:r>
                      <a:endParaRPr lang="en-US" altLang="zh-CN" sz="1200" b="0" i="0" u="none" strike="noStrike">
                        <a:solidFill>
                          <a:schemeClr val="bg1"/>
                        </a:solidFill>
                        <a:effectLst>
                          <a:outerShdw blurRad="38100" dist="38100" dir="2700000" algn="tl">
                            <a:srgbClr val="000000">
                              <a:alpha val="43137"/>
                            </a:srgbClr>
                          </a:outerShdw>
                        </a:effectLst>
                        <a:latin typeface="Consolas" panose="020B0609020204030204" pitchFamily="49" charset="0"/>
                        <a:ea typeface="等线" panose="02010600030101010101" pitchFamily="2" charset="-122"/>
                        <a:cs typeface="Arial" panose="020B0604020202020204" pitchFamily="34" charset="0"/>
                      </a:endParaRPr>
                    </a:p>
                  </a:txBody>
                  <a:tcPr marL="9525" marR="9525" marT="9525" marB="0" anchor="ctr">
                    <a:solidFill>
                      <a:schemeClr val="accent2">
                        <a:lumMod val="40000"/>
                        <a:lumOff val="60000"/>
                      </a:schemeClr>
                    </a:solidFill>
                  </a:tcPr>
                </a:tc>
                <a:tc>
                  <a:txBody>
                    <a:bodyPr/>
                    <a:lstStyle/>
                    <a:p>
                      <a:pPr algn="ctr" rtl="0" fontAlgn="ctr"/>
                      <a:r>
                        <a:rPr lang="en-US" altLang="zh-CN" sz="1200" u="none" strike="noStrike">
                          <a:solidFill>
                            <a:schemeClr val="bg1"/>
                          </a:solidFill>
                          <a:effectLst>
                            <a:outerShdw blurRad="38100" dist="38100" dir="2700000" algn="tl">
                              <a:srgbClr val="000000">
                                <a:alpha val="43137"/>
                              </a:srgbClr>
                            </a:outerShdw>
                          </a:effectLst>
                          <a:latin typeface="Consolas" panose="020B0609020204030204" pitchFamily="49" charset="0"/>
                        </a:rPr>
                        <a:t>44</a:t>
                      </a:r>
                      <a:endParaRPr lang="en-US" altLang="zh-CN" sz="1200" b="0" i="0" u="none" strike="noStrike">
                        <a:solidFill>
                          <a:schemeClr val="bg1"/>
                        </a:solidFill>
                        <a:effectLst>
                          <a:outerShdw blurRad="38100" dist="38100" dir="2700000" algn="tl">
                            <a:srgbClr val="000000">
                              <a:alpha val="43137"/>
                            </a:srgbClr>
                          </a:outerShdw>
                        </a:effectLst>
                        <a:latin typeface="Consolas" panose="020B0609020204030204" pitchFamily="49" charset="0"/>
                        <a:ea typeface="等线" panose="02010600030101010101" pitchFamily="2" charset="-122"/>
                        <a:cs typeface="Arial" panose="020B0604020202020204" pitchFamily="34" charset="0"/>
                      </a:endParaRPr>
                    </a:p>
                  </a:txBody>
                  <a:tcPr marL="9525" marR="9525" marT="9525" marB="0" anchor="ctr">
                    <a:solidFill>
                      <a:schemeClr val="accent2">
                        <a:lumMod val="40000"/>
                        <a:lumOff val="60000"/>
                      </a:schemeClr>
                    </a:solidFill>
                  </a:tcPr>
                </a:tc>
                <a:tc>
                  <a:txBody>
                    <a:bodyPr/>
                    <a:lstStyle/>
                    <a:p>
                      <a:pPr algn="ctr" rtl="0" fontAlgn="ctr"/>
                      <a:r>
                        <a:rPr lang="en-US" altLang="zh-CN" sz="1200" u="none" strike="noStrike">
                          <a:solidFill>
                            <a:schemeClr val="bg1"/>
                          </a:solidFill>
                          <a:effectLst>
                            <a:outerShdw blurRad="38100" dist="38100" dir="2700000" algn="tl">
                              <a:srgbClr val="000000">
                                <a:alpha val="43137"/>
                              </a:srgbClr>
                            </a:outerShdw>
                          </a:effectLst>
                          <a:latin typeface="Consolas" panose="020B0609020204030204" pitchFamily="49" charset="0"/>
                        </a:rPr>
                        <a:t>45</a:t>
                      </a:r>
                      <a:endParaRPr lang="en-US" altLang="zh-CN" sz="1200" b="0" i="0" u="none" strike="noStrike">
                        <a:solidFill>
                          <a:schemeClr val="bg1"/>
                        </a:solidFill>
                        <a:effectLst>
                          <a:outerShdw blurRad="38100" dist="38100" dir="2700000" algn="tl">
                            <a:srgbClr val="000000">
                              <a:alpha val="43137"/>
                            </a:srgbClr>
                          </a:outerShdw>
                        </a:effectLst>
                        <a:latin typeface="Consolas" panose="020B0609020204030204" pitchFamily="49" charset="0"/>
                        <a:ea typeface="等线" panose="02010600030101010101" pitchFamily="2" charset="-122"/>
                        <a:cs typeface="Arial" panose="020B0604020202020204" pitchFamily="34" charset="0"/>
                      </a:endParaRPr>
                    </a:p>
                  </a:txBody>
                  <a:tcPr marL="9525" marR="9525" marT="9525" marB="0" anchor="ctr">
                    <a:solidFill>
                      <a:schemeClr val="accent2">
                        <a:lumMod val="40000"/>
                        <a:lumOff val="60000"/>
                      </a:schemeClr>
                    </a:solidFill>
                  </a:tcPr>
                </a:tc>
                <a:tc>
                  <a:txBody>
                    <a:bodyPr/>
                    <a:lstStyle/>
                    <a:p>
                      <a:pPr algn="ctr" rtl="0" fontAlgn="ctr"/>
                      <a:r>
                        <a:rPr lang="en-US" altLang="zh-CN" sz="1200" u="none" strike="noStrike">
                          <a:solidFill>
                            <a:schemeClr val="bg1"/>
                          </a:solidFill>
                          <a:effectLst>
                            <a:outerShdw blurRad="38100" dist="38100" dir="2700000" algn="tl">
                              <a:srgbClr val="000000">
                                <a:alpha val="43137"/>
                              </a:srgbClr>
                            </a:outerShdw>
                          </a:effectLst>
                          <a:latin typeface="Consolas" panose="020B0609020204030204" pitchFamily="49" charset="0"/>
                        </a:rPr>
                        <a:t>46</a:t>
                      </a:r>
                      <a:endParaRPr lang="en-US" altLang="zh-CN" sz="1200" b="0" i="0" u="none" strike="noStrike">
                        <a:solidFill>
                          <a:schemeClr val="bg1"/>
                        </a:solidFill>
                        <a:effectLst>
                          <a:outerShdw blurRad="38100" dist="38100" dir="2700000" algn="tl">
                            <a:srgbClr val="000000">
                              <a:alpha val="43137"/>
                            </a:srgbClr>
                          </a:outerShdw>
                        </a:effectLst>
                        <a:latin typeface="Consolas" panose="020B0609020204030204" pitchFamily="49" charset="0"/>
                        <a:ea typeface="等线" panose="02010600030101010101" pitchFamily="2" charset="-122"/>
                        <a:cs typeface="Arial" panose="020B0604020202020204" pitchFamily="34" charset="0"/>
                      </a:endParaRPr>
                    </a:p>
                  </a:txBody>
                  <a:tcPr marL="9525" marR="9525" marT="9525" marB="0" anchor="ctr">
                    <a:solidFill>
                      <a:schemeClr val="accent2">
                        <a:lumMod val="40000"/>
                        <a:lumOff val="60000"/>
                      </a:schemeClr>
                    </a:solidFill>
                  </a:tcPr>
                </a:tc>
                <a:tc>
                  <a:txBody>
                    <a:bodyPr/>
                    <a:lstStyle/>
                    <a:p>
                      <a:pPr algn="ctr" rtl="0" fontAlgn="ctr"/>
                      <a:r>
                        <a:rPr lang="en-US" altLang="zh-CN" sz="1200" u="none" strike="noStrike">
                          <a:solidFill>
                            <a:schemeClr val="bg1"/>
                          </a:solidFill>
                          <a:effectLst>
                            <a:outerShdw blurRad="38100" dist="38100" dir="2700000" algn="tl">
                              <a:srgbClr val="000000">
                                <a:alpha val="43137"/>
                              </a:srgbClr>
                            </a:outerShdw>
                          </a:effectLst>
                          <a:latin typeface="Consolas" panose="020B0609020204030204" pitchFamily="49" charset="0"/>
                        </a:rPr>
                        <a:t>47</a:t>
                      </a:r>
                      <a:endParaRPr lang="en-US" altLang="zh-CN" sz="1200" b="0" i="0" u="none" strike="noStrike">
                        <a:solidFill>
                          <a:schemeClr val="bg1"/>
                        </a:solidFill>
                        <a:effectLst>
                          <a:outerShdw blurRad="38100" dist="38100" dir="2700000" algn="tl">
                            <a:srgbClr val="000000">
                              <a:alpha val="43137"/>
                            </a:srgbClr>
                          </a:outerShdw>
                        </a:effectLst>
                        <a:latin typeface="Consolas" panose="020B0609020204030204" pitchFamily="49" charset="0"/>
                        <a:ea typeface="等线" panose="02010600030101010101" pitchFamily="2" charset="-122"/>
                        <a:cs typeface="Arial" panose="020B0604020202020204" pitchFamily="34" charset="0"/>
                      </a:endParaRPr>
                    </a:p>
                  </a:txBody>
                  <a:tcPr marL="9525" marR="9525" marT="9525" marB="0" anchor="ctr">
                    <a:solidFill>
                      <a:schemeClr val="accent2">
                        <a:lumMod val="40000"/>
                        <a:lumOff val="60000"/>
                      </a:schemeClr>
                    </a:solidFill>
                  </a:tcPr>
                </a:tc>
                <a:tc>
                  <a:txBody>
                    <a:bodyPr/>
                    <a:lstStyle/>
                    <a:p>
                      <a:pPr algn="ctr" rtl="0" fontAlgn="ctr"/>
                      <a:r>
                        <a:rPr lang="en-US" altLang="zh-CN" sz="1200" u="none" strike="noStrike">
                          <a:solidFill>
                            <a:schemeClr val="bg1"/>
                          </a:solidFill>
                          <a:effectLst>
                            <a:outerShdw blurRad="38100" dist="38100" dir="2700000" algn="tl">
                              <a:srgbClr val="000000">
                                <a:alpha val="43137"/>
                              </a:srgbClr>
                            </a:outerShdw>
                          </a:effectLst>
                          <a:latin typeface="Consolas" panose="020B0609020204030204" pitchFamily="49" charset="0"/>
                        </a:rPr>
                        <a:t>48</a:t>
                      </a:r>
                      <a:endParaRPr lang="en-US" altLang="zh-CN" sz="1200" b="0" i="0" u="none" strike="noStrike">
                        <a:solidFill>
                          <a:schemeClr val="bg1"/>
                        </a:solidFill>
                        <a:effectLst>
                          <a:outerShdw blurRad="38100" dist="38100" dir="2700000" algn="tl">
                            <a:srgbClr val="000000">
                              <a:alpha val="43137"/>
                            </a:srgbClr>
                          </a:outerShdw>
                        </a:effectLst>
                        <a:latin typeface="Consolas" panose="020B0609020204030204" pitchFamily="49" charset="0"/>
                        <a:ea typeface="等线" panose="02010600030101010101" pitchFamily="2" charset="-122"/>
                        <a:cs typeface="Arial" panose="020B0604020202020204" pitchFamily="34" charset="0"/>
                      </a:endParaRPr>
                    </a:p>
                  </a:txBody>
                  <a:tcPr marL="9525" marR="9525" marT="9525" marB="0" anchor="ctr">
                    <a:solidFill>
                      <a:schemeClr val="accent2">
                        <a:lumMod val="40000"/>
                        <a:lumOff val="60000"/>
                      </a:schemeClr>
                    </a:solidFill>
                  </a:tcPr>
                </a:tc>
                <a:tc>
                  <a:txBody>
                    <a:bodyPr/>
                    <a:lstStyle/>
                    <a:p>
                      <a:pPr algn="ctr" rtl="0" fontAlgn="ctr"/>
                      <a:r>
                        <a:rPr lang="en-US" altLang="zh-CN" sz="1200" u="none" strike="noStrike">
                          <a:solidFill>
                            <a:schemeClr val="bg1"/>
                          </a:solidFill>
                          <a:effectLst>
                            <a:outerShdw blurRad="38100" dist="38100" dir="2700000" algn="tl">
                              <a:srgbClr val="000000">
                                <a:alpha val="43137"/>
                              </a:srgbClr>
                            </a:outerShdw>
                          </a:effectLst>
                          <a:latin typeface="Consolas" panose="020B0609020204030204" pitchFamily="49" charset="0"/>
                        </a:rPr>
                        <a:t>49</a:t>
                      </a:r>
                      <a:endParaRPr lang="en-US" altLang="zh-CN" sz="1200" b="0" i="0" u="none" strike="noStrike">
                        <a:solidFill>
                          <a:schemeClr val="bg1"/>
                        </a:solidFill>
                        <a:effectLst>
                          <a:outerShdw blurRad="38100" dist="38100" dir="2700000" algn="tl">
                            <a:srgbClr val="000000">
                              <a:alpha val="43137"/>
                            </a:srgbClr>
                          </a:outerShdw>
                        </a:effectLst>
                        <a:latin typeface="Consolas" panose="020B0609020204030204" pitchFamily="49" charset="0"/>
                        <a:ea typeface="等线" panose="02010600030101010101" pitchFamily="2" charset="-122"/>
                        <a:cs typeface="Arial" panose="020B0604020202020204" pitchFamily="34" charset="0"/>
                      </a:endParaRPr>
                    </a:p>
                  </a:txBody>
                  <a:tcPr marL="9525" marR="9525" marT="9525" marB="0" anchor="ctr">
                    <a:solidFill>
                      <a:schemeClr val="accent2">
                        <a:lumMod val="40000"/>
                        <a:lumOff val="60000"/>
                      </a:schemeClr>
                    </a:solidFill>
                  </a:tcPr>
                </a:tc>
                <a:tc>
                  <a:txBody>
                    <a:bodyPr/>
                    <a:lstStyle/>
                    <a:p>
                      <a:pPr algn="ctr" rtl="0" fontAlgn="ctr"/>
                      <a:r>
                        <a:rPr lang="en-US" sz="1200" u="none" strike="noStrike">
                          <a:solidFill>
                            <a:schemeClr val="bg1"/>
                          </a:solidFill>
                          <a:effectLst>
                            <a:outerShdw blurRad="38100" dist="38100" dir="2700000" algn="tl">
                              <a:srgbClr val="000000">
                                <a:alpha val="43137"/>
                              </a:srgbClr>
                            </a:outerShdw>
                          </a:effectLst>
                          <a:latin typeface="Consolas" panose="020B0609020204030204" pitchFamily="49" charset="0"/>
                        </a:rPr>
                        <a:t>4A</a:t>
                      </a:r>
                      <a:endParaRPr lang="en-US" sz="1200" b="0" i="0" u="none" strike="noStrike">
                        <a:solidFill>
                          <a:schemeClr val="bg1"/>
                        </a:solidFill>
                        <a:effectLst>
                          <a:outerShdw blurRad="38100" dist="38100" dir="2700000" algn="tl">
                            <a:srgbClr val="000000">
                              <a:alpha val="43137"/>
                            </a:srgbClr>
                          </a:outerShdw>
                        </a:effectLst>
                        <a:latin typeface="Consolas" panose="020B0609020204030204" pitchFamily="49" charset="0"/>
                        <a:ea typeface="等线" panose="02010600030101010101" pitchFamily="2" charset="-122"/>
                        <a:cs typeface="Arial" panose="020B0604020202020204" pitchFamily="34" charset="0"/>
                      </a:endParaRPr>
                    </a:p>
                  </a:txBody>
                  <a:tcPr marL="9525" marR="9525" marT="9525" marB="0" anchor="ctr">
                    <a:solidFill>
                      <a:schemeClr val="accent2">
                        <a:lumMod val="40000"/>
                        <a:lumOff val="60000"/>
                      </a:schemeClr>
                    </a:solidFill>
                  </a:tcPr>
                </a:tc>
                <a:tc>
                  <a:txBody>
                    <a:bodyPr/>
                    <a:lstStyle/>
                    <a:p>
                      <a:pPr algn="ctr" rtl="0" fontAlgn="ctr"/>
                      <a:r>
                        <a:rPr lang="en-US" sz="1200" u="none" strike="noStrike" dirty="0">
                          <a:solidFill>
                            <a:schemeClr val="bg1"/>
                          </a:solidFill>
                          <a:effectLst>
                            <a:outerShdw blurRad="38100" dist="38100" dir="2700000" algn="tl">
                              <a:srgbClr val="000000">
                                <a:alpha val="43137"/>
                              </a:srgbClr>
                            </a:outerShdw>
                          </a:effectLst>
                          <a:latin typeface="Consolas" panose="020B0609020204030204" pitchFamily="49" charset="0"/>
                        </a:rPr>
                        <a:t>4B</a:t>
                      </a:r>
                      <a:endParaRPr lang="en-US" sz="1200" b="0" i="0" u="none" strike="noStrike" dirty="0">
                        <a:solidFill>
                          <a:schemeClr val="bg1"/>
                        </a:solidFill>
                        <a:effectLst>
                          <a:outerShdw blurRad="38100" dist="38100" dir="2700000" algn="tl">
                            <a:srgbClr val="000000">
                              <a:alpha val="43137"/>
                            </a:srgbClr>
                          </a:outerShdw>
                        </a:effectLst>
                        <a:latin typeface="Consolas" panose="020B0609020204030204" pitchFamily="49" charset="0"/>
                        <a:ea typeface="等线" panose="02010600030101010101" pitchFamily="2" charset="-122"/>
                        <a:cs typeface="Arial" panose="020B0604020202020204" pitchFamily="34" charset="0"/>
                      </a:endParaRPr>
                    </a:p>
                  </a:txBody>
                  <a:tcPr marL="9525" marR="9525" marT="9525" marB="0" anchor="ctr">
                    <a:solidFill>
                      <a:schemeClr val="accent2">
                        <a:lumMod val="40000"/>
                        <a:lumOff val="60000"/>
                      </a:schemeClr>
                    </a:solidFill>
                  </a:tcPr>
                </a:tc>
                <a:tc>
                  <a:txBody>
                    <a:bodyPr/>
                    <a:lstStyle/>
                    <a:p>
                      <a:pPr algn="ctr" rtl="0" fontAlgn="ctr"/>
                      <a:r>
                        <a:rPr lang="en-US" sz="1200" u="none" strike="noStrike" dirty="0">
                          <a:solidFill>
                            <a:schemeClr val="bg1"/>
                          </a:solidFill>
                          <a:effectLst>
                            <a:outerShdw blurRad="38100" dist="38100" dir="2700000" algn="tl">
                              <a:srgbClr val="000000">
                                <a:alpha val="43137"/>
                              </a:srgbClr>
                            </a:outerShdw>
                          </a:effectLst>
                          <a:latin typeface="Consolas" panose="020B0609020204030204" pitchFamily="49" charset="0"/>
                        </a:rPr>
                        <a:t>4C</a:t>
                      </a:r>
                      <a:endParaRPr lang="en-US" sz="1200" b="0" i="0" u="none" strike="noStrike" dirty="0">
                        <a:solidFill>
                          <a:schemeClr val="bg1"/>
                        </a:solidFill>
                        <a:effectLst>
                          <a:outerShdw blurRad="38100" dist="38100" dir="2700000" algn="tl">
                            <a:srgbClr val="000000">
                              <a:alpha val="43137"/>
                            </a:srgbClr>
                          </a:outerShdw>
                        </a:effectLst>
                        <a:latin typeface="Consolas" panose="020B0609020204030204" pitchFamily="49" charset="0"/>
                        <a:ea typeface="等线" panose="02010600030101010101" pitchFamily="2" charset="-122"/>
                        <a:cs typeface="Arial" panose="020B0604020202020204" pitchFamily="34" charset="0"/>
                      </a:endParaRPr>
                    </a:p>
                  </a:txBody>
                  <a:tcPr marL="9525" marR="9525" marT="9525" marB="0" anchor="ctr">
                    <a:solidFill>
                      <a:schemeClr val="accent2">
                        <a:lumMod val="40000"/>
                        <a:lumOff val="60000"/>
                      </a:schemeClr>
                    </a:solidFill>
                  </a:tcPr>
                </a:tc>
                <a:tc>
                  <a:txBody>
                    <a:bodyPr/>
                    <a:lstStyle/>
                    <a:p>
                      <a:pPr algn="ctr" rtl="0" fontAlgn="ctr"/>
                      <a:r>
                        <a:rPr lang="en-US" sz="1200" u="none" strike="noStrike">
                          <a:solidFill>
                            <a:schemeClr val="bg1"/>
                          </a:solidFill>
                          <a:effectLst>
                            <a:outerShdw blurRad="38100" dist="38100" dir="2700000" algn="tl">
                              <a:srgbClr val="000000">
                                <a:alpha val="43137"/>
                              </a:srgbClr>
                            </a:outerShdw>
                          </a:effectLst>
                          <a:latin typeface="Consolas" panose="020B0609020204030204" pitchFamily="49" charset="0"/>
                        </a:rPr>
                        <a:t>4D</a:t>
                      </a:r>
                      <a:endParaRPr lang="en-US" sz="1200" b="0" i="0" u="none" strike="noStrike">
                        <a:solidFill>
                          <a:schemeClr val="bg1"/>
                        </a:solidFill>
                        <a:effectLst>
                          <a:outerShdw blurRad="38100" dist="38100" dir="2700000" algn="tl">
                            <a:srgbClr val="000000">
                              <a:alpha val="43137"/>
                            </a:srgbClr>
                          </a:outerShdw>
                        </a:effectLst>
                        <a:latin typeface="Consolas" panose="020B0609020204030204" pitchFamily="49" charset="0"/>
                        <a:ea typeface="等线" panose="02010600030101010101" pitchFamily="2" charset="-122"/>
                        <a:cs typeface="Arial" panose="020B0604020202020204" pitchFamily="34" charset="0"/>
                      </a:endParaRPr>
                    </a:p>
                  </a:txBody>
                  <a:tcPr marL="9525" marR="9525" marT="9525" marB="0" anchor="ctr">
                    <a:solidFill>
                      <a:schemeClr val="accent2">
                        <a:lumMod val="40000"/>
                        <a:lumOff val="60000"/>
                      </a:schemeClr>
                    </a:solidFill>
                  </a:tcPr>
                </a:tc>
                <a:tc>
                  <a:txBody>
                    <a:bodyPr/>
                    <a:lstStyle/>
                    <a:p>
                      <a:pPr algn="ctr" rtl="0" fontAlgn="ctr"/>
                      <a:r>
                        <a:rPr lang="en-US" sz="1200" u="none" strike="noStrike">
                          <a:solidFill>
                            <a:schemeClr val="bg1"/>
                          </a:solidFill>
                          <a:effectLst>
                            <a:outerShdw blurRad="38100" dist="38100" dir="2700000" algn="tl">
                              <a:srgbClr val="000000">
                                <a:alpha val="43137"/>
                              </a:srgbClr>
                            </a:outerShdw>
                          </a:effectLst>
                          <a:latin typeface="Consolas" panose="020B0609020204030204" pitchFamily="49" charset="0"/>
                        </a:rPr>
                        <a:t>4E</a:t>
                      </a:r>
                      <a:endParaRPr lang="en-US" sz="1200" b="0" i="0" u="none" strike="noStrike">
                        <a:solidFill>
                          <a:schemeClr val="bg1"/>
                        </a:solidFill>
                        <a:effectLst>
                          <a:outerShdw blurRad="38100" dist="38100" dir="2700000" algn="tl">
                            <a:srgbClr val="000000">
                              <a:alpha val="43137"/>
                            </a:srgbClr>
                          </a:outerShdw>
                        </a:effectLst>
                        <a:latin typeface="Consolas" panose="020B0609020204030204" pitchFamily="49" charset="0"/>
                        <a:ea typeface="等线" panose="02010600030101010101" pitchFamily="2" charset="-122"/>
                        <a:cs typeface="Arial" panose="020B0604020202020204" pitchFamily="34" charset="0"/>
                      </a:endParaRPr>
                    </a:p>
                  </a:txBody>
                  <a:tcPr marL="9525" marR="9525" marT="9525" marB="0" anchor="ctr">
                    <a:solidFill>
                      <a:schemeClr val="accent2">
                        <a:lumMod val="40000"/>
                        <a:lumOff val="60000"/>
                      </a:schemeClr>
                    </a:solidFill>
                  </a:tcPr>
                </a:tc>
                <a:tc>
                  <a:txBody>
                    <a:bodyPr/>
                    <a:lstStyle/>
                    <a:p>
                      <a:pPr algn="ctr" rtl="0" fontAlgn="ctr"/>
                      <a:r>
                        <a:rPr lang="en-US" sz="1200" u="none" strike="noStrike">
                          <a:solidFill>
                            <a:schemeClr val="bg1"/>
                          </a:solidFill>
                          <a:effectLst>
                            <a:outerShdw blurRad="38100" dist="38100" dir="2700000" algn="tl">
                              <a:srgbClr val="000000">
                                <a:alpha val="43137"/>
                              </a:srgbClr>
                            </a:outerShdw>
                          </a:effectLst>
                          <a:latin typeface="Consolas" panose="020B0609020204030204" pitchFamily="49" charset="0"/>
                        </a:rPr>
                        <a:t>4F</a:t>
                      </a:r>
                      <a:endParaRPr lang="en-US" sz="1200" b="0" i="0" u="none" strike="noStrike">
                        <a:solidFill>
                          <a:schemeClr val="bg1"/>
                        </a:solidFill>
                        <a:effectLst>
                          <a:outerShdw blurRad="38100" dist="38100" dir="2700000" algn="tl">
                            <a:srgbClr val="000000">
                              <a:alpha val="43137"/>
                            </a:srgbClr>
                          </a:outerShdw>
                        </a:effectLst>
                        <a:latin typeface="Consolas" panose="020B0609020204030204" pitchFamily="49" charset="0"/>
                        <a:ea typeface="等线" panose="02010600030101010101" pitchFamily="2" charset="-122"/>
                        <a:cs typeface="Arial" panose="020B0604020202020204" pitchFamily="34" charset="0"/>
                      </a:endParaRPr>
                    </a:p>
                  </a:txBody>
                  <a:tcPr marL="9525" marR="9525" marT="9525" marB="0" anchor="ctr">
                    <a:solidFill>
                      <a:schemeClr val="accent2">
                        <a:lumMod val="40000"/>
                        <a:lumOff val="60000"/>
                      </a:schemeClr>
                    </a:solidFill>
                  </a:tcPr>
                </a:tc>
                <a:extLst>
                  <a:ext uri="{0D108BD9-81ED-4DB2-BD59-A6C34878D82A}">
                    <a16:rowId xmlns:a16="http://schemas.microsoft.com/office/drawing/2014/main" val="2568326632"/>
                  </a:ext>
                </a:extLst>
              </a:tr>
              <a:tr h="370840">
                <a:tc>
                  <a:txBody>
                    <a:bodyPr/>
                    <a:lstStyle/>
                    <a:p>
                      <a:pPr algn="ctr" rtl="0" fontAlgn="ctr"/>
                      <a:r>
                        <a:rPr lang="en-US" altLang="zh-CN" sz="1200" u="none" strike="noStrike">
                          <a:solidFill>
                            <a:schemeClr val="bg1"/>
                          </a:solidFill>
                          <a:effectLst>
                            <a:outerShdw blurRad="38100" dist="38100" dir="2700000" algn="tl">
                              <a:srgbClr val="000000">
                                <a:alpha val="43137"/>
                              </a:srgbClr>
                            </a:outerShdw>
                          </a:effectLst>
                          <a:latin typeface="Consolas" panose="020B0609020204030204" pitchFamily="49" charset="0"/>
                        </a:rPr>
                        <a:t>50</a:t>
                      </a:r>
                      <a:endParaRPr lang="en-US" altLang="zh-CN" sz="1200" b="0" i="0" u="none" strike="noStrike">
                        <a:solidFill>
                          <a:schemeClr val="bg1"/>
                        </a:solidFill>
                        <a:effectLst>
                          <a:outerShdw blurRad="38100" dist="38100" dir="2700000" algn="tl">
                            <a:srgbClr val="000000">
                              <a:alpha val="43137"/>
                            </a:srgbClr>
                          </a:outerShdw>
                        </a:effectLst>
                        <a:latin typeface="Consolas" panose="020B0609020204030204" pitchFamily="49" charset="0"/>
                        <a:ea typeface="等线" panose="02010600030101010101" pitchFamily="2" charset="-122"/>
                        <a:cs typeface="Arial" panose="020B0604020202020204" pitchFamily="34" charset="0"/>
                      </a:endParaRPr>
                    </a:p>
                  </a:txBody>
                  <a:tcPr marL="9525" marR="9525" marT="9525" marB="0" anchor="ctr">
                    <a:solidFill>
                      <a:schemeClr val="accent2">
                        <a:lumMod val="40000"/>
                        <a:lumOff val="60000"/>
                      </a:schemeClr>
                    </a:solidFill>
                  </a:tcPr>
                </a:tc>
                <a:tc>
                  <a:txBody>
                    <a:bodyPr/>
                    <a:lstStyle/>
                    <a:p>
                      <a:pPr algn="ctr" rtl="0" fontAlgn="ctr"/>
                      <a:r>
                        <a:rPr lang="en-US" altLang="zh-CN" sz="1200" u="none" strike="noStrike">
                          <a:solidFill>
                            <a:schemeClr val="bg1"/>
                          </a:solidFill>
                          <a:effectLst>
                            <a:outerShdw blurRad="38100" dist="38100" dir="2700000" algn="tl">
                              <a:srgbClr val="000000">
                                <a:alpha val="43137"/>
                              </a:srgbClr>
                            </a:outerShdw>
                          </a:effectLst>
                          <a:latin typeface="Consolas" panose="020B0609020204030204" pitchFamily="49" charset="0"/>
                        </a:rPr>
                        <a:t>51</a:t>
                      </a:r>
                      <a:endParaRPr lang="en-US" altLang="zh-CN" sz="1200" b="0" i="0" u="none" strike="noStrike">
                        <a:solidFill>
                          <a:schemeClr val="bg1"/>
                        </a:solidFill>
                        <a:effectLst>
                          <a:outerShdw blurRad="38100" dist="38100" dir="2700000" algn="tl">
                            <a:srgbClr val="000000">
                              <a:alpha val="43137"/>
                            </a:srgbClr>
                          </a:outerShdw>
                        </a:effectLst>
                        <a:latin typeface="Consolas" panose="020B0609020204030204" pitchFamily="49" charset="0"/>
                        <a:ea typeface="等线" panose="02010600030101010101" pitchFamily="2" charset="-122"/>
                        <a:cs typeface="Arial" panose="020B0604020202020204" pitchFamily="34" charset="0"/>
                      </a:endParaRPr>
                    </a:p>
                  </a:txBody>
                  <a:tcPr marL="9525" marR="9525" marT="9525" marB="0" anchor="ctr">
                    <a:solidFill>
                      <a:schemeClr val="accent2">
                        <a:lumMod val="40000"/>
                        <a:lumOff val="60000"/>
                      </a:schemeClr>
                    </a:solidFill>
                  </a:tcPr>
                </a:tc>
                <a:tc>
                  <a:txBody>
                    <a:bodyPr/>
                    <a:lstStyle/>
                    <a:p>
                      <a:pPr algn="ctr" rtl="0" fontAlgn="ctr"/>
                      <a:r>
                        <a:rPr lang="en-US" altLang="zh-CN" sz="1200" u="none" strike="noStrike">
                          <a:solidFill>
                            <a:schemeClr val="bg1"/>
                          </a:solidFill>
                          <a:effectLst>
                            <a:outerShdw blurRad="38100" dist="38100" dir="2700000" algn="tl">
                              <a:srgbClr val="000000">
                                <a:alpha val="43137"/>
                              </a:srgbClr>
                            </a:outerShdw>
                          </a:effectLst>
                          <a:latin typeface="Consolas" panose="020B0609020204030204" pitchFamily="49" charset="0"/>
                        </a:rPr>
                        <a:t>52</a:t>
                      </a:r>
                      <a:endParaRPr lang="en-US" altLang="zh-CN" sz="1200" b="0" i="0" u="none" strike="noStrike">
                        <a:solidFill>
                          <a:schemeClr val="bg1"/>
                        </a:solidFill>
                        <a:effectLst>
                          <a:outerShdw blurRad="38100" dist="38100" dir="2700000" algn="tl">
                            <a:srgbClr val="000000">
                              <a:alpha val="43137"/>
                            </a:srgbClr>
                          </a:outerShdw>
                        </a:effectLst>
                        <a:latin typeface="Consolas" panose="020B0609020204030204" pitchFamily="49" charset="0"/>
                        <a:ea typeface="等线" panose="02010600030101010101" pitchFamily="2" charset="-122"/>
                        <a:cs typeface="Arial" panose="020B0604020202020204" pitchFamily="34" charset="0"/>
                      </a:endParaRPr>
                    </a:p>
                  </a:txBody>
                  <a:tcPr marL="9525" marR="9525" marT="9525" marB="0" anchor="ctr">
                    <a:solidFill>
                      <a:schemeClr val="accent2">
                        <a:lumMod val="40000"/>
                        <a:lumOff val="60000"/>
                      </a:schemeClr>
                    </a:solidFill>
                  </a:tcPr>
                </a:tc>
                <a:tc>
                  <a:txBody>
                    <a:bodyPr/>
                    <a:lstStyle/>
                    <a:p>
                      <a:pPr algn="ctr" rtl="0" fontAlgn="ctr"/>
                      <a:r>
                        <a:rPr lang="en-US" altLang="zh-CN" sz="1200" u="none" strike="noStrike">
                          <a:solidFill>
                            <a:schemeClr val="bg1"/>
                          </a:solidFill>
                          <a:effectLst>
                            <a:outerShdw blurRad="38100" dist="38100" dir="2700000" algn="tl">
                              <a:srgbClr val="000000">
                                <a:alpha val="43137"/>
                              </a:srgbClr>
                            </a:outerShdw>
                          </a:effectLst>
                          <a:latin typeface="Consolas" panose="020B0609020204030204" pitchFamily="49" charset="0"/>
                        </a:rPr>
                        <a:t>53</a:t>
                      </a:r>
                      <a:endParaRPr lang="en-US" altLang="zh-CN" sz="1200" b="0" i="0" u="none" strike="noStrike">
                        <a:solidFill>
                          <a:schemeClr val="bg1"/>
                        </a:solidFill>
                        <a:effectLst>
                          <a:outerShdw blurRad="38100" dist="38100" dir="2700000" algn="tl">
                            <a:srgbClr val="000000">
                              <a:alpha val="43137"/>
                            </a:srgbClr>
                          </a:outerShdw>
                        </a:effectLst>
                        <a:latin typeface="Consolas" panose="020B0609020204030204" pitchFamily="49" charset="0"/>
                        <a:ea typeface="等线" panose="02010600030101010101" pitchFamily="2" charset="-122"/>
                        <a:cs typeface="Arial" panose="020B0604020202020204" pitchFamily="34" charset="0"/>
                      </a:endParaRPr>
                    </a:p>
                  </a:txBody>
                  <a:tcPr marL="9525" marR="9525" marT="9525" marB="0" anchor="ctr">
                    <a:solidFill>
                      <a:schemeClr val="accent2">
                        <a:lumMod val="40000"/>
                        <a:lumOff val="60000"/>
                      </a:schemeClr>
                    </a:solidFill>
                  </a:tcPr>
                </a:tc>
                <a:tc>
                  <a:txBody>
                    <a:bodyPr/>
                    <a:lstStyle/>
                    <a:p>
                      <a:pPr algn="ctr" rtl="0" fontAlgn="ctr"/>
                      <a:r>
                        <a:rPr lang="en-US" altLang="zh-CN" sz="1200" u="none" strike="noStrike">
                          <a:solidFill>
                            <a:schemeClr val="bg1"/>
                          </a:solidFill>
                          <a:effectLst>
                            <a:outerShdw blurRad="38100" dist="38100" dir="2700000" algn="tl">
                              <a:srgbClr val="000000">
                                <a:alpha val="43137"/>
                              </a:srgbClr>
                            </a:outerShdw>
                          </a:effectLst>
                          <a:latin typeface="Consolas" panose="020B0609020204030204" pitchFamily="49" charset="0"/>
                        </a:rPr>
                        <a:t>54</a:t>
                      </a:r>
                      <a:endParaRPr lang="en-US" altLang="zh-CN" sz="1200" b="0" i="0" u="none" strike="noStrike">
                        <a:solidFill>
                          <a:schemeClr val="bg1"/>
                        </a:solidFill>
                        <a:effectLst>
                          <a:outerShdw blurRad="38100" dist="38100" dir="2700000" algn="tl">
                            <a:srgbClr val="000000">
                              <a:alpha val="43137"/>
                            </a:srgbClr>
                          </a:outerShdw>
                        </a:effectLst>
                        <a:latin typeface="Consolas" panose="020B0609020204030204" pitchFamily="49" charset="0"/>
                        <a:ea typeface="等线" panose="02010600030101010101" pitchFamily="2" charset="-122"/>
                        <a:cs typeface="Arial" panose="020B0604020202020204" pitchFamily="34" charset="0"/>
                      </a:endParaRPr>
                    </a:p>
                  </a:txBody>
                  <a:tcPr marL="9525" marR="9525" marT="9525" marB="0" anchor="ctr">
                    <a:solidFill>
                      <a:schemeClr val="accent2">
                        <a:lumMod val="40000"/>
                        <a:lumOff val="60000"/>
                      </a:schemeClr>
                    </a:solidFill>
                  </a:tcPr>
                </a:tc>
                <a:tc>
                  <a:txBody>
                    <a:bodyPr/>
                    <a:lstStyle/>
                    <a:p>
                      <a:pPr algn="ctr" rtl="0" fontAlgn="ctr"/>
                      <a:r>
                        <a:rPr lang="en-US" altLang="zh-CN" sz="1200" u="none" strike="noStrike">
                          <a:solidFill>
                            <a:schemeClr val="bg1"/>
                          </a:solidFill>
                          <a:effectLst>
                            <a:outerShdw blurRad="38100" dist="38100" dir="2700000" algn="tl">
                              <a:srgbClr val="000000">
                                <a:alpha val="43137"/>
                              </a:srgbClr>
                            </a:outerShdw>
                          </a:effectLst>
                          <a:latin typeface="Consolas" panose="020B0609020204030204" pitchFamily="49" charset="0"/>
                        </a:rPr>
                        <a:t>55</a:t>
                      </a:r>
                      <a:endParaRPr lang="en-US" altLang="zh-CN" sz="1200" b="0" i="0" u="none" strike="noStrike">
                        <a:solidFill>
                          <a:schemeClr val="bg1"/>
                        </a:solidFill>
                        <a:effectLst>
                          <a:outerShdw blurRad="38100" dist="38100" dir="2700000" algn="tl">
                            <a:srgbClr val="000000">
                              <a:alpha val="43137"/>
                            </a:srgbClr>
                          </a:outerShdw>
                        </a:effectLst>
                        <a:latin typeface="Consolas" panose="020B0609020204030204" pitchFamily="49" charset="0"/>
                        <a:ea typeface="等线" panose="02010600030101010101" pitchFamily="2" charset="-122"/>
                        <a:cs typeface="Arial" panose="020B0604020202020204" pitchFamily="34" charset="0"/>
                      </a:endParaRPr>
                    </a:p>
                  </a:txBody>
                  <a:tcPr marL="9525" marR="9525" marT="9525" marB="0" anchor="ctr">
                    <a:solidFill>
                      <a:schemeClr val="accent2">
                        <a:lumMod val="40000"/>
                        <a:lumOff val="60000"/>
                      </a:schemeClr>
                    </a:solidFill>
                  </a:tcPr>
                </a:tc>
                <a:tc>
                  <a:txBody>
                    <a:bodyPr/>
                    <a:lstStyle/>
                    <a:p>
                      <a:pPr algn="ctr" rtl="0" fontAlgn="ctr"/>
                      <a:r>
                        <a:rPr lang="en-US" altLang="zh-CN" sz="1200" u="none" strike="noStrike">
                          <a:solidFill>
                            <a:schemeClr val="bg1"/>
                          </a:solidFill>
                          <a:effectLst>
                            <a:outerShdw blurRad="38100" dist="38100" dir="2700000" algn="tl">
                              <a:srgbClr val="000000">
                                <a:alpha val="43137"/>
                              </a:srgbClr>
                            </a:outerShdw>
                          </a:effectLst>
                          <a:latin typeface="Consolas" panose="020B0609020204030204" pitchFamily="49" charset="0"/>
                        </a:rPr>
                        <a:t>56</a:t>
                      </a:r>
                      <a:endParaRPr lang="en-US" altLang="zh-CN" sz="1200" b="0" i="0" u="none" strike="noStrike">
                        <a:solidFill>
                          <a:schemeClr val="bg1"/>
                        </a:solidFill>
                        <a:effectLst>
                          <a:outerShdw blurRad="38100" dist="38100" dir="2700000" algn="tl">
                            <a:srgbClr val="000000">
                              <a:alpha val="43137"/>
                            </a:srgbClr>
                          </a:outerShdw>
                        </a:effectLst>
                        <a:latin typeface="Consolas" panose="020B0609020204030204" pitchFamily="49" charset="0"/>
                        <a:ea typeface="等线" panose="02010600030101010101" pitchFamily="2" charset="-122"/>
                        <a:cs typeface="Arial" panose="020B0604020202020204" pitchFamily="34" charset="0"/>
                      </a:endParaRPr>
                    </a:p>
                  </a:txBody>
                  <a:tcPr marL="9525" marR="9525" marT="9525" marB="0" anchor="ctr">
                    <a:solidFill>
                      <a:schemeClr val="accent2">
                        <a:lumMod val="40000"/>
                        <a:lumOff val="60000"/>
                      </a:schemeClr>
                    </a:solidFill>
                  </a:tcPr>
                </a:tc>
                <a:tc>
                  <a:txBody>
                    <a:bodyPr/>
                    <a:lstStyle/>
                    <a:p>
                      <a:pPr algn="ctr" rtl="0" fontAlgn="ctr"/>
                      <a:r>
                        <a:rPr lang="en-US" altLang="zh-CN" sz="1200" u="none" strike="noStrike">
                          <a:solidFill>
                            <a:schemeClr val="bg1"/>
                          </a:solidFill>
                          <a:effectLst>
                            <a:outerShdw blurRad="38100" dist="38100" dir="2700000" algn="tl">
                              <a:srgbClr val="000000">
                                <a:alpha val="43137"/>
                              </a:srgbClr>
                            </a:outerShdw>
                          </a:effectLst>
                          <a:latin typeface="Consolas" panose="020B0609020204030204" pitchFamily="49" charset="0"/>
                        </a:rPr>
                        <a:t>57</a:t>
                      </a:r>
                      <a:endParaRPr lang="en-US" altLang="zh-CN" sz="1200" b="0" i="0" u="none" strike="noStrike">
                        <a:solidFill>
                          <a:schemeClr val="bg1"/>
                        </a:solidFill>
                        <a:effectLst>
                          <a:outerShdw blurRad="38100" dist="38100" dir="2700000" algn="tl">
                            <a:srgbClr val="000000">
                              <a:alpha val="43137"/>
                            </a:srgbClr>
                          </a:outerShdw>
                        </a:effectLst>
                        <a:latin typeface="Consolas" panose="020B0609020204030204" pitchFamily="49" charset="0"/>
                        <a:ea typeface="等线" panose="02010600030101010101" pitchFamily="2" charset="-122"/>
                        <a:cs typeface="Arial" panose="020B0604020202020204" pitchFamily="34" charset="0"/>
                      </a:endParaRPr>
                    </a:p>
                  </a:txBody>
                  <a:tcPr marL="9525" marR="9525" marT="9525" marB="0" anchor="ctr">
                    <a:solidFill>
                      <a:schemeClr val="accent2">
                        <a:lumMod val="40000"/>
                        <a:lumOff val="60000"/>
                      </a:schemeClr>
                    </a:solidFill>
                  </a:tcPr>
                </a:tc>
                <a:tc>
                  <a:txBody>
                    <a:bodyPr/>
                    <a:lstStyle/>
                    <a:p>
                      <a:pPr algn="ctr" rtl="0" fontAlgn="ctr"/>
                      <a:r>
                        <a:rPr lang="en-US" altLang="zh-CN" sz="1200" u="none" strike="noStrike">
                          <a:solidFill>
                            <a:schemeClr val="bg1"/>
                          </a:solidFill>
                          <a:effectLst>
                            <a:outerShdw blurRad="38100" dist="38100" dir="2700000" algn="tl">
                              <a:srgbClr val="000000">
                                <a:alpha val="43137"/>
                              </a:srgbClr>
                            </a:outerShdw>
                          </a:effectLst>
                          <a:latin typeface="Consolas" panose="020B0609020204030204" pitchFamily="49" charset="0"/>
                        </a:rPr>
                        <a:t>58</a:t>
                      </a:r>
                      <a:endParaRPr lang="en-US" altLang="zh-CN" sz="1200" b="0" i="0" u="none" strike="noStrike">
                        <a:solidFill>
                          <a:schemeClr val="bg1"/>
                        </a:solidFill>
                        <a:effectLst>
                          <a:outerShdw blurRad="38100" dist="38100" dir="2700000" algn="tl">
                            <a:srgbClr val="000000">
                              <a:alpha val="43137"/>
                            </a:srgbClr>
                          </a:outerShdw>
                        </a:effectLst>
                        <a:latin typeface="Consolas" panose="020B0609020204030204" pitchFamily="49" charset="0"/>
                        <a:ea typeface="等线" panose="02010600030101010101" pitchFamily="2" charset="-122"/>
                        <a:cs typeface="Arial" panose="020B0604020202020204" pitchFamily="34" charset="0"/>
                      </a:endParaRPr>
                    </a:p>
                  </a:txBody>
                  <a:tcPr marL="9525" marR="9525" marT="9525" marB="0" anchor="ctr">
                    <a:solidFill>
                      <a:schemeClr val="accent2">
                        <a:lumMod val="40000"/>
                        <a:lumOff val="60000"/>
                      </a:schemeClr>
                    </a:solidFill>
                  </a:tcPr>
                </a:tc>
                <a:tc>
                  <a:txBody>
                    <a:bodyPr/>
                    <a:lstStyle/>
                    <a:p>
                      <a:pPr algn="ctr" rtl="0" fontAlgn="ctr"/>
                      <a:r>
                        <a:rPr lang="en-US" altLang="zh-CN" sz="1200" u="none" strike="noStrike">
                          <a:solidFill>
                            <a:schemeClr val="bg1"/>
                          </a:solidFill>
                          <a:effectLst>
                            <a:outerShdw blurRad="38100" dist="38100" dir="2700000" algn="tl">
                              <a:srgbClr val="000000">
                                <a:alpha val="43137"/>
                              </a:srgbClr>
                            </a:outerShdw>
                          </a:effectLst>
                          <a:latin typeface="Consolas" panose="020B0609020204030204" pitchFamily="49" charset="0"/>
                        </a:rPr>
                        <a:t>59</a:t>
                      </a:r>
                      <a:endParaRPr lang="en-US" altLang="zh-CN" sz="1200" b="0" i="0" u="none" strike="noStrike">
                        <a:solidFill>
                          <a:schemeClr val="bg1"/>
                        </a:solidFill>
                        <a:effectLst>
                          <a:outerShdw blurRad="38100" dist="38100" dir="2700000" algn="tl">
                            <a:srgbClr val="000000">
                              <a:alpha val="43137"/>
                            </a:srgbClr>
                          </a:outerShdw>
                        </a:effectLst>
                        <a:latin typeface="Consolas" panose="020B0609020204030204" pitchFamily="49" charset="0"/>
                        <a:ea typeface="等线" panose="02010600030101010101" pitchFamily="2" charset="-122"/>
                        <a:cs typeface="Arial" panose="020B0604020202020204" pitchFamily="34" charset="0"/>
                      </a:endParaRPr>
                    </a:p>
                  </a:txBody>
                  <a:tcPr marL="9525" marR="9525" marT="9525" marB="0" anchor="ctr">
                    <a:solidFill>
                      <a:schemeClr val="accent2">
                        <a:lumMod val="40000"/>
                        <a:lumOff val="60000"/>
                      </a:schemeClr>
                    </a:solidFill>
                  </a:tcPr>
                </a:tc>
                <a:tc>
                  <a:txBody>
                    <a:bodyPr/>
                    <a:lstStyle/>
                    <a:p>
                      <a:pPr algn="ctr" rtl="0" fontAlgn="ctr"/>
                      <a:r>
                        <a:rPr lang="en-US" sz="1200" u="none" strike="noStrike">
                          <a:solidFill>
                            <a:schemeClr val="bg1"/>
                          </a:solidFill>
                          <a:effectLst>
                            <a:outerShdw blurRad="38100" dist="38100" dir="2700000" algn="tl">
                              <a:srgbClr val="000000">
                                <a:alpha val="43137"/>
                              </a:srgbClr>
                            </a:outerShdw>
                          </a:effectLst>
                          <a:latin typeface="Consolas" panose="020B0609020204030204" pitchFamily="49" charset="0"/>
                        </a:rPr>
                        <a:t>5A</a:t>
                      </a:r>
                      <a:endParaRPr lang="en-US" sz="1200" b="0" i="0" u="none" strike="noStrike">
                        <a:solidFill>
                          <a:schemeClr val="bg1"/>
                        </a:solidFill>
                        <a:effectLst>
                          <a:outerShdw blurRad="38100" dist="38100" dir="2700000" algn="tl">
                            <a:srgbClr val="000000">
                              <a:alpha val="43137"/>
                            </a:srgbClr>
                          </a:outerShdw>
                        </a:effectLst>
                        <a:latin typeface="Consolas" panose="020B0609020204030204" pitchFamily="49" charset="0"/>
                        <a:ea typeface="等线" panose="02010600030101010101" pitchFamily="2" charset="-122"/>
                        <a:cs typeface="Arial" panose="020B0604020202020204" pitchFamily="34" charset="0"/>
                      </a:endParaRPr>
                    </a:p>
                  </a:txBody>
                  <a:tcPr marL="9525" marR="9525" marT="9525" marB="0" anchor="ctr">
                    <a:solidFill>
                      <a:schemeClr val="accent2">
                        <a:lumMod val="40000"/>
                        <a:lumOff val="60000"/>
                      </a:schemeClr>
                    </a:solidFill>
                  </a:tcPr>
                </a:tc>
                <a:tc>
                  <a:txBody>
                    <a:bodyPr/>
                    <a:lstStyle/>
                    <a:p>
                      <a:pPr algn="ctr" rtl="0" fontAlgn="ctr"/>
                      <a:r>
                        <a:rPr lang="en-US" sz="1200" u="none" strike="noStrike">
                          <a:solidFill>
                            <a:schemeClr val="bg1"/>
                          </a:solidFill>
                          <a:effectLst>
                            <a:outerShdw blurRad="38100" dist="38100" dir="2700000" algn="tl">
                              <a:srgbClr val="000000">
                                <a:alpha val="43137"/>
                              </a:srgbClr>
                            </a:outerShdw>
                          </a:effectLst>
                          <a:latin typeface="Consolas" panose="020B0609020204030204" pitchFamily="49" charset="0"/>
                        </a:rPr>
                        <a:t>5B</a:t>
                      </a:r>
                      <a:endParaRPr lang="en-US" sz="1200" b="0" i="0" u="none" strike="noStrike">
                        <a:solidFill>
                          <a:schemeClr val="bg1"/>
                        </a:solidFill>
                        <a:effectLst>
                          <a:outerShdw blurRad="38100" dist="38100" dir="2700000" algn="tl">
                            <a:srgbClr val="000000">
                              <a:alpha val="43137"/>
                            </a:srgbClr>
                          </a:outerShdw>
                        </a:effectLst>
                        <a:latin typeface="Consolas" panose="020B0609020204030204" pitchFamily="49" charset="0"/>
                        <a:ea typeface="等线" panose="02010600030101010101" pitchFamily="2" charset="-122"/>
                        <a:cs typeface="Arial" panose="020B0604020202020204" pitchFamily="34" charset="0"/>
                      </a:endParaRPr>
                    </a:p>
                  </a:txBody>
                  <a:tcPr marL="9525" marR="9525" marT="9525" marB="0" anchor="ctr">
                    <a:solidFill>
                      <a:schemeClr val="accent2">
                        <a:lumMod val="40000"/>
                        <a:lumOff val="60000"/>
                      </a:schemeClr>
                    </a:solidFill>
                  </a:tcPr>
                </a:tc>
                <a:tc>
                  <a:txBody>
                    <a:bodyPr/>
                    <a:lstStyle/>
                    <a:p>
                      <a:pPr algn="ctr" rtl="0" fontAlgn="ctr"/>
                      <a:r>
                        <a:rPr lang="en-US" sz="1200" u="none" strike="noStrike" dirty="0">
                          <a:solidFill>
                            <a:schemeClr val="bg1"/>
                          </a:solidFill>
                          <a:effectLst>
                            <a:outerShdw blurRad="38100" dist="38100" dir="2700000" algn="tl">
                              <a:srgbClr val="000000">
                                <a:alpha val="43137"/>
                              </a:srgbClr>
                            </a:outerShdw>
                          </a:effectLst>
                          <a:latin typeface="Consolas" panose="020B0609020204030204" pitchFamily="49" charset="0"/>
                        </a:rPr>
                        <a:t>5C</a:t>
                      </a:r>
                      <a:endParaRPr lang="en-US" sz="1200" b="0" i="0" u="none" strike="noStrike" dirty="0">
                        <a:solidFill>
                          <a:schemeClr val="bg1"/>
                        </a:solidFill>
                        <a:effectLst>
                          <a:outerShdw blurRad="38100" dist="38100" dir="2700000" algn="tl">
                            <a:srgbClr val="000000">
                              <a:alpha val="43137"/>
                            </a:srgbClr>
                          </a:outerShdw>
                        </a:effectLst>
                        <a:latin typeface="Consolas" panose="020B0609020204030204" pitchFamily="49" charset="0"/>
                        <a:ea typeface="等线" panose="02010600030101010101" pitchFamily="2" charset="-122"/>
                        <a:cs typeface="Arial" panose="020B0604020202020204" pitchFamily="34" charset="0"/>
                      </a:endParaRPr>
                    </a:p>
                  </a:txBody>
                  <a:tcPr marL="9525" marR="9525" marT="9525" marB="0" anchor="ctr">
                    <a:solidFill>
                      <a:schemeClr val="accent2">
                        <a:lumMod val="40000"/>
                        <a:lumOff val="60000"/>
                      </a:schemeClr>
                    </a:solidFill>
                  </a:tcPr>
                </a:tc>
                <a:tc>
                  <a:txBody>
                    <a:bodyPr/>
                    <a:lstStyle/>
                    <a:p>
                      <a:pPr algn="ctr" rtl="0" fontAlgn="ctr"/>
                      <a:r>
                        <a:rPr lang="en-US" sz="1200" u="none" strike="noStrike" dirty="0">
                          <a:solidFill>
                            <a:schemeClr val="bg1"/>
                          </a:solidFill>
                          <a:effectLst>
                            <a:outerShdw blurRad="38100" dist="38100" dir="2700000" algn="tl">
                              <a:srgbClr val="000000">
                                <a:alpha val="43137"/>
                              </a:srgbClr>
                            </a:outerShdw>
                          </a:effectLst>
                          <a:latin typeface="Consolas" panose="020B0609020204030204" pitchFamily="49" charset="0"/>
                        </a:rPr>
                        <a:t>5D</a:t>
                      </a:r>
                      <a:endParaRPr lang="en-US" sz="1200" b="0" i="0" u="none" strike="noStrike" dirty="0">
                        <a:solidFill>
                          <a:schemeClr val="bg1"/>
                        </a:solidFill>
                        <a:effectLst>
                          <a:outerShdw blurRad="38100" dist="38100" dir="2700000" algn="tl">
                            <a:srgbClr val="000000">
                              <a:alpha val="43137"/>
                            </a:srgbClr>
                          </a:outerShdw>
                        </a:effectLst>
                        <a:latin typeface="Consolas" panose="020B0609020204030204" pitchFamily="49" charset="0"/>
                        <a:ea typeface="等线" panose="02010600030101010101" pitchFamily="2" charset="-122"/>
                        <a:cs typeface="Arial" panose="020B0604020202020204" pitchFamily="34" charset="0"/>
                      </a:endParaRPr>
                    </a:p>
                  </a:txBody>
                  <a:tcPr marL="9525" marR="9525" marT="9525" marB="0" anchor="ctr">
                    <a:solidFill>
                      <a:schemeClr val="accent2">
                        <a:lumMod val="40000"/>
                        <a:lumOff val="60000"/>
                      </a:schemeClr>
                    </a:solidFill>
                  </a:tcPr>
                </a:tc>
                <a:tc>
                  <a:txBody>
                    <a:bodyPr/>
                    <a:lstStyle/>
                    <a:p>
                      <a:pPr algn="ctr" rtl="0" fontAlgn="ctr"/>
                      <a:r>
                        <a:rPr lang="en-US" sz="1200" u="none" strike="noStrike">
                          <a:solidFill>
                            <a:schemeClr val="bg1"/>
                          </a:solidFill>
                          <a:effectLst>
                            <a:outerShdw blurRad="38100" dist="38100" dir="2700000" algn="tl">
                              <a:srgbClr val="000000">
                                <a:alpha val="43137"/>
                              </a:srgbClr>
                            </a:outerShdw>
                          </a:effectLst>
                          <a:latin typeface="Consolas" panose="020B0609020204030204" pitchFamily="49" charset="0"/>
                        </a:rPr>
                        <a:t>5E</a:t>
                      </a:r>
                      <a:endParaRPr lang="en-US" sz="1200" b="0" i="0" u="none" strike="noStrike">
                        <a:solidFill>
                          <a:schemeClr val="bg1"/>
                        </a:solidFill>
                        <a:effectLst>
                          <a:outerShdw blurRad="38100" dist="38100" dir="2700000" algn="tl">
                            <a:srgbClr val="000000">
                              <a:alpha val="43137"/>
                            </a:srgbClr>
                          </a:outerShdw>
                        </a:effectLst>
                        <a:latin typeface="Consolas" panose="020B0609020204030204" pitchFamily="49" charset="0"/>
                        <a:ea typeface="等线" panose="02010600030101010101" pitchFamily="2" charset="-122"/>
                        <a:cs typeface="Arial" panose="020B0604020202020204" pitchFamily="34" charset="0"/>
                      </a:endParaRPr>
                    </a:p>
                  </a:txBody>
                  <a:tcPr marL="9525" marR="9525" marT="9525" marB="0" anchor="ctr">
                    <a:solidFill>
                      <a:schemeClr val="accent2">
                        <a:lumMod val="40000"/>
                        <a:lumOff val="60000"/>
                      </a:schemeClr>
                    </a:solidFill>
                  </a:tcPr>
                </a:tc>
                <a:tc>
                  <a:txBody>
                    <a:bodyPr/>
                    <a:lstStyle/>
                    <a:p>
                      <a:pPr algn="ctr" rtl="0" fontAlgn="ctr"/>
                      <a:r>
                        <a:rPr lang="en-US" sz="1200" u="none" strike="noStrike">
                          <a:solidFill>
                            <a:schemeClr val="bg1"/>
                          </a:solidFill>
                          <a:effectLst>
                            <a:outerShdw blurRad="38100" dist="38100" dir="2700000" algn="tl">
                              <a:srgbClr val="000000">
                                <a:alpha val="43137"/>
                              </a:srgbClr>
                            </a:outerShdw>
                          </a:effectLst>
                          <a:latin typeface="Consolas" panose="020B0609020204030204" pitchFamily="49" charset="0"/>
                        </a:rPr>
                        <a:t>5F</a:t>
                      </a:r>
                      <a:endParaRPr lang="en-US" sz="1200" b="0" i="0" u="none" strike="noStrike">
                        <a:solidFill>
                          <a:schemeClr val="bg1"/>
                        </a:solidFill>
                        <a:effectLst>
                          <a:outerShdw blurRad="38100" dist="38100" dir="2700000" algn="tl">
                            <a:srgbClr val="000000">
                              <a:alpha val="43137"/>
                            </a:srgbClr>
                          </a:outerShdw>
                        </a:effectLst>
                        <a:latin typeface="Consolas" panose="020B0609020204030204" pitchFamily="49" charset="0"/>
                        <a:ea typeface="等线" panose="02010600030101010101" pitchFamily="2" charset="-122"/>
                        <a:cs typeface="Arial" panose="020B0604020202020204" pitchFamily="34" charset="0"/>
                      </a:endParaRPr>
                    </a:p>
                  </a:txBody>
                  <a:tcPr marL="9525" marR="9525" marT="9525" marB="0" anchor="ctr">
                    <a:solidFill>
                      <a:schemeClr val="accent2">
                        <a:lumMod val="40000"/>
                        <a:lumOff val="60000"/>
                      </a:schemeClr>
                    </a:solidFill>
                  </a:tcPr>
                </a:tc>
                <a:extLst>
                  <a:ext uri="{0D108BD9-81ED-4DB2-BD59-A6C34878D82A}">
                    <a16:rowId xmlns:a16="http://schemas.microsoft.com/office/drawing/2014/main" val="3620723176"/>
                  </a:ext>
                </a:extLst>
              </a:tr>
              <a:tr h="370840">
                <a:tc>
                  <a:txBody>
                    <a:bodyPr/>
                    <a:lstStyle/>
                    <a:p>
                      <a:pPr algn="ctr" rtl="0" fontAlgn="ctr"/>
                      <a:r>
                        <a:rPr lang="en-US" altLang="zh-CN" sz="1200" u="none" strike="noStrike">
                          <a:solidFill>
                            <a:schemeClr val="bg1"/>
                          </a:solidFill>
                          <a:effectLst>
                            <a:outerShdw blurRad="38100" dist="38100" dir="2700000" algn="tl">
                              <a:srgbClr val="000000">
                                <a:alpha val="43137"/>
                              </a:srgbClr>
                            </a:outerShdw>
                          </a:effectLst>
                          <a:latin typeface="Consolas" panose="020B0609020204030204" pitchFamily="49" charset="0"/>
                        </a:rPr>
                        <a:t>60</a:t>
                      </a:r>
                      <a:endParaRPr lang="en-US" altLang="zh-CN" sz="1200" b="0" i="0" u="none" strike="noStrike">
                        <a:solidFill>
                          <a:schemeClr val="bg1"/>
                        </a:solidFill>
                        <a:effectLst>
                          <a:outerShdw blurRad="38100" dist="38100" dir="2700000" algn="tl">
                            <a:srgbClr val="000000">
                              <a:alpha val="43137"/>
                            </a:srgbClr>
                          </a:outerShdw>
                        </a:effectLst>
                        <a:latin typeface="Consolas" panose="020B0609020204030204" pitchFamily="49" charset="0"/>
                        <a:ea typeface="等线" panose="02010600030101010101" pitchFamily="2" charset="-122"/>
                        <a:cs typeface="Arial" panose="020B0604020202020204" pitchFamily="34" charset="0"/>
                      </a:endParaRPr>
                    </a:p>
                  </a:txBody>
                  <a:tcPr marL="9525" marR="9525" marT="9525" marB="0" anchor="ctr">
                    <a:solidFill>
                      <a:schemeClr val="accent2">
                        <a:lumMod val="40000"/>
                        <a:lumOff val="60000"/>
                      </a:schemeClr>
                    </a:solidFill>
                  </a:tcPr>
                </a:tc>
                <a:tc>
                  <a:txBody>
                    <a:bodyPr/>
                    <a:lstStyle/>
                    <a:p>
                      <a:pPr algn="ctr" rtl="0" fontAlgn="ctr"/>
                      <a:r>
                        <a:rPr lang="en-US" altLang="zh-CN" sz="1200" u="none" strike="noStrike">
                          <a:solidFill>
                            <a:schemeClr val="bg1"/>
                          </a:solidFill>
                          <a:effectLst>
                            <a:outerShdw blurRad="38100" dist="38100" dir="2700000" algn="tl">
                              <a:srgbClr val="000000">
                                <a:alpha val="43137"/>
                              </a:srgbClr>
                            </a:outerShdw>
                          </a:effectLst>
                          <a:latin typeface="Consolas" panose="020B0609020204030204" pitchFamily="49" charset="0"/>
                        </a:rPr>
                        <a:t>61</a:t>
                      </a:r>
                      <a:endParaRPr lang="en-US" altLang="zh-CN" sz="1200" b="0" i="0" u="none" strike="noStrike">
                        <a:solidFill>
                          <a:schemeClr val="bg1"/>
                        </a:solidFill>
                        <a:effectLst>
                          <a:outerShdw blurRad="38100" dist="38100" dir="2700000" algn="tl">
                            <a:srgbClr val="000000">
                              <a:alpha val="43137"/>
                            </a:srgbClr>
                          </a:outerShdw>
                        </a:effectLst>
                        <a:latin typeface="Consolas" panose="020B0609020204030204" pitchFamily="49" charset="0"/>
                        <a:ea typeface="等线" panose="02010600030101010101" pitchFamily="2" charset="-122"/>
                        <a:cs typeface="Arial" panose="020B0604020202020204" pitchFamily="34" charset="0"/>
                      </a:endParaRPr>
                    </a:p>
                  </a:txBody>
                  <a:tcPr marL="9525" marR="9525" marT="9525" marB="0" anchor="ctr">
                    <a:solidFill>
                      <a:schemeClr val="accent2">
                        <a:lumMod val="40000"/>
                        <a:lumOff val="60000"/>
                      </a:schemeClr>
                    </a:solidFill>
                  </a:tcPr>
                </a:tc>
                <a:tc>
                  <a:txBody>
                    <a:bodyPr/>
                    <a:lstStyle/>
                    <a:p>
                      <a:pPr algn="ctr" rtl="0" fontAlgn="ctr"/>
                      <a:r>
                        <a:rPr lang="en-US" altLang="zh-CN" sz="1200" u="none" strike="noStrike">
                          <a:solidFill>
                            <a:schemeClr val="bg1"/>
                          </a:solidFill>
                          <a:effectLst>
                            <a:outerShdw blurRad="38100" dist="38100" dir="2700000" algn="tl">
                              <a:srgbClr val="000000">
                                <a:alpha val="43137"/>
                              </a:srgbClr>
                            </a:outerShdw>
                          </a:effectLst>
                          <a:latin typeface="Consolas" panose="020B0609020204030204" pitchFamily="49" charset="0"/>
                        </a:rPr>
                        <a:t>62</a:t>
                      </a:r>
                      <a:endParaRPr lang="en-US" altLang="zh-CN" sz="1200" b="0" i="0" u="none" strike="noStrike">
                        <a:solidFill>
                          <a:schemeClr val="bg1"/>
                        </a:solidFill>
                        <a:effectLst>
                          <a:outerShdw blurRad="38100" dist="38100" dir="2700000" algn="tl">
                            <a:srgbClr val="000000">
                              <a:alpha val="43137"/>
                            </a:srgbClr>
                          </a:outerShdw>
                        </a:effectLst>
                        <a:latin typeface="Consolas" panose="020B0609020204030204" pitchFamily="49" charset="0"/>
                        <a:ea typeface="等线" panose="02010600030101010101" pitchFamily="2" charset="-122"/>
                        <a:cs typeface="Arial" panose="020B0604020202020204" pitchFamily="34" charset="0"/>
                      </a:endParaRPr>
                    </a:p>
                  </a:txBody>
                  <a:tcPr marL="9525" marR="9525" marT="9525" marB="0" anchor="ctr">
                    <a:solidFill>
                      <a:schemeClr val="accent2">
                        <a:lumMod val="40000"/>
                        <a:lumOff val="60000"/>
                      </a:schemeClr>
                    </a:solidFill>
                  </a:tcPr>
                </a:tc>
                <a:tc>
                  <a:txBody>
                    <a:bodyPr/>
                    <a:lstStyle/>
                    <a:p>
                      <a:pPr algn="ctr" rtl="0" fontAlgn="ctr"/>
                      <a:r>
                        <a:rPr lang="en-US" altLang="zh-CN" sz="1200" u="none" strike="noStrike">
                          <a:solidFill>
                            <a:schemeClr val="bg1"/>
                          </a:solidFill>
                          <a:effectLst>
                            <a:outerShdw blurRad="38100" dist="38100" dir="2700000" algn="tl">
                              <a:srgbClr val="000000">
                                <a:alpha val="43137"/>
                              </a:srgbClr>
                            </a:outerShdw>
                          </a:effectLst>
                          <a:latin typeface="Consolas" panose="020B0609020204030204" pitchFamily="49" charset="0"/>
                        </a:rPr>
                        <a:t>63</a:t>
                      </a:r>
                      <a:endParaRPr lang="en-US" altLang="zh-CN" sz="1200" b="0" i="0" u="none" strike="noStrike">
                        <a:solidFill>
                          <a:schemeClr val="bg1"/>
                        </a:solidFill>
                        <a:effectLst>
                          <a:outerShdw blurRad="38100" dist="38100" dir="2700000" algn="tl">
                            <a:srgbClr val="000000">
                              <a:alpha val="43137"/>
                            </a:srgbClr>
                          </a:outerShdw>
                        </a:effectLst>
                        <a:latin typeface="Consolas" panose="020B0609020204030204" pitchFamily="49" charset="0"/>
                        <a:ea typeface="等线" panose="02010600030101010101" pitchFamily="2" charset="-122"/>
                        <a:cs typeface="Arial" panose="020B0604020202020204" pitchFamily="34" charset="0"/>
                      </a:endParaRPr>
                    </a:p>
                  </a:txBody>
                  <a:tcPr marL="9525" marR="9525" marT="9525" marB="0" anchor="ctr">
                    <a:solidFill>
                      <a:schemeClr val="accent2">
                        <a:lumMod val="40000"/>
                        <a:lumOff val="60000"/>
                      </a:schemeClr>
                    </a:solidFill>
                  </a:tcPr>
                </a:tc>
                <a:tc>
                  <a:txBody>
                    <a:bodyPr/>
                    <a:lstStyle/>
                    <a:p>
                      <a:pPr algn="ctr" rtl="0" fontAlgn="ctr"/>
                      <a:r>
                        <a:rPr lang="en-US" altLang="zh-CN" sz="1200" u="none" strike="noStrike">
                          <a:solidFill>
                            <a:schemeClr val="bg1"/>
                          </a:solidFill>
                          <a:effectLst>
                            <a:outerShdw blurRad="38100" dist="38100" dir="2700000" algn="tl">
                              <a:srgbClr val="000000">
                                <a:alpha val="43137"/>
                              </a:srgbClr>
                            </a:outerShdw>
                          </a:effectLst>
                          <a:latin typeface="Consolas" panose="020B0609020204030204" pitchFamily="49" charset="0"/>
                        </a:rPr>
                        <a:t>64</a:t>
                      </a:r>
                      <a:endParaRPr lang="en-US" altLang="zh-CN" sz="1200" b="0" i="0" u="none" strike="noStrike">
                        <a:solidFill>
                          <a:schemeClr val="bg1"/>
                        </a:solidFill>
                        <a:effectLst>
                          <a:outerShdw blurRad="38100" dist="38100" dir="2700000" algn="tl">
                            <a:srgbClr val="000000">
                              <a:alpha val="43137"/>
                            </a:srgbClr>
                          </a:outerShdw>
                        </a:effectLst>
                        <a:latin typeface="Consolas" panose="020B0609020204030204" pitchFamily="49" charset="0"/>
                        <a:ea typeface="等线" panose="02010600030101010101" pitchFamily="2" charset="-122"/>
                        <a:cs typeface="Arial" panose="020B0604020202020204" pitchFamily="34" charset="0"/>
                      </a:endParaRPr>
                    </a:p>
                  </a:txBody>
                  <a:tcPr marL="9525" marR="9525" marT="9525" marB="0" anchor="ctr">
                    <a:solidFill>
                      <a:schemeClr val="accent2">
                        <a:lumMod val="40000"/>
                        <a:lumOff val="60000"/>
                      </a:schemeClr>
                    </a:solidFill>
                  </a:tcPr>
                </a:tc>
                <a:tc>
                  <a:txBody>
                    <a:bodyPr/>
                    <a:lstStyle/>
                    <a:p>
                      <a:pPr algn="ctr" rtl="0" fontAlgn="ctr"/>
                      <a:r>
                        <a:rPr lang="en-US" altLang="zh-CN" sz="1200" u="none" strike="noStrike">
                          <a:solidFill>
                            <a:schemeClr val="bg1"/>
                          </a:solidFill>
                          <a:effectLst>
                            <a:outerShdw blurRad="38100" dist="38100" dir="2700000" algn="tl">
                              <a:srgbClr val="000000">
                                <a:alpha val="43137"/>
                              </a:srgbClr>
                            </a:outerShdw>
                          </a:effectLst>
                          <a:latin typeface="Consolas" panose="020B0609020204030204" pitchFamily="49" charset="0"/>
                        </a:rPr>
                        <a:t>65</a:t>
                      </a:r>
                      <a:endParaRPr lang="en-US" altLang="zh-CN" sz="1200" b="0" i="0" u="none" strike="noStrike">
                        <a:solidFill>
                          <a:schemeClr val="bg1"/>
                        </a:solidFill>
                        <a:effectLst>
                          <a:outerShdw blurRad="38100" dist="38100" dir="2700000" algn="tl">
                            <a:srgbClr val="000000">
                              <a:alpha val="43137"/>
                            </a:srgbClr>
                          </a:outerShdw>
                        </a:effectLst>
                        <a:latin typeface="Consolas" panose="020B0609020204030204" pitchFamily="49" charset="0"/>
                        <a:ea typeface="等线" panose="02010600030101010101" pitchFamily="2" charset="-122"/>
                        <a:cs typeface="Arial" panose="020B0604020202020204" pitchFamily="34" charset="0"/>
                      </a:endParaRPr>
                    </a:p>
                  </a:txBody>
                  <a:tcPr marL="9525" marR="9525" marT="9525" marB="0" anchor="ctr">
                    <a:solidFill>
                      <a:schemeClr val="accent2">
                        <a:lumMod val="40000"/>
                        <a:lumOff val="60000"/>
                      </a:schemeClr>
                    </a:solidFill>
                  </a:tcPr>
                </a:tc>
                <a:tc>
                  <a:txBody>
                    <a:bodyPr/>
                    <a:lstStyle/>
                    <a:p>
                      <a:pPr algn="ctr" rtl="0" fontAlgn="ctr"/>
                      <a:r>
                        <a:rPr lang="en-US" altLang="zh-CN" sz="1200" u="none" strike="noStrike">
                          <a:solidFill>
                            <a:schemeClr val="bg1"/>
                          </a:solidFill>
                          <a:effectLst>
                            <a:outerShdw blurRad="38100" dist="38100" dir="2700000" algn="tl">
                              <a:srgbClr val="000000">
                                <a:alpha val="43137"/>
                              </a:srgbClr>
                            </a:outerShdw>
                          </a:effectLst>
                          <a:latin typeface="Consolas" panose="020B0609020204030204" pitchFamily="49" charset="0"/>
                        </a:rPr>
                        <a:t>66</a:t>
                      </a:r>
                      <a:endParaRPr lang="en-US" altLang="zh-CN" sz="1200" b="0" i="0" u="none" strike="noStrike">
                        <a:solidFill>
                          <a:schemeClr val="bg1"/>
                        </a:solidFill>
                        <a:effectLst>
                          <a:outerShdw blurRad="38100" dist="38100" dir="2700000" algn="tl">
                            <a:srgbClr val="000000">
                              <a:alpha val="43137"/>
                            </a:srgbClr>
                          </a:outerShdw>
                        </a:effectLst>
                        <a:latin typeface="Consolas" panose="020B0609020204030204" pitchFamily="49" charset="0"/>
                        <a:ea typeface="等线" panose="02010600030101010101" pitchFamily="2" charset="-122"/>
                        <a:cs typeface="Arial" panose="020B0604020202020204" pitchFamily="34" charset="0"/>
                      </a:endParaRPr>
                    </a:p>
                  </a:txBody>
                  <a:tcPr marL="9525" marR="9525" marT="9525" marB="0" anchor="ctr">
                    <a:solidFill>
                      <a:schemeClr val="accent2">
                        <a:lumMod val="40000"/>
                        <a:lumOff val="60000"/>
                      </a:schemeClr>
                    </a:solidFill>
                  </a:tcPr>
                </a:tc>
                <a:tc>
                  <a:txBody>
                    <a:bodyPr/>
                    <a:lstStyle/>
                    <a:p>
                      <a:pPr algn="ctr" rtl="0" fontAlgn="ctr"/>
                      <a:r>
                        <a:rPr lang="en-US" altLang="zh-CN" sz="1200" u="none" strike="noStrike">
                          <a:solidFill>
                            <a:schemeClr val="bg1"/>
                          </a:solidFill>
                          <a:effectLst>
                            <a:outerShdw blurRad="38100" dist="38100" dir="2700000" algn="tl">
                              <a:srgbClr val="000000">
                                <a:alpha val="43137"/>
                              </a:srgbClr>
                            </a:outerShdw>
                          </a:effectLst>
                          <a:latin typeface="Consolas" panose="020B0609020204030204" pitchFamily="49" charset="0"/>
                        </a:rPr>
                        <a:t>67</a:t>
                      </a:r>
                      <a:endParaRPr lang="en-US" altLang="zh-CN" sz="1200" b="0" i="0" u="none" strike="noStrike">
                        <a:solidFill>
                          <a:schemeClr val="bg1"/>
                        </a:solidFill>
                        <a:effectLst>
                          <a:outerShdw blurRad="38100" dist="38100" dir="2700000" algn="tl">
                            <a:srgbClr val="000000">
                              <a:alpha val="43137"/>
                            </a:srgbClr>
                          </a:outerShdw>
                        </a:effectLst>
                        <a:latin typeface="Consolas" panose="020B0609020204030204" pitchFamily="49" charset="0"/>
                        <a:ea typeface="等线" panose="02010600030101010101" pitchFamily="2" charset="-122"/>
                        <a:cs typeface="Arial" panose="020B0604020202020204" pitchFamily="34" charset="0"/>
                      </a:endParaRPr>
                    </a:p>
                  </a:txBody>
                  <a:tcPr marL="9525" marR="9525" marT="9525" marB="0" anchor="ctr">
                    <a:solidFill>
                      <a:schemeClr val="accent2">
                        <a:lumMod val="40000"/>
                        <a:lumOff val="60000"/>
                      </a:schemeClr>
                    </a:solidFill>
                  </a:tcPr>
                </a:tc>
                <a:tc>
                  <a:txBody>
                    <a:bodyPr/>
                    <a:lstStyle/>
                    <a:p>
                      <a:pPr algn="ctr" rtl="0" fontAlgn="ctr"/>
                      <a:r>
                        <a:rPr lang="en-US" altLang="zh-CN" sz="1200" u="none" strike="noStrike">
                          <a:solidFill>
                            <a:schemeClr val="bg1"/>
                          </a:solidFill>
                          <a:effectLst>
                            <a:outerShdw blurRad="38100" dist="38100" dir="2700000" algn="tl">
                              <a:srgbClr val="000000">
                                <a:alpha val="43137"/>
                              </a:srgbClr>
                            </a:outerShdw>
                          </a:effectLst>
                          <a:latin typeface="Consolas" panose="020B0609020204030204" pitchFamily="49" charset="0"/>
                        </a:rPr>
                        <a:t>68</a:t>
                      </a:r>
                      <a:endParaRPr lang="en-US" altLang="zh-CN" sz="1200" b="0" i="0" u="none" strike="noStrike">
                        <a:solidFill>
                          <a:schemeClr val="bg1"/>
                        </a:solidFill>
                        <a:effectLst>
                          <a:outerShdw blurRad="38100" dist="38100" dir="2700000" algn="tl">
                            <a:srgbClr val="000000">
                              <a:alpha val="43137"/>
                            </a:srgbClr>
                          </a:outerShdw>
                        </a:effectLst>
                        <a:latin typeface="Consolas" panose="020B0609020204030204" pitchFamily="49" charset="0"/>
                        <a:ea typeface="等线" panose="02010600030101010101" pitchFamily="2" charset="-122"/>
                        <a:cs typeface="Arial" panose="020B0604020202020204" pitchFamily="34" charset="0"/>
                      </a:endParaRPr>
                    </a:p>
                  </a:txBody>
                  <a:tcPr marL="9525" marR="9525" marT="9525" marB="0" anchor="ctr">
                    <a:solidFill>
                      <a:schemeClr val="accent2">
                        <a:lumMod val="40000"/>
                        <a:lumOff val="60000"/>
                      </a:schemeClr>
                    </a:solidFill>
                  </a:tcPr>
                </a:tc>
                <a:tc>
                  <a:txBody>
                    <a:bodyPr/>
                    <a:lstStyle/>
                    <a:p>
                      <a:pPr algn="ctr" rtl="0" fontAlgn="ctr"/>
                      <a:r>
                        <a:rPr lang="en-US" altLang="zh-CN" sz="1200" u="none" strike="noStrike">
                          <a:solidFill>
                            <a:schemeClr val="bg1"/>
                          </a:solidFill>
                          <a:effectLst>
                            <a:outerShdw blurRad="38100" dist="38100" dir="2700000" algn="tl">
                              <a:srgbClr val="000000">
                                <a:alpha val="43137"/>
                              </a:srgbClr>
                            </a:outerShdw>
                          </a:effectLst>
                          <a:latin typeface="Consolas" panose="020B0609020204030204" pitchFamily="49" charset="0"/>
                        </a:rPr>
                        <a:t>69</a:t>
                      </a:r>
                      <a:endParaRPr lang="en-US" altLang="zh-CN" sz="1200" b="0" i="0" u="none" strike="noStrike">
                        <a:solidFill>
                          <a:schemeClr val="bg1"/>
                        </a:solidFill>
                        <a:effectLst>
                          <a:outerShdw blurRad="38100" dist="38100" dir="2700000" algn="tl">
                            <a:srgbClr val="000000">
                              <a:alpha val="43137"/>
                            </a:srgbClr>
                          </a:outerShdw>
                        </a:effectLst>
                        <a:latin typeface="Consolas" panose="020B0609020204030204" pitchFamily="49" charset="0"/>
                        <a:ea typeface="等线" panose="02010600030101010101" pitchFamily="2" charset="-122"/>
                        <a:cs typeface="Arial" panose="020B0604020202020204" pitchFamily="34" charset="0"/>
                      </a:endParaRPr>
                    </a:p>
                  </a:txBody>
                  <a:tcPr marL="9525" marR="9525" marT="9525" marB="0" anchor="ctr">
                    <a:solidFill>
                      <a:schemeClr val="accent2">
                        <a:lumMod val="40000"/>
                        <a:lumOff val="60000"/>
                      </a:schemeClr>
                    </a:solidFill>
                  </a:tcPr>
                </a:tc>
                <a:tc>
                  <a:txBody>
                    <a:bodyPr/>
                    <a:lstStyle/>
                    <a:p>
                      <a:pPr algn="ctr" rtl="0" fontAlgn="ctr"/>
                      <a:r>
                        <a:rPr lang="en-US" sz="1200" u="none" strike="noStrike">
                          <a:solidFill>
                            <a:schemeClr val="bg1"/>
                          </a:solidFill>
                          <a:effectLst>
                            <a:outerShdw blurRad="38100" dist="38100" dir="2700000" algn="tl">
                              <a:srgbClr val="000000">
                                <a:alpha val="43137"/>
                              </a:srgbClr>
                            </a:outerShdw>
                          </a:effectLst>
                          <a:latin typeface="Consolas" panose="020B0609020204030204" pitchFamily="49" charset="0"/>
                        </a:rPr>
                        <a:t>6A</a:t>
                      </a:r>
                      <a:endParaRPr lang="en-US" sz="1200" b="0" i="0" u="none" strike="noStrike">
                        <a:solidFill>
                          <a:schemeClr val="bg1"/>
                        </a:solidFill>
                        <a:effectLst>
                          <a:outerShdw blurRad="38100" dist="38100" dir="2700000" algn="tl">
                            <a:srgbClr val="000000">
                              <a:alpha val="43137"/>
                            </a:srgbClr>
                          </a:outerShdw>
                        </a:effectLst>
                        <a:latin typeface="Consolas" panose="020B0609020204030204" pitchFamily="49" charset="0"/>
                        <a:ea typeface="等线" panose="02010600030101010101" pitchFamily="2" charset="-122"/>
                        <a:cs typeface="Arial" panose="020B0604020202020204" pitchFamily="34" charset="0"/>
                      </a:endParaRPr>
                    </a:p>
                  </a:txBody>
                  <a:tcPr marL="9525" marR="9525" marT="9525" marB="0" anchor="ctr">
                    <a:solidFill>
                      <a:schemeClr val="accent2">
                        <a:lumMod val="40000"/>
                        <a:lumOff val="60000"/>
                      </a:schemeClr>
                    </a:solidFill>
                  </a:tcPr>
                </a:tc>
                <a:tc>
                  <a:txBody>
                    <a:bodyPr/>
                    <a:lstStyle/>
                    <a:p>
                      <a:pPr algn="ctr" rtl="0" fontAlgn="ctr"/>
                      <a:r>
                        <a:rPr lang="en-US" sz="1200" u="none" strike="noStrike">
                          <a:solidFill>
                            <a:schemeClr val="bg1"/>
                          </a:solidFill>
                          <a:effectLst>
                            <a:outerShdw blurRad="38100" dist="38100" dir="2700000" algn="tl">
                              <a:srgbClr val="000000">
                                <a:alpha val="43137"/>
                              </a:srgbClr>
                            </a:outerShdw>
                          </a:effectLst>
                          <a:latin typeface="Consolas" panose="020B0609020204030204" pitchFamily="49" charset="0"/>
                        </a:rPr>
                        <a:t>6B</a:t>
                      </a:r>
                      <a:endParaRPr lang="en-US" sz="1200" b="0" i="0" u="none" strike="noStrike">
                        <a:solidFill>
                          <a:schemeClr val="bg1"/>
                        </a:solidFill>
                        <a:effectLst>
                          <a:outerShdw blurRad="38100" dist="38100" dir="2700000" algn="tl">
                            <a:srgbClr val="000000">
                              <a:alpha val="43137"/>
                            </a:srgbClr>
                          </a:outerShdw>
                        </a:effectLst>
                        <a:latin typeface="Consolas" panose="020B0609020204030204" pitchFamily="49" charset="0"/>
                        <a:ea typeface="等线" panose="02010600030101010101" pitchFamily="2" charset="-122"/>
                        <a:cs typeface="Arial" panose="020B0604020202020204" pitchFamily="34" charset="0"/>
                      </a:endParaRPr>
                    </a:p>
                  </a:txBody>
                  <a:tcPr marL="9525" marR="9525" marT="9525" marB="0" anchor="ctr">
                    <a:solidFill>
                      <a:schemeClr val="accent2">
                        <a:lumMod val="40000"/>
                        <a:lumOff val="60000"/>
                      </a:schemeClr>
                    </a:solidFill>
                  </a:tcPr>
                </a:tc>
                <a:tc>
                  <a:txBody>
                    <a:bodyPr/>
                    <a:lstStyle/>
                    <a:p>
                      <a:pPr algn="ctr" rtl="0" fontAlgn="ctr"/>
                      <a:r>
                        <a:rPr lang="en-US" sz="1200" u="none" strike="noStrike">
                          <a:solidFill>
                            <a:schemeClr val="bg1"/>
                          </a:solidFill>
                          <a:effectLst>
                            <a:outerShdw blurRad="38100" dist="38100" dir="2700000" algn="tl">
                              <a:srgbClr val="000000">
                                <a:alpha val="43137"/>
                              </a:srgbClr>
                            </a:outerShdw>
                          </a:effectLst>
                          <a:latin typeface="Consolas" panose="020B0609020204030204" pitchFamily="49" charset="0"/>
                        </a:rPr>
                        <a:t>6C</a:t>
                      </a:r>
                      <a:endParaRPr lang="en-US" sz="1200" b="0" i="0" u="none" strike="noStrike">
                        <a:solidFill>
                          <a:schemeClr val="bg1"/>
                        </a:solidFill>
                        <a:effectLst>
                          <a:outerShdw blurRad="38100" dist="38100" dir="2700000" algn="tl">
                            <a:srgbClr val="000000">
                              <a:alpha val="43137"/>
                            </a:srgbClr>
                          </a:outerShdw>
                        </a:effectLst>
                        <a:latin typeface="Consolas" panose="020B0609020204030204" pitchFamily="49" charset="0"/>
                        <a:ea typeface="等线" panose="02010600030101010101" pitchFamily="2" charset="-122"/>
                        <a:cs typeface="Arial" panose="020B0604020202020204" pitchFamily="34" charset="0"/>
                      </a:endParaRPr>
                    </a:p>
                  </a:txBody>
                  <a:tcPr marL="9525" marR="9525" marT="9525" marB="0" anchor="ctr">
                    <a:solidFill>
                      <a:schemeClr val="accent2">
                        <a:lumMod val="40000"/>
                        <a:lumOff val="60000"/>
                      </a:schemeClr>
                    </a:solidFill>
                  </a:tcPr>
                </a:tc>
                <a:tc>
                  <a:txBody>
                    <a:bodyPr/>
                    <a:lstStyle/>
                    <a:p>
                      <a:pPr algn="ctr" rtl="0" fontAlgn="ctr"/>
                      <a:r>
                        <a:rPr lang="en-US" sz="1200" u="none" strike="noStrike" dirty="0">
                          <a:solidFill>
                            <a:schemeClr val="bg1"/>
                          </a:solidFill>
                          <a:effectLst>
                            <a:outerShdw blurRad="38100" dist="38100" dir="2700000" algn="tl">
                              <a:srgbClr val="000000">
                                <a:alpha val="43137"/>
                              </a:srgbClr>
                            </a:outerShdw>
                          </a:effectLst>
                          <a:latin typeface="Consolas" panose="020B0609020204030204" pitchFamily="49" charset="0"/>
                        </a:rPr>
                        <a:t>6D</a:t>
                      </a:r>
                      <a:endParaRPr lang="en-US" sz="1200" b="0" i="0" u="none" strike="noStrike" dirty="0">
                        <a:solidFill>
                          <a:schemeClr val="bg1"/>
                        </a:solidFill>
                        <a:effectLst>
                          <a:outerShdw blurRad="38100" dist="38100" dir="2700000" algn="tl">
                            <a:srgbClr val="000000">
                              <a:alpha val="43137"/>
                            </a:srgbClr>
                          </a:outerShdw>
                        </a:effectLst>
                        <a:latin typeface="Consolas" panose="020B0609020204030204" pitchFamily="49" charset="0"/>
                        <a:ea typeface="等线" panose="02010600030101010101" pitchFamily="2" charset="-122"/>
                        <a:cs typeface="Arial" panose="020B0604020202020204" pitchFamily="34" charset="0"/>
                      </a:endParaRPr>
                    </a:p>
                  </a:txBody>
                  <a:tcPr marL="9525" marR="9525" marT="9525" marB="0" anchor="ctr">
                    <a:solidFill>
                      <a:schemeClr val="accent2">
                        <a:lumMod val="40000"/>
                        <a:lumOff val="60000"/>
                      </a:schemeClr>
                    </a:solidFill>
                  </a:tcPr>
                </a:tc>
                <a:tc>
                  <a:txBody>
                    <a:bodyPr/>
                    <a:lstStyle/>
                    <a:p>
                      <a:pPr algn="ctr" rtl="0" fontAlgn="ctr"/>
                      <a:r>
                        <a:rPr lang="en-US" sz="1200" u="none" strike="noStrike" dirty="0">
                          <a:solidFill>
                            <a:schemeClr val="bg1"/>
                          </a:solidFill>
                          <a:effectLst>
                            <a:outerShdw blurRad="38100" dist="38100" dir="2700000" algn="tl">
                              <a:srgbClr val="000000">
                                <a:alpha val="43137"/>
                              </a:srgbClr>
                            </a:outerShdw>
                          </a:effectLst>
                          <a:latin typeface="Consolas" panose="020B0609020204030204" pitchFamily="49" charset="0"/>
                        </a:rPr>
                        <a:t>6E</a:t>
                      </a:r>
                      <a:endParaRPr lang="en-US" sz="1200" b="0" i="0" u="none" strike="noStrike" dirty="0">
                        <a:solidFill>
                          <a:schemeClr val="bg1"/>
                        </a:solidFill>
                        <a:effectLst>
                          <a:outerShdw blurRad="38100" dist="38100" dir="2700000" algn="tl">
                            <a:srgbClr val="000000">
                              <a:alpha val="43137"/>
                            </a:srgbClr>
                          </a:outerShdw>
                        </a:effectLst>
                        <a:latin typeface="Consolas" panose="020B0609020204030204" pitchFamily="49" charset="0"/>
                        <a:ea typeface="等线" panose="02010600030101010101" pitchFamily="2" charset="-122"/>
                        <a:cs typeface="Arial" panose="020B0604020202020204" pitchFamily="34" charset="0"/>
                      </a:endParaRPr>
                    </a:p>
                  </a:txBody>
                  <a:tcPr marL="9525" marR="9525" marT="9525" marB="0" anchor="ctr">
                    <a:solidFill>
                      <a:schemeClr val="accent2">
                        <a:lumMod val="40000"/>
                        <a:lumOff val="60000"/>
                      </a:schemeClr>
                    </a:solidFill>
                  </a:tcPr>
                </a:tc>
                <a:tc>
                  <a:txBody>
                    <a:bodyPr/>
                    <a:lstStyle/>
                    <a:p>
                      <a:pPr algn="ctr" rtl="0" fontAlgn="ctr"/>
                      <a:r>
                        <a:rPr lang="en-US" sz="1200" u="none" strike="noStrike" dirty="0">
                          <a:solidFill>
                            <a:schemeClr val="bg1"/>
                          </a:solidFill>
                          <a:effectLst>
                            <a:outerShdw blurRad="38100" dist="38100" dir="2700000" algn="tl">
                              <a:srgbClr val="000000">
                                <a:alpha val="43137"/>
                              </a:srgbClr>
                            </a:outerShdw>
                          </a:effectLst>
                          <a:latin typeface="Consolas" panose="020B0609020204030204" pitchFamily="49" charset="0"/>
                        </a:rPr>
                        <a:t>6F</a:t>
                      </a:r>
                      <a:endParaRPr lang="en-US" sz="1200" b="0" i="0" u="none" strike="noStrike" dirty="0">
                        <a:solidFill>
                          <a:schemeClr val="bg1"/>
                        </a:solidFill>
                        <a:effectLst>
                          <a:outerShdw blurRad="38100" dist="38100" dir="2700000" algn="tl">
                            <a:srgbClr val="000000">
                              <a:alpha val="43137"/>
                            </a:srgbClr>
                          </a:outerShdw>
                        </a:effectLst>
                        <a:latin typeface="Consolas" panose="020B0609020204030204" pitchFamily="49" charset="0"/>
                        <a:ea typeface="等线" panose="02010600030101010101" pitchFamily="2" charset="-122"/>
                        <a:cs typeface="Arial" panose="020B0604020202020204" pitchFamily="34" charset="0"/>
                      </a:endParaRPr>
                    </a:p>
                  </a:txBody>
                  <a:tcPr marL="9525" marR="9525" marT="9525" marB="0" anchor="ctr">
                    <a:solidFill>
                      <a:schemeClr val="accent2">
                        <a:lumMod val="40000"/>
                        <a:lumOff val="60000"/>
                      </a:schemeClr>
                    </a:solidFill>
                  </a:tcPr>
                </a:tc>
                <a:extLst>
                  <a:ext uri="{0D108BD9-81ED-4DB2-BD59-A6C34878D82A}">
                    <a16:rowId xmlns:a16="http://schemas.microsoft.com/office/drawing/2014/main" val="3146292505"/>
                  </a:ext>
                </a:extLst>
              </a:tr>
              <a:tr h="370840">
                <a:tc>
                  <a:txBody>
                    <a:bodyPr/>
                    <a:lstStyle/>
                    <a:p>
                      <a:pPr algn="ctr" rtl="0" fontAlgn="ctr"/>
                      <a:r>
                        <a:rPr lang="en-US" altLang="zh-CN" sz="1200" u="none" strike="noStrike">
                          <a:solidFill>
                            <a:schemeClr val="bg1"/>
                          </a:solidFill>
                          <a:effectLst>
                            <a:outerShdw blurRad="38100" dist="38100" dir="2700000" algn="tl">
                              <a:srgbClr val="000000">
                                <a:alpha val="43137"/>
                              </a:srgbClr>
                            </a:outerShdw>
                          </a:effectLst>
                          <a:latin typeface="Consolas" panose="020B0609020204030204" pitchFamily="49" charset="0"/>
                        </a:rPr>
                        <a:t>70</a:t>
                      </a:r>
                      <a:endParaRPr lang="en-US" altLang="zh-CN" sz="1200" b="0" i="0" u="none" strike="noStrike">
                        <a:solidFill>
                          <a:schemeClr val="bg1"/>
                        </a:solidFill>
                        <a:effectLst>
                          <a:outerShdw blurRad="38100" dist="38100" dir="2700000" algn="tl">
                            <a:srgbClr val="000000">
                              <a:alpha val="43137"/>
                            </a:srgbClr>
                          </a:outerShdw>
                        </a:effectLst>
                        <a:latin typeface="Consolas" panose="020B0609020204030204" pitchFamily="49" charset="0"/>
                        <a:ea typeface="等线" panose="02010600030101010101" pitchFamily="2" charset="-122"/>
                        <a:cs typeface="Arial" panose="020B0604020202020204" pitchFamily="34" charset="0"/>
                      </a:endParaRPr>
                    </a:p>
                  </a:txBody>
                  <a:tcPr marL="9525" marR="9525" marT="9525" marB="0" anchor="ctr">
                    <a:solidFill>
                      <a:schemeClr val="accent2">
                        <a:lumMod val="40000"/>
                        <a:lumOff val="60000"/>
                      </a:schemeClr>
                    </a:solidFill>
                  </a:tcPr>
                </a:tc>
                <a:tc>
                  <a:txBody>
                    <a:bodyPr/>
                    <a:lstStyle/>
                    <a:p>
                      <a:pPr algn="ctr" rtl="0" fontAlgn="ctr"/>
                      <a:r>
                        <a:rPr lang="en-US" altLang="zh-CN" sz="1200" u="none" strike="noStrike">
                          <a:solidFill>
                            <a:schemeClr val="bg1"/>
                          </a:solidFill>
                          <a:effectLst>
                            <a:outerShdw blurRad="38100" dist="38100" dir="2700000" algn="tl">
                              <a:srgbClr val="000000">
                                <a:alpha val="43137"/>
                              </a:srgbClr>
                            </a:outerShdw>
                          </a:effectLst>
                          <a:latin typeface="Consolas" panose="020B0609020204030204" pitchFamily="49" charset="0"/>
                        </a:rPr>
                        <a:t>71</a:t>
                      </a:r>
                      <a:endParaRPr lang="en-US" altLang="zh-CN" sz="1200" b="0" i="0" u="none" strike="noStrike">
                        <a:solidFill>
                          <a:schemeClr val="bg1"/>
                        </a:solidFill>
                        <a:effectLst>
                          <a:outerShdw blurRad="38100" dist="38100" dir="2700000" algn="tl">
                            <a:srgbClr val="000000">
                              <a:alpha val="43137"/>
                            </a:srgbClr>
                          </a:outerShdw>
                        </a:effectLst>
                        <a:latin typeface="Consolas" panose="020B0609020204030204" pitchFamily="49" charset="0"/>
                        <a:ea typeface="等线" panose="02010600030101010101" pitchFamily="2" charset="-122"/>
                        <a:cs typeface="Arial" panose="020B0604020202020204" pitchFamily="34" charset="0"/>
                      </a:endParaRPr>
                    </a:p>
                  </a:txBody>
                  <a:tcPr marL="9525" marR="9525" marT="9525" marB="0" anchor="ctr">
                    <a:solidFill>
                      <a:schemeClr val="accent2">
                        <a:lumMod val="40000"/>
                        <a:lumOff val="60000"/>
                      </a:schemeClr>
                    </a:solidFill>
                  </a:tcPr>
                </a:tc>
                <a:tc>
                  <a:txBody>
                    <a:bodyPr/>
                    <a:lstStyle/>
                    <a:p>
                      <a:pPr algn="ctr" rtl="0" fontAlgn="ctr"/>
                      <a:r>
                        <a:rPr lang="en-US" altLang="zh-CN" sz="1200" u="none" strike="noStrike">
                          <a:solidFill>
                            <a:schemeClr val="bg1"/>
                          </a:solidFill>
                          <a:effectLst>
                            <a:outerShdw blurRad="38100" dist="38100" dir="2700000" algn="tl">
                              <a:srgbClr val="000000">
                                <a:alpha val="43137"/>
                              </a:srgbClr>
                            </a:outerShdw>
                          </a:effectLst>
                          <a:latin typeface="Consolas" panose="020B0609020204030204" pitchFamily="49" charset="0"/>
                        </a:rPr>
                        <a:t>72</a:t>
                      </a:r>
                      <a:endParaRPr lang="en-US" altLang="zh-CN" sz="1200" b="0" i="0" u="none" strike="noStrike">
                        <a:solidFill>
                          <a:schemeClr val="bg1"/>
                        </a:solidFill>
                        <a:effectLst>
                          <a:outerShdw blurRad="38100" dist="38100" dir="2700000" algn="tl">
                            <a:srgbClr val="000000">
                              <a:alpha val="43137"/>
                            </a:srgbClr>
                          </a:outerShdw>
                        </a:effectLst>
                        <a:latin typeface="Consolas" panose="020B0609020204030204" pitchFamily="49" charset="0"/>
                        <a:ea typeface="等线" panose="02010600030101010101" pitchFamily="2" charset="-122"/>
                        <a:cs typeface="Arial" panose="020B0604020202020204" pitchFamily="34" charset="0"/>
                      </a:endParaRPr>
                    </a:p>
                  </a:txBody>
                  <a:tcPr marL="9525" marR="9525" marT="9525" marB="0" anchor="ctr">
                    <a:solidFill>
                      <a:schemeClr val="accent2">
                        <a:lumMod val="40000"/>
                        <a:lumOff val="60000"/>
                      </a:schemeClr>
                    </a:solidFill>
                  </a:tcPr>
                </a:tc>
                <a:tc>
                  <a:txBody>
                    <a:bodyPr/>
                    <a:lstStyle/>
                    <a:p>
                      <a:pPr algn="ctr" rtl="0" fontAlgn="ctr"/>
                      <a:r>
                        <a:rPr lang="en-US" altLang="zh-CN" sz="1200" u="none" strike="noStrike">
                          <a:solidFill>
                            <a:schemeClr val="bg1"/>
                          </a:solidFill>
                          <a:effectLst>
                            <a:outerShdw blurRad="38100" dist="38100" dir="2700000" algn="tl">
                              <a:srgbClr val="000000">
                                <a:alpha val="43137"/>
                              </a:srgbClr>
                            </a:outerShdw>
                          </a:effectLst>
                          <a:latin typeface="Consolas" panose="020B0609020204030204" pitchFamily="49" charset="0"/>
                        </a:rPr>
                        <a:t>73</a:t>
                      </a:r>
                      <a:endParaRPr lang="en-US" altLang="zh-CN" sz="1200" b="0" i="0" u="none" strike="noStrike">
                        <a:solidFill>
                          <a:schemeClr val="bg1"/>
                        </a:solidFill>
                        <a:effectLst>
                          <a:outerShdw blurRad="38100" dist="38100" dir="2700000" algn="tl">
                            <a:srgbClr val="000000">
                              <a:alpha val="43137"/>
                            </a:srgbClr>
                          </a:outerShdw>
                        </a:effectLst>
                        <a:latin typeface="Consolas" panose="020B0609020204030204" pitchFamily="49" charset="0"/>
                        <a:ea typeface="等线" panose="02010600030101010101" pitchFamily="2" charset="-122"/>
                        <a:cs typeface="Arial" panose="020B0604020202020204" pitchFamily="34" charset="0"/>
                      </a:endParaRPr>
                    </a:p>
                  </a:txBody>
                  <a:tcPr marL="9525" marR="9525" marT="9525" marB="0" anchor="ctr">
                    <a:solidFill>
                      <a:schemeClr val="accent2">
                        <a:lumMod val="40000"/>
                        <a:lumOff val="60000"/>
                      </a:schemeClr>
                    </a:solidFill>
                  </a:tcPr>
                </a:tc>
                <a:tc>
                  <a:txBody>
                    <a:bodyPr/>
                    <a:lstStyle/>
                    <a:p>
                      <a:pPr algn="ctr" rtl="0" fontAlgn="ctr"/>
                      <a:r>
                        <a:rPr lang="en-US" altLang="zh-CN" sz="1200" u="none" strike="noStrike">
                          <a:solidFill>
                            <a:schemeClr val="bg1"/>
                          </a:solidFill>
                          <a:effectLst>
                            <a:outerShdw blurRad="38100" dist="38100" dir="2700000" algn="tl">
                              <a:srgbClr val="000000">
                                <a:alpha val="43137"/>
                              </a:srgbClr>
                            </a:outerShdw>
                          </a:effectLst>
                          <a:latin typeface="Consolas" panose="020B0609020204030204" pitchFamily="49" charset="0"/>
                        </a:rPr>
                        <a:t>74</a:t>
                      </a:r>
                      <a:endParaRPr lang="en-US" altLang="zh-CN" sz="1200" b="0" i="0" u="none" strike="noStrike">
                        <a:solidFill>
                          <a:schemeClr val="bg1"/>
                        </a:solidFill>
                        <a:effectLst>
                          <a:outerShdw blurRad="38100" dist="38100" dir="2700000" algn="tl">
                            <a:srgbClr val="000000">
                              <a:alpha val="43137"/>
                            </a:srgbClr>
                          </a:outerShdw>
                        </a:effectLst>
                        <a:latin typeface="Consolas" panose="020B0609020204030204" pitchFamily="49" charset="0"/>
                        <a:ea typeface="等线" panose="02010600030101010101" pitchFamily="2" charset="-122"/>
                        <a:cs typeface="Arial" panose="020B0604020202020204" pitchFamily="34" charset="0"/>
                      </a:endParaRPr>
                    </a:p>
                  </a:txBody>
                  <a:tcPr marL="9525" marR="9525" marT="9525" marB="0" anchor="ctr">
                    <a:solidFill>
                      <a:schemeClr val="accent2">
                        <a:lumMod val="40000"/>
                        <a:lumOff val="60000"/>
                      </a:schemeClr>
                    </a:solidFill>
                  </a:tcPr>
                </a:tc>
                <a:tc>
                  <a:txBody>
                    <a:bodyPr/>
                    <a:lstStyle/>
                    <a:p>
                      <a:pPr algn="ctr" rtl="0" fontAlgn="ctr"/>
                      <a:r>
                        <a:rPr lang="en-US" altLang="zh-CN" sz="1200" u="none" strike="noStrike">
                          <a:solidFill>
                            <a:schemeClr val="bg1"/>
                          </a:solidFill>
                          <a:effectLst>
                            <a:outerShdw blurRad="38100" dist="38100" dir="2700000" algn="tl">
                              <a:srgbClr val="000000">
                                <a:alpha val="43137"/>
                              </a:srgbClr>
                            </a:outerShdw>
                          </a:effectLst>
                          <a:latin typeface="Consolas" panose="020B0609020204030204" pitchFamily="49" charset="0"/>
                        </a:rPr>
                        <a:t>75</a:t>
                      </a:r>
                      <a:endParaRPr lang="en-US" altLang="zh-CN" sz="1200" b="0" i="0" u="none" strike="noStrike">
                        <a:solidFill>
                          <a:schemeClr val="bg1"/>
                        </a:solidFill>
                        <a:effectLst>
                          <a:outerShdw blurRad="38100" dist="38100" dir="2700000" algn="tl">
                            <a:srgbClr val="000000">
                              <a:alpha val="43137"/>
                            </a:srgbClr>
                          </a:outerShdw>
                        </a:effectLst>
                        <a:latin typeface="Consolas" panose="020B0609020204030204" pitchFamily="49" charset="0"/>
                        <a:ea typeface="等线" panose="02010600030101010101" pitchFamily="2" charset="-122"/>
                        <a:cs typeface="Arial" panose="020B0604020202020204" pitchFamily="34" charset="0"/>
                      </a:endParaRPr>
                    </a:p>
                  </a:txBody>
                  <a:tcPr marL="9525" marR="9525" marT="9525" marB="0" anchor="ctr">
                    <a:solidFill>
                      <a:schemeClr val="accent2">
                        <a:lumMod val="40000"/>
                        <a:lumOff val="60000"/>
                      </a:schemeClr>
                    </a:solidFill>
                  </a:tcPr>
                </a:tc>
                <a:tc>
                  <a:txBody>
                    <a:bodyPr/>
                    <a:lstStyle/>
                    <a:p>
                      <a:pPr algn="ctr" rtl="0" fontAlgn="ctr"/>
                      <a:r>
                        <a:rPr lang="en-US" altLang="zh-CN" sz="1200" u="none" strike="noStrike">
                          <a:solidFill>
                            <a:schemeClr val="bg1"/>
                          </a:solidFill>
                          <a:effectLst>
                            <a:outerShdw blurRad="38100" dist="38100" dir="2700000" algn="tl">
                              <a:srgbClr val="000000">
                                <a:alpha val="43137"/>
                              </a:srgbClr>
                            </a:outerShdw>
                          </a:effectLst>
                          <a:latin typeface="Consolas" panose="020B0609020204030204" pitchFamily="49" charset="0"/>
                        </a:rPr>
                        <a:t>76</a:t>
                      </a:r>
                      <a:endParaRPr lang="en-US" altLang="zh-CN" sz="1200" b="0" i="0" u="none" strike="noStrike">
                        <a:solidFill>
                          <a:schemeClr val="bg1"/>
                        </a:solidFill>
                        <a:effectLst>
                          <a:outerShdw blurRad="38100" dist="38100" dir="2700000" algn="tl">
                            <a:srgbClr val="000000">
                              <a:alpha val="43137"/>
                            </a:srgbClr>
                          </a:outerShdw>
                        </a:effectLst>
                        <a:latin typeface="Consolas" panose="020B0609020204030204" pitchFamily="49" charset="0"/>
                        <a:ea typeface="等线" panose="02010600030101010101" pitchFamily="2" charset="-122"/>
                        <a:cs typeface="Arial" panose="020B0604020202020204" pitchFamily="34" charset="0"/>
                      </a:endParaRPr>
                    </a:p>
                  </a:txBody>
                  <a:tcPr marL="9525" marR="9525" marT="9525" marB="0" anchor="ctr">
                    <a:solidFill>
                      <a:schemeClr val="accent2">
                        <a:lumMod val="40000"/>
                        <a:lumOff val="60000"/>
                      </a:schemeClr>
                    </a:solidFill>
                  </a:tcPr>
                </a:tc>
                <a:tc>
                  <a:txBody>
                    <a:bodyPr/>
                    <a:lstStyle/>
                    <a:p>
                      <a:pPr algn="ctr" rtl="0" fontAlgn="ctr"/>
                      <a:r>
                        <a:rPr lang="en-US" altLang="zh-CN" sz="1200" u="none" strike="noStrike">
                          <a:solidFill>
                            <a:schemeClr val="bg1"/>
                          </a:solidFill>
                          <a:effectLst>
                            <a:outerShdw blurRad="38100" dist="38100" dir="2700000" algn="tl">
                              <a:srgbClr val="000000">
                                <a:alpha val="43137"/>
                              </a:srgbClr>
                            </a:outerShdw>
                          </a:effectLst>
                          <a:latin typeface="Consolas" panose="020B0609020204030204" pitchFamily="49" charset="0"/>
                        </a:rPr>
                        <a:t>77</a:t>
                      </a:r>
                      <a:endParaRPr lang="en-US" altLang="zh-CN" sz="1200" b="0" i="0" u="none" strike="noStrike">
                        <a:solidFill>
                          <a:schemeClr val="bg1"/>
                        </a:solidFill>
                        <a:effectLst>
                          <a:outerShdw blurRad="38100" dist="38100" dir="2700000" algn="tl">
                            <a:srgbClr val="000000">
                              <a:alpha val="43137"/>
                            </a:srgbClr>
                          </a:outerShdw>
                        </a:effectLst>
                        <a:latin typeface="Consolas" panose="020B0609020204030204" pitchFamily="49" charset="0"/>
                        <a:ea typeface="等线" panose="02010600030101010101" pitchFamily="2" charset="-122"/>
                        <a:cs typeface="Arial" panose="020B0604020202020204" pitchFamily="34" charset="0"/>
                      </a:endParaRPr>
                    </a:p>
                  </a:txBody>
                  <a:tcPr marL="9525" marR="9525" marT="9525" marB="0" anchor="ctr">
                    <a:solidFill>
                      <a:schemeClr val="accent2">
                        <a:lumMod val="40000"/>
                        <a:lumOff val="60000"/>
                      </a:schemeClr>
                    </a:solidFill>
                  </a:tcPr>
                </a:tc>
                <a:tc>
                  <a:txBody>
                    <a:bodyPr/>
                    <a:lstStyle/>
                    <a:p>
                      <a:pPr algn="ctr" rtl="0" fontAlgn="ctr"/>
                      <a:r>
                        <a:rPr lang="en-US" altLang="zh-CN" sz="1200" u="none" strike="noStrike">
                          <a:solidFill>
                            <a:schemeClr val="bg1"/>
                          </a:solidFill>
                          <a:effectLst>
                            <a:outerShdw blurRad="38100" dist="38100" dir="2700000" algn="tl">
                              <a:srgbClr val="000000">
                                <a:alpha val="43137"/>
                              </a:srgbClr>
                            </a:outerShdw>
                          </a:effectLst>
                          <a:latin typeface="Consolas" panose="020B0609020204030204" pitchFamily="49" charset="0"/>
                        </a:rPr>
                        <a:t>78</a:t>
                      </a:r>
                      <a:endParaRPr lang="en-US" altLang="zh-CN" sz="1200" b="0" i="0" u="none" strike="noStrike">
                        <a:solidFill>
                          <a:schemeClr val="bg1"/>
                        </a:solidFill>
                        <a:effectLst>
                          <a:outerShdw blurRad="38100" dist="38100" dir="2700000" algn="tl">
                            <a:srgbClr val="000000">
                              <a:alpha val="43137"/>
                            </a:srgbClr>
                          </a:outerShdw>
                        </a:effectLst>
                        <a:latin typeface="Consolas" panose="020B0609020204030204" pitchFamily="49" charset="0"/>
                        <a:ea typeface="等线" panose="02010600030101010101" pitchFamily="2" charset="-122"/>
                        <a:cs typeface="Arial" panose="020B0604020202020204" pitchFamily="34" charset="0"/>
                      </a:endParaRPr>
                    </a:p>
                  </a:txBody>
                  <a:tcPr marL="9525" marR="9525" marT="9525" marB="0" anchor="ctr">
                    <a:solidFill>
                      <a:schemeClr val="accent2">
                        <a:lumMod val="40000"/>
                        <a:lumOff val="60000"/>
                      </a:schemeClr>
                    </a:solidFill>
                  </a:tcPr>
                </a:tc>
                <a:tc>
                  <a:txBody>
                    <a:bodyPr/>
                    <a:lstStyle/>
                    <a:p>
                      <a:pPr algn="ctr" rtl="0" fontAlgn="ctr"/>
                      <a:r>
                        <a:rPr lang="en-US" altLang="zh-CN" sz="1200" u="none" strike="noStrike">
                          <a:solidFill>
                            <a:schemeClr val="bg1"/>
                          </a:solidFill>
                          <a:effectLst>
                            <a:outerShdw blurRad="38100" dist="38100" dir="2700000" algn="tl">
                              <a:srgbClr val="000000">
                                <a:alpha val="43137"/>
                              </a:srgbClr>
                            </a:outerShdw>
                          </a:effectLst>
                          <a:latin typeface="Consolas" panose="020B0609020204030204" pitchFamily="49" charset="0"/>
                        </a:rPr>
                        <a:t>79</a:t>
                      </a:r>
                      <a:endParaRPr lang="en-US" altLang="zh-CN" sz="1200" b="0" i="0" u="none" strike="noStrike">
                        <a:solidFill>
                          <a:schemeClr val="bg1"/>
                        </a:solidFill>
                        <a:effectLst>
                          <a:outerShdw blurRad="38100" dist="38100" dir="2700000" algn="tl">
                            <a:srgbClr val="000000">
                              <a:alpha val="43137"/>
                            </a:srgbClr>
                          </a:outerShdw>
                        </a:effectLst>
                        <a:latin typeface="Consolas" panose="020B0609020204030204" pitchFamily="49" charset="0"/>
                        <a:ea typeface="等线" panose="02010600030101010101" pitchFamily="2" charset="-122"/>
                        <a:cs typeface="Arial" panose="020B0604020202020204" pitchFamily="34" charset="0"/>
                      </a:endParaRPr>
                    </a:p>
                  </a:txBody>
                  <a:tcPr marL="9525" marR="9525" marT="9525" marB="0" anchor="ctr">
                    <a:solidFill>
                      <a:schemeClr val="accent2">
                        <a:lumMod val="40000"/>
                        <a:lumOff val="60000"/>
                      </a:schemeClr>
                    </a:solidFill>
                  </a:tcPr>
                </a:tc>
                <a:tc>
                  <a:txBody>
                    <a:bodyPr/>
                    <a:lstStyle/>
                    <a:p>
                      <a:pPr algn="ctr" rtl="0" fontAlgn="ctr"/>
                      <a:r>
                        <a:rPr lang="en-US" sz="1200" u="none" strike="noStrike">
                          <a:solidFill>
                            <a:schemeClr val="bg1"/>
                          </a:solidFill>
                          <a:effectLst>
                            <a:outerShdw blurRad="38100" dist="38100" dir="2700000" algn="tl">
                              <a:srgbClr val="000000">
                                <a:alpha val="43137"/>
                              </a:srgbClr>
                            </a:outerShdw>
                          </a:effectLst>
                          <a:latin typeface="Consolas" panose="020B0609020204030204" pitchFamily="49" charset="0"/>
                        </a:rPr>
                        <a:t>7A</a:t>
                      </a:r>
                      <a:endParaRPr lang="en-US" sz="1200" b="0" i="0" u="none" strike="noStrike">
                        <a:solidFill>
                          <a:schemeClr val="bg1"/>
                        </a:solidFill>
                        <a:effectLst>
                          <a:outerShdw blurRad="38100" dist="38100" dir="2700000" algn="tl">
                            <a:srgbClr val="000000">
                              <a:alpha val="43137"/>
                            </a:srgbClr>
                          </a:outerShdw>
                        </a:effectLst>
                        <a:latin typeface="Consolas" panose="020B0609020204030204" pitchFamily="49" charset="0"/>
                        <a:ea typeface="等线" panose="02010600030101010101" pitchFamily="2" charset="-122"/>
                        <a:cs typeface="Arial" panose="020B0604020202020204" pitchFamily="34" charset="0"/>
                      </a:endParaRPr>
                    </a:p>
                  </a:txBody>
                  <a:tcPr marL="9525" marR="9525" marT="9525" marB="0" anchor="ctr">
                    <a:solidFill>
                      <a:schemeClr val="accent2">
                        <a:lumMod val="40000"/>
                        <a:lumOff val="60000"/>
                      </a:schemeClr>
                    </a:solidFill>
                  </a:tcPr>
                </a:tc>
                <a:tc>
                  <a:txBody>
                    <a:bodyPr/>
                    <a:lstStyle/>
                    <a:p>
                      <a:pPr algn="ctr" rtl="0" fontAlgn="ctr"/>
                      <a:r>
                        <a:rPr lang="en-US" sz="1200" u="none" strike="noStrike">
                          <a:solidFill>
                            <a:schemeClr val="bg1"/>
                          </a:solidFill>
                          <a:effectLst>
                            <a:outerShdw blurRad="38100" dist="38100" dir="2700000" algn="tl">
                              <a:srgbClr val="000000">
                                <a:alpha val="43137"/>
                              </a:srgbClr>
                            </a:outerShdw>
                          </a:effectLst>
                          <a:latin typeface="Consolas" panose="020B0609020204030204" pitchFamily="49" charset="0"/>
                        </a:rPr>
                        <a:t>7B</a:t>
                      </a:r>
                      <a:endParaRPr lang="en-US" sz="1200" b="0" i="0" u="none" strike="noStrike">
                        <a:solidFill>
                          <a:schemeClr val="bg1"/>
                        </a:solidFill>
                        <a:effectLst>
                          <a:outerShdw blurRad="38100" dist="38100" dir="2700000" algn="tl">
                            <a:srgbClr val="000000">
                              <a:alpha val="43137"/>
                            </a:srgbClr>
                          </a:outerShdw>
                        </a:effectLst>
                        <a:latin typeface="Consolas" panose="020B0609020204030204" pitchFamily="49" charset="0"/>
                        <a:ea typeface="等线" panose="02010600030101010101" pitchFamily="2" charset="-122"/>
                        <a:cs typeface="Arial" panose="020B0604020202020204" pitchFamily="34" charset="0"/>
                      </a:endParaRPr>
                    </a:p>
                  </a:txBody>
                  <a:tcPr marL="9525" marR="9525" marT="9525" marB="0" anchor="ctr">
                    <a:solidFill>
                      <a:schemeClr val="accent2">
                        <a:lumMod val="40000"/>
                        <a:lumOff val="60000"/>
                      </a:schemeClr>
                    </a:solidFill>
                  </a:tcPr>
                </a:tc>
                <a:tc>
                  <a:txBody>
                    <a:bodyPr/>
                    <a:lstStyle/>
                    <a:p>
                      <a:pPr algn="ctr" rtl="0" fontAlgn="ctr"/>
                      <a:r>
                        <a:rPr lang="en-US" sz="1200" u="none" strike="noStrike">
                          <a:solidFill>
                            <a:schemeClr val="bg1"/>
                          </a:solidFill>
                          <a:effectLst>
                            <a:outerShdw blurRad="38100" dist="38100" dir="2700000" algn="tl">
                              <a:srgbClr val="000000">
                                <a:alpha val="43137"/>
                              </a:srgbClr>
                            </a:outerShdw>
                          </a:effectLst>
                          <a:latin typeface="Consolas" panose="020B0609020204030204" pitchFamily="49" charset="0"/>
                        </a:rPr>
                        <a:t>7C</a:t>
                      </a:r>
                      <a:endParaRPr lang="en-US" sz="1200" b="0" i="0" u="none" strike="noStrike">
                        <a:solidFill>
                          <a:schemeClr val="bg1"/>
                        </a:solidFill>
                        <a:effectLst>
                          <a:outerShdw blurRad="38100" dist="38100" dir="2700000" algn="tl">
                            <a:srgbClr val="000000">
                              <a:alpha val="43137"/>
                            </a:srgbClr>
                          </a:outerShdw>
                        </a:effectLst>
                        <a:latin typeface="Consolas" panose="020B0609020204030204" pitchFamily="49" charset="0"/>
                        <a:ea typeface="等线" panose="02010600030101010101" pitchFamily="2" charset="-122"/>
                        <a:cs typeface="Arial" panose="020B0604020202020204" pitchFamily="34" charset="0"/>
                      </a:endParaRPr>
                    </a:p>
                  </a:txBody>
                  <a:tcPr marL="9525" marR="9525" marT="9525" marB="0" anchor="ctr">
                    <a:solidFill>
                      <a:schemeClr val="accent2">
                        <a:lumMod val="40000"/>
                        <a:lumOff val="60000"/>
                      </a:schemeClr>
                    </a:solidFill>
                  </a:tcPr>
                </a:tc>
                <a:tc>
                  <a:txBody>
                    <a:bodyPr/>
                    <a:lstStyle/>
                    <a:p>
                      <a:pPr algn="ctr" rtl="0" fontAlgn="ctr"/>
                      <a:r>
                        <a:rPr lang="en-US" sz="1200" u="none" strike="noStrike">
                          <a:solidFill>
                            <a:schemeClr val="bg1"/>
                          </a:solidFill>
                          <a:effectLst>
                            <a:outerShdw blurRad="38100" dist="38100" dir="2700000" algn="tl">
                              <a:srgbClr val="000000">
                                <a:alpha val="43137"/>
                              </a:srgbClr>
                            </a:outerShdw>
                          </a:effectLst>
                          <a:latin typeface="Consolas" panose="020B0609020204030204" pitchFamily="49" charset="0"/>
                        </a:rPr>
                        <a:t>7D</a:t>
                      </a:r>
                      <a:endParaRPr lang="en-US" sz="1200" b="0" i="0" u="none" strike="noStrike">
                        <a:solidFill>
                          <a:schemeClr val="bg1"/>
                        </a:solidFill>
                        <a:effectLst>
                          <a:outerShdw blurRad="38100" dist="38100" dir="2700000" algn="tl">
                            <a:srgbClr val="000000">
                              <a:alpha val="43137"/>
                            </a:srgbClr>
                          </a:outerShdw>
                        </a:effectLst>
                        <a:latin typeface="Consolas" panose="020B0609020204030204" pitchFamily="49" charset="0"/>
                        <a:ea typeface="等线" panose="02010600030101010101" pitchFamily="2" charset="-122"/>
                        <a:cs typeface="Arial" panose="020B0604020202020204" pitchFamily="34" charset="0"/>
                      </a:endParaRPr>
                    </a:p>
                  </a:txBody>
                  <a:tcPr marL="9525" marR="9525" marT="9525" marB="0" anchor="ctr">
                    <a:solidFill>
                      <a:schemeClr val="accent2">
                        <a:lumMod val="40000"/>
                        <a:lumOff val="60000"/>
                      </a:schemeClr>
                    </a:solidFill>
                  </a:tcPr>
                </a:tc>
                <a:tc>
                  <a:txBody>
                    <a:bodyPr/>
                    <a:lstStyle/>
                    <a:p>
                      <a:pPr algn="ctr" rtl="0" fontAlgn="ctr"/>
                      <a:r>
                        <a:rPr lang="en-US" sz="1200" u="none" strike="noStrike">
                          <a:solidFill>
                            <a:schemeClr val="bg1"/>
                          </a:solidFill>
                          <a:effectLst>
                            <a:outerShdw blurRad="38100" dist="38100" dir="2700000" algn="tl">
                              <a:srgbClr val="000000">
                                <a:alpha val="43137"/>
                              </a:srgbClr>
                            </a:outerShdw>
                          </a:effectLst>
                          <a:latin typeface="Consolas" panose="020B0609020204030204" pitchFamily="49" charset="0"/>
                        </a:rPr>
                        <a:t>7E</a:t>
                      </a:r>
                      <a:endParaRPr lang="en-US" sz="1200" b="0" i="0" u="none" strike="noStrike">
                        <a:solidFill>
                          <a:schemeClr val="bg1"/>
                        </a:solidFill>
                        <a:effectLst>
                          <a:outerShdw blurRad="38100" dist="38100" dir="2700000" algn="tl">
                            <a:srgbClr val="000000">
                              <a:alpha val="43137"/>
                            </a:srgbClr>
                          </a:outerShdw>
                        </a:effectLst>
                        <a:latin typeface="Consolas" panose="020B0609020204030204" pitchFamily="49" charset="0"/>
                        <a:ea typeface="等线" panose="02010600030101010101" pitchFamily="2" charset="-122"/>
                        <a:cs typeface="Arial" panose="020B0604020202020204" pitchFamily="34" charset="0"/>
                      </a:endParaRPr>
                    </a:p>
                  </a:txBody>
                  <a:tcPr marL="9525" marR="9525" marT="9525" marB="0" anchor="ctr">
                    <a:solidFill>
                      <a:schemeClr val="accent2">
                        <a:lumMod val="40000"/>
                        <a:lumOff val="60000"/>
                      </a:schemeClr>
                    </a:solidFill>
                  </a:tcPr>
                </a:tc>
                <a:tc>
                  <a:txBody>
                    <a:bodyPr/>
                    <a:lstStyle/>
                    <a:p>
                      <a:pPr algn="ctr" rtl="0" fontAlgn="ctr"/>
                      <a:r>
                        <a:rPr lang="en-US" sz="1200" u="none" strike="noStrike" dirty="0">
                          <a:solidFill>
                            <a:schemeClr val="bg1"/>
                          </a:solidFill>
                          <a:effectLst>
                            <a:outerShdw blurRad="38100" dist="38100" dir="2700000" algn="tl">
                              <a:srgbClr val="000000">
                                <a:alpha val="43137"/>
                              </a:srgbClr>
                            </a:outerShdw>
                          </a:effectLst>
                          <a:latin typeface="Consolas" panose="020B0609020204030204" pitchFamily="49" charset="0"/>
                        </a:rPr>
                        <a:t>7F</a:t>
                      </a:r>
                      <a:endParaRPr lang="en-US" sz="1200" b="0" i="0" u="none" strike="noStrike" dirty="0">
                        <a:solidFill>
                          <a:schemeClr val="bg1"/>
                        </a:solidFill>
                        <a:effectLst>
                          <a:outerShdw blurRad="38100" dist="38100" dir="2700000" algn="tl">
                            <a:srgbClr val="000000">
                              <a:alpha val="43137"/>
                            </a:srgbClr>
                          </a:outerShdw>
                        </a:effectLst>
                        <a:latin typeface="Consolas" panose="020B0609020204030204" pitchFamily="49" charset="0"/>
                        <a:ea typeface="等线" panose="02010600030101010101" pitchFamily="2" charset="-122"/>
                        <a:cs typeface="Arial" panose="020B0604020202020204" pitchFamily="34" charset="0"/>
                      </a:endParaRPr>
                    </a:p>
                  </a:txBody>
                  <a:tcPr marL="9525" marR="9525" marT="9525" marB="0" anchor="ctr">
                    <a:solidFill>
                      <a:schemeClr val="accent2">
                        <a:lumMod val="40000"/>
                        <a:lumOff val="60000"/>
                      </a:schemeClr>
                    </a:solidFill>
                  </a:tcPr>
                </a:tc>
                <a:extLst>
                  <a:ext uri="{0D108BD9-81ED-4DB2-BD59-A6C34878D82A}">
                    <a16:rowId xmlns:a16="http://schemas.microsoft.com/office/drawing/2014/main" val="3471261081"/>
                  </a:ext>
                </a:extLst>
              </a:tr>
            </a:tbl>
          </a:graphicData>
        </a:graphic>
      </p:graphicFrame>
      <p:sp>
        <p:nvSpPr>
          <p:cNvPr id="10" name="文本框 9"/>
          <p:cNvSpPr txBox="1"/>
          <p:nvPr/>
        </p:nvSpPr>
        <p:spPr>
          <a:xfrm>
            <a:off x="810000" y="2432008"/>
            <a:ext cx="3194463" cy="2677656"/>
          </a:xfrm>
          <a:prstGeom prst="rect">
            <a:avLst/>
          </a:prstGeom>
          <a:noFill/>
        </p:spPr>
        <p:txBody>
          <a:bodyPr wrap="square" rtlCol="0">
            <a:spAutoFit/>
          </a:bodyPr>
          <a:lstStyle/>
          <a:p>
            <a:pPr marL="285750" indent="-285750">
              <a:buFont typeface="Arial" panose="020B0604020202020204" pitchFamily="34" charset="0"/>
              <a:buChar char="•"/>
            </a:pPr>
            <a:r>
              <a:rPr lang="zh-CN" altLang="en-US" sz="2800" dirty="0">
                <a:latin typeface="+mn-ea"/>
              </a:rPr>
              <a:t>地址的概念</a:t>
            </a:r>
            <a:endParaRPr lang="en-US" altLang="zh-CN" sz="2800" dirty="0">
              <a:latin typeface="+mn-ea"/>
            </a:endParaRPr>
          </a:p>
          <a:p>
            <a:pPr marL="285750" indent="-285750">
              <a:buFont typeface="Arial" panose="020B0604020202020204" pitchFamily="34" charset="0"/>
              <a:buChar char="•"/>
            </a:pPr>
            <a:r>
              <a:rPr lang="zh-CN" altLang="en-US" sz="2800" dirty="0">
                <a:latin typeface="+mn-ea"/>
              </a:rPr>
              <a:t>指针</a:t>
            </a:r>
            <a:endParaRPr lang="en-US" altLang="zh-CN" sz="2800" dirty="0">
              <a:latin typeface="+mn-ea"/>
            </a:endParaRPr>
          </a:p>
          <a:p>
            <a:pPr marL="742950" lvl="1" indent="-285750">
              <a:buFont typeface="Arial" panose="020B0604020202020204" pitchFamily="34" charset="0"/>
              <a:buChar char="•"/>
            </a:pPr>
            <a:r>
              <a:rPr lang="zh-CN" altLang="en-US" sz="2800" dirty="0">
                <a:latin typeface="+mn-ea"/>
              </a:rPr>
              <a:t>位置</a:t>
            </a:r>
            <a:endParaRPr lang="en-US" altLang="zh-CN" sz="2800" dirty="0">
              <a:latin typeface="+mn-ea"/>
            </a:endParaRPr>
          </a:p>
          <a:p>
            <a:pPr marL="742950" lvl="1" indent="-285750">
              <a:buFont typeface="Arial" panose="020B0604020202020204" pitchFamily="34" charset="0"/>
              <a:buChar char="•"/>
            </a:pPr>
            <a:r>
              <a:rPr lang="zh-CN" altLang="en-US" sz="2800" dirty="0">
                <a:latin typeface="+mn-ea"/>
              </a:rPr>
              <a:t>类型</a:t>
            </a:r>
            <a:endParaRPr lang="en-US" altLang="zh-CN" sz="2800" dirty="0">
              <a:latin typeface="+mn-ea"/>
            </a:endParaRPr>
          </a:p>
          <a:p>
            <a:pPr marL="285750" indent="-285750">
              <a:buFont typeface="Arial" panose="020B0604020202020204" pitchFamily="34" charset="0"/>
              <a:buChar char="•"/>
            </a:pPr>
            <a:r>
              <a:rPr lang="zh-CN" altLang="en-US" sz="2800" dirty="0">
                <a:latin typeface="+mn-ea"/>
              </a:rPr>
              <a:t>指针的地址</a:t>
            </a:r>
            <a:endParaRPr lang="en-US" altLang="zh-CN" sz="2800" dirty="0">
              <a:latin typeface="+mn-ea"/>
            </a:endParaRPr>
          </a:p>
          <a:p>
            <a:pPr marL="285750" indent="-285750">
              <a:buFont typeface="Arial" panose="020B0604020202020204" pitchFamily="34" charset="0"/>
              <a:buChar char="•"/>
            </a:pPr>
            <a:r>
              <a:rPr lang="zh-CN" altLang="en-US" sz="2800" dirty="0">
                <a:latin typeface="+mn-ea"/>
              </a:rPr>
              <a:t>指针的指针</a:t>
            </a:r>
            <a:endParaRPr lang="en-US" altLang="zh-CN" sz="2800" dirty="0">
              <a:latin typeface="+mn-ea"/>
            </a:endParaRPr>
          </a:p>
        </p:txBody>
      </p:sp>
    </p:spTree>
    <p:extLst>
      <p:ext uri="{BB962C8B-B14F-4D97-AF65-F5344CB8AC3E}">
        <p14:creationId xmlns:p14="http://schemas.microsoft.com/office/powerpoint/2010/main" val="422932622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数组</a:t>
            </a:r>
          </a:p>
        </p:txBody>
      </p:sp>
      <p:sp>
        <p:nvSpPr>
          <p:cNvPr id="3" name="内容占位符 2"/>
          <p:cNvSpPr>
            <a:spLocks noGrp="1"/>
          </p:cNvSpPr>
          <p:nvPr>
            <p:ph idx="1"/>
          </p:nvPr>
        </p:nvSpPr>
        <p:spPr>
          <a:xfrm>
            <a:off x="913774" y="2367092"/>
            <a:ext cx="5392023" cy="3424107"/>
          </a:xfrm>
        </p:spPr>
        <p:txBody>
          <a:bodyPr>
            <a:normAutofit fontScale="92500" lnSpcReduction="10000"/>
          </a:bodyPr>
          <a:lstStyle/>
          <a:p>
            <a:r>
              <a:rPr lang="zh-CN" altLang="en-US" dirty="0"/>
              <a:t>一维数组</a:t>
            </a:r>
            <a:endParaRPr lang="en-US" altLang="zh-CN" dirty="0"/>
          </a:p>
          <a:p>
            <a:r>
              <a:rPr lang="zh-CN" altLang="en-US" dirty="0"/>
              <a:t>多维数组</a:t>
            </a:r>
            <a:endParaRPr lang="en-US" altLang="zh-CN" dirty="0"/>
          </a:p>
          <a:p>
            <a:pPr marL="228600" lvl="1">
              <a:spcBef>
                <a:spcPts val="1000"/>
              </a:spcBef>
            </a:pPr>
            <a:r>
              <a:rPr lang="zh-CN" altLang="en-US" dirty="0"/>
              <a:t>数组的大小的计算</a:t>
            </a:r>
            <a:endParaRPr lang="en-US" altLang="zh-CN" dirty="0"/>
          </a:p>
          <a:p>
            <a:pPr marL="685800" lvl="2">
              <a:spcBef>
                <a:spcPts val="1000"/>
              </a:spcBef>
            </a:pPr>
            <a:r>
              <a:rPr lang="en-US" altLang="zh-CN" dirty="0"/>
              <a:t>Size = Sizeof( Array )</a:t>
            </a:r>
          </a:p>
          <a:p>
            <a:pPr marL="685800" lvl="2">
              <a:spcBef>
                <a:spcPts val="1000"/>
              </a:spcBef>
            </a:pPr>
            <a:r>
              <a:rPr lang="en-US" altLang="zh-CN" dirty="0"/>
              <a:t>COUNT = sizeof( ARRAY ) / SIZEOF( ARRAY[0] )</a:t>
            </a:r>
          </a:p>
          <a:p>
            <a:r>
              <a:rPr lang="zh-CN" altLang="en-US" dirty="0"/>
              <a:t>指针的指针和二维数组</a:t>
            </a:r>
            <a:endParaRPr lang="en-US" altLang="zh-CN" dirty="0"/>
          </a:p>
          <a:p>
            <a:pPr lvl="1"/>
            <a:r>
              <a:rPr lang="en-US" altLang="zh-CN" dirty="0">
                <a:latin typeface="Consolas" panose="020B0609020204030204" pitchFamily="49" charset="0"/>
                <a:cs typeface="Consolas" panose="020B0609020204030204" pitchFamily="49" charset="0"/>
              </a:rPr>
              <a:t>int</a:t>
            </a:r>
            <a:r>
              <a:rPr lang="en-US" altLang="zh-CN" dirty="0"/>
              <a:t> ** Array</a:t>
            </a:r>
          </a:p>
          <a:p>
            <a:pPr lvl="1"/>
            <a:r>
              <a:rPr lang="en-US" altLang="zh-CN" dirty="0"/>
              <a:t>Int ARRAY[3][3]</a:t>
            </a:r>
          </a:p>
          <a:p>
            <a:r>
              <a:rPr lang="zh-CN" altLang="en-US" dirty="0"/>
              <a:t>数组的非常规用法</a:t>
            </a:r>
            <a:endParaRPr lang="en-US" altLang="zh-CN" dirty="0"/>
          </a:p>
        </p:txBody>
      </p:sp>
      <p:graphicFrame>
        <p:nvGraphicFramePr>
          <p:cNvPr id="7" name="表格 6"/>
          <p:cNvGraphicFramePr>
            <a:graphicFrameLocks noGrp="1"/>
          </p:cNvGraphicFramePr>
          <p:nvPr>
            <p:extLst>
              <p:ext uri="{D42A27DB-BD31-4B8C-83A1-F6EECF244321}">
                <p14:modId xmlns:p14="http://schemas.microsoft.com/office/powerpoint/2010/main" val="1413386803"/>
              </p:ext>
            </p:extLst>
          </p:nvPr>
        </p:nvGraphicFramePr>
        <p:xfrm>
          <a:off x="7788234" y="2473367"/>
          <a:ext cx="766618" cy="1112520"/>
        </p:xfrm>
        <a:graphic>
          <a:graphicData uri="http://schemas.openxmlformats.org/drawingml/2006/table">
            <a:tbl>
              <a:tblPr>
                <a:tableStyleId>{5C22544A-7EE6-4342-B048-85BDC9FD1C3A}</a:tableStyleId>
              </a:tblPr>
              <a:tblGrid>
                <a:gridCol w="766618">
                  <a:extLst>
                    <a:ext uri="{9D8B030D-6E8A-4147-A177-3AD203B41FA5}">
                      <a16:colId xmlns:a16="http://schemas.microsoft.com/office/drawing/2014/main" val="248462693"/>
                    </a:ext>
                  </a:extLst>
                </a:gridCol>
              </a:tblGrid>
              <a:tr h="370840">
                <a:tc>
                  <a:txBody>
                    <a:bodyPr/>
                    <a:lstStyle/>
                    <a:p>
                      <a:endParaRPr lang="zh-CN" altLang="en-US" dirty="0"/>
                    </a:p>
                  </a:txBody>
                  <a:tcPr>
                    <a:solidFill>
                      <a:schemeClr val="accent2">
                        <a:lumMod val="40000"/>
                        <a:lumOff val="60000"/>
                      </a:schemeClr>
                    </a:solidFill>
                  </a:tcPr>
                </a:tc>
                <a:extLst>
                  <a:ext uri="{0D108BD9-81ED-4DB2-BD59-A6C34878D82A}">
                    <a16:rowId xmlns:a16="http://schemas.microsoft.com/office/drawing/2014/main" val="1881767348"/>
                  </a:ext>
                </a:extLst>
              </a:tr>
              <a:tr h="370840">
                <a:tc>
                  <a:txBody>
                    <a:bodyPr/>
                    <a:lstStyle/>
                    <a:p>
                      <a:endParaRPr lang="zh-CN" altLang="en-US"/>
                    </a:p>
                  </a:txBody>
                  <a:tcPr>
                    <a:solidFill>
                      <a:schemeClr val="accent2">
                        <a:lumMod val="40000"/>
                        <a:lumOff val="60000"/>
                      </a:schemeClr>
                    </a:solidFill>
                  </a:tcPr>
                </a:tc>
                <a:extLst>
                  <a:ext uri="{0D108BD9-81ED-4DB2-BD59-A6C34878D82A}">
                    <a16:rowId xmlns:a16="http://schemas.microsoft.com/office/drawing/2014/main" val="3579518131"/>
                  </a:ext>
                </a:extLst>
              </a:tr>
              <a:tr h="370840">
                <a:tc>
                  <a:txBody>
                    <a:bodyPr/>
                    <a:lstStyle/>
                    <a:p>
                      <a:endParaRPr lang="zh-CN" altLang="en-US" dirty="0"/>
                    </a:p>
                  </a:txBody>
                  <a:tcPr>
                    <a:solidFill>
                      <a:schemeClr val="accent2">
                        <a:lumMod val="40000"/>
                        <a:lumOff val="60000"/>
                      </a:schemeClr>
                    </a:solidFill>
                  </a:tcPr>
                </a:tc>
                <a:extLst>
                  <a:ext uri="{0D108BD9-81ED-4DB2-BD59-A6C34878D82A}">
                    <a16:rowId xmlns:a16="http://schemas.microsoft.com/office/drawing/2014/main" val="3883080492"/>
                  </a:ext>
                </a:extLst>
              </a:tr>
            </a:tbl>
          </a:graphicData>
        </a:graphic>
      </p:graphicFrame>
      <p:graphicFrame>
        <p:nvGraphicFramePr>
          <p:cNvPr id="8" name="表格 7"/>
          <p:cNvGraphicFramePr>
            <a:graphicFrameLocks noGrp="1"/>
          </p:cNvGraphicFramePr>
          <p:nvPr>
            <p:extLst>
              <p:ext uri="{D42A27DB-BD31-4B8C-83A1-F6EECF244321}">
                <p14:modId xmlns:p14="http://schemas.microsoft.com/office/powerpoint/2010/main" val="249802529"/>
              </p:ext>
            </p:extLst>
          </p:nvPr>
        </p:nvGraphicFramePr>
        <p:xfrm>
          <a:off x="7788234" y="3738059"/>
          <a:ext cx="766618" cy="1112520"/>
        </p:xfrm>
        <a:graphic>
          <a:graphicData uri="http://schemas.openxmlformats.org/drawingml/2006/table">
            <a:tbl>
              <a:tblPr>
                <a:tableStyleId>{5C22544A-7EE6-4342-B048-85BDC9FD1C3A}</a:tableStyleId>
              </a:tblPr>
              <a:tblGrid>
                <a:gridCol w="766618">
                  <a:extLst>
                    <a:ext uri="{9D8B030D-6E8A-4147-A177-3AD203B41FA5}">
                      <a16:colId xmlns:a16="http://schemas.microsoft.com/office/drawing/2014/main" val="248462693"/>
                    </a:ext>
                  </a:extLst>
                </a:gridCol>
              </a:tblGrid>
              <a:tr h="370840">
                <a:tc>
                  <a:txBody>
                    <a:bodyPr/>
                    <a:lstStyle/>
                    <a:p>
                      <a:endParaRPr lang="zh-CN" altLang="en-US" dirty="0"/>
                    </a:p>
                  </a:txBody>
                  <a:tcPr>
                    <a:solidFill>
                      <a:schemeClr val="accent2">
                        <a:lumMod val="40000"/>
                        <a:lumOff val="60000"/>
                      </a:schemeClr>
                    </a:solidFill>
                  </a:tcPr>
                </a:tc>
                <a:extLst>
                  <a:ext uri="{0D108BD9-81ED-4DB2-BD59-A6C34878D82A}">
                    <a16:rowId xmlns:a16="http://schemas.microsoft.com/office/drawing/2014/main" val="1881767348"/>
                  </a:ext>
                </a:extLst>
              </a:tr>
              <a:tr h="370840">
                <a:tc>
                  <a:txBody>
                    <a:bodyPr/>
                    <a:lstStyle/>
                    <a:p>
                      <a:endParaRPr lang="zh-CN" altLang="en-US" dirty="0"/>
                    </a:p>
                  </a:txBody>
                  <a:tcPr>
                    <a:solidFill>
                      <a:schemeClr val="accent2">
                        <a:lumMod val="40000"/>
                        <a:lumOff val="60000"/>
                      </a:schemeClr>
                    </a:solidFill>
                  </a:tcPr>
                </a:tc>
                <a:extLst>
                  <a:ext uri="{0D108BD9-81ED-4DB2-BD59-A6C34878D82A}">
                    <a16:rowId xmlns:a16="http://schemas.microsoft.com/office/drawing/2014/main" val="3579518131"/>
                  </a:ext>
                </a:extLst>
              </a:tr>
              <a:tr h="370840">
                <a:tc>
                  <a:txBody>
                    <a:bodyPr/>
                    <a:lstStyle/>
                    <a:p>
                      <a:endParaRPr lang="zh-CN" altLang="en-US" dirty="0"/>
                    </a:p>
                  </a:txBody>
                  <a:tcPr>
                    <a:solidFill>
                      <a:schemeClr val="accent2">
                        <a:lumMod val="40000"/>
                        <a:lumOff val="60000"/>
                      </a:schemeClr>
                    </a:solidFill>
                  </a:tcPr>
                </a:tc>
                <a:extLst>
                  <a:ext uri="{0D108BD9-81ED-4DB2-BD59-A6C34878D82A}">
                    <a16:rowId xmlns:a16="http://schemas.microsoft.com/office/drawing/2014/main" val="3883080492"/>
                  </a:ext>
                </a:extLst>
              </a:tr>
            </a:tbl>
          </a:graphicData>
        </a:graphic>
      </p:graphicFrame>
      <p:graphicFrame>
        <p:nvGraphicFramePr>
          <p:cNvPr id="9" name="表格 8"/>
          <p:cNvGraphicFramePr>
            <a:graphicFrameLocks noGrp="1"/>
          </p:cNvGraphicFramePr>
          <p:nvPr>
            <p:extLst>
              <p:ext uri="{D42A27DB-BD31-4B8C-83A1-F6EECF244321}">
                <p14:modId xmlns:p14="http://schemas.microsoft.com/office/powerpoint/2010/main" val="567693298"/>
              </p:ext>
            </p:extLst>
          </p:nvPr>
        </p:nvGraphicFramePr>
        <p:xfrm>
          <a:off x="7788234" y="5014685"/>
          <a:ext cx="766618" cy="1112520"/>
        </p:xfrm>
        <a:graphic>
          <a:graphicData uri="http://schemas.openxmlformats.org/drawingml/2006/table">
            <a:tbl>
              <a:tblPr>
                <a:tableStyleId>{5C22544A-7EE6-4342-B048-85BDC9FD1C3A}</a:tableStyleId>
              </a:tblPr>
              <a:tblGrid>
                <a:gridCol w="766618">
                  <a:extLst>
                    <a:ext uri="{9D8B030D-6E8A-4147-A177-3AD203B41FA5}">
                      <a16:colId xmlns:a16="http://schemas.microsoft.com/office/drawing/2014/main" val="248462693"/>
                    </a:ext>
                  </a:extLst>
                </a:gridCol>
              </a:tblGrid>
              <a:tr h="370840">
                <a:tc>
                  <a:txBody>
                    <a:bodyPr/>
                    <a:lstStyle/>
                    <a:p>
                      <a:endParaRPr lang="zh-CN" altLang="en-US" dirty="0"/>
                    </a:p>
                  </a:txBody>
                  <a:tcPr>
                    <a:solidFill>
                      <a:schemeClr val="accent2">
                        <a:lumMod val="40000"/>
                        <a:lumOff val="60000"/>
                      </a:schemeClr>
                    </a:solidFill>
                  </a:tcPr>
                </a:tc>
                <a:extLst>
                  <a:ext uri="{0D108BD9-81ED-4DB2-BD59-A6C34878D82A}">
                    <a16:rowId xmlns:a16="http://schemas.microsoft.com/office/drawing/2014/main" val="1881767348"/>
                  </a:ext>
                </a:extLst>
              </a:tr>
              <a:tr h="370840">
                <a:tc>
                  <a:txBody>
                    <a:bodyPr/>
                    <a:lstStyle/>
                    <a:p>
                      <a:endParaRPr lang="zh-CN" altLang="en-US"/>
                    </a:p>
                  </a:txBody>
                  <a:tcPr>
                    <a:solidFill>
                      <a:schemeClr val="accent2">
                        <a:lumMod val="40000"/>
                        <a:lumOff val="60000"/>
                      </a:schemeClr>
                    </a:solidFill>
                  </a:tcPr>
                </a:tc>
                <a:extLst>
                  <a:ext uri="{0D108BD9-81ED-4DB2-BD59-A6C34878D82A}">
                    <a16:rowId xmlns:a16="http://schemas.microsoft.com/office/drawing/2014/main" val="3579518131"/>
                  </a:ext>
                </a:extLst>
              </a:tr>
              <a:tr h="370840">
                <a:tc>
                  <a:txBody>
                    <a:bodyPr/>
                    <a:lstStyle/>
                    <a:p>
                      <a:endParaRPr lang="zh-CN" altLang="en-US" dirty="0"/>
                    </a:p>
                  </a:txBody>
                  <a:tcPr>
                    <a:solidFill>
                      <a:schemeClr val="accent2">
                        <a:lumMod val="40000"/>
                        <a:lumOff val="60000"/>
                      </a:schemeClr>
                    </a:solidFill>
                  </a:tcPr>
                </a:tc>
                <a:extLst>
                  <a:ext uri="{0D108BD9-81ED-4DB2-BD59-A6C34878D82A}">
                    <a16:rowId xmlns:a16="http://schemas.microsoft.com/office/drawing/2014/main" val="3883080492"/>
                  </a:ext>
                </a:extLst>
              </a:tr>
            </a:tbl>
          </a:graphicData>
        </a:graphic>
      </p:graphicFrame>
      <p:graphicFrame>
        <p:nvGraphicFramePr>
          <p:cNvPr id="22" name="表格 21"/>
          <p:cNvGraphicFramePr>
            <a:graphicFrameLocks noGrp="1"/>
          </p:cNvGraphicFramePr>
          <p:nvPr>
            <p:extLst>
              <p:ext uri="{D42A27DB-BD31-4B8C-83A1-F6EECF244321}">
                <p14:modId xmlns:p14="http://schemas.microsoft.com/office/powerpoint/2010/main" val="2972682815"/>
              </p:ext>
            </p:extLst>
          </p:nvPr>
        </p:nvGraphicFramePr>
        <p:xfrm>
          <a:off x="6037943" y="3744026"/>
          <a:ext cx="877455" cy="370840"/>
        </p:xfrm>
        <a:graphic>
          <a:graphicData uri="http://schemas.openxmlformats.org/drawingml/2006/table">
            <a:tbl>
              <a:tblPr>
                <a:tableStyleId>{5C22544A-7EE6-4342-B048-85BDC9FD1C3A}</a:tableStyleId>
              </a:tblPr>
              <a:tblGrid>
                <a:gridCol w="877455">
                  <a:extLst>
                    <a:ext uri="{9D8B030D-6E8A-4147-A177-3AD203B41FA5}">
                      <a16:colId xmlns:a16="http://schemas.microsoft.com/office/drawing/2014/main" val="3497245677"/>
                    </a:ext>
                  </a:extLst>
                </a:gridCol>
              </a:tblGrid>
              <a:tr h="370840">
                <a:tc>
                  <a:txBody>
                    <a:bodyPr/>
                    <a:lstStyle/>
                    <a:p>
                      <a:r>
                        <a:rPr lang="en-US" altLang="zh-CN" dirty="0">
                          <a:latin typeface="Consolas" panose="020B0609020204030204" pitchFamily="49" charset="0"/>
                        </a:rPr>
                        <a:t>P[0]</a:t>
                      </a:r>
                      <a:endParaRPr lang="zh-CN" altLang="en-US" dirty="0">
                        <a:latin typeface="Consolas" panose="020B0609020204030204" pitchFamily="49" charset="0"/>
                      </a:endParaRPr>
                    </a:p>
                  </a:txBody>
                  <a:tcPr>
                    <a:solidFill>
                      <a:schemeClr val="accent1"/>
                    </a:solidFill>
                  </a:tcPr>
                </a:tc>
                <a:extLst>
                  <a:ext uri="{0D108BD9-81ED-4DB2-BD59-A6C34878D82A}">
                    <a16:rowId xmlns:a16="http://schemas.microsoft.com/office/drawing/2014/main" val="667434687"/>
                  </a:ext>
                </a:extLst>
              </a:tr>
            </a:tbl>
          </a:graphicData>
        </a:graphic>
      </p:graphicFrame>
      <p:graphicFrame>
        <p:nvGraphicFramePr>
          <p:cNvPr id="28" name="表格 27"/>
          <p:cNvGraphicFramePr>
            <a:graphicFrameLocks noGrp="1"/>
          </p:cNvGraphicFramePr>
          <p:nvPr>
            <p:extLst>
              <p:ext uri="{D42A27DB-BD31-4B8C-83A1-F6EECF244321}">
                <p14:modId xmlns:p14="http://schemas.microsoft.com/office/powerpoint/2010/main" val="2998242134"/>
              </p:ext>
            </p:extLst>
          </p:nvPr>
        </p:nvGraphicFramePr>
        <p:xfrm>
          <a:off x="6037943" y="4114866"/>
          <a:ext cx="877455" cy="370840"/>
        </p:xfrm>
        <a:graphic>
          <a:graphicData uri="http://schemas.openxmlformats.org/drawingml/2006/table">
            <a:tbl>
              <a:tblPr>
                <a:tableStyleId>{5C22544A-7EE6-4342-B048-85BDC9FD1C3A}</a:tableStyleId>
              </a:tblPr>
              <a:tblGrid>
                <a:gridCol w="877455">
                  <a:extLst>
                    <a:ext uri="{9D8B030D-6E8A-4147-A177-3AD203B41FA5}">
                      <a16:colId xmlns:a16="http://schemas.microsoft.com/office/drawing/2014/main" val="3497245677"/>
                    </a:ext>
                  </a:extLst>
                </a:gridCol>
              </a:tblGrid>
              <a:tr h="370840">
                <a:tc>
                  <a:txBody>
                    <a:bodyPr/>
                    <a:lstStyle/>
                    <a:p>
                      <a:r>
                        <a:rPr lang="en-US" altLang="zh-CN" dirty="0">
                          <a:latin typeface="Consolas" panose="020B0609020204030204" pitchFamily="49" charset="0"/>
                        </a:rPr>
                        <a:t>P[1]</a:t>
                      </a:r>
                      <a:endParaRPr lang="zh-CN" altLang="en-US" dirty="0">
                        <a:latin typeface="Consolas" panose="020B0609020204030204" pitchFamily="49" charset="0"/>
                      </a:endParaRPr>
                    </a:p>
                  </a:txBody>
                  <a:tcPr>
                    <a:solidFill>
                      <a:schemeClr val="accent1"/>
                    </a:solidFill>
                  </a:tcPr>
                </a:tc>
                <a:extLst>
                  <a:ext uri="{0D108BD9-81ED-4DB2-BD59-A6C34878D82A}">
                    <a16:rowId xmlns:a16="http://schemas.microsoft.com/office/drawing/2014/main" val="667434687"/>
                  </a:ext>
                </a:extLst>
              </a:tr>
            </a:tbl>
          </a:graphicData>
        </a:graphic>
      </p:graphicFrame>
      <p:graphicFrame>
        <p:nvGraphicFramePr>
          <p:cNvPr id="31" name="表格 30"/>
          <p:cNvGraphicFramePr>
            <a:graphicFrameLocks noGrp="1"/>
          </p:cNvGraphicFramePr>
          <p:nvPr>
            <p:extLst>
              <p:ext uri="{D42A27DB-BD31-4B8C-83A1-F6EECF244321}">
                <p14:modId xmlns:p14="http://schemas.microsoft.com/office/powerpoint/2010/main" val="310534632"/>
              </p:ext>
            </p:extLst>
          </p:nvPr>
        </p:nvGraphicFramePr>
        <p:xfrm>
          <a:off x="6035634" y="4487159"/>
          <a:ext cx="877455" cy="370840"/>
        </p:xfrm>
        <a:graphic>
          <a:graphicData uri="http://schemas.openxmlformats.org/drawingml/2006/table">
            <a:tbl>
              <a:tblPr>
                <a:tableStyleId>{5C22544A-7EE6-4342-B048-85BDC9FD1C3A}</a:tableStyleId>
              </a:tblPr>
              <a:tblGrid>
                <a:gridCol w="877455">
                  <a:extLst>
                    <a:ext uri="{9D8B030D-6E8A-4147-A177-3AD203B41FA5}">
                      <a16:colId xmlns:a16="http://schemas.microsoft.com/office/drawing/2014/main" val="3497245677"/>
                    </a:ext>
                  </a:extLst>
                </a:gridCol>
              </a:tblGrid>
              <a:tr h="370840">
                <a:tc>
                  <a:txBody>
                    <a:bodyPr/>
                    <a:lstStyle/>
                    <a:p>
                      <a:r>
                        <a:rPr lang="en-US" altLang="zh-CN" dirty="0">
                          <a:latin typeface="Consolas" panose="020B0609020204030204" pitchFamily="49" charset="0"/>
                        </a:rPr>
                        <a:t>P[2]</a:t>
                      </a:r>
                      <a:endParaRPr lang="zh-CN" altLang="en-US" dirty="0">
                        <a:latin typeface="Consolas" panose="020B0609020204030204" pitchFamily="49" charset="0"/>
                      </a:endParaRPr>
                    </a:p>
                  </a:txBody>
                  <a:tcPr>
                    <a:solidFill>
                      <a:schemeClr val="accent1"/>
                    </a:solidFill>
                  </a:tcPr>
                </a:tc>
                <a:extLst>
                  <a:ext uri="{0D108BD9-81ED-4DB2-BD59-A6C34878D82A}">
                    <a16:rowId xmlns:a16="http://schemas.microsoft.com/office/drawing/2014/main" val="667434687"/>
                  </a:ext>
                </a:extLst>
              </a:tr>
            </a:tbl>
          </a:graphicData>
        </a:graphic>
      </p:graphicFrame>
      <p:cxnSp>
        <p:nvCxnSpPr>
          <p:cNvPr id="45" name="肘形连接符 44"/>
          <p:cNvCxnSpPr>
            <a:stCxn id="22" idx="3"/>
            <a:endCxn id="7" idx="1"/>
          </p:cNvCxnSpPr>
          <p:nvPr/>
        </p:nvCxnSpPr>
        <p:spPr>
          <a:xfrm flipV="1">
            <a:off x="6915398" y="3029627"/>
            <a:ext cx="872836" cy="899819"/>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肘形连接符 50"/>
          <p:cNvCxnSpPr>
            <a:stCxn id="31" idx="3"/>
            <a:endCxn id="9" idx="1"/>
          </p:cNvCxnSpPr>
          <p:nvPr/>
        </p:nvCxnSpPr>
        <p:spPr>
          <a:xfrm>
            <a:off x="6913089" y="4672579"/>
            <a:ext cx="875145" cy="898366"/>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2" name="直接箭头连接符 61"/>
          <p:cNvCxnSpPr>
            <a:stCxn id="28" idx="3"/>
            <a:endCxn id="8" idx="1"/>
          </p:cNvCxnSpPr>
          <p:nvPr/>
        </p:nvCxnSpPr>
        <p:spPr>
          <a:xfrm flipV="1">
            <a:off x="6915398" y="4294319"/>
            <a:ext cx="872836" cy="59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aphicFrame>
        <p:nvGraphicFramePr>
          <p:cNvPr id="66" name="表格 65"/>
          <p:cNvGraphicFramePr>
            <a:graphicFrameLocks noGrp="1"/>
          </p:cNvGraphicFramePr>
          <p:nvPr>
            <p:extLst>
              <p:ext uri="{D42A27DB-BD31-4B8C-83A1-F6EECF244321}">
                <p14:modId xmlns:p14="http://schemas.microsoft.com/office/powerpoint/2010/main" val="651739364"/>
              </p:ext>
            </p:extLst>
          </p:nvPr>
        </p:nvGraphicFramePr>
        <p:xfrm>
          <a:off x="9432307" y="5004503"/>
          <a:ext cx="2086758" cy="1132884"/>
        </p:xfrm>
        <a:graphic>
          <a:graphicData uri="http://schemas.openxmlformats.org/drawingml/2006/table">
            <a:tbl>
              <a:tblPr>
                <a:tableStyleId>{5C22544A-7EE6-4342-B048-85BDC9FD1C3A}</a:tableStyleId>
              </a:tblPr>
              <a:tblGrid>
                <a:gridCol w="695586">
                  <a:extLst>
                    <a:ext uri="{9D8B030D-6E8A-4147-A177-3AD203B41FA5}">
                      <a16:colId xmlns:a16="http://schemas.microsoft.com/office/drawing/2014/main" val="913803357"/>
                    </a:ext>
                  </a:extLst>
                </a:gridCol>
                <a:gridCol w="695586">
                  <a:extLst>
                    <a:ext uri="{9D8B030D-6E8A-4147-A177-3AD203B41FA5}">
                      <a16:colId xmlns:a16="http://schemas.microsoft.com/office/drawing/2014/main" val="417201446"/>
                    </a:ext>
                  </a:extLst>
                </a:gridCol>
                <a:gridCol w="695586">
                  <a:extLst>
                    <a:ext uri="{9D8B030D-6E8A-4147-A177-3AD203B41FA5}">
                      <a16:colId xmlns:a16="http://schemas.microsoft.com/office/drawing/2014/main" val="204269378"/>
                    </a:ext>
                  </a:extLst>
                </a:gridCol>
              </a:tblGrid>
              <a:tr h="377628">
                <a:tc>
                  <a:txBody>
                    <a:bodyPr/>
                    <a:lstStyle/>
                    <a:p>
                      <a:endParaRPr lang="zh-CN" altLang="en-US" dirty="0"/>
                    </a:p>
                  </a:txBody>
                  <a:tcPr>
                    <a:solidFill>
                      <a:schemeClr val="tx2">
                        <a:lumMod val="90000"/>
                      </a:schemeClr>
                    </a:solidFill>
                  </a:tcPr>
                </a:tc>
                <a:tc>
                  <a:txBody>
                    <a:bodyPr/>
                    <a:lstStyle/>
                    <a:p>
                      <a:endParaRPr lang="zh-CN" altLang="en-US" dirty="0"/>
                    </a:p>
                  </a:txBody>
                  <a:tcPr>
                    <a:solidFill>
                      <a:schemeClr val="tx2">
                        <a:lumMod val="90000"/>
                      </a:schemeClr>
                    </a:solidFill>
                  </a:tcPr>
                </a:tc>
                <a:tc>
                  <a:txBody>
                    <a:bodyPr/>
                    <a:lstStyle/>
                    <a:p>
                      <a:endParaRPr lang="zh-CN" altLang="en-US"/>
                    </a:p>
                  </a:txBody>
                  <a:tcPr>
                    <a:solidFill>
                      <a:schemeClr val="tx2">
                        <a:lumMod val="90000"/>
                      </a:schemeClr>
                    </a:solidFill>
                  </a:tcPr>
                </a:tc>
                <a:extLst>
                  <a:ext uri="{0D108BD9-81ED-4DB2-BD59-A6C34878D82A}">
                    <a16:rowId xmlns:a16="http://schemas.microsoft.com/office/drawing/2014/main" val="117943417"/>
                  </a:ext>
                </a:extLst>
              </a:tr>
              <a:tr h="377628">
                <a:tc>
                  <a:txBody>
                    <a:bodyPr/>
                    <a:lstStyle/>
                    <a:p>
                      <a:endParaRPr lang="zh-CN" altLang="en-US" dirty="0"/>
                    </a:p>
                  </a:txBody>
                  <a:tcPr>
                    <a:solidFill>
                      <a:schemeClr val="tx2">
                        <a:lumMod val="90000"/>
                      </a:schemeClr>
                    </a:solidFill>
                  </a:tcPr>
                </a:tc>
                <a:tc>
                  <a:txBody>
                    <a:bodyPr/>
                    <a:lstStyle/>
                    <a:p>
                      <a:endParaRPr lang="zh-CN" altLang="en-US" dirty="0"/>
                    </a:p>
                  </a:txBody>
                  <a:tcPr>
                    <a:solidFill>
                      <a:schemeClr val="tx2">
                        <a:lumMod val="90000"/>
                      </a:schemeClr>
                    </a:solidFill>
                  </a:tcPr>
                </a:tc>
                <a:tc>
                  <a:txBody>
                    <a:bodyPr/>
                    <a:lstStyle/>
                    <a:p>
                      <a:endParaRPr lang="zh-CN" altLang="en-US" dirty="0"/>
                    </a:p>
                  </a:txBody>
                  <a:tcPr>
                    <a:solidFill>
                      <a:schemeClr val="tx2">
                        <a:lumMod val="90000"/>
                      </a:schemeClr>
                    </a:solidFill>
                  </a:tcPr>
                </a:tc>
                <a:extLst>
                  <a:ext uri="{0D108BD9-81ED-4DB2-BD59-A6C34878D82A}">
                    <a16:rowId xmlns:a16="http://schemas.microsoft.com/office/drawing/2014/main" val="3169371530"/>
                  </a:ext>
                </a:extLst>
              </a:tr>
              <a:tr h="377628">
                <a:tc>
                  <a:txBody>
                    <a:bodyPr/>
                    <a:lstStyle/>
                    <a:p>
                      <a:endParaRPr lang="zh-CN" altLang="en-US"/>
                    </a:p>
                  </a:txBody>
                  <a:tcPr>
                    <a:solidFill>
                      <a:schemeClr val="tx2">
                        <a:lumMod val="90000"/>
                      </a:schemeClr>
                    </a:solidFill>
                  </a:tcPr>
                </a:tc>
                <a:tc>
                  <a:txBody>
                    <a:bodyPr/>
                    <a:lstStyle/>
                    <a:p>
                      <a:endParaRPr lang="zh-CN" altLang="en-US"/>
                    </a:p>
                  </a:txBody>
                  <a:tcPr>
                    <a:solidFill>
                      <a:schemeClr val="tx2">
                        <a:lumMod val="90000"/>
                      </a:schemeClr>
                    </a:solidFill>
                  </a:tcPr>
                </a:tc>
                <a:tc>
                  <a:txBody>
                    <a:bodyPr/>
                    <a:lstStyle/>
                    <a:p>
                      <a:endParaRPr lang="zh-CN" altLang="en-US" dirty="0"/>
                    </a:p>
                  </a:txBody>
                  <a:tcPr>
                    <a:solidFill>
                      <a:schemeClr val="tx2">
                        <a:lumMod val="90000"/>
                      </a:schemeClr>
                    </a:solidFill>
                  </a:tcPr>
                </a:tc>
                <a:extLst>
                  <a:ext uri="{0D108BD9-81ED-4DB2-BD59-A6C34878D82A}">
                    <a16:rowId xmlns:a16="http://schemas.microsoft.com/office/drawing/2014/main" val="922173023"/>
                  </a:ext>
                </a:extLst>
              </a:tr>
            </a:tbl>
          </a:graphicData>
        </a:graphic>
      </p:graphicFrame>
      <p:sp>
        <p:nvSpPr>
          <p:cNvPr id="4" name="矩形: 圆角 3">
            <a:extLst>
              <a:ext uri="{FF2B5EF4-FFF2-40B4-BE49-F238E27FC236}">
                <a16:creationId xmlns:a16="http://schemas.microsoft.com/office/drawing/2014/main" id="{F989E5F5-7148-46AB-960C-1FD3B5D6C851}"/>
              </a:ext>
            </a:extLst>
          </p:cNvPr>
          <p:cNvSpPr/>
          <p:nvPr/>
        </p:nvSpPr>
        <p:spPr>
          <a:xfrm>
            <a:off x="8936182" y="2140528"/>
            <a:ext cx="2992582" cy="162870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altLang="zh-CN" dirty="0">
                <a:latin typeface="Consolas" panose="020B0609020204030204" pitchFamily="49" charset="0"/>
              </a:rPr>
              <a:t>int I = 1[</a:t>
            </a:r>
            <a:r>
              <a:rPr lang="en-US" altLang="zh-CN" dirty="0" err="1">
                <a:latin typeface="Consolas" panose="020B0609020204030204" pitchFamily="49" charset="0"/>
              </a:rPr>
              <a:t>ptr</a:t>
            </a:r>
            <a:r>
              <a:rPr lang="en-US" altLang="zh-CN" dirty="0">
                <a:latin typeface="Consolas" panose="020B0609020204030204" pitchFamily="49" charset="0"/>
              </a:rPr>
              <a:t>];</a:t>
            </a:r>
          </a:p>
          <a:p>
            <a:endParaRPr lang="en-US" altLang="zh-CN" dirty="0">
              <a:latin typeface="Consolas" panose="020B0609020204030204" pitchFamily="49" charset="0"/>
            </a:endParaRPr>
          </a:p>
          <a:p>
            <a:r>
              <a:rPr lang="en-US" altLang="zh-CN" dirty="0">
                <a:latin typeface="Consolas" panose="020B0609020204030204" pitchFamily="49" charset="0"/>
              </a:rPr>
              <a:t>int I = </a:t>
            </a:r>
            <a:r>
              <a:rPr lang="en-US" altLang="zh-CN" dirty="0" err="1">
                <a:latin typeface="Consolas" panose="020B0609020204030204" pitchFamily="49" charset="0"/>
              </a:rPr>
              <a:t>ptr</a:t>
            </a:r>
            <a:r>
              <a:rPr lang="en-US" altLang="zh-CN" dirty="0">
                <a:latin typeface="Consolas" panose="020B0609020204030204" pitchFamily="49" charset="0"/>
              </a:rPr>
              <a:t>[-1];</a:t>
            </a:r>
            <a:endParaRPr lang="zh-CN" altLang="en-US" dirty="0">
              <a:latin typeface="Consolas" panose="020B0609020204030204" pitchFamily="49" charset="0"/>
            </a:endParaRPr>
          </a:p>
        </p:txBody>
      </p:sp>
    </p:spTree>
    <p:extLst>
      <p:ext uri="{BB962C8B-B14F-4D97-AF65-F5344CB8AC3E}">
        <p14:creationId xmlns:p14="http://schemas.microsoft.com/office/powerpoint/2010/main" val="27490896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1"/>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5"/>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62"/>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6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引用</a:t>
            </a:r>
          </a:p>
        </p:txBody>
      </p:sp>
      <p:sp>
        <p:nvSpPr>
          <p:cNvPr id="3" name="内容占位符 2"/>
          <p:cNvSpPr>
            <a:spLocks noGrp="1"/>
          </p:cNvSpPr>
          <p:nvPr>
            <p:ph idx="1"/>
          </p:nvPr>
        </p:nvSpPr>
        <p:spPr>
          <a:xfrm>
            <a:off x="913774" y="2367093"/>
            <a:ext cx="10363826" cy="2026778"/>
          </a:xfrm>
        </p:spPr>
        <p:txBody>
          <a:bodyPr/>
          <a:lstStyle/>
          <a:p>
            <a:r>
              <a:rPr lang="zh-CN" altLang="en-US" dirty="0"/>
              <a:t>引用很容易与指针混淆，它们之间有三个主要的不同：</a:t>
            </a:r>
          </a:p>
          <a:p>
            <a:pPr lvl="1"/>
            <a:r>
              <a:rPr lang="zh-CN" altLang="en-US" dirty="0"/>
              <a:t>不存在空引用。引用必须连接到一块合法的内存。</a:t>
            </a:r>
          </a:p>
          <a:p>
            <a:pPr lvl="1"/>
            <a:r>
              <a:rPr lang="zh-CN" altLang="en-US" dirty="0"/>
              <a:t>一旦引用被初始化为一个对象，就不能被指向到另一个对象。指针可以在任何时候指向到另一个对象。</a:t>
            </a:r>
          </a:p>
          <a:p>
            <a:pPr lvl="1"/>
            <a:r>
              <a:rPr lang="zh-CN" altLang="en-US" dirty="0"/>
              <a:t>引用必须在创建时被初始化。指针可以在任何时间被初始化。</a:t>
            </a:r>
          </a:p>
          <a:p>
            <a:endParaRPr lang="zh-CN" altLang="en-US" dirty="0"/>
          </a:p>
        </p:txBody>
      </p:sp>
      <p:sp>
        <p:nvSpPr>
          <p:cNvPr id="5" name="矩形 4"/>
          <p:cNvSpPr/>
          <p:nvPr/>
        </p:nvSpPr>
        <p:spPr>
          <a:xfrm>
            <a:off x="913774" y="4796135"/>
            <a:ext cx="2699658" cy="923330"/>
          </a:xfrm>
          <a:prstGeom prst="rect">
            <a:avLst/>
          </a:prstGeom>
          <a:solidFill>
            <a:schemeClr val="tx2">
              <a:lumMod val="90000"/>
            </a:schemeClr>
          </a:solidFill>
        </p:spPr>
        <p:txBody>
          <a:bodyPr wrap="square">
            <a:spAutoFit/>
          </a:bodyPr>
          <a:lstStyle/>
          <a:p>
            <a:r>
              <a:rPr lang="en-US" altLang="zh-CN" dirty="0">
                <a:solidFill>
                  <a:srgbClr val="2B91AF"/>
                </a:solidFill>
                <a:latin typeface="Consolas" panose="020B0609020204030204" pitchFamily="49" charset="0"/>
              </a:rPr>
              <a:t>Class</a:t>
            </a:r>
            <a:r>
              <a:rPr lang="en-US" altLang="zh-CN" dirty="0">
                <a:solidFill>
                  <a:srgbClr val="000000"/>
                </a:solidFill>
                <a:latin typeface="Consolas" panose="020B0609020204030204" pitchFamily="49" charset="0"/>
              </a:rPr>
              <a:t> A, B;</a:t>
            </a:r>
          </a:p>
          <a:p>
            <a:r>
              <a:rPr lang="en-US" altLang="zh-CN" dirty="0">
                <a:solidFill>
                  <a:srgbClr val="2B91AF"/>
                </a:solidFill>
                <a:latin typeface="Consolas" panose="020B0609020204030204" pitchFamily="49" charset="0"/>
              </a:rPr>
              <a:t>Class</a:t>
            </a:r>
            <a:r>
              <a:rPr lang="en-US" altLang="zh-CN" dirty="0">
                <a:solidFill>
                  <a:srgbClr val="000000"/>
                </a:solidFill>
                <a:latin typeface="Consolas" panose="020B0609020204030204" pitchFamily="49" charset="0"/>
              </a:rPr>
              <a:t> &amp;ref_a = A;</a:t>
            </a:r>
          </a:p>
          <a:p>
            <a:r>
              <a:rPr lang="en-US" altLang="zh-CN" dirty="0">
                <a:solidFill>
                  <a:srgbClr val="000000"/>
                </a:solidFill>
                <a:latin typeface="Consolas" panose="020B0609020204030204" pitchFamily="49" charset="0"/>
              </a:rPr>
              <a:t>ref_a </a:t>
            </a:r>
            <a:r>
              <a:rPr lang="en-US" altLang="zh-CN" dirty="0">
                <a:solidFill>
                  <a:srgbClr val="008080"/>
                </a:solidFill>
                <a:latin typeface="Consolas" panose="020B0609020204030204" pitchFamily="49" charset="0"/>
              </a:rPr>
              <a:t>=</a:t>
            </a:r>
            <a:r>
              <a:rPr lang="en-US" altLang="zh-CN" dirty="0">
                <a:solidFill>
                  <a:srgbClr val="000000"/>
                </a:solidFill>
                <a:latin typeface="Consolas" panose="020B0609020204030204" pitchFamily="49" charset="0"/>
              </a:rPr>
              <a:t> B;</a:t>
            </a:r>
          </a:p>
        </p:txBody>
      </p:sp>
    </p:spTree>
    <p:extLst>
      <p:ext uri="{BB962C8B-B14F-4D97-AF65-F5344CB8AC3E}">
        <p14:creationId xmlns:p14="http://schemas.microsoft.com/office/powerpoint/2010/main" val="337019379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结构、联合</a:t>
            </a:r>
          </a:p>
        </p:txBody>
      </p:sp>
      <p:sp>
        <p:nvSpPr>
          <p:cNvPr id="3" name="内容占位符 2"/>
          <p:cNvSpPr>
            <a:spLocks noGrp="1"/>
          </p:cNvSpPr>
          <p:nvPr>
            <p:ph idx="1"/>
          </p:nvPr>
        </p:nvSpPr>
        <p:spPr>
          <a:xfrm>
            <a:off x="913774" y="2367092"/>
            <a:ext cx="3266340" cy="3424107"/>
          </a:xfrm>
        </p:spPr>
        <p:txBody>
          <a:bodyPr>
            <a:normAutofit lnSpcReduction="10000"/>
          </a:bodyPr>
          <a:lstStyle/>
          <a:p>
            <a:r>
              <a:rPr lang="en-US" altLang="zh-CN" dirty="0"/>
              <a:t>POD</a:t>
            </a:r>
          </a:p>
          <a:p>
            <a:pPr lvl="1"/>
            <a:r>
              <a:rPr lang="zh-CN" altLang="en-US" dirty="0"/>
              <a:t>标量类型</a:t>
            </a:r>
            <a:endParaRPr lang="en-US" altLang="zh-CN" dirty="0"/>
          </a:p>
          <a:p>
            <a:pPr lvl="2"/>
            <a:r>
              <a:rPr lang="zh-CN" altLang="en-US" dirty="0"/>
              <a:t>算数类型</a:t>
            </a:r>
            <a:endParaRPr lang="en-US" altLang="zh-CN" dirty="0"/>
          </a:p>
          <a:p>
            <a:pPr lvl="2"/>
            <a:r>
              <a:rPr lang="zh-CN" altLang="en-US" dirty="0"/>
              <a:t>枚举类型</a:t>
            </a:r>
            <a:endParaRPr lang="en-US" altLang="zh-CN" dirty="0"/>
          </a:p>
          <a:p>
            <a:pPr lvl="2"/>
            <a:r>
              <a:rPr lang="zh-CN" altLang="en-US" dirty="0"/>
              <a:t>指针类型</a:t>
            </a:r>
            <a:endParaRPr lang="en-US" altLang="zh-CN" dirty="0"/>
          </a:p>
          <a:p>
            <a:pPr lvl="1"/>
            <a:r>
              <a:rPr lang="en-US" altLang="zh-CN" dirty="0"/>
              <a:t>POD</a:t>
            </a:r>
            <a:r>
              <a:rPr lang="zh-CN" altLang="en-US" dirty="0"/>
              <a:t>类型</a:t>
            </a:r>
            <a:endParaRPr lang="en-US" altLang="zh-CN" dirty="0"/>
          </a:p>
          <a:p>
            <a:r>
              <a:rPr lang="zh-CN" altLang="en-US" dirty="0"/>
              <a:t>位域</a:t>
            </a:r>
            <a:endParaRPr lang="en-US" altLang="zh-CN" dirty="0"/>
          </a:p>
          <a:p>
            <a:r>
              <a:rPr lang="zh-CN" altLang="en-US" dirty="0"/>
              <a:t>字节对齐</a:t>
            </a:r>
            <a:endParaRPr lang="en-US" altLang="zh-CN" dirty="0"/>
          </a:p>
          <a:p>
            <a:r>
              <a:rPr lang="zh-CN" altLang="en-US" dirty="0"/>
              <a:t>匿名结构体</a:t>
            </a:r>
            <a:endParaRPr lang="en-US" altLang="zh-CN" dirty="0"/>
          </a:p>
        </p:txBody>
      </p:sp>
      <p:pic>
        <p:nvPicPr>
          <p:cNvPr id="7" name="图片 6">
            <a:extLst>
              <a:ext uri="{FF2B5EF4-FFF2-40B4-BE49-F238E27FC236}">
                <a16:creationId xmlns:a16="http://schemas.microsoft.com/office/drawing/2014/main" id="{287AA3F1-311F-409D-A776-9FBF25EBBF03}"/>
              </a:ext>
            </a:extLst>
          </p:cNvPr>
          <p:cNvPicPr>
            <a:picLocks noChangeAspect="1"/>
          </p:cNvPicPr>
          <p:nvPr/>
        </p:nvPicPr>
        <p:blipFill>
          <a:blip r:embed="rId3"/>
          <a:stretch>
            <a:fillRect/>
          </a:stretch>
        </p:blipFill>
        <p:spPr>
          <a:xfrm>
            <a:off x="4413106" y="2177623"/>
            <a:ext cx="2621255" cy="2030695"/>
          </a:xfrm>
          <a:prstGeom prst="rect">
            <a:avLst/>
          </a:prstGeom>
        </p:spPr>
      </p:pic>
      <p:pic>
        <p:nvPicPr>
          <p:cNvPr id="8" name="图片 7">
            <a:extLst>
              <a:ext uri="{FF2B5EF4-FFF2-40B4-BE49-F238E27FC236}">
                <a16:creationId xmlns:a16="http://schemas.microsoft.com/office/drawing/2014/main" id="{3162DE48-43AA-4682-864F-B0C831FAC7EE}"/>
              </a:ext>
            </a:extLst>
          </p:cNvPr>
          <p:cNvPicPr>
            <a:picLocks noChangeAspect="1"/>
          </p:cNvPicPr>
          <p:nvPr/>
        </p:nvPicPr>
        <p:blipFill>
          <a:blip r:embed="rId4"/>
          <a:stretch>
            <a:fillRect/>
          </a:stretch>
        </p:blipFill>
        <p:spPr>
          <a:xfrm>
            <a:off x="7168862" y="3755880"/>
            <a:ext cx="1933575" cy="876300"/>
          </a:xfrm>
          <a:prstGeom prst="rect">
            <a:avLst/>
          </a:prstGeom>
        </p:spPr>
      </p:pic>
      <p:pic>
        <p:nvPicPr>
          <p:cNvPr id="10" name="图片 9">
            <a:extLst>
              <a:ext uri="{FF2B5EF4-FFF2-40B4-BE49-F238E27FC236}">
                <a16:creationId xmlns:a16="http://schemas.microsoft.com/office/drawing/2014/main" id="{7498BC45-6FD2-4B42-B170-2AB1BBA9B3C7}"/>
              </a:ext>
            </a:extLst>
          </p:cNvPr>
          <p:cNvPicPr>
            <a:picLocks noChangeAspect="1"/>
          </p:cNvPicPr>
          <p:nvPr/>
        </p:nvPicPr>
        <p:blipFill>
          <a:blip r:embed="rId5"/>
          <a:stretch>
            <a:fillRect/>
          </a:stretch>
        </p:blipFill>
        <p:spPr>
          <a:xfrm>
            <a:off x="7168862" y="2172652"/>
            <a:ext cx="2505075" cy="1466850"/>
          </a:xfrm>
          <a:prstGeom prst="rect">
            <a:avLst/>
          </a:prstGeom>
        </p:spPr>
      </p:pic>
      <p:pic>
        <p:nvPicPr>
          <p:cNvPr id="11" name="图片 10">
            <a:extLst>
              <a:ext uri="{FF2B5EF4-FFF2-40B4-BE49-F238E27FC236}">
                <a16:creationId xmlns:a16="http://schemas.microsoft.com/office/drawing/2014/main" id="{D8C7A563-5955-4F8D-8B10-2B93EDC7A45A}"/>
              </a:ext>
            </a:extLst>
          </p:cNvPr>
          <p:cNvPicPr>
            <a:picLocks noChangeAspect="1"/>
          </p:cNvPicPr>
          <p:nvPr/>
        </p:nvPicPr>
        <p:blipFill>
          <a:blip r:embed="rId6"/>
          <a:stretch>
            <a:fillRect/>
          </a:stretch>
        </p:blipFill>
        <p:spPr>
          <a:xfrm>
            <a:off x="4413106" y="4324697"/>
            <a:ext cx="2343150" cy="1123950"/>
          </a:xfrm>
          <a:prstGeom prst="rect">
            <a:avLst/>
          </a:prstGeom>
        </p:spPr>
      </p:pic>
      <p:pic>
        <p:nvPicPr>
          <p:cNvPr id="12" name="图片 11">
            <a:extLst>
              <a:ext uri="{FF2B5EF4-FFF2-40B4-BE49-F238E27FC236}">
                <a16:creationId xmlns:a16="http://schemas.microsoft.com/office/drawing/2014/main" id="{72AE1896-C108-42EE-86C9-778D263BEDCB}"/>
              </a:ext>
            </a:extLst>
          </p:cNvPr>
          <p:cNvPicPr>
            <a:picLocks noChangeAspect="1"/>
          </p:cNvPicPr>
          <p:nvPr/>
        </p:nvPicPr>
        <p:blipFill>
          <a:blip r:embed="rId7"/>
          <a:stretch>
            <a:fillRect/>
          </a:stretch>
        </p:blipFill>
        <p:spPr>
          <a:xfrm>
            <a:off x="6957642" y="4687597"/>
            <a:ext cx="3181350" cy="1600200"/>
          </a:xfrm>
          <a:prstGeom prst="rect">
            <a:avLst/>
          </a:prstGeom>
        </p:spPr>
      </p:pic>
    </p:spTree>
    <p:extLst>
      <p:ext uri="{BB962C8B-B14F-4D97-AF65-F5344CB8AC3E}">
        <p14:creationId xmlns:p14="http://schemas.microsoft.com/office/powerpoint/2010/main" val="32722682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459266" y="2868460"/>
            <a:ext cx="2616422" cy="1200329"/>
          </a:xfrm>
          <a:prstGeom prst="rect">
            <a:avLst/>
          </a:prstGeom>
          <a:noFill/>
        </p:spPr>
        <p:txBody>
          <a:bodyPr wrap="none" rtlCol="0">
            <a:spAutoFit/>
          </a:bodyPr>
          <a:lstStyle/>
          <a:p>
            <a:r>
              <a:rPr lang="en-US" altLang="zh-CN" sz="7200" dirty="0">
                <a:solidFill>
                  <a:srgbClr val="00B0F0"/>
                </a:solidFill>
                <a:latin typeface="Microsoft YaHei UI" pitchFamily="34" charset="-122"/>
                <a:ea typeface="Microsoft YaHei UI" pitchFamily="34" charset="-122"/>
              </a:rPr>
              <a:t>C++?</a:t>
            </a:r>
            <a:endParaRPr lang="zh-CN" altLang="en-US" sz="7200" dirty="0">
              <a:solidFill>
                <a:srgbClr val="00B0F0"/>
              </a:solidFill>
              <a:latin typeface="Microsoft YaHei UI" pitchFamily="34" charset="-122"/>
              <a:ea typeface="Microsoft YaHei UI" pitchFamily="34" charset="-122"/>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FA075D2-DFCE-4D43-958C-57341E11A267}"/>
              </a:ext>
            </a:extLst>
          </p:cNvPr>
          <p:cNvSpPr>
            <a:spLocks noGrp="1"/>
          </p:cNvSpPr>
          <p:nvPr>
            <p:ph type="title"/>
          </p:nvPr>
        </p:nvSpPr>
        <p:spPr/>
        <p:txBody>
          <a:bodyPr/>
          <a:lstStyle/>
          <a:p>
            <a:r>
              <a:rPr lang="zh-CN" altLang="en-US" dirty="0"/>
              <a:t>类 </a:t>
            </a:r>
            <a:r>
              <a:rPr lang="en-US" altLang="zh-CN" dirty="0"/>
              <a:t>– </a:t>
            </a:r>
            <a:r>
              <a:rPr lang="zh-CN" altLang="en-US" dirty="0"/>
              <a:t>面向对象</a:t>
            </a:r>
          </a:p>
        </p:txBody>
      </p:sp>
      <p:sp>
        <p:nvSpPr>
          <p:cNvPr id="4" name="矩形: 圆角 3">
            <a:extLst>
              <a:ext uri="{FF2B5EF4-FFF2-40B4-BE49-F238E27FC236}">
                <a16:creationId xmlns:a16="http://schemas.microsoft.com/office/drawing/2014/main" id="{2984BDA5-32F5-44B9-A640-B0DBA7CFFEA0}"/>
              </a:ext>
            </a:extLst>
          </p:cNvPr>
          <p:cNvSpPr/>
          <p:nvPr/>
        </p:nvSpPr>
        <p:spPr>
          <a:xfrm>
            <a:off x="757149" y="2138180"/>
            <a:ext cx="1631374" cy="529938"/>
          </a:xfrm>
          <a:prstGeom prst="roundRect">
            <a:avLst/>
          </a:prstGeom>
          <a:solidFill>
            <a:srgbClr val="00B0F0"/>
          </a:solidFill>
          <a:ln>
            <a:solidFill>
              <a:schemeClr val="bg1">
                <a:lumMod val="50000"/>
                <a:lumOff val="50000"/>
              </a:schemeClr>
            </a:solidFill>
          </a:ln>
          <a:effectLst>
            <a:outerShdw blurRad="63500" sx="102000" sy="102000" algn="ctr" rotWithShape="0">
              <a:schemeClr val="tx1">
                <a:lumMod val="9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面向对象（</a:t>
            </a:r>
            <a:r>
              <a:rPr lang="en-US" altLang="zh-CN" dirty="0"/>
              <a:t>OOP</a:t>
            </a:r>
            <a:r>
              <a:rPr lang="zh-CN" altLang="en-US" dirty="0"/>
              <a:t>）</a:t>
            </a:r>
          </a:p>
        </p:txBody>
      </p:sp>
      <p:sp>
        <p:nvSpPr>
          <p:cNvPr id="5" name="矩形: 圆角 4">
            <a:extLst>
              <a:ext uri="{FF2B5EF4-FFF2-40B4-BE49-F238E27FC236}">
                <a16:creationId xmlns:a16="http://schemas.microsoft.com/office/drawing/2014/main" id="{BF7F587C-B3BD-4BE3-AE21-1475ED3996D1}"/>
              </a:ext>
            </a:extLst>
          </p:cNvPr>
          <p:cNvSpPr/>
          <p:nvPr/>
        </p:nvSpPr>
        <p:spPr>
          <a:xfrm>
            <a:off x="3135629" y="2138180"/>
            <a:ext cx="1631374" cy="529938"/>
          </a:xfrm>
          <a:prstGeom prst="roundRect">
            <a:avLst/>
          </a:prstGeom>
          <a:solidFill>
            <a:srgbClr val="4E8DDA"/>
          </a:solidFill>
          <a:ln>
            <a:solidFill>
              <a:schemeClr val="bg1">
                <a:lumMod val="50000"/>
                <a:lumOff val="50000"/>
              </a:schemeClr>
            </a:solidFill>
          </a:ln>
          <a:effectLst>
            <a:outerShdw blurRad="63500" sx="102000" sy="102000" algn="ctr" rotWithShape="0">
              <a:schemeClr val="tx1">
                <a:lumMod val="9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设计思想</a:t>
            </a:r>
          </a:p>
        </p:txBody>
      </p:sp>
      <p:sp>
        <p:nvSpPr>
          <p:cNvPr id="6" name="矩形: 圆角 5">
            <a:extLst>
              <a:ext uri="{FF2B5EF4-FFF2-40B4-BE49-F238E27FC236}">
                <a16:creationId xmlns:a16="http://schemas.microsoft.com/office/drawing/2014/main" id="{CF74D2B2-3BBA-4265-8C38-5E8FD3D14E06}"/>
              </a:ext>
            </a:extLst>
          </p:cNvPr>
          <p:cNvSpPr/>
          <p:nvPr/>
        </p:nvSpPr>
        <p:spPr>
          <a:xfrm>
            <a:off x="5514109" y="2483424"/>
            <a:ext cx="1631374" cy="529938"/>
          </a:xfrm>
          <a:prstGeom prst="roundRect">
            <a:avLst/>
          </a:prstGeom>
          <a:solidFill>
            <a:srgbClr val="4E8DDA"/>
          </a:solidFill>
          <a:ln>
            <a:solidFill>
              <a:schemeClr val="bg1">
                <a:lumMod val="50000"/>
                <a:lumOff val="50000"/>
              </a:schemeClr>
            </a:solidFill>
          </a:ln>
          <a:effectLst>
            <a:outerShdw blurRad="63500" sx="102000" sy="102000" algn="ctr" rotWithShape="0">
              <a:schemeClr val="tx1">
                <a:lumMod val="9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接口（开放）</a:t>
            </a:r>
          </a:p>
        </p:txBody>
      </p:sp>
      <p:sp>
        <p:nvSpPr>
          <p:cNvPr id="7" name="矩形: 圆角 6">
            <a:extLst>
              <a:ext uri="{FF2B5EF4-FFF2-40B4-BE49-F238E27FC236}">
                <a16:creationId xmlns:a16="http://schemas.microsoft.com/office/drawing/2014/main" id="{C44908D2-933B-494A-A52E-92E6FEC6C0A9}"/>
              </a:ext>
            </a:extLst>
          </p:cNvPr>
          <p:cNvSpPr/>
          <p:nvPr/>
        </p:nvSpPr>
        <p:spPr>
          <a:xfrm>
            <a:off x="5514109" y="3363188"/>
            <a:ext cx="1631374" cy="529938"/>
          </a:xfrm>
          <a:prstGeom prst="roundRect">
            <a:avLst/>
          </a:prstGeom>
          <a:solidFill>
            <a:srgbClr val="4E8DDA"/>
          </a:solidFill>
          <a:ln>
            <a:solidFill>
              <a:schemeClr val="bg1">
                <a:lumMod val="50000"/>
                <a:lumOff val="50000"/>
              </a:schemeClr>
            </a:solidFill>
          </a:ln>
          <a:effectLst>
            <a:outerShdw blurRad="63500" sx="102000" sy="102000" algn="ctr" rotWithShape="0">
              <a:schemeClr val="tx1">
                <a:lumMod val="9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实现（封闭）</a:t>
            </a:r>
          </a:p>
        </p:txBody>
      </p:sp>
      <p:sp>
        <p:nvSpPr>
          <p:cNvPr id="8" name="矩形: 圆角 7">
            <a:extLst>
              <a:ext uri="{FF2B5EF4-FFF2-40B4-BE49-F238E27FC236}">
                <a16:creationId xmlns:a16="http://schemas.microsoft.com/office/drawing/2014/main" id="{F16A8360-D1B6-4138-A30D-0A9BF81035DC}"/>
              </a:ext>
            </a:extLst>
          </p:cNvPr>
          <p:cNvSpPr/>
          <p:nvPr/>
        </p:nvSpPr>
        <p:spPr>
          <a:xfrm>
            <a:off x="3135629" y="3708432"/>
            <a:ext cx="1631374" cy="529938"/>
          </a:xfrm>
          <a:prstGeom prst="roundRect">
            <a:avLst/>
          </a:prstGeom>
          <a:solidFill>
            <a:srgbClr val="4E8DDA"/>
          </a:solidFill>
          <a:ln>
            <a:solidFill>
              <a:schemeClr val="bg1">
                <a:lumMod val="50000"/>
                <a:lumOff val="50000"/>
              </a:schemeClr>
            </a:solidFill>
          </a:ln>
          <a:effectLst>
            <a:outerShdw blurRad="63500" sx="102000" sy="102000" algn="ctr" rotWithShape="0">
              <a:schemeClr val="tx1">
                <a:lumMod val="9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高内聚</a:t>
            </a:r>
            <a:endParaRPr lang="en-US" altLang="zh-CN" dirty="0"/>
          </a:p>
        </p:txBody>
      </p:sp>
      <p:sp>
        <p:nvSpPr>
          <p:cNvPr id="9" name="矩形: 圆角 8">
            <a:extLst>
              <a:ext uri="{FF2B5EF4-FFF2-40B4-BE49-F238E27FC236}">
                <a16:creationId xmlns:a16="http://schemas.microsoft.com/office/drawing/2014/main" id="{CBCDED38-C167-4485-AABD-80E300E718B5}"/>
              </a:ext>
            </a:extLst>
          </p:cNvPr>
          <p:cNvSpPr/>
          <p:nvPr/>
        </p:nvSpPr>
        <p:spPr>
          <a:xfrm>
            <a:off x="3135629" y="4578527"/>
            <a:ext cx="1631374" cy="529938"/>
          </a:xfrm>
          <a:prstGeom prst="roundRect">
            <a:avLst/>
          </a:prstGeom>
          <a:solidFill>
            <a:srgbClr val="4E8DDA"/>
          </a:solidFill>
          <a:ln>
            <a:solidFill>
              <a:schemeClr val="bg1">
                <a:lumMod val="50000"/>
                <a:lumOff val="50000"/>
              </a:schemeClr>
            </a:solidFill>
          </a:ln>
          <a:effectLst>
            <a:outerShdw blurRad="63500" sx="102000" sy="102000" algn="ctr" rotWithShape="0">
              <a:schemeClr val="tx1">
                <a:lumMod val="9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低耦合</a:t>
            </a:r>
            <a:endParaRPr lang="en-US" altLang="zh-CN" dirty="0"/>
          </a:p>
        </p:txBody>
      </p:sp>
      <p:cxnSp>
        <p:nvCxnSpPr>
          <p:cNvPr id="11" name="连接符: 肘形 10">
            <a:extLst>
              <a:ext uri="{FF2B5EF4-FFF2-40B4-BE49-F238E27FC236}">
                <a16:creationId xmlns:a16="http://schemas.microsoft.com/office/drawing/2014/main" id="{59A7C621-6D13-44DA-828B-99633B31341E}"/>
              </a:ext>
            </a:extLst>
          </p:cNvPr>
          <p:cNvCxnSpPr>
            <a:stCxn id="5" idx="3"/>
            <a:endCxn id="6" idx="1"/>
          </p:cNvCxnSpPr>
          <p:nvPr/>
        </p:nvCxnSpPr>
        <p:spPr>
          <a:xfrm>
            <a:off x="4767003" y="2403149"/>
            <a:ext cx="747106" cy="345244"/>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连接符: 肘形 12">
            <a:extLst>
              <a:ext uri="{FF2B5EF4-FFF2-40B4-BE49-F238E27FC236}">
                <a16:creationId xmlns:a16="http://schemas.microsoft.com/office/drawing/2014/main" id="{E4FF916D-2CD4-4E41-846B-853F7FD3E50F}"/>
              </a:ext>
            </a:extLst>
          </p:cNvPr>
          <p:cNvCxnSpPr>
            <a:stCxn id="5" idx="3"/>
            <a:endCxn id="7" idx="1"/>
          </p:cNvCxnSpPr>
          <p:nvPr/>
        </p:nvCxnSpPr>
        <p:spPr>
          <a:xfrm>
            <a:off x="4767003" y="2403149"/>
            <a:ext cx="747106" cy="1225008"/>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连接符: 肘形 14">
            <a:extLst>
              <a:ext uri="{FF2B5EF4-FFF2-40B4-BE49-F238E27FC236}">
                <a16:creationId xmlns:a16="http://schemas.microsoft.com/office/drawing/2014/main" id="{AD499972-02ED-4DD6-BA58-DD12404CCB6B}"/>
              </a:ext>
            </a:extLst>
          </p:cNvPr>
          <p:cNvCxnSpPr>
            <a:cxnSpLocks/>
            <a:stCxn id="5" idx="3"/>
            <a:endCxn id="8" idx="3"/>
          </p:cNvCxnSpPr>
          <p:nvPr/>
        </p:nvCxnSpPr>
        <p:spPr>
          <a:xfrm>
            <a:off x="4767003" y="2403149"/>
            <a:ext cx="12700" cy="1570252"/>
          </a:xfrm>
          <a:prstGeom prst="bentConnector3">
            <a:avLst>
              <a:gd name="adj1" fmla="val 2945457"/>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连接符: 肘形 16">
            <a:extLst>
              <a:ext uri="{FF2B5EF4-FFF2-40B4-BE49-F238E27FC236}">
                <a16:creationId xmlns:a16="http://schemas.microsoft.com/office/drawing/2014/main" id="{4EFCACB9-AEBD-44AB-A131-CBBE741F726F}"/>
              </a:ext>
            </a:extLst>
          </p:cNvPr>
          <p:cNvCxnSpPr>
            <a:cxnSpLocks/>
            <a:stCxn id="5" idx="3"/>
            <a:endCxn id="9" idx="3"/>
          </p:cNvCxnSpPr>
          <p:nvPr/>
        </p:nvCxnSpPr>
        <p:spPr>
          <a:xfrm>
            <a:off x="4767003" y="2403149"/>
            <a:ext cx="12700" cy="2440347"/>
          </a:xfrm>
          <a:prstGeom prst="bentConnector3">
            <a:avLst>
              <a:gd name="adj1" fmla="val 2945457"/>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矩形: 圆角 27">
            <a:extLst>
              <a:ext uri="{FF2B5EF4-FFF2-40B4-BE49-F238E27FC236}">
                <a16:creationId xmlns:a16="http://schemas.microsoft.com/office/drawing/2014/main" id="{B56120BC-2CB9-48EF-B9BF-8BFC0C4FE9F8}"/>
              </a:ext>
            </a:extLst>
          </p:cNvPr>
          <p:cNvSpPr/>
          <p:nvPr/>
        </p:nvSpPr>
        <p:spPr>
          <a:xfrm>
            <a:off x="7953547" y="2483424"/>
            <a:ext cx="1631374" cy="529938"/>
          </a:xfrm>
          <a:prstGeom prst="roundRect">
            <a:avLst/>
          </a:prstGeom>
          <a:solidFill>
            <a:schemeClr val="accent4">
              <a:lumMod val="60000"/>
              <a:lumOff val="40000"/>
            </a:schemeClr>
          </a:solidFill>
          <a:ln>
            <a:solidFill>
              <a:schemeClr val="bg1">
                <a:lumMod val="50000"/>
                <a:lumOff val="50000"/>
              </a:schemeClr>
            </a:solidFill>
          </a:ln>
          <a:effectLst>
            <a:outerShdw blurRad="63500" sx="102000" sy="102000" algn="ctr" rotWithShape="0">
              <a:schemeClr val="tx1">
                <a:lumMod val="9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依赖倒置</a:t>
            </a:r>
          </a:p>
        </p:txBody>
      </p:sp>
      <p:cxnSp>
        <p:nvCxnSpPr>
          <p:cNvPr id="30" name="直接箭头连接符 29">
            <a:extLst>
              <a:ext uri="{FF2B5EF4-FFF2-40B4-BE49-F238E27FC236}">
                <a16:creationId xmlns:a16="http://schemas.microsoft.com/office/drawing/2014/main" id="{FD63CAFF-490E-44D7-8DE9-6FE007899FC7}"/>
              </a:ext>
            </a:extLst>
          </p:cNvPr>
          <p:cNvCxnSpPr>
            <a:stCxn id="6" idx="3"/>
            <a:endCxn id="28" idx="1"/>
          </p:cNvCxnSpPr>
          <p:nvPr/>
        </p:nvCxnSpPr>
        <p:spPr>
          <a:xfrm>
            <a:off x="7145483" y="2748393"/>
            <a:ext cx="80806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直接箭头连接符 35">
            <a:extLst>
              <a:ext uri="{FF2B5EF4-FFF2-40B4-BE49-F238E27FC236}">
                <a16:creationId xmlns:a16="http://schemas.microsoft.com/office/drawing/2014/main" id="{743B753D-6BF3-4061-92D8-DB9A2636669C}"/>
              </a:ext>
            </a:extLst>
          </p:cNvPr>
          <p:cNvCxnSpPr>
            <a:stCxn id="4" idx="3"/>
            <a:endCxn id="5" idx="1"/>
          </p:cNvCxnSpPr>
          <p:nvPr/>
        </p:nvCxnSpPr>
        <p:spPr>
          <a:xfrm>
            <a:off x="2388523" y="2403149"/>
            <a:ext cx="74710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7" name="矩形: 圆角 36">
            <a:extLst>
              <a:ext uri="{FF2B5EF4-FFF2-40B4-BE49-F238E27FC236}">
                <a16:creationId xmlns:a16="http://schemas.microsoft.com/office/drawing/2014/main" id="{2185DD25-C455-49E5-924E-5722CE4945FF}"/>
              </a:ext>
            </a:extLst>
          </p:cNvPr>
          <p:cNvSpPr/>
          <p:nvPr/>
        </p:nvSpPr>
        <p:spPr>
          <a:xfrm>
            <a:off x="1202919" y="3278331"/>
            <a:ext cx="1631374" cy="529938"/>
          </a:xfrm>
          <a:prstGeom prst="roundRect">
            <a:avLst/>
          </a:prstGeom>
          <a:solidFill>
            <a:srgbClr val="00B0F0"/>
          </a:solidFill>
          <a:ln>
            <a:solidFill>
              <a:schemeClr val="bg1">
                <a:lumMod val="50000"/>
                <a:lumOff val="50000"/>
              </a:schemeClr>
            </a:solidFill>
          </a:ln>
          <a:effectLst>
            <a:outerShdw blurRad="63500" sx="102000" sy="102000" algn="ctr" rotWithShape="0">
              <a:schemeClr val="tx1">
                <a:lumMod val="9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数据封装</a:t>
            </a:r>
            <a:endParaRPr lang="en-US" altLang="zh-CN" dirty="0"/>
          </a:p>
          <a:p>
            <a:pPr algn="ctr"/>
            <a:r>
              <a:rPr lang="zh-CN" altLang="en-US" dirty="0"/>
              <a:t>（基于对象）</a:t>
            </a:r>
          </a:p>
        </p:txBody>
      </p:sp>
      <p:sp>
        <p:nvSpPr>
          <p:cNvPr id="38" name="矩形: 圆角 37">
            <a:extLst>
              <a:ext uri="{FF2B5EF4-FFF2-40B4-BE49-F238E27FC236}">
                <a16:creationId xmlns:a16="http://schemas.microsoft.com/office/drawing/2014/main" id="{C8360FEB-0A0B-457F-8554-E91169939253}"/>
              </a:ext>
            </a:extLst>
          </p:cNvPr>
          <p:cNvSpPr/>
          <p:nvPr/>
        </p:nvSpPr>
        <p:spPr>
          <a:xfrm>
            <a:off x="1205689" y="4069368"/>
            <a:ext cx="1631374" cy="529938"/>
          </a:xfrm>
          <a:prstGeom prst="roundRect">
            <a:avLst/>
          </a:prstGeom>
          <a:solidFill>
            <a:srgbClr val="00B0F0"/>
          </a:solidFill>
          <a:ln>
            <a:solidFill>
              <a:schemeClr val="bg1">
                <a:lumMod val="50000"/>
                <a:lumOff val="50000"/>
              </a:schemeClr>
            </a:solidFill>
          </a:ln>
          <a:effectLst>
            <a:outerShdw blurRad="63500" sx="102000" sy="102000" algn="ctr" rotWithShape="0">
              <a:schemeClr val="tx1">
                <a:lumMod val="9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行为封装</a:t>
            </a:r>
            <a:endParaRPr lang="en-US" altLang="zh-CN" dirty="0"/>
          </a:p>
          <a:p>
            <a:pPr algn="ctr"/>
            <a:r>
              <a:rPr lang="zh-CN" altLang="en-US" dirty="0"/>
              <a:t>（面向对象）</a:t>
            </a:r>
          </a:p>
        </p:txBody>
      </p:sp>
      <p:cxnSp>
        <p:nvCxnSpPr>
          <p:cNvPr id="40" name="连接符: 肘形 39">
            <a:extLst>
              <a:ext uri="{FF2B5EF4-FFF2-40B4-BE49-F238E27FC236}">
                <a16:creationId xmlns:a16="http://schemas.microsoft.com/office/drawing/2014/main" id="{DE93D790-7355-443C-A4DE-3E9885EE3358}"/>
              </a:ext>
            </a:extLst>
          </p:cNvPr>
          <p:cNvCxnSpPr>
            <a:stCxn id="4" idx="1"/>
            <a:endCxn id="37" idx="1"/>
          </p:cNvCxnSpPr>
          <p:nvPr/>
        </p:nvCxnSpPr>
        <p:spPr>
          <a:xfrm rot="10800000" flipH="1" flipV="1">
            <a:off x="757149" y="2403148"/>
            <a:ext cx="445770" cy="1140151"/>
          </a:xfrm>
          <a:prstGeom prst="bentConnector3">
            <a:avLst>
              <a:gd name="adj1" fmla="val -5128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连接符: 肘形 41">
            <a:extLst>
              <a:ext uri="{FF2B5EF4-FFF2-40B4-BE49-F238E27FC236}">
                <a16:creationId xmlns:a16="http://schemas.microsoft.com/office/drawing/2014/main" id="{D6A6FFCC-481F-40AD-B5B5-4255A31CEA1B}"/>
              </a:ext>
            </a:extLst>
          </p:cNvPr>
          <p:cNvCxnSpPr>
            <a:stCxn id="4" idx="1"/>
            <a:endCxn id="38" idx="1"/>
          </p:cNvCxnSpPr>
          <p:nvPr/>
        </p:nvCxnSpPr>
        <p:spPr>
          <a:xfrm rot="10800000" flipH="1" flipV="1">
            <a:off x="757149" y="2403149"/>
            <a:ext cx="448540" cy="1931188"/>
          </a:xfrm>
          <a:prstGeom prst="bentConnector3">
            <a:avLst>
              <a:gd name="adj1" fmla="val -50965"/>
            </a:avLst>
          </a:prstGeom>
          <a:ln>
            <a:tailEnd type="triangle"/>
          </a:ln>
        </p:spPr>
        <p:style>
          <a:lnRef idx="1">
            <a:schemeClr val="accent1"/>
          </a:lnRef>
          <a:fillRef idx="0">
            <a:schemeClr val="accent1"/>
          </a:fillRef>
          <a:effectRef idx="0">
            <a:schemeClr val="accent1"/>
          </a:effectRef>
          <a:fontRef idx="minor">
            <a:schemeClr val="tx1"/>
          </a:fontRef>
        </p:style>
      </p:cxnSp>
      <p:sp>
        <p:nvSpPr>
          <p:cNvPr id="43" name="矩形: 圆角 42">
            <a:extLst>
              <a:ext uri="{FF2B5EF4-FFF2-40B4-BE49-F238E27FC236}">
                <a16:creationId xmlns:a16="http://schemas.microsoft.com/office/drawing/2014/main" id="{92901C38-C319-48E7-BF68-F05D457CB7E3}"/>
              </a:ext>
            </a:extLst>
          </p:cNvPr>
          <p:cNvSpPr/>
          <p:nvPr/>
        </p:nvSpPr>
        <p:spPr>
          <a:xfrm>
            <a:off x="7363169" y="4228300"/>
            <a:ext cx="1367098" cy="543792"/>
          </a:xfrm>
          <a:prstGeom prst="round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rgbClr val="000000"/>
                </a:solidFill>
              </a:rPr>
              <a:t>封装粒度</a:t>
            </a:r>
          </a:p>
        </p:txBody>
      </p:sp>
      <p:sp>
        <p:nvSpPr>
          <p:cNvPr id="44" name="矩形: 圆角 43">
            <a:extLst>
              <a:ext uri="{FF2B5EF4-FFF2-40B4-BE49-F238E27FC236}">
                <a16:creationId xmlns:a16="http://schemas.microsoft.com/office/drawing/2014/main" id="{575CFD75-E031-456B-8680-9DC30C14AD27}"/>
              </a:ext>
            </a:extLst>
          </p:cNvPr>
          <p:cNvSpPr/>
          <p:nvPr/>
        </p:nvSpPr>
        <p:spPr>
          <a:xfrm>
            <a:off x="10027574" y="4228300"/>
            <a:ext cx="1367098" cy="543792"/>
          </a:xfrm>
          <a:prstGeom prst="round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rgbClr val="000000"/>
                </a:solidFill>
              </a:rPr>
              <a:t>运行效率</a:t>
            </a:r>
          </a:p>
        </p:txBody>
      </p:sp>
      <p:sp>
        <p:nvSpPr>
          <p:cNvPr id="45" name="矩形: 圆角 44">
            <a:extLst>
              <a:ext uri="{FF2B5EF4-FFF2-40B4-BE49-F238E27FC236}">
                <a16:creationId xmlns:a16="http://schemas.microsoft.com/office/drawing/2014/main" id="{610402B3-5F39-4732-8CB1-A0D0D2C41688}"/>
              </a:ext>
            </a:extLst>
          </p:cNvPr>
          <p:cNvSpPr/>
          <p:nvPr/>
        </p:nvSpPr>
        <p:spPr>
          <a:xfrm>
            <a:off x="7363169" y="4985104"/>
            <a:ext cx="1367098" cy="543792"/>
          </a:xfrm>
          <a:prstGeom prst="round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rgbClr val="000000"/>
                </a:solidFill>
              </a:rPr>
              <a:t>继承</a:t>
            </a:r>
          </a:p>
        </p:txBody>
      </p:sp>
      <p:sp>
        <p:nvSpPr>
          <p:cNvPr id="46" name="矩形: 圆角 45">
            <a:extLst>
              <a:ext uri="{FF2B5EF4-FFF2-40B4-BE49-F238E27FC236}">
                <a16:creationId xmlns:a16="http://schemas.microsoft.com/office/drawing/2014/main" id="{3F595D6F-6E4D-46A5-920C-95917B011F4F}"/>
              </a:ext>
            </a:extLst>
          </p:cNvPr>
          <p:cNvSpPr/>
          <p:nvPr/>
        </p:nvSpPr>
        <p:spPr>
          <a:xfrm>
            <a:off x="10027574" y="4985104"/>
            <a:ext cx="1367098" cy="543792"/>
          </a:xfrm>
          <a:prstGeom prst="round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rgbClr val="000000"/>
                </a:solidFill>
              </a:rPr>
              <a:t>委托</a:t>
            </a:r>
          </a:p>
        </p:txBody>
      </p:sp>
      <p:sp>
        <p:nvSpPr>
          <p:cNvPr id="48" name="椭圆 47">
            <a:extLst>
              <a:ext uri="{FF2B5EF4-FFF2-40B4-BE49-F238E27FC236}">
                <a16:creationId xmlns:a16="http://schemas.microsoft.com/office/drawing/2014/main" id="{C006E22D-AD91-41CE-96FD-781CA5BD9834}"/>
              </a:ext>
            </a:extLst>
          </p:cNvPr>
          <p:cNvSpPr/>
          <p:nvPr/>
        </p:nvSpPr>
        <p:spPr>
          <a:xfrm>
            <a:off x="8864570" y="4500196"/>
            <a:ext cx="1028700" cy="10287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000" dirty="0"/>
              <a:t>?</a:t>
            </a:r>
            <a:endParaRPr lang="zh-CN" altLang="en-US" sz="6000" dirty="0"/>
          </a:p>
        </p:txBody>
      </p:sp>
      <p:sp>
        <p:nvSpPr>
          <p:cNvPr id="49" name="矩形: 圆角 48">
            <a:extLst>
              <a:ext uri="{FF2B5EF4-FFF2-40B4-BE49-F238E27FC236}">
                <a16:creationId xmlns:a16="http://schemas.microsoft.com/office/drawing/2014/main" id="{1C662E38-661A-453A-AFB1-E29162C43FB0}"/>
              </a:ext>
            </a:extLst>
          </p:cNvPr>
          <p:cNvSpPr/>
          <p:nvPr/>
        </p:nvSpPr>
        <p:spPr>
          <a:xfrm>
            <a:off x="8864570" y="6064027"/>
            <a:ext cx="2530101" cy="543792"/>
          </a:xfrm>
          <a:prstGeom prst="round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rgbClr val="000000"/>
                </a:solidFill>
              </a:rPr>
              <a:t>C++ = </a:t>
            </a:r>
            <a:r>
              <a:rPr lang="zh-CN" altLang="en-US" dirty="0">
                <a:solidFill>
                  <a:srgbClr val="000000"/>
                </a:solidFill>
              </a:rPr>
              <a:t>面向对象？</a:t>
            </a:r>
          </a:p>
        </p:txBody>
      </p:sp>
    </p:spTree>
    <p:extLst>
      <p:ext uri="{BB962C8B-B14F-4D97-AF65-F5344CB8AC3E}">
        <p14:creationId xmlns:p14="http://schemas.microsoft.com/office/powerpoint/2010/main" val="143168515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类</a:t>
            </a:r>
            <a:r>
              <a:rPr lang="en-US" altLang="zh-CN" dirty="0"/>
              <a:t>-</a:t>
            </a:r>
            <a:r>
              <a:rPr lang="zh-CN" altLang="en-US" dirty="0"/>
              <a:t>构造和析构</a:t>
            </a:r>
          </a:p>
        </p:txBody>
      </p:sp>
      <p:sp>
        <p:nvSpPr>
          <p:cNvPr id="3" name="内容占位符 2"/>
          <p:cNvSpPr>
            <a:spLocks noGrp="1"/>
          </p:cNvSpPr>
          <p:nvPr>
            <p:ph idx="1"/>
          </p:nvPr>
        </p:nvSpPr>
        <p:spPr>
          <a:xfrm>
            <a:off x="1202919" y="2011680"/>
            <a:ext cx="9784080" cy="4206240"/>
          </a:xfrm>
        </p:spPr>
        <p:txBody>
          <a:bodyPr>
            <a:normAutofit/>
          </a:bodyPr>
          <a:lstStyle/>
          <a:p>
            <a:r>
              <a:rPr lang="zh-CN" altLang="en-US" dirty="0"/>
              <a:t>默认构造（默认生成）</a:t>
            </a:r>
            <a:endParaRPr lang="en-US" altLang="zh-CN" dirty="0"/>
          </a:p>
          <a:p>
            <a:r>
              <a:rPr lang="zh-CN" altLang="en-US" dirty="0"/>
              <a:t>拷贝构造（默认生成）</a:t>
            </a:r>
            <a:endParaRPr lang="en-US" altLang="zh-CN" dirty="0"/>
          </a:p>
          <a:p>
            <a:r>
              <a:rPr lang="zh-CN" altLang="en-US" dirty="0"/>
              <a:t>赋值构造（默认生成）</a:t>
            </a:r>
            <a:endParaRPr lang="en-US" altLang="zh-CN" dirty="0"/>
          </a:p>
          <a:p>
            <a:r>
              <a:rPr lang="zh-CN" altLang="en-US" dirty="0"/>
              <a:t>隐式构造</a:t>
            </a:r>
            <a:endParaRPr lang="en-US" altLang="zh-CN" dirty="0"/>
          </a:p>
          <a:p>
            <a:pPr lvl="1"/>
            <a:r>
              <a:rPr lang="en-US" altLang="zh-CN" dirty="0"/>
              <a:t>explicit </a:t>
            </a:r>
            <a:r>
              <a:rPr lang="zh-CN" altLang="en-US" dirty="0"/>
              <a:t>关键字</a:t>
            </a:r>
            <a:endParaRPr lang="en-US" altLang="zh-CN" dirty="0"/>
          </a:p>
          <a:p>
            <a:r>
              <a:rPr lang="en-US" altLang="zh-CN" dirty="0"/>
              <a:t>C++ 11</a:t>
            </a:r>
          </a:p>
          <a:p>
            <a:pPr lvl="1"/>
            <a:r>
              <a:rPr lang="zh-CN" altLang="en-US" dirty="0"/>
              <a:t>委托构造</a:t>
            </a:r>
            <a:endParaRPr lang="en-US" altLang="zh-CN" dirty="0"/>
          </a:p>
          <a:p>
            <a:pPr lvl="1"/>
            <a:r>
              <a:rPr lang="zh-CN" altLang="en-US" dirty="0"/>
              <a:t>右值构造</a:t>
            </a:r>
            <a:endParaRPr lang="en-US" altLang="zh-CN" dirty="0"/>
          </a:p>
        </p:txBody>
      </p:sp>
      <p:sp>
        <p:nvSpPr>
          <p:cNvPr id="6" name="矩形: 圆角 5">
            <a:hlinkClick r:id="rId3" action="ppaction://hlinkfile"/>
            <a:extLst>
              <a:ext uri="{FF2B5EF4-FFF2-40B4-BE49-F238E27FC236}">
                <a16:creationId xmlns:a16="http://schemas.microsoft.com/office/drawing/2014/main" id="{01AC3060-B137-4207-A8EA-6C63B9318144}"/>
              </a:ext>
            </a:extLst>
          </p:cNvPr>
          <p:cNvSpPr/>
          <p:nvPr/>
        </p:nvSpPr>
        <p:spPr>
          <a:xfrm>
            <a:off x="10000642" y="6181890"/>
            <a:ext cx="1589809" cy="446809"/>
          </a:xfrm>
          <a:prstGeom prst="roundRect">
            <a:avLst/>
          </a:prstGeom>
          <a:solidFill>
            <a:srgbClr val="F48F70"/>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Sample - 8</a:t>
            </a:r>
            <a:endParaRPr lang="zh-CN" altLang="en-US" dirty="0"/>
          </a:p>
        </p:txBody>
      </p:sp>
    </p:spTree>
    <p:extLst>
      <p:ext uri="{BB962C8B-B14F-4D97-AF65-F5344CB8AC3E}">
        <p14:creationId xmlns:p14="http://schemas.microsoft.com/office/powerpoint/2010/main" val="248984038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89EFE2E-ED63-433E-9463-7D4F4588A682}"/>
              </a:ext>
            </a:extLst>
          </p:cNvPr>
          <p:cNvSpPr>
            <a:spLocks noGrp="1"/>
          </p:cNvSpPr>
          <p:nvPr>
            <p:ph type="title"/>
          </p:nvPr>
        </p:nvSpPr>
        <p:spPr/>
        <p:txBody>
          <a:bodyPr/>
          <a:lstStyle/>
          <a:p>
            <a:r>
              <a:rPr lang="zh-CN" altLang="en-US" dirty="0"/>
              <a:t>类</a:t>
            </a:r>
            <a:r>
              <a:rPr lang="en-US" altLang="zh-CN" dirty="0"/>
              <a:t>-</a:t>
            </a:r>
            <a:r>
              <a:rPr lang="zh-CN" altLang="en-US" dirty="0"/>
              <a:t>成员变量</a:t>
            </a:r>
          </a:p>
        </p:txBody>
      </p:sp>
      <p:sp>
        <p:nvSpPr>
          <p:cNvPr id="3" name="内容占位符 2">
            <a:extLst>
              <a:ext uri="{FF2B5EF4-FFF2-40B4-BE49-F238E27FC236}">
                <a16:creationId xmlns:a16="http://schemas.microsoft.com/office/drawing/2014/main" id="{2F549DCA-30AC-4DEC-8895-837387C722F5}"/>
              </a:ext>
            </a:extLst>
          </p:cNvPr>
          <p:cNvSpPr>
            <a:spLocks noGrp="1"/>
          </p:cNvSpPr>
          <p:nvPr>
            <p:ph idx="1"/>
          </p:nvPr>
        </p:nvSpPr>
        <p:spPr>
          <a:xfrm>
            <a:off x="1202919" y="2001289"/>
            <a:ext cx="9784080" cy="4206240"/>
          </a:xfrm>
        </p:spPr>
        <p:txBody>
          <a:bodyPr/>
          <a:lstStyle/>
          <a:p>
            <a:r>
              <a:rPr lang="en-US" altLang="zh-CN" dirty="0"/>
              <a:t>static </a:t>
            </a:r>
            <a:r>
              <a:rPr lang="zh-CN" altLang="en-US" dirty="0"/>
              <a:t>变量</a:t>
            </a:r>
            <a:endParaRPr lang="en-US" altLang="zh-CN" dirty="0"/>
          </a:p>
          <a:p>
            <a:r>
              <a:rPr lang="en-US" altLang="zh-CN" dirty="0"/>
              <a:t>volatile </a:t>
            </a:r>
            <a:r>
              <a:rPr lang="zh-CN" altLang="en-US" dirty="0"/>
              <a:t>变量</a:t>
            </a:r>
            <a:endParaRPr lang="en-US" altLang="zh-CN" dirty="0"/>
          </a:p>
          <a:p>
            <a:r>
              <a:rPr lang="en-US" altLang="zh-CN" dirty="0"/>
              <a:t>mutable </a:t>
            </a:r>
            <a:r>
              <a:rPr lang="zh-CN" altLang="en-US" dirty="0"/>
              <a:t>修饰符</a:t>
            </a:r>
            <a:endParaRPr lang="en-US" altLang="zh-CN" dirty="0"/>
          </a:p>
        </p:txBody>
      </p:sp>
      <p:sp>
        <p:nvSpPr>
          <p:cNvPr id="4" name="矩形: 圆角 3">
            <a:hlinkClick r:id="rId3" action="ppaction://hlinkfile"/>
            <a:extLst>
              <a:ext uri="{FF2B5EF4-FFF2-40B4-BE49-F238E27FC236}">
                <a16:creationId xmlns:a16="http://schemas.microsoft.com/office/drawing/2014/main" id="{A4A31DE1-6F0B-4701-B975-7ADD037DFDC3}"/>
              </a:ext>
            </a:extLst>
          </p:cNvPr>
          <p:cNvSpPr/>
          <p:nvPr/>
        </p:nvSpPr>
        <p:spPr>
          <a:xfrm>
            <a:off x="10000642" y="6181890"/>
            <a:ext cx="1589809" cy="446809"/>
          </a:xfrm>
          <a:prstGeom prst="roundRect">
            <a:avLst/>
          </a:prstGeom>
          <a:solidFill>
            <a:srgbClr val="F48F70"/>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Sample - 8</a:t>
            </a:r>
            <a:endParaRPr lang="zh-CN" altLang="en-US" dirty="0"/>
          </a:p>
        </p:txBody>
      </p:sp>
    </p:spTree>
    <p:extLst>
      <p:ext uri="{BB962C8B-B14F-4D97-AF65-F5344CB8AC3E}">
        <p14:creationId xmlns:p14="http://schemas.microsoft.com/office/powerpoint/2010/main" val="226741367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类</a:t>
            </a:r>
            <a:r>
              <a:rPr lang="en-US" altLang="zh-CN" dirty="0"/>
              <a:t>-</a:t>
            </a:r>
            <a:r>
              <a:rPr lang="zh-CN" altLang="en-US" dirty="0"/>
              <a:t>虚函数和多态</a:t>
            </a:r>
          </a:p>
        </p:txBody>
      </p:sp>
      <p:sp>
        <p:nvSpPr>
          <p:cNvPr id="3" name="内容占位符 2"/>
          <p:cNvSpPr>
            <a:spLocks noGrp="1"/>
          </p:cNvSpPr>
          <p:nvPr>
            <p:ph idx="1"/>
          </p:nvPr>
        </p:nvSpPr>
        <p:spPr>
          <a:xfrm>
            <a:off x="1202919" y="2011680"/>
            <a:ext cx="3296345" cy="4206240"/>
          </a:xfrm>
        </p:spPr>
        <p:txBody>
          <a:bodyPr/>
          <a:lstStyle/>
          <a:p>
            <a:r>
              <a:rPr lang="zh-CN" altLang="en-US" dirty="0"/>
              <a:t>虚表</a:t>
            </a:r>
            <a:endParaRPr lang="en-US" altLang="zh-CN" dirty="0"/>
          </a:p>
          <a:p>
            <a:r>
              <a:rPr lang="zh-CN" altLang="en-US" dirty="0"/>
              <a:t>多态</a:t>
            </a:r>
            <a:endParaRPr lang="en-US" altLang="zh-CN" dirty="0"/>
          </a:p>
          <a:p>
            <a:r>
              <a:rPr lang="zh-CN" altLang="en-US" dirty="0"/>
              <a:t>多重继承中的问题</a:t>
            </a:r>
            <a:endParaRPr lang="en-US" altLang="zh-CN" dirty="0"/>
          </a:p>
        </p:txBody>
      </p:sp>
      <p:pic>
        <p:nvPicPr>
          <p:cNvPr id="2050" name="Picture 2" descr="http://p.blog.csdn.net/images/p_blog_csdn_net/haoel/15190/o_vtable1.jpg">
            <a:extLst>
              <a:ext uri="{FF2B5EF4-FFF2-40B4-BE49-F238E27FC236}">
                <a16:creationId xmlns:a16="http://schemas.microsoft.com/office/drawing/2014/main" id="{78A35C76-1AFA-4224-958F-036971F54E0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64281" y="3500437"/>
            <a:ext cx="3152775" cy="1228725"/>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FDA31ECC-7DB2-43D8-B80A-983B0D43B9FB}"/>
              </a:ext>
            </a:extLst>
          </p:cNvPr>
          <p:cNvSpPr>
            <a:spLocks noChangeArrowheads="1"/>
          </p:cNvSpPr>
          <p:nvPr/>
        </p:nvSpPr>
        <p:spPr bwMode="auto">
          <a:xfrm>
            <a:off x="5164281" y="2096382"/>
            <a:ext cx="5213548" cy="1246495"/>
          </a:xfrm>
          <a:prstGeom prst="rect">
            <a:avLst/>
          </a:prstGeom>
          <a:solidFill>
            <a:schemeClr val="tx1"/>
          </a:solidFill>
          <a:ln>
            <a:noFill/>
          </a:ln>
          <a:effec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900" b="0" i="0" u="none" strike="noStrike" cap="none" normalizeH="0" baseline="0" dirty="0">
                <a:ln>
                  <a:noFill/>
                </a:ln>
                <a:solidFill>
                  <a:srgbClr val="0000FF"/>
                </a:solidFill>
                <a:effectLst/>
                <a:latin typeface="Tahoma" panose="020B0604030504040204" pitchFamily="34" charset="0"/>
                <a:cs typeface="Tahoma" panose="020B0604030504040204" pitchFamily="34" charset="0"/>
              </a:rPr>
              <a:t>typedef</a:t>
            </a:r>
            <a:r>
              <a:rPr kumimoji="0" lang="zh-CN" altLang="zh-CN" sz="900" b="0" i="0" u="none" strike="noStrike" cap="none" normalizeH="0" baseline="0" dirty="0">
                <a:ln>
                  <a:noFill/>
                </a:ln>
                <a:solidFill>
                  <a:srgbClr val="333333"/>
                </a:solidFill>
                <a:effectLst/>
                <a:latin typeface="Tahoma" panose="020B0604030504040204" pitchFamily="34" charset="0"/>
                <a:cs typeface="Tahoma" panose="020B0604030504040204" pitchFamily="34" charset="0"/>
              </a:rPr>
              <a:t> </a:t>
            </a:r>
            <a:r>
              <a:rPr kumimoji="0" lang="zh-CN" altLang="zh-CN" sz="900" b="0" i="0" u="none" strike="noStrike" cap="none" normalizeH="0" baseline="0" dirty="0">
                <a:ln>
                  <a:noFill/>
                </a:ln>
                <a:solidFill>
                  <a:srgbClr val="0000FF"/>
                </a:solidFill>
                <a:effectLst/>
                <a:latin typeface="Tahoma" panose="020B0604030504040204" pitchFamily="34" charset="0"/>
                <a:cs typeface="Tahoma" panose="020B0604030504040204" pitchFamily="34" charset="0"/>
              </a:rPr>
              <a:t>void</a:t>
            </a:r>
            <a:r>
              <a:rPr kumimoji="0" lang="zh-CN" altLang="zh-CN" sz="900" b="0" i="0" u="none" strike="noStrike" cap="none" normalizeH="0" baseline="0" dirty="0">
                <a:ln>
                  <a:noFill/>
                </a:ln>
                <a:solidFill>
                  <a:srgbClr val="333333"/>
                </a:solidFill>
                <a:effectLst/>
                <a:latin typeface="Tahoma" panose="020B0604030504040204" pitchFamily="34" charset="0"/>
                <a:cs typeface="Tahoma" panose="020B0604030504040204" pitchFamily="34" charset="0"/>
              </a:rPr>
              <a:t>(*Fun)(</a:t>
            </a:r>
            <a:r>
              <a:rPr kumimoji="0" lang="zh-CN" altLang="zh-CN" sz="900" b="0" i="0" u="none" strike="noStrike" cap="none" normalizeH="0" baseline="0" dirty="0">
                <a:ln>
                  <a:noFill/>
                </a:ln>
                <a:solidFill>
                  <a:srgbClr val="0000FF"/>
                </a:solidFill>
                <a:effectLst/>
                <a:latin typeface="Tahoma" panose="020B0604030504040204" pitchFamily="34" charset="0"/>
                <a:cs typeface="Tahoma" panose="020B0604030504040204" pitchFamily="34" charset="0"/>
              </a:rPr>
              <a:t>void</a:t>
            </a:r>
            <a:r>
              <a:rPr kumimoji="0" lang="zh-CN" altLang="zh-CN" sz="900" b="0" i="0" u="none" strike="noStrike" cap="none" normalizeH="0" baseline="0" dirty="0">
                <a:ln>
                  <a:noFill/>
                </a:ln>
                <a:solidFill>
                  <a:srgbClr val="333333"/>
                </a:solidFill>
                <a:effectLst/>
                <a:latin typeface="Tahoma" panose="020B0604030504040204" pitchFamily="34" charset="0"/>
                <a:cs typeface="Tahoma" panose="020B0604030504040204" pitchFamily="34" charset="0"/>
              </a:rPr>
              <a:t>);</a:t>
            </a:r>
            <a:endParaRPr kumimoji="0" lang="zh-CN" altLang="zh-CN"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200" b="0" i="0" u="none" strike="noStrike" cap="none" normalizeH="0" baseline="0" dirty="0">
                <a:ln>
                  <a:noFill/>
                </a:ln>
                <a:solidFill>
                  <a:srgbClr val="333333"/>
                </a:solidFill>
                <a:effectLst/>
                <a:latin typeface="Tahoma" panose="020B0604030504040204" pitchFamily="34" charset="0"/>
                <a:cs typeface="Tahoma" panose="020B0604030504040204" pitchFamily="34" charset="0"/>
              </a:rPr>
              <a:t> </a:t>
            </a:r>
            <a:endParaRPr kumimoji="0" lang="zh-CN" altLang="zh-CN"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900" b="0" i="0" u="none" strike="noStrike" cap="none" normalizeH="0" baseline="0" dirty="0">
                <a:ln>
                  <a:noFill/>
                </a:ln>
                <a:solidFill>
                  <a:srgbClr val="333333"/>
                </a:solidFill>
                <a:effectLst/>
                <a:latin typeface="Tahoma" panose="020B0604030504040204" pitchFamily="34" charset="0"/>
                <a:cs typeface="Tahoma" panose="020B0604030504040204" pitchFamily="34" charset="0"/>
              </a:rPr>
              <a:t>            Base b;</a:t>
            </a:r>
            <a:endParaRPr kumimoji="0" lang="zh-CN" altLang="zh-CN"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900" b="0" i="0" u="none" strike="noStrike" cap="none" normalizeH="0" baseline="0" dirty="0">
                <a:ln>
                  <a:noFill/>
                </a:ln>
                <a:solidFill>
                  <a:srgbClr val="333333"/>
                </a:solidFill>
                <a:effectLst/>
                <a:latin typeface="Tahoma" panose="020B0604030504040204" pitchFamily="34" charset="0"/>
                <a:cs typeface="Tahoma" panose="020B0604030504040204" pitchFamily="34" charset="0"/>
              </a:rPr>
              <a:t> </a:t>
            </a:r>
            <a:endParaRPr kumimoji="0" lang="zh-CN" altLang="zh-CN"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900" b="0" i="0" u="none" strike="noStrike" cap="none" normalizeH="0" baseline="0" dirty="0">
                <a:ln>
                  <a:noFill/>
                </a:ln>
                <a:solidFill>
                  <a:srgbClr val="333333"/>
                </a:solidFill>
                <a:effectLst/>
                <a:latin typeface="Tahoma" panose="020B0604030504040204" pitchFamily="34" charset="0"/>
                <a:cs typeface="Tahoma" panose="020B0604030504040204" pitchFamily="34" charset="0"/>
              </a:rPr>
              <a:t>            Fun pFun = NULL;</a:t>
            </a:r>
            <a:endParaRPr kumimoji="0" lang="zh-CN" altLang="zh-CN"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900" b="0" i="0" u="none" strike="noStrike" cap="none" normalizeH="0" baseline="0" dirty="0">
                <a:ln>
                  <a:noFill/>
                </a:ln>
                <a:solidFill>
                  <a:srgbClr val="333333"/>
                </a:solidFill>
                <a:effectLst/>
                <a:latin typeface="Tahoma" panose="020B0604030504040204" pitchFamily="34" charset="0"/>
                <a:cs typeface="Tahoma" panose="020B0604030504040204" pitchFamily="34" charset="0"/>
              </a:rPr>
              <a:t> </a:t>
            </a:r>
            <a:endParaRPr kumimoji="0" lang="zh-CN" altLang="zh-CN"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900" b="0" i="0" u="none" strike="noStrike" cap="none" normalizeH="0" baseline="0" dirty="0">
                <a:ln>
                  <a:noFill/>
                </a:ln>
                <a:solidFill>
                  <a:srgbClr val="333333"/>
                </a:solidFill>
                <a:effectLst/>
                <a:latin typeface="Tahoma" panose="020B0604030504040204" pitchFamily="34" charset="0"/>
                <a:cs typeface="Tahoma" panose="020B0604030504040204" pitchFamily="34" charset="0"/>
              </a:rPr>
              <a:t>            cout &lt;&lt; </a:t>
            </a:r>
            <a:r>
              <a:rPr kumimoji="0" lang="zh-CN" altLang="zh-CN" sz="900" b="0" i="0" u="none" strike="noStrike" cap="none" normalizeH="0" baseline="0" dirty="0">
                <a:ln>
                  <a:noFill/>
                </a:ln>
                <a:solidFill>
                  <a:srgbClr val="808000"/>
                </a:solidFill>
                <a:effectLst/>
                <a:latin typeface="Tahoma" panose="020B0604030504040204" pitchFamily="34" charset="0"/>
                <a:cs typeface="Tahoma" panose="020B0604030504040204" pitchFamily="34" charset="0"/>
              </a:rPr>
              <a:t>"</a:t>
            </a:r>
            <a:r>
              <a:rPr kumimoji="0" lang="zh-CN" altLang="zh-CN" sz="900" b="0" i="0" u="none" strike="noStrike" cap="none" normalizeH="0" baseline="0" dirty="0">
                <a:ln>
                  <a:noFill/>
                </a:ln>
                <a:solidFill>
                  <a:srgbClr val="808000"/>
                </a:solidFill>
                <a:effectLst/>
                <a:latin typeface="Arial" panose="020B0604020202020204" pitchFamily="34" charset="0"/>
                <a:ea typeface="Fixedsys"/>
                <a:cs typeface="Arial" panose="020B0604020202020204" pitchFamily="34" charset="0"/>
              </a:rPr>
              <a:t>虚函数表地址：</a:t>
            </a:r>
            <a:r>
              <a:rPr kumimoji="0" lang="zh-CN" altLang="zh-CN" sz="900" b="0" i="0" u="none" strike="noStrike" cap="none" normalizeH="0" baseline="0" dirty="0">
                <a:ln>
                  <a:noFill/>
                </a:ln>
                <a:solidFill>
                  <a:srgbClr val="808000"/>
                </a:solidFill>
                <a:effectLst/>
                <a:latin typeface="Tahoma" panose="020B0604030504040204" pitchFamily="34" charset="0"/>
                <a:cs typeface="Tahoma" panose="020B0604030504040204" pitchFamily="34" charset="0"/>
              </a:rPr>
              <a:t>"</a:t>
            </a:r>
            <a:r>
              <a:rPr kumimoji="0" lang="zh-CN" altLang="zh-CN" sz="900" b="0" i="0" u="none" strike="noStrike" cap="none" normalizeH="0" baseline="0" dirty="0">
                <a:ln>
                  <a:noFill/>
                </a:ln>
                <a:solidFill>
                  <a:srgbClr val="333333"/>
                </a:solidFill>
                <a:effectLst/>
                <a:latin typeface="Tahoma" panose="020B0604030504040204" pitchFamily="34" charset="0"/>
                <a:cs typeface="Tahoma" panose="020B0604030504040204" pitchFamily="34" charset="0"/>
              </a:rPr>
              <a:t> &lt;&lt; (</a:t>
            </a:r>
            <a:r>
              <a:rPr kumimoji="0" lang="zh-CN" altLang="zh-CN" sz="900" b="0" i="0" u="none" strike="noStrike" cap="none" normalizeH="0" baseline="0" dirty="0">
                <a:ln>
                  <a:noFill/>
                </a:ln>
                <a:solidFill>
                  <a:srgbClr val="0000FF"/>
                </a:solidFill>
                <a:effectLst/>
                <a:latin typeface="Tahoma" panose="020B0604030504040204" pitchFamily="34" charset="0"/>
                <a:cs typeface="Tahoma" panose="020B0604030504040204" pitchFamily="34" charset="0"/>
              </a:rPr>
              <a:t>int</a:t>
            </a:r>
            <a:r>
              <a:rPr kumimoji="0" lang="zh-CN" altLang="zh-CN" sz="900" b="0" i="0" u="none" strike="noStrike" cap="none" normalizeH="0" baseline="0" dirty="0">
                <a:ln>
                  <a:noFill/>
                </a:ln>
                <a:solidFill>
                  <a:srgbClr val="333333"/>
                </a:solidFill>
                <a:effectLst/>
                <a:latin typeface="Tahoma" panose="020B0604030504040204" pitchFamily="34" charset="0"/>
                <a:cs typeface="Tahoma" panose="020B0604030504040204" pitchFamily="34" charset="0"/>
              </a:rPr>
              <a:t>*)(&amp;b) &lt;&lt; endl;</a:t>
            </a:r>
            <a:endParaRPr kumimoji="0" lang="zh-CN" altLang="zh-CN"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900" b="0" i="0" u="none" strike="noStrike" cap="none" normalizeH="0" baseline="0" dirty="0">
                <a:ln>
                  <a:noFill/>
                </a:ln>
                <a:solidFill>
                  <a:srgbClr val="333333"/>
                </a:solidFill>
                <a:effectLst/>
                <a:latin typeface="Tahoma" panose="020B0604030504040204" pitchFamily="34" charset="0"/>
                <a:cs typeface="Tahoma" panose="020B0604030504040204" pitchFamily="34" charset="0"/>
              </a:rPr>
              <a:t>            cout &lt;&lt; </a:t>
            </a:r>
            <a:r>
              <a:rPr kumimoji="0" lang="zh-CN" altLang="zh-CN" sz="900" b="0" i="0" u="none" strike="noStrike" cap="none" normalizeH="0" baseline="0" dirty="0">
                <a:ln>
                  <a:noFill/>
                </a:ln>
                <a:solidFill>
                  <a:srgbClr val="808000"/>
                </a:solidFill>
                <a:effectLst/>
                <a:latin typeface="Tahoma" panose="020B0604030504040204" pitchFamily="34" charset="0"/>
                <a:cs typeface="Tahoma" panose="020B0604030504040204" pitchFamily="34" charset="0"/>
              </a:rPr>
              <a:t>"</a:t>
            </a:r>
            <a:r>
              <a:rPr kumimoji="0" lang="zh-CN" altLang="zh-CN" sz="900" b="0" i="0" u="none" strike="noStrike" cap="none" normalizeH="0" baseline="0" dirty="0">
                <a:ln>
                  <a:noFill/>
                </a:ln>
                <a:solidFill>
                  <a:srgbClr val="808000"/>
                </a:solidFill>
                <a:effectLst/>
                <a:latin typeface="Arial" panose="020B0604020202020204" pitchFamily="34" charset="0"/>
                <a:ea typeface="Fixedsys"/>
                <a:cs typeface="Arial" panose="020B0604020202020204" pitchFamily="34" charset="0"/>
              </a:rPr>
              <a:t>虚函数表</a:t>
            </a:r>
            <a:r>
              <a:rPr kumimoji="0" lang="zh-CN" altLang="zh-CN" sz="900" b="0" i="0" u="none" strike="noStrike" cap="none" normalizeH="0" baseline="0" dirty="0">
                <a:ln>
                  <a:noFill/>
                </a:ln>
                <a:solidFill>
                  <a:srgbClr val="808000"/>
                </a:solidFill>
                <a:effectLst/>
                <a:latin typeface="Tahoma" panose="020B0604030504040204" pitchFamily="34" charset="0"/>
                <a:cs typeface="Tahoma" panose="020B0604030504040204" pitchFamily="34" charset="0"/>
              </a:rPr>
              <a:t> — </a:t>
            </a:r>
            <a:r>
              <a:rPr kumimoji="0" lang="zh-CN" altLang="zh-CN" sz="900" b="0" i="0" u="none" strike="noStrike" cap="none" normalizeH="0" baseline="0" dirty="0">
                <a:ln>
                  <a:noFill/>
                </a:ln>
                <a:solidFill>
                  <a:srgbClr val="808000"/>
                </a:solidFill>
                <a:effectLst/>
                <a:latin typeface="Arial" panose="020B0604020202020204" pitchFamily="34" charset="0"/>
                <a:ea typeface="Fixedsys"/>
                <a:cs typeface="Arial" panose="020B0604020202020204" pitchFamily="34" charset="0"/>
              </a:rPr>
              <a:t>第一个函数地址：</a:t>
            </a:r>
            <a:r>
              <a:rPr kumimoji="0" lang="zh-CN" altLang="zh-CN" sz="900" b="0" i="0" u="none" strike="noStrike" cap="none" normalizeH="0" baseline="0" dirty="0">
                <a:ln>
                  <a:noFill/>
                </a:ln>
                <a:solidFill>
                  <a:srgbClr val="808000"/>
                </a:solidFill>
                <a:effectLst/>
                <a:latin typeface="Tahoma" panose="020B0604030504040204" pitchFamily="34" charset="0"/>
                <a:cs typeface="Tahoma" panose="020B0604030504040204" pitchFamily="34" charset="0"/>
              </a:rPr>
              <a:t>"</a:t>
            </a:r>
            <a:r>
              <a:rPr kumimoji="0" lang="zh-CN" altLang="zh-CN" sz="900" b="0" i="0" u="none" strike="noStrike" cap="none" normalizeH="0" baseline="0" dirty="0">
                <a:ln>
                  <a:noFill/>
                </a:ln>
                <a:solidFill>
                  <a:srgbClr val="333333"/>
                </a:solidFill>
                <a:effectLst/>
                <a:latin typeface="Tahoma" panose="020B0604030504040204" pitchFamily="34" charset="0"/>
                <a:cs typeface="Tahoma" panose="020B0604030504040204" pitchFamily="34" charset="0"/>
              </a:rPr>
              <a:t> &lt;&lt; (</a:t>
            </a:r>
            <a:r>
              <a:rPr kumimoji="0" lang="zh-CN" altLang="zh-CN" sz="900" b="0" i="0" u="none" strike="noStrike" cap="none" normalizeH="0" baseline="0" dirty="0">
                <a:ln>
                  <a:noFill/>
                </a:ln>
                <a:solidFill>
                  <a:srgbClr val="0000FF"/>
                </a:solidFill>
                <a:effectLst/>
                <a:latin typeface="Tahoma" panose="020B0604030504040204" pitchFamily="34" charset="0"/>
                <a:cs typeface="Tahoma" panose="020B0604030504040204" pitchFamily="34" charset="0"/>
              </a:rPr>
              <a:t>int</a:t>
            </a:r>
            <a:r>
              <a:rPr kumimoji="0" lang="zh-CN" altLang="zh-CN" sz="900" b="0" i="0" u="none" strike="noStrike" cap="none" normalizeH="0" baseline="0" dirty="0">
                <a:ln>
                  <a:noFill/>
                </a:ln>
                <a:solidFill>
                  <a:srgbClr val="333333"/>
                </a:solidFill>
                <a:effectLst/>
                <a:latin typeface="Tahoma" panose="020B0604030504040204" pitchFamily="34" charset="0"/>
                <a:cs typeface="Tahoma" panose="020B0604030504040204" pitchFamily="34" charset="0"/>
              </a:rPr>
              <a:t>*)*(</a:t>
            </a:r>
            <a:r>
              <a:rPr kumimoji="0" lang="zh-CN" altLang="zh-CN" sz="900" b="0" i="0" u="none" strike="noStrike" cap="none" normalizeH="0" baseline="0" dirty="0">
                <a:ln>
                  <a:noFill/>
                </a:ln>
                <a:solidFill>
                  <a:srgbClr val="0000FF"/>
                </a:solidFill>
                <a:effectLst/>
                <a:latin typeface="Tahoma" panose="020B0604030504040204" pitchFamily="34" charset="0"/>
                <a:cs typeface="Tahoma" panose="020B0604030504040204" pitchFamily="34" charset="0"/>
              </a:rPr>
              <a:t>int</a:t>
            </a:r>
            <a:r>
              <a:rPr kumimoji="0" lang="zh-CN" altLang="zh-CN" sz="900" b="0" i="0" u="none" strike="noStrike" cap="none" normalizeH="0" baseline="0" dirty="0">
                <a:ln>
                  <a:noFill/>
                </a:ln>
                <a:solidFill>
                  <a:srgbClr val="333333"/>
                </a:solidFill>
                <a:effectLst/>
                <a:latin typeface="Tahoma" panose="020B0604030504040204" pitchFamily="34" charset="0"/>
                <a:cs typeface="Tahoma" panose="020B0604030504040204" pitchFamily="34" charset="0"/>
              </a:rPr>
              <a:t>*)(&amp;b) &lt;&lt; endl;</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81561915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B8D015B-5171-4D0E-9F34-D8794133D27B}"/>
              </a:ext>
            </a:extLst>
          </p:cNvPr>
          <p:cNvSpPr>
            <a:spLocks noGrp="1"/>
          </p:cNvSpPr>
          <p:nvPr>
            <p:ph type="title"/>
          </p:nvPr>
        </p:nvSpPr>
        <p:spPr/>
        <p:txBody>
          <a:bodyPr/>
          <a:lstStyle/>
          <a:p>
            <a:r>
              <a:rPr lang="zh-CN" altLang="en-US" dirty="0"/>
              <a:t>类</a:t>
            </a:r>
            <a:r>
              <a:rPr lang="en-US" altLang="zh-CN" dirty="0"/>
              <a:t>-</a:t>
            </a:r>
            <a:r>
              <a:rPr lang="zh-CN" altLang="en-US" dirty="0"/>
              <a:t>虚函数和多态</a:t>
            </a:r>
          </a:p>
        </p:txBody>
      </p:sp>
      <p:sp>
        <p:nvSpPr>
          <p:cNvPr id="3" name="内容占位符 2">
            <a:extLst>
              <a:ext uri="{FF2B5EF4-FFF2-40B4-BE49-F238E27FC236}">
                <a16:creationId xmlns:a16="http://schemas.microsoft.com/office/drawing/2014/main" id="{987E846B-1943-44C3-806D-9AF940326595}"/>
              </a:ext>
            </a:extLst>
          </p:cNvPr>
          <p:cNvSpPr>
            <a:spLocks noGrp="1"/>
          </p:cNvSpPr>
          <p:nvPr>
            <p:ph idx="1"/>
          </p:nvPr>
        </p:nvSpPr>
        <p:spPr>
          <a:xfrm>
            <a:off x="1202919" y="2011680"/>
            <a:ext cx="3265172" cy="4206240"/>
          </a:xfrm>
        </p:spPr>
        <p:txBody>
          <a:bodyPr>
            <a:normAutofit/>
          </a:bodyPr>
          <a:lstStyle/>
          <a:p>
            <a:r>
              <a:rPr lang="zh-CN" altLang="en-US" dirty="0"/>
              <a:t>一般继承，无覆盖情况</a:t>
            </a:r>
            <a:endParaRPr lang="en-US" altLang="zh-CN" dirty="0"/>
          </a:p>
          <a:p>
            <a:endParaRPr lang="en-US" altLang="zh-CN" dirty="0"/>
          </a:p>
          <a:p>
            <a:endParaRPr lang="en-US" altLang="zh-CN" dirty="0"/>
          </a:p>
          <a:p>
            <a:endParaRPr lang="en-US" altLang="zh-CN" dirty="0"/>
          </a:p>
          <a:p>
            <a:endParaRPr lang="en-US" altLang="zh-CN" dirty="0"/>
          </a:p>
          <a:p>
            <a:r>
              <a:rPr lang="zh-CN" altLang="en-US" dirty="0"/>
              <a:t>一般继承，有覆盖情况</a:t>
            </a:r>
          </a:p>
        </p:txBody>
      </p:sp>
      <p:pic>
        <p:nvPicPr>
          <p:cNvPr id="3076" name="Picture 4" descr="http://p.blog.csdn.net/images/p_blog_csdn_net/haoel/15190/o_Drawing3.jpg">
            <a:extLst>
              <a:ext uri="{FF2B5EF4-FFF2-40B4-BE49-F238E27FC236}">
                <a16:creationId xmlns:a16="http://schemas.microsoft.com/office/drawing/2014/main" id="{F2653FBF-9B5D-4B89-9C44-9EB46C96757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95629" y="2422813"/>
            <a:ext cx="742950" cy="1847850"/>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http://p.blog.csdn.net/images/p_blog_csdn_net/haoel/15190/o_vtable2.JPG">
            <a:extLst>
              <a:ext uri="{FF2B5EF4-FFF2-40B4-BE49-F238E27FC236}">
                <a16:creationId xmlns:a16="http://schemas.microsoft.com/office/drawing/2014/main" id="{449D6754-E0DF-4628-BA5E-063F35C222B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95117" y="3089563"/>
            <a:ext cx="5248275" cy="1181100"/>
          </a:xfrm>
          <a:prstGeom prst="rect">
            <a:avLst/>
          </a:prstGeom>
          <a:noFill/>
          <a:extLst>
            <a:ext uri="{909E8E84-426E-40DD-AFC4-6F175D3DCCD1}">
              <a14:hiddenFill xmlns:a14="http://schemas.microsoft.com/office/drawing/2010/main">
                <a:solidFill>
                  <a:srgbClr val="FFFFFF"/>
                </a:solidFill>
              </a14:hiddenFill>
            </a:ext>
          </a:extLst>
        </p:spPr>
      </p:pic>
      <p:pic>
        <p:nvPicPr>
          <p:cNvPr id="3080" name="Picture 8" descr="http://p.blog.csdn.net/images/p_blog_csdn_net/haoel/15190/o_Drawing4.jpg">
            <a:extLst>
              <a:ext uri="{FF2B5EF4-FFF2-40B4-BE49-F238E27FC236}">
                <a16:creationId xmlns:a16="http://schemas.microsoft.com/office/drawing/2014/main" id="{8D548D1E-F592-4F94-8935-182861FD98E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01515" y="4747604"/>
            <a:ext cx="742950" cy="1847850"/>
          </a:xfrm>
          <a:prstGeom prst="rect">
            <a:avLst/>
          </a:prstGeom>
          <a:noFill/>
          <a:extLst>
            <a:ext uri="{909E8E84-426E-40DD-AFC4-6F175D3DCCD1}">
              <a14:hiddenFill xmlns:a14="http://schemas.microsoft.com/office/drawing/2010/main">
                <a:solidFill>
                  <a:srgbClr val="FFFFFF"/>
                </a:solidFill>
              </a14:hiddenFill>
            </a:ext>
          </a:extLst>
        </p:spPr>
      </p:pic>
      <p:pic>
        <p:nvPicPr>
          <p:cNvPr id="3082" name="Picture 10" descr="http://p.blog.csdn.net/images/p_blog_csdn_net/haoel/15190/o_vtable3.JPG">
            <a:extLst>
              <a:ext uri="{FF2B5EF4-FFF2-40B4-BE49-F238E27FC236}">
                <a16:creationId xmlns:a16="http://schemas.microsoft.com/office/drawing/2014/main" id="{5E40C133-F6C3-4892-9BF6-823588B9932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95117" y="5414354"/>
            <a:ext cx="4762500" cy="1181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9942177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B8D015B-5171-4D0E-9F34-D8794133D27B}"/>
              </a:ext>
            </a:extLst>
          </p:cNvPr>
          <p:cNvSpPr>
            <a:spLocks noGrp="1"/>
          </p:cNvSpPr>
          <p:nvPr>
            <p:ph type="title"/>
          </p:nvPr>
        </p:nvSpPr>
        <p:spPr/>
        <p:txBody>
          <a:bodyPr/>
          <a:lstStyle/>
          <a:p>
            <a:r>
              <a:rPr lang="zh-CN" altLang="en-US" dirty="0"/>
              <a:t>类</a:t>
            </a:r>
            <a:r>
              <a:rPr lang="en-US" altLang="zh-CN" dirty="0"/>
              <a:t>-</a:t>
            </a:r>
            <a:r>
              <a:rPr lang="zh-CN" altLang="en-US" dirty="0"/>
              <a:t>虚函数和多态</a:t>
            </a:r>
          </a:p>
        </p:txBody>
      </p:sp>
      <p:sp>
        <p:nvSpPr>
          <p:cNvPr id="3" name="内容占位符 2">
            <a:extLst>
              <a:ext uri="{FF2B5EF4-FFF2-40B4-BE49-F238E27FC236}">
                <a16:creationId xmlns:a16="http://schemas.microsoft.com/office/drawing/2014/main" id="{987E846B-1943-44C3-806D-9AF940326595}"/>
              </a:ext>
            </a:extLst>
          </p:cNvPr>
          <p:cNvSpPr>
            <a:spLocks noGrp="1"/>
          </p:cNvSpPr>
          <p:nvPr>
            <p:ph idx="1"/>
          </p:nvPr>
        </p:nvSpPr>
        <p:spPr>
          <a:xfrm>
            <a:off x="1202919" y="2011680"/>
            <a:ext cx="3265172" cy="4206240"/>
          </a:xfrm>
        </p:spPr>
        <p:txBody>
          <a:bodyPr>
            <a:normAutofit/>
          </a:bodyPr>
          <a:lstStyle/>
          <a:p>
            <a:r>
              <a:rPr lang="zh-CN" altLang="en-US" dirty="0"/>
              <a:t>多重继承，无覆盖情况</a:t>
            </a:r>
            <a:endParaRPr lang="en-US" altLang="zh-CN" dirty="0"/>
          </a:p>
          <a:p>
            <a:endParaRPr lang="en-US" altLang="zh-CN" dirty="0"/>
          </a:p>
          <a:p>
            <a:endParaRPr lang="en-US" altLang="zh-CN" dirty="0"/>
          </a:p>
          <a:p>
            <a:endParaRPr lang="en-US" altLang="zh-CN" dirty="0"/>
          </a:p>
          <a:p>
            <a:endParaRPr lang="en-US" altLang="zh-CN" dirty="0"/>
          </a:p>
          <a:p>
            <a:r>
              <a:rPr lang="zh-CN" altLang="en-US" dirty="0"/>
              <a:t>多重继承，有覆盖情况</a:t>
            </a:r>
          </a:p>
        </p:txBody>
      </p:sp>
      <p:pic>
        <p:nvPicPr>
          <p:cNvPr id="4098" name="Picture 2" descr="http://p.blog.csdn.net/images/p_blog_csdn_net/haoel/15190/o_Drawing1.jpg">
            <a:extLst>
              <a:ext uri="{FF2B5EF4-FFF2-40B4-BE49-F238E27FC236}">
                <a16:creationId xmlns:a16="http://schemas.microsoft.com/office/drawing/2014/main" id="{041177B9-4E77-4451-BE35-237049A9C33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92480" y="2452255"/>
            <a:ext cx="2686050" cy="1828800"/>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http://p.blog.csdn.net/images/p_blog_csdn_net/haoel/15190/o_vtable4.JPG">
            <a:extLst>
              <a:ext uri="{FF2B5EF4-FFF2-40B4-BE49-F238E27FC236}">
                <a16:creationId xmlns:a16="http://schemas.microsoft.com/office/drawing/2014/main" id="{E0FF2061-4115-4DBC-B3F5-919C0CDCC04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68091" y="2633230"/>
            <a:ext cx="4695825" cy="1647825"/>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descr="http://p.blog.csdn.net/images/p_blog_csdn_net/haoel/15190/o_Drawing2.jpg">
            <a:extLst>
              <a:ext uri="{FF2B5EF4-FFF2-40B4-BE49-F238E27FC236}">
                <a16:creationId xmlns:a16="http://schemas.microsoft.com/office/drawing/2014/main" id="{27968388-5C25-4EE3-9F83-4AE069BE85B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92480" y="4829695"/>
            <a:ext cx="2686050" cy="1828800"/>
          </a:xfrm>
          <a:prstGeom prst="rect">
            <a:avLst/>
          </a:prstGeom>
          <a:noFill/>
          <a:extLst>
            <a:ext uri="{909E8E84-426E-40DD-AFC4-6F175D3DCCD1}">
              <a14:hiddenFill xmlns:a14="http://schemas.microsoft.com/office/drawing/2010/main">
                <a:solidFill>
                  <a:srgbClr val="FFFFFF"/>
                </a:solidFill>
              </a14:hiddenFill>
            </a:ext>
          </a:extLst>
        </p:spPr>
      </p:pic>
      <p:pic>
        <p:nvPicPr>
          <p:cNvPr id="4104" name="Picture 8" descr="http://p.blog.csdn.net/images/p_blog_csdn_net/haoel/15190/o_vtable5.jpg">
            <a:extLst>
              <a:ext uri="{FF2B5EF4-FFF2-40B4-BE49-F238E27FC236}">
                <a16:creationId xmlns:a16="http://schemas.microsoft.com/office/drawing/2014/main" id="{76DCA2B3-A26D-460A-B465-314060795F7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468091" y="5010670"/>
            <a:ext cx="4000500" cy="16478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9760994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E5D034C-B7B1-4EB8-9B3A-A3F82448C184}"/>
              </a:ext>
            </a:extLst>
          </p:cNvPr>
          <p:cNvSpPr>
            <a:spLocks noGrp="1"/>
          </p:cNvSpPr>
          <p:nvPr>
            <p:ph type="title"/>
          </p:nvPr>
        </p:nvSpPr>
        <p:spPr/>
        <p:txBody>
          <a:bodyPr/>
          <a:lstStyle/>
          <a:p>
            <a:r>
              <a:rPr lang="zh-CN" altLang="en-US" dirty="0"/>
              <a:t>类</a:t>
            </a:r>
            <a:r>
              <a:rPr lang="en-US" altLang="zh-CN" dirty="0"/>
              <a:t>-</a:t>
            </a:r>
            <a:r>
              <a:rPr lang="zh-CN" altLang="en-US" dirty="0"/>
              <a:t>成员函数指针</a:t>
            </a:r>
          </a:p>
        </p:txBody>
      </p:sp>
      <p:sp>
        <p:nvSpPr>
          <p:cNvPr id="3" name="内容占位符 2">
            <a:extLst>
              <a:ext uri="{FF2B5EF4-FFF2-40B4-BE49-F238E27FC236}">
                <a16:creationId xmlns:a16="http://schemas.microsoft.com/office/drawing/2014/main" id="{99FBACD0-91D4-4448-9B12-411BF8FC243D}"/>
              </a:ext>
            </a:extLst>
          </p:cNvPr>
          <p:cNvSpPr>
            <a:spLocks noGrp="1"/>
          </p:cNvSpPr>
          <p:nvPr>
            <p:ph idx="1"/>
          </p:nvPr>
        </p:nvSpPr>
        <p:spPr/>
        <p:txBody>
          <a:bodyPr/>
          <a:lstStyle/>
          <a:p>
            <a:r>
              <a:rPr lang="zh-CN" altLang="en-US" dirty="0"/>
              <a:t>声明 </a:t>
            </a:r>
            <a:r>
              <a:rPr lang="en-US" altLang="zh-CN" dirty="0"/>
              <a:t>void (C::*</a:t>
            </a:r>
            <a:r>
              <a:rPr lang="zh-CN" altLang="en-US" dirty="0"/>
              <a:t> </a:t>
            </a:r>
            <a:r>
              <a:rPr lang="en-US" altLang="zh-CN" dirty="0"/>
              <a:t>A)( void )</a:t>
            </a:r>
          </a:p>
          <a:p>
            <a:r>
              <a:rPr lang="zh-CN" altLang="en-US" dirty="0"/>
              <a:t>多重继承下的成员函数指针</a:t>
            </a:r>
            <a:endParaRPr lang="en-US" altLang="zh-CN" dirty="0"/>
          </a:p>
          <a:p>
            <a:pPr lvl="1"/>
            <a:r>
              <a:rPr lang="zh-CN" altLang="en-US" dirty="0"/>
              <a:t>单一继承情况下，和成员函数指针一致</a:t>
            </a:r>
            <a:endParaRPr lang="en-US" altLang="zh-CN" dirty="0"/>
          </a:p>
          <a:p>
            <a:pPr lvl="1"/>
            <a:r>
              <a:rPr lang="zh-CN" altLang="en-US" dirty="0"/>
              <a:t>多重继承情况下，根据编译器的不同，成员函数指针长度不同。</a:t>
            </a:r>
          </a:p>
          <a:p>
            <a:pPr lvl="1"/>
            <a:endParaRPr lang="en-US" altLang="zh-CN" dirty="0"/>
          </a:p>
          <a:p>
            <a:endParaRPr lang="zh-CN" altLang="en-US" dirty="0"/>
          </a:p>
        </p:txBody>
      </p:sp>
    </p:spTree>
    <p:extLst>
      <p:ext uri="{BB962C8B-B14F-4D97-AF65-F5344CB8AC3E}">
        <p14:creationId xmlns:p14="http://schemas.microsoft.com/office/powerpoint/2010/main" val="218107310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面向对象 </a:t>
            </a:r>
            <a:r>
              <a:rPr lang="en-US" altLang="zh-CN" dirty="0"/>
              <a:t>– </a:t>
            </a:r>
            <a:r>
              <a:rPr lang="zh-CN" altLang="en-US" dirty="0"/>
              <a:t>重载</a:t>
            </a:r>
          </a:p>
        </p:txBody>
      </p:sp>
      <p:sp>
        <p:nvSpPr>
          <p:cNvPr id="3" name="内容占位符 2"/>
          <p:cNvSpPr>
            <a:spLocks noGrp="1"/>
          </p:cNvSpPr>
          <p:nvPr>
            <p:ph idx="1"/>
          </p:nvPr>
        </p:nvSpPr>
        <p:spPr>
          <a:xfrm>
            <a:off x="913774" y="2367092"/>
            <a:ext cx="3503847" cy="3424107"/>
          </a:xfrm>
        </p:spPr>
        <p:txBody>
          <a:bodyPr>
            <a:normAutofit/>
          </a:bodyPr>
          <a:lstStyle/>
          <a:p>
            <a:r>
              <a:rPr lang="zh-CN" altLang="en-US" dirty="0"/>
              <a:t>函数重载</a:t>
            </a:r>
            <a:endParaRPr lang="en-US" altLang="zh-CN" dirty="0"/>
          </a:p>
          <a:p>
            <a:r>
              <a:rPr lang="zh-CN" altLang="en-US" dirty="0"/>
              <a:t>操作符重载</a:t>
            </a:r>
            <a:endParaRPr lang="en-US" altLang="zh-CN" dirty="0"/>
          </a:p>
          <a:p>
            <a:pPr lvl="1"/>
            <a:r>
              <a:rPr lang="zh-CN" altLang="en-US" dirty="0"/>
              <a:t>一元运算符</a:t>
            </a:r>
            <a:endParaRPr lang="en-US" altLang="zh-CN" dirty="0"/>
          </a:p>
          <a:p>
            <a:pPr lvl="1"/>
            <a:r>
              <a:rPr lang="zh-CN" altLang="en-US" dirty="0"/>
              <a:t>二元运算符</a:t>
            </a:r>
            <a:endParaRPr lang="en-US" altLang="zh-CN" dirty="0"/>
          </a:p>
          <a:p>
            <a:pPr lvl="1"/>
            <a:r>
              <a:rPr lang="zh-CN" altLang="en-US" dirty="0"/>
              <a:t>关系运算符</a:t>
            </a:r>
            <a:endParaRPr lang="en-US" altLang="zh-CN" dirty="0"/>
          </a:p>
          <a:p>
            <a:pPr lvl="1"/>
            <a:r>
              <a:rPr lang="zh-CN" altLang="en-US" dirty="0"/>
              <a:t>位运算</a:t>
            </a:r>
            <a:endParaRPr lang="en-US" altLang="zh-CN" dirty="0"/>
          </a:p>
          <a:p>
            <a:pPr lvl="1"/>
            <a:r>
              <a:rPr lang="zh-CN" altLang="en-US" dirty="0"/>
              <a:t>下标 </a:t>
            </a:r>
            <a:r>
              <a:rPr lang="en-US" altLang="zh-CN" dirty="0"/>
              <a:t>[ ]</a:t>
            </a:r>
          </a:p>
          <a:p>
            <a:pPr lvl="1"/>
            <a:r>
              <a:rPr lang="zh-CN" altLang="en-US" dirty="0"/>
              <a:t>仿函数 </a:t>
            </a:r>
            <a:r>
              <a:rPr lang="en-US" altLang="zh-CN" dirty="0"/>
              <a:t>( )</a:t>
            </a:r>
            <a:endParaRPr lang="zh-CN" altLang="en-US" dirty="0"/>
          </a:p>
          <a:p>
            <a:endParaRPr lang="zh-CN" altLang="en-US" dirty="0"/>
          </a:p>
        </p:txBody>
      </p:sp>
      <p:graphicFrame>
        <p:nvGraphicFramePr>
          <p:cNvPr id="4" name="表格 3"/>
          <p:cNvGraphicFramePr>
            <a:graphicFrameLocks noGrp="1"/>
          </p:cNvGraphicFramePr>
          <p:nvPr>
            <p:extLst>
              <p:ext uri="{D42A27DB-BD31-4B8C-83A1-F6EECF244321}">
                <p14:modId xmlns:p14="http://schemas.microsoft.com/office/powerpoint/2010/main" val="557937523"/>
              </p:ext>
            </p:extLst>
          </p:nvPr>
        </p:nvGraphicFramePr>
        <p:xfrm>
          <a:off x="5904697" y="2367092"/>
          <a:ext cx="5774688" cy="2853690"/>
        </p:xfrm>
        <a:graphic>
          <a:graphicData uri="http://schemas.openxmlformats.org/drawingml/2006/table">
            <a:tbl>
              <a:tblPr/>
              <a:tblGrid>
                <a:gridCol w="962448">
                  <a:extLst>
                    <a:ext uri="{9D8B030D-6E8A-4147-A177-3AD203B41FA5}">
                      <a16:colId xmlns:a16="http://schemas.microsoft.com/office/drawing/2014/main" val="545178886"/>
                    </a:ext>
                  </a:extLst>
                </a:gridCol>
                <a:gridCol w="962448">
                  <a:extLst>
                    <a:ext uri="{9D8B030D-6E8A-4147-A177-3AD203B41FA5}">
                      <a16:colId xmlns:a16="http://schemas.microsoft.com/office/drawing/2014/main" val="3052240708"/>
                    </a:ext>
                  </a:extLst>
                </a:gridCol>
                <a:gridCol w="962448">
                  <a:extLst>
                    <a:ext uri="{9D8B030D-6E8A-4147-A177-3AD203B41FA5}">
                      <a16:colId xmlns:a16="http://schemas.microsoft.com/office/drawing/2014/main" val="4070834114"/>
                    </a:ext>
                  </a:extLst>
                </a:gridCol>
                <a:gridCol w="962448">
                  <a:extLst>
                    <a:ext uri="{9D8B030D-6E8A-4147-A177-3AD203B41FA5}">
                      <a16:colId xmlns:a16="http://schemas.microsoft.com/office/drawing/2014/main" val="3103876738"/>
                    </a:ext>
                  </a:extLst>
                </a:gridCol>
                <a:gridCol w="962448">
                  <a:extLst>
                    <a:ext uri="{9D8B030D-6E8A-4147-A177-3AD203B41FA5}">
                      <a16:colId xmlns:a16="http://schemas.microsoft.com/office/drawing/2014/main" val="2715021665"/>
                    </a:ext>
                  </a:extLst>
                </a:gridCol>
                <a:gridCol w="962448">
                  <a:extLst>
                    <a:ext uri="{9D8B030D-6E8A-4147-A177-3AD203B41FA5}">
                      <a16:colId xmlns:a16="http://schemas.microsoft.com/office/drawing/2014/main" val="3004251403"/>
                    </a:ext>
                  </a:extLst>
                </a:gridCol>
              </a:tblGrid>
              <a:tr h="0">
                <a:tc>
                  <a:txBody>
                    <a:bodyPr/>
                    <a:lstStyle/>
                    <a:p>
                      <a:pPr fontAlgn="t"/>
                      <a:r>
                        <a:rPr lang="en-US" altLang="zh-CN" dirty="0">
                          <a:solidFill>
                            <a:schemeClr val="bg1"/>
                          </a:solidFill>
                          <a:effectLst/>
                        </a:rPr>
                        <a:t>+</a:t>
                      </a: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tc>
                  <a:txBody>
                    <a:bodyPr/>
                    <a:lstStyle/>
                    <a:p>
                      <a:pPr fontAlgn="t"/>
                      <a:r>
                        <a:rPr lang="en-US" altLang="zh-CN" dirty="0">
                          <a:solidFill>
                            <a:schemeClr val="bg1"/>
                          </a:solidFill>
                          <a:effectLst/>
                        </a:rPr>
                        <a:t>-</a:t>
                      </a: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tc>
                  <a:txBody>
                    <a:bodyPr/>
                    <a:lstStyle/>
                    <a:p>
                      <a:pPr fontAlgn="t"/>
                      <a:r>
                        <a:rPr lang="zh-CN" altLang="en-US" dirty="0">
                          <a:solidFill>
                            <a:schemeClr val="bg1"/>
                          </a:solidFill>
                          <a:effectLst/>
                        </a:rPr>
                        <a:t>*</a:t>
                      </a: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tc>
                  <a:txBody>
                    <a:bodyPr/>
                    <a:lstStyle/>
                    <a:p>
                      <a:pPr fontAlgn="t"/>
                      <a:r>
                        <a:rPr lang="en-US" altLang="zh-CN">
                          <a:solidFill>
                            <a:schemeClr val="bg1"/>
                          </a:solidFill>
                          <a:effectLst/>
                        </a:rPr>
                        <a:t>/</a:t>
                      </a: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tc>
                  <a:txBody>
                    <a:bodyPr/>
                    <a:lstStyle/>
                    <a:p>
                      <a:pPr fontAlgn="t"/>
                      <a:r>
                        <a:rPr lang="en-US" altLang="zh-CN">
                          <a:solidFill>
                            <a:schemeClr val="bg1"/>
                          </a:solidFill>
                          <a:effectLst/>
                        </a:rPr>
                        <a:t>%</a:t>
                      </a: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tc>
                  <a:txBody>
                    <a:bodyPr/>
                    <a:lstStyle/>
                    <a:p>
                      <a:pPr fontAlgn="t"/>
                      <a:r>
                        <a:rPr lang="en-US" altLang="zh-CN">
                          <a:solidFill>
                            <a:schemeClr val="bg1"/>
                          </a:solidFill>
                          <a:effectLst/>
                        </a:rPr>
                        <a:t>^</a:t>
                      </a: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extLst>
                  <a:ext uri="{0D108BD9-81ED-4DB2-BD59-A6C34878D82A}">
                    <a16:rowId xmlns:a16="http://schemas.microsoft.com/office/drawing/2014/main" val="1204714169"/>
                  </a:ext>
                </a:extLst>
              </a:tr>
              <a:tr h="0">
                <a:tc>
                  <a:txBody>
                    <a:bodyPr/>
                    <a:lstStyle/>
                    <a:p>
                      <a:pPr fontAlgn="t"/>
                      <a:r>
                        <a:rPr lang="en-US" altLang="zh-CN" dirty="0">
                          <a:solidFill>
                            <a:schemeClr val="bg1"/>
                          </a:solidFill>
                          <a:effectLst/>
                        </a:rPr>
                        <a:t>&amp;</a:t>
                      </a: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c>
                  <a:txBody>
                    <a:bodyPr/>
                    <a:lstStyle/>
                    <a:p>
                      <a:pPr fontAlgn="t"/>
                      <a:r>
                        <a:rPr lang="en-US" altLang="zh-CN">
                          <a:solidFill>
                            <a:schemeClr val="bg1"/>
                          </a:solidFill>
                          <a:effectLst/>
                        </a:rPr>
                        <a:t>|</a:t>
                      </a: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c>
                  <a:txBody>
                    <a:bodyPr/>
                    <a:lstStyle/>
                    <a:p>
                      <a:pPr fontAlgn="t"/>
                      <a:r>
                        <a:rPr lang="en-US" altLang="zh-CN">
                          <a:solidFill>
                            <a:schemeClr val="bg1"/>
                          </a:solidFill>
                          <a:effectLst/>
                        </a:rPr>
                        <a:t>~</a:t>
                      </a: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c>
                  <a:txBody>
                    <a:bodyPr/>
                    <a:lstStyle/>
                    <a:p>
                      <a:pPr fontAlgn="t"/>
                      <a:r>
                        <a:rPr lang="en-US" altLang="zh-CN">
                          <a:solidFill>
                            <a:schemeClr val="bg1"/>
                          </a:solidFill>
                          <a:effectLst/>
                        </a:rPr>
                        <a:t>!</a:t>
                      </a: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c>
                  <a:txBody>
                    <a:bodyPr/>
                    <a:lstStyle/>
                    <a:p>
                      <a:pPr fontAlgn="t"/>
                      <a:r>
                        <a:rPr lang="en-US" altLang="zh-CN">
                          <a:solidFill>
                            <a:schemeClr val="bg1"/>
                          </a:solidFill>
                          <a:effectLst/>
                        </a:rPr>
                        <a:t>,</a:t>
                      </a: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c>
                  <a:txBody>
                    <a:bodyPr/>
                    <a:lstStyle/>
                    <a:p>
                      <a:pPr fontAlgn="t"/>
                      <a:r>
                        <a:rPr lang="en-US" altLang="zh-CN">
                          <a:solidFill>
                            <a:schemeClr val="bg1"/>
                          </a:solidFill>
                          <a:effectLst/>
                        </a:rPr>
                        <a:t>=</a:t>
                      </a: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extLst>
                  <a:ext uri="{0D108BD9-81ED-4DB2-BD59-A6C34878D82A}">
                    <a16:rowId xmlns:a16="http://schemas.microsoft.com/office/drawing/2014/main" val="3169510980"/>
                  </a:ext>
                </a:extLst>
              </a:tr>
              <a:tr h="0">
                <a:tc>
                  <a:txBody>
                    <a:bodyPr/>
                    <a:lstStyle/>
                    <a:p>
                      <a:pPr fontAlgn="t"/>
                      <a:r>
                        <a:rPr lang="en-US" altLang="zh-CN">
                          <a:solidFill>
                            <a:schemeClr val="bg1"/>
                          </a:solidFill>
                          <a:effectLst/>
                        </a:rPr>
                        <a:t>&lt;</a:t>
                      </a: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tc>
                  <a:txBody>
                    <a:bodyPr/>
                    <a:lstStyle/>
                    <a:p>
                      <a:pPr fontAlgn="t"/>
                      <a:r>
                        <a:rPr lang="en-US" altLang="zh-CN" dirty="0">
                          <a:solidFill>
                            <a:schemeClr val="bg1"/>
                          </a:solidFill>
                          <a:effectLst/>
                        </a:rPr>
                        <a:t>&gt;</a:t>
                      </a: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tc>
                  <a:txBody>
                    <a:bodyPr/>
                    <a:lstStyle/>
                    <a:p>
                      <a:pPr fontAlgn="t"/>
                      <a:r>
                        <a:rPr lang="en-US" altLang="zh-CN">
                          <a:solidFill>
                            <a:schemeClr val="bg1"/>
                          </a:solidFill>
                          <a:effectLst/>
                        </a:rPr>
                        <a:t>&lt;=</a:t>
                      </a: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tc>
                  <a:txBody>
                    <a:bodyPr/>
                    <a:lstStyle/>
                    <a:p>
                      <a:pPr fontAlgn="t"/>
                      <a:r>
                        <a:rPr lang="en-US" altLang="zh-CN">
                          <a:solidFill>
                            <a:schemeClr val="bg1"/>
                          </a:solidFill>
                          <a:effectLst/>
                        </a:rPr>
                        <a:t>&gt;=</a:t>
                      </a: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tc>
                  <a:txBody>
                    <a:bodyPr/>
                    <a:lstStyle/>
                    <a:p>
                      <a:pPr fontAlgn="t"/>
                      <a:r>
                        <a:rPr lang="en-US" altLang="zh-CN">
                          <a:solidFill>
                            <a:schemeClr val="bg1"/>
                          </a:solidFill>
                          <a:effectLst/>
                        </a:rPr>
                        <a:t>++</a:t>
                      </a: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tc>
                  <a:txBody>
                    <a:bodyPr/>
                    <a:lstStyle/>
                    <a:p>
                      <a:pPr fontAlgn="t"/>
                      <a:r>
                        <a:rPr lang="en-US" altLang="zh-CN">
                          <a:solidFill>
                            <a:schemeClr val="bg1"/>
                          </a:solidFill>
                          <a:effectLst/>
                        </a:rPr>
                        <a:t>--</a:t>
                      </a: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extLst>
                  <a:ext uri="{0D108BD9-81ED-4DB2-BD59-A6C34878D82A}">
                    <a16:rowId xmlns:a16="http://schemas.microsoft.com/office/drawing/2014/main" val="1774784799"/>
                  </a:ext>
                </a:extLst>
              </a:tr>
              <a:tr h="0">
                <a:tc>
                  <a:txBody>
                    <a:bodyPr/>
                    <a:lstStyle/>
                    <a:p>
                      <a:pPr fontAlgn="t"/>
                      <a:r>
                        <a:rPr lang="en-US" altLang="zh-CN">
                          <a:solidFill>
                            <a:schemeClr val="bg1"/>
                          </a:solidFill>
                          <a:effectLst/>
                        </a:rPr>
                        <a:t>&lt;&lt;</a:t>
                      </a: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c>
                  <a:txBody>
                    <a:bodyPr/>
                    <a:lstStyle/>
                    <a:p>
                      <a:pPr fontAlgn="t"/>
                      <a:r>
                        <a:rPr lang="en-US" altLang="zh-CN">
                          <a:solidFill>
                            <a:schemeClr val="bg1"/>
                          </a:solidFill>
                          <a:effectLst/>
                        </a:rPr>
                        <a:t>&gt;&gt;</a:t>
                      </a: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c>
                  <a:txBody>
                    <a:bodyPr/>
                    <a:lstStyle/>
                    <a:p>
                      <a:pPr fontAlgn="t"/>
                      <a:r>
                        <a:rPr lang="en-US" altLang="zh-CN">
                          <a:solidFill>
                            <a:schemeClr val="bg1"/>
                          </a:solidFill>
                          <a:effectLst/>
                        </a:rPr>
                        <a:t>==</a:t>
                      </a: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c>
                  <a:txBody>
                    <a:bodyPr/>
                    <a:lstStyle/>
                    <a:p>
                      <a:pPr fontAlgn="t"/>
                      <a:r>
                        <a:rPr lang="en-US" altLang="zh-CN">
                          <a:solidFill>
                            <a:schemeClr val="bg1"/>
                          </a:solidFill>
                          <a:effectLst/>
                        </a:rPr>
                        <a:t>!=</a:t>
                      </a: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c>
                  <a:txBody>
                    <a:bodyPr/>
                    <a:lstStyle/>
                    <a:p>
                      <a:pPr fontAlgn="t"/>
                      <a:r>
                        <a:rPr lang="en-US" altLang="zh-CN">
                          <a:solidFill>
                            <a:schemeClr val="bg1"/>
                          </a:solidFill>
                          <a:effectLst/>
                        </a:rPr>
                        <a:t>&amp;&amp;</a:t>
                      </a: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c>
                  <a:txBody>
                    <a:bodyPr/>
                    <a:lstStyle/>
                    <a:p>
                      <a:pPr fontAlgn="t"/>
                      <a:r>
                        <a:rPr lang="en-US" altLang="zh-CN">
                          <a:solidFill>
                            <a:schemeClr val="bg1"/>
                          </a:solidFill>
                          <a:effectLst/>
                        </a:rPr>
                        <a:t>||</a:t>
                      </a: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extLst>
                  <a:ext uri="{0D108BD9-81ED-4DB2-BD59-A6C34878D82A}">
                    <a16:rowId xmlns:a16="http://schemas.microsoft.com/office/drawing/2014/main" val="3290796154"/>
                  </a:ext>
                </a:extLst>
              </a:tr>
              <a:tr h="0">
                <a:tc>
                  <a:txBody>
                    <a:bodyPr/>
                    <a:lstStyle/>
                    <a:p>
                      <a:pPr fontAlgn="t"/>
                      <a:r>
                        <a:rPr lang="en-US" altLang="zh-CN">
                          <a:solidFill>
                            <a:schemeClr val="bg1"/>
                          </a:solidFill>
                          <a:effectLst/>
                        </a:rPr>
                        <a:t>+=</a:t>
                      </a: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tc>
                  <a:txBody>
                    <a:bodyPr/>
                    <a:lstStyle/>
                    <a:p>
                      <a:pPr fontAlgn="t"/>
                      <a:r>
                        <a:rPr lang="en-US" altLang="zh-CN">
                          <a:solidFill>
                            <a:schemeClr val="bg1"/>
                          </a:solidFill>
                          <a:effectLst/>
                        </a:rPr>
                        <a:t>-=</a:t>
                      </a: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tc>
                  <a:txBody>
                    <a:bodyPr/>
                    <a:lstStyle/>
                    <a:p>
                      <a:pPr fontAlgn="t"/>
                      <a:r>
                        <a:rPr lang="en-US" altLang="zh-CN">
                          <a:solidFill>
                            <a:schemeClr val="bg1"/>
                          </a:solidFill>
                          <a:effectLst/>
                        </a:rPr>
                        <a:t>/=</a:t>
                      </a: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tc>
                  <a:txBody>
                    <a:bodyPr/>
                    <a:lstStyle/>
                    <a:p>
                      <a:pPr fontAlgn="t"/>
                      <a:r>
                        <a:rPr lang="en-US" altLang="zh-CN">
                          <a:solidFill>
                            <a:schemeClr val="bg1"/>
                          </a:solidFill>
                          <a:effectLst/>
                        </a:rPr>
                        <a:t>%=</a:t>
                      </a: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tc>
                  <a:txBody>
                    <a:bodyPr/>
                    <a:lstStyle/>
                    <a:p>
                      <a:pPr fontAlgn="t"/>
                      <a:r>
                        <a:rPr lang="en-US" altLang="zh-CN">
                          <a:solidFill>
                            <a:schemeClr val="bg1"/>
                          </a:solidFill>
                          <a:effectLst/>
                        </a:rPr>
                        <a:t>^=</a:t>
                      </a: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tc>
                  <a:txBody>
                    <a:bodyPr/>
                    <a:lstStyle/>
                    <a:p>
                      <a:pPr fontAlgn="t"/>
                      <a:r>
                        <a:rPr lang="en-US" altLang="zh-CN">
                          <a:solidFill>
                            <a:schemeClr val="bg1"/>
                          </a:solidFill>
                          <a:effectLst/>
                        </a:rPr>
                        <a:t>&amp;=</a:t>
                      </a: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extLst>
                  <a:ext uri="{0D108BD9-81ED-4DB2-BD59-A6C34878D82A}">
                    <a16:rowId xmlns:a16="http://schemas.microsoft.com/office/drawing/2014/main" val="4162028426"/>
                  </a:ext>
                </a:extLst>
              </a:tr>
              <a:tr h="0">
                <a:tc>
                  <a:txBody>
                    <a:bodyPr/>
                    <a:lstStyle/>
                    <a:p>
                      <a:pPr fontAlgn="t"/>
                      <a:r>
                        <a:rPr lang="en-US" altLang="zh-CN">
                          <a:solidFill>
                            <a:schemeClr val="bg1"/>
                          </a:solidFill>
                          <a:effectLst/>
                        </a:rPr>
                        <a:t>|=</a:t>
                      </a: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c>
                  <a:txBody>
                    <a:bodyPr/>
                    <a:lstStyle/>
                    <a:p>
                      <a:pPr fontAlgn="t"/>
                      <a:r>
                        <a:rPr lang="zh-CN" altLang="en-US">
                          <a:solidFill>
                            <a:schemeClr val="bg1"/>
                          </a:solidFill>
                          <a:effectLst/>
                        </a:rPr>
                        <a:t>*</a:t>
                      </a:r>
                      <a:r>
                        <a:rPr lang="en-US" altLang="zh-CN">
                          <a:solidFill>
                            <a:schemeClr val="bg1"/>
                          </a:solidFill>
                          <a:effectLst/>
                        </a:rPr>
                        <a:t>=</a:t>
                      </a: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c>
                  <a:txBody>
                    <a:bodyPr/>
                    <a:lstStyle/>
                    <a:p>
                      <a:pPr fontAlgn="t"/>
                      <a:r>
                        <a:rPr lang="en-US" altLang="zh-CN">
                          <a:solidFill>
                            <a:schemeClr val="bg1"/>
                          </a:solidFill>
                          <a:effectLst/>
                        </a:rPr>
                        <a:t>&lt;&lt;=</a:t>
                      </a: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c>
                  <a:txBody>
                    <a:bodyPr/>
                    <a:lstStyle/>
                    <a:p>
                      <a:pPr fontAlgn="t"/>
                      <a:r>
                        <a:rPr lang="en-US" altLang="zh-CN">
                          <a:solidFill>
                            <a:schemeClr val="bg1"/>
                          </a:solidFill>
                          <a:effectLst/>
                        </a:rPr>
                        <a:t>&gt;&gt;=</a:t>
                      </a: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c>
                  <a:txBody>
                    <a:bodyPr/>
                    <a:lstStyle/>
                    <a:p>
                      <a:pPr fontAlgn="t"/>
                      <a:r>
                        <a:rPr lang="en-US" altLang="zh-CN">
                          <a:solidFill>
                            <a:schemeClr val="bg1"/>
                          </a:solidFill>
                          <a:effectLst/>
                        </a:rPr>
                        <a:t>[]</a:t>
                      </a: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c>
                  <a:txBody>
                    <a:bodyPr/>
                    <a:lstStyle/>
                    <a:p>
                      <a:pPr fontAlgn="t"/>
                      <a:r>
                        <a:rPr lang="en-US" altLang="zh-CN">
                          <a:solidFill>
                            <a:schemeClr val="bg1"/>
                          </a:solidFill>
                          <a:effectLst/>
                        </a:rPr>
                        <a:t>()</a:t>
                      </a: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extLst>
                  <a:ext uri="{0D108BD9-81ED-4DB2-BD59-A6C34878D82A}">
                    <a16:rowId xmlns:a16="http://schemas.microsoft.com/office/drawing/2014/main" val="4008235665"/>
                  </a:ext>
                </a:extLst>
              </a:tr>
              <a:tr h="0">
                <a:tc>
                  <a:txBody>
                    <a:bodyPr/>
                    <a:lstStyle/>
                    <a:p>
                      <a:pPr fontAlgn="t"/>
                      <a:r>
                        <a:rPr lang="en-US" altLang="zh-CN">
                          <a:solidFill>
                            <a:schemeClr val="bg1"/>
                          </a:solidFill>
                          <a:effectLst/>
                        </a:rPr>
                        <a:t>-&gt;</a:t>
                      </a: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tc>
                  <a:txBody>
                    <a:bodyPr/>
                    <a:lstStyle/>
                    <a:p>
                      <a:pPr fontAlgn="t"/>
                      <a:r>
                        <a:rPr lang="en-US" altLang="zh-CN">
                          <a:solidFill>
                            <a:schemeClr val="bg1"/>
                          </a:solidFill>
                          <a:effectLst/>
                        </a:rPr>
                        <a:t>-&gt;*</a:t>
                      </a: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tc>
                  <a:txBody>
                    <a:bodyPr/>
                    <a:lstStyle/>
                    <a:p>
                      <a:pPr fontAlgn="t"/>
                      <a:r>
                        <a:rPr lang="en-US">
                          <a:solidFill>
                            <a:schemeClr val="bg1"/>
                          </a:solidFill>
                          <a:effectLst/>
                        </a:rPr>
                        <a:t>new</a:t>
                      </a: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tc>
                  <a:txBody>
                    <a:bodyPr/>
                    <a:lstStyle/>
                    <a:p>
                      <a:pPr fontAlgn="t"/>
                      <a:r>
                        <a:rPr lang="en-US">
                          <a:solidFill>
                            <a:schemeClr val="bg1"/>
                          </a:solidFill>
                          <a:effectLst/>
                        </a:rPr>
                        <a:t>new []</a:t>
                      </a: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tc>
                  <a:txBody>
                    <a:bodyPr/>
                    <a:lstStyle/>
                    <a:p>
                      <a:pPr fontAlgn="t"/>
                      <a:r>
                        <a:rPr lang="en-US">
                          <a:solidFill>
                            <a:schemeClr val="bg1"/>
                          </a:solidFill>
                          <a:effectLst/>
                        </a:rPr>
                        <a:t>delete</a:t>
                      </a: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tc>
                  <a:txBody>
                    <a:bodyPr/>
                    <a:lstStyle/>
                    <a:p>
                      <a:pPr fontAlgn="t"/>
                      <a:r>
                        <a:rPr lang="en-US" dirty="0">
                          <a:solidFill>
                            <a:schemeClr val="bg1"/>
                          </a:solidFill>
                          <a:effectLst/>
                        </a:rPr>
                        <a:t>delete []</a:t>
                      </a: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extLst>
                  <a:ext uri="{0D108BD9-81ED-4DB2-BD59-A6C34878D82A}">
                    <a16:rowId xmlns:a16="http://schemas.microsoft.com/office/drawing/2014/main" val="265874116"/>
                  </a:ext>
                </a:extLst>
              </a:tr>
            </a:tbl>
          </a:graphicData>
        </a:graphic>
      </p:graphicFrame>
    </p:spTree>
    <p:extLst>
      <p:ext uri="{BB962C8B-B14F-4D97-AF65-F5344CB8AC3E}">
        <p14:creationId xmlns:p14="http://schemas.microsoft.com/office/powerpoint/2010/main" val="68269286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B90E0F4-4920-4AE8-8744-538BD07D8C6C}"/>
              </a:ext>
            </a:extLst>
          </p:cNvPr>
          <p:cNvSpPr>
            <a:spLocks noGrp="1"/>
          </p:cNvSpPr>
          <p:nvPr>
            <p:ph type="title"/>
          </p:nvPr>
        </p:nvSpPr>
        <p:spPr/>
        <p:txBody>
          <a:bodyPr/>
          <a:lstStyle/>
          <a:p>
            <a:r>
              <a:rPr lang="zh-CN" altLang="en-US" dirty="0"/>
              <a:t>类 </a:t>
            </a:r>
            <a:r>
              <a:rPr lang="en-US" altLang="zh-CN" dirty="0"/>
              <a:t>– </a:t>
            </a:r>
            <a:r>
              <a:rPr lang="zh-CN" altLang="en-US" dirty="0"/>
              <a:t>访问控制</a:t>
            </a:r>
          </a:p>
        </p:txBody>
      </p:sp>
      <p:sp>
        <p:nvSpPr>
          <p:cNvPr id="3" name="内容占位符 2">
            <a:extLst>
              <a:ext uri="{FF2B5EF4-FFF2-40B4-BE49-F238E27FC236}">
                <a16:creationId xmlns:a16="http://schemas.microsoft.com/office/drawing/2014/main" id="{7DE068D5-CF58-4EE7-9C67-C3ABA9B8C341}"/>
              </a:ext>
            </a:extLst>
          </p:cNvPr>
          <p:cNvSpPr>
            <a:spLocks noGrp="1"/>
          </p:cNvSpPr>
          <p:nvPr>
            <p:ph idx="1"/>
          </p:nvPr>
        </p:nvSpPr>
        <p:spPr>
          <a:xfrm>
            <a:off x="1202919" y="2032462"/>
            <a:ext cx="9784080" cy="4206240"/>
          </a:xfrm>
        </p:spPr>
        <p:txBody>
          <a:bodyPr>
            <a:normAutofit fontScale="92500" lnSpcReduction="10000"/>
          </a:bodyPr>
          <a:lstStyle/>
          <a:p>
            <a:r>
              <a:rPr lang="en-US" altLang="zh-CN" dirty="0"/>
              <a:t>public</a:t>
            </a:r>
            <a:r>
              <a:rPr lang="zh-CN" altLang="en-US" dirty="0"/>
              <a:t>：</a:t>
            </a:r>
            <a:endParaRPr lang="en-US" altLang="zh-CN" dirty="0"/>
          </a:p>
          <a:p>
            <a:pPr lvl="1"/>
            <a:r>
              <a:rPr lang="zh-CN" altLang="en-US" dirty="0"/>
              <a:t>公开数据访问权限的弊端</a:t>
            </a:r>
            <a:endParaRPr lang="en-US" altLang="zh-CN" dirty="0"/>
          </a:p>
          <a:p>
            <a:pPr lvl="1"/>
            <a:r>
              <a:rPr lang="zh-CN" altLang="en-US" dirty="0"/>
              <a:t>开放封闭原则（接口开放，实现封闭）</a:t>
            </a:r>
            <a:endParaRPr lang="en-US" altLang="zh-CN" dirty="0"/>
          </a:p>
          <a:p>
            <a:r>
              <a:rPr lang="en-US" altLang="zh-CN" dirty="0"/>
              <a:t>protected</a:t>
            </a:r>
            <a:r>
              <a:rPr lang="zh-CN" altLang="en-US" dirty="0"/>
              <a:t>：</a:t>
            </a:r>
            <a:endParaRPr lang="en-US" altLang="zh-CN" dirty="0"/>
          </a:p>
          <a:p>
            <a:endParaRPr lang="en-US" altLang="zh-CN" dirty="0"/>
          </a:p>
          <a:p>
            <a:endParaRPr lang="en-US" altLang="zh-CN" dirty="0"/>
          </a:p>
          <a:p>
            <a:endParaRPr lang="en-US" altLang="zh-CN" dirty="0"/>
          </a:p>
          <a:p>
            <a:endParaRPr lang="en-US" altLang="zh-CN" dirty="0"/>
          </a:p>
          <a:p>
            <a:r>
              <a:rPr lang="en-US" altLang="zh-CN" dirty="0"/>
              <a:t>private</a:t>
            </a:r>
            <a:r>
              <a:rPr lang="zh-CN" altLang="en-US" dirty="0"/>
              <a:t>：</a:t>
            </a:r>
            <a:endParaRPr lang="en-US" altLang="zh-CN" dirty="0"/>
          </a:p>
          <a:p>
            <a:pPr lvl="1"/>
            <a:r>
              <a:rPr lang="zh-CN" altLang="en-US" dirty="0"/>
              <a:t>私有域中的虚函数</a:t>
            </a:r>
            <a:endParaRPr lang="en-US" altLang="zh-CN" dirty="0"/>
          </a:p>
          <a:p>
            <a:pPr lvl="1"/>
            <a:r>
              <a:rPr lang="zh-CN" altLang="en-US" dirty="0"/>
              <a:t>私有域中的数据</a:t>
            </a:r>
          </a:p>
        </p:txBody>
      </p:sp>
      <p:pic>
        <p:nvPicPr>
          <p:cNvPr id="5" name="图片 4">
            <a:extLst>
              <a:ext uri="{FF2B5EF4-FFF2-40B4-BE49-F238E27FC236}">
                <a16:creationId xmlns:a16="http://schemas.microsoft.com/office/drawing/2014/main" id="{8E06E0EB-5DDD-4B7D-B5F3-D004E040B88A}"/>
              </a:ext>
            </a:extLst>
          </p:cNvPr>
          <p:cNvPicPr>
            <a:picLocks noChangeAspect="1"/>
          </p:cNvPicPr>
          <p:nvPr/>
        </p:nvPicPr>
        <p:blipFill>
          <a:blip r:embed="rId3"/>
          <a:stretch>
            <a:fillRect/>
          </a:stretch>
        </p:blipFill>
        <p:spPr>
          <a:xfrm>
            <a:off x="4347252" y="3367360"/>
            <a:ext cx="2647950" cy="2266950"/>
          </a:xfrm>
          <a:prstGeom prst="rect">
            <a:avLst/>
          </a:prstGeom>
        </p:spPr>
      </p:pic>
      <p:pic>
        <p:nvPicPr>
          <p:cNvPr id="6" name="图片 5">
            <a:extLst>
              <a:ext uri="{FF2B5EF4-FFF2-40B4-BE49-F238E27FC236}">
                <a16:creationId xmlns:a16="http://schemas.microsoft.com/office/drawing/2014/main" id="{E2E22692-9FD7-499E-B3F4-2F84B15996BB}"/>
              </a:ext>
            </a:extLst>
          </p:cNvPr>
          <p:cNvPicPr>
            <a:picLocks noChangeAspect="1"/>
          </p:cNvPicPr>
          <p:nvPr/>
        </p:nvPicPr>
        <p:blipFill>
          <a:blip r:embed="rId4"/>
          <a:stretch>
            <a:fillRect/>
          </a:stretch>
        </p:blipFill>
        <p:spPr>
          <a:xfrm>
            <a:off x="1646959" y="3387003"/>
            <a:ext cx="2476500" cy="1752600"/>
          </a:xfrm>
          <a:prstGeom prst="rect">
            <a:avLst/>
          </a:prstGeom>
        </p:spPr>
      </p:pic>
    </p:spTree>
    <p:extLst>
      <p:ext uri="{BB962C8B-B14F-4D97-AF65-F5344CB8AC3E}">
        <p14:creationId xmlns:p14="http://schemas.microsoft.com/office/powerpoint/2010/main" val="229149120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1512BCD-39EF-4B06-9C1C-CE745998A8E7}"/>
              </a:ext>
            </a:extLst>
          </p:cNvPr>
          <p:cNvSpPr>
            <a:spLocks noGrp="1"/>
          </p:cNvSpPr>
          <p:nvPr>
            <p:ph type="title"/>
          </p:nvPr>
        </p:nvSpPr>
        <p:spPr/>
        <p:txBody>
          <a:bodyPr/>
          <a:lstStyle/>
          <a:p>
            <a:r>
              <a:rPr lang="en-US" altLang="zh-CN" dirty="0"/>
              <a:t>C++ </a:t>
            </a:r>
            <a:r>
              <a:rPr lang="zh-CN" altLang="en-US" dirty="0"/>
              <a:t>预处理</a:t>
            </a:r>
          </a:p>
        </p:txBody>
      </p:sp>
      <p:sp>
        <p:nvSpPr>
          <p:cNvPr id="3" name="内容占位符 2">
            <a:extLst>
              <a:ext uri="{FF2B5EF4-FFF2-40B4-BE49-F238E27FC236}">
                <a16:creationId xmlns:a16="http://schemas.microsoft.com/office/drawing/2014/main" id="{19A7F0AC-6B83-4C73-8676-394ADFE80BE4}"/>
              </a:ext>
            </a:extLst>
          </p:cNvPr>
          <p:cNvSpPr>
            <a:spLocks noGrp="1"/>
          </p:cNvSpPr>
          <p:nvPr>
            <p:ph idx="1"/>
          </p:nvPr>
        </p:nvSpPr>
        <p:spPr>
          <a:xfrm>
            <a:off x="1202919" y="2011680"/>
            <a:ext cx="5416090" cy="4206240"/>
          </a:xfrm>
        </p:spPr>
        <p:txBody>
          <a:bodyPr/>
          <a:lstStyle/>
          <a:p>
            <a:r>
              <a:rPr lang="zh-CN" altLang="en-US" dirty="0"/>
              <a:t>连接两个宏</a:t>
            </a:r>
            <a:endParaRPr lang="en-US" altLang="zh-CN" dirty="0"/>
          </a:p>
          <a:p>
            <a:r>
              <a:rPr lang="zh-CN" altLang="en-US" dirty="0"/>
              <a:t>将宏参数转为字符串</a:t>
            </a:r>
            <a:endParaRPr lang="en-US" altLang="zh-CN" dirty="0"/>
          </a:p>
          <a:p>
            <a:r>
              <a:rPr lang="en-US" altLang="zh-CN" dirty="0"/>
              <a:t>__FILE__, __LINE__</a:t>
            </a:r>
          </a:p>
          <a:p>
            <a:r>
              <a:rPr lang="zh-CN" altLang="en-US" dirty="0"/>
              <a:t>不定宏参数</a:t>
            </a:r>
            <a:endParaRPr lang="en-US" altLang="zh-CN" dirty="0"/>
          </a:p>
          <a:p>
            <a:r>
              <a:rPr lang="zh-CN" altLang="en-US" dirty="0"/>
              <a:t>嵌套宏</a:t>
            </a:r>
            <a:endParaRPr lang="en-US" altLang="zh-CN" dirty="0"/>
          </a:p>
          <a:p>
            <a:r>
              <a:rPr lang="zh-CN" altLang="en-US" dirty="0"/>
              <a:t>避开宏展开的坑</a:t>
            </a:r>
            <a:endParaRPr lang="en-US" altLang="zh-CN" dirty="0"/>
          </a:p>
          <a:p>
            <a:pPr lvl="1"/>
            <a:r>
              <a:rPr lang="zh-CN" altLang="en-US" dirty="0"/>
              <a:t>对宏参数使用括号</a:t>
            </a:r>
            <a:endParaRPr lang="en-US" altLang="zh-CN" dirty="0"/>
          </a:p>
          <a:p>
            <a:pPr lvl="1"/>
            <a:r>
              <a:rPr lang="zh-CN" altLang="en-US" dirty="0"/>
              <a:t>使用</a:t>
            </a:r>
            <a:r>
              <a:rPr lang="en-US" altLang="zh-CN" dirty="0"/>
              <a:t>do{ }while(false)</a:t>
            </a:r>
          </a:p>
          <a:p>
            <a:pPr lvl="1"/>
            <a:endParaRPr lang="zh-CN" altLang="en-US" dirty="0"/>
          </a:p>
        </p:txBody>
      </p:sp>
      <p:sp>
        <p:nvSpPr>
          <p:cNvPr id="5" name="矩形: 圆角 4">
            <a:hlinkClick r:id="rId3" action="ppaction://hlinkfile"/>
            <a:extLst>
              <a:ext uri="{FF2B5EF4-FFF2-40B4-BE49-F238E27FC236}">
                <a16:creationId xmlns:a16="http://schemas.microsoft.com/office/drawing/2014/main" id="{4E3D7FE9-241D-4B78-9E78-21E36B3A465B}"/>
              </a:ext>
            </a:extLst>
          </p:cNvPr>
          <p:cNvSpPr/>
          <p:nvPr/>
        </p:nvSpPr>
        <p:spPr>
          <a:xfrm>
            <a:off x="10000642" y="6181890"/>
            <a:ext cx="1589809" cy="446809"/>
          </a:xfrm>
          <a:prstGeom prst="roundRect">
            <a:avLst/>
          </a:prstGeom>
          <a:solidFill>
            <a:srgbClr val="F48F70"/>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Sample - 9</a:t>
            </a:r>
            <a:endParaRPr lang="zh-CN" altLang="en-US" dirty="0"/>
          </a:p>
        </p:txBody>
      </p:sp>
    </p:spTree>
    <p:extLst>
      <p:ext uri="{BB962C8B-B14F-4D97-AF65-F5344CB8AC3E}">
        <p14:creationId xmlns:p14="http://schemas.microsoft.com/office/powerpoint/2010/main" val="33382204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a:t>
            </a:r>
            <a:r>
              <a:rPr lang="zh-CN" altLang="en-US" dirty="0"/>
              <a:t>？</a:t>
            </a:r>
          </a:p>
        </p:txBody>
      </p:sp>
      <p:sp>
        <p:nvSpPr>
          <p:cNvPr id="4" name="内容占位符 3"/>
          <p:cNvSpPr>
            <a:spLocks noGrp="1"/>
          </p:cNvSpPr>
          <p:nvPr>
            <p:ph sz="half" idx="1"/>
          </p:nvPr>
        </p:nvSpPr>
        <p:spPr/>
        <p:txBody>
          <a:bodyPr/>
          <a:lstStyle/>
          <a:p>
            <a:r>
              <a:rPr lang="zh-CN" altLang="en-US" dirty="0"/>
              <a:t>静态类型</a:t>
            </a:r>
            <a:endParaRPr lang="en-US" altLang="zh-CN" dirty="0"/>
          </a:p>
          <a:p>
            <a:r>
              <a:rPr lang="zh-CN" altLang="en-US" dirty="0"/>
              <a:t>编译式的</a:t>
            </a:r>
            <a:endParaRPr lang="en-US" altLang="zh-CN" dirty="0"/>
          </a:p>
          <a:p>
            <a:r>
              <a:rPr lang="zh-CN" altLang="en-US" dirty="0"/>
              <a:t>过程化编程</a:t>
            </a:r>
            <a:endParaRPr lang="en-US" altLang="zh-CN" dirty="0"/>
          </a:p>
          <a:p>
            <a:r>
              <a:rPr lang="zh-CN" altLang="en-US" dirty="0"/>
              <a:t>面向对象编程</a:t>
            </a:r>
            <a:endParaRPr lang="en-US" altLang="zh-CN" dirty="0"/>
          </a:p>
          <a:p>
            <a:r>
              <a:rPr lang="zh-CN" altLang="en-US" dirty="0"/>
              <a:t>泛型编程</a:t>
            </a:r>
            <a:endParaRPr lang="en-US" altLang="zh-CN" dirty="0"/>
          </a:p>
        </p:txBody>
      </p:sp>
      <p:sp>
        <p:nvSpPr>
          <p:cNvPr id="5" name="内容占位符 4"/>
          <p:cNvSpPr>
            <a:spLocks noGrp="1"/>
          </p:cNvSpPr>
          <p:nvPr>
            <p:ph sz="half" idx="2"/>
          </p:nvPr>
        </p:nvSpPr>
        <p:spPr/>
        <p:txBody>
          <a:bodyPr/>
          <a:lstStyle/>
          <a:p>
            <a:r>
              <a:rPr lang="zh-CN" altLang="en-US" dirty="0"/>
              <a:t>中级语言</a:t>
            </a:r>
            <a:endParaRPr lang="en-US" altLang="zh-CN" dirty="0"/>
          </a:p>
          <a:p>
            <a:r>
              <a:rPr lang="zh-CN" altLang="en-US" dirty="0"/>
              <a:t>变量大小写敏感</a:t>
            </a:r>
            <a:endParaRPr lang="en-US" altLang="zh-CN" dirty="0"/>
          </a:p>
          <a:p>
            <a:r>
              <a:rPr lang="en-US" altLang="zh-CN" dirty="0"/>
              <a:t>C</a:t>
            </a:r>
            <a:r>
              <a:rPr lang="zh-CN" altLang="en-US" dirty="0"/>
              <a:t>的超集</a:t>
            </a:r>
            <a:endParaRPr lang="en-US" altLang="zh-CN" dirty="0"/>
          </a:p>
          <a:p>
            <a:r>
              <a:rPr lang="zh-CN" altLang="en-US" dirty="0"/>
              <a:t>进一步扩充和完善了 </a:t>
            </a:r>
            <a:r>
              <a:rPr lang="en-US" altLang="zh-CN" dirty="0"/>
              <a:t>C </a:t>
            </a:r>
            <a:r>
              <a:rPr lang="zh-CN" altLang="en-US" dirty="0"/>
              <a:t>语言</a:t>
            </a:r>
            <a:endParaRPr lang="en-US" altLang="zh-CN" dirty="0"/>
          </a:p>
        </p:txBody>
      </p:sp>
    </p:spTree>
    <p:extLst>
      <p:ext uri="{BB962C8B-B14F-4D97-AF65-F5344CB8AC3E}">
        <p14:creationId xmlns:p14="http://schemas.microsoft.com/office/powerpoint/2010/main" val="177618599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E68B0F3-0920-41D4-AF70-FC4B2C23952E}"/>
              </a:ext>
            </a:extLst>
          </p:cNvPr>
          <p:cNvSpPr>
            <a:spLocks noGrp="1"/>
          </p:cNvSpPr>
          <p:nvPr>
            <p:ph type="title"/>
          </p:nvPr>
        </p:nvSpPr>
        <p:spPr/>
        <p:txBody>
          <a:bodyPr/>
          <a:lstStyle/>
          <a:p>
            <a:r>
              <a:rPr lang="en-US" altLang="zh-CN" dirty="0"/>
              <a:t>C++ </a:t>
            </a:r>
            <a:r>
              <a:rPr lang="zh-CN" altLang="en-US" dirty="0"/>
              <a:t>头文件依赖</a:t>
            </a:r>
          </a:p>
        </p:txBody>
      </p:sp>
      <p:sp>
        <p:nvSpPr>
          <p:cNvPr id="3" name="内容占位符 2">
            <a:extLst>
              <a:ext uri="{FF2B5EF4-FFF2-40B4-BE49-F238E27FC236}">
                <a16:creationId xmlns:a16="http://schemas.microsoft.com/office/drawing/2014/main" id="{1032BBFC-8C63-4239-8178-FDCA7494A018}"/>
              </a:ext>
            </a:extLst>
          </p:cNvPr>
          <p:cNvSpPr>
            <a:spLocks noGrp="1"/>
          </p:cNvSpPr>
          <p:nvPr>
            <p:ph idx="1"/>
          </p:nvPr>
        </p:nvSpPr>
        <p:spPr>
          <a:xfrm>
            <a:off x="1202919" y="2032462"/>
            <a:ext cx="9784080" cy="4206240"/>
          </a:xfrm>
        </p:spPr>
        <p:txBody>
          <a:bodyPr/>
          <a:lstStyle/>
          <a:p>
            <a:pPr marL="514350" indent="-285750"/>
            <a:r>
              <a:rPr lang="zh-CN" altLang="en-US" dirty="0"/>
              <a:t>预编译头文件</a:t>
            </a:r>
            <a:endParaRPr lang="en-US" altLang="zh-CN" dirty="0"/>
          </a:p>
          <a:p>
            <a:pPr marL="514350" indent="-285750"/>
            <a:r>
              <a:rPr lang="en-US" altLang="zh-CN" dirty="0"/>
              <a:t>#include </a:t>
            </a:r>
            <a:r>
              <a:rPr lang="zh-CN" altLang="en-US" dirty="0"/>
              <a:t>如何工作</a:t>
            </a:r>
            <a:endParaRPr lang="en-US" altLang="zh-CN" dirty="0"/>
          </a:p>
          <a:p>
            <a:pPr marL="514350" indent="-285750"/>
            <a:r>
              <a:rPr lang="zh-CN" altLang="en-US" dirty="0"/>
              <a:t>头文件包含的几个忠告</a:t>
            </a:r>
            <a:endParaRPr lang="en-US" altLang="zh-CN" dirty="0"/>
          </a:p>
          <a:p>
            <a:pPr marL="742950" lvl="1" indent="-285750"/>
            <a:r>
              <a:rPr lang="zh-CN" altLang="en-US" dirty="0"/>
              <a:t>尽量不使用派生关系</a:t>
            </a:r>
            <a:endParaRPr lang="en-US" altLang="zh-CN" dirty="0"/>
          </a:p>
          <a:p>
            <a:pPr marL="742950" lvl="1" indent="-285750"/>
            <a:r>
              <a:rPr lang="zh-CN" altLang="en-US" dirty="0"/>
              <a:t>尽量使用对象指针</a:t>
            </a:r>
            <a:endParaRPr lang="en-US" altLang="zh-CN" dirty="0"/>
          </a:p>
          <a:p>
            <a:pPr marL="514350" indent="-285750"/>
            <a:r>
              <a:rPr lang="zh-CN" altLang="en-US" dirty="0"/>
              <a:t>编译器防火墙</a:t>
            </a:r>
          </a:p>
        </p:txBody>
      </p:sp>
      <p:sp>
        <p:nvSpPr>
          <p:cNvPr id="4" name="矩形: 圆角 3">
            <a:hlinkClick r:id="rId3" action="ppaction://hlinkfile"/>
            <a:extLst>
              <a:ext uri="{FF2B5EF4-FFF2-40B4-BE49-F238E27FC236}">
                <a16:creationId xmlns:a16="http://schemas.microsoft.com/office/drawing/2014/main" id="{413C5007-5DB8-485D-B1B2-ADDC7062B18F}"/>
              </a:ext>
            </a:extLst>
          </p:cNvPr>
          <p:cNvSpPr/>
          <p:nvPr/>
        </p:nvSpPr>
        <p:spPr>
          <a:xfrm>
            <a:off x="9844779" y="6015297"/>
            <a:ext cx="1589809" cy="446809"/>
          </a:xfrm>
          <a:prstGeom prst="roundRect">
            <a:avLst/>
          </a:prstGeom>
          <a:solidFill>
            <a:srgbClr val="F48F70"/>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Sample - 10</a:t>
            </a:r>
            <a:endParaRPr lang="zh-CN" altLang="en-US" dirty="0"/>
          </a:p>
        </p:txBody>
      </p:sp>
    </p:spTree>
    <p:extLst>
      <p:ext uri="{BB962C8B-B14F-4D97-AF65-F5344CB8AC3E}">
        <p14:creationId xmlns:p14="http://schemas.microsoft.com/office/powerpoint/2010/main" val="16837697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DCB2952-2309-4F0E-8DDF-306EB1519AEB}"/>
              </a:ext>
            </a:extLst>
          </p:cNvPr>
          <p:cNvSpPr>
            <a:spLocks noGrp="1"/>
          </p:cNvSpPr>
          <p:nvPr>
            <p:ph type="title"/>
          </p:nvPr>
        </p:nvSpPr>
        <p:spPr/>
        <p:txBody>
          <a:bodyPr/>
          <a:lstStyle/>
          <a:p>
            <a:r>
              <a:rPr lang="en-US" altLang="zh-CN" dirty="0"/>
              <a:t>C++ </a:t>
            </a:r>
            <a:r>
              <a:rPr lang="zh-CN" altLang="en-US" dirty="0"/>
              <a:t>调用约定</a:t>
            </a:r>
          </a:p>
        </p:txBody>
      </p:sp>
      <p:sp>
        <p:nvSpPr>
          <p:cNvPr id="3" name="内容占位符 2">
            <a:extLst>
              <a:ext uri="{FF2B5EF4-FFF2-40B4-BE49-F238E27FC236}">
                <a16:creationId xmlns:a16="http://schemas.microsoft.com/office/drawing/2014/main" id="{23D62807-D68E-41FF-B606-95EAD7AEA333}"/>
              </a:ext>
            </a:extLst>
          </p:cNvPr>
          <p:cNvSpPr>
            <a:spLocks noGrp="1"/>
          </p:cNvSpPr>
          <p:nvPr>
            <p:ph idx="1"/>
          </p:nvPr>
        </p:nvSpPr>
        <p:spPr/>
        <p:txBody>
          <a:bodyPr>
            <a:normAutofit/>
          </a:bodyPr>
          <a:lstStyle/>
          <a:p>
            <a:pPr marL="514350" indent="-285750"/>
            <a:r>
              <a:rPr lang="en-US" altLang="zh-CN" dirty="0"/>
              <a:t>_</a:t>
            </a:r>
            <a:r>
              <a:rPr lang="en-US" altLang="zh-CN" dirty="0" err="1"/>
              <a:t>cdecl</a:t>
            </a:r>
            <a:endParaRPr lang="en-US" altLang="zh-CN" dirty="0"/>
          </a:p>
          <a:p>
            <a:pPr marL="514350" indent="-285750"/>
            <a:r>
              <a:rPr lang="en-US" altLang="zh-CN" dirty="0"/>
              <a:t>_</a:t>
            </a:r>
            <a:r>
              <a:rPr lang="en-US" altLang="zh-CN" dirty="0" err="1"/>
              <a:t>stdcall</a:t>
            </a:r>
            <a:endParaRPr lang="en-US" altLang="zh-CN" dirty="0"/>
          </a:p>
          <a:p>
            <a:pPr marL="514350" indent="-285750"/>
            <a:r>
              <a:rPr lang="en-US" altLang="zh-CN" dirty="0"/>
              <a:t>PASCAL</a:t>
            </a:r>
          </a:p>
          <a:p>
            <a:pPr marL="514350" indent="-285750"/>
            <a:r>
              <a:rPr lang="en-US" altLang="zh-CN" dirty="0"/>
              <a:t>_</a:t>
            </a:r>
            <a:r>
              <a:rPr lang="en-US" altLang="zh-CN" dirty="0" err="1"/>
              <a:t>fastcall</a:t>
            </a:r>
            <a:endParaRPr lang="en-US" altLang="zh-CN" dirty="0"/>
          </a:p>
          <a:p>
            <a:pPr marL="514350" indent="-285750"/>
            <a:r>
              <a:rPr lang="en-US" altLang="zh-CN" dirty="0"/>
              <a:t>_</a:t>
            </a:r>
            <a:r>
              <a:rPr lang="en-US" altLang="zh-CN" dirty="0" err="1"/>
              <a:t>thiscall</a:t>
            </a:r>
            <a:endParaRPr lang="en-US" altLang="zh-CN" dirty="0"/>
          </a:p>
        </p:txBody>
      </p:sp>
    </p:spTree>
    <p:extLst>
      <p:ext uri="{BB962C8B-B14F-4D97-AF65-F5344CB8AC3E}">
        <p14:creationId xmlns:p14="http://schemas.microsoft.com/office/powerpoint/2010/main" val="206687884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0FA0959-0E45-40F1-8C92-ED4BE8CB900E}"/>
              </a:ext>
            </a:extLst>
          </p:cNvPr>
          <p:cNvSpPr>
            <a:spLocks noGrp="1"/>
          </p:cNvSpPr>
          <p:nvPr>
            <p:ph type="title"/>
          </p:nvPr>
        </p:nvSpPr>
        <p:spPr/>
        <p:txBody>
          <a:bodyPr/>
          <a:lstStyle/>
          <a:p>
            <a:r>
              <a:rPr lang="en-US" altLang="zh-CN" dirty="0"/>
              <a:t>C++ </a:t>
            </a:r>
            <a:r>
              <a:rPr lang="zh-CN" altLang="en-US" dirty="0"/>
              <a:t>内联函数</a:t>
            </a:r>
          </a:p>
        </p:txBody>
      </p:sp>
      <p:sp>
        <p:nvSpPr>
          <p:cNvPr id="3" name="内容占位符 2">
            <a:extLst>
              <a:ext uri="{FF2B5EF4-FFF2-40B4-BE49-F238E27FC236}">
                <a16:creationId xmlns:a16="http://schemas.microsoft.com/office/drawing/2014/main" id="{4794590E-CB48-42A9-AE51-07F4AC2F848B}"/>
              </a:ext>
            </a:extLst>
          </p:cNvPr>
          <p:cNvSpPr>
            <a:spLocks noGrp="1"/>
          </p:cNvSpPr>
          <p:nvPr>
            <p:ph idx="1"/>
          </p:nvPr>
        </p:nvSpPr>
        <p:spPr>
          <a:xfrm>
            <a:off x="1202919" y="2011680"/>
            <a:ext cx="9784080" cy="2882438"/>
          </a:xfrm>
        </p:spPr>
        <p:txBody>
          <a:bodyPr>
            <a:normAutofit/>
          </a:bodyPr>
          <a:lstStyle/>
          <a:p>
            <a:pPr marL="171450" indent="-171450">
              <a:buFont typeface="Arial" panose="020B0604020202020204" pitchFamily="34" charset="0"/>
              <a:buChar char="•"/>
            </a:pPr>
            <a:r>
              <a:rPr lang="zh-CN" altLang="en-US" sz="2400" dirty="0"/>
              <a:t>内联声明只是一种对编译器的建议</a:t>
            </a:r>
          </a:p>
          <a:p>
            <a:pPr marL="171450" indent="-171450">
              <a:buFont typeface="Arial" panose="020B0604020202020204" pitchFamily="34" charset="0"/>
              <a:buChar char="•"/>
            </a:pPr>
            <a:r>
              <a:rPr lang="zh-CN" altLang="en-US" sz="2400" dirty="0"/>
              <a:t>编译器的内联看起来就像是代码的复制与粘贴</a:t>
            </a:r>
          </a:p>
          <a:p>
            <a:pPr marL="171450" indent="-171450">
              <a:buFont typeface="Arial" panose="020B0604020202020204" pitchFamily="34" charset="0"/>
              <a:buChar char="•"/>
            </a:pPr>
            <a:r>
              <a:rPr lang="zh-CN" altLang="en-US" sz="2400" dirty="0"/>
              <a:t>所有类定义中的函数都默认声明为</a:t>
            </a:r>
            <a:r>
              <a:rPr lang="en-US" altLang="zh-CN" sz="2400" dirty="0"/>
              <a:t>inline</a:t>
            </a:r>
            <a:r>
              <a:rPr lang="zh-CN" altLang="en-US" sz="2400" dirty="0"/>
              <a:t>函数</a:t>
            </a:r>
          </a:p>
          <a:p>
            <a:pPr marL="171450" indent="-171450">
              <a:buFont typeface="Arial" panose="020B0604020202020204" pitchFamily="34" charset="0"/>
              <a:buChar char="•"/>
            </a:pPr>
            <a:r>
              <a:rPr lang="zh-CN" altLang="en-US" sz="2400" dirty="0"/>
              <a:t>虚函数不允许内联</a:t>
            </a:r>
          </a:p>
          <a:p>
            <a:pPr marL="171450" indent="-171450">
              <a:buFont typeface="Arial" panose="020B0604020202020204" pitchFamily="34" charset="0"/>
              <a:buChar char="•"/>
            </a:pPr>
            <a:r>
              <a:rPr lang="zh-CN" altLang="en-US" sz="2400" dirty="0"/>
              <a:t>虽然说模板函数放中头文件中，但它们不一定是内联的</a:t>
            </a:r>
          </a:p>
          <a:p>
            <a:endParaRPr lang="zh-CN" altLang="en-US" dirty="0"/>
          </a:p>
        </p:txBody>
      </p:sp>
    </p:spTree>
    <p:extLst>
      <p:ext uri="{BB962C8B-B14F-4D97-AF65-F5344CB8AC3E}">
        <p14:creationId xmlns:p14="http://schemas.microsoft.com/office/powerpoint/2010/main" val="72121062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a:t>
            </a:r>
            <a:r>
              <a:rPr lang="zh-CN" altLang="en-US" dirty="0"/>
              <a:t>程序启动过程</a:t>
            </a:r>
            <a:endParaRPr lang="en-US" altLang="zh-CN" dirty="0"/>
          </a:p>
        </p:txBody>
      </p:sp>
      <p:sp>
        <p:nvSpPr>
          <p:cNvPr id="3" name="内容占位符 2"/>
          <p:cNvSpPr>
            <a:spLocks noGrp="1"/>
          </p:cNvSpPr>
          <p:nvPr>
            <p:ph idx="1"/>
          </p:nvPr>
        </p:nvSpPr>
        <p:spPr>
          <a:xfrm>
            <a:off x="889964" y="2400412"/>
            <a:ext cx="10554574" cy="3636511"/>
          </a:xfrm>
        </p:spPr>
        <p:txBody>
          <a:bodyPr>
            <a:normAutofit lnSpcReduction="10000"/>
          </a:bodyPr>
          <a:lstStyle/>
          <a:p>
            <a:r>
              <a:rPr lang="zh-CN" altLang="en-US" dirty="0"/>
              <a:t>系统加载器载入执行文件到内存</a:t>
            </a:r>
            <a:endParaRPr lang="en-US" altLang="zh-CN" dirty="0"/>
          </a:p>
          <a:p>
            <a:r>
              <a:rPr lang="zh-CN" altLang="en-US" dirty="0"/>
              <a:t>调用</a:t>
            </a:r>
            <a:r>
              <a:rPr lang="en-US" altLang="zh-CN" dirty="0" err="1"/>
              <a:t>WinMainCRTStartup</a:t>
            </a:r>
            <a:endParaRPr lang="en-US" altLang="zh-CN" dirty="0"/>
          </a:p>
          <a:p>
            <a:r>
              <a:rPr lang="zh-CN" altLang="en-US" dirty="0"/>
              <a:t>初始化</a:t>
            </a:r>
            <a:endParaRPr lang="en-US" altLang="zh-CN" dirty="0"/>
          </a:p>
          <a:p>
            <a:pPr lvl="1"/>
            <a:r>
              <a:rPr lang="zh-CN" altLang="en-US" dirty="0"/>
              <a:t>创建私有堆</a:t>
            </a:r>
            <a:endParaRPr lang="en-US" altLang="zh-CN" dirty="0"/>
          </a:p>
          <a:p>
            <a:pPr lvl="1"/>
            <a:r>
              <a:rPr lang="zh-CN" altLang="en-US" dirty="0"/>
              <a:t>创建</a:t>
            </a:r>
            <a:r>
              <a:rPr lang="en-US" altLang="zh-CN" dirty="0"/>
              <a:t>CRT</a:t>
            </a:r>
            <a:r>
              <a:rPr lang="zh-CN" altLang="en-US" dirty="0"/>
              <a:t>进程和线程参数</a:t>
            </a:r>
            <a:endParaRPr lang="en-US" altLang="zh-CN" dirty="0"/>
          </a:p>
          <a:p>
            <a:pPr lvl="1"/>
            <a:r>
              <a:rPr lang="zh-CN" altLang="en-US" dirty="0"/>
              <a:t>全局变量的内存布局</a:t>
            </a:r>
            <a:endParaRPr lang="en-US" altLang="zh-CN" dirty="0"/>
          </a:p>
          <a:p>
            <a:pPr lvl="1"/>
            <a:r>
              <a:rPr lang="zh-CN" altLang="en-US" dirty="0"/>
              <a:t>全局变量的初始化</a:t>
            </a:r>
            <a:endParaRPr lang="en-US" altLang="zh-CN" dirty="0"/>
          </a:p>
          <a:p>
            <a:r>
              <a:rPr lang="zh-CN" altLang="en-US" dirty="0"/>
              <a:t>调用入口函数</a:t>
            </a:r>
            <a:endParaRPr lang="en-US" altLang="zh-CN" dirty="0"/>
          </a:p>
          <a:p>
            <a:r>
              <a:rPr lang="zh-CN" altLang="en-US" dirty="0"/>
              <a:t>退出及清理 </a:t>
            </a:r>
            <a:r>
              <a:rPr lang="fr-FR" altLang="zh-CN" dirty="0"/>
              <a:t>int atexit(void </a:t>
            </a:r>
            <a:r>
              <a:rPr lang="zh-CN" altLang="fr-FR" dirty="0"/>
              <a:t>（*</a:t>
            </a:r>
            <a:r>
              <a:rPr lang="fr-FR" altLang="zh-CN" dirty="0"/>
              <a:t>func)(void)); </a:t>
            </a:r>
            <a:endParaRPr lang="zh-CN" altLang="en-US" dirty="0"/>
          </a:p>
        </p:txBody>
      </p:sp>
      <p:sp>
        <p:nvSpPr>
          <p:cNvPr id="5" name="矩形: 圆角 4">
            <a:extLst>
              <a:ext uri="{FF2B5EF4-FFF2-40B4-BE49-F238E27FC236}">
                <a16:creationId xmlns:a16="http://schemas.microsoft.com/office/drawing/2014/main" id="{E9809CE5-9679-4E5F-9265-8E3A6B044610}"/>
              </a:ext>
            </a:extLst>
          </p:cNvPr>
          <p:cNvSpPr/>
          <p:nvPr/>
        </p:nvSpPr>
        <p:spPr>
          <a:xfrm>
            <a:off x="6172200" y="2130136"/>
            <a:ext cx="2400300" cy="571500"/>
          </a:xfrm>
          <a:prstGeom prst="roundRect">
            <a:avLst/>
          </a:prstGeom>
          <a:solidFill>
            <a:srgbClr val="00B050"/>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bg1"/>
                </a:solidFill>
                <a:effectLst>
                  <a:outerShdw blurRad="38100" dist="38100" dir="2700000" algn="tl">
                    <a:srgbClr val="000000">
                      <a:alpha val="43137"/>
                    </a:srgbClr>
                  </a:outerShdw>
                </a:effectLst>
              </a:rPr>
              <a:t>CreateProcess</a:t>
            </a:r>
            <a:endParaRPr lang="zh-CN" altLang="en-US" b="1" dirty="0">
              <a:solidFill>
                <a:schemeClr val="bg1"/>
              </a:solidFill>
              <a:effectLst>
                <a:outerShdw blurRad="38100" dist="38100" dir="2700000" algn="tl">
                  <a:srgbClr val="000000">
                    <a:alpha val="43137"/>
                  </a:srgbClr>
                </a:outerShdw>
              </a:effectLst>
            </a:endParaRPr>
          </a:p>
        </p:txBody>
      </p:sp>
      <p:sp>
        <p:nvSpPr>
          <p:cNvPr id="6" name="矩形: 圆角 5">
            <a:extLst>
              <a:ext uri="{FF2B5EF4-FFF2-40B4-BE49-F238E27FC236}">
                <a16:creationId xmlns:a16="http://schemas.microsoft.com/office/drawing/2014/main" id="{B3938F5C-9067-4374-A27B-1B1FDBE6AC52}"/>
              </a:ext>
            </a:extLst>
          </p:cNvPr>
          <p:cNvSpPr/>
          <p:nvPr/>
        </p:nvSpPr>
        <p:spPr>
          <a:xfrm>
            <a:off x="6937664" y="2846891"/>
            <a:ext cx="2400300" cy="571500"/>
          </a:xfrm>
          <a:prstGeom prst="roundRect">
            <a:avLst/>
          </a:prstGeom>
          <a:solidFill>
            <a:srgbClr val="00B050"/>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bg1"/>
                </a:solidFill>
                <a:effectLst>
                  <a:outerShdw blurRad="38100" dist="38100" dir="2700000" algn="tl">
                    <a:srgbClr val="000000">
                      <a:alpha val="43137"/>
                    </a:srgbClr>
                  </a:outerShdw>
                </a:effectLst>
              </a:rPr>
              <a:t>CreateThread</a:t>
            </a:r>
            <a:endParaRPr lang="zh-CN" altLang="en-US" b="1" dirty="0">
              <a:solidFill>
                <a:schemeClr val="bg1"/>
              </a:solidFill>
              <a:effectLst>
                <a:outerShdw blurRad="38100" dist="38100" dir="2700000" algn="tl">
                  <a:srgbClr val="000000">
                    <a:alpha val="43137"/>
                  </a:srgbClr>
                </a:outerShdw>
              </a:effectLst>
            </a:endParaRPr>
          </a:p>
        </p:txBody>
      </p:sp>
      <p:sp>
        <p:nvSpPr>
          <p:cNvPr id="7" name="矩形: 圆角 6">
            <a:extLst>
              <a:ext uri="{FF2B5EF4-FFF2-40B4-BE49-F238E27FC236}">
                <a16:creationId xmlns:a16="http://schemas.microsoft.com/office/drawing/2014/main" id="{7F21CD0C-FE8D-43E2-8962-9236F4783436}"/>
              </a:ext>
            </a:extLst>
          </p:cNvPr>
          <p:cNvSpPr/>
          <p:nvPr/>
        </p:nvSpPr>
        <p:spPr>
          <a:xfrm>
            <a:off x="7372350" y="3553711"/>
            <a:ext cx="2914650" cy="571500"/>
          </a:xfrm>
          <a:prstGeom prst="roundRect">
            <a:avLst/>
          </a:prstGeom>
          <a:solidFill>
            <a:srgbClr val="00B050"/>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bg1"/>
                </a:solidFill>
                <a:effectLst>
                  <a:outerShdw blurRad="38100" dist="38100" dir="2700000" algn="tl">
                    <a:srgbClr val="000000">
                      <a:alpha val="43137"/>
                    </a:srgbClr>
                  </a:outerShdw>
                </a:effectLst>
              </a:rPr>
              <a:t>[w(Win)]mainCRTStartup</a:t>
            </a:r>
            <a:endParaRPr lang="zh-CN" altLang="en-US" b="1" dirty="0">
              <a:solidFill>
                <a:schemeClr val="bg1"/>
              </a:solidFill>
              <a:effectLst>
                <a:outerShdw blurRad="38100" dist="38100" dir="2700000" algn="tl">
                  <a:srgbClr val="000000">
                    <a:alpha val="43137"/>
                  </a:srgbClr>
                </a:outerShdw>
              </a:effectLst>
            </a:endParaRPr>
          </a:p>
        </p:txBody>
      </p:sp>
      <p:sp>
        <p:nvSpPr>
          <p:cNvPr id="8" name="矩形: 圆角 7">
            <a:extLst>
              <a:ext uri="{FF2B5EF4-FFF2-40B4-BE49-F238E27FC236}">
                <a16:creationId xmlns:a16="http://schemas.microsoft.com/office/drawing/2014/main" id="{7E278826-D131-48FA-8F71-9F43A4F7EE22}"/>
              </a:ext>
            </a:extLst>
          </p:cNvPr>
          <p:cNvSpPr/>
          <p:nvPr/>
        </p:nvSpPr>
        <p:spPr>
          <a:xfrm>
            <a:off x="8018318" y="4302207"/>
            <a:ext cx="2400300" cy="571500"/>
          </a:xfrm>
          <a:prstGeom prst="roundRect">
            <a:avLst/>
          </a:prstGeom>
          <a:solidFill>
            <a:srgbClr val="00B050"/>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bg1"/>
                </a:solidFill>
                <a:effectLst>
                  <a:outerShdw blurRad="38100" dist="38100" dir="2700000" algn="tl">
                    <a:srgbClr val="000000">
                      <a:alpha val="43137"/>
                    </a:srgbClr>
                  </a:outerShdw>
                </a:effectLst>
              </a:rPr>
              <a:t>_initterm</a:t>
            </a:r>
            <a:endParaRPr lang="zh-CN" altLang="en-US" b="1" dirty="0">
              <a:solidFill>
                <a:schemeClr val="bg1"/>
              </a:solidFill>
              <a:effectLst>
                <a:outerShdw blurRad="38100" dist="38100" dir="2700000" algn="tl">
                  <a:srgbClr val="000000">
                    <a:alpha val="43137"/>
                  </a:srgbClr>
                </a:outerShdw>
              </a:effectLst>
            </a:endParaRPr>
          </a:p>
        </p:txBody>
      </p:sp>
      <p:cxnSp>
        <p:nvCxnSpPr>
          <p:cNvPr id="10" name="连接符: 肘形 9">
            <a:extLst>
              <a:ext uri="{FF2B5EF4-FFF2-40B4-BE49-F238E27FC236}">
                <a16:creationId xmlns:a16="http://schemas.microsoft.com/office/drawing/2014/main" id="{F9988CDB-8F35-4932-9577-26A9C4444A30}"/>
              </a:ext>
            </a:extLst>
          </p:cNvPr>
          <p:cNvCxnSpPr>
            <a:cxnSpLocks/>
            <a:stCxn id="5" idx="1"/>
            <a:endCxn id="6" idx="1"/>
          </p:cNvCxnSpPr>
          <p:nvPr/>
        </p:nvCxnSpPr>
        <p:spPr>
          <a:xfrm rot="10800000" flipH="1" flipV="1">
            <a:off x="6172200" y="2415885"/>
            <a:ext cx="765464" cy="716755"/>
          </a:xfrm>
          <a:prstGeom prst="bentConnector3">
            <a:avLst>
              <a:gd name="adj1" fmla="val -29864"/>
            </a:avLst>
          </a:prstGeom>
          <a:ln>
            <a:solidFill>
              <a:schemeClr val="tx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3" name="连接符: 肘形 12">
            <a:extLst>
              <a:ext uri="{FF2B5EF4-FFF2-40B4-BE49-F238E27FC236}">
                <a16:creationId xmlns:a16="http://schemas.microsoft.com/office/drawing/2014/main" id="{DAD465F0-033C-4993-BA09-397837890B3A}"/>
              </a:ext>
            </a:extLst>
          </p:cNvPr>
          <p:cNvCxnSpPr>
            <a:stCxn id="6" idx="1"/>
            <a:endCxn id="7" idx="1"/>
          </p:cNvCxnSpPr>
          <p:nvPr/>
        </p:nvCxnSpPr>
        <p:spPr>
          <a:xfrm rot="10800000" flipH="1" flipV="1">
            <a:off x="6937664" y="3132641"/>
            <a:ext cx="434686" cy="706820"/>
          </a:xfrm>
          <a:prstGeom prst="bentConnector3">
            <a:avLst>
              <a:gd name="adj1" fmla="val -52590"/>
            </a:avLst>
          </a:prstGeom>
          <a:ln>
            <a:solidFill>
              <a:schemeClr val="tx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5" name="连接符: 肘形 14">
            <a:extLst>
              <a:ext uri="{FF2B5EF4-FFF2-40B4-BE49-F238E27FC236}">
                <a16:creationId xmlns:a16="http://schemas.microsoft.com/office/drawing/2014/main" id="{9E931C70-1005-4D0E-96F1-6CE64D46EA08}"/>
              </a:ext>
            </a:extLst>
          </p:cNvPr>
          <p:cNvCxnSpPr>
            <a:stCxn id="7" idx="1"/>
            <a:endCxn id="8" idx="1"/>
          </p:cNvCxnSpPr>
          <p:nvPr/>
        </p:nvCxnSpPr>
        <p:spPr>
          <a:xfrm rot="10800000" flipH="1" flipV="1">
            <a:off x="7372350" y="3839461"/>
            <a:ext cx="645968" cy="748496"/>
          </a:xfrm>
          <a:prstGeom prst="bentConnector3">
            <a:avLst>
              <a:gd name="adj1" fmla="val -35389"/>
            </a:avLst>
          </a:prstGeom>
          <a:ln>
            <a:solidFill>
              <a:schemeClr val="tx2">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6" name="矩形: 圆角 15">
            <a:extLst>
              <a:ext uri="{FF2B5EF4-FFF2-40B4-BE49-F238E27FC236}">
                <a16:creationId xmlns:a16="http://schemas.microsoft.com/office/drawing/2014/main" id="{90DB42BC-8273-439A-94AC-E0C1C2EA9AB7}"/>
              </a:ext>
            </a:extLst>
          </p:cNvPr>
          <p:cNvSpPr/>
          <p:nvPr/>
        </p:nvSpPr>
        <p:spPr>
          <a:xfrm>
            <a:off x="8018318" y="5009028"/>
            <a:ext cx="2400300" cy="571500"/>
          </a:xfrm>
          <a:prstGeom prst="roundRect">
            <a:avLst/>
          </a:prstGeom>
          <a:solidFill>
            <a:srgbClr val="00B050"/>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bg1"/>
                </a:solidFill>
                <a:effectLst>
                  <a:outerShdw blurRad="38100" dist="38100" dir="2700000" algn="tl">
                    <a:srgbClr val="000000">
                      <a:alpha val="43137"/>
                    </a:srgbClr>
                  </a:outerShdw>
                </a:effectLst>
              </a:rPr>
              <a:t>[w(Win)]main</a:t>
            </a:r>
            <a:endParaRPr lang="zh-CN" altLang="en-US" b="1" dirty="0">
              <a:solidFill>
                <a:schemeClr val="bg1"/>
              </a:solidFill>
              <a:effectLst>
                <a:outerShdw blurRad="38100" dist="38100" dir="2700000" algn="tl">
                  <a:srgbClr val="000000">
                    <a:alpha val="43137"/>
                  </a:srgbClr>
                </a:outerShdw>
              </a:effectLst>
            </a:endParaRPr>
          </a:p>
        </p:txBody>
      </p:sp>
      <p:cxnSp>
        <p:nvCxnSpPr>
          <p:cNvPr id="18" name="连接符: 肘形 17">
            <a:extLst>
              <a:ext uri="{FF2B5EF4-FFF2-40B4-BE49-F238E27FC236}">
                <a16:creationId xmlns:a16="http://schemas.microsoft.com/office/drawing/2014/main" id="{83E9AD54-0EF7-4006-9064-1C4E5411AFBD}"/>
              </a:ext>
            </a:extLst>
          </p:cNvPr>
          <p:cNvCxnSpPr>
            <a:stCxn id="7" idx="1"/>
            <a:endCxn id="16" idx="1"/>
          </p:cNvCxnSpPr>
          <p:nvPr/>
        </p:nvCxnSpPr>
        <p:spPr>
          <a:xfrm rot="10800000" flipH="1" flipV="1">
            <a:off x="7372350" y="3839460"/>
            <a:ext cx="645968" cy="1455317"/>
          </a:xfrm>
          <a:prstGeom prst="bentConnector3">
            <a:avLst>
              <a:gd name="adj1" fmla="val -35389"/>
            </a:avLst>
          </a:prstGeom>
          <a:ln>
            <a:solidFill>
              <a:schemeClr val="tx2">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9" name="矩形: 圆角 18">
            <a:extLst>
              <a:ext uri="{FF2B5EF4-FFF2-40B4-BE49-F238E27FC236}">
                <a16:creationId xmlns:a16="http://schemas.microsoft.com/office/drawing/2014/main" id="{284C76B1-3F1A-4D5F-A870-77F5CD7A0D44}"/>
              </a:ext>
            </a:extLst>
          </p:cNvPr>
          <p:cNvSpPr/>
          <p:nvPr/>
        </p:nvSpPr>
        <p:spPr>
          <a:xfrm>
            <a:off x="8018318" y="5675958"/>
            <a:ext cx="2400300" cy="571500"/>
          </a:xfrm>
          <a:prstGeom prst="roundRect">
            <a:avLst/>
          </a:prstGeom>
          <a:solidFill>
            <a:srgbClr val="00B050"/>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bg1"/>
                </a:solidFill>
                <a:effectLst>
                  <a:outerShdw blurRad="38100" dist="38100" dir="2700000" algn="tl">
                    <a:srgbClr val="000000">
                      <a:alpha val="43137"/>
                    </a:srgbClr>
                  </a:outerShdw>
                </a:effectLst>
              </a:rPr>
              <a:t>exit(_code)</a:t>
            </a:r>
            <a:endParaRPr lang="zh-CN" altLang="en-US" b="1" dirty="0">
              <a:solidFill>
                <a:schemeClr val="bg1"/>
              </a:solidFill>
              <a:effectLst>
                <a:outerShdw blurRad="38100" dist="38100" dir="2700000" algn="tl">
                  <a:srgbClr val="000000">
                    <a:alpha val="43137"/>
                  </a:srgbClr>
                </a:outerShdw>
              </a:effectLst>
            </a:endParaRPr>
          </a:p>
        </p:txBody>
      </p:sp>
      <p:cxnSp>
        <p:nvCxnSpPr>
          <p:cNvPr id="21" name="连接符: 肘形 20">
            <a:extLst>
              <a:ext uri="{FF2B5EF4-FFF2-40B4-BE49-F238E27FC236}">
                <a16:creationId xmlns:a16="http://schemas.microsoft.com/office/drawing/2014/main" id="{3F8C8E54-5F2D-4E10-8991-EC5628A6CCDE}"/>
              </a:ext>
            </a:extLst>
          </p:cNvPr>
          <p:cNvCxnSpPr>
            <a:stCxn id="7" idx="1"/>
            <a:endCxn id="19" idx="1"/>
          </p:cNvCxnSpPr>
          <p:nvPr/>
        </p:nvCxnSpPr>
        <p:spPr>
          <a:xfrm rot="10800000" flipH="1" flipV="1">
            <a:off x="7372350" y="3839460"/>
            <a:ext cx="645968" cy="2122247"/>
          </a:xfrm>
          <a:prstGeom prst="bentConnector3">
            <a:avLst>
              <a:gd name="adj1" fmla="val -35389"/>
            </a:avLst>
          </a:prstGeom>
          <a:ln>
            <a:solidFill>
              <a:schemeClr val="tx2">
                <a:lumMod val="7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1718133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 </a:t>
            </a:r>
            <a:r>
              <a:rPr lang="zh-CN" altLang="en-US" dirty="0"/>
              <a:t>标准库函数</a:t>
            </a:r>
          </a:p>
        </p:txBody>
      </p:sp>
      <p:sp>
        <p:nvSpPr>
          <p:cNvPr id="3" name="内容占位符 2"/>
          <p:cNvSpPr>
            <a:spLocks noGrp="1"/>
          </p:cNvSpPr>
          <p:nvPr>
            <p:ph idx="1"/>
          </p:nvPr>
        </p:nvSpPr>
        <p:spPr>
          <a:xfrm>
            <a:off x="1202919" y="2011680"/>
            <a:ext cx="9784080" cy="4206240"/>
          </a:xfrm>
        </p:spPr>
        <p:txBody>
          <a:bodyPr/>
          <a:lstStyle/>
          <a:p>
            <a:r>
              <a:rPr lang="en-US" altLang="zh-CN" dirty="0"/>
              <a:t>strcpy</a:t>
            </a:r>
          </a:p>
          <a:p>
            <a:r>
              <a:rPr lang="en-US" altLang="zh-CN" dirty="0"/>
              <a:t>memcpy</a:t>
            </a:r>
          </a:p>
          <a:p>
            <a:r>
              <a:rPr lang="en-US" altLang="zh-CN" dirty="0"/>
              <a:t>sprint</a:t>
            </a:r>
          </a:p>
          <a:p>
            <a:r>
              <a:rPr lang="en-US" altLang="zh-CN" dirty="0" err="1"/>
              <a:t>vsprintf</a:t>
            </a:r>
            <a:endParaRPr lang="en-US" altLang="zh-CN" dirty="0"/>
          </a:p>
          <a:p>
            <a:r>
              <a:rPr lang="en-US" altLang="zh-CN" dirty="0"/>
              <a:t>rand</a:t>
            </a:r>
          </a:p>
          <a:p>
            <a:r>
              <a:rPr lang="en-US" altLang="zh-CN" dirty="0" err="1"/>
              <a:t>gmtime</a:t>
            </a:r>
            <a:endParaRPr lang="en-US" altLang="zh-CN" dirty="0"/>
          </a:p>
          <a:p>
            <a:endParaRPr lang="en-US" altLang="zh-CN" dirty="0"/>
          </a:p>
          <a:p>
            <a:endParaRPr lang="zh-CN" altLang="en-US" dirty="0"/>
          </a:p>
        </p:txBody>
      </p:sp>
      <p:sp>
        <p:nvSpPr>
          <p:cNvPr id="4" name="矩形: 圆角 3">
            <a:hlinkClick r:id="rId3" action="ppaction://hlinkfile"/>
            <a:extLst>
              <a:ext uri="{FF2B5EF4-FFF2-40B4-BE49-F238E27FC236}">
                <a16:creationId xmlns:a16="http://schemas.microsoft.com/office/drawing/2014/main" id="{4E442210-AAA4-470B-841C-D5E2DE4400D8}"/>
              </a:ext>
            </a:extLst>
          </p:cNvPr>
          <p:cNvSpPr/>
          <p:nvPr/>
        </p:nvSpPr>
        <p:spPr>
          <a:xfrm>
            <a:off x="9844779" y="6015297"/>
            <a:ext cx="1589809" cy="446809"/>
          </a:xfrm>
          <a:prstGeom prst="roundRect">
            <a:avLst/>
          </a:prstGeom>
          <a:solidFill>
            <a:srgbClr val="F48F70"/>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Sample - 11</a:t>
            </a:r>
            <a:endParaRPr lang="zh-CN" altLang="en-US" dirty="0"/>
          </a:p>
        </p:txBody>
      </p:sp>
    </p:spTree>
    <p:extLst>
      <p:ext uri="{BB962C8B-B14F-4D97-AF65-F5344CB8AC3E}">
        <p14:creationId xmlns:p14="http://schemas.microsoft.com/office/powerpoint/2010/main" val="25422903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圆角 4"/>
          <p:cNvSpPr/>
          <p:nvPr/>
        </p:nvSpPr>
        <p:spPr>
          <a:xfrm>
            <a:off x="2784762" y="2587337"/>
            <a:ext cx="5652655" cy="1620982"/>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8000" dirty="0">
                <a:solidFill>
                  <a:schemeClr val="tx1">
                    <a:lumMod val="65000"/>
                    <a:lumOff val="35000"/>
                  </a:schemeClr>
                </a:solidFill>
                <a:effectLst>
                  <a:outerShdw blurRad="38100" dist="38100" dir="2700000" algn="tl">
                    <a:srgbClr val="000000">
                      <a:alpha val="43137"/>
                    </a:srgbClr>
                  </a:outerShdw>
                </a:effectLst>
                <a:latin typeface="华文琥珀" panose="02010800040101010101" pitchFamily="2" charset="-122"/>
                <a:ea typeface="华文琥珀" panose="02010800040101010101" pitchFamily="2" charset="-122"/>
              </a:rPr>
              <a:t>标准模板库</a:t>
            </a:r>
            <a:r>
              <a:rPr lang="en-US" altLang="zh-CN" sz="8000" dirty="0">
                <a:solidFill>
                  <a:schemeClr val="tx1">
                    <a:lumMod val="65000"/>
                    <a:lumOff val="35000"/>
                  </a:schemeClr>
                </a:solidFill>
                <a:effectLst>
                  <a:outerShdw blurRad="38100" dist="38100" dir="2700000" algn="tl">
                    <a:srgbClr val="000000">
                      <a:alpha val="43137"/>
                    </a:srgbClr>
                  </a:outerShdw>
                </a:effectLst>
                <a:latin typeface="华文琥珀" panose="02010800040101010101" pitchFamily="2" charset="-122"/>
                <a:ea typeface="华文琥珀" panose="02010800040101010101" pitchFamily="2" charset="-122"/>
              </a:rPr>
              <a:t>STL</a:t>
            </a:r>
            <a:endParaRPr lang="zh-CN" altLang="en-US" sz="8000" dirty="0">
              <a:solidFill>
                <a:schemeClr val="tx1">
                  <a:lumMod val="65000"/>
                  <a:lumOff val="35000"/>
                </a:schemeClr>
              </a:solidFill>
              <a:effectLst>
                <a:outerShdw blurRad="38100" dist="38100" dir="2700000" algn="tl">
                  <a:srgbClr val="000000">
                    <a:alpha val="43137"/>
                  </a:srgbClr>
                </a:outerShdw>
              </a:effectLst>
              <a:latin typeface="华文琥珀" panose="02010800040101010101" pitchFamily="2" charset="-122"/>
              <a:ea typeface="华文琥珀" panose="02010800040101010101" pitchFamily="2" charset="-122"/>
            </a:endParaRPr>
          </a:p>
        </p:txBody>
      </p:sp>
    </p:spTree>
    <p:extLst>
      <p:ext uri="{BB962C8B-B14F-4D97-AF65-F5344CB8AC3E}">
        <p14:creationId xmlns:p14="http://schemas.microsoft.com/office/powerpoint/2010/main" val="232814837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a:t>
            </a:r>
            <a:r>
              <a:rPr lang="zh-CN" altLang="en-US" dirty="0"/>
              <a:t>异常</a:t>
            </a:r>
          </a:p>
        </p:txBody>
      </p:sp>
      <p:sp>
        <p:nvSpPr>
          <p:cNvPr id="3" name="内容占位符 2"/>
          <p:cNvSpPr>
            <a:spLocks noGrp="1"/>
          </p:cNvSpPr>
          <p:nvPr>
            <p:ph idx="1"/>
          </p:nvPr>
        </p:nvSpPr>
        <p:spPr>
          <a:xfrm>
            <a:off x="1202919" y="2022071"/>
            <a:ext cx="9784080" cy="4206240"/>
          </a:xfrm>
        </p:spPr>
        <p:txBody>
          <a:bodyPr>
            <a:normAutofit/>
          </a:bodyPr>
          <a:lstStyle/>
          <a:p>
            <a:r>
              <a:rPr lang="en-US" altLang="zh-CN" dirty="0"/>
              <a:t>try …</a:t>
            </a:r>
            <a:r>
              <a:rPr lang="zh-CN" altLang="en-US" dirty="0"/>
              <a:t> </a:t>
            </a:r>
            <a:r>
              <a:rPr lang="en-US" altLang="zh-CN" dirty="0"/>
              <a:t>catch </a:t>
            </a:r>
            <a:r>
              <a:rPr lang="zh-CN" altLang="en-US" dirty="0"/>
              <a:t>和 </a:t>
            </a:r>
            <a:r>
              <a:rPr lang="en-US" altLang="zh-CN" dirty="0"/>
              <a:t>throw </a:t>
            </a:r>
            <a:r>
              <a:rPr lang="zh-CN" altLang="en-US" dirty="0"/>
              <a:t>关键字</a:t>
            </a:r>
            <a:endParaRPr lang="en-US" altLang="zh-CN" dirty="0"/>
          </a:p>
          <a:p>
            <a:pPr lvl="1"/>
            <a:r>
              <a:rPr lang="zh-CN" altLang="en-US" dirty="0"/>
              <a:t>什么是</a:t>
            </a:r>
            <a:r>
              <a:rPr lang="en-US" altLang="zh-CN" dirty="0"/>
              <a:t>try</a:t>
            </a:r>
            <a:r>
              <a:rPr lang="zh-CN" altLang="en-US" dirty="0"/>
              <a:t>块</a:t>
            </a:r>
            <a:endParaRPr lang="en-US" altLang="zh-CN" dirty="0"/>
          </a:p>
          <a:p>
            <a:pPr lvl="1"/>
            <a:r>
              <a:rPr lang="zh-CN" altLang="en-US" dirty="0"/>
              <a:t>什么是</a:t>
            </a:r>
            <a:r>
              <a:rPr lang="en-US" altLang="zh-CN" dirty="0"/>
              <a:t>catch</a:t>
            </a:r>
            <a:r>
              <a:rPr lang="zh-CN" altLang="en-US" dirty="0"/>
              <a:t>块</a:t>
            </a:r>
            <a:endParaRPr lang="en-US" altLang="zh-CN" dirty="0"/>
          </a:p>
          <a:p>
            <a:pPr lvl="1"/>
            <a:r>
              <a:rPr lang="en-US" altLang="zh-CN" dirty="0"/>
              <a:t>throw</a:t>
            </a:r>
            <a:r>
              <a:rPr lang="zh-CN" altLang="en-US" dirty="0"/>
              <a:t>做了些什么</a:t>
            </a:r>
            <a:endParaRPr lang="en-US" altLang="zh-CN" dirty="0"/>
          </a:p>
          <a:p>
            <a:pPr lvl="1"/>
            <a:r>
              <a:rPr lang="en-US" altLang="zh-CN" dirty="0"/>
              <a:t>catch</a:t>
            </a:r>
            <a:r>
              <a:rPr lang="zh-CN" altLang="en-US" dirty="0"/>
              <a:t>做了些什么</a:t>
            </a:r>
            <a:endParaRPr lang="en-US" altLang="zh-CN" dirty="0"/>
          </a:p>
          <a:p>
            <a:pPr marL="0" indent="0">
              <a:buNone/>
            </a:pPr>
            <a:endParaRPr lang="zh-CN" altLang="en-US" dirty="0"/>
          </a:p>
        </p:txBody>
      </p:sp>
      <p:sp>
        <p:nvSpPr>
          <p:cNvPr id="4" name="矩形: 圆角 3">
            <a:extLst>
              <a:ext uri="{FF2B5EF4-FFF2-40B4-BE49-F238E27FC236}">
                <a16:creationId xmlns:a16="http://schemas.microsoft.com/office/drawing/2014/main" id="{EBDE691C-5B98-41DE-93B1-73B4ABF1ED42}"/>
              </a:ext>
            </a:extLst>
          </p:cNvPr>
          <p:cNvSpPr/>
          <p:nvPr/>
        </p:nvSpPr>
        <p:spPr>
          <a:xfrm>
            <a:off x="6598226" y="2119745"/>
            <a:ext cx="1402773" cy="446809"/>
          </a:xfrm>
          <a:prstGeom prst="roundRect">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Throw</a:t>
            </a:r>
            <a:endParaRPr lang="zh-CN" altLang="en-US" dirty="0"/>
          </a:p>
        </p:txBody>
      </p:sp>
      <p:sp>
        <p:nvSpPr>
          <p:cNvPr id="10" name="矩形: 圆角 9">
            <a:extLst>
              <a:ext uri="{FF2B5EF4-FFF2-40B4-BE49-F238E27FC236}">
                <a16:creationId xmlns:a16="http://schemas.microsoft.com/office/drawing/2014/main" id="{29AC3B66-369E-4F78-B782-E93F27702C80}"/>
              </a:ext>
            </a:extLst>
          </p:cNvPr>
          <p:cNvSpPr/>
          <p:nvPr/>
        </p:nvSpPr>
        <p:spPr>
          <a:xfrm>
            <a:off x="7552458" y="2785298"/>
            <a:ext cx="1402773" cy="446809"/>
          </a:xfrm>
          <a:prstGeom prst="roundRect">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Catch</a:t>
            </a:r>
          </a:p>
        </p:txBody>
      </p:sp>
      <p:sp>
        <p:nvSpPr>
          <p:cNvPr id="11" name="矩形: 圆角 10">
            <a:extLst>
              <a:ext uri="{FF2B5EF4-FFF2-40B4-BE49-F238E27FC236}">
                <a16:creationId xmlns:a16="http://schemas.microsoft.com/office/drawing/2014/main" id="{5E672D88-A318-4B1A-B7DA-1E0CF8220DCD}"/>
              </a:ext>
            </a:extLst>
          </p:cNvPr>
          <p:cNvSpPr/>
          <p:nvPr/>
        </p:nvSpPr>
        <p:spPr>
          <a:xfrm>
            <a:off x="8506690" y="3450851"/>
            <a:ext cx="1402773" cy="446809"/>
          </a:xfrm>
          <a:prstGeom prst="roundRect">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Catch</a:t>
            </a:r>
          </a:p>
        </p:txBody>
      </p:sp>
      <p:sp>
        <p:nvSpPr>
          <p:cNvPr id="12" name="矩形: 圆角 11">
            <a:extLst>
              <a:ext uri="{FF2B5EF4-FFF2-40B4-BE49-F238E27FC236}">
                <a16:creationId xmlns:a16="http://schemas.microsoft.com/office/drawing/2014/main" id="{87064911-9A01-4C93-8A9C-2A7C91F17FD3}"/>
              </a:ext>
            </a:extLst>
          </p:cNvPr>
          <p:cNvSpPr/>
          <p:nvPr/>
        </p:nvSpPr>
        <p:spPr>
          <a:xfrm>
            <a:off x="9460922" y="4114800"/>
            <a:ext cx="1402773" cy="446809"/>
          </a:xfrm>
          <a:prstGeom prst="roundRect">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Catch</a:t>
            </a:r>
          </a:p>
        </p:txBody>
      </p:sp>
      <p:sp>
        <p:nvSpPr>
          <p:cNvPr id="13" name="矩形: 圆角 12">
            <a:extLst>
              <a:ext uri="{FF2B5EF4-FFF2-40B4-BE49-F238E27FC236}">
                <a16:creationId xmlns:a16="http://schemas.microsoft.com/office/drawing/2014/main" id="{190E91F3-459A-4A57-91BD-54DB5EB873EE}"/>
              </a:ext>
            </a:extLst>
          </p:cNvPr>
          <p:cNvSpPr/>
          <p:nvPr/>
        </p:nvSpPr>
        <p:spPr>
          <a:xfrm>
            <a:off x="10415154" y="4778749"/>
            <a:ext cx="1402773" cy="446809"/>
          </a:xfrm>
          <a:prstGeom prst="roundRect">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Catch</a:t>
            </a:r>
          </a:p>
        </p:txBody>
      </p:sp>
      <p:cxnSp>
        <p:nvCxnSpPr>
          <p:cNvPr id="15" name="连接符: 肘形 14">
            <a:extLst>
              <a:ext uri="{FF2B5EF4-FFF2-40B4-BE49-F238E27FC236}">
                <a16:creationId xmlns:a16="http://schemas.microsoft.com/office/drawing/2014/main" id="{201BF754-02B0-4A35-8116-4AC8408FE5E9}"/>
              </a:ext>
            </a:extLst>
          </p:cNvPr>
          <p:cNvCxnSpPr>
            <a:stCxn id="4" idx="2"/>
            <a:endCxn id="10" idx="1"/>
          </p:cNvCxnSpPr>
          <p:nvPr/>
        </p:nvCxnSpPr>
        <p:spPr>
          <a:xfrm rot="16200000" flipH="1">
            <a:off x="7204961" y="2661205"/>
            <a:ext cx="442149" cy="252845"/>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连接符: 肘形 16">
            <a:extLst>
              <a:ext uri="{FF2B5EF4-FFF2-40B4-BE49-F238E27FC236}">
                <a16:creationId xmlns:a16="http://schemas.microsoft.com/office/drawing/2014/main" id="{EC02CBEE-3F58-4A6D-99D4-ECB1E0D152EF}"/>
              </a:ext>
            </a:extLst>
          </p:cNvPr>
          <p:cNvCxnSpPr>
            <a:stCxn id="10" idx="2"/>
            <a:endCxn id="11" idx="1"/>
          </p:cNvCxnSpPr>
          <p:nvPr/>
        </p:nvCxnSpPr>
        <p:spPr>
          <a:xfrm rot="16200000" flipH="1">
            <a:off x="8159193" y="3326758"/>
            <a:ext cx="442149" cy="252845"/>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连接符: 肘形 18">
            <a:extLst>
              <a:ext uri="{FF2B5EF4-FFF2-40B4-BE49-F238E27FC236}">
                <a16:creationId xmlns:a16="http://schemas.microsoft.com/office/drawing/2014/main" id="{C6FD83BB-D741-4F4A-AE8F-CD5D9FD63530}"/>
              </a:ext>
            </a:extLst>
          </p:cNvPr>
          <p:cNvCxnSpPr>
            <a:stCxn id="11" idx="2"/>
            <a:endCxn id="12" idx="1"/>
          </p:cNvCxnSpPr>
          <p:nvPr/>
        </p:nvCxnSpPr>
        <p:spPr>
          <a:xfrm rot="16200000" flipH="1">
            <a:off x="9114227" y="3991509"/>
            <a:ext cx="440545" cy="252845"/>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连接符: 肘形 20">
            <a:extLst>
              <a:ext uri="{FF2B5EF4-FFF2-40B4-BE49-F238E27FC236}">
                <a16:creationId xmlns:a16="http://schemas.microsoft.com/office/drawing/2014/main" id="{BE761A4F-DF97-43A4-BEBA-46F7E29B9F8F}"/>
              </a:ext>
            </a:extLst>
          </p:cNvPr>
          <p:cNvCxnSpPr>
            <a:stCxn id="12" idx="2"/>
            <a:endCxn id="13" idx="1"/>
          </p:cNvCxnSpPr>
          <p:nvPr/>
        </p:nvCxnSpPr>
        <p:spPr>
          <a:xfrm rot="16200000" flipH="1">
            <a:off x="10068459" y="4655458"/>
            <a:ext cx="440545" cy="252845"/>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矩形: 圆角 21">
            <a:hlinkClick r:id="rId3" action="ppaction://hlinkfile"/>
            <a:extLst>
              <a:ext uri="{FF2B5EF4-FFF2-40B4-BE49-F238E27FC236}">
                <a16:creationId xmlns:a16="http://schemas.microsoft.com/office/drawing/2014/main" id="{352DE3CD-30DE-42E5-B151-3DEF58E510E0}"/>
              </a:ext>
            </a:extLst>
          </p:cNvPr>
          <p:cNvSpPr/>
          <p:nvPr/>
        </p:nvSpPr>
        <p:spPr>
          <a:xfrm>
            <a:off x="9844779" y="6015297"/>
            <a:ext cx="1589809" cy="446809"/>
          </a:xfrm>
          <a:prstGeom prst="roundRect">
            <a:avLst/>
          </a:prstGeom>
          <a:solidFill>
            <a:srgbClr val="F48F70"/>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Sample - 12</a:t>
            </a:r>
            <a:endParaRPr lang="zh-CN" altLang="en-US" dirty="0"/>
          </a:p>
        </p:txBody>
      </p:sp>
    </p:spTree>
    <p:extLst>
      <p:ext uri="{BB962C8B-B14F-4D97-AF65-F5344CB8AC3E}">
        <p14:creationId xmlns:p14="http://schemas.microsoft.com/office/powerpoint/2010/main" val="371437938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5690622-4E2A-4F60-9BC1-BD93E213A690}"/>
              </a:ext>
            </a:extLst>
          </p:cNvPr>
          <p:cNvSpPr>
            <a:spLocks noGrp="1"/>
          </p:cNvSpPr>
          <p:nvPr>
            <p:ph type="title"/>
          </p:nvPr>
        </p:nvSpPr>
        <p:spPr/>
        <p:txBody>
          <a:bodyPr/>
          <a:lstStyle/>
          <a:p>
            <a:r>
              <a:rPr lang="en-US" altLang="zh-CN" dirty="0"/>
              <a:t>C++ </a:t>
            </a:r>
            <a:r>
              <a:rPr lang="zh-CN" altLang="en-US" dirty="0"/>
              <a:t>异常 </a:t>
            </a:r>
            <a:r>
              <a:rPr lang="en-US" altLang="zh-CN" dirty="0"/>
              <a:t>std::EXCEPTION</a:t>
            </a:r>
            <a:endParaRPr lang="zh-CN" altLang="en-US" dirty="0"/>
          </a:p>
        </p:txBody>
      </p:sp>
      <p:sp>
        <p:nvSpPr>
          <p:cNvPr id="3" name="内容占位符 2">
            <a:extLst>
              <a:ext uri="{FF2B5EF4-FFF2-40B4-BE49-F238E27FC236}">
                <a16:creationId xmlns:a16="http://schemas.microsoft.com/office/drawing/2014/main" id="{CF30FEC6-C41B-4FCE-AE11-5318316012D4}"/>
              </a:ext>
            </a:extLst>
          </p:cNvPr>
          <p:cNvSpPr>
            <a:spLocks noGrp="1"/>
          </p:cNvSpPr>
          <p:nvPr>
            <p:ph idx="1"/>
          </p:nvPr>
        </p:nvSpPr>
        <p:spPr/>
        <p:txBody>
          <a:bodyPr>
            <a:normAutofit fontScale="92500" lnSpcReduction="20000"/>
          </a:bodyPr>
          <a:lstStyle/>
          <a:p>
            <a:r>
              <a:rPr lang="zh-CN" altLang="en-US" dirty="0"/>
              <a:t>语言本身支持的异常</a:t>
            </a:r>
            <a:endParaRPr lang="en-US" altLang="zh-CN" dirty="0"/>
          </a:p>
          <a:p>
            <a:pPr lvl="1"/>
            <a:r>
              <a:rPr lang="en-US" altLang="zh-CN" dirty="0"/>
              <a:t>bad_alloc</a:t>
            </a:r>
          </a:p>
          <a:p>
            <a:pPr lvl="1"/>
            <a:r>
              <a:rPr lang="en-US" altLang="zh-CN" dirty="0" err="1"/>
              <a:t>bad_cast</a:t>
            </a:r>
            <a:endParaRPr lang="en-US" altLang="zh-CN" dirty="0"/>
          </a:p>
          <a:p>
            <a:pPr lvl="1"/>
            <a:r>
              <a:rPr lang="en-US" altLang="zh-CN" dirty="0" err="1"/>
              <a:t>bad_typeid</a:t>
            </a:r>
            <a:endParaRPr lang="en-US" altLang="zh-CN" dirty="0"/>
          </a:p>
          <a:p>
            <a:pPr lvl="1"/>
            <a:r>
              <a:rPr lang="en-US" altLang="zh-CN" dirty="0" err="1"/>
              <a:t>bad_exception</a:t>
            </a:r>
            <a:endParaRPr lang="en-US" altLang="zh-CN" dirty="0"/>
          </a:p>
          <a:p>
            <a:r>
              <a:rPr lang="en-US" altLang="zh-CN" dirty="0"/>
              <a:t>C++</a:t>
            </a:r>
            <a:r>
              <a:rPr lang="zh-CN" altLang="en-US" dirty="0"/>
              <a:t>标准库异常，</a:t>
            </a:r>
            <a:r>
              <a:rPr lang="en-US" altLang="zh-CN" dirty="0" err="1"/>
              <a:t>logic_error</a:t>
            </a:r>
            <a:endParaRPr lang="en-US" altLang="zh-CN" dirty="0"/>
          </a:p>
          <a:p>
            <a:pPr lvl="1"/>
            <a:r>
              <a:rPr lang="en-US" altLang="zh-CN" dirty="0" err="1"/>
              <a:t>invalid_argument</a:t>
            </a:r>
            <a:endParaRPr lang="en-US" altLang="zh-CN" dirty="0"/>
          </a:p>
          <a:p>
            <a:pPr lvl="1"/>
            <a:r>
              <a:rPr lang="en-US" altLang="zh-CN" dirty="0" err="1"/>
              <a:t>length_error</a:t>
            </a:r>
            <a:endParaRPr lang="en-US" altLang="zh-CN" dirty="0"/>
          </a:p>
          <a:p>
            <a:pPr lvl="1"/>
            <a:r>
              <a:rPr lang="en-US" altLang="zh-CN" dirty="0" err="1"/>
              <a:t>out_of_range</a:t>
            </a:r>
            <a:endParaRPr lang="en-US" altLang="zh-CN" dirty="0"/>
          </a:p>
          <a:p>
            <a:pPr lvl="1"/>
            <a:r>
              <a:rPr lang="en-US" altLang="zh-CN" dirty="0" err="1"/>
              <a:t>domain_error</a:t>
            </a:r>
            <a:endParaRPr lang="en-US" altLang="zh-CN" dirty="0"/>
          </a:p>
          <a:p>
            <a:r>
              <a:rPr lang="zh-CN" altLang="en-US" dirty="0"/>
              <a:t>程序作用域之外发生的异常，</a:t>
            </a:r>
            <a:r>
              <a:rPr lang="en-US" altLang="zh-CN" dirty="0" err="1"/>
              <a:t>runtime_error</a:t>
            </a:r>
            <a:endParaRPr lang="en-US" altLang="zh-CN" dirty="0"/>
          </a:p>
          <a:p>
            <a:pPr lvl="1"/>
            <a:r>
              <a:rPr lang="en-US" altLang="zh-CN" dirty="0" err="1"/>
              <a:t>range_error</a:t>
            </a:r>
            <a:endParaRPr lang="en-US" altLang="zh-CN" dirty="0"/>
          </a:p>
          <a:p>
            <a:pPr lvl="1"/>
            <a:r>
              <a:rPr lang="en-US" altLang="zh-CN" dirty="0" err="1"/>
              <a:t>overflow_error</a:t>
            </a:r>
            <a:endParaRPr lang="en-US" altLang="zh-CN" dirty="0"/>
          </a:p>
          <a:p>
            <a:pPr lvl="1"/>
            <a:r>
              <a:rPr lang="en-US" altLang="zh-CN" dirty="0" err="1"/>
              <a:t>underflow_error</a:t>
            </a:r>
            <a:endParaRPr lang="en-US" altLang="zh-CN" dirty="0"/>
          </a:p>
          <a:p>
            <a:pPr lvl="1"/>
            <a:endParaRPr lang="en-US" altLang="zh-CN" dirty="0"/>
          </a:p>
          <a:p>
            <a:pPr marL="0" indent="0">
              <a:buNone/>
            </a:pPr>
            <a:endParaRPr lang="zh-CN" altLang="en-US" dirty="0"/>
          </a:p>
        </p:txBody>
      </p:sp>
    </p:spTree>
    <p:extLst>
      <p:ext uri="{BB962C8B-B14F-4D97-AF65-F5344CB8AC3E}">
        <p14:creationId xmlns:p14="http://schemas.microsoft.com/office/powerpoint/2010/main" val="174666579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82B7348-644F-4914-88EF-B11F335AE7F4}"/>
              </a:ext>
            </a:extLst>
          </p:cNvPr>
          <p:cNvSpPr>
            <a:spLocks noGrp="1"/>
          </p:cNvSpPr>
          <p:nvPr>
            <p:ph type="title"/>
          </p:nvPr>
        </p:nvSpPr>
        <p:spPr/>
        <p:txBody>
          <a:bodyPr/>
          <a:lstStyle/>
          <a:p>
            <a:r>
              <a:rPr lang="en-US" altLang="zh-CN" dirty="0"/>
              <a:t>C++</a:t>
            </a:r>
            <a:r>
              <a:rPr lang="zh-CN" altLang="en-US" dirty="0"/>
              <a:t>异常：讨论！！</a:t>
            </a:r>
          </a:p>
        </p:txBody>
      </p:sp>
      <p:sp>
        <p:nvSpPr>
          <p:cNvPr id="3" name="内容占位符 2">
            <a:extLst>
              <a:ext uri="{FF2B5EF4-FFF2-40B4-BE49-F238E27FC236}">
                <a16:creationId xmlns:a16="http://schemas.microsoft.com/office/drawing/2014/main" id="{9F449AA1-EF60-4423-AFE2-32C6ED1F9BDA}"/>
              </a:ext>
            </a:extLst>
          </p:cNvPr>
          <p:cNvSpPr>
            <a:spLocks noGrp="1"/>
          </p:cNvSpPr>
          <p:nvPr>
            <p:ph idx="1"/>
          </p:nvPr>
        </p:nvSpPr>
        <p:spPr/>
        <p:txBody>
          <a:bodyPr/>
          <a:lstStyle/>
          <a:p>
            <a:r>
              <a:rPr lang="en-US" altLang="zh-CN" dirty="0"/>
              <a:t>new </a:t>
            </a:r>
            <a:r>
              <a:rPr lang="zh-CN" altLang="en-US" dirty="0"/>
              <a:t>还是 </a:t>
            </a:r>
            <a:r>
              <a:rPr lang="en-US" altLang="zh-CN" dirty="0"/>
              <a:t>new nothrow</a:t>
            </a:r>
            <a:r>
              <a:rPr lang="zh-CN" altLang="en-US" dirty="0"/>
              <a:t>？</a:t>
            </a:r>
            <a:endParaRPr lang="en-US" altLang="zh-CN" dirty="0"/>
          </a:p>
          <a:p>
            <a:r>
              <a:rPr lang="en-US" altLang="zh-CN" dirty="0"/>
              <a:t>noexcept</a:t>
            </a:r>
          </a:p>
          <a:p>
            <a:r>
              <a:rPr lang="zh-CN" altLang="en-US" dirty="0"/>
              <a:t>异常后的自动清理</a:t>
            </a:r>
            <a:endParaRPr lang="en-US" altLang="zh-CN" dirty="0"/>
          </a:p>
          <a:p>
            <a:endParaRPr lang="zh-CN" altLang="en-US" dirty="0"/>
          </a:p>
        </p:txBody>
      </p:sp>
    </p:spTree>
    <p:extLst>
      <p:ext uri="{BB962C8B-B14F-4D97-AF65-F5344CB8AC3E}">
        <p14:creationId xmlns:p14="http://schemas.microsoft.com/office/powerpoint/2010/main" val="259959355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4B2BCF0B-7B96-407F-9136-716CFB71C7ED}"/>
              </a:ext>
            </a:extLst>
          </p:cNvPr>
          <p:cNvSpPr>
            <a:spLocks noGrp="1"/>
          </p:cNvSpPr>
          <p:nvPr>
            <p:ph idx="1"/>
          </p:nvPr>
        </p:nvSpPr>
        <p:spPr>
          <a:xfrm>
            <a:off x="1202919" y="2022071"/>
            <a:ext cx="9784080" cy="4206240"/>
          </a:xfrm>
        </p:spPr>
        <p:txBody>
          <a:bodyPr>
            <a:normAutofit/>
          </a:bodyPr>
          <a:lstStyle/>
          <a:p>
            <a:r>
              <a:rPr lang="zh-CN" altLang="en-US" dirty="0"/>
              <a:t>容器</a:t>
            </a:r>
            <a:endParaRPr lang="en-US" altLang="zh-CN" dirty="0"/>
          </a:p>
          <a:p>
            <a:r>
              <a:rPr lang="zh-CN" altLang="en-US" dirty="0"/>
              <a:t>算法</a:t>
            </a:r>
            <a:endParaRPr lang="en-US" altLang="zh-CN" dirty="0"/>
          </a:p>
          <a:p>
            <a:r>
              <a:rPr lang="zh-CN" altLang="en-US" dirty="0"/>
              <a:t>函数</a:t>
            </a:r>
            <a:endParaRPr lang="en-US" altLang="zh-CN" dirty="0"/>
          </a:p>
          <a:p>
            <a:r>
              <a:rPr lang="zh-CN" altLang="en-US" dirty="0"/>
              <a:t>迭代器</a:t>
            </a:r>
          </a:p>
        </p:txBody>
      </p:sp>
      <p:sp>
        <p:nvSpPr>
          <p:cNvPr id="2" name="标题 1">
            <a:extLst>
              <a:ext uri="{FF2B5EF4-FFF2-40B4-BE49-F238E27FC236}">
                <a16:creationId xmlns:a16="http://schemas.microsoft.com/office/drawing/2014/main" id="{919FCB57-5B3A-4CC0-B4C2-4C5A57375780}"/>
              </a:ext>
            </a:extLst>
          </p:cNvPr>
          <p:cNvSpPr>
            <a:spLocks noGrp="1"/>
          </p:cNvSpPr>
          <p:nvPr>
            <p:ph type="title"/>
          </p:nvPr>
        </p:nvSpPr>
        <p:spPr/>
        <p:txBody>
          <a:bodyPr/>
          <a:lstStyle/>
          <a:p>
            <a:r>
              <a:rPr lang="en-US" altLang="zh-CN" dirty="0"/>
              <a:t>STL</a:t>
            </a:r>
            <a:endParaRPr lang="zh-CN" altLang="en-US" dirty="0"/>
          </a:p>
        </p:txBody>
      </p:sp>
      <p:sp>
        <p:nvSpPr>
          <p:cNvPr id="4" name="矩形 3">
            <a:extLst>
              <a:ext uri="{FF2B5EF4-FFF2-40B4-BE49-F238E27FC236}">
                <a16:creationId xmlns:a16="http://schemas.microsoft.com/office/drawing/2014/main" id="{46E6CD58-EA0D-4ACC-A2AA-3594DAC4770F}"/>
              </a:ext>
            </a:extLst>
          </p:cNvPr>
          <p:cNvSpPr/>
          <p:nvPr/>
        </p:nvSpPr>
        <p:spPr>
          <a:xfrm>
            <a:off x="4540823" y="2032462"/>
            <a:ext cx="7013864" cy="4206240"/>
          </a:xfrm>
          <a:prstGeom prst="rect">
            <a:avLst/>
          </a:prstGeom>
          <a:solidFill>
            <a:schemeClr val="bg1">
              <a:lumMod val="25000"/>
              <a:lumOff val="75000"/>
            </a:schemeClr>
          </a:solidFill>
          <a:ln>
            <a:solidFill>
              <a:schemeClr val="tx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bg1"/>
                </a:solidFill>
                <a:latin typeface="+mn-ea"/>
              </a:rPr>
              <a:t>STL </a:t>
            </a:r>
            <a:r>
              <a:rPr lang="zh-CN" altLang="en-US" dirty="0">
                <a:solidFill>
                  <a:schemeClr val="bg1"/>
                </a:solidFill>
                <a:latin typeface="+mn-ea"/>
              </a:rPr>
              <a:t>历史</a:t>
            </a:r>
            <a:endParaRPr lang="en-US" altLang="zh-CN" dirty="0">
              <a:solidFill>
                <a:schemeClr val="bg1"/>
              </a:solidFill>
              <a:latin typeface="+mn-ea"/>
            </a:endParaRPr>
          </a:p>
          <a:p>
            <a:pPr algn="ctr"/>
            <a:endParaRPr lang="en-US" altLang="zh-CN" dirty="0">
              <a:solidFill>
                <a:schemeClr val="bg1"/>
              </a:solidFill>
              <a:latin typeface="+mn-ea"/>
            </a:endParaRPr>
          </a:p>
          <a:p>
            <a:pPr algn="ctr"/>
            <a:endParaRPr lang="en-US" altLang="zh-CN" dirty="0">
              <a:solidFill>
                <a:schemeClr val="bg1"/>
              </a:solidFill>
              <a:latin typeface="+mn-ea"/>
            </a:endParaRPr>
          </a:p>
          <a:p>
            <a:pPr marL="171450" indent="-171450">
              <a:buFont typeface="Arial" panose="020B0604020202020204" pitchFamily="34" charset="0"/>
              <a:buChar char="•"/>
            </a:pPr>
            <a:r>
              <a:rPr lang="zh-CN" altLang="en-US" dirty="0">
                <a:solidFill>
                  <a:schemeClr val="bg1"/>
                </a:solidFill>
                <a:latin typeface="+mn-ea"/>
              </a:rPr>
              <a:t>标准模板库由</a:t>
            </a:r>
            <a:r>
              <a:rPr lang="en-US" altLang="zh-CN" dirty="0">
                <a:solidFill>
                  <a:schemeClr val="bg1"/>
                </a:solidFill>
                <a:latin typeface="+mn-ea"/>
              </a:rPr>
              <a:t>Alexander </a:t>
            </a:r>
            <a:r>
              <a:rPr lang="en-US" altLang="zh-CN" dirty="0" err="1">
                <a:solidFill>
                  <a:schemeClr val="bg1"/>
                </a:solidFill>
                <a:latin typeface="+mn-ea"/>
              </a:rPr>
              <a:t>Stepanov</a:t>
            </a:r>
            <a:r>
              <a:rPr lang="zh-CN" altLang="en-US" dirty="0">
                <a:solidFill>
                  <a:schemeClr val="bg1"/>
                </a:solidFill>
                <a:latin typeface="+mn-ea"/>
              </a:rPr>
              <a:t>创造於</a:t>
            </a:r>
            <a:r>
              <a:rPr lang="en-US" altLang="zh-CN" dirty="0">
                <a:solidFill>
                  <a:schemeClr val="bg1"/>
                </a:solidFill>
                <a:latin typeface="+mn-ea"/>
              </a:rPr>
              <a:t>1979</a:t>
            </a:r>
            <a:r>
              <a:rPr lang="zh-CN" altLang="en-US" dirty="0">
                <a:solidFill>
                  <a:schemeClr val="bg1"/>
                </a:solidFill>
                <a:latin typeface="+mn-ea"/>
              </a:rPr>
              <a:t>年前後</a:t>
            </a:r>
            <a:endParaRPr lang="en-US" altLang="zh-CN" dirty="0">
              <a:solidFill>
                <a:schemeClr val="bg1"/>
              </a:solidFill>
              <a:latin typeface="+mn-ea"/>
            </a:endParaRPr>
          </a:p>
          <a:p>
            <a:pPr marL="171450" indent="-171450">
              <a:buFont typeface="Arial" panose="020B0604020202020204" pitchFamily="34" charset="0"/>
              <a:buChar char="•"/>
            </a:pPr>
            <a:r>
              <a:rPr lang="en-US" altLang="zh-CN" dirty="0">
                <a:solidFill>
                  <a:schemeClr val="bg1"/>
                </a:solidFill>
                <a:latin typeface="+mn-ea"/>
              </a:rPr>
              <a:t>1992</a:t>
            </a:r>
            <a:r>
              <a:rPr lang="zh-CN" altLang="en-US" dirty="0">
                <a:solidFill>
                  <a:schemeClr val="bg1"/>
                </a:solidFill>
                <a:latin typeface="+mn-ea"/>
              </a:rPr>
              <a:t>年</a:t>
            </a:r>
            <a:r>
              <a:rPr lang="en-US" altLang="zh-CN" dirty="0">
                <a:solidFill>
                  <a:schemeClr val="bg1"/>
                </a:solidFill>
                <a:latin typeface="+mn-ea"/>
              </a:rPr>
              <a:t>Meng Lee</a:t>
            </a:r>
            <a:r>
              <a:rPr lang="zh-CN" altLang="en-US" dirty="0">
                <a:solidFill>
                  <a:schemeClr val="bg1"/>
                </a:solidFill>
                <a:latin typeface="+mn-ea"/>
              </a:rPr>
              <a:t>加入</a:t>
            </a:r>
            <a:r>
              <a:rPr lang="en-US" altLang="zh-CN" dirty="0">
                <a:solidFill>
                  <a:schemeClr val="bg1"/>
                </a:solidFill>
                <a:latin typeface="+mn-ea"/>
              </a:rPr>
              <a:t>Alex</a:t>
            </a:r>
            <a:r>
              <a:rPr lang="zh-CN" altLang="en-US" dirty="0">
                <a:solidFill>
                  <a:schemeClr val="bg1"/>
                </a:solidFill>
                <a:latin typeface="+mn-ea"/>
              </a:rPr>
              <a:t>的小组，成為另一位主要贡献者</a:t>
            </a:r>
            <a:endParaRPr lang="en-US" altLang="zh-CN" dirty="0">
              <a:solidFill>
                <a:schemeClr val="bg1"/>
              </a:solidFill>
              <a:latin typeface="+mn-ea"/>
            </a:endParaRPr>
          </a:p>
          <a:p>
            <a:pPr marL="171450" indent="-171450">
              <a:buFont typeface="Arial" panose="020B0604020202020204" pitchFamily="34" charset="0"/>
              <a:buChar char="•"/>
            </a:pPr>
            <a:r>
              <a:rPr lang="en-US" altLang="zh-CN" dirty="0">
                <a:solidFill>
                  <a:schemeClr val="bg1"/>
                </a:solidFill>
                <a:latin typeface="+mn-ea"/>
              </a:rPr>
              <a:t>1993</a:t>
            </a:r>
            <a:r>
              <a:rPr lang="zh-CN" altLang="en-US" dirty="0">
                <a:solidFill>
                  <a:schemeClr val="bg1"/>
                </a:solidFill>
                <a:latin typeface="+mn-ea"/>
              </a:rPr>
              <a:t>年，</a:t>
            </a:r>
            <a:r>
              <a:rPr lang="en-US" altLang="zh-CN" dirty="0">
                <a:solidFill>
                  <a:schemeClr val="bg1"/>
                </a:solidFill>
                <a:latin typeface="+mn-ea"/>
              </a:rPr>
              <a:t>Andy Koenig</a:t>
            </a:r>
            <a:r>
              <a:rPr lang="zh-CN" altLang="en-US" dirty="0">
                <a:solidFill>
                  <a:schemeClr val="bg1"/>
                </a:solidFill>
                <a:latin typeface="+mn-ea"/>
              </a:rPr>
              <a:t>到史丹佛演讲，</a:t>
            </a:r>
            <a:r>
              <a:rPr lang="en-US" altLang="zh-CN" dirty="0" err="1">
                <a:solidFill>
                  <a:schemeClr val="bg1"/>
                </a:solidFill>
                <a:latin typeface="+mn-ea"/>
              </a:rPr>
              <a:t>Stepanov</a:t>
            </a:r>
            <a:r>
              <a:rPr lang="zh-CN" altLang="en-US" dirty="0">
                <a:solidFill>
                  <a:schemeClr val="bg1"/>
                </a:solidFill>
                <a:latin typeface="+mn-ea"/>
              </a:rPr>
              <a:t>便向他介绍标准模板库，随后被邀请参加同年</a:t>
            </a:r>
            <a:r>
              <a:rPr lang="en-US" altLang="zh-CN" dirty="0">
                <a:solidFill>
                  <a:schemeClr val="bg1"/>
                </a:solidFill>
                <a:latin typeface="+mn-ea"/>
              </a:rPr>
              <a:t>11</a:t>
            </a:r>
            <a:r>
              <a:rPr lang="zh-CN" altLang="en-US" dirty="0">
                <a:solidFill>
                  <a:schemeClr val="bg1"/>
                </a:solidFill>
                <a:latin typeface="+mn-ea"/>
              </a:rPr>
              <a:t>月的</a:t>
            </a:r>
            <a:r>
              <a:rPr lang="en-US" altLang="zh-CN" dirty="0">
                <a:solidFill>
                  <a:schemeClr val="bg1"/>
                </a:solidFill>
                <a:latin typeface="+mn-ea"/>
              </a:rPr>
              <a:t>ANSI/ISO C++</a:t>
            </a:r>
            <a:r>
              <a:rPr lang="zh-CN" altLang="en-US" dirty="0">
                <a:solidFill>
                  <a:schemeClr val="bg1"/>
                </a:solidFill>
                <a:latin typeface="+mn-ea"/>
              </a:rPr>
              <a:t>标准化会议。</a:t>
            </a:r>
            <a:endParaRPr lang="en-US" altLang="zh-CN" dirty="0">
              <a:solidFill>
                <a:schemeClr val="bg1"/>
              </a:solidFill>
              <a:latin typeface="+mn-ea"/>
            </a:endParaRPr>
          </a:p>
          <a:p>
            <a:pPr marL="171450" indent="-171450">
              <a:buFont typeface="Arial" panose="020B0604020202020204" pitchFamily="34" charset="0"/>
              <a:buChar char="•"/>
            </a:pPr>
            <a:r>
              <a:rPr lang="en-US" altLang="zh-CN" dirty="0">
                <a:solidFill>
                  <a:schemeClr val="bg1"/>
                </a:solidFill>
                <a:latin typeface="+mn-ea"/>
              </a:rPr>
              <a:t>1994</a:t>
            </a:r>
            <a:r>
              <a:rPr lang="zh-CN" altLang="en-US" dirty="0">
                <a:solidFill>
                  <a:schemeClr val="bg1"/>
                </a:solidFill>
                <a:latin typeface="+mn-ea"/>
              </a:rPr>
              <a:t>年</a:t>
            </a:r>
            <a:r>
              <a:rPr lang="en-US" altLang="zh-CN" dirty="0">
                <a:solidFill>
                  <a:schemeClr val="bg1"/>
                </a:solidFill>
                <a:latin typeface="+mn-ea"/>
              </a:rPr>
              <a:t>1</a:t>
            </a:r>
            <a:r>
              <a:rPr lang="zh-CN" altLang="en-US" dirty="0">
                <a:solidFill>
                  <a:schemeClr val="bg1"/>
                </a:solidFill>
                <a:latin typeface="+mn-ea"/>
              </a:rPr>
              <a:t>月</a:t>
            </a:r>
            <a:r>
              <a:rPr lang="en-US" altLang="zh-CN" dirty="0">
                <a:solidFill>
                  <a:schemeClr val="bg1"/>
                </a:solidFill>
                <a:latin typeface="+mn-ea"/>
              </a:rPr>
              <a:t>6</a:t>
            </a:r>
            <a:r>
              <a:rPr lang="zh-CN" altLang="en-US" dirty="0">
                <a:solidFill>
                  <a:schemeClr val="bg1"/>
                </a:solidFill>
                <a:latin typeface="+mn-ea"/>
              </a:rPr>
              <a:t>日，</a:t>
            </a:r>
            <a:r>
              <a:rPr lang="en-US" altLang="zh-CN" dirty="0">
                <a:solidFill>
                  <a:schemeClr val="bg1"/>
                </a:solidFill>
                <a:latin typeface="+mn-ea"/>
              </a:rPr>
              <a:t>Koenig</a:t>
            </a:r>
            <a:r>
              <a:rPr lang="zh-CN" altLang="en-US" dirty="0">
                <a:solidFill>
                  <a:schemeClr val="bg1"/>
                </a:solidFill>
                <a:latin typeface="+mn-ea"/>
              </a:rPr>
              <a:t>寄封电子邮件給</a:t>
            </a:r>
            <a:r>
              <a:rPr lang="en-US" altLang="zh-CN" dirty="0" err="1">
                <a:solidFill>
                  <a:schemeClr val="bg1"/>
                </a:solidFill>
                <a:latin typeface="+mn-ea"/>
              </a:rPr>
              <a:t>Stepanov</a:t>
            </a:r>
            <a:r>
              <a:rPr lang="zh-CN" altLang="en-US" dirty="0">
                <a:solidFill>
                  <a:schemeClr val="bg1"/>
                </a:solidFill>
                <a:latin typeface="+mn-ea"/>
              </a:rPr>
              <a:t>，表示如果</a:t>
            </a:r>
            <a:r>
              <a:rPr lang="en-US" altLang="zh-CN" dirty="0" err="1">
                <a:solidFill>
                  <a:schemeClr val="bg1"/>
                </a:solidFill>
                <a:latin typeface="+mn-ea"/>
              </a:rPr>
              <a:t>Stepanov</a:t>
            </a:r>
            <a:r>
              <a:rPr lang="zh-CN" altLang="en-US" dirty="0">
                <a:solidFill>
                  <a:schemeClr val="bg1"/>
                </a:solidFill>
                <a:latin typeface="+mn-ea"/>
              </a:rPr>
              <a:t>愿意將标准模板库的说明文件撰写齐全，在</a:t>
            </a:r>
            <a:r>
              <a:rPr lang="en-US" altLang="zh-CN" dirty="0">
                <a:solidFill>
                  <a:schemeClr val="bg1"/>
                </a:solidFill>
                <a:latin typeface="+mn-ea"/>
              </a:rPr>
              <a:t>1</a:t>
            </a:r>
            <a:r>
              <a:rPr lang="zh-CN" altLang="en-US" dirty="0">
                <a:solidFill>
                  <a:schemeClr val="bg1"/>
                </a:solidFill>
                <a:latin typeface="+mn-ea"/>
              </a:rPr>
              <a:t>月</a:t>
            </a:r>
            <a:r>
              <a:rPr lang="en-US" altLang="zh-CN" dirty="0">
                <a:solidFill>
                  <a:schemeClr val="bg1"/>
                </a:solidFill>
                <a:latin typeface="+mn-ea"/>
              </a:rPr>
              <a:t>25</a:t>
            </a:r>
            <a:r>
              <a:rPr lang="zh-CN" altLang="en-US" dirty="0">
                <a:solidFill>
                  <a:schemeClr val="bg1"/>
                </a:solidFill>
                <a:latin typeface="+mn-ea"/>
              </a:rPr>
              <a:t>日前提出，便可能成为标准</a:t>
            </a:r>
            <a:r>
              <a:rPr lang="en-US" altLang="zh-CN" dirty="0">
                <a:solidFill>
                  <a:schemeClr val="bg1"/>
                </a:solidFill>
                <a:latin typeface="+mn-ea"/>
              </a:rPr>
              <a:t>C++</a:t>
            </a:r>
            <a:r>
              <a:rPr lang="zh-CN" altLang="en-US" dirty="0">
                <a:solidFill>
                  <a:schemeClr val="bg1"/>
                </a:solidFill>
                <a:latin typeface="+mn-ea"/>
              </a:rPr>
              <a:t>的一部份。</a:t>
            </a:r>
            <a:endParaRPr lang="en-US" altLang="zh-CN" dirty="0">
              <a:solidFill>
                <a:schemeClr val="bg1"/>
              </a:solidFill>
              <a:latin typeface="+mn-ea"/>
            </a:endParaRPr>
          </a:p>
          <a:p>
            <a:pPr marL="171450" indent="-171450">
              <a:buFont typeface="Arial" panose="020B0604020202020204" pitchFamily="34" charset="0"/>
              <a:buChar char="•"/>
            </a:pPr>
            <a:r>
              <a:rPr lang="en-US" altLang="zh-TW" dirty="0">
                <a:solidFill>
                  <a:schemeClr val="bg1"/>
                </a:solidFill>
                <a:latin typeface="+mn-ea"/>
              </a:rPr>
              <a:t>Alex</a:t>
            </a:r>
            <a:r>
              <a:rPr lang="zh-TW" altLang="en-US" dirty="0">
                <a:solidFill>
                  <a:schemeClr val="bg1"/>
                </a:solidFill>
                <a:latin typeface="+mn-ea"/>
              </a:rPr>
              <a:t>於是在次年夏天在</a:t>
            </a:r>
            <a:r>
              <a:rPr lang="en-US" altLang="zh-TW" dirty="0">
                <a:solidFill>
                  <a:schemeClr val="bg1"/>
                </a:solidFill>
                <a:latin typeface="+mn-ea"/>
              </a:rPr>
              <a:t>Waterloo</a:t>
            </a:r>
            <a:r>
              <a:rPr lang="zh-CN" altLang="en-US" dirty="0">
                <a:solidFill>
                  <a:schemeClr val="bg1"/>
                </a:solidFill>
                <a:latin typeface="+mn-ea"/>
              </a:rPr>
              <a:t>举行的会议前</a:t>
            </a:r>
            <a:r>
              <a:rPr lang="zh-TW" altLang="en-US" dirty="0">
                <a:solidFill>
                  <a:schemeClr val="bg1"/>
                </a:solidFill>
                <a:latin typeface="+mn-ea"/>
              </a:rPr>
              <a:t>完成其正式的提案，並以百分之八十</a:t>
            </a:r>
            <a:r>
              <a:rPr lang="zh-CN" altLang="en-US" dirty="0">
                <a:solidFill>
                  <a:schemeClr val="bg1"/>
                </a:solidFill>
                <a:latin typeface="+mn-ea"/>
              </a:rPr>
              <a:t>压倒性多说</a:t>
            </a:r>
            <a:r>
              <a:rPr lang="zh-TW" altLang="en-US" dirty="0">
                <a:solidFill>
                  <a:schemeClr val="bg1"/>
                </a:solidFill>
                <a:latin typeface="+mn-ea"/>
              </a:rPr>
              <a:t>，</a:t>
            </a:r>
            <a:r>
              <a:rPr lang="zh-CN" altLang="en-US" dirty="0">
                <a:solidFill>
                  <a:schemeClr val="bg1"/>
                </a:solidFill>
                <a:latin typeface="+mn-ea"/>
              </a:rPr>
              <a:t>一举让这个</a:t>
            </a:r>
            <a:r>
              <a:rPr lang="zh-TW" altLang="en-US" dirty="0">
                <a:solidFill>
                  <a:schemeClr val="bg1"/>
                </a:solidFill>
                <a:latin typeface="+mn-ea"/>
              </a:rPr>
              <a:t>巨大的</a:t>
            </a:r>
            <a:r>
              <a:rPr lang="zh-CN" altLang="en-US" dirty="0">
                <a:solidFill>
                  <a:schemeClr val="bg1"/>
                </a:solidFill>
                <a:latin typeface="+mn-ea"/>
              </a:rPr>
              <a:t>计划成为</a:t>
            </a:r>
            <a:r>
              <a:rPr lang="en-US" altLang="zh-TW" dirty="0">
                <a:solidFill>
                  <a:schemeClr val="bg1"/>
                </a:solidFill>
                <a:latin typeface="+mn-ea"/>
              </a:rPr>
              <a:t>C++ Standard</a:t>
            </a:r>
            <a:r>
              <a:rPr lang="zh-TW" altLang="en-US" dirty="0">
                <a:solidFill>
                  <a:schemeClr val="bg1"/>
                </a:solidFill>
                <a:latin typeface="+mn-ea"/>
              </a:rPr>
              <a:t>的一部份。</a:t>
            </a:r>
          </a:p>
          <a:p>
            <a:pPr marL="171450" indent="-171450">
              <a:buFont typeface="Arial" panose="020B0604020202020204" pitchFamily="34" charset="0"/>
              <a:buChar char="•"/>
            </a:pPr>
            <a:endParaRPr lang="zh-CN" altLang="en-US" sz="1100" dirty="0">
              <a:solidFill>
                <a:schemeClr val="bg1"/>
              </a:solidFill>
              <a:latin typeface="+mn-ea"/>
            </a:endParaRPr>
          </a:p>
        </p:txBody>
      </p:sp>
    </p:spTree>
    <p:extLst>
      <p:ext uri="{BB962C8B-B14F-4D97-AF65-F5344CB8AC3E}">
        <p14:creationId xmlns:p14="http://schemas.microsoft.com/office/powerpoint/2010/main" val="8885457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1C60E45-B1C7-4074-96AA-F7E523DE7D82}"/>
              </a:ext>
            </a:extLst>
          </p:cNvPr>
          <p:cNvSpPr>
            <a:spLocks noGrp="1"/>
          </p:cNvSpPr>
          <p:nvPr>
            <p:ph type="title"/>
          </p:nvPr>
        </p:nvSpPr>
        <p:spPr/>
        <p:txBody>
          <a:bodyPr/>
          <a:lstStyle/>
          <a:p>
            <a:r>
              <a:rPr lang="en-US" altLang="zh-CN" dirty="0"/>
              <a:t>C++</a:t>
            </a:r>
            <a:r>
              <a:rPr lang="zh-CN" altLang="en-US" dirty="0"/>
              <a:t>应用的结构层次</a:t>
            </a:r>
          </a:p>
        </p:txBody>
      </p:sp>
      <p:sp>
        <p:nvSpPr>
          <p:cNvPr id="5" name="矩形: 圆角 4">
            <a:extLst>
              <a:ext uri="{FF2B5EF4-FFF2-40B4-BE49-F238E27FC236}">
                <a16:creationId xmlns:a16="http://schemas.microsoft.com/office/drawing/2014/main" id="{EE44D968-24E4-4878-9D69-18448BE43E98}"/>
              </a:ext>
            </a:extLst>
          </p:cNvPr>
          <p:cNvSpPr/>
          <p:nvPr/>
        </p:nvSpPr>
        <p:spPr>
          <a:xfrm>
            <a:off x="2395037" y="2036618"/>
            <a:ext cx="8607480" cy="529937"/>
          </a:xfrm>
          <a:prstGeom prst="roundRect">
            <a:avLst>
              <a:gd name="adj" fmla="val 24940"/>
            </a:avLst>
          </a:prstGeom>
          <a:solidFill>
            <a:schemeClr val="accent5">
              <a:lumMod val="40000"/>
              <a:lumOff val="60000"/>
            </a:schemeClr>
          </a:solidFill>
          <a:effectLst>
            <a:outerShdw blurRad="50800" dist="38100" dir="2700000" algn="tl" rotWithShape="0">
              <a:schemeClr val="tx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altLang="zh-CN" dirty="0">
                <a:solidFill>
                  <a:schemeClr val="bg1"/>
                </a:solidFill>
                <a:effectLst>
                  <a:outerShdw blurRad="38100" dist="38100" dir="2700000" algn="tl">
                    <a:srgbClr val="000000">
                      <a:alpha val="43137"/>
                    </a:srgbClr>
                  </a:outerShdw>
                </a:effectLst>
              </a:rPr>
              <a:t>Application</a:t>
            </a:r>
            <a:endParaRPr lang="zh-CN" altLang="en-US" dirty="0">
              <a:solidFill>
                <a:schemeClr val="bg1"/>
              </a:solidFill>
              <a:effectLst>
                <a:outerShdw blurRad="38100" dist="38100" dir="2700000" algn="tl">
                  <a:srgbClr val="000000">
                    <a:alpha val="43137"/>
                  </a:srgbClr>
                </a:outerShdw>
              </a:effectLst>
            </a:endParaRPr>
          </a:p>
        </p:txBody>
      </p:sp>
      <p:sp>
        <p:nvSpPr>
          <p:cNvPr id="6" name="矩形: 圆角 5">
            <a:extLst>
              <a:ext uri="{FF2B5EF4-FFF2-40B4-BE49-F238E27FC236}">
                <a16:creationId xmlns:a16="http://schemas.microsoft.com/office/drawing/2014/main" id="{14BF655C-EC88-43C0-B37B-5F208E329AF1}"/>
              </a:ext>
            </a:extLst>
          </p:cNvPr>
          <p:cNvSpPr/>
          <p:nvPr/>
        </p:nvSpPr>
        <p:spPr>
          <a:xfrm>
            <a:off x="380794" y="2036619"/>
            <a:ext cx="1738952" cy="3013364"/>
          </a:xfrm>
          <a:prstGeom prst="roundRect">
            <a:avLst>
              <a:gd name="adj" fmla="val 3806"/>
            </a:avLst>
          </a:prstGeom>
          <a:effectLst>
            <a:outerShdw blurRad="50800" dist="38100" dir="2700000" algn="tl" rotWithShape="0">
              <a:schemeClr val="tx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zh-CN" altLang="en-US" dirty="0">
                <a:solidFill>
                  <a:schemeClr val="bg1"/>
                </a:solidFill>
                <a:effectLst>
                  <a:outerShdw blurRad="38100" dist="38100" dir="2700000" algn="tl">
                    <a:srgbClr val="000000">
                      <a:alpha val="43137"/>
                    </a:srgbClr>
                  </a:outerShdw>
                </a:effectLst>
              </a:rPr>
              <a:t>语言层</a:t>
            </a:r>
          </a:p>
        </p:txBody>
      </p:sp>
      <p:sp>
        <p:nvSpPr>
          <p:cNvPr id="7" name="矩形 6">
            <a:extLst>
              <a:ext uri="{FF2B5EF4-FFF2-40B4-BE49-F238E27FC236}">
                <a16:creationId xmlns:a16="http://schemas.microsoft.com/office/drawing/2014/main" id="{262A7AD9-241B-400C-8DDF-CE1FC797945C}"/>
              </a:ext>
            </a:extLst>
          </p:cNvPr>
          <p:cNvSpPr/>
          <p:nvPr/>
        </p:nvSpPr>
        <p:spPr>
          <a:xfrm>
            <a:off x="656085" y="2577092"/>
            <a:ext cx="1224414" cy="313387"/>
          </a:xfrm>
          <a:prstGeom prst="rect">
            <a:avLst/>
          </a:prstGeom>
          <a:solidFill>
            <a:schemeClr val="accent5">
              <a:lumMod val="40000"/>
              <a:lumOff val="6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bg1"/>
                </a:solidFill>
              </a:rPr>
              <a:t>顺序</a:t>
            </a:r>
          </a:p>
        </p:txBody>
      </p:sp>
      <p:sp>
        <p:nvSpPr>
          <p:cNvPr id="8" name="矩形 7">
            <a:extLst>
              <a:ext uri="{FF2B5EF4-FFF2-40B4-BE49-F238E27FC236}">
                <a16:creationId xmlns:a16="http://schemas.microsoft.com/office/drawing/2014/main" id="{49B7A828-FDB6-4182-90EC-3D894E5E2FE4}"/>
              </a:ext>
            </a:extLst>
          </p:cNvPr>
          <p:cNvSpPr/>
          <p:nvPr/>
        </p:nvSpPr>
        <p:spPr>
          <a:xfrm>
            <a:off x="656085" y="2982888"/>
            <a:ext cx="1223814" cy="313387"/>
          </a:xfrm>
          <a:prstGeom prst="rect">
            <a:avLst/>
          </a:prstGeom>
          <a:solidFill>
            <a:schemeClr val="accent5">
              <a:lumMod val="40000"/>
              <a:lumOff val="6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bg1"/>
                </a:solidFill>
              </a:rPr>
              <a:t>分支</a:t>
            </a:r>
          </a:p>
        </p:txBody>
      </p:sp>
      <p:sp>
        <p:nvSpPr>
          <p:cNvPr id="9" name="矩形 8">
            <a:extLst>
              <a:ext uri="{FF2B5EF4-FFF2-40B4-BE49-F238E27FC236}">
                <a16:creationId xmlns:a16="http://schemas.microsoft.com/office/drawing/2014/main" id="{DAA8AE0B-D391-43E1-824C-727FD2562AFA}"/>
              </a:ext>
            </a:extLst>
          </p:cNvPr>
          <p:cNvSpPr/>
          <p:nvPr/>
        </p:nvSpPr>
        <p:spPr>
          <a:xfrm>
            <a:off x="656085" y="3388684"/>
            <a:ext cx="1223814" cy="313387"/>
          </a:xfrm>
          <a:prstGeom prst="rect">
            <a:avLst/>
          </a:prstGeom>
          <a:solidFill>
            <a:schemeClr val="accent5">
              <a:lumMod val="40000"/>
              <a:lumOff val="6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bg1"/>
                </a:solidFill>
              </a:rPr>
              <a:t>循环</a:t>
            </a:r>
          </a:p>
        </p:txBody>
      </p:sp>
      <p:sp>
        <p:nvSpPr>
          <p:cNvPr id="12" name="矩形 11">
            <a:extLst>
              <a:ext uri="{FF2B5EF4-FFF2-40B4-BE49-F238E27FC236}">
                <a16:creationId xmlns:a16="http://schemas.microsoft.com/office/drawing/2014/main" id="{3AE805DE-ABA5-4FE9-80FA-B050F2C14252}"/>
              </a:ext>
            </a:extLst>
          </p:cNvPr>
          <p:cNvSpPr/>
          <p:nvPr/>
        </p:nvSpPr>
        <p:spPr>
          <a:xfrm>
            <a:off x="656085" y="3794480"/>
            <a:ext cx="1223814" cy="313387"/>
          </a:xfrm>
          <a:prstGeom prst="rect">
            <a:avLst/>
          </a:prstGeom>
          <a:solidFill>
            <a:schemeClr val="accent5">
              <a:lumMod val="40000"/>
              <a:lumOff val="6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bg1"/>
                </a:solidFill>
              </a:rPr>
              <a:t>函数</a:t>
            </a:r>
          </a:p>
        </p:txBody>
      </p:sp>
      <p:sp>
        <p:nvSpPr>
          <p:cNvPr id="13" name="矩形 12">
            <a:extLst>
              <a:ext uri="{FF2B5EF4-FFF2-40B4-BE49-F238E27FC236}">
                <a16:creationId xmlns:a16="http://schemas.microsoft.com/office/drawing/2014/main" id="{952749FC-973E-480B-ABB8-8391804928C3}"/>
              </a:ext>
            </a:extLst>
          </p:cNvPr>
          <p:cNvSpPr/>
          <p:nvPr/>
        </p:nvSpPr>
        <p:spPr>
          <a:xfrm>
            <a:off x="656385" y="4200927"/>
            <a:ext cx="1224414" cy="313387"/>
          </a:xfrm>
          <a:prstGeom prst="rect">
            <a:avLst/>
          </a:prstGeom>
          <a:solidFill>
            <a:schemeClr val="accent5">
              <a:lumMod val="40000"/>
              <a:lumOff val="6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bg1"/>
                </a:solidFill>
              </a:rPr>
              <a:t>继承</a:t>
            </a:r>
          </a:p>
        </p:txBody>
      </p:sp>
      <p:sp>
        <p:nvSpPr>
          <p:cNvPr id="14" name="矩形 13">
            <a:extLst>
              <a:ext uri="{FF2B5EF4-FFF2-40B4-BE49-F238E27FC236}">
                <a16:creationId xmlns:a16="http://schemas.microsoft.com/office/drawing/2014/main" id="{2EEDE2B2-EDCC-43EE-8CD9-69628D54B750}"/>
              </a:ext>
            </a:extLst>
          </p:cNvPr>
          <p:cNvSpPr/>
          <p:nvPr/>
        </p:nvSpPr>
        <p:spPr>
          <a:xfrm>
            <a:off x="656085" y="4606723"/>
            <a:ext cx="1224414" cy="313387"/>
          </a:xfrm>
          <a:prstGeom prst="rect">
            <a:avLst/>
          </a:prstGeom>
          <a:solidFill>
            <a:schemeClr val="accent5">
              <a:lumMod val="40000"/>
              <a:lumOff val="6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bg1"/>
                </a:solidFill>
              </a:rPr>
              <a:t>多态</a:t>
            </a:r>
          </a:p>
        </p:txBody>
      </p:sp>
      <p:sp>
        <p:nvSpPr>
          <p:cNvPr id="48" name="矩形: 圆角 47">
            <a:extLst>
              <a:ext uri="{FF2B5EF4-FFF2-40B4-BE49-F238E27FC236}">
                <a16:creationId xmlns:a16="http://schemas.microsoft.com/office/drawing/2014/main" id="{9C619E58-341D-4ADA-9014-C06DE4C32B2A}"/>
              </a:ext>
            </a:extLst>
          </p:cNvPr>
          <p:cNvSpPr/>
          <p:nvPr/>
        </p:nvSpPr>
        <p:spPr>
          <a:xfrm>
            <a:off x="4773645" y="5320605"/>
            <a:ext cx="6213354" cy="1195793"/>
          </a:xfrm>
          <a:prstGeom prst="roundRect">
            <a:avLst>
              <a:gd name="adj" fmla="val 23114"/>
            </a:avLst>
          </a:prstGeom>
          <a:solidFill>
            <a:schemeClr val="accent4">
              <a:lumMod val="60000"/>
              <a:lumOff val="40000"/>
            </a:schemeClr>
          </a:solidFill>
          <a:effectLst>
            <a:outerShdw blurRad="50800" dist="38100" dir="2700000" algn="tl" rotWithShape="0">
              <a:schemeClr val="tx1">
                <a:lumMod val="8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altLang="zh-CN" dirty="0">
                <a:solidFill>
                  <a:schemeClr val="bg1"/>
                </a:solidFill>
                <a:effectLst>
                  <a:outerShdw blurRad="38100" dist="38100" dir="2700000" algn="tl">
                    <a:srgbClr val="000000">
                      <a:alpha val="43137"/>
                    </a:srgbClr>
                  </a:outerShdw>
                </a:effectLst>
              </a:rPr>
              <a:t>OS SDK</a:t>
            </a:r>
            <a:endParaRPr lang="zh-CN" altLang="en-US" dirty="0">
              <a:solidFill>
                <a:schemeClr val="bg1"/>
              </a:solidFill>
              <a:effectLst>
                <a:outerShdw blurRad="38100" dist="38100" dir="2700000" algn="tl">
                  <a:srgbClr val="000000">
                    <a:alpha val="43137"/>
                  </a:srgbClr>
                </a:outerShdw>
              </a:effectLst>
            </a:endParaRPr>
          </a:p>
        </p:txBody>
      </p:sp>
      <p:grpSp>
        <p:nvGrpSpPr>
          <p:cNvPr id="89" name="组合 88">
            <a:extLst>
              <a:ext uri="{FF2B5EF4-FFF2-40B4-BE49-F238E27FC236}">
                <a16:creationId xmlns:a16="http://schemas.microsoft.com/office/drawing/2014/main" id="{14AA4A2C-9EDA-4104-A0B4-E5BA5D0C0A23}"/>
              </a:ext>
            </a:extLst>
          </p:cNvPr>
          <p:cNvGrpSpPr/>
          <p:nvPr/>
        </p:nvGrpSpPr>
        <p:grpSpPr>
          <a:xfrm>
            <a:off x="2395037" y="4084281"/>
            <a:ext cx="5278581" cy="965702"/>
            <a:chOff x="4773646" y="3848537"/>
            <a:chExt cx="3736510" cy="965702"/>
          </a:xfrm>
        </p:grpSpPr>
        <p:sp>
          <p:nvSpPr>
            <p:cNvPr id="84" name="矩形: 圆角 83">
              <a:extLst>
                <a:ext uri="{FF2B5EF4-FFF2-40B4-BE49-F238E27FC236}">
                  <a16:creationId xmlns:a16="http://schemas.microsoft.com/office/drawing/2014/main" id="{76E5FD1A-48BD-479D-8E2D-102C4F8FA991}"/>
                </a:ext>
              </a:extLst>
            </p:cNvPr>
            <p:cNvSpPr/>
            <p:nvPr/>
          </p:nvSpPr>
          <p:spPr>
            <a:xfrm>
              <a:off x="4773646" y="3848537"/>
              <a:ext cx="3736510" cy="965702"/>
            </a:xfrm>
            <a:prstGeom prst="roundRect">
              <a:avLst>
                <a:gd name="adj" fmla="val 4019"/>
              </a:avLst>
            </a:prstGeom>
            <a:effectLst>
              <a:outerShdw blurRad="50800" dist="38100" dir="2700000" algn="tl" rotWithShape="0">
                <a:schemeClr val="tx1">
                  <a:lumMod val="8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altLang="zh-CN" dirty="0">
                  <a:solidFill>
                    <a:schemeClr val="bg1"/>
                  </a:solidFill>
                  <a:effectLst>
                    <a:outerShdw blurRad="38100" dist="38100" dir="2700000" algn="tl">
                      <a:srgbClr val="000000">
                        <a:alpha val="43137"/>
                      </a:srgbClr>
                    </a:outerShdw>
                  </a:effectLst>
                </a:rPr>
                <a:t>C&amp;C++</a:t>
              </a:r>
              <a:r>
                <a:rPr lang="zh-CN" altLang="en-US" dirty="0">
                  <a:solidFill>
                    <a:schemeClr val="bg1"/>
                  </a:solidFill>
                  <a:effectLst>
                    <a:outerShdw blurRad="38100" dist="38100" dir="2700000" algn="tl">
                      <a:srgbClr val="000000">
                        <a:alpha val="43137"/>
                      </a:srgbClr>
                    </a:outerShdw>
                  </a:effectLst>
                </a:rPr>
                <a:t>标准库</a:t>
              </a:r>
            </a:p>
          </p:txBody>
        </p:sp>
        <p:sp>
          <p:nvSpPr>
            <p:cNvPr id="11" name="矩形: 圆角 10">
              <a:extLst>
                <a:ext uri="{FF2B5EF4-FFF2-40B4-BE49-F238E27FC236}">
                  <a16:creationId xmlns:a16="http://schemas.microsoft.com/office/drawing/2014/main" id="{F2223B71-A045-4871-9215-AB8EDA35A814}"/>
                </a:ext>
              </a:extLst>
            </p:cNvPr>
            <p:cNvSpPr/>
            <p:nvPr/>
          </p:nvSpPr>
          <p:spPr>
            <a:xfrm>
              <a:off x="5075161" y="4295766"/>
              <a:ext cx="1411310" cy="341867"/>
            </a:xfrm>
            <a:prstGeom prst="roundRect">
              <a:avLst>
                <a:gd name="adj" fmla="val 23114"/>
              </a:avLst>
            </a:prstGeom>
            <a:solidFill>
              <a:schemeClr val="accent4">
                <a:lumMod val="60000"/>
                <a:lumOff val="4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altLang="zh-CN" dirty="0">
                  <a:solidFill>
                    <a:schemeClr val="bg1"/>
                  </a:solidFill>
                  <a:effectLst>
                    <a:outerShdw blurRad="38100" dist="38100" dir="2700000" algn="tl">
                      <a:srgbClr val="000000">
                        <a:alpha val="43137"/>
                      </a:srgbClr>
                    </a:outerShdw>
                  </a:effectLst>
                </a:rPr>
                <a:t>CRT</a:t>
              </a:r>
              <a:endParaRPr lang="zh-CN" altLang="en-US" dirty="0">
                <a:solidFill>
                  <a:schemeClr val="bg1"/>
                </a:solidFill>
                <a:effectLst>
                  <a:outerShdw blurRad="38100" dist="38100" dir="2700000" algn="tl">
                    <a:srgbClr val="000000">
                      <a:alpha val="43137"/>
                    </a:srgbClr>
                  </a:outerShdw>
                </a:effectLst>
              </a:endParaRPr>
            </a:p>
          </p:txBody>
        </p:sp>
        <p:sp>
          <p:nvSpPr>
            <p:cNvPr id="30" name="矩形: 圆角 29">
              <a:extLst>
                <a:ext uri="{FF2B5EF4-FFF2-40B4-BE49-F238E27FC236}">
                  <a16:creationId xmlns:a16="http://schemas.microsoft.com/office/drawing/2014/main" id="{41DB1094-38EE-4638-AD1B-F5C2BB68C281}"/>
                </a:ext>
              </a:extLst>
            </p:cNvPr>
            <p:cNvSpPr/>
            <p:nvPr/>
          </p:nvSpPr>
          <p:spPr>
            <a:xfrm>
              <a:off x="6795343" y="4295766"/>
              <a:ext cx="1411310" cy="341868"/>
            </a:xfrm>
            <a:prstGeom prst="roundRect">
              <a:avLst>
                <a:gd name="adj" fmla="val 23114"/>
              </a:avLst>
            </a:prstGeom>
            <a:solidFill>
              <a:schemeClr val="accent4">
                <a:lumMod val="60000"/>
                <a:lumOff val="4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altLang="zh-CN" dirty="0">
                  <a:solidFill>
                    <a:schemeClr val="bg1"/>
                  </a:solidFill>
                  <a:effectLst>
                    <a:outerShdw blurRad="38100" dist="38100" dir="2700000" algn="tl">
                      <a:srgbClr val="000000">
                        <a:alpha val="43137"/>
                      </a:srgbClr>
                    </a:outerShdw>
                  </a:effectLst>
                </a:rPr>
                <a:t>STL</a:t>
              </a:r>
              <a:endParaRPr lang="zh-CN" altLang="en-US" dirty="0">
                <a:solidFill>
                  <a:schemeClr val="bg1"/>
                </a:solidFill>
                <a:effectLst>
                  <a:outerShdw blurRad="38100" dist="38100" dir="2700000" algn="tl">
                    <a:srgbClr val="000000">
                      <a:alpha val="43137"/>
                    </a:srgbClr>
                  </a:outerShdw>
                </a:effectLst>
              </a:endParaRPr>
            </a:p>
          </p:txBody>
        </p:sp>
      </p:grpSp>
      <p:sp>
        <p:nvSpPr>
          <p:cNvPr id="88" name="矩形: 圆角 87">
            <a:extLst>
              <a:ext uri="{FF2B5EF4-FFF2-40B4-BE49-F238E27FC236}">
                <a16:creationId xmlns:a16="http://schemas.microsoft.com/office/drawing/2014/main" id="{ED10D48A-EF26-44AA-848C-4427840BCC56}"/>
              </a:ext>
            </a:extLst>
          </p:cNvPr>
          <p:cNvSpPr/>
          <p:nvPr/>
        </p:nvSpPr>
        <p:spPr>
          <a:xfrm>
            <a:off x="4384441" y="2788956"/>
            <a:ext cx="5195977" cy="1060694"/>
          </a:xfrm>
          <a:prstGeom prst="roundRect">
            <a:avLst>
              <a:gd name="adj" fmla="val 12409"/>
            </a:avLst>
          </a:prstGeom>
          <a:effectLst>
            <a:outerShdw blurRad="50800" dist="38100" dir="2700000" algn="tl" rotWithShape="0">
              <a:schemeClr val="tx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zh-CN" altLang="en-US" dirty="0">
                <a:solidFill>
                  <a:schemeClr val="bg1"/>
                </a:solidFill>
                <a:effectLst>
                  <a:outerShdw blurRad="38100" dist="38100" dir="2700000" algn="tl">
                    <a:srgbClr val="000000">
                      <a:alpha val="43137"/>
                    </a:srgbClr>
                  </a:outerShdw>
                </a:effectLst>
              </a:rPr>
              <a:t>第三方库</a:t>
            </a:r>
          </a:p>
        </p:txBody>
      </p:sp>
      <p:sp>
        <p:nvSpPr>
          <p:cNvPr id="90" name="矩形: 圆角 89">
            <a:extLst>
              <a:ext uri="{FF2B5EF4-FFF2-40B4-BE49-F238E27FC236}">
                <a16:creationId xmlns:a16="http://schemas.microsoft.com/office/drawing/2014/main" id="{E533D867-DFEE-4F0F-B41E-D3F5CDA6D9C3}"/>
              </a:ext>
            </a:extLst>
          </p:cNvPr>
          <p:cNvSpPr/>
          <p:nvPr/>
        </p:nvSpPr>
        <p:spPr>
          <a:xfrm>
            <a:off x="4550496" y="3264133"/>
            <a:ext cx="1080000" cy="341867"/>
          </a:xfrm>
          <a:prstGeom prst="roundRect">
            <a:avLst>
              <a:gd name="adj" fmla="val 23114"/>
            </a:avLst>
          </a:prstGeom>
          <a:solidFill>
            <a:schemeClr val="accent4">
              <a:lumMod val="60000"/>
              <a:lumOff val="4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altLang="zh-CN" dirty="0">
                <a:solidFill>
                  <a:schemeClr val="bg1"/>
                </a:solidFill>
                <a:effectLst>
                  <a:outerShdw blurRad="38100" dist="38100" dir="2700000" algn="tl">
                    <a:srgbClr val="000000">
                      <a:alpha val="43137"/>
                    </a:srgbClr>
                  </a:outerShdw>
                </a:effectLst>
              </a:rPr>
              <a:t>Boost</a:t>
            </a:r>
            <a:endParaRPr lang="zh-CN" altLang="en-US" dirty="0">
              <a:solidFill>
                <a:schemeClr val="bg1"/>
              </a:solidFill>
              <a:effectLst>
                <a:outerShdw blurRad="38100" dist="38100" dir="2700000" algn="tl">
                  <a:srgbClr val="000000">
                    <a:alpha val="43137"/>
                  </a:srgbClr>
                </a:outerShdw>
              </a:effectLst>
            </a:endParaRPr>
          </a:p>
        </p:txBody>
      </p:sp>
      <p:sp>
        <p:nvSpPr>
          <p:cNvPr id="91" name="矩形: 圆角 90">
            <a:extLst>
              <a:ext uri="{FF2B5EF4-FFF2-40B4-BE49-F238E27FC236}">
                <a16:creationId xmlns:a16="http://schemas.microsoft.com/office/drawing/2014/main" id="{3A1A4D85-9586-44D9-AD4A-79FA5A65C97F}"/>
              </a:ext>
            </a:extLst>
          </p:cNvPr>
          <p:cNvSpPr/>
          <p:nvPr/>
        </p:nvSpPr>
        <p:spPr>
          <a:xfrm>
            <a:off x="7068780" y="3264132"/>
            <a:ext cx="1080000" cy="341867"/>
          </a:xfrm>
          <a:prstGeom prst="roundRect">
            <a:avLst>
              <a:gd name="adj" fmla="val 23114"/>
            </a:avLst>
          </a:prstGeom>
          <a:solidFill>
            <a:schemeClr val="accent4">
              <a:lumMod val="60000"/>
              <a:lumOff val="4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altLang="zh-CN" dirty="0">
                <a:solidFill>
                  <a:schemeClr val="bg1"/>
                </a:solidFill>
                <a:effectLst>
                  <a:outerShdw blurRad="38100" dist="38100" dir="2700000" algn="tl">
                    <a:srgbClr val="000000">
                      <a:alpha val="43137"/>
                    </a:srgbClr>
                  </a:outerShdw>
                </a:effectLst>
              </a:rPr>
              <a:t>Lua</a:t>
            </a:r>
            <a:endParaRPr lang="zh-CN" altLang="en-US" dirty="0">
              <a:solidFill>
                <a:schemeClr val="bg1"/>
              </a:solidFill>
              <a:effectLst>
                <a:outerShdw blurRad="38100" dist="38100" dir="2700000" algn="tl">
                  <a:srgbClr val="000000">
                    <a:alpha val="43137"/>
                  </a:srgbClr>
                </a:outerShdw>
              </a:effectLst>
            </a:endParaRPr>
          </a:p>
        </p:txBody>
      </p:sp>
      <p:sp>
        <p:nvSpPr>
          <p:cNvPr id="92" name="矩形: 圆角 91">
            <a:extLst>
              <a:ext uri="{FF2B5EF4-FFF2-40B4-BE49-F238E27FC236}">
                <a16:creationId xmlns:a16="http://schemas.microsoft.com/office/drawing/2014/main" id="{17C7361C-2C12-46AF-AC92-87BB61CD55BC}"/>
              </a:ext>
            </a:extLst>
          </p:cNvPr>
          <p:cNvSpPr/>
          <p:nvPr/>
        </p:nvSpPr>
        <p:spPr>
          <a:xfrm>
            <a:off x="8327923" y="3264133"/>
            <a:ext cx="1080000" cy="341867"/>
          </a:xfrm>
          <a:prstGeom prst="roundRect">
            <a:avLst>
              <a:gd name="adj" fmla="val 23114"/>
            </a:avLst>
          </a:prstGeom>
          <a:solidFill>
            <a:schemeClr val="accent4">
              <a:lumMod val="60000"/>
              <a:lumOff val="4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altLang="zh-CN" dirty="0">
                <a:solidFill>
                  <a:schemeClr val="bg1"/>
                </a:solidFill>
                <a:effectLst>
                  <a:outerShdw blurRad="38100" dist="38100" dir="2700000" algn="tl">
                    <a:srgbClr val="000000">
                      <a:alpha val="43137"/>
                    </a:srgbClr>
                  </a:outerShdw>
                </a:effectLst>
              </a:rPr>
              <a:t>SDGP</a:t>
            </a:r>
            <a:endParaRPr lang="zh-CN" altLang="en-US" dirty="0">
              <a:solidFill>
                <a:schemeClr val="bg1"/>
              </a:solidFill>
              <a:effectLst>
                <a:outerShdw blurRad="38100" dist="38100" dir="2700000" algn="tl">
                  <a:srgbClr val="000000">
                    <a:alpha val="43137"/>
                  </a:srgbClr>
                </a:outerShdw>
              </a:effectLst>
            </a:endParaRPr>
          </a:p>
        </p:txBody>
      </p:sp>
      <p:sp>
        <p:nvSpPr>
          <p:cNvPr id="93" name="矩形: 圆角 92">
            <a:extLst>
              <a:ext uri="{FF2B5EF4-FFF2-40B4-BE49-F238E27FC236}">
                <a16:creationId xmlns:a16="http://schemas.microsoft.com/office/drawing/2014/main" id="{B6DD1988-D6D2-4EA2-8862-B70012FE3B0D}"/>
              </a:ext>
            </a:extLst>
          </p:cNvPr>
          <p:cNvSpPr/>
          <p:nvPr/>
        </p:nvSpPr>
        <p:spPr>
          <a:xfrm>
            <a:off x="5809638" y="3261765"/>
            <a:ext cx="1080000" cy="341867"/>
          </a:xfrm>
          <a:prstGeom prst="roundRect">
            <a:avLst>
              <a:gd name="adj" fmla="val 23114"/>
            </a:avLst>
          </a:prstGeom>
          <a:solidFill>
            <a:schemeClr val="accent4">
              <a:lumMod val="60000"/>
              <a:lumOff val="4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altLang="zh-CN" dirty="0" err="1">
                <a:solidFill>
                  <a:schemeClr val="bg1"/>
                </a:solidFill>
                <a:effectLst>
                  <a:outerShdw blurRad="38100" dist="38100" dir="2700000" algn="tl">
                    <a:srgbClr val="000000">
                      <a:alpha val="43137"/>
                    </a:srgbClr>
                  </a:outerShdw>
                </a:effectLst>
              </a:rPr>
              <a:t>ZLib</a:t>
            </a:r>
            <a:endParaRPr lang="zh-CN" altLang="en-US" dirty="0">
              <a:solidFill>
                <a:schemeClr val="bg1"/>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426212627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14D8916-7E1C-4E00-AB62-E78BEDA82778}"/>
              </a:ext>
            </a:extLst>
          </p:cNvPr>
          <p:cNvSpPr>
            <a:spLocks noGrp="1"/>
          </p:cNvSpPr>
          <p:nvPr>
            <p:ph type="title"/>
          </p:nvPr>
        </p:nvSpPr>
        <p:spPr/>
        <p:txBody>
          <a:bodyPr/>
          <a:lstStyle/>
          <a:p>
            <a:r>
              <a:rPr lang="en-US" altLang="zh-CN" dirty="0"/>
              <a:t>STL - </a:t>
            </a:r>
            <a:r>
              <a:rPr lang="zh-CN" altLang="en-US" dirty="0"/>
              <a:t>容器</a:t>
            </a:r>
          </a:p>
        </p:txBody>
      </p:sp>
      <p:sp>
        <p:nvSpPr>
          <p:cNvPr id="3" name="内容占位符 2">
            <a:extLst>
              <a:ext uri="{FF2B5EF4-FFF2-40B4-BE49-F238E27FC236}">
                <a16:creationId xmlns:a16="http://schemas.microsoft.com/office/drawing/2014/main" id="{6236988F-DADE-47C0-A737-3523F1412EE6}"/>
              </a:ext>
            </a:extLst>
          </p:cNvPr>
          <p:cNvSpPr>
            <a:spLocks noGrp="1"/>
          </p:cNvSpPr>
          <p:nvPr>
            <p:ph idx="1"/>
          </p:nvPr>
        </p:nvSpPr>
        <p:spPr/>
        <p:txBody>
          <a:bodyPr/>
          <a:lstStyle/>
          <a:p>
            <a:r>
              <a:rPr lang="zh-CN" altLang="en-US" dirty="0"/>
              <a:t>序列容器</a:t>
            </a:r>
            <a:endParaRPr lang="en-US" altLang="zh-CN" dirty="0"/>
          </a:p>
          <a:p>
            <a:pPr lvl="1"/>
            <a:r>
              <a:rPr lang="en-US" altLang="zh-CN" dirty="0"/>
              <a:t>list</a:t>
            </a:r>
          </a:p>
          <a:p>
            <a:pPr lvl="1"/>
            <a:r>
              <a:rPr lang="en-US" altLang="zh-CN" dirty="0"/>
              <a:t>vector</a:t>
            </a:r>
          </a:p>
          <a:p>
            <a:pPr lvl="1"/>
            <a:r>
              <a:rPr lang="en-US" altLang="zh-CN" dirty="0"/>
              <a:t>deque</a:t>
            </a:r>
          </a:p>
          <a:p>
            <a:r>
              <a:rPr lang="zh-CN" altLang="en-US" dirty="0"/>
              <a:t>关联容器</a:t>
            </a:r>
            <a:endParaRPr lang="en-US" altLang="zh-CN" dirty="0"/>
          </a:p>
          <a:p>
            <a:pPr lvl="1"/>
            <a:r>
              <a:rPr lang="en-US" altLang="zh-CN" dirty="0"/>
              <a:t>map</a:t>
            </a:r>
          </a:p>
          <a:p>
            <a:pPr lvl="1"/>
            <a:r>
              <a:rPr lang="en-US" altLang="zh-CN" dirty="0"/>
              <a:t>set</a:t>
            </a:r>
          </a:p>
          <a:p>
            <a:pPr lvl="1"/>
            <a:r>
              <a:rPr lang="en-US" altLang="zh-CN" dirty="0" err="1"/>
              <a:t>unordered_map</a:t>
            </a:r>
            <a:endParaRPr lang="en-US" altLang="zh-CN" dirty="0"/>
          </a:p>
          <a:p>
            <a:pPr lvl="1"/>
            <a:r>
              <a:rPr lang="en-US" altLang="zh-CN" dirty="0" err="1"/>
              <a:t>unordered_set</a:t>
            </a:r>
            <a:endParaRPr lang="en-US" altLang="zh-CN" dirty="0"/>
          </a:p>
          <a:p>
            <a:r>
              <a:rPr lang="zh-CN" altLang="en-US" dirty="0"/>
              <a:t>其他</a:t>
            </a:r>
            <a:endParaRPr lang="en-US" altLang="zh-CN" dirty="0"/>
          </a:p>
          <a:p>
            <a:pPr lvl="1"/>
            <a:r>
              <a:rPr lang="en-US" altLang="zh-CN" dirty="0" err="1"/>
              <a:t>bitset</a:t>
            </a:r>
            <a:endParaRPr lang="zh-CN" altLang="en-US" dirty="0"/>
          </a:p>
        </p:txBody>
      </p:sp>
    </p:spTree>
    <p:extLst>
      <p:ext uri="{BB962C8B-B14F-4D97-AF65-F5344CB8AC3E}">
        <p14:creationId xmlns:p14="http://schemas.microsoft.com/office/powerpoint/2010/main" val="63409531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STL – </a:t>
            </a:r>
            <a:r>
              <a:rPr lang="zh-CN" altLang="en-US" dirty="0"/>
              <a:t>迭代器</a:t>
            </a:r>
          </a:p>
        </p:txBody>
      </p:sp>
      <p:sp>
        <p:nvSpPr>
          <p:cNvPr id="3" name="内容占位符 2"/>
          <p:cNvSpPr>
            <a:spLocks noGrp="1"/>
          </p:cNvSpPr>
          <p:nvPr>
            <p:ph idx="1"/>
          </p:nvPr>
        </p:nvSpPr>
        <p:spPr>
          <a:xfrm>
            <a:off x="1202919" y="2011680"/>
            <a:ext cx="9784080" cy="4206240"/>
          </a:xfrm>
        </p:spPr>
        <p:txBody>
          <a:bodyPr/>
          <a:lstStyle/>
          <a:p>
            <a:r>
              <a:rPr lang="zh-CN" altLang="en-US" dirty="0"/>
              <a:t>什么是迭代器</a:t>
            </a:r>
            <a:endParaRPr lang="en-US" altLang="zh-CN" dirty="0"/>
          </a:p>
          <a:p>
            <a:r>
              <a:rPr lang="zh-CN" altLang="en-US" dirty="0"/>
              <a:t>迭代器分类</a:t>
            </a:r>
            <a:endParaRPr lang="en-US" altLang="zh-CN" dirty="0"/>
          </a:p>
          <a:p>
            <a:pPr lvl="1"/>
            <a:r>
              <a:rPr lang="en-US" altLang="zh-CN" dirty="0"/>
              <a:t>input iterator</a:t>
            </a:r>
          </a:p>
          <a:p>
            <a:pPr lvl="1"/>
            <a:r>
              <a:rPr lang="en-US" altLang="zh-CN" dirty="0"/>
              <a:t>output iterator</a:t>
            </a:r>
          </a:p>
          <a:p>
            <a:pPr lvl="1"/>
            <a:r>
              <a:rPr lang="en-US" altLang="zh-CN" dirty="0"/>
              <a:t>forward iterator</a:t>
            </a:r>
          </a:p>
          <a:p>
            <a:pPr lvl="1"/>
            <a:r>
              <a:rPr lang="en-US" altLang="zh-CN" dirty="0"/>
              <a:t>bidirectional iterator</a:t>
            </a:r>
          </a:p>
          <a:p>
            <a:pPr lvl="1"/>
            <a:r>
              <a:rPr lang="en-US" altLang="zh-CN" dirty="0"/>
              <a:t>random iterator</a:t>
            </a:r>
          </a:p>
          <a:p>
            <a:pPr lvl="1"/>
            <a:r>
              <a:rPr lang="en-US" altLang="zh-CN" dirty="0"/>
              <a:t>reverse iterator</a:t>
            </a:r>
          </a:p>
        </p:txBody>
      </p:sp>
      <p:pic>
        <p:nvPicPr>
          <p:cNvPr id="2050" name="Picture 2" descr="http://upload-images.jianshu.io/upload_images/569506-8c70ef2fbc021363.png?imageMogr2/auto-orient/strip%7CimageView2/2">
            <a:extLst>
              <a:ext uri="{FF2B5EF4-FFF2-40B4-BE49-F238E27FC236}">
                <a16:creationId xmlns:a16="http://schemas.microsoft.com/office/drawing/2014/main" id="{25E24346-E702-448D-A4B7-93D263F6EA3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4959" y="2011680"/>
            <a:ext cx="5943600" cy="46578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2287275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F0DD94F-9CF7-4E86-AEBB-92A15781F3F8}"/>
              </a:ext>
            </a:extLst>
          </p:cNvPr>
          <p:cNvSpPr>
            <a:spLocks noGrp="1"/>
          </p:cNvSpPr>
          <p:nvPr>
            <p:ph type="title"/>
          </p:nvPr>
        </p:nvSpPr>
        <p:spPr/>
        <p:txBody>
          <a:bodyPr/>
          <a:lstStyle/>
          <a:p>
            <a:r>
              <a:rPr lang="en-US" altLang="zh-CN" dirty="0"/>
              <a:t>STL – </a:t>
            </a:r>
            <a:r>
              <a:rPr lang="zh-CN" altLang="en-US" dirty="0"/>
              <a:t>迭代器</a:t>
            </a:r>
          </a:p>
        </p:txBody>
      </p:sp>
      <p:sp>
        <p:nvSpPr>
          <p:cNvPr id="3" name="内容占位符 2">
            <a:extLst>
              <a:ext uri="{FF2B5EF4-FFF2-40B4-BE49-F238E27FC236}">
                <a16:creationId xmlns:a16="http://schemas.microsoft.com/office/drawing/2014/main" id="{04BEBB58-F4D0-46D2-9EB4-F6B916A3C3F3}"/>
              </a:ext>
            </a:extLst>
          </p:cNvPr>
          <p:cNvSpPr>
            <a:spLocks noGrp="1"/>
          </p:cNvSpPr>
          <p:nvPr>
            <p:ph idx="1"/>
          </p:nvPr>
        </p:nvSpPr>
        <p:spPr/>
        <p:txBody>
          <a:bodyPr/>
          <a:lstStyle/>
          <a:p>
            <a:r>
              <a:rPr lang="zh-CN" altLang="en-US" b="1" dirty="0">
                <a:solidFill>
                  <a:schemeClr val="accent1"/>
                </a:solidFill>
              </a:rPr>
              <a:t>迭代器如何分类？</a:t>
            </a:r>
            <a:endParaRPr lang="en-US" altLang="zh-CN" b="1" dirty="0">
              <a:solidFill>
                <a:schemeClr val="accent1"/>
              </a:solidFill>
            </a:endParaRPr>
          </a:p>
          <a:p>
            <a:r>
              <a:rPr lang="en-US" altLang="zh-CN" dirty="0"/>
              <a:t>++iterator or iterator++ ?</a:t>
            </a:r>
          </a:p>
          <a:p>
            <a:r>
              <a:rPr lang="zh-CN" altLang="en-US" dirty="0"/>
              <a:t>删除容器中的元素</a:t>
            </a:r>
            <a:endParaRPr lang="en-US" altLang="zh-CN" dirty="0"/>
          </a:p>
          <a:p>
            <a:r>
              <a:rPr lang="zh-CN" altLang="en-US" dirty="0"/>
              <a:t>如何自己实现一个迭代器？</a:t>
            </a:r>
          </a:p>
        </p:txBody>
      </p:sp>
      <p:pic>
        <p:nvPicPr>
          <p:cNvPr id="4" name="图片 3">
            <a:extLst>
              <a:ext uri="{FF2B5EF4-FFF2-40B4-BE49-F238E27FC236}">
                <a16:creationId xmlns:a16="http://schemas.microsoft.com/office/drawing/2014/main" id="{CD80C42C-4844-4D4E-8B63-BD916F8DC115}"/>
              </a:ext>
            </a:extLst>
          </p:cNvPr>
          <p:cNvPicPr>
            <a:picLocks noChangeAspect="1"/>
          </p:cNvPicPr>
          <p:nvPr/>
        </p:nvPicPr>
        <p:blipFill>
          <a:blip r:embed="rId3"/>
          <a:stretch>
            <a:fillRect/>
          </a:stretch>
        </p:blipFill>
        <p:spPr>
          <a:xfrm>
            <a:off x="5510212" y="2011680"/>
            <a:ext cx="5286375" cy="2362200"/>
          </a:xfrm>
          <a:prstGeom prst="rect">
            <a:avLst/>
          </a:prstGeom>
        </p:spPr>
      </p:pic>
      <p:pic>
        <p:nvPicPr>
          <p:cNvPr id="5" name="图片 4">
            <a:extLst>
              <a:ext uri="{FF2B5EF4-FFF2-40B4-BE49-F238E27FC236}">
                <a16:creationId xmlns:a16="http://schemas.microsoft.com/office/drawing/2014/main" id="{ABFD5CC8-9C2C-4C57-BE7A-BAC9D794F837}"/>
              </a:ext>
            </a:extLst>
          </p:cNvPr>
          <p:cNvPicPr>
            <a:picLocks noChangeAspect="1"/>
          </p:cNvPicPr>
          <p:nvPr/>
        </p:nvPicPr>
        <p:blipFill>
          <a:blip r:embed="rId4"/>
          <a:stretch>
            <a:fillRect/>
          </a:stretch>
        </p:blipFill>
        <p:spPr>
          <a:xfrm>
            <a:off x="6910387" y="4812291"/>
            <a:ext cx="3886200" cy="1495425"/>
          </a:xfrm>
          <a:prstGeom prst="rect">
            <a:avLst/>
          </a:prstGeom>
        </p:spPr>
      </p:pic>
    </p:spTree>
    <p:extLst>
      <p:ext uri="{BB962C8B-B14F-4D97-AF65-F5344CB8AC3E}">
        <p14:creationId xmlns:p14="http://schemas.microsoft.com/office/powerpoint/2010/main" val="300856887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F0DD94F-9CF7-4E86-AEBB-92A15781F3F8}"/>
              </a:ext>
            </a:extLst>
          </p:cNvPr>
          <p:cNvSpPr>
            <a:spLocks noGrp="1"/>
          </p:cNvSpPr>
          <p:nvPr>
            <p:ph type="title"/>
          </p:nvPr>
        </p:nvSpPr>
        <p:spPr/>
        <p:txBody>
          <a:bodyPr/>
          <a:lstStyle/>
          <a:p>
            <a:r>
              <a:rPr lang="en-US" altLang="zh-CN" dirty="0"/>
              <a:t>STL – </a:t>
            </a:r>
            <a:r>
              <a:rPr lang="zh-CN" altLang="en-US" dirty="0"/>
              <a:t>迭代器</a:t>
            </a:r>
          </a:p>
        </p:txBody>
      </p:sp>
      <p:sp>
        <p:nvSpPr>
          <p:cNvPr id="3" name="内容占位符 2">
            <a:extLst>
              <a:ext uri="{FF2B5EF4-FFF2-40B4-BE49-F238E27FC236}">
                <a16:creationId xmlns:a16="http://schemas.microsoft.com/office/drawing/2014/main" id="{04BEBB58-F4D0-46D2-9EB4-F6B916A3C3F3}"/>
              </a:ext>
            </a:extLst>
          </p:cNvPr>
          <p:cNvSpPr>
            <a:spLocks noGrp="1"/>
          </p:cNvSpPr>
          <p:nvPr>
            <p:ph idx="1"/>
          </p:nvPr>
        </p:nvSpPr>
        <p:spPr/>
        <p:txBody>
          <a:bodyPr/>
          <a:lstStyle/>
          <a:p>
            <a:r>
              <a:rPr lang="zh-CN" altLang="en-US" dirty="0"/>
              <a:t>迭代器如何分类？</a:t>
            </a:r>
            <a:endParaRPr lang="en-US" altLang="zh-CN" dirty="0"/>
          </a:p>
          <a:p>
            <a:r>
              <a:rPr lang="en-US" altLang="zh-CN" b="1" dirty="0">
                <a:solidFill>
                  <a:schemeClr val="accent1"/>
                </a:solidFill>
              </a:rPr>
              <a:t>++iterator or iterator++ ?</a:t>
            </a:r>
          </a:p>
          <a:p>
            <a:r>
              <a:rPr lang="zh-CN" altLang="en-US" dirty="0"/>
              <a:t>删除容器中的元素</a:t>
            </a:r>
            <a:endParaRPr lang="en-US" altLang="zh-CN" dirty="0"/>
          </a:p>
          <a:p>
            <a:r>
              <a:rPr lang="zh-CN" altLang="en-US" dirty="0"/>
              <a:t>如何自己实现一个迭代器？</a:t>
            </a:r>
          </a:p>
        </p:txBody>
      </p:sp>
    </p:spTree>
    <p:extLst>
      <p:ext uri="{BB962C8B-B14F-4D97-AF65-F5344CB8AC3E}">
        <p14:creationId xmlns:p14="http://schemas.microsoft.com/office/powerpoint/2010/main" val="85934130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F0DD94F-9CF7-4E86-AEBB-92A15781F3F8}"/>
              </a:ext>
            </a:extLst>
          </p:cNvPr>
          <p:cNvSpPr>
            <a:spLocks noGrp="1"/>
          </p:cNvSpPr>
          <p:nvPr>
            <p:ph type="title"/>
          </p:nvPr>
        </p:nvSpPr>
        <p:spPr/>
        <p:txBody>
          <a:bodyPr/>
          <a:lstStyle/>
          <a:p>
            <a:r>
              <a:rPr lang="en-US" altLang="zh-CN" dirty="0"/>
              <a:t>STL – </a:t>
            </a:r>
            <a:r>
              <a:rPr lang="zh-CN" altLang="en-US" dirty="0"/>
              <a:t>迭代器</a:t>
            </a:r>
          </a:p>
        </p:txBody>
      </p:sp>
      <p:sp>
        <p:nvSpPr>
          <p:cNvPr id="3" name="内容占位符 2">
            <a:extLst>
              <a:ext uri="{FF2B5EF4-FFF2-40B4-BE49-F238E27FC236}">
                <a16:creationId xmlns:a16="http://schemas.microsoft.com/office/drawing/2014/main" id="{04BEBB58-F4D0-46D2-9EB4-F6B916A3C3F3}"/>
              </a:ext>
            </a:extLst>
          </p:cNvPr>
          <p:cNvSpPr>
            <a:spLocks noGrp="1"/>
          </p:cNvSpPr>
          <p:nvPr>
            <p:ph idx="1"/>
          </p:nvPr>
        </p:nvSpPr>
        <p:spPr/>
        <p:txBody>
          <a:bodyPr/>
          <a:lstStyle/>
          <a:p>
            <a:r>
              <a:rPr lang="zh-CN" altLang="en-US" dirty="0"/>
              <a:t>迭代器如何分类？</a:t>
            </a:r>
            <a:endParaRPr lang="en-US" altLang="zh-CN" dirty="0"/>
          </a:p>
          <a:p>
            <a:r>
              <a:rPr lang="en-US" altLang="zh-CN" dirty="0"/>
              <a:t>++iterator or iterator++ ?</a:t>
            </a:r>
          </a:p>
          <a:p>
            <a:r>
              <a:rPr lang="zh-CN" altLang="en-US" b="1" dirty="0">
                <a:solidFill>
                  <a:srgbClr val="FFC000"/>
                </a:solidFill>
              </a:rPr>
              <a:t>删除容器中的元素</a:t>
            </a:r>
            <a:endParaRPr lang="en-US" altLang="zh-CN" b="1" dirty="0">
              <a:solidFill>
                <a:srgbClr val="FFC000"/>
              </a:solidFill>
            </a:endParaRPr>
          </a:p>
          <a:p>
            <a:r>
              <a:rPr lang="zh-CN" altLang="en-US" dirty="0"/>
              <a:t>如何自己实现一个迭代器？</a:t>
            </a:r>
          </a:p>
        </p:txBody>
      </p:sp>
      <p:sp>
        <p:nvSpPr>
          <p:cNvPr id="4" name="矩形: 圆角 3">
            <a:hlinkClick r:id="rId3" action="ppaction://hlinkfile"/>
            <a:extLst>
              <a:ext uri="{FF2B5EF4-FFF2-40B4-BE49-F238E27FC236}">
                <a16:creationId xmlns:a16="http://schemas.microsoft.com/office/drawing/2014/main" id="{837D3450-B51D-4128-BC5A-EFF6F5CBD469}"/>
              </a:ext>
            </a:extLst>
          </p:cNvPr>
          <p:cNvSpPr/>
          <p:nvPr/>
        </p:nvSpPr>
        <p:spPr>
          <a:xfrm>
            <a:off x="9844779" y="6015297"/>
            <a:ext cx="1589809" cy="446809"/>
          </a:xfrm>
          <a:prstGeom prst="roundRect">
            <a:avLst/>
          </a:prstGeom>
          <a:solidFill>
            <a:srgbClr val="F48F70"/>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Sample - 13</a:t>
            </a:r>
            <a:endParaRPr lang="zh-CN" altLang="en-US" dirty="0"/>
          </a:p>
        </p:txBody>
      </p:sp>
    </p:spTree>
    <p:extLst>
      <p:ext uri="{BB962C8B-B14F-4D97-AF65-F5344CB8AC3E}">
        <p14:creationId xmlns:p14="http://schemas.microsoft.com/office/powerpoint/2010/main" val="282196861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5EEA15C-D37D-41E5-9908-681E1FE9349D}"/>
              </a:ext>
            </a:extLst>
          </p:cNvPr>
          <p:cNvSpPr>
            <a:spLocks noGrp="1"/>
          </p:cNvSpPr>
          <p:nvPr>
            <p:ph type="title"/>
          </p:nvPr>
        </p:nvSpPr>
        <p:spPr/>
        <p:txBody>
          <a:bodyPr/>
          <a:lstStyle/>
          <a:p>
            <a:r>
              <a:rPr lang="en-US" altLang="zh-CN" dirty="0"/>
              <a:t>STL – </a:t>
            </a:r>
            <a:r>
              <a:rPr lang="zh-CN" altLang="en-US" dirty="0"/>
              <a:t>函数</a:t>
            </a:r>
          </a:p>
        </p:txBody>
      </p:sp>
      <p:sp>
        <p:nvSpPr>
          <p:cNvPr id="3" name="内容占位符 2">
            <a:extLst>
              <a:ext uri="{FF2B5EF4-FFF2-40B4-BE49-F238E27FC236}">
                <a16:creationId xmlns:a16="http://schemas.microsoft.com/office/drawing/2014/main" id="{24831B2F-B669-46A1-A4C6-299D281DB09F}"/>
              </a:ext>
            </a:extLst>
          </p:cNvPr>
          <p:cNvSpPr>
            <a:spLocks noGrp="1"/>
          </p:cNvSpPr>
          <p:nvPr>
            <p:ph idx="1"/>
          </p:nvPr>
        </p:nvSpPr>
        <p:spPr>
          <a:xfrm>
            <a:off x="1202919" y="2011680"/>
            <a:ext cx="9784080" cy="4206240"/>
          </a:xfrm>
        </p:spPr>
        <p:txBody>
          <a:bodyPr/>
          <a:lstStyle/>
          <a:p>
            <a:r>
              <a:rPr lang="zh-CN" altLang="en-US" dirty="0"/>
              <a:t>函数对象</a:t>
            </a:r>
            <a:endParaRPr lang="en-US" altLang="zh-CN" dirty="0"/>
          </a:p>
          <a:p>
            <a:pPr lvl="1"/>
            <a:r>
              <a:rPr lang="zh-CN" altLang="en-US" dirty="0"/>
              <a:t>一元函数</a:t>
            </a:r>
            <a:endParaRPr lang="en-US" altLang="zh-CN" dirty="0"/>
          </a:p>
          <a:p>
            <a:pPr lvl="1"/>
            <a:r>
              <a:rPr lang="zh-CN" altLang="en-US" dirty="0"/>
              <a:t>二元函数</a:t>
            </a:r>
            <a:endParaRPr lang="en-US" altLang="zh-CN" dirty="0"/>
          </a:p>
          <a:p>
            <a:r>
              <a:rPr lang="zh-CN" altLang="en-US" dirty="0"/>
              <a:t>函数适配器</a:t>
            </a:r>
            <a:endParaRPr lang="en-US" altLang="zh-CN" dirty="0"/>
          </a:p>
          <a:p>
            <a:pPr lvl="1"/>
            <a:r>
              <a:rPr lang="en-US" altLang="zh-CN" dirty="0"/>
              <a:t>bind1st</a:t>
            </a:r>
          </a:p>
          <a:p>
            <a:pPr lvl="1"/>
            <a:r>
              <a:rPr lang="en-US" altLang="zh-CN" dirty="0"/>
              <a:t>bind2nd</a:t>
            </a:r>
          </a:p>
          <a:p>
            <a:pPr lvl="1"/>
            <a:r>
              <a:rPr lang="en-US" altLang="zh-CN" dirty="0"/>
              <a:t>not1</a:t>
            </a:r>
          </a:p>
          <a:p>
            <a:pPr lvl="1"/>
            <a:r>
              <a:rPr lang="en-US" altLang="zh-CN" dirty="0"/>
              <a:t>not2</a:t>
            </a:r>
          </a:p>
          <a:p>
            <a:pPr lvl="1"/>
            <a:r>
              <a:rPr lang="en-US" altLang="zh-CN" dirty="0" err="1"/>
              <a:t>mem_fun</a:t>
            </a:r>
            <a:r>
              <a:rPr lang="zh-CN" altLang="en-US" dirty="0"/>
              <a:t>， </a:t>
            </a:r>
            <a:r>
              <a:rPr lang="en-US" altLang="zh-CN" dirty="0" err="1"/>
              <a:t>mem_fun_ref</a:t>
            </a:r>
            <a:endParaRPr lang="zh-CN" altLang="en-US" dirty="0"/>
          </a:p>
        </p:txBody>
      </p:sp>
      <p:pic>
        <p:nvPicPr>
          <p:cNvPr id="5" name="图片 4">
            <a:extLst>
              <a:ext uri="{FF2B5EF4-FFF2-40B4-BE49-F238E27FC236}">
                <a16:creationId xmlns:a16="http://schemas.microsoft.com/office/drawing/2014/main" id="{6172C48B-88E3-4EEF-8210-F9973ABEDF3D}"/>
              </a:ext>
            </a:extLst>
          </p:cNvPr>
          <p:cNvPicPr>
            <a:picLocks noChangeAspect="1"/>
          </p:cNvPicPr>
          <p:nvPr/>
        </p:nvPicPr>
        <p:blipFill>
          <a:blip r:embed="rId3"/>
          <a:stretch>
            <a:fillRect/>
          </a:stretch>
        </p:blipFill>
        <p:spPr>
          <a:xfrm>
            <a:off x="7808334" y="2011680"/>
            <a:ext cx="3952875" cy="2409825"/>
          </a:xfrm>
          <a:prstGeom prst="rect">
            <a:avLst/>
          </a:prstGeom>
        </p:spPr>
      </p:pic>
      <p:sp>
        <p:nvSpPr>
          <p:cNvPr id="6" name="矩形: 圆角 5">
            <a:hlinkClick r:id="rId4" action="ppaction://hlinkfile"/>
            <a:extLst>
              <a:ext uri="{FF2B5EF4-FFF2-40B4-BE49-F238E27FC236}">
                <a16:creationId xmlns:a16="http://schemas.microsoft.com/office/drawing/2014/main" id="{8E35F78E-586F-4794-9E63-04FBE06D4C72}"/>
              </a:ext>
            </a:extLst>
          </p:cNvPr>
          <p:cNvSpPr/>
          <p:nvPr/>
        </p:nvSpPr>
        <p:spPr>
          <a:xfrm>
            <a:off x="9844779" y="6015297"/>
            <a:ext cx="1589809" cy="446809"/>
          </a:xfrm>
          <a:prstGeom prst="roundRect">
            <a:avLst/>
          </a:prstGeom>
          <a:solidFill>
            <a:srgbClr val="F48F70"/>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Sample - 14</a:t>
            </a:r>
            <a:endParaRPr lang="zh-CN" altLang="en-US" dirty="0"/>
          </a:p>
        </p:txBody>
      </p:sp>
    </p:spTree>
    <p:extLst>
      <p:ext uri="{BB962C8B-B14F-4D97-AF65-F5344CB8AC3E}">
        <p14:creationId xmlns:p14="http://schemas.microsoft.com/office/powerpoint/2010/main" val="344887948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1A0C8AB-9D91-4D9D-B405-589CB495080E}"/>
              </a:ext>
            </a:extLst>
          </p:cNvPr>
          <p:cNvSpPr>
            <a:spLocks noGrp="1"/>
          </p:cNvSpPr>
          <p:nvPr>
            <p:ph type="title"/>
          </p:nvPr>
        </p:nvSpPr>
        <p:spPr/>
        <p:txBody>
          <a:bodyPr/>
          <a:lstStyle/>
          <a:p>
            <a:r>
              <a:rPr lang="en-US" altLang="zh-CN" dirty="0"/>
              <a:t>STL – </a:t>
            </a:r>
            <a:r>
              <a:rPr lang="zh-CN" altLang="en-US" dirty="0"/>
              <a:t>算法</a:t>
            </a:r>
          </a:p>
        </p:txBody>
      </p:sp>
      <p:sp>
        <p:nvSpPr>
          <p:cNvPr id="3" name="内容占位符 2">
            <a:extLst>
              <a:ext uri="{FF2B5EF4-FFF2-40B4-BE49-F238E27FC236}">
                <a16:creationId xmlns:a16="http://schemas.microsoft.com/office/drawing/2014/main" id="{11CEAB21-C312-436A-85A5-B66EA9A8AD6C}"/>
              </a:ext>
            </a:extLst>
          </p:cNvPr>
          <p:cNvSpPr>
            <a:spLocks noGrp="1"/>
          </p:cNvSpPr>
          <p:nvPr>
            <p:ph idx="1"/>
          </p:nvPr>
        </p:nvSpPr>
        <p:spPr/>
        <p:txBody>
          <a:bodyPr/>
          <a:lstStyle/>
          <a:p>
            <a:r>
              <a:rPr lang="zh-CN" altLang="en-US"/>
              <a:t>非可变序列算法</a:t>
            </a:r>
          </a:p>
          <a:p>
            <a:r>
              <a:rPr lang="zh-CN" altLang="en-US"/>
              <a:t>可变序列算法</a:t>
            </a:r>
            <a:endParaRPr lang="en-US" altLang="zh-CN"/>
          </a:p>
          <a:p>
            <a:r>
              <a:rPr lang="zh-CN" altLang="en-US"/>
              <a:t>排序算法</a:t>
            </a:r>
          </a:p>
          <a:p>
            <a:r>
              <a:rPr lang="zh-CN" altLang="en-US"/>
              <a:t>数值算法</a:t>
            </a:r>
            <a:endParaRPr lang="zh-CN" altLang="en-US" dirty="0"/>
          </a:p>
        </p:txBody>
      </p:sp>
      <p:sp>
        <p:nvSpPr>
          <p:cNvPr id="5" name="矩形 4">
            <a:extLst>
              <a:ext uri="{FF2B5EF4-FFF2-40B4-BE49-F238E27FC236}">
                <a16:creationId xmlns:a16="http://schemas.microsoft.com/office/drawing/2014/main" id="{5209D9A7-9C93-4B46-B385-38E09D957729}"/>
              </a:ext>
            </a:extLst>
          </p:cNvPr>
          <p:cNvSpPr/>
          <p:nvPr/>
        </p:nvSpPr>
        <p:spPr>
          <a:xfrm>
            <a:off x="5392882" y="6217920"/>
            <a:ext cx="6348845" cy="369332"/>
          </a:xfrm>
          <a:prstGeom prst="rect">
            <a:avLst/>
          </a:prstGeom>
        </p:spPr>
        <p:txBody>
          <a:bodyPr wrap="square">
            <a:spAutoFit/>
          </a:bodyPr>
          <a:lstStyle/>
          <a:p>
            <a:r>
              <a:rPr lang="en-US" altLang="zh-CN" dirty="0"/>
              <a:t>STL</a:t>
            </a:r>
            <a:r>
              <a:rPr lang="zh-CN" altLang="en-US" dirty="0"/>
              <a:t>算法部分主要由头文件</a:t>
            </a:r>
            <a:r>
              <a:rPr lang="en-US" altLang="zh-CN" dirty="0"/>
              <a:t>&lt;algorithm&gt;,&lt;numeric&gt;,&lt;functional&gt;</a:t>
            </a:r>
            <a:endParaRPr lang="zh-CN" altLang="en-US" dirty="0"/>
          </a:p>
        </p:txBody>
      </p:sp>
    </p:spTree>
    <p:extLst>
      <p:ext uri="{BB962C8B-B14F-4D97-AF65-F5344CB8AC3E}">
        <p14:creationId xmlns:p14="http://schemas.microsoft.com/office/powerpoint/2010/main" val="355651968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221ADA9-E428-467F-8F4E-0F66C98859A0}"/>
              </a:ext>
            </a:extLst>
          </p:cNvPr>
          <p:cNvSpPr>
            <a:spLocks noGrp="1"/>
          </p:cNvSpPr>
          <p:nvPr>
            <p:ph type="title"/>
          </p:nvPr>
        </p:nvSpPr>
        <p:spPr/>
        <p:txBody>
          <a:bodyPr/>
          <a:lstStyle/>
          <a:p>
            <a:r>
              <a:rPr lang="en-US" altLang="zh-CN" dirty="0"/>
              <a:t>STL – </a:t>
            </a:r>
            <a:r>
              <a:rPr lang="zh-CN" altLang="en-US" dirty="0"/>
              <a:t>查找算法（</a:t>
            </a:r>
            <a:r>
              <a:rPr lang="en-US" altLang="zh-CN" dirty="0"/>
              <a:t>13</a:t>
            </a:r>
            <a:r>
              <a:rPr lang="zh-CN" altLang="en-US" dirty="0"/>
              <a:t>）</a:t>
            </a:r>
          </a:p>
        </p:txBody>
      </p:sp>
      <p:graphicFrame>
        <p:nvGraphicFramePr>
          <p:cNvPr id="6" name="表格 5">
            <a:extLst>
              <a:ext uri="{FF2B5EF4-FFF2-40B4-BE49-F238E27FC236}">
                <a16:creationId xmlns:a16="http://schemas.microsoft.com/office/drawing/2014/main" id="{554E1625-7DB5-484D-829B-C78F51E3CB1D}"/>
              </a:ext>
            </a:extLst>
          </p:cNvPr>
          <p:cNvGraphicFramePr>
            <a:graphicFrameLocks noGrp="1"/>
          </p:cNvGraphicFramePr>
          <p:nvPr>
            <p:extLst>
              <p:ext uri="{D42A27DB-BD31-4B8C-83A1-F6EECF244321}">
                <p14:modId xmlns:p14="http://schemas.microsoft.com/office/powerpoint/2010/main" val="545237275"/>
              </p:ext>
            </p:extLst>
          </p:nvPr>
        </p:nvGraphicFramePr>
        <p:xfrm>
          <a:off x="764423" y="2009214"/>
          <a:ext cx="10661072" cy="4477068"/>
        </p:xfrm>
        <a:graphic>
          <a:graphicData uri="http://schemas.openxmlformats.org/drawingml/2006/table">
            <a:tbl>
              <a:tblPr>
                <a:tableStyleId>{0660B408-B3CF-4A94-85FC-2B1E0A45F4A2}</a:tableStyleId>
              </a:tblPr>
              <a:tblGrid>
                <a:gridCol w="1205345">
                  <a:extLst>
                    <a:ext uri="{9D8B030D-6E8A-4147-A177-3AD203B41FA5}">
                      <a16:colId xmlns:a16="http://schemas.microsoft.com/office/drawing/2014/main" val="2821672060"/>
                    </a:ext>
                  </a:extLst>
                </a:gridCol>
                <a:gridCol w="9455727">
                  <a:extLst>
                    <a:ext uri="{9D8B030D-6E8A-4147-A177-3AD203B41FA5}">
                      <a16:colId xmlns:a16="http://schemas.microsoft.com/office/drawing/2014/main" val="3745245639"/>
                    </a:ext>
                  </a:extLst>
                </a:gridCol>
              </a:tblGrid>
              <a:tr h="334989">
                <a:tc>
                  <a:txBody>
                    <a:bodyPr/>
                    <a:lstStyle/>
                    <a:p>
                      <a:pPr algn="r" fontAlgn="ctr"/>
                      <a:r>
                        <a:rPr lang="en-US" sz="1200" u="none" strike="noStrike" dirty="0" err="1">
                          <a:solidFill>
                            <a:sysClr val="windowText" lastClr="000000"/>
                          </a:solidFill>
                          <a:effectLst/>
                          <a:latin typeface="微软雅黑 Light" panose="020B0502040204020203" pitchFamily="34" charset="-122"/>
                          <a:ea typeface="微软雅黑 Light" panose="020B0502040204020203" pitchFamily="34" charset="-122"/>
                        </a:rPr>
                        <a:t>adjacent_find</a:t>
                      </a:r>
                      <a:endParaRPr lang="en-US" sz="1200" b="0" i="0" u="none" strike="noStrike" dirty="0">
                        <a:solidFill>
                          <a:sysClr val="windowText" lastClr="000000"/>
                        </a:solidFill>
                        <a:effectLst/>
                        <a:latin typeface="微软雅黑 Light" panose="020B0502040204020203" pitchFamily="34" charset="-122"/>
                        <a:ea typeface="微软雅黑 Light" panose="020B0502040204020203" pitchFamily="34" charset="-122"/>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tc>
                  <a:txBody>
                    <a:bodyPr/>
                    <a:lstStyle/>
                    <a:p>
                      <a:pPr algn="l" fontAlgn="ctr"/>
                      <a:r>
                        <a:rPr lang="zh-CN" altLang="en-US" sz="1200" u="none" strike="noStrike" dirty="0">
                          <a:solidFill>
                            <a:sysClr val="windowText" lastClr="000000"/>
                          </a:solidFill>
                          <a:effectLst/>
                          <a:latin typeface="微软雅黑 Light" panose="020B0502040204020203" pitchFamily="34" charset="-122"/>
                          <a:ea typeface="微软雅黑 Light" panose="020B0502040204020203" pitchFamily="34" charset="-122"/>
                        </a:rPr>
                        <a:t>在</a:t>
                      </a:r>
                      <a:r>
                        <a:rPr lang="en-US" altLang="zh-CN" sz="1200" u="none" strike="noStrike" dirty="0">
                          <a:solidFill>
                            <a:sysClr val="windowText" lastClr="000000"/>
                          </a:solidFill>
                          <a:effectLst/>
                          <a:latin typeface="微软雅黑 Light" panose="020B0502040204020203" pitchFamily="34" charset="-122"/>
                          <a:ea typeface="微软雅黑 Light" panose="020B0502040204020203" pitchFamily="34" charset="-122"/>
                        </a:rPr>
                        <a:t>iterator</a:t>
                      </a:r>
                      <a:r>
                        <a:rPr lang="zh-CN" altLang="en-US" sz="1200" u="none" strike="noStrike" dirty="0">
                          <a:solidFill>
                            <a:sysClr val="windowText" lastClr="000000"/>
                          </a:solidFill>
                          <a:effectLst/>
                          <a:latin typeface="微软雅黑 Light" panose="020B0502040204020203" pitchFamily="34" charset="-122"/>
                          <a:ea typeface="微软雅黑 Light" panose="020B0502040204020203" pitchFamily="34" charset="-122"/>
                        </a:rPr>
                        <a:t>对标识元素范围内，查找一对相邻重复元素，找到则返回指向这对元素的第一个元素的</a:t>
                      </a:r>
                      <a:r>
                        <a:rPr lang="en-US" altLang="zh-CN" sz="1200" u="none" strike="noStrike" dirty="0" err="1">
                          <a:solidFill>
                            <a:sysClr val="windowText" lastClr="000000"/>
                          </a:solidFill>
                          <a:effectLst/>
                          <a:latin typeface="微软雅黑 Light" panose="020B0502040204020203" pitchFamily="34" charset="-122"/>
                          <a:ea typeface="微软雅黑 Light" panose="020B0502040204020203" pitchFamily="34" charset="-122"/>
                        </a:rPr>
                        <a:t>ForwardIterator</a:t>
                      </a:r>
                      <a:r>
                        <a:rPr lang="zh-CN" altLang="en-US" sz="1200" u="none" strike="noStrike" dirty="0">
                          <a:solidFill>
                            <a:sysClr val="windowText" lastClr="000000"/>
                          </a:solidFill>
                          <a:effectLst/>
                          <a:latin typeface="微软雅黑 Light" panose="020B0502040204020203" pitchFamily="34" charset="-122"/>
                          <a:ea typeface="微软雅黑 Light" panose="020B0502040204020203" pitchFamily="34" charset="-122"/>
                        </a:rPr>
                        <a:t>。否则返回</a:t>
                      </a:r>
                      <a:r>
                        <a:rPr lang="en-US" altLang="zh-CN" sz="1200" u="none" strike="noStrike" dirty="0">
                          <a:solidFill>
                            <a:sysClr val="windowText" lastClr="000000"/>
                          </a:solidFill>
                          <a:effectLst/>
                          <a:latin typeface="微软雅黑 Light" panose="020B0502040204020203" pitchFamily="34" charset="-122"/>
                          <a:ea typeface="微软雅黑 Light" panose="020B0502040204020203" pitchFamily="34" charset="-122"/>
                        </a:rPr>
                        <a:t>last</a:t>
                      </a:r>
                      <a:r>
                        <a:rPr lang="zh-CN" altLang="en-US" sz="1200" u="none" strike="noStrike" dirty="0">
                          <a:solidFill>
                            <a:sysClr val="windowText" lastClr="000000"/>
                          </a:solidFill>
                          <a:effectLst/>
                          <a:latin typeface="微软雅黑 Light" panose="020B0502040204020203" pitchFamily="34" charset="-122"/>
                          <a:ea typeface="微软雅黑 Light" panose="020B0502040204020203" pitchFamily="34" charset="-122"/>
                        </a:rPr>
                        <a:t>。</a:t>
                      </a:r>
                      <a:endParaRPr lang="zh-CN" altLang="en-US" sz="1200" b="0" i="0" u="none" strike="noStrike" dirty="0">
                        <a:solidFill>
                          <a:sysClr val="windowText" lastClr="000000"/>
                        </a:solidFill>
                        <a:effectLst/>
                        <a:latin typeface="微软雅黑 Light" panose="020B0502040204020203" pitchFamily="34" charset="-122"/>
                        <a:ea typeface="微软雅黑 Light" panose="020B0502040204020203" pitchFamily="34" charset="-122"/>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1959723295"/>
                  </a:ext>
                </a:extLst>
              </a:tr>
              <a:tr h="334989">
                <a:tc>
                  <a:txBody>
                    <a:bodyPr/>
                    <a:lstStyle/>
                    <a:p>
                      <a:pPr algn="r" fontAlgn="ctr"/>
                      <a:r>
                        <a:rPr lang="en-US" sz="1200" u="none" strike="noStrike" dirty="0" err="1">
                          <a:solidFill>
                            <a:sysClr val="windowText" lastClr="000000"/>
                          </a:solidFill>
                          <a:effectLst/>
                          <a:latin typeface="微软雅黑 Light" panose="020B0502040204020203" pitchFamily="34" charset="-122"/>
                          <a:ea typeface="微软雅黑 Light" panose="020B0502040204020203" pitchFamily="34" charset="-122"/>
                        </a:rPr>
                        <a:t>binary_search</a:t>
                      </a:r>
                      <a:endParaRPr lang="en-US" sz="1200" b="0" i="0" u="none" strike="noStrike" dirty="0">
                        <a:solidFill>
                          <a:sysClr val="windowText" lastClr="000000"/>
                        </a:solidFill>
                        <a:effectLst/>
                        <a:latin typeface="微软雅黑 Light" panose="020B0502040204020203" pitchFamily="34" charset="-122"/>
                        <a:ea typeface="微软雅黑 Light" panose="020B0502040204020203" pitchFamily="34" charset="-122"/>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tc>
                  <a:txBody>
                    <a:bodyPr/>
                    <a:lstStyle/>
                    <a:p>
                      <a:pPr algn="l" fontAlgn="ctr"/>
                      <a:r>
                        <a:rPr lang="zh-CN" altLang="en-US" sz="1200" u="none" strike="noStrike" dirty="0">
                          <a:solidFill>
                            <a:sysClr val="windowText" lastClr="000000"/>
                          </a:solidFill>
                          <a:effectLst/>
                          <a:latin typeface="微软雅黑 Light" panose="020B0502040204020203" pitchFamily="34" charset="-122"/>
                          <a:ea typeface="微软雅黑 Light" panose="020B0502040204020203" pitchFamily="34" charset="-122"/>
                        </a:rPr>
                        <a:t>在有序序列中查找</a:t>
                      </a:r>
                      <a:r>
                        <a:rPr lang="en-US" altLang="zh-CN" sz="1200" u="none" strike="noStrike" dirty="0">
                          <a:solidFill>
                            <a:sysClr val="windowText" lastClr="000000"/>
                          </a:solidFill>
                          <a:effectLst/>
                          <a:latin typeface="微软雅黑 Light" panose="020B0502040204020203" pitchFamily="34" charset="-122"/>
                          <a:ea typeface="微软雅黑 Light" panose="020B0502040204020203" pitchFamily="34" charset="-122"/>
                        </a:rPr>
                        <a:t>value</a:t>
                      </a:r>
                      <a:r>
                        <a:rPr lang="zh-CN" altLang="en-US" sz="1200" u="none" strike="noStrike" dirty="0">
                          <a:solidFill>
                            <a:sysClr val="windowText" lastClr="000000"/>
                          </a:solidFill>
                          <a:effectLst/>
                          <a:latin typeface="微软雅黑 Light" panose="020B0502040204020203" pitchFamily="34" charset="-122"/>
                          <a:ea typeface="微软雅黑 Light" panose="020B0502040204020203" pitchFamily="34" charset="-122"/>
                        </a:rPr>
                        <a:t>，找到返回</a:t>
                      </a:r>
                      <a:r>
                        <a:rPr lang="en-US" altLang="zh-CN" sz="1200" u="none" strike="noStrike" dirty="0">
                          <a:solidFill>
                            <a:sysClr val="windowText" lastClr="000000"/>
                          </a:solidFill>
                          <a:effectLst/>
                          <a:latin typeface="微软雅黑 Light" panose="020B0502040204020203" pitchFamily="34" charset="-122"/>
                          <a:ea typeface="微软雅黑 Light" panose="020B0502040204020203" pitchFamily="34" charset="-122"/>
                        </a:rPr>
                        <a:t>true</a:t>
                      </a:r>
                      <a:r>
                        <a:rPr lang="zh-CN" altLang="en-US" sz="1200" u="none" strike="noStrike" dirty="0">
                          <a:solidFill>
                            <a:sysClr val="windowText" lastClr="000000"/>
                          </a:solidFill>
                          <a:effectLst/>
                          <a:latin typeface="微软雅黑 Light" panose="020B0502040204020203" pitchFamily="34" charset="-122"/>
                          <a:ea typeface="微软雅黑 Light" panose="020B0502040204020203" pitchFamily="34" charset="-122"/>
                        </a:rPr>
                        <a:t>。重载的版本实用指定的比较函数对象或函数指针来判断相等。</a:t>
                      </a:r>
                      <a:endParaRPr lang="zh-CN" altLang="en-US" sz="1200" b="0" i="0" u="none" strike="noStrike" dirty="0">
                        <a:solidFill>
                          <a:sysClr val="windowText" lastClr="000000"/>
                        </a:solidFill>
                        <a:effectLst/>
                        <a:latin typeface="微软雅黑 Light" panose="020B0502040204020203" pitchFamily="34" charset="-122"/>
                        <a:ea typeface="微软雅黑 Light" panose="020B0502040204020203" pitchFamily="34" charset="-122"/>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1067864475"/>
                  </a:ext>
                </a:extLst>
              </a:tr>
              <a:tr h="334989">
                <a:tc>
                  <a:txBody>
                    <a:bodyPr/>
                    <a:lstStyle/>
                    <a:p>
                      <a:pPr algn="r" fontAlgn="ctr"/>
                      <a:r>
                        <a:rPr lang="en-US" sz="1200" u="none" strike="noStrike" dirty="0">
                          <a:solidFill>
                            <a:sysClr val="windowText" lastClr="000000"/>
                          </a:solidFill>
                          <a:effectLst/>
                          <a:latin typeface="微软雅黑 Light" panose="020B0502040204020203" pitchFamily="34" charset="-122"/>
                          <a:ea typeface="微软雅黑 Light" panose="020B0502040204020203" pitchFamily="34" charset="-122"/>
                        </a:rPr>
                        <a:t>count</a:t>
                      </a:r>
                      <a:endParaRPr lang="en-US" sz="1200" b="0" i="0" u="none" strike="noStrike" dirty="0">
                        <a:solidFill>
                          <a:sysClr val="windowText" lastClr="000000"/>
                        </a:solidFill>
                        <a:effectLst/>
                        <a:latin typeface="微软雅黑 Light" panose="020B0502040204020203" pitchFamily="34" charset="-122"/>
                        <a:ea typeface="微软雅黑 Light" panose="020B0502040204020203" pitchFamily="34" charset="-122"/>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tc>
                  <a:txBody>
                    <a:bodyPr/>
                    <a:lstStyle/>
                    <a:p>
                      <a:pPr algn="l" fontAlgn="ctr"/>
                      <a:r>
                        <a:rPr lang="zh-CN" altLang="en-US" sz="1200" u="none" strike="noStrike" dirty="0">
                          <a:solidFill>
                            <a:sysClr val="windowText" lastClr="000000"/>
                          </a:solidFill>
                          <a:effectLst/>
                          <a:latin typeface="微软雅黑 Light" panose="020B0502040204020203" pitchFamily="34" charset="-122"/>
                          <a:ea typeface="微软雅黑 Light" panose="020B0502040204020203" pitchFamily="34" charset="-122"/>
                        </a:rPr>
                        <a:t>利用等于操作符，把标志范围内的元素与输入值比较，返回相等元素个数。</a:t>
                      </a:r>
                      <a:endParaRPr lang="zh-CN" altLang="en-US" sz="1200" b="0" i="0" u="none" strike="noStrike" dirty="0">
                        <a:solidFill>
                          <a:sysClr val="windowText" lastClr="000000"/>
                        </a:solidFill>
                        <a:effectLst/>
                        <a:latin typeface="微软雅黑 Light" panose="020B0502040204020203" pitchFamily="34" charset="-122"/>
                        <a:ea typeface="微软雅黑 Light" panose="020B0502040204020203" pitchFamily="34" charset="-122"/>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2949301125"/>
                  </a:ext>
                </a:extLst>
              </a:tr>
              <a:tr h="334989">
                <a:tc>
                  <a:txBody>
                    <a:bodyPr/>
                    <a:lstStyle/>
                    <a:p>
                      <a:pPr algn="r" fontAlgn="ctr"/>
                      <a:r>
                        <a:rPr lang="en-US" sz="1200" u="none" strike="noStrike" dirty="0" err="1">
                          <a:solidFill>
                            <a:sysClr val="windowText" lastClr="000000"/>
                          </a:solidFill>
                          <a:effectLst/>
                          <a:latin typeface="微软雅黑 Light" panose="020B0502040204020203" pitchFamily="34" charset="-122"/>
                          <a:ea typeface="微软雅黑 Light" panose="020B0502040204020203" pitchFamily="34" charset="-122"/>
                        </a:rPr>
                        <a:t>count_if</a:t>
                      </a:r>
                      <a:endParaRPr lang="en-US" sz="1200" b="0" i="0" u="none" strike="noStrike" dirty="0">
                        <a:solidFill>
                          <a:sysClr val="windowText" lastClr="000000"/>
                        </a:solidFill>
                        <a:effectLst/>
                        <a:latin typeface="微软雅黑 Light" panose="020B0502040204020203" pitchFamily="34" charset="-122"/>
                        <a:ea typeface="微软雅黑 Light" panose="020B0502040204020203" pitchFamily="34" charset="-122"/>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tc>
                  <a:txBody>
                    <a:bodyPr/>
                    <a:lstStyle/>
                    <a:p>
                      <a:pPr algn="l" fontAlgn="ctr"/>
                      <a:r>
                        <a:rPr lang="zh-CN" altLang="en-US" sz="1200" u="none" strike="noStrike" dirty="0">
                          <a:solidFill>
                            <a:sysClr val="windowText" lastClr="000000"/>
                          </a:solidFill>
                          <a:effectLst/>
                          <a:latin typeface="微软雅黑 Light" panose="020B0502040204020203" pitchFamily="34" charset="-122"/>
                          <a:ea typeface="微软雅黑 Light" panose="020B0502040204020203" pitchFamily="34" charset="-122"/>
                        </a:rPr>
                        <a:t>利用输入的操作符，对标志范围内的元素进行操作，返回结果为</a:t>
                      </a:r>
                      <a:r>
                        <a:rPr lang="en-US" altLang="zh-CN" sz="1200" u="none" strike="noStrike" dirty="0">
                          <a:solidFill>
                            <a:sysClr val="windowText" lastClr="000000"/>
                          </a:solidFill>
                          <a:effectLst/>
                          <a:latin typeface="微软雅黑 Light" panose="020B0502040204020203" pitchFamily="34" charset="-122"/>
                          <a:ea typeface="微软雅黑 Light" panose="020B0502040204020203" pitchFamily="34" charset="-122"/>
                        </a:rPr>
                        <a:t>true</a:t>
                      </a:r>
                      <a:r>
                        <a:rPr lang="zh-CN" altLang="en-US" sz="1200" u="none" strike="noStrike" dirty="0">
                          <a:solidFill>
                            <a:sysClr val="windowText" lastClr="000000"/>
                          </a:solidFill>
                          <a:effectLst/>
                          <a:latin typeface="微软雅黑 Light" panose="020B0502040204020203" pitchFamily="34" charset="-122"/>
                          <a:ea typeface="微软雅黑 Light" panose="020B0502040204020203" pitchFamily="34" charset="-122"/>
                        </a:rPr>
                        <a:t>的个数。</a:t>
                      </a:r>
                      <a:endParaRPr lang="zh-CN" altLang="en-US" sz="1200" b="0" i="0" u="none" strike="noStrike" dirty="0">
                        <a:solidFill>
                          <a:sysClr val="windowText" lastClr="000000"/>
                        </a:solidFill>
                        <a:effectLst/>
                        <a:latin typeface="微软雅黑 Light" panose="020B0502040204020203" pitchFamily="34" charset="-122"/>
                        <a:ea typeface="微软雅黑 Light" panose="020B0502040204020203" pitchFamily="34" charset="-122"/>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2796720513"/>
                  </a:ext>
                </a:extLst>
              </a:tr>
              <a:tr h="334989">
                <a:tc>
                  <a:txBody>
                    <a:bodyPr/>
                    <a:lstStyle/>
                    <a:p>
                      <a:pPr algn="r" fontAlgn="ctr"/>
                      <a:r>
                        <a:rPr lang="en-US" sz="1200" u="none" strike="noStrike" dirty="0" err="1">
                          <a:solidFill>
                            <a:sysClr val="windowText" lastClr="000000"/>
                          </a:solidFill>
                          <a:effectLst/>
                          <a:latin typeface="微软雅黑 Light" panose="020B0502040204020203" pitchFamily="34" charset="-122"/>
                          <a:ea typeface="微软雅黑 Light" panose="020B0502040204020203" pitchFamily="34" charset="-122"/>
                        </a:rPr>
                        <a:t>equal_range</a:t>
                      </a:r>
                      <a:endParaRPr lang="en-US" sz="1200" b="0" i="0" u="none" strike="noStrike" dirty="0">
                        <a:solidFill>
                          <a:sysClr val="windowText" lastClr="000000"/>
                        </a:solidFill>
                        <a:effectLst/>
                        <a:latin typeface="微软雅黑 Light" panose="020B0502040204020203" pitchFamily="34" charset="-122"/>
                        <a:ea typeface="微软雅黑 Light" panose="020B0502040204020203" pitchFamily="34" charset="-122"/>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tc>
                  <a:txBody>
                    <a:bodyPr/>
                    <a:lstStyle/>
                    <a:p>
                      <a:pPr algn="l" fontAlgn="ctr"/>
                      <a:r>
                        <a:rPr lang="zh-CN" altLang="en-US" sz="1200" u="none" strike="noStrike" dirty="0">
                          <a:solidFill>
                            <a:sysClr val="windowText" lastClr="000000"/>
                          </a:solidFill>
                          <a:effectLst/>
                          <a:latin typeface="微软雅黑 Light" panose="020B0502040204020203" pitchFamily="34" charset="-122"/>
                          <a:ea typeface="微软雅黑 Light" panose="020B0502040204020203" pitchFamily="34" charset="-122"/>
                        </a:rPr>
                        <a:t>功能类似</a:t>
                      </a:r>
                      <a:r>
                        <a:rPr lang="en-US" sz="1200" u="none" strike="noStrike" dirty="0">
                          <a:solidFill>
                            <a:sysClr val="windowText" lastClr="000000"/>
                          </a:solidFill>
                          <a:effectLst/>
                          <a:latin typeface="微软雅黑 Light" panose="020B0502040204020203" pitchFamily="34" charset="-122"/>
                          <a:ea typeface="微软雅黑 Light" panose="020B0502040204020203" pitchFamily="34" charset="-122"/>
                        </a:rPr>
                        <a:t>equal，</a:t>
                      </a:r>
                      <a:r>
                        <a:rPr lang="zh-CN" altLang="en-US" sz="1200" u="none" strike="noStrike" dirty="0">
                          <a:solidFill>
                            <a:sysClr val="windowText" lastClr="000000"/>
                          </a:solidFill>
                          <a:effectLst/>
                          <a:latin typeface="微软雅黑 Light" panose="020B0502040204020203" pitchFamily="34" charset="-122"/>
                          <a:ea typeface="微软雅黑 Light" panose="020B0502040204020203" pitchFamily="34" charset="-122"/>
                        </a:rPr>
                        <a:t>返回一对</a:t>
                      </a:r>
                      <a:r>
                        <a:rPr lang="en-US" sz="1200" u="none" strike="noStrike" dirty="0">
                          <a:solidFill>
                            <a:sysClr val="windowText" lastClr="000000"/>
                          </a:solidFill>
                          <a:effectLst/>
                          <a:latin typeface="微软雅黑 Light" panose="020B0502040204020203" pitchFamily="34" charset="-122"/>
                          <a:ea typeface="微软雅黑 Light" panose="020B0502040204020203" pitchFamily="34" charset="-122"/>
                        </a:rPr>
                        <a:t>iterator，</a:t>
                      </a:r>
                      <a:r>
                        <a:rPr lang="zh-CN" altLang="en-US" sz="1200" u="none" strike="noStrike" dirty="0">
                          <a:solidFill>
                            <a:sysClr val="windowText" lastClr="000000"/>
                          </a:solidFill>
                          <a:effectLst/>
                          <a:latin typeface="微软雅黑 Light" panose="020B0502040204020203" pitchFamily="34" charset="-122"/>
                          <a:ea typeface="微软雅黑 Light" panose="020B0502040204020203" pitchFamily="34" charset="-122"/>
                        </a:rPr>
                        <a:t>第一个表示</a:t>
                      </a:r>
                      <a:r>
                        <a:rPr lang="en-US" sz="1200" u="none" strike="noStrike" dirty="0" err="1">
                          <a:solidFill>
                            <a:sysClr val="windowText" lastClr="000000"/>
                          </a:solidFill>
                          <a:effectLst/>
                          <a:latin typeface="微软雅黑 Light" panose="020B0502040204020203" pitchFamily="34" charset="-122"/>
                          <a:ea typeface="微软雅黑 Light" panose="020B0502040204020203" pitchFamily="34" charset="-122"/>
                        </a:rPr>
                        <a:t>lower_bound</a:t>
                      </a:r>
                      <a:r>
                        <a:rPr lang="en-US" sz="1200" u="none" strike="noStrike" dirty="0">
                          <a:solidFill>
                            <a:sysClr val="windowText" lastClr="000000"/>
                          </a:solidFill>
                          <a:effectLst/>
                          <a:latin typeface="微软雅黑 Light" panose="020B0502040204020203" pitchFamily="34" charset="-122"/>
                          <a:ea typeface="微软雅黑 Light" panose="020B0502040204020203" pitchFamily="34" charset="-122"/>
                        </a:rPr>
                        <a:t>，</a:t>
                      </a:r>
                      <a:r>
                        <a:rPr lang="zh-CN" altLang="en-US" sz="1200" u="none" strike="noStrike" dirty="0">
                          <a:solidFill>
                            <a:sysClr val="windowText" lastClr="000000"/>
                          </a:solidFill>
                          <a:effectLst/>
                          <a:latin typeface="微软雅黑 Light" panose="020B0502040204020203" pitchFamily="34" charset="-122"/>
                          <a:ea typeface="微软雅黑 Light" panose="020B0502040204020203" pitchFamily="34" charset="-122"/>
                        </a:rPr>
                        <a:t>第二个表示</a:t>
                      </a:r>
                      <a:r>
                        <a:rPr lang="en-US" sz="1200" u="none" strike="noStrike" dirty="0" err="1">
                          <a:solidFill>
                            <a:sysClr val="windowText" lastClr="000000"/>
                          </a:solidFill>
                          <a:effectLst/>
                          <a:latin typeface="微软雅黑 Light" panose="020B0502040204020203" pitchFamily="34" charset="-122"/>
                          <a:ea typeface="微软雅黑 Light" panose="020B0502040204020203" pitchFamily="34" charset="-122"/>
                        </a:rPr>
                        <a:t>upper_bound</a:t>
                      </a:r>
                      <a:r>
                        <a:rPr lang="en-US" sz="1200" u="none" strike="noStrike" dirty="0">
                          <a:solidFill>
                            <a:sysClr val="windowText" lastClr="000000"/>
                          </a:solidFill>
                          <a:effectLst/>
                          <a:latin typeface="微软雅黑 Light" panose="020B0502040204020203" pitchFamily="34" charset="-122"/>
                          <a:ea typeface="微软雅黑 Light" panose="020B0502040204020203" pitchFamily="34" charset="-122"/>
                        </a:rPr>
                        <a:t>。</a:t>
                      </a:r>
                      <a:endParaRPr lang="en-US" sz="1200" b="0" i="0" u="none" strike="noStrike" dirty="0">
                        <a:solidFill>
                          <a:sysClr val="windowText" lastClr="000000"/>
                        </a:solidFill>
                        <a:effectLst/>
                        <a:latin typeface="微软雅黑 Light" panose="020B0502040204020203" pitchFamily="34" charset="-122"/>
                        <a:ea typeface="微软雅黑 Light" panose="020B0502040204020203" pitchFamily="34" charset="-122"/>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1897257688"/>
                  </a:ext>
                </a:extLst>
              </a:tr>
              <a:tr h="334989">
                <a:tc>
                  <a:txBody>
                    <a:bodyPr/>
                    <a:lstStyle/>
                    <a:p>
                      <a:pPr algn="r" fontAlgn="ctr"/>
                      <a:r>
                        <a:rPr lang="en-US" sz="1200" u="none" strike="noStrike" dirty="0">
                          <a:solidFill>
                            <a:sysClr val="windowText" lastClr="000000"/>
                          </a:solidFill>
                          <a:effectLst/>
                          <a:latin typeface="微软雅黑 Light" panose="020B0502040204020203" pitchFamily="34" charset="-122"/>
                          <a:ea typeface="微软雅黑 Light" panose="020B0502040204020203" pitchFamily="34" charset="-122"/>
                        </a:rPr>
                        <a:t>find</a:t>
                      </a:r>
                      <a:endParaRPr lang="en-US" sz="1200" b="0" i="0" u="none" strike="noStrike" dirty="0">
                        <a:solidFill>
                          <a:sysClr val="windowText" lastClr="000000"/>
                        </a:solidFill>
                        <a:effectLst/>
                        <a:latin typeface="微软雅黑 Light" panose="020B0502040204020203" pitchFamily="34" charset="-122"/>
                        <a:ea typeface="微软雅黑 Light" panose="020B0502040204020203" pitchFamily="34" charset="-122"/>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tc>
                  <a:txBody>
                    <a:bodyPr/>
                    <a:lstStyle/>
                    <a:p>
                      <a:pPr algn="l" fontAlgn="ctr"/>
                      <a:r>
                        <a:rPr lang="zh-CN" altLang="en-US" sz="1200" u="none" strike="noStrike" dirty="0">
                          <a:solidFill>
                            <a:sysClr val="windowText" lastClr="000000"/>
                          </a:solidFill>
                          <a:effectLst/>
                          <a:latin typeface="微软雅黑 Light" panose="020B0502040204020203" pitchFamily="34" charset="-122"/>
                          <a:ea typeface="微软雅黑 Light" panose="020B0502040204020203" pitchFamily="34" charset="-122"/>
                        </a:rPr>
                        <a:t>利用底层元素的等于操作符，对指定范围内的元素与输入值进行比较。当匹配时，结束搜索，返回该元素的一个</a:t>
                      </a:r>
                      <a:r>
                        <a:rPr lang="en-US" altLang="zh-CN" sz="1200" u="none" strike="noStrike" dirty="0" err="1">
                          <a:solidFill>
                            <a:sysClr val="windowText" lastClr="000000"/>
                          </a:solidFill>
                          <a:effectLst/>
                          <a:latin typeface="微软雅黑 Light" panose="020B0502040204020203" pitchFamily="34" charset="-122"/>
                          <a:ea typeface="微软雅黑 Light" panose="020B0502040204020203" pitchFamily="34" charset="-122"/>
                        </a:rPr>
                        <a:t>InputIterator</a:t>
                      </a:r>
                      <a:r>
                        <a:rPr lang="zh-CN" altLang="en-US" sz="1200" u="none" strike="noStrike" dirty="0">
                          <a:solidFill>
                            <a:sysClr val="windowText" lastClr="000000"/>
                          </a:solidFill>
                          <a:effectLst/>
                          <a:latin typeface="微软雅黑 Light" panose="020B0502040204020203" pitchFamily="34" charset="-122"/>
                          <a:ea typeface="微软雅黑 Light" panose="020B0502040204020203" pitchFamily="34" charset="-122"/>
                        </a:rPr>
                        <a:t>。</a:t>
                      </a:r>
                      <a:endParaRPr lang="zh-CN" altLang="en-US" sz="1200" b="0" i="0" u="none" strike="noStrike" dirty="0">
                        <a:solidFill>
                          <a:sysClr val="windowText" lastClr="000000"/>
                        </a:solidFill>
                        <a:effectLst/>
                        <a:latin typeface="微软雅黑 Light" panose="020B0502040204020203" pitchFamily="34" charset="-122"/>
                        <a:ea typeface="微软雅黑 Light" panose="020B0502040204020203" pitchFamily="34" charset="-122"/>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2832137709"/>
                  </a:ext>
                </a:extLst>
              </a:tr>
              <a:tr h="392504">
                <a:tc>
                  <a:txBody>
                    <a:bodyPr/>
                    <a:lstStyle/>
                    <a:p>
                      <a:pPr algn="r" fontAlgn="ctr"/>
                      <a:r>
                        <a:rPr lang="en-US" sz="1200" u="none" strike="noStrike" dirty="0" err="1">
                          <a:solidFill>
                            <a:sysClr val="windowText" lastClr="000000"/>
                          </a:solidFill>
                          <a:effectLst/>
                          <a:latin typeface="微软雅黑 Light" panose="020B0502040204020203" pitchFamily="34" charset="-122"/>
                          <a:ea typeface="微软雅黑 Light" panose="020B0502040204020203" pitchFamily="34" charset="-122"/>
                        </a:rPr>
                        <a:t>find_end</a:t>
                      </a:r>
                      <a:endParaRPr lang="en-US" sz="1200" b="0" i="0" u="none" strike="noStrike" dirty="0">
                        <a:solidFill>
                          <a:sysClr val="windowText" lastClr="000000"/>
                        </a:solidFill>
                        <a:effectLst/>
                        <a:latin typeface="微软雅黑 Light" panose="020B0502040204020203" pitchFamily="34" charset="-122"/>
                        <a:ea typeface="微软雅黑 Light" panose="020B0502040204020203" pitchFamily="34" charset="-122"/>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tc>
                  <a:txBody>
                    <a:bodyPr/>
                    <a:lstStyle/>
                    <a:p>
                      <a:pPr algn="l" fontAlgn="ctr"/>
                      <a:r>
                        <a:rPr lang="zh-CN" altLang="en-US" sz="1200" u="none" strike="noStrike" dirty="0">
                          <a:solidFill>
                            <a:sysClr val="windowText" lastClr="000000"/>
                          </a:solidFill>
                          <a:effectLst/>
                          <a:latin typeface="微软雅黑 Light" panose="020B0502040204020203" pitchFamily="34" charset="-122"/>
                          <a:ea typeface="微软雅黑 Light" panose="020B0502040204020203" pitchFamily="34" charset="-122"/>
                        </a:rPr>
                        <a:t>在指定范围内查找</a:t>
                      </a:r>
                      <a:r>
                        <a:rPr lang="en-US" altLang="zh-CN" sz="1200" u="none" strike="noStrike" dirty="0">
                          <a:solidFill>
                            <a:sysClr val="windowText" lastClr="000000"/>
                          </a:solidFill>
                          <a:effectLst/>
                          <a:latin typeface="微软雅黑 Light" panose="020B0502040204020203" pitchFamily="34" charset="-122"/>
                          <a:ea typeface="微软雅黑 Light" panose="020B0502040204020203" pitchFamily="34" charset="-122"/>
                        </a:rPr>
                        <a:t>"</a:t>
                      </a:r>
                      <a:r>
                        <a:rPr lang="zh-CN" altLang="en-US" sz="1200" u="none" strike="noStrike" dirty="0">
                          <a:solidFill>
                            <a:sysClr val="windowText" lastClr="000000"/>
                          </a:solidFill>
                          <a:effectLst/>
                          <a:latin typeface="微软雅黑 Light" panose="020B0502040204020203" pitchFamily="34" charset="-122"/>
                          <a:ea typeface="微软雅黑 Light" panose="020B0502040204020203" pitchFamily="34" charset="-122"/>
                        </a:rPr>
                        <a:t>由输入的另外一对</a:t>
                      </a:r>
                      <a:r>
                        <a:rPr lang="en-US" altLang="zh-CN" sz="1200" u="none" strike="noStrike" dirty="0">
                          <a:solidFill>
                            <a:sysClr val="windowText" lastClr="000000"/>
                          </a:solidFill>
                          <a:effectLst/>
                          <a:latin typeface="微软雅黑 Light" panose="020B0502040204020203" pitchFamily="34" charset="-122"/>
                          <a:ea typeface="微软雅黑 Light" panose="020B0502040204020203" pitchFamily="34" charset="-122"/>
                        </a:rPr>
                        <a:t>iterator</a:t>
                      </a:r>
                      <a:r>
                        <a:rPr lang="zh-CN" altLang="en-US" sz="1200" u="none" strike="noStrike" dirty="0">
                          <a:solidFill>
                            <a:sysClr val="windowText" lastClr="000000"/>
                          </a:solidFill>
                          <a:effectLst/>
                          <a:latin typeface="微软雅黑 Light" panose="020B0502040204020203" pitchFamily="34" charset="-122"/>
                          <a:ea typeface="微软雅黑 Light" panose="020B0502040204020203" pitchFamily="34" charset="-122"/>
                        </a:rPr>
                        <a:t>标志的第二个序列</a:t>
                      </a:r>
                      <a:r>
                        <a:rPr lang="en-US" altLang="zh-CN" sz="1200" u="none" strike="noStrike" dirty="0">
                          <a:solidFill>
                            <a:sysClr val="windowText" lastClr="000000"/>
                          </a:solidFill>
                          <a:effectLst/>
                          <a:latin typeface="微软雅黑 Light" panose="020B0502040204020203" pitchFamily="34" charset="-122"/>
                          <a:ea typeface="微软雅黑 Light" panose="020B0502040204020203" pitchFamily="34" charset="-122"/>
                        </a:rPr>
                        <a:t>"</a:t>
                      </a:r>
                      <a:r>
                        <a:rPr lang="zh-CN" altLang="en-US" sz="1200" u="none" strike="noStrike" dirty="0">
                          <a:solidFill>
                            <a:sysClr val="windowText" lastClr="000000"/>
                          </a:solidFill>
                          <a:effectLst/>
                          <a:latin typeface="微软雅黑 Light" panose="020B0502040204020203" pitchFamily="34" charset="-122"/>
                          <a:ea typeface="微软雅黑 Light" panose="020B0502040204020203" pitchFamily="34" charset="-122"/>
                        </a:rPr>
                        <a:t>的最后一次出现。找到则返回最后一对的第一个</a:t>
                      </a:r>
                      <a:r>
                        <a:rPr lang="en-US" altLang="zh-CN" sz="1200" u="none" strike="noStrike" dirty="0" err="1">
                          <a:solidFill>
                            <a:sysClr val="windowText" lastClr="000000"/>
                          </a:solidFill>
                          <a:effectLst/>
                          <a:latin typeface="微软雅黑 Light" panose="020B0502040204020203" pitchFamily="34" charset="-122"/>
                          <a:ea typeface="微软雅黑 Light" panose="020B0502040204020203" pitchFamily="34" charset="-122"/>
                        </a:rPr>
                        <a:t>ForwardIterator</a:t>
                      </a:r>
                      <a:r>
                        <a:rPr lang="zh-CN" altLang="en-US" sz="1200" u="none" strike="noStrike" dirty="0">
                          <a:solidFill>
                            <a:sysClr val="windowText" lastClr="000000"/>
                          </a:solidFill>
                          <a:effectLst/>
                          <a:latin typeface="微软雅黑 Light" panose="020B0502040204020203" pitchFamily="34" charset="-122"/>
                          <a:ea typeface="微软雅黑 Light" panose="020B0502040204020203" pitchFamily="34" charset="-122"/>
                        </a:rPr>
                        <a:t>，否则返回输入的</a:t>
                      </a:r>
                      <a:r>
                        <a:rPr lang="en-US" altLang="zh-CN" sz="1200" u="none" strike="noStrike" dirty="0">
                          <a:solidFill>
                            <a:sysClr val="windowText" lastClr="000000"/>
                          </a:solidFill>
                          <a:effectLst/>
                          <a:latin typeface="微软雅黑 Light" panose="020B0502040204020203" pitchFamily="34" charset="-122"/>
                          <a:ea typeface="微软雅黑 Light" panose="020B0502040204020203" pitchFamily="34" charset="-122"/>
                        </a:rPr>
                        <a:t>"</a:t>
                      </a:r>
                      <a:r>
                        <a:rPr lang="zh-CN" altLang="en-US" sz="1200" u="none" strike="noStrike" dirty="0">
                          <a:solidFill>
                            <a:sysClr val="windowText" lastClr="000000"/>
                          </a:solidFill>
                          <a:effectLst/>
                          <a:latin typeface="微软雅黑 Light" panose="020B0502040204020203" pitchFamily="34" charset="-122"/>
                          <a:ea typeface="微软雅黑 Light" panose="020B0502040204020203" pitchFamily="34" charset="-122"/>
                        </a:rPr>
                        <a:t>另外一对</a:t>
                      </a:r>
                      <a:r>
                        <a:rPr lang="en-US" altLang="zh-CN" sz="1200" u="none" strike="noStrike" dirty="0">
                          <a:solidFill>
                            <a:sysClr val="windowText" lastClr="000000"/>
                          </a:solidFill>
                          <a:effectLst/>
                          <a:latin typeface="微软雅黑 Light" panose="020B0502040204020203" pitchFamily="34" charset="-122"/>
                          <a:ea typeface="微软雅黑 Light" panose="020B0502040204020203" pitchFamily="34" charset="-122"/>
                        </a:rPr>
                        <a:t>"</a:t>
                      </a:r>
                      <a:r>
                        <a:rPr lang="zh-CN" altLang="en-US" sz="1200" u="none" strike="noStrike" dirty="0">
                          <a:solidFill>
                            <a:sysClr val="windowText" lastClr="000000"/>
                          </a:solidFill>
                          <a:effectLst/>
                          <a:latin typeface="微软雅黑 Light" panose="020B0502040204020203" pitchFamily="34" charset="-122"/>
                          <a:ea typeface="微软雅黑 Light" panose="020B0502040204020203" pitchFamily="34" charset="-122"/>
                        </a:rPr>
                        <a:t>的第一个</a:t>
                      </a:r>
                      <a:r>
                        <a:rPr lang="en-US" altLang="zh-CN" sz="1200" u="none" strike="noStrike" dirty="0" err="1">
                          <a:solidFill>
                            <a:sysClr val="windowText" lastClr="000000"/>
                          </a:solidFill>
                          <a:effectLst/>
                          <a:latin typeface="微软雅黑 Light" panose="020B0502040204020203" pitchFamily="34" charset="-122"/>
                          <a:ea typeface="微软雅黑 Light" panose="020B0502040204020203" pitchFamily="34" charset="-122"/>
                        </a:rPr>
                        <a:t>ForwardIterator</a:t>
                      </a:r>
                      <a:r>
                        <a:rPr lang="zh-CN" altLang="en-US" sz="1200" u="none" strike="noStrike" dirty="0">
                          <a:solidFill>
                            <a:sysClr val="windowText" lastClr="000000"/>
                          </a:solidFill>
                          <a:effectLst/>
                          <a:latin typeface="微软雅黑 Light" panose="020B0502040204020203" pitchFamily="34" charset="-122"/>
                          <a:ea typeface="微软雅黑 Light" panose="020B0502040204020203" pitchFamily="34" charset="-122"/>
                        </a:rPr>
                        <a:t>。</a:t>
                      </a:r>
                      <a:endParaRPr lang="zh-CN" altLang="en-US" sz="1200" b="0" i="0" u="none" strike="noStrike" dirty="0">
                        <a:solidFill>
                          <a:sysClr val="windowText" lastClr="000000"/>
                        </a:solidFill>
                        <a:effectLst/>
                        <a:latin typeface="微软雅黑 Light" panose="020B0502040204020203" pitchFamily="34" charset="-122"/>
                        <a:ea typeface="微软雅黑 Light" panose="020B0502040204020203" pitchFamily="34" charset="-122"/>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627086641"/>
                  </a:ext>
                </a:extLst>
              </a:tr>
              <a:tr h="334989">
                <a:tc>
                  <a:txBody>
                    <a:bodyPr/>
                    <a:lstStyle/>
                    <a:p>
                      <a:pPr algn="r" fontAlgn="ctr"/>
                      <a:r>
                        <a:rPr lang="en-US" sz="1200" u="none" strike="noStrike" dirty="0" err="1">
                          <a:solidFill>
                            <a:sysClr val="windowText" lastClr="000000"/>
                          </a:solidFill>
                          <a:effectLst/>
                          <a:latin typeface="微软雅黑 Light" panose="020B0502040204020203" pitchFamily="34" charset="-122"/>
                          <a:ea typeface="微软雅黑 Light" panose="020B0502040204020203" pitchFamily="34" charset="-122"/>
                        </a:rPr>
                        <a:t>find_first_of</a:t>
                      </a:r>
                      <a:endParaRPr lang="en-US" sz="1200" b="0" i="0" u="none" strike="noStrike" dirty="0">
                        <a:solidFill>
                          <a:sysClr val="windowText" lastClr="000000"/>
                        </a:solidFill>
                        <a:effectLst/>
                        <a:latin typeface="微软雅黑 Light" panose="020B0502040204020203" pitchFamily="34" charset="-122"/>
                        <a:ea typeface="微软雅黑 Light" panose="020B0502040204020203" pitchFamily="34" charset="-122"/>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tc>
                  <a:txBody>
                    <a:bodyPr/>
                    <a:lstStyle/>
                    <a:p>
                      <a:pPr algn="l" fontAlgn="ctr"/>
                      <a:r>
                        <a:rPr lang="zh-CN" altLang="en-US" sz="1200" u="none" strike="noStrike" dirty="0">
                          <a:solidFill>
                            <a:sysClr val="windowText" lastClr="000000"/>
                          </a:solidFill>
                          <a:effectLst/>
                          <a:latin typeface="微软雅黑 Light" panose="020B0502040204020203" pitchFamily="34" charset="-122"/>
                          <a:ea typeface="微软雅黑 Light" panose="020B0502040204020203" pitchFamily="34" charset="-122"/>
                        </a:rPr>
                        <a:t>在指定范围内查找</a:t>
                      </a:r>
                      <a:r>
                        <a:rPr lang="en-US" altLang="zh-CN" sz="1200" u="none" strike="noStrike" dirty="0">
                          <a:solidFill>
                            <a:sysClr val="windowText" lastClr="000000"/>
                          </a:solidFill>
                          <a:effectLst/>
                          <a:latin typeface="微软雅黑 Light" panose="020B0502040204020203" pitchFamily="34" charset="-122"/>
                          <a:ea typeface="微软雅黑 Light" panose="020B0502040204020203" pitchFamily="34" charset="-122"/>
                        </a:rPr>
                        <a:t>"</a:t>
                      </a:r>
                      <a:r>
                        <a:rPr lang="zh-CN" altLang="en-US" sz="1200" u="none" strike="noStrike" dirty="0">
                          <a:solidFill>
                            <a:sysClr val="windowText" lastClr="000000"/>
                          </a:solidFill>
                          <a:effectLst/>
                          <a:latin typeface="微软雅黑 Light" panose="020B0502040204020203" pitchFamily="34" charset="-122"/>
                          <a:ea typeface="微软雅黑 Light" panose="020B0502040204020203" pitchFamily="34" charset="-122"/>
                        </a:rPr>
                        <a:t>由输入的另外一对</a:t>
                      </a:r>
                      <a:r>
                        <a:rPr lang="en-US" altLang="zh-CN" sz="1200" u="none" strike="noStrike" dirty="0">
                          <a:solidFill>
                            <a:sysClr val="windowText" lastClr="000000"/>
                          </a:solidFill>
                          <a:effectLst/>
                          <a:latin typeface="微软雅黑 Light" panose="020B0502040204020203" pitchFamily="34" charset="-122"/>
                          <a:ea typeface="微软雅黑 Light" panose="020B0502040204020203" pitchFamily="34" charset="-122"/>
                        </a:rPr>
                        <a:t>iterator</a:t>
                      </a:r>
                      <a:r>
                        <a:rPr lang="zh-CN" altLang="en-US" sz="1200" u="none" strike="noStrike" dirty="0">
                          <a:solidFill>
                            <a:sysClr val="windowText" lastClr="000000"/>
                          </a:solidFill>
                          <a:effectLst/>
                          <a:latin typeface="微软雅黑 Light" panose="020B0502040204020203" pitchFamily="34" charset="-122"/>
                          <a:ea typeface="微软雅黑 Light" panose="020B0502040204020203" pitchFamily="34" charset="-122"/>
                        </a:rPr>
                        <a:t>标志的第二个序列</a:t>
                      </a:r>
                      <a:r>
                        <a:rPr lang="en-US" altLang="zh-CN" sz="1200" u="none" strike="noStrike" dirty="0">
                          <a:solidFill>
                            <a:sysClr val="windowText" lastClr="000000"/>
                          </a:solidFill>
                          <a:effectLst/>
                          <a:latin typeface="微软雅黑 Light" panose="020B0502040204020203" pitchFamily="34" charset="-122"/>
                          <a:ea typeface="微软雅黑 Light" panose="020B0502040204020203" pitchFamily="34" charset="-122"/>
                        </a:rPr>
                        <a:t>"</a:t>
                      </a:r>
                      <a:r>
                        <a:rPr lang="zh-CN" altLang="en-US" sz="1200" u="none" strike="noStrike" dirty="0">
                          <a:solidFill>
                            <a:sysClr val="windowText" lastClr="000000"/>
                          </a:solidFill>
                          <a:effectLst/>
                          <a:latin typeface="微软雅黑 Light" panose="020B0502040204020203" pitchFamily="34" charset="-122"/>
                          <a:ea typeface="微软雅黑 Light" panose="020B0502040204020203" pitchFamily="34" charset="-122"/>
                        </a:rPr>
                        <a:t>中任意一个元素的第一次出现。</a:t>
                      </a:r>
                      <a:endParaRPr lang="zh-CN" altLang="en-US" sz="1200" b="0" i="0" u="none" strike="noStrike" dirty="0">
                        <a:solidFill>
                          <a:sysClr val="windowText" lastClr="000000"/>
                        </a:solidFill>
                        <a:effectLst/>
                        <a:latin typeface="微软雅黑 Light" panose="020B0502040204020203" pitchFamily="34" charset="-122"/>
                        <a:ea typeface="微软雅黑 Light" panose="020B0502040204020203" pitchFamily="34" charset="-122"/>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1419661269"/>
                  </a:ext>
                </a:extLst>
              </a:tr>
              <a:tr h="334989">
                <a:tc>
                  <a:txBody>
                    <a:bodyPr/>
                    <a:lstStyle/>
                    <a:p>
                      <a:pPr algn="r" fontAlgn="ctr"/>
                      <a:r>
                        <a:rPr lang="en-US" sz="1200" u="none" strike="noStrike" dirty="0" err="1">
                          <a:solidFill>
                            <a:sysClr val="windowText" lastClr="000000"/>
                          </a:solidFill>
                          <a:effectLst/>
                          <a:latin typeface="微软雅黑 Light" panose="020B0502040204020203" pitchFamily="34" charset="-122"/>
                          <a:ea typeface="微软雅黑 Light" panose="020B0502040204020203" pitchFamily="34" charset="-122"/>
                        </a:rPr>
                        <a:t>find_if</a:t>
                      </a:r>
                      <a:endParaRPr lang="en-US" sz="1200" b="0" i="0" u="none" strike="noStrike" dirty="0">
                        <a:solidFill>
                          <a:sysClr val="windowText" lastClr="000000"/>
                        </a:solidFill>
                        <a:effectLst/>
                        <a:latin typeface="微软雅黑 Light" panose="020B0502040204020203" pitchFamily="34" charset="-122"/>
                        <a:ea typeface="微软雅黑 Light" panose="020B0502040204020203" pitchFamily="34" charset="-122"/>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tc>
                  <a:txBody>
                    <a:bodyPr/>
                    <a:lstStyle/>
                    <a:p>
                      <a:pPr algn="l" fontAlgn="ctr"/>
                      <a:r>
                        <a:rPr lang="zh-CN" altLang="en-US" sz="1200" u="none" strike="noStrike" dirty="0">
                          <a:solidFill>
                            <a:sysClr val="windowText" lastClr="000000"/>
                          </a:solidFill>
                          <a:effectLst/>
                          <a:latin typeface="微软雅黑 Light" panose="020B0502040204020203" pitchFamily="34" charset="-122"/>
                          <a:ea typeface="微软雅黑 Light" panose="020B0502040204020203" pitchFamily="34" charset="-122"/>
                        </a:rPr>
                        <a:t>使用输入的函数代替等于操作符执行</a:t>
                      </a:r>
                      <a:r>
                        <a:rPr lang="en-US" altLang="zh-CN" sz="1200" u="none" strike="noStrike" dirty="0">
                          <a:solidFill>
                            <a:sysClr val="windowText" lastClr="000000"/>
                          </a:solidFill>
                          <a:effectLst/>
                          <a:latin typeface="微软雅黑 Light" panose="020B0502040204020203" pitchFamily="34" charset="-122"/>
                          <a:ea typeface="微软雅黑 Light" panose="020B0502040204020203" pitchFamily="34" charset="-122"/>
                        </a:rPr>
                        <a:t>find</a:t>
                      </a:r>
                      <a:r>
                        <a:rPr lang="zh-CN" altLang="en-US" sz="1200" u="none" strike="noStrike" dirty="0">
                          <a:solidFill>
                            <a:sysClr val="windowText" lastClr="000000"/>
                          </a:solidFill>
                          <a:effectLst/>
                          <a:latin typeface="微软雅黑 Light" panose="020B0502040204020203" pitchFamily="34" charset="-122"/>
                          <a:ea typeface="微软雅黑 Light" panose="020B0502040204020203" pitchFamily="34" charset="-122"/>
                        </a:rPr>
                        <a:t>。</a:t>
                      </a:r>
                      <a:endParaRPr lang="zh-CN" altLang="en-US" sz="1200" b="0" i="0" u="none" strike="noStrike" dirty="0">
                        <a:solidFill>
                          <a:sysClr val="windowText" lastClr="000000"/>
                        </a:solidFill>
                        <a:effectLst/>
                        <a:latin typeface="微软雅黑 Light" panose="020B0502040204020203" pitchFamily="34" charset="-122"/>
                        <a:ea typeface="微软雅黑 Light" panose="020B0502040204020203" pitchFamily="34" charset="-122"/>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691450223"/>
                  </a:ext>
                </a:extLst>
              </a:tr>
              <a:tr h="334989">
                <a:tc>
                  <a:txBody>
                    <a:bodyPr/>
                    <a:lstStyle/>
                    <a:p>
                      <a:pPr algn="r" fontAlgn="ctr"/>
                      <a:r>
                        <a:rPr lang="en-US" sz="1200" u="none" strike="noStrike" dirty="0" err="1">
                          <a:solidFill>
                            <a:sysClr val="windowText" lastClr="000000"/>
                          </a:solidFill>
                          <a:effectLst/>
                          <a:latin typeface="微软雅黑 Light" panose="020B0502040204020203" pitchFamily="34" charset="-122"/>
                          <a:ea typeface="微软雅黑 Light" panose="020B0502040204020203" pitchFamily="34" charset="-122"/>
                        </a:rPr>
                        <a:t>lower_bound</a:t>
                      </a:r>
                      <a:endParaRPr lang="en-US" sz="1200" b="0" i="0" u="none" strike="noStrike" dirty="0">
                        <a:solidFill>
                          <a:sysClr val="windowText" lastClr="000000"/>
                        </a:solidFill>
                        <a:effectLst/>
                        <a:latin typeface="微软雅黑 Light" panose="020B0502040204020203" pitchFamily="34" charset="-122"/>
                        <a:ea typeface="微软雅黑 Light" panose="020B0502040204020203" pitchFamily="34" charset="-122"/>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tc>
                  <a:txBody>
                    <a:bodyPr/>
                    <a:lstStyle/>
                    <a:p>
                      <a:pPr algn="l" fontAlgn="ctr"/>
                      <a:r>
                        <a:rPr lang="zh-CN" altLang="en-US" sz="1200" u="none" strike="noStrike" dirty="0">
                          <a:solidFill>
                            <a:sysClr val="windowText" lastClr="000000"/>
                          </a:solidFill>
                          <a:effectLst/>
                          <a:latin typeface="微软雅黑 Light" panose="020B0502040204020203" pitchFamily="34" charset="-122"/>
                          <a:ea typeface="微软雅黑 Light" panose="020B0502040204020203" pitchFamily="34" charset="-122"/>
                        </a:rPr>
                        <a:t>返回一个</a:t>
                      </a:r>
                      <a:r>
                        <a:rPr lang="en-US" altLang="zh-CN" sz="1200" u="none" strike="noStrike" dirty="0" err="1">
                          <a:solidFill>
                            <a:sysClr val="windowText" lastClr="000000"/>
                          </a:solidFill>
                          <a:effectLst/>
                          <a:latin typeface="微软雅黑 Light" panose="020B0502040204020203" pitchFamily="34" charset="-122"/>
                          <a:ea typeface="微软雅黑 Light" panose="020B0502040204020203" pitchFamily="34" charset="-122"/>
                        </a:rPr>
                        <a:t>ForwardIterator</a:t>
                      </a:r>
                      <a:r>
                        <a:rPr lang="zh-CN" altLang="en-US" sz="1200" u="none" strike="noStrike" dirty="0">
                          <a:solidFill>
                            <a:sysClr val="windowText" lastClr="000000"/>
                          </a:solidFill>
                          <a:effectLst/>
                          <a:latin typeface="微软雅黑 Light" panose="020B0502040204020203" pitchFamily="34" charset="-122"/>
                          <a:ea typeface="微软雅黑 Light" panose="020B0502040204020203" pitchFamily="34" charset="-122"/>
                        </a:rPr>
                        <a:t>，指向在有序序列范围内的可以插入指定值而不破坏容器顺序的第一个位置。</a:t>
                      </a:r>
                      <a:endParaRPr lang="zh-CN" altLang="en-US" sz="1200" b="0" i="0" u="none" strike="noStrike" dirty="0">
                        <a:solidFill>
                          <a:sysClr val="windowText" lastClr="000000"/>
                        </a:solidFill>
                        <a:effectLst/>
                        <a:latin typeface="微软雅黑 Light" panose="020B0502040204020203" pitchFamily="34" charset="-122"/>
                        <a:ea typeface="微软雅黑 Light" panose="020B0502040204020203" pitchFamily="34" charset="-122"/>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1429580047"/>
                  </a:ext>
                </a:extLst>
              </a:tr>
              <a:tr h="334989">
                <a:tc>
                  <a:txBody>
                    <a:bodyPr/>
                    <a:lstStyle/>
                    <a:p>
                      <a:pPr algn="r" fontAlgn="ctr"/>
                      <a:r>
                        <a:rPr lang="en-US" sz="1200" u="none" strike="noStrike" dirty="0" err="1">
                          <a:solidFill>
                            <a:sysClr val="windowText" lastClr="000000"/>
                          </a:solidFill>
                          <a:effectLst/>
                          <a:latin typeface="微软雅黑 Light" panose="020B0502040204020203" pitchFamily="34" charset="-122"/>
                          <a:ea typeface="微软雅黑 Light" panose="020B0502040204020203" pitchFamily="34" charset="-122"/>
                        </a:rPr>
                        <a:t>upper_bound</a:t>
                      </a:r>
                      <a:endParaRPr lang="en-US" sz="1200" b="0" i="0" u="none" strike="noStrike" dirty="0">
                        <a:solidFill>
                          <a:sysClr val="windowText" lastClr="000000"/>
                        </a:solidFill>
                        <a:effectLst/>
                        <a:latin typeface="微软雅黑 Light" panose="020B0502040204020203" pitchFamily="34" charset="-122"/>
                        <a:ea typeface="微软雅黑 Light" panose="020B0502040204020203" pitchFamily="34" charset="-122"/>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tc>
                  <a:txBody>
                    <a:bodyPr/>
                    <a:lstStyle/>
                    <a:p>
                      <a:pPr algn="l" fontAlgn="ctr"/>
                      <a:r>
                        <a:rPr lang="zh-CN" altLang="en-US" sz="1200" u="none" strike="noStrike" dirty="0">
                          <a:solidFill>
                            <a:sysClr val="windowText" lastClr="000000"/>
                          </a:solidFill>
                          <a:effectLst/>
                          <a:latin typeface="微软雅黑 Light" panose="020B0502040204020203" pitchFamily="34" charset="-122"/>
                          <a:ea typeface="微软雅黑 Light" panose="020B0502040204020203" pitchFamily="34" charset="-122"/>
                        </a:rPr>
                        <a:t>返回一个</a:t>
                      </a:r>
                      <a:r>
                        <a:rPr lang="en-US" altLang="zh-CN" sz="1200" u="none" strike="noStrike" dirty="0" err="1">
                          <a:solidFill>
                            <a:sysClr val="windowText" lastClr="000000"/>
                          </a:solidFill>
                          <a:effectLst/>
                          <a:latin typeface="微软雅黑 Light" panose="020B0502040204020203" pitchFamily="34" charset="-122"/>
                          <a:ea typeface="微软雅黑 Light" panose="020B0502040204020203" pitchFamily="34" charset="-122"/>
                        </a:rPr>
                        <a:t>ForwardIterator</a:t>
                      </a:r>
                      <a:r>
                        <a:rPr lang="zh-CN" altLang="en-US" sz="1200" u="none" strike="noStrike" dirty="0">
                          <a:solidFill>
                            <a:sysClr val="windowText" lastClr="000000"/>
                          </a:solidFill>
                          <a:effectLst/>
                          <a:latin typeface="微软雅黑 Light" panose="020B0502040204020203" pitchFamily="34" charset="-122"/>
                          <a:ea typeface="微软雅黑 Light" panose="020B0502040204020203" pitchFamily="34" charset="-122"/>
                        </a:rPr>
                        <a:t>，指向在有序序列范围内插入</a:t>
                      </a:r>
                      <a:r>
                        <a:rPr lang="en-US" altLang="zh-CN" sz="1200" u="none" strike="noStrike" dirty="0">
                          <a:solidFill>
                            <a:sysClr val="windowText" lastClr="000000"/>
                          </a:solidFill>
                          <a:effectLst/>
                          <a:latin typeface="微软雅黑 Light" panose="020B0502040204020203" pitchFamily="34" charset="-122"/>
                          <a:ea typeface="微软雅黑 Light" panose="020B0502040204020203" pitchFamily="34" charset="-122"/>
                        </a:rPr>
                        <a:t>value</a:t>
                      </a:r>
                      <a:r>
                        <a:rPr lang="zh-CN" altLang="en-US" sz="1200" u="none" strike="noStrike" dirty="0">
                          <a:solidFill>
                            <a:sysClr val="windowText" lastClr="000000"/>
                          </a:solidFill>
                          <a:effectLst/>
                          <a:latin typeface="微软雅黑 Light" panose="020B0502040204020203" pitchFamily="34" charset="-122"/>
                          <a:ea typeface="微软雅黑 Light" panose="020B0502040204020203" pitchFamily="34" charset="-122"/>
                        </a:rPr>
                        <a:t>而不破坏容器顺序的最后一个位置，该位置标志一个大于</a:t>
                      </a:r>
                      <a:r>
                        <a:rPr lang="en-US" altLang="zh-CN" sz="1200" u="none" strike="noStrike" dirty="0">
                          <a:solidFill>
                            <a:sysClr val="windowText" lastClr="000000"/>
                          </a:solidFill>
                          <a:effectLst/>
                          <a:latin typeface="微软雅黑 Light" panose="020B0502040204020203" pitchFamily="34" charset="-122"/>
                          <a:ea typeface="微软雅黑 Light" panose="020B0502040204020203" pitchFamily="34" charset="-122"/>
                        </a:rPr>
                        <a:t>value</a:t>
                      </a:r>
                      <a:r>
                        <a:rPr lang="zh-CN" altLang="en-US" sz="1200" u="none" strike="noStrike" dirty="0">
                          <a:solidFill>
                            <a:sysClr val="windowText" lastClr="000000"/>
                          </a:solidFill>
                          <a:effectLst/>
                          <a:latin typeface="微软雅黑 Light" panose="020B0502040204020203" pitchFamily="34" charset="-122"/>
                          <a:ea typeface="微软雅黑 Light" panose="020B0502040204020203" pitchFamily="34" charset="-122"/>
                        </a:rPr>
                        <a:t>的值。</a:t>
                      </a:r>
                      <a:endParaRPr lang="zh-CN" altLang="en-US" sz="1200" b="0" i="0" u="none" strike="noStrike" dirty="0">
                        <a:solidFill>
                          <a:sysClr val="windowText" lastClr="000000"/>
                        </a:solidFill>
                        <a:effectLst/>
                        <a:latin typeface="微软雅黑 Light" panose="020B0502040204020203" pitchFamily="34" charset="-122"/>
                        <a:ea typeface="微软雅黑 Light" panose="020B0502040204020203" pitchFamily="34" charset="-122"/>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2340631196"/>
                  </a:ext>
                </a:extLst>
              </a:tr>
              <a:tr h="334989">
                <a:tc>
                  <a:txBody>
                    <a:bodyPr/>
                    <a:lstStyle/>
                    <a:p>
                      <a:pPr algn="r" fontAlgn="ctr"/>
                      <a:r>
                        <a:rPr lang="en-US" sz="1200" u="none" strike="noStrike" dirty="0">
                          <a:solidFill>
                            <a:sysClr val="windowText" lastClr="000000"/>
                          </a:solidFill>
                          <a:effectLst/>
                          <a:latin typeface="微软雅黑 Light" panose="020B0502040204020203" pitchFamily="34" charset="-122"/>
                          <a:ea typeface="微软雅黑 Light" panose="020B0502040204020203" pitchFamily="34" charset="-122"/>
                        </a:rPr>
                        <a:t>search</a:t>
                      </a:r>
                      <a:endParaRPr lang="en-US" sz="1200" b="0" i="0" u="none" strike="noStrike" dirty="0">
                        <a:solidFill>
                          <a:sysClr val="windowText" lastClr="000000"/>
                        </a:solidFill>
                        <a:effectLst/>
                        <a:latin typeface="微软雅黑 Light" panose="020B0502040204020203" pitchFamily="34" charset="-122"/>
                        <a:ea typeface="微软雅黑 Light" panose="020B0502040204020203" pitchFamily="34" charset="-122"/>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tc>
                  <a:txBody>
                    <a:bodyPr/>
                    <a:lstStyle/>
                    <a:p>
                      <a:pPr algn="l" fontAlgn="ctr"/>
                      <a:r>
                        <a:rPr lang="zh-CN" altLang="en-US" sz="1200" u="none" strike="noStrike" dirty="0">
                          <a:solidFill>
                            <a:sysClr val="windowText" lastClr="000000"/>
                          </a:solidFill>
                          <a:effectLst/>
                          <a:latin typeface="微软雅黑 Light" panose="020B0502040204020203" pitchFamily="34" charset="-122"/>
                          <a:ea typeface="微软雅黑 Light" panose="020B0502040204020203" pitchFamily="34" charset="-122"/>
                        </a:rPr>
                        <a:t>给出两个范围，返回一个</a:t>
                      </a:r>
                      <a:r>
                        <a:rPr lang="en-US" altLang="zh-CN" sz="1200" u="none" strike="noStrike" dirty="0" err="1">
                          <a:solidFill>
                            <a:sysClr val="windowText" lastClr="000000"/>
                          </a:solidFill>
                          <a:effectLst/>
                          <a:latin typeface="微软雅黑 Light" panose="020B0502040204020203" pitchFamily="34" charset="-122"/>
                          <a:ea typeface="微软雅黑 Light" panose="020B0502040204020203" pitchFamily="34" charset="-122"/>
                        </a:rPr>
                        <a:t>ForwardIterator</a:t>
                      </a:r>
                      <a:r>
                        <a:rPr lang="zh-CN" altLang="en-US" sz="1200" u="none" strike="noStrike" dirty="0">
                          <a:solidFill>
                            <a:sysClr val="windowText" lastClr="000000"/>
                          </a:solidFill>
                          <a:effectLst/>
                          <a:latin typeface="微软雅黑 Light" panose="020B0502040204020203" pitchFamily="34" charset="-122"/>
                          <a:ea typeface="微软雅黑 Light" panose="020B0502040204020203" pitchFamily="34" charset="-122"/>
                        </a:rPr>
                        <a:t>，查找成功指向第一个范围内第一次出现子序列</a:t>
                      </a:r>
                      <a:r>
                        <a:rPr lang="en-US" altLang="zh-CN" sz="1200" u="none" strike="noStrike" dirty="0">
                          <a:solidFill>
                            <a:sysClr val="windowText" lastClr="000000"/>
                          </a:solidFill>
                          <a:effectLst/>
                          <a:latin typeface="微软雅黑 Light" panose="020B0502040204020203" pitchFamily="34" charset="-122"/>
                          <a:ea typeface="微软雅黑 Light" panose="020B0502040204020203" pitchFamily="34" charset="-122"/>
                        </a:rPr>
                        <a:t>(</a:t>
                      </a:r>
                      <a:r>
                        <a:rPr lang="zh-CN" altLang="en-US" sz="1200" u="none" strike="noStrike" dirty="0">
                          <a:solidFill>
                            <a:sysClr val="windowText" lastClr="000000"/>
                          </a:solidFill>
                          <a:effectLst/>
                          <a:latin typeface="微软雅黑 Light" panose="020B0502040204020203" pitchFamily="34" charset="-122"/>
                          <a:ea typeface="微软雅黑 Light" panose="020B0502040204020203" pitchFamily="34" charset="-122"/>
                        </a:rPr>
                        <a:t>第二个范围</a:t>
                      </a:r>
                      <a:r>
                        <a:rPr lang="en-US" altLang="zh-CN" sz="1200" u="none" strike="noStrike" dirty="0">
                          <a:solidFill>
                            <a:sysClr val="windowText" lastClr="000000"/>
                          </a:solidFill>
                          <a:effectLst/>
                          <a:latin typeface="微软雅黑 Light" panose="020B0502040204020203" pitchFamily="34" charset="-122"/>
                          <a:ea typeface="微软雅黑 Light" panose="020B0502040204020203" pitchFamily="34" charset="-122"/>
                        </a:rPr>
                        <a:t>)</a:t>
                      </a:r>
                      <a:r>
                        <a:rPr lang="zh-CN" altLang="en-US" sz="1200" u="none" strike="noStrike" dirty="0">
                          <a:solidFill>
                            <a:sysClr val="windowText" lastClr="000000"/>
                          </a:solidFill>
                          <a:effectLst/>
                          <a:latin typeface="微软雅黑 Light" panose="020B0502040204020203" pitchFamily="34" charset="-122"/>
                          <a:ea typeface="微软雅黑 Light" panose="020B0502040204020203" pitchFamily="34" charset="-122"/>
                        </a:rPr>
                        <a:t>的位置，查找失败指向</a:t>
                      </a:r>
                      <a:r>
                        <a:rPr lang="en-US" altLang="zh-CN" sz="1200" u="none" strike="noStrike" dirty="0">
                          <a:solidFill>
                            <a:sysClr val="windowText" lastClr="000000"/>
                          </a:solidFill>
                          <a:effectLst/>
                          <a:latin typeface="微软雅黑 Light" panose="020B0502040204020203" pitchFamily="34" charset="-122"/>
                          <a:ea typeface="微软雅黑 Light" panose="020B0502040204020203" pitchFamily="34" charset="-122"/>
                        </a:rPr>
                        <a:t>last1</a:t>
                      </a:r>
                      <a:r>
                        <a:rPr lang="zh-CN" altLang="en-US" sz="1200" u="none" strike="noStrike" dirty="0">
                          <a:solidFill>
                            <a:sysClr val="windowText" lastClr="000000"/>
                          </a:solidFill>
                          <a:effectLst/>
                          <a:latin typeface="微软雅黑 Light" panose="020B0502040204020203" pitchFamily="34" charset="-122"/>
                          <a:ea typeface="微软雅黑 Light" panose="020B0502040204020203" pitchFamily="34" charset="-122"/>
                        </a:rPr>
                        <a:t>。</a:t>
                      </a:r>
                      <a:endParaRPr lang="zh-CN" altLang="en-US" sz="1200" b="0" i="0" u="none" strike="noStrike" dirty="0">
                        <a:solidFill>
                          <a:sysClr val="windowText" lastClr="000000"/>
                        </a:solidFill>
                        <a:effectLst/>
                        <a:latin typeface="微软雅黑 Light" panose="020B0502040204020203" pitchFamily="34" charset="-122"/>
                        <a:ea typeface="微软雅黑 Light" panose="020B0502040204020203" pitchFamily="34" charset="-122"/>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2862126690"/>
                  </a:ext>
                </a:extLst>
              </a:tr>
              <a:tr h="334989">
                <a:tc>
                  <a:txBody>
                    <a:bodyPr/>
                    <a:lstStyle/>
                    <a:p>
                      <a:pPr algn="r" fontAlgn="ctr"/>
                      <a:r>
                        <a:rPr lang="en-US" sz="1200" u="none" strike="noStrike" dirty="0" err="1">
                          <a:solidFill>
                            <a:sysClr val="windowText" lastClr="000000"/>
                          </a:solidFill>
                          <a:effectLst/>
                          <a:latin typeface="微软雅黑 Light" panose="020B0502040204020203" pitchFamily="34" charset="-122"/>
                          <a:ea typeface="微软雅黑 Light" panose="020B0502040204020203" pitchFamily="34" charset="-122"/>
                        </a:rPr>
                        <a:t>search_n</a:t>
                      </a:r>
                      <a:endParaRPr lang="en-US" sz="1200" b="0" i="0" u="none" strike="noStrike" dirty="0">
                        <a:solidFill>
                          <a:sysClr val="windowText" lastClr="000000"/>
                        </a:solidFill>
                        <a:effectLst/>
                        <a:latin typeface="微软雅黑 Light" panose="020B0502040204020203" pitchFamily="34" charset="-122"/>
                        <a:ea typeface="微软雅黑 Light" panose="020B0502040204020203" pitchFamily="34" charset="-122"/>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tc>
                  <a:txBody>
                    <a:bodyPr/>
                    <a:lstStyle/>
                    <a:p>
                      <a:pPr algn="l" fontAlgn="ctr"/>
                      <a:r>
                        <a:rPr lang="zh-CN" altLang="en-US" sz="1200" u="none" strike="noStrike" dirty="0">
                          <a:solidFill>
                            <a:sysClr val="windowText" lastClr="000000"/>
                          </a:solidFill>
                          <a:effectLst/>
                          <a:latin typeface="微软雅黑 Light" panose="020B0502040204020203" pitchFamily="34" charset="-122"/>
                          <a:ea typeface="微软雅黑 Light" panose="020B0502040204020203" pitchFamily="34" charset="-122"/>
                        </a:rPr>
                        <a:t>在指定范围内查找</a:t>
                      </a:r>
                      <a:r>
                        <a:rPr lang="en-US" altLang="zh-CN" sz="1200" u="none" strike="noStrike" dirty="0" err="1">
                          <a:solidFill>
                            <a:sysClr val="windowText" lastClr="000000"/>
                          </a:solidFill>
                          <a:effectLst/>
                          <a:latin typeface="微软雅黑 Light" panose="020B0502040204020203" pitchFamily="34" charset="-122"/>
                          <a:ea typeface="微软雅黑 Light" panose="020B0502040204020203" pitchFamily="34" charset="-122"/>
                        </a:rPr>
                        <a:t>val</a:t>
                      </a:r>
                      <a:r>
                        <a:rPr lang="zh-CN" altLang="en-US" sz="1200" u="none" strike="noStrike" dirty="0">
                          <a:solidFill>
                            <a:sysClr val="windowText" lastClr="000000"/>
                          </a:solidFill>
                          <a:effectLst/>
                          <a:latin typeface="微软雅黑 Light" panose="020B0502040204020203" pitchFamily="34" charset="-122"/>
                          <a:ea typeface="微软雅黑 Light" panose="020B0502040204020203" pitchFamily="34" charset="-122"/>
                        </a:rPr>
                        <a:t>出现</a:t>
                      </a:r>
                      <a:r>
                        <a:rPr lang="en-US" altLang="zh-CN" sz="1200" u="none" strike="noStrike" dirty="0">
                          <a:solidFill>
                            <a:sysClr val="windowText" lastClr="000000"/>
                          </a:solidFill>
                          <a:effectLst/>
                          <a:latin typeface="微软雅黑 Light" panose="020B0502040204020203" pitchFamily="34" charset="-122"/>
                          <a:ea typeface="微软雅黑 Light" panose="020B0502040204020203" pitchFamily="34" charset="-122"/>
                        </a:rPr>
                        <a:t>n</a:t>
                      </a:r>
                      <a:r>
                        <a:rPr lang="zh-CN" altLang="en-US" sz="1200" u="none" strike="noStrike" dirty="0">
                          <a:solidFill>
                            <a:sysClr val="windowText" lastClr="000000"/>
                          </a:solidFill>
                          <a:effectLst/>
                          <a:latin typeface="微软雅黑 Light" panose="020B0502040204020203" pitchFamily="34" charset="-122"/>
                          <a:ea typeface="微软雅黑 Light" panose="020B0502040204020203" pitchFamily="34" charset="-122"/>
                        </a:rPr>
                        <a:t>次的子序列。</a:t>
                      </a:r>
                      <a:endParaRPr lang="zh-CN" altLang="en-US" sz="1200" b="0" i="0" u="none" strike="noStrike" dirty="0">
                        <a:solidFill>
                          <a:sysClr val="windowText" lastClr="000000"/>
                        </a:solidFill>
                        <a:effectLst/>
                        <a:latin typeface="微软雅黑 Light" panose="020B0502040204020203" pitchFamily="34" charset="-122"/>
                        <a:ea typeface="微软雅黑 Light" panose="020B0502040204020203" pitchFamily="34" charset="-122"/>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3219294038"/>
                  </a:ext>
                </a:extLst>
              </a:tr>
            </a:tbl>
          </a:graphicData>
        </a:graphic>
      </p:graphicFrame>
    </p:spTree>
    <p:extLst>
      <p:ext uri="{BB962C8B-B14F-4D97-AF65-F5344CB8AC3E}">
        <p14:creationId xmlns:p14="http://schemas.microsoft.com/office/powerpoint/2010/main" val="39997330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D8757A8-1123-44D1-8B96-0680562790BD}"/>
              </a:ext>
            </a:extLst>
          </p:cNvPr>
          <p:cNvSpPr>
            <a:spLocks noGrp="1"/>
          </p:cNvSpPr>
          <p:nvPr>
            <p:ph type="title"/>
          </p:nvPr>
        </p:nvSpPr>
        <p:spPr/>
        <p:txBody>
          <a:bodyPr/>
          <a:lstStyle/>
          <a:p>
            <a:r>
              <a:rPr lang="en-US" altLang="zh-CN" dirty="0"/>
              <a:t>STL -</a:t>
            </a:r>
            <a:r>
              <a:rPr lang="zh-CN" altLang="en-US" dirty="0"/>
              <a:t>排序和通用算法（</a:t>
            </a:r>
            <a:r>
              <a:rPr lang="en-US" altLang="zh-CN" dirty="0"/>
              <a:t>14</a:t>
            </a:r>
            <a:r>
              <a:rPr lang="zh-CN" altLang="en-US" dirty="0"/>
              <a:t>）</a:t>
            </a:r>
          </a:p>
        </p:txBody>
      </p:sp>
      <p:graphicFrame>
        <p:nvGraphicFramePr>
          <p:cNvPr id="4" name="表格 3">
            <a:extLst>
              <a:ext uri="{FF2B5EF4-FFF2-40B4-BE49-F238E27FC236}">
                <a16:creationId xmlns:a16="http://schemas.microsoft.com/office/drawing/2014/main" id="{F9A68772-B6B0-48D2-8125-A7B9FE1EA67F}"/>
              </a:ext>
            </a:extLst>
          </p:cNvPr>
          <p:cNvGraphicFramePr>
            <a:graphicFrameLocks noGrp="1"/>
          </p:cNvGraphicFramePr>
          <p:nvPr>
            <p:extLst>
              <p:ext uri="{D42A27DB-BD31-4B8C-83A1-F6EECF244321}">
                <p14:modId xmlns:p14="http://schemas.microsoft.com/office/powerpoint/2010/main" val="2915772780"/>
              </p:ext>
            </p:extLst>
          </p:nvPr>
        </p:nvGraphicFramePr>
        <p:xfrm>
          <a:off x="509845" y="1995054"/>
          <a:ext cx="11170227" cy="4536000"/>
        </p:xfrm>
        <a:graphic>
          <a:graphicData uri="http://schemas.openxmlformats.org/drawingml/2006/table">
            <a:tbl>
              <a:tblPr>
                <a:tableStyleId>{2D5ABB26-0587-4C30-8999-92F81FD0307C}</a:tableStyleId>
              </a:tblPr>
              <a:tblGrid>
                <a:gridCol w="1506682">
                  <a:extLst>
                    <a:ext uri="{9D8B030D-6E8A-4147-A177-3AD203B41FA5}">
                      <a16:colId xmlns:a16="http://schemas.microsoft.com/office/drawing/2014/main" val="2699314545"/>
                    </a:ext>
                  </a:extLst>
                </a:gridCol>
                <a:gridCol w="9663545">
                  <a:extLst>
                    <a:ext uri="{9D8B030D-6E8A-4147-A177-3AD203B41FA5}">
                      <a16:colId xmlns:a16="http://schemas.microsoft.com/office/drawing/2014/main" val="2289090466"/>
                    </a:ext>
                  </a:extLst>
                </a:gridCol>
              </a:tblGrid>
              <a:tr h="324000">
                <a:tc>
                  <a:txBody>
                    <a:bodyPr/>
                    <a:lstStyle/>
                    <a:p>
                      <a:pPr algn="l" fontAlgn="ctr"/>
                      <a:r>
                        <a:rPr lang="en-US" sz="1200" u="none" strike="noStrike" dirty="0" err="1">
                          <a:solidFill>
                            <a:schemeClr val="bg1"/>
                          </a:solidFill>
                          <a:effectLst/>
                          <a:latin typeface="微软雅黑 Light" panose="020B0502040204020203" pitchFamily="34" charset="-122"/>
                          <a:ea typeface="微软雅黑 Light" panose="020B0502040204020203" pitchFamily="34" charset="-122"/>
                        </a:rPr>
                        <a:t>inplace_merge</a:t>
                      </a:r>
                      <a:endParaRPr lang="en-US" sz="1200" b="0" i="0" u="none" strike="noStrike" dirty="0">
                        <a:solidFill>
                          <a:schemeClr val="bg1"/>
                        </a:solidFill>
                        <a:effectLst/>
                        <a:latin typeface="微软雅黑 Light" panose="020B0502040204020203" pitchFamily="34" charset="-122"/>
                        <a:ea typeface="微软雅黑 Light" panose="020B0502040204020203" pitchFamily="34" charset="-122"/>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tc>
                  <a:txBody>
                    <a:bodyPr/>
                    <a:lstStyle/>
                    <a:p>
                      <a:pPr algn="l" fontAlgn="ctr"/>
                      <a:r>
                        <a:rPr lang="zh-CN" altLang="en-US" sz="1200" u="none" strike="noStrike" dirty="0">
                          <a:solidFill>
                            <a:schemeClr val="bg1"/>
                          </a:solidFill>
                          <a:effectLst/>
                          <a:latin typeface="微软雅黑 Light" panose="020B0502040204020203" pitchFamily="34" charset="-122"/>
                          <a:ea typeface="微软雅黑 Light" panose="020B0502040204020203" pitchFamily="34" charset="-122"/>
                        </a:rPr>
                        <a:t>合并两个有序序列，结果序列覆盖两端范围。重载版本使用输入的操作进行排序。</a:t>
                      </a:r>
                      <a:endParaRPr lang="zh-CN" altLang="en-US" sz="1200" b="0" i="0" u="none" strike="noStrike" dirty="0">
                        <a:solidFill>
                          <a:schemeClr val="bg1"/>
                        </a:solidFill>
                        <a:effectLst/>
                        <a:latin typeface="微软雅黑 Light" panose="020B0502040204020203" pitchFamily="34" charset="-122"/>
                        <a:ea typeface="微软雅黑 Light" panose="020B0502040204020203" pitchFamily="34" charset="-122"/>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4238422637"/>
                  </a:ext>
                </a:extLst>
              </a:tr>
              <a:tr h="324000">
                <a:tc>
                  <a:txBody>
                    <a:bodyPr/>
                    <a:lstStyle/>
                    <a:p>
                      <a:pPr algn="l" fontAlgn="ctr"/>
                      <a:r>
                        <a:rPr lang="en-US" sz="1200" u="none" strike="noStrike" dirty="0">
                          <a:solidFill>
                            <a:schemeClr val="bg1"/>
                          </a:solidFill>
                          <a:effectLst/>
                          <a:latin typeface="微软雅黑 Light" panose="020B0502040204020203" pitchFamily="34" charset="-122"/>
                          <a:ea typeface="微软雅黑 Light" panose="020B0502040204020203" pitchFamily="34" charset="-122"/>
                        </a:rPr>
                        <a:t>merge</a:t>
                      </a:r>
                      <a:endParaRPr lang="en-US" sz="1200" b="0" i="0" u="none" strike="noStrike" dirty="0">
                        <a:solidFill>
                          <a:schemeClr val="bg1"/>
                        </a:solidFill>
                        <a:effectLst/>
                        <a:latin typeface="微软雅黑 Light" panose="020B0502040204020203" pitchFamily="34" charset="-122"/>
                        <a:ea typeface="微软雅黑 Light" panose="020B0502040204020203" pitchFamily="34" charset="-122"/>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tc>
                  <a:txBody>
                    <a:bodyPr/>
                    <a:lstStyle/>
                    <a:p>
                      <a:pPr algn="l" fontAlgn="ctr"/>
                      <a:r>
                        <a:rPr lang="zh-CN" altLang="en-US" sz="1200" u="none" strike="noStrike" dirty="0">
                          <a:solidFill>
                            <a:schemeClr val="bg1"/>
                          </a:solidFill>
                          <a:effectLst/>
                          <a:latin typeface="微软雅黑 Light" panose="020B0502040204020203" pitchFamily="34" charset="-122"/>
                          <a:ea typeface="微软雅黑 Light" panose="020B0502040204020203" pitchFamily="34" charset="-122"/>
                        </a:rPr>
                        <a:t>合并两个有序序列，存放到另一个序列。重载版本使用自定义的比较。</a:t>
                      </a:r>
                      <a:endParaRPr lang="zh-CN" altLang="en-US" sz="1200" b="0" i="0" u="none" strike="noStrike" dirty="0">
                        <a:solidFill>
                          <a:schemeClr val="bg1"/>
                        </a:solidFill>
                        <a:effectLst/>
                        <a:latin typeface="微软雅黑 Light" panose="020B0502040204020203" pitchFamily="34" charset="-122"/>
                        <a:ea typeface="微软雅黑 Light" panose="020B0502040204020203" pitchFamily="34" charset="-122"/>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1645306222"/>
                  </a:ext>
                </a:extLst>
              </a:tr>
              <a:tr h="324000">
                <a:tc>
                  <a:txBody>
                    <a:bodyPr/>
                    <a:lstStyle/>
                    <a:p>
                      <a:pPr algn="l" fontAlgn="ctr"/>
                      <a:r>
                        <a:rPr lang="en-US" sz="1200" u="none" strike="noStrike">
                          <a:solidFill>
                            <a:schemeClr val="bg1"/>
                          </a:solidFill>
                          <a:effectLst/>
                          <a:latin typeface="微软雅黑 Light" panose="020B0502040204020203" pitchFamily="34" charset="-122"/>
                          <a:ea typeface="微软雅黑 Light" panose="020B0502040204020203" pitchFamily="34" charset="-122"/>
                        </a:rPr>
                        <a:t>nth_element</a:t>
                      </a:r>
                      <a:endParaRPr lang="en-US" sz="1200" b="0" i="0" u="none" strike="noStrike">
                        <a:solidFill>
                          <a:schemeClr val="bg1"/>
                        </a:solidFill>
                        <a:effectLst/>
                        <a:latin typeface="微软雅黑 Light" panose="020B0502040204020203" pitchFamily="34" charset="-122"/>
                        <a:ea typeface="微软雅黑 Light" panose="020B0502040204020203" pitchFamily="34" charset="-122"/>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tc>
                  <a:txBody>
                    <a:bodyPr/>
                    <a:lstStyle/>
                    <a:p>
                      <a:pPr algn="l" fontAlgn="ctr"/>
                      <a:r>
                        <a:rPr lang="zh-CN" altLang="en-US" sz="1200" u="none" strike="noStrike" dirty="0">
                          <a:solidFill>
                            <a:schemeClr val="bg1"/>
                          </a:solidFill>
                          <a:effectLst/>
                          <a:latin typeface="微软雅黑 Light" panose="020B0502040204020203" pitchFamily="34" charset="-122"/>
                          <a:ea typeface="微软雅黑 Light" panose="020B0502040204020203" pitchFamily="34" charset="-122"/>
                        </a:rPr>
                        <a:t>将范围内的序列重新排序，使所有小于第</a:t>
                      </a:r>
                      <a:r>
                        <a:rPr lang="en-US" altLang="zh-CN" sz="1200" u="none" strike="noStrike" dirty="0">
                          <a:solidFill>
                            <a:schemeClr val="bg1"/>
                          </a:solidFill>
                          <a:effectLst/>
                          <a:latin typeface="微软雅黑 Light" panose="020B0502040204020203" pitchFamily="34" charset="-122"/>
                          <a:ea typeface="微软雅黑 Light" panose="020B0502040204020203" pitchFamily="34" charset="-122"/>
                        </a:rPr>
                        <a:t>n</a:t>
                      </a:r>
                      <a:r>
                        <a:rPr lang="zh-CN" altLang="en-US" sz="1200" u="none" strike="noStrike" dirty="0">
                          <a:solidFill>
                            <a:schemeClr val="bg1"/>
                          </a:solidFill>
                          <a:effectLst/>
                          <a:latin typeface="微软雅黑 Light" panose="020B0502040204020203" pitchFamily="34" charset="-122"/>
                          <a:ea typeface="微软雅黑 Light" panose="020B0502040204020203" pitchFamily="34" charset="-122"/>
                        </a:rPr>
                        <a:t>个元素的元素都出现在它前面，而大于它的都出现在后面。重载版本使用自定义的比较操作。</a:t>
                      </a:r>
                      <a:endParaRPr lang="zh-CN" altLang="en-US" sz="1200" b="0" i="0" u="none" strike="noStrike" dirty="0">
                        <a:solidFill>
                          <a:schemeClr val="bg1"/>
                        </a:solidFill>
                        <a:effectLst/>
                        <a:latin typeface="微软雅黑 Light" panose="020B0502040204020203" pitchFamily="34" charset="-122"/>
                        <a:ea typeface="微软雅黑 Light" panose="020B0502040204020203" pitchFamily="34" charset="-122"/>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3368301637"/>
                  </a:ext>
                </a:extLst>
              </a:tr>
              <a:tr h="324000">
                <a:tc>
                  <a:txBody>
                    <a:bodyPr/>
                    <a:lstStyle/>
                    <a:p>
                      <a:pPr algn="l" fontAlgn="ctr"/>
                      <a:r>
                        <a:rPr lang="en-US" sz="1200" u="none" strike="noStrike">
                          <a:solidFill>
                            <a:schemeClr val="bg1"/>
                          </a:solidFill>
                          <a:effectLst/>
                          <a:latin typeface="微软雅黑 Light" panose="020B0502040204020203" pitchFamily="34" charset="-122"/>
                          <a:ea typeface="微软雅黑 Light" panose="020B0502040204020203" pitchFamily="34" charset="-122"/>
                        </a:rPr>
                        <a:t>partial_sort</a:t>
                      </a:r>
                      <a:endParaRPr lang="en-US" sz="1200" b="0" i="0" u="none" strike="noStrike">
                        <a:solidFill>
                          <a:schemeClr val="bg1"/>
                        </a:solidFill>
                        <a:effectLst/>
                        <a:latin typeface="微软雅黑 Light" panose="020B0502040204020203" pitchFamily="34" charset="-122"/>
                        <a:ea typeface="微软雅黑 Light" panose="020B0502040204020203" pitchFamily="34" charset="-122"/>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tc>
                  <a:txBody>
                    <a:bodyPr/>
                    <a:lstStyle/>
                    <a:p>
                      <a:pPr algn="l" fontAlgn="ctr"/>
                      <a:r>
                        <a:rPr lang="zh-CN" altLang="en-US" sz="1200" u="none" strike="noStrike" dirty="0">
                          <a:solidFill>
                            <a:schemeClr val="bg1"/>
                          </a:solidFill>
                          <a:effectLst/>
                          <a:latin typeface="微软雅黑 Light" panose="020B0502040204020203" pitchFamily="34" charset="-122"/>
                          <a:ea typeface="微软雅黑 Light" panose="020B0502040204020203" pitchFamily="34" charset="-122"/>
                        </a:rPr>
                        <a:t>对序列做部分排序，被排序元素个数正好可以被放到范围内。重载版本使用自定义的比较操作。</a:t>
                      </a:r>
                      <a:endParaRPr lang="zh-CN" altLang="en-US" sz="1200" b="0" i="0" u="none" strike="noStrike" dirty="0">
                        <a:solidFill>
                          <a:schemeClr val="bg1"/>
                        </a:solidFill>
                        <a:effectLst/>
                        <a:latin typeface="微软雅黑 Light" panose="020B0502040204020203" pitchFamily="34" charset="-122"/>
                        <a:ea typeface="微软雅黑 Light" panose="020B0502040204020203" pitchFamily="34" charset="-122"/>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1825866132"/>
                  </a:ext>
                </a:extLst>
              </a:tr>
              <a:tr h="324000">
                <a:tc>
                  <a:txBody>
                    <a:bodyPr/>
                    <a:lstStyle/>
                    <a:p>
                      <a:pPr algn="l" fontAlgn="ctr"/>
                      <a:r>
                        <a:rPr lang="en-US" sz="1200" u="none" strike="noStrike">
                          <a:solidFill>
                            <a:schemeClr val="bg1"/>
                          </a:solidFill>
                          <a:effectLst/>
                          <a:latin typeface="微软雅黑 Light" panose="020B0502040204020203" pitchFamily="34" charset="-122"/>
                          <a:ea typeface="微软雅黑 Light" panose="020B0502040204020203" pitchFamily="34" charset="-122"/>
                        </a:rPr>
                        <a:t>partial_sort_copy</a:t>
                      </a:r>
                      <a:endParaRPr lang="en-US" sz="1200" b="0" i="0" u="none" strike="noStrike">
                        <a:solidFill>
                          <a:schemeClr val="bg1"/>
                        </a:solidFill>
                        <a:effectLst/>
                        <a:latin typeface="微软雅黑 Light" panose="020B0502040204020203" pitchFamily="34" charset="-122"/>
                        <a:ea typeface="微软雅黑 Light" panose="020B0502040204020203" pitchFamily="34" charset="-122"/>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tc>
                  <a:txBody>
                    <a:bodyPr/>
                    <a:lstStyle/>
                    <a:p>
                      <a:pPr algn="l" fontAlgn="ctr"/>
                      <a:r>
                        <a:rPr lang="zh-CN" altLang="en-US" sz="1200" u="none" strike="noStrike" dirty="0">
                          <a:solidFill>
                            <a:schemeClr val="bg1"/>
                          </a:solidFill>
                          <a:effectLst/>
                          <a:latin typeface="微软雅黑 Light" panose="020B0502040204020203" pitchFamily="34" charset="-122"/>
                          <a:ea typeface="微软雅黑 Light" panose="020B0502040204020203" pitchFamily="34" charset="-122"/>
                        </a:rPr>
                        <a:t>与</a:t>
                      </a:r>
                      <a:r>
                        <a:rPr lang="en-US" altLang="zh-CN" sz="1200" u="none" strike="noStrike" dirty="0" err="1">
                          <a:solidFill>
                            <a:schemeClr val="bg1"/>
                          </a:solidFill>
                          <a:effectLst/>
                          <a:latin typeface="微软雅黑 Light" panose="020B0502040204020203" pitchFamily="34" charset="-122"/>
                          <a:ea typeface="微软雅黑 Light" panose="020B0502040204020203" pitchFamily="34" charset="-122"/>
                        </a:rPr>
                        <a:t>partial_sort</a:t>
                      </a:r>
                      <a:r>
                        <a:rPr lang="zh-CN" altLang="en-US" sz="1200" u="none" strike="noStrike" dirty="0">
                          <a:solidFill>
                            <a:schemeClr val="bg1"/>
                          </a:solidFill>
                          <a:effectLst/>
                          <a:latin typeface="微软雅黑 Light" panose="020B0502040204020203" pitchFamily="34" charset="-122"/>
                          <a:ea typeface="微软雅黑 Light" panose="020B0502040204020203" pitchFamily="34" charset="-122"/>
                        </a:rPr>
                        <a:t>类似，不过将经过排序的序列复制到另一个容器。</a:t>
                      </a:r>
                      <a:endParaRPr lang="zh-CN" altLang="en-US" sz="1200" b="0" i="0" u="none" strike="noStrike" dirty="0">
                        <a:solidFill>
                          <a:schemeClr val="bg1"/>
                        </a:solidFill>
                        <a:effectLst/>
                        <a:latin typeface="微软雅黑 Light" panose="020B0502040204020203" pitchFamily="34" charset="-122"/>
                        <a:ea typeface="微软雅黑 Light" panose="020B0502040204020203" pitchFamily="34" charset="-122"/>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4225281729"/>
                  </a:ext>
                </a:extLst>
              </a:tr>
              <a:tr h="324000">
                <a:tc>
                  <a:txBody>
                    <a:bodyPr/>
                    <a:lstStyle/>
                    <a:p>
                      <a:pPr algn="l" fontAlgn="ctr"/>
                      <a:r>
                        <a:rPr lang="en-US" sz="1200" u="none" strike="noStrike">
                          <a:solidFill>
                            <a:schemeClr val="bg1"/>
                          </a:solidFill>
                          <a:effectLst/>
                          <a:latin typeface="微软雅黑 Light" panose="020B0502040204020203" pitchFamily="34" charset="-122"/>
                          <a:ea typeface="微软雅黑 Light" panose="020B0502040204020203" pitchFamily="34" charset="-122"/>
                        </a:rPr>
                        <a:t>partition</a:t>
                      </a:r>
                      <a:endParaRPr lang="en-US" sz="1200" b="0" i="0" u="none" strike="noStrike">
                        <a:solidFill>
                          <a:schemeClr val="bg1"/>
                        </a:solidFill>
                        <a:effectLst/>
                        <a:latin typeface="微软雅黑 Light" panose="020B0502040204020203" pitchFamily="34" charset="-122"/>
                        <a:ea typeface="微软雅黑 Light" panose="020B0502040204020203" pitchFamily="34" charset="-122"/>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tc>
                  <a:txBody>
                    <a:bodyPr/>
                    <a:lstStyle/>
                    <a:p>
                      <a:pPr algn="l" fontAlgn="ctr"/>
                      <a:r>
                        <a:rPr lang="zh-CN" altLang="en-US" sz="1200" u="none" strike="noStrike" dirty="0">
                          <a:solidFill>
                            <a:schemeClr val="bg1"/>
                          </a:solidFill>
                          <a:effectLst/>
                          <a:latin typeface="微软雅黑 Light" panose="020B0502040204020203" pitchFamily="34" charset="-122"/>
                          <a:ea typeface="微软雅黑 Light" panose="020B0502040204020203" pitchFamily="34" charset="-122"/>
                        </a:rPr>
                        <a:t>对指定范围内元素重新排序，使用输入的函数，把结果为</a:t>
                      </a:r>
                      <a:r>
                        <a:rPr lang="en-US" altLang="zh-CN" sz="1200" u="none" strike="noStrike" dirty="0">
                          <a:solidFill>
                            <a:schemeClr val="bg1"/>
                          </a:solidFill>
                          <a:effectLst/>
                          <a:latin typeface="微软雅黑 Light" panose="020B0502040204020203" pitchFamily="34" charset="-122"/>
                          <a:ea typeface="微软雅黑 Light" panose="020B0502040204020203" pitchFamily="34" charset="-122"/>
                        </a:rPr>
                        <a:t>true</a:t>
                      </a:r>
                      <a:r>
                        <a:rPr lang="zh-CN" altLang="en-US" sz="1200" u="none" strike="noStrike" dirty="0">
                          <a:solidFill>
                            <a:schemeClr val="bg1"/>
                          </a:solidFill>
                          <a:effectLst/>
                          <a:latin typeface="微软雅黑 Light" panose="020B0502040204020203" pitchFamily="34" charset="-122"/>
                          <a:ea typeface="微软雅黑 Light" panose="020B0502040204020203" pitchFamily="34" charset="-122"/>
                        </a:rPr>
                        <a:t>的元素放在结果为</a:t>
                      </a:r>
                      <a:r>
                        <a:rPr lang="en-US" altLang="zh-CN" sz="1200" u="none" strike="noStrike" dirty="0">
                          <a:solidFill>
                            <a:schemeClr val="bg1"/>
                          </a:solidFill>
                          <a:effectLst/>
                          <a:latin typeface="微软雅黑 Light" panose="020B0502040204020203" pitchFamily="34" charset="-122"/>
                          <a:ea typeface="微软雅黑 Light" panose="020B0502040204020203" pitchFamily="34" charset="-122"/>
                        </a:rPr>
                        <a:t>false</a:t>
                      </a:r>
                      <a:r>
                        <a:rPr lang="zh-CN" altLang="en-US" sz="1200" u="none" strike="noStrike" dirty="0">
                          <a:solidFill>
                            <a:schemeClr val="bg1"/>
                          </a:solidFill>
                          <a:effectLst/>
                          <a:latin typeface="微软雅黑 Light" panose="020B0502040204020203" pitchFamily="34" charset="-122"/>
                          <a:ea typeface="微软雅黑 Light" panose="020B0502040204020203" pitchFamily="34" charset="-122"/>
                        </a:rPr>
                        <a:t>的元素之前。</a:t>
                      </a:r>
                      <a:endParaRPr lang="zh-CN" altLang="en-US" sz="1200" b="0" i="0" u="none" strike="noStrike" dirty="0">
                        <a:solidFill>
                          <a:schemeClr val="bg1"/>
                        </a:solidFill>
                        <a:effectLst/>
                        <a:latin typeface="微软雅黑 Light" panose="020B0502040204020203" pitchFamily="34" charset="-122"/>
                        <a:ea typeface="微软雅黑 Light" panose="020B0502040204020203" pitchFamily="34" charset="-122"/>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161983077"/>
                  </a:ext>
                </a:extLst>
              </a:tr>
              <a:tr h="324000">
                <a:tc>
                  <a:txBody>
                    <a:bodyPr/>
                    <a:lstStyle/>
                    <a:p>
                      <a:pPr algn="l" fontAlgn="ctr"/>
                      <a:r>
                        <a:rPr lang="en-US" sz="1200" u="none" strike="noStrike">
                          <a:solidFill>
                            <a:schemeClr val="bg1"/>
                          </a:solidFill>
                          <a:effectLst/>
                          <a:latin typeface="微软雅黑 Light" panose="020B0502040204020203" pitchFamily="34" charset="-122"/>
                          <a:ea typeface="微软雅黑 Light" panose="020B0502040204020203" pitchFamily="34" charset="-122"/>
                        </a:rPr>
                        <a:t>random_shuffle</a:t>
                      </a:r>
                      <a:endParaRPr lang="en-US" sz="1200" b="0" i="0" u="none" strike="noStrike">
                        <a:solidFill>
                          <a:schemeClr val="bg1"/>
                        </a:solidFill>
                        <a:effectLst/>
                        <a:latin typeface="微软雅黑 Light" panose="020B0502040204020203" pitchFamily="34" charset="-122"/>
                        <a:ea typeface="微软雅黑 Light" panose="020B0502040204020203" pitchFamily="34" charset="-122"/>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tc>
                  <a:txBody>
                    <a:bodyPr/>
                    <a:lstStyle/>
                    <a:p>
                      <a:pPr algn="l" fontAlgn="ctr"/>
                      <a:r>
                        <a:rPr lang="zh-CN" altLang="en-US" sz="1200" u="none" strike="noStrike" dirty="0">
                          <a:solidFill>
                            <a:schemeClr val="bg1"/>
                          </a:solidFill>
                          <a:effectLst/>
                          <a:latin typeface="微软雅黑 Light" panose="020B0502040204020203" pitchFamily="34" charset="-122"/>
                          <a:ea typeface="微软雅黑 Light" panose="020B0502040204020203" pitchFamily="34" charset="-122"/>
                        </a:rPr>
                        <a:t>对指定范围内的元素随机调整次序。重载版本输入一个随机数产生操作。</a:t>
                      </a:r>
                      <a:endParaRPr lang="zh-CN" altLang="en-US" sz="1200" b="0" i="0" u="none" strike="noStrike" dirty="0">
                        <a:solidFill>
                          <a:schemeClr val="bg1"/>
                        </a:solidFill>
                        <a:effectLst/>
                        <a:latin typeface="微软雅黑 Light" panose="020B0502040204020203" pitchFamily="34" charset="-122"/>
                        <a:ea typeface="微软雅黑 Light" panose="020B0502040204020203" pitchFamily="34" charset="-122"/>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496471882"/>
                  </a:ext>
                </a:extLst>
              </a:tr>
              <a:tr h="324000">
                <a:tc>
                  <a:txBody>
                    <a:bodyPr/>
                    <a:lstStyle/>
                    <a:p>
                      <a:pPr algn="l" fontAlgn="ctr"/>
                      <a:r>
                        <a:rPr lang="en-US" sz="1200" u="none" strike="noStrike">
                          <a:solidFill>
                            <a:schemeClr val="bg1"/>
                          </a:solidFill>
                          <a:effectLst/>
                          <a:latin typeface="微软雅黑 Light" panose="020B0502040204020203" pitchFamily="34" charset="-122"/>
                          <a:ea typeface="微软雅黑 Light" panose="020B0502040204020203" pitchFamily="34" charset="-122"/>
                        </a:rPr>
                        <a:t>reverse</a:t>
                      </a:r>
                      <a:endParaRPr lang="en-US" sz="1200" b="0" i="0" u="none" strike="noStrike">
                        <a:solidFill>
                          <a:schemeClr val="bg1"/>
                        </a:solidFill>
                        <a:effectLst/>
                        <a:latin typeface="微软雅黑 Light" panose="020B0502040204020203" pitchFamily="34" charset="-122"/>
                        <a:ea typeface="微软雅黑 Light" panose="020B0502040204020203" pitchFamily="34" charset="-122"/>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tc>
                  <a:txBody>
                    <a:bodyPr/>
                    <a:lstStyle/>
                    <a:p>
                      <a:pPr algn="l" fontAlgn="ctr"/>
                      <a:r>
                        <a:rPr lang="zh-CN" altLang="en-US" sz="1200" u="none" strike="noStrike" dirty="0">
                          <a:solidFill>
                            <a:schemeClr val="bg1"/>
                          </a:solidFill>
                          <a:effectLst/>
                          <a:latin typeface="微软雅黑 Light" panose="020B0502040204020203" pitchFamily="34" charset="-122"/>
                          <a:ea typeface="微软雅黑 Light" panose="020B0502040204020203" pitchFamily="34" charset="-122"/>
                        </a:rPr>
                        <a:t>将指定范围内元素重新反序排序。</a:t>
                      </a:r>
                      <a:endParaRPr lang="zh-CN" altLang="en-US" sz="1200" b="0" i="0" u="none" strike="noStrike" dirty="0">
                        <a:solidFill>
                          <a:schemeClr val="bg1"/>
                        </a:solidFill>
                        <a:effectLst/>
                        <a:latin typeface="微软雅黑 Light" panose="020B0502040204020203" pitchFamily="34" charset="-122"/>
                        <a:ea typeface="微软雅黑 Light" panose="020B0502040204020203" pitchFamily="34" charset="-122"/>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789209385"/>
                  </a:ext>
                </a:extLst>
              </a:tr>
              <a:tr h="324000">
                <a:tc>
                  <a:txBody>
                    <a:bodyPr/>
                    <a:lstStyle/>
                    <a:p>
                      <a:pPr algn="l" fontAlgn="ctr"/>
                      <a:r>
                        <a:rPr lang="en-US" sz="1200" u="none" strike="noStrike">
                          <a:solidFill>
                            <a:schemeClr val="bg1"/>
                          </a:solidFill>
                          <a:effectLst/>
                          <a:latin typeface="微软雅黑 Light" panose="020B0502040204020203" pitchFamily="34" charset="-122"/>
                          <a:ea typeface="微软雅黑 Light" panose="020B0502040204020203" pitchFamily="34" charset="-122"/>
                        </a:rPr>
                        <a:t>reverse_copy</a:t>
                      </a:r>
                      <a:endParaRPr lang="en-US" sz="1200" b="0" i="0" u="none" strike="noStrike">
                        <a:solidFill>
                          <a:schemeClr val="bg1"/>
                        </a:solidFill>
                        <a:effectLst/>
                        <a:latin typeface="微软雅黑 Light" panose="020B0502040204020203" pitchFamily="34" charset="-122"/>
                        <a:ea typeface="微软雅黑 Light" panose="020B0502040204020203" pitchFamily="34" charset="-122"/>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tc>
                  <a:txBody>
                    <a:bodyPr/>
                    <a:lstStyle/>
                    <a:p>
                      <a:pPr algn="l" fontAlgn="ctr"/>
                      <a:r>
                        <a:rPr lang="zh-CN" altLang="en-US" sz="1200" u="none" strike="noStrike" dirty="0">
                          <a:solidFill>
                            <a:schemeClr val="bg1"/>
                          </a:solidFill>
                          <a:effectLst/>
                          <a:latin typeface="微软雅黑 Light" panose="020B0502040204020203" pitchFamily="34" charset="-122"/>
                          <a:ea typeface="微软雅黑 Light" panose="020B0502040204020203" pitchFamily="34" charset="-122"/>
                        </a:rPr>
                        <a:t>与</a:t>
                      </a:r>
                      <a:r>
                        <a:rPr lang="en-US" altLang="zh-CN" sz="1200" u="none" strike="noStrike" dirty="0">
                          <a:solidFill>
                            <a:schemeClr val="bg1"/>
                          </a:solidFill>
                          <a:effectLst/>
                          <a:latin typeface="微软雅黑 Light" panose="020B0502040204020203" pitchFamily="34" charset="-122"/>
                          <a:ea typeface="微软雅黑 Light" panose="020B0502040204020203" pitchFamily="34" charset="-122"/>
                        </a:rPr>
                        <a:t>reverse</a:t>
                      </a:r>
                      <a:r>
                        <a:rPr lang="zh-CN" altLang="en-US" sz="1200" u="none" strike="noStrike" dirty="0">
                          <a:solidFill>
                            <a:schemeClr val="bg1"/>
                          </a:solidFill>
                          <a:effectLst/>
                          <a:latin typeface="微软雅黑 Light" panose="020B0502040204020203" pitchFamily="34" charset="-122"/>
                          <a:ea typeface="微软雅黑 Light" panose="020B0502040204020203" pitchFamily="34" charset="-122"/>
                        </a:rPr>
                        <a:t>类似，不过将结果写入另一个容器。</a:t>
                      </a:r>
                      <a:endParaRPr lang="zh-CN" altLang="en-US" sz="1200" b="0" i="0" u="none" strike="noStrike" dirty="0">
                        <a:solidFill>
                          <a:schemeClr val="bg1"/>
                        </a:solidFill>
                        <a:effectLst/>
                        <a:latin typeface="微软雅黑 Light" panose="020B0502040204020203" pitchFamily="34" charset="-122"/>
                        <a:ea typeface="微软雅黑 Light" panose="020B0502040204020203" pitchFamily="34" charset="-122"/>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1507934610"/>
                  </a:ext>
                </a:extLst>
              </a:tr>
              <a:tr h="324000">
                <a:tc>
                  <a:txBody>
                    <a:bodyPr/>
                    <a:lstStyle/>
                    <a:p>
                      <a:pPr algn="l" fontAlgn="ctr"/>
                      <a:r>
                        <a:rPr lang="en-US" sz="1200" u="none" strike="noStrike">
                          <a:solidFill>
                            <a:schemeClr val="bg1"/>
                          </a:solidFill>
                          <a:effectLst/>
                          <a:latin typeface="微软雅黑 Light" panose="020B0502040204020203" pitchFamily="34" charset="-122"/>
                          <a:ea typeface="微软雅黑 Light" panose="020B0502040204020203" pitchFamily="34" charset="-122"/>
                        </a:rPr>
                        <a:t>rotate</a:t>
                      </a:r>
                      <a:endParaRPr lang="en-US" sz="1200" b="0" i="0" u="none" strike="noStrike">
                        <a:solidFill>
                          <a:schemeClr val="bg1"/>
                        </a:solidFill>
                        <a:effectLst/>
                        <a:latin typeface="微软雅黑 Light" panose="020B0502040204020203" pitchFamily="34" charset="-122"/>
                        <a:ea typeface="微软雅黑 Light" panose="020B0502040204020203" pitchFamily="34" charset="-122"/>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tc>
                  <a:txBody>
                    <a:bodyPr/>
                    <a:lstStyle/>
                    <a:p>
                      <a:pPr algn="l" fontAlgn="ctr"/>
                      <a:r>
                        <a:rPr lang="zh-CN" altLang="en-US" sz="1200" u="none" strike="noStrike" dirty="0">
                          <a:solidFill>
                            <a:schemeClr val="bg1"/>
                          </a:solidFill>
                          <a:effectLst/>
                          <a:latin typeface="微软雅黑 Light" panose="020B0502040204020203" pitchFamily="34" charset="-122"/>
                          <a:ea typeface="微软雅黑 Light" panose="020B0502040204020203" pitchFamily="34" charset="-122"/>
                        </a:rPr>
                        <a:t>将指定范围内元素移到容器末尾，由</a:t>
                      </a:r>
                      <a:r>
                        <a:rPr lang="en-US" altLang="zh-CN" sz="1200" u="none" strike="noStrike" dirty="0">
                          <a:solidFill>
                            <a:schemeClr val="bg1"/>
                          </a:solidFill>
                          <a:effectLst/>
                          <a:latin typeface="微软雅黑 Light" panose="020B0502040204020203" pitchFamily="34" charset="-122"/>
                          <a:ea typeface="微软雅黑 Light" panose="020B0502040204020203" pitchFamily="34" charset="-122"/>
                        </a:rPr>
                        <a:t>middle</a:t>
                      </a:r>
                      <a:r>
                        <a:rPr lang="zh-CN" altLang="en-US" sz="1200" u="none" strike="noStrike" dirty="0">
                          <a:solidFill>
                            <a:schemeClr val="bg1"/>
                          </a:solidFill>
                          <a:effectLst/>
                          <a:latin typeface="微软雅黑 Light" panose="020B0502040204020203" pitchFamily="34" charset="-122"/>
                          <a:ea typeface="微软雅黑 Light" panose="020B0502040204020203" pitchFamily="34" charset="-122"/>
                        </a:rPr>
                        <a:t>指向的元素成为容器第一个元素。</a:t>
                      </a:r>
                      <a:endParaRPr lang="zh-CN" altLang="en-US" sz="1200" b="0" i="0" u="none" strike="noStrike" dirty="0">
                        <a:solidFill>
                          <a:schemeClr val="bg1"/>
                        </a:solidFill>
                        <a:effectLst/>
                        <a:latin typeface="微软雅黑 Light" panose="020B0502040204020203" pitchFamily="34" charset="-122"/>
                        <a:ea typeface="微软雅黑 Light" panose="020B0502040204020203" pitchFamily="34" charset="-122"/>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3039462422"/>
                  </a:ext>
                </a:extLst>
              </a:tr>
              <a:tr h="324000">
                <a:tc>
                  <a:txBody>
                    <a:bodyPr/>
                    <a:lstStyle/>
                    <a:p>
                      <a:pPr algn="l" fontAlgn="ctr"/>
                      <a:r>
                        <a:rPr lang="en-US" sz="1200" u="none" strike="noStrike" dirty="0" err="1">
                          <a:solidFill>
                            <a:schemeClr val="bg1"/>
                          </a:solidFill>
                          <a:effectLst/>
                          <a:latin typeface="微软雅黑 Light" panose="020B0502040204020203" pitchFamily="34" charset="-122"/>
                          <a:ea typeface="微软雅黑 Light" panose="020B0502040204020203" pitchFamily="34" charset="-122"/>
                        </a:rPr>
                        <a:t>rotate_copy</a:t>
                      </a:r>
                      <a:endParaRPr lang="en-US" sz="1200" b="0" i="0" u="none" strike="noStrike" dirty="0">
                        <a:solidFill>
                          <a:schemeClr val="bg1"/>
                        </a:solidFill>
                        <a:effectLst/>
                        <a:latin typeface="微软雅黑 Light" panose="020B0502040204020203" pitchFamily="34" charset="-122"/>
                        <a:ea typeface="微软雅黑 Light" panose="020B0502040204020203" pitchFamily="34" charset="-122"/>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tc>
                  <a:txBody>
                    <a:bodyPr/>
                    <a:lstStyle/>
                    <a:p>
                      <a:pPr algn="l" fontAlgn="ctr"/>
                      <a:r>
                        <a:rPr lang="zh-CN" altLang="en-US" sz="1200" u="none" strike="noStrike" dirty="0">
                          <a:solidFill>
                            <a:schemeClr val="bg1"/>
                          </a:solidFill>
                          <a:effectLst/>
                          <a:latin typeface="微软雅黑 Light" panose="020B0502040204020203" pitchFamily="34" charset="-122"/>
                          <a:ea typeface="微软雅黑 Light" panose="020B0502040204020203" pitchFamily="34" charset="-122"/>
                        </a:rPr>
                        <a:t>与</a:t>
                      </a:r>
                      <a:r>
                        <a:rPr lang="en-US" altLang="zh-CN" sz="1200" u="none" strike="noStrike" dirty="0">
                          <a:solidFill>
                            <a:schemeClr val="bg1"/>
                          </a:solidFill>
                          <a:effectLst/>
                          <a:latin typeface="微软雅黑 Light" panose="020B0502040204020203" pitchFamily="34" charset="-122"/>
                          <a:ea typeface="微软雅黑 Light" panose="020B0502040204020203" pitchFamily="34" charset="-122"/>
                        </a:rPr>
                        <a:t>rotate</a:t>
                      </a:r>
                      <a:r>
                        <a:rPr lang="zh-CN" altLang="en-US" sz="1200" u="none" strike="noStrike" dirty="0">
                          <a:solidFill>
                            <a:schemeClr val="bg1"/>
                          </a:solidFill>
                          <a:effectLst/>
                          <a:latin typeface="微软雅黑 Light" panose="020B0502040204020203" pitchFamily="34" charset="-122"/>
                          <a:ea typeface="微软雅黑 Light" panose="020B0502040204020203" pitchFamily="34" charset="-122"/>
                        </a:rPr>
                        <a:t>类似，不过将结果写入另一个容器。</a:t>
                      </a:r>
                      <a:endParaRPr lang="zh-CN" altLang="en-US" sz="1200" b="0" i="0" u="none" strike="noStrike" dirty="0">
                        <a:solidFill>
                          <a:schemeClr val="bg1"/>
                        </a:solidFill>
                        <a:effectLst/>
                        <a:latin typeface="微软雅黑 Light" panose="020B0502040204020203" pitchFamily="34" charset="-122"/>
                        <a:ea typeface="微软雅黑 Light" panose="020B0502040204020203" pitchFamily="34" charset="-122"/>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1047471840"/>
                  </a:ext>
                </a:extLst>
              </a:tr>
              <a:tr h="324000">
                <a:tc>
                  <a:txBody>
                    <a:bodyPr/>
                    <a:lstStyle/>
                    <a:p>
                      <a:pPr algn="l" fontAlgn="ctr"/>
                      <a:r>
                        <a:rPr lang="en-US" sz="1200" u="none" strike="noStrike" dirty="0">
                          <a:solidFill>
                            <a:schemeClr val="bg1"/>
                          </a:solidFill>
                          <a:effectLst/>
                          <a:latin typeface="微软雅黑 Light" panose="020B0502040204020203" pitchFamily="34" charset="-122"/>
                          <a:ea typeface="微软雅黑 Light" panose="020B0502040204020203" pitchFamily="34" charset="-122"/>
                        </a:rPr>
                        <a:t>sort</a:t>
                      </a:r>
                      <a:endParaRPr lang="en-US" sz="1200" b="0" i="0" u="none" strike="noStrike" dirty="0">
                        <a:solidFill>
                          <a:schemeClr val="bg1"/>
                        </a:solidFill>
                        <a:effectLst/>
                        <a:latin typeface="微软雅黑 Light" panose="020B0502040204020203" pitchFamily="34" charset="-122"/>
                        <a:ea typeface="微软雅黑 Light" panose="020B0502040204020203" pitchFamily="34" charset="-122"/>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tc>
                  <a:txBody>
                    <a:bodyPr/>
                    <a:lstStyle/>
                    <a:p>
                      <a:pPr algn="l" fontAlgn="ctr"/>
                      <a:r>
                        <a:rPr lang="zh-CN" altLang="en-US" sz="1200" u="none" strike="noStrike" dirty="0">
                          <a:solidFill>
                            <a:schemeClr val="bg1"/>
                          </a:solidFill>
                          <a:effectLst/>
                          <a:latin typeface="微软雅黑 Light" panose="020B0502040204020203" pitchFamily="34" charset="-122"/>
                          <a:ea typeface="微软雅黑 Light" panose="020B0502040204020203" pitchFamily="34" charset="-122"/>
                        </a:rPr>
                        <a:t>以升序重新排列指定范围内的元素。重载版本使用自定义的比较操作。</a:t>
                      </a:r>
                      <a:endParaRPr lang="zh-CN" altLang="en-US" sz="1200" b="0" i="0" u="none" strike="noStrike" dirty="0">
                        <a:solidFill>
                          <a:schemeClr val="bg1"/>
                        </a:solidFill>
                        <a:effectLst/>
                        <a:latin typeface="微软雅黑 Light" panose="020B0502040204020203" pitchFamily="34" charset="-122"/>
                        <a:ea typeface="微软雅黑 Light" panose="020B0502040204020203" pitchFamily="34" charset="-122"/>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2861112786"/>
                  </a:ext>
                </a:extLst>
              </a:tr>
              <a:tr h="324000">
                <a:tc>
                  <a:txBody>
                    <a:bodyPr/>
                    <a:lstStyle/>
                    <a:p>
                      <a:pPr algn="l" fontAlgn="ctr"/>
                      <a:r>
                        <a:rPr lang="en-US" sz="1200" u="none" strike="noStrike">
                          <a:solidFill>
                            <a:schemeClr val="bg1"/>
                          </a:solidFill>
                          <a:effectLst/>
                          <a:latin typeface="微软雅黑 Light" panose="020B0502040204020203" pitchFamily="34" charset="-122"/>
                          <a:ea typeface="微软雅黑 Light" panose="020B0502040204020203" pitchFamily="34" charset="-122"/>
                        </a:rPr>
                        <a:t>stable_sort</a:t>
                      </a:r>
                      <a:endParaRPr lang="en-US" sz="1200" b="0" i="0" u="none" strike="noStrike">
                        <a:solidFill>
                          <a:schemeClr val="bg1"/>
                        </a:solidFill>
                        <a:effectLst/>
                        <a:latin typeface="微软雅黑 Light" panose="020B0502040204020203" pitchFamily="34" charset="-122"/>
                        <a:ea typeface="微软雅黑 Light" panose="020B0502040204020203" pitchFamily="34" charset="-122"/>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tc>
                  <a:txBody>
                    <a:bodyPr/>
                    <a:lstStyle/>
                    <a:p>
                      <a:pPr algn="l" fontAlgn="ctr"/>
                      <a:r>
                        <a:rPr lang="zh-CN" altLang="en-US" sz="1200" u="none" strike="noStrike" dirty="0">
                          <a:solidFill>
                            <a:schemeClr val="bg1"/>
                          </a:solidFill>
                          <a:effectLst/>
                          <a:latin typeface="微软雅黑 Light" panose="020B0502040204020203" pitchFamily="34" charset="-122"/>
                          <a:ea typeface="微软雅黑 Light" panose="020B0502040204020203" pitchFamily="34" charset="-122"/>
                        </a:rPr>
                        <a:t>与</a:t>
                      </a:r>
                      <a:r>
                        <a:rPr lang="en-US" altLang="zh-CN" sz="1200" u="none" strike="noStrike" dirty="0">
                          <a:solidFill>
                            <a:schemeClr val="bg1"/>
                          </a:solidFill>
                          <a:effectLst/>
                          <a:latin typeface="微软雅黑 Light" panose="020B0502040204020203" pitchFamily="34" charset="-122"/>
                          <a:ea typeface="微软雅黑 Light" panose="020B0502040204020203" pitchFamily="34" charset="-122"/>
                        </a:rPr>
                        <a:t>sort</a:t>
                      </a:r>
                      <a:r>
                        <a:rPr lang="zh-CN" altLang="en-US" sz="1200" u="none" strike="noStrike" dirty="0">
                          <a:solidFill>
                            <a:schemeClr val="bg1"/>
                          </a:solidFill>
                          <a:effectLst/>
                          <a:latin typeface="微软雅黑 Light" panose="020B0502040204020203" pitchFamily="34" charset="-122"/>
                          <a:ea typeface="微软雅黑 Light" panose="020B0502040204020203" pitchFamily="34" charset="-122"/>
                        </a:rPr>
                        <a:t>类似，不过保留相等元素之间的顺序关系。</a:t>
                      </a:r>
                      <a:endParaRPr lang="zh-CN" altLang="en-US" sz="1200" b="0" i="0" u="none" strike="noStrike" dirty="0">
                        <a:solidFill>
                          <a:schemeClr val="bg1"/>
                        </a:solidFill>
                        <a:effectLst/>
                        <a:latin typeface="微软雅黑 Light" panose="020B0502040204020203" pitchFamily="34" charset="-122"/>
                        <a:ea typeface="微软雅黑 Light" panose="020B0502040204020203" pitchFamily="34" charset="-122"/>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1587506610"/>
                  </a:ext>
                </a:extLst>
              </a:tr>
              <a:tr h="324000">
                <a:tc>
                  <a:txBody>
                    <a:bodyPr/>
                    <a:lstStyle/>
                    <a:p>
                      <a:pPr algn="l" fontAlgn="ctr"/>
                      <a:r>
                        <a:rPr lang="en-US" sz="1200" u="none" strike="noStrike">
                          <a:solidFill>
                            <a:schemeClr val="bg1"/>
                          </a:solidFill>
                          <a:effectLst/>
                          <a:latin typeface="微软雅黑 Light" panose="020B0502040204020203" pitchFamily="34" charset="-122"/>
                          <a:ea typeface="微软雅黑 Light" panose="020B0502040204020203" pitchFamily="34" charset="-122"/>
                        </a:rPr>
                        <a:t>stable_partition</a:t>
                      </a:r>
                      <a:endParaRPr lang="en-US" sz="1200" b="0" i="0" u="none" strike="noStrike">
                        <a:solidFill>
                          <a:schemeClr val="bg1"/>
                        </a:solidFill>
                        <a:effectLst/>
                        <a:latin typeface="微软雅黑 Light" panose="020B0502040204020203" pitchFamily="34" charset="-122"/>
                        <a:ea typeface="微软雅黑 Light" panose="020B0502040204020203" pitchFamily="34" charset="-122"/>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tc>
                  <a:txBody>
                    <a:bodyPr/>
                    <a:lstStyle/>
                    <a:p>
                      <a:pPr algn="l" fontAlgn="ctr"/>
                      <a:r>
                        <a:rPr lang="zh-CN" altLang="en-US" sz="1200" u="none" strike="noStrike" dirty="0">
                          <a:solidFill>
                            <a:schemeClr val="bg1"/>
                          </a:solidFill>
                          <a:effectLst/>
                          <a:latin typeface="微软雅黑 Light" panose="020B0502040204020203" pitchFamily="34" charset="-122"/>
                          <a:ea typeface="微软雅黑 Light" panose="020B0502040204020203" pitchFamily="34" charset="-122"/>
                        </a:rPr>
                        <a:t>与</a:t>
                      </a:r>
                      <a:r>
                        <a:rPr lang="en-US" altLang="zh-CN" sz="1200" u="none" strike="noStrike" dirty="0">
                          <a:solidFill>
                            <a:schemeClr val="bg1"/>
                          </a:solidFill>
                          <a:effectLst/>
                          <a:latin typeface="微软雅黑 Light" panose="020B0502040204020203" pitchFamily="34" charset="-122"/>
                          <a:ea typeface="微软雅黑 Light" panose="020B0502040204020203" pitchFamily="34" charset="-122"/>
                        </a:rPr>
                        <a:t>partition</a:t>
                      </a:r>
                      <a:r>
                        <a:rPr lang="zh-CN" altLang="en-US" sz="1200" u="none" strike="noStrike" dirty="0">
                          <a:solidFill>
                            <a:schemeClr val="bg1"/>
                          </a:solidFill>
                          <a:effectLst/>
                          <a:latin typeface="微软雅黑 Light" panose="020B0502040204020203" pitchFamily="34" charset="-122"/>
                          <a:ea typeface="微软雅黑 Light" panose="020B0502040204020203" pitchFamily="34" charset="-122"/>
                        </a:rPr>
                        <a:t>类似，不过不保证保留容器中的相对顺序。</a:t>
                      </a:r>
                      <a:endParaRPr lang="zh-CN" altLang="en-US" sz="1200" b="0" i="0" u="none" strike="noStrike" dirty="0">
                        <a:solidFill>
                          <a:schemeClr val="bg1"/>
                        </a:solidFill>
                        <a:effectLst/>
                        <a:latin typeface="微软雅黑 Light" panose="020B0502040204020203" pitchFamily="34" charset="-122"/>
                        <a:ea typeface="微软雅黑 Light" panose="020B0502040204020203" pitchFamily="34" charset="-122"/>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3801378710"/>
                  </a:ext>
                </a:extLst>
              </a:tr>
            </a:tbl>
          </a:graphicData>
        </a:graphic>
      </p:graphicFrame>
    </p:spTree>
    <p:extLst>
      <p:ext uri="{BB962C8B-B14F-4D97-AF65-F5344CB8AC3E}">
        <p14:creationId xmlns:p14="http://schemas.microsoft.com/office/powerpoint/2010/main" val="95951217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102AE42-B0C3-4A49-B7AE-65362C224F2C}"/>
              </a:ext>
            </a:extLst>
          </p:cNvPr>
          <p:cNvSpPr>
            <a:spLocks noGrp="1"/>
          </p:cNvSpPr>
          <p:nvPr>
            <p:ph type="title"/>
          </p:nvPr>
        </p:nvSpPr>
        <p:spPr/>
        <p:txBody>
          <a:bodyPr/>
          <a:lstStyle/>
          <a:p>
            <a:r>
              <a:rPr lang="en-US" altLang="zh-CN" dirty="0"/>
              <a:t>STL -</a:t>
            </a:r>
            <a:r>
              <a:rPr lang="zh-CN" altLang="en-US" dirty="0"/>
              <a:t>删除和替换算法</a:t>
            </a:r>
            <a:r>
              <a:rPr lang="en-US" altLang="zh-CN" dirty="0"/>
              <a:t>(15)</a:t>
            </a:r>
            <a:endParaRPr lang="zh-CN" altLang="en-US" dirty="0"/>
          </a:p>
        </p:txBody>
      </p:sp>
      <p:graphicFrame>
        <p:nvGraphicFramePr>
          <p:cNvPr id="4" name="内容占位符 3">
            <a:extLst>
              <a:ext uri="{FF2B5EF4-FFF2-40B4-BE49-F238E27FC236}">
                <a16:creationId xmlns:a16="http://schemas.microsoft.com/office/drawing/2014/main" id="{C265C2FB-7BE8-4774-9D31-52C4193FCC0B}"/>
              </a:ext>
            </a:extLst>
          </p:cNvPr>
          <p:cNvGraphicFramePr>
            <a:graphicFrameLocks noGrp="1"/>
          </p:cNvGraphicFramePr>
          <p:nvPr>
            <p:ph idx="1"/>
            <p:extLst>
              <p:ext uri="{D42A27DB-BD31-4B8C-83A1-F6EECF244321}">
                <p14:modId xmlns:p14="http://schemas.microsoft.com/office/powerpoint/2010/main" val="3477965150"/>
              </p:ext>
            </p:extLst>
          </p:nvPr>
        </p:nvGraphicFramePr>
        <p:xfrm>
          <a:off x="1044977" y="2034237"/>
          <a:ext cx="10099964" cy="4491255"/>
        </p:xfrm>
        <a:graphic>
          <a:graphicData uri="http://schemas.openxmlformats.org/drawingml/2006/table">
            <a:tbl>
              <a:tblPr>
                <a:tableStyleId>{3C2FFA5D-87B4-456A-9821-1D502468CF0F}</a:tableStyleId>
              </a:tblPr>
              <a:tblGrid>
                <a:gridCol w="1672937">
                  <a:extLst>
                    <a:ext uri="{9D8B030D-6E8A-4147-A177-3AD203B41FA5}">
                      <a16:colId xmlns:a16="http://schemas.microsoft.com/office/drawing/2014/main" val="3824608631"/>
                    </a:ext>
                  </a:extLst>
                </a:gridCol>
                <a:gridCol w="8427027">
                  <a:extLst>
                    <a:ext uri="{9D8B030D-6E8A-4147-A177-3AD203B41FA5}">
                      <a16:colId xmlns:a16="http://schemas.microsoft.com/office/drawing/2014/main" val="3631723282"/>
                    </a:ext>
                  </a:extLst>
                </a:gridCol>
              </a:tblGrid>
              <a:tr h="299417">
                <a:tc>
                  <a:txBody>
                    <a:bodyPr/>
                    <a:lstStyle/>
                    <a:p>
                      <a:pPr algn="l" fontAlgn="ctr"/>
                      <a:r>
                        <a:rPr lang="en-US" sz="1200" u="none" strike="noStrike" dirty="0">
                          <a:effectLst/>
                        </a:rPr>
                        <a:t>copy</a:t>
                      </a:r>
                      <a:endParaRPr lang="en-US" sz="1200" b="0" i="0" u="none" strike="noStrike" dirty="0">
                        <a:solidFill>
                          <a:srgbClr val="000000"/>
                        </a:solidFill>
                        <a:effectLst/>
                        <a:latin typeface="微软雅黑 Light" panose="020B0502040204020203" pitchFamily="34" charset="-122"/>
                        <a:ea typeface="微软雅黑 Light" panose="020B0502040204020203" pitchFamily="34" charset="-122"/>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tc>
                  <a:txBody>
                    <a:bodyPr/>
                    <a:lstStyle/>
                    <a:p>
                      <a:pPr algn="l" fontAlgn="ctr"/>
                      <a:r>
                        <a:rPr lang="zh-CN" altLang="en-US" sz="1200" u="none" strike="noStrike">
                          <a:effectLst/>
                        </a:rPr>
                        <a:t>复制序列</a:t>
                      </a:r>
                      <a:endParaRPr lang="zh-CN" altLang="en-US" sz="1200" b="0" i="0" u="none" strike="noStrike">
                        <a:solidFill>
                          <a:srgbClr val="000000"/>
                        </a:solidFill>
                        <a:effectLst/>
                        <a:latin typeface="微软雅黑 Light" panose="020B0502040204020203" pitchFamily="34" charset="-122"/>
                        <a:ea typeface="微软雅黑 Light" panose="020B0502040204020203" pitchFamily="34" charset="-122"/>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1175109584"/>
                  </a:ext>
                </a:extLst>
              </a:tr>
              <a:tr h="299417">
                <a:tc>
                  <a:txBody>
                    <a:bodyPr/>
                    <a:lstStyle/>
                    <a:p>
                      <a:pPr algn="l" fontAlgn="ctr"/>
                      <a:r>
                        <a:rPr lang="en-US" sz="1200" u="none" strike="noStrike">
                          <a:effectLst/>
                        </a:rPr>
                        <a:t>copy_backward</a:t>
                      </a:r>
                      <a:endParaRPr lang="en-US" sz="1200" b="0" i="0" u="none" strike="noStrike">
                        <a:solidFill>
                          <a:srgbClr val="000000"/>
                        </a:solidFill>
                        <a:effectLst/>
                        <a:latin typeface="微软雅黑 Light" panose="020B0502040204020203" pitchFamily="34" charset="-122"/>
                        <a:ea typeface="微软雅黑 Light" panose="020B0502040204020203" pitchFamily="34" charset="-122"/>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tc>
                  <a:txBody>
                    <a:bodyPr/>
                    <a:lstStyle/>
                    <a:p>
                      <a:pPr algn="l" fontAlgn="ctr"/>
                      <a:r>
                        <a:rPr lang="zh-CN" altLang="en-US" sz="1200" u="none" strike="noStrike">
                          <a:effectLst/>
                        </a:rPr>
                        <a:t>与</a:t>
                      </a:r>
                      <a:r>
                        <a:rPr lang="en-US" altLang="zh-CN" sz="1200" u="none" strike="noStrike">
                          <a:effectLst/>
                        </a:rPr>
                        <a:t>copy</a:t>
                      </a:r>
                      <a:r>
                        <a:rPr lang="zh-CN" altLang="en-US" sz="1200" u="none" strike="noStrike">
                          <a:effectLst/>
                        </a:rPr>
                        <a:t>相同，不过元素是以相反顺序被拷贝。</a:t>
                      </a:r>
                      <a:endParaRPr lang="zh-CN" altLang="en-US" sz="1200" b="0" i="0" u="none" strike="noStrike">
                        <a:solidFill>
                          <a:srgbClr val="000000"/>
                        </a:solidFill>
                        <a:effectLst/>
                        <a:latin typeface="微软雅黑 Light" panose="020B0502040204020203" pitchFamily="34" charset="-122"/>
                        <a:ea typeface="微软雅黑 Light" panose="020B0502040204020203" pitchFamily="34" charset="-122"/>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3480393572"/>
                  </a:ext>
                </a:extLst>
              </a:tr>
              <a:tr h="299417">
                <a:tc>
                  <a:txBody>
                    <a:bodyPr/>
                    <a:lstStyle/>
                    <a:p>
                      <a:pPr algn="l" fontAlgn="ctr"/>
                      <a:r>
                        <a:rPr lang="en-US" sz="1200" u="none" strike="noStrike">
                          <a:effectLst/>
                        </a:rPr>
                        <a:t>iter_swap</a:t>
                      </a:r>
                      <a:endParaRPr lang="en-US" sz="1200" b="0" i="0" u="none" strike="noStrike">
                        <a:solidFill>
                          <a:srgbClr val="000000"/>
                        </a:solidFill>
                        <a:effectLst/>
                        <a:latin typeface="微软雅黑 Light" panose="020B0502040204020203" pitchFamily="34" charset="-122"/>
                        <a:ea typeface="微软雅黑 Light" panose="020B0502040204020203" pitchFamily="34" charset="-122"/>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tc>
                  <a:txBody>
                    <a:bodyPr/>
                    <a:lstStyle/>
                    <a:p>
                      <a:pPr algn="l" fontAlgn="ctr"/>
                      <a:r>
                        <a:rPr lang="zh-CN" altLang="en-US" sz="1200" u="none" strike="noStrike">
                          <a:effectLst/>
                        </a:rPr>
                        <a:t>交换两个</a:t>
                      </a:r>
                      <a:r>
                        <a:rPr lang="en-US" sz="1200" u="none" strike="noStrike">
                          <a:effectLst/>
                        </a:rPr>
                        <a:t>ForwardIterator</a:t>
                      </a:r>
                      <a:r>
                        <a:rPr lang="zh-CN" altLang="en-US" sz="1200" u="none" strike="noStrike">
                          <a:effectLst/>
                        </a:rPr>
                        <a:t>的值。</a:t>
                      </a:r>
                      <a:endParaRPr lang="zh-CN" altLang="en-US" sz="1200" b="0" i="0" u="none" strike="noStrike">
                        <a:solidFill>
                          <a:srgbClr val="000000"/>
                        </a:solidFill>
                        <a:effectLst/>
                        <a:latin typeface="微软雅黑 Light" panose="020B0502040204020203" pitchFamily="34" charset="-122"/>
                        <a:ea typeface="微软雅黑 Light" panose="020B0502040204020203" pitchFamily="34" charset="-122"/>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2583131683"/>
                  </a:ext>
                </a:extLst>
              </a:tr>
              <a:tr h="299417">
                <a:tc>
                  <a:txBody>
                    <a:bodyPr/>
                    <a:lstStyle/>
                    <a:p>
                      <a:pPr algn="l" fontAlgn="ctr"/>
                      <a:r>
                        <a:rPr lang="en-US" sz="1200" u="none" strike="noStrike">
                          <a:effectLst/>
                        </a:rPr>
                        <a:t>remove</a:t>
                      </a:r>
                      <a:endParaRPr lang="en-US" sz="1200" b="0" i="0" u="none" strike="noStrike">
                        <a:solidFill>
                          <a:srgbClr val="000000"/>
                        </a:solidFill>
                        <a:effectLst/>
                        <a:latin typeface="微软雅黑 Light" panose="020B0502040204020203" pitchFamily="34" charset="-122"/>
                        <a:ea typeface="微软雅黑 Light" panose="020B0502040204020203" pitchFamily="34" charset="-122"/>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tc>
                  <a:txBody>
                    <a:bodyPr/>
                    <a:lstStyle/>
                    <a:p>
                      <a:pPr algn="l" fontAlgn="ctr"/>
                      <a:r>
                        <a:rPr lang="zh-CN" altLang="en-US" sz="1200" u="none" strike="noStrike">
                          <a:effectLst/>
                        </a:rPr>
                        <a:t>删除指定范围内所有等于指定元素的元素。注意，该函数不是真正删除函数。内置函数不适合使用</a:t>
                      </a:r>
                      <a:r>
                        <a:rPr lang="en-US" altLang="zh-CN" sz="1200" u="none" strike="noStrike">
                          <a:effectLst/>
                        </a:rPr>
                        <a:t>remove</a:t>
                      </a:r>
                      <a:r>
                        <a:rPr lang="zh-CN" altLang="en-US" sz="1200" u="none" strike="noStrike">
                          <a:effectLst/>
                        </a:rPr>
                        <a:t>和</a:t>
                      </a:r>
                      <a:r>
                        <a:rPr lang="en-US" altLang="zh-CN" sz="1200" u="none" strike="noStrike">
                          <a:effectLst/>
                        </a:rPr>
                        <a:t>remove_if</a:t>
                      </a:r>
                      <a:r>
                        <a:rPr lang="zh-CN" altLang="en-US" sz="1200" u="none" strike="noStrike">
                          <a:effectLst/>
                        </a:rPr>
                        <a:t>函数。</a:t>
                      </a:r>
                      <a:endParaRPr lang="zh-CN" altLang="en-US" sz="1200" b="0" i="0" u="none" strike="noStrike">
                        <a:solidFill>
                          <a:srgbClr val="000000"/>
                        </a:solidFill>
                        <a:effectLst/>
                        <a:latin typeface="微软雅黑 Light" panose="020B0502040204020203" pitchFamily="34" charset="-122"/>
                        <a:ea typeface="微软雅黑 Light" panose="020B0502040204020203" pitchFamily="34" charset="-122"/>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2407173029"/>
                  </a:ext>
                </a:extLst>
              </a:tr>
              <a:tr h="299417">
                <a:tc>
                  <a:txBody>
                    <a:bodyPr/>
                    <a:lstStyle/>
                    <a:p>
                      <a:pPr algn="l" fontAlgn="ctr"/>
                      <a:r>
                        <a:rPr lang="en-US" sz="1200" u="none" strike="noStrike">
                          <a:effectLst/>
                        </a:rPr>
                        <a:t>remove_copy</a:t>
                      </a:r>
                      <a:endParaRPr lang="en-US" sz="1200" b="0" i="0" u="none" strike="noStrike">
                        <a:solidFill>
                          <a:srgbClr val="000000"/>
                        </a:solidFill>
                        <a:effectLst/>
                        <a:latin typeface="微软雅黑 Light" panose="020B0502040204020203" pitchFamily="34" charset="-122"/>
                        <a:ea typeface="微软雅黑 Light" panose="020B0502040204020203" pitchFamily="34" charset="-122"/>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tc>
                  <a:txBody>
                    <a:bodyPr/>
                    <a:lstStyle/>
                    <a:p>
                      <a:pPr algn="l" fontAlgn="ctr"/>
                      <a:r>
                        <a:rPr lang="zh-CN" altLang="en-US" sz="1200" u="none" strike="noStrike">
                          <a:effectLst/>
                        </a:rPr>
                        <a:t>将所有不匹配元素复制到一个制定容器，返回</a:t>
                      </a:r>
                      <a:r>
                        <a:rPr lang="en-US" sz="1200" u="none" strike="noStrike">
                          <a:effectLst/>
                        </a:rPr>
                        <a:t>OutputIterator</a:t>
                      </a:r>
                      <a:r>
                        <a:rPr lang="zh-CN" altLang="en-US" sz="1200" u="none" strike="noStrike">
                          <a:effectLst/>
                        </a:rPr>
                        <a:t>指向被拷贝的末元素的下一个位置。</a:t>
                      </a:r>
                      <a:endParaRPr lang="zh-CN" altLang="en-US" sz="1200" b="0" i="0" u="none" strike="noStrike">
                        <a:solidFill>
                          <a:srgbClr val="000000"/>
                        </a:solidFill>
                        <a:effectLst/>
                        <a:latin typeface="微软雅黑 Light" panose="020B0502040204020203" pitchFamily="34" charset="-122"/>
                        <a:ea typeface="微软雅黑 Light" panose="020B0502040204020203" pitchFamily="34" charset="-122"/>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4139471059"/>
                  </a:ext>
                </a:extLst>
              </a:tr>
              <a:tr h="299417">
                <a:tc>
                  <a:txBody>
                    <a:bodyPr/>
                    <a:lstStyle/>
                    <a:p>
                      <a:pPr algn="l" fontAlgn="ctr"/>
                      <a:r>
                        <a:rPr lang="en-US" sz="1200" u="none" strike="noStrike">
                          <a:effectLst/>
                        </a:rPr>
                        <a:t>remove_if</a:t>
                      </a:r>
                      <a:endParaRPr lang="en-US" sz="1200" b="0" i="0" u="none" strike="noStrike">
                        <a:solidFill>
                          <a:srgbClr val="000000"/>
                        </a:solidFill>
                        <a:effectLst/>
                        <a:latin typeface="微软雅黑 Light" panose="020B0502040204020203" pitchFamily="34" charset="-122"/>
                        <a:ea typeface="微软雅黑 Light" panose="020B0502040204020203" pitchFamily="34" charset="-122"/>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tc>
                  <a:txBody>
                    <a:bodyPr/>
                    <a:lstStyle/>
                    <a:p>
                      <a:pPr algn="l" fontAlgn="ctr"/>
                      <a:r>
                        <a:rPr lang="zh-CN" altLang="en-US" sz="1200" u="none" strike="noStrike">
                          <a:effectLst/>
                        </a:rPr>
                        <a:t>删除指定范围内输入操作结果为</a:t>
                      </a:r>
                      <a:r>
                        <a:rPr lang="en-US" altLang="zh-CN" sz="1200" u="none" strike="noStrike">
                          <a:effectLst/>
                        </a:rPr>
                        <a:t>true</a:t>
                      </a:r>
                      <a:r>
                        <a:rPr lang="zh-CN" altLang="en-US" sz="1200" u="none" strike="noStrike">
                          <a:effectLst/>
                        </a:rPr>
                        <a:t>的所有元素。</a:t>
                      </a:r>
                      <a:endParaRPr lang="zh-CN" altLang="en-US" sz="1200" b="0" i="0" u="none" strike="noStrike">
                        <a:solidFill>
                          <a:srgbClr val="000000"/>
                        </a:solidFill>
                        <a:effectLst/>
                        <a:latin typeface="微软雅黑 Light" panose="020B0502040204020203" pitchFamily="34" charset="-122"/>
                        <a:ea typeface="微软雅黑 Light" panose="020B0502040204020203" pitchFamily="34" charset="-122"/>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258040965"/>
                  </a:ext>
                </a:extLst>
              </a:tr>
              <a:tr h="299417">
                <a:tc>
                  <a:txBody>
                    <a:bodyPr/>
                    <a:lstStyle/>
                    <a:p>
                      <a:pPr algn="l" fontAlgn="ctr"/>
                      <a:r>
                        <a:rPr lang="en-US" sz="1200" u="none" strike="noStrike">
                          <a:effectLst/>
                        </a:rPr>
                        <a:t>remove_copy_if</a:t>
                      </a:r>
                      <a:endParaRPr lang="en-US" sz="1200" b="0" i="0" u="none" strike="noStrike">
                        <a:solidFill>
                          <a:srgbClr val="000000"/>
                        </a:solidFill>
                        <a:effectLst/>
                        <a:latin typeface="微软雅黑 Light" panose="020B0502040204020203" pitchFamily="34" charset="-122"/>
                        <a:ea typeface="微软雅黑 Light" panose="020B0502040204020203" pitchFamily="34" charset="-122"/>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tc>
                  <a:txBody>
                    <a:bodyPr/>
                    <a:lstStyle/>
                    <a:p>
                      <a:pPr algn="l" fontAlgn="ctr"/>
                      <a:r>
                        <a:rPr lang="zh-CN" altLang="en-US" sz="1200" u="none" strike="noStrike">
                          <a:effectLst/>
                        </a:rPr>
                        <a:t>将所有不匹配元素拷贝到一个指定容器。</a:t>
                      </a:r>
                      <a:endParaRPr lang="zh-CN" altLang="en-US" sz="1200" b="0" i="0" u="none" strike="noStrike">
                        <a:solidFill>
                          <a:srgbClr val="000000"/>
                        </a:solidFill>
                        <a:effectLst/>
                        <a:latin typeface="微软雅黑 Light" panose="020B0502040204020203" pitchFamily="34" charset="-122"/>
                        <a:ea typeface="微软雅黑 Light" panose="020B0502040204020203" pitchFamily="34" charset="-122"/>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4164573274"/>
                  </a:ext>
                </a:extLst>
              </a:tr>
              <a:tr h="299417">
                <a:tc>
                  <a:txBody>
                    <a:bodyPr/>
                    <a:lstStyle/>
                    <a:p>
                      <a:pPr algn="l" fontAlgn="ctr"/>
                      <a:r>
                        <a:rPr lang="en-US" sz="1200" u="none" strike="noStrike">
                          <a:effectLst/>
                        </a:rPr>
                        <a:t>replace</a:t>
                      </a:r>
                      <a:endParaRPr lang="en-US" sz="1200" b="0" i="0" u="none" strike="noStrike">
                        <a:solidFill>
                          <a:srgbClr val="000000"/>
                        </a:solidFill>
                        <a:effectLst/>
                        <a:latin typeface="微软雅黑 Light" panose="020B0502040204020203" pitchFamily="34" charset="-122"/>
                        <a:ea typeface="微软雅黑 Light" panose="020B0502040204020203" pitchFamily="34" charset="-122"/>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tc>
                  <a:txBody>
                    <a:bodyPr/>
                    <a:lstStyle/>
                    <a:p>
                      <a:pPr algn="l" fontAlgn="ctr"/>
                      <a:r>
                        <a:rPr lang="zh-CN" altLang="en-US" sz="1200" u="none" strike="noStrike">
                          <a:effectLst/>
                        </a:rPr>
                        <a:t>将指定范围内所有等于</a:t>
                      </a:r>
                      <a:r>
                        <a:rPr lang="en-US" altLang="zh-CN" sz="1200" u="none" strike="noStrike">
                          <a:effectLst/>
                        </a:rPr>
                        <a:t>vold</a:t>
                      </a:r>
                      <a:r>
                        <a:rPr lang="zh-CN" altLang="en-US" sz="1200" u="none" strike="noStrike">
                          <a:effectLst/>
                        </a:rPr>
                        <a:t>的元素都用</a:t>
                      </a:r>
                      <a:r>
                        <a:rPr lang="en-US" altLang="zh-CN" sz="1200" u="none" strike="noStrike">
                          <a:effectLst/>
                        </a:rPr>
                        <a:t>vnew</a:t>
                      </a:r>
                      <a:r>
                        <a:rPr lang="zh-CN" altLang="en-US" sz="1200" u="none" strike="noStrike">
                          <a:effectLst/>
                        </a:rPr>
                        <a:t>代替。</a:t>
                      </a:r>
                      <a:endParaRPr lang="zh-CN" altLang="en-US" sz="1200" b="0" i="0" u="none" strike="noStrike">
                        <a:solidFill>
                          <a:srgbClr val="000000"/>
                        </a:solidFill>
                        <a:effectLst/>
                        <a:latin typeface="微软雅黑 Light" panose="020B0502040204020203" pitchFamily="34" charset="-122"/>
                        <a:ea typeface="微软雅黑 Light" panose="020B0502040204020203" pitchFamily="34" charset="-122"/>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2325514510"/>
                  </a:ext>
                </a:extLst>
              </a:tr>
              <a:tr h="299417">
                <a:tc>
                  <a:txBody>
                    <a:bodyPr/>
                    <a:lstStyle/>
                    <a:p>
                      <a:pPr algn="l" fontAlgn="ctr"/>
                      <a:r>
                        <a:rPr lang="en-US" sz="1200" u="none" strike="noStrike">
                          <a:effectLst/>
                        </a:rPr>
                        <a:t>replace_copy</a:t>
                      </a:r>
                      <a:endParaRPr lang="en-US" sz="1200" b="0" i="0" u="none" strike="noStrike">
                        <a:solidFill>
                          <a:srgbClr val="000000"/>
                        </a:solidFill>
                        <a:effectLst/>
                        <a:latin typeface="微软雅黑 Light" panose="020B0502040204020203" pitchFamily="34" charset="-122"/>
                        <a:ea typeface="微软雅黑 Light" panose="020B0502040204020203" pitchFamily="34" charset="-122"/>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tc>
                  <a:txBody>
                    <a:bodyPr/>
                    <a:lstStyle/>
                    <a:p>
                      <a:pPr algn="l" fontAlgn="ctr"/>
                      <a:r>
                        <a:rPr lang="zh-CN" altLang="en-US" sz="1200" u="none" strike="noStrike">
                          <a:effectLst/>
                        </a:rPr>
                        <a:t>与</a:t>
                      </a:r>
                      <a:r>
                        <a:rPr lang="en-US" altLang="zh-CN" sz="1200" u="none" strike="noStrike">
                          <a:effectLst/>
                        </a:rPr>
                        <a:t>replace</a:t>
                      </a:r>
                      <a:r>
                        <a:rPr lang="zh-CN" altLang="en-US" sz="1200" u="none" strike="noStrike">
                          <a:effectLst/>
                        </a:rPr>
                        <a:t>类似，不过将结果写入另一个容器。</a:t>
                      </a:r>
                      <a:endParaRPr lang="zh-CN" altLang="en-US" sz="1200" b="0" i="0" u="none" strike="noStrike">
                        <a:solidFill>
                          <a:srgbClr val="000000"/>
                        </a:solidFill>
                        <a:effectLst/>
                        <a:latin typeface="微软雅黑 Light" panose="020B0502040204020203" pitchFamily="34" charset="-122"/>
                        <a:ea typeface="微软雅黑 Light" panose="020B0502040204020203" pitchFamily="34" charset="-122"/>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1048882447"/>
                  </a:ext>
                </a:extLst>
              </a:tr>
              <a:tr h="299417">
                <a:tc>
                  <a:txBody>
                    <a:bodyPr/>
                    <a:lstStyle/>
                    <a:p>
                      <a:pPr algn="l" fontAlgn="ctr"/>
                      <a:r>
                        <a:rPr lang="en-US" sz="1200" u="none" strike="noStrike">
                          <a:effectLst/>
                        </a:rPr>
                        <a:t>replace_if</a:t>
                      </a:r>
                      <a:endParaRPr lang="en-US" sz="1200" b="0" i="0" u="none" strike="noStrike">
                        <a:solidFill>
                          <a:srgbClr val="000000"/>
                        </a:solidFill>
                        <a:effectLst/>
                        <a:latin typeface="微软雅黑 Light" panose="020B0502040204020203" pitchFamily="34" charset="-122"/>
                        <a:ea typeface="微软雅黑 Light" panose="020B0502040204020203" pitchFamily="34" charset="-122"/>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tc>
                  <a:txBody>
                    <a:bodyPr/>
                    <a:lstStyle/>
                    <a:p>
                      <a:pPr algn="l" fontAlgn="ctr"/>
                      <a:r>
                        <a:rPr lang="zh-CN" altLang="en-US" sz="1200" u="none" strike="noStrike">
                          <a:effectLst/>
                        </a:rPr>
                        <a:t>将指定范围内所有操作结果为</a:t>
                      </a:r>
                      <a:r>
                        <a:rPr lang="en-US" altLang="zh-CN" sz="1200" u="none" strike="noStrike">
                          <a:effectLst/>
                        </a:rPr>
                        <a:t>true</a:t>
                      </a:r>
                      <a:r>
                        <a:rPr lang="zh-CN" altLang="en-US" sz="1200" u="none" strike="noStrike">
                          <a:effectLst/>
                        </a:rPr>
                        <a:t>的元素用新值代替。</a:t>
                      </a:r>
                      <a:endParaRPr lang="zh-CN" altLang="en-US" sz="1200" b="0" i="0" u="none" strike="noStrike">
                        <a:solidFill>
                          <a:srgbClr val="000000"/>
                        </a:solidFill>
                        <a:effectLst/>
                        <a:latin typeface="微软雅黑 Light" panose="020B0502040204020203" pitchFamily="34" charset="-122"/>
                        <a:ea typeface="微软雅黑 Light" panose="020B0502040204020203" pitchFamily="34" charset="-122"/>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1493534023"/>
                  </a:ext>
                </a:extLst>
              </a:tr>
              <a:tr h="299417">
                <a:tc>
                  <a:txBody>
                    <a:bodyPr/>
                    <a:lstStyle/>
                    <a:p>
                      <a:pPr algn="l" fontAlgn="ctr"/>
                      <a:r>
                        <a:rPr lang="en-US" sz="1200" u="none" strike="noStrike">
                          <a:effectLst/>
                        </a:rPr>
                        <a:t>replace_copy_if</a:t>
                      </a:r>
                      <a:endParaRPr lang="en-US" sz="1200" b="0" i="0" u="none" strike="noStrike">
                        <a:solidFill>
                          <a:srgbClr val="000000"/>
                        </a:solidFill>
                        <a:effectLst/>
                        <a:latin typeface="微软雅黑 Light" panose="020B0502040204020203" pitchFamily="34" charset="-122"/>
                        <a:ea typeface="微软雅黑 Light" panose="020B0502040204020203" pitchFamily="34" charset="-122"/>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tc>
                  <a:txBody>
                    <a:bodyPr/>
                    <a:lstStyle/>
                    <a:p>
                      <a:pPr algn="l" fontAlgn="ctr"/>
                      <a:r>
                        <a:rPr lang="zh-CN" altLang="en-US" sz="1200" u="none" strike="noStrike">
                          <a:effectLst/>
                        </a:rPr>
                        <a:t>与</a:t>
                      </a:r>
                      <a:r>
                        <a:rPr lang="en-US" sz="1200" u="none" strike="noStrike">
                          <a:effectLst/>
                        </a:rPr>
                        <a:t>replace_if，</a:t>
                      </a:r>
                      <a:r>
                        <a:rPr lang="zh-CN" altLang="en-US" sz="1200" u="none" strike="noStrike">
                          <a:effectLst/>
                        </a:rPr>
                        <a:t>不过将结果写入另一个容器。</a:t>
                      </a:r>
                      <a:endParaRPr lang="zh-CN" altLang="en-US" sz="1200" b="0" i="0" u="none" strike="noStrike">
                        <a:solidFill>
                          <a:srgbClr val="000000"/>
                        </a:solidFill>
                        <a:effectLst/>
                        <a:latin typeface="微软雅黑 Light" panose="020B0502040204020203" pitchFamily="34" charset="-122"/>
                        <a:ea typeface="微软雅黑 Light" panose="020B0502040204020203" pitchFamily="34" charset="-122"/>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2890684578"/>
                  </a:ext>
                </a:extLst>
              </a:tr>
              <a:tr h="299417">
                <a:tc>
                  <a:txBody>
                    <a:bodyPr/>
                    <a:lstStyle/>
                    <a:p>
                      <a:pPr algn="l" fontAlgn="ctr"/>
                      <a:r>
                        <a:rPr lang="en-US" sz="1200" u="none" strike="noStrike">
                          <a:effectLst/>
                        </a:rPr>
                        <a:t>swap</a:t>
                      </a:r>
                      <a:endParaRPr lang="en-US" sz="1200" b="0" i="0" u="none" strike="noStrike">
                        <a:solidFill>
                          <a:srgbClr val="000000"/>
                        </a:solidFill>
                        <a:effectLst/>
                        <a:latin typeface="微软雅黑 Light" panose="020B0502040204020203" pitchFamily="34" charset="-122"/>
                        <a:ea typeface="微软雅黑 Light" panose="020B0502040204020203" pitchFamily="34" charset="-122"/>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tc>
                  <a:txBody>
                    <a:bodyPr/>
                    <a:lstStyle/>
                    <a:p>
                      <a:pPr algn="l" fontAlgn="ctr"/>
                      <a:r>
                        <a:rPr lang="zh-CN" altLang="en-US" sz="1200" u="none" strike="noStrike">
                          <a:effectLst/>
                        </a:rPr>
                        <a:t>交换存储在两个对象中的值。</a:t>
                      </a:r>
                      <a:endParaRPr lang="zh-CN" altLang="en-US" sz="1200" b="0" i="0" u="none" strike="noStrike">
                        <a:solidFill>
                          <a:srgbClr val="000000"/>
                        </a:solidFill>
                        <a:effectLst/>
                        <a:latin typeface="微软雅黑 Light" panose="020B0502040204020203" pitchFamily="34" charset="-122"/>
                        <a:ea typeface="微软雅黑 Light" panose="020B0502040204020203" pitchFamily="34" charset="-122"/>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399169715"/>
                  </a:ext>
                </a:extLst>
              </a:tr>
              <a:tr h="299417">
                <a:tc>
                  <a:txBody>
                    <a:bodyPr/>
                    <a:lstStyle/>
                    <a:p>
                      <a:pPr algn="l" fontAlgn="ctr"/>
                      <a:r>
                        <a:rPr lang="en-US" sz="1200" u="none" strike="noStrike">
                          <a:effectLst/>
                        </a:rPr>
                        <a:t>swap_range</a:t>
                      </a:r>
                      <a:endParaRPr lang="en-US" sz="1200" b="0" i="0" u="none" strike="noStrike">
                        <a:solidFill>
                          <a:srgbClr val="000000"/>
                        </a:solidFill>
                        <a:effectLst/>
                        <a:latin typeface="微软雅黑 Light" panose="020B0502040204020203" pitchFamily="34" charset="-122"/>
                        <a:ea typeface="微软雅黑 Light" panose="020B0502040204020203" pitchFamily="34" charset="-122"/>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tc>
                  <a:txBody>
                    <a:bodyPr/>
                    <a:lstStyle/>
                    <a:p>
                      <a:pPr algn="l" fontAlgn="ctr"/>
                      <a:r>
                        <a:rPr lang="zh-CN" altLang="en-US" sz="1200" u="none" strike="noStrike">
                          <a:effectLst/>
                        </a:rPr>
                        <a:t>将指定范围内的元素与另一个序列元素值进行交换。</a:t>
                      </a:r>
                      <a:endParaRPr lang="zh-CN" altLang="en-US" sz="1200" b="0" i="0" u="none" strike="noStrike">
                        <a:solidFill>
                          <a:srgbClr val="000000"/>
                        </a:solidFill>
                        <a:effectLst/>
                        <a:latin typeface="微软雅黑 Light" panose="020B0502040204020203" pitchFamily="34" charset="-122"/>
                        <a:ea typeface="微软雅黑 Light" panose="020B0502040204020203" pitchFamily="34" charset="-122"/>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300901754"/>
                  </a:ext>
                </a:extLst>
              </a:tr>
              <a:tr h="299417">
                <a:tc>
                  <a:txBody>
                    <a:bodyPr/>
                    <a:lstStyle/>
                    <a:p>
                      <a:pPr algn="l" fontAlgn="ctr"/>
                      <a:r>
                        <a:rPr lang="en-US" sz="1200" u="none" strike="noStrike" dirty="0">
                          <a:effectLst/>
                        </a:rPr>
                        <a:t>unique</a:t>
                      </a:r>
                      <a:endParaRPr lang="en-US" sz="1200" b="0" i="0" u="none" strike="noStrike" dirty="0">
                        <a:solidFill>
                          <a:srgbClr val="000000"/>
                        </a:solidFill>
                        <a:effectLst/>
                        <a:latin typeface="微软雅黑 Light" panose="020B0502040204020203" pitchFamily="34" charset="-122"/>
                        <a:ea typeface="微软雅黑 Light" panose="020B0502040204020203" pitchFamily="34" charset="-122"/>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tc>
                  <a:txBody>
                    <a:bodyPr/>
                    <a:lstStyle/>
                    <a:p>
                      <a:pPr algn="l" fontAlgn="ctr"/>
                      <a:r>
                        <a:rPr lang="zh-CN" altLang="en-US" sz="1200" u="none" strike="noStrike" dirty="0">
                          <a:effectLst/>
                        </a:rPr>
                        <a:t>清除序列中重复元素，和</a:t>
                      </a:r>
                      <a:r>
                        <a:rPr lang="en-US" altLang="zh-CN" sz="1200" u="none" strike="noStrike" dirty="0">
                          <a:effectLst/>
                        </a:rPr>
                        <a:t>remove</a:t>
                      </a:r>
                      <a:r>
                        <a:rPr lang="zh-CN" altLang="en-US" sz="1200" u="none" strike="noStrike" dirty="0">
                          <a:effectLst/>
                        </a:rPr>
                        <a:t>类似，它也不能真正删除元素。重载版本使用自定义比较操作。</a:t>
                      </a:r>
                      <a:endParaRPr lang="zh-CN" altLang="en-US" sz="1200" b="0" i="0" u="none" strike="noStrike" dirty="0">
                        <a:solidFill>
                          <a:srgbClr val="000000"/>
                        </a:solidFill>
                        <a:effectLst/>
                        <a:latin typeface="微软雅黑 Light" panose="020B0502040204020203" pitchFamily="34" charset="-122"/>
                        <a:ea typeface="微软雅黑 Light" panose="020B0502040204020203" pitchFamily="34" charset="-122"/>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2999817506"/>
                  </a:ext>
                </a:extLst>
              </a:tr>
              <a:tr h="299417">
                <a:tc>
                  <a:txBody>
                    <a:bodyPr/>
                    <a:lstStyle/>
                    <a:p>
                      <a:pPr algn="l" fontAlgn="ctr"/>
                      <a:r>
                        <a:rPr lang="en-US" sz="1200" u="none" strike="noStrike">
                          <a:effectLst/>
                        </a:rPr>
                        <a:t>unique_copy</a:t>
                      </a:r>
                      <a:endParaRPr lang="en-US" sz="1200" b="0" i="0" u="none" strike="noStrike">
                        <a:solidFill>
                          <a:srgbClr val="000000"/>
                        </a:solidFill>
                        <a:effectLst/>
                        <a:latin typeface="微软雅黑 Light" panose="020B0502040204020203" pitchFamily="34" charset="-122"/>
                        <a:ea typeface="微软雅黑 Light" panose="020B0502040204020203" pitchFamily="34" charset="-122"/>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tc>
                  <a:txBody>
                    <a:bodyPr/>
                    <a:lstStyle/>
                    <a:p>
                      <a:pPr algn="l" fontAlgn="ctr"/>
                      <a:r>
                        <a:rPr lang="zh-CN" altLang="en-US" sz="1200" u="none" strike="noStrike" dirty="0">
                          <a:effectLst/>
                        </a:rPr>
                        <a:t>与</a:t>
                      </a:r>
                      <a:r>
                        <a:rPr lang="en-US" altLang="zh-CN" sz="1200" u="none" strike="noStrike" dirty="0">
                          <a:effectLst/>
                        </a:rPr>
                        <a:t>unique</a:t>
                      </a:r>
                      <a:r>
                        <a:rPr lang="zh-CN" altLang="en-US" sz="1200" u="none" strike="noStrike" dirty="0">
                          <a:effectLst/>
                        </a:rPr>
                        <a:t>类似，不过把结果输出到另一个容器。</a:t>
                      </a:r>
                      <a:endParaRPr lang="zh-CN" altLang="en-US" sz="1200" b="0" i="0" u="none" strike="noStrike" dirty="0">
                        <a:solidFill>
                          <a:srgbClr val="000000"/>
                        </a:solidFill>
                        <a:effectLst/>
                        <a:latin typeface="微软雅黑 Light" panose="020B0502040204020203" pitchFamily="34" charset="-122"/>
                        <a:ea typeface="微软雅黑 Light" panose="020B0502040204020203" pitchFamily="34" charset="-122"/>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2837373592"/>
                  </a:ext>
                </a:extLst>
              </a:tr>
            </a:tbl>
          </a:graphicData>
        </a:graphic>
      </p:graphicFrame>
    </p:spTree>
    <p:extLst>
      <p:ext uri="{BB962C8B-B14F-4D97-AF65-F5344CB8AC3E}">
        <p14:creationId xmlns:p14="http://schemas.microsoft.com/office/powerpoint/2010/main" val="33004258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a:t>
            </a:r>
            <a:r>
              <a:rPr lang="zh-CN" altLang="en-US" dirty="0"/>
              <a:t>的发展</a:t>
            </a:r>
          </a:p>
        </p:txBody>
      </p:sp>
      <p:graphicFrame>
        <p:nvGraphicFramePr>
          <p:cNvPr id="6" name="内容占位符 5"/>
          <p:cNvGraphicFramePr>
            <a:graphicFrameLocks noGrp="1"/>
          </p:cNvGraphicFramePr>
          <p:nvPr>
            <p:ph idx="1"/>
            <p:extLst>
              <p:ext uri="{D42A27DB-BD31-4B8C-83A1-F6EECF244321}">
                <p14:modId xmlns:p14="http://schemas.microsoft.com/office/powerpoint/2010/main" val="1763301321"/>
              </p:ext>
            </p:extLst>
          </p:nvPr>
        </p:nvGraphicFramePr>
        <p:xfrm>
          <a:off x="914400" y="2366963"/>
          <a:ext cx="10362016" cy="3449642"/>
        </p:xfrm>
        <a:graphic>
          <a:graphicData uri="http://schemas.openxmlformats.org/drawingml/2006/table">
            <a:tbl>
              <a:tblPr/>
              <a:tblGrid>
                <a:gridCol w="2590504">
                  <a:extLst>
                    <a:ext uri="{9D8B030D-6E8A-4147-A177-3AD203B41FA5}">
                      <a16:colId xmlns:a16="http://schemas.microsoft.com/office/drawing/2014/main" val="2576985579"/>
                    </a:ext>
                  </a:extLst>
                </a:gridCol>
                <a:gridCol w="2590504">
                  <a:extLst>
                    <a:ext uri="{9D8B030D-6E8A-4147-A177-3AD203B41FA5}">
                      <a16:colId xmlns:a16="http://schemas.microsoft.com/office/drawing/2014/main" val="4055570013"/>
                    </a:ext>
                  </a:extLst>
                </a:gridCol>
                <a:gridCol w="2590504">
                  <a:extLst>
                    <a:ext uri="{9D8B030D-6E8A-4147-A177-3AD203B41FA5}">
                      <a16:colId xmlns:a16="http://schemas.microsoft.com/office/drawing/2014/main" val="520240701"/>
                    </a:ext>
                  </a:extLst>
                </a:gridCol>
                <a:gridCol w="2590504">
                  <a:extLst>
                    <a:ext uri="{9D8B030D-6E8A-4147-A177-3AD203B41FA5}">
                      <a16:colId xmlns:a16="http://schemas.microsoft.com/office/drawing/2014/main" val="2037879636"/>
                    </a:ext>
                  </a:extLst>
                </a:gridCol>
              </a:tblGrid>
              <a:tr h="281422">
                <a:tc>
                  <a:txBody>
                    <a:bodyPr/>
                    <a:lstStyle/>
                    <a:p>
                      <a:pPr algn="l" fontAlgn="t"/>
                      <a:r>
                        <a:rPr lang="zh-CN" altLang="en-US" sz="1600" b="1" dirty="0">
                          <a:solidFill>
                            <a:schemeClr val="tx1"/>
                          </a:solidFill>
                          <a:effectLst/>
                          <a:latin typeface="+mn-ea"/>
                          <a:ea typeface="+mn-ea"/>
                        </a:rPr>
                        <a:t>文档</a:t>
                      </a:r>
                    </a:p>
                  </a:txBody>
                  <a:tcPr marL="14324" marR="14324" marT="13275" marB="13275">
                    <a:lnL w="9525" cap="flat" cmpd="sng" algn="ctr">
                      <a:solidFill>
                        <a:srgbClr val="555555"/>
                      </a:solidFill>
                      <a:prstDash val="solid"/>
                      <a:round/>
                      <a:headEnd type="none" w="med" len="med"/>
                      <a:tailEnd type="none" w="med" len="med"/>
                    </a:lnL>
                    <a:lnR w="9525" cap="flat" cmpd="sng" algn="ctr">
                      <a:solidFill>
                        <a:srgbClr val="555555"/>
                      </a:solidFill>
                      <a:prstDash val="solid"/>
                      <a:round/>
                      <a:headEnd type="none" w="med" len="med"/>
                      <a:tailEnd type="none" w="med" len="med"/>
                    </a:lnR>
                    <a:lnT w="9525" cap="flat" cmpd="sng" algn="ctr">
                      <a:solidFill>
                        <a:srgbClr val="555555"/>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555555"/>
                    </a:solidFill>
                  </a:tcPr>
                </a:tc>
                <a:tc>
                  <a:txBody>
                    <a:bodyPr/>
                    <a:lstStyle/>
                    <a:p>
                      <a:pPr algn="l" fontAlgn="t"/>
                      <a:r>
                        <a:rPr lang="zh-CN" altLang="en-US" sz="1600" b="1" dirty="0">
                          <a:solidFill>
                            <a:schemeClr val="tx1"/>
                          </a:solidFill>
                          <a:effectLst/>
                          <a:latin typeface="+mn-ea"/>
                          <a:ea typeface="+mn-ea"/>
                        </a:rPr>
                        <a:t>通称</a:t>
                      </a:r>
                    </a:p>
                  </a:txBody>
                  <a:tcPr marL="14324" marR="14324" marT="13275" marB="13275">
                    <a:lnL w="9525" cap="flat" cmpd="sng" algn="ctr">
                      <a:solidFill>
                        <a:srgbClr val="555555"/>
                      </a:solidFill>
                      <a:prstDash val="solid"/>
                      <a:round/>
                      <a:headEnd type="none" w="med" len="med"/>
                      <a:tailEnd type="none" w="med" len="med"/>
                    </a:lnL>
                    <a:lnR w="9525" cap="flat" cmpd="sng" algn="ctr">
                      <a:solidFill>
                        <a:srgbClr val="555555"/>
                      </a:solidFill>
                      <a:prstDash val="solid"/>
                      <a:round/>
                      <a:headEnd type="none" w="med" len="med"/>
                      <a:tailEnd type="none" w="med" len="med"/>
                    </a:lnR>
                    <a:lnT w="9525" cap="flat" cmpd="sng" algn="ctr">
                      <a:solidFill>
                        <a:srgbClr val="555555"/>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555555"/>
                    </a:solidFill>
                  </a:tcPr>
                </a:tc>
                <a:tc>
                  <a:txBody>
                    <a:bodyPr/>
                    <a:lstStyle/>
                    <a:p>
                      <a:pPr algn="l" fontAlgn="t"/>
                      <a:r>
                        <a:rPr lang="zh-CN" altLang="en-US" sz="1600" b="1" dirty="0">
                          <a:solidFill>
                            <a:schemeClr val="tx1"/>
                          </a:solidFill>
                          <a:effectLst/>
                          <a:latin typeface="+mn-ea"/>
                          <a:ea typeface="+mn-ea"/>
                        </a:rPr>
                        <a:t>备注</a:t>
                      </a:r>
                    </a:p>
                  </a:txBody>
                  <a:tcPr marL="14324" marR="14324" marT="13275" marB="13275">
                    <a:lnL w="9525" cap="flat" cmpd="sng" algn="ctr">
                      <a:solidFill>
                        <a:srgbClr val="555555"/>
                      </a:solidFill>
                      <a:prstDash val="solid"/>
                      <a:round/>
                      <a:headEnd type="none" w="med" len="med"/>
                      <a:tailEnd type="none" w="med" len="med"/>
                    </a:lnL>
                    <a:lnR w="9525" cap="flat" cmpd="sng" algn="ctr">
                      <a:solidFill>
                        <a:srgbClr val="555555"/>
                      </a:solidFill>
                      <a:prstDash val="solid"/>
                      <a:round/>
                      <a:headEnd type="none" w="med" len="med"/>
                      <a:tailEnd type="none" w="med" len="med"/>
                    </a:lnR>
                    <a:lnT w="9525" cap="flat" cmpd="sng" algn="ctr">
                      <a:solidFill>
                        <a:srgbClr val="555555"/>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555555"/>
                    </a:solidFill>
                  </a:tcPr>
                </a:tc>
                <a:tc>
                  <a:txBody>
                    <a:bodyPr/>
                    <a:lstStyle/>
                    <a:p>
                      <a:pPr algn="l" fontAlgn="t"/>
                      <a:endParaRPr lang="zh-CN" altLang="en-US" sz="1600" b="1" dirty="0">
                        <a:solidFill>
                          <a:schemeClr val="tx1"/>
                        </a:solidFill>
                        <a:effectLst/>
                        <a:latin typeface="+mn-ea"/>
                        <a:ea typeface="+mn-ea"/>
                      </a:endParaRPr>
                    </a:p>
                  </a:txBody>
                  <a:tcPr marL="14324" marR="14324" marT="13275" marB="13275">
                    <a:lnL w="9525" cap="flat" cmpd="sng" algn="ctr">
                      <a:solidFill>
                        <a:srgbClr val="555555"/>
                      </a:solidFill>
                      <a:prstDash val="solid"/>
                      <a:round/>
                      <a:headEnd type="none" w="med" len="med"/>
                      <a:tailEnd type="none" w="med" len="med"/>
                    </a:lnL>
                    <a:lnR w="9525" cap="flat" cmpd="sng" algn="ctr">
                      <a:solidFill>
                        <a:srgbClr val="555555"/>
                      </a:solidFill>
                      <a:prstDash val="solid"/>
                      <a:round/>
                      <a:headEnd type="none" w="med" len="med"/>
                      <a:tailEnd type="none" w="med" len="med"/>
                    </a:lnR>
                    <a:lnT w="9525" cap="flat" cmpd="sng" algn="ctr">
                      <a:solidFill>
                        <a:srgbClr val="555555"/>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555555"/>
                    </a:solidFill>
                  </a:tcPr>
                </a:tc>
                <a:extLst>
                  <a:ext uri="{0D108BD9-81ED-4DB2-BD59-A6C34878D82A}">
                    <a16:rowId xmlns:a16="http://schemas.microsoft.com/office/drawing/2014/main" val="1859050307"/>
                  </a:ext>
                </a:extLst>
              </a:tr>
              <a:tr h="316822">
                <a:tc>
                  <a:txBody>
                    <a:bodyPr/>
                    <a:lstStyle/>
                    <a:p>
                      <a:pPr fontAlgn="t"/>
                      <a:r>
                        <a:rPr lang="en-US" altLang="zh-CN" sz="1400" dirty="0">
                          <a:solidFill>
                            <a:schemeClr val="bg1"/>
                          </a:solidFill>
                          <a:effectLst/>
                          <a:latin typeface="华文宋体" panose="02010600040101010101" pitchFamily="2" charset="-122"/>
                          <a:ea typeface="华文宋体" panose="02010600040101010101" pitchFamily="2" charset="-122"/>
                        </a:rPr>
                        <a:t>2015</a:t>
                      </a:r>
                    </a:p>
                  </a:txBody>
                  <a:tcPr marL="23872" marR="23872" marT="30974" marB="30974">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c>
                  <a:txBody>
                    <a:bodyPr/>
                    <a:lstStyle/>
                    <a:p>
                      <a:pPr fontAlgn="t"/>
                      <a:r>
                        <a:rPr lang="en-US" sz="1400" dirty="0">
                          <a:solidFill>
                            <a:schemeClr val="bg1"/>
                          </a:solidFill>
                          <a:effectLst/>
                          <a:latin typeface="华文宋体" panose="02010600040101010101" pitchFamily="2" charset="-122"/>
                          <a:ea typeface="华文宋体" panose="02010600040101010101" pitchFamily="2" charset="-122"/>
                        </a:rPr>
                        <a:t>ISO/IEC TS 19570:2015</a:t>
                      </a:r>
                    </a:p>
                  </a:txBody>
                  <a:tcPr marL="23872" marR="23872" marT="30974" marB="30974">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c>
                  <a:txBody>
                    <a:bodyPr/>
                    <a:lstStyle/>
                    <a:p>
                      <a:pPr fontAlgn="t"/>
                      <a:r>
                        <a:rPr lang="en-US" altLang="zh-CN" sz="1400">
                          <a:solidFill>
                            <a:schemeClr val="bg1"/>
                          </a:solidFill>
                          <a:effectLst/>
                          <a:latin typeface="华文宋体" panose="02010600040101010101" pitchFamily="2" charset="-122"/>
                          <a:ea typeface="华文宋体" panose="02010600040101010101" pitchFamily="2" charset="-122"/>
                        </a:rPr>
                        <a:t>-</a:t>
                      </a:r>
                    </a:p>
                  </a:txBody>
                  <a:tcPr marL="23872" marR="23872" marT="30974" marB="30974">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c>
                  <a:txBody>
                    <a:bodyPr/>
                    <a:lstStyle/>
                    <a:p>
                      <a:pPr fontAlgn="t"/>
                      <a:r>
                        <a:rPr lang="zh-CN" altLang="en-US" sz="1400">
                          <a:solidFill>
                            <a:schemeClr val="bg1"/>
                          </a:solidFill>
                          <a:effectLst/>
                          <a:latin typeface="华文宋体" panose="02010600040101010101" pitchFamily="2" charset="-122"/>
                          <a:ea typeface="华文宋体" panose="02010600040101010101" pitchFamily="2" charset="-122"/>
                        </a:rPr>
                        <a:t>用于并行计算的扩展</a:t>
                      </a:r>
                    </a:p>
                  </a:txBody>
                  <a:tcPr marL="23872" marR="23872" marT="30974" marB="30974">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extLst>
                  <a:ext uri="{0D108BD9-81ED-4DB2-BD59-A6C34878D82A}">
                    <a16:rowId xmlns:a16="http://schemas.microsoft.com/office/drawing/2014/main" val="3351160187"/>
                  </a:ext>
                </a:extLst>
              </a:tr>
              <a:tr h="316822">
                <a:tc>
                  <a:txBody>
                    <a:bodyPr/>
                    <a:lstStyle/>
                    <a:p>
                      <a:pPr fontAlgn="t"/>
                      <a:r>
                        <a:rPr lang="en-US" altLang="zh-CN" sz="1400" dirty="0">
                          <a:solidFill>
                            <a:schemeClr val="bg1"/>
                          </a:solidFill>
                          <a:effectLst/>
                          <a:latin typeface="华文宋体" panose="02010600040101010101" pitchFamily="2" charset="-122"/>
                          <a:ea typeface="华文宋体" panose="02010600040101010101" pitchFamily="2" charset="-122"/>
                        </a:rPr>
                        <a:t>2015</a:t>
                      </a:r>
                    </a:p>
                  </a:txBody>
                  <a:tcPr marL="23872" marR="23872" marT="30974" marB="30974">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tc>
                  <a:txBody>
                    <a:bodyPr/>
                    <a:lstStyle/>
                    <a:p>
                      <a:pPr fontAlgn="t"/>
                      <a:r>
                        <a:rPr lang="en-US" sz="1400" dirty="0">
                          <a:solidFill>
                            <a:schemeClr val="bg1"/>
                          </a:solidFill>
                          <a:effectLst/>
                          <a:latin typeface="华文宋体" panose="02010600040101010101" pitchFamily="2" charset="-122"/>
                          <a:ea typeface="华文宋体" panose="02010600040101010101" pitchFamily="2" charset="-122"/>
                        </a:rPr>
                        <a:t>ISO/IEC TS 18822:2015</a:t>
                      </a:r>
                    </a:p>
                  </a:txBody>
                  <a:tcPr marL="23872" marR="23872" marT="30974" marB="30974">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tc>
                  <a:txBody>
                    <a:bodyPr/>
                    <a:lstStyle/>
                    <a:p>
                      <a:pPr fontAlgn="t"/>
                      <a:r>
                        <a:rPr lang="en-US" altLang="zh-CN" sz="1400" dirty="0">
                          <a:solidFill>
                            <a:schemeClr val="bg1"/>
                          </a:solidFill>
                          <a:effectLst/>
                          <a:latin typeface="华文宋体" panose="02010600040101010101" pitchFamily="2" charset="-122"/>
                          <a:ea typeface="华文宋体" panose="02010600040101010101" pitchFamily="2" charset="-122"/>
                        </a:rPr>
                        <a:t>-</a:t>
                      </a:r>
                    </a:p>
                  </a:txBody>
                  <a:tcPr marL="23872" marR="23872" marT="30974" marB="30974">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tc>
                  <a:txBody>
                    <a:bodyPr/>
                    <a:lstStyle/>
                    <a:p>
                      <a:pPr fontAlgn="t"/>
                      <a:r>
                        <a:rPr lang="zh-CN" altLang="en-US" sz="1400">
                          <a:solidFill>
                            <a:schemeClr val="bg1"/>
                          </a:solidFill>
                          <a:effectLst/>
                          <a:latin typeface="华文宋体" panose="02010600040101010101" pitchFamily="2" charset="-122"/>
                          <a:ea typeface="华文宋体" panose="02010600040101010101" pitchFamily="2" charset="-122"/>
                        </a:rPr>
                        <a:t>文件系统</a:t>
                      </a:r>
                    </a:p>
                  </a:txBody>
                  <a:tcPr marL="23872" marR="23872" marT="30974" marB="30974">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extLst>
                  <a:ext uri="{0D108BD9-81ED-4DB2-BD59-A6C34878D82A}">
                    <a16:rowId xmlns:a16="http://schemas.microsoft.com/office/drawing/2014/main" val="3029186407"/>
                  </a:ext>
                </a:extLst>
              </a:tr>
              <a:tr h="316822">
                <a:tc>
                  <a:txBody>
                    <a:bodyPr/>
                    <a:lstStyle/>
                    <a:p>
                      <a:pPr fontAlgn="t"/>
                      <a:r>
                        <a:rPr lang="en-US" altLang="zh-CN" sz="1400" dirty="0">
                          <a:solidFill>
                            <a:schemeClr val="bg1"/>
                          </a:solidFill>
                          <a:effectLst/>
                          <a:latin typeface="华文宋体" panose="02010600040101010101" pitchFamily="2" charset="-122"/>
                          <a:ea typeface="华文宋体" panose="02010600040101010101" pitchFamily="2" charset="-122"/>
                        </a:rPr>
                        <a:t>2014</a:t>
                      </a:r>
                    </a:p>
                  </a:txBody>
                  <a:tcPr marL="23872" marR="23872" marT="30974" marB="30974">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c>
                  <a:txBody>
                    <a:bodyPr/>
                    <a:lstStyle/>
                    <a:p>
                      <a:pPr fontAlgn="t"/>
                      <a:r>
                        <a:rPr lang="en-US" sz="1400" dirty="0">
                          <a:solidFill>
                            <a:schemeClr val="bg1"/>
                          </a:solidFill>
                          <a:effectLst/>
                          <a:latin typeface="华文宋体" panose="02010600040101010101" pitchFamily="2" charset="-122"/>
                          <a:ea typeface="华文宋体" panose="02010600040101010101" pitchFamily="2" charset="-122"/>
                        </a:rPr>
                        <a:t>ISO/IEC 14882:2014</a:t>
                      </a:r>
                    </a:p>
                  </a:txBody>
                  <a:tcPr marL="23872" marR="23872" marT="30974" marB="30974">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c>
                  <a:txBody>
                    <a:bodyPr/>
                    <a:lstStyle/>
                    <a:p>
                      <a:pPr fontAlgn="t"/>
                      <a:r>
                        <a:rPr lang="en-US" sz="1400" dirty="0">
                          <a:solidFill>
                            <a:schemeClr val="bg1"/>
                          </a:solidFill>
                          <a:effectLst/>
                          <a:latin typeface="华文宋体" panose="02010600040101010101" pitchFamily="2" charset="-122"/>
                          <a:ea typeface="华文宋体" panose="02010600040101010101" pitchFamily="2" charset="-122"/>
                        </a:rPr>
                        <a:t>C++14</a:t>
                      </a:r>
                    </a:p>
                  </a:txBody>
                  <a:tcPr marL="23872" marR="23872" marT="30974" marB="30974">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c>
                  <a:txBody>
                    <a:bodyPr/>
                    <a:lstStyle/>
                    <a:p>
                      <a:pPr fontAlgn="t"/>
                      <a:r>
                        <a:rPr lang="zh-CN" altLang="en-US" sz="1400">
                          <a:solidFill>
                            <a:schemeClr val="bg1"/>
                          </a:solidFill>
                          <a:effectLst/>
                          <a:latin typeface="华文宋体" panose="02010600040101010101" pitchFamily="2" charset="-122"/>
                          <a:ea typeface="华文宋体" panose="02010600040101010101" pitchFamily="2" charset="-122"/>
                        </a:rPr>
                        <a:t>第四个</a:t>
                      </a:r>
                      <a:r>
                        <a:rPr lang="en-US" sz="1400">
                          <a:solidFill>
                            <a:schemeClr val="bg1"/>
                          </a:solidFill>
                          <a:effectLst/>
                          <a:latin typeface="华文宋体" panose="02010600040101010101" pitchFamily="2" charset="-122"/>
                          <a:ea typeface="华文宋体" panose="02010600040101010101" pitchFamily="2" charset="-122"/>
                        </a:rPr>
                        <a:t>C++</a:t>
                      </a:r>
                      <a:r>
                        <a:rPr lang="zh-CN" altLang="en-US" sz="1400">
                          <a:solidFill>
                            <a:schemeClr val="bg1"/>
                          </a:solidFill>
                          <a:effectLst/>
                          <a:latin typeface="华文宋体" panose="02010600040101010101" pitchFamily="2" charset="-122"/>
                          <a:ea typeface="华文宋体" panose="02010600040101010101" pitchFamily="2" charset="-122"/>
                        </a:rPr>
                        <a:t>标准</a:t>
                      </a:r>
                    </a:p>
                  </a:txBody>
                  <a:tcPr marL="23872" marR="23872" marT="30974" marB="30974">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extLst>
                  <a:ext uri="{0D108BD9-81ED-4DB2-BD59-A6C34878D82A}">
                    <a16:rowId xmlns:a16="http://schemas.microsoft.com/office/drawing/2014/main" val="2329481976"/>
                  </a:ext>
                </a:extLst>
              </a:tr>
              <a:tr h="316822">
                <a:tc>
                  <a:txBody>
                    <a:bodyPr/>
                    <a:lstStyle/>
                    <a:p>
                      <a:pPr fontAlgn="t"/>
                      <a:r>
                        <a:rPr lang="en-US" altLang="zh-CN" sz="1400">
                          <a:solidFill>
                            <a:schemeClr val="bg1"/>
                          </a:solidFill>
                          <a:effectLst/>
                          <a:latin typeface="华文宋体" panose="02010600040101010101" pitchFamily="2" charset="-122"/>
                          <a:ea typeface="华文宋体" panose="02010600040101010101" pitchFamily="2" charset="-122"/>
                        </a:rPr>
                        <a:t>2011</a:t>
                      </a:r>
                    </a:p>
                  </a:txBody>
                  <a:tcPr marL="23872" marR="23872" marT="30974" marB="30974">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tc>
                  <a:txBody>
                    <a:bodyPr/>
                    <a:lstStyle/>
                    <a:p>
                      <a:pPr fontAlgn="t"/>
                      <a:r>
                        <a:rPr lang="en-US" sz="1400" dirty="0">
                          <a:solidFill>
                            <a:schemeClr val="bg1"/>
                          </a:solidFill>
                          <a:effectLst/>
                          <a:latin typeface="华文宋体" panose="02010600040101010101" pitchFamily="2" charset="-122"/>
                          <a:ea typeface="华文宋体" panose="02010600040101010101" pitchFamily="2" charset="-122"/>
                        </a:rPr>
                        <a:t>ISO/IEC TR 24733:2011</a:t>
                      </a:r>
                    </a:p>
                  </a:txBody>
                  <a:tcPr marL="23872" marR="23872" marT="30974" marB="30974">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tc>
                  <a:txBody>
                    <a:bodyPr/>
                    <a:lstStyle/>
                    <a:p>
                      <a:pPr fontAlgn="t"/>
                      <a:r>
                        <a:rPr lang="en-US" altLang="zh-CN" sz="1400" dirty="0">
                          <a:solidFill>
                            <a:schemeClr val="bg1"/>
                          </a:solidFill>
                          <a:effectLst/>
                          <a:latin typeface="华文宋体" panose="02010600040101010101" pitchFamily="2" charset="-122"/>
                          <a:ea typeface="华文宋体" panose="02010600040101010101" pitchFamily="2" charset="-122"/>
                        </a:rPr>
                        <a:t>-</a:t>
                      </a:r>
                    </a:p>
                  </a:txBody>
                  <a:tcPr marL="23872" marR="23872" marT="30974" marB="30974">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tc>
                  <a:txBody>
                    <a:bodyPr/>
                    <a:lstStyle/>
                    <a:p>
                      <a:pPr fontAlgn="t"/>
                      <a:r>
                        <a:rPr lang="zh-CN" altLang="en-US" sz="1400" dirty="0">
                          <a:solidFill>
                            <a:schemeClr val="bg1"/>
                          </a:solidFill>
                          <a:effectLst/>
                          <a:latin typeface="华文宋体" panose="02010600040101010101" pitchFamily="2" charset="-122"/>
                          <a:ea typeface="华文宋体" panose="02010600040101010101" pitchFamily="2" charset="-122"/>
                        </a:rPr>
                        <a:t>十进制浮点数扩展</a:t>
                      </a:r>
                    </a:p>
                  </a:txBody>
                  <a:tcPr marL="23872" marR="23872" marT="30974" marB="30974">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extLst>
                  <a:ext uri="{0D108BD9-81ED-4DB2-BD59-A6C34878D82A}">
                    <a16:rowId xmlns:a16="http://schemas.microsoft.com/office/drawing/2014/main" val="644044837"/>
                  </a:ext>
                </a:extLst>
              </a:tr>
              <a:tr h="316822">
                <a:tc>
                  <a:txBody>
                    <a:bodyPr/>
                    <a:lstStyle/>
                    <a:p>
                      <a:pPr fontAlgn="t"/>
                      <a:r>
                        <a:rPr lang="en-US" altLang="zh-CN" sz="1400">
                          <a:solidFill>
                            <a:schemeClr val="bg1"/>
                          </a:solidFill>
                          <a:effectLst/>
                          <a:latin typeface="华文宋体" panose="02010600040101010101" pitchFamily="2" charset="-122"/>
                          <a:ea typeface="华文宋体" panose="02010600040101010101" pitchFamily="2" charset="-122"/>
                        </a:rPr>
                        <a:t>2011</a:t>
                      </a:r>
                    </a:p>
                  </a:txBody>
                  <a:tcPr marL="23872" marR="23872" marT="30974" marB="30974">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c>
                  <a:txBody>
                    <a:bodyPr/>
                    <a:lstStyle/>
                    <a:p>
                      <a:pPr fontAlgn="t"/>
                      <a:r>
                        <a:rPr lang="en-US" sz="1400" dirty="0">
                          <a:solidFill>
                            <a:schemeClr val="bg1"/>
                          </a:solidFill>
                          <a:effectLst/>
                          <a:latin typeface="华文宋体" panose="02010600040101010101" pitchFamily="2" charset="-122"/>
                          <a:ea typeface="华文宋体" panose="02010600040101010101" pitchFamily="2" charset="-122"/>
                        </a:rPr>
                        <a:t>ISO/IEC 14882:2011</a:t>
                      </a:r>
                    </a:p>
                  </a:txBody>
                  <a:tcPr marL="23872" marR="23872" marT="30974" marB="30974">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c>
                  <a:txBody>
                    <a:bodyPr/>
                    <a:lstStyle/>
                    <a:p>
                      <a:pPr fontAlgn="t"/>
                      <a:r>
                        <a:rPr lang="en-US" sz="1400" dirty="0">
                          <a:solidFill>
                            <a:schemeClr val="bg1"/>
                          </a:solidFill>
                          <a:effectLst/>
                          <a:latin typeface="华文宋体" panose="02010600040101010101" pitchFamily="2" charset="-122"/>
                          <a:ea typeface="华文宋体" panose="02010600040101010101" pitchFamily="2" charset="-122"/>
                        </a:rPr>
                        <a:t>C++11</a:t>
                      </a:r>
                    </a:p>
                  </a:txBody>
                  <a:tcPr marL="23872" marR="23872" marT="30974" marB="30974">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c>
                  <a:txBody>
                    <a:bodyPr/>
                    <a:lstStyle/>
                    <a:p>
                      <a:pPr fontAlgn="t"/>
                      <a:r>
                        <a:rPr lang="zh-CN" altLang="en-US" sz="1400" dirty="0">
                          <a:solidFill>
                            <a:schemeClr val="bg1"/>
                          </a:solidFill>
                          <a:effectLst/>
                          <a:latin typeface="华文宋体" panose="02010600040101010101" pitchFamily="2" charset="-122"/>
                          <a:ea typeface="华文宋体" panose="02010600040101010101" pitchFamily="2" charset="-122"/>
                        </a:rPr>
                        <a:t>第三个</a:t>
                      </a:r>
                      <a:r>
                        <a:rPr lang="en-US" sz="1400" dirty="0">
                          <a:solidFill>
                            <a:schemeClr val="bg1"/>
                          </a:solidFill>
                          <a:effectLst/>
                          <a:latin typeface="华文宋体" panose="02010600040101010101" pitchFamily="2" charset="-122"/>
                          <a:ea typeface="华文宋体" panose="02010600040101010101" pitchFamily="2" charset="-122"/>
                        </a:rPr>
                        <a:t>C++</a:t>
                      </a:r>
                      <a:r>
                        <a:rPr lang="zh-CN" altLang="en-US" sz="1400" dirty="0">
                          <a:solidFill>
                            <a:schemeClr val="bg1"/>
                          </a:solidFill>
                          <a:effectLst/>
                          <a:latin typeface="华文宋体" panose="02010600040101010101" pitchFamily="2" charset="-122"/>
                          <a:ea typeface="华文宋体" panose="02010600040101010101" pitchFamily="2" charset="-122"/>
                        </a:rPr>
                        <a:t>标准</a:t>
                      </a:r>
                    </a:p>
                  </a:txBody>
                  <a:tcPr marL="23872" marR="23872" marT="30974" marB="30974">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extLst>
                  <a:ext uri="{0D108BD9-81ED-4DB2-BD59-A6C34878D82A}">
                    <a16:rowId xmlns:a16="http://schemas.microsoft.com/office/drawing/2014/main" val="4134765582"/>
                  </a:ext>
                </a:extLst>
              </a:tr>
              <a:tr h="316822">
                <a:tc>
                  <a:txBody>
                    <a:bodyPr/>
                    <a:lstStyle/>
                    <a:p>
                      <a:pPr fontAlgn="t"/>
                      <a:r>
                        <a:rPr lang="en-US" altLang="zh-CN" sz="1400">
                          <a:solidFill>
                            <a:schemeClr val="bg1"/>
                          </a:solidFill>
                          <a:effectLst/>
                          <a:latin typeface="华文宋体" panose="02010600040101010101" pitchFamily="2" charset="-122"/>
                          <a:ea typeface="华文宋体" panose="02010600040101010101" pitchFamily="2" charset="-122"/>
                        </a:rPr>
                        <a:t>2010</a:t>
                      </a:r>
                    </a:p>
                  </a:txBody>
                  <a:tcPr marL="23872" marR="23872" marT="30974" marB="30974">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tc>
                  <a:txBody>
                    <a:bodyPr/>
                    <a:lstStyle/>
                    <a:p>
                      <a:pPr fontAlgn="t"/>
                      <a:r>
                        <a:rPr lang="en-US" sz="1400">
                          <a:solidFill>
                            <a:schemeClr val="bg1"/>
                          </a:solidFill>
                          <a:effectLst/>
                          <a:latin typeface="华文宋体" panose="02010600040101010101" pitchFamily="2" charset="-122"/>
                          <a:ea typeface="华文宋体" panose="02010600040101010101" pitchFamily="2" charset="-122"/>
                        </a:rPr>
                        <a:t>ISO/IEC TR 29124:2010</a:t>
                      </a:r>
                    </a:p>
                  </a:txBody>
                  <a:tcPr marL="23872" marR="23872" marT="30974" marB="30974">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tc>
                  <a:txBody>
                    <a:bodyPr/>
                    <a:lstStyle/>
                    <a:p>
                      <a:pPr fontAlgn="t"/>
                      <a:r>
                        <a:rPr lang="en-US" altLang="zh-CN" sz="1400" dirty="0">
                          <a:solidFill>
                            <a:schemeClr val="bg1"/>
                          </a:solidFill>
                          <a:effectLst/>
                          <a:latin typeface="华文宋体" panose="02010600040101010101" pitchFamily="2" charset="-122"/>
                          <a:ea typeface="华文宋体" panose="02010600040101010101" pitchFamily="2" charset="-122"/>
                        </a:rPr>
                        <a:t>-</a:t>
                      </a:r>
                    </a:p>
                  </a:txBody>
                  <a:tcPr marL="23872" marR="23872" marT="30974" marB="30974">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tc>
                  <a:txBody>
                    <a:bodyPr/>
                    <a:lstStyle/>
                    <a:p>
                      <a:pPr fontAlgn="t"/>
                      <a:r>
                        <a:rPr lang="zh-CN" altLang="en-US" sz="1400" dirty="0">
                          <a:solidFill>
                            <a:schemeClr val="bg1"/>
                          </a:solidFill>
                          <a:effectLst/>
                          <a:latin typeface="华文宋体" panose="02010600040101010101" pitchFamily="2" charset="-122"/>
                          <a:ea typeface="华文宋体" panose="02010600040101010101" pitchFamily="2" charset="-122"/>
                        </a:rPr>
                        <a:t>数学函数扩展</a:t>
                      </a:r>
                    </a:p>
                  </a:txBody>
                  <a:tcPr marL="23872" marR="23872" marT="30974" marB="30974">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extLst>
                  <a:ext uri="{0D108BD9-81ED-4DB2-BD59-A6C34878D82A}">
                    <a16:rowId xmlns:a16="http://schemas.microsoft.com/office/drawing/2014/main" val="3067718927"/>
                  </a:ext>
                </a:extLst>
              </a:tr>
              <a:tr h="316822">
                <a:tc>
                  <a:txBody>
                    <a:bodyPr/>
                    <a:lstStyle/>
                    <a:p>
                      <a:pPr fontAlgn="t"/>
                      <a:r>
                        <a:rPr lang="en-US" altLang="zh-CN" sz="1400">
                          <a:solidFill>
                            <a:schemeClr val="bg1"/>
                          </a:solidFill>
                          <a:effectLst/>
                          <a:latin typeface="华文宋体" panose="02010600040101010101" pitchFamily="2" charset="-122"/>
                          <a:ea typeface="华文宋体" panose="02010600040101010101" pitchFamily="2" charset="-122"/>
                        </a:rPr>
                        <a:t>2007</a:t>
                      </a:r>
                    </a:p>
                  </a:txBody>
                  <a:tcPr marL="23872" marR="23872" marT="30974" marB="30974">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c>
                  <a:txBody>
                    <a:bodyPr/>
                    <a:lstStyle/>
                    <a:p>
                      <a:pPr fontAlgn="t"/>
                      <a:r>
                        <a:rPr lang="en-US" sz="1400">
                          <a:solidFill>
                            <a:schemeClr val="bg1"/>
                          </a:solidFill>
                          <a:effectLst/>
                          <a:latin typeface="华文宋体" panose="02010600040101010101" pitchFamily="2" charset="-122"/>
                          <a:ea typeface="华文宋体" panose="02010600040101010101" pitchFamily="2" charset="-122"/>
                        </a:rPr>
                        <a:t>ISO/IEC TR 19768:2007</a:t>
                      </a:r>
                    </a:p>
                  </a:txBody>
                  <a:tcPr marL="23872" marR="23872" marT="30974" marB="30974">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c>
                  <a:txBody>
                    <a:bodyPr/>
                    <a:lstStyle/>
                    <a:p>
                      <a:pPr fontAlgn="t"/>
                      <a:r>
                        <a:rPr lang="en-US" sz="1400" dirty="0">
                          <a:solidFill>
                            <a:schemeClr val="bg1"/>
                          </a:solidFill>
                          <a:effectLst/>
                          <a:latin typeface="华文宋体" panose="02010600040101010101" pitchFamily="2" charset="-122"/>
                          <a:ea typeface="华文宋体" panose="02010600040101010101" pitchFamily="2" charset="-122"/>
                        </a:rPr>
                        <a:t>C++TR1</a:t>
                      </a:r>
                    </a:p>
                  </a:txBody>
                  <a:tcPr marL="23872" marR="23872" marT="30974" marB="30974">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c>
                  <a:txBody>
                    <a:bodyPr/>
                    <a:lstStyle/>
                    <a:p>
                      <a:pPr fontAlgn="t"/>
                      <a:r>
                        <a:rPr lang="en-US" altLang="zh-CN" sz="1400" dirty="0">
                          <a:solidFill>
                            <a:schemeClr val="bg1"/>
                          </a:solidFill>
                          <a:effectLst/>
                          <a:latin typeface="华文宋体" panose="02010600040101010101" pitchFamily="2" charset="-122"/>
                          <a:ea typeface="华文宋体" panose="02010600040101010101" pitchFamily="2" charset="-122"/>
                        </a:rPr>
                        <a:t>C++</a:t>
                      </a:r>
                      <a:r>
                        <a:rPr lang="zh-CN" altLang="en-US" sz="1400" dirty="0">
                          <a:solidFill>
                            <a:schemeClr val="bg1"/>
                          </a:solidFill>
                          <a:effectLst/>
                          <a:latin typeface="华文宋体" panose="02010600040101010101" pitchFamily="2" charset="-122"/>
                          <a:ea typeface="华文宋体" panose="02010600040101010101" pitchFamily="2" charset="-122"/>
                        </a:rPr>
                        <a:t>技术报告：库扩展</a:t>
                      </a:r>
                    </a:p>
                  </a:txBody>
                  <a:tcPr marL="23872" marR="23872" marT="30974" marB="30974">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extLst>
                  <a:ext uri="{0D108BD9-81ED-4DB2-BD59-A6C34878D82A}">
                    <a16:rowId xmlns:a16="http://schemas.microsoft.com/office/drawing/2014/main" val="2182806999"/>
                  </a:ext>
                </a:extLst>
              </a:tr>
              <a:tr h="316822">
                <a:tc>
                  <a:txBody>
                    <a:bodyPr/>
                    <a:lstStyle/>
                    <a:p>
                      <a:pPr fontAlgn="t"/>
                      <a:r>
                        <a:rPr lang="en-US" altLang="zh-CN" sz="1400">
                          <a:solidFill>
                            <a:schemeClr val="bg1"/>
                          </a:solidFill>
                          <a:effectLst/>
                          <a:latin typeface="华文宋体" panose="02010600040101010101" pitchFamily="2" charset="-122"/>
                          <a:ea typeface="华文宋体" panose="02010600040101010101" pitchFamily="2" charset="-122"/>
                        </a:rPr>
                        <a:t>2006</a:t>
                      </a:r>
                    </a:p>
                  </a:txBody>
                  <a:tcPr marL="23872" marR="23872" marT="30974" marB="30974">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tc>
                  <a:txBody>
                    <a:bodyPr/>
                    <a:lstStyle/>
                    <a:p>
                      <a:pPr fontAlgn="t"/>
                      <a:r>
                        <a:rPr lang="en-US" sz="1400">
                          <a:solidFill>
                            <a:schemeClr val="bg1"/>
                          </a:solidFill>
                          <a:effectLst/>
                          <a:latin typeface="华文宋体" panose="02010600040101010101" pitchFamily="2" charset="-122"/>
                          <a:ea typeface="华文宋体" panose="02010600040101010101" pitchFamily="2" charset="-122"/>
                        </a:rPr>
                        <a:t>ISO/IEC TR 18015:2006</a:t>
                      </a:r>
                    </a:p>
                  </a:txBody>
                  <a:tcPr marL="23872" marR="23872" marT="30974" marB="30974">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tc>
                  <a:txBody>
                    <a:bodyPr/>
                    <a:lstStyle/>
                    <a:p>
                      <a:pPr fontAlgn="t"/>
                      <a:r>
                        <a:rPr lang="en-US" altLang="zh-CN" sz="1400" dirty="0">
                          <a:solidFill>
                            <a:schemeClr val="bg1"/>
                          </a:solidFill>
                          <a:effectLst/>
                          <a:latin typeface="华文宋体" panose="02010600040101010101" pitchFamily="2" charset="-122"/>
                          <a:ea typeface="华文宋体" panose="02010600040101010101" pitchFamily="2" charset="-122"/>
                        </a:rPr>
                        <a:t>-</a:t>
                      </a:r>
                    </a:p>
                  </a:txBody>
                  <a:tcPr marL="23872" marR="23872" marT="30974" marB="30974">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tc>
                  <a:txBody>
                    <a:bodyPr/>
                    <a:lstStyle/>
                    <a:p>
                      <a:pPr fontAlgn="t"/>
                      <a:r>
                        <a:rPr lang="en-US" altLang="zh-CN" sz="1400" dirty="0">
                          <a:solidFill>
                            <a:schemeClr val="bg1"/>
                          </a:solidFill>
                          <a:effectLst/>
                          <a:latin typeface="华文宋体" panose="02010600040101010101" pitchFamily="2" charset="-122"/>
                          <a:ea typeface="华文宋体" panose="02010600040101010101" pitchFamily="2" charset="-122"/>
                        </a:rPr>
                        <a:t>C++</a:t>
                      </a:r>
                      <a:r>
                        <a:rPr lang="zh-CN" altLang="en-US" sz="1400" dirty="0">
                          <a:solidFill>
                            <a:schemeClr val="bg1"/>
                          </a:solidFill>
                          <a:effectLst/>
                          <a:latin typeface="华文宋体" panose="02010600040101010101" pitchFamily="2" charset="-122"/>
                          <a:ea typeface="华文宋体" panose="02010600040101010101" pitchFamily="2" charset="-122"/>
                        </a:rPr>
                        <a:t>性能技术报告</a:t>
                      </a:r>
                    </a:p>
                  </a:txBody>
                  <a:tcPr marL="23872" marR="23872" marT="30974" marB="30974">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extLst>
                  <a:ext uri="{0D108BD9-81ED-4DB2-BD59-A6C34878D82A}">
                    <a16:rowId xmlns:a16="http://schemas.microsoft.com/office/drawing/2014/main" val="2746321355"/>
                  </a:ext>
                </a:extLst>
              </a:tr>
              <a:tr h="316822">
                <a:tc>
                  <a:txBody>
                    <a:bodyPr/>
                    <a:lstStyle/>
                    <a:p>
                      <a:pPr fontAlgn="t"/>
                      <a:r>
                        <a:rPr lang="en-US" altLang="zh-CN" sz="1400">
                          <a:solidFill>
                            <a:schemeClr val="bg1"/>
                          </a:solidFill>
                          <a:effectLst/>
                          <a:latin typeface="华文宋体" panose="02010600040101010101" pitchFamily="2" charset="-122"/>
                          <a:ea typeface="华文宋体" panose="02010600040101010101" pitchFamily="2" charset="-122"/>
                        </a:rPr>
                        <a:t>2003</a:t>
                      </a:r>
                    </a:p>
                  </a:txBody>
                  <a:tcPr marL="23872" marR="23872" marT="30974" marB="30974">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c>
                  <a:txBody>
                    <a:bodyPr/>
                    <a:lstStyle/>
                    <a:p>
                      <a:pPr fontAlgn="t"/>
                      <a:r>
                        <a:rPr lang="en-US" sz="1400">
                          <a:solidFill>
                            <a:schemeClr val="bg1"/>
                          </a:solidFill>
                          <a:effectLst/>
                          <a:latin typeface="华文宋体" panose="02010600040101010101" pitchFamily="2" charset="-122"/>
                          <a:ea typeface="华文宋体" panose="02010600040101010101" pitchFamily="2" charset="-122"/>
                        </a:rPr>
                        <a:t>ISO/IEC 14882:2003</a:t>
                      </a:r>
                    </a:p>
                  </a:txBody>
                  <a:tcPr marL="23872" marR="23872" marT="30974" marB="30974">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c>
                  <a:txBody>
                    <a:bodyPr/>
                    <a:lstStyle/>
                    <a:p>
                      <a:pPr fontAlgn="t"/>
                      <a:r>
                        <a:rPr lang="en-US" sz="1400" dirty="0">
                          <a:solidFill>
                            <a:schemeClr val="bg1"/>
                          </a:solidFill>
                          <a:effectLst/>
                          <a:latin typeface="华文宋体" panose="02010600040101010101" pitchFamily="2" charset="-122"/>
                          <a:ea typeface="华文宋体" panose="02010600040101010101" pitchFamily="2" charset="-122"/>
                        </a:rPr>
                        <a:t>C++03</a:t>
                      </a:r>
                    </a:p>
                  </a:txBody>
                  <a:tcPr marL="23872" marR="23872" marT="30974" marB="30974">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c>
                  <a:txBody>
                    <a:bodyPr/>
                    <a:lstStyle/>
                    <a:p>
                      <a:pPr fontAlgn="t"/>
                      <a:r>
                        <a:rPr lang="zh-CN" altLang="en-US" sz="1400" dirty="0">
                          <a:solidFill>
                            <a:schemeClr val="bg1"/>
                          </a:solidFill>
                          <a:effectLst/>
                          <a:latin typeface="华文宋体" panose="02010600040101010101" pitchFamily="2" charset="-122"/>
                          <a:ea typeface="华文宋体" panose="02010600040101010101" pitchFamily="2" charset="-122"/>
                        </a:rPr>
                        <a:t>第二个</a:t>
                      </a:r>
                      <a:r>
                        <a:rPr lang="en-US" sz="1400" dirty="0">
                          <a:solidFill>
                            <a:schemeClr val="bg1"/>
                          </a:solidFill>
                          <a:effectLst/>
                          <a:latin typeface="华文宋体" panose="02010600040101010101" pitchFamily="2" charset="-122"/>
                          <a:ea typeface="华文宋体" panose="02010600040101010101" pitchFamily="2" charset="-122"/>
                        </a:rPr>
                        <a:t>C++</a:t>
                      </a:r>
                      <a:r>
                        <a:rPr lang="zh-CN" altLang="en-US" sz="1400" dirty="0">
                          <a:solidFill>
                            <a:schemeClr val="bg1"/>
                          </a:solidFill>
                          <a:effectLst/>
                          <a:latin typeface="华文宋体" panose="02010600040101010101" pitchFamily="2" charset="-122"/>
                          <a:ea typeface="华文宋体" panose="02010600040101010101" pitchFamily="2" charset="-122"/>
                        </a:rPr>
                        <a:t>标准</a:t>
                      </a:r>
                    </a:p>
                  </a:txBody>
                  <a:tcPr marL="23872" marR="23872" marT="30974" marB="30974">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extLst>
                  <a:ext uri="{0D108BD9-81ED-4DB2-BD59-A6C34878D82A}">
                    <a16:rowId xmlns:a16="http://schemas.microsoft.com/office/drawing/2014/main" val="3906726505"/>
                  </a:ext>
                </a:extLst>
              </a:tr>
              <a:tr h="316822">
                <a:tc>
                  <a:txBody>
                    <a:bodyPr/>
                    <a:lstStyle/>
                    <a:p>
                      <a:pPr fontAlgn="t"/>
                      <a:r>
                        <a:rPr lang="en-US" altLang="zh-CN" sz="1400">
                          <a:solidFill>
                            <a:schemeClr val="bg1"/>
                          </a:solidFill>
                          <a:effectLst/>
                          <a:latin typeface="华文宋体" panose="02010600040101010101" pitchFamily="2" charset="-122"/>
                          <a:ea typeface="华文宋体" panose="02010600040101010101" pitchFamily="2" charset="-122"/>
                        </a:rPr>
                        <a:t>1998</a:t>
                      </a:r>
                    </a:p>
                  </a:txBody>
                  <a:tcPr marL="23872" marR="23872" marT="30974" marB="30974">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tc>
                  <a:txBody>
                    <a:bodyPr/>
                    <a:lstStyle/>
                    <a:p>
                      <a:pPr fontAlgn="t"/>
                      <a:r>
                        <a:rPr lang="en-US" sz="1400">
                          <a:solidFill>
                            <a:schemeClr val="bg1"/>
                          </a:solidFill>
                          <a:effectLst/>
                          <a:latin typeface="华文宋体" panose="02010600040101010101" pitchFamily="2" charset="-122"/>
                          <a:ea typeface="华文宋体" panose="02010600040101010101" pitchFamily="2" charset="-122"/>
                        </a:rPr>
                        <a:t>ISO/IEC 14882:1998</a:t>
                      </a:r>
                    </a:p>
                  </a:txBody>
                  <a:tcPr marL="23872" marR="23872" marT="30974" marB="30974">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tc>
                  <a:txBody>
                    <a:bodyPr/>
                    <a:lstStyle/>
                    <a:p>
                      <a:pPr fontAlgn="t"/>
                      <a:r>
                        <a:rPr lang="en-US" sz="1400">
                          <a:solidFill>
                            <a:schemeClr val="bg1"/>
                          </a:solidFill>
                          <a:effectLst/>
                          <a:latin typeface="华文宋体" panose="02010600040101010101" pitchFamily="2" charset="-122"/>
                          <a:ea typeface="华文宋体" panose="02010600040101010101" pitchFamily="2" charset="-122"/>
                        </a:rPr>
                        <a:t>C++98</a:t>
                      </a:r>
                    </a:p>
                  </a:txBody>
                  <a:tcPr marL="23872" marR="23872" marT="30974" marB="30974">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tc>
                  <a:txBody>
                    <a:bodyPr/>
                    <a:lstStyle/>
                    <a:p>
                      <a:pPr fontAlgn="t"/>
                      <a:r>
                        <a:rPr lang="zh-CN" altLang="en-US" sz="1400" dirty="0">
                          <a:solidFill>
                            <a:schemeClr val="bg1"/>
                          </a:solidFill>
                          <a:effectLst/>
                          <a:latin typeface="华文宋体" panose="02010600040101010101" pitchFamily="2" charset="-122"/>
                          <a:ea typeface="华文宋体" panose="02010600040101010101" pitchFamily="2" charset="-122"/>
                        </a:rPr>
                        <a:t>第一个</a:t>
                      </a:r>
                      <a:r>
                        <a:rPr lang="en-US" sz="1400" dirty="0">
                          <a:solidFill>
                            <a:schemeClr val="bg1"/>
                          </a:solidFill>
                          <a:effectLst/>
                          <a:latin typeface="华文宋体" panose="02010600040101010101" pitchFamily="2" charset="-122"/>
                          <a:ea typeface="华文宋体" panose="02010600040101010101" pitchFamily="2" charset="-122"/>
                        </a:rPr>
                        <a:t>C++</a:t>
                      </a:r>
                      <a:r>
                        <a:rPr lang="zh-CN" altLang="en-US" sz="1400" dirty="0">
                          <a:solidFill>
                            <a:schemeClr val="bg1"/>
                          </a:solidFill>
                          <a:effectLst/>
                          <a:latin typeface="华文宋体" panose="02010600040101010101" pitchFamily="2" charset="-122"/>
                          <a:ea typeface="华文宋体" panose="02010600040101010101" pitchFamily="2" charset="-122"/>
                        </a:rPr>
                        <a:t>标准</a:t>
                      </a:r>
                    </a:p>
                  </a:txBody>
                  <a:tcPr marL="23872" marR="23872" marT="30974" marB="30974">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extLst>
                  <a:ext uri="{0D108BD9-81ED-4DB2-BD59-A6C34878D82A}">
                    <a16:rowId xmlns:a16="http://schemas.microsoft.com/office/drawing/2014/main" val="2891839347"/>
                  </a:ext>
                </a:extLst>
              </a:tr>
            </a:tbl>
          </a:graphicData>
        </a:graphic>
      </p:graphicFrame>
    </p:spTree>
    <p:extLst>
      <p:ext uri="{BB962C8B-B14F-4D97-AF65-F5344CB8AC3E}">
        <p14:creationId xmlns:p14="http://schemas.microsoft.com/office/powerpoint/2010/main" val="29385502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8770BD8-66F1-4F05-968F-D0E0334A4E3C}"/>
              </a:ext>
            </a:extLst>
          </p:cNvPr>
          <p:cNvSpPr>
            <a:spLocks noGrp="1"/>
          </p:cNvSpPr>
          <p:nvPr>
            <p:ph type="title"/>
          </p:nvPr>
        </p:nvSpPr>
        <p:spPr/>
        <p:txBody>
          <a:bodyPr/>
          <a:lstStyle/>
          <a:p>
            <a:r>
              <a:rPr lang="en-US" altLang="zh-CN" dirty="0"/>
              <a:t>STL -</a:t>
            </a:r>
            <a:r>
              <a:rPr lang="zh-CN" altLang="en-US" dirty="0"/>
              <a:t>排列组合算法</a:t>
            </a:r>
            <a:r>
              <a:rPr lang="en-US" altLang="zh-CN" dirty="0"/>
              <a:t>(2)</a:t>
            </a:r>
            <a:endParaRPr lang="zh-CN" altLang="en-US" dirty="0"/>
          </a:p>
        </p:txBody>
      </p:sp>
      <p:graphicFrame>
        <p:nvGraphicFramePr>
          <p:cNvPr id="4" name="内容占位符 3">
            <a:extLst>
              <a:ext uri="{FF2B5EF4-FFF2-40B4-BE49-F238E27FC236}">
                <a16:creationId xmlns:a16="http://schemas.microsoft.com/office/drawing/2014/main" id="{933F6EE0-AA49-47BD-A42F-6D1D7C1388EB}"/>
              </a:ext>
            </a:extLst>
          </p:cNvPr>
          <p:cNvGraphicFramePr>
            <a:graphicFrameLocks noGrp="1"/>
          </p:cNvGraphicFramePr>
          <p:nvPr>
            <p:ph idx="1"/>
            <p:extLst>
              <p:ext uri="{D42A27DB-BD31-4B8C-83A1-F6EECF244321}">
                <p14:modId xmlns:p14="http://schemas.microsoft.com/office/powerpoint/2010/main" val="3491705134"/>
              </p:ext>
            </p:extLst>
          </p:nvPr>
        </p:nvGraphicFramePr>
        <p:xfrm>
          <a:off x="1202919" y="2338820"/>
          <a:ext cx="9784080" cy="731520"/>
        </p:xfrm>
        <a:graphic>
          <a:graphicData uri="http://schemas.openxmlformats.org/drawingml/2006/table">
            <a:tbl>
              <a:tblPr/>
              <a:tblGrid>
                <a:gridCol w="1716926">
                  <a:extLst>
                    <a:ext uri="{9D8B030D-6E8A-4147-A177-3AD203B41FA5}">
                      <a16:colId xmlns:a16="http://schemas.microsoft.com/office/drawing/2014/main" val="3113230985"/>
                    </a:ext>
                  </a:extLst>
                </a:gridCol>
                <a:gridCol w="8067154">
                  <a:extLst>
                    <a:ext uri="{9D8B030D-6E8A-4147-A177-3AD203B41FA5}">
                      <a16:colId xmlns:a16="http://schemas.microsoft.com/office/drawing/2014/main" val="2163464886"/>
                    </a:ext>
                  </a:extLst>
                </a:gridCol>
              </a:tblGrid>
              <a:tr h="180975">
                <a:tc>
                  <a:txBody>
                    <a:bodyPr/>
                    <a:lstStyle/>
                    <a:p>
                      <a:pPr algn="l" fontAlgn="ctr"/>
                      <a:r>
                        <a:rPr lang="en-US" sz="1200" b="0" i="0" u="none" strike="noStrike">
                          <a:solidFill>
                            <a:srgbClr val="000000"/>
                          </a:solidFill>
                          <a:effectLst/>
                          <a:latin typeface="微软雅黑 Light" panose="020B0502040204020203" pitchFamily="34" charset="-122"/>
                          <a:ea typeface="微软雅黑 Light" panose="020B0502040204020203" pitchFamily="34" charset="-122"/>
                        </a:rPr>
                        <a:t>next_permutation</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tc>
                  <a:txBody>
                    <a:bodyPr/>
                    <a:lstStyle/>
                    <a:p>
                      <a:pPr algn="l" fontAlgn="ctr"/>
                      <a:r>
                        <a:rPr lang="zh-CN" altLang="en-US" sz="1200" b="0" i="0" u="none" strike="noStrike">
                          <a:solidFill>
                            <a:srgbClr val="000000"/>
                          </a:solidFill>
                          <a:effectLst/>
                          <a:latin typeface="微软雅黑 Light" panose="020B0502040204020203" pitchFamily="34" charset="-122"/>
                          <a:ea typeface="微软雅黑 Light" panose="020B0502040204020203" pitchFamily="34" charset="-122"/>
                        </a:rPr>
                        <a:t>取出当前范围内的排列，并重新排序为下一个排列。重载版本使用自定义的比较操作。</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1606986830"/>
                  </a:ext>
                </a:extLst>
              </a:tr>
              <a:tr h="180975">
                <a:tc>
                  <a:txBody>
                    <a:bodyPr/>
                    <a:lstStyle/>
                    <a:p>
                      <a:pPr algn="l" fontAlgn="ctr"/>
                      <a:r>
                        <a:rPr lang="en-US" sz="1200" b="0" i="0" u="none" strike="noStrike">
                          <a:solidFill>
                            <a:srgbClr val="000000"/>
                          </a:solidFill>
                          <a:effectLst/>
                          <a:latin typeface="微软雅黑 Light" panose="020B0502040204020203" pitchFamily="34" charset="-122"/>
                          <a:ea typeface="微软雅黑 Light" panose="020B0502040204020203" pitchFamily="34" charset="-122"/>
                        </a:rPr>
                        <a:t>prev_permutation</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tc>
                  <a:txBody>
                    <a:bodyPr/>
                    <a:lstStyle/>
                    <a:p>
                      <a:pPr algn="l" fontAlgn="ctr"/>
                      <a:r>
                        <a:rPr lang="zh-CN" altLang="en-US" sz="1200" b="0" i="0" u="none" strike="noStrike" dirty="0">
                          <a:solidFill>
                            <a:srgbClr val="000000"/>
                          </a:solidFill>
                          <a:effectLst/>
                          <a:latin typeface="微软雅黑 Light" panose="020B0502040204020203" pitchFamily="34" charset="-122"/>
                          <a:ea typeface="微软雅黑 Light" panose="020B0502040204020203" pitchFamily="34" charset="-122"/>
                        </a:rPr>
                        <a:t>取出指定范围内的序列并将它重新排序为上一个序列。如果不存在上一个序列则返回</a:t>
                      </a:r>
                      <a:r>
                        <a:rPr lang="en-US" altLang="zh-CN" sz="1200" b="0" i="0" u="none" strike="noStrike" dirty="0">
                          <a:solidFill>
                            <a:srgbClr val="000000"/>
                          </a:solidFill>
                          <a:effectLst/>
                          <a:latin typeface="微软雅黑 Light" panose="020B0502040204020203" pitchFamily="34" charset="-122"/>
                          <a:ea typeface="微软雅黑 Light" panose="020B0502040204020203" pitchFamily="34" charset="-122"/>
                        </a:rPr>
                        <a:t>false</a:t>
                      </a:r>
                      <a:r>
                        <a:rPr lang="zh-CN" altLang="en-US" sz="1200" b="0" i="0" u="none" strike="noStrike" dirty="0">
                          <a:solidFill>
                            <a:srgbClr val="000000"/>
                          </a:solidFill>
                          <a:effectLst/>
                          <a:latin typeface="微软雅黑 Light" panose="020B0502040204020203" pitchFamily="34" charset="-122"/>
                          <a:ea typeface="微软雅黑 Light" panose="020B0502040204020203" pitchFamily="34" charset="-122"/>
                        </a:rPr>
                        <a:t>。重载版本使用自定义的比较操作。</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3921287995"/>
                  </a:ext>
                </a:extLst>
              </a:tr>
            </a:tbl>
          </a:graphicData>
        </a:graphic>
      </p:graphicFrame>
    </p:spTree>
    <p:extLst>
      <p:ext uri="{BB962C8B-B14F-4D97-AF65-F5344CB8AC3E}">
        <p14:creationId xmlns:p14="http://schemas.microsoft.com/office/powerpoint/2010/main" val="405926666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C3A8FD0-C25E-4D53-9D28-126C767D1201}"/>
              </a:ext>
            </a:extLst>
          </p:cNvPr>
          <p:cNvSpPr>
            <a:spLocks noGrp="1"/>
          </p:cNvSpPr>
          <p:nvPr>
            <p:ph type="title"/>
          </p:nvPr>
        </p:nvSpPr>
        <p:spPr/>
        <p:txBody>
          <a:bodyPr/>
          <a:lstStyle/>
          <a:p>
            <a:r>
              <a:rPr lang="en-US" altLang="zh-CN" dirty="0"/>
              <a:t>STL -</a:t>
            </a:r>
            <a:r>
              <a:rPr lang="zh-CN" altLang="en-US" dirty="0"/>
              <a:t>算术算法</a:t>
            </a:r>
            <a:r>
              <a:rPr lang="en-US" altLang="zh-CN" dirty="0"/>
              <a:t>(4)</a:t>
            </a:r>
            <a:endParaRPr lang="zh-CN" altLang="en-US" dirty="0"/>
          </a:p>
        </p:txBody>
      </p:sp>
      <p:graphicFrame>
        <p:nvGraphicFramePr>
          <p:cNvPr id="4" name="内容占位符 3">
            <a:extLst>
              <a:ext uri="{FF2B5EF4-FFF2-40B4-BE49-F238E27FC236}">
                <a16:creationId xmlns:a16="http://schemas.microsoft.com/office/drawing/2014/main" id="{76D0B67B-ADD3-49F4-873A-F0498F6EADA6}"/>
              </a:ext>
            </a:extLst>
          </p:cNvPr>
          <p:cNvGraphicFramePr>
            <a:graphicFrameLocks noGrp="1"/>
          </p:cNvGraphicFramePr>
          <p:nvPr>
            <p:ph idx="1"/>
            <p:extLst>
              <p:ext uri="{D42A27DB-BD31-4B8C-83A1-F6EECF244321}">
                <p14:modId xmlns:p14="http://schemas.microsoft.com/office/powerpoint/2010/main" val="2236865071"/>
              </p:ext>
            </p:extLst>
          </p:nvPr>
        </p:nvGraphicFramePr>
        <p:xfrm>
          <a:off x="1202919" y="2281527"/>
          <a:ext cx="9784080" cy="1633977"/>
        </p:xfrm>
        <a:graphic>
          <a:graphicData uri="http://schemas.openxmlformats.org/drawingml/2006/table">
            <a:tbl>
              <a:tblPr/>
              <a:tblGrid>
                <a:gridCol w="1852008">
                  <a:extLst>
                    <a:ext uri="{9D8B030D-6E8A-4147-A177-3AD203B41FA5}">
                      <a16:colId xmlns:a16="http://schemas.microsoft.com/office/drawing/2014/main" val="347099926"/>
                    </a:ext>
                  </a:extLst>
                </a:gridCol>
                <a:gridCol w="7932072">
                  <a:extLst>
                    <a:ext uri="{9D8B030D-6E8A-4147-A177-3AD203B41FA5}">
                      <a16:colId xmlns:a16="http://schemas.microsoft.com/office/drawing/2014/main" val="543550132"/>
                    </a:ext>
                  </a:extLst>
                </a:gridCol>
              </a:tblGrid>
              <a:tr h="392259">
                <a:tc>
                  <a:txBody>
                    <a:bodyPr/>
                    <a:lstStyle/>
                    <a:p>
                      <a:pPr algn="l" fontAlgn="ctr"/>
                      <a:r>
                        <a:rPr lang="en-US" sz="1200" b="0" i="0" u="none" strike="noStrike" dirty="0">
                          <a:solidFill>
                            <a:srgbClr val="000000"/>
                          </a:solidFill>
                          <a:effectLst/>
                          <a:latin typeface="微软雅黑 Light" panose="020B0502040204020203" pitchFamily="34" charset="-122"/>
                          <a:ea typeface="微软雅黑 Light" panose="020B0502040204020203" pitchFamily="34" charset="-122"/>
                        </a:rPr>
                        <a:t>accumulate</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tc>
                  <a:txBody>
                    <a:bodyPr/>
                    <a:lstStyle/>
                    <a:p>
                      <a:pPr algn="l" fontAlgn="ctr"/>
                      <a:r>
                        <a:rPr lang="en-US" altLang="zh-CN" sz="1200" b="0" i="0" u="none" strike="noStrike" dirty="0">
                          <a:solidFill>
                            <a:srgbClr val="000000"/>
                          </a:solidFill>
                          <a:effectLst/>
                          <a:latin typeface="微软雅黑 Light" panose="020B0502040204020203" pitchFamily="34" charset="-122"/>
                          <a:ea typeface="微软雅黑 Light" panose="020B0502040204020203" pitchFamily="34" charset="-122"/>
                        </a:rPr>
                        <a:t>iterator</a:t>
                      </a:r>
                      <a:r>
                        <a:rPr lang="zh-CN" altLang="en-US" sz="1200" b="0" i="0" u="none" strike="noStrike" dirty="0">
                          <a:solidFill>
                            <a:srgbClr val="000000"/>
                          </a:solidFill>
                          <a:effectLst/>
                          <a:latin typeface="微软雅黑 Light" panose="020B0502040204020203" pitchFamily="34" charset="-122"/>
                          <a:ea typeface="微软雅黑 Light" panose="020B0502040204020203" pitchFamily="34" charset="-122"/>
                        </a:rPr>
                        <a:t>对标识的序列段元素之和，加到一个由</a:t>
                      </a:r>
                      <a:r>
                        <a:rPr lang="en-US" altLang="zh-CN" sz="1200" b="0" i="0" u="none" strike="noStrike" dirty="0" err="1">
                          <a:solidFill>
                            <a:srgbClr val="000000"/>
                          </a:solidFill>
                          <a:effectLst/>
                          <a:latin typeface="微软雅黑 Light" panose="020B0502040204020203" pitchFamily="34" charset="-122"/>
                          <a:ea typeface="微软雅黑 Light" panose="020B0502040204020203" pitchFamily="34" charset="-122"/>
                        </a:rPr>
                        <a:t>val</a:t>
                      </a:r>
                      <a:r>
                        <a:rPr lang="zh-CN" altLang="en-US" sz="1200" b="0" i="0" u="none" strike="noStrike" dirty="0">
                          <a:solidFill>
                            <a:srgbClr val="000000"/>
                          </a:solidFill>
                          <a:effectLst/>
                          <a:latin typeface="微软雅黑 Light" panose="020B0502040204020203" pitchFamily="34" charset="-122"/>
                          <a:ea typeface="微软雅黑 Light" panose="020B0502040204020203" pitchFamily="34" charset="-122"/>
                        </a:rPr>
                        <a:t>指定的初始值上。重载版本不再做加法，而是传进来的二元操作符被应用到元素上。</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2348146283"/>
                  </a:ext>
                </a:extLst>
              </a:tr>
              <a:tr h="392259">
                <a:tc>
                  <a:txBody>
                    <a:bodyPr/>
                    <a:lstStyle/>
                    <a:p>
                      <a:pPr algn="l" fontAlgn="ctr"/>
                      <a:r>
                        <a:rPr lang="en-US" sz="1200" b="0" i="0" u="none" strike="noStrike">
                          <a:solidFill>
                            <a:srgbClr val="000000"/>
                          </a:solidFill>
                          <a:effectLst/>
                          <a:latin typeface="微软雅黑 Light" panose="020B0502040204020203" pitchFamily="34" charset="-122"/>
                          <a:ea typeface="微软雅黑 Light" panose="020B0502040204020203" pitchFamily="34" charset="-122"/>
                        </a:rPr>
                        <a:t>partial_sum</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tc>
                  <a:txBody>
                    <a:bodyPr/>
                    <a:lstStyle/>
                    <a:p>
                      <a:pPr algn="l" fontAlgn="ctr"/>
                      <a:r>
                        <a:rPr lang="zh-CN" altLang="en-US" sz="1200" b="0" i="0" u="none" strike="noStrike" dirty="0">
                          <a:solidFill>
                            <a:srgbClr val="000000"/>
                          </a:solidFill>
                          <a:effectLst/>
                          <a:latin typeface="微软雅黑 Light" panose="020B0502040204020203" pitchFamily="34" charset="-122"/>
                          <a:ea typeface="微软雅黑 Light" panose="020B0502040204020203" pitchFamily="34" charset="-122"/>
                        </a:rPr>
                        <a:t>创建一个新序列，其中每个元素值代表指定范围内该位置前所有元素之和。重载版本使用自定义操作代替加法。</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745828857"/>
                  </a:ext>
                </a:extLst>
              </a:tr>
              <a:tr h="392259">
                <a:tc>
                  <a:txBody>
                    <a:bodyPr/>
                    <a:lstStyle/>
                    <a:p>
                      <a:pPr algn="l" fontAlgn="ctr"/>
                      <a:r>
                        <a:rPr lang="en-US" sz="1200" b="0" i="0" u="none" strike="noStrike" dirty="0" err="1">
                          <a:solidFill>
                            <a:srgbClr val="000000"/>
                          </a:solidFill>
                          <a:effectLst/>
                          <a:latin typeface="微软雅黑 Light" panose="020B0502040204020203" pitchFamily="34" charset="-122"/>
                          <a:ea typeface="微软雅黑 Light" panose="020B0502040204020203" pitchFamily="34" charset="-122"/>
                        </a:rPr>
                        <a:t>inner_product</a:t>
                      </a:r>
                      <a:endParaRPr lang="en-US" sz="1200" b="0" i="0" u="none" strike="noStrike" dirty="0">
                        <a:solidFill>
                          <a:srgbClr val="000000"/>
                        </a:solidFill>
                        <a:effectLst/>
                        <a:latin typeface="微软雅黑 Light" panose="020B0502040204020203" pitchFamily="34" charset="-122"/>
                        <a:ea typeface="微软雅黑 Light" panose="020B0502040204020203" pitchFamily="34" charset="-122"/>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tc>
                  <a:txBody>
                    <a:bodyPr/>
                    <a:lstStyle/>
                    <a:p>
                      <a:pPr algn="l" fontAlgn="ctr"/>
                      <a:r>
                        <a:rPr lang="zh-CN" altLang="en-US" sz="1200" b="0" i="0" u="none" strike="noStrike" dirty="0">
                          <a:solidFill>
                            <a:srgbClr val="000000"/>
                          </a:solidFill>
                          <a:effectLst/>
                          <a:latin typeface="微软雅黑 Light" panose="020B0502040204020203" pitchFamily="34" charset="-122"/>
                          <a:ea typeface="微软雅黑 Light" panose="020B0502040204020203" pitchFamily="34" charset="-122"/>
                        </a:rPr>
                        <a:t>对两个序列做内积</a:t>
                      </a:r>
                      <a:r>
                        <a:rPr lang="en-US" altLang="zh-CN" sz="1200" b="0" i="0" u="none" strike="noStrike" dirty="0">
                          <a:solidFill>
                            <a:srgbClr val="000000"/>
                          </a:solidFill>
                          <a:effectLst/>
                          <a:latin typeface="微软雅黑 Light" panose="020B0502040204020203" pitchFamily="34" charset="-122"/>
                          <a:ea typeface="微软雅黑 Light" panose="020B0502040204020203" pitchFamily="34" charset="-122"/>
                        </a:rPr>
                        <a:t>(</a:t>
                      </a:r>
                      <a:r>
                        <a:rPr lang="zh-CN" altLang="en-US" sz="1200" b="0" i="0" u="none" strike="noStrike" dirty="0">
                          <a:solidFill>
                            <a:srgbClr val="000000"/>
                          </a:solidFill>
                          <a:effectLst/>
                          <a:latin typeface="微软雅黑 Light" panose="020B0502040204020203" pitchFamily="34" charset="-122"/>
                          <a:ea typeface="微软雅黑 Light" panose="020B0502040204020203" pitchFamily="34" charset="-122"/>
                        </a:rPr>
                        <a:t>对应元素相乘，再求和</a:t>
                      </a:r>
                      <a:r>
                        <a:rPr lang="en-US" altLang="zh-CN" sz="1200" b="0" i="0" u="none" strike="noStrike" dirty="0">
                          <a:solidFill>
                            <a:srgbClr val="000000"/>
                          </a:solidFill>
                          <a:effectLst/>
                          <a:latin typeface="微软雅黑 Light" panose="020B0502040204020203" pitchFamily="34" charset="-122"/>
                          <a:ea typeface="微软雅黑 Light" panose="020B0502040204020203" pitchFamily="34" charset="-122"/>
                        </a:rPr>
                        <a:t>)</a:t>
                      </a:r>
                      <a:r>
                        <a:rPr lang="zh-CN" altLang="en-US" sz="1200" b="0" i="0" u="none" strike="noStrike" dirty="0">
                          <a:solidFill>
                            <a:srgbClr val="000000"/>
                          </a:solidFill>
                          <a:effectLst/>
                          <a:latin typeface="微软雅黑 Light" panose="020B0502040204020203" pitchFamily="34" charset="-122"/>
                          <a:ea typeface="微软雅黑 Light" panose="020B0502040204020203" pitchFamily="34" charset="-122"/>
                        </a:rPr>
                        <a:t>并将内积加到一个输入的初始值上。重载版本使用用户定义的操作。</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1460112791"/>
                  </a:ext>
                </a:extLst>
              </a:tr>
              <a:tr h="392259">
                <a:tc>
                  <a:txBody>
                    <a:bodyPr/>
                    <a:lstStyle/>
                    <a:p>
                      <a:pPr algn="l" fontAlgn="ctr"/>
                      <a:r>
                        <a:rPr lang="en-US" sz="1200" b="0" i="0" u="none" strike="noStrike" dirty="0" err="1">
                          <a:solidFill>
                            <a:srgbClr val="000000"/>
                          </a:solidFill>
                          <a:effectLst/>
                          <a:latin typeface="微软雅黑 Light" panose="020B0502040204020203" pitchFamily="34" charset="-122"/>
                          <a:ea typeface="微软雅黑 Light" panose="020B0502040204020203" pitchFamily="34" charset="-122"/>
                        </a:rPr>
                        <a:t>adjacent_difference</a:t>
                      </a:r>
                      <a:endParaRPr lang="en-US" sz="1200" b="0" i="0" u="none" strike="noStrike" dirty="0">
                        <a:solidFill>
                          <a:srgbClr val="000000"/>
                        </a:solidFill>
                        <a:effectLst/>
                        <a:latin typeface="微软雅黑 Light" panose="020B0502040204020203" pitchFamily="34" charset="-122"/>
                        <a:ea typeface="微软雅黑 Light" panose="020B0502040204020203" pitchFamily="34" charset="-122"/>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tc>
                  <a:txBody>
                    <a:bodyPr/>
                    <a:lstStyle/>
                    <a:p>
                      <a:pPr algn="l" fontAlgn="ctr"/>
                      <a:r>
                        <a:rPr lang="zh-CN" altLang="en-US" sz="1200" b="0" i="0" u="none" strike="noStrike" dirty="0">
                          <a:solidFill>
                            <a:srgbClr val="000000"/>
                          </a:solidFill>
                          <a:effectLst/>
                          <a:latin typeface="微软雅黑 Light" panose="020B0502040204020203" pitchFamily="34" charset="-122"/>
                          <a:ea typeface="微软雅黑 Light" panose="020B0502040204020203" pitchFamily="34" charset="-122"/>
                        </a:rPr>
                        <a:t>创建一个新序列，新序列中每个新值代表当前元素与上一个元素的差。重载版本用指定二元操作计算相邻元素的差。</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683342358"/>
                  </a:ext>
                </a:extLst>
              </a:tr>
            </a:tbl>
          </a:graphicData>
        </a:graphic>
      </p:graphicFrame>
    </p:spTree>
    <p:extLst>
      <p:ext uri="{BB962C8B-B14F-4D97-AF65-F5344CB8AC3E}">
        <p14:creationId xmlns:p14="http://schemas.microsoft.com/office/powerpoint/2010/main" val="141660310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9E474F2-B380-471D-9F56-B3834E9FB945}"/>
              </a:ext>
            </a:extLst>
          </p:cNvPr>
          <p:cNvSpPr>
            <a:spLocks noGrp="1"/>
          </p:cNvSpPr>
          <p:nvPr>
            <p:ph type="title"/>
          </p:nvPr>
        </p:nvSpPr>
        <p:spPr/>
        <p:txBody>
          <a:bodyPr/>
          <a:lstStyle/>
          <a:p>
            <a:r>
              <a:rPr lang="en-US" altLang="zh-CN" dirty="0"/>
              <a:t>STL -</a:t>
            </a:r>
            <a:r>
              <a:rPr lang="zh-CN" altLang="en-US" dirty="0"/>
              <a:t>生成和异变算法</a:t>
            </a:r>
            <a:r>
              <a:rPr lang="en-US" altLang="zh-CN" dirty="0"/>
              <a:t>(6)</a:t>
            </a:r>
            <a:endParaRPr lang="zh-CN" altLang="en-US" dirty="0"/>
          </a:p>
        </p:txBody>
      </p:sp>
      <p:graphicFrame>
        <p:nvGraphicFramePr>
          <p:cNvPr id="4" name="内容占位符 3">
            <a:extLst>
              <a:ext uri="{FF2B5EF4-FFF2-40B4-BE49-F238E27FC236}">
                <a16:creationId xmlns:a16="http://schemas.microsoft.com/office/drawing/2014/main" id="{5B280349-792C-4C4C-A500-DF3CE462399E}"/>
              </a:ext>
            </a:extLst>
          </p:cNvPr>
          <p:cNvGraphicFramePr>
            <a:graphicFrameLocks noGrp="1"/>
          </p:cNvGraphicFramePr>
          <p:nvPr>
            <p:ph idx="1"/>
            <p:extLst>
              <p:ext uri="{D42A27DB-BD31-4B8C-83A1-F6EECF244321}">
                <p14:modId xmlns:p14="http://schemas.microsoft.com/office/powerpoint/2010/main" val="1890134222"/>
              </p:ext>
            </p:extLst>
          </p:nvPr>
        </p:nvGraphicFramePr>
        <p:xfrm>
          <a:off x="1202919" y="2011363"/>
          <a:ext cx="9784080" cy="1987200"/>
        </p:xfrm>
        <a:graphic>
          <a:graphicData uri="http://schemas.openxmlformats.org/drawingml/2006/table">
            <a:tbl>
              <a:tblPr/>
              <a:tblGrid>
                <a:gridCol w="1059847">
                  <a:extLst>
                    <a:ext uri="{9D8B030D-6E8A-4147-A177-3AD203B41FA5}">
                      <a16:colId xmlns:a16="http://schemas.microsoft.com/office/drawing/2014/main" val="294249575"/>
                    </a:ext>
                  </a:extLst>
                </a:gridCol>
                <a:gridCol w="8724233">
                  <a:extLst>
                    <a:ext uri="{9D8B030D-6E8A-4147-A177-3AD203B41FA5}">
                      <a16:colId xmlns:a16="http://schemas.microsoft.com/office/drawing/2014/main" val="71771061"/>
                    </a:ext>
                  </a:extLst>
                </a:gridCol>
              </a:tblGrid>
              <a:tr h="306000">
                <a:tc>
                  <a:txBody>
                    <a:bodyPr/>
                    <a:lstStyle/>
                    <a:p>
                      <a:pPr algn="l" fontAlgn="ctr"/>
                      <a:r>
                        <a:rPr lang="en-US" sz="1200" b="0" i="0" u="none" strike="noStrike">
                          <a:solidFill>
                            <a:srgbClr val="000000"/>
                          </a:solidFill>
                          <a:effectLst/>
                          <a:latin typeface="微软雅黑 Light" panose="020B0502040204020203" pitchFamily="34" charset="-122"/>
                          <a:ea typeface="微软雅黑 Light" panose="020B0502040204020203" pitchFamily="34" charset="-122"/>
                        </a:rPr>
                        <a:t>fill</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tc>
                  <a:txBody>
                    <a:bodyPr/>
                    <a:lstStyle/>
                    <a:p>
                      <a:pPr algn="l" fontAlgn="ctr"/>
                      <a:r>
                        <a:rPr lang="zh-CN" altLang="en-US" sz="1200" b="0" i="0" u="none" strike="noStrike">
                          <a:solidFill>
                            <a:srgbClr val="000000"/>
                          </a:solidFill>
                          <a:effectLst/>
                          <a:latin typeface="微软雅黑 Light" panose="020B0502040204020203" pitchFamily="34" charset="-122"/>
                          <a:ea typeface="微软雅黑 Light" panose="020B0502040204020203" pitchFamily="34" charset="-122"/>
                        </a:rPr>
                        <a:t>将输入值赋给标志范围内的所有元素。</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2507690134"/>
                  </a:ext>
                </a:extLst>
              </a:tr>
              <a:tr h="306000">
                <a:tc>
                  <a:txBody>
                    <a:bodyPr/>
                    <a:lstStyle/>
                    <a:p>
                      <a:pPr algn="l" fontAlgn="ctr"/>
                      <a:r>
                        <a:rPr lang="en-US" sz="1200" b="0" i="0" u="none" strike="noStrike">
                          <a:solidFill>
                            <a:srgbClr val="000000"/>
                          </a:solidFill>
                          <a:effectLst/>
                          <a:latin typeface="微软雅黑 Light" panose="020B0502040204020203" pitchFamily="34" charset="-122"/>
                          <a:ea typeface="微软雅黑 Light" panose="020B0502040204020203" pitchFamily="34" charset="-122"/>
                        </a:rPr>
                        <a:t>fill_n</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tc>
                  <a:txBody>
                    <a:bodyPr/>
                    <a:lstStyle/>
                    <a:p>
                      <a:pPr algn="l" fontAlgn="ctr"/>
                      <a:r>
                        <a:rPr lang="zh-CN" altLang="en-US" sz="1200" b="0" i="0" u="none" strike="noStrike">
                          <a:solidFill>
                            <a:srgbClr val="000000"/>
                          </a:solidFill>
                          <a:effectLst/>
                          <a:latin typeface="微软雅黑 Light" panose="020B0502040204020203" pitchFamily="34" charset="-122"/>
                          <a:ea typeface="微软雅黑 Light" panose="020B0502040204020203" pitchFamily="34" charset="-122"/>
                        </a:rPr>
                        <a:t>将输入值赋给</a:t>
                      </a:r>
                      <a:r>
                        <a:rPr lang="en-US" altLang="zh-CN" sz="1200" b="0" i="0" u="none" strike="noStrike">
                          <a:solidFill>
                            <a:srgbClr val="000000"/>
                          </a:solidFill>
                          <a:effectLst/>
                          <a:latin typeface="微软雅黑 Light" panose="020B0502040204020203" pitchFamily="34" charset="-122"/>
                          <a:ea typeface="微软雅黑 Light" panose="020B0502040204020203" pitchFamily="34" charset="-122"/>
                        </a:rPr>
                        <a:t>first</a:t>
                      </a:r>
                      <a:r>
                        <a:rPr lang="zh-CN" altLang="en-US" sz="1200" b="0" i="0" u="none" strike="noStrike">
                          <a:solidFill>
                            <a:srgbClr val="000000"/>
                          </a:solidFill>
                          <a:effectLst/>
                          <a:latin typeface="微软雅黑 Light" panose="020B0502040204020203" pitchFamily="34" charset="-122"/>
                          <a:ea typeface="微软雅黑 Light" panose="020B0502040204020203" pitchFamily="34" charset="-122"/>
                        </a:rPr>
                        <a:t>到</a:t>
                      </a:r>
                      <a:r>
                        <a:rPr lang="en-US" altLang="zh-CN" sz="1200" b="0" i="0" u="none" strike="noStrike">
                          <a:solidFill>
                            <a:srgbClr val="000000"/>
                          </a:solidFill>
                          <a:effectLst/>
                          <a:latin typeface="微软雅黑 Light" panose="020B0502040204020203" pitchFamily="34" charset="-122"/>
                          <a:ea typeface="微软雅黑 Light" panose="020B0502040204020203" pitchFamily="34" charset="-122"/>
                        </a:rPr>
                        <a:t>first+n</a:t>
                      </a:r>
                      <a:r>
                        <a:rPr lang="zh-CN" altLang="en-US" sz="1200" b="0" i="0" u="none" strike="noStrike">
                          <a:solidFill>
                            <a:srgbClr val="000000"/>
                          </a:solidFill>
                          <a:effectLst/>
                          <a:latin typeface="微软雅黑 Light" panose="020B0502040204020203" pitchFamily="34" charset="-122"/>
                          <a:ea typeface="微软雅黑 Light" panose="020B0502040204020203" pitchFamily="34" charset="-122"/>
                        </a:rPr>
                        <a:t>范围内的所有元素。</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2931208401"/>
                  </a:ext>
                </a:extLst>
              </a:tr>
              <a:tr h="306000">
                <a:tc>
                  <a:txBody>
                    <a:bodyPr/>
                    <a:lstStyle/>
                    <a:p>
                      <a:pPr algn="l" fontAlgn="ctr"/>
                      <a:r>
                        <a:rPr lang="en-US" sz="1200" b="0" i="0" u="none" strike="noStrike">
                          <a:solidFill>
                            <a:srgbClr val="000000"/>
                          </a:solidFill>
                          <a:effectLst/>
                          <a:latin typeface="微软雅黑 Light" panose="020B0502040204020203" pitchFamily="34" charset="-122"/>
                          <a:ea typeface="微软雅黑 Light" panose="020B0502040204020203" pitchFamily="34" charset="-122"/>
                        </a:rPr>
                        <a:t>for_each</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tc>
                  <a:txBody>
                    <a:bodyPr/>
                    <a:lstStyle/>
                    <a:p>
                      <a:pPr algn="l" fontAlgn="ctr"/>
                      <a:r>
                        <a:rPr lang="zh-CN" altLang="en-US" sz="1200" b="0" i="0" u="none" strike="noStrike" dirty="0">
                          <a:solidFill>
                            <a:srgbClr val="000000"/>
                          </a:solidFill>
                          <a:effectLst/>
                          <a:latin typeface="微软雅黑 Light" panose="020B0502040204020203" pitchFamily="34" charset="-122"/>
                          <a:ea typeface="微软雅黑 Light" panose="020B0502040204020203" pitchFamily="34" charset="-122"/>
                        </a:rPr>
                        <a:t>用指定函数依次对指定范围内所有元素进行迭代访问，返回所指定的函数类型。该函数不得修改序列中的元素。</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327891374"/>
                  </a:ext>
                </a:extLst>
              </a:tr>
              <a:tr h="306000">
                <a:tc>
                  <a:txBody>
                    <a:bodyPr/>
                    <a:lstStyle/>
                    <a:p>
                      <a:pPr algn="l" fontAlgn="ctr"/>
                      <a:r>
                        <a:rPr lang="en-US" sz="1200" b="0" i="0" u="none" strike="noStrike" dirty="0">
                          <a:solidFill>
                            <a:srgbClr val="000000"/>
                          </a:solidFill>
                          <a:effectLst/>
                          <a:latin typeface="微软雅黑 Light" panose="020B0502040204020203" pitchFamily="34" charset="-122"/>
                          <a:ea typeface="微软雅黑 Light" panose="020B0502040204020203" pitchFamily="34" charset="-122"/>
                        </a:rPr>
                        <a:t>generate</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tc>
                  <a:txBody>
                    <a:bodyPr/>
                    <a:lstStyle/>
                    <a:p>
                      <a:pPr algn="l" fontAlgn="ctr"/>
                      <a:r>
                        <a:rPr lang="zh-CN" altLang="en-US" sz="1200" b="0" i="0" u="none" strike="noStrike" dirty="0">
                          <a:solidFill>
                            <a:srgbClr val="000000"/>
                          </a:solidFill>
                          <a:effectLst/>
                          <a:latin typeface="微软雅黑 Light" panose="020B0502040204020203" pitchFamily="34" charset="-122"/>
                          <a:ea typeface="微软雅黑 Light" panose="020B0502040204020203" pitchFamily="34" charset="-122"/>
                        </a:rPr>
                        <a:t>连续调用输入的函数来填充指定的范围。</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3707105554"/>
                  </a:ext>
                </a:extLst>
              </a:tr>
              <a:tr h="306000">
                <a:tc>
                  <a:txBody>
                    <a:bodyPr/>
                    <a:lstStyle/>
                    <a:p>
                      <a:pPr algn="l" fontAlgn="ctr"/>
                      <a:r>
                        <a:rPr lang="en-US" sz="1200" b="0" i="0" u="none" strike="noStrike">
                          <a:solidFill>
                            <a:srgbClr val="000000"/>
                          </a:solidFill>
                          <a:effectLst/>
                          <a:latin typeface="微软雅黑 Light" panose="020B0502040204020203" pitchFamily="34" charset="-122"/>
                          <a:ea typeface="微软雅黑 Light" panose="020B0502040204020203" pitchFamily="34" charset="-122"/>
                        </a:rPr>
                        <a:t>generate_n</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tc>
                  <a:txBody>
                    <a:bodyPr/>
                    <a:lstStyle/>
                    <a:p>
                      <a:pPr algn="l" fontAlgn="ctr"/>
                      <a:r>
                        <a:rPr lang="zh-CN" altLang="en-US" sz="1200" b="0" i="0" u="none" strike="noStrike">
                          <a:solidFill>
                            <a:srgbClr val="000000"/>
                          </a:solidFill>
                          <a:effectLst/>
                          <a:latin typeface="微软雅黑 Light" panose="020B0502040204020203" pitchFamily="34" charset="-122"/>
                          <a:ea typeface="微软雅黑 Light" panose="020B0502040204020203" pitchFamily="34" charset="-122"/>
                        </a:rPr>
                        <a:t>与</a:t>
                      </a:r>
                      <a:r>
                        <a:rPr lang="en-US" sz="1200" b="0" i="0" u="none" strike="noStrike">
                          <a:solidFill>
                            <a:srgbClr val="000000"/>
                          </a:solidFill>
                          <a:effectLst/>
                          <a:latin typeface="微软雅黑 Light" panose="020B0502040204020203" pitchFamily="34" charset="-122"/>
                          <a:ea typeface="微软雅黑 Light" panose="020B0502040204020203" pitchFamily="34" charset="-122"/>
                        </a:rPr>
                        <a:t>generate</a:t>
                      </a:r>
                      <a:r>
                        <a:rPr lang="zh-CN" altLang="en-US" sz="1200" b="0" i="0" u="none" strike="noStrike">
                          <a:solidFill>
                            <a:srgbClr val="000000"/>
                          </a:solidFill>
                          <a:effectLst/>
                          <a:latin typeface="微软雅黑 Light" panose="020B0502040204020203" pitchFamily="34" charset="-122"/>
                          <a:ea typeface="微软雅黑 Light" panose="020B0502040204020203" pitchFamily="34" charset="-122"/>
                        </a:rPr>
                        <a:t>函数类似，填充从指定</a:t>
                      </a:r>
                      <a:r>
                        <a:rPr lang="en-US" sz="1200" b="0" i="0" u="none" strike="noStrike">
                          <a:solidFill>
                            <a:srgbClr val="000000"/>
                          </a:solidFill>
                          <a:effectLst/>
                          <a:latin typeface="微软雅黑 Light" panose="020B0502040204020203" pitchFamily="34" charset="-122"/>
                          <a:ea typeface="微软雅黑 Light" panose="020B0502040204020203" pitchFamily="34" charset="-122"/>
                        </a:rPr>
                        <a:t>iterator</a:t>
                      </a:r>
                      <a:r>
                        <a:rPr lang="zh-CN" altLang="en-US" sz="1200" b="0" i="0" u="none" strike="noStrike">
                          <a:solidFill>
                            <a:srgbClr val="000000"/>
                          </a:solidFill>
                          <a:effectLst/>
                          <a:latin typeface="微软雅黑 Light" panose="020B0502040204020203" pitchFamily="34" charset="-122"/>
                          <a:ea typeface="微软雅黑 Light" panose="020B0502040204020203" pitchFamily="34" charset="-122"/>
                        </a:rPr>
                        <a:t>开始的</a:t>
                      </a:r>
                      <a:r>
                        <a:rPr lang="en-US" sz="1200" b="0" i="0" u="none" strike="noStrike">
                          <a:solidFill>
                            <a:srgbClr val="000000"/>
                          </a:solidFill>
                          <a:effectLst/>
                          <a:latin typeface="微软雅黑 Light" panose="020B0502040204020203" pitchFamily="34" charset="-122"/>
                          <a:ea typeface="微软雅黑 Light" panose="020B0502040204020203" pitchFamily="34" charset="-122"/>
                        </a:rPr>
                        <a:t>n</a:t>
                      </a:r>
                      <a:r>
                        <a:rPr lang="zh-CN" altLang="en-US" sz="1200" b="0" i="0" u="none" strike="noStrike">
                          <a:solidFill>
                            <a:srgbClr val="000000"/>
                          </a:solidFill>
                          <a:effectLst/>
                          <a:latin typeface="微软雅黑 Light" panose="020B0502040204020203" pitchFamily="34" charset="-122"/>
                          <a:ea typeface="微软雅黑 Light" panose="020B0502040204020203" pitchFamily="34" charset="-122"/>
                        </a:rPr>
                        <a:t>个元素。</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702901500"/>
                  </a:ext>
                </a:extLst>
              </a:tr>
              <a:tr h="306000">
                <a:tc>
                  <a:txBody>
                    <a:bodyPr/>
                    <a:lstStyle/>
                    <a:p>
                      <a:pPr algn="l" fontAlgn="ctr"/>
                      <a:r>
                        <a:rPr lang="en-US" sz="1200" b="0" i="0" u="none" strike="noStrike" dirty="0">
                          <a:solidFill>
                            <a:srgbClr val="000000"/>
                          </a:solidFill>
                          <a:effectLst/>
                          <a:latin typeface="微软雅黑 Light" panose="020B0502040204020203" pitchFamily="34" charset="-122"/>
                          <a:ea typeface="微软雅黑 Light" panose="020B0502040204020203" pitchFamily="34" charset="-122"/>
                        </a:rPr>
                        <a:t>transform</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tc>
                  <a:txBody>
                    <a:bodyPr/>
                    <a:lstStyle/>
                    <a:p>
                      <a:pPr algn="l" fontAlgn="ctr"/>
                      <a:r>
                        <a:rPr lang="zh-CN" altLang="en-US" sz="1200" b="0" i="0" u="none" strike="noStrike" dirty="0">
                          <a:solidFill>
                            <a:srgbClr val="000000"/>
                          </a:solidFill>
                          <a:effectLst/>
                          <a:latin typeface="微软雅黑 Light" panose="020B0502040204020203" pitchFamily="34" charset="-122"/>
                          <a:ea typeface="微软雅黑 Light" panose="020B0502040204020203" pitchFamily="34" charset="-122"/>
                        </a:rPr>
                        <a:t>将输入的操作作用与指定范围内的每个元素，并产生一个新的序列。重载版本将操作作用在一对元素上，另外一个元素来自输入的另外一个序列。结果输出到指定容器。</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2333069184"/>
                  </a:ext>
                </a:extLst>
              </a:tr>
            </a:tbl>
          </a:graphicData>
        </a:graphic>
      </p:graphicFrame>
    </p:spTree>
    <p:extLst>
      <p:ext uri="{BB962C8B-B14F-4D97-AF65-F5344CB8AC3E}">
        <p14:creationId xmlns:p14="http://schemas.microsoft.com/office/powerpoint/2010/main" val="143226244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82B3A0D-5B8C-410D-AF1E-C14DD8B42326}"/>
              </a:ext>
            </a:extLst>
          </p:cNvPr>
          <p:cNvSpPr>
            <a:spLocks noGrp="1"/>
          </p:cNvSpPr>
          <p:nvPr>
            <p:ph type="title"/>
          </p:nvPr>
        </p:nvSpPr>
        <p:spPr/>
        <p:txBody>
          <a:bodyPr/>
          <a:lstStyle/>
          <a:p>
            <a:r>
              <a:rPr lang="en-US" altLang="zh-CN" dirty="0"/>
              <a:t>STL -</a:t>
            </a:r>
            <a:r>
              <a:rPr lang="zh-CN" altLang="en-US" dirty="0"/>
              <a:t>关系算法</a:t>
            </a:r>
            <a:r>
              <a:rPr lang="en-US" altLang="zh-CN" dirty="0"/>
              <a:t>(8)</a:t>
            </a:r>
            <a:endParaRPr lang="zh-CN" altLang="en-US" dirty="0"/>
          </a:p>
        </p:txBody>
      </p:sp>
      <p:graphicFrame>
        <p:nvGraphicFramePr>
          <p:cNvPr id="4" name="内容占位符 3">
            <a:extLst>
              <a:ext uri="{FF2B5EF4-FFF2-40B4-BE49-F238E27FC236}">
                <a16:creationId xmlns:a16="http://schemas.microsoft.com/office/drawing/2014/main" id="{1813AFF1-7742-41F0-AC01-5611FA3C8E91}"/>
              </a:ext>
            </a:extLst>
          </p:cNvPr>
          <p:cNvGraphicFramePr>
            <a:graphicFrameLocks noGrp="1"/>
          </p:cNvGraphicFramePr>
          <p:nvPr>
            <p:ph idx="1"/>
            <p:extLst>
              <p:ext uri="{D42A27DB-BD31-4B8C-83A1-F6EECF244321}">
                <p14:modId xmlns:p14="http://schemas.microsoft.com/office/powerpoint/2010/main" val="2451822394"/>
              </p:ext>
            </p:extLst>
          </p:nvPr>
        </p:nvGraphicFramePr>
        <p:xfrm>
          <a:off x="1202919" y="2208790"/>
          <a:ext cx="9784080" cy="2750400"/>
        </p:xfrm>
        <a:graphic>
          <a:graphicData uri="http://schemas.openxmlformats.org/drawingml/2006/table">
            <a:tbl>
              <a:tblPr/>
              <a:tblGrid>
                <a:gridCol w="1955917">
                  <a:extLst>
                    <a:ext uri="{9D8B030D-6E8A-4147-A177-3AD203B41FA5}">
                      <a16:colId xmlns:a16="http://schemas.microsoft.com/office/drawing/2014/main" val="4233736307"/>
                    </a:ext>
                  </a:extLst>
                </a:gridCol>
                <a:gridCol w="7828163">
                  <a:extLst>
                    <a:ext uri="{9D8B030D-6E8A-4147-A177-3AD203B41FA5}">
                      <a16:colId xmlns:a16="http://schemas.microsoft.com/office/drawing/2014/main" val="2428327221"/>
                    </a:ext>
                  </a:extLst>
                </a:gridCol>
              </a:tblGrid>
              <a:tr h="306000">
                <a:tc>
                  <a:txBody>
                    <a:bodyPr/>
                    <a:lstStyle/>
                    <a:p>
                      <a:pPr algn="l" fontAlgn="ctr"/>
                      <a:r>
                        <a:rPr lang="en-US" sz="1200" b="0" i="0" u="none" strike="noStrike" dirty="0">
                          <a:solidFill>
                            <a:srgbClr val="000000"/>
                          </a:solidFill>
                          <a:effectLst/>
                          <a:latin typeface="微软雅黑 Light" panose="020B0502040204020203" pitchFamily="34" charset="-122"/>
                          <a:ea typeface="微软雅黑 Light" panose="020B0502040204020203" pitchFamily="34" charset="-122"/>
                        </a:rPr>
                        <a:t>equal</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tc>
                  <a:txBody>
                    <a:bodyPr/>
                    <a:lstStyle/>
                    <a:p>
                      <a:pPr algn="l" fontAlgn="ctr"/>
                      <a:r>
                        <a:rPr lang="zh-CN" altLang="en-US" sz="1200" b="0" i="0" u="none" strike="noStrike" dirty="0">
                          <a:solidFill>
                            <a:srgbClr val="000000"/>
                          </a:solidFill>
                          <a:effectLst/>
                          <a:latin typeface="微软雅黑 Light" panose="020B0502040204020203" pitchFamily="34" charset="-122"/>
                          <a:ea typeface="微软雅黑 Light" panose="020B0502040204020203" pitchFamily="34" charset="-122"/>
                        </a:rPr>
                        <a:t>如果两个序列在标志范围内元素都相等，返回</a:t>
                      </a:r>
                      <a:r>
                        <a:rPr lang="en-US" altLang="zh-CN" sz="1200" b="0" i="0" u="none" strike="noStrike" dirty="0">
                          <a:solidFill>
                            <a:srgbClr val="000000"/>
                          </a:solidFill>
                          <a:effectLst/>
                          <a:latin typeface="微软雅黑 Light" panose="020B0502040204020203" pitchFamily="34" charset="-122"/>
                          <a:ea typeface="微软雅黑 Light" panose="020B0502040204020203" pitchFamily="34" charset="-122"/>
                        </a:rPr>
                        <a:t>true</a:t>
                      </a:r>
                      <a:r>
                        <a:rPr lang="zh-CN" altLang="en-US" sz="1200" b="0" i="0" u="none" strike="noStrike" dirty="0">
                          <a:solidFill>
                            <a:srgbClr val="000000"/>
                          </a:solidFill>
                          <a:effectLst/>
                          <a:latin typeface="微软雅黑 Light" panose="020B0502040204020203" pitchFamily="34" charset="-122"/>
                          <a:ea typeface="微软雅黑 Light" panose="020B0502040204020203" pitchFamily="34" charset="-122"/>
                        </a:rPr>
                        <a:t>。重载版本使用输入的操作符代替默认的等于操作符。</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3928121484"/>
                  </a:ext>
                </a:extLst>
              </a:tr>
              <a:tr h="306000">
                <a:tc>
                  <a:txBody>
                    <a:bodyPr/>
                    <a:lstStyle/>
                    <a:p>
                      <a:pPr algn="l" fontAlgn="ctr"/>
                      <a:r>
                        <a:rPr lang="en-US" sz="1200" b="0" i="0" u="none" strike="noStrike" dirty="0">
                          <a:solidFill>
                            <a:srgbClr val="000000"/>
                          </a:solidFill>
                          <a:effectLst/>
                          <a:latin typeface="微软雅黑 Light" panose="020B0502040204020203" pitchFamily="34" charset="-122"/>
                          <a:ea typeface="微软雅黑 Light" panose="020B0502040204020203" pitchFamily="34" charset="-122"/>
                        </a:rPr>
                        <a:t>includes</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tc>
                  <a:txBody>
                    <a:bodyPr/>
                    <a:lstStyle/>
                    <a:p>
                      <a:pPr algn="l" fontAlgn="ctr"/>
                      <a:r>
                        <a:rPr lang="zh-CN" altLang="en-US" sz="1200" b="0" i="0" u="none" strike="noStrike" dirty="0">
                          <a:solidFill>
                            <a:srgbClr val="000000"/>
                          </a:solidFill>
                          <a:effectLst/>
                          <a:latin typeface="微软雅黑 Light" panose="020B0502040204020203" pitchFamily="34" charset="-122"/>
                          <a:ea typeface="微软雅黑 Light" panose="020B0502040204020203" pitchFamily="34" charset="-122"/>
                        </a:rPr>
                        <a:t>判断第一个指定范围内的所有元素是否都被第二个范围包含，使用底层元素的</a:t>
                      </a:r>
                      <a:r>
                        <a:rPr lang="en-US" altLang="zh-CN" sz="1200" b="0" i="0" u="none" strike="noStrike" dirty="0">
                          <a:solidFill>
                            <a:srgbClr val="000000"/>
                          </a:solidFill>
                          <a:effectLst/>
                          <a:latin typeface="微软雅黑 Light" panose="020B0502040204020203" pitchFamily="34" charset="-122"/>
                          <a:ea typeface="微软雅黑 Light" panose="020B0502040204020203" pitchFamily="34" charset="-122"/>
                        </a:rPr>
                        <a:t>&lt;</a:t>
                      </a:r>
                      <a:r>
                        <a:rPr lang="zh-CN" altLang="en-US" sz="1200" b="0" i="0" u="none" strike="noStrike" dirty="0">
                          <a:solidFill>
                            <a:srgbClr val="000000"/>
                          </a:solidFill>
                          <a:effectLst/>
                          <a:latin typeface="微软雅黑 Light" panose="020B0502040204020203" pitchFamily="34" charset="-122"/>
                          <a:ea typeface="微软雅黑 Light" panose="020B0502040204020203" pitchFamily="34" charset="-122"/>
                        </a:rPr>
                        <a:t>操作符，成功返回</a:t>
                      </a:r>
                      <a:r>
                        <a:rPr lang="en-US" altLang="zh-CN" sz="1200" b="0" i="0" u="none" strike="noStrike" dirty="0">
                          <a:solidFill>
                            <a:srgbClr val="000000"/>
                          </a:solidFill>
                          <a:effectLst/>
                          <a:latin typeface="微软雅黑 Light" panose="020B0502040204020203" pitchFamily="34" charset="-122"/>
                          <a:ea typeface="微软雅黑 Light" panose="020B0502040204020203" pitchFamily="34" charset="-122"/>
                        </a:rPr>
                        <a:t>true</a:t>
                      </a:r>
                      <a:r>
                        <a:rPr lang="zh-CN" altLang="en-US" sz="1200" b="0" i="0" u="none" strike="noStrike" dirty="0">
                          <a:solidFill>
                            <a:srgbClr val="000000"/>
                          </a:solidFill>
                          <a:effectLst/>
                          <a:latin typeface="微软雅黑 Light" panose="020B0502040204020203" pitchFamily="34" charset="-122"/>
                          <a:ea typeface="微软雅黑 Light" panose="020B0502040204020203" pitchFamily="34" charset="-122"/>
                        </a:rPr>
                        <a:t>。重载版本使用用户输入的函数。</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97658763"/>
                  </a:ext>
                </a:extLst>
              </a:tr>
              <a:tr h="306000">
                <a:tc>
                  <a:txBody>
                    <a:bodyPr/>
                    <a:lstStyle/>
                    <a:p>
                      <a:pPr algn="l" fontAlgn="ctr"/>
                      <a:r>
                        <a:rPr lang="en-US" sz="1200" b="0" i="0" u="none" strike="noStrike">
                          <a:solidFill>
                            <a:srgbClr val="000000"/>
                          </a:solidFill>
                          <a:effectLst/>
                          <a:latin typeface="微软雅黑 Light" panose="020B0502040204020203" pitchFamily="34" charset="-122"/>
                          <a:ea typeface="微软雅黑 Light" panose="020B0502040204020203" pitchFamily="34" charset="-122"/>
                        </a:rPr>
                        <a:t>lexicographical_compare</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tc>
                  <a:txBody>
                    <a:bodyPr/>
                    <a:lstStyle/>
                    <a:p>
                      <a:pPr algn="l" fontAlgn="ctr"/>
                      <a:r>
                        <a:rPr lang="zh-CN" altLang="en-US" sz="1200" b="0" i="0" u="none" strike="noStrike">
                          <a:solidFill>
                            <a:srgbClr val="000000"/>
                          </a:solidFill>
                          <a:effectLst/>
                          <a:latin typeface="微软雅黑 Light" panose="020B0502040204020203" pitchFamily="34" charset="-122"/>
                          <a:ea typeface="微软雅黑 Light" panose="020B0502040204020203" pitchFamily="34" charset="-122"/>
                        </a:rPr>
                        <a:t>比较两个序列。重载版本使用用户自定义比较操作。</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1689882999"/>
                  </a:ext>
                </a:extLst>
              </a:tr>
              <a:tr h="306000">
                <a:tc>
                  <a:txBody>
                    <a:bodyPr/>
                    <a:lstStyle/>
                    <a:p>
                      <a:pPr algn="l" fontAlgn="ctr"/>
                      <a:r>
                        <a:rPr lang="en-US" sz="1200" b="0" i="0" u="none" strike="noStrike" dirty="0">
                          <a:solidFill>
                            <a:srgbClr val="000000"/>
                          </a:solidFill>
                          <a:effectLst/>
                          <a:latin typeface="微软雅黑 Light" panose="020B0502040204020203" pitchFamily="34" charset="-122"/>
                          <a:ea typeface="微软雅黑 Light" panose="020B0502040204020203" pitchFamily="34" charset="-122"/>
                        </a:rPr>
                        <a:t>max</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tc>
                  <a:txBody>
                    <a:bodyPr/>
                    <a:lstStyle/>
                    <a:p>
                      <a:pPr algn="l" fontAlgn="ctr"/>
                      <a:r>
                        <a:rPr lang="zh-CN" altLang="en-US" sz="1200" b="0" i="0" u="none" strike="noStrike" dirty="0">
                          <a:solidFill>
                            <a:srgbClr val="000000"/>
                          </a:solidFill>
                          <a:effectLst/>
                          <a:latin typeface="微软雅黑 Light" panose="020B0502040204020203" pitchFamily="34" charset="-122"/>
                          <a:ea typeface="微软雅黑 Light" panose="020B0502040204020203" pitchFamily="34" charset="-122"/>
                        </a:rPr>
                        <a:t>返回两个元素中较大一个。重载版本使用自定义比较操作。</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1225286384"/>
                  </a:ext>
                </a:extLst>
              </a:tr>
              <a:tr h="306000">
                <a:tc>
                  <a:txBody>
                    <a:bodyPr/>
                    <a:lstStyle/>
                    <a:p>
                      <a:pPr algn="l" fontAlgn="ctr"/>
                      <a:r>
                        <a:rPr lang="en-US" sz="1200" b="0" i="0" u="none" strike="noStrike" dirty="0" err="1">
                          <a:solidFill>
                            <a:srgbClr val="000000"/>
                          </a:solidFill>
                          <a:effectLst/>
                          <a:latin typeface="微软雅黑 Light" panose="020B0502040204020203" pitchFamily="34" charset="-122"/>
                          <a:ea typeface="微软雅黑 Light" panose="020B0502040204020203" pitchFamily="34" charset="-122"/>
                        </a:rPr>
                        <a:t>max_element</a:t>
                      </a:r>
                      <a:endParaRPr lang="en-US" sz="1200" b="0" i="0" u="none" strike="noStrike" dirty="0">
                        <a:solidFill>
                          <a:srgbClr val="000000"/>
                        </a:solidFill>
                        <a:effectLst/>
                        <a:latin typeface="微软雅黑 Light" panose="020B0502040204020203" pitchFamily="34" charset="-122"/>
                        <a:ea typeface="微软雅黑 Light" panose="020B0502040204020203" pitchFamily="34" charset="-122"/>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tc>
                  <a:txBody>
                    <a:bodyPr/>
                    <a:lstStyle/>
                    <a:p>
                      <a:pPr algn="l" fontAlgn="ctr"/>
                      <a:r>
                        <a:rPr lang="zh-CN" altLang="en-US" sz="1200" b="0" i="0" u="none" strike="noStrike">
                          <a:solidFill>
                            <a:srgbClr val="000000"/>
                          </a:solidFill>
                          <a:effectLst/>
                          <a:latin typeface="微软雅黑 Light" panose="020B0502040204020203" pitchFamily="34" charset="-122"/>
                          <a:ea typeface="微软雅黑 Light" panose="020B0502040204020203" pitchFamily="34" charset="-122"/>
                        </a:rPr>
                        <a:t>返回一个</a:t>
                      </a:r>
                      <a:r>
                        <a:rPr lang="en-US" sz="1200" b="0" i="0" u="none" strike="noStrike">
                          <a:solidFill>
                            <a:srgbClr val="000000"/>
                          </a:solidFill>
                          <a:effectLst/>
                          <a:latin typeface="微软雅黑 Light" panose="020B0502040204020203" pitchFamily="34" charset="-122"/>
                          <a:ea typeface="微软雅黑 Light" panose="020B0502040204020203" pitchFamily="34" charset="-122"/>
                        </a:rPr>
                        <a:t>ForwardIterator，</a:t>
                      </a:r>
                      <a:r>
                        <a:rPr lang="zh-CN" altLang="en-US" sz="1200" b="0" i="0" u="none" strike="noStrike">
                          <a:solidFill>
                            <a:srgbClr val="000000"/>
                          </a:solidFill>
                          <a:effectLst/>
                          <a:latin typeface="微软雅黑 Light" panose="020B0502040204020203" pitchFamily="34" charset="-122"/>
                          <a:ea typeface="微软雅黑 Light" panose="020B0502040204020203" pitchFamily="34" charset="-122"/>
                        </a:rPr>
                        <a:t>指出序列中最大的元素。重载版本使用自定义比较操作。</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278275883"/>
                  </a:ext>
                </a:extLst>
              </a:tr>
              <a:tr h="306000">
                <a:tc>
                  <a:txBody>
                    <a:bodyPr/>
                    <a:lstStyle/>
                    <a:p>
                      <a:pPr algn="l" fontAlgn="ctr"/>
                      <a:r>
                        <a:rPr lang="en-US" sz="1200" b="0" i="0" u="none" strike="noStrike">
                          <a:solidFill>
                            <a:srgbClr val="000000"/>
                          </a:solidFill>
                          <a:effectLst/>
                          <a:latin typeface="微软雅黑 Light" panose="020B0502040204020203" pitchFamily="34" charset="-122"/>
                          <a:ea typeface="微软雅黑 Light" panose="020B0502040204020203" pitchFamily="34" charset="-122"/>
                        </a:rPr>
                        <a:t>min</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tc>
                  <a:txBody>
                    <a:bodyPr/>
                    <a:lstStyle/>
                    <a:p>
                      <a:pPr algn="l" fontAlgn="ctr"/>
                      <a:r>
                        <a:rPr lang="zh-CN" altLang="en-US" sz="1200" b="0" i="0" u="none" strike="noStrike">
                          <a:solidFill>
                            <a:srgbClr val="000000"/>
                          </a:solidFill>
                          <a:effectLst/>
                          <a:latin typeface="微软雅黑 Light" panose="020B0502040204020203" pitchFamily="34" charset="-122"/>
                          <a:ea typeface="微软雅黑 Light" panose="020B0502040204020203" pitchFamily="34" charset="-122"/>
                        </a:rPr>
                        <a:t>返回两个元素中较小一个。重载版本使用自定义比较操作。</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1536839353"/>
                  </a:ext>
                </a:extLst>
              </a:tr>
              <a:tr h="306000">
                <a:tc>
                  <a:txBody>
                    <a:bodyPr/>
                    <a:lstStyle/>
                    <a:p>
                      <a:pPr algn="l" fontAlgn="ctr"/>
                      <a:r>
                        <a:rPr lang="en-US" sz="1200" b="0" i="0" u="none" strike="noStrike">
                          <a:solidFill>
                            <a:srgbClr val="000000"/>
                          </a:solidFill>
                          <a:effectLst/>
                          <a:latin typeface="微软雅黑 Light" panose="020B0502040204020203" pitchFamily="34" charset="-122"/>
                          <a:ea typeface="微软雅黑 Light" panose="020B0502040204020203" pitchFamily="34" charset="-122"/>
                        </a:rPr>
                        <a:t>min_element</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tc>
                  <a:txBody>
                    <a:bodyPr/>
                    <a:lstStyle/>
                    <a:p>
                      <a:pPr algn="l" fontAlgn="ctr"/>
                      <a:r>
                        <a:rPr lang="zh-CN" altLang="en-US" sz="1200" b="0" i="0" u="none" strike="noStrike">
                          <a:solidFill>
                            <a:srgbClr val="000000"/>
                          </a:solidFill>
                          <a:effectLst/>
                          <a:latin typeface="微软雅黑 Light" panose="020B0502040204020203" pitchFamily="34" charset="-122"/>
                          <a:ea typeface="微软雅黑 Light" panose="020B0502040204020203" pitchFamily="34" charset="-122"/>
                        </a:rPr>
                        <a:t>返回一个</a:t>
                      </a:r>
                      <a:r>
                        <a:rPr lang="en-US" sz="1200" b="0" i="0" u="none" strike="noStrike">
                          <a:solidFill>
                            <a:srgbClr val="000000"/>
                          </a:solidFill>
                          <a:effectLst/>
                          <a:latin typeface="微软雅黑 Light" panose="020B0502040204020203" pitchFamily="34" charset="-122"/>
                          <a:ea typeface="微软雅黑 Light" panose="020B0502040204020203" pitchFamily="34" charset="-122"/>
                        </a:rPr>
                        <a:t>ForwardIterator，</a:t>
                      </a:r>
                      <a:r>
                        <a:rPr lang="zh-CN" altLang="en-US" sz="1200" b="0" i="0" u="none" strike="noStrike">
                          <a:solidFill>
                            <a:srgbClr val="000000"/>
                          </a:solidFill>
                          <a:effectLst/>
                          <a:latin typeface="微软雅黑 Light" panose="020B0502040204020203" pitchFamily="34" charset="-122"/>
                          <a:ea typeface="微软雅黑 Light" panose="020B0502040204020203" pitchFamily="34" charset="-122"/>
                        </a:rPr>
                        <a:t>指出序列中最小的元素。重载版本使用自定义比较操作。</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1585905720"/>
                  </a:ext>
                </a:extLst>
              </a:tr>
              <a:tr h="306000">
                <a:tc>
                  <a:txBody>
                    <a:bodyPr/>
                    <a:lstStyle/>
                    <a:p>
                      <a:pPr algn="l" fontAlgn="ctr"/>
                      <a:r>
                        <a:rPr lang="en-US" sz="1200" b="0" i="0" u="none" strike="noStrike" dirty="0">
                          <a:solidFill>
                            <a:srgbClr val="000000"/>
                          </a:solidFill>
                          <a:effectLst/>
                          <a:latin typeface="微软雅黑 Light" panose="020B0502040204020203" pitchFamily="34" charset="-122"/>
                          <a:ea typeface="微软雅黑 Light" panose="020B0502040204020203" pitchFamily="34" charset="-122"/>
                        </a:rPr>
                        <a:t>mismatch</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tc>
                  <a:txBody>
                    <a:bodyPr/>
                    <a:lstStyle/>
                    <a:p>
                      <a:pPr algn="l" fontAlgn="ctr"/>
                      <a:r>
                        <a:rPr lang="zh-CN" altLang="en-US" sz="1200" b="0" i="0" u="none" strike="noStrike" dirty="0">
                          <a:solidFill>
                            <a:srgbClr val="000000"/>
                          </a:solidFill>
                          <a:effectLst/>
                          <a:latin typeface="微软雅黑 Light" panose="020B0502040204020203" pitchFamily="34" charset="-122"/>
                          <a:ea typeface="微软雅黑 Light" panose="020B0502040204020203" pitchFamily="34" charset="-122"/>
                        </a:rPr>
                        <a:t>并行比较两个序列，指出第一个不匹配的位置，返回一对</a:t>
                      </a:r>
                      <a:r>
                        <a:rPr lang="en-US" altLang="zh-CN" sz="1200" b="0" i="0" u="none" strike="noStrike" dirty="0">
                          <a:solidFill>
                            <a:srgbClr val="000000"/>
                          </a:solidFill>
                          <a:effectLst/>
                          <a:latin typeface="微软雅黑 Light" panose="020B0502040204020203" pitchFamily="34" charset="-122"/>
                          <a:ea typeface="微软雅黑 Light" panose="020B0502040204020203" pitchFamily="34" charset="-122"/>
                        </a:rPr>
                        <a:t>iterator</a:t>
                      </a:r>
                      <a:r>
                        <a:rPr lang="zh-CN" altLang="en-US" sz="1200" b="0" i="0" u="none" strike="noStrike" dirty="0">
                          <a:solidFill>
                            <a:srgbClr val="000000"/>
                          </a:solidFill>
                          <a:effectLst/>
                          <a:latin typeface="微软雅黑 Light" panose="020B0502040204020203" pitchFamily="34" charset="-122"/>
                          <a:ea typeface="微软雅黑 Light" panose="020B0502040204020203" pitchFamily="34" charset="-122"/>
                        </a:rPr>
                        <a:t>，标志第一个不匹配元素位置。如果都匹配，返回每个容器的</a:t>
                      </a:r>
                      <a:r>
                        <a:rPr lang="en-US" altLang="zh-CN" sz="1200" b="0" i="0" u="none" strike="noStrike" dirty="0">
                          <a:solidFill>
                            <a:srgbClr val="000000"/>
                          </a:solidFill>
                          <a:effectLst/>
                          <a:latin typeface="微软雅黑 Light" panose="020B0502040204020203" pitchFamily="34" charset="-122"/>
                          <a:ea typeface="微软雅黑 Light" panose="020B0502040204020203" pitchFamily="34" charset="-122"/>
                        </a:rPr>
                        <a:t>last</a:t>
                      </a:r>
                      <a:r>
                        <a:rPr lang="zh-CN" altLang="en-US" sz="1200" b="0" i="0" u="none" strike="noStrike" dirty="0">
                          <a:solidFill>
                            <a:srgbClr val="000000"/>
                          </a:solidFill>
                          <a:effectLst/>
                          <a:latin typeface="微软雅黑 Light" panose="020B0502040204020203" pitchFamily="34" charset="-122"/>
                          <a:ea typeface="微软雅黑 Light" panose="020B0502040204020203" pitchFamily="34" charset="-122"/>
                        </a:rPr>
                        <a:t>。重载版本使用自定义的比较操作。</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1250341147"/>
                  </a:ext>
                </a:extLst>
              </a:tr>
            </a:tbl>
          </a:graphicData>
        </a:graphic>
      </p:graphicFrame>
    </p:spTree>
    <p:extLst>
      <p:ext uri="{BB962C8B-B14F-4D97-AF65-F5344CB8AC3E}">
        <p14:creationId xmlns:p14="http://schemas.microsoft.com/office/powerpoint/2010/main" val="153615764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0546033-61AD-4665-AF2D-AF73D7830B34}"/>
              </a:ext>
            </a:extLst>
          </p:cNvPr>
          <p:cNvSpPr>
            <a:spLocks noGrp="1"/>
          </p:cNvSpPr>
          <p:nvPr>
            <p:ph type="title"/>
          </p:nvPr>
        </p:nvSpPr>
        <p:spPr/>
        <p:txBody>
          <a:bodyPr/>
          <a:lstStyle/>
          <a:p>
            <a:r>
              <a:rPr lang="en-US" altLang="zh-CN" dirty="0"/>
              <a:t>STL - </a:t>
            </a:r>
            <a:r>
              <a:rPr lang="zh-CN" altLang="en-US" dirty="0"/>
              <a:t>集合算法</a:t>
            </a:r>
            <a:r>
              <a:rPr lang="en-US" altLang="zh-CN" dirty="0"/>
              <a:t>(4)</a:t>
            </a:r>
            <a:endParaRPr lang="zh-CN" altLang="en-US" dirty="0"/>
          </a:p>
        </p:txBody>
      </p:sp>
      <p:graphicFrame>
        <p:nvGraphicFramePr>
          <p:cNvPr id="4" name="内容占位符 3">
            <a:extLst>
              <a:ext uri="{FF2B5EF4-FFF2-40B4-BE49-F238E27FC236}">
                <a16:creationId xmlns:a16="http://schemas.microsoft.com/office/drawing/2014/main" id="{A6404136-8E41-409F-A956-1F2E2F89B294}"/>
              </a:ext>
            </a:extLst>
          </p:cNvPr>
          <p:cNvGraphicFramePr>
            <a:graphicFrameLocks noGrp="1"/>
          </p:cNvGraphicFramePr>
          <p:nvPr>
            <p:ph idx="1"/>
            <p:extLst>
              <p:ext uri="{D42A27DB-BD31-4B8C-83A1-F6EECF244321}">
                <p14:modId xmlns:p14="http://schemas.microsoft.com/office/powerpoint/2010/main" val="993477853"/>
              </p:ext>
            </p:extLst>
          </p:nvPr>
        </p:nvGraphicFramePr>
        <p:xfrm>
          <a:off x="1202919" y="1965769"/>
          <a:ext cx="9784080" cy="1375200"/>
        </p:xfrm>
        <a:graphic>
          <a:graphicData uri="http://schemas.openxmlformats.org/drawingml/2006/table">
            <a:tbl>
              <a:tblPr/>
              <a:tblGrid>
                <a:gridCol w="2203732">
                  <a:extLst>
                    <a:ext uri="{9D8B030D-6E8A-4147-A177-3AD203B41FA5}">
                      <a16:colId xmlns:a16="http://schemas.microsoft.com/office/drawing/2014/main" val="2609009091"/>
                    </a:ext>
                  </a:extLst>
                </a:gridCol>
                <a:gridCol w="7580348">
                  <a:extLst>
                    <a:ext uri="{9D8B030D-6E8A-4147-A177-3AD203B41FA5}">
                      <a16:colId xmlns:a16="http://schemas.microsoft.com/office/drawing/2014/main" val="2506187442"/>
                    </a:ext>
                  </a:extLst>
                </a:gridCol>
              </a:tblGrid>
              <a:tr h="306000">
                <a:tc>
                  <a:txBody>
                    <a:bodyPr/>
                    <a:lstStyle/>
                    <a:p>
                      <a:pPr algn="l" fontAlgn="ctr"/>
                      <a:r>
                        <a:rPr lang="en-US" sz="1200" b="0" i="0" u="none" strike="noStrike" dirty="0" err="1">
                          <a:solidFill>
                            <a:srgbClr val="000000"/>
                          </a:solidFill>
                          <a:effectLst/>
                          <a:latin typeface="微软雅黑 Light" panose="020B0502040204020203" pitchFamily="34" charset="-122"/>
                          <a:ea typeface="微软雅黑 Light" panose="020B0502040204020203" pitchFamily="34" charset="-122"/>
                        </a:rPr>
                        <a:t>set_union</a:t>
                      </a:r>
                      <a:endParaRPr lang="en-US" sz="1200" b="0" i="0" u="none" strike="noStrike" dirty="0">
                        <a:solidFill>
                          <a:srgbClr val="000000"/>
                        </a:solidFill>
                        <a:effectLst/>
                        <a:latin typeface="微软雅黑 Light" panose="020B0502040204020203" pitchFamily="34" charset="-122"/>
                        <a:ea typeface="微软雅黑 Light" panose="020B0502040204020203" pitchFamily="34" charset="-122"/>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tc>
                  <a:txBody>
                    <a:bodyPr/>
                    <a:lstStyle/>
                    <a:p>
                      <a:pPr algn="l" fontAlgn="ctr"/>
                      <a:r>
                        <a:rPr lang="zh-CN" altLang="en-US" sz="1200" b="0" i="0" u="none" strike="noStrike">
                          <a:solidFill>
                            <a:srgbClr val="000000"/>
                          </a:solidFill>
                          <a:effectLst/>
                          <a:latin typeface="微软雅黑 Light" panose="020B0502040204020203" pitchFamily="34" charset="-122"/>
                          <a:ea typeface="微软雅黑 Light" panose="020B0502040204020203" pitchFamily="34" charset="-122"/>
                        </a:rPr>
                        <a:t>构造一个有序序列，包含两个序列中所有的不重复元素。重载版本使用自定义的比较操作。</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599330275"/>
                  </a:ext>
                </a:extLst>
              </a:tr>
              <a:tr h="306000">
                <a:tc>
                  <a:txBody>
                    <a:bodyPr/>
                    <a:lstStyle/>
                    <a:p>
                      <a:pPr algn="l" fontAlgn="ctr"/>
                      <a:r>
                        <a:rPr lang="en-US" sz="1200" b="0" i="0" u="none" strike="noStrike">
                          <a:solidFill>
                            <a:srgbClr val="000000"/>
                          </a:solidFill>
                          <a:effectLst/>
                          <a:latin typeface="微软雅黑 Light" panose="020B0502040204020203" pitchFamily="34" charset="-122"/>
                          <a:ea typeface="微软雅黑 Light" panose="020B0502040204020203" pitchFamily="34" charset="-122"/>
                        </a:rPr>
                        <a:t>set_intersection</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tc>
                  <a:txBody>
                    <a:bodyPr/>
                    <a:lstStyle/>
                    <a:p>
                      <a:pPr algn="l" fontAlgn="ctr"/>
                      <a:r>
                        <a:rPr lang="zh-CN" altLang="en-US" sz="1200" b="0" i="0" u="none" strike="noStrike">
                          <a:solidFill>
                            <a:srgbClr val="000000"/>
                          </a:solidFill>
                          <a:effectLst/>
                          <a:latin typeface="微软雅黑 Light" panose="020B0502040204020203" pitchFamily="34" charset="-122"/>
                          <a:ea typeface="微软雅黑 Light" panose="020B0502040204020203" pitchFamily="34" charset="-122"/>
                        </a:rPr>
                        <a:t>构造一个有序序列，其中元素在两个序列中都存在。重载版本使用自定义的比较操作。</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2916188928"/>
                  </a:ext>
                </a:extLst>
              </a:tr>
              <a:tr h="306000">
                <a:tc>
                  <a:txBody>
                    <a:bodyPr/>
                    <a:lstStyle/>
                    <a:p>
                      <a:pPr algn="l" fontAlgn="ctr"/>
                      <a:r>
                        <a:rPr lang="en-US" sz="1200" b="0" i="0" u="none" strike="noStrike">
                          <a:solidFill>
                            <a:srgbClr val="000000"/>
                          </a:solidFill>
                          <a:effectLst/>
                          <a:latin typeface="微软雅黑 Light" panose="020B0502040204020203" pitchFamily="34" charset="-122"/>
                          <a:ea typeface="微软雅黑 Light" panose="020B0502040204020203" pitchFamily="34" charset="-122"/>
                        </a:rPr>
                        <a:t>set_difference</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tc>
                  <a:txBody>
                    <a:bodyPr/>
                    <a:lstStyle/>
                    <a:p>
                      <a:pPr algn="l" fontAlgn="ctr"/>
                      <a:r>
                        <a:rPr lang="zh-CN" altLang="en-US" sz="1200" b="0" i="0" u="none" strike="noStrike">
                          <a:solidFill>
                            <a:srgbClr val="000000"/>
                          </a:solidFill>
                          <a:effectLst/>
                          <a:latin typeface="微软雅黑 Light" panose="020B0502040204020203" pitchFamily="34" charset="-122"/>
                          <a:ea typeface="微软雅黑 Light" panose="020B0502040204020203" pitchFamily="34" charset="-122"/>
                        </a:rPr>
                        <a:t>构造一个有序序列，该序列仅保留第一个序列中存在的而第二个中不存在的元素。重载版本使用自定义的比较操作。</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3150624941"/>
                  </a:ext>
                </a:extLst>
              </a:tr>
              <a:tr h="306000">
                <a:tc>
                  <a:txBody>
                    <a:bodyPr/>
                    <a:lstStyle/>
                    <a:p>
                      <a:pPr algn="l" fontAlgn="ctr"/>
                      <a:r>
                        <a:rPr lang="en-US" sz="1200" b="0" i="0" u="none" strike="noStrike">
                          <a:solidFill>
                            <a:srgbClr val="000000"/>
                          </a:solidFill>
                          <a:effectLst/>
                          <a:latin typeface="微软雅黑 Light" panose="020B0502040204020203" pitchFamily="34" charset="-122"/>
                          <a:ea typeface="微软雅黑 Light" panose="020B0502040204020203" pitchFamily="34" charset="-122"/>
                        </a:rPr>
                        <a:t>set_symmetric_difference</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tc>
                  <a:txBody>
                    <a:bodyPr/>
                    <a:lstStyle/>
                    <a:p>
                      <a:pPr algn="l" fontAlgn="ctr"/>
                      <a:r>
                        <a:rPr lang="zh-CN" altLang="en-US" sz="1200" b="0" i="0" u="none" strike="noStrike" dirty="0">
                          <a:solidFill>
                            <a:srgbClr val="000000"/>
                          </a:solidFill>
                          <a:effectLst/>
                          <a:latin typeface="微软雅黑 Light" panose="020B0502040204020203" pitchFamily="34" charset="-122"/>
                          <a:ea typeface="微软雅黑 Light" panose="020B0502040204020203" pitchFamily="34" charset="-122"/>
                        </a:rPr>
                        <a:t>构造一个有序序列，该序列取两个序列的对称差集</a:t>
                      </a:r>
                      <a:r>
                        <a:rPr lang="en-US" altLang="zh-CN" sz="1200" b="0" i="0" u="none" strike="noStrike" dirty="0">
                          <a:solidFill>
                            <a:srgbClr val="000000"/>
                          </a:solidFill>
                          <a:effectLst/>
                          <a:latin typeface="微软雅黑 Light" panose="020B0502040204020203" pitchFamily="34" charset="-122"/>
                          <a:ea typeface="微软雅黑 Light" panose="020B0502040204020203" pitchFamily="34" charset="-122"/>
                        </a:rPr>
                        <a:t>(</a:t>
                      </a:r>
                      <a:r>
                        <a:rPr lang="zh-CN" altLang="en-US" sz="1200" b="0" i="0" u="none" strike="noStrike" dirty="0">
                          <a:solidFill>
                            <a:srgbClr val="000000"/>
                          </a:solidFill>
                          <a:effectLst/>
                          <a:latin typeface="微软雅黑 Light" panose="020B0502040204020203" pitchFamily="34" charset="-122"/>
                          <a:ea typeface="微软雅黑 Light" panose="020B0502040204020203" pitchFamily="34" charset="-122"/>
                        </a:rPr>
                        <a:t>并集</a:t>
                      </a:r>
                      <a:r>
                        <a:rPr lang="en-US" altLang="zh-CN" sz="1200" b="0" i="0" u="none" strike="noStrike" dirty="0">
                          <a:solidFill>
                            <a:srgbClr val="000000"/>
                          </a:solidFill>
                          <a:effectLst/>
                          <a:latin typeface="微软雅黑 Light" panose="020B0502040204020203" pitchFamily="34" charset="-122"/>
                          <a:ea typeface="微软雅黑 Light" panose="020B0502040204020203" pitchFamily="34" charset="-122"/>
                        </a:rPr>
                        <a:t>-</a:t>
                      </a:r>
                      <a:r>
                        <a:rPr lang="zh-CN" altLang="en-US" sz="1200" b="0" i="0" u="none" strike="noStrike" dirty="0">
                          <a:solidFill>
                            <a:srgbClr val="000000"/>
                          </a:solidFill>
                          <a:effectLst/>
                          <a:latin typeface="微软雅黑 Light" panose="020B0502040204020203" pitchFamily="34" charset="-122"/>
                          <a:ea typeface="微软雅黑 Light" panose="020B0502040204020203" pitchFamily="34" charset="-122"/>
                        </a:rPr>
                        <a:t>交集</a:t>
                      </a:r>
                      <a:r>
                        <a:rPr lang="en-US" altLang="zh-CN" sz="1200" b="0" i="0" u="none" strike="noStrike" dirty="0">
                          <a:solidFill>
                            <a:srgbClr val="000000"/>
                          </a:solidFill>
                          <a:effectLst/>
                          <a:latin typeface="微软雅黑 Light" panose="020B0502040204020203" pitchFamily="34" charset="-122"/>
                          <a:ea typeface="微软雅黑 Light" panose="020B0502040204020203" pitchFamily="34" charset="-122"/>
                        </a:rPr>
                        <a:t>)</a:t>
                      </a:r>
                      <a:r>
                        <a:rPr lang="zh-CN" altLang="en-US" sz="1200" b="0" i="0" u="none" strike="noStrike" dirty="0">
                          <a:solidFill>
                            <a:srgbClr val="000000"/>
                          </a:solidFill>
                          <a:effectLst/>
                          <a:latin typeface="微软雅黑 Light" panose="020B0502040204020203" pitchFamily="34" charset="-122"/>
                          <a:ea typeface="微软雅黑 Light" panose="020B0502040204020203" pitchFamily="34" charset="-122"/>
                        </a:rPr>
                        <a:t>。</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3746389745"/>
                  </a:ext>
                </a:extLst>
              </a:tr>
            </a:tbl>
          </a:graphicData>
        </a:graphic>
      </p:graphicFrame>
    </p:spTree>
    <p:extLst>
      <p:ext uri="{BB962C8B-B14F-4D97-AF65-F5344CB8AC3E}">
        <p14:creationId xmlns:p14="http://schemas.microsoft.com/office/powerpoint/2010/main" val="69884312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C13D2F8-4040-45D9-B1FF-1D6280DA8FFE}"/>
              </a:ext>
            </a:extLst>
          </p:cNvPr>
          <p:cNvSpPr>
            <a:spLocks noGrp="1"/>
          </p:cNvSpPr>
          <p:nvPr>
            <p:ph type="title"/>
          </p:nvPr>
        </p:nvSpPr>
        <p:spPr/>
        <p:txBody>
          <a:bodyPr/>
          <a:lstStyle/>
          <a:p>
            <a:r>
              <a:rPr lang="en-US" altLang="zh-CN" dirty="0"/>
              <a:t>STL - </a:t>
            </a:r>
            <a:r>
              <a:rPr lang="zh-CN" altLang="en-US" dirty="0"/>
              <a:t>堆算法</a:t>
            </a:r>
            <a:r>
              <a:rPr lang="en-US" altLang="zh-CN" dirty="0"/>
              <a:t>(4)</a:t>
            </a:r>
            <a:endParaRPr lang="zh-CN" altLang="en-US" dirty="0"/>
          </a:p>
        </p:txBody>
      </p:sp>
      <p:graphicFrame>
        <p:nvGraphicFramePr>
          <p:cNvPr id="4" name="内容占位符 3">
            <a:extLst>
              <a:ext uri="{FF2B5EF4-FFF2-40B4-BE49-F238E27FC236}">
                <a16:creationId xmlns:a16="http://schemas.microsoft.com/office/drawing/2014/main" id="{608D3F84-A195-453E-B725-5E3AACE09D07}"/>
              </a:ext>
            </a:extLst>
          </p:cNvPr>
          <p:cNvGraphicFramePr>
            <a:graphicFrameLocks noGrp="1"/>
          </p:cNvGraphicFramePr>
          <p:nvPr>
            <p:ph idx="1"/>
            <p:extLst>
              <p:ext uri="{D42A27DB-BD31-4B8C-83A1-F6EECF244321}">
                <p14:modId xmlns:p14="http://schemas.microsoft.com/office/powerpoint/2010/main" val="862018527"/>
              </p:ext>
            </p:extLst>
          </p:nvPr>
        </p:nvGraphicFramePr>
        <p:xfrm>
          <a:off x="1202919" y="2325046"/>
          <a:ext cx="9784080" cy="1526400"/>
        </p:xfrm>
        <a:graphic>
          <a:graphicData uri="http://schemas.openxmlformats.org/drawingml/2006/table">
            <a:tbl>
              <a:tblPr/>
              <a:tblGrid>
                <a:gridCol w="1571454">
                  <a:extLst>
                    <a:ext uri="{9D8B030D-6E8A-4147-A177-3AD203B41FA5}">
                      <a16:colId xmlns:a16="http://schemas.microsoft.com/office/drawing/2014/main" val="2485808586"/>
                    </a:ext>
                  </a:extLst>
                </a:gridCol>
                <a:gridCol w="8212626">
                  <a:extLst>
                    <a:ext uri="{9D8B030D-6E8A-4147-A177-3AD203B41FA5}">
                      <a16:colId xmlns:a16="http://schemas.microsoft.com/office/drawing/2014/main" val="2548938844"/>
                    </a:ext>
                  </a:extLst>
                </a:gridCol>
              </a:tblGrid>
              <a:tr h="306000">
                <a:tc>
                  <a:txBody>
                    <a:bodyPr/>
                    <a:lstStyle/>
                    <a:p>
                      <a:pPr algn="l" fontAlgn="ctr"/>
                      <a:r>
                        <a:rPr lang="en-US" sz="1200" b="0" i="0" u="none" strike="noStrike">
                          <a:solidFill>
                            <a:srgbClr val="000000"/>
                          </a:solidFill>
                          <a:effectLst/>
                          <a:latin typeface="微软雅黑 Light" panose="020B0502040204020203" pitchFamily="34" charset="-122"/>
                          <a:ea typeface="微软雅黑 Light" panose="020B0502040204020203" pitchFamily="34" charset="-122"/>
                        </a:rPr>
                        <a:t>make_heap</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tc>
                  <a:txBody>
                    <a:bodyPr/>
                    <a:lstStyle/>
                    <a:p>
                      <a:pPr algn="l" fontAlgn="ctr"/>
                      <a:r>
                        <a:rPr lang="zh-CN" altLang="en-US" sz="1200" b="0" i="0" u="none" strike="noStrike">
                          <a:solidFill>
                            <a:srgbClr val="000000"/>
                          </a:solidFill>
                          <a:effectLst/>
                          <a:latin typeface="微软雅黑 Light" panose="020B0502040204020203" pitchFamily="34" charset="-122"/>
                          <a:ea typeface="微软雅黑 Light" panose="020B0502040204020203" pitchFamily="34" charset="-122"/>
                        </a:rPr>
                        <a:t>把指定范围内的元素生成一个堆。重载版本使用自定义比较操作。</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3277476289"/>
                  </a:ext>
                </a:extLst>
              </a:tr>
              <a:tr h="306000">
                <a:tc>
                  <a:txBody>
                    <a:bodyPr/>
                    <a:lstStyle/>
                    <a:p>
                      <a:pPr algn="l" fontAlgn="ctr"/>
                      <a:r>
                        <a:rPr lang="en-US" sz="1200" b="0" i="0" u="none" strike="noStrike" dirty="0" err="1">
                          <a:solidFill>
                            <a:srgbClr val="000000"/>
                          </a:solidFill>
                          <a:effectLst/>
                          <a:latin typeface="微软雅黑 Light" panose="020B0502040204020203" pitchFamily="34" charset="-122"/>
                          <a:ea typeface="微软雅黑 Light" panose="020B0502040204020203" pitchFamily="34" charset="-122"/>
                        </a:rPr>
                        <a:t>pop_heap</a:t>
                      </a:r>
                      <a:endParaRPr lang="en-US" sz="1200" b="0" i="0" u="none" strike="noStrike" dirty="0">
                        <a:solidFill>
                          <a:srgbClr val="000000"/>
                        </a:solidFill>
                        <a:effectLst/>
                        <a:latin typeface="微软雅黑 Light" panose="020B0502040204020203" pitchFamily="34" charset="-122"/>
                        <a:ea typeface="微软雅黑 Light" panose="020B0502040204020203" pitchFamily="34" charset="-122"/>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tc>
                  <a:txBody>
                    <a:bodyPr/>
                    <a:lstStyle/>
                    <a:p>
                      <a:pPr algn="l" fontAlgn="ctr"/>
                      <a:r>
                        <a:rPr lang="zh-CN" altLang="en-US" sz="1200" b="0" i="0" u="none" strike="noStrike">
                          <a:solidFill>
                            <a:srgbClr val="000000"/>
                          </a:solidFill>
                          <a:effectLst/>
                          <a:latin typeface="微软雅黑 Light" panose="020B0502040204020203" pitchFamily="34" charset="-122"/>
                          <a:ea typeface="微软雅黑 Light" panose="020B0502040204020203" pitchFamily="34" charset="-122"/>
                        </a:rPr>
                        <a:t>并不真正把最大元素从堆中弹出，而是重新排序堆。它把</a:t>
                      </a:r>
                      <a:r>
                        <a:rPr lang="en-US" altLang="zh-CN" sz="1200" b="0" i="0" u="none" strike="noStrike">
                          <a:solidFill>
                            <a:srgbClr val="000000"/>
                          </a:solidFill>
                          <a:effectLst/>
                          <a:latin typeface="微软雅黑 Light" panose="020B0502040204020203" pitchFamily="34" charset="-122"/>
                          <a:ea typeface="微软雅黑 Light" panose="020B0502040204020203" pitchFamily="34" charset="-122"/>
                        </a:rPr>
                        <a:t>first</a:t>
                      </a:r>
                      <a:r>
                        <a:rPr lang="zh-CN" altLang="en-US" sz="1200" b="0" i="0" u="none" strike="noStrike">
                          <a:solidFill>
                            <a:srgbClr val="000000"/>
                          </a:solidFill>
                          <a:effectLst/>
                          <a:latin typeface="微软雅黑 Light" panose="020B0502040204020203" pitchFamily="34" charset="-122"/>
                          <a:ea typeface="微软雅黑 Light" panose="020B0502040204020203" pitchFamily="34" charset="-122"/>
                        </a:rPr>
                        <a:t>和</a:t>
                      </a:r>
                      <a:r>
                        <a:rPr lang="en-US" altLang="zh-CN" sz="1200" b="0" i="0" u="none" strike="noStrike">
                          <a:solidFill>
                            <a:srgbClr val="000000"/>
                          </a:solidFill>
                          <a:effectLst/>
                          <a:latin typeface="微软雅黑 Light" panose="020B0502040204020203" pitchFamily="34" charset="-122"/>
                          <a:ea typeface="微软雅黑 Light" panose="020B0502040204020203" pitchFamily="34" charset="-122"/>
                        </a:rPr>
                        <a:t>last-1</a:t>
                      </a:r>
                      <a:r>
                        <a:rPr lang="zh-CN" altLang="en-US" sz="1200" b="0" i="0" u="none" strike="noStrike">
                          <a:solidFill>
                            <a:srgbClr val="000000"/>
                          </a:solidFill>
                          <a:effectLst/>
                          <a:latin typeface="微软雅黑 Light" panose="020B0502040204020203" pitchFamily="34" charset="-122"/>
                          <a:ea typeface="微软雅黑 Light" panose="020B0502040204020203" pitchFamily="34" charset="-122"/>
                        </a:rPr>
                        <a:t>交换，然后重新生成一个堆。可使用容器的</a:t>
                      </a:r>
                      <a:r>
                        <a:rPr lang="en-US" altLang="zh-CN" sz="1200" b="0" i="0" u="none" strike="noStrike">
                          <a:solidFill>
                            <a:srgbClr val="000000"/>
                          </a:solidFill>
                          <a:effectLst/>
                          <a:latin typeface="微软雅黑 Light" panose="020B0502040204020203" pitchFamily="34" charset="-122"/>
                          <a:ea typeface="微软雅黑 Light" panose="020B0502040204020203" pitchFamily="34" charset="-122"/>
                        </a:rPr>
                        <a:t>back</a:t>
                      </a:r>
                      <a:r>
                        <a:rPr lang="zh-CN" altLang="en-US" sz="1200" b="0" i="0" u="none" strike="noStrike">
                          <a:solidFill>
                            <a:srgbClr val="000000"/>
                          </a:solidFill>
                          <a:effectLst/>
                          <a:latin typeface="微软雅黑 Light" panose="020B0502040204020203" pitchFamily="34" charset="-122"/>
                          <a:ea typeface="微软雅黑 Light" panose="020B0502040204020203" pitchFamily="34" charset="-122"/>
                        </a:rPr>
                        <a:t>来访问被</a:t>
                      </a:r>
                      <a:r>
                        <a:rPr lang="en-US" altLang="zh-CN" sz="1200" b="0" i="0" u="none" strike="noStrike">
                          <a:solidFill>
                            <a:srgbClr val="000000"/>
                          </a:solidFill>
                          <a:effectLst/>
                          <a:latin typeface="微软雅黑 Light" panose="020B0502040204020203" pitchFamily="34" charset="-122"/>
                          <a:ea typeface="微软雅黑 Light" panose="020B0502040204020203" pitchFamily="34" charset="-122"/>
                        </a:rPr>
                        <a:t>"</a:t>
                      </a:r>
                      <a:r>
                        <a:rPr lang="zh-CN" altLang="en-US" sz="1200" b="0" i="0" u="none" strike="noStrike">
                          <a:solidFill>
                            <a:srgbClr val="000000"/>
                          </a:solidFill>
                          <a:effectLst/>
                          <a:latin typeface="微软雅黑 Light" panose="020B0502040204020203" pitchFamily="34" charset="-122"/>
                          <a:ea typeface="微软雅黑 Light" panose="020B0502040204020203" pitchFamily="34" charset="-122"/>
                        </a:rPr>
                        <a:t>弹出</a:t>
                      </a:r>
                      <a:r>
                        <a:rPr lang="en-US" altLang="zh-CN" sz="1200" b="0" i="0" u="none" strike="noStrike">
                          <a:solidFill>
                            <a:srgbClr val="000000"/>
                          </a:solidFill>
                          <a:effectLst/>
                          <a:latin typeface="微软雅黑 Light" panose="020B0502040204020203" pitchFamily="34" charset="-122"/>
                          <a:ea typeface="微软雅黑 Light" panose="020B0502040204020203" pitchFamily="34" charset="-122"/>
                        </a:rPr>
                        <a:t>"</a:t>
                      </a:r>
                      <a:r>
                        <a:rPr lang="zh-CN" altLang="en-US" sz="1200" b="0" i="0" u="none" strike="noStrike">
                          <a:solidFill>
                            <a:srgbClr val="000000"/>
                          </a:solidFill>
                          <a:effectLst/>
                          <a:latin typeface="微软雅黑 Light" panose="020B0502040204020203" pitchFamily="34" charset="-122"/>
                          <a:ea typeface="微软雅黑 Light" panose="020B0502040204020203" pitchFamily="34" charset="-122"/>
                        </a:rPr>
                        <a:t>的元素或者使用</a:t>
                      </a:r>
                      <a:r>
                        <a:rPr lang="en-US" altLang="zh-CN" sz="1200" b="0" i="0" u="none" strike="noStrike">
                          <a:solidFill>
                            <a:srgbClr val="000000"/>
                          </a:solidFill>
                          <a:effectLst/>
                          <a:latin typeface="微软雅黑 Light" panose="020B0502040204020203" pitchFamily="34" charset="-122"/>
                          <a:ea typeface="微软雅黑 Light" panose="020B0502040204020203" pitchFamily="34" charset="-122"/>
                        </a:rPr>
                        <a:t>pop_back</a:t>
                      </a:r>
                      <a:r>
                        <a:rPr lang="zh-CN" altLang="en-US" sz="1200" b="0" i="0" u="none" strike="noStrike">
                          <a:solidFill>
                            <a:srgbClr val="000000"/>
                          </a:solidFill>
                          <a:effectLst/>
                          <a:latin typeface="微软雅黑 Light" panose="020B0502040204020203" pitchFamily="34" charset="-122"/>
                          <a:ea typeface="微软雅黑 Light" panose="020B0502040204020203" pitchFamily="34" charset="-122"/>
                        </a:rPr>
                        <a:t>进行真正的删除。重载版本使用自定义的比较操作。</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1538724727"/>
                  </a:ext>
                </a:extLst>
              </a:tr>
              <a:tr h="306000">
                <a:tc>
                  <a:txBody>
                    <a:bodyPr/>
                    <a:lstStyle/>
                    <a:p>
                      <a:pPr algn="l" fontAlgn="ctr"/>
                      <a:r>
                        <a:rPr lang="en-US" sz="1200" b="0" i="0" u="none" strike="noStrike">
                          <a:solidFill>
                            <a:srgbClr val="000000"/>
                          </a:solidFill>
                          <a:effectLst/>
                          <a:latin typeface="微软雅黑 Light" panose="020B0502040204020203" pitchFamily="34" charset="-122"/>
                          <a:ea typeface="微软雅黑 Light" panose="020B0502040204020203" pitchFamily="34" charset="-122"/>
                        </a:rPr>
                        <a:t>push_heap</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tc>
                  <a:txBody>
                    <a:bodyPr/>
                    <a:lstStyle/>
                    <a:p>
                      <a:pPr algn="l" fontAlgn="ctr"/>
                      <a:r>
                        <a:rPr lang="zh-CN" altLang="en-US" sz="1200" b="0" i="0" u="none" strike="noStrike">
                          <a:solidFill>
                            <a:srgbClr val="000000"/>
                          </a:solidFill>
                          <a:effectLst/>
                          <a:latin typeface="微软雅黑 Light" panose="020B0502040204020203" pitchFamily="34" charset="-122"/>
                          <a:ea typeface="微软雅黑 Light" panose="020B0502040204020203" pitchFamily="34" charset="-122"/>
                        </a:rPr>
                        <a:t>假设</a:t>
                      </a:r>
                      <a:r>
                        <a:rPr lang="en-US" altLang="zh-CN" sz="1200" b="0" i="0" u="none" strike="noStrike">
                          <a:solidFill>
                            <a:srgbClr val="000000"/>
                          </a:solidFill>
                          <a:effectLst/>
                          <a:latin typeface="微软雅黑 Light" panose="020B0502040204020203" pitchFamily="34" charset="-122"/>
                          <a:ea typeface="微软雅黑 Light" panose="020B0502040204020203" pitchFamily="34" charset="-122"/>
                        </a:rPr>
                        <a:t>first</a:t>
                      </a:r>
                      <a:r>
                        <a:rPr lang="zh-CN" altLang="en-US" sz="1200" b="0" i="0" u="none" strike="noStrike">
                          <a:solidFill>
                            <a:srgbClr val="000000"/>
                          </a:solidFill>
                          <a:effectLst/>
                          <a:latin typeface="微软雅黑 Light" panose="020B0502040204020203" pitchFamily="34" charset="-122"/>
                          <a:ea typeface="微软雅黑 Light" panose="020B0502040204020203" pitchFamily="34" charset="-122"/>
                        </a:rPr>
                        <a:t>到</a:t>
                      </a:r>
                      <a:r>
                        <a:rPr lang="en-US" altLang="zh-CN" sz="1200" b="0" i="0" u="none" strike="noStrike">
                          <a:solidFill>
                            <a:srgbClr val="000000"/>
                          </a:solidFill>
                          <a:effectLst/>
                          <a:latin typeface="微软雅黑 Light" panose="020B0502040204020203" pitchFamily="34" charset="-122"/>
                          <a:ea typeface="微软雅黑 Light" panose="020B0502040204020203" pitchFamily="34" charset="-122"/>
                        </a:rPr>
                        <a:t>last-1</a:t>
                      </a:r>
                      <a:r>
                        <a:rPr lang="zh-CN" altLang="en-US" sz="1200" b="0" i="0" u="none" strike="noStrike">
                          <a:solidFill>
                            <a:srgbClr val="000000"/>
                          </a:solidFill>
                          <a:effectLst/>
                          <a:latin typeface="微软雅黑 Light" panose="020B0502040204020203" pitchFamily="34" charset="-122"/>
                          <a:ea typeface="微软雅黑 Light" panose="020B0502040204020203" pitchFamily="34" charset="-122"/>
                        </a:rPr>
                        <a:t>是一个有效堆，要被加入到堆的元素存放在位置</a:t>
                      </a:r>
                      <a:r>
                        <a:rPr lang="en-US" altLang="zh-CN" sz="1200" b="0" i="0" u="none" strike="noStrike">
                          <a:solidFill>
                            <a:srgbClr val="000000"/>
                          </a:solidFill>
                          <a:effectLst/>
                          <a:latin typeface="微软雅黑 Light" panose="020B0502040204020203" pitchFamily="34" charset="-122"/>
                          <a:ea typeface="微软雅黑 Light" panose="020B0502040204020203" pitchFamily="34" charset="-122"/>
                        </a:rPr>
                        <a:t>last-1</a:t>
                      </a:r>
                      <a:r>
                        <a:rPr lang="zh-CN" altLang="en-US" sz="1200" b="0" i="0" u="none" strike="noStrike">
                          <a:solidFill>
                            <a:srgbClr val="000000"/>
                          </a:solidFill>
                          <a:effectLst/>
                          <a:latin typeface="微软雅黑 Light" panose="020B0502040204020203" pitchFamily="34" charset="-122"/>
                          <a:ea typeface="微软雅黑 Light" panose="020B0502040204020203" pitchFamily="34" charset="-122"/>
                        </a:rPr>
                        <a:t>，重新生成堆。在指向该函数前，必须先把元素插入容器后。重载版本使用指定的比较操作。</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1214268217"/>
                  </a:ext>
                </a:extLst>
              </a:tr>
              <a:tr h="306000">
                <a:tc>
                  <a:txBody>
                    <a:bodyPr/>
                    <a:lstStyle/>
                    <a:p>
                      <a:pPr algn="l" fontAlgn="ctr"/>
                      <a:r>
                        <a:rPr lang="en-US" sz="1200" b="0" i="0" u="none" strike="noStrike">
                          <a:solidFill>
                            <a:srgbClr val="000000"/>
                          </a:solidFill>
                          <a:effectLst/>
                          <a:latin typeface="微软雅黑 Light" panose="020B0502040204020203" pitchFamily="34" charset="-122"/>
                          <a:ea typeface="微软雅黑 Light" panose="020B0502040204020203" pitchFamily="34" charset="-122"/>
                        </a:rPr>
                        <a:t>sort_heap</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tc>
                  <a:txBody>
                    <a:bodyPr/>
                    <a:lstStyle/>
                    <a:p>
                      <a:pPr algn="l" fontAlgn="ctr"/>
                      <a:r>
                        <a:rPr lang="zh-CN" altLang="en-US" sz="1200" b="0" i="0" u="none" strike="noStrike" dirty="0">
                          <a:solidFill>
                            <a:srgbClr val="000000"/>
                          </a:solidFill>
                          <a:effectLst/>
                          <a:latin typeface="微软雅黑 Light" panose="020B0502040204020203" pitchFamily="34" charset="-122"/>
                          <a:ea typeface="微软雅黑 Light" panose="020B0502040204020203" pitchFamily="34" charset="-122"/>
                        </a:rPr>
                        <a:t>对指定范围内的序列重新排序，它假设该序列是个有序堆。重载版本使用自定义比较操作。</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2479818394"/>
                  </a:ext>
                </a:extLst>
              </a:tr>
            </a:tbl>
          </a:graphicData>
        </a:graphic>
      </p:graphicFrame>
      <p:pic>
        <p:nvPicPr>
          <p:cNvPr id="13314" name="Picture 2" descr="http://hi.csdn.net/attachment/201108/22/0_1314014706gZqn.gif">
            <a:extLst>
              <a:ext uri="{FF2B5EF4-FFF2-40B4-BE49-F238E27FC236}">
                <a16:creationId xmlns:a16="http://schemas.microsoft.com/office/drawing/2014/main" id="{23A98884-6AD4-433E-B71D-9BE1EDEDDD3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81749" y="4383556"/>
            <a:ext cx="3905250" cy="15811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7358565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圆角 4"/>
          <p:cNvSpPr/>
          <p:nvPr/>
        </p:nvSpPr>
        <p:spPr>
          <a:xfrm>
            <a:off x="2784762" y="2587337"/>
            <a:ext cx="5652655" cy="1620982"/>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8000" dirty="0">
                <a:solidFill>
                  <a:schemeClr val="tx1">
                    <a:lumMod val="65000"/>
                    <a:lumOff val="35000"/>
                  </a:schemeClr>
                </a:solidFill>
                <a:effectLst>
                  <a:outerShdw blurRad="38100" dist="38100" dir="2700000" algn="tl">
                    <a:srgbClr val="000000">
                      <a:alpha val="43137"/>
                    </a:srgbClr>
                  </a:outerShdw>
                </a:effectLst>
                <a:latin typeface="华文琥珀" panose="02010800040101010101" pitchFamily="2" charset="-122"/>
                <a:ea typeface="华文琥珀" panose="02010800040101010101" pitchFamily="2" charset="-122"/>
              </a:rPr>
              <a:t>其他讨论</a:t>
            </a:r>
          </a:p>
        </p:txBody>
      </p:sp>
    </p:spTree>
    <p:extLst>
      <p:ext uri="{BB962C8B-B14F-4D97-AF65-F5344CB8AC3E}">
        <p14:creationId xmlns:p14="http://schemas.microsoft.com/office/powerpoint/2010/main" val="925099085"/>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C++ 11 – </a:t>
            </a:r>
            <a:r>
              <a:rPr lang="zh-CN" altLang="en-US" dirty="0"/>
              <a:t>新增特性</a:t>
            </a:r>
          </a:p>
        </p:txBody>
      </p:sp>
      <p:sp>
        <p:nvSpPr>
          <p:cNvPr id="3" name="内容占位符 2"/>
          <p:cNvSpPr>
            <a:spLocks noGrp="1"/>
          </p:cNvSpPr>
          <p:nvPr>
            <p:ph idx="1"/>
          </p:nvPr>
        </p:nvSpPr>
        <p:spPr/>
        <p:txBody>
          <a:bodyPr>
            <a:normAutofit/>
          </a:bodyPr>
          <a:lstStyle/>
          <a:p>
            <a:r>
              <a:rPr lang="en-US" altLang="zh-CN" dirty="0"/>
              <a:t>Lambda </a:t>
            </a:r>
            <a:r>
              <a:rPr lang="zh-CN" altLang="en-US" dirty="0"/>
              <a:t>表达式</a:t>
            </a:r>
            <a:endParaRPr lang="en-US" altLang="zh-CN" dirty="0"/>
          </a:p>
          <a:p>
            <a:r>
              <a:rPr lang="zh-CN" altLang="en-US" dirty="0"/>
              <a:t>自动类型推导 </a:t>
            </a:r>
            <a:endParaRPr lang="en-US" altLang="zh-CN" dirty="0"/>
          </a:p>
          <a:p>
            <a:pPr lvl="1"/>
            <a:r>
              <a:rPr lang="en-US" altLang="zh-CN" dirty="0"/>
              <a:t>auto</a:t>
            </a:r>
          </a:p>
          <a:p>
            <a:pPr lvl="1"/>
            <a:r>
              <a:rPr lang="en-US" altLang="zh-CN" dirty="0" err="1"/>
              <a:t>decltype</a:t>
            </a:r>
            <a:endParaRPr lang="en-US" altLang="zh-CN" dirty="0"/>
          </a:p>
          <a:p>
            <a:r>
              <a:rPr lang="en-US" altLang="zh-CN" dirty="0" err="1"/>
              <a:t>InitializeList</a:t>
            </a:r>
            <a:r>
              <a:rPr lang="en-US" altLang="zh-CN" dirty="0"/>
              <a:t> </a:t>
            </a:r>
            <a:r>
              <a:rPr lang="zh-CN" altLang="en-US" dirty="0"/>
              <a:t>初始化</a:t>
            </a:r>
            <a:endParaRPr lang="en-US" altLang="zh-CN" dirty="0"/>
          </a:p>
          <a:p>
            <a:r>
              <a:rPr lang="zh-CN" altLang="en-US" dirty="0"/>
              <a:t>右值引用 和 </a:t>
            </a:r>
            <a:r>
              <a:rPr lang="en-US" altLang="zh-CN" dirty="0"/>
              <a:t>move </a:t>
            </a:r>
            <a:r>
              <a:rPr lang="zh-CN" altLang="en-US" dirty="0"/>
              <a:t>语义</a:t>
            </a:r>
            <a:endParaRPr lang="en-US" altLang="zh-CN" dirty="0"/>
          </a:p>
          <a:p>
            <a:r>
              <a:rPr lang="zh-CN" altLang="en-US" dirty="0"/>
              <a:t>构造函数</a:t>
            </a:r>
            <a:endParaRPr lang="en-US" altLang="zh-CN" dirty="0"/>
          </a:p>
          <a:p>
            <a:pPr lvl="1"/>
            <a:r>
              <a:rPr lang="en-US" altLang="zh-CN" dirty="0"/>
              <a:t>default</a:t>
            </a:r>
          </a:p>
          <a:p>
            <a:pPr lvl="1"/>
            <a:r>
              <a:rPr lang="en-US" altLang="zh-CN" dirty="0"/>
              <a:t>delete</a:t>
            </a:r>
          </a:p>
          <a:p>
            <a:r>
              <a:rPr lang="en-US" altLang="zh-CN" dirty="0"/>
              <a:t>nullptr</a:t>
            </a:r>
            <a:endParaRPr lang="zh-CN" altLang="en-US" dirty="0"/>
          </a:p>
        </p:txBody>
      </p:sp>
    </p:spTree>
    <p:extLst>
      <p:ext uri="{BB962C8B-B14F-4D97-AF65-F5344CB8AC3E}">
        <p14:creationId xmlns:p14="http://schemas.microsoft.com/office/powerpoint/2010/main" val="359836665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C++ 11 – </a:t>
            </a:r>
            <a:r>
              <a:rPr lang="zh-CN" altLang="en-US" dirty="0"/>
              <a:t>新增标准库</a:t>
            </a:r>
          </a:p>
        </p:txBody>
      </p:sp>
      <p:sp>
        <p:nvSpPr>
          <p:cNvPr id="3" name="内容占位符 2"/>
          <p:cNvSpPr>
            <a:spLocks noGrp="1"/>
          </p:cNvSpPr>
          <p:nvPr>
            <p:ph idx="1"/>
          </p:nvPr>
        </p:nvSpPr>
        <p:spPr/>
        <p:txBody>
          <a:bodyPr/>
          <a:lstStyle/>
          <a:p>
            <a:r>
              <a:rPr lang="zh-CN" altLang="en-US" dirty="0"/>
              <a:t>非排序关联容器</a:t>
            </a:r>
            <a:endParaRPr lang="en-US" altLang="zh-CN" dirty="0"/>
          </a:p>
          <a:p>
            <a:pPr lvl="1"/>
            <a:r>
              <a:rPr lang="en-US" altLang="zh-CN" dirty="0" err="1"/>
              <a:t>unordered_set</a:t>
            </a:r>
            <a:endParaRPr lang="en-US" altLang="zh-CN" dirty="0"/>
          </a:p>
          <a:p>
            <a:pPr lvl="1"/>
            <a:r>
              <a:rPr lang="en-US" altLang="zh-CN" dirty="0" err="1"/>
              <a:t>unordered_map</a:t>
            </a:r>
            <a:endParaRPr lang="en-US" altLang="zh-CN" dirty="0"/>
          </a:p>
          <a:p>
            <a:r>
              <a:rPr lang="zh-CN" altLang="en-US" dirty="0"/>
              <a:t>智能指针</a:t>
            </a:r>
            <a:endParaRPr lang="en-US" altLang="zh-CN" dirty="0"/>
          </a:p>
          <a:p>
            <a:pPr lvl="1"/>
            <a:r>
              <a:rPr lang="en-US" altLang="zh-CN" dirty="0" err="1"/>
              <a:t>unique_ptr</a:t>
            </a:r>
            <a:endParaRPr lang="en-US" altLang="zh-CN" dirty="0"/>
          </a:p>
          <a:p>
            <a:pPr lvl="1"/>
            <a:r>
              <a:rPr lang="en-US" altLang="zh-CN" dirty="0" err="1"/>
              <a:t>shared_ptr</a:t>
            </a:r>
            <a:endParaRPr lang="en-US" altLang="zh-CN" dirty="0"/>
          </a:p>
          <a:p>
            <a:r>
              <a:rPr lang="zh-CN" altLang="en-US" b="1" dirty="0"/>
              <a:t>线程库</a:t>
            </a:r>
            <a:endParaRPr lang="en-US" altLang="zh-CN" b="1" dirty="0"/>
          </a:p>
          <a:p>
            <a:pPr lvl="1"/>
            <a:r>
              <a:rPr lang="en-US" altLang="zh-CN" b="1" dirty="0"/>
              <a:t>thread</a:t>
            </a:r>
          </a:p>
          <a:p>
            <a:pPr lvl="1"/>
            <a:r>
              <a:rPr lang="en-US" altLang="zh-CN" b="1" dirty="0"/>
              <a:t>promises</a:t>
            </a:r>
          </a:p>
          <a:p>
            <a:pPr lvl="1"/>
            <a:r>
              <a:rPr lang="en-US" altLang="zh-CN" b="1" dirty="0"/>
              <a:t>futures</a:t>
            </a:r>
          </a:p>
          <a:p>
            <a:pPr lvl="1"/>
            <a:r>
              <a:rPr lang="en-US" altLang="zh-CN" b="1" dirty="0" err="1"/>
              <a:t>async</a:t>
            </a:r>
            <a:r>
              <a:rPr lang="en-US" altLang="zh-CN" b="1" dirty="0"/>
              <a:t>()</a:t>
            </a:r>
          </a:p>
          <a:p>
            <a:endParaRPr lang="zh-CN" altLang="en-US" b="1" dirty="0"/>
          </a:p>
          <a:p>
            <a:endParaRPr lang="zh-CN" altLang="en-US" dirty="0"/>
          </a:p>
        </p:txBody>
      </p:sp>
    </p:spTree>
    <p:extLst>
      <p:ext uri="{BB962C8B-B14F-4D97-AF65-F5344CB8AC3E}">
        <p14:creationId xmlns:p14="http://schemas.microsoft.com/office/powerpoint/2010/main" val="2054094033"/>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 Template</a:t>
            </a:r>
            <a:endParaRPr lang="zh-CN" altLang="en-US" dirty="0"/>
          </a:p>
        </p:txBody>
      </p:sp>
      <p:sp>
        <p:nvSpPr>
          <p:cNvPr id="3" name="内容占位符 2"/>
          <p:cNvSpPr>
            <a:spLocks noGrp="1"/>
          </p:cNvSpPr>
          <p:nvPr>
            <p:ph idx="1"/>
          </p:nvPr>
        </p:nvSpPr>
        <p:spPr/>
        <p:txBody>
          <a:bodyPr/>
          <a:lstStyle/>
          <a:p>
            <a:r>
              <a:rPr lang="en-US" altLang="zh-CN" dirty="0"/>
              <a:t>template </a:t>
            </a:r>
            <a:r>
              <a:rPr lang="zh-CN" altLang="en-US" dirty="0"/>
              <a:t>不是简单的 </a:t>
            </a:r>
            <a:r>
              <a:rPr lang="en-US" altLang="zh-CN" dirty="0"/>
              <a:t>macro </a:t>
            </a:r>
            <a:r>
              <a:rPr lang="zh-CN" altLang="en-US" dirty="0"/>
              <a:t>替换</a:t>
            </a:r>
            <a:endParaRPr lang="en-US" altLang="zh-CN" dirty="0"/>
          </a:p>
          <a:p>
            <a:r>
              <a:rPr lang="zh-CN" altLang="en-US" dirty="0"/>
              <a:t>贪婪匹配法则</a:t>
            </a:r>
            <a:endParaRPr lang="en-US" altLang="zh-CN" dirty="0"/>
          </a:p>
          <a:p>
            <a:r>
              <a:rPr lang="en-US" altLang="zh-CN" dirty="0" err="1"/>
              <a:t>type_list</a:t>
            </a:r>
            <a:r>
              <a:rPr lang="en-US" altLang="zh-CN" dirty="0"/>
              <a:t> </a:t>
            </a:r>
            <a:r>
              <a:rPr lang="zh-CN" altLang="en-US" dirty="0"/>
              <a:t>和 </a:t>
            </a:r>
            <a:r>
              <a:rPr lang="en-US" altLang="zh-CN" dirty="0" err="1"/>
              <a:t>none_type</a:t>
            </a:r>
            <a:endParaRPr lang="en-US" altLang="zh-CN" dirty="0"/>
          </a:p>
          <a:p>
            <a:r>
              <a:rPr lang="en-US" altLang="zh-CN" dirty="0" err="1"/>
              <a:t>type_traits</a:t>
            </a:r>
            <a:r>
              <a:rPr lang="en-US" altLang="zh-CN" dirty="0"/>
              <a:t> </a:t>
            </a:r>
            <a:r>
              <a:rPr lang="zh-CN" altLang="en-US" dirty="0"/>
              <a:t>类型萃取</a:t>
            </a:r>
            <a:endParaRPr lang="en-US" altLang="zh-CN" dirty="0"/>
          </a:p>
          <a:p>
            <a:r>
              <a:rPr lang="en-US" altLang="zh-CN" dirty="0" err="1"/>
              <a:t>type_police</a:t>
            </a:r>
            <a:r>
              <a:rPr lang="en-US" altLang="zh-CN" dirty="0"/>
              <a:t> </a:t>
            </a:r>
            <a:r>
              <a:rPr lang="zh-CN" altLang="en-US" dirty="0"/>
              <a:t>类型策略</a:t>
            </a:r>
          </a:p>
        </p:txBody>
      </p:sp>
    </p:spTree>
    <p:extLst>
      <p:ext uri="{BB962C8B-B14F-4D97-AF65-F5344CB8AC3E}">
        <p14:creationId xmlns:p14="http://schemas.microsoft.com/office/powerpoint/2010/main" val="22476556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Hello  WORLD</a:t>
            </a:r>
            <a:endParaRPr lang="zh-CN" altLang="en-US" dirty="0"/>
          </a:p>
        </p:txBody>
      </p:sp>
      <p:sp>
        <p:nvSpPr>
          <p:cNvPr id="4" name="矩形 3"/>
          <p:cNvSpPr/>
          <p:nvPr/>
        </p:nvSpPr>
        <p:spPr>
          <a:xfrm>
            <a:off x="1451579" y="2015836"/>
            <a:ext cx="4970003" cy="2379519"/>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altLang="zh-CN" sz="1400" dirty="0">
                <a:solidFill>
                  <a:srgbClr val="000000"/>
                </a:solidFill>
                <a:latin typeface="Consolas" panose="020B0609020204030204" pitchFamily="49" charset="0"/>
              </a:rPr>
              <a:t>#include </a:t>
            </a:r>
            <a:r>
              <a:rPr lang="en-US" altLang="zh-CN" sz="1400" dirty="0">
                <a:solidFill>
                  <a:srgbClr val="8B0000"/>
                </a:solidFill>
                <a:latin typeface="Consolas" panose="020B0609020204030204" pitchFamily="49" charset="0"/>
              </a:rPr>
              <a:t>&lt;</a:t>
            </a:r>
            <a:r>
              <a:rPr lang="en-US" altLang="zh-CN" sz="1400" dirty="0" err="1">
                <a:solidFill>
                  <a:srgbClr val="AA1111"/>
                </a:solidFill>
                <a:latin typeface="Consolas" panose="020B0609020204030204" pitchFamily="49" charset="0"/>
              </a:rPr>
              <a:t>iostream</a:t>
            </a:r>
            <a:r>
              <a:rPr lang="en-US" altLang="zh-CN" sz="1400" dirty="0">
                <a:solidFill>
                  <a:srgbClr val="8B0000"/>
                </a:solidFill>
                <a:latin typeface="Consolas" panose="020B0609020204030204" pitchFamily="49" charset="0"/>
              </a:rPr>
              <a:t>&gt;</a:t>
            </a:r>
            <a:r>
              <a:rPr lang="en-US" altLang="zh-CN" sz="1400" dirty="0">
                <a:solidFill>
                  <a:srgbClr val="808080"/>
                </a:solidFill>
                <a:latin typeface="Consolas" panose="020B0609020204030204" pitchFamily="49" charset="0"/>
              </a:rPr>
              <a:t> </a:t>
            </a:r>
          </a:p>
          <a:p>
            <a:r>
              <a:rPr lang="en-US" altLang="zh-CN" sz="1400" dirty="0">
                <a:solidFill>
                  <a:srgbClr val="008000"/>
                </a:solidFill>
                <a:latin typeface="Consolas" panose="020B0609020204030204" pitchFamily="49" charset="0"/>
              </a:rPr>
              <a:t>using</a:t>
            </a:r>
            <a:r>
              <a:rPr lang="en-US" altLang="zh-CN" sz="1400" dirty="0">
                <a:solidFill>
                  <a:srgbClr val="808080"/>
                </a:solidFill>
                <a:latin typeface="Consolas" panose="020B0609020204030204" pitchFamily="49" charset="0"/>
              </a:rPr>
              <a:t> </a:t>
            </a:r>
            <a:r>
              <a:rPr lang="en-US" altLang="zh-CN" sz="1400" dirty="0">
                <a:solidFill>
                  <a:srgbClr val="000000"/>
                </a:solidFill>
                <a:latin typeface="Consolas" panose="020B0609020204030204" pitchFamily="49" charset="0"/>
              </a:rPr>
              <a:t>namespace</a:t>
            </a:r>
            <a:r>
              <a:rPr lang="en-US" altLang="zh-CN" sz="1400" dirty="0">
                <a:solidFill>
                  <a:srgbClr val="808080"/>
                </a:solidFill>
                <a:latin typeface="Consolas" panose="020B0609020204030204" pitchFamily="49" charset="0"/>
              </a:rPr>
              <a:t> </a:t>
            </a:r>
            <a:r>
              <a:rPr lang="en-US" altLang="zh-CN" sz="1400" dirty="0">
                <a:solidFill>
                  <a:srgbClr val="0055AA"/>
                </a:solidFill>
                <a:latin typeface="Consolas" panose="020B0609020204030204" pitchFamily="49" charset="0"/>
              </a:rPr>
              <a:t>std</a:t>
            </a:r>
            <a:r>
              <a:rPr lang="en-US" altLang="zh-CN" sz="1400" dirty="0">
                <a:solidFill>
                  <a:srgbClr val="808080"/>
                </a:solidFill>
                <a:latin typeface="Consolas" panose="020B0609020204030204" pitchFamily="49" charset="0"/>
              </a:rPr>
              <a:t>; </a:t>
            </a:r>
          </a:p>
          <a:p>
            <a:r>
              <a:rPr lang="en-US" altLang="zh-CN" sz="1400" dirty="0">
                <a:solidFill>
                  <a:srgbClr val="AA5500"/>
                </a:solidFill>
                <a:latin typeface="Consolas" panose="020B0609020204030204" pitchFamily="49" charset="0"/>
              </a:rPr>
              <a:t>// main() </a:t>
            </a:r>
            <a:r>
              <a:rPr lang="zh-CN" altLang="en-US" sz="1400" dirty="0">
                <a:solidFill>
                  <a:srgbClr val="AA5500"/>
                </a:solidFill>
                <a:latin typeface="Consolas" panose="020B0609020204030204" pitchFamily="49" charset="0"/>
              </a:rPr>
              <a:t>是程序开始执行的地方</a:t>
            </a:r>
            <a:r>
              <a:rPr lang="zh-CN" altLang="en-US" sz="1400" dirty="0">
                <a:solidFill>
                  <a:srgbClr val="808080"/>
                </a:solidFill>
                <a:latin typeface="Consolas" panose="020B0609020204030204" pitchFamily="49" charset="0"/>
              </a:rPr>
              <a:t> </a:t>
            </a:r>
            <a:endParaRPr lang="en-US" altLang="zh-CN" sz="1400" dirty="0">
              <a:solidFill>
                <a:srgbClr val="808080"/>
              </a:solidFill>
              <a:latin typeface="Consolas" panose="020B0609020204030204" pitchFamily="49" charset="0"/>
            </a:endParaRPr>
          </a:p>
          <a:p>
            <a:r>
              <a:rPr lang="en-US" altLang="zh-CN" sz="1400" dirty="0">
                <a:solidFill>
                  <a:srgbClr val="000000"/>
                </a:solidFill>
                <a:latin typeface="Consolas" panose="020B0609020204030204" pitchFamily="49" charset="0"/>
              </a:rPr>
              <a:t>int</a:t>
            </a:r>
            <a:r>
              <a:rPr lang="en-US" altLang="zh-CN" sz="1400" dirty="0">
                <a:solidFill>
                  <a:srgbClr val="808080"/>
                </a:solidFill>
                <a:latin typeface="Consolas" panose="020B0609020204030204" pitchFamily="49" charset="0"/>
              </a:rPr>
              <a:t> </a:t>
            </a:r>
            <a:r>
              <a:rPr lang="en-US" altLang="zh-CN" sz="1400" dirty="0">
                <a:solidFill>
                  <a:srgbClr val="0055AA"/>
                </a:solidFill>
                <a:latin typeface="Consolas" panose="020B0609020204030204" pitchFamily="49" charset="0"/>
              </a:rPr>
              <a:t>main</a:t>
            </a:r>
            <a:r>
              <a:rPr lang="en-US" altLang="zh-CN" sz="1400" dirty="0">
                <a:solidFill>
                  <a:srgbClr val="808000"/>
                </a:solidFill>
                <a:latin typeface="Consolas" panose="020B0609020204030204" pitchFamily="49" charset="0"/>
              </a:rPr>
              <a:t>( int </a:t>
            </a:r>
            <a:r>
              <a:rPr lang="en-US" altLang="zh-CN" sz="1400" dirty="0" err="1">
                <a:solidFill>
                  <a:srgbClr val="808000"/>
                </a:solidFill>
                <a:latin typeface="Consolas" panose="020B0609020204030204" pitchFamily="49" charset="0"/>
              </a:rPr>
              <a:t>argc</a:t>
            </a:r>
            <a:r>
              <a:rPr lang="en-US" altLang="zh-CN" sz="1400" dirty="0">
                <a:solidFill>
                  <a:srgbClr val="808000"/>
                </a:solidFill>
                <a:latin typeface="Consolas" panose="020B0609020204030204" pitchFamily="49" charset="0"/>
              </a:rPr>
              <a:t>, char** </a:t>
            </a:r>
            <a:r>
              <a:rPr lang="en-US" altLang="zh-CN" sz="1400" dirty="0" err="1">
                <a:solidFill>
                  <a:srgbClr val="808000"/>
                </a:solidFill>
                <a:latin typeface="Consolas" panose="020B0609020204030204" pitchFamily="49" charset="0"/>
              </a:rPr>
              <a:t>argv</a:t>
            </a:r>
            <a:r>
              <a:rPr lang="en-US" altLang="zh-CN" sz="1400" dirty="0">
                <a:solidFill>
                  <a:srgbClr val="808000"/>
                </a:solidFill>
                <a:latin typeface="Consolas" panose="020B0609020204030204" pitchFamily="49" charset="0"/>
              </a:rPr>
              <a:t> )</a:t>
            </a:r>
            <a:r>
              <a:rPr lang="en-US" altLang="zh-CN" sz="1400" dirty="0">
                <a:solidFill>
                  <a:srgbClr val="808080"/>
                </a:solidFill>
                <a:latin typeface="Consolas" panose="020B0609020204030204" pitchFamily="49" charset="0"/>
              </a:rPr>
              <a:t> </a:t>
            </a:r>
          </a:p>
          <a:p>
            <a:r>
              <a:rPr lang="en-US" altLang="zh-CN" sz="1400" dirty="0">
                <a:solidFill>
                  <a:srgbClr val="808000"/>
                </a:solidFill>
                <a:latin typeface="Consolas" panose="020B0609020204030204" pitchFamily="49" charset="0"/>
              </a:rPr>
              <a:t>{</a:t>
            </a:r>
            <a:r>
              <a:rPr lang="en-US" altLang="zh-CN" sz="1400" dirty="0">
                <a:solidFill>
                  <a:srgbClr val="808080"/>
                </a:solidFill>
                <a:latin typeface="Consolas" panose="020B0609020204030204" pitchFamily="49" charset="0"/>
              </a:rPr>
              <a:t> </a:t>
            </a:r>
          </a:p>
          <a:p>
            <a:r>
              <a:rPr lang="en-US" altLang="zh-CN" sz="1400" dirty="0">
                <a:solidFill>
                  <a:srgbClr val="808080"/>
                </a:solidFill>
                <a:latin typeface="Consolas" panose="020B0609020204030204" pitchFamily="49" charset="0"/>
              </a:rPr>
              <a:t>	</a:t>
            </a:r>
            <a:r>
              <a:rPr lang="en-US" altLang="zh-CN" sz="1400" dirty="0" err="1">
                <a:solidFill>
                  <a:srgbClr val="0055AA"/>
                </a:solidFill>
                <a:latin typeface="Consolas" panose="020B0609020204030204" pitchFamily="49" charset="0"/>
              </a:rPr>
              <a:t>cout</a:t>
            </a:r>
            <a:r>
              <a:rPr lang="en-US" altLang="zh-CN" sz="1400" dirty="0">
                <a:solidFill>
                  <a:srgbClr val="808080"/>
                </a:solidFill>
                <a:latin typeface="Consolas" panose="020B0609020204030204" pitchFamily="49" charset="0"/>
              </a:rPr>
              <a:t> &lt;&lt; </a:t>
            </a:r>
            <a:r>
              <a:rPr lang="en-US" altLang="zh-CN" sz="1400" dirty="0">
                <a:solidFill>
                  <a:srgbClr val="8B0000"/>
                </a:solidFill>
                <a:latin typeface="Consolas" panose="020B0609020204030204" pitchFamily="49" charset="0"/>
              </a:rPr>
              <a:t>"</a:t>
            </a:r>
            <a:r>
              <a:rPr lang="en-US" altLang="zh-CN" sz="1400" dirty="0">
                <a:solidFill>
                  <a:srgbClr val="AA1111"/>
                </a:solidFill>
                <a:latin typeface="Consolas" panose="020B0609020204030204" pitchFamily="49" charset="0"/>
              </a:rPr>
              <a:t>Hello World</a:t>
            </a:r>
            <a:r>
              <a:rPr lang="en-US" altLang="zh-CN" sz="1400" dirty="0">
                <a:solidFill>
                  <a:srgbClr val="8B0000"/>
                </a:solidFill>
                <a:latin typeface="Consolas" panose="020B0609020204030204" pitchFamily="49" charset="0"/>
              </a:rPr>
              <a:t>"</a:t>
            </a:r>
            <a:r>
              <a:rPr lang="en-US" altLang="zh-CN" sz="1400" dirty="0">
                <a:solidFill>
                  <a:srgbClr val="808080"/>
                </a:solidFill>
                <a:latin typeface="Consolas" panose="020B0609020204030204" pitchFamily="49" charset="0"/>
              </a:rPr>
              <a:t>; </a:t>
            </a:r>
            <a:r>
              <a:rPr lang="en-US" altLang="zh-CN" sz="1400" dirty="0">
                <a:solidFill>
                  <a:srgbClr val="AA5500"/>
                </a:solidFill>
                <a:latin typeface="Consolas" panose="020B0609020204030204" pitchFamily="49" charset="0"/>
              </a:rPr>
              <a:t>// </a:t>
            </a:r>
            <a:r>
              <a:rPr lang="zh-CN" altLang="en-US" sz="1400" dirty="0">
                <a:solidFill>
                  <a:srgbClr val="AA5500"/>
                </a:solidFill>
                <a:latin typeface="Consolas" panose="020B0609020204030204" pitchFamily="49" charset="0"/>
              </a:rPr>
              <a:t>输出 </a:t>
            </a:r>
            <a:r>
              <a:rPr lang="en-US" altLang="zh-CN" sz="1400" dirty="0">
                <a:solidFill>
                  <a:srgbClr val="AA5500"/>
                </a:solidFill>
                <a:latin typeface="Consolas" panose="020B0609020204030204" pitchFamily="49" charset="0"/>
              </a:rPr>
              <a:t>Hello World</a:t>
            </a:r>
          </a:p>
          <a:p>
            <a:r>
              <a:rPr lang="en-US" altLang="zh-CN" sz="1400" dirty="0">
                <a:solidFill>
                  <a:srgbClr val="AA5500"/>
                </a:solidFill>
                <a:latin typeface="Consolas" panose="020B0609020204030204" pitchFamily="49" charset="0"/>
              </a:rPr>
              <a:t>	</a:t>
            </a:r>
            <a:r>
              <a:rPr lang="en-US" altLang="zh-CN" sz="1400" dirty="0">
                <a:solidFill>
                  <a:srgbClr val="008000"/>
                </a:solidFill>
                <a:latin typeface="Consolas" panose="020B0609020204030204" pitchFamily="49" charset="0"/>
              </a:rPr>
              <a:t>return</a:t>
            </a:r>
            <a:r>
              <a:rPr lang="en-US" altLang="zh-CN" sz="1400" dirty="0">
                <a:solidFill>
                  <a:srgbClr val="808080"/>
                </a:solidFill>
                <a:latin typeface="Consolas" panose="020B0609020204030204" pitchFamily="49" charset="0"/>
              </a:rPr>
              <a:t> </a:t>
            </a:r>
            <a:r>
              <a:rPr lang="en-US" altLang="zh-CN" sz="1400" dirty="0">
                <a:solidFill>
                  <a:srgbClr val="800000"/>
                </a:solidFill>
                <a:latin typeface="Consolas" panose="020B0609020204030204" pitchFamily="49" charset="0"/>
              </a:rPr>
              <a:t>0</a:t>
            </a:r>
            <a:r>
              <a:rPr lang="en-US" altLang="zh-CN" sz="1400" dirty="0">
                <a:solidFill>
                  <a:srgbClr val="808080"/>
                </a:solidFill>
                <a:latin typeface="Consolas" panose="020B0609020204030204" pitchFamily="49" charset="0"/>
              </a:rPr>
              <a:t>; </a:t>
            </a:r>
          </a:p>
          <a:p>
            <a:r>
              <a:rPr lang="en-US" altLang="zh-CN" sz="1400" dirty="0">
                <a:solidFill>
                  <a:srgbClr val="808000"/>
                </a:solidFill>
                <a:latin typeface="Consolas" panose="020B0609020204030204" pitchFamily="49" charset="0"/>
              </a:rPr>
              <a:t>}</a:t>
            </a:r>
            <a:endParaRPr lang="zh-CN" altLang="en-US" sz="1400" dirty="0">
              <a:latin typeface="Consolas" panose="020B0609020204030204" pitchFamily="49" charset="0"/>
            </a:endParaRPr>
          </a:p>
        </p:txBody>
      </p:sp>
      <p:sp>
        <p:nvSpPr>
          <p:cNvPr id="5" name="矩形 4"/>
          <p:cNvSpPr/>
          <p:nvPr/>
        </p:nvSpPr>
        <p:spPr>
          <a:xfrm>
            <a:off x="6868391" y="2015836"/>
            <a:ext cx="4186463" cy="314844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zh-CN" altLang="en-US" dirty="0">
                <a:solidFill>
                  <a:schemeClr val="tx1">
                    <a:lumMod val="65000"/>
                    <a:lumOff val="35000"/>
                  </a:schemeClr>
                </a:solidFill>
              </a:rPr>
              <a:t>程序要素</a:t>
            </a:r>
            <a:endParaRPr lang="en-US" altLang="zh-CN" dirty="0">
              <a:solidFill>
                <a:schemeClr val="tx1">
                  <a:lumMod val="65000"/>
                  <a:lumOff val="35000"/>
                </a:schemeClr>
              </a:solidFill>
            </a:endParaRPr>
          </a:p>
          <a:p>
            <a:endParaRPr lang="en-US" altLang="zh-CN" dirty="0">
              <a:solidFill>
                <a:schemeClr val="tx1">
                  <a:lumMod val="65000"/>
                  <a:lumOff val="35000"/>
                </a:schemeClr>
              </a:solidFill>
            </a:endParaRPr>
          </a:p>
          <a:p>
            <a:pPr marL="285750" indent="-285750">
              <a:buFont typeface="Arial" panose="020B0604020202020204" pitchFamily="34" charset="0"/>
              <a:buChar char="•"/>
            </a:pPr>
            <a:r>
              <a:rPr lang="zh-CN" altLang="en-US" dirty="0">
                <a:solidFill>
                  <a:schemeClr val="tx1">
                    <a:lumMod val="65000"/>
                    <a:lumOff val="35000"/>
                  </a:schemeClr>
                </a:solidFill>
              </a:rPr>
              <a:t>包含头文件</a:t>
            </a:r>
            <a:endParaRPr lang="en-US" altLang="zh-CN" dirty="0">
              <a:solidFill>
                <a:schemeClr val="tx1">
                  <a:lumMod val="65000"/>
                  <a:lumOff val="35000"/>
                </a:schemeClr>
              </a:solidFill>
            </a:endParaRPr>
          </a:p>
          <a:p>
            <a:pPr marL="285750" indent="-285750">
              <a:buFont typeface="Arial" panose="020B0604020202020204" pitchFamily="34" charset="0"/>
              <a:buChar char="•"/>
            </a:pPr>
            <a:r>
              <a:rPr lang="zh-CN" altLang="en-US" dirty="0">
                <a:solidFill>
                  <a:schemeClr val="tx1">
                    <a:lumMod val="65000"/>
                    <a:lumOff val="35000"/>
                  </a:schemeClr>
                </a:solidFill>
              </a:rPr>
              <a:t>命名空间</a:t>
            </a:r>
            <a:endParaRPr lang="en-US" altLang="zh-CN" dirty="0">
              <a:solidFill>
                <a:schemeClr val="tx1">
                  <a:lumMod val="65000"/>
                  <a:lumOff val="35000"/>
                </a:schemeClr>
              </a:solidFill>
            </a:endParaRPr>
          </a:p>
          <a:p>
            <a:pPr marL="285750" indent="-285750">
              <a:buFont typeface="Arial" panose="020B0604020202020204" pitchFamily="34" charset="0"/>
              <a:buChar char="•"/>
            </a:pPr>
            <a:r>
              <a:rPr lang="zh-CN" altLang="en-US" dirty="0">
                <a:solidFill>
                  <a:schemeClr val="tx1">
                    <a:lumMod val="65000"/>
                    <a:lumOff val="35000"/>
                  </a:schemeClr>
                </a:solidFill>
              </a:rPr>
              <a:t>函数</a:t>
            </a:r>
            <a:endParaRPr lang="en-US" altLang="zh-CN" dirty="0">
              <a:solidFill>
                <a:schemeClr val="tx1">
                  <a:lumMod val="65000"/>
                  <a:lumOff val="35000"/>
                </a:schemeClr>
              </a:solidFill>
            </a:endParaRPr>
          </a:p>
          <a:p>
            <a:pPr marL="742950" lvl="1" indent="-285750">
              <a:buFont typeface="Arial" panose="020B0604020202020204" pitchFamily="34" charset="0"/>
              <a:buChar char="•"/>
            </a:pPr>
            <a:r>
              <a:rPr lang="zh-CN" altLang="en-US" dirty="0">
                <a:solidFill>
                  <a:schemeClr val="tx1">
                    <a:lumMod val="65000"/>
                    <a:lumOff val="35000"/>
                  </a:schemeClr>
                </a:solidFill>
              </a:rPr>
              <a:t>函数类型</a:t>
            </a:r>
            <a:endParaRPr lang="en-US" altLang="zh-CN" dirty="0">
              <a:solidFill>
                <a:schemeClr val="tx1">
                  <a:lumMod val="65000"/>
                  <a:lumOff val="35000"/>
                </a:schemeClr>
              </a:solidFill>
            </a:endParaRPr>
          </a:p>
          <a:p>
            <a:pPr marL="742950" lvl="1" indent="-285750">
              <a:buFont typeface="Arial" panose="020B0604020202020204" pitchFamily="34" charset="0"/>
              <a:buChar char="•"/>
            </a:pPr>
            <a:r>
              <a:rPr lang="zh-CN" altLang="en-US" dirty="0">
                <a:solidFill>
                  <a:schemeClr val="tx1">
                    <a:lumMod val="65000"/>
                    <a:lumOff val="35000"/>
                  </a:schemeClr>
                </a:solidFill>
              </a:rPr>
              <a:t>函数名</a:t>
            </a:r>
            <a:endParaRPr lang="en-US" altLang="zh-CN" dirty="0">
              <a:solidFill>
                <a:schemeClr val="tx1">
                  <a:lumMod val="65000"/>
                  <a:lumOff val="35000"/>
                </a:schemeClr>
              </a:solidFill>
            </a:endParaRPr>
          </a:p>
          <a:p>
            <a:pPr marL="742950" lvl="1" indent="-285750">
              <a:buFont typeface="Arial" panose="020B0604020202020204" pitchFamily="34" charset="0"/>
              <a:buChar char="•"/>
            </a:pPr>
            <a:r>
              <a:rPr lang="zh-CN" altLang="en-US" dirty="0">
                <a:solidFill>
                  <a:schemeClr val="tx1">
                    <a:lumMod val="65000"/>
                    <a:lumOff val="35000"/>
                  </a:schemeClr>
                </a:solidFill>
              </a:rPr>
              <a:t>参数</a:t>
            </a:r>
            <a:endParaRPr lang="en-US" altLang="zh-CN" dirty="0">
              <a:solidFill>
                <a:schemeClr val="tx1">
                  <a:lumMod val="65000"/>
                  <a:lumOff val="35000"/>
                </a:schemeClr>
              </a:solidFill>
            </a:endParaRPr>
          </a:p>
          <a:p>
            <a:pPr marL="742950" lvl="1" indent="-285750">
              <a:buFont typeface="Arial" panose="020B0604020202020204" pitchFamily="34" charset="0"/>
              <a:buChar char="•"/>
            </a:pPr>
            <a:r>
              <a:rPr lang="zh-CN" altLang="en-US" dirty="0">
                <a:solidFill>
                  <a:schemeClr val="tx1">
                    <a:lumMod val="65000"/>
                    <a:lumOff val="35000"/>
                  </a:schemeClr>
                </a:solidFill>
              </a:rPr>
              <a:t>函数体</a:t>
            </a:r>
            <a:endParaRPr lang="en-US" altLang="zh-CN" dirty="0">
              <a:solidFill>
                <a:schemeClr val="tx1">
                  <a:lumMod val="65000"/>
                  <a:lumOff val="35000"/>
                </a:schemeClr>
              </a:solidFill>
            </a:endParaRPr>
          </a:p>
          <a:p>
            <a:pPr marL="1200150" lvl="2" indent="-285750">
              <a:buFont typeface="Arial" panose="020B0604020202020204" pitchFamily="34" charset="0"/>
              <a:buChar char="•"/>
            </a:pPr>
            <a:r>
              <a:rPr lang="zh-CN" altLang="en-US" dirty="0">
                <a:solidFill>
                  <a:schemeClr val="tx1">
                    <a:lumMod val="65000"/>
                    <a:lumOff val="35000"/>
                  </a:schemeClr>
                </a:solidFill>
              </a:rPr>
              <a:t>算法</a:t>
            </a:r>
            <a:endParaRPr lang="en-US" altLang="zh-CN" dirty="0">
              <a:solidFill>
                <a:schemeClr val="tx1">
                  <a:lumMod val="65000"/>
                  <a:lumOff val="35000"/>
                </a:schemeClr>
              </a:solidFill>
            </a:endParaRPr>
          </a:p>
          <a:p>
            <a:pPr marL="1200150" lvl="2" indent="-285750">
              <a:buFont typeface="Arial" panose="020B0604020202020204" pitchFamily="34" charset="0"/>
              <a:buChar char="•"/>
            </a:pPr>
            <a:r>
              <a:rPr lang="zh-CN" altLang="en-US" dirty="0">
                <a:solidFill>
                  <a:schemeClr val="tx1">
                    <a:lumMod val="65000"/>
                    <a:lumOff val="35000"/>
                  </a:schemeClr>
                </a:solidFill>
              </a:rPr>
              <a:t>返回值</a:t>
            </a:r>
          </a:p>
        </p:txBody>
      </p:sp>
    </p:spTree>
    <p:extLst>
      <p:ext uri="{BB962C8B-B14F-4D97-AF65-F5344CB8AC3E}">
        <p14:creationId xmlns:p14="http://schemas.microsoft.com/office/powerpoint/2010/main" val="26310160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a:t>
            </a:r>
            <a:r>
              <a:rPr lang="zh-CN" altLang="en-US" dirty="0"/>
              <a:t>中的类型</a:t>
            </a:r>
          </a:p>
        </p:txBody>
      </p:sp>
      <p:graphicFrame>
        <p:nvGraphicFramePr>
          <p:cNvPr id="4" name="表格 3"/>
          <p:cNvGraphicFramePr>
            <a:graphicFrameLocks noGrp="1"/>
          </p:cNvGraphicFramePr>
          <p:nvPr>
            <p:extLst>
              <p:ext uri="{D42A27DB-BD31-4B8C-83A1-F6EECF244321}">
                <p14:modId xmlns:p14="http://schemas.microsoft.com/office/powerpoint/2010/main" val="1994993669"/>
              </p:ext>
            </p:extLst>
          </p:nvPr>
        </p:nvGraphicFramePr>
        <p:xfrm>
          <a:off x="2389909" y="2595173"/>
          <a:ext cx="6794843" cy="3185160"/>
        </p:xfrm>
        <a:graphic>
          <a:graphicData uri="http://schemas.openxmlformats.org/drawingml/2006/table">
            <a:tbl>
              <a:tblPr/>
              <a:tblGrid>
                <a:gridCol w="3322980">
                  <a:extLst>
                    <a:ext uri="{9D8B030D-6E8A-4147-A177-3AD203B41FA5}">
                      <a16:colId xmlns:a16="http://schemas.microsoft.com/office/drawing/2014/main" val="2236968412"/>
                    </a:ext>
                  </a:extLst>
                </a:gridCol>
                <a:gridCol w="3471863">
                  <a:extLst>
                    <a:ext uri="{9D8B030D-6E8A-4147-A177-3AD203B41FA5}">
                      <a16:colId xmlns:a16="http://schemas.microsoft.com/office/drawing/2014/main" val="893147216"/>
                    </a:ext>
                  </a:extLst>
                </a:gridCol>
              </a:tblGrid>
              <a:tr h="0">
                <a:tc>
                  <a:txBody>
                    <a:bodyPr/>
                    <a:lstStyle/>
                    <a:p>
                      <a:pPr algn="l" fontAlgn="t"/>
                      <a:r>
                        <a:rPr lang="zh-CN" altLang="en-US" dirty="0">
                          <a:solidFill>
                            <a:schemeClr val="accent5">
                              <a:lumMod val="20000"/>
                              <a:lumOff val="80000"/>
                            </a:schemeClr>
                          </a:solidFill>
                          <a:effectLst/>
                          <a:latin typeface="楷体" panose="02010609060101010101" pitchFamily="49" charset="-122"/>
                          <a:ea typeface="楷体" panose="02010609060101010101" pitchFamily="49" charset="-122"/>
                        </a:rPr>
                        <a:t>类型</a:t>
                      </a:r>
                    </a:p>
                  </a:txBody>
                  <a:tcPr marL="28575" marR="28575" marT="28575" marB="28575">
                    <a:lnL w="9525" cap="flat" cmpd="sng" algn="ctr">
                      <a:solidFill>
                        <a:srgbClr val="555555"/>
                      </a:solidFill>
                      <a:prstDash val="solid"/>
                      <a:round/>
                      <a:headEnd type="none" w="med" len="med"/>
                      <a:tailEnd type="none" w="med" len="med"/>
                    </a:lnL>
                    <a:lnR w="9525" cap="flat" cmpd="sng" algn="ctr">
                      <a:solidFill>
                        <a:srgbClr val="555555"/>
                      </a:solidFill>
                      <a:prstDash val="solid"/>
                      <a:round/>
                      <a:headEnd type="none" w="med" len="med"/>
                      <a:tailEnd type="none" w="med" len="med"/>
                    </a:lnR>
                    <a:lnT w="9525" cap="flat" cmpd="sng" algn="ctr">
                      <a:solidFill>
                        <a:srgbClr val="555555"/>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555555"/>
                    </a:solidFill>
                  </a:tcPr>
                </a:tc>
                <a:tc>
                  <a:txBody>
                    <a:bodyPr/>
                    <a:lstStyle/>
                    <a:p>
                      <a:pPr algn="l" fontAlgn="t"/>
                      <a:r>
                        <a:rPr lang="zh-CN" altLang="en-US" dirty="0">
                          <a:solidFill>
                            <a:schemeClr val="accent5">
                              <a:lumMod val="20000"/>
                              <a:lumOff val="80000"/>
                            </a:schemeClr>
                          </a:solidFill>
                          <a:effectLst/>
                          <a:latin typeface="楷体" panose="02010609060101010101" pitchFamily="49" charset="-122"/>
                          <a:ea typeface="楷体" panose="02010609060101010101" pitchFamily="49" charset="-122"/>
                        </a:rPr>
                        <a:t>关键字</a:t>
                      </a:r>
                    </a:p>
                  </a:txBody>
                  <a:tcPr marL="28575" marR="28575" marT="28575" marB="28575">
                    <a:lnL w="9525" cap="flat" cmpd="sng" algn="ctr">
                      <a:solidFill>
                        <a:srgbClr val="555555"/>
                      </a:solidFill>
                      <a:prstDash val="solid"/>
                      <a:round/>
                      <a:headEnd type="none" w="med" len="med"/>
                      <a:tailEnd type="none" w="med" len="med"/>
                    </a:lnL>
                    <a:lnR w="9525" cap="flat" cmpd="sng" algn="ctr">
                      <a:solidFill>
                        <a:srgbClr val="555555"/>
                      </a:solidFill>
                      <a:prstDash val="solid"/>
                      <a:round/>
                      <a:headEnd type="none" w="med" len="med"/>
                      <a:tailEnd type="none" w="med" len="med"/>
                    </a:lnR>
                    <a:lnT w="9525" cap="flat" cmpd="sng" algn="ctr">
                      <a:solidFill>
                        <a:srgbClr val="555555"/>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555555"/>
                    </a:solidFill>
                  </a:tcPr>
                </a:tc>
                <a:extLst>
                  <a:ext uri="{0D108BD9-81ED-4DB2-BD59-A6C34878D82A}">
                    <a16:rowId xmlns:a16="http://schemas.microsoft.com/office/drawing/2014/main" val="2692423433"/>
                  </a:ext>
                </a:extLst>
              </a:tr>
              <a:tr h="0">
                <a:tc>
                  <a:txBody>
                    <a:bodyPr/>
                    <a:lstStyle/>
                    <a:p>
                      <a:pPr fontAlgn="t"/>
                      <a:r>
                        <a:rPr lang="zh-CN" altLang="en-US" dirty="0">
                          <a:solidFill>
                            <a:schemeClr val="bg1"/>
                          </a:solidFill>
                          <a:effectLst/>
                          <a:latin typeface="楷体" panose="02010609060101010101" pitchFamily="49" charset="-122"/>
                          <a:ea typeface="楷体" panose="02010609060101010101" pitchFamily="49" charset="-122"/>
                        </a:rPr>
                        <a:t>布尔型</a:t>
                      </a: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c>
                  <a:txBody>
                    <a:bodyPr/>
                    <a:lstStyle/>
                    <a:p>
                      <a:pPr fontAlgn="t"/>
                      <a:r>
                        <a:rPr lang="en-US">
                          <a:solidFill>
                            <a:schemeClr val="bg1"/>
                          </a:solidFill>
                          <a:effectLst/>
                          <a:latin typeface="楷体" panose="02010609060101010101" pitchFamily="49" charset="-122"/>
                          <a:ea typeface="楷体" panose="02010609060101010101" pitchFamily="49" charset="-122"/>
                        </a:rPr>
                        <a:t>bool</a:t>
                      </a: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extLst>
                  <a:ext uri="{0D108BD9-81ED-4DB2-BD59-A6C34878D82A}">
                    <a16:rowId xmlns:a16="http://schemas.microsoft.com/office/drawing/2014/main" val="3117235664"/>
                  </a:ext>
                </a:extLst>
              </a:tr>
              <a:tr h="0">
                <a:tc>
                  <a:txBody>
                    <a:bodyPr/>
                    <a:lstStyle/>
                    <a:p>
                      <a:pPr fontAlgn="t"/>
                      <a:r>
                        <a:rPr lang="zh-CN" altLang="en-US" dirty="0">
                          <a:solidFill>
                            <a:schemeClr val="bg1"/>
                          </a:solidFill>
                          <a:effectLst/>
                          <a:latin typeface="楷体" panose="02010609060101010101" pitchFamily="49" charset="-122"/>
                          <a:ea typeface="楷体" panose="02010609060101010101" pitchFamily="49" charset="-122"/>
                        </a:rPr>
                        <a:t>字符型</a:t>
                      </a: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tc>
                  <a:txBody>
                    <a:bodyPr/>
                    <a:lstStyle/>
                    <a:p>
                      <a:pPr fontAlgn="t"/>
                      <a:r>
                        <a:rPr lang="en-US" dirty="0">
                          <a:solidFill>
                            <a:schemeClr val="bg1"/>
                          </a:solidFill>
                          <a:effectLst/>
                          <a:latin typeface="楷体" panose="02010609060101010101" pitchFamily="49" charset="-122"/>
                          <a:ea typeface="楷体" panose="02010609060101010101" pitchFamily="49" charset="-122"/>
                        </a:rPr>
                        <a:t>char</a:t>
                      </a: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extLst>
                  <a:ext uri="{0D108BD9-81ED-4DB2-BD59-A6C34878D82A}">
                    <a16:rowId xmlns:a16="http://schemas.microsoft.com/office/drawing/2014/main" val="2336224600"/>
                  </a:ext>
                </a:extLst>
              </a:tr>
              <a:tr h="0">
                <a:tc>
                  <a:txBody>
                    <a:bodyPr/>
                    <a:lstStyle/>
                    <a:p>
                      <a:pPr fontAlgn="t"/>
                      <a:r>
                        <a:rPr lang="zh-CN" altLang="en-US" dirty="0">
                          <a:solidFill>
                            <a:schemeClr val="bg1"/>
                          </a:solidFill>
                          <a:effectLst/>
                          <a:latin typeface="楷体" panose="02010609060101010101" pitchFamily="49" charset="-122"/>
                          <a:ea typeface="楷体" panose="02010609060101010101" pitchFamily="49" charset="-122"/>
                        </a:rPr>
                        <a:t>整型</a:t>
                      </a: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c>
                  <a:txBody>
                    <a:bodyPr/>
                    <a:lstStyle/>
                    <a:p>
                      <a:pPr fontAlgn="t"/>
                      <a:r>
                        <a:rPr lang="en-US" dirty="0">
                          <a:solidFill>
                            <a:schemeClr val="bg1"/>
                          </a:solidFill>
                          <a:effectLst/>
                          <a:latin typeface="楷体" panose="02010609060101010101" pitchFamily="49" charset="-122"/>
                          <a:ea typeface="楷体" panose="02010609060101010101" pitchFamily="49" charset="-122"/>
                        </a:rPr>
                        <a:t>int</a:t>
                      </a: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extLst>
                  <a:ext uri="{0D108BD9-81ED-4DB2-BD59-A6C34878D82A}">
                    <a16:rowId xmlns:a16="http://schemas.microsoft.com/office/drawing/2014/main" val="2203252919"/>
                  </a:ext>
                </a:extLst>
              </a:tr>
              <a:tr h="0">
                <a:tc>
                  <a:txBody>
                    <a:bodyPr/>
                    <a:lstStyle/>
                    <a:p>
                      <a:pPr fontAlgn="t"/>
                      <a:r>
                        <a:rPr lang="zh-CN" altLang="en-US" dirty="0">
                          <a:solidFill>
                            <a:schemeClr val="bg1"/>
                          </a:solidFill>
                          <a:effectLst/>
                          <a:latin typeface="楷体" panose="02010609060101010101" pitchFamily="49" charset="-122"/>
                          <a:ea typeface="楷体" panose="02010609060101010101" pitchFamily="49" charset="-122"/>
                        </a:rPr>
                        <a:t>浮点型</a:t>
                      </a: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tc>
                  <a:txBody>
                    <a:bodyPr/>
                    <a:lstStyle/>
                    <a:p>
                      <a:pPr fontAlgn="t"/>
                      <a:r>
                        <a:rPr lang="en-US" dirty="0">
                          <a:solidFill>
                            <a:schemeClr val="bg1"/>
                          </a:solidFill>
                          <a:effectLst/>
                          <a:latin typeface="楷体" panose="02010609060101010101" pitchFamily="49" charset="-122"/>
                          <a:ea typeface="楷体" panose="02010609060101010101" pitchFamily="49" charset="-122"/>
                        </a:rPr>
                        <a:t>float</a:t>
                      </a: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extLst>
                  <a:ext uri="{0D108BD9-81ED-4DB2-BD59-A6C34878D82A}">
                    <a16:rowId xmlns:a16="http://schemas.microsoft.com/office/drawing/2014/main" val="133402775"/>
                  </a:ext>
                </a:extLst>
              </a:tr>
              <a:tr h="0">
                <a:tc>
                  <a:txBody>
                    <a:bodyPr/>
                    <a:lstStyle/>
                    <a:p>
                      <a:pPr fontAlgn="t"/>
                      <a:r>
                        <a:rPr lang="zh-CN" altLang="en-US">
                          <a:solidFill>
                            <a:schemeClr val="bg1"/>
                          </a:solidFill>
                          <a:effectLst/>
                          <a:latin typeface="楷体" panose="02010609060101010101" pitchFamily="49" charset="-122"/>
                          <a:ea typeface="楷体" panose="02010609060101010101" pitchFamily="49" charset="-122"/>
                        </a:rPr>
                        <a:t>双浮点型</a:t>
                      </a: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c>
                  <a:txBody>
                    <a:bodyPr/>
                    <a:lstStyle/>
                    <a:p>
                      <a:pPr fontAlgn="t"/>
                      <a:r>
                        <a:rPr lang="en-US" dirty="0">
                          <a:solidFill>
                            <a:schemeClr val="bg1"/>
                          </a:solidFill>
                          <a:effectLst/>
                          <a:latin typeface="楷体" panose="02010609060101010101" pitchFamily="49" charset="-122"/>
                          <a:ea typeface="楷体" panose="02010609060101010101" pitchFamily="49" charset="-122"/>
                        </a:rPr>
                        <a:t>double</a:t>
                      </a: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extLst>
                  <a:ext uri="{0D108BD9-81ED-4DB2-BD59-A6C34878D82A}">
                    <a16:rowId xmlns:a16="http://schemas.microsoft.com/office/drawing/2014/main" val="3288626525"/>
                  </a:ext>
                </a:extLst>
              </a:tr>
              <a:tr h="0">
                <a:tc>
                  <a:txBody>
                    <a:bodyPr/>
                    <a:lstStyle/>
                    <a:p>
                      <a:pPr fontAlgn="t"/>
                      <a:r>
                        <a:rPr lang="zh-CN" altLang="en-US">
                          <a:solidFill>
                            <a:schemeClr val="bg1"/>
                          </a:solidFill>
                          <a:effectLst/>
                          <a:latin typeface="楷体" panose="02010609060101010101" pitchFamily="49" charset="-122"/>
                          <a:ea typeface="楷体" panose="02010609060101010101" pitchFamily="49" charset="-122"/>
                        </a:rPr>
                        <a:t>无类型</a:t>
                      </a: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tc>
                  <a:txBody>
                    <a:bodyPr/>
                    <a:lstStyle/>
                    <a:p>
                      <a:pPr fontAlgn="t"/>
                      <a:r>
                        <a:rPr lang="en-US" dirty="0">
                          <a:solidFill>
                            <a:schemeClr val="bg1"/>
                          </a:solidFill>
                          <a:effectLst/>
                          <a:latin typeface="楷体" panose="02010609060101010101" pitchFamily="49" charset="-122"/>
                          <a:ea typeface="楷体" panose="02010609060101010101" pitchFamily="49" charset="-122"/>
                        </a:rPr>
                        <a:t>void</a:t>
                      </a: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extLst>
                  <a:ext uri="{0D108BD9-81ED-4DB2-BD59-A6C34878D82A}">
                    <a16:rowId xmlns:a16="http://schemas.microsoft.com/office/drawing/2014/main" val="2030566939"/>
                  </a:ext>
                </a:extLst>
              </a:tr>
              <a:tr h="0">
                <a:tc>
                  <a:txBody>
                    <a:bodyPr/>
                    <a:lstStyle/>
                    <a:p>
                      <a:pPr fontAlgn="t"/>
                      <a:r>
                        <a:rPr lang="zh-CN" altLang="en-US">
                          <a:solidFill>
                            <a:schemeClr val="bg1"/>
                          </a:solidFill>
                          <a:effectLst/>
                          <a:latin typeface="楷体" panose="02010609060101010101" pitchFamily="49" charset="-122"/>
                          <a:ea typeface="楷体" panose="02010609060101010101" pitchFamily="49" charset="-122"/>
                        </a:rPr>
                        <a:t>宽字符型</a:t>
                      </a: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c>
                  <a:txBody>
                    <a:bodyPr/>
                    <a:lstStyle/>
                    <a:p>
                      <a:pPr fontAlgn="t"/>
                      <a:r>
                        <a:rPr lang="en-US" dirty="0" err="1">
                          <a:solidFill>
                            <a:schemeClr val="bg1"/>
                          </a:solidFill>
                          <a:effectLst/>
                          <a:latin typeface="楷体" panose="02010609060101010101" pitchFamily="49" charset="-122"/>
                          <a:ea typeface="楷体" panose="02010609060101010101" pitchFamily="49" charset="-122"/>
                        </a:rPr>
                        <a:t>wchar_t</a:t>
                      </a:r>
                      <a:endParaRPr lang="en-US" dirty="0">
                        <a:solidFill>
                          <a:schemeClr val="bg1"/>
                        </a:solidFill>
                        <a:effectLst/>
                        <a:latin typeface="楷体" panose="02010609060101010101" pitchFamily="49" charset="-122"/>
                        <a:ea typeface="楷体" panose="02010609060101010101" pitchFamily="49" charset="-122"/>
                      </a:endParaRP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extLst>
                  <a:ext uri="{0D108BD9-81ED-4DB2-BD59-A6C34878D82A}">
                    <a16:rowId xmlns:a16="http://schemas.microsoft.com/office/drawing/2014/main" val="1516967983"/>
                  </a:ext>
                </a:extLst>
              </a:tr>
            </a:tbl>
          </a:graphicData>
        </a:graphic>
      </p:graphicFrame>
    </p:spTree>
    <p:extLst>
      <p:ext uri="{BB962C8B-B14F-4D97-AF65-F5344CB8AC3E}">
        <p14:creationId xmlns:p14="http://schemas.microsoft.com/office/powerpoint/2010/main" val="3516699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a:t>
            </a:r>
            <a:r>
              <a:rPr lang="zh-CN" altLang="en-US" dirty="0"/>
              <a:t>中的类型</a:t>
            </a:r>
          </a:p>
        </p:txBody>
      </p:sp>
      <p:sp>
        <p:nvSpPr>
          <p:cNvPr id="4" name="矩形: 圆角 3"/>
          <p:cNvSpPr/>
          <p:nvPr/>
        </p:nvSpPr>
        <p:spPr>
          <a:xfrm>
            <a:off x="3588329" y="2442180"/>
            <a:ext cx="1371600" cy="550718"/>
          </a:xfrm>
          <a:prstGeom prst="roundRect">
            <a:avLst/>
          </a:prstGeom>
          <a:solidFill>
            <a:schemeClr val="accent4">
              <a:lumMod val="60000"/>
              <a:lumOff val="4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bg1"/>
                </a:solidFill>
              </a:rPr>
              <a:t>一字节</a:t>
            </a:r>
            <a:endParaRPr lang="en-US" altLang="zh-CN" dirty="0">
              <a:solidFill>
                <a:schemeClr val="bg1"/>
              </a:solidFill>
            </a:endParaRPr>
          </a:p>
        </p:txBody>
      </p:sp>
      <p:sp>
        <p:nvSpPr>
          <p:cNvPr id="5" name="矩形: 圆角 4"/>
          <p:cNvSpPr/>
          <p:nvPr/>
        </p:nvSpPr>
        <p:spPr>
          <a:xfrm>
            <a:off x="3588329" y="3081929"/>
            <a:ext cx="1371600" cy="550718"/>
          </a:xfrm>
          <a:prstGeom prst="roundRect">
            <a:avLst/>
          </a:prstGeom>
          <a:solidFill>
            <a:schemeClr val="accent4">
              <a:lumMod val="60000"/>
              <a:lumOff val="4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bg1"/>
                </a:solidFill>
              </a:rPr>
              <a:t>二字节</a:t>
            </a:r>
            <a:endParaRPr lang="en-US" altLang="zh-CN" dirty="0">
              <a:solidFill>
                <a:schemeClr val="bg1"/>
              </a:solidFill>
            </a:endParaRPr>
          </a:p>
        </p:txBody>
      </p:sp>
      <p:sp>
        <p:nvSpPr>
          <p:cNvPr id="6" name="矩形: 圆角 5"/>
          <p:cNvSpPr/>
          <p:nvPr/>
        </p:nvSpPr>
        <p:spPr>
          <a:xfrm>
            <a:off x="3588329" y="3721678"/>
            <a:ext cx="1371600" cy="550718"/>
          </a:xfrm>
          <a:prstGeom prst="roundRect">
            <a:avLst/>
          </a:prstGeom>
          <a:solidFill>
            <a:schemeClr val="accent4">
              <a:lumMod val="60000"/>
              <a:lumOff val="4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bg1"/>
                </a:solidFill>
              </a:rPr>
              <a:t>四字节</a:t>
            </a:r>
            <a:endParaRPr lang="en-US" altLang="zh-CN" dirty="0">
              <a:solidFill>
                <a:schemeClr val="bg1"/>
              </a:solidFill>
            </a:endParaRPr>
          </a:p>
        </p:txBody>
      </p:sp>
      <p:sp>
        <p:nvSpPr>
          <p:cNvPr id="7" name="矩形: 圆角 6"/>
          <p:cNvSpPr/>
          <p:nvPr/>
        </p:nvSpPr>
        <p:spPr>
          <a:xfrm>
            <a:off x="3588329" y="4361427"/>
            <a:ext cx="1371600" cy="550718"/>
          </a:xfrm>
          <a:prstGeom prst="roundRect">
            <a:avLst/>
          </a:prstGeom>
          <a:solidFill>
            <a:schemeClr val="accent4">
              <a:lumMod val="60000"/>
              <a:lumOff val="4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bg1"/>
                </a:solidFill>
              </a:rPr>
              <a:t>八字节</a:t>
            </a:r>
            <a:endParaRPr lang="en-US" altLang="zh-CN" dirty="0">
              <a:solidFill>
                <a:schemeClr val="bg1"/>
              </a:solidFill>
            </a:endParaRPr>
          </a:p>
        </p:txBody>
      </p:sp>
      <p:sp>
        <p:nvSpPr>
          <p:cNvPr id="9" name="矩形: 圆角 8"/>
          <p:cNvSpPr/>
          <p:nvPr/>
        </p:nvSpPr>
        <p:spPr>
          <a:xfrm>
            <a:off x="6608621" y="3721678"/>
            <a:ext cx="1371600" cy="550718"/>
          </a:xfrm>
          <a:prstGeom prst="roundRect">
            <a:avLst/>
          </a:prstGeom>
          <a:solidFill>
            <a:schemeClr val="accent4">
              <a:lumMod val="60000"/>
              <a:lumOff val="4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bg1"/>
                </a:solidFill>
              </a:rPr>
              <a:t>长整型</a:t>
            </a:r>
            <a:endParaRPr lang="en-US" altLang="zh-CN" dirty="0">
              <a:solidFill>
                <a:schemeClr val="bg1"/>
              </a:solidFill>
            </a:endParaRPr>
          </a:p>
        </p:txBody>
      </p:sp>
      <p:sp>
        <p:nvSpPr>
          <p:cNvPr id="11" name="矩形: 圆角 10"/>
          <p:cNvSpPr/>
          <p:nvPr/>
        </p:nvSpPr>
        <p:spPr>
          <a:xfrm>
            <a:off x="6608621" y="3081929"/>
            <a:ext cx="1371600" cy="550718"/>
          </a:xfrm>
          <a:prstGeom prst="roundRect">
            <a:avLst/>
          </a:prstGeom>
          <a:solidFill>
            <a:schemeClr val="accent4">
              <a:lumMod val="60000"/>
              <a:lumOff val="4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bg1"/>
                </a:solidFill>
              </a:rPr>
              <a:t>整型</a:t>
            </a:r>
            <a:endParaRPr lang="en-US" altLang="zh-CN" dirty="0">
              <a:solidFill>
                <a:schemeClr val="bg1"/>
              </a:solidFill>
            </a:endParaRPr>
          </a:p>
        </p:txBody>
      </p:sp>
      <p:sp>
        <p:nvSpPr>
          <p:cNvPr id="12" name="矩形: 圆角 11"/>
          <p:cNvSpPr/>
          <p:nvPr/>
        </p:nvSpPr>
        <p:spPr>
          <a:xfrm>
            <a:off x="5098475" y="2442180"/>
            <a:ext cx="1371600" cy="550718"/>
          </a:xfrm>
          <a:prstGeom prst="roundRect">
            <a:avLst/>
          </a:prstGeom>
          <a:solidFill>
            <a:schemeClr val="accent4">
              <a:lumMod val="60000"/>
              <a:lumOff val="4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bg1"/>
                </a:solidFill>
              </a:rPr>
              <a:t>布尔型</a:t>
            </a:r>
            <a:endParaRPr lang="en-US" altLang="zh-CN" dirty="0">
              <a:solidFill>
                <a:schemeClr val="bg1"/>
              </a:solidFill>
            </a:endParaRPr>
          </a:p>
        </p:txBody>
      </p:sp>
      <p:sp>
        <p:nvSpPr>
          <p:cNvPr id="13" name="矩形: 圆角 12"/>
          <p:cNvSpPr/>
          <p:nvPr/>
        </p:nvSpPr>
        <p:spPr>
          <a:xfrm>
            <a:off x="6608621" y="2442180"/>
            <a:ext cx="1371600" cy="550718"/>
          </a:xfrm>
          <a:prstGeom prst="roundRect">
            <a:avLst/>
          </a:prstGeom>
          <a:solidFill>
            <a:schemeClr val="accent4">
              <a:lumMod val="60000"/>
              <a:lumOff val="4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bg1"/>
                </a:solidFill>
              </a:rPr>
              <a:t>短整型</a:t>
            </a:r>
            <a:endParaRPr lang="en-US" altLang="zh-CN" dirty="0">
              <a:solidFill>
                <a:schemeClr val="bg1"/>
              </a:solidFill>
            </a:endParaRPr>
          </a:p>
        </p:txBody>
      </p:sp>
      <p:sp>
        <p:nvSpPr>
          <p:cNvPr id="14" name="矩形: 圆角 13"/>
          <p:cNvSpPr/>
          <p:nvPr/>
        </p:nvSpPr>
        <p:spPr>
          <a:xfrm>
            <a:off x="5098475" y="4361427"/>
            <a:ext cx="1371600" cy="550718"/>
          </a:xfrm>
          <a:prstGeom prst="roundRect">
            <a:avLst/>
          </a:prstGeom>
          <a:solidFill>
            <a:schemeClr val="accent4">
              <a:lumMod val="60000"/>
              <a:lumOff val="4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bg1"/>
                </a:solidFill>
              </a:rPr>
              <a:t>单精度</a:t>
            </a:r>
            <a:endParaRPr lang="en-US" altLang="zh-CN" dirty="0">
              <a:solidFill>
                <a:schemeClr val="bg1"/>
              </a:solidFill>
            </a:endParaRPr>
          </a:p>
        </p:txBody>
      </p:sp>
      <p:sp>
        <p:nvSpPr>
          <p:cNvPr id="15" name="矩形: 圆角 14"/>
          <p:cNvSpPr/>
          <p:nvPr/>
        </p:nvSpPr>
        <p:spPr>
          <a:xfrm>
            <a:off x="6608621" y="4361427"/>
            <a:ext cx="1371600" cy="550718"/>
          </a:xfrm>
          <a:prstGeom prst="roundRect">
            <a:avLst/>
          </a:prstGeom>
          <a:solidFill>
            <a:schemeClr val="accent4">
              <a:lumMod val="60000"/>
              <a:lumOff val="4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bg1"/>
                </a:solidFill>
              </a:rPr>
              <a:t>双精度</a:t>
            </a:r>
            <a:endParaRPr lang="en-US" altLang="zh-CN" dirty="0">
              <a:solidFill>
                <a:schemeClr val="bg1"/>
              </a:solidFill>
            </a:endParaRPr>
          </a:p>
        </p:txBody>
      </p:sp>
      <p:sp>
        <p:nvSpPr>
          <p:cNvPr id="16" name="矩形: 圆角 15"/>
          <p:cNvSpPr/>
          <p:nvPr/>
        </p:nvSpPr>
        <p:spPr>
          <a:xfrm>
            <a:off x="5098475" y="3081929"/>
            <a:ext cx="1371600" cy="1190467"/>
          </a:xfrm>
          <a:prstGeom prst="roundRect">
            <a:avLst>
              <a:gd name="adj" fmla="val 40234"/>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8800" dirty="0">
                <a:solidFill>
                  <a:schemeClr val="bg1"/>
                </a:solidFill>
                <a:latin typeface="Calisto MT" panose="02040603050505030304" pitchFamily="18" charset="0"/>
              </a:rPr>
              <a:t>?</a:t>
            </a:r>
            <a:endParaRPr lang="zh-CN" altLang="en-US" sz="8800" dirty="0">
              <a:solidFill>
                <a:schemeClr val="bg1"/>
              </a:solidFill>
              <a:latin typeface="Calisto MT" panose="02040603050505030304" pitchFamily="18" charset="0"/>
            </a:endParaRPr>
          </a:p>
        </p:txBody>
      </p:sp>
      <p:sp>
        <p:nvSpPr>
          <p:cNvPr id="3" name="矩形: 圆角 2"/>
          <p:cNvSpPr/>
          <p:nvPr/>
        </p:nvSpPr>
        <p:spPr>
          <a:xfrm>
            <a:off x="1451579" y="2408130"/>
            <a:ext cx="1832265" cy="379585"/>
          </a:xfrm>
          <a:prstGeom prst="roundRect">
            <a:avLst/>
          </a:prstGeom>
          <a:solidFill>
            <a:schemeClr val="tx2">
              <a:lumMod val="40000"/>
              <a:lumOff val="60000"/>
            </a:schemeClr>
          </a:solidFill>
          <a:ln>
            <a:no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bg1"/>
                </a:solidFill>
              </a:rPr>
              <a:t>unsigned int</a:t>
            </a:r>
            <a:endParaRPr lang="zh-CN" altLang="en-US" dirty="0">
              <a:solidFill>
                <a:schemeClr val="bg1"/>
              </a:solidFill>
            </a:endParaRPr>
          </a:p>
        </p:txBody>
      </p:sp>
      <p:sp>
        <p:nvSpPr>
          <p:cNvPr id="17" name="矩形: 圆角 16"/>
          <p:cNvSpPr/>
          <p:nvPr/>
        </p:nvSpPr>
        <p:spPr>
          <a:xfrm>
            <a:off x="1478972" y="3253062"/>
            <a:ext cx="1832265" cy="379585"/>
          </a:xfrm>
          <a:prstGeom prst="roundRect">
            <a:avLst/>
          </a:prstGeom>
          <a:solidFill>
            <a:schemeClr val="tx2">
              <a:lumMod val="40000"/>
              <a:lumOff val="60000"/>
            </a:schemeClr>
          </a:solidFill>
          <a:ln>
            <a:no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bg1"/>
                </a:solidFill>
              </a:rPr>
              <a:t>long</a:t>
            </a:r>
            <a:endParaRPr lang="zh-CN" altLang="en-US" dirty="0">
              <a:solidFill>
                <a:schemeClr val="bg1"/>
              </a:solidFill>
            </a:endParaRPr>
          </a:p>
        </p:txBody>
      </p:sp>
      <p:sp>
        <p:nvSpPr>
          <p:cNvPr id="18" name="矩形: 圆角 17"/>
          <p:cNvSpPr/>
          <p:nvPr/>
        </p:nvSpPr>
        <p:spPr>
          <a:xfrm>
            <a:off x="8628234" y="2218338"/>
            <a:ext cx="1832265" cy="379585"/>
          </a:xfrm>
          <a:prstGeom prst="roundRect">
            <a:avLst/>
          </a:prstGeom>
          <a:solidFill>
            <a:schemeClr val="tx2">
              <a:lumMod val="40000"/>
              <a:lumOff val="60000"/>
            </a:schemeClr>
          </a:solidFill>
          <a:ln>
            <a:no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bg1"/>
                </a:solidFill>
              </a:rPr>
              <a:t>char</a:t>
            </a:r>
            <a:endParaRPr lang="zh-CN" altLang="en-US" dirty="0">
              <a:solidFill>
                <a:schemeClr val="bg1"/>
              </a:solidFill>
            </a:endParaRPr>
          </a:p>
        </p:txBody>
      </p:sp>
      <p:sp>
        <p:nvSpPr>
          <p:cNvPr id="19" name="矩形: 圆角 18"/>
          <p:cNvSpPr/>
          <p:nvPr/>
        </p:nvSpPr>
        <p:spPr>
          <a:xfrm>
            <a:off x="8534404" y="2960385"/>
            <a:ext cx="1832265" cy="379585"/>
          </a:xfrm>
          <a:prstGeom prst="roundRect">
            <a:avLst/>
          </a:prstGeom>
          <a:solidFill>
            <a:schemeClr val="tx2">
              <a:lumMod val="40000"/>
              <a:lumOff val="60000"/>
            </a:schemeClr>
          </a:solidFill>
          <a:ln>
            <a:no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bg1"/>
                </a:solidFill>
              </a:rPr>
              <a:t>bool</a:t>
            </a:r>
            <a:endParaRPr lang="zh-CN" altLang="en-US" dirty="0">
              <a:solidFill>
                <a:schemeClr val="bg1"/>
              </a:solidFill>
            </a:endParaRPr>
          </a:p>
        </p:txBody>
      </p:sp>
      <p:sp>
        <p:nvSpPr>
          <p:cNvPr id="20" name="矩形: 圆角 19"/>
          <p:cNvSpPr/>
          <p:nvPr/>
        </p:nvSpPr>
        <p:spPr>
          <a:xfrm>
            <a:off x="8721752" y="3741436"/>
            <a:ext cx="1832265" cy="379585"/>
          </a:xfrm>
          <a:prstGeom prst="roundRect">
            <a:avLst/>
          </a:prstGeom>
          <a:solidFill>
            <a:schemeClr val="tx2">
              <a:lumMod val="40000"/>
              <a:lumOff val="60000"/>
            </a:schemeClr>
          </a:solidFill>
          <a:ln>
            <a:no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bg1"/>
                </a:solidFill>
              </a:rPr>
              <a:t>double</a:t>
            </a:r>
            <a:endParaRPr lang="zh-CN" altLang="en-US" dirty="0">
              <a:solidFill>
                <a:schemeClr val="bg1"/>
              </a:solidFill>
            </a:endParaRPr>
          </a:p>
        </p:txBody>
      </p:sp>
      <p:sp>
        <p:nvSpPr>
          <p:cNvPr id="21" name="矩形: 圆角 20"/>
          <p:cNvSpPr/>
          <p:nvPr/>
        </p:nvSpPr>
        <p:spPr>
          <a:xfrm>
            <a:off x="1374908" y="4082603"/>
            <a:ext cx="1832265" cy="379585"/>
          </a:xfrm>
          <a:prstGeom prst="roundRect">
            <a:avLst/>
          </a:prstGeom>
          <a:solidFill>
            <a:schemeClr val="tx2">
              <a:lumMod val="40000"/>
              <a:lumOff val="60000"/>
            </a:schemeClr>
          </a:solidFill>
          <a:ln>
            <a:no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bg1"/>
                </a:solidFill>
              </a:rPr>
              <a:t>short</a:t>
            </a:r>
            <a:endParaRPr lang="zh-CN" altLang="en-US" dirty="0">
              <a:solidFill>
                <a:schemeClr val="bg1"/>
              </a:solidFill>
            </a:endParaRPr>
          </a:p>
        </p:txBody>
      </p:sp>
    </p:spTree>
    <p:extLst>
      <p:ext uri="{BB962C8B-B14F-4D97-AF65-F5344CB8AC3E}">
        <p14:creationId xmlns:p14="http://schemas.microsoft.com/office/powerpoint/2010/main" val="12876273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7" grpId="0" animBg="1"/>
      <p:bldP spid="18" grpId="0" animBg="1"/>
      <p:bldP spid="19" grpId="0" animBg="1"/>
      <p:bldP spid="20" grpId="0" animBg="1"/>
      <p:bldP spid="21" grpId="0" animBg="1"/>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带状">
  <a:themeElements>
    <a:clrScheme name="带状">
      <a:dk1>
        <a:srgbClr val="2C2C2C"/>
      </a:dk1>
      <a:lt1>
        <a:srgbClr val="FFFFFF"/>
      </a:lt1>
      <a:dk2>
        <a:srgbClr val="606060"/>
      </a:dk2>
      <a:lt2>
        <a:srgbClr val="EDEDED"/>
      </a:lt2>
      <a:accent1>
        <a:srgbClr val="FFC000"/>
      </a:accent1>
      <a:accent2>
        <a:srgbClr val="A5D028"/>
      </a:accent2>
      <a:accent3>
        <a:srgbClr val="0CC978"/>
      </a:accent3>
      <a:accent4>
        <a:srgbClr val="099BDD"/>
      </a:accent4>
      <a:accent5>
        <a:srgbClr val="47BFCD"/>
      </a:accent5>
      <a:accent6>
        <a:srgbClr val="DD7C15"/>
      </a:accent6>
      <a:hlink>
        <a:srgbClr val="FF9933"/>
      </a:hlink>
      <a:folHlink>
        <a:srgbClr val="B2B2B2"/>
      </a:folHlink>
    </a:clrScheme>
    <a:fontScheme name="带状">
      <a:majorFont>
        <a:latin typeface="Corbel"/>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带状">
      <a:fillStyleLst>
        <a:solidFill>
          <a:schemeClr val="phClr"/>
        </a:solidFill>
        <a:gradFill rotWithShape="1">
          <a:gsLst>
            <a:gs pos="0">
              <a:schemeClr val="phClr">
                <a:tint val="65000"/>
                <a:satMod val="120000"/>
                <a:lumMod val="107000"/>
              </a:schemeClr>
            </a:gs>
            <a:gs pos="50000">
              <a:schemeClr val="phClr">
                <a:tint val="70000"/>
                <a:satMod val="124000"/>
                <a:lumMod val="103000"/>
              </a:schemeClr>
            </a:gs>
            <a:gs pos="100000">
              <a:schemeClr val="phClr">
                <a:tint val="85000"/>
                <a:satMod val="120000"/>
                <a:lumMod val="100000"/>
              </a:schemeClr>
            </a:gs>
          </a:gsLst>
          <a:lin ang="5400000" scaled="0"/>
        </a:gradFill>
        <a:gradFill rotWithShape="1">
          <a:gsLst>
            <a:gs pos="0">
              <a:schemeClr val="phClr">
                <a:tint val="85000"/>
                <a:shade val="98000"/>
                <a:satMod val="110000"/>
                <a:lumMod val="103000"/>
              </a:schemeClr>
            </a:gs>
            <a:gs pos="50000">
              <a:schemeClr val="phClr">
                <a:shade val="85000"/>
                <a:satMod val="105000"/>
                <a:lumMod val="100000"/>
              </a:schemeClr>
            </a:gs>
            <a:gs pos="100000">
              <a:schemeClr val="phClr">
                <a:shade val="60000"/>
                <a:satMod val="12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15875" dir="5400000" algn="ctr" rotWithShape="0">
              <a:srgbClr val="000000">
                <a:alpha val="68000"/>
              </a:srgbClr>
            </a:outerShdw>
          </a:effectLst>
        </a:effectStyle>
        <a:effectStyle>
          <a:effectLst>
            <a:outerShdw blurRad="88900" dist="27940" dir="5400000" algn="ctr" rotWithShape="0">
              <a:srgbClr val="000000">
                <a:alpha val="63000"/>
              </a:srgbClr>
            </a:outerShdw>
          </a:effectLst>
        </a:effectStyle>
      </a:effectStyleLst>
      <a:bgFillStyleLst>
        <a:solidFill>
          <a:schemeClr val="phClr"/>
        </a:solidFill>
        <a:blipFill rotWithShape="1">
          <a:blip xmlns:r="http://schemas.openxmlformats.org/officeDocument/2006/relationships" r:embed="rId1">
            <a:duotone>
              <a:schemeClr val="phClr"/>
              <a:schemeClr val="phClr">
                <a:shade val="91000"/>
                <a:satMod val="105000"/>
              </a:schemeClr>
            </a:duotone>
          </a:blip>
          <a:tile tx="0" ty="0" sx="100000" sy="100000" flip="none" algn="tl"/>
        </a:blipFill>
        <a:gradFill rotWithShape="1">
          <a:gsLst>
            <a:gs pos="0">
              <a:schemeClr val="phClr">
                <a:tint val="100000"/>
                <a:shade val="0"/>
                <a:satMod val="100000"/>
              </a:schemeClr>
            </a:gs>
            <a:gs pos="100000">
              <a:schemeClr val="phClr">
                <a:shade val="10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Banded" id="{98DFF888-2449-4D28-977C-6306C017633E}" vid="{B1D2DA32-AC8B-4194-BF85-FF4A5B40EB50}"/>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Control xmlns="http://schemas.microsoft.com/VisualStudio/2011/storyboarding/control">
  <Id Name="578f3cf8-278f-4572-aaba-cf46013e7f5d" Revision="1" Stencil="System.MyShapes" StencilVersion="1.0"/>
</Control>
</file>

<file path=customXml/itemProps1.xml><?xml version="1.0" encoding="utf-8"?>
<ds:datastoreItem xmlns:ds="http://schemas.openxmlformats.org/officeDocument/2006/customXml" ds:itemID="{856F230A-B12A-42A7-A8D4-8F26283098AC}">
  <ds:schemaRefs>
    <ds:schemaRef ds:uri="http://schemas.microsoft.com/VisualStudio/2011/storyboarding/control"/>
  </ds:schemaRefs>
</ds:datastoreItem>
</file>

<file path=docProps/app.xml><?xml version="1.0" encoding="utf-8"?>
<Properties xmlns="http://schemas.openxmlformats.org/officeDocument/2006/extended-properties" xmlns:vt="http://schemas.openxmlformats.org/officeDocument/2006/docPropsVTypes">
  <Template>TM03090430[[fn=镶边]]</Template>
  <TotalTime>4557</TotalTime>
  <Words>8773</Words>
  <Application>Microsoft Office PowerPoint</Application>
  <PresentationFormat>宽屏</PresentationFormat>
  <Paragraphs>1575</Paragraphs>
  <Slides>69</Slides>
  <Notes>63</Notes>
  <HiddenSlides>0</HiddenSlides>
  <MMClips>0</MMClips>
  <ScaleCrop>false</ScaleCrop>
  <HeadingPairs>
    <vt:vector size="8" baseType="variant">
      <vt:variant>
        <vt:lpstr>已用的字体</vt:lpstr>
      </vt:variant>
      <vt:variant>
        <vt:i4>20</vt:i4>
      </vt:variant>
      <vt:variant>
        <vt:lpstr>主题</vt:lpstr>
      </vt:variant>
      <vt:variant>
        <vt:i4>1</vt:i4>
      </vt:variant>
      <vt:variant>
        <vt:lpstr>嵌入 OLE 服务器</vt:lpstr>
      </vt:variant>
      <vt:variant>
        <vt:i4>1</vt:i4>
      </vt:variant>
      <vt:variant>
        <vt:lpstr>幻灯片标题</vt:lpstr>
      </vt:variant>
      <vt:variant>
        <vt:i4>69</vt:i4>
      </vt:variant>
    </vt:vector>
  </HeadingPairs>
  <TitlesOfParts>
    <vt:vector size="91" baseType="lpstr">
      <vt:lpstr>Fixedsys</vt:lpstr>
      <vt:lpstr>Microsoft YaHei UI</vt:lpstr>
      <vt:lpstr>新細明體</vt:lpstr>
      <vt:lpstr>等线</vt:lpstr>
      <vt:lpstr>黑体</vt:lpstr>
      <vt:lpstr>华文琥珀</vt:lpstr>
      <vt:lpstr>华文楷体</vt:lpstr>
      <vt:lpstr>华文宋体</vt:lpstr>
      <vt:lpstr>楷体</vt:lpstr>
      <vt:lpstr>宋体</vt:lpstr>
      <vt:lpstr>微软雅黑 Light</vt:lpstr>
      <vt:lpstr>Arial</vt:lpstr>
      <vt:lpstr>Arial Rounded MT Bold</vt:lpstr>
      <vt:lpstr>Calisto MT</vt:lpstr>
      <vt:lpstr>CentSchbkCyrill BT</vt:lpstr>
      <vt:lpstr>Consolas</vt:lpstr>
      <vt:lpstr>Corbel</vt:lpstr>
      <vt:lpstr>Courier New</vt:lpstr>
      <vt:lpstr>Tahoma</vt:lpstr>
      <vt:lpstr>Wingdings</vt:lpstr>
      <vt:lpstr>带状</vt:lpstr>
      <vt:lpstr>公式</vt:lpstr>
      <vt:lpstr>聊聊C++</vt:lpstr>
      <vt:lpstr>PowerPoint 演示文稿</vt:lpstr>
      <vt:lpstr>PowerPoint 演示文稿</vt:lpstr>
      <vt:lpstr>C++？</vt:lpstr>
      <vt:lpstr>C++应用的结构层次</vt:lpstr>
      <vt:lpstr>C++的发展</vt:lpstr>
      <vt:lpstr>Hello  WORLD</vt:lpstr>
      <vt:lpstr>C++中的类型</vt:lpstr>
      <vt:lpstr>C++中的类型</vt:lpstr>
      <vt:lpstr>数值存储 – 整数</vt:lpstr>
      <vt:lpstr>数值存储 – 浮点数存储方式</vt:lpstr>
      <vt:lpstr>数值存储 – 浮点数计算公式</vt:lpstr>
      <vt:lpstr>数值存储 – 规格化浮点数</vt:lpstr>
      <vt:lpstr>数值存储 – 非规格化浮点数</vt:lpstr>
      <vt:lpstr>数值存储 – 浮点数特殊值</vt:lpstr>
      <vt:lpstr>数值转换</vt:lpstr>
      <vt:lpstr>数值比较</vt:lpstr>
      <vt:lpstr>移位操作</vt:lpstr>
      <vt:lpstr>使用内存</vt:lpstr>
      <vt:lpstr>栈内存</vt:lpstr>
      <vt:lpstr>函数调用栈</vt:lpstr>
      <vt:lpstr>堆内存</vt:lpstr>
      <vt:lpstr>内存揭秘</vt:lpstr>
      <vt:lpstr>内存碎片</vt:lpstr>
      <vt:lpstr>内存工具</vt:lpstr>
      <vt:lpstr>指针和地址</vt:lpstr>
      <vt:lpstr>数组</vt:lpstr>
      <vt:lpstr>引用</vt:lpstr>
      <vt:lpstr>结构、联合</vt:lpstr>
      <vt:lpstr>类 – 面向对象</vt:lpstr>
      <vt:lpstr>类-构造和析构</vt:lpstr>
      <vt:lpstr>类-成员变量</vt:lpstr>
      <vt:lpstr>类-虚函数和多态</vt:lpstr>
      <vt:lpstr>类-虚函数和多态</vt:lpstr>
      <vt:lpstr>类-虚函数和多态</vt:lpstr>
      <vt:lpstr>类-成员函数指针</vt:lpstr>
      <vt:lpstr>面向对象 – 重载</vt:lpstr>
      <vt:lpstr>类 – 访问控制</vt:lpstr>
      <vt:lpstr>C++ 预处理</vt:lpstr>
      <vt:lpstr>C++ 头文件依赖</vt:lpstr>
      <vt:lpstr>C++ 调用约定</vt:lpstr>
      <vt:lpstr>C++ 内联函数</vt:lpstr>
      <vt:lpstr>C++程序启动过程</vt:lpstr>
      <vt:lpstr>C 标准库函数</vt:lpstr>
      <vt:lpstr>PowerPoint 演示文稿</vt:lpstr>
      <vt:lpstr>C++异常</vt:lpstr>
      <vt:lpstr>C++ 异常 std::EXCEPTION</vt:lpstr>
      <vt:lpstr>C++异常：讨论！！</vt:lpstr>
      <vt:lpstr>STL</vt:lpstr>
      <vt:lpstr>STL - 容器</vt:lpstr>
      <vt:lpstr>STL – 迭代器</vt:lpstr>
      <vt:lpstr>STL – 迭代器</vt:lpstr>
      <vt:lpstr>STL – 迭代器</vt:lpstr>
      <vt:lpstr>STL – 迭代器</vt:lpstr>
      <vt:lpstr>STL – 函数</vt:lpstr>
      <vt:lpstr>STL – 算法</vt:lpstr>
      <vt:lpstr>STL – 查找算法（13）</vt:lpstr>
      <vt:lpstr>STL -排序和通用算法（14）</vt:lpstr>
      <vt:lpstr>STL -删除和替换算法(15)</vt:lpstr>
      <vt:lpstr>STL -排列组合算法(2)</vt:lpstr>
      <vt:lpstr>STL -算术算法(4)</vt:lpstr>
      <vt:lpstr>STL -生成和异变算法(6)</vt:lpstr>
      <vt:lpstr>STL -关系算法(8)</vt:lpstr>
      <vt:lpstr>STL - 集合算法(4)</vt:lpstr>
      <vt:lpstr>STL - 堆算法(4)</vt:lpstr>
      <vt:lpstr>PowerPoint 演示文稿</vt:lpstr>
      <vt:lpstr>C++ 11 – 新增特性</vt:lpstr>
      <vt:lpstr>C++ 11 – 新增标准库</vt:lpstr>
      <vt:lpstr>C++ Template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C++知识点挖掘</dc:title>
  <dc:creator>Albert Xu</dc:creator>
  <cp:lastModifiedBy>Albert Xu</cp:lastModifiedBy>
  <cp:revision>422</cp:revision>
  <dcterms:created xsi:type="dcterms:W3CDTF">2017-04-19T13:47:21Z</dcterms:created>
  <dcterms:modified xsi:type="dcterms:W3CDTF">2017-07-11T20:18:32Z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fs.IsStoryboard">
    <vt:bool>true</vt:bool>
  </property>
</Properties>
</file>