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2"/>
  </p:sldMasterIdLst>
  <p:notesMasterIdLst>
    <p:notesMasterId r:id="rId72"/>
  </p:notesMasterIdLst>
  <p:sldIdLst>
    <p:sldId id="256" r:id="rId3"/>
    <p:sldId id="268" r:id="rId4"/>
    <p:sldId id="331" r:id="rId5"/>
    <p:sldId id="269" r:id="rId6"/>
    <p:sldId id="298" r:id="rId7"/>
    <p:sldId id="270" r:id="rId8"/>
    <p:sldId id="271" r:id="rId9"/>
    <p:sldId id="273" r:id="rId10"/>
    <p:sldId id="257" r:id="rId11"/>
    <p:sldId id="258" r:id="rId12"/>
    <p:sldId id="272" r:id="rId13"/>
    <p:sldId id="277" r:id="rId14"/>
    <p:sldId id="274" r:id="rId15"/>
    <p:sldId id="275" r:id="rId16"/>
    <p:sldId id="276" r:id="rId17"/>
    <p:sldId id="259" r:id="rId18"/>
    <p:sldId id="278" r:id="rId19"/>
    <p:sldId id="260" r:id="rId20"/>
    <p:sldId id="297" r:id="rId21"/>
    <p:sldId id="262" r:id="rId22"/>
    <p:sldId id="295" r:id="rId23"/>
    <p:sldId id="296" r:id="rId24"/>
    <p:sldId id="282" r:id="rId25"/>
    <p:sldId id="299" r:id="rId26"/>
    <p:sldId id="280" r:id="rId27"/>
    <p:sldId id="281" r:id="rId28"/>
    <p:sldId id="283" r:id="rId29"/>
    <p:sldId id="263" r:id="rId30"/>
    <p:sldId id="300" r:id="rId31"/>
    <p:sldId id="264" r:id="rId32"/>
    <p:sldId id="301" r:id="rId33"/>
    <p:sldId id="279" r:id="rId34"/>
    <p:sldId id="304" r:id="rId35"/>
    <p:sldId id="305" r:id="rId36"/>
    <p:sldId id="302" r:id="rId37"/>
    <p:sldId id="284" r:id="rId38"/>
    <p:sldId id="307" r:id="rId39"/>
    <p:sldId id="309" r:id="rId40"/>
    <p:sldId id="311" r:id="rId41"/>
    <p:sldId id="308" r:id="rId42"/>
    <p:sldId id="310" r:id="rId43"/>
    <p:sldId id="266" r:id="rId44"/>
    <p:sldId id="267" r:id="rId45"/>
    <p:sldId id="286" r:id="rId46"/>
    <p:sldId id="287" r:id="rId47"/>
    <p:sldId id="312" r:id="rId48"/>
    <p:sldId id="313" r:id="rId49"/>
    <p:sldId id="314" r:id="rId50"/>
    <p:sldId id="315" r:id="rId51"/>
    <p:sldId id="294" r:id="rId52"/>
    <p:sldId id="318" r:id="rId53"/>
    <p:sldId id="319" r:id="rId54"/>
    <p:sldId id="321" r:id="rId55"/>
    <p:sldId id="316" r:id="rId56"/>
    <p:sldId id="317" r:id="rId57"/>
    <p:sldId id="322" r:id="rId58"/>
    <p:sldId id="323" r:id="rId59"/>
    <p:sldId id="324" r:id="rId60"/>
    <p:sldId id="325" r:id="rId61"/>
    <p:sldId id="326" r:id="rId62"/>
    <p:sldId id="327" r:id="rId63"/>
    <p:sldId id="328" r:id="rId64"/>
    <p:sldId id="329" r:id="rId65"/>
    <p:sldId id="330" r:id="rId66"/>
    <p:sldId id="288" r:id="rId67"/>
    <p:sldId id="289" r:id="rId68"/>
    <p:sldId id="291" r:id="rId69"/>
    <p:sldId id="292" r:id="rId70"/>
    <p:sldId id="29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8DDA"/>
    <a:srgbClr val="F48F7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58" autoAdjust="0"/>
    <p:restoredTop sz="70619" autoAdjust="0"/>
  </p:normalViewPr>
  <p:slideViewPr>
    <p:cSldViewPr snapToGrid="0">
      <p:cViewPr varScale="1">
        <p:scale>
          <a:sx n="61" d="100"/>
          <a:sy n="61" d="100"/>
        </p:scale>
        <p:origin x="-1454" y="-8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5AB1-CFCA-4702-9B4D-FCAB6AF0FE14}" type="datetimeFigureOut">
              <a:rPr lang="zh-CN" altLang="en-US" smtClean="0"/>
              <a:pPr/>
              <a:t>2017/7/11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3B6F-300B-4ECE-AE7E-E0BEBEA3A190}" type="slidenum">
              <a:rPr lang="zh-CN" altLang="en-US" smtClean="0"/>
              <a:pPr/>
              <a:t>‹#›</a:t>
            </a:fld>
            <a:endParaRPr lang="zh-CN" altLang="en-US"/>
          </a:p>
        </p:txBody>
      </p:sp>
    </p:spTree>
    <p:extLst>
      <p:ext uri="{BB962C8B-B14F-4D97-AF65-F5344CB8AC3E}">
        <p14:creationId xmlns:p14="http://schemas.microsoft.com/office/powerpoint/2010/main" xmlns="" val="28644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wikipedia.org/wiki/%E4%B9%94%E7%BA%B3%E6%A3%AE%C2%B7%E6%96%AF%E5%A8%81%E5%A4%AB%E7%89%B9"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zh.wikipedia.org/wiki/%E6%A0%BC%E5%88%97%E4%BD%9B%E9%81%8A%E8%A8%98"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runoob.com/cplusplus/increment-decrement-operators-overloading.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lib.csdn.net/base/cplusplu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zh.wikipedia.org/w/index.php?title=Alexander_Stepanov&amp;action=edit&amp;redlink=1"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zh.wikipedia.org/wiki/C++" TargetMode="External"/><Relationship Id="rId4" Type="http://schemas.openxmlformats.org/officeDocument/2006/relationships/hyperlink" Target="https://zh.wikipedia.org/wiki/%E6%AF%94%E9%9B%85%E5%B0%BC%C2%B7%E6%96%AF%E7%89%B9%E5%8B%9E%E6%96%AF%E7%89%B9%E9%AD%AF%E6%99%AE"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msdn.microsoft.com/zh-cn/library/169de7b0.aspx"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自我介绍</a:t>
            </a:r>
            <a:endParaRPr lang="en-US" altLang="zh-CN" dirty="0" smtClean="0"/>
          </a:p>
          <a:p>
            <a:endParaRPr lang="en-US" altLang="zh-CN" dirty="0" smtClean="0"/>
          </a:p>
          <a:p>
            <a:r>
              <a:rPr lang="zh-CN" altLang="en-US" dirty="0" smtClean="0"/>
              <a:t>我是来自传世工作室的</a:t>
            </a:r>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今天的课程是</a:t>
            </a:r>
            <a:r>
              <a:rPr lang="en-US" altLang="zh-CN" dirty="0" smtClean="0"/>
              <a:t>C++ </a:t>
            </a:r>
            <a:r>
              <a:rPr lang="zh-CN" altLang="en-US" dirty="0" smtClean="0"/>
              <a:t>和 </a:t>
            </a:r>
            <a:r>
              <a:rPr lang="en-US" altLang="zh-CN" dirty="0" smtClean="0"/>
              <a:t>STL</a:t>
            </a:r>
            <a:r>
              <a:rPr lang="zh-CN" altLang="en-US" baseline="0" dirty="0" smtClean="0"/>
              <a:t> 相信 大家坐在这里应该对语言本身并不陌生。我们今天相对轻松一点</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以聊天为目的，</a:t>
            </a:r>
            <a:r>
              <a:rPr lang="zh-CN" altLang="en-US" baseline="0" dirty="0" smtClean="0"/>
              <a:t>有问题可以随时提，但是我先订个规矩，提问一定要先举手，我一般会叫手举得比较高的，美女除外。</a:t>
            </a:r>
            <a:endParaRPr lang="en-US" altLang="zh-CN" baseline="0" dirty="0" smtClean="0"/>
          </a:p>
          <a:p>
            <a:endParaRPr lang="en-US" altLang="zh-CN" dirty="0" smtClean="0"/>
          </a:p>
          <a:p>
            <a:r>
              <a:rPr lang="zh-CN" altLang="en-US" dirty="0" smtClean="0"/>
              <a:t>从学习</a:t>
            </a:r>
            <a:r>
              <a:rPr lang="en-US" altLang="zh-CN" dirty="0" smtClean="0"/>
              <a:t>C++</a:t>
            </a:r>
            <a:r>
              <a:rPr lang="zh-CN" altLang="en-US" dirty="0" smtClean="0"/>
              <a:t>开始到现在将近</a:t>
            </a:r>
            <a:r>
              <a:rPr lang="en-US" altLang="zh-CN" dirty="0" smtClean="0"/>
              <a:t>23</a:t>
            </a:r>
            <a:r>
              <a:rPr lang="zh-CN" altLang="en-US" dirty="0" smtClean="0"/>
              <a:t>年，不是使用的时间</a:t>
            </a:r>
            <a:endParaRPr lang="en-US" altLang="zh-CN" dirty="0" smtClean="0"/>
          </a:p>
          <a:p>
            <a:endParaRPr lang="en-US" altLang="zh-CN" dirty="0" smtClean="0"/>
          </a:p>
          <a:p>
            <a:r>
              <a:rPr lang="en-US" altLang="zh-CN" dirty="0" smtClean="0"/>
              <a:t>2004</a:t>
            </a:r>
            <a:r>
              <a:rPr lang="zh-CN" altLang="en-US" dirty="0" smtClean="0"/>
              <a:t>年开始工作，编写商业代码，至今</a:t>
            </a:r>
            <a:r>
              <a:rPr lang="en-US" altLang="zh-CN" dirty="0" smtClean="0"/>
              <a:t>13</a:t>
            </a:r>
            <a:r>
              <a:rPr lang="zh-CN" altLang="en-US" dirty="0" smtClean="0"/>
              <a:t>年</a:t>
            </a:r>
            <a:endParaRPr lang="en-US" altLang="zh-CN" dirty="0" smtClean="0"/>
          </a:p>
          <a:p>
            <a:endParaRPr lang="en-US" altLang="zh-CN" dirty="0" smtClean="0"/>
          </a:p>
          <a:p>
            <a:r>
              <a:rPr lang="en-US" altLang="zh-CN" dirty="0" smtClean="0"/>
              <a:t>92</a:t>
            </a:r>
            <a:r>
              <a:rPr lang="zh-CN" altLang="en-US" dirty="0" smtClean="0"/>
              <a:t>年使用中华学习机学习</a:t>
            </a:r>
            <a:r>
              <a:rPr lang="en-US" altLang="zh-CN" dirty="0" smtClean="0"/>
              <a:t>Basic</a:t>
            </a:r>
          </a:p>
          <a:p>
            <a:endParaRPr lang="en-US" altLang="zh-CN" dirty="0" smtClean="0"/>
          </a:p>
          <a:p>
            <a:r>
              <a:rPr lang="en-US" altLang="zh-CN" dirty="0" smtClean="0"/>
              <a:t>94</a:t>
            </a:r>
            <a:r>
              <a:rPr lang="zh-CN" altLang="en-US" dirty="0" smtClean="0"/>
              <a:t>年玩儿的第一款</a:t>
            </a:r>
            <a:r>
              <a:rPr lang="en-US" altLang="zh-CN" dirty="0" smtClean="0"/>
              <a:t>pc</a:t>
            </a:r>
            <a:r>
              <a:rPr lang="zh-CN" altLang="en-US" dirty="0" smtClean="0"/>
              <a:t>游戏，仙剑奇侠传。希望能自己写出一款游戏</a:t>
            </a:r>
            <a:endParaRPr lang="en-US" altLang="zh-CN" dirty="0" smtClean="0"/>
          </a:p>
          <a:p>
            <a:r>
              <a:rPr lang="zh-CN" altLang="en-US" dirty="0" smtClean="0"/>
              <a:t>当时很奇怪的一件事情，为什么游戏可以直接打文件名运行，但是</a:t>
            </a:r>
            <a:r>
              <a:rPr lang="en-US" altLang="zh-CN" dirty="0" smtClean="0"/>
              <a:t>Basic</a:t>
            </a:r>
            <a:r>
              <a:rPr lang="zh-CN" altLang="en-US" dirty="0" smtClean="0"/>
              <a:t>程序却要先加载代码在运行。</a:t>
            </a:r>
            <a:endParaRPr lang="en-US" altLang="zh-CN" dirty="0" smtClean="0"/>
          </a:p>
          <a:p>
            <a:endParaRPr lang="en-US" altLang="zh-CN" dirty="0" smtClean="0"/>
          </a:p>
          <a:p>
            <a:r>
              <a:rPr lang="en-US" altLang="zh-CN" dirty="0" smtClean="0"/>
              <a:t>C </a:t>
            </a:r>
            <a:r>
              <a:rPr lang="zh-CN" altLang="en-US" dirty="0" smtClean="0"/>
              <a:t>编译型语言，所以开始学</a:t>
            </a:r>
            <a:r>
              <a:rPr lang="en-US" altLang="zh-CN" dirty="0" smtClean="0"/>
              <a:t>C</a:t>
            </a:r>
          </a:p>
          <a:p>
            <a:endParaRPr lang="en-US" altLang="zh-CN" dirty="0" smtClean="0"/>
          </a:p>
          <a:p>
            <a:r>
              <a:rPr lang="zh-CN" altLang="en-US" dirty="0" smtClean="0"/>
              <a:t>最早在</a:t>
            </a:r>
            <a:r>
              <a:rPr lang="en-US" altLang="zh-CN" dirty="0" smtClean="0"/>
              <a:t>DOS</a:t>
            </a:r>
            <a:r>
              <a:rPr lang="zh-CN" altLang="en-US" dirty="0" smtClean="0"/>
              <a:t>下使用</a:t>
            </a:r>
            <a:r>
              <a:rPr lang="en-US" altLang="zh-CN" dirty="0" smtClean="0"/>
              <a:t>TC</a:t>
            </a:r>
            <a:r>
              <a:rPr lang="zh-CN" altLang="en-US" dirty="0" smtClean="0"/>
              <a:t>，最早的</a:t>
            </a:r>
            <a:r>
              <a:rPr lang="en-US" altLang="zh-CN" dirty="0" smtClean="0"/>
              <a:t>1.0</a:t>
            </a:r>
            <a:r>
              <a:rPr lang="zh-CN" altLang="en-US" dirty="0" smtClean="0"/>
              <a:t>，到后来的</a:t>
            </a:r>
            <a:r>
              <a:rPr lang="en-US" altLang="zh-CN" dirty="0" smtClean="0"/>
              <a:t>2.0</a:t>
            </a:r>
          </a:p>
          <a:p>
            <a:endParaRPr lang="en-US" altLang="zh-CN" dirty="0" smtClean="0"/>
          </a:p>
          <a:p>
            <a:r>
              <a:rPr lang="zh-CN" altLang="en-US" dirty="0" smtClean="0"/>
              <a:t>后转到</a:t>
            </a:r>
            <a:r>
              <a:rPr lang="en-US" altLang="zh-CN" dirty="0" smtClean="0"/>
              <a:t>BC3.1</a:t>
            </a:r>
            <a:r>
              <a:rPr lang="zh-CN" altLang="en-US" dirty="0" smtClean="0"/>
              <a:t>开始学</a:t>
            </a:r>
            <a:r>
              <a:rPr lang="en-US" altLang="zh-CN" dirty="0" smtClean="0"/>
              <a:t>C++ class </a:t>
            </a:r>
            <a:r>
              <a:rPr lang="zh-CN" altLang="en-US" dirty="0" smtClean="0"/>
              <a:t>开始接触</a:t>
            </a:r>
            <a:r>
              <a:rPr lang="en-US" altLang="zh-CN" dirty="0" smtClean="0"/>
              <a:t>DOS</a:t>
            </a:r>
            <a:r>
              <a:rPr lang="zh-CN" altLang="en-US" dirty="0" smtClean="0"/>
              <a:t>中断</a:t>
            </a:r>
            <a:r>
              <a:rPr lang="en-US" altLang="zh-CN" dirty="0" smtClean="0"/>
              <a:t>, </a:t>
            </a:r>
            <a:r>
              <a:rPr lang="zh-CN" altLang="en-US" dirty="0" smtClean="0"/>
              <a:t>通过 </a:t>
            </a:r>
            <a:r>
              <a:rPr lang="en-US" altLang="zh-CN" dirty="0" smtClean="0"/>
              <a:t>int31 </a:t>
            </a:r>
            <a:r>
              <a:rPr lang="zh-CN" altLang="en-US" dirty="0" smtClean="0"/>
              <a:t>调用鼠标。开始写</a:t>
            </a:r>
            <a:r>
              <a:rPr lang="en-US" altLang="zh-CN" dirty="0" smtClean="0"/>
              <a:t>GUI</a:t>
            </a:r>
            <a:r>
              <a:rPr lang="zh-CN" altLang="en-US" dirty="0" smtClean="0"/>
              <a:t>程序</a:t>
            </a:r>
            <a:endParaRPr lang="en-US" altLang="zh-CN" dirty="0" smtClean="0"/>
          </a:p>
          <a:p>
            <a:endParaRPr lang="en-US" altLang="zh-CN" dirty="0" smtClean="0"/>
          </a:p>
          <a:p>
            <a:r>
              <a:rPr lang="en-US" altLang="zh-CN" dirty="0" smtClean="0"/>
              <a:t>Windows 98 </a:t>
            </a:r>
            <a:r>
              <a:rPr lang="zh-CN" altLang="en-US" dirty="0" smtClean="0"/>
              <a:t>时代 </a:t>
            </a:r>
            <a:r>
              <a:rPr lang="en-US" altLang="zh-CN" dirty="0" smtClean="0"/>
              <a:t>2000</a:t>
            </a:r>
            <a:r>
              <a:rPr lang="zh-CN" altLang="en-US" dirty="0" smtClean="0"/>
              <a:t>年左右开始学习</a:t>
            </a:r>
            <a:r>
              <a:rPr lang="en-US" altLang="zh-CN" dirty="0" smtClean="0"/>
              <a:t>MFC</a:t>
            </a:r>
            <a:r>
              <a:rPr lang="zh-CN" altLang="en-US" dirty="0" smtClean="0"/>
              <a:t>，制作学籍管理软件。捣鼓界面相关的东西</a:t>
            </a:r>
            <a:endParaRPr lang="en-US" altLang="zh-CN" dirty="0" smtClean="0"/>
          </a:p>
          <a:p>
            <a:endParaRPr lang="en-US" altLang="zh-CN" dirty="0" smtClean="0"/>
          </a:p>
          <a:p>
            <a:r>
              <a:rPr lang="zh-CN" altLang="en-US" dirty="0" smtClean="0"/>
              <a:t>在大学科协，制作竞赛管理系统。</a:t>
            </a:r>
            <a:endParaRPr lang="en-US" altLang="zh-CN" dirty="0" smtClean="0"/>
          </a:p>
          <a:p>
            <a:endParaRPr lang="en-US" altLang="zh-CN" dirty="0" smtClean="0"/>
          </a:p>
          <a:p>
            <a:r>
              <a:rPr lang="en-US" altLang="zh-CN" dirty="0" smtClean="0"/>
              <a:t>2004</a:t>
            </a:r>
            <a:r>
              <a:rPr lang="zh-CN" altLang="en-US" dirty="0" smtClean="0"/>
              <a:t>年毕业，进入北京目标软件，成为第二代游戏程序员</a:t>
            </a:r>
            <a:endParaRPr lang="en-US" altLang="zh-CN" dirty="0" smtClean="0"/>
          </a:p>
          <a:p>
            <a:r>
              <a:rPr lang="zh-CN" altLang="en-US" dirty="0" smtClean="0"/>
              <a:t>第一代，刘刚、张淳</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a:t>
            </a:r>
            <a:r>
              <a:rPr lang="en-US" altLang="zh-CN" dirty="0" smtClean="0"/>
              <a:t>C++</a:t>
            </a:r>
            <a:r>
              <a:rPr lang="zh-CN" altLang="en-US" dirty="0" smtClean="0"/>
              <a:t>已经近</a:t>
            </a:r>
            <a:r>
              <a:rPr lang="en-US" altLang="zh-CN" dirty="0" smtClean="0"/>
              <a:t>20</a:t>
            </a:r>
            <a:r>
              <a:rPr lang="zh-CN" altLang="en-US" dirty="0" smtClean="0"/>
              <a:t>年</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整数存储</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endian</a:t>
            </a:r>
            <a:r>
              <a:rPr lang="zh-CN" altLang="en-US" sz="1200" b="0" i="0" kern="1200" dirty="0">
                <a:solidFill>
                  <a:schemeClr val="tx1"/>
                </a:solidFill>
                <a:effectLst/>
                <a:latin typeface="+mn-lt"/>
                <a:ea typeface="+mn-ea"/>
                <a:cs typeface="+mn-cs"/>
              </a:rPr>
              <a:t>”一词来源于十八世紀愛爾蘭作家</a:t>
            </a:r>
            <a:r>
              <a:rPr lang="zh-CN" altLang="en-US" sz="1200" b="0" i="0" u="none" strike="noStrike" kern="1200" dirty="0">
                <a:solidFill>
                  <a:schemeClr val="tx1"/>
                </a:solidFill>
                <a:effectLst/>
                <a:latin typeface="+mn-lt"/>
                <a:ea typeface="+mn-ea"/>
                <a:cs typeface="+mn-cs"/>
                <a:hlinkClick r:id="rId3" tooltip="乔纳森·斯威夫特"/>
              </a:rPr>
              <a:t>乔纳森</a:t>
            </a:r>
            <a:r>
              <a:rPr lang="en-US" altLang="zh-CN" sz="1200" b="0" i="0" u="none" strike="noStrike" kern="1200" dirty="0">
                <a:solidFill>
                  <a:schemeClr val="tx1"/>
                </a:solidFill>
                <a:effectLst/>
                <a:latin typeface="+mn-lt"/>
                <a:ea typeface="+mn-ea"/>
                <a:cs typeface="+mn-cs"/>
                <a:hlinkClick r:id="rId3" tooltip="乔纳森·斯威夫特"/>
              </a:rPr>
              <a:t>·</a:t>
            </a:r>
            <a:r>
              <a:rPr lang="zh-CN" altLang="en-US" sz="1200" b="0" i="0" u="none" strike="noStrike" kern="1200" dirty="0">
                <a:solidFill>
                  <a:schemeClr val="tx1"/>
                </a:solidFill>
                <a:effectLst/>
                <a:latin typeface="+mn-lt"/>
                <a:ea typeface="+mn-ea"/>
                <a:cs typeface="+mn-cs"/>
                <a:hlinkClick r:id="rId3" tooltip="乔纳森·斯威夫特"/>
              </a:rPr>
              <a:t>斯威夫特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Jonathan Swift</a:t>
            </a:r>
            <a:r>
              <a:rPr lang="zh-CN" altLang="en-US" sz="1200" b="0" i="0" kern="1200" dirty="0">
                <a:solidFill>
                  <a:schemeClr val="tx1"/>
                </a:solidFill>
                <a:effectLst/>
                <a:latin typeface="+mn-lt"/>
                <a:ea typeface="+mn-ea"/>
                <a:cs typeface="+mn-cs"/>
              </a:rPr>
              <a:t>）的小说</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tooltip="格列佛遊記"/>
              </a:rPr>
              <a:t>格列佛游记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Gulliver's Travels</a:t>
            </a:r>
            <a:r>
              <a:rPr lang="zh-CN" altLang="en-US" sz="1200" b="0" i="0" kern="1200" dirty="0">
                <a:solidFill>
                  <a:schemeClr val="tx1"/>
                </a:solidFill>
                <a:effectLst/>
                <a:latin typeface="+mn-lt"/>
                <a:ea typeface="+mn-ea"/>
                <a:cs typeface="+mn-cs"/>
              </a:rPr>
              <a:t>）。小说中，小人国为水煮蛋该从大的一端（</a:t>
            </a:r>
            <a:r>
              <a:rPr lang="en-US" altLang="zh-CN" sz="1200" b="0" i="0" kern="1200" dirty="0">
                <a:solidFill>
                  <a:schemeClr val="tx1"/>
                </a:solidFill>
                <a:effectLst/>
                <a:latin typeface="+mn-lt"/>
                <a:ea typeface="+mn-ea"/>
                <a:cs typeface="+mn-cs"/>
              </a:rPr>
              <a:t>Big-End</a:t>
            </a:r>
            <a:r>
              <a:rPr lang="zh-CN" altLang="en-US" sz="1200" b="0" i="0" kern="1200" dirty="0">
                <a:solidFill>
                  <a:schemeClr val="tx1"/>
                </a:solidFill>
                <a:effectLst/>
                <a:latin typeface="+mn-lt"/>
                <a:ea typeface="+mn-ea"/>
                <a:cs typeface="+mn-cs"/>
              </a:rPr>
              <a:t>）剥开还是小的一端（</a:t>
            </a:r>
            <a:r>
              <a:rPr lang="en-US" altLang="zh-CN" sz="1200" b="0" i="0" kern="1200" dirty="0">
                <a:solidFill>
                  <a:schemeClr val="tx1"/>
                </a:solidFill>
                <a:effectLst/>
                <a:latin typeface="+mn-lt"/>
                <a:ea typeface="+mn-ea"/>
                <a:cs typeface="+mn-cs"/>
              </a:rPr>
              <a:t>Little-End</a:t>
            </a:r>
            <a:r>
              <a:rPr lang="zh-CN" altLang="en-US" sz="1200" b="0" i="0" kern="1200" dirty="0">
                <a:solidFill>
                  <a:schemeClr val="tx1"/>
                </a:solidFill>
                <a:effectLst/>
                <a:latin typeface="+mn-lt"/>
                <a:ea typeface="+mn-ea"/>
                <a:cs typeface="+mn-cs"/>
              </a:rPr>
              <a:t>）剥开而争论，争论的双方分别被称为“大端派”和“小端派”。以下是</a:t>
            </a:r>
            <a:r>
              <a:rPr lang="en-US" altLang="zh-CN" sz="1200" b="0" i="0" kern="1200" dirty="0">
                <a:solidFill>
                  <a:schemeClr val="tx1"/>
                </a:solidFill>
                <a:effectLst/>
                <a:latin typeface="+mn-lt"/>
                <a:ea typeface="+mn-ea"/>
                <a:cs typeface="+mn-cs"/>
              </a:rPr>
              <a:t>1726</a:t>
            </a:r>
            <a:r>
              <a:rPr lang="zh-CN" altLang="en-US" sz="1200" b="0" i="0" kern="1200" dirty="0">
                <a:solidFill>
                  <a:schemeClr val="tx1"/>
                </a:solidFill>
                <a:effectLst/>
                <a:latin typeface="+mn-lt"/>
                <a:ea typeface="+mn-ea"/>
                <a:cs typeface="+mn-cs"/>
              </a:rPr>
              <a:t>年关于大小端之争历史的描述：</a:t>
            </a:r>
            <a:endParaRPr lang="en-US" altLang="zh-CN"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10</a:t>
            </a:fld>
            <a:endParaRPr lang="zh-CN" altLang="en-US"/>
          </a:p>
        </p:txBody>
      </p:sp>
    </p:spTree>
    <p:extLst>
      <p:ext uri="{BB962C8B-B14F-4D97-AF65-F5344CB8AC3E}">
        <p14:creationId xmlns:p14="http://schemas.microsoft.com/office/powerpoint/2010/main" xmlns="" val="322443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ctr" latinLnBrk="0" hangingPunct="1"/>
            <a:r>
              <a:rPr lang="zh-CN" altLang="zh-CN" sz="1200" b="0" i="0" u="none" strike="noStrike" kern="1200" dirty="0">
                <a:solidFill>
                  <a:schemeClr val="tx1"/>
                </a:solidFill>
                <a:effectLst/>
                <a:latin typeface="+mn-lt"/>
                <a:ea typeface="+mn-ea"/>
                <a:cs typeface="+mn-cs"/>
              </a:rPr>
              <a:t>值</a:t>
            </a:r>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存储为</a:t>
            </a:r>
            <a:r>
              <a:rPr lang="en-US" altLang="zh-CN" sz="1200" b="0" i="0" u="none" strike="noStrike" kern="1200" dirty="0">
                <a:solidFill>
                  <a:schemeClr val="tx1"/>
                </a:solidFill>
                <a:effectLst/>
                <a:latin typeface="+mn-lt"/>
                <a:ea typeface="+mn-ea"/>
                <a:cs typeface="+mn-cs"/>
              </a:rPr>
              <a:t> </a:t>
            </a:r>
          </a:p>
          <a:p>
            <a:pPr rtl="0" eaLnBrk="1" fontAlgn="ctr" latinLnBrk="0" hangingPunct="1"/>
            <a:r>
              <a:rPr lang="en-US" altLang="zh-CN" sz="1200" b="0" i="0" u="none" strike="noStrike" kern="1200" dirty="0">
                <a:solidFill>
                  <a:schemeClr val="tx1"/>
                </a:solidFill>
                <a:effectLst/>
                <a:latin typeface="+mn-lt"/>
                <a:ea typeface="+mn-ea"/>
                <a:cs typeface="+mn-cs"/>
              </a:rPr>
              <a:t>float </a:t>
            </a:r>
          </a:p>
          <a:p>
            <a:pPr rtl="0" eaLnBrk="1" fontAlgn="ctr"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08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23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11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52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long 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15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64 </a:t>
            </a:r>
            <a:r>
              <a:rPr lang="zh-CN" altLang="zh-CN" sz="1200" b="0" i="0" u="none" strike="noStrike" kern="1200" dirty="0">
                <a:solidFill>
                  <a:schemeClr val="tx1"/>
                </a:solidFill>
                <a:effectLst/>
                <a:latin typeface="+mn-lt"/>
                <a:ea typeface="+mn-ea"/>
                <a:cs typeface="+mn-cs"/>
              </a:rPr>
              <a:t>位尾数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11</a:t>
            </a:fld>
            <a:endParaRPr lang="zh-CN" altLang="en-US"/>
          </a:p>
        </p:txBody>
      </p:sp>
    </p:spTree>
    <p:extLst>
      <p:ext uri="{BB962C8B-B14F-4D97-AF65-F5344CB8AC3E}">
        <p14:creationId xmlns:p14="http://schemas.microsoft.com/office/powerpoint/2010/main" xmlns="" val="651560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12</a:t>
            </a:fld>
            <a:endParaRPr lang="zh-CN" altLang="en-US"/>
          </a:p>
        </p:txBody>
      </p:sp>
    </p:spTree>
    <p:extLst>
      <p:ext uri="{BB962C8B-B14F-4D97-AF65-F5344CB8AC3E}">
        <p14:creationId xmlns:p14="http://schemas.microsoft.com/office/powerpoint/2010/main" xmlns="" val="209542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-126</a:t>
            </a:r>
            <a:r>
              <a:rPr lang="zh-CN" altLang="en-US" sz="1200" b="0" i="0" kern="1200" dirty="0" smtClean="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指数 </a:t>
            </a:r>
            <a:r>
              <a:rPr lang="en-US" altLang="zh-CN" dirty="0"/>
              <a:t>B10000100</a:t>
            </a:r>
            <a:r>
              <a:rPr lang="zh-CN" altLang="en-US" dirty="0"/>
              <a:t> </a:t>
            </a:r>
            <a:r>
              <a:rPr lang="en-US" altLang="zh-CN" dirty="0"/>
              <a:t>– 127 = 5</a:t>
            </a:r>
          </a:p>
          <a:p>
            <a:r>
              <a:rPr lang="zh-CN" altLang="en-US" dirty="0"/>
              <a:t>尾数 </a:t>
            </a:r>
            <a:r>
              <a:rPr lang="en-US" altLang="zh-CN" dirty="0"/>
              <a:t>B1.100001 </a:t>
            </a:r>
            <a:r>
              <a:rPr lang="zh-CN" altLang="en-US" dirty="0"/>
              <a:t>小数点右移</a:t>
            </a:r>
            <a:r>
              <a:rPr lang="en-US" altLang="zh-CN" dirty="0"/>
              <a:t>5</a:t>
            </a:r>
            <a:r>
              <a:rPr lang="zh-CN" altLang="en-US" dirty="0"/>
              <a:t>位 </a:t>
            </a:r>
            <a:r>
              <a:rPr lang="en-US" altLang="zh-CN" dirty="0"/>
              <a:t>= 110000.1</a:t>
            </a:r>
          </a:p>
          <a:p>
            <a:endParaRPr lang="en-US" altLang="zh-CN" dirty="0"/>
          </a:p>
          <a:p>
            <a:r>
              <a:rPr lang="zh-CN" altLang="en-US" dirty="0"/>
              <a:t>指数为负数，小数点左移</a:t>
            </a:r>
            <a:endParaRPr lang="en-US" altLang="zh-CN" dirty="0"/>
          </a:p>
          <a:p>
            <a:endParaRPr lang="en-US" altLang="zh-CN" dirty="0"/>
          </a:p>
          <a:p>
            <a:r>
              <a:rPr lang="zh-CN" altLang="en-US" dirty="0"/>
              <a:t>从这里可以看出，浮点数是存在精度问题的。整数部分越大，小数部分精度越低。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13</a:t>
            </a:fld>
            <a:endParaRPr lang="zh-CN" altLang="en-US"/>
          </a:p>
        </p:txBody>
      </p:sp>
    </p:spTree>
    <p:extLst>
      <p:ext uri="{BB962C8B-B14F-4D97-AF65-F5344CB8AC3E}">
        <p14:creationId xmlns:p14="http://schemas.microsoft.com/office/powerpoint/2010/main" xmlns="" val="231929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latin typeface="黑体" panose="02010609060101010101" pitchFamily="49" charset="-122"/>
                <a:ea typeface="黑体" panose="02010609060101010101" pitchFamily="49" charset="-122"/>
              </a:rPr>
              <a:t>当</a:t>
            </a:r>
            <a:r>
              <a:rPr lang="en-US" altLang="zh-CN" dirty="0" smtClean="0">
                <a:solidFill>
                  <a:srgbClr val="FF0000"/>
                </a:solidFill>
                <a:latin typeface="Courier New" panose="02070309020205020404" pitchFamily="49" charset="0"/>
              </a:rPr>
              <a:t>E</a:t>
            </a:r>
            <a:r>
              <a:rPr lang="zh-CN" altLang="en-US" dirty="0" smtClean="0">
                <a:solidFill>
                  <a:srgbClr val="FF0000"/>
                </a:solidFill>
                <a:latin typeface="黑体" panose="02010609060101010101" pitchFamily="49" charset="-122"/>
                <a:ea typeface="黑体" panose="02010609060101010101" pitchFamily="49" charset="-122"/>
              </a:rPr>
              <a:t>的二进制位全部为</a:t>
            </a:r>
            <a:r>
              <a:rPr lang="en-US" altLang="zh-CN" dirty="0" smtClean="0">
                <a:solidFill>
                  <a:srgbClr val="FF0000"/>
                </a:solidFill>
                <a:latin typeface="Courier New" panose="02070309020205020404" pitchFamily="49" charset="0"/>
              </a:rPr>
              <a:t>0</a:t>
            </a:r>
            <a:r>
              <a:rPr lang="zh-CN" altLang="en-US" dirty="0" smtClean="0">
                <a:solidFill>
                  <a:srgbClr val="FF0000"/>
                </a:solidFill>
                <a:latin typeface="黑体" panose="02010609060101010101" pitchFamily="49" charset="-122"/>
                <a:ea typeface="黑体" panose="02010609060101010101" pitchFamily="49" charset="-122"/>
              </a:rPr>
              <a:t>时，</a:t>
            </a:r>
            <a:r>
              <a:rPr lang="en-US" altLang="zh-CN" dirty="0" smtClean="0">
                <a:solidFill>
                  <a:srgbClr val="FF0000"/>
                </a:solidFill>
                <a:latin typeface="Courier New" panose="02070309020205020404" pitchFamily="49" charset="0"/>
              </a:rPr>
              <a:t>N</a:t>
            </a:r>
            <a:r>
              <a:rPr lang="zh-CN" altLang="en-US" dirty="0" smtClean="0">
                <a:solidFill>
                  <a:srgbClr val="FF0000"/>
                </a:solidFill>
                <a:latin typeface="黑体" panose="02010609060101010101" pitchFamily="49" charset="-122"/>
                <a:ea typeface="黑体" panose="02010609060101010101" pitchFamily="49" charset="-122"/>
              </a:rPr>
              <a:t>为非规格化形式。</a:t>
            </a:r>
            <a:endParaRPr lang="zh-CN" altLang="en-US" dirty="0" smtClean="0"/>
          </a:p>
          <a:p>
            <a:endParaRPr lang="en-US" altLang="zh-CN" dirty="0" smtClean="0"/>
          </a:p>
          <a:p>
            <a:r>
              <a:rPr lang="en-US" altLang="zh-CN" dirty="0" smtClean="0"/>
              <a:t>e = 1 – 127</a:t>
            </a:r>
          </a:p>
          <a:p>
            <a:endParaRPr lang="en-US" altLang="zh-CN" dirty="0" smtClean="0"/>
          </a:p>
          <a:p>
            <a:r>
              <a:rPr lang="en-US" altLang="zh-CN" dirty="0" smtClean="0"/>
              <a:t>m = 0.M</a:t>
            </a:r>
          </a:p>
          <a:p>
            <a:endParaRPr lang="en-US" altLang="zh-CN" dirty="0"/>
          </a:p>
          <a:p>
            <a:r>
              <a:rPr lang="zh-CN" altLang="en-US" dirty="0"/>
              <a:t>非规格化的浮点数，代表小数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14</a:t>
            </a:fld>
            <a:endParaRPr lang="zh-CN" altLang="en-US"/>
          </a:p>
        </p:txBody>
      </p:sp>
    </p:spTree>
    <p:extLst>
      <p:ext uri="{BB962C8B-B14F-4D97-AF65-F5344CB8AC3E}">
        <p14:creationId xmlns:p14="http://schemas.microsoft.com/office/powerpoint/2010/main" xmlns="" val="71758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观看代码</a:t>
            </a:r>
            <a:r>
              <a:rPr lang="zh-CN" altLang="en-US" baseline="0" dirty="0"/>
              <a:t> </a:t>
            </a:r>
            <a:r>
              <a:rPr lang="en-US" altLang="zh-CN" baseline="0" dirty="0"/>
              <a:t>lesson-1</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15</a:t>
            </a:fld>
            <a:endParaRPr lang="zh-CN" altLang="en-US"/>
          </a:p>
        </p:txBody>
      </p:sp>
    </p:spTree>
    <p:extLst>
      <p:ext uri="{BB962C8B-B14F-4D97-AF65-F5344CB8AC3E}">
        <p14:creationId xmlns:p14="http://schemas.microsoft.com/office/powerpoint/2010/main" xmlns="" val="96417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无符号转有符号</a:t>
            </a:r>
            <a:endParaRPr lang="en-US" altLang="zh-CN" dirty="0"/>
          </a:p>
          <a:p>
            <a:endParaRPr lang="en-US" altLang="zh-CN" dirty="0"/>
          </a:p>
          <a:p>
            <a:r>
              <a:rPr lang="zh-CN" altLang="en-US" dirty="0"/>
              <a:t>双精度转</a:t>
            </a:r>
            <a:r>
              <a:rPr lang="zh-CN" altLang="en-US" dirty="0" smtClean="0"/>
              <a:t>单精度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str</a:t>
            </a:r>
            <a:r>
              <a:rPr lang="en-US" altLang="zh-CN" sz="1200" kern="1200" dirty="0" smtClean="0">
                <a:solidFill>
                  <a:schemeClr val="tx1"/>
                </a:solidFill>
                <a:latin typeface="+mn-lt"/>
                <a:ea typeface="+mn-ea"/>
                <a:cs typeface="+mn-cs"/>
              </a:rPr>
              <a:t>[0] &amp; 0xEF) == </a:t>
            </a:r>
            <a:r>
              <a:rPr lang="en-US" altLang="zh-CN" sz="1200" kern="1200" dirty="0" err="1" smtClean="0">
                <a:solidFill>
                  <a:schemeClr val="tx1"/>
                </a:solidFill>
                <a:latin typeface="+mn-lt"/>
                <a:ea typeface="+mn-ea"/>
                <a:cs typeface="+mn-cs"/>
              </a:rPr>
              <a:t>str</a:t>
            </a:r>
            <a:r>
              <a:rPr lang="en-US" altLang="zh-CN" sz="1200" kern="1200" dirty="0" smtClean="0">
                <a:solidFill>
                  <a:schemeClr val="tx1"/>
                </a:solidFill>
                <a:latin typeface="+mn-lt"/>
                <a:ea typeface="+mn-ea"/>
                <a:cs typeface="+mn-cs"/>
              </a:rPr>
              <a:t>[0];</a:t>
            </a:r>
          </a:p>
          <a:p>
            <a:endParaRPr lang="en-US" altLang="zh-CN" dirty="0" smtClean="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16</a:t>
            </a:fld>
            <a:endParaRPr lang="zh-CN" altLang="en-US"/>
          </a:p>
        </p:txBody>
      </p:sp>
    </p:spTree>
    <p:extLst>
      <p:ext uri="{BB962C8B-B14F-4D97-AF65-F5344CB8AC3E}">
        <p14:creationId xmlns:p14="http://schemas.microsoft.com/office/powerpoint/2010/main" xmlns="" val="836962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str</a:t>
            </a:r>
            <a:r>
              <a:rPr lang="en-US" altLang="zh-CN" sz="1200" kern="1200" dirty="0" smtClean="0">
                <a:solidFill>
                  <a:schemeClr val="tx1"/>
                </a:solidFill>
                <a:latin typeface="+mn-lt"/>
                <a:ea typeface="+mn-ea"/>
                <a:cs typeface="+mn-cs"/>
              </a:rPr>
              <a:t>[0] &amp; 0xEF) == </a:t>
            </a:r>
            <a:r>
              <a:rPr lang="en-US" altLang="zh-CN" sz="1200" kern="1200" dirty="0" err="1" smtClean="0">
                <a:solidFill>
                  <a:schemeClr val="tx1"/>
                </a:solidFill>
                <a:latin typeface="+mn-lt"/>
                <a:ea typeface="+mn-ea"/>
                <a:cs typeface="+mn-cs"/>
              </a:rPr>
              <a:t>str</a:t>
            </a:r>
            <a:r>
              <a:rPr lang="en-US" altLang="zh-CN" sz="1200" kern="1200" dirty="0" smtClean="0">
                <a:solidFill>
                  <a:schemeClr val="tx1"/>
                </a:solidFill>
                <a:latin typeface="+mn-lt"/>
                <a:ea typeface="+mn-ea"/>
                <a:cs typeface="+mn-cs"/>
              </a:rPr>
              <a:t>[0];</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先左移再右移</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18</a:t>
            </a:fld>
            <a:endParaRPr lang="zh-CN" altLang="en-US"/>
          </a:p>
        </p:txBody>
      </p:sp>
    </p:spTree>
    <p:extLst>
      <p:ext uri="{BB962C8B-B14F-4D97-AF65-F5344CB8AC3E}">
        <p14:creationId xmlns:p14="http://schemas.microsoft.com/office/powerpoint/2010/main" xmlns="" val="166208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内存管理是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最令人切齿痛恨的问题，也是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最有争议的问题，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高手从中获得了更好的性能，更大的自由，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菜鸟的收获则是一遍一遍的检查代码和对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的痛恨，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但内存管理在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中无处不在，内存泄漏几乎在每个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程序中都会发生，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因此要想成为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高手，内存管理一关是必须要过的，除非放弃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转到</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，他们的内存管理基本是自动的，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当然你也放弃了自由和对内存的支配权，还放弃了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超绝的性能。</a:t>
            </a:r>
            <a:endParaRPr lang="zh-CN" altLang="en-US" dirty="0"/>
          </a:p>
          <a:p>
            <a:endParaRPr lang="en-US" altLang="zh-CN" dirty="0" smtClean="0"/>
          </a:p>
          <a:p>
            <a:r>
              <a:rPr lang="zh-CN" altLang="en-US" dirty="0" smtClean="0"/>
              <a:t>那些是设备会导致阻塞</a:t>
            </a:r>
            <a:r>
              <a:rPr lang="en-US" altLang="zh-CN" dirty="0" smtClean="0"/>
              <a:t>, </a:t>
            </a:r>
            <a:r>
              <a:rPr lang="zh-CN" altLang="en-US" dirty="0" smtClean="0"/>
              <a:t>内存和</a:t>
            </a:r>
            <a:r>
              <a:rPr lang="en-US" altLang="zh-CN" dirty="0" smtClean="0"/>
              <a:t>CPU</a:t>
            </a:r>
            <a:r>
              <a:rPr lang="zh-CN" altLang="en-US" dirty="0" smtClean="0"/>
              <a:t>之间隔着一条总线</a:t>
            </a:r>
            <a:endParaRPr lang="en-US" altLang="zh-CN" dirty="0"/>
          </a:p>
          <a:p>
            <a:endParaRPr lang="en-US" altLang="zh-CN" dirty="0"/>
          </a:p>
          <a:p>
            <a:r>
              <a:rPr lang="zh-CN" altLang="en-US" dirty="0"/>
              <a:t>问题： 这行代码里哪些地方用到了栈内存，哪些地方用到了堆内存。</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19</a:t>
            </a:fld>
            <a:endParaRPr lang="zh-CN" altLang="en-US"/>
          </a:p>
        </p:txBody>
      </p:sp>
    </p:spTree>
    <p:extLst>
      <p:ext uri="{BB962C8B-B14F-4D97-AF65-F5344CB8AC3E}">
        <p14:creationId xmlns:p14="http://schemas.microsoft.com/office/powerpoint/2010/main" xmlns="" val="392818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t>C</a:t>
            </a:r>
            <a:r>
              <a:rPr lang="en-US" altLang="zh-CN" baseline="0" dirty="0" smtClean="0"/>
              <a:t> / C++ </a:t>
            </a:r>
            <a:r>
              <a:rPr lang="zh-CN" altLang="en-US" baseline="0" dirty="0" smtClean="0"/>
              <a:t>的优势在于足够底层。编写简单（相较</a:t>
            </a:r>
            <a:r>
              <a:rPr lang="en-US" altLang="zh-CN" baseline="0" dirty="0" err="1" smtClean="0"/>
              <a:t>asm</a:t>
            </a:r>
            <a:r>
              <a:rPr lang="zh-CN" altLang="en-US" baseline="0" dirty="0" smtClean="0"/>
              <a:t>而言），与硬件无关（跟硬件相关的交给编译器来做）但又足够灵活（在需要的时候可以直接上汇编）</a:t>
            </a:r>
            <a:endParaRPr lang="en-US" altLang="zh-CN" baseline="0" dirty="0" smtClean="0"/>
          </a:p>
          <a:p>
            <a:endParaRPr lang="en-US" altLang="zh-CN" dirty="0" smtClean="0"/>
          </a:p>
          <a:p>
            <a:r>
              <a:rPr lang="zh-CN" altLang="en-US" dirty="0" smtClean="0"/>
              <a:t>基础篇</a:t>
            </a:r>
            <a:r>
              <a:rPr lang="zh-CN" altLang="en-US" baseline="0" dirty="0" smtClean="0"/>
              <a:t> 可一点不基础，虽然讲基础的东西，但会去求本溯源，理解其中的本质</a:t>
            </a:r>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分配过程：</a:t>
            </a:r>
            <a:r>
              <a:rPr lang="en-US" altLang="zh-CN" dirty="0"/>
              <a:t>SP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指针减分配大小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C# java </a:t>
            </a:r>
            <a:r>
              <a:rPr lang="zh-CN" altLang="en-US" sz="1200" b="0" i="0" kern="1200" dirty="0" smtClean="0">
                <a:solidFill>
                  <a:schemeClr val="tx1"/>
                </a:solidFill>
                <a:effectLst/>
                <a:latin typeface="+mn-lt"/>
                <a:ea typeface="+mn-ea"/>
                <a:cs typeface="+mn-cs"/>
              </a:rPr>
              <a:t>的区别在于</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局部变量分配时的方法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内存位置：地地址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栈是机器系统提供的数据结构，计算机会在底层对栈提供支持：分配专门的寄存器存放栈的地址，压栈出栈都有专门的指令执行，这就决定了栈的效率比较高。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编译器都会提供保留栈大小的参数，这里是</a:t>
            </a:r>
            <a:r>
              <a:rPr lang="en-US" altLang="zh-CN" dirty="0"/>
              <a:t>VS2017</a:t>
            </a:r>
            <a:r>
              <a:rPr lang="zh-CN" altLang="en-US" dirty="0"/>
              <a:t>的工程</a:t>
            </a:r>
            <a:r>
              <a:rPr lang="zh-CN" altLang="en-US" dirty="0" smtClean="0"/>
              <a:t>设置里</a:t>
            </a:r>
            <a:r>
              <a:rPr lang="zh-CN" altLang="en-US" dirty="0"/>
              <a:t>，设置保留栈大小的地方</a:t>
            </a:r>
            <a:r>
              <a:rPr lang="zh-CN" altLang="en-US" dirty="0" smtClean="0"/>
              <a:t>。</a:t>
            </a:r>
            <a:endParaRPr lang="en-US" altLang="zh-CN" dirty="0" smtClean="0"/>
          </a:p>
          <a:p>
            <a:endParaRPr lang="en-US" altLang="zh-CN" dirty="0" smtClean="0"/>
          </a:p>
          <a:p>
            <a:r>
              <a:rPr lang="en-US" altLang="zh-CN" dirty="0" smtClean="0"/>
              <a:t>GDT </a:t>
            </a:r>
            <a:r>
              <a:rPr lang="zh-CN" altLang="en-US" dirty="0" smtClean="0"/>
              <a:t>全局描述符</a:t>
            </a:r>
            <a:r>
              <a:rPr lang="en-US" altLang="zh-CN" dirty="0" smtClean="0"/>
              <a:t>, </a:t>
            </a:r>
            <a:r>
              <a:rPr lang="zh-CN" altLang="en-US" dirty="0" smtClean="0"/>
              <a:t>每</a:t>
            </a:r>
            <a:r>
              <a:rPr lang="en-US" altLang="zh-CN" dirty="0" smtClean="0"/>
              <a:t>CPU</a:t>
            </a:r>
            <a:r>
              <a:rPr lang="zh-CN" altLang="en-US" dirty="0" smtClean="0"/>
              <a:t>一个 表地址存放在</a:t>
            </a:r>
            <a:r>
              <a:rPr lang="en-US" altLang="zh-CN" dirty="0" smtClean="0"/>
              <a:t>GDTR</a:t>
            </a:r>
            <a:r>
              <a:rPr lang="zh-CN" altLang="en-US" dirty="0" smtClean="0"/>
              <a:t>中</a:t>
            </a:r>
            <a:endParaRPr lang="en-US" altLang="zh-CN" dirty="0" smtClean="0"/>
          </a:p>
          <a:p>
            <a:r>
              <a:rPr lang="en-US" altLang="zh-CN" dirty="0" smtClean="0"/>
              <a:t>LDT </a:t>
            </a:r>
            <a:r>
              <a:rPr lang="zh-CN" altLang="en-US" dirty="0" smtClean="0"/>
              <a:t>局部描述符</a:t>
            </a:r>
            <a:r>
              <a:rPr lang="en-US" altLang="zh-CN" dirty="0" smtClean="0"/>
              <a:t>, </a:t>
            </a:r>
            <a:r>
              <a:rPr lang="zh-CN" altLang="en-US" dirty="0" smtClean="0"/>
              <a:t>进程切换的时候会加载到</a:t>
            </a:r>
            <a:r>
              <a:rPr lang="en-US" altLang="zh-CN" dirty="0" smtClean="0"/>
              <a:t>LDTR</a:t>
            </a:r>
            <a:r>
              <a:rPr lang="zh-CN" altLang="en-US" dirty="0" smtClean="0"/>
              <a:t>中</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20</a:t>
            </a:fld>
            <a:endParaRPr lang="zh-CN" altLang="en-US"/>
          </a:p>
        </p:txBody>
      </p:sp>
    </p:spTree>
    <p:extLst>
      <p:ext uri="{BB962C8B-B14F-4D97-AF65-F5344CB8AC3E}">
        <p14:creationId xmlns:p14="http://schemas.microsoft.com/office/powerpoint/2010/main" xmlns="" val="1042827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栈的增长方向是由高地址往低地址</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21</a:t>
            </a:fld>
            <a:endParaRPr lang="zh-CN" altLang="en-US"/>
          </a:p>
        </p:txBody>
      </p:sp>
    </p:spTree>
    <p:extLst>
      <p:ext uri="{BB962C8B-B14F-4D97-AF65-F5344CB8AC3E}">
        <p14:creationId xmlns:p14="http://schemas.microsoft.com/office/powerpoint/2010/main" xmlns="" val="1942428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堆则是</a:t>
            </a:r>
            <a:r>
              <a:rPr lang="en-US" altLang="zh-CN" sz="1200" b="0" i="0"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函数库提供的，它的机制是很复杂的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例如为了分配一块内存，库函数会按照一定的算法（具体的算法可以参考数据结构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操作系统）在堆内存中搜索可用的足够大小的空间，如果没有足够大小的空间（可能是由于内存碎片太多），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就有可能调用系统功能去增加程序数据段的内存空间，这样就有机会分到足够大小的内存，然后进行返回。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显然，堆的效率比栈要低得多。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new </a:t>
            </a:r>
            <a:r>
              <a:rPr lang="zh-CN" altLang="en-US" dirty="0"/>
              <a:t>作用到对象上，编译器会先调用 </a:t>
            </a:r>
            <a:r>
              <a:rPr lang="en-US" altLang="zh-CN" dirty="0"/>
              <a:t>operator new </a:t>
            </a:r>
            <a:r>
              <a:rPr lang="zh-CN" altLang="en-US" dirty="0"/>
              <a:t>函数分配内存，再在已分配的内存上调用构造函数。</a:t>
            </a:r>
            <a:endParaRPr lang="en-US" altLang="zh-CN" dirty="0"/>
          </a:p>
          <a:p>
            <a:endParaRPr lang="en-US" altLang="zh-CN" dirty="0"/>
          </a:p>
          <a:p>
            <a:r>
              <a:rPr lang="en-US" altLang="zh-CN" dirty="0"/>
              <a:t>delete </a:t>
            </a:r>
            <a:r>
              <a:rPr lang="zh-CN" altLang="en-US" dirty="0"/>
              <a:t>作用到对象上，编译器会先调用析构函数，再调用</a:t>
            </a:r>
            <a:r>
              <a:rPr lang="en-US" altLang="zh-CN" dirty="0"/>
              <a:t>operator delete </a:t>
            </a:r>
            <a:r>
              <a:rPr lang="zh-CN" altLang="en-US" dirty="0"/>
              <a:t>释放内存。</a:t>
            </a:r>
            <a:endParaRPr lang="en-US" altLang="zh-CN" dirty="0"/>
          </a:p>
          <a:p>
            <a:endParaRPr lang="en-US" altLang="zh-CN" dirty="0"/>
          </a:p>
          <a:p>
            <a:r>
              <a:rPr lang="zh-CN" altLang="en-US" dirty="0"/>
              <a:t>定位 </a:t>
            </a:r>
            <a:r>
              <a:rPr lang="en-US" altLang="zh-CN" dirty="0"/>
              <a:t>new </a:t>
            </a:r>
            <a:r>
              <a:rPr lang="zh-CN" altLang="en-US" dirty="0"/>
              <a:t>的作用在于对分配的内存手动调用构造函数</a:t>
            </a:r>
            <a:endParaRPr lang="en-US" altLang="zh-CN" dirty="0"/>
          </a:p>
          <a:p>
            <a:r>
              <a:rPr lang="en-US" altLang="zh-CN" sz="1200" kern="1200" dirty="0">
                <a:solidFill>
                  <a:schemeClr val="tx1"/>
                </a:solidFill>
                <a:latin typeface="+mn-lt"/>
                <a:ea typeface="+mn-ea"/>
                <a:cs typeface="+mn-cs"/>
              </a:rPr>
              <a:t>new ( address ) type( </a:t>
            </a:r>
            <a:r>
              <a:rPr lang="en-US" altLang="zh-CN" sz="1200" kern="1200" dirty="0" err="1">
                <a:solidFill>
                  <a:schemeClr val="tx1"/>
                </a:solidFill>
                <a:latin typeface="+mn-lt"/>
                <a:ea typeface="+mn-ea"/>
                <a:cs typeface="+mn-cs"/>
              </a:rPr>
              <a:t>params</a:t>
            </a:r>
            <a:r>
              <a:rPr lang="en-US" altLang="zh-CN" sz="1200" kern="1200" dirty="0">
                <a:solidFill>
                  <a:schemeClr val="tx1"/>
                </a:solidFill>
                <a:latin typeface="+mn-lt"/>
                <a:ea typeface="+mn-ea"/>
                <a:cs typeface="+mn-cs"/>
              </a:rPr>
              <a:t>… );</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可以看</a:t>
            </a:r>
            <a:r>
              <a:rPr lang="en-US" altLang="zh-CN" sz="1200" kern="1200" dirty="0">
                <a:solidFill>
                  <a:schemeClr val="tx1"/>
                </a:solidFill>
                <a:latin typeface="+mn-lt"/>
                <a:ea typeface="+mn-ea"/>
                <a:cs typeface="+mn-cs"/>
              </a:rPr>
              <a:t>Lesson-6 </a:t>
            </a:r>
            <a:r>
              <a:rPr lang="zh-CN" altLang="en-US" sz="1200" kern="1200" dirty="0">
                <a:solidFill>
                  <a:schemeClr val="tx1"/>
                </a:solidFill>
                <a:latin typeface="+mn-lt"/>
                <a:ea typeface="+mn-ea"/>
                <a:cs typeface="+mn-cs"/>
              </a:rPr>
              <a:t>中的例程</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22</a:t>
            </a:fld>
            <a:endParaRPr lang="zh-CN" altLang="en-US"/>
          </a:p>
        </p:txBody>
      </p:sp>
    </p:spTree>
    <p:extLst>
      <p:ext uri="{BB962C8B-B14F-4D97-AF65-F5344CB8AC3E}">
        <p14:creationId xmlns:p14="http://schemas.microsoft.com/office/powerpoint/2010/main" xmlns="" val="382371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r>
              <a:rPr lang="en-US" altLang="zh-CN" dirty="0"/>
              <a:t>DOS</a:t>
            </a:r>
            <a:r>
              <a:rPr lang="zh-CN" altLang="en-US" dirty="0"/>
              <a:t>系统，只能使用</a:t>
            </a:r>
            <a:r>
              <a:rPr lang="en-US" altLang="zh-CN" dirty="0"/>
              <a:t>1M</a:t>
            </a:r>
            <a:r>
              <a:rPr lang="zh-CN" altLang="en-US" baseline="0" dirty="0"/>
              <a:t>内存，为解决内存问题，当时使用一个扩展驱动</a:t>
            </a:r>
            <a:r>
              <a:rPr lang="en-US" altLang="zh-CN" baseline="0" dirty="0"/>
              <a:t>HIMEM.SYS。</a:t>
            </a:r>
          </a:p>
          <a:p>
            <a:r>
              <a:rPr lang="zh-CN" altLang="en-US" baseline="0" dirty="0"/>
              <a:t>该驱动允许程序通过调用中断，从扩展内存中交换</a:t>
            </a:r>
            <a:r>
              <a:rPr lang="en-US" altLang="zh-CN" baseline="0" dirty="0"/>
              <a:t>64K</a:t>
            </a:r>
            <a:r>
              <a:rPr lang="zh-CN" altLang="en-US" baseline="0" dirty="0"/>
              <a:t>内存到主存中。</a:t>
            </a:r>
            <a:endParaRPr lang="en-US" altLang="zh-CN" baseline="0" dirty="0"/>
          </a:p>
          <a:p>
            <a:endParaRPr lang="en-US" altLang="zh-CN" baseline="0" dirty="0"/>
          </a:p>
          <a:p>
            <a:r>
              <a:rPr lang="en-US" altLang="zh-CN" dirty="0"/>
              <a:t>WINDOWS</a:t>
            </a:r>
            <a:r>
              <a:rPr lang="zh-CN" altLang="en-US" dirty="0"/>
              <a:t>时代，线性地址最大支持</a:t>
            </a:r>
            <a:r>
              <a:rPr lang="en-US" altLang="zh-CN" dirty="0"/>
              <a:t>4GB，</a:t>
            </a:r>
            <a:r>
              <a:rPr lang="zh-CN" altLang="en-US" dirty="0"/>
              <a:t>系统使用低</a:t>
            </a:r>
            <a:r>
              <a:rPr lang="en-US" altLang="zh-CN" dirty="0"/>
              <a:t>2GB，</a:t>
            </a:r>
            <a:r>
              <a:rPr lang="zh-CN" altLang="en-US" dirty="0"/>
              <a:t>高</a:t>
            </a:r>
            <a:r>
              <a:rPr lang="en-US" altLang="zh-CN" dirty="0"/>
              <a:t>2GB</a:t>
            </a:r>
            <a:r>
              <a:rPr lang="zh-CN" altLang="en-US" dirty="0"/>
              <a:t>留给应用程序。</a:t>
            </a:r>
            <a:endParaRPr lang="en-US" altLang="zh-CN" dirty="0"/>
          </a:p>
          <a:p>
            <a:r>
              <a:rPr lang="zh-CN" altLang="en-US" dirty="0"/>
              <a:t>在多任务体系结构下，实际上每个程序都可以使用</a:t>
            </a:r>
            <a:r>
              <a:rPr lang="en-US" altLang="zh-CN" dirty="0"/>
              <a:t>2GB</a:t>
            </a:r>
            <a:r>
              <a:rPr lang="zh-CN" altLang="en-US" dirty="0"/>
              <a:t>的内存，显而易见，这么个用法物理内存是不够的。</a:t>
            </a:r>
            <a:endParaRPr lang="en-US" altLang="zh-CN" dirty="0"/>
          </a:p>
          <a:p>
            <a:endParaRPr lang="en-US" altLang="zh-CN" dirty="0"/>
          </a:p>
          <a:p>
            <a:r>
              <a:rPr lang="zh-CN" altLang="en-US" dirty="0"/>
              <a:t>操作系统使用虚拟内存来将暂时不用的数据记录到磁盘上，在需要的时候再读出来，这就是虚拟内存。</a:t>
            </a:r>
            <a:endParaRPr lang="en-US" altLang="zh-CN" dirty="0"/>
          </a:p>
          <a:p>
            <a:endParaRPr lang="en-US" altLang="zh-CN" dirty="0"/>
          </a:p>
          <a:p>
            <a:r>
              <a:rPr lang="zh-CN" altLang="en-US" dirty="0"/>
              <a:t>系统使用的</a:t>
            </a:r>
            <a:r>
              <a:rPr lang="en-US" altLang="zh-CN" dirty="0"/>
              <a:t>2GB</a:t>
            </a:r>
            <a:r>
              <a:rPr lang="zh-CN" altLang="en-US" dirty="0"/>
              <a:t>内存称为未分页内存，这些内存由系统使用，主要是驱动程序。并且不会交换到虚拟内存中。</a:t>
            </a:r>
            <a:endParaRPr lang="en-US" altLang="zh-CN" dirty="0"/>
          </a:p>
          <a:p>
            <a:endParaRPr lang="en-US" altLang="zh-CN" dirty="0"/>
          </a:p>
          <a:p>
            <a:r>
              <a:rPr lang="zh-CN" altLang="en-US" dirty="0"/>
              <a:t>应用使用的</a:t>
            </a:r>
            <a:r>
              <a:rPr lang="en-US" altLang="zh-CN" dirty="0"/>
              <a:t>2GB</a:t>
            </a:r>
            <a:r>
              <a:rPr lang="zh-CN" altLang="en-US" dirty="0"/>
              <a:t>内存称为分页内存，这些内存可以被交换到虚拟内存。</a:t>
            </a:r>
            <a:endParaRPr lang="en-US" altLang="zh-CN" dirty="0"/>
          </a:p>
          <a:p>
            <a:endParaRPr lang="en-US" altLang="zh-CN" dirty="0"/>
          </a:p>
          <a:p>
            <a:r>
              <a:rPr lang="zh-CN" altLang="en-US" dirty="0"/>
              <a:t>我们现在在调试时看到的地址为虚拟地址，与之对应的为实地址（物理地址），虚地址和实地址之间由操作系统来通过可编程</a:t>
            </a:r>
            <a:r>
              <a:rPr lang="zh-CN" altLang="en-US" dirty="0" smtClean="0"/>
              <a:t>的</a:t>
            </a:r>
            <a:r>
              <a:rPr lang="en-US" altLang="zh-CN" dirty="0" smtClean="0"/>
              <a:t>LDT GDT </a:t>
            </a:r>
            <a:r>
              <a:rPr lang="zh-CN" altLang="en-US" dirty="0" smtClean="0"/>
              <a:t>表</a:t>
            </a:r>
            <a:r>
              <a:rPr lang="zh-CN" altLang="en-US" dirty="0"/>
              <a:t>建立映射关系。</a:t>
            </a:r>
            <a:endParaRPr lang="en-US" altLang="zh-CN" dirty="0"/>
          </a:p>
          <a:p>
            <a:endParaRPr lang="en-US" altLang="zh-CN" dirty="0"/>
          </a:p>
          <a:p>
            <a:r>
              <a:rPr lang="zh-CN" altLang="en-US" dirty="0"/>
              <a:t>通过查看任务管理器来</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23</a:t>
            </a:fld>
            <a:endParaRPr lang="zh-CN" altLang="en-US"/>
          </a:p>
        </p:txBody>
      </p:sp>
    </p:spTree>
    <p:extLst>
      <p:ext uri="{BB962C8B-B14F-4D97-AF65-F5344CB8AC3E}">
        <p14:creationId xmlns:p14="http://schemas.microsoft.com/office/powerpoint/2010/main" xmlns="" val="76368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 </a:t>
            </a:r>
            <a:r>
              <a:rPr lang="zh-CN" altLang="en-US" dirty="0"/>
              <a:t>下内存泄漏检测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_</a:t>
            </a:r>
            <a:r>
              <a:rPr lang="en-US" altLang="zh-CN" sz="1200" kern="1200" dirty="0" err="1">
                <a:solidFill>
                  <a:schemeClr val="tx1"/>
                </a:solidFill>
                <a:latin typeface="+mn-lt"/>
                <a:ea typeface="+mn-ea"/>
                <a:cs typeface="+mn-cs"/>
              </a:rPr>
              <a:t>CrtSetDbgFlag</a:t>
            </a:r>
            <a:r>
              <a:rPr lang="en-US" altLang="zh-CN" sz="1200" kern="1200" dirty="0">
                <a:solidFill>
                  <a:schemeClr val="tx1"/>
                </a:solidFill>
                <a:latin typeface="+mn-lt"/>
                <a:ea typeface="+mn-ea"/>
                <a:cs typeface="+mn-cs"/>
              </a:rPr>
              <a:t>( _CRTDBG_ALLOC_MEM_DF | _CRTDBG_LEAK_CHECK_DF );</a:t>
            </a:r>
          </a:p>
          <a:p>
            <a:endParaRPr lang="en-US" altLang="zh-CN" dirty="0"/>
          </a:p>
          <a:p>
            <a:r>
              <a:rPr lang="en-US" altLang="zh-CN" dirty="0"/>
              <a:t>CRT</a:t>
            </a:r>
          </a:p>
          <a:p>
            <a:endParaRPr lang="en-US" altLang="zh-CN" dirty="0"/>
          </a:p>
          <a:p>
            <a:r>
              <a:rPr lang="en-US" altLang="zh-CN" dirty="0"/>
              <a:t>VLD </a:t>
            </a:r>
            <a:r>
              <a:rPr lang="zh-CN" altLang="en-US" dirty="0"/>
              <a:t>内存泄漏检测库</a:t>
            </a:r>
            <a:endParaRPr lang="en-US" altLang="zh-CN" dirty="0"/>
          </a:p>
          <a:p>
            <a:endParaRPr lang="en-US" altLang="zh-CN" dirty="0"/>
          </a:p>
          <a:p>
            <a:r>
              <a:rPr lang="en-US" altLang="zh-CN" dirty="0" err="1"/>
              <a:t>linux</a:t>
            </a:r>
            <a:r>
              <a:rPr lang="zh-CN" altLang="en-US" dirty="0"/>
              <a:t>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Valgrind </a:t>
            </a:r>
            <a:r>
              <a:rPr lang="zh-CN" altLang="en-US" sz="1200" b="1" i="0" kern="1200" dirty="0">
                <a:solidFill>
                  <a:schemeClr val="tx1"/>
                </a:solidFill>
                <a:effectLst/>
                <a:latin typeface="+mn-lt"/>
                <a:ea typeface="+mn-ea"/>
                <a:cs typeface="+mn-cs"/>
              </a:rPr>
              <a:t>内存检测库</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24</a:t>
            </a:fld>
            <a:endParaRPr lang="zh-CN" altLang="en-US"/>
          </a:p>
        </p:txBody>
      </p:sp>
    </p:spTree>
    <p:extLst>
      <p:ext uri="{BB962C8B-B14F-4D97-AF65-F5344CB8AC3E}">
        <p14:creationId xmlns:p14="http://schemas.microsoft.com/office/powerpoint/2010/main" xmlns="" val="1627192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地址就是一个一维数组的下标</a:t>
            </a:r>
            <a:endParaRPr lang="en-US" altLang="zh-CN" dirty="0"/>
          </a:p>
          <a:p>
            <a:endParaRPr lang="en-US" altLang="zh-CN" dirty="0">
              <a:solidFill>
                <a:srgbClr val="FF0000"/>
              </a:solidFill>
            </a:endParaRPr>
          </a:p>
          <a:p>
            <a:r>
              <a:rPr lang="zh-CN" altLang="en-US" dirty="0">
                <a:solidFill>
                  <a:srgbClr val="FF0000"/>
                </a:solidFill>
              </a:rPr>
              <a:t>指针</a:t>
            </a:r>
            <a:r>
              <a:rPr lang="zh-CN" altLang="en-US" dirty="0"/>
              <a:t>就是记录地址的变量，除了记录地址外，还包含所指对象的类型信息（仅编译时使用）</a:t>
            </a:r>
            <a:endParaRPr lang="en-US" altLang="zh-CN" dirty="0"/>
          </a:p>
          <a:p>
            <a:endParaRPr lang="en-US" altLang="zh-CN" dirty="0"/>
          </a:p>
          <a:p>
            <a:r>
              <a:rPr lang="zh-CN" altLang="en-US" dirty="0"/>
              <a:t>指针本身是一个变量，既然是变量就有地址</a:t>
            </a:r>
            <a:endParaRPr lang="en-US" altLang="zh-CN" dirty="0"/>
          </a:p>
          <a:p>
            <a:endParaRPr lang="en-US" altLang="zh-CN" dirty="0"/>
          </a:p>
          <a:p>
            <a:r>
              <a:rPr lang="zh-CN" altLang="en-US" dirty="0"/>
              <a:t>指针的两个要素，地址和类型</a:t>
            </a:r>
            <a:endParaRPr lang="en-US" altLang="zh-CN" dirty="0"/>
          </a:p>
          <a:p>
            <a:r>
              <a:rPr lang="zh-CN" altLang="en-US" dirty="0"/>
              <a:t>地址是运行时需要用到的，类型是编译器需要用到的。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25</a:t>
            </a:fld>
            <a:endParaRPr lang="zh-CN" altLang="en-US"/>
          </a:p>
        </p:txBody>
      </p:sp>
    </p:spTree>
    <p:extLst>
      <p:ext uri="{BB962C8B-B14F-4D97-AF65-F5344CB8AC3E}">
        <p14:creationId xmlns:p14="http://schemas.microsoft.com/office/powerpoint/2010/main" xmlns="" val="791660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计算一个</a:t>
            </a:r>
            <a:r>
              <a:rPr lang="en-US" altLang="zh-CN" dirty="0"/>
              <a:t>3</a:t>
            </a:r>
            <a:r>
              <a:rPr lang="en-US" altLang="zh-CN" baseline="0" dirty="0"/>
              <a:t> x 3 </a:t>
            </a:r>
            <a:r>
              <a:rPr lang="zh-CN" altLang="en-US" baseline="0" dirty="0"/>
              <a:t>矩阵使用不同的方式定义最终结果的区别</a:t>
            </a:r>
            <a:endParaRPr lang="en-US" altLang="zh-CN" baseline="0" dirty="0"/>
          </a:p>
          <a:p>
            <a:pPr marL="171450" indent="-171450">
              <a:buFont typeface="Arial" panose="020B0604020202020204" pitchFamily="34" charset="0"/>
              <a:buChar char="•"/>
            </a:pPr>
            <a:r>
              <a:rPr lang="zh-CN" altLang="en-US" baseline="0" dirty="0"/>
              <a:t>尺寸上指针的指针多耗费</a:t>
            </a:r>
            <a:r>
              <a:rPr lang="en-US" altLang="zh-CN" baseline="0" dirty="0"/>
              <a:t>1 + 3 </a:t>
            </a:r>
          </a:p>
          <a:p>
            <a:pPr marL="171450" indent="-171450">
              <a:buFont typeface="Arial" panose="020B0604020202020204" pitchFamily="34" charset="0"/>
              <a:buChar char="•"/>
            </a:pPr>
            <a:endParaRPr lang="en-US" altLang="zh-CN" baseline="0" dirty="0"/>
          </a:p>
          <a:p>
            <a:pPr marL="171450" indent="-171450">
              <a:buFont typeface="Arial" panose="020B0604020202020204" pitchFamily="34" charset="0"/>
              <a:buChar char="•"/>
            </a:pPr>
            <a:endParaRPr lang="en-US" altLang="zh-CN" baseline="0" dirty="0"/>
          </a:p>
          <a:p>
            <a:pPr marL="0" indent="0">
              <a:buFont typeface="Arial" panose="020B0604020202020204" pitchFamily="34" charset="0"/>
              <a:buNone/>
            </a:pPr>
            <a:r>
              <a:rPr lang="zh-CN" altLang="en-US" dirty="0"/>
              <a:t>可打开</a:t>
            </a:r>
            <a:r>
              <a:rPr lang="en-US" altLang="zh-CN" dirty="0"/>
              <a:t>Lesson-7 </a:t>
            </a:r>
            <a:r>
              <a:rPr lang="zh-CN" altLang="en-US" dirty="0"/>
              <a:t>演示代码。</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26</a:t>
            </a:fld>
            <a:endParaRPr lang="zh-CN" altLang="en-US"/>
          </a:p>
        </p:txBody>
      </p:sp>
    </p:spTree>
    <p:extLst>
      <p:ext uri="{BB962C8B-B14F-4D97-AF65-F5344CB8AC3E}">
        <p14:creationId xmlns:p14="http://schemas.microsoft.com/office/powerpoint/2010/main" xmlns="" val="85054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考虑结构中有对象类型的存在时，结构是否</a:t>
            </a:r>
            <a:r>
              <a:rPr lang="en-US" altLang="zh-CN" dirty="0"/>
              <a:t>POD</a:t>
            </a:r>
            <a:r>
              <a:rPr lang="zh-CN" altLang="en-US" dirty="0"/>
              <a:t>类型</a:t>
            </a:r>
            <a:endParaRPr lang="en-US" altLang="zh-CN" dirty="0"/>
          </a:p>
          <a:p>
            <a:endParaRPr lang="en-US" altLang="zh-CN" dirty="0"/>
          </a:p>
          <a:p>
            <a:r>
              <a:rPr lang="zh-CN" altLang="en-US" dirty="0"/>
              <a:t>结构中有对象类型存在时，结构是否可以通过</a:t>
            </a:r>
            <a:r>
              <a:rPr lang="en-US" altLang="zh-CN" dirty="0"/>
              <a:t>malloc</a:t>
            </a:r>
            <a:r>
              <a:rPr lang="zh-CN" altLang="en-US" dirty="0"/>
              <a:t>来分配内存，分配后是否可以</a:t>
            </a:r>
            <a:r>
              <a:rPr lang="en-US" altLang="zh-CN" dirty="0" err="1"/>
              <a:t>memset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28</a:t>
            </a:fld>
            <a:endParaRPr lang="zh-CN" altLang="en-US"/>
          </a:p>
        </p:txBody>
      </p:sp>
    </p:spTree>
    <p:extLst>
      <p:ext uri="{BB962C8B-B14F-4D97-AF65-F5344CB8AC3E}">
        <p14:creationId xmlns:p14="http://schemas.microsoft.com/office/powerpoint/2010/main" xmlns="" val="97188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“杀一个程序员不需要用枪，改三次需求就可以了”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我想，只用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写程序的人最容易犯的错误就是认为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对面向对象的支持的实现本身就是面向对象的本质。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如果真的理解了面向对象，在特定需求下可以做出特定的结构来实现它。语言就已经是次要的东西了。</a:t>
            </a:r>
            <a:endParaRPr lang="en-US" altLang="zh-CN" sz="1200" b="0" i="0" kern="1200" dirty="0">
              <a:solidFill>
                <a:schemeClr val="tx1"/>
              </a:solidFill>
              <a:effectLst/>
              <a:latin typeface="+mn-lt"/>
              <a:ea typeface="+mn-ea"/>
              <a:cs typeface="+mn-cs"/>
            </a:endParaRPr>
          </a:p>
          <a:p>
            <a:endParaRPr lang="en-US" altLang="zh-CN" dirty="0"/>
          </a:p>
          <a:p>
            <a:r>
              <a:rPr lang="zh-CN" altLang="en-US" dirty="0"/>
              <a:t>面向对象</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面相对象设计的概念大家也都知道，它的设计目标就是希望软件系统能做到以下几点：</a:t>
            </a:r>
          </a:p>
          <a:p>
            <a:pPr marL="171450" indent="-171450">
              <a:buFontTx/>
              <a:buChar char="-"/>
            </a:pPr>
            <a:r>
              <a:rPr lang="zh-CN" altLang="en-US" sz="1200" b="0" i="0" kern="1200" dirty="0">
                <a:solidFill>
                  <a:schemeClr val="tx1"/>
                </a:solidFill>
                <a:effectLst/>
                <a:latin typeface="+mn-lt"/>
                <a:ea typeface="+mn-ea"/>
                <a:cs typeface="+mn-cs"/>
              </a:rPr>
              <a:t>可扩展：新特性能够很容易的添加到现有系统中，不会影响原本的东西</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可修改：当修改某一部分的代码时，不会影响到其它不相关的部分</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可替代：将系统中某部分的代码用其它有相同接口的类替换时，不会影响到现有系统</a:t>
            </a:r>
          </a:p>
          <a:p>
            <a:endParaRPr lang="en-US" altLang="zh-CN" dirty="0"/>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－单一职责原则</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－开放关闭原则</a:t>
            </a:r>
          </a:p>
          <a:p>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－里氏替换原则</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－接口隔离原则</a:t>
            </a:r>
          </a:p>
          <a:p>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－依赖倒置原则</a:t>
            </a:r>
          </a:p>
          <a:p>
            <a:endParaRPr lang="en-US" altLang="zh-CN" dirty="0"/>
          </a:p>
          <a:p>
            <a:pPr marL="171450" indent="-171450">
              <a:buFont typeface="Arial" panose="020B0604020202020204" pitchFamily="34" charset="0"/>
              <a:buChar char="•"/>
            </a:pPr>
            <a:r>
              <a:rPr lang="zh-CN" altLang="en-US" dirty="0"/>
              <a:t>基于对象 </a:t>
            </a:r>
            <a:r>
              <a:rPr lang="en-US" altLang="zh-CN" dirty="0"/>
              <a:t>– </a:t>
            </a:r>
            <a:r>
              <a:rPr lang="zh-CN" altLang="en-US" dirty="0"/>
              <a:t>数据封装：只对数据的存取进行封装，并不是面向对象的方法。</a:t>
            </a:r>
            <a:endParaRPr lang="en-US" altLang="zh-CN" dirty="0"/>
          </a:p>
          <a:p>
            <a:pPr marL="628650" lvl="1" indent="-171450">
              <a:buFont typeface="Arial" panose="020B0604020202020204" pitchFamily="34" charset="0"/>
              <a:buChar char="•"/>
            </a:pPr>
            <a:r>
              <a:rPr lang="zh-CN" altLang="en-US" dirty="0"/>
              <a:t>例如，在设计任务系统的时候，将角色身上的任务对象取出，检查任务状态，检验任务是否完成。这属于基于对象，因为只有任务数据的访问，而没有任务行为的访问。</a:t>
            </a:r>
            <a:endParaRPr lang="en-US" altLang="zh-CN" dirty="0"/>
          </a:p>
          <a:p>
            <a:pPr marL="628650" lvl="1" indent="-171450">
              <a:buFont typeface="Arial" panose="020B0604020202020204" pitchFamily="34" charset="0"/>
              <a:buChar char="•"/>
            </a:pPr>
            <a:r>
              <a:rPr lang="zh-CN" altLang="en-US" dirty="0"/>
              <a:t>如果，将任务完成作为一个行为，封装成函数，</a:t>
            </a:r>
            <a:r>
              <a:rPr lang="en-US" altLang="zh-CN" dirty="0" err="1"/>
              <a:t>IsFinished</a:t>
            </a:r>
            <a:r>
              <a:rPr lang="en-US" altLang="zh-CN" dirty="0"/>
              <a:t>( Actor *) </a:t>
            </a:r>
            <a:r>
              <a:rPr lang="zh-CN" altLang="en-US" dirty="0"/>
              <a:t>则认为任务是面向对象的。</a:t>
            </a:r>
            <a:endParaRPr lang="en-US" altLang="zh-CN" dirty="0"/>
          </a:p>
          <a:p>
            <a:pPr marL="171450" lvl="0" indent="-171450">
              <a:buFont typeface="Arial" panose="020B0604020202020204" pitchFamily="34" charset="0"/>
              <a:buChar char="•"/>
            </a:pPr>
            <a:r>
              <a:rPr lang="zh-CN" altLang="en-US" dirty="0"/>
              <a:t>面向对象 </a:t>
            </a:r>
            <a:r>
              <a:rPr lang="en-US" altLang="zh-CN" dirty="0"/>
              <a:t>– </a:t>
            </a:r>
            <a:r>
              <a:rPr lang="zh-CN" altLang="en-US" dirty="0"/>
              <a:t>行为封装：针对对象的行为进行封装，才是面向对象</a:t>
            </a:r>
            <a:endParaRPr lang="en-US" altLang="zh-CN" dirty="0"/>
          </a:p>
          <a:p>
            <a:pPr marL="628650" lvl="1" indent="-171450">
              <a:buFont typeface="Arial" panose="020B0604020202020204" pitchFamily="34" charset="0"/>
              <a:buChar char="•"/>
            </a:pPr>
            <a:r>
              <a:rPr lang="zh-CN" altLang="en-US" dirty="0"/>
              <a:t>举例：</a:t>
            </a:r>
            <a:endParaRPr lang="en-US" altLang="zh-CN" dirty="0"/>
          </a:p>
          <a:p>
            <a:pPr marL="628650" lvl="1" indent="-171450">
              <a:buFont typeface="Arial" panose="020B0604020202020204" pitchFamily="34" charset="0"/>
              <a:buChar char="•"/>
            </a:pPr>
            <a:endParaRPr lang="en-US" altLang="zh-CN" dirty="0"/>
          </a:p>
          <a:p>
            <a:r>
              <a:rPr lang="zh-CN" altLang="en-US" dirty="0"/>
              <a:t>内聚：模块中数据之间的关系是否紧密。</a:t>
            </a:r>
            <a:endParaRPr lang="en-US" altLang="zh-CN" dirty="0"/>
          </a:p>
          <a:p>
            <a:pPr marL="17145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对模块内的任何行为，与其他模块交互数据的量越少内聚越高。</a:t>
            </a:r>
            <a:endParaRPr lang="en-US" altLang="zh-CN" dirty="0"/>
          </a:p>
          <a:p>
            <a:pPr marL="171450" indent="-171450">
              <a:buFont typeface="Arial" panose="020B0604020202020204" pitchFamily="34" charset="0"/>
              <a:buChar char="•"/>
            </a:pPr>
            <a:r>
              <a:rPr lang="zh-CN" altLang="en-US" dirty="0"/>
              <a:t>优点</a:t>
            </a:r>
            <a:endParaRPr lang="en-US" altLang="zh-CN" dirty="0"/>
          </a:p>
          <a:p>
            <a:pPr marL="628650" lvl="1" indent="-171450">
              <a:buFont typeface="Arial" panose="020B0604020202020204" pitchFamily="34" charset="0"/>
              <a:buChar char="•"/>
            </a:pPr>
            <a:r>
              <a:rPr lang="zh-CN" altLang="en-US" dirty="0"/>
              <a:t>减少外部数据的访问可以有效增加对外部模块的依赖</a:t>
            </a:r>
            <a:endParaRPr lang="en-US" altLang="zh-CN" dirty="0"/>
          </a:p>
          <a:p>
            <a:pPr marL="628650" lvl="1" indent="-171450">
              <a:buFont typeface="Arial" panose="020B0604020202020204" pitchFamily="34" charset="0"/>
              <a:buChar char="•"/>
            </a:pPr>
            <a:r>
              <a:rPr lang="zh-CN" altLang="en-US" dirty="0"/>
              <a:t>内部代码修改的导致外部代码修改的风险降低。</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内聚越高，说明模块的无关性越低，甚至可以被丢弃。</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耦合：模块中与其他模块连接的紧密程度。</a:t>
            </a:r>
            <a:endParaRPr lang="en-US" altLang="zh-CN" dirty="0"/>
          </a:p>
          <a:p>
            <a:pPr marL="171450" lvl="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对模块内的任何行为，如果对其他任何模块的访问都通过接口则说明是低耦合的</a:t>
            </a:r>
            <a:endParaRPr lang="en-US" altLang="zh-CN" dirty="0"/>
          </a:p>
          <a:p>
            <a:pPr marL="628650" lvl="1" indent="-171450">
              <a:buFont typeface="Arial" panose="020B0604020202020204" pitchFamily="34" charset="0"/>
              <a:buChar char="•"/>
            </a:pPr>
            <a:r>
              <a:rPr lang="zh-CN" altLang="en-US" dirty="0"/>
              <a:t>直接对其他模块进行数据访问，是高耦合行为</a:t>
            </a:r>
            <a:endParaRPr lang="en-US" altLang="zh-CN" dirty="0"/>
          </a:p>
          <a:p>
            <a:pPr marL="628650" lvl="1" indent="-171450">
              <a:buFont typeface="Arial" panose="020B0604020202020204" pitchFamily="34" charset="0"/>
              <a:buChar char="•"/>
            </a:pPr>
            <a:r>
              <a:rPr lang="zh-CN" altLang="en-US" dirty="0"/>
              <a:t>容易被替代的模块儿耦合性很低。</a:t>
            </a:r>
            <a:endParaRPr lang="en-US" altLang="zh-CN" dirty="0"/>
          </a:p>
          <a:p>
            <a:pPr marL="628650" lvl="1" indent="-171450">
              <a:buFont typeface="Arial" panose="020B0604020202020204" pitchFamily="34" charset="0"/>
              <a:buChar char="•"/>
            </a:pPr>
            <a:r>
              <a:rPr lang="zh-CN" altLang="en-US" dirty="0"/>
              <a:t>继承是高耦合行为</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使软件的维护性变差</a:t>
            </a:r>
            <a:endParaRPr lang="en-US" altLang="zh-CN" dirty="0"/>
          </a:p>
          <a:p>
            <a:pPr marL="628650" lvl="1" indent="-171450">
              <a:buFont typeface="Arial" panose="020B0604020202020204" pitchFamily="34" charset="0"/>
              <a:buChar char="•"/>
            </a:pPr>
            <a:r>
              <a:rPr lang="zh-CN" altLang="en-US" dirty="0"/>
              <a:t>使软件变得不容易理解</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依赖倒置：</a:t>
            </a:r>
            <a:endParaRPr lang="en-US" altLang="zh-CN" dirty="0"/>
          </a:p>
          <a:p>
            <a:pPr marL="171450" lvl="0" indent="-171450">
              <a:buFont typeface="Arial" panose="020B0604020202020204" pitchFamily="34" charset="0"/>
              <a:buChar char="•"/>
            </a:pPr>
            <a:r>
              <a:rPr lang="zh-CN" altLang="en-US" dirty="0"/>
              <a:t>正常情况，应用层设计接口，使用</a:t>
            </a:r>
            <a:r>
              <a:rPr lang="en-US" altLang="zh-CN" dirty="0"/>
              <a:t>SDK</a:t>
            </a:r>
            <a:r>
              <a:rPr lang="zh-CN" altLang="en-US" dirty="0"/>
              <a:t>去实现接口。</a:t>
            </a:r>
            <a:endParaRPr lang="en-US" altLang="zh-CN" dirty="0"/>
          </a:p>
          <a:p>
            <a:pPr marL="171450" lvl="0" indent="-171450">
              <a:buFont typeface="Arial" panose="020B0604020202020204" pitchFamily="34" charset="0"/>
              <a:buChar char="•"/>
            </a:pPr>
            <a:r>
              <a:rPr lang="zh-CN" altLang="en-US" dirty="0"/>
              <a:t>倒置情况，底层设计接口，应用层实现接口。</a:t>
            </a:r>
            <a:endParaRPr lang="en-US" altLang="zh-CN" dirty="0"/>
          </a:p>
          <a:p>
            <a:pPr marL="171450" lvl="0" indent="-171450">
              <a:buFont typeface="Arial" panose="020B0604020202020204" pitchFamily="34" charset="0"/>
              <a:buChar char="•"/>
            </a:pPr>
            <a:r>
              <a:rPr lang="zh-CN" altLang="en-US" dirty="0"/>
              <a:t>举例：</a:t>
            </a:r>
            <a:r>
              <a:rPr lang="en-US" altLang="zh-CN" dirty="0"/>
              <a:t>GUI </a:t>
            </a:r>
            <a:r>
              <a:rPr lang="en-US" altLang="zh-CN" dirty="0" err="1"/>
              <a:t>Icanvas</a:t>
            </a:r>
            <a:endParaRPr lang="en-US" altLang="zh-CN" dirty="0"/>
          </a:p>
          <a:p>
            <a:pPr marL="628650" lvl="1" indent="-171450">
              <a:buFont typeface="Arial" panose="020B0604020202020204" pitchFamily="34" charset="0"/>
              <a:buChar char="•"/>
            </a:pPr>
            <a:r>
              <a:rPr lang="zh-CN" altLang="en-US" dirty="0"/>
              <a:t>正常情况，底层使用更高层级的图像绘制代码，来显示</a:t>
            </a:r>
            <a:r>
              <a:rPr lang="en-US" altLang="zh-CN" dirty="0"/>
              <a:t>UI</a:t>
            </a:r>
            <a:r>
              <a:rPr lang="zh-CN" altLang="en-US" dirty="0"/>
              <a:t>图形。</a:t>
            </a:r>
            <a:endParaRPr lang="en-US" altLang="zh-CN" dirty="0"/>
          </a:p>
          <a:p>
            <a:pPr marL="628650" lvl="1" indent="-171450">
              <a:buFont typeface="Arial" panose="020B0604020202020204" pitchFamily="34" charset="0"/>
              <a:buChar char="•"/>
            </a:pPr>
            <a:r>
              <a:rPr lang="zh-CN" altLang="en-US" dirty="0"/>
              <a:t>倒置情况，应用层根据底层设置的接口实现图像绘制的代码。</a:t>
            </a: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29</a:t>
            </a:fld>
            <a:endParaRPr lang="zh-CN" altLang="en-US"/>
          </a:p>
        </p:txBody>
      </p:sp>
    </p:spTree>
    <p:extLst>
      <p:ext uri="{BB962C8B-B14F-4D97-AF65-F5344CB8AC3E}">
        <p14:creationId xmlns:p14="http://schemas.microsoft.com/office/powerpoint/2010/main" xmlns="" val="801939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单例中，必须禁止拷贝构造，和赋值重载。</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30</a:t>
            </a:fld>
            <a:endParaRPr lang="zh-CN" altLang="en-US"/>
          </a:p>
        </p:txBody>
      </p:sp>
    </p:spTree>
    <p:extLst>
      <p:ext uri="{BB962C8B-B14F-4D97-AF65-F5344CB8AC3E}">
        <p14:creationId xmlns:p14="http://schemas.microsoft.com/office/powerpoint/2010/main" xmlns="" val="345567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t>
            </a:r>
            <a:r>
              <a:rPr lang="zh-CN" altLang="en-US" dirty="0" smtClean="0"/>
              <a:t>有那些标签</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volatile </a:t>
            </a:r>
            <a:r>
              <a:rPr lang="zh-CN" altLang="en-US" dirty="0"/>
              <a:t>：</a:t>
            </a:r>
            <a:endParaRPr lang="en-US" altLang="zh-CN" dirty="0"/>
          </a:p>
          <a:p>
            <a:pPr marL="171450" indent="-171450">
              <a:buFontTx/>
              <a:buChar char="-"/>
            </a:pPr>
            <a:r>
              <a:rPr lang="zh-CN" altLang="en-US" dirty="0"/>
              <a:t>变量声明该变量可能被多线程访问，是一个易变的值。</a:t>
            </a:r>
            <a:endParaRPr lang="en-US" altLang="zh-CN" dirty="0"/>
          </a:p>
          <a:p>
            <a:pPr marL="171450" indent="-171450">
              <a:buFontTx/>
              <a:buChar char="-"/>
            </a:pPr>
            <a:r>
              <a:rPr lang="zh-CN" altLang="en-US" dirty="0"/>
              <a:t>每次获取该值时都应从内存中读取，而不是读取寄存器中缓存的值。</a:t>
            </a:r>
            <a:endParaRPr lang="en-US" altLang="zh-CN" dirty="0"/>
          </a:p>
          <a:p>
            <a:pPr marL="171450" indent="-171450">
              <a:buFontTx/>
              <a:buChar char="-"/>
            </a:pPr>
            <a:endParaRPr lang="en-US" altLang="zh-CN" dirty="0"/>
          </a:p>
          <a:p>
            <a:pPr marL="0" indent="0">
              <a:buFontTx/>
              <a:buNone/>
            </a:pPr>
            <a:r>
              <a:rPr lang="en-US" altLang="zh-CN" dirty="0"/>
              <a:t>mutable</a:t>
            </a:r>
            <a:r>
              <a:rPr lang="zh-CN" altLang="en-US" dirty="0"/>
              <a:t>：</a:t>
            </a:r>
            <a:endParaRPr lang="en-US" altLang="zh-CN" dirty="0"/>
          </a:p>
          <a:p>
            <a:pPr marL="171450" indent="-171450">
              <a:buFontTx/>
              <a:buChar char="-"/>
            </a:pPr>
            <a:r>
              <a:rPr lang="zh-CN" altLang="en-US" dirty="0"/>
              <a:t>该关键字声明此值是可以在</a:t>
            </a:r>
            <a:r>
              <a:rPr lang="en-US" altLang="zh-CN" dirty="0" err="1"/>
              <a:t>const</a:t>
            </a:r>
            <a:r>
              <a:rPr lang="zh-CN" altLang="en-US" dirty="0"/>
              <a:t>修饰符下更改的变量。</a:t>
            </a:r>
            <a:endParaRPr lang="en-US" altLang="zh-CN" dirty="0"/>
          </a:p>
          <a:p>
            <a:pPr marL="171450" indent="-171450">
              <a:buFontTx/>
              <a:buChar char="-"/>
            </a:pPr>
            <a:r>
              <a:rPr lang="zh-CN" altLang="en-US" dirty="0"/>
              <a:t>一般用于状态标记</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31</a:t>
            </a:fld>
            <a:endParaRPr lang="zh-CN" altLang="en-US"/>
          </a:p>
        </p:txBody>
      </p:sp>
    </p:spTree>
    <p:extLst>
      <p:ext uri="{BB962C8B-B14F-4D97-AF65-F5344CB8AC3E}">
        <p14:creationId xmlns:p14="http://schemas.microsoft.com/office/powerpoint/2010/main" xmlns="" val="278599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注意：在上面这个图中，我在虚函数表的最后多加了一个结点，这是虚函数表的结束结点，就像字符串的结束符“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”一样，其标志了虚函数表的结束。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这个结束标志的值在不同的编译器下是不同的。</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WinXP+VS2003</a:t>
            </a:r>
            <a:r>
              <a:rPr lang="zh-CN" altLang="en-US" sz="1200" b="0" i="0" kern="1200" dirty="0">
                <a:solidFill>
                  <a:schemeClr val="tx1"/>
                </a:solidFill>
                <a:effectLst/>
                <a:latin typeface="+mn-lt"/>
                <a:ea typeface="+mn-ea"/>
                <a:cs typeface="+mn-cs"/>
              </a:rPr>
              <a:t>下，这个值是</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而在</a:t>
            </a:r>
            <a:r>
              <a:rPr lang="en-US" altLang="zh-CN" sz="1200" b="0" i="0" kern="1200" dirty="0">
                <a:solidFill>
                  <a:schemeClr val="tx1"/>
                </a:solidFill>
                <a:effectLst/>
                <a:latin typeface="+mn-lt"/>
                <a:ea typeface="+mn-ea"/>
                <a:cs typeface="+mn-cs"/>
              </a:rPr>
              <a:t>Ubuntu 7.10 + </a:t>
            </a:r>
            <a:r>
              <a:rPr lang="en-US" altLang="zh-CN" sz="1200" b="1" i="0" u="none" strike="noStrike" kern="1200" dirty="0" err="1">
                <a:solidFill>
                  <a:schemeClr val="tx1"/>
                </a:solidFill>
                <a:effectLst/>
                <a:latin typeface="+mn-lt"/>
                <a:ea typeface="+mn-ea"/>
                <a:cs typeface="+mn-cs"/>
                <a:hlinkClick r:id="rId3" tooltip="Linux知识库"/>
              </a:rPr>
              <a:t>linux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2.6.22 + GCC 4.1.3</a:t>
            </a:r>
            <a:r>
              <a:rPr lang="zh-CN" altLang="en-US" sz="1200" b="0" i="0" kern="1200" dirty="0">
                <a:solidFill>
                  <a:schemeClr val="tx1"/>
                </a:solidFill>
                <a:effectLst/>
                <a:latin typeface="+mn-lt"/>
                <a:ea typeface="+mn-ea"/>
                <a:cs typeface="+mn-cs"/>
              </a:rPr>
              <a:t>下，这个值是如果</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，表示还有下一个虚函数表，如果值是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，表示是最后一个虚函数表。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32</a:t>
            </a:fld>
            <a:endParaRPr lang="zh-CN" altLang="en-US"/>
          </a:p>
        </p:txBody>
      </p:sp>
    </p:spTree>
    <p:extLst>
      <p:ext uri="{BB962C8B-B14F-4D97-AF65-F5344CB8AC3E}">
        <p14:creationId xmlns:p14="http://schemas.microsoft.com/office/powerpoint/2010/main" xmlns="" val="974056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一般继承（无虚函数覆盖）</a:t>
            </a:r>
          </a:p>
          <a:p>
            <a:r>
              <a:rPr lang="zh-CN" altLang="en-US" sz="1200" b="0" i="0" kern="1200" dirty="0">
                <a:solidFill>
                  <a:schemeClr val="tx1"/>
                </a:solidFill>
                <a:effectLst/>
                <a:latin typeface="+mn-lt"/>
                <a:ea typeface="+mn-ea"/>
                <a:cs typeface="+mn-cs"/>
              </a:rPr>
              <a:t>我们可以看到下面几点：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）虚函数按照其声明顺序放于表中。</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）父类的虚函数在子类的虚函数前面。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一般继承（有虚函数覆盖）</a:t>
            </a:r>
          </a:p>
          <a:p>
            <a:r>
              <a:rPr lang="zh-CN" altLang="en-US" sz="1200" b="0" i="0" kern="1200" dirty="0">
                <a:solidFill>
                  <a:schemeClr val="tx1"/>
                </a:solidFill>
                <a:effectLst/>
                <a:latin typeface="+mn-lt"/>
                <a:ea typeface="+mn-ea"/>
                <a:cs typeface="+mn-cs"/>
              </a:rPr>
              <a:t>我们从表中可以看到下面几点，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）覆盖的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函数被放到了虚表中原来父类虚函数的位置。</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）没有被覆盖的函数依旧。</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33</a:t>
            </a:fld>
            <a:endParaRPr lang="zh-CN" altLang="en-US"/>
          </a:p>
        </p:txBody>
      </p:sp>
    </p:spTree>
    <p:extLst>
      <p:ext uri="{BB962C8B-B14F-4D97-AF65-F5344CB8AC3E}">
        <p14:creationId xmlns:p14="http://schemas.microsoft.com/office/powerpoint/2010/main" xmlns="" val="3555527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多重继承（无虚函数覆盖）</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我们可以看到：</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每个父类都有自己的虚表。</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子类的成员函数被放到了第一个父类的表中。（所谓的第一个父类是按照声明顺序来判断的）</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这样做就是为了解决不同的父类类型的指针指向同一个子类实例，而能够调用到实际的函数。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多重继承（有虚函数覆盖）</a:t>
            </a:r>
          </a:p>
          <a:p>
            <a:endParaRPr lang="en-US" altLang="zh-CN" dirty="0"/>
          </a:p>
          <a:p>
            <a:r>
              <a:rPr lang="zh-CN" altLang="en-US" sz="1200" b="0" i="0" kern="1200" dirty="0">
                <a:solidFill>
                  <a:schemeClr val="tx1"/>
                </a:solidFill>
                <a:effectLst/>
                <a:latin typeface="+mn-lt"/>
                <a:ea typeface="+mn-ea"/>
                <a:cs typeface="+mn-cs"/>
              </a:rPr>
              <a:t>我们可以看见，三个父类虚函数表中的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的位置被替换成了子类的函数指针。这样，我们就可以任一静态类型的父类来指向子类，并调用子类的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34</a:t>
            </a:fld>
            <a:endParaRPr lang="zh-CN" altLang="en-US"/>
          </a:p>
        </p:txBody>
      </p:sp>
    </p:spTree>
    <p:extLst>
      <p:ext uri="{BB962C8B-B14F-4D97-AF65-F5344CB8AC3E}">
        <p14:creationId xmlns:p14="http://schemas.microsoft.com/office/powerpoint/2010/main" xmlns="" val="312448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一元运算符只对一个操作数进行操作，下面是一元运算符的实例：</a:t>
            </a:r>
          </a:p>
          <a:p>
            <a:pPr marL="171450" indent="-171450">
              <a:buFont typeface="Arial" panose="020B0604020202020204" pitchFamily="34" charset="0"/>
              <a:buChar char="•"/>
            </a:pPr>
            <a:r>
              <a:rPr lang="zh-CN" altLang="en-US" sz="1200" b="0" i="0" u="none" strike="noStrike" kern="1200" dirty="0">
                <a:solidFill>
                  <a:schemeClr val="tx1"/>
                </a:solidFill>
                <a:effectLst/>
                <a:latin typeface="+mn-lt"/>
                <a:ea typeface="+mn-ea"/>
                <a:cs typeface="+mn-cs"/>
                <a:hlinkClick r:id="rId3"/>
              </a:rPr>
              <a:t>递增运算符（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）和递减运算符（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a:t>
            </a:r>
            <a:endParaRPr lang="en-US" altLang="zh-CN"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一元减运算符，即负号（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逻辑非运算符（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二元运算符：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加运算符（</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减运算符（ </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乘运算符（ *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除运算符（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关系运算符：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语言支持各种关系运算符（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等等）</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位运算：</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&gt;&gt;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&lt;&lt;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&amp;</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36</a:t>
            </a:fld>
            <a:endParaRPr lang="zh-CN" altLang="en-US"/>
          </a:p>
        </p:txBody>
      </p:sp>
    </p:spTree>
    <p:extLst>
      <p:ext uri="{BB962C8B-B14F-4D97-AF65-F5344CB8AC3E}">
        <p14:creationId xmlns:p14="http://schemas.microsoft.com/office/powerpoint/2010/main" xmlns="" val="1121706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public</a:t>
            </a:r>
          </a:p>
          <a:p>
            <a:pPr marL="628650" lvl="1" indent="-171450">
              <a:buFont typeface="Arial" panose="020B0604020202020204" pitchFamily="34" charset="0"/>
              <a:buChar char="•"/>
            </a:pPr>
            <a:r>
              <a:rPr lang="zh-CN" altLang="en-US" dirty="0"/>
              <a:t>例如，获取升级经验</a:t>
            </a:r>
            <a:endParaRPr lang="en-US" altLang="zh-CN" dirty="0"/>
          </a:p>
          <a:p>
            <a:pPr marL="1143000" lvl="2" indent="-228600">
              <a:buAutoNum type="arabicPeriod"/>
            </a:pPr>
            <a:r>
              <a:rPr lang="zh-CN" altLang="en-US" dirty="0"/>
              <a:t>将升级经验写入一个数组，等级作为下标，允许直接访问。</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策划修改经验公式，并且表示，数据太多项目太紧，策划没时间调数据，要求给升级经验值加一个修正公式。</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忠告：不要将任何数据放在</a:t>
            </a:r>
            <a:r>
              <a:rPr lang="en-US" altLang="zh-CN" dirty="0"/>
              <a:t>public</a:t>
            </a:r>
            <a:r>
              <a:rPr lang="zh-CN" altLang="en-US" dirty="0"/>
              <a:t> 域下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protected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rgbClr val="FF0000"/>
                </a:solidFill>
                <a:effectLst/>
                <a:latin typeface="+mn-lt"/>
                <a:ea typeface="+mn-ea"/>
                <a:cs typeface="+mn-cs"/>
              </a:rPr>
              <a:t>所谓保护，是针对类的，而不是具体的对象。</a:t>
            </a:r>
            <a:endParaRPr lang="en-US" altLang="zh-CN" sz="1200" b="0" i="0" kern="1200" dirty="0">
              <a:solidFill>
                <a:srgbClr val="FF0000"/>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保护变量，非此类类型不可直接访问。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private</a:t>
            </a:r>
            <a:r>
              <a:rPr lang="zh-CN" altLang="en-US" dirty="0"/>
              <a:t>：</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私有域中的虚函数，代表其行为是可以被替换的。例如设计模式中的</a:t>
            </a:r>
            <a:r>
              <a:rPr lang="en-US" altLang="zh-CN" dirty="0"/>
              <a:t>《</a:t>
            </a:r>
            <a:r>
              <a:rPr lang="zh-CN" altLang="en-US" dirty="0"/>
              <a:t>模板方法</a:t>
            </a: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私有域中的数据，除本类意外不可访问。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37</a:t>
            </a:fld>
            <a:endParaRPr lang="zh-CN" altLang="en-US"/>
          </a:p>
        </p:txBody>
      </p:sp>
    </p:spTree>
    <p:extLst>
      <p:ext uri="{BB962C8B-B14F-4D97-AF65-F5344CB8AC3E}">
        <p14:creationId xmlns:p14="http://schemas.microsoft.com/office/powerpoint/2010/main" xmlns="" val="2130896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i="0" kern="1200" dirty="0">
                <a:solidFill>
                  <a:schemeClr val="tx1"/>
                </a:solidFill>
                <a:effectLst/>
                <a:latin typeface="+mn-lt"/>
                <a:ea typeface="+mn-ea"/>
                <a:cs typeface="+mn-cs"/>
              </a:rPr>
              <a:t>编译时可以打开编译器中的开关，让编译器输出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#define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#include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endParaRPr lang="en-US" altLang="zh-CN" dirty="0"/>
          </a:p>
          <a:p>
            <a:r>
              <a:rPr lang="zh-CN" altLang="en-US" dirty="0"/>
              <a:t>比如 </a:t>
            </a:r>
            <a:r>
              <a:rPr lang="en-US" altLang="zh-CN" dirty="0"/>
              <a:t>MUL(</a:t>
            </a:r>
            <a:r>
              <a:rPr lang="zh-CN" altLang="en-US" dirty="0"/>
              <a:t> </a:t>
            </a:r>
            <a:r>
              <a:rPr lang="en-US" altLang="zh-CN" dirty="0"/>
              <a:t>a,</a:t>
            </a:r>
            <a:r>
              <a:rPr lang="zh-CN" altLang="en-US" dirty="0"/>
              <a:t> </a:t>
            </a:r>
            <a:r>
              <a:rPr lang="en-US" altLang="zh-CN" dirty="0"/>
              <a:t>b</a:t>
            </a:r>
            <a:r>
              <a:rPr lang="zh-CN" altLang="en-US" dirty="0"/>
              <a:t> </a:t>
            </a:r>
            <a:r>
              <a:rPr lang="en-US" altLang="zh-CN" dirty="0"/>
              <a:t>)</a:t>
            </a:r>
            <a:r>
              <a:rPr lang="zh-CN" altLang="en-US" dirty="0"/>
              <a:t> </a:t>
            </a:r>
            <a:r>
              <a:rPr lang="en-US" altLang="zh-CN" dirty="0"/>
              <a:t>a</a:t>
            </a:r>
            <a:r>
              <a:rPr lang="zh-CN" altLang="en-US" dirty="0"/>
              <a:t> </a:t>
            </a:r>
            <a:r>
              <a:rPr lang="en-US" altLang="zh-CN" dirty="0"/>
              <a:t>*</a:t>
            </a:r>
            <a:r>
              <a:rPr lang="zh-CN" altLang="en-US" dirty="0"/>
              <a:t> </a:t>
            </a:r>
            <a:r>
              <a:rPr lang="en-US" altLang="zh-CN" dirty="0"/>
              <a:t>b</a:t>
            </a:r>
          </a:p>
          <a:p>
            <a:endParaRPr lang="en-US" altLang="zh-CN" dirty="0"/>
          </a:p>
          <a:p>
            <a:r>
              <a:rPr lang="zh-CN" altLang="en-US" dirty="0"/>
              <a:t>使用的时候 </a:t>
            </a:r>
            <a:r>
              <a:rPr lang="en-US" altLang="zh-CN" dirty="0"/>
              <a:t>MUL( 1 + 2, 10 ) </a:t>
            </a:r>
            <a:r>
              <a:rPr lang="zh-CN" altLang="en-US" dirty="0"/>
              <a:t>展开后 </a:t>
            </a:r>
            <a:r>
              <a:rPr lang="en-US" altLang="zh-CN" dirty="0"/>
              <a:t>1 + 2 * 10</a:t>
            </a:r>
            <a:r>
              <a:rPr lang="zh-CN" altLang="en-US" dirty="0"/>
              <a:t>，跟预想的逻辑产生偏差</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38</a:t>
            </a:fld>
            <a:endParaRPr lang="zh-CN" altLang="en-US"/>
          </a:p>
        </p:txBody>
      </p:sp>
    </p:spTree>
    <p:extLst>
      <p:ext uri="{BB962C8B-B14F-4D97-AF65-F5344CB8AC3E}">
        <p14:creationId xmlns:p14="http://schemas.microsoft.com/office/powerpoint/2010/main" xmlns="" val="788825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a:t>
            </a:r>
            <a:r>
              <a:rPr lang="en-US" altLang="zh-CN" dirty="0" err="1"/>
              <a:t>showIncludes</a:t>
            </a:r>
            <a:r>
              <a:rPr lang="en-US" altLang="zh-CN" dirty="0"/>
              <a:t> </a:t>
            </a:r>
            <a:r>
              <a:rPr lang="zh-CN" altLang="en-US" dirty="0"/>
              <a:t>来查看文件所包含的头文件</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39</a:t>
            </a:fld>
            <a:endParaRPr lang="zh-CN" altLang="en-US"/>
          </a:p>
        </p:txBody>
      </p:sp>
    </p:spTree>
    <p:extLst>
      <p:ext uri="{BB962C8B-B14F-4D97-AF65-F5344CB8AC3E}">
        <p14:creationId xmlns:p14="http://schemas.microsoft.com/office/powerpoint/2010/main" xmlns="" val="2964269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函数调用约定：</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__</a:t>
            </a:r>
            <a:r>
              <a:rPr lang="en-US" altLang="zh-CN" sz="1200" b="0" i="0" kern="1200" dirty="0" err="1">
                <a:solidFill>
                  <a:schemeClr val="tx1"/>
                </a:solidFill>
                <a:effectLst/>
                <a:latin typeface="+mn-lt"/>
                <a:ea typeface="+mn-ea"/>
                <a:cs typeface="+mn-cs"/>
              </a:rPr>
              <a:t>cdecl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C </a:t>
            </a:r>
            <a:r>
              <a:rPr lang="en-US" altLang="zh-CN" sz="1200" b="0" i="0" kern="1200" dirty="0" err="1">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的缩写（</a:t>
            </a:r>
            <a:r>
              <a:rPr lang="en-US" altLang="zh-CN" sz="1200" b="0" i="0" kern="1200" dirty="0">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，声明），表示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语言默认的函数调用方法：所有参数从右到左依次入栈，这些参数由调用者清除，称为手动清栈。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StandardCall</a:t>
            </a:r>
            <a:r>
              <a:rPr lang="zh-CN" altLang="en-US" sz="1200" b="0" i="0" kern="1200" dirty="0">
                <a:solidFill>
                  <a:schemeClr val="tx1"/>
                </a:solidFill>
                <a:effectLst/>
                <a:latin typeface="+mn-lt"/>
                <a:ea typeface="+mn-ea"/>
                <a:cs typeface="+mn-cs"/>
              </a:rPr>
              <a:t>的缩写，是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的标准调用方式：所有参数从右到左依次入栈，如果是调用类成员的话，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最后一个入栈的是</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指针。这些堆栈中的参数由被调用的函数在返回后清除，使用的指令是 </a:t>
            </a:r>
            <a:r>
              <a:rPr lang="en-US" altLang="zh-CN" sz="1200" b="0" i="0" kern="1200" dirty="0" err="1">
                <a:solidFill>
                  <a:schemeClr val="tx1"/>
                </a:solidFill>
                <a:effectLst/>
                <a:latin typeface="+mn-lt"/>
                <a:ea typeface="+mn-ea"/>
                <a:cs typeface="+mn-cs"/>
              </a:rPr>
              <a:t>retnX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表示参数占用的字节数</a:t>
            </a:r>
          </a:p>
          <a:p>
            <a:endParaRPr lang="en-US" altLang="zh-CN" dirty="0"/>
          </a:p>
          <a:p>
            <a:r>
              <a:rPr lang="en-US" altLang="zh-CN" sz="1200" b="0" i="0" kern="1200" dirty="0">
                <a:solidFill>
                  <a:schemeClr val="tx1"/>
                </a:solidFill>
                <a:effectLst/>
                <a:latin typeface="+mn-lt"/>
                <a:ea typeface="+mn-ea"/>
                <a:cs typeface="+mn-cs"/>
              </a:rPr>
              <a:t>PASCAL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Pascal</a:t>
            </a:r>
            <a:r>
              <a:rPr lang="zh-CN" altLang="en-US" sz="1200" b="0" i="0" kern="1200" dirty="0">
                <a:solidFill>
                  <a:schemeClr val="tx1"/>
                </a:solidFill>
                <a:effectLst/>
                <a:latin typeface="+mn-lt"/>
                <a:ea typeface="+mn-ea"/>
                <a:cs typeface="+mn-cs"/>
              </a:rPr>
              <a:t>语言的函数调用方式，在早期的</a:t>
            </a:r>
            <a:r>
              <a:rPr lang="en-US" altLang="zh-CN" sz="1200" b="0" i="0" kern="1200" dirty="0">
                <a:solidFill>
                  <a:schemeClr val="tx1"/>
                </a:solidFill>
                <a:effectLst/>
                <a:latin typeface="+mn-lt"/>
                <a:ea typeface="+mn-ea"/>
                <a:cs typeface="+mn-cs"/>
              </a:rPr>
              <a:t>c/</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语言中使用这种调用方式，参数压栈顺序与前两者相反，但现在我们在程序中见到的都是它的演化版本</a:t>
            </a:r>
          </a:p>
          <a:p>
            <a:endParaRPr lang="en-US" altLang="zh-CN" dirty="0"/>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是编译器指定的快速调用方式。由于大多数的函数参数个数很少，使用堆栈传递比较费时。因此</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通常规定将前两个（或若干个）参数由寄存器传递，其余参数还是通过堆栈传递。不同编译器编译的程序规定的寄存器不同。返回方式和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是为了解决类成员调用中</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指针传递而规定的。</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要求把</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指针放在特定寄存器中，该寄存器由编译器决定。</a:t>
            </a:r>
            <a:r>
              <a:rPr lang="en-US" altLang="zh-CN" sz="1200" b="0" i="0" kern="1200" dirty="0">
                <a:solidFill>
                  <a:schemeClr val="tx1"/>
                </a:solidFill>
                <a:effectLst/>
                <a:latin typeface="+mn-lt"/>
                <a:ea typeface="+mn-ea"/>
                <a:cs typeface="+mn-cs"/>
              </a:rPr>
              <a:t>VC</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ecx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Borland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编译器使用</a:t>
            </a:r>
            <a:r>
              <a:rPr lang="en-US" altLang="zh-CN" sz="1200" b="0" i="0" kern="1200" dirty="0" err="1">
                <a:solidFill>
                  <a:schemeClr val="tx1"/>
                </a:solidFill>
                <a:effectLst/>
                <a:latin typeface="+mn-lt"/>
                <a:ea typeface="+mn-ea"/>
                <a:cs typeface="+mn-cs"/>
              </a:rPr>
              <a:t>eax</a:t>
            </a:r>
            <a:r>
              <a:rPr lang="zh-CN" altLang="en-US" sz="1200" b="0" i="0" kern="1200" dirty="0">
                <a:solidFill>
                  <a:schemeClr val="tx1"/>
                </a:solidFill>
                <a:effectLst/>
                <a:latin typeface="+mn-lt"/>
                <a:ea typeface="+mn-ea"/>
                <a:cs typeface="+mn-cs"/>
              </a:rPr>
              <a:t>。返回方式和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涉及的寄存器由编译器决定，因此不能用作跨编译器的接口。所以</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对象接口都定义为</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调用方式。</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40</a:t>
            </a:fld>
            <a:endParaRPr lang="zh-CN" altLang="en-US"/>
          </a:p>
        </p:txBody>
      </p:sp>
    </p:spTree>
    <p:extLst>
      <p:ext uri="{BB962C8B-B14F-4D97-AF65-F5344CB8AC3E}">
        <p14:creationId xmlns:p14="http://schemas.microsoft.com/office/powerpoint/2010/main" xmlns="" val="2822595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内联函数：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它通过避免函数调用所带来的开销来提高你程序的运行速度。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当函数调用发生时，它节省了变量弹栈、压栈的开销。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它避免了一个函数执行完返回原现场的开销。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通过将函数声明为内联，你可以把函数定义放在头文件内。</a:t>
            </a:r>
          </a:p>
          <a:p>
            <a:r>
              <a:rPr lang="zh-CN" altLang="en-US" sz="1200" b="0" i="0" kern="1200" dirty="0">
                <a:solidFill>
                  <a:schemeClr val="tx1"/>
                </a:solidFill>
                <a:effectLst/>
                <a:latin typeface="+mn-lt"/>
                <a:ea typeface="+mn-ea"/>
                <a:cs typeface="+mn-cs"/>
              </a:rPr>
              <a:t>缺点：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因为代码的扩展，内联函数增大了可执行程序的体积。</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内联函数的展开是中编译阶段，这就意味着如果你的内联函数发生了改动，那么就需要重新编译代码。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当你把内联函数放在头文件中时，它将会使你的头文件信息变多，不过头文件的使用者不用在意这些。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关键点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内联声明只是一种对编译器的建议，编译器是否采用内联措施由编译器自己来决定。甚至在汇编阶段或链接阶段，一些没有</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声明的函数编译器也会将它内联展开。</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编译器的内联看起来就像是代码的复制与粘贴，这与预处理宏是很不同的：宏是强制的内联展开，可能将会污染所有的命名空间与代码，将为程序的调试带来困难。</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所有中类中定义的函数都默认声明为</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函数，所有我们不用显示地去声明</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虚函数不允许内联。</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虽然说模板函数放中头文件中，但它们不一定是内联的。（不是说定义在头文件中的函数都是内联函数）。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41</a:t>
            </a:fld>
            <a:endParaRPr lang="zh-CN" altLang="en-US"/>
          </a:p>
        </p:txBody>
      </p:sp>
    </p:spTree>
    <p:extLst>
      <p:ext uri="{BB962C8B-B14F-4D97-AF65-F5344CB8AC3E}">
        <p14:creationId xmlns:p14="http://schemas.microsoft.com/office/powerpoint/2010/main" xmlns="" val="13180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最早的</a:t>
            </a:r>
            <a:r>
              <a:rPr lang="en-US" altLang="zh-CN" dirty="0" smtClean="0"/>
              <a:t>C++ </a:t>
            </a:r>
            <a:r>
              <a:rPr lang="zh-CN" altLang="en-US" dirty="0" smtClean="0"/>
              <a:t>只是</a:t>
            </a:r>
            <a:r>
              <a:rPr lang="en-US" altLang="zh-CN" dirty="0" smtClean="0"/>
              <a:t>C</a:t>
            </a:r>
            <a:r>
              <a:rPr lang="zh-CN" altLang="en-US" dirty="0" smtClean="0"/>
              <a:t>的前端</a:t>
            </a:r>
            <a:r>
              <a:rPr lang="en-US" altLang="zh-CN" dirty="0" smtClean="0"/>
              <a:t>,</a:t>
            </a:r>
            <a:r>
              <a:rPr lang="zh-CN" altLang="en-US" dirty="0" smtClean="0"/>
              <a:t>将</a:t>
            </a:r>
            <a:r>
              <a:rPr lang="en-US" altLang="zh-CN" dirty="0" smtClean="0"/>
              <a:t>C++</a:t>
            </a:r>
            <a:r>
              <a:rPr lang="zh-CN" altLang="en-US" dirty="0" smtClean="0"/>
              <a:t>代码生成为</a:t>
            </a:r>
            <a:r>
              <a:rPr lang="en-US" altLang="zh-CN" dirty="0" smtClean="0"/>
              <a:t>C</a:t>
            </a:r>
            <a:r>
              <a:rPr lang="zh-CN" altLang="en-US" dirty="0" smtClean="0"/>
              <a:t>代码</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定义了函数</a:t>
            </a:r>
            <a:r>
              <a:rPr lang="en-US" altLang="zh-CN" sz="1200" b="0" i="0" kern="1200" dirty="0">
                <a:solidFill>
                  <a:schemeClr val="tx1"/>
                </a:solidFill>
                <a:effectLst/>
                <a:latin typeface="+mn-lt"/>
                <a:ea typeface="+mn-ea"/>
                <a:cs typeface="+mn-cs"/>
              </a:rPr>
              <a:t>mainCRTStartup</a:t>
            </a:r>
            <a:r>
              <a:rPr lang="zh-CN" altLang="en-US" sz="1200" b="0" i="0" kern="1200" dirty="0">
                <a:solidFill>
                  <a:schemeClr val="tx1"/>
                </a:solidFill>
                <a:effectLst/>
                <a:latin typeface="+mn-lt"/>
                <a:ea typeface="+mn-ea"/>
                <a:cs typeface="+mn-cs"/>
              </a:rPr>
              <a:t> 和</a:t>
            </a:r>
            <a:r>
              <a:rPr lang="en-US" altLang="zh-CN" sz="1200" b="0" i="0" kern="1200" dirty="0" err="1">
                <a:solidFill>
                  <a:schemeClr val="tx1"/>
                </a:solidFill>
                <a:effectLst/>
                <a:latin typeface="+mn-lt"/>
                <a:ea typeface="+mn-ea"/>
                <a:cs typeface="+mn-cs"/>
              </a:rPr>
              <a:t>WinMainCRTStartup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，这两个函数也被称作</a:t>
            </a:r>
            <a:r>
              <a:rPr lang="zh-CN" altLang="en-US" sz="1200" b="1" i="0" kern="1200" dirty="0">
                <a:solidFill>
                  <a:schemeClr val="tx1"/>
                </a:solidFill>
                <a:effectLst/>
                <a:latin typeface="+mn-lt"/>
                <a:ea typeface="+mn-ea"/>
                <a:cs typeface="+mn-cs"/>
              </a:rPr>
              <a:t>启动函数</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mainCRTStartup     		=&gt; main</a:t>
            </a: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WinMain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wWinMain</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接受两个指针作为参数，这两个指针中间的内存区域是一张函数指针表。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会从第一个指针开始，慢慢向后寻找，直到第二个指针结束，中间如果找到了一块内存表示一个函数指针，则执行该函数。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链接器会把所有的全局变量都放进</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区域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中会初始化很多库函数需要的变量，所以尽量使用</a:t>
            </a:r>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函数，而不要使用系统提供的</a:t>
            </a:r>
            <a:r>
              <a:rPr lang="en-US" altLang="zh-CN" sz="1200" b="0" i="0" kern="1200" dirty="0">
                <a:solidFill>
                  <a:schemeClr val="tx1"/>
                </a:solidFill>
                <a:effectLst/>
                <a:latin typeface="+mn-lt"/>
                <a:ea typeface="+mn-ea"/>
                <a:cs typeface="+mn-cs"/>
              </a:rPr>
              <a:t>API</a:t>
            </a:r>
          </a:p>
          <a:p>
            <a:r>
              <a:rPr lang="zh-CN" altLang="en-US" sz="1200" b="0" i="0" kern="1200" dirty="0">
                <a:solidFill>
                  <a:schemeClr val="tx1"/>
                </a:solidFill>
                <a:effectLst/>
                <a:latin typeface="+mn-lt"/>
                <a:ea typeface="+mn-ea"/>
                <a:cs typeface="+mn-cs"/>
              </a:rPr>
              <a:t>比如创建线程</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CreateThread，</a:t>
            </a:r>
            <a:r>
              <a:rPr lang="zh-CN" altLang="en-US" sz="1200" b="0" i="0" kern="1200" baseline="0" dirty="0">
                <a:solidFill>
                  <a:schemeClr val="tx1"/>
                </a:solidFill>
                <a:effectLst/>
                <a:latin typeface="+mn-lt"/>
                <a:ea typeface="+mn-ea"/>
                <a:cs typeface="+mn-cs"/>
              </a:rPr>
              <a:t>要使用</a:t>
            </a:r>
            <a:r>
              <a:rPr lang="en-US" altLang="zh-CN" sz="1200" b="0" i="0" kern="1200" baseline="0" dirty="0">
                <a:solidFill>
                  <a:schemeClr val="tx1"/>
                </a:solidFill>
                <a:effectLst/>
                <a:latin typeface="+mn-lt"/>
                <a:ea typeface="+mn-ea"/>
                <a:cs typeface="+mn-cs"/>
              </a:rPr>
              <a:t>_</a:t>
            </a:r>
            <a:r>
              <a:rPr lang="en-US" altLang="zh-CN" sz="1200" b="0" i="0" kern="1200" baseline="0" dirty="0" err="1">
                <a:solidFill>
                  <a:schemeClr val="tx1"/>
                </a:solidFill>
                <a:effectLst/>
                <a:latin typeface="+mn-lt"/>
                <a:ea typeface="+mn-ea"/>
                <a:cs typeface="+mn-cs"/>
              </a:rPr>
              <a:t>beginthreadex</a:t>
            </a:r>
            <a:r>
              <a:rPr lang="zh-CN" altLang="en-US" sz="1200" b="0" i="0" kern="1200" baseline="0" dirty="0">
                <a:solidFill>
                  <a:schemeClr val="tx1"/>
                </a:solidFill>
                <a:effectLst/>
                <a:latin typeface="+mn-lt"/>
                <a:ea typeface="+mn-ea"/>
                <a:cs typeface="+mn-cs"/>
              </a:rPr>
              <a:t>来代替</a:t>
            </a:r>
            <a:endParaRPr lang="en-US" altLang="zh-CN" sz="1200" b="0" i="0" kern="1200" baseline="0" dirty="0">
              <a:solidFill>
                <a:schemeClr val="tx1"/>
              </a:solidFill>
              <a:effectLst/>
              <a:latin typeface="+mn-lt"/>
              <a:ea typeface="+mn-ea"/>
              <a:cs typeface="+mn-cs"/>
            </a:endParaRPr>
          </a:p>
          <a:p>
            <a:endParaRPr lang="en-US" altLang="zh-CN" sz="1200" b="0" i="0" kern="1200" baseline="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在一个程序中最多可以用</a:t>
            </a:r>
            <a:r>
              <a:rPr lang="en-US" altLang="zh-CN" sz="1200" b="1" i="0" kern="1200" dirty="0" err="1">
                <a:solidFill>
                  <a:schemeClr val="tx1"/>
                </a:solidFill>
                <a:effectLst/>
                <a:latin typeface="+mn-lt"/>
                <a:ea typeface="+mn-ea"/>
                <a:cs typeface="+mn-cs"/>
              </a:rPr>
              <a:t>atexit</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注册</a:t>
            </a:r>
            <a:r>
              <a:rPr lang="en-US" altLang="zh-CN" sz="1200" b="1" i="0" kern="1200" dirty="0">
                <a:solidFill>
                  <a:schemeClr val="tx1"/>
                </a:solidFill>
                <a:effectLst/>
                <a:latin typeface="+mn-lt"/>
                <a:ea typeface="+mn-ea"/>
                <a:cs typeface="+mn-cs"/>
              </a:rPr>
              <a:t>32</a:t>
            </a:r>
            <a:r>
              <a:rPr lang="zh-CN" altLang="en-US" sz="1200" b="1" i="0" kern="1200" dirty="0">
                <a:solidFill>
                  <a:schemeClr val="tx1"/>
                </a:solidFill>
                <a:effectLst/>
                <a:latin typeface="+mn-lt"/>
                <a:ea typeface="+mn-ea"/>
                <a:cs typeface="+mn-cs"/>
              </a:rPr>
              <a:t>个处理函数，这些处理函数的调用顺序与其注册的顺序相反</a:t>
            </a:r>
            <a:endParaRPr lang="en-US" altLang="zh-CN" sz="1200" b="0" i="0" kern="1200" baseline="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42</a:t>
            </a:fld>
            <a:endParaRPr lang="zh-CN" altLang="en-US"/>
          </a:p>
        </p:txBody>
      </p:sp>
    </p:spTree>
    <p:extLst>
      <p:ext uri="{BB962C8B-B14F-4D97-AF65-F5344CB8AC3E}">
        <p14:creationId xmlns:p14="http://schemas.microsoft.com/office/powerpoint/2010/main" xmlns="" val="364268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strcpy</a:t>
            </a:r>
            <a:r>
              <a:rPr lang="en-US" altLang="zh-CN" dirty="0"/>
              <a:t> </a:t>
            </a:r>
          </a:p>
          <a:p>
            <a:pPr marL="171450" indent="-171450">
              <a:buFont typeface="Arial" panose="020B0604020202020204" pitchFamily="34" charset="0"/>
              <a:buChar char="•"/>
            </a:pPr>
            <a:r>
              <a:rPr lang="zh-CN" altLang="en-US" dirty="0"/>
              <a:t>是系统优化的版本</a:t>
            </a:r>
            <a:endParaRPr lang="en-US" altLang="zh-CN" dirty="0"/>
          </a:p>
          <a:p>
            <a:pPr marL="171450" indent="-171450">
              <a:buFont typeface="Arial" panose="020B0604020202020204" pitchFamily="34" charset="0"/>
              <a:buChar char="•"/>
            </a:pPr>
            <a:r>
              <a:rPr lang="zh-CN" altLang="en-US" dirty="0"/>
              <a:t>使用寄存器，一次性访问</a:t>
            </a:r>
            <a:r>
              <a:rPr lang="en-US" altLang="zh-CN" dirty="0"/>
              <a:t>N</a:t>
            </a:r>
            <a:r>
              <a:rPr lang="zh-CN" altLang="en-US" dirty="0"/>
              <a:t>个字节。</a:t>
            </a:r>
            <a:endParaRPr lang="en-US" altLang="zh-CN" dirty="0"/>
          </a:p>
          <a:p>
            <a:pPr marL="171450" indent="-171450">
              <a:buFont typeface="Arial" panose="020B0604020202020204" pitchFamily="34" charset="0"/>
              <a:buChar char="•"/>
            </a:pPr>
            <a:endParaRPr lang="en-US" altLang="zh-CN" dirty="0"/>
          </a:p>
          <a:p>
            <a:r>
              <a:rPr lang="en-US" altLang="zh-CN" dirty="0" err="1"/>
              <a:t>memcpy</a:t>
            </a:r>
            <a:endParaRPr lang="en-US" altLang="zh-CN" dirty="0"/>
          </a:p>
          <a:p>
            <a:pPr marL="171450" indent="-171450">
              <a:buFont typeface="Arial" panose="020B0604020202020204" pitchFamily="34" charset="0"/>
              <a:buChar char="•"/>
            </a:pPr>
            <a:r>
              <a:rPr lang="zh-CN" altLang="en-US" dirty="0"/>
              <a:t>讲解</a:t>
            </a:r>
            <a:r>
              <a:rPr lang="en-US" altLang="zh-CN" dirty="0" err="1"/>
              <a:t>memcpy</a:t>
            </a:r>
            <a:r>
              <a:rPr lang="zh-CN" altLang="en-US" dirty="0"/>
              <a:t>优化</a:t>
            </a:r>
            <a:endParaRPr lang="en-US" altLang="zh-CN" dirty="0"/>
          </a:p>
          <a:p>
            <a:pPr marL="171450" indent="-171450">
              <a:buFont typeface="Arial" panose="020B0604020202020204" pitchFamily="34" charset="0"/>
              <a:buChar char="•"/>
            </a:pPr>
            <a:endParaRPr lang="en-US" altLang="zh-CN" dirty="0"/>
          </a:p>
          <a:p>
            <a:r>
              <a:rPr lang="en-US" altLang="zh-CN" dirty="0" err="1"/>
              <a:t>sprinf</a:t>
            </a:r>
            <a:endParaRPr lang="en-US" altLang="zh-CN" dirty="0"/>
          </a:p>
          <a:p>
            <a:pPr marL="171450" indent="-171450">
              <a:buFont typeface="Arial" panose="020B0604020202020204" pitchFamily="34" charset="0"/>
              <a:buChar char="•"/>
            </a:pPr>
            <a:r>
              <a:rPr lang="zh-CN" altLang="en-US" dirty="0"/>
              <a:t>使用正确的类型参数是十分必要的，因为对类型参数的解析会因为不同编译器而不同。</a:t>
            </a:r>
            <a:endParaRPr lang="en-US" altLang="zh-CN" dirty="0"/>
          </a:p>
          <a:p>
            <a:pPr marL="171450" indent="-171450">
              <a:buFont typeface="Arial" panose="020B0604020202020204" pitchFamily="34" charset="0"/>
              <a:buChar char="•"/>
            </a:pPr>
            <a:r>
              <a:rPr lang="zh-CN" altLang="en-US" dirty="0"/>
              <a:t>不要将用户输入数据（</a:t>
            </a:r>
            <a:r>
              <a:rPr lang="en-US" altLang="zh-CN" dirty="0"/>
              <a:t>UI</a:t>
            </a:r>
            <a:r>
              <a:rPr lang="zh-CN" altLang="en-US" dirty="0"/>
              <a:t>，文件）作为格式化参数，这是非常危险的，会导致不可预知的问题。</a:t>
            </a:r>
            <a:endParaRPr lang="en-US" altLang="zh-CN" dirty="0"/>
          </a:p>
          <a:p>
            <a:endParaRPr lang="en-US" altLang="zh-CN" dirty="0"/>
          </a:p>
          <a:p>
            <a:r>
              <a:rPr lang="en-US" altLang="zh-CN" dirty="0"/>
              <a:t>rand</a:t>
            </a:r>
          </a:p>
          <a:p>
            <a:pPr marL="171450" indent="-171450">
              <a:buFont typeface="Arial" panose="020B0604020202020204" pitchFamily="34" charset="0"/>
              <a:buChar char="•"/>
            </a:pPr>
            <a:r>
              <a:rPr lang="zh-CN" altLang="en-US" dirty="0"/>
              <a:t>什么是伪随机数</a:t>
            </a:r>
            <a:endParaRPr lang="en-US" altLang="zh-CN" dirty="0"/>
          </a:p>
          <a:p>
            <a:pPr marL="171450" indent="-171450">
              <a:buFont typeface="Arial" panose="020B0604020202020204" pitchFamily="34" charset="0"/>
              <a:buChar char="•"/>
            </a:pPr>
            <a:r>
              <a:rPr lang="zh-CN" altLang="en-US" dirty="0"/>
              <a:t>如何使用伪随机数</a:t>
            </a:r>
            <a:endParaRPr lang="en-US" altLang="zh-CN" dirty="0"/>
          </a:p>
          <a:p>
            <a:pPr marL="171450" indent="-171450">
              <a:buFont typeface="Arial" panose="020B0604020202020204" pitchFamily="34" charset="0"/>
              <a:buChar char="•"/>
            </a:pPr>
            <a:r>
              <a:rPr lang="zh-CN" altLang="en-US" dirty="0"/>
              <a:t>伪随机数容易发生的问题（根据时间生成的伪随机数，导致随机数与时间高度正相关）</a:t>
            </a:r>
            <a:endParaRPr lang="en-US" altLang="zh-CN" dirty="0"/>
          </a:p>
          <a:p>
            <a:pPr marL="171450" indent="-171450">
              <a:buFont typeface="Arial" panose="020B0604020202020204" pitchFamily="34" charset="0"/>
              <a:buChar char="•"/>
            </a:pPr>
            <a:r>
              <a:rPr lang="zh-CN" altLang="en-US" dirty="0"/>
              <a:t>增加伪随机数的取值范围（取两个随机数相乘，缺陷：因为随机数是与前一个随机数正相关的，所以所取得得随机数也是一个不变得序列。）</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err="1"/>
              <a:t>gmtime</a:t>
            </a:r>
            <a:endParaRPr lang="en-US" altLang="zh-CN" dirty="0"/>
          </a:p>
          <a:p>
            <a:pPr marL="171450" indent="-171450">
              <a:buFont typeface="Arial" panose="020B0604020202020204" pitchFamily="34" charset="0"/>
              <a:buChar char="•"/>
            </a:pPr>
            <a:r>
              <a:rPr lang="zh-CN" altLang="en-US" dirty="0"/>
              <a:t>返回的指针是一个线程绑定的缓冲区指针，由此会导致取两次不同时间后该指针指向同一缓冲，使计算结果与预期不符。</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en-US" altLang="zh-CN" dirty="0"/>
          </a:p>
          <a:p>
            <a:r>
              <a:rPr lang="zh-CN" altLang="en-US" dirty="0"/>
              <a:t>尽量使用安全版本的函数。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43</a:t>
            </a:fld>
            <a:endParaRPr lang="zh-CN" altLang="en-US"/>
          </a:p>
        </p:txBody>
      </p:sp>
    </p:spTree>
    <p:extLst>
      <p:ext uri="{BB962C8B-B14F-4D97-AF65-F5344CB8AC3E}">
        <p14:creationId xmlns:p14="http://schemas.microsoft.com/office/powerpoint/2010/main" xmlns="" val="39444677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语句时，</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表达式将作为对象被复制构造为一个新的对象，称为异常对象。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异常对象放在内存的特殊位置，该位置既不是栈也不是堆，在</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上是放在线程信息块</a:t>
            </a:r>
            <a:r>
              <a:rPr lang="en-US" altLang="zh-CN" sz="1200" b="0" i="0" kern="1200" dirty="0">
                <a:solidFill>
                  <a:schemeClr val="tx1"/>
                </a:solidFill>
                <a:effectLst/>
                <a:latin typeface="+mn-lt"/>
                <a:ea typeface="+mn-ea"/>
                <a:cs typeface="+mn-cs"/>
              </a:rPr>
              <a:t>TIB</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这个构造出来的新对象与本级的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所对应的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语句进行</a:t>
            </a:r>
            <a:r>
              <a:rPr lang="zh-CN" altLang="en-US" sz="1200" b="1" i="0" kern="1200" dirty="0">
                <a:solidFill>
                  <a:schemeClr val="tx1"/>
                </a:solidFill>
                <a:effectLst/>
                <a:latin typeface="+mn-lt"/>
                <a:ea typeface="+mn-ea"/>
                <a:cs typeface="+mn-cs"/>
              </a:rPr>
              <a:t>类型匹配</a:t>
            </a:r>
            <a:r>
              <a:rPr lang="zh-CN" altLang="en-US" sz="1200" b="0" i="0" kern="1200" dirty="0">
                <a:solidFill>
                  <a:schemeClr val="tx1"/>
                </a:solidFill>
                <a:effectLst/>
                <a:latin typeface="+mn-lt"/>
                <a:ea typeface="+mn-ea"/>
                <a:cs typeface="+mn-cs"/>
              </a:rPr>
              <a:t>，类型匹配的原则在下面介绍。</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在函数中返回局部变量的引用或指针几乎肯定会造成错误，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同样的道理，在</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语句中抛出局部变量的指针或引用也几乎是错误的行为。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如果指针所指向的变量在执行</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语句时已经被销毁，对指针进行解引用将发生意想不到的后果。</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语句匹配被抛出的异常对象。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语句的参数是引用类型，则该参数可直接作用于异常对象，即参数的改变也会改变异常对象，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而且在</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中</a:t>
            </a:r>
            <a:r>
              <a:rPr lang="zh-CN" altLang="en-US" sz="1200" b="1" i="0" kern="1200" dirty="0">
                <a:solidFill>
                  <a:schemeClr val="tx1"/>
                </a:solidFill>
                <a:effectLst/>
                <a:latin typeface="+mn-lt"/>
                <a:ea typeface="+mn-ea"/>
                <a:cs typeface="+mn-cs"/>
              </a:rPr>
              <a:t>重新抛出异常</a:t>
            </a:r>
            <a:r>
              <a:rPr lang="zh-CN" altLang="en-US" sz="1200" b="0" i="0" kern="1200" dirty="0">
                <a:solidFill>
                  <a:schemeClr val="tx1"/>
                </a:solidFill>
                <a:effectLst/>
                <a:latin typeface="+mn-lt"/>
                <a:ea typeface="+mn-ea"/>
                <a:cs typeface="+mn-cs"/>
              </a:rPr>
              <a:t>时会继续传递这种改变。</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参数是传值的，则复制构函数将依据异常对象来构造</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在该</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语句结束的时候，先析构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参数对象，然后再析构异常对象。</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在进行异常对象的匹配时，编译器不会做任何的隐式类型转换或类型提升。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除了以下几种情况外，异常对象的类型必须与</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语句的声明类型完全匹配：</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允许从非常量到常量的类型转换。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允许派生类到基类的类型转换。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数组被转换成指向数组（元素）类型的指针。</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函数被转换成指向函数类型的指针。</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void </a:t>
            </a:r>
            <a:r>
              <a:rPr lang="en-US" altLang="zh-CN" sz="1200" b="1" i="0" kern="1200" dirty="0" err="1">
                <a:solidFill>
                  <a:schemeClr val="tx1"/>
                </a:solidFill>
                <a:effectLst/>
                <a:latin typeface="+mn-lt"/>
                <a:ea typeface="+mn-ea"/>
                <a:cs typeface="+mn-cs"/>
              </a:rPr>
              <a:t>func</a:t>
            </a:r>
            <a:r>
              <a:rPr lang="en-US" altLang="zh-CN" sz="1200" b="1" i="0" kern="1200" dirty="0">
                <a:solidFill>
                  <a:schemeClr val="tx1"/>
                </a:solidFill>
                <a:effectLst/>
                <a:latin typeface="+mn-lt"/>
                <a:ea typeface="+mn-ea"/>
                <a:cs typeface="+mn-cs"/>
              </a:rPr>
              <a:t>() throw( a, b )</a:t>
            </a:r>
          </a:p>
          <a:p>
            <a:r>
              <a:rPr lang="en-US" altLang="zh-CN" sz="1200" b="1"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    throw c;</a:t>
            </a:r>
          </a:p>
          <a:p>
            <a:r>
              <a:rPr lang="en-US" altLang="zh-CN" sz="1200" b="1" i="0" kern="1200" dirty="0">
                <a:solidFill>
                  <a:schemeClr val="tx1"/>
                </a:solidFill>
                <a:effectLst/>
                <a:latin typeface="+mn-lt"/>
                <a:ea typeface="+mn-ea"/>
                <a:cs typeface="+mn-cs"/>
              </a:rPr>
              <a:t>}</a:t>
            </a: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会调用</a:t>
            </a:r>
            <a:r>
              <a:rPr lang="en-US" altLang="zh-CN" sz="1200" b="1" i="0" kern="1200" dirty="0">
                <a:solidFill>
                  <a:schemeClr val="tx1"/>
                </a:solidFill>
                <a:effectLst/>
                <a:latin typeface="+mn-lt"/>
                <a:ea typeface="+mn-ea"/>
                <a:cs typeface="+mn-cs"/>
              </a:rPr>
              <a:t>unexpected </a:t>
            </a:r>
            <a:r>
              <a:rPr lang="zh-CN" altLang="en-US" sz="1200" b="1" i="0" kern="1200" dirty="0">
                <a:solidFill>
                  <a:schemeClr val="tx1"/>
                </a:solidFill>
                <a:effectLst/>
                <a:latin typeface="+mn-lt"/>
                <a:ea typeface="+mn-ea"/>
                <a:cs typeface="+mn-cs"/>
              </a:rPr>
              <a:t>，其中要么</a:t>
            </a:r>
            <a:r>
              <a:rPr lang="en-US" altLang="zh-CN" sz="1200" b="1" i="0" kern="1200" dirty="0">
                <a:solidFill>
                  <a:schemeClr val="tx1"/>
                </a:solidFill>
                <a:effectLst/>
                <a:latin typeface="+mn-lt"/>
                <a:ea typeface="+mn-ea"/>
                <a:cs typeface="+mn-cs"/>
              </a:rPr>
              <a:t>throw </a:t>
            </a:r>
            <a:r>
              <a:rPr lang="zh-CN" altLang="en-US" sz="1200" b="1" i="0" kern="1200" dirty="0">
                <a:solidFill>
                  <a:schemeClr val="tx1"/>
                </a:solidFill>
                <a:effectLst/>
                <a:latin typeface="+mn-lt"/>
                <a:ea typeface="+mn-ea"/>
                <a:cs typeface="+mn-cs"/>
              </a:rPr>
              <a:t>一个可以被接受的异常，要么</a:t>
            </a:r>
            <a:r>
              <a:rPr lang="en-US" altLang="zh-CN" sz="1200" b="1" i="0" kern="1200" dirty="0">
                <a:solidFill>
                  <a:schemeClr val="tx1"/>
                </a:solidFill>
                <a:effectLst/>
                <a:latin typeface="+mn-lt"/>
                <a:ea typeface="+mn-ea"/>
                <a:cs typeface="+mn-cs"/>
              </a:rPr>
              <a:t>terminate</a:t>
            </a:r>
          </a:p>
          <a:p>
            <a:r>
              <a:rPr lang="zh-CN" altLang="en-US" sz="1200" b="1" i="0" kern="1200" dirty="0">
                <a:solidFill>
                  <a:schemeClr val="tx1"/>
                </a:solidFill>
                <a:effectLst/>
                <a:latin typeface="+mn-lt"/>
                <a:ea typeface="+mn-ea"/>
                <a:cs typeface="+mn-cs"/>
              </a:rPr>
              <a:t>可以通过</a:t>
            </a:r>
            <a:r>
              <a:rPr lang="en-US" altLang="zh-CN" sz="1200" b="1" i="0" kern="1200" dirty="0" err="1">
                <a:solidFill>
                  <a:schemeClr val="tx1"/>
                </a:solidFill>
                <a:effectLst/>
                <a:latin typeface="+mn-lt"/>
                <a:ea typeface="+mn-ea"/>
                <a:cs typeface="+mn-cs"/>
              </a:rPr>
              <a:t>set_unexpected</a:t>
            </a:r>
            <a:r>
              <a:rPr lang="zh-CN" altLang="en-US" sz="1200" b="1" i="0" kern="1200" dirty="0">
                <a:solidFill>
                  <a:schemeClr val="tx1"/>
                </a:solidFill>
                <a:effectLst/>
                <a:latin typeface="+mn-lt"/>
                <a:ea typeface="+mn-ea"/>
                <a:cs typeface="+mn-cs"/>
              </a:rPr>
              <a:t>函数设置</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45</a:t>
            </a:fld>
            <a:endParaRPr lang="zh-CN" altLang="en-US"/>
          </a:p>
        </p:txBody>
      </p:sp>
    </p:spTree>
    <p:extLst>
      <p:ext uri="{BB962C8B-B14F-4D97-AF65-F5344CB8AC3E}">
        <p14:creationId xmlns:p14="http://schemas.microsoft.com/office/powerpoint/2010/main" xmlns="" val="95009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语言本身支持的异常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此类异常用以支撑某些语言特性。</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操作失败，会抛出</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异常（</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nothrow</a:t>
            </a:r>
            <a:r>
              <a:rPr lang="zh-CN" altLang="en-US" sz="1200" b="0" i="0" kern="1200" dirty="0">
                <a:solidFill>
                  <a:schemeClr val="tx1"/>
                </a:solidFill>
                <a:effectLst/>
                <a:latin typeface="+mn-lt"/>
                <a:ea typeface="+mn-ea"/>
                <a:cs typeface="+mn-cs"/>
              </a:rPr>
              <a:t>版本另当别论）。</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）执行期间，当一个作用于</a:t>
            </a:r>
            <a:r>
              <a:rPr lang="en-US" altLang="zh-CN" sz="1200" b="0" i="0" kern="1200" dirty="0">
                <a:solidFill>
                  <a:schemeClr val="tx1"/>
                </a:solidFill>
                <a:effectLst/>
                <a:latin typeface="+mn-lt"/>
                <a:ea typeface="+mn-ea"/>
                <a:cs typeface="+mn-cs"/>
              </a:rPr>
              <a:t>reference</a:t>
            </a:r>
            <a:r>
              <a:rPr lang="zh-CN" altLang="en-US" sz="1200" b="0" i="0" kern="1200" dirty="0">
                <a:solidFill>
                  <a:schemeClr val="tx1"/>
                </a:solidFill>
                <a:effectLst/>
                <a:latin typeface="+mn-lt"/>
                <a:ea typeface="+mn-ea"/>
                <a:cs typeface="+mn-cs"/>
              </a:rPr>
              <a:t>身上的“动态型别转换操作”失败时，</a:t>
            </a:r>
            <a:r>
              <a:rPr lang="en-US" altLang="zh-CN" sz="1200" b="0" i="0" kern="1200" dirty="0" err="1">
                <a:solidFill>
                  <a:schemeClr val="tx1"/>
                </a:solidFill>
                <a:effectLst/>
                <a:latin typeface="+mn-lt"/>
                <a:ea typeface="+mn-ea"/>
                <a:cs typeface="+mn-cs"/>
              </a:rPr>
              <a:t>dynamic_cast</a:t>
            </a:r>
            <a:r>
              <a:rPr lang="zh-CN" altLang="en-US" sz="1200" b="0" i="0" kern="1200" dirty="0">
                <a:solidFill>
                  <a:schemeClr val="tx1"/>
                </a:solidFill>
                <a:effectLst/>
                <a:latin typeface="+mn-lt"/>
                <a:ea typeface="+mn-ea"/>
                <a:cs typeface="+mn-cs"/>
              </a:rPr>
              <a:t>会抛出</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）执行期型别辨识（</a:t>
            </a:r>
            <a:r>
              <a:rPr lang="en-US" altLang="zh-CN" sz="1200" b="0" i="0" kern="1200" dirty="0">
                <a:solidFill>
                  <a:schemeClr val="tx1"/>
                </a:solidFill>
                <a:effectLst/>
                <a:latin typeface="+mn-lt"/>
                <a:ea typeface="+mn-ea"/>
                <a:cs typeface="+mn-cs"/>
              </a:rPr>
              <a:t>RTTI</a:t>
            </a:r>
            <a:r>
              <a:rPr lang="zh-CN" altLang="en-US" sz="1200" b="0" i="0" kern="1200" dirty="0">
                <a:solidFill>
                  <a:schemeClr val="tx1"/>
                </a:solidFill>
                <a:effectLst/>
                <a:latin typeface="+mn-lt"/>
                <a:ea typeface="+mn-ea"/>
                <a:cs typeface="+mn-cs"/>
              </a:rPr>
              <a:t>）过程中，如果交给</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的参数为零或空指针，</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操作符会抛出</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）如果发生非预期的异常（函数抛出异常规格（</a:t>
            </a:r>
            <a:r>
              <a:rPr lang="en-US" altLang="zh-CN" sz="1200" b="0" i="0" kern="1200" dirty="0">
                <a:solidFill>
                  <a:schemeClr val="tx1"/>
                </a:solidFill>
                <a:effectLst/>
                <a:latin typeface="+mn-lt"/>
                <a:ea typeface="+mn-ea"/>
                <a:cs typeface="+mn-cs"/>
              </a:rPr>
              <a:t>exception specification</a:t>
            </a:r>
            <a:r>
              <a:rPr lang="zh-CN" altLang="en-US" sz="1200" b="0" i="0" kern="1200" dirty="0">
                <a:solidFill>
                  <a:schemeClr val="tx1"/>
                </a:solidFill>
                <a:effectLst/>
                <a:latin typeface="+mn-lt"/>
                <a:ea typeface="+mn-ea"/>
                <a:cs typeface="+mn-cs"/>
              </a:rPr>
              <a:t>）以外的异常），</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异常会接手处理，</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unexpected()</a:t>
            </a:r>
            <a:r>
              <a:rPr lang="zh-CN" altLang="en-US" sz="1200" b="0" i="0" kern="1200" dirty="0">
                <a:solidFill>
                  <a:schemeClr val="tx1"/>
                </a:solidFill>
                <a:effectLst/>
                <a:latin typeface="+mn-lt"/>
                <a:ea typeface="+mn-ea"/>
                <a:cs typeface="+mn-cs"/>
              </a:rPr>
              <a:t>，后者通常会唤起</a:t>
            </a:r>
            <a:r>
              <a:rPr lang="en-US" altLang="zh-CN" sz="1200" b="0" i="0" kern="1200" dirty="0">
                <a:solidFill>
                  <a:schemeClr val="tx1"/>
                </a:solidFill>
                <a:effectLst/>
                <a:latin typeface="+mn-lt"/>
                <a:ea typeface="+mn-ea"/>
                <a:cs typeface="+mn-cs"/>
              </a:rPr>
              <a:t>terminate()</a:t>
            </a:r>
            <a:r>
              <a:rPr lang="zh-CN" altLang="en-US" sz="1200" b="0" i="0" kern="1200" dirty="0">
                <a:solidFill>
                  <a:schemeClr val="tx1"/>
                </a:solidFill>
                <a:effectLst/>
                <a:latin typeface="+mn-lt"/>
                <a:ea typeface="+mn-ea"/>
                <a:cs typeface="+mn-cs"/>
              </a:rPr>
              <a:t>终止程序。</a:t>
            </a:r>
          </a:p>
          <a:p>
            <a:endParaRPr lang="en-US" altLang="zh-CN" dirty="0"/>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标准程序库发出的异常</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标准程序库异常总是派生自</a:t>
            </a:r>
            <a:r>
              <a:rPr lang="en-US" altLang="zh-CN" sz="1200" b="0" i="0" kern="1200" dirty="0" err="1">
                <a:solidFill>
                  <a:schemeClr val="tx1"/>
                </a:solidFill>
                <a:effectLst/>
                <a:latin typeface="+mn-lt"/>
                <a:ea typeface="+mn-ea"/>
                <a:cs typeface="+mn-cs"/>
              </a:rPr>
              <a:t>logic_error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invalid_argument</a:t>
            </a:r>
            <a:r>
              <a:rPr lang="zh-CN" altLang="en-US" sz="1200" b="0" i="0" kern="1200" dirty="0">
                <a:solidFill>
                  <a:schemeClr val="tx1"/>
                </a:solidFill>
                <a:effectLst/>
                <a:latin typeface="+mn-lt"/>
                <a:ea typeface="+mn-ea"/>
                <a:cs typeface="+mn-cs"/>
              </a:rPr>
              <a:t>表示无效参数，例如将</a:t>
            </a:r>
            <a:r>
              <a:rPr lang="en-US" altLang="zh-CN" sz="1200" b="0" i="0" kern="1200" dirty="0" err="1">
                <a:solidFill>
                  <a:schemeClr val="tx1"/>
                </a:solidFill>
                <a:effectLst/>
                <a:latin typeface="+mn-lt"/>
                <a:ea typeface="+mn-ea"/>
                <a:cs typeface="+mn-cs"/>
              </a:rPr>
              <a:t>bitset</a:t>
            </a:r>
            <a:r>
              <a:rPr lang="en-US" altLang="zh-CN" sz="1200" b="0" i="0" kern="1200" dirty="0">
                <a:solidFill>
                  <a:schemeClr val="tx1"/>
                </a:solidFill>
                <a:effectLst/>
                <a:latin typeface="+mn-lt"/>
                <a:ea typeface="+mn-ea"/>
                <a:cs typeface="+mn-cs"/>
              </a:rPr>
              <a:t>(array of bits)</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char</a:t>
            </a:r>
            <a:r>
              <a:rPr lang="zh-CN" altLang="en-US" sz="1200" b="0" i="0" kern="1200" dirty="0">
                <a:solidFill>
                  <a:schemeClr val="tx1"/>
                </a:solidFill>
                <a:effectLst/>
                <a:latin typeface="+mn-lt"/>
                <a:ea typeface="+mn-ea"/>
                <a:cs typeface="+mn-cs"/>
              </a:rPr>
              <a:t>而非“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进行初始化。</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length_error</a:t>
            </a:r>
            <a:r>
              <a:rPr lang="zh-CN" altLang="en-US" sz="1200" b="0" i="0" kern="1200" dirty="0">
                <a:solidFill>
                  <a:schemeClr val="tx1"/>
                </a:solidFill>
                <a:effectLst/>
                <a:latin typeface="+mn-lt"/>
                <a:ea typeface="+mn-ea"/>
                <a:cs typeface="+mn-cs"/>
              </a:rPr>
              <a:t>指出某个行为“可能超越了最大极限”，例如对某个字符串附加太多字符。</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out_of_range</a:t>
            </a:r>
            <a:r>
              <a:rPr lang="zh-CN" altLang="en-US" sz="1200" b="0" i="0" kern="1200" dirty="0">
                <a:solidFill>
                  <a:schemeClr val="tx1"/>
                </a:solidFill>
                <a:effectLst/>
                <a:latin typeface="+mn-lt"/>
                <a:ea typeface="+mn-ea"/>
                <a:cs typeface="+mn-cs"/>
              </a:rPr>
              <a:t>指出参数值“不在预期范围内”，例如在处理容器或</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中采用一个错误索引。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domain_error</a:t>
            </a:r>
            <a:r>
              <a:rPr lang="zh-CN" altLang="en-US" sz="1200" b="0" i="0" kern="1200" dirty="0">
                <a:solidFill>
                  <a:schemeClr val="tx1"/>
                </a:solidFill>
                <a:effectLst/>
                <a:latin typeface="+mn-lt"/>
                <a:ea typeface="+mn-ea"/>
                <a:cs typeface="+mn-cs"/>
              </a:rPr>
              <a:t>指出专业领域范畴内的错误。</a:t>
            </a:r>
          </a:p>
          <a:p>
            <a:r>
              <a:rPr lang="zh-CN" altLang="en-US" sz="1200" b="0" i="0" kern="1200" dirty="0">
                <a:solidFill>
                  <a:schemeClr val="tx1"/>
                </a:solidFill>
                <a:effectLst/>
                <a:latin typeface="+mn-lt"/>
                <a:ea typeface="+mn-ea"/>
                <a:cs typeface="+mn-cs"/>
              </a:rPr>
              <a:t>此外，标准程序库的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部分提供一个名为</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的特殊异常，当数据流由于错误或者到达文件末尾而发生状态改变时，就可能抛出这个异常。</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程序作用域（</a:t>
            </a:r>
            <a:r>
              <a:rPr lang="en-US" altLang="zh-CN" sz="1200" b="1" i="0" kern="1200" dirty="0">
                <a:solidFill>
                  <a:schemeClr val="tx1"/>
                </a:solidFill>
                <a:effectLst/>
                <a:latin typeface="+mn-lt"/>
                <a:ea typeface="+mn-ea"/>
                <a:cs typeface="+mn-cs"/>
              </a:rPr>
              <a:t>scope of a program</a:t>
            </a:r>
            <a:r>
              <a:rPr lang="zh-CN" altLang="en-US" sz="1200" b="1" i="0" kern="1200" dirty="0">
                <a:solidFill>
                  <a:schemeClr val="tx1"/>
                </a:solidFill>
                <a:effectLst/>
                <a:latin typeface="+mn-lt"/>
                <a:ea typeface="+mn-ea"/>
                <a:cs typeface="+mn-cs"/>
              </a:rPr>
              <a:t>）之外发生的异常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派生自</a:t>
            </a:r>
            <a:r>
              <a:rPr lang="en-US" altLang="zh-CN" sz="1200" b="0" i="0" kern="1200" dirty="0" err="1">
                <a:solidFill>
                  <a:schemeClr val="tx1"/>
                </a:solidFill>
                <a:effectLst/>
                <a:latin typeface="+mn-lt"/>
                <a:ea typeface="+mn-ea"/>
                <a:cs typeface="+mn-cs"/>
              </a:rPr>
              <a:t>runtime_error</a:t>
            </a:r>
            <a:r>
              <a:rPr lang="zh-CN" altLang="en-US" sz="1200" b="0" i="0" kern="1200" dirty="0">
                <a:solidFill>
                  <a:schemeClr val="tx1"/>
                </a:solidFill>
                <a:effectLst/>
                <a:latin typeface="+mn-lt"/>
                <a:ea typeface="+mn-ea"/>
                <a:cs typeface="+mn-cs"/>
              </a:rPr>
              <a:t>的异常，用来指出“不在程序范围内，且不容易回避”的事件。</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标准程序库针对执行期错误提供以下三个</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range_error</a:t>
            </a:r>
            <a:r>
              <a:rPr lang="zh-CN" altLang="en-US" sz="1200" b="0" i="0" kern="1200" dirty="0">
                <a:solidFill>
                  <a:schemeClr val="tx1"/>
                </a:solidFill>
                <a:effectLst/>
                <a:latin typeface="+mn-lt"/>
                <a:ea typeface="+mn-ea"/>
                <a:cs typeface="+mn-cs"/>
              </a:rPr>
              <a:t>指出内部计算时发生区间错误。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overflow_error</a:t>
            </a:r>
            <a:r>
              <a:rPr lang="zh-CN" altLang="en-US" sz="1200" b="0" i="0" kern="1200" dirty="0">
                <a:solidFill>
                  <a:schemeClr val="tx1"/>
                </a:solidFill>
                <a:effectLst/>
                <a:latin typeface="+mn-lt"/>
                <a:ea typeface="+mn-ea"/>
                <a:cs typeface="+mn-cs"/>
              </a:rPr>
              <a:t>指出算术运算发生上溢位。</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underflow_error</a:t>
            </a:r>
            <a:r>
              <a:rPr lang="zh-CN" altLang="en-US" sz="1200" b="0" i="0" kern="1200" dirty="0">
                <a:solidFill>
                  <a:schemeClr val="tx1"/>
                </a:solidFill>
                <a:effectLst/>
                <a:latin typeface="+mn-lt"/>
                <a:ea typeface="+mn-ea"/>
                <a:cs typeface="+mn-cs"/>
              </a:rPr>
              <a:t>指出算术运算发生下溢位。</a:t>
            </a:r>
          </a:p>
          <a:p>
            <a:r>
              <a:rPr lang="zh-CN" altLang="en-US" sz="1200" b="0" i="0" kern="1200" dirty="0">
                <a:solidFill>
                  <a:schemeClr val="tx1"/>
                </a:solidFill>
                <a:effectLst/>
                <a:latin typeface="+mn-lt"/>
                <a:ea typeface="+mn-ea"/>
                <a:cs typeface="+mn-cs"/>
              </a:rPr>
              <a:t>基础类别</a:t>
            </a:r>
            <a:r>
              <a:rPr lang="en-US" altLang="zh-CN" sz="1200" b="0" i="0" kern="1200" dirty="0">
                <a:solidFill>
                  <a:schemeClr val="tx1"/>
                </a:solidFill>
                <a:effectLst/>
                <a:latin typeface="+mn-lt"/>
                <a:ea typeface="+mn-ea"/>
                <a:cs typeface="+mn-cs"/>
              </a:rPr>
              <a:t>exception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badexception</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&lt;exception&gt;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&lt;new&gt;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ios</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。其他异常类别定义于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stdexcept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46</a:t>
            </a:fld>
            <a:endParaRPr lang="zh-CN" altLang="en-US"/>
          </a:p>
        </p:txBody>
      </p:sp>
    </p:spTree>
    <p:extLst>
      <p:ext uri="{BB962C8B-B14F-4D97-AF65-F5344CB8AC3E}">
        <p14:creationId xmlns:p14="http://schemas.microsoft.com/office/powerpoint/2010/main" xmlns="" val="2770475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new or new( std::nothrow )</a:t>
            </a:r>
          </a:p>
          <a:p>
            <a:r>
              <a:rPr lang="zh-CN" altLang="en-US" sz="1200" b="0" i="0" kern="1200" dirty="0">
                <a:solidFill>
                  <a:schemeClr val="tx1"/>
                </a:solidFill>
                <a:effectLst/>
                <a:latin typeface="+mn-lt"/>
                <a:ea typeface="+mn-ea"/>
                <a:cs typeface="+mn-cs"/>
              </a:rPr>
              <a:t>通常我们会认为</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失败以后会返回 </a:t>
            </a:r>
            <a:r>
              <a:rPr lang="en-US" altLang="zh-CN" sz="1200" b="0" i="0" kern="1200" dirty="0">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，且大多数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的教程也是这么教的。但是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语言，对</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失败以后的处理是</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bad_alloc )</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noexpect</a:t>
            </a:r>
          </a:p>
          <a:p>
            <a:r>
              <a:rPr lang="en-US" altLang="zh-CN" sz="1200" b="0" i="0" kern="1200" dirty="0">
                <a:solidFill>
                  <a:schemeClr val="tx1"/>
                </a:solidFill>
                <a:effectLst/>
                <a:latin typeface="+mn-lt"/>
                <a:ea typeface="+mn-ea"/>
                <a:cs typeface="+mn-cs"/>
              </a:rPr>
              <a:t>void excpt_func() throw(int, double) { ... } </a:t>
            </a:r>
            <a:r>
              <a:rPr lang="en-US" altLang="zh-CN" dirty="0"/>
              <a:t/>
            </a:r>
            <a:br>
              <a:rPr lang="en-US" altLang="zh-CN" dirty="0"/>
            </a:b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函数声明之后，我们定义了一个动态异常声明</a:t>
            </a:r>
            <a:r>
              <a:rPr lang="en-US" altLang="zh-CN" sz="1200" b="0" i="0" kern="1200" dirty="0">
                <a:solidFill>
                  <a:schemeClr val="tx1"/>
                </a:solidFill>
                <a:effectLst/>
                <a:latin typeface="+mn-lt"/>
                <a:ea typeface="+mn-ea"/>
                <a:cs typeface="+mn-cs"/>
              </a:rPr>
              <a:t>throw(int, double)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该声明指出了</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可能抛出的异常的类型。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事实上，该特性很少被使用，因此在</a:t>
            </a:r>
            <a:r>
              <a:rPr lang="en-US" altLang="zh-CN" sz="1200" b="0" i="0" kern="1200" dirty="0">
                <a:solidFill>
                  <a:schemeClr val="tx1"/>
                </a:solidFill>
                <a:effectLst/>
                <a:latin typeface="+mn-lt"/>
                <a:ea typeface="+mn-ea"/>
                <a:cs typeface="+mn-cs"/>
              </a:rPr>
              <a:t>C++11</a:t>
            </a:r>
            <a:r>
              <a:rPr lang="zh-CN" altLang="en-US" sz="1200" b="0" i="0" kern="1200" dirty="0">
                <a:solidFill>
                  <a:schemeClr val="tx1"/>
                </a:solidFill>
                <a:effectLst/>
                <a:latin typeface="+mn-lt"/>
                <a:ea typeface="+mn-ea"/>
                <a:cs typeface="+mn-cs"/>
              </a:rPr>
              <a:t>中被弃用了（参见附录</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而表示函数不会抛出异常的动态异常声明</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也被新的</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异常声明所取代。</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1" i="0" u="none" strike="noStrike" kern="1200" dirty="0" err="1">
                <a:solidFill>
                  <a:schemeClr val="tx1"/>
                </a:solidFill>
                <a:effectLst/>
                <a:latin typeface="+mn-lt"/>
                <a:ea typeface="+mn-ea"/>
                <a:cs typeface="+mn-cs"/>
                <a:hlinkClick r:id="rId3" tooltip="C++知识库"/>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中如果</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修饰的函数抛出了异常，编译器可以选择直接调用</a:t>
            </a:r>
            <a:r>
              <a:rPr lang="en-US" altLang="zh-CN" sz="1200" b="0" i="0" kern="1200" dirty="0">
                <a:solidFill>
                  <a:schemeClr val="tx1"/>
                </a:solidFill>
                <a:effectLst/>
                <a:latin typeface="+mn-lt"/>
                <a:ea typeface="+mn-ea"/>
                <a:cs typeface="+mn-cs"/>
              </a:rPr>
              <a:t>std::terminate()</a:t>
            </a:r>
            <a:r>
              <a:rPr lang="zh-CN" altLang="en-US" sz="1200" b="0" i="0" kern="1200" dirty="0">
                <a:solidFill>
                  <a:schemeClr val="tx1"/>
                </a:solidFill>
                <a:effectLst/>
                <a:latin typeface="+mn-lt"/>
                <a:ea typeface="+mn-ea"/>
                <a:cs typeface="+mn-cs"/>
              </a:rPr>
              <a:t>函数来终止程序的运行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
            </a:r>
            <a:r>
              <a:rPr lang="zh-CN" altLang="en-US" sz="1200" b="0" i="0" kern="1200" dirty="0">
                <a:solidFill>
                  <a:srgbClr val="FF0000"/>
                </a:solidFill>
                <a:effectLst/>
                <a:latin typeface="+mn-lt"/>
                <a:ea typeface="+mn-ea"/>
                <a:cs typeface="+mn-cs"/>
              </a:rPr>
              <a:t>构造函数</a:t>
            </a:r>
            <a:r>
              <a:rPr lang="en-US" altLang="zh-CN" sz="1200" b="0" i="0" kern="1200" dirty="0">
                <a:solidFill>
                  <a:srgbClr val="FF0000"/>
                </a:solidFill>
                <a:effectLst/>
                <a:latin typeface="+mn-lt"/>
                <a:ea typeface="+mn-ea"/>
                <a:cs typeface="+mn-cs"/>
              </a:rPr>
              <a:t>”</a:t>
            </a:r>
            <a:r>
              <a:rPr lang="zh-CN" altLang="en-US" sz="1200" b="0" i="0" kern="1200" dirty="0">
                <a:solidFill>
                  <a:schemeClr val="tx1"/>
                </a:solidFill>
                <a:effectLst/>
                <a:latin typeface="+mn-lt"/>
                <a:ea typeface="+mn-ea"/>
                <a:cs typeface="+mn-cs"/>
              </a:rPr>
              <a:t>自动清理异常的问题。</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47</a:t>
            </a:fld>
            <a:endParaRPr lang="zh-CN" altLang="en-US"/>
          </a:p>
        </p:txBody>
      </p:sp>
    </p:spTree>
    <p:extLst>
      <p:ext uri="{BB962C8B-B14F-4D97-AF65-F5344CB8AC3E}">
        <p14:creationId xmlns:p14="http://schemas.microsoft.com/office/powerpoint/2010/main" xmlns="" val="2243133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Standard Template Library</a:t>
            </a:r>
            <a:r>
              <a:rPr lang="zh-CN" altLang="en-US" sz="1200" b="0" i="0" kern="1200" dirty="0">
                <a:solidFill>
                  <a:schemeClr val="tx1"/>
                </a:solidFill>
                <a:effectLst/>
                <a:latin typeface="+mn-lt"/>
                <a:ea typeface="+mn-ea"/>
                <a:cs typeface="+mn-cs"/>
              </a:rPr>
              <a:t>），即标准模板库，是一个具有工业强度的，高效的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程序库。</a:t>
            </a:r>
            <a:endParaRPr lang="en-US" altLang="zh-CN"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第一個支援泛型概念的語言是</a:t>
            </a:r>
            <a:r>
              <a:rPr lang="en-US" altLang="zh-TW" sz="1200" b="0" i="0" kern="1200" dirty="0">
                <a:solidFill>
                  <a:schemeClr val="tx1"/>
                </a:solidFill>
                <a:effectLst/>
                <a:latin typeface="+mn-lt"/>
                <a:ea typeface="+mn-ea"/>
                <a:cs typeface="+mn-cs"/>
              </a:rPr>
              <a:t>Ada</a:t>
            </a:r>
            <a:r>
              <a:rPr lang="zh-TW"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Alex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Musser</a:t>
            </a:r>
            <a:r>
              <a:rPr lang="zh-CN" altLang="en-US" sz="1200" b="0" i="0" kern="1200" dirty="0">
                <a:solidFill>
                  <a:schemeClr val="tx1"/>
                </a:solidFill>
                <a:effectLst/>
                <a:latin typeface="+mn-lt"/>
                <a:ea typeface="+mn-ea"/>
                <a:cs typeface="+mn-cs"/>
              </a:rPr>
              <a:t>曾於</a:t>
            </a:r>
            <a:r>
              <a:rPr lang="en-US" altLang="zh-CN" sz="1200" b="0" i="0" kern="1200" dirty="0">
                <a:solidFill>
                  <a:schemeClr val="tx1"/>
                </a:solidFill>
                <a:effectLst/>
                <a:latin typeface="+mn-lt"/>
                <a:ea typeface="+mn-ea"/>
                <a:cs typeface="+mn-cs"/>
              </a:rPr>
              <a:t>1987</a:t>
            </a:r>
            <a:r>
              <a:rPr lang="zh-CN" altLang="en-US" sz="1200" b="0" i="0" kern="1200" dirty="0">
                <a:solidFill>
                  <a:schemeClr val="tx1"/>
                </a:solidFill>
                <a:effectLst/>
                <a:latin typeface="+mn-lt"/>
                <a:ea typeface="+mn-ea"/>
                <a:cs typeface="+mn-cs"/>
              </a:rPr>
              <a:t>開發出一套相關的</a:t>
            </a:r>
            <a:r>
              <a:rPr lang="en-US" altLang="zh-CN" sz="1200" b="0" i="0" kern="1200" dirty="0">
                <a:solidFill>
                  <a:schemeClr val="tx1"/>
                </a:solidFill>
                <a:effectLst/>
                <a:latin typeface="+mn-lt"/>
                <a:ea typeface="+mn-ea"/>
                <a:cs typeface="+mn-cs"/>
              </a:rPr>
              <a:t>Ada library.</a:t>
            </a:r>
            <a:endParaRPr lang="en-US" altLang="zh-TW"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标准模板库係由</a:t>
            </a:r>
            <a:r>
              <a:rPr lang="en-US" altLang="zh-CN" sz="1200" b="0" i="0" u="none" strike="noStrike" kern="1200" dirty="0">
                <a:solidFill>
                  <a:schemeClr val="tx1"/>
                </a:solidFill>
                <a:effectLst/>
                <a:latin typeface="+mn-lt"/>
                <a:ea typeface="+mn-ea"/>
                <a:cs typeface="+mn-cs"/>
                <a:hlinkClick r:id="rId3" tooltip="Alexander Stepanov（页面不存在）"/>
              </a:rPr>
              <a:t>Alexander </a:t>
            </a:r>
            <a:r>
              <a:rPr lang="en-US" altLang="zh-CN" sz="1200" b="0" i="0" u="none" strike="noStrike" kern="1200" dirty="0" err="1">
                <a:solidFill>
                  <a:schemeClr val="tx1"/>
                </a:solidFill>
                <a:effectLst/>
                <a:latin typeface="+mn-lt"/>
                <a:ea typeface="+mn-ea"/>
                <a:cs typeface="+mn-cs"/>
                <a:hlinkClick r:id="rId3" tooltip="Alexander Stepanov（页面不存在）"/>
              </a:rPr>
              <a:t>Stepanov</a:t>
            </a:r>
            <a:r>
              <a:rPr lang="zh-CN" altLang="en-US" sz="1200" b="0" i="0" kern="1200" dirty="0">
                <a:solidFill>
                  <a:schemeClr val="tx1"/>
                </a:solidFill>
                <a:effectLst/>
                <a:latin typeface="+mn-lt"/>
                <a:ea typeface="+mn-ea"/>
                <a:cs typeface="+mn-cs"/>
              </a:rPr>
              <a:t>創造於</a:t>
            </a:r>
            <a:r>
              <a:rPr lang="en-US" altLang="zh-CN" sz="1200" b="0" i="0" kern="1200" dirty="0">
                <a:solidFill>
                  <a:schemeClr val="tx1"/>
                </a:solidFill>
                <a:effectLst/>
                <a:latin typeface="+mn-lt"/>
                <a:ea typeface="+mn-ea"/>
                <a:cs typeface="+mn-cs"/>
              </a:rPr>
              <a:t>1979</a:t>
            </a:r>
            <a:r>
              <a:rPr lang="zh-CN" altLang="en-US" sz="1200" b="0" i="0" kern="1200" dirty="0">
                <a:solidFill>
                  <a:schemeClr val="tx1"/>
                </a:solidFill>
                <a:effectLst/>
                <a:latin typeface="+mn-lt"/>
                <a:ea typeface="+mn-ea"/>
                <a:cs typeface="+mn-cs"/>
              </a:rPr>
              <a:t>年前後，這也正是</a:t>
            </a:r>
            <a:r>
              <a:rPr lang="zh-CN" altLang="en-US" sz="1200" b="0" i="0" u="none" strike="noStrike" kern="1200" dirty="0">
                <a:solidFill>
                  <a:schemeClr val="tx1"/>
                </a:solidFill>
                <a:effectLst/>
                <a:latin typeface="+mn-lt"/>
                <a:ea typeface="+mn-ea"/>
                <a:cs typeface="+mn-cs"/>
                <a:hlinkClick r:id="rId4" tooltip="比雅尼·斯特勞斯特魯普"/>
              </a:rPr>
              <a:t>比雅尼</a:t>
            </a:r>
            <a:r>
              <a:rPr lang="en-US" altLang="zh-CN" sz="1200" b="0" i="0" u="none" strike="noStrike" kern="1200" dirty="0">
                <a:solidFill>
                  <a:schemeClr val="tx1"/>
                </a:solidFill>
                <a:effectLst/>
                <a:latin typeface="+mn-lt"/>
                <a:ea typeface="+mn-ea"/>
                <a:cs typeface="+mn-cs"/>
                <a:hlinkClick r:id="rId4" tooltip="比雅尼·斯特勞斯特魯普"/>
              </a:rPr>
              <a:t>·</a:t>
            </a:r>
            <a:r>
              <a:rPr lang="zh-CN" altLang="en-US" sz="1200" b="0" i="0" u="none" strike="noStrike" kern="1200" dirty="0">
                <a:solidFill>
                  <a:schemeClr val="tx1"/>
                </a:solidFill>
                <a:effectLst/>
                <a:latin typeface="+mn-lt"/>
                <a:ea typeface="+mn-ea"/>
                <a:cs typeface="+mn-cs"/>
                <a:hlinkClick r:id="rId4" tooltip="比雅尼·斯特勞斯特魯普"/>
              </a:rPr>
              <a:t>斯特勞斯特魯普</a:t>
            </a:r>
            <a:r>
              <a:rPr lang="zh-CN" altLang="en-US" sz="1200" b="0" i="0" kern="1200" dirty="0">
                <a:solidFill>
                  <a:schemeClr val="tx1"/>
                </a:solidFill>
                <a:effectLst/>
                <a:latin typeface="+mn-lt"/>
                <a:ea typeface="+mn-ea"/>
                <a:cs typeface="+mn-cs"/>
              </a:rPr>
              <a:t>創造</a:t>
            </a:r>
            <a:r>
              <a:rPr lang="en-US" altLang="zh-CN" sz="1200" b="0" i="0" u="none" strike="noStrike" kern="1200" dirty="0">
                <a:solidFill>
                  <a:schemeClr val="tx1"/>
                </a:solidFill>
                <a:effectLst/>
                <a:latin typeface="+mn-lt"/>
                <a:ea typeface="+mn-ea"/>
                <a:cs typeface="+mn-cs"/>
                <a:hlinkClick r:id="rId5" tooltip="C++"/>
              </a:rPr>
              <a:t>C++</a:t>
            </a:r>
            <a:r>
              <a:rPr lang="zh-CN" altLang="en-US" sz="1200" b="0" i="0" kern="1200" dirty="0">
                <a:solidFill>
                  <a:schemeClr val="tx1"/>
                </a:solidFill>
                <a:effectLst/>
                <a:latin typeface="+mn-lt"/>
                <a:ea typeface="+mn-ea"/>
                <a:cs typeface="+mn-cs"/>
              </a:rPr>
              <a:t>的年代。</a:t>
            </a:r>
            <a:endParaRPr lang="en-US" altLang="zh-CN" sz="1200" b="0" i="0" kern="1200" dirty="0">
              <a:solidFill>
                <a:schemeClr val="tx1"/>
              </a:solidFill>
              <a:effectLst/>
              <a:latin typeface="+mn-lt"/>
              <a:ea typeface="+mn-ea"/>
              <a:cs typeface="+mn-cs"/>
            </a:endParaRPr>
          </a:p>
          <a:p>
            <a:endParaRPr lang="en-US" altLang="zh-CN" dirty="0"/>
          </a:p>
          <a:p>
            <a:r>
              <a:rPr lang="en-US" altLang="zh-TW" sz="1200" b="0" i="0" kern="1200" dirty="0">
                <a:solidFill>
                  <a:schemeClr val="tx1"/>
                </a:solidFill>
                <a:effectLst/>
                <a:latin typeface="+mn-lt"/>
                <a:ea typeface="+mn-ea"/>
                <a:cs typeface="+mn-cs"/>
              </a:rPr>
              <a:t>1992</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Meng Lee</a:t>
            </a:r>
            <a:r>
              <a:rPr lang="zh-TW" altLang="en-US" sz="1200" b="0" i="0" kern="1200" dirty="0">
                <a:solidFill>
                  <a:schemeClr val="tx1"/>
                </a:solidFill>
                <a:effectLst/>
                <a:latin typeface="+mn-lt"/>
                <a:ea typeface="+mn-ea"/>
                <a:cs typeface="+mn-cs"/>
              </a:rPr>
              <a:t>加入</a:t>
            </a:r>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的專案，成為另一位主要貢獻者。</a:t>
            </a:r>
            <a:r>
              <a:rPr lang="zh-CN" alt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她是東方人，标准模板库的英文名稱其實是取</a:t>
            </a:r>
            <a:r>
              <a:rPr lang="en-US" altLang="zh-TW" sz="1200" b="0" i="0" kern="1200" dirty="0" err="1">
                <a:solidFill>
                  <a:schemeClr val="tx1"/>
                </a:solidFill>
                <a:effectLst/>
                <a:latin typeface="+mn-lt"/>
                <a:ea typeface="+mn-ea"/>
                <a:cs typeface="+mn-cs"/>
              </a:rPr>
              <a:t>STepanov</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Lee</a:t>
            </a:r>
            <a:r>
              <a:rPr lang="zh-TW" altLang="en-US" sz="1200" b="0"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Andy Koenig</a:t>
            </a:r>
            <a:r>
              <a:rPr lang="zh-CN" altLang="en-US" sz="1200" b="0" i="0" kern="1200" dirty="0">
                <a:solidFill>
                  <a:schemeClr val="tx1"/>
                </a:solidFill>
                <a:effectLst/>
                <a:latin typeface="+mn-lt"/>
                <a:ea typeface="+mn-ea"/>
                <a:cs typeface="+mn-cs"/>
              </a:rPr>
              <a:t>到史丹佛演講，</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便向他介紹标准模板库，</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聽後，隨即邀請</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參加</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a:t>
            </a:r>
            <a:r>
              <a:rPr lang="en-US" altLang="zh-CN" sz="1200" b="0" i="0" kern="1200" dirty="0">
                <a:solidFill>
                  <a:schemeClr val="tx1"/>
                </a:solidFill>
                <a:effectLst/>
                <a:latin typeface="+mn-lt"/>
                <a:ea typeface="+mn-ea"/>
                <a:cs typeface="+mn-cs"/>
              </a:rPr>
              <a:t>ANSI/ISO C++</a:t>
            </a:r>
            <a:r>
              <a:rPr lang="zh-CN" altLang="en-US" sz="1200" b="0" i="0" kern="1200" dirty="0">
                <a:solidFill>
                  <a:schemeClr val="tx1"/>
                </a:solidFill>
                <a:effectLst/>
                <a:latin typeface="+mn-lt"/>
                <a:ea typeface="+mn-ea"/>
                <a:cs typeface="+mn-cs"/>
              </a:rPr>
              <a:t>標準化會議，並發表演講，並獲得與會者熱烈的迴應。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寄封電子郵件給</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，表示如果</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願意將标准模板库的說明文件撰寫齊全，在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日前提出，便可能成為標準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的一部份。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回信道：</a:t>
            </a:r>
            <a:r>
              <a:rPr lang="en-US" altLang="zh-CN" sz="1200" b="0" i="0" kern="1200" dirty="0">
                <a:solidFill>
                  <a:schemeClr val="tx1"/>
                </a:solidFill>
                <a:effectLst/>
                <a:latin typeface="+mn-lt"/>
                <a:ea typeface="+mn-ea"/>
                <a:cs typeface="+mn-cs"/>
              </a:rPr>
              <a:t>"Andy, are you crazy?" </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便說：</a:t>
            </a:r>
            <a:r>
              <a:rPr lang="en-US" altLang="zh-CN" sz="1200" b="0" i="0" kern="1200" dirty="0">
                <a:solidFill>
                  <a:schemeClr val="tx1"/>
                </a:solidFill>
                <a:effectLst/>
                <a:latin typeface="+mn-lt"/>
                <a:ea typeface="+mn-ea"/>
                <a:cs typeface="+mn-cs"/>
              </a:rPr>
              <a:t>"Well, yes I am crazy, but why not try it?"</a:t>
            </a:r>
            <a:r>
              <a:rPr lang="zh-CN" altLang="en-US" sz="1200" b="0" i="0" kern="1200" dirty="0">
                <a:solidFill>
                  <a:schemeClr val="tx1"/>
                </a:solidFill>
                <a:effectLst/>
                <a:latin typeface="+mn-lt"/>
                <a:ea typeface="+mn-ea"/>
                <a:cs typeface="+mn-cs"/>
              </a:rPr>
              <a:t>。</a:t>
            </a:r>
          </a:p>
          <a:p>
            <a:endParaRPr lang="en-US" altLang="zh-CN" dirty="0"/>
          </a:p>
          <a:p>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於是在次年夏天在</a:t>
            </a:r>
            <a:r>
              <a:rPr lang="en-US" altLang="zh-TW" sz="1200" b="0" i="0" kern="1200" dirty="0">
                <a:solidFill>
                  <a:schemeClr val="tx1"/>
                </a:solidFill>
                <a:effectLst/>
                <a:latin typeface="+mn-lt"/>
                <a:ea typeface="+mn-ea"/>
                <a:cs typeface="+mn-cs"/>
              </a:rPr>
              <a:t>Waterloo</a:t>
            </a:r>
            <a:r>
              <a:rPr lang="zh-TW" altLang="en-US" sz="1200" b="0" i="0" kern="1200" dirty="0">
                <a:solidFill>
                  <a:schemeClr val="tx1"/>
                </a:solidFill>
                <a:effectLst/>
                <a:latin typeface="+mn-lt"/>
                <a:ea typeface="+mn-ea"/>
                <a:cs typeface="+mn-cs"/>
              </a:rPr>
              <a:t>舉行的會議前完成其正式的提案，並以百分之八十壓倒性多數，一舉讓這個巨大的計劃成為</a:t>
            </a:r>
            <a:r>
              <a:rPr lang="en-US" altLang="zh-TW" sz="1200" b="0" i="0" kern="1200" dirty="0">
                <a:solidFill>
                  <a:schemeClr val="tx1"/>
                </a:solidFill>
                <a:effectLst/>
                <a:latin typeface="+mn-lt"/>
                <a:ea typeface="+mn-ea"/>
                <a:cs typeface="+mn-cs"/>
              </a:rPr>
              <a:t>C++ Standard</a:t>
            </a:r>
            <a:r>
              <a:rPr lang="zh-TW" altLang="en-US" sz="1200" b="0" i="0" kern="1200" dirty="0">
                <a:solidFill>
                  <a:schemeClr val="tx1"/>
                </a:solidFill>
                <a:effectLst/>
                <a:latin typeface="+mn-lt"/>
                <a:ea typeface="+mn-ea"/>
                <a:cs typeface="+mn-cs"/>
              </a:rPr>
              <a:t>的一部份。</a:t>
            </a:r>
          </a:p>
          <a:p>
            <a:r>
              <a:rPr lang="zh-TW" altLang="en-US" sz="1200" b="0" i="0" kern="1200" dirty="0">
                <a:solidFill>
                  <a:schemeClr val="tx1"/>
                </a:solidFill>
                <a:effectLst/>
                <a:latin typeface="+mn-lt"/>
                <a:ea typeface="+mn-ea"/>
                <a:cs typeface="+mn-cs"/>
              </a:rPr>
              <a:t>标准模板库於</a:t>
            </a:r>
            <a:r>
              <a:rPr lang="en-US" altLang="zh-TW" sz="1200" b="0" i="0" kern="1200" dirty="0">
                <a:solidFill>
                  <a:schemeClr val="tx1"/>
                </a:solidFill>
                <a:effectLst/>
                <a:latin typeface="+mn-lt"/>
                <a:ea typeface="+mn-ea"/>
                <a:cs typeface="+mn-cs"/>
              </a:rPr>
              <a:t>1994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月年正式成為</a:t>
            </a:r>
            <a:r>
              <a:rPr lang="en-US" altLang="zh-TW" sz="1200" b="0" i="0" kern="1200" dirty="0">
                <a:solidFill>
                  <a:schemeClr val="tx1"/>
                </a:solidFill>
                <a:effectLst/>
                <a:latin typeface="+mn-lt"/>
                <a:ea typeface="+mn-ea"/>
                <a:cs typeface="+mn-cs"/>
              </a:rPr>
              <a:t>ANSI/ISO C++</a:t>
            </a:r>
            <a:r>
              <a:rPr lang="zh-TW" altLang="en-US" sz="1200" b="0" i="0" kern="1200" dirty="0">
                <a:solidFill>
                  <a:schemeClr val="tx1"/>
                </a:solidFill>
                <a:effectLst/>
                <a:latin typeface="+mn-lt"/>
                <a:ea typeface="+mn-ea"/>
                <a:cs typeface="+mn-cs"/>
              </a:rPr>
              <a:t>的一部份，它的出現，促使</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程序员的思維方式更朝向泛型编程（</a:t>
            </a:r>
            <a:r>
              <a:rPr lang="en-US" altLang="zh-TW" sz="1200" b="0" i="0" kern="1200" dirty="0">
                <a:solidFill>
                  <a:schemeClr val="tx1"/>
                </a:solidFill>
                <a:effectLst/>
                <a:latin typeface="+mn-lt"/>
                <a:ea typeface="+mn-ea"/>
                <a:cs typeface="+mn-cs"/>
              </a:rPr>
              <a:t>generic program</a:t>
            </a:r>
            <a:r>
              <a:rPr lang="zh-TW" altLang="en-US" sz="1200" b="0" i="0" kern="1200" dirty="0">
                <a:solidFill>
                  <a:schemeClr val="tx1"/>
                </a:solidFill>
                <a:effectLst/>
                <a:latin typeface="+mn-lt"/>
                <a:ea typeface="+mn-ea"/>
                <a:cs typeface="+mn-cs"/>
              </a:rPr>
              <a:t>）發展。</a:t>
            </a:r>
          </a:p>
          <a:p>
            <a:endParaRPr lang="en-US" altLang="zh-CN" dirty="0"/>
          </a:p>
          <a:p>
            <a:r>
              <a:rPr lang="en-US" altLang="zh-CN" sz="1200" b="0" i="0" kern="1200" dirty="0">
                <a:solidFill>
                  <a:schemeClr val="tx1"/>
                </a:solidFill>
                <a:effectLst/>
                <a:latin typeface="+mn-lt"/>
                <a:ea typeface="+mn-ea"/>
                <a:cs typeface="+mn-cs"/>
              </a:rPr>
              <a:t>STL </a:t>
            </a:r>
            <a:r>
              <a:rPr lang="zh-CN" altLang="en-US" sz="1200" b="0" i="0" kern="1200" dirty="0">
                <a:solidFill>
                  <a:schemeClr val="tx1"/>
                </a:solidFill>
                <a:effectLst/>
                <a:latin typeface="+mn-lt"/>
                <a:ea typeface="+mn-ea"/>
                <a:cs typeface="+mn-cs"/>
              </a:rPr>
              <a:t>将“在数据上执行的操作”与“要执行操作的数据分开”，分别以如下概念指代：</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容器：包含、放置数据的地方。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迭代器：在容器中指出一个位置、或成对使用以划定一个区域，用来限定操作所涉及到的数据范围。</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算法：要执行的操作。</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48</a:t>
            </a:fld>
            <a:endParaRPr lang="zh-CN" altLang="en-US"/>
          </a:p>
        </p:txBody>
      </p:sp>
    </p:spTree>
    <p:extLst>
      <p:ext uri="{BB962C8B-B14F-4D97-AF65-F5344CB8AC3E}">
        <p14:creationId xmlns:p14="http://schemas.microsoft.com/office/powerpoint/2010/main" xmlns="" val="31547974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数据结构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49</a:t>
            </a:fld>
            <a:endParaRPr lang="zh-CN" altLang="en-US"/>
          </a:p>
        </p:txBody>
      </p:sp>
    </p:spTree>
    <p:extLst>
      <p:ext uri="{BB962C8B-B14F-4D97-AF65-F5344CB8AC3E}">
        <p14:creationId xmlns:p14="http://schemas.microsoft.com/office/powerpoint/2010/main" xmlns="" val="1452373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迭代器是指针的超集</a:t>
            </a:r>
            <a:endParaRPr lang="en-US" altLang="zh-CN" dirty="0"/>
          </a:p>
          <a:p>
            <a:endParaRPr lang="en-US" altLang="zh-CN" dirty="0"/>
          </a:p>
          <a:p>
            <a:r>
              <a:rPr lang="zh-CN" altLang="en-US" sz="1200" b="0" i="0" kern="1200" dirty="0">
                <a:solidFill>
                  <a:schemeClr val="tx1"/>
                </a:solidFill>
                <a:effectLst/>
                <a:latin typeface="+mn-lt"/>
                <a:ea typeface="+mn-ea"/>
                <a:cs typeface="+mn-cs"/>
              </a:rPr>
              <a:t>输入迭代器</a:t>
            </a:r>
            <a:r>
              <a:rPr lang="en-US" altLang="zh-CN" sz="1200" b="0" i="0" kern="1200" dirty="0">
                <a:solidFill>
                  <a:schemeClr val="tx1"/>
                </a:solidFill>
                <a:effectLst/>
                <a:latin typeface="+mn-lt"/>
                <a:ea typeface="+mn-ea"/>
                <a:cs typeface="+mn-cs"/>
              </a:rPr>
              <a:t>(Input Iterator) : </a:t>
            </a:r>
            <a:r>
              <a:rPr lang="zh-CN" altLang="en-US" sz="1200" b="0" i="0" kern="1200" dirty="0">
                <a:solidFill>
                  <a:schemeClr val="tx1"/>
                </a:solidFill>
                <a:effectLst/>
                <a:latin typeface="+mn-lt"/>
                <a:ea typeface="+mn-ea"/>
                <a:cs typeface="+mn-cs"/>
              </a:rPr>
              <a:t>只能向前单步迭代元素，不允许修改由该迭代器所引用的元素；</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istream</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输出迭代器</a:t>
            </a:r>
            <a:r>
              <a:rPr lang="en-US" altLang="zh-CN" sz="1200" b="0" i="0" kern="1200" dirty="0">
                <a:solidFill>
                  <a:schemeClr val="tx1"/>
                </a:solidFill>
                <a:effectLst/>
                <a:latin typeface="+mn-lt"/>
                <a:ea typeface="+mn-ea"/>
                <a:cs typeface="+mn-cs"/>
              </a:rPr>
              <a:t>(Output Iterator):</a:t>
            </a:r>
            <a:r>
              <a:rPr lang="zh-CN" altLang="en-US" sz="1200" b="0" i="0" kern="1200" dirty="0">
                <a:solidFill>
                  <a:schemeClr val="tx1"/>
                </a:solidFill>
                <a:effectLst/>
                <a:latin typeface="+mn-lt"/>
                <a:ea typeface="+mn-ea"/>
                <a:cs typeface="+mn-cs"/>
              </a:rPr>
              <a:t>只能向前单步迭代元素，对由该迭代器所引用的元素只有写权限；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ostream</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inserter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向前迭代器</a:t>
            </a:r>
            <a:r>
              <a:rPr lang="en-US" altLang="zh-CN" sz="1200" b="0" i="0" kern="1200" dirty="0">
                <a:solidFill>
                  <a:schemeClr val="tx1"/>
                </a:solidFill>
                <a:effectLst/>
                <a:latin typeface="+mn-lt"/>
                <a:ea typeface="+mn-ea"/>
                <a:cs typeface="+mn-cs"/>
              </a:rPr>
              <a:t>(Forward Iterator):</a:t>
            </a:r>
            <a:r>
              <a:rPr lang="zh-CN" altLang="en-US" sz="1200" b="0" i="0" kern="1200" dirty="0">
                <a:solidFill>
                  <a:schemeClr val="tx1"/>
                </a:solidFill>
                <a:effectLst/>
                <a:latin typeface="+mn-lt"/>
                <a:ea typeface="+mn-ea"/>
                <a:cs typeface="+mn-cs"/>
              </a:rPr>
              <a:t>该迭代器可以在一个区间中进行读写操作，它拥有输入迭代器的所有特性和输出迭代器的部分特性，以及向前单步迭代元素的能力；</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forward_list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unordered_set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unordered_map</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双向迭代器</a:t>
            </a:r>
            <a:r>
              <a:rPr lang="en-US" altLang="zh-CN" sz="1200" b="0" i="0" kern="1200" dirty="0">
                <a:solidFill>
                  <a:schemeClr val="tx1"/>
                </a:solidFill>
                <a:effectLst/>
                <a:latin typeface="+mn-lt"/>
                <a:ea typeface="+mn-ea"/>
                <a:cs typeface="+mn-cs"/>
              </a:rPr>
              <a:t>(Bidirectional Iterator):</a:t>
            </a:r>
            <a:r>
              <a:rPr lang="zh-CN" altLang="en-US" sz="1200" b="0" i="0" kern="1200" dirty="0">
                <a:solidFill>
                  <a:schemeClr val="tx1"/>
                </a:solidFill>
                <a:effectLst/>
                <a:latin typeface="+mn-lt"/>
                <a:ea typeface="+mn-ea"/>
                <a:cs typeface="+mn-cs"/>
              </a:rPr>
              <a:t>在向前迭代器的基础上增加了向后单步迭代元素的能力；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list</a:t>
            </a:r>
          </a:p>
          <a:p>
            <a:r>
              <a:rPr lang="en-US" altLang="zh-CN" sz="1200" b="0" i="0" kern="1200" dirty="0">
                <a:solidFill>
                  <a:schemeClr val="tx1"/>
                </a:solidFill>
                <a:effectLst/>
                <a:latin typeface="+mn-lt"/>
                <a:ea typeface="+mn-ea"/>
                <a:cs typeface="+mn-cs"/>
              </a:rPr>
              <a:t>set</a:t>
            </a:r>
          </a:p>
          <a:p>
            <a:r>
              <a:rPr lang="en-US" altLang="zh-CN" sz="1200" b="0" i="0" kern="1200" dirty="0">
                <a:solidFill>
                  <a:schemeClr val="tx1"/>
                </a:solidFill>
                <a:effectLst/>
                <a:latin typeface="+mn-lt"/>
                <a:ea typeface="+mn-ea"/>
                <a:cs typeface="+mn-cs"/>
              </a:rPr>
              <a:t>map</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随机访问迭代器</a:t>
            </a:r>
            <a:r>
              <a:rPr lang="en-US" altLang="zh-CN" sz="1200" b="0" i="0" kern="1200" dirty="0">
                <a:solidFill>
                  <a:schemeClr val="tx1"/>
                </a:solidFill>
                <a:effectLst/>
                <a:latin typeface="+mn-lt"/>
                <a:ea typeface="+mn-ea"/>
                <a:cs typeface="+mn-cs"/>
              </a:rPr>
              <a:t>(Random Access Iterator):</a:t>
            </a:r>
            <a:r>
              <a:rPr lang="zh-CN" altLang="en-US" sz="1200" b="0" i="0" kern="1200" dirty="0">
                <a:solidFill>
                  <a:schemeClr val="tx1"/>
                </a:solidFill>
                <a:effectLst/>
                <a:latin typeface="+mn-lt"/>
                <a:ea typeface="+mn-ea"/>
                <a:cs typeface="+mn-cs"/>
              </a:rPr>
              <a:t>不仅综合以后</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种迭代器的所有功能，还可以像指针那样进行算术计算；</a:t>
            </a:r>
          </a:p>
          <a:p>
            <a:r>
              <a:rPr lang="en-US" altLang="zh-CN" dirty="0"/>
              <a:t>array</a:t>
            </a:r>
          </a:p>
          <a:p>
            <a:r>
              <a:rPr lang="en-US" altLang="zh-CN" dirty="0"/>
              <a:t>vector</a:t>
            </a:r>
          </a:p>
          <a:p>
            <a:r>
              <a:rPr lang="en-US" altLang="zh-CN" dirty="0"/>
              <a:t>string</a:t>
            </a:r>
          </a:p>
          <a:p>
            <a:r>
              <a:rPr lang="en-US" altLang="zh-CN" dirty="0"/>
              <a:t>deque</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50</a:t>
            </a:fld>
            <a:endParaRPr lang="zh-CN" altLang="en-US"/>
          </a:p>
        </p:txBody>
      </p:sp>
    </p:spTree>
    <p:extLst>
      <p:ext uri="{BB962C8B-B14F-4D97-AF65-F5344CB8AC3E}">
        <p14:creationId xmlns:p14="http://schemas.microsoft.com/office/powerpoint/2010/main" xmlns="" val="35356672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typename</a:t>
            </a:r>
            <a:r>
              <a:rPr lang="en-US" altLang="zh-CN" dirty="0"/>
              <a:t> </a:t>
            </a:r>
            <a:r>
              <a:rPr lang="en-US" altLang="zh-CN" sz="1200" kern="1200" dirty="0" err="1">
                <a:solidFill>
                  <a:schemeClr val="tx1"/>
                </a:solidFill>
                <a:effectLst/>
                <a:latin typeface="+mn-lt"/>
                <a:ea typeface="+mn-ea"/>
                <a:cs typeface="+mn-cs"/>
              </a:rPr>
              <a:t>std</a:t>
            </a:r>
            <a:r>
              <a:rPr lang="en-US" altLang="zh-CN" dirty="0"/>
              <a:t>::</a:t>
            </a:r>
            <a:r>
              <a:rPr lang="en-US" altLang="zh-CN" dirty="0" err="1"/>
              <a:t>random_access_iterator_tag</a:t>
            </a:r>
            <a:r>
              <a:rPr lang="en-US" altLang="zh-CN" dirty="0"/>
              <a:t> </a:t>
            </a:r>
            <a:r>
              <a:rPr lang="en-US" altLang="zh-CN" dirty="0" err="1"/>
              <a:t>iterator_category</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a:t>
            </a:r>
            <a:r>
              <a:rPr lang="en-US" altLang="zh-CN" dirty="0" err="1"/>
              <a:t>value_type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int</a:t>
            </a:r>
            <a:r>
              <a:rPr lang="en-US" altLang="zh-CN" dirty="0"/>
              <a:t> </a:t>
            </a:r>
            <a:r>
              <a:rPr lang="en-US" altLang="zh-CN" dirty="0" err="1"/>
              <a:t>difference_type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pointer;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&amp; reference;</a:t>
            </a:r>
          </a:p>
          <a:p>
            <a:endParaRPr lang="en-US" altLang="zh-CN" dirty="0"/>
          </a:p>
          <a:p>
            <a:r>
              <a:rPr lang="zh-CN" altLang="en-US" dirty="0"/>
              <a:t>迭代器分类，通过</a:t>
            </a:r>
            <a:r>
              <a:rPr lang="en-US" altLang="zh-CN" dirty="0"/>
              <a:t>iterator class </a:t>
            </a:r>
            <a:r>
              <a:rPr lang="zh-CN" altLang="en-US" dirty="0"/>
              <a:t>中的 </a:t>
            </a:r>
            <a:r>
              <a:rPr lang="en-US" altLang="zh-CN" dirty="0" err="1"/>
              <a:t>iterator_category</a:t>
            </a:r>
            <a:r>
              <a:rPr lang="en-US" altLang="zh-CN" dirty="0"/>
              <a:t> </a:t>
            </a:r>
            <a:r>
              <a:rPr lang="zh-CN" altLang="en-US" dirty="0"/>
              <a:t>类型区分。具体方法是实用 </a:t>
            </a:r>
            <a:r>
              <a:rPr lang="en-US" altLang="zh-CN" dirty="0" err="1"/>
              <a:t>type_traits</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51</a:t>
            </a:fld>
            <a:endParaRPr lang="zh-CN" altLang="en-US"/>
          </a:p>
        </p:txBody>
      </p:sp>
    </p:spTree>
    <p:extLst>
      <p:ext uri="{BB962C8B-B14F-4D97-AF65-F5344CB8AC3E}">
        <p14:creationId xmlns:p14="http://schemas.microsoft.com/office/powerpoint/2010/main" xmlns="" val="1920284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规定后缀形式有一个</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类型参数，当函数被调用时，编译器传递一个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做为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参数的值给该函数</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52</a:t>
            </a:fld>
            <a:endParaRPr lang="zh-CN" altLang="en-US"/>
          </a:p>
        </p:txBody>
      </p:sp>
    </p:spTree>
    <p:extLst>
      <p:ext uri="{BB962C8B-B14F-4D97-AF65-F5344CB8AC3E}">
        <p14:creationId xmlns:p14="http://schemas.microsoft.com/office/powerpoint/2010/main" xmlns="" val="303507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应用程序所需要的模块。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a:t>
            </a:fld>
            <a:endParaRPr lang="zh-CN" altLang="en-US"/>
          </a:p>
        </p:txBody>
      </p:sp>
    </p:spTree>
    <p:extLst>
      <p:ext uri="{BB962C8B-B14F-4D97-AF65-F5344CB8AC3E}">
        <p14:creationId xmlns:p14="http://schemas.microsoft.com/office/powerpoint/2010/main" xmlns="" val="3664452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 </a:t>
            </a:r>
            <a:r>
              <a:rPr lang="en-US" altLang="zh-CN" dirty="0" err="1"/>
              <a:t>continer.erase</a:t>
            </a:r>
            <a:r>
              <a:rPr lang="en-US" altLang="zh-CN" dirty="0"/>
              <a:t>(it);</a:t>
            </a:r>
          </a:p>
          <a:p>
            <a:r>
              <a:rPr lang="en-US" altLang="zh-CN" dirty="0" err="1"/>
              <a:t>continer.erase</a:t>
            </a:r>
            <a:r>
              <a:rPr lang="en-US" altLang="zh-CN" dirty="0"/>
              <a:t>(it++)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53</a:t>
            </a:fld>
            <a:endParaRPr lang="zh-CN" altLang="en-US"/>
          </a:p>
        </p:txBody>
      </p:sp>
    </p:spTree>
    <p:extLst>
      <p:ext uri="{BB962C8B-B14F-4D97-AF65-F5344CB8AC3E}">
        <p14:creationId xmlns:p14="http://schemas.microsoft.com/office/powerpoint/2010/main" xmlns="" val="654008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a:solidFill>
                  <a:schemeClr val="tx1"/>
                </a:solidFill>
                <a:effectLst/>
                <a:latin typeface="+mn-lt"/>
                <a:ea typeface="+mn-ea"/>
                <a:cs typeface="+mn-cs"/>
              </a:rPr>
              <a:t>函数对象</a:t>
            </a:r>
            <a:r>
              <a:rPr lang="zh-CN" altLang="en-US" sz="1200" b="0" i="0" kern="1200" dirty="0">
                <a:solidFill>
                  <a:schemeClr val="tx1"/>
                </a:solidFill>
                <a:effectLst/>
                <a:latin typeface="+mn-lt"/>
                <a:ea typeface="+mn-ea"/>
                <a:cs typeface="+mn-cs"/>
              </a:rPr>
              <a:t>（也称</a:t>
            </a:r>
            <a:r>
              <a:rPr lang="zh-CN" altLang="en-US" sz="1200" b="0" i="1" kern="1200" dirty="0">
                <a:solidFill>
                  <a:schemeClr val="tx1"/>
                </a:solidFill>
                <a:effectLst/>
                <a:latin typeface="+mn-lt"/>
                <a:ea typeface="+mn-ea"/>
                <a:cs typeface="+mn-cs"/>
              </a:rPr>
              <a:t>函子</a:t>
            </a:r>
            <a:r>
              <a:rPr lang="zh-CN" altLang="en-US" sz="1200" b="0" i="0" kern="1200" dirty="0">
                <a:solidFill>
                  <a:schemeClr val="tx1"/>
                </a:solidFill>
                <a:effectLst/>
                <a:latin typeface="+mn-lt"/>
                <a:ea typeface="+mn-ea"/>
                <a:cs typeface="+mn-cs"/>
              </a:rPr>
              <a:t>）是实现 </a:t>
            </a:r>
            <a:r>
              <a:rPr lang="en-US" altLang="zh-CN" sz="1200" b="0" i="0" kern="1200" dirty="0">
                <a:solidFill>
                  <a:schemeClr val="tx1"/>
                </a:solidFill>
                <a:effectLst/>
                <a:latin typeface="+mn-lt"/>
                <a:ea typeface="+mn-ea"/>
                <a:cs typeface="+mn-cs"/>
              </a:rPr>
              <a:t>operator() </a:t>
            </a:r>
            <a:r>
              <a:rPr lang="zh-CN" altLang="en-US" sz="1200" b="0" i="0" kern="1200" dirty="0">
                <a:solidFill>
                  <a:schemeClr val="tx1"/>
                </a:solidFill>
                <a:effectLst/>
                <a:latin typeface="+mn-lt"/>
                <a:ea typeface="+mn-ea"/>
                <a:cs typeface="+mn-cs"/>
              </a:rPr>
              <a:t>的任何类型。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此运算符被称为</a:t>
            </a:r>
            <a:r>
              <a:rPr lang="zh-CN" altLang="en-US" sz="1200" b="0" i="1" kern="1200" dirty="0">
                <a:solidFill>
                  <a:schemeClr val="tx1"/>
                </a:solidFill>
                <a:effectLst/>
                <a:latin typeface="+mn-lt"/>
                <a:ea typeface="+mn-ea"/>
                <a:cs typeface="+mn-cs"/>
              </a:rPr>
              <a:t>调用运算符</a:t>
            </a:r>
            <a:r>
              <a:rPr lang="zh-CN" altLang="en-US" sz="1200" b="0" i="0" kern="1200" dirty="0">
                <a:solidFill>
                  <a:schemeClr val="tx1"/>
                </a:solidFill>
                <a:effectLst/>
                <a:latin typeface="+mn-lt"/>
                <a:ea typeface="+mn-ea"/>
                <a:cs typeface="+mn-cs"/>
              </a:rPr>
              <a:t>（有时称为</a:t>
            </a:r>
            <a:r>
              <a:rPr lang="zh-CN" altLang="en-US" sz="1200" b="0" i="1" kern="1200" dirty="0">
                <a:solidFill>
                  <a:schemeClr val="tx1"/>
                </a:solidFill>
                <a:effectLst/>
                <a:latin typeface="+mn-lt"/>
                <a:ea typeface="+mn-ea"/>
                <a:cs typeface="+mn-cs"/>
              </a:rPr>
              <a:t>应用程序运算符</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标准模板库主要使用函数对象作为容器和算法内的排序条件。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negate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minus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multiplies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divides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modulus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equal_to</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not_equal_to</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greater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greater_equal</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less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less_equal</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logical_and</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logical_or</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logical_not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相对于直接函数调用，函数对象有两个优势。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第一个是函数对象可包含状态。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第二个是函数对象是一个类型，因此可用作模板参数。</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标准模板库包含 </a:t>
            </a:r>
            <a:r>
              <a:rPr lang="en-US" altLang="zh-CN" sz="1200" b="0" i="0" u="none" strike="noStrike" kern="1200" dirty="0">
                <a:solidFill>
                  <a:schemeClr val="tx1"/>
                </a:solidFill>
                <a:effectLst/>
                <a:latin typeface="+mn-lt"/>
                <a:ea typeface="+mn-ea"/>
                <a:cs typeface="+mn-cs"/>
                <a:hlinkClick r:id="rId3"/>
              </a:rPr>
              <a:t>&lt;functional&gt;</a:t>
            </a:r>
            <a:r>
              <a:rPr lang="zh-CN" altLang="en-US" sz="1200" b="0" i="0" kern="1200" dirty="0">
                <a:solidFill>
                  <a:schemeClr val="tx1"/>
                </a:solidFill>
                <a:effectLst/>
                <a:latin typeface="+mn-lt"/>
                <a:ea typeface="+mn-ea"/>
                <a:cs typeface="+mn-cs"/>
              </a:rPr>
              <a:t> 头文件中的多个函数对象。 这些函数对象的一个用途是用作容器的排序条件。</a:t>
            </a:r>
          </a:p>
          <a:p>
            <a:endParaRPr lang="en-US" altLang="zh-CN" dirty="0"/>
          </a:p>
          <a:p>
            <a:r>
              <a:rPr lang="en-US" altLang="zh-CN" sz="1200" b="0" i="0" kern="1200" dirty="0">
                <a:solidFill>
                  <a:schemeClr val="tx1"/>
                </a:solidFill>
                <a:effectLst/>
                <a:latin typeface="+mn-lt"/>
                <a:ea typeface="+mn-ea"/>
                <a:cs typeface="+mn-cs"/>
              </a:rPr>
              <a:t>bind1st  //</a:t>
            </a:r>
            <a:r>
              <a:rPr lang="zh-CN" altLang="en-US" sz="1200" b="0" i="0" kern="1200" dirty="0">
                <a:solidFill>
                  <a:schemeClr val="tx1"/>
                </a:solidFill>
                <a:effectLst/>
                <a:latin typeface="+mn-lt"/>
                <a:ea typeface="+mn-ea"/>
                <a:cs typeface="+mn-cs"/>
              </a:rPr>
              <a:t>通过绑定第一个参数，使二元的函数对象转化为一元的函数对象</a:t>
            </a:r>
            <a:r>
              <a:rPr lang="zh-CN" altLang="en-US" dirty="0"/>
              <a:t/>
            </a:r>
            <a:br>
              <a:rPr lang="zh-CN" altLang="en-US" dirty="0"/>
            </a:br>
            <a:r>
              <a:rPr lang="en-US" altLang="zh-CN" sz="1200" b="0" i="0" kern="1200" dirty="0">
                <a:solidFill>
                  <a:schemeClr val="tx1"/>
                </a:solidFill>
                <a:effectLst/>
                <a:latin typeface="+mn-lt"/>
                <a:ea typeface="+mn-ea"/>
                <a:cs typeface="+mn-cs"/>
              </a:rPr>
              <a:t>bind2nd  //</a:t>
            </a:r>
            <a:r>
              <a:rPr lang="zh-CN" altLang="en-US" sz="1200" b="0" i="0" kern="1200" dirty="0">
                <a:solidFill>
                  <a:schemeClr val="tx1"/>
                </a:solidFill>
                <a:effectLst/>
                <a:latin typeface="+mn-lt"/>
                <a:ea typeface="+mn-ea"/>
                <a:cs typeface="+mn-cs"/>
              </a:rPr>
              <a:t>通过绑定第二个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not1     //</a:t>
            </a:r>
            <a:r>
              <a:rPr lang="zh-CN" altLang="en-US" sz="1200" b="0" i="0" kern="1200" dirty="0">
                <a:solidFill>
                  <a:schemeClr val="tx1"/>
                </a:solidFill>
                <a:effectLst/>
                <a:latin typeface="+mn-lt"/>
                <a:ea typeface="+mn-ea"/>
                <a:cs typeface="+mn-cs"/>
              </a:rPr>
              <a:t>对一元的函数对象取反</a:t>
            </a:r>
            <a:r>
              <a:rPr lang="zh-CN" altLang="en-US" dirty="0"/>
              <a:t/>
            </a:r>
            <a:br>
              <a:rPr lang="zh-CN" altLang="en-US" dirty="0"/>
            </a:br>
            <a:r>
              <a:rPr lang="en-US" altLang="zh-CN" sz="1200" b="0" i="0" kern="1200" dirty="0">
                <a:solidFill>
                  <a:schemeClr val="tx1"/>
                </a:solidFill>
                <a:effectLst/>
                <a:latin typeface="+mn-lt"/>
                <a:ea typeface="+mn-ea"/>
                <a:cs typeface="+mn-cs"/>
              </a:rPr>
              <a:t>not2     //</a:t>
            </a:r>
            <a:r>
              <a:rPr lang="zh-CN" altLang="en-US" sz="1200" b="0" i="0" kern="1200" dirty="0">
                <a:solidFill>
                  <a:schemeClr val="tx1"/>
                </a:solidFill>
                <a:effectLst/>
                <a:latin typeface="+mn-lt"/>
                <a:ea typeface="+mn-ea"/>
                <a:cs typeface="+mn-cs"/>
              </a:rPr>
              <a:t>对二元的函数对象取反参数，使二元的函数对象转化为一元的函数对象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使用的方式</a:t>
            </a:r>
            <a:r>
              <a:rPr lang="en-US" altLang="zh-CN" sz="1200" b="0" i="0" kern="1200" dirty="0">
                <a:solidFill>
                  <a:schemeClr val="tx1"/>
                </a:solidFill>
                <a:effectLst/>
                <a:latin typeface="+mn-lt"/>
                <a:ea typeface="+mn-ea"/>
                <a:cs typeface="+mn-cs"/>
              </a:rPr>
              <a:t>:</a:t>
            </a:r>
            <a:r>
              <a:rPr lang="en-US" altLang="zh-CN" dirty="0"/>
              <a:t/>
            </a:r>
            <a:br>
              <a:rPr lang="en-US" altLang="zh-CN" dirty="0"/>
            </a:br>
            <a:r>
              <a:rPr lang="en-US" altLang="zh-CN" sz="1200" b="0" i="0" kern="1200" dirty="0">
                <a:solidFill>
                  <a:schemeClr val="tx1"/>
                </a:solidFill>
                <a:effectLst/>
                <a:latin typeface="+mn-lt"/>
                <a:ea typeface="+mn-ea"/>
                <a:cs typeface="+mn-cs"/>
              </a:rPr>
              <a:t>bind1st(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&gt;(), 10)(20);</a:t>
            </a:r>
            <a:r>
              <a:rPr lang="en-US" altLang="zh-CN" dirty="0"/>
              <a:t/>
            </a:r>
            <a:br>
              <a:rPr lang="en-US" altLang="zh-CN" dirty="0"/>
            </a:br>
            <a:r>
              <a:rPr lang="en-US" altLang="zh-CN" sz="1200" b="0" i="0" kern="1200" dirty="0">
                <a:solidFill>
                  <a:schemeClr val="tx1"/>
                </a:solidFill>
                <a:effectLst/>
                <a:latin typeface="+mn-lt"/>
                <a:ea typeface="+mn-ea"/>
                <a:cs typeface="+mn-cs"/>
              </a:rPr>
              <a:t>not2(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)(10,20);</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54</a:t>
            </a:fld>
            <a:endParaRPr lang="zh-CN" altLang="en-US"/>
          </a:p>
        </p:txBody>
      </p:sp>
    </p:spTree>
    <p:extLst>
      <p:ext uri="{BB962C8B-B14F-4D97-AF65-F5344CB8AC3E}">
        <p14:creationId xmlns:p14="http://schemas.microsoft.com/office/powerpoint/2010/main" xmlns="" val="42739899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算法部分主要由头文件</a:t>
            </a:r>
            <a:r>
              <a:rPr lang="en-US" altLang="zh-CN" sz="1200" b="0" i="0" kern="1200" dirty="0">
                <a:solidFill>
                  <a:schemeClr val="tx1"/>
                </a:solidFill>
                <a:effectLst/>
                <a:latin typeface="+mn-lt"/>
                <a:ea typeface="+mn-ea"/>
                <a:cs typeface="+mn-cs"/>
              </a:rPr>
              <a:t>&lt;algorithm&gt;,&lt;numeric&gt;,&lt;functional&gt;</a:t>
            </a:r>
            <a:r>
              <a:rPr lang="zh-CN" altLang="en-US" sz="1200" b="0" i="0" kern="1200" dirty="0">
                <a:solidFill>
                  <a:schemeClr val="tx1"/>
                </a:solidFill>
                <a:effectLst/>
                <a:latin typeface="+mn-lt"/>
                <a:ea typeface="+mn-ea"/>
                <a:cs typeface="+mn-cs"/>
              </a:rPr>
              <a:t>组成。要使用 </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中的算法函数必须包含头文件</a:t>
            </a:r>
            <a:r>
              <a:rPr lang="en-US" altLang="zh-CN" sz="1200" b="0" i="0" kern="1200" dirty="0">
                <a:solidFill>
                  <a:schemeClr val="tx1"/>
                </a:solidFill>
                <a:effectLst/>
                <a:latin typeface="+mn-lt"/>
                <a:ea typeface="+mn-ea"/>
                <a:cs typeface="+mn-cs"/>
              </a:rPr>
              <a:t>&lt;algorithm&gt;</a:t>
            </a:r>
            <a:r>
              <a:rPr lang="zh-CN" altLang="en-US" sz="1200" b="0" i="0" kern="1200" dirty="0">
                <a:solidFill>
                  <a:schemeClr val="tx1"/>
                </a:solidFill>
                <a:effectLst/>
                <a:latin typeface="+mn-lt"/>
                <a:ea typeface="+mn-ea"/>
                <a:cs typeface="+mn-cs"/>
              </a:rPr>
              <a:t>，对于数值算法须包含</a:t>
            </a:r>
            <a:r>
              <a:rPr lang="en-US" altLang="zh-CN" sz="1200" b="0" i="0" kern="1200" dirty="0">
                <a:solidFill>
                  <a:schemeClr val="tx1"/>
                </a:solidFill>
                <a:effectLst/>
                <a:latin typeface="+mn-lt"/>
                <a:ea typeface="+mn-ea"/>
                <a:cs typeface="+mn-cs"/>
              </a:rPr>
              <a:t>&lt;numeric&gt;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&lt;functional&gt;</a:t>
            </a:r>
            <a:r>
              <a:rPr lang="zh-CN" altLang="en-US" sz="1200" b="0" i="0" kern="1200" dirty="0">
                <a:solidFill>
                  <a:schemeClr val="tx1"/>
                </a:solidFill>
                <a:effectLst/>
                <a:latin typeface="+mn-lt"/>
                <a:ea typeface="+mn-ea"/>
                <a:cs typeface="+mn-cs"/>
              </a:rPr>
              <a:t>中则定义了一些模板类，用来声明函数对象。</a:t>
            </a:r>
            <a:endParaRPr lang="en-US" altLang="zh-CN" sz="1200" b="0" i="0" kern="1200" dirty="0">
              <a:solidFill>
                <a:schemeClr val="tx1"/>
              </a:solidFill>
              <a:effectLst/>
              <a:latin typeface="+mn-lt"/>
              <a:ea typeface="+mn-ea"/>
              <a:cs typeface="+mn-cs"/>
            </a:endParaRPr>
          </a:p>
          <a:p>
            <a:endParaRPr lang="en-US" altLang="zh-CN" dirty="0"/>
          </a:p>
          <a:p>
            <a:r>
              <a:rPr lang="en-US" altLang="zh-CN" dirty="0"/>
              <a:t>1</a:t>
            </a:r>
            <a:r>
              <a:rPr lang="zh-CN" altLang="en-US" dirty="0"/>
              <a:t>、非可变序列算法：指不直接修改其所操作的容器内容的算法。</a:t>
            </a:r>
          </a:p>
          <a:p>
            <a:r>
              <a:rPr lang="en-US" altLang="zh-CN" dirty="0"/>
              <a:t>2</a:t>
            </a:r>
            <a:r>
              <a:rPr lang="zh-CN" altLang="en-US" dirty="0"/>
              <a:t>、可变序列算法：指可以修改它们所操作的容器内容的算法。</a:t>
            </a:r>
          </a:p>
          <a:p>
            <a:r>
              <a:rPr lang="en-US" altLang="zh-CN" dirty="0"/>
              <a:t>3</a:t>
            </a:r>
            <a:r>
              <a:rPr lang="zh-CN" altLang="en-US" dirty="0"/>
              <a:t>、排序算法：包括对序列进行排序和合并的算法、搜索算法以及有序序列上的集合操作。</a:t>
            </a:r>
          </a:p>
          <a:p>
            <a:r>
              <a:rPr lang="en-US" altLang="zh-CN" dirty="0"/>
              <a:t>4</a:t>
            </a:r>
            <a:r>
              <a:rPr lang="zh-CN" altLang="en-US" dirty="0"/>
              <a:t>、数值算法：对容器内容进行数值计算。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55</a:t>
            </a:fld>
            <a:endParaRPr lang="zh-CN" altLang="en-US"/>
          </a:p>
        </p:txBody>
      </p:sp>
    </p:spTree>
    <p:extLst>
      <p:ext uri="{BB962C8B-B14F-4D97-AF65-F5344CB8AC3E}">
        <p14:creationId xmlns:p14="http://schemas.microsoft.com/office/powerpoint/2010/main" xmlns="" val="152490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提供元素排序策略</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57</a:t>
            </a:fld>
            <a:endParaRPr lang="zh-CN" altLang="en-US"/>
          </a:p>
        </p:txBody>
      </p:sp>
    </p:spTree>
    <p:extLst>
      <p:ext uri="{BB962C8B-B14F-4D97-AF65-F5344CB8AC3E}">
        <p14:creationId xmlns:p14="http://schemas.microsoft.com/office/powerpoint/2010/main" xmlns="" val="28705801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58</a:t>
            </a:fld>
            <a:endParaRPr lang="zh-CN" altLang="en-US"/>
          </a:p>
        </p:txBody>
      </p:sp>
    </p:spTree>
    <p:extLst>
      <p:ext uri="{BB962C8B-B14F-4D97-AF65-F5344CB8AC3E}">
        <p14:creationId xmlns:p14="http://schemas.microsoft.com/office/powerpoint/2010/main" xmlns="" val="26953513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中，除了</a:t>
            </a:r>
            <a:r>
              <a:rPr lang="en-US" altLang="zh-CN" sz="1200" b="0" i="0" kern="1200" dirty="0" err="1">
                <a:solidFill>
                  <a:schemeClr val="tx1"/>
                </a:solidFill>
                <a:effectLst/>
                <a:latin typeface="+mn-lt"/>
                <a:ea typeface="+mn-ea"/>
                <a:cs typeface="+mn-cs"/>
              </a:rPr>
              <a:t>next_permutation</a:t>
            </a:r>
            <a:r>
              <a:rPr lang="zh-CN" altLang="en-US" sz="1200" b="0" i="0" kern="1200" dirty="0">
                <a:solidFill>
                  <a:schemeClr val="tx1"/>
                </a:solidFill>
                <a:effectLst/>
                <a:latin typeface="+mn-lt"/>
                <a:ea typeface="+mn-ea"/>
                <a:cs typeface="+mn-cs"/>
              </a:rPr>
              <a:t>外，还有一个函数</a:t>
            </a:r>
            <a:r>
              <a:rPr lang="en-US" altLang="zh-CN" sz="1200" b="0" i="0" kern="1200" dirty="0" err="1">
                <a:solidFill>
                  <a:schemeClr val="tx1"/>
                </a:solidFill>
                <a:effectLst/>
                <a:latin typeface="+mn-lt"/>
                <a:ea typeface="+mn-ea"/>
                <a:cs typeface="+mn-cs"/>
              </a:rPr>
              <a:t>prev_permutation</a:t>
            </a:r>
            <a:r>
              <a:rPr lang="zh-CN" altLang="en-US" sz="1200" b="0" i="0" kern="1200" dirty="0">
                <a:solidFill>
                  <a:schemeClr val="tx1"/>
                </a:solidFill>
                <a:effectLst/>
                <a:latin typeface="+mn-lt"/>
                <a:ea typeface="+mn-ea"/>
                <a:cs typeface="+mn-cs"/>
              </a:rPr>
              <a:t>，两者都是用来计算排列组合的函数。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前者是求出下一个排列组合，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后者是求出上一个排列组合。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所谓“下一个”和“上一个”，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对序列 </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，每一个元素都比后面的小，按照字典序列，固定</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比</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都小，</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大，它的下一个序列即为</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的上一个序列即为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同理可以推出所有的六个序列为：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a,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c, 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a,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没有上一个元素，</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没有下一个元素。</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59</a:t>
            </a:fld>
            <a:endParaRPr lang="zh-CN" altLang="en-US"/>
          </a:p>
        </p:txBody>
      </p:sp>
    </p:spTree>
    <p:extLst>
      <p:ext uri="{BB962C8B-B14F-4D97-AF65-F5344CB8AC3E}">
        <p14:creationId xmlns:p14="http://schemas.microsoft.com/office/powerpoint/2010/main" xmlns="" val="31690987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60</a:t>
            </a:fld>
            <a:endParaRPr lang="zh-CN" altLang="en-US"/>
          </a:p>
        </p:txBody>
      </p:sp>
    </p:spTree>
    <p:extLst>
      <p:ext uri="{BB962C8B-B14F-4D97-AF65-F5344CB8AC3E}">
        <p14:creationId xmlns:p14="http://schemas.microsoft.com/office/powerpoint/2010/main" xmlns="" val="33930300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一般都用数组来表示堆，</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结点的父结点下标就为</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 / 2</a:t>
            </a:r>
            <a:r>
              <a:rPr lang="zh-CN" altLang="en-US" sz="1200" b="0" i="0" kern="1200" dirty="0">
                <a:solidFill>
                  <a:schemeClr val="tx1"/>
                </a:solidFill>
                <a:effectLst/>
                <a:latin typeface="+mn-lt"/>
                <a:ea typeface="+mn-ea"/>
                <a:cs typeface="+mn-cs"/>
              </a:rPr>
              <a:t>。它的左右子结点下标分别为</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t>
            </a:r>
            <a:r>
              <a:rPr lang="zh-CN" altLang="en-US" sz="1200" b="0" i="0" kern="1200" dirty="0">
                <a:solidFill>
                  <a:schemeClr val="tx1"/>
                </a:solidFill>
                <a:effectLst/>
                <a:latin typeface="+mn-lt"/>
                <a:ea typeface="+mn-ea"/>
                <a:cs typeface="+mn-cs"/>
              </a:rPr>
              <a:t>。如第</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个结点左右子结点下标分别为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64</a:t>
            </a:fld>
            <a:endParaRPr lang="zh-CN" altLang="en-US"/>
          </a:p>
        </p:txBody>
      </p:sp>
    </p:spTree>
    <p:extLst>
      <p:ext uri="{BB962C8B-B14F-4D97-AF65-F5344CB8AC3E}">
        <p14:creationId xmlns:p14="http://schemas.microsoft.com/office/powerpoint/2010/main" xmlns="" val="33548039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65</a:t>
            </a:fld>
            <a:endParaRPr lang="zh-CN" altLang="en-US"/>
          </a:p>
        </p:txBody>
      </p:sp>
    </p:spTree>
    <p:extLst>
      <p:ext uri="{BB962C8B-B14F-4D97-AF65-F5344CB8AC3E}">
        <p14:creationId xmlns:p14="http://schemas.microsoft.com/office/powerpoint/2010/main" xmlns="" val="27739360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66</a:t>
            </a:fld>
            <a:endParaRPr lang="zh-CN" altLang="en-US"/>
          </a:p>
        </p:txBody>
      </p:sp>
    </p:spTree>
    <p:extLst>
      <p:ext uri="{BB962C8B-B14F-4D97-AF65-F5344CB8AC3E}">
        <p14:creationId xmlns:p14="http://schemas.microsoft.com/office/powerpoint/2010/main" xmlns="" val="258391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语言发展大概可以分为三个阶段：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年代到</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年。这一阶段</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语言基本上是传统类型上的面向对象语言，并且凭借着接近</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语言的效率，在工业界使用的开发语言中占据了相当大份额；</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第二阶段从</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年，这一阶段由于标准模板库</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和后来的</a:t>
            </a:r>
            <a:r>
              <a:rPr lang="en-US" altLang="zh-CN" sz="1200" b="0" i="0" kern="1200" dirty="0">
                <a:solidFill>
                  <a:schemeClr val="tx1"/>
                </a:solidFill>
                <a:effectLst/>
                <a:latin typeface="+mn-lt"/>
                <a:ea typeface="+mn-ea"/>
                <a:cs typeface="+mn-cs"/>
              </a:rPr>
              <a:t>Boost</a:t>
            </a:r>
            <a:r>
              <a:rPr lang="zh-CN" altLang="en-US" sz="1200" b="0" i="0" kern="1200" dirty="0">
                <a:solidFill>
                  <a:schemeClr val="tx1"/>
                </a:solidFill>
                <a:effectLst/>
                <a:latin typeface="+mn-lt"/>
                <a:ea typeface="+mn-ea"/>
                <a:cs typeface="+mn-cs"/>
              </a:rPr>
              <a:t>等程序库的出现，泛型程序设计在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中占据了越来越多的比重性。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当然，同时由于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等语言的出现和硬件价格的大规模下降，</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受到了一定的冲击；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第三阶段从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年至今，由于以</a:t>
            </a:r>
            <a:r>
              <a:rPr lang="en-US" altLang="zh-CN" sz="1200" b="0" i="0" kern="1200" dirty="0">
                <a:solidFill>
                  <a:schemeClr val="tx1"/>
                </a:solidFill>
                <a:effectLst/>
                <a:latin typeface="+mn-lt"/>
                <a:ea typeface="+mn-ea"/>
                <a:cs typeface="+mn-cs"/>
              </a:rPr>
              <a:t>Loki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MPL</a:t>
            </a:r>
            <a:r>
              <a:rPr lang="zh-CN" altLang="en-US" sz="1200" b="0" i="0" kern="1200" dirty="0">
                <a:solidFill>
                  <a:schemeClr val="tx1"/>
                </a:solidFill>
                <a:effectLst/>
                <a:latin typeface="+mn-lt"/>
                <a:ea typeface="+mn-ea"/>
                <a:cs typeface="+mn-cs"/>
              </a:rPr>
              <a:t>等程序库为代表的产生式编程和模板元编程的出现，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出现了发展历史上又一个新的高峰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这些新技术的出现以及和原有技术的融合，使</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已经成为当今主流程序设计语言中最复杂的一员。</a:t>
            </a:r>
          </a:p>
          <a:p>
            <a:endParaRPr lang="en-US" altLang="zh-CN" dirty="0"/>
          </a:p>
          <a:p>
            <a:r>
              <a:rPr lang="en-US" altLang="zh-CN" dirty="0" smtClean="0"/>
              <a:t>TR1</a:t>
            </a:r>
          </a:p>
          <a:p>
            <a:r>
              <a:rPr lang="zh-CN" altLang="en-US" dirty="0" smtClean="0"/>
              <a:t>智能指针</a:t>
            </a:r>
            <a:endParaRPr lang="en-US" altLang="zh-CN" dirty="0" smtClean="0"/>
          </a:p>
          <a:p>
            <a:r>
              <a:rPr lang="zh-CN" altLang="en-US" dirty="0" smtClean="0"/>
              <a:t>仿函数绑定器</a:t>
            </a:r>
            <a:endParaRPr lang="en-US" altLang="zh-CN" dirty="0" smtClean="0"/>
          </a:p>
          <a:p>
            <a:r>
              <a:rPr lang="zh-CN" altLang="en-US" dirty="0" smtClean="0"/>
              <a:t>随机数引擎</a:t>
            </a:r>
            <a:endParaRPr lang="en-US" altLang="zh-CN" dirty="0" smtClean="0"/>
          </a:p>
          <a:p>
            <a:r>
              <a:rPr lang="en-US" altLang="zh-CN" dirty="0" err="1" smtClean="0"/>
              <a:t>Tuple</a:t>
            </a:r>
            <a:endParaRPr lang="en-US" altLang="zh-CN" dirty="0" smtClean="0"/>
          </a:p>
          <a:p>
            <a:r>
              <a:rPr lang="zh-CN" altLang="en-US" dirty="0" smtClean="0"/>
              <a:t>正则库</a:t>
            </a:r>
            <a:endParaRPr lang="en-US" altLang="zh-CN" dirty="0" smtClean="0"/>
          </a:p>
          <a:p>
            <a:r>
              <a:rPr lang="zh-CN" altLang="en-US" dirty="0" smtClean="0"/>
              <a:t>引用包装器</a:t>
            </a:r>
            <a:endParaRPr lang="en-US" altLang="zh-CN" dirty="0" smtClean="0"/>
          </a:p>
          <a:p>
            <a:r>
              <a:rPr lang="en-US" altLang="zh-CN" dirty="0" err="1" smtClean="0"/>
              <a:t>TypeTraits</a:t>
            </a:r>
            <a:endParaRPr lang="en-US" altLang="zh-CN" dirty="0" smtClean="0"/>
          </a:p>
          <a:p>
            <a:r>
              <a:rPr lang="en-US" altLang="zh-CN" dirty="0" smtClean="0"/>
              <a:t>23</a:t>
            </a:r>
            <a:r>
              <a:rPr lang="zh-CN" altLang="en-US" dirty="0" smtClean="0"/>
              <a:t>种数学函数</a:t>
            </a:r>
            <a:endParaRPr lang="en-US" altLang="zh-CN" dirty="0" smtClean="0"/>
          </a:p>
          <a:p>
            <a:r>
              <a:rPr lang="zh-CN" altLang="en-US" dirty="0" smtClean="0"/>
              <a:t>非排序哈希表</a:t>
            </a:r>
            <a:r>
              <a:rPr lang="en-US" altLang="zh-CN" dirty="0" err="1" smtClean="0"/>
              <a:t>unordered_map</a:t>
            </a:r>
            <a:r>
              <a:rPr lang="en-US" altLang="zh-CN" dirty="0" smtClean="0"/>
              <a:t> …</a:t>
            </a:r>
          </a:p>
          <a:p>
            <a:endParaRPr lang="en-US" altLang="zh-CN" dirty="0"/>
          </a:p>
          <a:p>
            <a:r>
              <a:rPr lang="en-US" altLang="zh-CN" sz="1200" b="0" i="0" kern="1200" dirty="0">
                <a:solidFill>
                  <a:schemeClr val="tx1"/>
                </a:solidFill>
                <a:effectLst/>
                <a:latin typeface="+mn-lt"/>
                <a:ea typeface="+mn-ea"/>
                <a:cs typeface="+mn-cs"/>
              </a:rPr>
              <a:t>1967 </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语言中第一次出现了面向对象 </a:t>
            </a:r>
            <a:r>
              <a:rPr lang="en-US" altLang="zh-CN" sz="1200" b="0" i="0" kern="1200" dirty="0">
                <a:solidFill>
                  <a:schemeClr val="tx1"/>
                </a:solidFill>
                <a:effectLst/>
                <a:latin typeface="+mn-lt"/>
                <a:ea typeface="+mn-ea"/>
                <a:cs typeface="+mn-cs"/>
              </a:rPr>
              <a:t>(OO) </a:t>
            </a:r>
            <a:r>
              <a:rPr lang="zh-CN" altLang="en-US" sz="1200" b="0" i="0" kern="1200" dirty="0">
                <a:solidFill>
                  <a:schemeClr val="tx1"/>
                </a:solidFill>
                <a:effectLst/>
                <a:latin typeface="+mn-lt"/>
                <a:ea typeface="+mn-ea"/>
                <a:cs typeface="+mn-cs"/>
              </a:rPr>
              <a:t>的概念，但由于当时软件规模还不大，技术也还不太成熟，面向对象的优势并未发挥出来。</a:t>
            </a:r>
          </a:p>
          <a:p>
            <a:r>
              <a:rPr lang="en-US" altLang="zh-CN" sz="1200" b="0" i="0" kern="1200" dirty="0">
                <a:solidFill>
                  <a:schemeClr val="tx1"/>
                </a:solidFill>
                <a:effectLst/>
                <a:latin typeface="+mn-lt"/>
                <a:ea typeface="+mn-ea"/>
                <a:cs typeface="+mn-cs"/>
              </a:rPr>
              <a:t>1980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Smalltalk-80 </a:t>
            </a:r>
            <a:r>
              <a:rPr lang="zh-CN" altLang="en-US" sz="1200" b="0" i="0" kern="1200" dirty="0">
                <a:solidFill>
                  <a:schemeClr val="tx1"/>
                </a:solidFill>
                <a:effectLst/>
                <a:latin typeface="+mn-lt"/>
                <a:ea typeface="+mn-ea"/>
                <a:cs typeface="+mn-cs"/>
              </a:rPr>
              <a:t>出现后，面向对象技术才开始发挥魅力。</a:t>
            </a:r>
          </a:p>
          <a:p>
            <a:r>
              <a:rPr lang="en-US" altLang="zh-CN" sz="1200" b="0" i="0" kern="1200" dirty="0">
                <a:solidFill>
                  <a:schemeClr val="tx1"/>
                </a:solidFill>
                <a:effectLst/>
                <a:latin typeface="+mn-lt"/>
                <a:ea typeface="+mn-ea"/>
                <a:cs typeface="+mn-cs"/>
              </a:rPr>
              <a:t>1979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Bjarne </a:t>
            </a:r>
            <a:r>
              <a:rPr lang="en-US" altLang="zh-CN" sz="1200" b="0" i="0" kern="1200" dirty="0" err="1">
                <a:solidFill>
                  <a:schemeClr val="tx1"/>
                </a:solidFill>
                <a:effectLst/>
                <a:latin typeface="+mn-lt"/>
                <a:ea typeface="+mn-ea"/>
                <a:cs typeface="+mn-cs"/>
              </a:rPr>
              <a:t>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借鉴 </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的概念，开始研究增强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语言，使其支持面向对象的特性。 </a:t>
            </a:r>
            <a:r>
              <a:rPr lang="en-US" altLang="zh-CN" sz="1200" b="0" i="0" kern="1200" dirty="0" err="1">
                <a:solidFill>
                  <a:schemeClr val="tx1"/>
                </a:solidFill>
                <a:effectLst/>
                <a:latin typeface="+mn-lt"/>
                <a:ea typeface="+mn-ea"/>
                <a:cs typeface="+mn-cs"/>
              </a:rPr>
              <a:t>B.Stroustrup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写了一个转换程序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Cfront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代码转换为普通的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代码，使它在各种各样的平台上立即投入使用。 </a:t>
            </a:r>
            <a:r>
              <a:rPr lang="en-US" altLang="zh-CN" sz="1200" b="0" i="0" kern="1200" dirty="0">
                <a:solidFill>
                  <a:schemeClr val="tx1"/>
                </a:solidFill>
                <a:effectLst/>
                <a:latin typeface="+mn-lt"/>
                <a:ea typeface="+mn-ea"/>
                <a:cs typeface="+mn-cs"/>
              </a:rPr>
              <a:t>1983 </a:t>
            </a:r>
            <a:r>
              <a:rPr lang="zh-CN" altLang="en-US" sz="1200" b="0" i="0" kern="1200" dirty="0">
                <a:solidFill>
                  <a:schemeClr val="tx1"/>
                </a:solidFill>
                <a:effectLst/>
                <a:latin typeface="+mn-lt"/>
                <a:ea typeface="+mn-ea"/>
                <a:cs typeface="+mn-cs"/>
              </a:rPr>
              <a:t>年，这种语言被命名为 </a:t>
            </a:r>
            <a:r>
              <a:rPr lang="en-US" altLang="zh-CN" sz="1200" b="0" i="0" kern="1200" dirty="0">
                <a:solidFill>
                  <a:schemeClr val="tx1"/>
                </a:solidFill>
                <a:effectLst/>
                <a:latin typeface="+mn-lt"/>
                <a:ea typeface="+mn-ea"/>
                <a:cs typeface="+mn-cs"/>
              </a:rPr>
              <a:t>C++</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a:t>
            </a:fld>
            <a:endParaRPr lang="zh-CN" altLang="en-US"/>
          </a:p>
        </p:txBody>
      </p:sp>
    </p:spTree>
    <p:extLst>
      <p:ext uri="{BB962C8B-B14F-4D97-AF65-F5344CB8AC3E}">
        <p14:creationId xmlns:p14="http://schemas.microsoft.com/office/powerpoint/2010/main" xmlns="" val="3360396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作为语句结束符</a:t>
            </a:r>
            <a:endParaRPr lang="en-US" altLang="zh-CN" dirty="0"/>
          </a:p>
          <a:p>
            <a:r>
              <a:rPr lang="zh-CN" altLang="en-US" dirty="0"/>
              <a:t>注释</a:t>
            </a:r>
            <a:endParaRPr lang="en-US" altLang="zh-CN" dirty="0"/>
          </a:p>
          <a:p>
            <a:pPr marL="171450" indent="-171450">
              <a:buFont typeface="Arial" panose="020B0604020202020204" pitchFamily="34" charset="0"/>
              <a:buChar char="•"/>
            </a:pPr>
            <a:r>
              <a:rPr lang="zh-CN" altLang="en-US" dirty="0"/>
              <a:t>单行 </a:t>
            </a:r>
            <a:r>
              <a:rPr lang="en-US" altLang="zh-CN" dirty="0"/>
              <a:t>//</a:t>
            </a:r>
          </a:p>
          <a:p>
            <a:pPr marL="171450" indent="-171450">
              <a:buFont typeface="Arial" panose="020B0604020202020204" pitchFamily="34" charset="0"/>
              <a:buChar char="•"/>
            </a:pPr>
            <a:r>
              <a:rPr lang="zh-CN" altLang="en-US" dirty="0"/>
              <a:t>多行 </a:t>
            </a:r>
            <a:r>
              <a:rPr lang="en-US" altLang="zh-CN" dirty="0"/>
              <a:t>/* */</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a:t>
            </a:fld>
            <a:endParaRPr lang="zh-CN" altLang="en-US"/>
          </a:p>
        </p:txBody>
      </p:sp>
    </p:spTree>
    <p:extLst>
      <p:ext uri="{BB962C8B-B14F-4D97-AF65-F5344CB8AC3E}">
        <p14:creationId xmlns:p14="http://schemas.microsoft.com/office/powerpoint/2010/main" xmlns="" val="53116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8</a:t>
            </a:fld>
            <a:endParaRPr lang="zh-CN" altLang="en-US"/>
          </a:p>
        </p:txBody>
      </p:sp>
    </p:spTree>
    <p:extLst>
      <p:ext uri="{BB962C8B-B14F-4D97-AF65-F5344CB8AC3E}">
        <p14:creationId xmlns:p14="http://schemas.microsoft.com/office/powerpoint/2010/main" xmlns="" val="232471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熟悉数据类型和其所占用的字节数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9</a:t>
            </a:fld>
            <a:endParaRPr lang="zh-CN" altLang="en-US"/>
          </a:p>
        </p:txBody>
      </p:sp>
    </p:spTree>
    <p:extLst>
      <p:ext uri="{BB962C8B-B14F-4D97-AF65-F5344CB8AC3E}">
        <p14:creationId xmlns:p14="http://schemas.microsoft.com/office/powerpoint/2010/main" xmlns="" val="35236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14641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35504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9E25F63-46CB-447C-9865-FD3714DA57D8}" type="datetimeFigureOut">
              <a:rPr lang="zh-CN" altLang="en-US" smtClean="0"/>
              <a:pPr/>
              <a:t>2017/7/11</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294342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41427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27681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399625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4148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37445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26151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23357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206326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9E25F63-46CB-447C-9865-FD3714DA57D8}" type="datetimeFigureOut">
              <a:rPr lang="zh-CN" altLang="en-US" smtClean="0"/>
              <a:pPr/>
              <a:t>2017/7/11</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xmlns="" val="390574355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bin/Debug/lesson-02.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bin/Debug/lesson-03.ex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bin/Debug/lesson-04.ex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lesson-05/sample.c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lesson-06/sample.cp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lesson-08/sample.cp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bin/Debug/lesson-08.ex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hyperlink" Target="lesson-09/sample.cp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lesson-10/sample.cp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lesson-11/sample.cpp"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lesson-12/sample.cpp"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聊聊</a:t>
            </a:r>
            <a:r>
              <a:rPr lang="en-US" altLang="zh-CN" dirty="0" smtClean="0"/>
              <a:t>C</a:t>
            </a:r>
            <a:r>
              <a:rPr lang="en-US" altLang="zh-CN" dirty="0"/>
              <a:t>++</a:t>
            </a:r>
            <a:endParaRPr lang="zh-CN" altLang="en-US" dirty="0"/>
          </a:p>
        </p:txBody>
      </p:sp>
      <p:sp>
        <p:nvSpPr>
          <p:cNvPr id="3" name="副标题 2"/>
          <p:cNvSpPr>
            <a:spLocks noGrp="1"/>
          </p:cNvSpPr>
          <p:nvPr>
            <p:ph type="subTitle" idx="1"/>
          </p:nvPr>
        </p:nvSpPr>
        <p:spPr/>
        <p:txBody>
          <a:bodyPr/>
          <a:lstStyle/>
          <a:p>
            <a:pPr algn="r"/>
            <a:r>
              <a:rPr lang="zh-CN" altLang="en-US" dirty="0" smtClean="0"/>
              <a:t>查漏补缺，畅所欲言</a:t>
            </a:r>
            <a:endParaRPr lang="zh-CN" altLang="en-US" dirty="0"/>
          </a:p>
        </p:txBody>
      </p:sp>
    </p:spTree>
    <p:extLst>
      <p:ext uri="{BB962C8B-B14F-4D97-AF65-F5344CB8AC3E}">
        <p14:creationId xmlns:p14="http://schemas.microsoft.com/office/powerpoint/2010/main" xmlns="" val="296024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整数</a:t>
            </a:r>
          </a:p>
        </p:txBody>
      </p:sp>
      <p:sp>
        <p:nvSpPr>
          <p:cNvPr id="4" name="矩形: 圆角 3"/>
          <p:cNvSpPr/>
          <p:nvPr/>
        </p:nvSpPr>
        <p:spPr>
          <a:xfrm>
            <a:off x="1451579"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5" name="矩形 4"/>
          <p:cNvSpPr/>
          <p:nvPr/>
        </p:nvSpPr>
        <p:spPr>
          <a:xfrm>
            <a:off x="1607442" y="2383690"/>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LE</a:t>
            </a:r>
            <a:endParaRPr lang="zh-CN" altLang="en-US" dirty="0">
              <a:latin typeface="Consolas" panose="020B0609020204030204" pitchFamily="49" charset="0"/>
            </a:endParaRPr>
          </a:p>
        </p:txBody>
      </p:sp>
      <p:sp>
        <p:nvSpPr>
          <p:cNvPr id="6" name="矩形: 圆角 5"/>
          <p:cNvSpPr/>
          <p:nvPr/>
        </p:nvSpPr>
        <p:spPr>
          <a:xfrm>
            <a:off x="1451579" y="4042169"/>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7" name="矩形 6"/>
          <p:cNvSpPr/>
          <p:nvPr/>
        </p:nvSpPr>
        <p:spPr>
          <a:xfrm>
            <a:off x="1607442" y="4181422"/>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BE</a:t>
            </a:r>
            <a:endParaRPr lang="zh-CN" altLang="en-US" dirty="0">
              <a:latin typeface="Consolas" panose="020B0609020204030204" pitchFamily="49" charset="0"/>
            </a:endParaRPr>
          </a:p>
        </p:txBody>
      </p:sp>
      <p:sp>
        <p:nvSpPr>
          <p:cNvPr id="10" name="矩形 9"/>
          <p:cNvSpPr/>
          <p:nvPr/>
        </p:nvSpPr>
        <p:spPr>
          <a:xfrm>
            <a:off x="2386760"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1" name="矩形 10"/>
          <p:cNvSpPr/>
          <p:nvPr/>
        </p:nvSpPr>
        <p:spPr>
          <a:xfrm>
            <a:off x="3121051"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2" name="矩形 11"/>
          <p:cNvSpPr/>
          <p:nvPr/>
        </p:nvSpPr>
        <p:spPr>
          <a:xfrm>
            <a:off x="3855342"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3" name="矩形 12"/>
          <p:cNvSpPr/>
          <p:nvPr/>
        </p:nvSpPr>
        <p:spPr>
          <a:xfrm>
            <a:off x="4589633" y="238369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4" name="矩形 13"/>
          <p:cNvSpPr/>
          <p:nvPr/>
        </p:nvSpPr>
        <p:spPr>
          <a:xfrm>
            <a:off x="2386760"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5" name="矩形 14"/>
          <p:cNvSpPr/>
          <p:nvPr/>
        </p:nvSpPr>
        <p:spPr>
          <a:xfrm>
            <a:off x="3121051"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6" name="矩形 15"/>
          <p:cNvSpPr/>
          <p:nvPr/>
        </p:nvSpPr>
        <p:spPr>
          <a:xfrm>
            <a:off x="3855342"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7" name="矩形 16"/>
          <p:cNvSpPr/>
          <p:nvPr/>
        </p:nvSpPr>
        <p:spPr>
          <a:xfrm>
            <a:off x="4589633" y="4181422"/>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8" name="箭头: 右 17"/>
          <p:cNvSpPr/>
          <p:nvPr/>
        </p:nvSpPr>
        <p:spPr>
          <a:xfrm>
            <a:off x="5566378" y="2244437"/>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19" name="箭头: 右 18"/>
          <p:cNvSpPr/>
          <p:nvPr/>
        </p:nvSpPr>
        <p:spPr>
          <a:xfrm>
            <a:off x="5566378" y="4041143"/>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20" name="矩形: 圆角 19"/>
          <p:cNvSpPr/>
          <p:nvPr/>
        </p:nvSpPr>
        <p:spPr>
          <a:xfrm>
            <a:off x="6574295"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1" name="矩形: 圆角 20"/>
          <p:cNvSpPr/>
          <p:nvPr/>
        </p:nvSpPr>
        <p:spPr>
          <a:xfrm>
            <a:off x="6574295" y="4041142"/>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 name="矩形: 圆角 2">
            <a:hlinkClick r:id="rId3" action="ppaction://hlinkfile"/>
            <a:extLst>
              <a:ext uri="{FF2B5EF4-FFF2-40B4-BE49-F238E27FC236}">
                <a16:creationId xmlns:a16="http://schemas.microsoft.com/office/drawing/2014/main" xmlns="" id="{A67EDBB1-3850-4413-81C6-841FE0198067}"/>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xmlns="" val="128449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浮点数存储方式</a:t>
            </a:r>
          </a:p>
        </p:txBody>
      </p:sp>
      <p:grpSp>
        <p:nvGrpSpPr>
          <p:cNvPr id="34" name="组合 33"/>
          <p:cNvGrpSpPr/>
          <p:nvPr/>
        </p:nvGrpSpPr>
        <p:grpSpPr>
          <a:xfrm>
            <a:off x="1450175" y="3822663"/>
            <a:ext cx="8251736" cy="862445"/>
            <a:chOff x="3948546" y="3350506"/>
            <a:chExt cx="8251736" cy="862445"/>
          </a:xfrm>
        </p:grpSpPr>
        <p:sp>
          <p:nvSpPr>
            <p:cNvPr id="12" name="矩形: 圆角 11"/>
            <p:cNvSpPr/>
            <p:nvPr/>
          </p:nvSpPr>
          <p:spPr>
            <a:xfrm>
              <a:off x="3948546" y="3350506"/>
              <a:ext cx="82517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p:cNvSpPr/>
            <p:nvPr/>
          </p:nvSpPr>
          <p:spPr>
            <a:xfrm>
              <a:off x="4161494" y="3489759"/>
              <a:ext cx="1075524"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DOUBLE</a:t>
              </a:r>
              <a:endParaRPr lang="zh-CN" altLang="en-US" sz="1600" dirty="0">
                <a:latin typeface="Consolas" panose="020B0609020204030204" pitchFamily="49" charset="0"/>
              </a:endParaRPr>
            </a:p>
          </p:txBody>
        </p:sp>
        <p:sp>
          <p:nvSpPr>
            <p:cNvPr id="14" name="矩形 13"/>
            <p:cNvSpPr/>
            <p:nvPr/>
          </p:nvSpPr>
          <p:spPr>
            <a:xfrm>
              <a:off x="5369266" y="3489759"/>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p:cNvSpPr/>
            <p:nvPr/>
          </p:nvSpPr>
          <p:spPr>
            <a:xfrm>
              <a:off x="5698311" y="3489758"/>
              <a:ext cx="145063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E11</a:t>
              </a:r>
              <a:endParaRPr lang="zh-CN" altLang="en-US" sz="1600" dirty="0">
                <a:latin typeface="Consolas" panose="020B0609020204030204" pitchFamily="49" charset="0"/>
              </a:endParaRPr>
            </a:p>
          </p:txBody>
        </p:sp>
        <p:sp>
          <p:nvSpPr>
            <p:cNvPr id="16" name="矩形 15"/>
            <p:cNvSpPr/>
            <p:nvPr/>
          </p:nvSpPr>
          <p:spPr>
            <a:xfrm>
              <a:off x="7262931" y="3489759"/>
              <a:ext cx="57874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23" name="矩形 22"/>
            <p:cNvSpPr/>
            <p:nvPr/>
          </p:nvSpPr>
          <p:spPr>
            <a:xfrm>
              <a:off x="11419609" y="3489757"/>
              <a:ext cx="5922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M52</a:t>
              </a:r>
              <a:endParaRPr lang="zh-CN" altLang="en-US" sz="1600" dirty="0">
                <a:latin typeface="Consolas" panose="020B0609020204030204" pitchFamily="49" charset="0"/>
              </a:endParaRPr>
            </a:p>
          </p:txBody>
        </p:sp>
        <p:sp>
          <p:nvSpPr>
            <p:cNvPr id="24" name="矩形 23"/>
            <p:cNvSpPr/>
            <p:nvPr/>
          </p:nvSpPr>
          <p:spPr>
            <a:xfrm>
              <a:off x="7955658" y="3489756"/>
              <a:ext cx="335420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5" name="组合 34"/>
          <p:cNvGrpSpPr/>
          <p:nvPr/>
        </p:nvGrpSpPr>
        <p:grpSpPr>
          <a:xfrm>
            <a:off x="1462874" y="4913310"/>
            <a:ext cx="10232936" cy="862445"/>
            <a:chOff x="3940264" y="4352201"/>
            <a:chExt cx="10232936" cy="862445"/>
          </a:xfrm>
        </p:grpSpPr>
        <p:sp>
          <p:nvSpPr>
            <p:cNvPr id="25" name="矩形: 圆角 24"/>
            <p:cNvSpPr/>
            <p:nvPr/>
          </p:nvSpPr>
          <p:spPr>
            <a:xfrm>
              <a:off x="3940264" y="4352201"/>
              <a:ext cx="102329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6" name="矩形 25"/>
            <p:cNvSpPr/>
            <p:nvPr/>
          </p:nvSpPr>
          <p:spPr>
            <a:xfrm>
              <a:off x="4153212" y="4491454"/>
              <a:ext cx="1062825"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LONG DOUBLE</a:t>
              </a:r>
              <a:endParaRPr lang="zh-CN" altLang="en-US" sz="1600" dirty="0">
                <a:latin typeface="Consolas" panose="020B0609020204030204" pitchFamily="49" charset="0"/>
              </a:endParaRPr>
            </a:p>
          </p:txBody>
        </p:sp>
        <p:sp>
          <p:nvSpPr>
            <p:cNvPr id="27" name="矩形 26"/>
            <p:cNvSpPr/>
            <p:nvPr/>
          </p:nvSpPr>
          <p:spPr>
            <a:xfrm>
              <a:off x="5348286" y="4491454"/>
              <a:ext cx="215058"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8" name="矩形 27"/>
            <p:cNvSpPr/>
            <p:nvPr/>
          </p:nvSpPr>
          <p:spPr>
            <a:xfrm>
              <a:off x="5677330" y="4491453"/>
              <a:ext cx="199116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E15</a:t>
              </a:r>
              <a:endParaRPr lang="zh-CN" altLang="en-US" sz="1600" dirty="0">
                <a:latin typeface="Consolas" panose="020B0609020204030204" pitchFamily="49" charset="0"/>
              </a:endParaRPr>
            </a:p>
          </p:txBody>
        </p:sp>
        <p:sp>
          <p:nvSpPr>
            <p:cNvPr id="29" name="矩形 28"/>
            <p:cNvSpPr/>
            <p:nvPr/>
          </p:nvSpPr>
          <p:spPr>
            <a:xfrm>
              <a:off x="7782476" y="4491454"/>
              <a:ext cx="59259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0" name="矩形 29"/>
            <p:cNvSpPr/>
            <p:nvPr/>
          </p:nvSpPr>
          <p:spPr>
            <a:xfrm>
              <a:off x="13418700" y="4491451"/>
              <a:ext cx="6126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M64</a:t>
              </a:r>
              <a:endParaRPr lang="zh-CN" altLang="en-US" sz="1600" dirty="0">
                <a:latin typeface="Consolas" panose="020B0609020204030204" pitchFamily="49" charset="0"/>
              </a:endParaRPr>
            </a:p>
          </p:txBody>
        </p:sp>
        <p:sp>
          <p:nvSpPr>
            <p:cNvPr id="31" name="矩形 30"/>
            <p:cNvSpPr/>
            <p:nvPr/>
          </p:nvSpPr>
          <p:spPr>
            <a:xfrm>
              <a:off x="8489057" y="4491451"/>
              <a:ext cx="48156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6" name="组合 35"/>
          <p:cNvGrpSpPr/>
          <p:nvPr/>
        </p:nvGrpSpPr>
        <p:grpSpPr>
          <a:xfrm>
            <a:off x="1451580" y="2732016"/>
            <a:ext cx="5988312" cy="862445"/>
            <a:chOff x="1451580" y="2170907"/>
            <a:chExt cx="5988312" cy="862445"/>
          </a:xfrm>
        </p:grpSpPr>
        <p:sp>
          <p:nvSpPr>
            <p:cNvPr id="4" name="矩形: 圆角 3"/>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5" name="矩形 4"/>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6" name="矩形 5"/>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7" name="矩形 6"/>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E08</a:t>
              </a:r>
              <a:endParaRPr lang="zh-CN" altLang="en-US" sz="1600" dirty="0">
                <a:latin typeface="Consolas" panose="020B0609020204030204" pitchFamily="49" charset="0"/>
              </a:endParaRPr>
            </a:p>
          </p:txBody>
        </p:sp>
        <p:sp>
          <p:nvSpPr>
            <p:cNvPr id="8" name="矩形 7"/>
            <p:cNvSpPr/>
            <p:nvPr/>
          </p:nvSpPr>
          <p:spPr>
            <a:xfrm>
              <a:off x="4418825" y="2301227"/>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2" name="矩形 31"/>
            <p:cNvSpPr/>
            <p:nvPr/>
          </p:nvSpPr>
          <p:spPr>
            <a:xfrm>
              <a:off x="5128554" y="2310159"/>
              <a:ext cx="141347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33" name="矩形 32"/>
            <p:cNvSpPr/>
            <p:nvPr/>
          </p:nvSpPr>
          <p:spPr>
            <a:xfrm>
              <a:off x="6658228" y="2310160"/>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M23</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xmlns="" val="179931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浮点数计算公式</a:t>
            </a:r>
          </a:p>
        </p:txBody>
      </p:sp>
      <p:sp>
        <p:nvSpPr>
          <p:cNvPr id="4" name="矩形: 圆角 3"/>
          <p:cNvSpPr/>
          <p:nvPr/>
        </p:nvSpPr>
        <p:spPr>
          <a:xfrm>
            <a:off x="3535993" y="2262254"/>
            <a:ext cx="5413663" cy="1194956"/>
          </a:xfrm>
          <a:prstGeom prst="round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schemeClr val="accent1"/>
              </a:solidFill>
              <a:latin typeface="CentSchbkCyrill BT" panose="02040603050705020303" pitchFamily="18" charset="-52"/>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828139378"/>
              </p:ext>
            </p:extLst>
          </p:nvPr>
        </p:nvGraphicFramePr>
        <p:xfrm>
          <a:off x="4469874" y="2262254"/>
          <a:ext cx="4003099" cy="955964"/>
        </p:xfrm>
        <a:graphic>
          <a:graphicData uri="http://schemas.openxmlformats.org/presentationml/2006/ole">
            <p:oleObj spid="_x0000_s1331" name="公式" r:id="rId4" imgW="850680" imgH="203040" progId="Equation.3">
              <p:embed/>
            </p:oleObj>
          </a:graphicData>
        </a:graphic>
      </p:graphicFrame>
      <p:sp>
        <p:nvSpPr>
          <p:cNvPr id="6" name="矩形 5"/>
          <p:cNvSpPr/>
          <p:nvPr/>
        </p:nvSpPr>
        <p:spPr>
          <a:xfrm>
            <a:off x="1293876" y="3899850"/>
            <a:ext cx="6351995" cy="80021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其中 </a:t>
            </a:r>
            <a:r>
              <a:rPr lang="en-US" altLang="zh-CN" sz="2800" dirty="0">
                <a:latin typeface="华文楷体" panose="02010600040101010101" pitchFamily="2" charset="-122"/>
                <a:ea typeface="华文楷体" panose="02010600040101010101" pitchFamily="2" charset="-122"/>
              </a:rPr>
              <a:t>B </a:t>
            </a:r>
            <a:r>
              <a:rPr lang="zh-CN" altLang="en-US" sz="2800" dirty="0">
                <a:latin typeface="华文楷体" panose="02010600040101010101" pitchFamily="2" charset="-122"/>
                <a:ea typeface="华文楷体" panose="02010600040101010101" pitchFamily="2" charset="-122"/>
              </a:rPr>
              <a:t>为基数，</a:t>
            </a:r>
            <a:r>
              <a:rPr lang="en-US" altLang="zh-CN" sz="2800" dirty="0">
                <a:latin typeface="华文楷体" panose="02010600040101010101" pitchFamily="2" charset="-122"/>
                <a:ea typeface="华文楷体" panose="02010600040101010101" pitchFamily="2" charset="-122"/>
              </a:rPr>
              <a:t>E </a:t>
            </a:r>
            <a:r>
              <a:rPr lang="zh-CN" altLang="en-US" sz="2800" dirty="0">
                <a:latin typeface="华文楷体" panose="02010600040101010101" pitchFamily="2" charset="-122"/>
                <a:ea typeface="华文楷体" panose="02010600040101010101" pitchFamily="2" charset="-122"/>
              </a:rPr>
              <a:t>为指数，</a:t>
            </a:r>
            <a:r>
              <a:rPr lang="en-US" altLang="zh-CN" sz="2800" dirty="0">
                <a:latin typeface="华文楷体" panose="02010600040101010101" pitchFamily="2" charset="-122"/>
                <a:ea typeface="华文楷体" panose="02010600040101010101" pitchFamily="2" charset="-122"/>
              </a:rPr>
              <a:t>M </a:t>
            </a:r>
            <a:r>
              <a:rPr lang="zh-CN" altLang="en-US" sz="2800" dirty="0">
                <a:latin typeface="华文楷体" panose="02010600040101010101" pitchFamily="2" charset="-122"/>
                <a:ea typeface="华文楷体" panose="02010600040101010101" pitchFamily="2" charset="-122"/>
              </a:rPr>
              <a:t>为尾数</a:t>
            </a:r>
            <a:endParaRPr lang="en-US" altLang="zh-CN" sz="2800" dirty="0">
              <a:latin typeface="华文楷体" panose="02010600040101010101" pitchFamily="2" charset="-122"/>
              <a:ea typeface="华文楷体" panose="02010600040101010101" pitchFamily="2" charset="-122"/>
            </a:endParaRPr>
          </a:p>
          <a:p>
            <a:endParaRPr lang="en-US" altLang="zh-CN" dirty="0"/>
          </a:p>
        </p:txBody>
      </p:sp>
      <p:grpSp>
        <p:nvGrpSpPr>
          <p:cNvPr id="7" name="组合 6"/>
          <p:cNvGrpSpPr/>
          <p:nvPr/>
        </p:nvGrpSpPr>
        <p:grpSpPr>
          <a:xfrm>
            <a:off x="5618335" y="5049982"/>
            <a:ext cx="5988312" cy="653833"/>
            <a:chOff x="1451580" y="2170907"/>
            <a:chExt cx="5988312" cy="862445"/>
          </a:xfrm>
        </p:grpSpPr>
        <p:sp>
          <p:nvSpPr>
            <p:cNvPr id="8" name="矩形: 圆角 7"/>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9" name="矩形 8"/>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0" name="矩形 9"/>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1" name="矩形 10"/>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3" name="矩形 12"/>
            <p:cNvSpPr/>
            <p:nvPr/>
          </p:nvSpPr>
          <p:spPr>
            <a:xfrm>
              <a:off x="4418826" y="2310159"/>
              <a:ext cx="284442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xmlns="" val="3216026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规格化浮点数</a:t>
            </a:r>
          </a:p>
        </p:txBody>
      </p:sp>
      <p:pic>
        <p:nvPicPr>
          <p:cNvPr id="4" name="Picture 2" descr="http://p.blog.csdn.net/images/p_blog_csdn_net/abortexit/EntryImages/20090622/3.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51578" y="2761888"/>
            <a:ext cx="3200400" cy="12001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451578" y="2188576"/>
            <a:ext cx="6913103" cy="369332"/>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规格化：当</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E</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的二进制位不全为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0,</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也不全为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1</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N</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为规格化形式。</a:t>
            </a:r>
            <a:endParaRPr lang="zh-CN" altLang="en-US" dirty="0">
              <a:effectLst>
                <a:outerShdw blurRad="38100" dist="38100" dir="2700000" algn="tl">
                  <a:srgbClr val="000000">
                    <a:alpha val="43137"/>
                  </a:srgbClr>
                </a:outerShdw>
              </a:effectLst>
            </a:endParaRPr>
          </a:p>
        </p:txBody>
      </p:sp>
      <p:sp>
        <p:nvSpPr>
          <p:cNvPr id="6" name="矩形 5"/>
          <p:cNvSpPr/>
          <p:nvPr/>
        </p:nvSpPr>
        <p:spPr>
          <a:xfrm>
            <a:off x="1451578" y="4166018"/>
            <a:ext cx="4876486" cy="923330"/>
          </a:xfrm>
          <a:prstGeom prst="rect">
            <a:avLst/>
          </a:prstGeom>
        </p:spPr>
        <p:txBody>
          <a:bodyPr wrap="square">
            <a:spAutoFit/>
          </a:bodyPr>
          <a:lstStyle/>
          <a:p>
            <a:r>
              <a:rPr lang="en-US" altLang="zh-CN" dirty="0">
                <a:solidFill>
                  <a:schemeClr val="accent5">
                    <a:lumMod val="40000"/>
                    <a:lumOff val="60000"/>
                  </a:schemeClr>
                </a:solidFill>
                <a:latin typeface="Courier New" panose="02070309020205020404" pitchFamily="49" charset="0"/>
              </a:rPr>
              <a:t>k</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则表示</a:t>
            </a:r>
            <a:r>
              <a:rPr lang="en-US" altLang="zh-CN" dirty="0">
                <a:solidFill>
                  <a:schemeClr val="accent5">
                    <a:lumMod val="40000"/>
                    <a:lumOff val="60000"/>
                  </a:schemeClr>
                </a:solidFill>
                <a:latin typeface="Courier New" panose="02070309020205020404" pitchFamily="49" charset="0"/>
              </a:rPr>
              <a:t>E</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的位数，</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对单精度来说，</a:t>
            </a:r>
            <a:r>
              <a:rPr lang="en-US" altLang="zh-CN" dirty="0">
                <a:solidFill>
                  <a:schemeClr val="accent5">
                    <a:lumMod val="40000"/>
                    <a:lumOff val="60000"/>
                  </a:schemeClr>
                </a:solidFill>
                <a:latin typeface="Courier New" panose="02070309020205020404" pitchFamily="49" charset="0"/>
              </a:rPr>
              <a:t>k=8,</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bias=127</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对双精度来说，</a:t>
            </a:r>
            <a:r>
              <a:rPr lang="en-US" altLang="zh-CN" dirty="0">
                <a:solidFill>
                  <a:schemeClr val="accent5">
                    <a:lumMod val="40000"/>
                    <a:lumOff val="60000"/>
                  </a:schemeClr>
                </a:solidFill>
                <a:latin typeface="Courier New" panose="02070309020205020404" pitchFamily="49" charset="0"/>
              </a:rPr>
              <a:t>k=11,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bias=1023</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zh-CN" altLang="en-US" dirty="0">
              <a:solidFill>
                <a:schemeClr val="accent5">
                  <a:lumMod val="40000"/>
                  <a:lumOff val="60000"/>
                </a:schemeClr>
              </a:solidFill>
            </a:endParaRPr>
          </a:p>
        </p:txBody>
      </p:sp>
      <p:pic>
        <p:nvPicPr>
          <p:cNvPr id="3074" name="Picture 2" descr="http://p.blog.csdn.net/images/p_blog_csdn_net/abortexit/EntryImages/20090622/4.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80477" y="2761888"/>
            <a:ext cx="3228975" cy="6953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7" name="矩形 6"/>
          <p:cNvSpPr/>
          <p:nvPr/>
        </p:nvSpPr>
        <p:spPr>
          <a:xfrm>
            <a:off x="5853113" y="3638872"/>
            <a:ext cx="6096000" cy="1200329"/>
          </a:xfrm>
          <a:prstGeom prst="rect">
            <a:avLst/>
          </a:prstGeom>
        </p:spPr>
        <p:txBody>
          <a:bodyPr>
            <a:spAutoFit/>
          </a:bodyPr>
          <a:lstStyle/>
          <a:p>
            <a:r>
              <a:rPr lang="zh-CN" altLang="en-US" dirty="0">
                <a:solidFill>
                  <a:schemeClr val="accent5">
                    <a:lumMod val="40000"/>
                    <a:lumOff val="60000"/>
                  </a:schemeClr>
                </a:solidFill>
                <a:latin typeface="黑体" panose="02010609060101010101" pitchFamily="49" charset="-122"/>
                <a:ea typeface="黑体" panose="02010609060101010101" pitchFamily="49" charset="-122"/>
              </a:rPr>
              <a:t>标准规定此时小数点左侧的隐含位为</a:t>
            </a:r>
            <a:r>
              <a:rPr lang="en-US" altLang="zh-CN" dirty="0">
                <a:solidFill>
                  <a:schemeClr val="accent5">
                    <a:lumMod val="40000"/>
                    <a:lumOff val="60000"/>
                  </a:schemeClr>
                </a:solidFill>
                <a:latin typeface="Courier New" panose="02070309020205020404" pitchFamily="49" charset="0"/>
              </a:rPr>
              <a:t>1</a:t>
            </a:r>
            <a:r>
              <a:rPr lang="zh-CN" altLang="en-US" dirty="0">
                <a:solidFill>
                  <a:schemeClr val="accent5">
                    <a:lumMod val="40000"/>
                    <a:lumOff val="60000"/>
                  </a:schemeClr>
                </a:solidFill>
                <a:latin typeface="Courier New" panose="02070309020205020404" pitchFamily="49" charset="0"/>
              </a:rPr>
              <a:t>，</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那么</a:t>
            </a:r>
            <a:r>
              <a:rPr lang="en-US" altLang="zh-CN" dirty="0">
                <a:solidFill>
                  <a:schemeClr val="accent5">
                    <a:lumMod val="40000"/>
                    <a:lumOff val="60000"/>
                  </a:schemeClr>
                </a:solidFill>
                <a:latin typeface="Courier New" panose="02070309020205020404" pitchFamily="49" charset="0"/>
              </a:rPr>
              <a:t>m=|1.M|</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如 </a:t>
            </a:r>
            <a:r>
              <a:rPr lang="en-US" altLang="zh-CN" dirty="0">
                <a:solidFill>
                  <a:schemeClr val="accent5">
                    <a:lumMod val="40000"/>
                    <a:lumOff val="60000"/>
                  </a:schemeClr>
                </a:solidFill>
                <a:latin typeface="Courier New" panose="02070309020205020404" pitchFamily="49" charset="0"/>
              </a:rPr>
              <a:t>M="101"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 </a:t>
            </a:r>
            <a:r>
              <a:rPr lang="en-US" altLang="zh-CN" dirty="0">
                <a:solidFill>
                  <a:schemeClr val="accent5">
                    <a:lumMod val="40000"/>
                    <a:lumOff val="60000"/>
                  </a:schemeClr>
                </a:solidFill>
                <a:latin typeface="Courier New" panose="02070309020205020404" pitchFamily="49" charset="0"/>
              </a:rPr>
              <a:t>|1.M|=|1.101|=1.625</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即</a:t>
            </a:r>
            <a:r>
              <a:rPr lang="zh-CN" altLang="en-US" dirty="0">
                <a:solidFill>
                  <a:schemeClr val="accent5">
                    <a:lumMod val="40000"/>
                    <a:lumOff val="60000"/>
                  </a:schemeClr>
                </a:solidFill>
                <a:latin typeface="Courier New" panose="02070309020205020404" pitchFamily="49" charset="0"/>
              </a:rPr>
              <a:t> </a:t>
            </a:r>
            <a:r>
              <a:rPr lang="en-US" altLang="zh-CN" dirty="0">
                <a:solidFill>
                  <a:schemeClr val="accent5">
                    <a:lumMod val="40000"/>
                    <a:lumOff val="60000"/>
                  </a:schemeClr>
                </a:solidFill>
                <a:latin typeface="Courier New" panose="02070309020205020404" pitchFamily="49" charset="0"/>
              </a:rPr>
              <a:t>m=1.625</a:t>
            </a:r>
            <a:endParaRPr lang="zh-CN" altLang="en-US" dirty="0">
              <a:solidFill>
                <a:schemeClr val="accent5">
                  <a:lumMod val="40000"/>
                  <a:lumOff val="60000"/>
                </a:schemeClr>
              </a:solidFill>
            </a:endParaRPr>
          </a:p>
        </p:txBody>
      </p:sp>
      <p:grpSp>
        <p:nvGrpSpPr>
          <p:cNvPr id="3" name="组合 2"/>
          <p:cNvGrpSpPr/>
          <p:nvPr/>
        </p:nvGrpSpPr>
        <p:grpSpPr>
          <a:xfrm>
            <a:off x="4203865" y="5335551"/>
            <a:ext cx="7049490" cy="561885"/>
            <a:chOff x="4908129" y="5335551"/>
            <a:chExt cx="6345226" cy="561885"/>
          </a:xfrm>
        </p:grpSpPr>
        <p:sp>
          <p:nvSpPr>
            <p:cNvPr id="18" name="矩形: 圆角 17"/>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3" name="矩形 22"/>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xmlns="" val="2339583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非规格化浮点数</a:t>
            </a:r>
          </a:p>
        </p:txBody>
      </p:sp>
      <p:sp>
        <p:nvSpPr>
          <p:cNvPr id="4" name="矩形 3"/>
          <p:cNvSpPr/>
          <p:nvPr/>
        </p:nvSpPr>
        <p:spPr>
          <a:xfrm>
            <a:off x="1451579" y="2101334"/>
            <a:ext cx="6138219"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非规格化：当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p:txBody>
      </p:sp>
      <p:pic>
        <p:nvPicPr>
          <p:cNvPr id="4098" name="Picture 2" descr="http://p.blog.csdn.net/images/p_blog_csdn_net/abortexit/EntryImages/20090622/5.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35345" y="2954049"/>
            <a:ext cx="3190875" cy="109537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 name="组合 4"/>
          <p:cNvGrpSpPr/>
          <p:nvPr/>
        </p:nvGrpSpPr>
        <p:grpSpPr>
          <a:xfrm>
            <a:off x="4203865" y="4532807"/>
            <a:ext cx="6850989" cy="561885"/>
            <a:chOff x="4908129" y="5335551"/>
            <a:chExt cx="6345226" cy="561885"/>
          </a:xfrm>
        </p:grpSpPr>
        <p:sp>
          <p:nvSpPr>
            <p:cNvPr id="6" name="矩形: 圆角 5"/>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7" name="矩形 6"/>
            <p:cNvSpPr/>
            <p:nvPr/>
          </p:nvSpPr>
          <p:spPr>
            <a:xfrm>
              <a:off x="5123188" y="5426275"/>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8" name="矩形 7"/>
            <p:cNvSpPr/>
            <p:nvPr/>
          </p:nvSpPr>
          <p:spPr>
            <a:xfrm>
              <a:off x="6327444" y="5420455"/>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9" name="矩形 8"/>
            <p:cNvSpPr/>
            <p:nvPr/>
          </p:nvSpPr>
          <p:spPr>
            <a:xfrm>
              <a:off x="6656489" y="5420454"/>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00000000</a:t>
              </a:r>
              <a:endParaRPr lang="zh-CN" altLang="en-US" sz="1600" dirty="0">
                <a:latin typeface="Consolas" panose="020B0609020204030204" pitchFamily="49" charset="0"/>
              </a:endParaRPr>
            </a:p>
          </p:txBody>
        </p:sp>
        <p:sp>
          <p:nvSpPr>
            <p:cNvPr id="10" name="矩形 9"/>
            <p:cNvSpPr/>
            <p:nvPr/>
          </p:nvSpPr>
          <p:spPr>
            <a:xfrm>
              <a:off x="7875374" y="5426274"/>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xmlns="" val="2718844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浮点数特殊值</a:t>
            </a:r>
          </a:p>
        </p:txBody>
      </p:sp>
      <p:sp>
        <p:nvSpPr>
          <p:cNvPr id="4" name="矩形 3"/>
          <p:cNvSpPr/>
          <p:nvPr/>
        </p:nvSpPr>
        <p:spPr>
          <a:xfrm>
            <a:off x="1358060" y="2520527"/>
            <a:ext cx="6096000" cy="1477328"/>
          </a:xfrm>
          <a:prstGeom prst="rect">
            <a:avLst/>
          </a:prstGeom>
        </p:spPr>
        <p:txBody>
          <a:bodyPr>
            <a:spAutoFit/>
          </a:bodyPr>
          <a:lstStyle/>
          <a:p>
            <a:r>
              <a:rPr lang="zh-CN" altLang="en-US" dirty="0">
                <a:solidFill>
                  <a:schemeClr val="accent4">
                    <a:lumMod val="20000"/>
                    <a:lumOff val="80000"/>
                  </a:schemeClr>
                </a:solidFill>
                <a:latin typeface="黑体" panose="02010609060101010101" pitchFamily="49" charset="-122"/>
                <a:ea typeface="黑体" panose="02010609060101010101" pitchFamily="49" charset="-122"/>
              </a:rPr>
              <a:t>特殊数值：当</a:t>
            </a:r>
            <a:r>
              <a:rPr lang="en-US" altLang="zh-CN" dirty="0">
                <a:solidFill>
                  <a:schemeClr val="accent4">
                    <a:lumMod val="20000"/>
                    <a:lumOff val="80000"/>
                  </a:schemeClr>
                </a:solidFill>
                <a:latin typeface="Courier New" panose="02070309020205020404" pitchFamily="49" charset="0"/>
              </a:rPr>
              <a:t>E</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的二进制位全为</a:t>
            </a:r>
            <a:r>
              <a:rPr lang="en-US" altLang="zh-CN" dirty="0">
                <a:solidFill>
                  <a:schemeClr val="accent4">
                    <a:lumMod val="20000"/>
                    <a:lumOff val="80000"/>
                  </a:schemeClr>
                </a:solidFill>
                <a:latin typeface="Courier New" panose="02070309020205020404" pitchFamily="49" charset="0"/>
              </a:rPr>
              <a:t>1</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时为特殊数值。</a:t>
            </a:r>
            <a:endParaRPr lang="en-US" altLang="zh-CN" dirty="0">
              <a:solidFill>
                <a:schemeClr val="accent4">
                  <a:lumMod val="20000"/>
                  <a:lumOff val="80000"/>
                </a:schemeClr>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M</a:t>
            </a:r>
            <a:r>
              <a:rPr lang="zh-CN" altLang="en-US" dirty="0">
                <a:latin typeface="黑体" panose="02010609060101010101" pitchFamily="49" charset="-122"/>
                <a:ea typeface="黑体" panose="02010609060101010101" pitchFamily="49" charset="-122"/>
              </a:rPr>
              <a:t>的二进制位全为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a:t>
            </a:r>
            <a:r>
              <a:rPr lang="en-US" altLang="zh-CN" dirty="0">
                <a:latin typeface="Courier New" panose="02070309020205020404" pitchFamily="49" charset="0"/>
              </a:rPr>
              <a:t>n</a:t>
            </a:r>
            <a:r>
              <a:rPr lang="zh-CN" altLang="en-US" dirty="0">
                <a:latin typeface="黑体" panose="02010609060101010101" pitchFamily="49" charset="-122"/>
                <a:ea typeface="黑体" panose="02010609060101010101" pitchFamily="49" charset="-122"/>
              </a:rPr>
              <a:t>表示无穷大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1</a:t>
            </a:r>
            <a:r>
              <a:rPr lang="zh-CN" altLang="en-US" dirty="0">
                <a:latin typeface="黑体" panose="02010609060101010101" pitchFamily="49" charset="-122"/>
                <a:ea typeface="黑体" panose="02010609060101010101" pitchFamily="49" charset="-122"/>
              </a:rPr>
              <a:t>则为负无穷大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则为正无穷大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t>M</a:t>
            </a:r>
            <a:r>
              <a:rPr lang="zh-CN" altLang="en-US" dirty="0"/>
              <a:t>的二进制位不全为</a:t>
            </a:r>
            <a:r>
              <a:rPr lang="en-US" altLang="zh-CN" dirty="0"/>
              <a:t>0</a:t>
            </a:r>
            <a:r>
              <a:rPr lang="zh-CN" altLang="en-US" dirty="0"/>
              <a:t>时，表示</a:t>
            </a:r>
            <a:r>
              <a:rPr lang="en-US" altLang="zh-CN" dirty="0"/>
              <a:t>NaN(Not a Number)</a:t>
            </a:r>
            <a:endParaRPr lang="zh-CN" altLang="en-US" dirty="0"/>
          </a:p>
        </p:txBody>
      </p:sp>
      <p:sp>
        <p:nvSpPr>
          <p:cNvPr id="5" name="矩形: 圆角 4">
            <a:hlinkClick r:id="rId3" action="ppaction://hlinkfile"/>
            <a:extLst>
              <a:ext uri="{FF2B5EF4-FFF2-40B4-BE49-F238E27FC236}">
                <a16:creationId xmlns:a16="http://schemas.microsoft.com/office/drawing/2014/main" xmlns="" id="{2FBC3EAA-580E-4A24-A481-ED1B8534FE01}"/>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xmlns="" val="106139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数值转换</a:t>
            </a:r>
            <a:endParaRPr lang="en-US" altLang="zh-CN" dirty="0"/>
          </a:p>
        </p:txBody>
      </p:sp>
      <p:sp>
        <p:nvSpPr>
          <p:cNvPr id="3" name="内容占位符 2"/>
          <p:cNvSpPr>
            <a:spLocks noGrp="1"/>
          </p:cNvSpPr>
          <p:nvPr>
            <p:ph idx="1"/>
          </p:nvPr>
        </p:nvSpPr>
        <p:spPr/>
        <p:txBody>
          <a:bodyPr/>
          <a:lstStyle/>
          <a:p>
            <a:r>
              <a:rPr lang="zh-CN" altLang="en-US" dirty="0"/>
              <a:t>整型数值转换</a:t>
            </a:r>
            <a:endParaRPr lang="en-US" altLang="zh-CN" dirty="0"/>
          </a:p>
          <a:p>
            <a:pPr lvl="1"/>
            <a:r>
              <a:rPr lang="zh-CN" altLang="en-US" dirty="0"/>
              <a:t>无符号转有符号</a:t>
            </a:r>
            <a:endParaRPr lang="en-US" altLang="zh-CN" dirty="0"/>
          </a:p>
          <a:p>
            <a:pPr lvl="1"/>
            <a:r>
              <a:rPr lang="zh-CN" altLang="en-US" dirty="0"/>
              <a:t>有符号转无符号</a:t>
            </a:r>
            <a:endParaRPr lang="en-US" altLang="zh-CN" dirty="0"/>
          </a:p>
          <a:p>
            <a:r>
              <a:rPr lang="zh-CN" altLang="en-US" dirty="0"/>
              <a:t>浮点类型转换</a:t>
            </a:r>
            <a:endParaRPr lang="en-US" altLang="zh-CN" dirty="0"/>
          </a:p>
          <a:p>
            <a:pPr lvl="1"/>
            <a:r>
              <a:rPr lang="zh-CN" altLang="en-US" dirty="0"/>
              <a:t>单精度转双精度</a:t>
            </a:r>
            <a:endParaRPr lang="en-US" altLang="zh-CN" dirty="0"/>
          </a:p>
          <a:p>
            <a:pPr lvl="1"/>
            <a:r>
              <a:rPr lang="zh-CN" altLang="en-US" dirty="0"/>
              <a:t>双精度转单精度</a:t>
            </a:r>
          </a:p>
        </p:txBody>
      </p:sp>
      <p:sp>
        <p:nvSpPr>
          <p:cNvPr id="4" name="矩形 3"/>
          <p:cNvSpPr/>
          <p:nvPr/>
        </p:nvSpPr>
        <p:spPr>
          <a:xfrm>
            <a:off x="5898078" y="3656243"/>
            <a:ext cx="5620987" cy="1477328"/>
          </a:xfrm>
          <a:prstGeom prst="rect">
            <a:avLst/>
          </a:prstGeom>
          <a:solidFill>
            <a:schemeClr val="tx1"/>
          </a:solidFill>
          <a:ln>
            <a:solidFill>
              <a:schemeClr val="accent1"/>
            </a:solidFill>
          </a:ln>
        </p:spPr>
        <p:txBody>
          <a:bodyPr wrap="square">
            <a:spAutoFit/>
          </a:bodyPr>
          <a:lstStyle/>
          <a:p>
            <a:r>
              <a:rPr lang="en-US" altLang="zh-CN" dirty="0">
                <a:solidFill>
                  <a:srgbClr val="0000FF"/>
                </a:solidFill>
                <a:latin typeface="Consolas" panose="020B0609020204030204" pitchFamily="49" charset="0"/>
              </a:rPr>
              <a:t>int32_t</a:t>
            </a:r>
            <a:r>
              <a:rPr lang="en-US" altLang="zh-CN" dirty="0">
                <a:solidFill>
                  <a:srgbClr val="000000"/>
                </a:solidFill>
                <a:latin typeface="Consolas" panose="020B0609020204030204" pitchFamily="49" charset="0"/>
              </a:rPr>
              <a:t> n = 65535;</a:t>
            </a:r>
          </a:p>
          <a:p>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 s = (</a:t>
            </a:r>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)n;</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"n = %11d, hex(%08x)\n"</a:t>
            </a:r>
            <a:r>
              <a:rPr lang="pt-BR" altLang="zh-CN" dirty="0">
                <a:solidFill>
                  <a:srgbClr val="000000"/>
                </a:solidFill>
                <a:latin typeface="Consolas" panose="020B0609020204030204" pitchFamily="49" charset="0"/>
              </a:rPr>
              <a:t>, n, n );</a:t>
            </a:r>
          </a:p>
          <a:p>
            <a:r>
              <a:rPr lang="pt-BR" altLang="zh-CN" dirty="0">
                <a:solidFill>
                  <a:srgbClr val="000000"/>
                </a:solidFill>
                <a:latin typeface="Consolas" panose="020B0609020204030204" pitchFamily="49" charset="0"/>
              </a:rPr>
              <a:t>printf( </a:t>
            </a:r>
            <a:r>
              <a:rPr lang="pt-BR" altLang="zh-CN" dirty="0">
                <a:solidFill>
                  <a:srgbClr val="A31515"/>
                </a:solidFill>
                <a:latin typeface="Consolas" panose="020B0609020204030204" pitchFamily="49" charset="0"/>
              </a:rPr>
              <a:t>"s = %11d, hex(%08x)\n"</a:t>
            </a:r>
            <a:r>
              <a:rPr lang="pt-BR" altLang="zh-CN" dirty="0">
                <a:solidFill>
                  <a:srgbClr val="000000"/>
                </a:solidFill>
                <a:latin typeface="Consolas" panose="020B0609020204030204" pitchFamily="49" charset="0"/>
              </a:rPr>
              <a:t>, s, s );</a:t>
            </a:r>
          </a:p>
        </p:txBody>
      </p:sp>
      <p:sp>
        <p:nvSpPr>
          <p:cNvPr id="5" name="矩形: 圆角 4">
            <a:hlinkClick r:id="rId3" action="ppaction://hlinkfile"/>
            <a:extLst>
              <a:ext uri="{FF2B5EF4-FFF2-40B4-BE49-F238E27FC236}">
                <a16:creationId xmlns:a16="http://schemas.microsoft.com/office/drawing/2014/main" xmlns="" id="{B30BB1A4-D468-4424-ABFC-A3C970C057FB}"/>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- 2</a:t>
            </a:r>
            <a:endParaRPr lang="zh-CN" altLang="en-US" dirty="0"/>
          </a:p>
        </p:txBody>
      </p:sp>
    </p:spTree>
    <p:extLst>
      <p:ext uri="{BB962C8B-B14F-4D97-AF65-F5344CB8AC3E}">
        <p14:creationId xmlns:p14="http://schemas.microsoft.com/office/powerpoint/2010/main" xmlns="" val="532271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数值比较</a:t>
            </a:r>
          </a:p>
        </p:txBody>
      </p:sp>
      <p:sp>
        <p:nvSpPr>
          <p:cNvPr id="3" name="内容占位符 2"/>
          <p:cNvSpPr>
            <a:spLocks noGrp="1"/>
          </p:cNvSpPr>
          <p:nvPr>
            <p:ph idx="1"/>
          </p:nvPr>
        </p:nvSpPr>
        <p:spPr/>
        <p:txBody>
          <a:bodyPr/>
          <a:lstStyle/>
          <a:p>
            <a:r>
              <a:rPr lang="zh-CN" altLang="en-US" dirty="0"/>
              <a:t>有符号数</a:t>
            </a:r>
            <a:r>
              <a:rPr lang="zh-CN" altLang="en-US" dirty="0">
                <a:solidFill>
                  <a:srgbClr val="00B0F0"/>
                </a:solidFill>
              </a:rPr>
              <a:t>比较</a:t>
            </a:r>
            <a:r>
              <a:rPr lang="zh-CN" altLang="en-US" dirty="0"/>
              <a:t>无符号数</a:t>
            </a:r>
            <a:endParaRPr lang="en-US" altLang="zh-CN" dirty="0"/>
          </a:p>
          <a:p>
            <a:r>
              <a:rPr lang="zh-CN" altLang="en-US" dirty="0"/>
              <a:t>无符号数</a:t>
            </a:r>
            <a:r>
              <a:rPr lang="zh-CN" altLang="en-US" dirty="0">
                <a:solidFill>
                  <a:srgbClr val="00B0F0"/>
                </a:solidFill>
              </a:rPr>
              <a:t>比较</a:t>
            </a:r>
            <a:r>
              <a:rPr lang="zh-CN" altLang="en-US" dirty="0"/>
              <a:t>立即数（字面值）</a:t>
            </a:r>
            <a:endParaRPr lang="en-US" altLang="zh-CN" dirty="0"/>
          </a:p>
          <a:p>
            <a:r>
              <a:rPr lang="zh-CN" altLang="en-US" dirty="0"/>
              <a:t>浮点数</a:t>
            </a:r>
            <a:r>
              <a:rPr lang="zh-CN" altLang="en-US" dirty="0">
                <a:solidFill>
                  <a:srgbClr val="00B0F0"/>
                </a:solidFill>
              </a:rPr>
              <a:t>比较</a:t>
            </a:r>
            <a:r>
              <a:rPr lang="zh-CN" altLang="en-US" dirty="0"/>
              <a:t>浮点数</a:t>
            </a:r>
          </a:p>
          <a:p>
            <a:r>
              <a:rPr lang="zh-CN" altLang="en-US" dirty="0"/>
              <a:t>浮点数</a:t>
            </a:r>
            <a:r>
              <a:rPr lang="zh-CN" altLang="en-US" dirty="0">
                <a:solidFill>
                  <a:srgbClr val="00B0F0"/>
                </a:solidFill>
              </a:rPr>
              <a:t>比较</a:t>
            </a:r>
            <a:r>
              <a:rPr lang="zh-CN" altLang="en-US" dirty="0"/>
              <a:t>立即数（字面值）</a:t>
            </a:r>
            <a:endParaRPr lang="en-US" altLang="zh-CN" dirty="0"/>
          </a:p>
          <a:p>
            <a:endParaRPr lang="en-US" altLang="zh-CN" dirty="0"/>
          </a:p>
        </p:txBody>
      </p:sp>
      <p:sp>
        <p:nvSpPr>
          <p:cNvPr id="4" name="矩形: 圆角 3">
            <a:hlinkClick r:id="rId3" action="ppaction://hlinkfile"/>
            <a:extLst>
              <a:ext uri="{FF2B5EF4-FFF2-40B4-BE49-F238E27FC236}">
                <a16:creationId xmlns:a16="http://schemas.microsoft.com/office/drawing/2014/main" xmlns="" id="{EB6B367C-15C9-4274-990F-910C92641DD0}"/>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- 3</a:t>
            </a:r>
            <a:endParaRPr lang="zh-CN" altLang="en-US" dirty="0"/>
          </a:p>
        </p:txBody>
      </p:sp>
    </p:spTree>
    <p:extLst>
      <p:ext uri="{BB962C8B-B14F-4D97-AF65-F5344CB8AC3E}">
        <p14:creationId xmlns:p14="http://schemas.microsoft.com/office/powerpoint/2010/main" xmlns="" val="368967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移位操作</a:t>
            </a:r>
          </a:p>
        </p:txBody>
      </p:sp>
      <p:sp>
        <p:nvSpPr>
          <p:cNvPr id="3" name="内容占位符 2"/>
          <p:cNvSpPr>
            <a:spLocks noGrp="1"/>
          </p:cNvSpPr>
          <p:nvPr>
            <p:ph idx="1"/>
          </p:nvPr>
        </p:nvSpPr>
        <p:spPr/>
        <p:txBody>
          <a:bodyPr/>
          <a:lstStyle/>
          <a:p>
            <a:r>
              <a:rPr lang="zh-CN" altLang="en-US" dirty="0"/>
              <a:t>左移</a:t>
            </a:r>
            <a:endParaRPr lang="en-US" altLang="zh-CN" dirty="0"/>
          </a:p>
          <a:p>
            <a:pPr lvl="1"/>
            <a:r>
              <a:rPr lang="zh-CN" altLang="en-US" dirty="0"/>
              <a:t>逻辑左移 </a:t>
            </a:r>
            <a:r>
              <a:rPr lang="en-US" altLang="zh-CN" dirty="0">
                <a:solidFill>
                  <a:srgbClr val="FF0000"/>
                </a:solidFill>
              </a:rPr>
              <a:t>SHL</a:t>
            </a:r>
          </a:p>
          <a:p>
            <a:pPr lvl="1"/>
            <a:r>
              <a:rPr lang="zh-CN" altLang="en-US" dirty="0"/>
              <a:t>算数左移 </a:t>
            </a:r>
            <a:r>
              <a:rPr lang="en-US" altLang="zh-CN" dirty="0">
                <a:solidFill>
                  <a:srgbClr val="FF0000"/>
                </a:solidFill>
              </a:rPr>
              <a:t>SAL</a:t>
            </a:r>
          </a:p>
          <a:p>
            <a:r>
              <a:rPr lang="zh-CN" altLang="en-US" dirty="0"/>
              <a:t>右移</a:t>
            </a:r>
            <a:endParaRPr lang="en-US" altLang="zh-CN" dirty="0"/>
          </a:p>
          <a:p>
            <a:pPr lvl="1"/>
            <a:r>
              <a:rPr lang="zh-CN" altLang="en-US" dirty="0"/>
              <a:t>逻辑右移 </a:t>
            </a:r>
            <a:r>
              <a:rPr lang="en-US" altLang="zh-CN" dirty="0">
                <a:solidFill>
                  <a:srgbClr val="FF0000"/>
                </a:solidFill>
              </a:rPr>
              <a:t>SHR</a:t>
            </a:r>
          </a:p>
          <a:p>
            <a:pPr lvl="1"/>
            <a:r>
              <a:rPr lang="zh-CN" altLang="en-US" dirty="0"/>
              <a:t>算数右移 </a:t>
            </a:r>
            <a:r>
              <a:rPr lang="en-US" altLang="zh-CN" dirty="0">
                <a:solidFill>
                  <a:srgbClr val="FF0000"/>
                </a:solidFill>
              </a:rPr>
              <a:t>SAR</a:t>
            </a:r>
          </a:p>
          <a:p>
            <a:pPr lvl="1"/>
            <a:endParaRPr lang="zh-CN" altLang="en-US" dirty="0"/>
          </a:p>
        </p:txBody>
      </p:sp>
      <p:sp>
        <p:nvSpPr>
          <p:cNvPr id="4" name="矩形 3"/>
          <p:cNvSpPr/>
          <p:nvPr/>
        </p:nvSpPr>
        <p:spPr>
          <a:xfrm>
            <a:off x="5694218" y="2015732"/>
            <a:ext cx="5029200" cy="2816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0x80000001;</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&lt;&lt; 1;</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b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&gt;&gt; 1;</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"a = %08X, b = %08X"</a:t>
            </a:r>
            <a:r>
              <a:rPr lang="pt-BR" altLang="zh-CN" dirty="0">
                <a:solidFill>
                  <a:srgbClr val="000000"/>
                </a:solidFill>
                <a:latin typeface="Consolas" panose="020B0609020204030204" pitchFamily="49" charset="0"/>
              </a:rPr>
              <a:t>, a, b );</a:t>
            </a:r>
          </a:p>
          <a:p>
            <a:endParaRPr lang="zh-CN" altLang="en-US" dirty="0">
              <a:solidFill>
                <a:schemeClr val="tx1">
                  <a:lumMod val="50000"/>
                  <a:lumOff val="50000"/>
                </a:schemeClr>
              </a:solidFill>
              <a:latin typeface="Consolas" panose="020B0609020204030204" pitchFamily="49" charset="0"/>
            </a:endParaRPr>
          </a:p>
        </p:txBody>
      </p:sp>
      <p:sp>
        <p:nvSpPr>
          <p:cNvPr id="5" name="矩形: 圆角 4">
            <a:hlinkClick r:id="rId3" action="ppaction://hlinkfile"/>
            <a:extLst>
              <a:ext uri="{FF2B5EF4-FFF2-40B4-BE49-F238E27FC236}">
                <a16:creationId xmlns:a16="http://schemas.microsoft.com/office/drawing/2014/main" xmlns="" id="{F8E3A0C6-D4D5-4CFB-9861-0754EA3A8C08}"/>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- 4</a:t>
            </a:r>
            <a:endParaRPr lang="zh-CN" altLang="en-US" dirty="0"/>
          </a:p>
        </p:txBody>
      </p:sp>
    </p:spTree>
    <p:extLst>
      <p:ext uri="{BB962C8B-B14F-4D97-AF65-F5344CB8AC3E}">
        <p14:creationId xmlns:p14="http://schemas.microsoft.com/office/powerpoint/2010/main" xmlns="" val="2212456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AF4C4E-E1C0-4C42-BB1E-B779722B724A}"/>
              </a:ext>
            </a:extLst>
          </p:cNvPr>
          <p:cNvSpPr>
            <a:spLocks noGrp="1"/>
          </p:cNvSpPr>
          <p:nvPr>
            <p:ph type="title"/>
          </p:nvPr>
        </p:nvSpPr>
        <p:spPr/>
        <p:txBody>
          <a:bodyPr/>
          <a:lstStyle/>
          <a:p>
            <a:r>
              <a:rPr lang="zh-CN" altLang="en-US" dirty="0"/>
              <a:t>使用内存</a:t>
            </a:r>
          </a:p>
        </p:txBody>
      </p:sp>
      <p:sp>
        <p:nvSpPr>
          <p:cNvPr id="4" name="矩形: 圆角 3">
            <a:extLst>
              <a:ext uri="{FF2B5EF4-FFF2-40B4-BE49-F238E27FC236}">
                <a16:creationId xmlns:a16="http://schemas.microsoft.com/office/drawing/2014/main" xmlns="" id="{CB53A16C-58FD-4CA0-B55E-F02B8647D7E2}"/>
              </a:ext>
            </a:extLst>
          </p:cNvPr>
          <p:cNvSpPr/>
          <p:nvPr/>
        </p:nvSpPr>
        <p:spPr>
          <a:xfrm>
            <a:off x="2327564" y="2763982"/>
            <a:ext cx="6982691" cy="23587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Consolas" panose="020B0609020204030204" pitchFamily="49" charset="0"/>
              </a:rPr>
              <a:t>void f() { int* p = new int[5]; }</a:t>
            </a:r>
            <a:endParaRPr lang="zh-CN" altLang="en-US" sz="2800" dirty="0">
              <a:solidFill>
                <a:schemeClr val="bg2"/>
              </a:solidFill>
              <a:latin typeface="Consolas" panose="020B0609020204030204" pitchFamily="49" charset="0"/>
            </a:endParaRPr>
          </a:p>
        </p:txBody>
      </p:sp>
    </p:spTree>
    <p:extLst>
      <p:ext uri="{BB962C8B-B14F-4D97-AF65-F5344CB8AC3E}">
        <p14:creationId xmlns:p14="http://schemas.microsoft.com/office/powerpoint/2010/main" xmlns="" val="98076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基础篇</a:t>
            </a:r>
          </a:p>
        </p:txBody>
      </p:sp>
    </p:spTree>
    <p:extLst>
      <p:ext uri="{BB962C8B-B14F-4D97-AF65-F5344CB8AC3E}">
        <p14:creationId xmlns:p14="http://schemas.microsoft.com/office/powerpoint/2010/main" xmlns="" val="351351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栈内存</a:t>
            </a:r>
          </a:p>
        </p:txBody>
      </p:sp>
      <p:sp>
        <p:nvSpPr>
          <p:cNvPr id="3" name="内容占位符 2"/>
          <p:cNvSpPr>
            <a:spLocks noGrp="1"/>
          </p:cNvSpPr>
          <p:nvPr>
            <p:ph idx="1"/>
          </p:nvPr>
        </p:nvSpPr>
        <p:spPr>
          <a:xfrm>
            <a:off x="913774" y="2367092"/>
            <a:ext cx="3088210" cy="3424107"/>
          </a:xfrm>
        </p:spPr>
        <p:txBody>
          <a:bodyPr>
            <a:normAutofit/>
          </a:bodyPr>
          <a:lstStyle/>
          <a:p>
            <a:r>
              <a:rPr lang="zh-CN" altLang="en-US" dirty="0"/>
              <a:t>栈内存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zh-CN" altLang="en-US" dirty="0"/>
              <a:t>函数调用和栈帧</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606535" y="2214694"/>
            <a:ext cx="7258810" cy="4448701"/>
          </a:xfrm>
          <a:prstGeom prst="rect">
            <a:avLst/>
          </a:prstGeom>
        </p:spPr>
      </p:pic>
    </p:spTree>
    <p:extLst>
      <p:ext uri="{BB962C8B-B14F-4D97-AF65-F5344CB8AC3E}">
        <p14:creationId xmlns:p14="http://schemas.microsoft.com/office/powerpoint/2010/main" xmlns="" val="2280167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022C60-64FA-4D57-85C7-7AFF468D6D4C}"/>
              </a:ext>
            </a:extLst>
          </p:cNvPr>
          <p:cNvSpPr>
            <a:spLocks noGrp="1"/>
          </p:cNvSpPr>
          <p:nvPr>
            <p:ph type="title"/>
          </p:nvPr>
        </p:nvSpPr>
        <p:spPr/>
        <p:txBody>
          <a:bodyPr/>
          <a:lstStyle/>
          <a:p>
            <a:r>
              <a:rPr lang="zh-CN" altLang="en-US" dirty="0"/>
              <a:t>函数调用栈</a:t>
            </a:r>
          </a:p>
        </p:txBody>
      </p:sp>
      <p:pic>
        <p:nvPicPr>
          <p:cNvPr id="2050" name="Picture 2" descr="http://codemacro.com/assets/res/stack_frame/stack_frame.png">
            <a:extLst>
              <a:ext uri="{FF2B5EF4-FFF2-40B4-BE49-F238E27FC236}">
                <a16:creationId xmlns:a16="http://schemas.microsoft.com/office/drawing/2014/main" xmlns="" id="{036B2067-13AD-4B77-887C-2EEA0648B95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6925" y="1792935"/>
            <a:ext cx="5803929" cy="494037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图片 5">
            <a:extLst>
              <a:ext uri="{FF2B5EF4-FFF2-40B4-BE49-F238E27FC236}">
                <a16:creationId xmlns:a16="http://schemas.microsoft.com/office/drawing/2014/main" xmlns="" id="{AF4F9983-E32D-4E8B-ACDF-C307E7F7063B}"/>
              </a:ext>
            </a:extLst>
          </p:cNvPr>
          <p:cNvPicPr>
            <a:picLocks noChangeAspect="1"/>
          </p:cNvPicPr>
          <p:nvPr/>
        </p:nvPicPr>
        <p:blipFill>
          <a:blip r:embed="rId4"/>
          <a:stretch>
            <a:fillRect/>
          </a:stretch>
        </p:blipFill>
        <p:spPr>
          <a:xfrm>
            <a:off x="4941310" y="1038556"/>
            <a:ext cx="5800725" cy="3248025"/>
          </a:xfrm>
          <a:prstGeom prst="rect">
            <a:avLst/>
          </a:prstGeom>
        </p:spPr>
      </p:pic>
      <p:pic>
        <p:nvPicPr>
          <p:cNvPr id="8" name="图片 7">
            <a:extLst>
              <a:ext uri="{FF2B5EF4-FFF2-40B4-BE49-F238E27FC236}">
                <a16:creationId xmlns:a16="http://schemas.microsoft.com/office/drawing/2014/main" xmlns="" id="{2319E444-5032-4246-A067-AD19C0B3989F}"/>
              </a:ext>
            </a:extLst>
          </p:cNvPr>
          <p:cNvPicPr>
            <a:picLocks noChangeAspect="1"/>
          </p:cNvPicPr>
          <p:nvPr/>
        </p:nvPicPr>
        <p:blipFill>
          <a:blip r:embed="rId5"/>
          <a:stretch>
            <a:fillRect/>
          </a:stretch>
        </p:blipFill>
        <p:spPr>
          <a:xfrm>
            <a:off x="6094959" y="4286581"/>
            <a:ext cx="7753350" cy="1790700"/>
          </a:xfrm>
          <a:prstGeom prst="rect">
            <a:avLst/>
          </a:prstGeom>
        </p:spPr>
      </p:pic>
      <p:sp>
        <p:nvSpPr>
          <p:cNvPr id="7" name="矩形: 圆角 6">
            <a:hlinkClick r:id="rId6" action="ppaction://hlinkfile"/>
            <a:extLst>
              <a:ext uri="{FF2B5EF4-FFF2-40B4-BE49-F238E27FC236}">
                <a16:creationId xmlns:a16="http://schemas.microsoft.com/office/drawing/2014/main" xmlns=""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- 5</a:t>
            </a:r>
            <a:endParaRPr lang="zh-CN" altLang="en-US" dirty="0"/>
          </a:p>
        </p:txBody>
      </p:sp>
    </p:spTree>
    <p:extLst>
      <p:ext uri="{BB962C8B-B14F-4D97-AF65-F5344CB8AC3E}">
        <p14:creationId xmlns:p14="http://schemas.microsoft.com/office/powerpoint/2010/main" xmlns="" val="2687494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D51858-B77C-45A5-9841-594CAC941F54}"/>
              </a:ext>
            </a:extLst>
          </p:cNvPr>
          <p:cNvSpPr>
            <a:spLocks noGrp="1"/>
          </p:cNvSpPr>
          <p:nvPr>
            <p:ph type="title"/>
          </p:nvPr>
        </p:nvSpPr>
        <p:spPr/>
        <p:txBody>
          <a:bodyPr/>
          <a:lstStyle/>
          <a:p>
            <a:r>
              <a:rPr lang="zh-CN" altLang="en-US" dirty="0"/>
              <a:t>堆内存</a:t>
            </a:r>
          </a:p>
        </p:txBody>
      </p:sp>
      <p:sp>
        <p:nvSpPr>
          <p:cNvPr id="3" name="内容占位符 2">
            <a:extLst>
              <a:ext uri="{FF2B5EF4-FFF2-40B4-BE49-F238E27FC236}">
                <a16:creationId xmlns:a16="http://schemas.microsoft.com/office/drawing/2014/main" xmlns="" id="{050E2D22-7C99-4A42-A67C-061656AD17B0}"/>
              </a:ext>
            </a:extLst>
          </p:cNvPr>
          <p:cNvSpPr>
            <a:spLocks noGrp="1"/>
          </p:cNvSpPr>
          <p:nvPr>
            <p:ph idx="1"/>
          </p:nvPr>
        </p:nvSpPr>
        <p:spPr>
          <a:xfrm>
            <a:off x="1202919" y="2011680"/>
            <a:ext cx="2329990" cy="3002973"/>
          </a:xfrm>
        </p:spPr>
        <p:txBody>
          <a:bodyPr/>
          <a:lstStyle/>
          <a:p>
            <a:r>
              <a:rPr lang="zh-CN" altLang="en-US" dirty="0"/>
              <a:t>堆内存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en-US" altLang="zh-CN" dirty="0"/>
              <a:t>new</a:t>
            </a:r>
          </a:p>
          <a:p>
            <a:pPr lvl="1"/>
            <a:r>
              <a:rPr lang="en-US" altLang="zh-CN" dirty="0"/>
              <a:t>delete</a:t>
            </a:r>
          </a:p>
          <a:p>
            <a:pPr lvl="1"/>
            <a:r>
              <a:rPr lang="en-US" altLang="zh-CN" dirty="0"/>
              <a:t>malloc</a:t>
            </a:r>
          </a:p>
          <a:p>
            <a:pPr lvl="1"/>
            <a:r>
              <a:rPr lang="en-US" altLang="zh-CN" dirty="0"/>
              <a:t>free</a:t>
            </a:r>
          </a:p>
          <a:p>
            <a:pPr lvl="1"/>
            <a:r>
              <a:rPr lang="zh-CN" altLang="en-US" dirty="0"/>
              <a:t>定位 </a:t>
            </a:r>
            <a:r>
              <a:rPr lang="en-US" altLang="zh-CN" dirty="0"/>
              <a:t>new</a:t>
            </a:r>
          </a:p>
        </p:txBody>
      </p:sp>
      <p:sp>
        <p:nvSpPr>
          <p:cNvPr id="5" name="矩形: 圆角 4">
            <a:extLst>
              <a:ext uri="{FF2B5EF4-FFF2-40B4-BE49-F238E27FC236}">
                <a16:creationId xmlns:a16="http://schemas.microsoft.com/office/drawing/2014/main" xmlns="" id="{34208667-67D4-444F-A5AE-8C1727A2453C}"/>
              </a:ext>
            </a:extLst>
          </p:cNvPr>
          <p:cNvSpPr/>
          <p:nvPr/>
        </p:nvSpPr>
        <p:spPr>
          <a:xfrm>
            <a:off x="5637759" y="2441865"/>
            <a:ext cx="5875368" cy="287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dirty="0">
                <a:solidFill>
                  <a:schemeClr val="bg2"/>
                </a:solidFill>
                <a:latin typeface="Arial Rounded MT Bold" panose="020F0704030504030204" pitchFamily="34" charset="0"/>
              </a:rPr>
              <a:t>HEAP</a:t>
            </a:r>
            <a:endParaRPr lang="zh-CN" altLang="en-US" sz="2800" dirty="0">
              <a:solidFill>
                <a:schemeClr val="bg2"/>
              </a:solidFill>
              <a:latin typeface="Arial Rounded MT Bold" panose="020F0704030504030204" pitchFamily="34" charset="0"/>
            </a:endParaRPr>
          </a:p>
        </p:txBody>
      </p:sp>
      <p:graphicFrame>
        <p:nvGraphicFramePr>
          <p:cNvPr id="4" name="表格 3">
            <a:extLst>
              <a:ext uri="{FF2B5EF4-FFF2-40B4-BE49-F238E27FC236}">
                <a16:creationId xmlns:a16="http://schemas.microsoft.com/office/drawing/2014/main" xmlns="" id="{7168233D-4CA2-405B-B74F-7EA14DC40CCE}"/>
              </a:ext>
            </a:extLst>
          </p:cNvPr>
          <p:cNvGraphicFramePr>
            <a:graphicFrameLocks noGrp="1"/>
          </p:cNvGraphicFramePr>
          <p:nvPr>
            <p:extLst>
              <p:ext uri="{D42A27DB-BD31-4B8C-83A1-F6EECF244321}">
                <p14:modId xmlns:p14="http://schemas.microsoft.com/office/powerpoint/2010/main" xmlns="" val="2771690621"/>
              </p:ext>
            </p:extLst>
          </p:nvPr>
        </p:nvGraphicFramePr>
        <p:xfrm>
          <a:off x="5922819" y="3185853"/>
          <a:ext cx="5328232" cy="1828800"/>
        </p:xfrm>
        <a:graphic>
          <a:graphicData uri="http://schemas.openxmlformats.org/drawingml/2006/table">
            <a:tbl>
              <a:tblPr bandRow="1">
                <a:tableStyleId>{D7AC3CCA-C797-4891-BE02-D94E43425B78}</a:tableStyleId>
              </a:tblPr>
              <a:tblGrid>
                <a:gridCol w="666029">
                  <a:extLst>
                    <a:ext uri="{9D8B030D-6E8A-4147-A177-3AD203B41FA5}">
                      <a16:colId xmlns:a16="http://schemas.microsoft.com/office/drawing/2014/main" xmlns="" val="84842969"/>
                    </a:ext>
                  </a:extLst>
                </a:gridCol>
                <a:gridCol w="666029">
                  <a:extLst>
                    <a:ext uri="{9D8B030D-6E8A-4147-A177-3AD203B41FA5}">
                      <a16:colId xmlns:a16="http://schemas.microsoft.com/office/drawing/2014/main" xmlns="" val="2832166006"/>
                    </a:ext>
                  </a:extLst>
                </a:gridCol>
                <a:gridCol w="666029">
                  <a:extLst>
                    <a:ext uri="{9D8B030D-6E8A-4147-A177-3AD203B41FA5}">
                      <a16:colId xmlns:a16="http://schemas.microsoft.com/office/drawing/2014/main" xmlns="" val="3098852401"/>
                    </a:ext>
                  </a:extLst>
                </a:gridCol>
                <a:gridCol w="666029">
                  <a:extLst>
                    <a:ext uri="{9D8B030D-6E8A-4147-A177-3AD203B41FA5}">
                      <a16:colId xmlns:a16="http://schemas.microsoft.com/office/drawing/2014/main" xmlns="" val="3341977889"/>
                    </a:ext>
                  </a:extLst>
                </a:gridCol>
                <a:gridCol w="666029">
                  <a:extLst>
                    <a:ext uri="{9D8B030D-6E8A-4147-A177-3AD203B41FA5}">
                      <a16:colId xmlns:a16="http://schemas.microsoft.com/office/drawing/2014/main" xmlns="" val="3699457581"/>
                    </a:ext>
                  </a:extLst>
                </a:gridCol>
                <a:gridCol w="666029">
                  <a:extLst>
                    <a:ext uri="{9D8B030D-6E8A-4147-A177-3AD203B41FA5}">
                      <a16:colId xmlns:a16="http://schemas.microsoft.com/office/drawing/2014/main" xmlns="" val="2796682760"/>
                    </a:ext>
                  </a:extLst>
                </a:gridCol>
                <a:gridCol w="666029">
                  <a:extLst>
                    <a:ext uri="{9D8B030D-6E8A-4147-A177-3AD203B41FA5}">
                      <a16:colId xmlns:a16="http://schemas.microsoft.com/office/drawing/2014/main" xmlns="" val="653892305"/>
                    </a:ext>
                  </a:extLst>
                </a:gridCol>
                <a:gridCol w="666029">
                  <a:extLst>
                    <a:ext uri="{9D8B030D-6E8A-4147-A177-3AD203B41FA5}">
                      <a16:colId xmlns:a16="http://schemas.microsoft.com/office/drawing/2014/main" xmlns="" val="2128038222"/>
                    </a:ext>
                  </a:extLst>
                </a:gridCol>
              </a:tblGrid>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xmlns="" val="65533449"/>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xmlns="" val="2381500880"/>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xmlns="" val="2507314987"/>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xmlns="" val="2161420666"/>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xmlns="" val="3446448107"/>
                  </a:ext>
                </a:extLst>
              </a:tr>
            </a:tbl>
          </a:graphicData>
        </a:graphic>
      </p:graphicFrame>
      <p:sp>
        <p:nvSpPr>
          <p:cNvPr id="7" name="矩形: 圆角 6">
            <a:hlinkClick r:id="rId3" action="ppaction://hlinkfile"/>
            <a:extLst>
              <a:ext uri="{FF2B5EF4-FFF2-40B4-BE49-F238E27FC236}">
                <a16:creationId xmlns:a16="http://schemas.microsoft.com/office/drawing/2014/main" xmlns=""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a:t>
            </a:r>
            <a:r>
              <a:rPr lang="en-US" altLang="zh-CN" dirty="0" smtClean="0"/>
              <a:t>6</a:t>
            </a:r>
            <a:endParaRPr lang="zh-CN" altLang="en-US" dirty="0"/>
          </a:p>
        </p:txBody>
      </p:sp>
    </p:spTree>
    <p:extLst>
      <p:ext uri="{BB962C8B-B14F-4D97-AF65-F5344CB8AC3E}">
        <p14:creationId xmlns:p14="http://schemas.microsoft.com/office/powerpoint/2010/main" xmlns="" val="4128895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内存揭秘</a:t>
            </a:r>
          </a:p>
        </p:txBody>
      </p:sp>
      <p:sp>
        <p:nvSpPr>
          <p:cNvPr id="3" name="内容占位符 2"/>
          <p:cNvSpPr>
            <a:spLocks noGrp="1"/>
          </p:cNvSpPr>
          <p:nvPr>
            <p:ph idx="1"/>
          </p:nvPr>
        </p:nvSpPr>
        <p:spPr/>
        <p:txBody>
          <a:bodyPr>
            <a:normAutofit/>
          </a:bodyPr>
          <a:lstStyle/>
          <a:p>
            <a:r>
              <a:rPr lang="zh-CN" altLang="en-US" dirty="0"/>
              <a:t>线性地址</a:t>
            </a:r>
            <a:endParaRPr lang="en-US" altLang="zh-CN" dirty="0"/>
          </a:p>
          <a:p>
            <a:r>
              <a:rPr lang="zh-CN" altLang="en-US" dirty="0"/>
              <a:t>地址映射</a:t>
            </a:r>
            <a:endParaRPr lang="en-US" altLang="zh-CN" dirty="0"/>
          </a:p>
          <a:p>
            <a:pPr lvl="1"/>
            <a:r>
              <a:rPr lang="zh-CN" altLang="en-US" dirty="0"/>
              <a:t>实地址</a:t>
            </a:r>
            <a:endParaRPr lang="en-US" altLang="zh-CN" dirty="0"/>
          </a:p>
          <a:p>
            <a:pPr lvl="1"/>
            <a:r>
              <a:rPr lang="zh-CN" altLang="en-US" dirty="0"/>
              <a:t>虚地址</a:t>
            </a:r>
            <a:endParaRPr lang="en-US" altLang="zh-CN" dirty="0"/>
          </a:p>
          <a:p>
            <a:r>
              <a:rPr lang="zh-CN" altLang="en-US" dirty="0"/>
              <a:t>虚拟内存</a:t>
            </a:r>
            <a:endParaRPr lang="en-US" altLang="zh-CN" dirty="0"/>
          </a:p>
          <a:p>
            <a:r>
              <a:rPr lang="zh-CN" altLang="en-US" dirty="0"/>
              <a:t>分页内存</a:t>
            </a:r>
            <a:endParaRPr lang="en-US" altLang="zh-CN" dirty="0"/>
          </a:p>
          <a:p>
            <a:r>
              <a:rPr lang="zh-CN" altLang="en-US" dirty="0"/>
              <a:t>未分页内存</a:t>
            </a:r>
          </a:p>
        </p:txBody>
      </p:sp>
      <p:graphicFrame>
        <p:nvGraphicFramePr>
          <p:cNvPr id="4" name="表格 3"/>
          <p:cNvGraphicFramePr>
            <a:graphicFrameLocks noGrp="1"/>
          </p:cNvGraphicFramePr>
          <p:nvPr>
            <p:extLst>
              <p:ext uri="{D42A27DB-BD31-4B8C-83A1-F6EECF244321}">
                <p14:modId xmlns:p14="http://schemas.microsoft.com/office/powerpoint/2010/main" xmlns="" val="1805725566"/>
              </p:ext>
            </p:extLst>
          </p:nvPr>
        </p:nvGraphicFramePr>
        <p:xfrm>
          <a:off x="8326584" y="2367092"/>
          <a:ext cx="2951016" cy="2966720"/>
        </p:xfrm>
        <a:graphic>
          <a:graphicData uri="http://schemas.openxmlformats.org/drawingml/2006/table">
            <a:tbl>
              <a:tblPr>
                <a:tableStyleId>{5C22544A-7EE6-4342-B048-85BDC9FD1C3A}</a:tableStyleId>
              </a:tblPr>
              <a:tblGrid>
                <a:gridCol w="737754">
                  <a:extLst>
                    <a:ext uri="{9D8B030D-6E8A-4147-A177-3AD203B41FA5}">
                      <a16:colId xmlns:a16="http://schemas.microsoft.com/office/drawing/2014/main" xmlns="" val="590937439"/>
                    </a:ext>
                  </a:extLst>
                </a:gridCol>
                <a:gridCol w="737754">
                  <a:extLst>
                    <a:ext uri="{9D8B030D-6E8A-4147-A177-3AD203B41FA5}">
                      <a16:colId xmlns:a16="http://schemas.microsoft.com/office/drawing/2014/main" xmlns="" val="3608924466"/>
                    </a:ext>
                  </a:extLst>
                </a:gridCol>
                <a:gridCol w="737754">
                  <a:extLst>
                    <a:ext uri="{9D8B030D-6E8A-4147-A177-3AD203B41FA5}">
                      <a16:colId xmlns:a16="http://schemas.microsoft.com/office/drawing/2014/main" xmlns="" val="500338161"/>
                    </a:ext>
                  </a:extLst>
                </a:gridCol>
                <a:gridCol w="737754">
                  <a:extLst>
                    <a:ext uri="{9D8B030D-6E8A-4147-A177-3AD203B41FA5}">
                      <a16:colId xmlns:a16="http://schemas.microsoft.com/office/drawing/2014/main" xmlns="" val="671930925"/>
                    </a:ext>
                  </a:extLst>
                </a:gridCol>
              </a:tblGrid>
              <a:tr h="370840">
                <a:tc>
                  <a:txBody>
                    <a:bodyPr/>
                    <a:lstStyle/>
                    <a:p>
                      <a:pPr algn="ct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extLst>
                  <a:ext uri="{0D108BD9-81ED-4DB2-BD59-A6C34878D82A}">
                    <a16:rowId xmlns:a16="http://schemas.microsoft.com/office/drawing/2014/main" xmlns="" val="366504276"/>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255023688"/>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25248589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29580553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197579453"/>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3893618174"/>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531414521"/>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xmlns="" val="274862170"/>
                  </a:ext>
                </a:extLst>
              </a:tr>
            </a:tbl>
          </a:graphicData>
        </a:graphic>
      </p:graphicFrame>
      <p:pic>
        <p:nvPicPr>
          <p:cNvPr id="7" name="图片 6">
            <a:extLst>
              <a:ext uri="{FF2B5EF4-FFF2-40B4-BE49-F238E27FC236}">
                <a16:creationId xmlns:a16="http://schemas.microsoft.com/office/drawing/2014/main" xmlns="" id="{628F5614-B646-40A3-8D17-F8D7A78675AA}"/>
              </a:ext>
            </a:extLst>
          </p:cNvPr>
          <p:cNvPicPr>
            <a:picLocks noChangeAspect="1"/>
          </p:cNvPicPr>
          <p:nvPr/>
        </p:nvPicPr>
        <p:blipFill>
          <a:blip r:embed="rId3"/>
          <a:stretch>
            <a:fillRect/>
          </a:stretch>
        </p:blipFill>
        <p:spPr>
          <a:xfrm>
            <a:off x="4672919" y="2679847"/>
            <a:ext cx="5321129" cy="3986968"/>
          </a:xfrm>
          <a:prstGeom prst="rect">
            <a:avLst/>
          </a:prstGeom>
        </p:spPr>
      </p:pic>
    </p:spTree>
    <p:extLst>
      <p:ext uri="{BB962C8B-B14F-4D97-AF65-F5344CB8AC3E}">
        <p14:creationId xmlns:p14="http://schemas.microsoft.com/office/powerpoint/2010/main" xmlns="" val="3013228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E73829-3593-4A9E-9907-3C7C8751E8FC}"/>
              </a:ext>
            </a:extLst>
          </p:cNvPr>
          <p:cNvSpPr>
            <a:spLocks noGrp="1"/>
          </p:cNvSpPr>
          <p:nvPr>
            <p:ph type="title"/>
          </p:nvPr>
        </p:nvSpPr>
        <p:spPr/>
        <p:txBody>
          <a:bodyPr/>
          <a:lstStyle/>
          <a:p>
            <a:r>
              <a:rPr lang="zh-CN" altLang="en-US" dirty="0"/>
              <a:t>内存工具</a:t>
            </a:r>
          </a:p>
        </p:txBody>
      </p:sp>
      <p:sp>
        <p:nvSpPr>
          <p:cNvPr id="3" name="内容占位符 2">
            <a:extLst>
              <a:ext uri="{FF2B5EF4-FFF2-40B4-BE49-F238E27FC236}">
                <a16:creationId xmlns:a16="http://schemas.microsoft.com/office/drawing/2014/main" xmlns="" id="{89EA026C-CA90-433B-AD42-72AD07454366}"/>
              </a:ext>
            </a:extLst>
          </p:cNvPr>
          <p:cNvSpPr>
            <a:spLocks noGrp="1"/>
          </p:cNvSpPr>
          <p:nvPr>
            <p:ph idx="1"/>
          </p:nvPr>
        </p:nvSpPr>
        <p:spPr>
          <a:xfrm>
            <a:off x="1202919" y="2011680"/>
            <a:ext cx="3098917" cy="4206240"/>
          </a:xfrm>
        </p:spPr>
        <p:txBody>
          <a:bodyPr/>
          <a:lstStyle/>
          <a:p>
            <a:r>
              <a:rPr lang="zh-CN" altLang="en-US" dirty="0"/>
              <a:t>资源管理器</a:t>
            </a:r>
            <a:endParaRPr lang="en-US" altLang="zh-CN" dirty="0"/>
          </a:p>
          <a:p>
            <a:r>
              <a:rPr lang="zh-CN" altLang="en-US" dirty="0"/>
              <a:t>资源监视器</a:t>
            </a:r>
            <a:endParaRPr lang="en-US" altLang="zh-CN" dirty="0"/>
          </a:p>
          <a:p>
            <a:r>
              <a:rPr lang="zh-CN" altLang="en-US" dirty="0"/>
              <a:t>其他内存工具</a:t>
            </a:r>
            <a:endParaRPr lang="en-US" altLang="zh-CN" dirty="0"/>
          </a:p>
          <a:p>
            <a:pPr lvl="1"/>
            <a:r>
              <a:rPr lang="en-US" altLang="zh-CN" dirty="0"/>
              <a:t>VLD</a:t>
            </a:r>
          </a:p>
          <a:p>
            <a:pPr lvl="1"/>
            <a:r>
              <a:rPr lang="en-US" altLang="zh-CN" dirty="0"/>
              <a:t>Valgrind</a:t>
            </a:r>
            <a:endParaRPr lang="zh-CN" altLang="en-US" dirty="0"/>
          </a:p>
        </p:txBody>
      </p:sp>
      <p:pic>
        <p:nvPicPr>
          <p:cNvPr id="5" name="图片 4">
            <a:extLst>
              <a:ext uri="{FF2B5EF4-FFF2-40B4-BE49-F238E27FC236}">
                <a16:creationId xmlns:a16="http://schemas.microsoft.com/office/drawing/2014/main" xmlns="" id="{8DC92FBA-86A6-4142-8AF6-4BDAEBAA319F}"/>
              </a:ext>
            </a:extLst>
          </p:cNvPr>
          <p:cNvPicPr>
            <a:picLocks noChangeAspect="1"/>
          </p:cNvPicPr>
          <p:nvPr/>
        </p:nvPicPr>
        <p:blipFill>
          <a:blip r:embed="rId3"/>
          <a:stretch>
            <a:fillRect/>
          </a:stretch>
        </p:blipFill>
        <p:spPr>
          <a:xfrm>
            <a:off x="3642708" y="2011680"/>
            <a:ext cx="7860695" cy="4399511"/>
          </a:xfrm>
          <a:prstGeom prst="rect">
            <a:avLst/>
          </a:prstGeom>
        </p:spPr>
      </p:pic>
      <p:pic>
        <p:nvPicPr>
          <p:cNvPr id="4" name="图片 3">
            <a:extLst>
              <a:ext uri="{FF2B5EF4-FFF2-40B4-BE49-F238E27FC236}">
                <a16:creationId xmlns:a16="http://schemas.microsoft.com/office/drawing/2014/main" xmlns="" id="{2A19640E-0BCB-4685-8660-ABE2604CB23E}"/>
              </a:ext>
            </a:extLst>
          </p:cNvPr>
          <p:cNvPicPr>
            <a:picLocks noChangeAspect="1"/>
          </p:cNvPicPr>
          <p:nvPr/>
        </p:nvPicPr>
        <p:blipFill>
          <a:blip r:embed="rId4"/>
          <a:stretch>
            <a:fillRect/>
          </a:stretch>
        </p:blipFill>
        <p:spPr>
          <a:xfrm>
            <a:off x="5070764" y="1613791"/>
            <a:ext cx="6723902" cy="5038026"/>
          </a:xfrm>
          <a:prstGeom prst="rect">
            <a:avLst/>
          </a:prstGeom>
        </p:spPr>
      </p:pic>
    </p:spTree>
    <p:extLst>
      <p:ext uri="{BB962C8B-B14F-4D97-AF65-F5344CB8AC3E}">
        <p14:creationId xmlns:p14="http://schemas.microsoft.com/office/powerpoint/2010/main" xmlns="" val="16579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指针和地址</a:t>
            </a:r>
          </a:p>
        </p:txBody>
      </p:sp>
      <p:graphicFrame>
        <p:nvGraphicFramePr>
          <p:cNvPr id="9" name="表格 8"/>
          <p:cNvGraphicFramePr>
            <a:graphicFrameLocks noGrp="1"/>
          </p:cNvGraphicFramePr>
          <p:nvPr>
            <p:extLst>
              <p:ext uri="{D42A27DB-BD31-4B8C-83A1-F6EECF244321}">
                <p14:modId xmlns:p14="http://schemas.microsoft.com/office/powerpoint/2010/main" xmlns="" val="4147056237"/>
              </p:ext>
            </p:extLst>
          </p:nvPr>
        </p:nvGraphicFramePr>
        <p:xfrm>
          <a:off x="5560266" y="2432008"/>
          <a:ext cx="6258288" cy="2966720"/>
        </p:xfrm>
        <a:graphic>
          <a:graphicData uri="http://schemas.openxmlformats.org/drawingml/2006/table">
            <a:tbl>
              <a:tblPr firstRow="1" bandRow="1">
                <a:tableStyleId>{5940675A-B579-460E-94D1-54222C63F5DA}</a:tableStyleId>
              </a:tblPr>
              <a:tblGrid>
                <a:gridCol w="391143">
                  <a:extLst>
                    <a:ext uri="{9D8B030D-6E8A-4147-A177-3AD203B41FA5}">
                      <a16:colId xmlns:a16="http://schemas.microsoft.com/office/drawing/2014/main" xmlns="" val="4044099729"/>
                    </a:ext>
                  </a:extLst>
                </a:gridCol>
                <a:gridCol w="391143">
                  <a:extLst>
                    <a:ext uri="{9D8B030D-6E8A-4147-A177-3AD203B41FA5}">
                      <a16:colId xmlns:a16="http://schemas.microsoft.com/office/drawing/2014/main" xmlns="" val="3268707207"/>
                    </a:ext>
                  </a:extLst>
                </a:gridCol>
                <a:gridCol w="391143">
                  <a:extLst>
                    <a:ext uri="{9D8B030D-6E8A-4147-A177-3AD203B41FA5}">
                      <a16:colId xmlns:a16="http://schemas.microsoft.com/office/drawing/2014/main" xmlns="" val="2187361475"/>
                    </a:ext>
                  </a:extLst>
                </a:gridCol>
                <a:gridCol w="391143">
                  <a:extLst>
                    <a:ext uri="{9D8B030D-6E8A-4147-A177-3AD203B41FA5}">
                      <a16:colId xmlns:a16="http://schemas.microsoft.com/office/drawing/2014/main" xmlns="" val="793438716"/>
                    </a:ext>
                  </a:extLst>
                </a:gridCol>
                <a:gridCol w="391143">
                  <a:extLst>
                    <a:ext uri="{9D8B030D-6E8A-4147-A177-3AD203B41FA5}">
                      <a16:colId xmlns:a16="http://schemas.microsoft.com/office/drawing/2014/main" xmlns="" val="3232320786"/>
                    </a:ext>
                  </a:extLst>
                </a:gridCol>
                <a:gridCol w="391143">
                  <a:extLst>
                    <a:ext uri="{9D8B030D-6E8A-4147-A177-3AD203B41FA5}">
                      <a16:colId xmlns:a16="http://schemas.microsoft.com/office/drawing/2014/main" xmlns="" val="2965756012"/>
                    </a:ext>
                  </a:extLst>
                </a:gridCol>
                <a:gridCol w="391143">
                  <a:extLst>
                    <a:ext uri="{9D8B030D-6E8A-4147-A177-3AD203B41FA5}">
                      <a16:colId xmlns:a16="http://schemas.microsoft.com/office/drawing/2014/main" xmlns="" val="3455172054"/>
                    </a:ext>
                  </a:extLst>
                </a:gridCol>
                <a:gridCol w="391143">
                  <a:extLst>
                    <a:ext uri="{9D8B030D-6E8A-4147-A177-3AD203B41FA5}">
                      <a16:colId xmlns:a16="http://schemas.microsoft.com/office/drawing/2014/main" xmlns="" val="850986238"/>
                    </a:ext>
                  </a:extLst>
                </a:gridCol>
                <a:gridCol w="391143">
                  <a:extLst>
                    <a:ext uri="{9D8B030D-6E8A-4147-A177-3AD203B41FA5}">
                      <a16:colId xmlns:a16="http://schemas.microsoft.com/office/drawing/2014/main" xmlns="" val="291790541"/>
                    </a:ext>
                  </a:extLst>
                </a:gridCol>
                <a:gridCol w="391143">
                  <a:extLst>
                    <a:ext uri="{9D8B030D-6E8A-4147-A177-3AD203B41FA5}">
                      <a16:colId xmlns:a16="http://schemas.microsoft.com/office/drawing/2014/main" xmlns="" val="3737036937"/>
                    </a:ext>
                  </a:extLst>
                </a:gridCol>
                <a:gridCol w="391143">
                  <a:extLst>
                    <a:ext uri="{9D8B030D-6E8A-4147-A177-3AD203B41FA5}">
                      <a16:colId xmlns:a16="http://schemas.microsoft.com/office/drawing/2014/main" xmlns="" val="3566678336"/>
                    </a:ext>
                  </a:extLst>
                </a:gridCol>
                <a:gridCol w="391143">
                  <a:extLst>
                    <a:ext uri="{9D8B030D-6E8A-4147-A177-3AD203B41FA5}">
                      <a16:colId xmlns:a16="http://schemas.microsoft.com/office/drawing/2014/main" xmlns="" val="2531261215"/>
                    </a:ext>
                  </a:extLst>
                </a:gridCol>
                <a:gridCol w="391143">
                  <a:extLst>
                    <a:ext uri="{9D8B030D-6E8A-4147-A177-3AD203B41FA5}">
                      <a16:colId xmlns:a16="http://schemas.microsoft.com/office/drawing/2014/main" xmlns="" val="1898068916"/>
                    </a:ext>
                  </a:extLst>
                </a:gridCol>
                <a:gridCol w="391143">
                  <a:extLst>
                    <a:ext uri="{9D8B030D-6E8A-4147-A177-3AD203B41FA5}">
                      <a16:colId xmlns:a16="http://schemas.microsoft.com/office/drawing/2014/main" xmlns="" val="1980043989"/>
                    </a:ext>
                  </a:extLst>
                </a:gridCol>
                <a:gridCol w="391143">
                  <a:extLst>
                    <a:ext uri="{9D8B030D-6E8A-4147-A177-3AD203B41FA5}">
                      <a16:colId xmlns:a16="http://schemas.microsoft.com/office/drawing/2014/main" xmlns="" val="1232553872"/>
                    </a:ext>
                  </a:extLst>
                </a:gridCol>
                <a:gridCol w="391143">
                  <a:extLst>
                    <a:ext uri="{9D8B030D-6E8A-4147-A177-3AD203B41FA5}">
                      <a16:colId xmlns:a16="http://schemas.microsoft.com/office/drawing/2014/main" xmlns="" val="3437981733"/>
                    </a:ext>
                  </a:extLst>
                </a:gridCol>
              </a:tblGrid>
              <a:tr h="370840">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00</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01</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4170825800"/>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1492715464"/>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871263681"/>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3A</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46990922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2568326632"/>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362072317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6E</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3146292505"/>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7F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xmlns="" val="3471261081"/>
                  </a:ext>
                </a:extLst>
              </a:tr>
            </a:tbl>
          </a:graphicData>
        </a:graphic>
      </p:graphicFrame>
      <p:sp>
        <p:nvSpPr>
          <p:cNvPr id="10" name="文本框 9"/>
          <p:cNvSpPr txBox="1"/>
          <p:nvPr/>
        </p:nvSpPr>
        <p:spPr>
          <a:xfrm>
            <a:off x="810000" y="2432008"/>
            <a:ext cx="3194463"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地址的概念</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位置</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类型</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指针的地址</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指针的指针</a:t>
            </a:r>
            <a:endParaRPr lang="en-US" altLang="zh-CN" sz="2800" dirty="0">
              <a:latin typeface="+mn-ea"/>
            </a:endParaRPr>
          </a:p>
        </p:txBody>
      </p:sp>
    </p:spTree>
    <p:extLst>
      <p:ext uri="{BB962C8B-B14F-4D97-AF65-F5344CB8AC3E}">
        <p14:creationId xmlns:p14="http://schemas.microsoft.com/office/powerpoint/2010/main" xmlns="" val="4229326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a:xfrm>
            <a:off x="913774" y="2367092"/>
            <a:ext cx="5392023" cy="3424107"/>
          </a:xfrm>
        </p:spPr>
        <p:txBody>
          <a:bodyPr>
            <a:normAutofit fontScale="92500" lnSpcReduction="10000"/>
          </a:bodyPr>
          <a:lstStyle/>
          <a:p>
            <a:r>
              <a:rPr lang="zh-CN" altLang="en-US" dirty="0"/>
              <a:t>一维数组</a:t>
            </a:r>
            <a:endParaRPr lang="en-US" altLang="zh-CN" dirty="0"/>
          </a:p>
          <a:p>
            <a:r>
              <a:rPr lang="zh-CN" altLang="en-US" dirty="0"/>
              <a:t>多维数组</a:t>
            </a:r>
            <a:endParaRPr lang="en-US" altLang="zh-CN" dirty="0"/>
          </a:p>
          <a:p>
            <a:pPr marL="228600" lvl="1">
              <a:spcBef>
                <a:spcPts val="1000"/>
              </a:spcBef>
            </a:pPr>
            <a:r>
              <a:rPr lang="zh-CN" altLang="en-US" dirty="0"/>
              <a:t>数组的大小的计算</a:t>
            </a:r>
            <a:endParaRPr lang="en-US" altLang="zh-CN" dirty="0"/>
          </a:p>
          <a:p>
            <a:pPr marL="685800" lvl="2">
              <a:spcBef>
                <a:spcPts val="1000"/>
              </a:spcBef>
            </a:pPr>
            <a:r>
              <a:rPr lang="en-US" altLang="zh-CN" dirty="0"/>
              <a:t>Size = Sizeof( Array )</a:t>
            </a:r>
          </a:p>
          <a:p>
            <a:pPr marL="685800" lvl="2">
              <a:spcBef>
                <a:spcPts val="1000"/>
              </a:spcBef>
            </a:pPr>
            <a:r>
              <a:rPr lang="en-US" altLang="zh-CN" dirty="0"/>
              <a:t>COUNT = sizeof( ARRAY ) / SIZEOF( ARRAY[0] )</a:t>
            </a:r>
          </a:p>
          <a:p>
            <a:r>
              <a:rPr lang="zh-CN" altLang="en-US" dirty="0"/>
              <a:t>指针的指针和二维数组</a:t>
            </a:r>
            <a:endParaRPr lang="en-US" altLang="zh-CN" dirty="0"/>
          </a:p>
          <a:p>
            <a:pPr lvl="1"/>
            <a:r>
              <a:rPr lang="en-US" altLang="zh-CN" dirty="0">
                <a:latin typeface="Consolas" panose="020B0609020204030204" pitchFamily="49" charset="0"/>
                <a:cs typeface="Consolas" panose="020B0609020204030204" pitchFamily="49" charset="0"/>
              </a:rPr>
              <a:t>int</a:t>
            </a:r>
            <a:r>
              <a:rPr lang="en-US" altLang="zh-CN" dirty="0"/>
              <a:t> ** Array</a:t>
            </a:r>
          </a:p>
          <a:p>
            <a:pPr lvl="1"/>
            <a:r>
              <a:rPr lang="en-US" altLang="zh-CN" dirty="0"/>
              <a:t>Int ARRAY[3][3]</a:t>
            </a:r>
          </a:p>
          <a:p>
            <a:r>
              <a:rPr lang="zh-CN" altLang="en-US" dirty="0"/>
              <a:t>数组的非常规用法</a:t>
            </a: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xmlns="" val="1413386803"/>
              </p:ext>
            </p:extLst>
          </p:nvPr>
        </p:nvGraphicFramePr>
        <p:xfrm>
          <a:off x="7788234" y="2473367"/>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xmlns=""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xmlns=""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388308049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249802529"/>
              </p:ext>
            </p:extLst>
          </p:nvPr>
        </p:nvGraphicFramePr>
        <p:xfrm>
          <a:off x="7788234" y="3738059"/>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xmlns=""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1881767348"/>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388308049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567693298"/>
              </p:ext>
            </p:extLst>
          </p:nvPr>
        </p:nvGraphicFramePr>
        <p:xfrm>
          <a:off x="7788234" y="5014685"/>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xmlns=""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xmlns=""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xmlns="" val="3883080492"/>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xmlns="" val="2972682815"/>
              </p:ext>
            </p:extLst>
          </p:nvPr>
        </p:nvGraphicFramePr>
        <p:xfrm>
          <a:off x="6037943" y="374402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xmlns="" val="3497245677"/>
                    </a:ext>
                  </a:extLst>
                </a:gridCol>
              </a:tblGrid>
              <a:tr h="370840">
                <a:tc>
                  <a:txBody>
                    <a:bodyPr/>
                    <a:lstStyle/>
                    <a:p>
                      <a:r>
                        <a:rPr lang="en-US" altLang="zh-CN" dirty="0">
                          <a:latin typeface="Consolas" panose="020B0609020204030204" pitchFamily="49" charset="0"/>
                        </a:rPr>
                        <a:t>P[0]</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xmlns="" val="667434687"/>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xmlns="" val="2998242134"/>
              </p:ext>
            </p:extLst>
          </p:nvPr>
        </p:nvGraphicFramePr>
        <p:xfrm>
          <a:off x="6037943" y="411486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xmlns="" val="3497245677"/>
                    </a:ext>
                  </a:extLst>
                </a:gridCol>
              </a:tblGrid>
              <a:tr h="370840">
                <a:tc>
                  <a:txBody>
                    <a:bodyPr/>
                    <a:lstStyle/>
                    <a:p>
                      <a:r>
                        <a:rPr lang="en-US" altLang="zh-CN" dirty="0">
                          <a:latin typeface="Consolas" panose="020B0609020204030204" pitchFamily="49" charset="0"/>
                        </a:rPr>
                        <a:t>P[1]</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xmlns="" val="667434687"/>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xmlns="" val="310534632"/>
              </p:ext>
            </p:extLst>
          </p:nvPr>
        </p:nvGraphicFramePr>
        <p:xfrm>
          <a:off x="6035634" y="4487159"/>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xmlns="" val="3497245677"/>
                    </a:ext>
                  </a:extLst>
                </a:gridCol>
              </a:tblGrid>
              <a:tr h="370840">
                <a:tc>
                  <a:txBody>
                    <a:bodyPr/>
                    <a:lstStyle/>
                    <a:p>
                      <a:r>
                        <a:rPr lang="en-US" altLang="zh-CN" dirty="0">
                          <a:latin typeface="Consolas" panose="020B0609020204030204" pitchFamily="49" charset="0"/>
                        </a:rPr>
                        <a:t>P[2]</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xmlns="" val="667434687"/>
                  </a:ext>
                </a:extLst>
              </a:tr>
            </a:tbl>
          </a:graphicData>
        </a:graphic>
      </p:graphicFrame>
      <p:cxnSp>
        <p:nvCxnSpPr>
          <p:cNvPr id="45" name="肘形连接符 44"/>
          <p:cNvCxnSpPr>
            <a:stCxn id="22" idx="3"/>
            <a:endCxn id="7" idx="1"/>
          </p:cNvCxnSpPr>
          <p:nvPr/>
        </p:nvCxnSpPr>
        <p:spPr>
          <a:xfrm flipV="1">
            <a:off x="6915398" y="3029627"/>
            <a:ext cx="872836" cy="899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1" idx="3"/>
            <a:endCxn id="9" idx="1"/>
          </p:cNvCxnSpPr>
          <p:nvPr/>
        </p:nvCxnSpPr>
        <p:spPr>
          <a:xfrm>
            <a:off x="6913089" y="4672579"/>
            <a:ext cx="875145" cy="89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3"/>
            <a:endCxn id="8" idx="1"/>
          </p:cNvCxnSpPr>
          <p:nvPr/>
        </p:nvCxnSpPr>
        <p:spPr>
          <a:xfrm flipV="1">
            <a:off x="6915398" y="4294319"/>
            <a:ext cx="872836" cy="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ext uri="{D42A27DB-BD31-4B8C-83A1-F6EECF244321}">
                <p14:modId xmlns:p14="http://schemas.microsoft.com/office/powerpoint/2010/main" xmlns="" val="651739364"/>
              </p:ext>
            </p:extLst>
          </p:nvPr>
        </p:nvGraphicFramePr>
        <p:xfrm>
          <a:off x="9432307" y="5004503"/>
          <a:ext cx="2086758" cy="1132884"/>
        </p:xfrm>
        <a:graphic>
          <a:graphicData uri="http://schemas.openxmlformats.org/drawingml/2006/table">
            <a:tbl>
              <a:tblPr>
                <a:tableStyleId>{5C22544A-7EE6-4342-B048-85BDC9FD1C3A}</a:tableStyleId>
              </a:tblPr>
              <a:tblGrid>
                <a:gridCol w="695586">
                  <a:extLst>
                    <a:ext uri="{9D8B030D-6E8A-4147-A177-3AD203B41FA5}">
                      <a16:colId xmlns:a16="http://schemas.microsoft.com/office/drawing/2014/main" xmlns="" val="913803357"/>
                    </a:ext>
                  </a:extLst>
                </a:gridCol>
                <a:gridCol w="695586">
                  <a:extLst>
                    <a:ext uri="{9D8B030D-6E8A-4147-A177-3AD203B41FA5}">
                      <a16:colId xmlns:a16="http://schemas.microsoft.com/office/drawing/2014/main" xmlns="" val="417201446"/>
                    </a:ext>
                  </a:extLst>
                </a:gridCol>
                <a:gridCol w="695586">
                  <a:extLst>
                    <a:ext uri="{9D8B030D-6E8A-4147-A177-3AD203B41FA5}">
                      <a16:colId xmlns:a16="http://schemas.microsoft.com/office/drawing/2014/main" xmlns="" val="204269378"/>
                    </a:ext>
                  </a:extLst>
                </a:gridCol>
              </a:tblGrid>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a:p>
                  </a:txBody>
                  <a:tcPr>
                    <a:solidFill>
                      <a:schemeClr val="tx2">
                        <a:lumMod val="90000"/>
                      </a:schemeClr>
                    </a:solidFill>
                  </a:tcPr>
                </a:tc>
                <a:extLst>
                  <a:ext uri="{0D108BD9-81ED-4DB2-BD59-A6C34878D82A}">
                    <a16:rowId xmlns:a16="http://schemas.microsoft.com/office/drawing/2014/main" xmlns="" val="117943417"/>
                  </a:ext>
                </a:extLst>
              </a:tr>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xmlns="" val="3169371530"/>
                  </a:ext>
                </a:extLst>
              </a:tr>
              <a:tr h="377628">
                <a:tc>
                  <a:txBody>
                    <a:bodyPr/>
                    <a:lstStyle/>
                    <a:p>
                      <a:endParaRPr lang="zh-CN" altLang="en-US"/>
                    </a:p>
                  </a:txBody>
                  <a:tcPr>
                    <a:solidFill>
                      <a:schemeClr val="tx2">
                        <a:lumMod val="90000"/>
                      </a:schemeClr>
                    </a:solidFill>
                  </a:tcPr>
                </a:tc>
                <a:tc>
                  <a:txBody>
                    <a:bodyPr/>
                    <a:lstStyle/>
                    <a:p>
                      <a:endParaRPr lang="zh-CN" altLang="en-US"/>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xmlns="" val="922173023"/>
                  </a:ext>
                </a:extLst>
              </a:tr>
            </a:tbl>
          </a:graphicData>
        </a:graphic>
      </p:graphicFrame>
      <p:sp>
        <p:nvSpPr>
          <p:cNvPr id="4" name="矩形: 圆角 3">
            <a:extLst>
              <a:ext uri="{FF2B5EF4-FFF2-40B4-BE49-F238E27FC236}">
                <a16:creationId xmlns:a16="http://schemas.microsoft.com/office/drawing/2014/main" xmlns="" id="{F989E5F5-7148-46AB-960C-1FD3B5D6C851}"/>
              </a:ext>
            </a:extLst>
          </p:cNvPr>
          <p:cNvSpPr/>
          <p:nvPr/>
        </p:nvSpPr>
        <p:spPr>
          <a:xfrm>
            <a:off x="8936182" y="2140528"/>
            <a:ext cx="2992582" cy="1628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latin typeface="Consolas" panose="020B0609020204030204" pitchFamily="49" charset="0"/>
              </a:rPr>
              <a:t>int I = 1[</a:t>
            </a:r>
            <a:r>
              <a:rPr lang="en-US" altLang="zh-CN" dirty="0" err="1">
                <a:latin typeface="Consolas" panose="020B0609020204030204" pitchFamily="49" charset="0"/>
              </a:rPr>
              <a:t>ptr</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latin typeface="Consolas" panose="020B0609020204030204" pitchFamily="49" charset="0"/>
              </a:rPr>
              <a:t>int I = </a:t>
            </a:r>
            <a:r>
              <a:rPr lang="en-US" altLang="zh-CN" dirty="0" err="1">
                <a:latin typeface="Consolas" panose="020B0609020204030204" pitchFamily="49" charset="0"/>
              </a:rPr>
              <a:t>ptr</a:t>
            </a:r>
            <a:r>
              <a:rPr lang="en-US" altLang="zh-CN" dirty="0">
                <a:latin typeface="Consolas" panose="020B0609020204030204" pitchFamily="49" charset="0"/>
              </a:rPr>
              <a:t>[-1];</a:t>
            </a:r>
            <a:endParaRPr lang="zh-CN" altLang="en-US" dirty="0">
              <a:latin typeface="Consolas" panose="020B0609020204030204" pitchFamily="49" charset="0"/>
            </a:endParaRPr>
          </a:p>
        </p:txBody>
      </p:sp>
    </p:spTree>
    <p:extLst>
      <p:ext uri="{BB962C8B-B14F-4D97-AF65-F5344CB8AC3E}">
        <p14:creationId xmlns:p14="http://schemas.microsoft.com/office/powerpoint/2010/main" xmlns="" val="27490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913774" y="2367093"/>
            <a:ext cx="10363826" cy="2026778"/>
          </a:xfrm>
        </p:spPr>
        <p:txBody>
          <a:bodyPr/>
          <a:lstStyle/>
          <a:p>
            <a:r>
              <a:rPr lang="zh-CN" altLang="en-US" dirty="0"/>
              <a:t>引用很容易与指针混淆，它们之间有三个主要的不同：</a:t>
            </a:r>
          </a:p>
          <a:p>
            <a:pPr lvl="1"/>
            <a:r>
              <a:rPr lang="zh-CN" altLang="en-US" dirty="0"/>
              <a:t>不存在空引用。引用必须连接到一块合法的内存。</a:t>
            </a:r>
          </a:p>
          <a:p>
            <a:pPr lvl="1"/>
            <a:r>
              <a:rPr lang="zh-CN" altLang="en-US" dirty="0"/>
              <a:t>一旦引用被初始化为一个对象，就不能被指向到另一个对象。指针可以在任何时候指向到另一个对象。</a:t>
            </a:r>
          </a:p>
          <a:p>
            <a:pPr lvl="1"/>
            <a:r>
              <a:rPr lang="zh-CN" altLang="en-US" dirty="0"/>
              <a:t>引用必须在创建时被初始化。指针可以在任何时间被初始化。</a:t>
            </a:r>
          </a:p>
          <a:p>
            <a:endParaRPr lang="zh-CN" altLang="en-US" dirty="0"/>
          </a:p>
        </p:txBody>
      </p:sp>
      <p:sp>
        <p:nvSpPr>
          <p:cNvPr id="5" name="矩形 4"/>
          <p:cNvSpPr/>
          <p:nvPr/>
        </p:nvSpPr>
        <p:spPr>
          <a:xfrm>
            <a:off x="913774" y="4796135"/>
            <a:ext cx="2699658" cy="923330"/>
          </a:xfrm>
          <a:prstGeom prst="rect">
            <a:avLst/>
          </a:prstGeom>
          <a:solidFill>
            <a:schemeClr val="tx2">
              <a:lumMod val="90000"/>
            </a:schemeClr>
          </a:solidFill>
        </p:spPr>
        <p:txBody>
          <a:bodyPr wrap="square">
            <a:spAutoFit/>
          </a:bodyPr>
          <a:lstStyle/>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 B;</a:t>
            </a:r>
          </a:p>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&amp;ref_a = A;</a:t>
            </a:r>
          </a:p>
          <a:p>
            <a:r>
              <a:rPr lang="en-US" altLang="zh-CN" dirty="0">
                <a:solidFill>
                  <a:srgbClr val="000000"/>
                </a:solidFill>
                <a:latin typeface="Consolas" panose="020B0609020204030204" pitchFamily="49" charset="0"/>
              </a:rPr>
              <a:t>ref_a </a:t>
            </a:r>
            <a:r>
              <a:rPr lang="en-US" altLang="zh-CN" dirty="0">
                <a:solidFill>
                  <a:srgbClr val="008080"/>
                </a:solidFill>
                <a:latin typeface="Consolas" panose="020B0609020204030204" pitchFamily="49" charset="0"/>
              </a:rPr>
              <a:t>=</a:t>
            </a:r>
            <a:r>
              <a:rPr lang="en-US" altLang="zh-CN" dirty="0">
                <a:solidFill>
                  <a:srgbClr val="000000"/>
                </a:solidFill>
                <a:latin typeface="Consolas" panose="020B0609020204030204" pitchFamily="49" charset="0"/>
              </a:rPr>
              <a:t> B;</a:t>
            </a:r>
          </a:p>
        </p:txBody>
      </p:sp>
    </p:spTree>
    <p:extLst>
      <p:ext uri="{BB962C8B-B14F-4D97-AF65-F5344CB8AC3E}">
        <p14:creationId xmlns:p14="http://schemas.microsoft.com/office/powerpoint/2010/main" xmlns="" val="3370193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结构、联合</a:t>
            </a:r>
          </a:p>
        </p:txBody>
      </p:sp>
      <p:sp>
        <p:nvSpPr>
          <p:cNvPr id="3" name="内容占位符 2"/>
          <p:cNvSpPr>
            <a:spLocks noGrp="1"/>
          </p:cNvSpPr>
          <p:nvPr>
            <p:ph idx="1"/>
          </p:nvPr>
        </p:nvSpPr>
        <p:spPr>
          <a:xfrm>
            <a:off x="913774" y="2367092"/>
            <a:ext cx="3266340" cy="3424107"/>
          </a:xfrm>
        </p:spPr>
        <p:txBody>
          <a:bodyPr>
            <a:normAutofit lnSpcReduction="10000"/>
          </a:bodyPr>
          <a:lstStyle/>
          <a:p>
            <a:r>
              <a:rPr lang="en-US" altLang="zh-CN" dirty="0"/>
              <a:t>POD</a:t>
            </a:r>
          </a:p>
          <a:p>
            <a:pPr lvl="1"/>
            <a:r>
              <a:rPr lang="zh-CN" altLang="en-US" dirty="0"/>
              <a:t>标量类型</a:t>
            </a:r>
            <a:endParaRPr lang="en-US" altLang="zh-CN" dirty="0"/>
          </a:p>
          <a:p>
            <a:pPr lvl="2"/>
            <a:r>
              <a:rPr lang="zh-CN" altLang="en-US" dirty="0"/>
              <a:t>算数类型</a:t>
            </a:r>
            <a:endParaRPr lang="en-US" altLang="zh-CN" dirty="0"/>
          </a:p>
          <a:p>
            <a:pPr lvl="2"/>
            <a:r>
              <a:rPr lang="zh-CN" altLang="en-US" dirty="0"/>
              <a:t>枚举类型</a:t>
            </a:r>
            <a:endParaRPr lang="en-US" altLang="zh-CN" dirty="0"/>
          </a:p>
          <a:p>
            <a:pPr lvl="2"/>
            <a:r>
              <a:rPr lang="zh-CN" altLang="en-US" dirty="0"/>
              <a:t>指针类型</a:t>
            </a:r>
            <a:endParaRPr lang="en-US" altLang="zh-CN" dirty="0"/>
          </a:p>
          <a:p>
            <a:pPr lvl="1"/>
            <a:r>
              <a:rPr lang="en-US" altLang="zh-CN" dirty="0"/>
              <a:t>POD</a:t>
            </a:r>
            <a:r>
              <a:rPr lang="zh-CN" altLang="en-US" dirty="0"/>
              <a:t>类型</a:t>
            </a:r>
            <a:endParaRPr lang="en-US" altLang="zh-CN" dirty="0"/>
          </a:p>
          <a:p>
            <a:r>
              <a:rPr lang="zh-CN" altLang="en-US" dirty="0"/>
              <a:t>位域</a:t>
            </a:r>
            <a:endParaRPr lang="en-US" altLang="zh-CN" dirty="0"/>
          </a:p>
          <a:p>
            <a:r>
              <a:rPr lang="zh-CN" altLang="en-US" dirty="0"/>
              <a:t>字节对齐</a:t>
            </a:r>
            <a:endParaRPr lang="en-US" altLang="zh-CN" dirty="0"/>
          </a:p>
          <a:p>
            <a:r>
              <a:rPr lang="zh-CN" altLang="en-US" dirty="0"/>
              <a:t>匿名结构体</a:t>
            </a:r>
            <a:endParaRPr lang="en-US" altLang="zh-CN" dirty="0"/>
          </a:p>
        </p:txBody>
      </p:sp>
      <p:pic>
        <p:nvPicPr>
          <p:cNvPr id="7" name="图片 6">
            <a:extLst>
              <a:ext uri="{FF2B5EF4-FFF2-40B4-BE49-F238E27FC236}">
                <a16:creationId xmlns:a16="http://schemas.microsoft.com/office/drawing/2014/main" xmlns="" id="{287AA3F1-311F-409D-A776-9FBF25EBBF03}"/>
              </a:ext>
            </a:extLst>
          </p:cNvPr>
          <p:cNvPicPr>
            <a:picLocks noChangeAspect="1"/>
          </p:cNvPicPr>
          <p:nvPr/>
        </p:nvPicPr>
        <p:blipFill>
          <a:blip r:embed="rId3"/>
          <a:stretch>
            <a:fillRect/>
          </a:stretch>
        </p:blipFill>
        <p:spPr>
          <a:xfrm>
            <a:off x="4413106" y="2177623"/>
            <a:ext cx="2621255" cy="2030695"/>
          </a:xfrm>
          <a:prstGeom prst="rect">
            <a:avLst/>
          </a:prstGeom>
        </p:spPr>
      </p:pic>
      <p:pic>
        <p:nvPicPr>
          <p:cNvPr id="8" name="图片 7">
            <a:extLst>
              <a:ext uri="{FF2B5EF4-FFF2-40B4-BE49-F238E27FC236}">
                <a16:creationId xmlns:a16="http://schemas.microsoft.com/office/drawing/2014/main" xmlns="" id="{3162DE48-43AA-4682-864F-B0C831FAC7EE}"/>
              </a:ext>
            </a:extLst>
          </p:cNvPr>
          <p:cNvPicPr>
            <a:picLocks noChangeAspect="1"/>
          </p:cNvPicPr>
          <p:nvPr/>
        </p:nvPicPr>
        <p:blipFill>
          <a:blip r:embed="rId4"/>
          <a:stretch>
            <a:fillRect/>
          </a:stretch>
        </p:blipFill>
        <p:spPr>
          <a:xfrm>
            <a:off x="7168862" y="3755880"/>
            <a:ext cx="1933575" cy="876300"/>
          </a:xfrm>
          <a:prstGeom prst="rect">
            <a:avLst/>
          </a:prstGeom>
        </p:spPr>
      </p:pic>
      <p:pic>
        <p:nvPicPr>
          <p:cNvPr id="10" name="图片 9">
            <a:extLst>
              <a:ext uri="{FF2B5EF4-FFF2-40B4-BE49-F238E27FC236}">
                <a16:creationId xmlns:a16="http://schemas.microsoft.com/office/drawing/2014/main" xmlns="" id="{7498BC45-6FD2-4B42-B170-2AB1BBA9B3C7}"/>
              </a:ext>
            </a:extLst>
          </p:cNvPr>
          <p:cNvPicPr>
            <a:picLocks noChangeAspect="1"/>
          </p:cNvPicPr>
          <p:nvPr/>
        </p:nvPicPr>
        <p:blipFill>
          <a:blip r:embed="rId5"/>
          <a:stretch>
            <a:fillRect/>
          </a:stretch>
        </p:blipFill>
        <p:spPr>
          <a:xfrm>
            <a:off x="7168862" y="2172652"/>
            <a:ext cx="2505075" cy="1466850"/>
          </a:xfrm>
          <a:prstGeom prst="rect">
            <a:avLst/>
          </a:prstGeom>
        </p:spPr>
      </p:pic>
      <p:pic>
        <p:nvPicPr>
          <p:cNvPr id="11" name="图片 10">
            <a:extLst>
              <a:ext uri="{FF2B5EF4-FFF2-40B4-BE49-F238E27FC236}">
                <a16:creationId xmlns:a16="http://schemas.microsoft.com/office/drawing/2014/main" xmlns="" id="{D8C7A563-5955-4F8D-8B10-2B93EDC7A45A}"/>
              </a:ext>
            </a:extLst>
          </p:cNvPr>
          <p:cNvPicPr>
            <a:picLocks noChangeAspect="1"/>
          </p:cNvPicPr>
          <p:nvPr/>
        </p:nvPicPr>
        <p:blipFill>
          <a:blip r:embed="rId6"/>
          <a:stretch>
            <a:fillRect/>
          </a:stretch>
        </p:blipFill>
        <p:spPr>
          <a:xfrm>
            <a:off x="4413106" y="4324697"/>
            <a:ext cx="2343150" cy="1123950"/>
          </a:xfrm>
          <a:prstGeom prst="rect">
            <a:avLst/>
          </a:prstGeom>
        </p:spPr>
      </p:pic>
      <p:pic>
        <p:nvPicPr>
          <p:cNvPr id="12" name="图片 11">
            <a:extLst>
              <a:ext uri="{FF2B5EF4-FFF2-40B4-BE49-F238E27FC236}">
                <a16:creationId xmlns:a16="http://schemas.microsoft.com/office/drawing/2014/main" xmlns="" id="{72AE1896-C108-42EE-86C9-778D263BEDCB}"/>
              </a:ext>
            </a:extLst>
          </p:cNvPr>
          <p:cNvPicPr>
            <a:picLocks noChangeAspect="1"/>
          </p:cNvPicPr>
          <p:nvPr/>
        </p:nvPicPr>
        <p:blipFill>
          <a:blip r:embed="rId7"/>
          <a:stretch>
            <a:fillRect/>
          </a:stretch>
        </p:blipFill>
        <p:spPr>
          <a:xfrm>
            <a:off x="6957642" y="4687597"/>
            <a:ext cx="3181350" cy="1600200"/>
          </a:xfrm>
          <a:prstGeom prst="rect">
            <a:avLst/>
          </a:prstGeom>
        </p:spPr>
      </p:pic>
    </p:spTree>
    <p:extLst>
      <p:ext uri="{BB962C8B-B14F-4D97-AF65-F5344CB8AC3E}">
        <p14:creationId xmlns:p14="http://schemas.microsoft.com/office/powerpoint/2010/main" xmlns="" val="3272268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A075D2-DFCE-4D43-958C-57341E11A267}"/>
              </a:ext>
            </a:extLst>
          </p:cNvPr>
          <p:cNvSpPr>
            <a:spLocks noGrp="1"/>
          </p:cNvSpPr>
          <p:nvPr>
            <p:ph type="title"/>
          </p:nvPr>
        </p:nvSpPr>
        <p:spPr/>
        <p:txBody>
          <a:bodyPr/>
          <a:lstStyle/>
          <a:p>
            <a:r>
              <a:rPr lang="zh-CN" altLang="en-US" dirty="0"/>
              <a:t>类 </a:t>
            </a:r>
            <a:r>
              <a:rPr lang="en-US" altLang="zh-CN" dirty="0"/>
              <a:t>– </a:t>
            </a:r>
            <a:r>
              <a:rPr lang="zh-CN" altLang="en-US" dirty="0"/>
              <a:t>面向对象</a:t>
            </a:r>
          </a:p>
        </p:txBody>
      </p:sp>
      <p:sp>
        <p:nvSpPr>
          <p:cNvPr id="4" name="矩形: 圆角 3">
            <a:extLst>
              <a:ext uri="{FF2B5EF4-FFF2-40B4-BE49-F238E27FC236}">
                <a16:creationId xmlns:a16="http://schemas.microsoft.com/office/drawing/2014/main" xmlns="" id="{2984BDA5-32F5-44B9-A640-B0DBA7CFFEA0}"/>
              </a:ext>
            </a:extLst>
          </p:cNvPr>
          <p:cNvSpPr/>
          <p:nvPr/>
        </p:nvSpPr>
        <p:spPr>
          <a:xfrm>
            <a:off x="757149" y="2138180"/>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面向对象（</a:t>
            </a:r>
            <a:r>
              <a:rPr lang="en-US" altLang="zh-CN" dirty="0"/>
              <a:t>OOP</a:t>
            </a:r>
            <a:r>
              <a:rPr lang="zh-CN" altLang="en-US" dirty="0"/>
              <a:t>）</a:t>
            </a:r>
          </a:p>
        </p:txBody>
      </p:sp>
      <p:sp>
        <p:nvSpPr>
          <p:cNvPr id="5" name="矩形: 圆角 4">
            <a:extLst>
              <a:ext uri="{FF2B5EF4-FFF2-40B4-BE49-F238E27FC236}">
                <a16:creationId xmlns:a16="http://schemas.microsoft.com/office/drawing/2014/main" xmlns="" id="{BF7F587C-B3BD-4BE3-AE21-1475ED3996D1}"/>
              </a:ext>
            </a:extLst>
          </p:cNvPr>
          <p:cNvSpPr/>
          <p:nvPr/>
        </p:nvSpPr>
        <p:spPr>
          <a:xfrm>
            <a:off x="3135629" y="2138180"/>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设计思想</a:t>
            </a:r>
          </a:p>
        </p:txBody>
      </p:sp>
      <p:sp>
        <p:nvSpPr>
          <p:cNvPr id="6" name="矩形: 圆角 5">
            <a:extLst>
              <a:ext uri="{FF2B5EF4-FFF2-40B4-BE49-F238E27FC236}">
                <a16:creationId xmlns:a16="http://schemas.microsoft.com/office/drawing/2014/main" xmlns="" id="{CF74D2B2-3BBA-4265-8C38-5E8FD3D14E06}"/>
              </a:ext>
            </a:extLst>
          </p:cNvPr>
          <p:cNvSpPr/>
          <p:nvPr/>
        </p:nvSpPr>
        <p:spPr>
          <a:xfrm>
            <a:off x="5514109" y="2483424"/>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接口（开放）</a:t>
            </a:r>
          </a:p>
        </p:txBody>
      </p:sp>
      <p:sp>
        <p:nvSpPr>
          <p:cNvPr id="7" name="矩形: 圆角 6">
            <a:extLst>
              <a:ext uri="{FF2B5EF4-FFF2-40B4-BE49-F238E27FC236}">
                <a16:creationId xmlns:a16="http://schemas.microsoft.com/office/drawing/2014/main" xmlns="" id="{C44908D2-933B-494A-A52E-92E6FEC6C0A9}"/>
              </a:ext>
            </a:extLst>
          </p:cNvPr>
          <p:cNvSpPr/>
          <p:nvPr/>
        </p:nvSpPr>
        <p:spPr>
          <a:xfrm>
            <a:off x="5514109" y="3363188"/>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实现（封闭）</a:t>
            </a:r>
          </a:p>
        </p:txBody>
      </p:sp>
      <p:sp>
        <p:nvSpPr>
          <p:cNvPr id="8" name="矩形: 圆角 7">
            <a:extLst>
              <a:ext uri="{FF2B5EF4-FFF2-40B4-BE49-F238E27FC236}">
                <a16:creationId xmlns:a16="http://schemas.microsoft.com/office/drawing/2014/main" xmlns="" id="{F16A8360-D1B6-4138-A30D-0A9BF81035DC}"/>
              </a:ext>
            </a:extLst>
          </p:cNvPr>
          <p:cNvSpPr/>
          <p:nvPr/>
        </p:nvSpPr>
        <p:spPr>
          <a:xfrm>
            <a:off x="3135629" y="3708432"/>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a:t>
            </a:r>
            <a:endParaRPr lang="en-US" altLang="zh-CN" dirty="0"/>
          </a:p>
        </p:txBody>
      </p:sp>
      <p:sp>
        <p:nvSpPr>
          <p:cNvPr id="9" name="矩形: 圆角 8">
            <a:extLst>
              <a:ext uri="{FF2B5EF4-FFF2-40B4-BE49-F238E27FC236}">
                <a16:creationId xmlns:a16="http://schemas.microsoft.com/office/drawing/2014/main" xmlns="" id="{CBCDED38-C167-4485-AABD-80E300E718B5}"/>
              </a:ext>
            </a:extLst>
          </p:cNvPr>
          <p:cNvSpPr/>
          <p:nvPr/>
        </p:nvSpPr>
        <p:spPr>
          <a:xfrm>
            <a:off x="3135629" y="4578527"/>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低耦合</a:t>
            </a:r>
            <a:endParaRPr lang="en-US" altLang="zh-CN" dirty="0"/>
          </a:p>
        </p:txBody>
      </p:sp>
      <p:cxnSp>
        <p:nvCxnSpPr>
          <p:cNvPr id="11" name="连接符: 肘形 10">
            <a:extLst>
              <a:ext uri="{FF2B5EF4-FFF2-40B4-BE49-F238E27FC236}">
                <a16:creationId xmlns:a16="http://schemas.microsoft.com/office/drawing/2014/main" xmlns="" id="{59A7C621-6D13-44DA-828B-99633B31341E}"/>
              </a:ext>
            </a:extLst>
          </p:cNvPr>
          <p:cNvCxnSpPr>
            <a:stCxn id="5" idx="3"/>
            <a:endCxn id="6" idx="1"/>
          </p:cNvCxnSpPr>
          <p:nvPr/>
        </p:nvCxnSpPr>
        <p:spPr>
          <a:xfrm>
            <a:off x="4767003" y="2403149"/>
            <a:ext cx="747106" cy="34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xmlns="" id="{E4FF916D-2CD4-4E41-846B-853F7FD3E50F}"/>
              </a:ext>
            </a:extLst>
          </p:cNvPr>
          <p:cNvCxnSpPr>
            <a:stCxn id="5" idx="3"/>
            <a:endCxn id="7" idx="1"/>
          </p:cNvCxnSpPr>
          <p:nvPr/>
        </p:nvCxnSpPr>
        <p:spPr>
          <a:xfrm>
            <a:off x="4767003" y="2403149"/>
            <a:ext cx="747106" cy="1225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xmlns="" id="{AD499972-02ED-4DD6-BA58-DD12404CCB6B}"/>
              </a:ext>
            </a:extLst>
          </p:cNvPr>
          <p:cNvCxnSpPr>
            <a:cxnSpLocks/>
            <a:stCxn id="5" idx="3"/>
            <a:endCxn id="8" idx="3"/>
          </p:cNvCxnSpPr>
          <p:nvPr/>
        </p:nvCxnSpPr>
        <p:spPr>
          <a:xfrm>
            <a:off x="4767003" y="2403149"/>
            <a:ext cx="12700" cy="1570252"/>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xmlns="" id="{4EFCACB9-AEBD-44AB-A131-CBBE741F726F}"/>
              </a:ext>
            </a:extLst>
          </p:cNvPr>
          <p:cNvCxnSpPr>
            <a:cxnSpLocks/>
            <a:stCxn id="5" idx="3"/>
            <a:endCxn id="9" idx="3"/>
          </p:cNvCxnSpPr>
          <p:nvPr/>
        </p:nvCxnSpPr>
        <p:spPr>
          <a:xfrm>
            <a:off x="4767003" y="2403149"/>
            <a:ext cx="12700" cy="2440347"/>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xmlns="" id="{B56120BC-2CB9-48EF-B9BF-8BFC0C4FE9F8}"/>
              </a:ext>
            </a:extLst>
          </p:cNvPr>
          <p:cNvSpPr/>
          <p:nvPr/>
        </p:nvSpPr>
        <p:spPr>
          <a:xfrm>
            <a:off x="7953547" y="2483424"/>
            <a:ext cx="1631374" cy="529938"/>
          </a:xfrm>
          <a:prstGeom prst="roundRect">
            <a:avLst/>
          </a:prstGeom>
          <a:solidFill>
            <a:schemeClr val="accent4">
              <a:lumMod val="60000"/>
              <a:lumOff val="40000"/>
            </a:schemeClr>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依赖倒置</a:t>
            </a:r>
          </a:p>
        </p:txBody>
      </p:sp>
      <p:cxnSp>
        <p:nvCxnSpPr>
          <p:cNvPr id="30" name="直接箭头连接符 29">
            <a:extLst>
              <a:ext uri="{FF2B5EF4-FFF2-40B4-BE49-F238E27FC236}">
                <a16:creationId xmlns:a16="http://schemas.microsoft.com/office/drawing/2014/main" xmlns="" id="{FD63CAFF-490E-44D7-8DE9-6FE007899FC7}"/>
              </a:ext>
            </a:extLst>
          </p:cNvPr>
          <p:cNvCxnSpPr>
            <a:stCxn id="6" idx="3"/>
            <a:endCxn id="28" idx="1"/>
          </p:cNvCxnSpPr>
          <p:nvPr/>
        </p:nvCxnSpPr>
        <p:spPr>
          <a:xfrm>
            <a:off x="7145483" y="2748393"/>
            <a:ext cx="80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743B753D-6BF3-4061-92D8-DB9A2636669C}"/>
              </a:ext>
            </a:extLst>
          </p:cNvPr>
          <p:cNvCxnSpPr>
            <a:stCxn id="4" idx="3"/>
            <a:endCxn id="5" idx="1"/>
          </p:cNvCxnSpPr>
          <p:nvPr/>
        </p:nvCxnSpPr>
        <p:spPr>
          <a:xfrm>
            <a:off x="2388523" y="2403149"/>
            <a:ext cx="74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xmlns="" id="{2185DD25-C455-49E5-924E-5722CE4945FF}"/>
              </a:ext>
            </a:extLst>
          </p:cNvPr>
          <p:cNvSpPr/>
          <p:nvPr/>
        </p:nvSpPr>
        <p:spPr>
          <a:xfrm>
            <a:off x="1202919" y="3278331"/>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数据封装</a:t>
            </a:r>
            <a:endParaRPr lang="en-US" altLang="zh-CN" dirty="0"/>
          </a:p>
          <a:p>
            <a:pPr algn="ctr"/>
            <a:r>
              <a:rPr lang="zh-CN" altLang="en-US" dirty="0"/>
              <a:t>（基于对象）</a:t>
            </a:r>
          </a:p>
        </p:txBody>
      </p:sp>
      <p:sp>
        <p:nvSpPr>
          <p:cNvPr id="38" name="矩形: 圆角 37">
            <a:extLst>
              <a:ext uri="{FF2B5EF4-FFF2-40B4-BE49-F238E27FC236}">
                <a16:creationId xmlns:a16="http://schemas.microsoft.com/office/drawing/2014/main" xmlns="" id="{C8360FEB-0A0B-457F-8554-E91169939253}"/>
              </a:ext>
            </a:extLst>
          </p:cNvPr>
          <p:cNvSpPr/>
          <p:nvPr/>
        </p:nvSpPr>
        <p:spPr>
          <a:xfrm>
            <a:off x="1205689" y="4069368"/>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行为封装</a:t>
            </a:r>
            <a:endParaRPr lang="en-US" altLang="zh-CN" dirty="0"/>
          </a:p>
          <a:p>
            <a:pPr algn="ctr"/>
            <a:r>
              <a:rPr lang="zh-CN" altLang="en-US" dirty="0"/>
              <a:t>（面向对象）</a:t>
            </a:r>
          </a:p>
        </p:txBody>
      </p:sp>
      <p:cxnSp>
        <p:nvCxnSpPr>
          <p:cNvPr id="40" name="连接符: 肘形 39">
            <a:extLst>
              <a:ext uri="{FF2B5EF4-FFF2-40B4-BE49-F238E27FC236}">
                <a16:creationId xmlns:a16="http://schemas.microsoft.com/office/drawing/2014/main" xmlns="" id="{DE93D790-7355-443C-A4DE-3E9885EE3358}"/>
              </a:ext>
            </a:extLst>
          </p:cNvPr>
          <p:cNvCxnSpPr>
            <a:stCxn id="4" idx="1"/>
            <a:endCxn id="37" idx="1"/>
          </p:cNvCxnSpPr>
          <p:nvPr/>
        </p:nvCxnSpPr>
        <p:spPr>
          <a:xfrm rot="10800000" flipH="1" flipV="1">
            <a:off x="757149" y="2403148"/>
            <a:ext cx="445770" cy="1140151"/>
          </a:xfrm>
          <a:prstGeom prst="bentConnector3">
            <a:avLst>
              <a:gd name="adj1" fmla="val -512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xmlns="" id="{D6A6FFCC-481F-40AD-B5B5-4255A31CEA1B}"/>
              </a:ext>
            </a:extLst>
          </p:cNvPr>
          <p:cNvCxnSpPr>
            <a:stCxn id="4" idx="1"/>
            <a:endCxn id="38" idx="1"/>
          </p:cNvCxnSpPr>
          <p:nvPr/>
        </p:nvCxnSpPr>
        <p:spPr>
          <a:xfrm rot="10800000" flipH="1" flipV="1">
            <a:off x="757149" y="2403149"/>
            <a:ext cx="448540" cy="1931188"/>
          </a:xfrm>
          <a:prstGeom prst="bentConnector3">
            <a:avLst>
              <a:gd name="adj1" fmla="val -50965"/>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xmlns="" id="{92901C38-C319-48E7-BF68-F05D457CB7E3}"/>
              </a:ext>
            </a:extLst>
          </p:cNvPr>
          <p:cNvSpPr/>
          <p:nvPr/>
        </p:nvSpPr>
        <p:spPr>
          <a:xfrm>
            <a:off x="7363169"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封装粒度</a:t>
            </a:r>
          </a:p>
        </p:txBody>
      </p:sp>
      <p:sp>
        <p:nvSpPr>
          <p:cNvPr id="44" name="矩形: 圆角 43">
            <a:extLst>
              <a:ext uri="{FF2B5EF4-FFF2-40B4-BE49-F238E27FC236}">
                <a16:creationId xmlns:a16="http://schemas.microsoft.com/office/drawing/2014/main" xmlns="" id="{575CFD75-E031-456B-8680-9DC30C14AD27}"/>
              </a:ext>
            </a:extLst>
          </p:cNvPr>
          <p:cNvSpPr/>
          <p:nvPr/>
        </p:nvSpPr>
        <p:spPr>
          <a:xfrm>
            <a:off x="10027574"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运行效率</a:t>
            </a:r>
          </a:p>
        </p:txBody>
      </p:sp>
      <p:sp>
        <p:nvSpPr>
          <p:cNvPr id="45" name="矩形: 圆角 44">
            <a:extLst>
              <a:ext uri="{FF2B5EF4-FFF2-40B4-BE49-F238E27FC236}">
                <a16:creationId xmlns:a16="http://schemas.microsoft.com/office/drawing/2014/main" xmlns="" id="{610402B3-5F39-4732-8CB1-A0D0D2C41688}"/>
              </a:ext>
            </a:extLst>
          </p:cNvPr>
          <p:cNvSpPr/>
          <p:nvPr/>
        </p:nvSpPr>
        <p:spPr>
          <a:xfrm>
            <a:off x="7363169"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继承</a:t>
            </a:r>
          </a:p>
        </p:txBody>
      </p:sp>
      <p:sp>
        <p:nvSpPr>
          <p:cNvPr id="46" name="矩形: 圆角 45">
            <a:extLst>
              <a:ext uri="{FF2B5EF4-FFF2-40B4-BE49-F238E27FC236}">
                <a16:creationId xmlns:a16="http://schemas.microsoft.com/office/drawing/2014/main" xmlns="" id="{3F595D6F-6E4D-46A5-920C-95917B011F4F}"/>
              </a:ext>
            </a:extLst>
          </p:cNvPr>
          <p:cNvSpPr/>
          <p:nvPr/>
        </p:nvSpPr>
        <p:spPr>
          <a:xfrm>
            <a:off x="10027574"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委托</a:t>
            </a:r>
          </a:p>
        </p:txBody>
      </p:sp>
      <p:sp>
        <p:nvSpPr>
          <p:cNvPr id="48" name="椭圆 47">
            <a:extLst>
              <a:ext uri="{FF2B5EF4-FFF2-40B4-BE49-F238E27FC236}">
                <a16:creationId xmlns:a16="http://schemas.microsoft.com/office/drawing/2014/main" xmlns="" id="{C006E22D-AD91-41CE-96FD-781CA5BD9834}"/>
              </a:ext>
            </a:extLst>
          </p:cNvPr>
          <p:cNvSpPr/>
          <p:nvPr/>
        </p:nvSpPr>
        <p:spPr>
          <a:xfrm>
            <a:off x="8864570" y="4500196"/>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a:t>
            </a:r>
            <a:endParaRPr lang="zh-CN" altLang="en-US" sz="6000" dirty="0"/>
          </a:p>
        </p:txBody>
      </p:sp>
      <p:sp>
        <p:nvSpPr>
          <p:cNvPr id="49" name="矩形: 圆角 48">
            <a:extLst>
              <a:ext uri="{FF2B5EF4-FFF2-40B4-BE49-F238E27FC236}">
                <a16:creationId xmlns:a16="http://schemas.microsoft.com/office/drawing/2014/main" xmlns="" id="{1C662E38-661A-453A-AFB1-E29162C43FB0}"/>
              </a:ext>
            </a:extLst>
          </p:cNvPr>
          <p:cNvSpPr/>
          <p:nvPr/>
        </p:nvSpPr>
        <p:spPr>
          <a:xfrm>
            <a:off x="8864570" y="6064027"/>
            <a:ext cx="2530101"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 = </a:t>
            </a:r>
            <a:r>
              <a:rPr lang="zh-CN" altLang="en-US" dirty="0">
                <a:solidFill>
                  <a:srgbClr val="000000"/>
                </a:solidFill>
              </a:rPr>
              <a:t>面向对象？</a:t>
            </a:r>
          </a:p>
        </p:txBody>
      </p:sp>
    </p:spTree>
    <p:extLst>
      <p:ext uri="{BB962C8B-B14F-4D97-AF65-F5344CB8AC3E}">
        <p14:creationId xmlns:p14="http://schemas.microsoft.com/office/powerpoint/2010/main" xmlns="" val="1431685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9266" y="2868460"/>
            <a:ext cx="2616422" cy="1200329"/>
          </a:xfrm>
          <a:prstGeom prst="rect">
            <a:avLst/>
          </a:prstGeom>
          <a:noFill/>
        </p:spPr>
        <p:txBody>
          <a:bodyPr wrap="none" rtlCol="0">
            <a:spAutoFit/>
          </a:bodyPr>
          <a:lstStyle/>
          <a:p>
            <a:r>
              <a:rPr lang="en-US" altLang="zh-CN" sz="7200" dirty="0" smtClean="0">
                <a:solidFill>
                  <a:srgbClr val="00B0F0"/>
                </a:solidFill>
                <a:latin typeface="Microsoft YaHei UI" pitchFamily="34" charset="-122"/>
                <a:ea typeface="Microsoft YaHei UI" pitchFamily="34" charset="-122"/>
              </a:rPr>
              <a:t>C++?</a:t>
            </a:r>
            <a:endParaRPr lang="zh-CN" altLang="en-US" sz="7200" dirty="0">
              <a:solidFill>
                <a:srgbClr val="00B0F0"/>
              </a:solidFill>
              <a:latin typeface="Microsoft YaHei UI" pitchFamily="34" charset="-122"/>
              <a:ea typeface="Microsoft YaHei UI"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构造和析构</a:t>
            </a:r>
          </a:p>
        </p:txBody>
      </p:sp>
      <p:sp>
        <p:nvSpPr>
          <p:cNvPr id="3" name="内容占位符 2"/>
          <p:cNvSpPr>
            <a:spLocks noGrp="1"/>
          </p:cNvSpPr>
          <p:nvPr>
            <p:ph idx="1"/>
          </p:nvPr>
        </p:nvSpPr>
        <p:spPr>
          <a:xfrm>
            <a:off x="1202919" y="2011680"/>
            <a:ext cx="9784080" cy="4206240"/>
          </a:xfrm>
        </p:spPr>
        <p:txBody>
          <a:bodyPr>
            <a:normAutofit/>
          </a:bodyPr>
          <a:lstStyle/>
          <a:p>
            <a:r>
              <a:rPr lang="zh-CN" altLang="en-US" dirty="0"/>
              <a:t>默认构造（默认生成）</a:t>
            </a:r>
            <a:endParaRPr lang="en-US" altLang="zh-CN" dirty="0"/>
          </a:p>
          <a:p>
            <a:r>
              <a:rPr lang="zh-CN" altLang="en-US" dirty="0"/>
              <a:t>拷贝构造（默认生成）</a:t>
            </a:r>
            <a:endParaRPr lang="en-US" altLang="zh-CN" dirty="0"/>
          </a:p>
          <a:p>
            <a:r>
              <a:rPr lang="zh-CN" altLang="en-US" dirty="0"/>
              <a:t>赋值构造（默认生成）</a:t>
            </a:r>
            <a:endParaRPr lang="en-US" altLang="zh-CN" dirty="0"/>
          </a:p>
          <a:p>
            <a:r>
              <a:rPr lang="zh-CN" altLang="en-US" dirty="0"/>
              <a:t>隐式构造</a:t>
            </a:r>
            <a:endParaRPr lang="en-US" altLang="zh-CN" dirty="0"/>
          </a:p>
          <a:p>
            <a:pPr lvl="1"/>
            <a:r>
              <a:rPr lang="en-US" altLang="zh-CN" dirty="0"/>
              <a:t>explicit </a:t>
            </a:r>
            <a:r>
              <a:rPr lang="zh-CN" altLang="en-US" dirty="0"/>
              <a:t>关键字</a:t>
            </a:r>
            <a:endParaRPr lang="en-US" altLang="zh-CN" dirty="0"/>
          </a:p>
          <a:p>
            <a:r>
              <a:rPr lang="en-US" altLang="zh-CN" dirty="0"/>
              <a:t>C++ 11</a:t>
            </a:r>
          </a:p>
          <a:p>
            <a:pPr lvl="1"/>
            <a:r>
              <a:rPr lang="zh-CN" altLang="en-US" dirty="0"/>
              <a:t>委托构造</a:t>
            </a:r>
            <a:endParaRPr lang="en-US" altLang="zh-CN" dirty="0"/>
          </a:p>
          <a:p>
            <a:pPr lvl="1"/>
            <a:r>
              <a:rPr lang="zh-CN" altLang="en-US" dirty="0"/>
              <a:t>右值构造</a:t>
            </a:r>
            <a:endParaRPr lang="en-US" altLang="zh-CN" dirty="0"/>
          </a:p>
        </p:txBody>
      </p:sp>
      <p:sp>
        <p:nvSpPr>
          <p:cNvPr id="6" name="矩形: 圆角 5">
            <a:hlinkClick r:id="rId3" action="ppaction://hlinkfile"/>
            <a:extLst>
              <a:ext uri="{FF2B5EF4-FFF2-40B4-BE49-F238E27FC236}">
                <a16:creationId xmlns:a16="http://schemas.microsoft.com/office/drawing/2014/main" xmlns="" id="{01AC3060-B137-4207-A8EA-6C63B9318144}"/>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xmlns="" val="2489840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9EFE2E-ED63-433E-9463-7D4F4588A682}"/>
              </a:ext>
            </a:extLst>
          </p:cNvPr>
          <p:cNvSpPr>
            <a:spLocks noGrp="1"/>
          </p:cNvSpPr>
          <p:nvPr>
            <p:ph type="title"/>
          </p:nvPr>
        </p:nvSpPr>
        <p:spPr/>
        <p:txBody>
          <a:bodyPr/>
          <a:lstStyle/>
          <a:p>
            <a:r>
              <a:rPr lang="zh-CN" altLang="en-US" dirty="0"/>
              <a:t>类</a:t>
            </a:r>
            <a:r>
              <a:rPr lang="en-US" altLang="zh-CN" dirty="0"/>
              <a:t>-</a:t>
            </a:r>
            <a:r>
              <a:rPr lang="zh-CN" altLang="en-US" dirty="0"/>
              <a:t>成员变量</a:t>
            </a:r>
          </a:p>
        </p:txBody>
      </p:sp>
      <p:sp>
        <p:nvSpPr>
          <p:cNvPr id="3" name="内容占位符 2">
            <a:extLst>
              <a:ext uri="{FF2B5EF4-FFF2-40B4-BE49-F238E27FC236}">
                <a16:creationId xmlns:a16="http://schemas.microsoft.com/office/drawing/2014/main" xmlns="" id="{2F549DCA-30AC-4DEC-8895-837387C722F5}"/>
              </a:ext>
            </a:extLst>
          </p:cNvPr>
          <p:cNvSpPr>
            <a:spLocks noGrp="1"/>
          </p:cNvSpPr>
          <p:nvPr>
            <p:ph idx="1"/>
          </p:nvPr>
        </p:nvSpPr>
        <p:spPr>
          <a:xfrm>
            <a:off x="1202919" y="2001289"/>
            <a:ext cx="9784080" cy="4206240"/>
          </a:xfrm>
        </p:spPr>
        <p:txBody>
          <a:bodyPr/>
          <a:lstStyle/>
          <a:p>
            <a:r>
              <a:rPr lang="en-US" altLang="zh-CN" dirty="0"/>
              <a:t>static </a:t>
            </a:r>
            <a:r>
              <a:rPr lang="zh-CN" altLang="en-US" dirty="0"/>
              <a:t>变量</a:t>
            </a:r>
            <a:endParaRPr lang="en-US" altLang="zh-CN" dirty="0"/>
          </a:p>
          <a:p>
            <a:r>
              <a:rPr lang="en-US" altLang="zh-CN" dirty="0"/>
              <a:t>volatile </a:t>
            </a:r>
            <a:r>
              <a:rPr lang="zh-CN" altLang="en-US" dirty="0"/>
              <a:t>变量</a:t>
            </a:r>
            <a:endParaRPr lang="en-US" altLang="zh-CN" dirty="0"/>
          </a:p>
          <a:p>
            <a:r>
              <a:rPr lang="en-US" altLang="zh-CN" dirty="0"/>
              <a:t>mutable </a:t>
            </a:r>
            <a:r>
              <a:rPr lang="zh-CN" altLang="en-US" dirty="0"/>
              <a:t>修饰符</a:t>
            </a:r>
            <a:endParaRPr lang="en-US" altLang="zh-CN" dirty="0"/>
          </a:p>
        </p:txBody>
      </p:sp>
      <p:sp>
        <p:nvSpPr>
          <p:cNvPr id="4" name="矩形: 圆角 3">
            <a:hlinkClick r:id="rId3" action="ppaction://hlinkfile"/>
            <a:extLst>
              <a:ext uri="{FF2B5EF4-FFF2-40B4-BE49-F238E27FC236}">
                <a16:creationId xmlns:a16="http://schemas.microsoft.com/office/drawing/2014/main" xmlns="" id="{A4A31DE1-6F0B-4701-B975-7ADD037DFDC3}"/>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xmlns="" val="2267413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p:cNvSpPr>
            <a:spLocks noGrp="1"/>
          </p:cNvSpPr>
          <p:nvPr>
            <p:ph idx="1"/>
          </p:nvPr>
        </p:nvSpPr>
        <p:spPr>
          <a:xfrm>
            <a:off x="1202919" y="2011680"/>
            <a:ext cx="3296345" cy="4206240"/>
          </a:xfrm>
        </p:spPr>
        <p:txBody>
          <a:bodyPr/>
          <a:lstStyle/>
          <a:p>
            <a:r>
              <a:rPr lang="zh-CN" altLang="en-US" dirty="0"/>
              <a:t>虚表</a:t>
            </a:r>
            <a:endParaRPr lang="en-US" altLang="zh-CN" dirty="0"/>
          </a:p>
          <a:p>
            <a:r>
              <a:rPr lang="zh-CN" altLang="en-US" dirty="0"/>
              <a:t>多态</a:t>
            </a:r>
            <a:endParaRPr lang="en-US" altLang="zh-CN" dirty="0"/>
          </a:p>
          <a:p>
            <a:r>
              <a:rPr lang="zh-CN" altLang="en-US" dirty="0"/>
              <a:t>多重继承中的问题</a:t>
            </a:r>
            <a:endParaRPr lang="en-US" altLang="zh-CN" dirty="0"/>
          </a:p>
        </p:txBody>
      </p:sp>
      <p:pic>
        <p:nvPicPr>
          <p:cNvPr id="2050" name="Picture 2" descr="http://p.blog.csdn.net/images/p_blog_csdn_net/haoel/15190/o_vtable1.jpg">
            <a:extLst>
              <a:ext uri="{FF2B5EF4-FFF2-40B4-BE49-F238E27FC236}">
                <a16:creationId xmlns:a16="http://schemas.microsoft.com/office/drawing/2014/main" xmlns="" id="{78A35C76-1AFA-4224-958F-036971F54E0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64281" y="3500437"/>
            <a:ext cx="3152775" cy="12287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FDA31ECC-7DB2-43D8-B80A-983B0D43B9FB}"/>
              </a:ext>
            </a:extLst>
          </p:cNvPr>
          <p:cNvSpPr>
            <a:spLocks noChangeArrowheads="1"/>
          </p:cNvSpPr>
          <p:nvPr/>
        </p:nvSpPr>
        <p:spPr bwMode="auto">
          <a:xfrm>
            <a:off x="5164281" y="2096382"/>
            <a:ext cx="5213548" cy="12464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typedef</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(*Fun)(</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Base 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Fun pFun = NULL;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 — </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第一个函数地址：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15619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xmlns="" id="{987E846B-1943-44C3-806D-9AF940326595}"/>
              </a:ext>
            </a:extLst>
          </p:cNvPr>
          <p:cNvSpPr>
            <a:spLocks noGrp="1"/>
          </p:cNvSpPr>
          <p:nvPr>
            <p:ph idx="1"/>
          </p:nvPr>
        </p:nvSpPr>
        <p:spPr>
          <a:xfrm>
            <a:off x="1202919" y="2011680"/>
            <a:ext cx="3265172" cy="4206240"/>
          </a:xfrm>
        </p:spPr>
        <p:txBody>
          <a:bodyPr>
            <a:normAutofit/>
          </a:bodyPr>
          <a:lstStyle/>
          <a:p>
            <a:r>
              <a:rPr lang="zh-CN" altLang="en-US" dirty="0"/>
              <a:t>一般继承，无覆盖情况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一般继承，有覆盖情况</a:t>
            </a:r>
          </a:p>
        </p:txBody>
      </p:sp>
      <p:pic>
        <p:nvPicPr>
          <p:cNvPr id="3076" name="Picture 4" descr="http://p.blog.csdn.net/images/p_blog_csdn_net/haoel/15190/o_Drawing3.jpg">
            <a:extLst>
              <a:ext uri="{FF2B5EF4-FFF2-40B4-BE49-F238E27FC236}">
                <a16:creationId xmlns:a16="http://schemas.microsoft.com/office/drawing/2014/main" xmlns="" id="{F2653FBF-9B5D-4B89-9C44-9EB46C96757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95629" y="2422813"/>
            <a:ext cx="742950" cy="1847850"/>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http://p.blog.csdn.net/images/p_blog_csdn_net/haoel/15190/o_vtable2.JPG">
            <a:extLst>
              <a:ext uri="{FF2B5EF4-FFF2-40B4-BE49-F238E27FC236}">
                <a16:creationId xmlns:a16="http://schemas.microsoft.com/office/drawing/2014/main" xmlns="" id="{449D6754-E0DF-4628-BA5E-063F35C222B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95117" y="3089563"/>
            <a:ext cx="5248275" cy="1181100"/>
          </a:xfrm>
          <a:prstGeom prst="rect">
            <a:avLst/>
          </a:prstGeom>
          <a:noFill/>
          <a:extLst>
            <a:ext uri="{909E8E84-426E-40DD-AFC4-6F175D3DCCD1}">
              <a14:hiddenFill xmlns:a14="http://schemas.microsoft.com/office/drawing/2010/main" xmlns="">
                <a:solidFill>
                  <a:srgbClr val="FFFFFF"/>
                </a:solidFill>
              </a14:hiddenFill>
            </a:ext>
          </a:extLst>
        </p:spPr>
      </p:pic>
      <p:pic>
        <p:nvPicPr>
          <p:cNvPr id="3080" name="Picture 8" descr="http://p.blog.csdn.net/images/p_blog_csdn_net/haoel/15190/o_Drawing4.jpg">
            <a:extLst>
              <a:ext uri="{FF2B5EF4-FFF2-40B4-BE49-F238E27FC236}">
                <a16:creationId xmlns:a16="http://schemas.microsoft.com/office/drawing/2014/main" xmlns="" id="{8D548D1E-F592-4F94-8935-182861FD98E6}"/>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01515" y="4747604"/>
            <a:ext cx="742950" cy="1847850"/>
          </a:xfrm>
          <a:prstGeom prst="rect">
            <a:avLst/>
          </a:prstGeom>
          <a:noFill/>
          <a:extLst>
            <a:ext uri="{909E8E84-426E-40DD-AFC4-6F175D3DCCD1}">
              <a14:hiddenFill xmlns:a14="http://schemas.microsoft.com/office/drawing/2010/main" xmlns="">
                <a:solidFill>
                  <a:srgbClr val="FFFFFF"/>
                </a:solidFill>
              </a14:hiddenFill>
            </a:ext>
          </a:extLst>
        </p:spPr>
      </p:pic>
      <p:pic>
        <p:nvPicPr>
          <p:cNvPr id="3082" name="Picture 10" descr="http://p.blog.csdn.net/images/p_blog_csdn_net/haoel/15190/o_vtable3.JPG">
            <a:extLst>
              <a:ext uri="{FF2B5EF4-FFF2-40B4-BE49-F238E27FC236}">
                <a16:creationId xmlns:a16="http://schemas.microsoft.com/office/drawing/2014/main" xmlns="" id="{5E40C133-F6C3-4892-9BF6-823588B9932A}"/>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495117" y="5414354"/>
            <a:ext cx="4762500" cy="1181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99421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xmlns="" id="{987E846B-1943-44C3-806D-9AF940326595}"/>
              </a:ext>
            </a:extLst>
          </p:cNvPr>
          <p:cNvSpPr>
            <a:spLocks noGrp="1"/>
          </p:cNvSpPr>
          <p:nvPr>
            <p:ph idx="1"/>
          </p:nvPr>
        </p:nvSpPr>
        <p:spPr>
          <a:xfrm>
            <a:off x="1202919" y="2011680"/>
            <a:ext cx="3265172" cy="4206240"/>
          </a:xfrm>
        </p:spPr>
        <p:txBody>
          <a:bodyPr>
            <a:normAutofit/>
          </a:bodyPr>
          <a:lstStyle/>
          <a:p>
            <a:r>
              <a:rPr lang="zh-CN" altLang="en-US" dirty="0"/>
              <a:t>多重继承，无覆盖情况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多重继承，有覆盖情况</a:t>
            </a:r>
          </a:p>
        </p:txBody>
      </p:sp>
      <p:pic>
        <p:nvPicPr>
          <p:cNvPr id="4098" name="Picture 2" descr="http://p.blog.csdn.net/images/p_blog_csdn_net/haoel/15190/o_Drawing1.jpg">
            <a:extLst>
              <a:ext uri="{FF2B5EF4-FFF2-40B4-BE49-F238E27FC236}">
                <a16:creationId xmlns:a16="http://schemas.microsoft.com/office/drawing/2014/main" xmlns="" id="{041177B9-4E77-4451-BE35-237049A9C33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92480" y="2452255"/>
            <a:ext cx="268605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p.blog.csdn.net/images/p_blog_csdn_net/haoel/15190/o_vtable4.JPG">
            <a:extLst>
              <a:ext uri="{FF2B5EF4-FFF2-40B4-BE49-F238E27FC236}">
                <a16:creationId xmlns:a16="http://schemas.microsoft.com/office/drawing/2014/main" xmlns="" id="{E0FF2061-4115-4DBC-B3F5-919C0CDCC04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68091" y="2633230"/>
            <a:ext cx="4695825" cy="1647825"/>
          </a:xfrm>
          <a:prstGeom prst="rect">
            <a:avLst/>
          </a:prstGeom>
          <a:noFill/>
          <a:extLst>
            <a:ext uri="{909E8E84-426E-40DD-AFC4-6F175D3DCCD1}">
              <a14:hiddenFill xmlns:a14="http://schemas.microsoft.com/office/drawing/2010/main" xmlns="">
                <a:solidFill>
                  <a:srgbClr val="FFFFFF"/>
                </a:solidFill>
              </a14:hiddenFill>
            </a:ext>
          </a:extLst>
        </p:spPr>
      </p:pic>
      <p:pic>
        <p:nvPicPr>
          <p:cNvPr id="4102" name="Picture 6" descr="http://p.blog.csdn.net/images/p_blog_csdn_net/haoel/15190/o_Drawing2.jpg">
            <a:extLst>
              <a:ext uri="{FF2B5EF4-FFF2-40B4-BE49-F238E27FC236}">
                <a16:creationId xmlns:a16="http://schemas.microsoft.com/office/drawing/2014/main" xmlns="" id="{27968388-5C25-4EE3-9F83-4AE069BE85B8}"/>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92480" y="4829695"/>
            <a:ext cx="268605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4104" name="Picture 8" descr="http://p.blog.csdn.net/images/p_blog_csdn_net/haoel/15190/o_vtable5.jpg">
            <a:extLst>
              <a:ext uri="{FF2B5EF4-FFF2-40B4-BE49-F238E27FC236}">
                <a16:creationId xmlns:a16="http://schemas.microsoft.com/office/drawing/2014/main" xmlns="" id="{76DCA2B3-A26D-460A-B465-314060795F7E}"/>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468091" y="5010670"/>
            <a:ext cx="4000500" cy="1647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76099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5D034C-B7B1-4EB8-9B3A-A3F82448C184}"/>
              </a:ext>
            </a:extLst>
          </p:cNvPr>
          <p:cNvSpPr>
            <a:spLocks noGrp="1"/>
          </p:cNvSpPr>
          <p:nvPr>
            <p:ph type="title"/>
          </p:nvPr>
        </p:nvSpPr>
        <p:spPr/>
        <p:txBody>
          <a:bodyPr/>
          <a:lstStyle/>
          <a:p>
            <a:r>
              <a:rPr lang="zh-CN" altLang="en-US" dirty="0"/>
              <a:t>类</a:t>
            </a:r>
            <a:r>
              <a:rPr lang="en-US" altLang="zh-CN" dirty="0"/>
              <a:t>-</a:t>
            </a:r>
            <a:r>
              <a:rPr lang="zh-CN" altLang="en-US" dirty="0"/>
              <a:t>成员函数指针</a:t>
            </a:r>
          </a:p>
        </p:txBody>
      </p:sp>
      <p:sp>
        <p:nvSpPr>
          <p:cNvPr id="3" name="内容占位符 2">
            <a:extLst>
              <a:ext uri="{FF2B5EF4-FFF2-40B4-BE49-F238E27FC236}">
                <a16:creationId xmlns:a16="http://schemas.microsoft.com/office/drawing/2014/main" xmlns="" id="{99FBACD0-91D4-4448-9B12-411BF8FC243D}"/>
              </a:ext>
            </a:extLst>
          </p:cNvPr>
          <p:cNvSpPr>
            <a:spLocks noGrp="1"/>
          </p:cNvSpPr>
          <p:nvPr>
            <p:ph idx="1"/>
          </p:nvPr>
        </p:nvSpPr>
        <p:spPr/>
        <p:txBody>
          <a:bodyPr/>
          <a:lstStyle/>
          <a:p>
            <a:r>
              <a:rPr lang="zh-CN" altLang="en-US" dirty="0"/>
              <a:t>声明 </a:t>
            </a:r>
            <a:r>
              <a:rPr lang="en-US" altLang="zh-CN" dirty="0"/>
              <a:t>void (C::*</a:t>
            </a:r>
            <a:r>
              <a:rPr lang="zh-CN" altLang="en-US" dirty="0"/>
              <a:t> </a:t>
            </a:r>
            <a:r>
              <a:rPr lang="en-US" altLang="zh-CN" dirty="0"/>
              <a:t>A)( void )</a:t>
            </a:r>
          </a:p>
          <a:p>
            <a:r>
              <a:rPr lang="zh-CN" altLang="en-US" dirty="0"/>
              <a:t>多重继承下的成员函数指针</a:t>
            </a:r>
            <a:endParaRPr lang="en-US" altLang="zh-CN" dirty="0"/>
          </a:p>
          <a:p>
            <a:pPr lvl="1"/>
            <a:r>
              <a:rPr lang="zh-CN" altLang="en-US" dirty="0"/>
              <a:t>单一继承情况下，和成员函数指针一致</a:t>
            </a:r>
            <a:endParaRPr lang="en-US" altLang="zh-CN" dirty="0"/>
          </a:p>
          <a:p>
            <a:pPr lvl="1"/>
            <a:r>
              <a:rPr lang="zh-CN" altLang="en-US" dirty="0"/>
              <a:t>多重继承情况下，根据编译器的不同，成员函数指针长度不同。</a:t>
            </a:r>
          </a:p>
          <a:p>
            <a:pPr lvl="1"/>
            <a:endParaRPr lang="en-US" altLang="zh-CN" dirty="0"/>
          </a:p>
          <a:p>
            <a:endParaRPr lang="zh-CN" altLang="en-US" dirty="0"/>
          </a:p>
        </p:txBody>
      </p:sp>
    </p:spTree>
    <p:extLst>
      <p:ext uri="{BB962C8B-B14F-4D97-AF65-F5344CB8AC3E}">
        <p14:creationId xmlns:p14="http://schemas.microsoft.com/office/powerpoint/2010/main" xmlns="" val="2181073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 </a:t>
            </a:r>
            <a:r>
              <a:rPr lang="en-US" altLang="zh-CN" dirty="0"/>
              <a:t>– </a:t>
            </a:r>
            <a:r>
              <a:rPr lang="zh-CN" altLang="en-US" dirty="0"/>
              <a:t>重载</a:t>
            </a:r>
          </a:p>
        </p:txBody>
      </p:sp>
      <p:sp>
        <p:nvSpPr>
          <p:cNvPr id="3" name="内容占位符 2"/>
          <p:cNvSpPr>
            <a:spLocks noGrp="1"/>
          </p:cNvSpPr>
          <p:nvPr>
            <p:ph idx="1"/>
          </p:nvPr>
        </p:nvSpPr>
        <p:spPr>
          <a:xfrm>
            <a:off x="913774" y="2367092"/>
            <a:ext cx="3503847" cy="3424107"/>
          </a:xfrm>
        </p:spPr>
        <p:txBody>
          <a:bodyPr>
            <a:normAutofit/>
          </a:bodyPr>
          <a:lstStyle/>
          <a:p>
            <a:r>
              <a:rPr lang="zh-CN" altLang="en-US" dirty="0"/>
              <a:t>函数重载</a:t>
            </a:r>
            <a:endParaRPr lang="en-US" altLang="zh-CN" dirty="0"/>
          </a:p>
          <a:p>
            <a:r>
              <a:rPr lang="zh-CN" altLang="en-US" dirty="0"/>
              <a:t>操作符重载</a:t>
            </a:r>
            <a:endParaRPr lang="en-US" altLang="zh-CN" dirty="0"/>
          </a:p>
          <a:p>
            <a:pPr lvl="1"/>
            <a:r>
              <a:rPr lang="zh-CN" altLang="en-US" dirty="0"/>
              <a:t>一元运算符</a:t>
            </a:r>
            <a:endParaRPr lang="en-US" altLang="zh-CN" dirty="0"/>
          </a:p>
          <a:p>
            <a:pPr lvl="1"/>
            <a:r>
              <a:rPr lang="zh-CN" altLang="en-US" dirty="0"/>
              <a:t>二元运算符</a:t>
            </a:r>
            <a:endParaRPr lang="en-US" altLang="zh-CN" dirty="0"/>
          </a:p>
          <a:p>
            <a:pPr lvl="1"/>
            <a:r>
              <a:rPr lang="zh-CN" altLang="en-US" dirty="0"/>
              <a:t>关系运算符</a:t>
            </a:r>
            <a:endParaRPr lang="en-US" altLang="zh-CN" dirty="0"/>
          </a:p>
          <a:p>
            <a:pPr lvl="1"/>
            <a:r>
              <a:rPr lang="zh-CN" altLang="en-US" dirty="0"/>
              <a:t>位运算</a:t>
            </a:r>
            <a:endParaRPr lang="en-US" altLang="zh-CN" dirty="0"/>
          </a:p>
          <a:p>
            <a:pPr lvl="1"/>
            <a:r>
              <a:rPr lang="zh-CN" altLang="en-US" dirty="0"/>
              <a:t>下标 </a:t>
            </a:r>
            <a:r>
              <a:rPr lang="en-US" altLang="zh-CN" dirty="0"/>
              <a:t>[ ]</a:t>
            </a:r>
          </a:p>
          <a:p>
            <a:pPr lvl="1"/>
            <a:r>
              <a:rPr lang="zh-CN" altLang="en-US" dirty="0"/>
              <a:t>仿函数 </a:t>
            </a:r>
            <a:r>
              <a:rPr lang="en-US" altLang="zh-CN" dirty="0"/>
              <a:t>( )</a:t>
            </a:r>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557937523"/>
              </p:ext>
            </p:extLst>
          </p:nvPr>
        </p:nvGraphicFramePr>
        <p:xfrm>
          <a:off x="5904697" y="2367092"/>
          <a:ext cx="5774688" cy="2853690"/>
        </p:xfrm>
        <a:graphic>
          <a:graphicData uri="http://schemas.openxmlformats.org/drawingml/2006/table">
            <a:tbl>
              <a:tblPr/>
              <a:tblGrid>
                <a:gridCol w="962448">
                  <a:extLst>
                    <a:ext uri="{9D8B030D-6E8A-4147-A177-3AD203B41FA5}">
                      <a16:colId xmlns:a16="http://schemas.microsoft.com/office/drawing/2014/main" xmlns="" val="545178886"/>
                    </a:ext>
                  </a:extLst>
                </a:gridCol>
                <a:gridCol w="962448">
                  <a:extLst>
                    <a:ext uri="{9D8B030D-6E8A-4147-A177-3AD203B41FA5}">
                      <a16:colId xmlns:a16="http://schemas.microsoft.com/office/drawing/2014/main" xmlns="" val="3052240708"/>
                    </a:ext>
                  </a:extLst>
                </a:gridCol>
                <a:gridCol w="962448">
                  <a:extLst>
                    <a:ext uri="{9D8B030D-6E8A-4147-A177-3AD203B41FA5}">
                      <a16:colId xmlns:a16="http://schemas.microsoft.com/office/drawing/2014/main" xmlns="" val="4070834114"/>
                    </a:ext>
                  </a:extLst>
                </a:gridCol>
                <a:gridCol w="962448">
                  <a:extLst>
                    <a:ext uri="{9D8B030D-6E8A-4147-A177-3AD203B41FA5}">
                      <a16:colId xmlns:a16="http://schemas.microsoft.com/office/drawing/2014/main" xmlns="" val="3103876738"/>
                    </a:ext>
                  </a:extLst>
                </a:gridCol>
                <a:gridCol w="962448">
                  <a:extLst>
                    <a:ext uri="{9D8B030D-6E8A-4147-A177-3AD203B41FA5}">
                      <a16:colId xmlns:a16="http://schemas.microsoft.com/office/drawing/2014/main" xmlns="" val="2715021665"/>
                    </a:ext>
                  </a:extLst>
                </a:gridCol>
                <a:gridCol w="962448">
                  <a:extLst>
                    <a:ext uri="{9D8B030D-6E8A-4147-A177-3AD203B41FA5}">
                      <a16:colId xmlns:a16="http://schemas.microsoft.com/office/drawing/2014/main" xmlns="" val="3004251403"/>
                    </a:ext>
                  </a:extLst>
                </a:gridCol>
              </a:tblGrid>
              <a:tr h="0">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1204714169"/>
                  </a:ext>
                </a:extLst>
              </a:tr>
              <a:tr h="0">
                <a:tc>
                  <a:txBody>
                    <a:bodyPr/>
                    <a:lstStyle/>
                    <a:p>
                      <a:pPr fontAlgn="t"/>
                      <a:r>
                        <a:rPr lang="en-US" altLang="zh-CN" dirty="0">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3169510980"/>
                  </a:ext>
                </a:extLst>
              </a:tr>
              <a:tr h="0">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1774784799"/>
                  </a:ext>
                </a:extLst>
              </a:tr>
              <a:tr h="0">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&amp;&amp;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3290796154"/>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4162028426"/>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solidFill>
                            <a:schemeClr val="bg1"/>
                          </a:solidFill>
                          <a:effectLst/>
                        </a:rPr>
                        <a:t>*</a:t>
                      </a:r>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4008235665"/>
                  </a:ext>
                </a:extLst>
              </a:tr>
              <a:tr h="0">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delete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rPr>
                        <a:t>delete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265874116"/>
                  </a:ext>
                </a:extLst>
              </a:tr>
            </a:tbl>
          </a:graphicData>
        </a:graphic>
      </p:graphicFrame>
    </p:spTree>
    <p:extLst>
      <p:ext uri="{BB962C8B-B14F-4D97-AF65-F5344CB8AC3E}">
        <p14:creationId xmlns:p14="http://schemas.microsoft.com/office/powerpoint/2010/main" xmlns="" val="682692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90E0F4-4920-4AE8-8744-538BD07D8C6C}"/>
              </a:ext>
            </a:extLst>
          </p:cNvPr>
          <p:cNvSpPr>
            <a:spLocks noGrp="1"/>
          </p:cNvSpPr>
          <p:nvPr>
            <p:ph type="title"/>
          </p:nvPr>
        </p:nvSpPr>
        <p:spPr/>
        <p:txBody>
          <a:bodyPr/>
          <a:lstStyle/>
          <a:p>
            <a:r>
              <a:rPr lang="zh-CN" altLang="en-US" dirty="0"/>
              <a:t>类 </a:t>
            </a:r>
            <a:r>
              <a:rPr lang="en-US" altLang="zh-CN" dirty="0"/>
              <a:t>– </a:t>
            </a:r>
            <a:r>
              <a:rPr lang="zh-CN" altLang="en-US" dirty="0"/>
              <a:t>访问控制</a:t>
            </a:r>
          </a:p>
        </p:txBody>
      </p:sp>
      <p:sp>
        <p:nvSpPr>
          <p:cNvPr id="3" name="内容占位符 2">
            <a:extLst>
              <a:ext uri="{FF2B5EF4-FFF2-40B4-BE49-F238E27FC236}">
                <a16:creationId xmlns:a16="http://schemas.microsoft.com/office/drawing/2014/main" xmlns="" id="{7DE068D5-CF58-4EE7-9C67-C3ABA9B8C341}"/>
              </a:ext>
            </a:extLst>
          </p:cNvPr>
          <p:cNvSpPr>
            <a:spLocks noGrp="1"/>
          </p:cNvSpPr>
          <p:nvPr>
            <p:ph idx="1"/>
          </p:nvPr>
        </p:nvSpPr>
        <p:spPr>
          <a:xfrm>
            <a:off x="1202919" y="2032462"/>
            <a:ext cx="9784080" cy="4206240"/>
          </a:xfrm>
        </p:spPr>
        <p:txBody>
          <a:bodyPr>
            <a:normAutofit fontScale="92500" lnSpcReduction="10000"/>
          </a:bodyPr>
          <a:lstStyle/>
          <a:p>
            <a:r>
              <a:rPr lang="en-US" altLang="zh-CN" dirty="0"/>
              <a:t>public</a:t>
            </a:r>
            <a:r>
              <a:rPr lang="zh-CN" altLang="en-US" dirty="0"/>
              <a:t>：</a:t>
            </a:r>
            <a:endParaRPr lang="en-US" altLang="zh-CN" dirty="0"/>
          </a:p>
          <a:p>
            <a:pPr lvl="1"/>
            <a:r>
              <a:rPr lang="zh-CN" altLang="en-US" dirty="0"/>
              <a:t>公开数据访问权限的弊端</a:t>
            </a:r>
            <a:endParaRPr lang="en-US" altLang="zh-CN" dirty="0"/>
          </a:p>
          <a:p>
            <a:pPr lvl="1"/>
            <a:r>
              <a:rPr lang="zh-CN" altLang="en-US" dirty="0"/>
              <a:t>开放封闭原则（接口开放，实现封闭）</a:t>
            </a:r>
            <a:endParaRPr lang="en-US" altLang="zh-CN" dirty="0"/>
          </a:p>
          <a:p>
            <a:r>
              <a:rPr lang="en-US" altLang="zh-CN" dirty="0"/>
              <a:t>protected</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private</a:t>
            </a:r>
            <a:r>
              <a:rPr lang="zh-CN" altLang="en-US" dirty="0"/>
              <a:t>：</a:t>
            </a:r>
            <a:endParaRPr lang="en-US" altLang="zh-CN" dirty="0"/>
          </a:p>
          <a:p>
            <a:pPr lvl="1"/>
            <a:r>
              <a:rPr lang="zh-CN" altLang="en-US" dirty="0"/>
              <a:t>私有域中的虚函数</a:t>
            </a:r>
            <a:endParaRPr lang="en-US" altLang="zh-CN" dirty="0"/>
          </a:p>
          <a:p>
            <a:pPr lvl="1"/>
            <a:r>
              <a:rPr lang="zh-CN" altLang="en-US" dirty="0"/>
              <a:t>私有域中的数据</a:t>
            </a:r>
          </a:p>
        </p:txBody>
      </p:sp>
      <p:pic>
        <p:nvPicPr>
          <p:cNvPr id="5" name="图片 4">
            <a:extLst>
              <a:ext uri="{FF2B5EF4-FFF2-40B4-BE49-F238E27FC236}">
                <a16:creationId xmlns:a16="http://schemas.microsoft.com/office/drawing/2014/main" xmlns="" id="{8E06E0EB-5DDD-4B7D-B5F3-D004E040B88A}"/>
              </a:ext>
            </a:extLst>
          </p:cNvPr>
          <p:cNvPicPr>
            <a:picLocks noChangeAspect="1"/>
          </p:cNvPicPr>
          <p:nvPr/>
        </p:nvPicPr>
        <p:blipFill>
          <a:blip r:embed="rId3"/>
          <a:stretch>
            <a:fillRect/>
          </a:stretch>
        </p:blipFill>
        <p:spPr>
          <a:xfrm>
            <a:off x="4347252" y="3367360"/>
            <a:ext cx="2647950" cy="2266950"/>
          </a:xfrm>
          <a:prstGeom prst="rect">
            <a:avLst/>
          </a:prstGeom>
        </p:spPr>
      </p:pic>
      <p:pic>
        <p:nvPicPr>
          <p:cNvPr id="6" name="图片 5">
            <a:extLst>
              <a:ext uri="{FF2B5EF4-FFF2-40B4-BE49-F238E27FC236}">
                <a16:creationId xmlns:a16="http://schemas.microsoft.com/office/drawing/2014/main" xmlns="" id="{E2E22692-9FD7-499E-B3F4-2F84B15996BB}"/>
              </a:ext>
            </a:extLst>
          </p:cNvPr>
          <p:cNvPicPr>
            <a:picLocks noChangeAspect="1"/>
          </p:cNvPicPr>
          <p:nvPr/>
        </p:nvPicPr>
        <p:blipFill>
          <a:blip r:embed="rId4"/>
          <a:stretch>
            <a:fillRect/>
          </a:stretch>
        </p:blipFill>
        <p:spPr>
          <a:xfrm>
            <a:off x="1646959" y="3387003"/>
            <a:ext cx="2476500" cy="1752600"/>
          </a:xfrm>
          <a:prstGeom prst="rect">
            <a:avLst/>
          </a:prstGeom>
        </p:spPr>
      </p:pic>
    </p:spTree>
    <p:extLst>
      <p:ext uri="{BB962C8B-B14F-4D97-AF65-F5344CB8AC3E}">
        <p14:creationId xmlns:p14="http://schemas.microsoft.com/office/powerpoint/2010/main" xmlns="" val="2291491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512BCD-39EF-4B06-9C1C-CE745998A8E7}"/>
              </a:ext>
            </a:extLst>
          </p:cNvPr>
          <p:cNvSpPr>
            <a:spLocks noGrp="1"/>
          </p:cNvSpPr>
          <p:nvPr>
            <p:ph type="title"/>
          </p:nvPr>
        </p:nvSpPr>
        <p:spPr/>
        <p:txBody>
          <a:bodyPr/>
          <a:lstStyle/>
          <a:p>
            <a:r>
              <a:rPr lang="en-US" altLang="zh-CN" dirty="0"/>
              <a:t>C++ </a:t>
            </a:r>
            <a:r>
              <a:rPr lang="zh-CN" altLang="en-US" dirty="0"/>
              <a:t>预处理</a:t>
            </a:r>
          </a:p>
        </p:txBody>
      </p:sp>
      <p:sp>
        <p:nvSpPr>
          <p:cNvPr id="3" name="内容占位符 2">
            <a:extLst>
              <a:ext uri="{FF2B5EF4-FFF2-40B4-BE49-F238E27FC236}">
                <a16:creationId xmlns:a16="http://schemas.microsoft.com/office/drawing/2014/main" xmlns="" id="{19A7F0AC-6B83-4C73-8676-394ADFE80BE4}"/>
              </a:ext>
            </a:extLst>
          </p:cNvPr>
          <p:cNvSpPr>
            <a:spLocks noGrp="1"/>
          </p:cNvSpPr>
          <p:nvPr>
            <p:ph idx="1"/>
          </p:nvPr>
        </p:nvSpPr>
        <p:spPr>
          <a:xfrm>
            <a:off x="1202919" y="2011680"/>
            <a:ext cx="5416090" cy="4206240"/>
          </a:xfrm>
        </p:spPr>
        <p:txBody>
          <a:bodyPr/>
          <a:lstStyle/>
          <a:p>
            <a:r>
              <a:rPr lang="zh-CN" altLang="en-US" dirty="0"/>
              <a:t>连接两个宏</a:t>
            </a:r>
            <a:endParaRPr lang="en-US" altLang="zh-CN" dirty="0"/>
          </a:p>
          <a:p>
            <a:r>
              <a:rPr lang="zh-CN" altLang="en-US" dirty="0"/>
              <a:t>将宏参数转为字符串</a:t>
            </a:r>
            <a:endParaRPr lang="en-US" altLang="zh-CN" dirty="0"/>
          </a:p>
          <a:p>
            <a:r>
              <a:rPr lang="en-US" altLang="zh-CN" dirty="0"/>
              <a:t>__FILE__, __LINE__</a:t>
            </a:r>
          </a:p>
          <a:p>
            <a:r>
              <a:rPr lang="zh-CN" altLang="en-US" dirty="0"/>
              <a:t>不定宏参数</a:t>
            </a:r>
            <a:endParaRPr lang="en-US" altLang="zh-CN" dirty="0"/>
          </a:p>
          <a:p>
            <a:r>
              <a:rPr lang="zh-CN" altLang="en-US" dirty="0"/>
              <a:t>嵌套宏</a:t>
            </a:r>
            <a:endParaRPr lang="en-US" altLang="zh-CN" dirty="0"/>
          </a:p>
          <a:p>
            <a:r>
              <a:rPr lang="zh-CN" altLang="en-US" dirty="0"/>
              <a:t>避开宏展开的坑</a:t>
            </a:r>
            <a:endParaRPr lang="en-US" altLang="zh-CN" dirty="0"/>
          </a:p>
          <a:p>
            <a:pPr lvl="1"/>
            <a:r>
              <a:rPr lang="zh-CN" altLang="en-US" dirty="0"/>
              <a:t>对宏参数使用括号</a:t>
            </a:r>
            <a:endParaRPr lang="en-US" altLang="zh-CN" dirty="0"/>
          </a:p>
          <a:p>
            <a:pPr lvl="1"/>
            <a:r>
              <a:rPr lang="zh-CN" altLang="en-US" dirty="0"/>
              <a:t>使用</a:t>
            </a:r>
            <a:r>
              <a:rPr lang="en-US" altLang="zh-CN" dirty="0"/>
              <a:t>do{ }while(false)</a:t>
            </a:r>
          </a:p>
          <a:p>
            <a:pPr lvl="1"/>
            <a:endParaRPr lang="zh-CN" altLang="en-US" dirty="0"/>
          </a:p>
        </p:txBody>
      </p:sp>
      <p:sp>
        <p:nvSpPr>
          <p:cNvPr id="5" name="矩形: 圆角 4">
            <a:hlinkClick r:id="rId3" action="ppaction://hlinkfile"/>
            <a:extLst>
              <a:ext uri="{FF2B5EF4-FFF2-40B4-BE49-F238E27FC236}">
                <a16:creationId xmlns:a16="http://schemas.microsoft.com/office/drawing/2014/main" xmlns="" id="{4E3D7FE9-241D-4B78-9E78-21E36B3A465B}"/>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- 9</a:t>
            </a:r>
            <a:endParaRPr lang="zh-CN" altLang="en-US" dirty="0"/>
          </a:p>
        </p:txBody>
      </p:sp>
    </p:spTree>
    <p:extLst>
      <p:ext uri="{BB962C8B-B14F-4D97-AF65-F5344CB8AC3E}">
        <p14:creationId xmlns:p14="http://schemas.microsoft.com/office/powerpoint/2010/main" xmlns="" val="3338220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68B0F3-0920-41D4-AF70-FC4B2C23952E}"/>
              </a:ext>
            </a:extLst>
          </p:cNvPr>
          <p:cNvSpPr>
            <a:spLocks noGrp="1"/>
          </p:cNvSpPr>
          <p:nvPr>
            <p:ph type="title"/>
          </p:nvPr>
        </p:nvSpPr>
        <p:spPr/>
        <p:txBody>
          <a:bodyPr/>
          <a:lstStyle/>
          <a:p>
            <a:r>
              <a:rPr lang="en-US" altLang="zh-CN" dirty="0"/>
              <a:t>C++ </a:t>
            </a:r>
            <a:r>
              <a:rPr lang="zh-CN" altLang="en-US" dirty="0"/>
              <a:t>头文件依赖</a:t>
            </a:r>
          </a:p>
        </p:txBody>
      </p:sp>
      <p:sp>
        <p:nvSpPr>
          <p:cNvPr id="3" name="内容占位符 2">
            <a:extLst>
              <a:ext uri="{FF2B5EF4-FFF2-40B4-BE49-F238E27FC236}">
                <a16:creationId xmlns:a16="http://schemas.microsoft.com/office/drawing/2014/main" xmlns="" id="{1032BBFC-8C63-4239-8178-FDCA7494A018}"/>
              </a:ext>
            </a:extLst>
          </p:cNvPr>
          <p:cNvSpPr>
            <a:spLocks noGrp="1"/>
          </p:cNvSpPr>
          <p:nvPr>
            <p:ph idx="1"/>
          </p:nvPr>
        </p:nvSpPr>
        <p:spPr>
          <a:xfrm>
            <a:off x="1202919" y="2032462"/>
            <a:ext cx="9784080" cy="4206240"/>
          </a:xfrm>
        </p:spPr>
        <p:txBody>
          <a:bodyPr/>
          <a:lstStyle/>
          <a:p>
            <a:pPr marL="514350" indent="-285750"/>
            <a:r>
              <a:rPr lang="zh-CN" altLang="en-US" dirty="0"/>
              <a:t>预编译头文件</a:t>
            </a:r>
            <a:endParaRPr lang="en-US" altLang="zh-CN" dirty="0"/>
          </a:p>
          <a:p>
            <a:pPr marL="514350" indent="-285750"/>
            <a:r>
              <a:rPr lang="en-US" altLang="zh-CN" dirty="0"/>
              <a:t>#include </a:t>
            </a:r>
            <a:r>
              <a:rPr lang="zh-CN" altLang="en-US" dirty="0"/>
              <a:t>如何工作</a:t>
            </a:r>
            <a:endParaRPr lang="en-US" altLang="zh-CN" dirty="0"/>
          </a:p>
          <a:p>
            <a:pPr marL="514350" indent="-285750"/>
            <a:r>
              <a:rPr lang="zh-CN" altLang="en-US" dirty="0"/>
              <a:t>头文件包含的几个忠告</a:t>
            </a:r>
            <a:endParaRPr lang="en-US" altLang="zh-CN" dirty="0"/>
          </a:p>
          <a:p>
            <a:pPr marL="742950" lvl="1" indent="-285750"/>
            <a:r>
              <a:rPr lang="zh-CN" altLang="en-US" dirty="0"/>
              <a:t>尽量不使用派生关系</a:t>
            </a:r>
            <a:endParaRPr lang="en-US" altLang="zh-CN" dirty="0"/>
          </a:p>
          <a:p>
            <a:pPr marL="742950" lvl="1" indent="-285750"/>
            <a:r>
              <a:rPr lang="zh-CN" altLang="en-US" dirty="0"/>
              <a:t>尽量使用对象指针</a:t>
            </a:r>
            <a:endParaRPr lang="en-US" altLang="zh-CN" dirty="0"/>
          </a:p>
          <a:p>
            <a:pPr marL="514350" indent="-285750"/>
            <a:r>
              <a:rPr lang="zh-CN" altLang="en-US" dirty="0"/>
              <a:t>编译器防火墙</a:t>
            </a:r>
          </a:p>
        </p:txBody>
      </p:sp>
      <p:sp>
        <p:nvSpPr>
          <p:cNvPr id="4" name="矩形: 圆角 3">
            <a:hlinkClick r:id="rId3" action="ppaction://hlinkfile"/>
            <a:extLst>
              <a:ext uri="{FF2B5EF4-FFF2-40B4-BE49-F238E27FC236}">
                <a16:creationId xmlns:a16="http://schemas.microsoft.com/office/drawing/2014/main" xmlns="" id="{413C5007-5DB8-485D-B1B2-ADDC7062B18F}"/>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- 10</a:t>
            </a:r>
            <a:endParaRPr lang="zh-CN" altLang="en-US" dirty="0"/>
          </a:p>
        </p:txBody>
      </p:sp>
    </p:spTree>
    <p:extLst>
      <p:ext uri="{BB962C8B-B14F-4D97-AF65-F5344CB8AC3E}">
        <p14:creationId xmlns:p14="http://schemas.microsoft.com/office/powerpoint/2010/main" xmlns="" val="168376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a:t>
            </a:r>
          </a:p>
        </p:txBody>
      </p:sp>
      <p:sp>
        <p:nvSpPr>
          <p:cNvPr id="4" name="内容占位符 3"/>
          <p:cNvSpPr>
            <a:spLocks noGrp="1"/>
          </p:cNvSpPr>
          <p:nvPr>
            <p:ph sz="half" idx="1"/>
          </p:nvPr>
        </p:nvSpPr>
        <p:spPr/>
        <p:txBody>
          <a:bodyPr/>
          <a:lstStyle/>
          <a:p>
            <a:r>
              <a:rPr lang="zh-CN" altLang="en-US" dirty="0"/>
              <a:t>静态类型</a:t>
            </a:r>
            <a:endParaRPr lang="en-US" altLang="zh-CN" dirty="0"/>
          </a:p>
          <a:p>
            <a:r>
              <a:rPr lang="zh-CN" altLang="en-US" dirty="0"/>
              <a:t>编译式的</a:t>
            </a:r>
            <a:endParaRPr lang="en-US" altLang="zh-CN" dirty="0"/>
          </a:p>
          <a:p>
            <a:r>
              <a:rPr lang="zh-CN" altLang="en-US" dirty="0"/>
              <a:t>过程化编程</a:t>
            </a:r>
            <a:endParaRPr lang="en-US" altLang="zh-CN" dirty="0"/>
          </a:p>
          <a:p>
            <a:r>
              <a:rPr lang="zh-CN" altLang="en-US" dirty="0"/>
              <a:t>面向对象编程</a:t>
            </a:r>
            <a:endParaRPr lang="en-US" altLang="zh-CN" dirty="0"/>
          </a:p>
          <a:p>
            <a:r>
              <a:rPr lang="zh-CN" altLang="en-US" dirty="0"/>
              <a:t>泛型编程</a:t>
            </a:r>
            <a:endParaRPr lang="en-US" altLang="zh-CN" dirty="0"/>
          </a:p>
        </p:txBody>
      </p:sp>
      <p:sp>
        <p:nvSpPr>
          <p:cNvPr id="5" name="内容占位符 4"/>
          <p:cNvSpPr>
            <a:spLocks noGrp="1"/>
          </p:cNvSpPr>
          <p:nvPr>
            <p:ph sz="half" idx="2"/>
          </p:nvPr>
        </p:nvSpPr>
        <p:spPr/>
        <p:txBody>
          <a:bodyPr/>
          <a:lstStyle/>
          <a:p>
            <a:r>
              <a:rPr lang="zh-CN" altLang="en-US" dirty="0"/>
              <a:t>中级语言</a:t>
            </a:r>
            <a:endParaRPr lang="en-US" altLang="zh-CN" dirty="0"/>
          </a:p>
          <a:p>
            <a:r>
              <a:rPr lang="zh-CN" altLang="en-US" dirty="0"/>
              <a:t>变量大小写敏感</a:t>
            </a:r>
            <a:endParaRPr lang="en-US" altLang="zh-CN" dirty="0"/>
          </a:p>
          <a:p>
            <a:r>
              <a:rPr lang="en-US" altLang="zh-CN" dirty="0"/>
              <a:t>C</a:t>
            </a:r>
            <a:r>
              <a:rPr lang="zh-CN" altLang="en-US" dirty="0"/>
              <a:t>的超集</a:t>
            </a:r>
            <a:endParaRPr lang="en-US" altLang="zh-CN" dirty="0"/>
          </a:p>
          <a:p>
            <a:r>
              <a:rPr lang="zh-CN" altLang="en-US" dirty="0"/>
              <a:t>进一步扩充和完善了 </a:t>
            </a:r>
            <a:r>
              <a:rPr lang="en-US" altLang="zh-CN" dirty="0"/>
              <a:t>C </a:t>
            </a:r>
            <a:r>
              <a:rPr lang="zh-CN" altLang="en-US" dirty="0"/>
              <a:t>语言</a:t>
            </a:r>
            <a:endParaRPr lang="en-US" altLang="zh-CN" dirty="0"/>
          </a:p>
        </p:txBody>
      </p:sp>
    </p:spTree>
    <p:extLst>
      <p:ext uri="{BB962C8B-B14F-4D97-AF65-F5344CB8AC3E}">
        <p14:creationId xmlns:p14="http://schemas.microsoft.com/office/powerpoint/2010/main" xmlns="" val="1776185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CB2952-2309-4F0E-8DDF-306EB1519AEB}"/>
              </a:ext>
            </a:extLst>
          </p:cNvPr>
          <p:cNvSpPr>
            <a:spLocks noGrp="1"/>
          </p:cNvSpPr>
          <p:nvPr>
            <p:ph type="title"/>
          </p:nvPr>
        </p:nvSpPr>
        <p:spPr/>
        <p:txBody>
          <a:bodyPr/>
          <a:lstStyle/>
          <a:p>
            <a:r>
              <a:rPr lang="en-US" altLang="zh-CN" dirty="0"/>
              <a:t>C++ </a:t>
            </a:r>
            <a:r>
              <a:rPr lang="zh-CN" altLang="en-US" dirty="0"/>
              <a:t>调用约定</a:t>
            </a:r>
          </a:p>
        </p:txBody>
      </p:sp>
      <p:sp>
        <p:nvSpPr>
          <p:cNvPr id="3" name="内容占位符 2">
            <a:extLst>
              <a:ext uri="{FF2B5EF4-FFF2-40B4-BE49-F238E27FC236}">
                <a16:creationId xmlns:a16="http://schemas.microsoft.com/office/drawing/2014/main" xmlns="" id="{23D62807-D68E-41FF-B606-95EAD7AEA333}"/>
              </a:ext>
            </a:extLst>
          </p:cNvPr>
          <p:cNvSpPr>
            <a:spLocks noGrp="1"/>
          </p:cNvSpPr>
          <p:nvPr>
            <p:ph idx="1"/>
          </p:nvPr>
        </p:nvSpPr>
        <p:spPr/>
        <p:txBody>
          <a:bodyPr>
            <a:normAutofit/>
          </a:bodyPr>
          <a:lstStyle/>
          <a:p>
            <a:pPr marL="514350" indent="-285750"/>
            <a:r>
              <a:rPr lang="en-US" altLang="zh-CN" dirty="0"/>
              <a:t>_</a:t>
            </a:r>
            <a:r>
              <a:rPr lang="en-US" altLang="zh-CN" dirty="0" err="1"/>
              <a:t>cdecl</a:t>
            </a:r>
            <a:endParaRPr lang="en-US" altLang="zh-CN" dirty="0"/>
          </a:p>
          <a:p>
            <a:pPr marL="514350" indent="-285750"/>
            <a:r>
              <a:rPr lang="en-US" altLang="zh-CN" dirty="0"/>
              <a:t>_</a:t>
            </a:r>
            <a:r>
              <a:rPr lang="en-US" altLang="zh-CN" dirty="0" err="1"/>
              <a:t>stdcall</a:t>
            </a:r>
            <a:endParaRPr lang="en-US" altLang="zh-CN" dirty="0"/>
          </a:p>
          <a:p>
            <a:pPr marL="514350" indent="-285750"/>
            <a:r>
              <a:rPr lang="en-US" altLang="zh-CN" dirty="0"/>
              <a:t>PASCAL</a:t>
            </a:r>
          </a:p>
          <a:p>
            <a:pPr marL="514350" indent="-285750"/>
            <a:r>
              <a:rPr lang="en-US" altLang="zh-CN" dirty="0"/>
              <a:t>_</a:t>
            </a:r>
            <a:r>
              <a:rPr lang="en-US" altLang="zh-CN" dirty="0" err="1"/>
              <a:t>fastcall</a:t>
            </a:r>
            <a:endParaRPr lang="en-US" altLang="zh-CN" dirty="0"/>
          </a:p>
          <a:p>
            <a:pPr marL="514350" indent="-285750"/>
            <a:r>
              <a:rPr lang="en-US" altLang="zh-CN" dirty="0"/>
              <a:t>_</a:t>
            </a:r>
            <a:r>
              <a:rPr lang="en-US" altLang="zh-CN" dirty="0" err="1"/>
              <a:t>thiscall</a:t>
            </a:r>
            <a:endParaRPr lang="en-US" altLang="zh-CN" dirty="0"/>
          </a:p>
        </p:txBody>
      </p:sp>
    </p:spTree>
    <p:extLst>
      <p:ext uri="{BB962C8B-B14F-4D97-AF65-F5344CB8AC3E}">
        <p14:creationId xmlns:p14="http://schemas.microsoft.com/office/powerpoint/2010/main" xmlns="" val="2066878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FA0959-0E45-40F1-8C92-ED4BE8CB900E}"/>
              </a:ext>
            </a:extLst>
          </p:cNvPr>
          <p:cNvSpPr>
            <a:spLocks noGrp="1"/>
          </p:cNvSpPr>
          <p:nvPr>
            <p:ph type="title"/>
          </p:nvPr>
        </p:nvSpPr>
        <p:spPr/>
        <p:txBody>
          <a:bodyPr/>
          <a:lstStyle/>
          <a:p>
            <a:r>
              <a:rPr lang="en-US" altLang="zh-CN" dirty="0"/>
              <a:t>C++ </a:t>
            </a:r>
            <a:r>
              <a:rPr lang="zh-CN" altLang="en-US" dirty="0"/>
              <a:t>内联函数</a:t>
            </a:r>
          </a:p>
        </p:txBody>
      </p:sp>
      <p:sp>
        <p:nvSpPr>
          <p:cNvPr id="3" name="内容占位符 2">
            <a:extLst>
              <a:ext uri="{FF2B5EF4-FFF2-40B4-BE49-F238E27FC236}">
                <a16:creationId xmlns:a16="http://schemas.microsoft.com/office/drawing/2014/main" xmlns="" id="{4794590E-CB48-42A9-AE51-07F4AC2F848B}"/>
              </a:ext>
            </a:extLst>
          </p:cNvPr>
          <p:cNvSpPr>
            <a:spLocks noGrp="1"/>
          </p:cNvSpPr>
          <p:nvPr>
            <p:ph idx="1"/>
          </p:nvPr>
        </p:nvSpPr>
        <p:spPr>
          <a:xfrm>
            <a:off x="1202919" y="2011680"/>
            <a:ext cx="9784080" cy="2882438"/>
          </a:xfrm>
        </p:spPr>
        <p:txBody>
          <a:bodyPr>
            <a:normAutofit/>
          </a:bodyPr>
          <a:lstStyle/>
          <a:p>
            <a:pPr marL="171450" indent="-171450">
              <a:buFont typeface="Arial" panose="020B0604020202020204" pitchFamily="34" charset="0"/>
              <a:buChar char="•"/>
            </a:pPr>
            <a:r>
              <a:rPr lang="zh-CN" altLang="en-US" sz="2400" dirty="0"/>
              <a:t>内联声明只是一种对编译器的建议</a:t>
            </a:r>
          </a:p>
          <a:p>
            <a:pPr marL="171450" indent="-171450">
              <a:buFont typeface="Arial" panose="020B0604020202020204" pitchFamily="34" charset="0"/>
              <a:buChar char="•"/>
            </a:pPr>
            <a:r>
              <a:rPr lang="zh-CN" altLang="en-US" sz="2400" dirty="0"/>
              <a:t>编译器的内联看起来就像是代码的复制与粘贴</a:t>
            </a:r>
          </a:p>
          <a:p>
            <a:pPr marL="171450" indent="-171450">
              <a:buFont typeface="Arial" panose="020B0604020202020204" pitchFamily="34" charset="0"/>
              <a:buChar char="•"/>
            </a:pPr>
            <a:r>
              <a:rPr lang="zh-CN" altLang="en-US" sz="2400" dirty="0"/>
              <a:t>所有类定义中的函数都默认声明为</a:t>
            </a:r>
            <a:r>
              <a:rPr lang="en-US" altLang="zh-CN" sz="2400" dirty="0"/>
              <a:t>inline</a:t>
            </a:r>
            <a:r>
              <a:rPr lang="zh-CN" altLang="en-US" sz="2400" dirty="0"/>
              <a:t>函数</a:t>
            </a:r>
          </a:p>
          <a:p>
            <a:pPr marL="171450" indent="-171450">
              <a:buFont typeface="Arial" panose="020B0604020202020204" pitchFamily="34" charset="0"/>
              <a:buChar char="•"/>
            </a:pPr>
            <a:r>
              <a:rPr lang="zh-CN" altLang="en-US" sz="2400" dirty="0"/>
              <a:t>虚函数不允许内联</a:t>
            </a:r>
          </a:p>
          <a:p>
            <a:pPr marL="171450" indent="-171450">
              <a:buFont typeface="Arial" panose="020B0604020202020204" pitchFamily="34" charset="0"/>
              <a:buChar char="•"/>
            </a:pPr>
            <a:r>
              <a:rPr lang="zh-CN" altLang="en-US" sz="2400" dirty="0"/>
              <a:t>虽然说模板函数放中头文件中，但它们不一定是内联的</a:t>
            </a:r>
          </a:p>
          <a:p>
            <a:endParaRPr lang="zh-CN" altLang="en-US" dirty="0"/>
          </a:p>
        </p:txBody>
      </p:sp>
    </p:spTree>
    <p:extLst>
      <p:ext uri="{BB962C8B-B14F-4D97-AF65-F5344CB8AC3E}">
        <p14:creationId xmlns:p14="http://schemas.microsoft.com/office/powerpoint/2010/main" xmlns="" val="7212106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程序启动过程</a:t>
            </a:r>
            <a:endParaRPr lang="en-US" altLang="zh-CN" dirty="0"/>
          </a:p>
        </p:txBody>
      </p:sp>
      <p:sp>
        <p:nvSpPr>
          <p:cNvPr id="3" name="内容占位符 2"/>
          <p:cNvSpPr>
            <a:spLocks noGrp="1"/>
          </p:cNvSpPr>
          <p:nvPr>
            <p:ph idx="1"/>
          </p:nvPr>
        </p:nvSpPr>
        <p:spPr>
          <a:xfrm>
            <a:off x="889964" y="2400412"/>
            <a:ext cx="10554574" cy="3636511"/>
          </a:xfrm>
        </p:spPr>
        <p:txBody>
          <a:bodyPr>
            <a:normAutofit lnSpcReduction="10000"/>
          </a:bodyPr>
          <a:lstStyle/>
          <a:p>
            <a:r>
              <a:rPr lang="zh-CN" altLang="en-US" dirty="0"/>
              <a:t>系统加载器载入执行文件到内存</a:t>
            </a:r>
            <a:endParaRPr lang="en-US" altLang="zh-CN" dirty="0"/>
          </a:p>
          <a:p>
            <a:r>
              <a:rPr lang="zh-CN" altLang="en-US" dirty="0"/>
              <a:t>调用</a:t>
            </a:r>
            <a:r>
              <a:rPr lang="en-US" altLang="zh-CN" dirty="0" err="1"/>
              <a:t>WinMainCRTStartup</a:t>
            </a:r>
            <a:endParaRPr lang="en-US" altLang="zh-CN" dirty="0"/>
          </a:p>
          <a:p>
            <a:r>
              <a:rPr lang="zh-CN" altLang="en-US" dirty="0"/>
              <a:t>初始化</a:t>
            </a:r>
            <a:endParaRPr lang="en-US" altLang="zh-CN" dirty="0"/>
          </a:p>
          <a:p>
            <a:pPr lvl="1"/>
            <a:r>
              <a:rPr lang="zh-CN" altLang="en-US" dirty="0"/>
              <a:t>创建私有堆</a:t>
            </a:r>
            <a:endParaRPr lang="en-US" altLang="zh-CN" dirty="0"/>
          </a:p>
          <a:p>
            <a:pPr lvl="1"/>
            <a:r>
              <a:rPr lang="zh-CN" altLang="en-US" dirty="0"/>
              <a:t>创建</a:t>
            </a:r>
            <a:r>
              <a:rPr lang="en-US" altLang="zh-CN" dirty="0"/>
              <a:t>CRT</a:t>
            </a:r>
            <a:r>
              <a:rPr lang="zh-CN" altLang="en-US" dirty="0"/>
              <a:t>进程和线程参数</a:t>
            </a:r>
            <a:endParaRPr lang="en-US" altLang="zh-CN" dirty="0"/>
          </a:p>
          <a:p>
            <a:pPr lvl="1"/>
            <a:r>
              <a:rPr lang="zh-CN" altLang="en-US" dirty="0"/>
              <a:t>全局变量的内存布局</a:t>
            </a:r>
            <a:endParaRPr lang="en-US" altLang="zh-CN" dirty="0"/>
          </a:p>
          <a:p>
            <a:pPr lvl="1"/>
            <a:r>
              <a:rPr lang="zh-CN" altLang="en-US" dirty="0"/>
              <a:t>全局变量的初始化</a:t>
            </a:r>
            <a:endParaRPr lang="en-US" altLang="zh-CN" dirty="0"/>
          </a:p>
          <a:p>
            <a:r>
              <a:rPr lang="zh-CN" altLang="en-US" dirty="0"/>
              <a:t>调用入口函数</a:t>
            </a:r>
            <a:endParaRPr lang="en-US" altLang="zh-CN" dirty="0"/>
          </a:p>
          <a:p>
            <a:r>
              <a:rPr lang="zh-CN" altLang="en-US" dirty="0"/>
              <a:t>退出及清理 </a:t>
            </a:r>
            <a:r>
              <a:rPr lang="fr-FR" altLang="zh-CN" dirty="0"/>
              <a:t>int atexit(void </a:t>
            </a:r>
            <a:r>
              <a:rPr lang="zh-CN" altLang="fr-FR" dirty="0"/>
              <a:t>（*</a:t>
            </a:r>
            <a:r>
              <a:rPr lang="fr-FR" altLang="zh-CN" dirty="0"/>
              <a:t>func)(void)); </a:t>
            </a:r>
            <a:endParaRPr lang="zh-CN" altLang="en-US" dirty="0"/>
          </a:p>
        </p:txBody>
      </p:sp>
      <p:sp>
        <p:nvSpPr>
          <p:cNvPr id="5" name="矩形: 圆角 4">
            <a:extLst>
              <a:ext uri="{FF2B5EF4-FFF2-40B4-BE49-F238E27FC236}">
                <a16:creationId xmlns:a16="http://schemas.microsoft.com/office/drawing/2014/main" xmlns="" id="{E9809CE5-9679-4E5F-9265-8E3A6B044610}"/>
              </a:ext>
            </a:extLst>
          </p:cNvPr>
          <p:cNvSpPr/>
          <p:nvPr/>
        </p:nvSpPr>
        <p:spPr>
          <a:xfrm>
            <a:off x="6172200" y="2130136"/>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CreateProcess</a:t>
            </a:r>
            <a:endParaRPr lang="zh-CN" altLang="en-US" b="1"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xmlns="" id="{B3938F5C-9067-4374-A27B-1B1FDBE6AC52}"/>
              </a:ext>
            </a:extLst>
          </p:cNvPr>
          <p:cNvSpPr/>
          <p:nvPr/>
        </p:nvSpPr>
        <p:spPr>
          <a:xfrm>
            <a:off x="6937664" y="2846891"/>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CreateThread</a:t>
            </a:r>
            <a:endParaRPr lang="zh-CN" altLang="en-US" b="1" dirty="0">
              <a:solidFill>
                <a:schemeClr val="bg1"/>
              </a:solidFill>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xmlns="" id="{7F21CD0C-FE8D-43E2-8962-9236F4783436}"/>
              </a:ext>
            </a:extLst>
          </p:cNvPr>
          <p:cNvSpPr/>
          <p:nvPr/>
        </p:nvSpPr>
        <p:spPr>
          <a:xfrm>
            <a:off x="7372350" y="3553711"/>
            <a:ext cx="291465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[w(Win)]mainCRTStartup</a:t>
            </a:r>
            <a:endParaRPr lang="zh-CN" altLang="en-US" b="1" dirty="0">
              <a:solidFill>
                <a:schemeClr val="bg1"/>
              </a:solidFill>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xmlns="" id="{7E278826-D131-48FA-8F71-9F43A4F7EE22}"/>
              </a:ext>
            </a:extLst>
          </p:cNvPr>
          <p:cNvSpPr/>
          <p:nvPr/>
        </p:nvSpPr>
        <p:spPr>
          <a:xfrm>
            <a:off x="8018318" y="4302207"/>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_initterm</a:t>
            </a:r>
            <a:endParaRPr lang="zh-CN" altLang="en-US" b="1" dirty="0">
              <a:solidFill>
                <a:schemeClr val="bg1"/>
              </a:solidFill>
              <a:effectLst>
                <a:outerShdw blurRad="38100" dist="38100" dir="2700000" algn="tl">
                  <a:srgbClr val="000000">
                    <a:alpha val="43137"/>
                  </a:srgbClr>
                </a:outerShdw>
              </a:effectLst>
            </a:endParaRPr>
          </a:p>
        </p:txBody>
      </p:sp>
      <p:cxnSp>
        <p:nvCxnSpPr>
          <p:cNvPr id="10" name="连接符: 肘形 9">
            <a:extLst>
              <a:ext uri="{FF2B5EF4-FFF2-40B4-BE49-F238E27FC236}">
                <a16:creationId xmlns:a16="http://schemas.microsoft.com/office/drawing/2014/main" xmlns="" id="{F9988CDB-8F35-4932-9577-26A9C4444A30}"/>
              </a:ext>
            </a:extLst>
          </p:cNvPr>
          <p:cNvCxnSpPr>
            <a:cxnSpLocks/>
            <a:stCxn id="5" idx="1"/>
            <a:endCxn id="6" idx="1"/>
          </p:cNvCxnSpPr>
          <p:nvPr/>
        </p:nvCxnSpPr>
        <p:spPr>
          <a:xfrm rot="10800000" flipH="1" flipV="1">
            <a:off x="6172200" y="2415885"/>
            <a:ext cx="765464" cy="716755"/>
          </a:xfrm>
          <a:prstGeom prst="bentConnector3">
            <a:avLst>
              <a:gd name="adj1" fmla="val -29864"/>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xmlns="" id="{DAD465F0-033C-4993-BA09-397837890B3A}"/>
              </a:ext>
            </a:extLst>
          </p:cNvPr>
          <p:cNvCxnSpPr>
            <a:stCxn id="6" idx="1"/>
            <a:endCxn id="7" idx="1"/>
          </p:cNvCxnSpPr>
          <p:nvPr/>
        </p:nvCxnSpPr>
        <p:spPr>
          <a:xfrm rot="10800000" flipH="1" flipV="1">
            <a:off x="6937664" y="3132641"/>
            <a:ext cx="434686" cy="706820"/>
          </a:xfrm>
          <a:prstGeom prst="bentConnector3">
            <a:avLst>
              <a:gd name="adj1" fmla="val -52590"/>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xmlns="" id="{9E931C70-1005-4D0E-96F1-6CE64D46EA08}"/>
              </a:ext>
            </a:extLst>
          </p:cNvPr>
          <p:cNvCxnSpPr>
            <a:stCxn id="7" idx="1"/>
            <a:endCxn id="8" idx="1"/>
          </p:cNvCxnSpPr>
          <p:nvPr/>
        </p:nvCxnSpPr>
        <p:spPr>
          <a:xfrm rot="10800000" flipH="1" flipV="1">
            <a:off x="7372350" y="3839461"/>
            <a:ext cx="645968" cy="748496"/>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xmlns="" id="{90DB42BC-8273-439A-94AC-E0C1C2EA9AB7}"/>
              </a:ext>
            </a:extLst>
          </p:cNvPr>
          <p:cNvSpPr/>
          <p:nvPr/>
        </p:nvSpPr>
        <p:spPr>
          <a:xfrm>
            <a:off x="8018318" y="500902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a:t>
            </a:r>
            <a:endParaRPr lang="zh-CN" altLang="en-US" b="1" dirty="0">
              <a:solidFill>
                <a:schemeClr val="bg1"/>
              </a:solidFill>
              <a:effectLst>
                <a:outerShdw blurRad="38100" dist="38100" dir="2700000" algn="tl">
                  <a:srgbClr val="000000">
                    <a:alpha val="43137"/>
                  </a:srgbClr>
                </a:outerShdw>
              </a:effectLst>
            </a:endParaRPr>
          </a:p>
        </p:txBody>
      </p:sp>
      <p:cxnSp>
        <p:nvCxnSpPr>
          <p:cNvPr id="18" name="连接符: 肘形 17">
            <a:extLst>
              <a:ext uri="{FF2B5EF4-FFF2-40B4-BE49-F238E27FC236}">
                <a16:creationId xmlns:a16="http://schemas.microsoft.com/office/drawing/2014/main" xmlns="" id="{83E9AD54-0EF7-4006-9064-1C4E5411AFBD}"/>
              </a:ext>
            </a:extLst>
          </p:cNvPr>
          <p:cNvCxnSpPr>
            <a:stCxn id="7" idx="1"/>
            <a:endCxn id="16" idx="1"/>
          </p:cNvCxnSpPr>
          <p:nvPr/>
        </p:nvCxnSpPr>
        <p:spPr>
          <a:xfrm rot="10800000" flipH="1" flipV="1">
            <a:off x="7372350" y="3839460"/>
            <a:ext cx="645968" cy="145531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xmlns="" id="{284C76B1-3F1A-4D5F-A870-77F5CD7A0D44}"/>
              </a:ext>
            </a:extLst>
          </p:cNvPr>
          <p:cNvSpPr/>
          <p:nvPr/>
        </p:nvSpPr>
        <p:spPr>
          <a:xfrm>
            <a:off x="8018318" y="567595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exit(_code)</a:t>
            </a:r>
            <a:endParaRPr lang="zh-CN" altLang="en-US" b="1" dirty="0">
              <a:solidFill>
                <a:schemeClr val="bg1"/>
              </a:solidFill>
              <a:effectLst>
                <a:outerShdw blurRad="38100" dist="38100" dir="2700000" algn="tl">
                  <a:srgbClr val="000000">
                    <a:alpha val="43137"/>
                  </a:srgbClr>
                </a:outerShdw>
              </a:effectLst>
            </a:endParaRPr>
          </a:p>
        </p:txBody>
      </p:sp>
      <p:cxnSp>
        <p:nvCxnSpPr>
          <p:cNvPr id="21" name="连接符: 肘形 20">
            <a:extLst>
              <a:ext uri="{FF2B5EF4-FFF2-40B4-BE49-F238E27FC236}">
                <a16:creationId xmlns:a16="http://schemas.microsoft.com/office/drawing/2014/main" xmlns="" id="{3F8C8E54-5F2D-4E10-8991-EC5628A6CCDE}"/>
              </a:ext>
            </a:extLst>
          </p:cNvPr>
          <p:cNvCxnSpPr>
            <a:stCxn id="7" idx="1"/>
            <a:endCxn id="19" idx="1"/>
          </p:cNvCxnSpPr>
          <p:nvPr/>
        </p:nvCxnSpPr>
        <p:spPr>
          <a:xfrm rot="10800000" flipH="1" flipV="1">
            <a:off x="7372350" y="3839460"/>
            <a:ext cx="645968" cy="212224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17181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标准库函数</a:t>
            </a:r>
          </a:p>
        </p:txBody>
      </p:sp>
      <p:sp>
        <p:nvSpPr>
          <p:cNvPr id="3" name="内容占位符 2"/>
          <p:cNvSpPr>
            <a:spLocks noGrp="1"/>
          </p:cNvSpPr>
          <p:nvPr>
            <p:ph idx="1"/>
          </p:nvPr>
        </p:nvSpPr>
        <p:spPr>
          <a:xfrm>
            <a:off x="1202919" y="2011680"/>
            <a:ext cx="9784080" cy="4206240"/>
          </a:xfrm>
        </p:spPr>
        <p:txBody>
          <a:bodyPr/>
          <a:lstStyle/>
          <a:p>
            <a:r>
              <a:rPr lang="en-US" altLang="zh-CN" dirty="0"/>
              <a:t>strcpy</a:t>
            </a:r>
          </a:p>
          <a:p>
            <a:r>
              <a:rPr lang="en-US" altLang="zh-CN" dirty="0"/>
              <a:t>memcpy</a:t>
            </a:r>
          </a:p>
          <a:p>
            <a:r>
              <a:rPr lang="en-US" altLang="zh-CN" dirty="0"/>
              <a:t>sprint</a:t>
            </a:r>
          </a:p>
          <a:p>
            <a:r>
              <a:rPr lang="en-US" altLang="zh-CN" dirty="0" err="1"/>
              <a:t>vsprintf</a:t>
            </a:r>
            <a:endParaRPr lang="en-US" altLang="zh-CN" dirty="0"/>
          </a:p>
          <a:p>
            <a:r>
              <a:rPr lang="en-US" altLang="zh-CN" dirty="0"/>
              <a:t>rand</a:t>
            </a:r>
          </a:p>
          <a:p>
            <a:r>
              <a:rPr lang="en-US" altLang="zh-CN" dirty="0" err="1"/>
              <a:t>gmtime</a:t>
            </a:r>
            <a:endParaRPr lang="en-US" altLang="zh-CN" dirty="0"/>
          </a:p>
          <a:p>
            <a:endParaRPr lang="en-US" altLang="zh-CN" dirty="0"/>
          </a:p>
          <a:p>
            <a:endParaRPr lang="zh-CN" altLang="en-US" dirty="0"/>
          </a:p>
        </p:txBody>
      </p:sp>
      <p:sp>
        <p:nvSpPr>
          <p:cNvPr id="4" name="矩形: 圆角 3">
            <a:hlinkClick r:id="rId3" action="ppaction://hlinkfile"/>
            <a:extLst>
              <a:ext uri="{FF2B5EF4-FFF2-40B4-BE49-F238E27FC236}">
                <a16:creationId xmlns:a16="http://schemas.microsoft.com/office/drawing/2014/main" xmlns="" id="{4E442210-AAA4-470B-841C-D5E2DE4400D8}"/>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- 11</a:t>
            </a:r>
            <a:endParaRPr lang="zh-CN" altLang="en-US" dirty="0"/>
          </a:p>
        </p:txBody>
      </p:sp>
    </p:spTree>
    <p:extLst>
      <p:ext uri="{BB962C8B-B14F-4D97-AF65-F5344CB8AC3E}">
        <p14:creationId xmlns:p14="http://schemas.microsoft.com/office/powerpoint/2010/main" xmlns="" val="254229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进阶篇</a:t>
            </a:r>
          </a:p>
        </p:txBody>
      </p:sp>
    </p:spTree>
    <p:extLst>
      <p:ext uri="{BB962C8B-B14F-4D97-AF65-F5344CB8AC3E}">
        <p14:creationId xmlns:p14="http://schemas.microsoft.com/office/powerpoint/2010/main" xmlns="" val="2328148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异常</a:t>
            </a:r>
          </a:p>
        </p:txBody>
      </p:sp>
      <p:sp>
        <p:nvSpPr>
          <p:cNvPr id="3" name="内容占位符 2"/>
          <p:cNvSpPr>
            <a:spLocks noGrp="1"/>
          </p:cNvSpPr>
          <p:nvPr>
            <p:ph idx="1"/>
          </p:nvPr>
        </p:nvSpPr>
        <p:spPr>
          <a:xfrm>
            <a:off x="1202919" y="2022071"/>
            <a:ext cx="9784080" cy="4206240"/>
          </a:xfrm>
        </p:spPr>
        <p:txBody>
          <a:bodyPr>
            <a:normAutofit/>
          </a:bodyPr>
          <a:lstStyle/>
          <a:p>
            <a:r>
              <a:rPr lang="en-US" altLang="zh-CN" dirty="0"/>
              <a:t>try …</a:t>
            </a:r>
            <a:r>
              <a:rPr lang="zh-CN" altLang="en-US" dirty="0"/>
              <a:t> </a:t>
            </a:r>
            <a:r>
              <a:rPr lang="en-US" altLang="zh-CN" dirty="0"/>
              <a:t>catch </a:t>
            </a:r>
            <a:r>
              <a:rPr lang="zh-CN" altLang="en-US" dirty="0"/>
              <a:t>和 </a:t>
            </a:r>
            <a:r>
              <a:rPr lang="en-US" altLang="zh-CN" dirty="0"/>
              <a:t>throw </a:t>
            </a:r>
            <a:r>
              <a:rPr lang="zh-CN" altLang="en-US" dirty="0"/>
              <a:t>关键字</a:t>
            </a:r>
            <a:endParaRPr lang="en-US" altLang="zh-CN" dirty="0"/>
          </a:p>
          <a:p>
            <a:pPr lvl="1"/>
            <a:r>
              <a:rPr lang="zh-CN" altLang="en-US" dirty="0"/>
              <a:t>什么是</a:t>
            </a:r>
            <a:r>
              <a:rPr lang="en-US" altLang="zh-CN" dirty="0"/>
              <a:t>try</a:t>
            </a:r>
            <a:r>
              <a:rPr lang="zh-CN" altLang="en-US" dirty="0"/>
              <a:t>块</a:t>
            </a:r>
            <a:endParaRPr lang="en-US" altLang="zh-CN" dirty="0"/>
          </a:p>
          <a:p>
            <a:pPr lvl="1"/>
            <a:r>
              <a:rPr lang="zh-CN" altLang="en-US" dirty="0"/>
              <a:t>什么是</a:t>
            </a:r>
            <a:r>
              <a:rPr lang="en-US" altLang="zh-CN" dirty="0"/>
              <a:t>catch</a:t>
            </a:r>
            <a:r>
              <a:rPr lang="zh-CN" altLang="en-US" dirty="0"/>
              <a:t>块</a:t>
            </a:r>
            <a:endParaRPr lang="en-US" altLang="zh-CN" dirty="0"/>
          </a:p>
          <a:p>
            <a:pPr lvl="1"/>
            <a:r>
              <a:rPr lang="en-US" altLang="zh-CN" dirty="0"/>
              <a:t>throw</a:t>
            </a:r>
            <a:r>
              <a:rPr lang="zh-CN" altLang="en-US" dirty="0"/>
              <a:t>做了些什么</a:t>
            </a:r>
            <a:endParaRPr lang="en-US" altLang="zh-CN" dirty="0"/>
          </a:p>
          <a:p>
            <a:pPr lvl="1"/>
            <a:r>
              <a:rPr lang="en-US" altLang="zh-CN" dirty="0"/>
              <a:t>catch</a:t>
            </a:r>
            <a:r>
              <a:rPr lang="zh-CN" altLang="en-US" dirty="0"/>
              <a:t>做了些什么</a:t>
            </a:r>
            <a:endParaRPr lang="en-US" altLang="zh-CN" dirty="0"/>
          </a:p>
          <a:p>
            <a:pPr marL="0" indent="0">
              <a:buNone/>
            </a:pPr>
            <a:endParaRPr lang="zh-CN" altLang="en-US" dirty="0"/>
          </a:p>
        </p:txBody>
      </p:sp>
      <p:sp>
        <p:nvSpPr>
          <p:cNvPr id="4" name="矩形: 圆角 3">
            <a:extLst>
              <a:ext uri="{FF2B5EF4-FFF2-40B4-BE49-F238E27FC236}">
                <a16:creationId xmlns:a16="http://schemas.microsoft.com/office/drawing/2014/main" xmlns="" id="{EBDE691C-5B98-41DE-93B1-73B4ABF1ED42}"/>
              </a:ext>
            </a:extLst>
          </p:cNvPr>
          <p:cNvSpPr/>
          <p:nvPr/>
        </p:nvSpPr>
        <p:spPr>
          <a:xfrm>
            <a:off x="6598226" y="2119745"/>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Throw</a:t>
            </a:r>
            <a:endParaRPr lang="zh-CN" altLang="en-US" dirty="0"/>
          </a:p>
        </p:txBody>
      </p:sp>
      <p:sp>
        <p:nvSpPr>
          <p:cNvPr id="10" name="矩形: 圆角 9">
            <a:extLst>
              <a:ext uri="{FF2B5EF4-FFF2-40B4-BE49-F238E27FC236}">
                <a16:creationId xmlns:a16="http://schemas.microsoft.com/office/drawing/2014/main" xmlns="" id="{29AC3B66-369E-4F78-B782-E93F27702C80}"/>
              </a:ext>
            </a:extLst>
          </p:cNvPr>
          <p:cNvSpPr/>
          <p:nvPr/>
        </p:nvSpPr>
        <p:spPr>
          <a:xfrm>
            <a:off x="7552458" y="2785298"/>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1" name="矩形: 圆角 10">
            <a:extLst>
              <a:ext uri="{FF2B5EF4-FFF2-40B4-BE49-F238E27FC236}">
                <a16:creationId xmlns:a16="http://schemas.microsoft.com/office/drawing/2014/main" xmlns="" id="{5E672D88-A318-4B1A-B7DA-1E0CF8220DCD}"/>
              </a:ext>
            </a:extLst>
          </p:cNvPr>
          <p:cNvSpPr/>
          <p:nvPr/>
        </p:nvSpPr>
        <p:spPr>
          <a:xfrm>
            <a:off x="8506690" y="3450851"/>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2" name="矩形: 圆角 11">
            <a:extLst>
              <a:ext uri="{FF2B5EF4-FFF2-40B4-BE49-F238E27FC236}">
                <a16:creationId xmlns:a16="http://schemas.microsoft.com/office/drawing/2014/main" xmlns="" id="{87064911-9A01-4C93-8A9C-2A7C91F17FD3}"/>
              </a:ext>
            </a:extLst>
          </p:cNvPr>
          <p:cNvSpPr/>
          <p:nvPr/>
        </p:nvSpPr>
        <p:spPr>
          <a:xfrm>
            <a:off x="9460922" y="4114800"/>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3" name="矩形: 圆角 12">
            <a:extLst>
              <a:ext uri="{FF2B5EF4-FFF2-40B4-BE49-F238E27FC236}">
                <a16:creationId xmlns:a16="http://schemas.microsoft.com/office/drawing/2014/main" xmlns="" id="{190E91F3-459A-4A57-91BD-54DB5EB873EE}"/>
              </a:ext>
            </a:extLst>
          </p:cNvPr>
          <p:cNvSpPr/>
          <p:nvPr/>
        </p:nvSpPr>
        <p:spPr>
          <a:xfrm>
            <a:off x="10415154" y="4778749"/>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cxnSp>
        <p:nvCxnSpPr>
          <p:cNvPr id="15" name="连接符: 肘形 14">
            <a:extLst>
              <a:ext uri="{FF2B5EF4-FFF2-40B4-BE49-F238E27FC236}">
                <a16:creationId xmlns:a16="http://schemas.microsoft.com/office/drawing/2014/main" xmlns="" id="{201BF754-02B0-4A35-8116-4AC8408FE5E9}"/>
              </a:ext>
            </a:extLst>
          </p:cNvPr>
          <p:cNvCxnSpPr>
            <a:stCxn id="4" idx="2"/>
            <a:endCxn id="10" idx="1"/>
          </p:cNvCxnSpPr>
          <p:nvPr/>
        </p:nvCxnSpPr>
        <p:spPr>
          <a:xfrm rot="16200000" flipH="1">
            <a:off x="7204961" y="2661205"/>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xmlns="" id="{EC02CBEE-3F58-4A6D-99D4-ECB1E0D152EF}"/>
              </a:ext>
            </a:extLst>
          </p:cNvPr>
          <p:cNvCxnSpPr>
            <a:stCxn id="10" idx="2"/>
            <a:endCxn id="11" idx="1"/>
          </p:cNvCxnSpPr>
          <p:nvPr/>
        </p:nvCxnSpPr>
        <p:spPr>
          <a:xfrm rot="16200000" flipH="1">
            <a:off x="8159193" y="3326758"/>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xmlns="" id="{C6FD83BB-D741-4F4A-AE8F-CD5D9FD63530}"/>
              </a:ext>
            </a:extLst>
          </p:cNvPr>
          <p:cNvCxnSpPr>
            <a:stCxn id="11" idx="2"/>
            <a:endCxn id="12" idx="1"/>
          </p:cNvCxnSpPr>
          <p:nvPr/>
        </p:nvCxnSpPr>
        <p:spPr>
          <a:xfrm rot="16200000" flipH="1">
            <a:off x="9114227" y="3991509"/>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xmlns="" id="{BE761A4F-DF97-43A4-BEBA-46F7E29B9F8F}"/>
              </a:ext>
            </a:extLst>
          </p:cNvPr>
          <p:cNvCxnSpPr>
            <a:stCxn id="12" idx="2"/>
            <a:endCxn id="13" idx="1"/>
          </p:cNvCxnSpPr>
          <p:nvPr/>
        </p:nvCxnSpPr>
        <p:spPr>
          <a:xfrm rot="16200000" flipH="1">
            <a:off x="10068459" y="4655458"/>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hlinkClick r:id="rId3" action="ppaction://hlinkfile"/>
            <a:extLst>
              <a:ext uri="{FF2B5EF4-FFF2-40B4-BE49-F238E27FC236}">
                <a16:creationId xmlns:a16="http://schemas.microsoft.com/office/drawing/2014/main" xmlns="" id="{352DE3CD-30DE-42E5-B151-3DEF58E510E0}"/>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- 12</a:t>
            </a:r>
            <a:endParaRPr lang="zh-CN" altLang="en-US" dirty="0"/>
          </a:p>
        </p:txBody>
      </p:sp>
    </p:spTree>
    <p:extLst>
      <p:ext uri="{BB962C8B-B14F-4D97-AF65-F5344CB8AC3E}">
        <p14:creationId xmlns:p14="http://schemas.microsoft.com/office/powerpoint/2010/main" xmlns="" val="37143793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690622-4E2A-4F60-9BC1-BD93E213A690}"/>
              </a:ext>
            </a:extLst>
          </p:cNvPr>
          <p:cNvSpPr>
            <a:spLocks noGrp="1"/>
          </p:cNvSpPr>
          <p:nvPr>
            <p:ph type="title"/>
          </p:nvPr>
        </p:nvSpPr>
        <p:spPr/>
        <p:txBody>
          <a:bodyPr/>
          <a:lstStyle/>
          <a:p>
            <a:r>
              <a:rPr lang="en-US" altLang="zh-CN" dirty="0"/>
              <a:t>C++ </a:t>
            </a:r>
            <a:r>
              <a:rPr lang="zh-CN" altLang="en-US" dirty="0"/>
              <a:t>异常 </a:t>
            </a:r>
            <a:r>
              <a:rPr lang="en-US" altLang="zh-CN" dirty="0"/>
              <a:t>std::EXCEPTION</a:t>
            </a:r>
            <a:endParaRPr lang="zh-CN" altLang="en-US" dirty="0"/>
          </a:p>
        </p:txBody>
      </p:sp>
      <p:sp>
        <p:nvSpPr>
          <p:cNvPr id="3" name="内容占位符 2">
            <a:extLst>
              <a:ext uri="{FF2B5EF4-FFF2-40B4-BE49-F238E27FC236}">
                <a16:creationId xmlns:a16="http://schemas.microsoft.com/office/drawing/2014/main" xmlns="" id="{CF30FEC6-C41B-4FCE-AE11-5318316012D4}"/>
              </a:ext>
            </a:extLst>
          </p:cNvPr>
          <p:cNvSpPr>
            <a:spLocks noGrp="1"/>
          </p:cNvSpPr>
          <p:nvPr>
            <p:ph idx="1"/>
          </p:nvPr>
        </p:nvSpPr>
        <p:spPr/>
        <p:txBody>
          <a:bodyPr>
            <a:normAutofit fontScale="92500" lnSpcReduction="20000"/>
          </a:bodyPr>
          <a:lstStyle/>
          <a:p>
            <a:r>
              <a:rPr lang="zh-CN" altLang="en-US" dirty="0"/>
              <a:t>语言本身支持的异常</a:t>
            </a:r>
            <a:endParaRPr lang="en-US" altLang="zh-CN" dirty="0"/>
          </a:p>
          <a:p>
            <a:pPr lvl="1"/>
            <a:r>
              <a:rPr lang="en-US" altLang="zh-CN" dirty="0"/>
              <a:t>bad_alloc</a:t>
            </a:r>
          </a:p>
          <a:p>
            <a:pPr lvl="1"/>
            <a:r>
              <a:rPr lang="en-US" altLang="zh-CN" dirty="0" err="1"/>
              <a:t>bad_cast</a:t>
            </a:r>
            <a:endParaRPr lang="en-US" altLang="zh-CN" dirty="0"/>
          </a:p>
          <a:p>
            <a:pPr lvl="1"/>
            <a:r>
              <a:rPr lang="en-US" altLang="zh-CN" dirty="0" err="1"/>
              <a:t>bad_typeid</a:t>
            </a:r>
            <a:endParaRPr lang="en-US" altLang="zh-CN" dirty="0"/>
          </a:p>
          <a:p>
            <a:pPr lvl="1"/>
            <a:r>
              <a:rPr lang="en-US" altLang="zh-CN" dirty="0" err="1"/>
              <a:t>bad_exception</a:t>
            </a:r>
            <a:endParaRPr lang="en-US" altLang="zh-CN" dirty="0"/>
          </a:p>
          <a:p>
            <a:r>
              <a:rPr lang="en-US" altLang="zh-CN" dirty="0"/>
              <a:t>C++</a:t>
            </a:r>
            <a:r>
              <a:rPr lang="zh-CN" altLang="en-US" dirty="0"/>
              <a:t>标准库异常，</a:t>
            </a:r>
            <a:r>
              <a:rPr lang="en-US" altLang="zh-CN" dirty="0" err="1"/>
              <a:t>logic_error</a:t>
            </a:r>
            <a:endParaRPr lang="en-US" altLang="zh-CN" dirty="0"/>
          </a:p>
          <a:p>
            <a:pPr lvl="1"/>
            <a:r>
              <a:rPr lang="en-US" altLang="zh-CN" dirty="0" err="1"/>
              <a:t>invalid_argument</a:t>
            </a:r>
            <a:endParaRPr lang="en-US" altLang="zh-CN" dirty="0"/>
          </a:p>
          <a:p>
            <a:pPr lvl="1"/>
            <a:r>
              <a:rPr lang="en-US" altLang="zh-CN" dirty="0" err="1"/>
              <a:t>length_error</a:t>
            </a:r>
            <a:endParaRPr lang="en-US" altLang="zh-CN" dirty="0"/>
          </a:p>
          <a:p>
            <a:pPr lvl="1"/>
            <a:r>
              <a:rPr lang="en-US" altLang="zh-CN" dirty="0" err="1"/>
              <a:t>out_of_range</a:t>
            </a:r>
            <a:endParaRPr lang="en-US" altLang="zh-CN" dirty="0"/>
          </a:p>
          <a:p>
            <a:pPr lvl="1"/>
            <a:r>
              <a:rPr lang="en-US" altLang="zh-CN" dirty="0" err="1"/>
              <a:t>domain_error</a:t>
            </a:r>
            <a:endParaRPr lang="en-US" altLang="zh-CN" dirty="0"/>
          </a:p>
          <a:p>
            <a:r>
              <a:rPr lang="zh-CN" altLang="en-US" dirty="0"/>
              <a:t>程序作用域之外发生的异常，</a:t>
            </a:r>
            <a:r>
              <a:rPr lang="en-US" altLang="zh-CN" dirty="0" err="1"/>
              <a:t>runtime_error</a:t>
            </a:r>
            <a:endParaRPr lang="en-US" altLang="zh-CN" dirty="0"/>
          </a:p>
          <a:p>
            <a:pPr lvl="1"/>
            <a:r>
              <a:rPr lang="en-US" altLang="zh-CN" dirty="0" err="1"/>
              <a:t>range_error</a:t>
            </a:r>
            <a:endParaRPr lang="en-US" altLang="zh-CN" dirty="0"/>
          </a:p>
          <a:p>
            <a:pPr lvl="1"/>
            <a:r>
              <a:rPr lang="en-US" altLang="zh-CN" dirty="0" err="1"/>
              <a:t>overflow_error</a:t>
            </a:r>
            <a:endParaRPr lang="en-US" altLang="zh-CN" dirty="0"/>
          </a:p>
          <a:p>
            <a:pPr lvl="1"/>
            <a:r>
              <a:rPr lang="en-US" altLang="zh-CN" dirty="0" err="1"/>
              <a:t>underflow_error</a:t>
            </a:r>
            <a:endParaRPr lang="en-US" altLang="zh-CN"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xmlns="" val="17466657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2B7348-644F-4914-88EF-B11F335AE7F4}"/>
              </a:ext>
            </a:extLst>
          </p:cNvPr>
          <p:cNvSpPr>
            <a:spLocks noGrp="1"/>
          </p:cNvSpPr>
          <p:nvPr>
            <p:ph type="title"/>
          </p:nvPr>
        </p:nvSpPr>
        <p:spPr/>
        <p:txBody>
          <a:bodyPr/>
          <a:lstStyle/>
          <a:p>
            <a:r>
              <a:rPr lang="en-US" altLang="zh-CN" dirty="0"/>
              <a:t>C++</a:t>
            </a:r>
            <a:r>
              <a:rPr lang="zh-CN" altLang="en-US" dirty="0"/>
              <a:t>异常：讨论！！</a:t>
            </a:r>
          </a:p>
        </p:txBody>
      </p:sp>
      <p:sp>
        <p:nvSpPr>
          <p:cNvPr id="3" name="内容占位符 2">
            <a:extLst>
              <a:ext uri="{FF2B5EF4-FFF2-40B4-BE49-F238E27FC236}">
                <a16:creationId xmlns:a16="http://schemas.microsoft.com/office/drawing/2014/main" xmlns="" id="{9F449AA1-EF60-4423-AFE2-32C6ED1F9BDA}"/>
              </a:ext>
            </a:extLst>
          </p:cNvPr>
          <p:cNvSpPr>
            <a:spLocks noGrp="1"/>
          </p:cNvSpPr>
          <p:nvPr>
            <p:ph idx="1"/>
          </p:nvPr>
        </p:nvSpPr>
        <p:spPr/>
        <p:txBody>
          <a:bodyPr/>
          <a:lstStyle/>
          <a:p>
            <a:r>
              <a:rPr lang="en-US" altLang="zh-CN" dirty="0"/>
              <a:t>new </a:t>
            </a:r>
            <a:r>
              <a:rPr lang="zh-CN" altLang="en-US" dirty="0"/>
              <a:t>还是 </a:t>
            </a:r>
            <a:r>
              <a:rPr lang="en-US" altLang="zh-CN" dirty="0"/>
              <a:t>new nothrow</a:t>
            </a:r>
            <a:r>
              <a:rPr lang="zh-CN" altLang="en-US" dirty="0"/>
              <a:t>？</a:t>
            </a:r>
            <a:endParaRPr lang="en-US" altLang="zh-CN" dirty="0"/>
          </a:p>
          <a:p>
            <a:r>
              <a:rPr lang="en-US" altLang="zh-CN" dirty="0"/>
              <a:t>noexcept</a:t>
            </a:r>
          </a:p>
          <a:p>
            <a:r>
              <a:rPr lang="zh-CN" altLang="en-US" dirty="0"/>
              <a:t>异常后的自动清理</a:t>
            </a:r>
            <a:endParaRPr lang="en-US" altLang="zh-CN" dirty="0"/>
          </a:p>
          <a:p>
            <a:endParaRPr lang="zh-CN" altLang="en-US" dirty="0"/>
          </a:p>
        </p:txBody>
      </p:sp>
    </p:spTree>
    <p:extLst>
      <p:ext uri="{BB962C8B-B14F-4D97-AF65-F5344CB8AC3E}">
        <p14:creationId xmlns:p14="http://schemas.microsoft.com/office/powerpoint/2010/main" xmlns="" val="25995935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B2BCF0B-7B96-407F-9136-716CFB71C7ED}"/>
              </a:ext>
            </a:extLst>
          </p:cNvPr>
          <p:cNvSpPr>
            <a:spLocks noGrp="1"/>
          </p:cNvSpPr>
          <p:nvPr>
            <p:ph idx="1"/>
          </p:nvPr>
        </p:nvSpPr>
        <p:spPr>
          <a:xfrm>
            <a:off x="1202919" y="2022071"/>
            <a:ext cx="9784080" cy="4206240"/>
          </a:xfrm>
        </p:spPr>
        <p:txBody>
          <a:bodyPr>
            <a:normAutofit/>
          </a:bodyPr>
          <a:lstStyle/>
          <a:p>
            <a:r>
              <a:rPr lang="zh-CN" altLang="en-US" dirty="0"/>
              <a:t>容器</a:t>
            </a:r>
            <a:endParaRPr lang="en-US" altLang="zh-CN" dirty="0"/>
          </a:p>
          <a:p>
            <a:r>
              <a:rPr lang="zh-CN" altLang="en-US" dirty="0"/>
              <a:t>算法</a:t>
            </a:r>
            <a:endParaRPr lang="en-US" altLang="zh-CN" dirty="0"/>
          </a:p>
          <a:p>
            <a:r>
              <a:rPr lang="zh-CN" altLang="en-US" dirty="0"/>
              <a:t>函数</a:t>
            </a:r>
            <a:endParaRPr lang="en-US" altLang="zh-CN" dirty="0"/>
          </a:p>
          <a:p>
            <a:r>
              <a:rPr lang="zh-CN" altLang="en-US" dirty="0"/>
              <a:t>迭代器</a:t>
            </a:r>
          </a:p>
        </p:txBody>
      </p:sp>
      <p:sp>
        <p:nvSpPr>
          <p:cNvPr id="2" name="标题 1">
            <a:extLst>
              <a:ext uri="{FF2B5EF4-FFF2-40B4-BE49-F238E27FC236}">
                <a16:creationId xmlns:a16="http://schemas.microsoft.com/office/drawing/2014/main" xmlns="" id="{919FCB57-5B3A-4CC0-B4C2-4C5A57375780}"/>
              </a:ext>
            </a:extLst>
          </p:cNvPr>
          <p:cNvSpPr>
            <a:spLocks noGrp="1"/>
          </p:cNvSpPr>
          <p:nvPr>
            <p:ph type="title"/>
          </p:nvPr>
        </p:nvSpPr>
        <p:spPr/>
        <p:txBody>
          <a:bodyPr/>
          <a:lstStyle/>
          <a:p>
            <a:r>
              <a:rPr lang="en-US" altLang="zh-CN" dirty="0"/>
              <a:t>STL</a:t>
            </a:r>
            <a:endParaRPr lang="zh-CN" altLang="en-US" dirty="0"/>
          </a:p>
        </p:txBody>
      </p:sp>
      <p:sp>
        <p:nvSpPr>
          <p:cNvPr id="4" name="矩形 3">
            <a:extLst>
              <a:ext uri="{FF2B5EF4-FFF2-40B4-BE49-F238E27FC236}">
                <a16:creationId xmlns:a16="http://schemas.microsoft.com/office/drawing/2014/main" xmlns="" id="{46E6CD58-EA0D-4ACC-A2AA-3594DAC4770F}"/>
              </a:ext>
            </a:extLst>
          </p:cNvPr>
          <p:cNvSpPr/>
          <p:nvPr/>
        </p:nvSpPr>
        <p:spPr>
          <a:xfrm>
            <a:off x="4540823" y="2032462"/>
            <a:ext cx="7013864" cy="4206240"/>
          </a:xfrm>
          <a:prstGeom prst="rect">
            <a:avLst/>
          </a:prstGeom>
          <a:solidFill>
            <a:schemeClr val="bg1">
              <a:lumMod val="25000"/>
              <a:lumOff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n-ea"/>
              </a:rPr>
              <a:t>STL </a:t>
            </a:r>
            <a:r>
              <a:rPr lang="zh-CN" altLang="en-US" dirty="0">
                <a:solidFill>
                  <a:schemeClr val="bg1"/>
                </a:solidFill>
                <a:latin typeface="+mn-ea"/>
              </a:rPr>
              <a:t>历史</a:t>
            </a:r>
            <a:endParaRPr lang="en-US" altLang="zh-CN" dirty="0">
              <a:solidFill>
                <a:schemeClr val="bg1"/>
              </a:solidFill>
              <a:latin typeface="+mn-ea"/>
            </a:endParaRPr>
          </a:p>
          <a:p>
            <a:pPr algn="ctr"/>
            <a:endParaRPr lang="en-US" altLang="zh-CN" dirty="0">
              <a:solidFill>
                <a:schemeClr val="bg1"/>
              </a:solidFill>
              <a:latin typeface="+mn-ea"/>
            </a:endParaRPr>
          </a:p>
          <a:p>
            <a:pPr algn="ctr"/>
            <a:endParaRPr lang="en-US" altLang="zh-CN" dirty="0">
              <a:solidFill>
                <a:schemeClr val="bg1"/>
              </a:solidFill>
              <a:latin typeface="+mn-ea"/>
            </a:endParaRPr>
          </a:p>
          <a:p>
            <a:pPr marL="171450" indent="-171450">
              <a:buFont typeface="Arial" panose="020B0604020202020204" pitchFamily="34" charset="0"/>
              <a:buChar char="•"/>
            </a:pPr>
            <a:r>
              <a:rPr lang="zh-CN" altLang="en-US" dirty="0">
                <a:solidFill>
                  <a:schemeClr val="bg1"/>
                </a:solidFill>
                <a:latin typeface="+mn-ea"/>
              </a:rPr>
              <a:t>标准模板库由</a:t>
            </a:r>
            <a:r>
              <a:rPr lang="en-US" altLang="zh-CN" dirty="0">
                <a:solidFill>
                  <a:schemeClr val="bg1"/>
                </a:solidFill>
                <a:latin typeface="+mn-ea"/>
              </a:rPr>
              <a:t>Alexander </a:t>
            </a:r>
            <a:r>
              <a:rPr lang="en-US" altLang="zh-CN" dirty="0" err="1">
                <a:solidFill>
                  <a:schemeClr val="bg1"/>
                </a:solidFill>
                <a:latin typeface="+mn-ea"/>
              </a:rPr>
              <a:t>Stepanov</a:t>
            </a:r>
            <a:r>
              <a:rPr lang="zh-CN" altLang="en-US" dirty="0">
                <a:solidFill>
                  <a:schemeClr val="bg1"/>
                </a:solidFill>
                <a:latin typeface="+mn-ea"/>
              </a:rPr>
              <a:t>创造於</a:t>
            </a:r>
            <a:r>
              <a:rPr lang="en-US" altLang="zh-CN" dirty="0">
                <a:solidFill>
                  <a:schemeClr val="bg1"/>
                </a:solidFill>
                <a:latin typeface="+mn-ea"/>
              </a:rPr>
              <a:t>1979</a:t>
            </a:r>
            <a:r>
              <a:rPr lang="zh-CN" altLang="en-US" dirty="0">
                <a:solidFill>
                  <a:schemeClr val="bg1"/>
                </a:solidFill>
                <a:latin typeface="+mn-ea"/>
              </a:rPr>
              <a:t>年前後</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1992</a:t>
            </a:r>
            <a:r>
              <a:rPr lang="zh-CN" altLang="en-US" dirty="0">
                <a:solidFill>
                  <a:schemeClr val="bg1"/>
                </a:solidFill>
                <a:latin typeface="+mn-ea"/>
              </a:rPr>
              <a:t>年</a:t>
            </a:r>
            <a:r>
              <a:rPr lang="en-US" altLang="zh-CN" dirty="0">
                <a:solidFill>
                  <a:schemeClr val="bg1"/>
                </a:solidFill>
                <a:latin typeface="+mn-ea"/>
              </a:rPr>
              <a:t>Meng Lee</a:t>
            </a:r>
            <a:r>
              <a:rPr lang="zh-CN" altLang="en-US" dirty="0">
                <a:solidFill>
                  <a:schemeClr val="bg1"/>
                </a:solidFill>
                <a:latin typeface="+mn-ea"/>
              </a:rPr>
              <a:t>加入</a:t>
            </a:r>
            <a:r>
              <a:rPr lang="en-US" altLang="zh-CN" dirty="0">
                <a:solidFill>
                  <a:schemeClr val="bg1"/>
                </a:solidFill>
                <a:latin typeface="+mn-ea"/>
              </a:rPr>
              <a:t>Alex</a:t>
            </a:r>
            <a:r>
              <a:rPr lang="zh-CN" altLang="en-US" dirty="0">
                <a:solidFill>
                  <a:schemeClr val="bg1"/>
                </a:solidFill>
                <a:latin typeface="+mn-ea"/>
              </a:rPr>
              <a:t>的小组，成為另一位主要贡献者</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1993</a:t>
            </a:r>
            <a:r>
              <a:rPr lang="zh-CN" altLang="en-US" dirty="0">
                <a:solidFill>
                  <a:schemeClr val="bg1"/>
                </a:solidFill>
                <a:latin typeface="+mn-ea"/>
              </a:rPr>
              <a:t>年，</a:t>
            </a:r>
            <a:r>
              <a:rPr lang="en-US" altLang="zh-CN" dirty="0">
                <a:solidFill>
                  <a:schemeClr val="bg1"/>
                </a:solidFill>
                <a:latin typeface="+mn-ea"/>
              </a:rPr>
              <a:t>Andy Koenig</a:t>
            </a:r>
            <a:r>
              <a:rPr lang="zh-CN" altLang="en-US" dirty="0">
                <a:solidFill>
                  <a:schemeClr val="bg1"/>
                </a:solidFill>
                <a:latin typeface="+mn-ea"/>
              </a:rPr>
              <a:t>到史丹佛演讲，</a:t>
            </a:r>
            <a:r>
              <a:rPr lang="en-US" altLang="zh-CN" dirty="0" err="1">
                <a:solidFill>
                  <a:schemeClr val="bg1"/>
                </a:solidFill>
                <a:latin typeface="+mn-ea"/>
              </a:rPr>
              <a:t>Stepanov</a:t>
            </a:r>
            <a:r>
              <a:rPr lang="zh-CN" altLang="en-US" dirty="0">
                <a:solidFill>
                  <a:schemeClr val="bg1"/>
                </a:solidFill>
                <a:latin typeface="+mn-ea"/>
              </a:rPr>
              <a:t>便向他介绍标准模板库，随后被邀请参加同年</a:t>
            </a:r>
            <a:r>
              <a:rPr lang="en-US" altLang="zh-CN" dirty="0">
                <a:solidFill>
                  <a:schemeClr val="bg1"/>
                </a:solidFill>
                <a:latin typeface="+mn-ea"/>
              </a:rPr>
              <a:t>11</a:t>
            </a:r>
            <a:r>
              <a:rPr lang="zh-CN" altLang="en-US" dirty="0">
                <a:solidFill>
                  <a:schemeClr val="bg1"/>
                </a:solidFill>
                <a:latin typeface="+mn-ea"/>
              </a:rPr>
              <a:t>月的</a:t>
            </a:r>
            <a:r>
              <a:rPr lang="en-US" altLang="zh-CN" dirty="0">
                <a:solidFill>
                  <a:schemeClr val="bg1"/>
                </a:solidFill>
                <a:latin typeface="+mn-ea"/>
              </a:rPr>
              <a:t>ANSI/ISO C++</a:t>
            </a:r>
            <a:r>
              <a:rPr lang="zh-CN" altLang="en-US" dirty="0">
                <a:solidFill>
                  <a:schemeClr val="bg1"/>
                </a:solidFill>
                <a:latin typeface="+mn-ea"/>
              </a:rPr>
              <a:t>标准化会议。</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1994</a:t>
            </a:r>
            <a:r>
              <a:rPr lang="zh-CN" altLang="en-US" dirty="0">
                <a:solidFill>
                  <a:schemeClr val="bg1"/>
                </a:solidFill>
                <a:latin typeface="+mn-ea"/>
              </a:rPr>
              <a:t>年</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6</a:t>
            </a:r>
            <a:r>
              <a:rPr lang="zh-CN" altLang="en-US" dirty="0">
                <a:solidFill>
                  <a:schemeClr val="bg1"/>
                </a:solidFill>
                <a:latin typeface="+mn-ea"/>
              </a:rPr>
              <a:t>日，</a:t>
            </a:r>
            <a:r>
              <a:rPr lang="en-US" altLang="zh-CN" dirty="0">
                <a:solidFill>
                  <a:schemeClr val="bg1"/>
                </a:solidFill>
                <a:latin typeface="+mn-ea"/>
              </a:rPr>
              <a:t>Koenig</a:t>
            </a:r>
            <a:r>
              <a:rPr lang="zh-CN" altLang="en-US" dirty="0">
                <a:solidFill>
                  <a:schemeClr val="bg1"/>
                </a:solidFill>
                <a:latin typeface="+mn-ea"/>
              </a:rPr>
              <a:t>寄封电子邮件給</a:t>
            </a:r>
            <a:r>
              <a:rPr lang="en-US" altLang="zh-CN" dirty="0" err="1">
                <a:solidFill>
                  <a:schemeClr val="bg1"/>
                </a:solidFill>
                <a:latin typeface="+mn-ea"/>
              </a:rPr>
              <a:t>Stepanov</a:t>
            </a:r>
            <a:r>
              <a:rPr lang="zh-CN" altLang="en-US" dirty="0">
                <a:solidFill>
                  <a:schemeClr val="bg1"/>
                </a:solidFill>
                <a:latin typeface="+mn-ea"/>
              </a:rPr>
              <a:t>，表示如果</a:t>
            </a:r>
            <a:r>
              <a:rPr lang="en-US" altLang="zh-CN" dirty="0" err="1">
                <a:solidFill>
                  <a:schemeClr val="bg1"/>
                </a:solidFill>
                <a:latin typeface="+mn-ea"/>
              </a:rPr>
              <a:t>Stepanov</a:t>
            </a:r>
            <a:r>
              <a:rPr lang="zh-CN" altLang="en-US" dirty="0">
                <a:solidFill>
                  <a:schemeClr val="bg1"/>
                </a:solidFill>
                <a:latin typeface="+mn-ea"/>
              </a:rPr>
              <a:t>愿意將标准模板库的说明文件撰写齐全，在</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25</a:t>
            </a:r>
            <a:r>
              <a:rPr lang="zh-CN" altLang="en-US" dirty="0">
                <a:solidFill>
                  <a:schemeClr val="bg1"/>
                </a:solidFill>
                <a:latin typeface="+mn-ea"/>
              </a:rPr>
              <a:t>日前提出，便可能成为标准</a:t>
            </a:r>
            <a:r>
              <a:rPr lang="en-US" altLang="zh-CN" dirty="0">
                <a:solidFill>
                  <a:schemeClr val="bg1"/>
                </a:solidFill>
                <a:latin typeface="+mn-ea"/>
              </a:rPr>
              <a:t>C++</a:t>
            </a:r>
            <a:r>
              <a:rPr lang="zh-CN" altLang="en-US" dirty="0">
                <a:solidFill>
                  <a:schemeClr val="bg1"/>
                </a:solidFill>
                <a:latin typeface="+mn-ea"/>
              </a:rPr>
              <a:t>的一部份。</a:t>
            </a:r>
            <a:endParaRPr lang="en-US" altLang="zh-CN" dirty="0">
              <a:solidFill>
                <a:schemeClr val="bg1"/>
              </a:solidFill>
              <a:latin typeface="+mn-ea"/>
            </a:endParaRPr>
          </a:p>
          <a:p>
            <a:pPr marL="171450" indent="-171450">
              <a:buFont typeface="Arial" panose="020B0604020202020204" pitchFamily="34" charset="0"/>
              <a:buChar char="•"/>
            </a:pPr>
            <a:r>
              <a:rPr lang="en-US" altLang="zh-TW" dirty="0">
                <a:solidFill>
                  <a:schemeClr val="bg1"/>
                </a:solidFill>
                <a:latin typeface="+mn-ea"/>
              </a:rPr>
              <a:t>Alex</a:t>
            </a:r>
            <a:r>
              <a:rPr lang="zh-TW" altLang="en-US" dirty="0">
                <a:solidFill>
                  <a:schemeClr val="bg1"/>
                </a:solidFill>
                <a:latin typeface="+mn-ea"/>
              </a:rPr>
              <a:t>於是在次年夏天在</a:t>
            </a:r>
            <a:r>
              <a:rPr lang="en-US" altLang="zh-TW" dirty="0">
                <a:solidFill>
                  <a:schemeClr val="bg1"/>
                </a:solidFill>
                <a:latin typeface="+mn-ea"/>
              </a:rPr>
              <a:t>Waterloo</a:t>
            </a:r>
            <a:r>
              <a:rPr lang="zh-CN" altLang="en-US" dirty="0">
                <a:solidFill>
                  <a:schemeClr val="bg1"/>
                </a:solidFill>
                <a:latin typeface="+mn-ea"/>
              </a:rPr>
              <a:t>举行的会议前</a:t>
            </a:r>
            <a:r>
              <a:rPr lang="zh-TW" altLang="en-US" dirty="0">
                <a:solidFill>
                  <a:schemeClr val="bg1"/>
                </a:solidFill>
                <a:latin typeface="+mn-ea"/>
              </a:rPr>
              <a:t>完成其正式的提案，並以百分之八十</a:t>
            </a:r>
            <a:r>
              <a:rPr lang="zh-CN" altLang="en-US" dirty="0">
                <a:solidFill>
                  <a:schemeClr val="bg1"/>
                </a:solidFill>
                <a:latin typeface="+mn-ea"/>
              </a:rPr>
              <a:t>压倒性多说</a:t>
            </a:r>
            <a:r>
              <a:rPr lang="zh-TW" altLang="en-US" dirty="0">
                <a:solidFill>
                  <a:schemeClr val="bg1"/>
                </a:solidFill>
                <a:latin typeface="+mn-ea"/>
              </a:rPr>
              <a:t>，</a:t>
            </a:r>
            <a:r>
              <a:rPr lang="zh-CN" altLang="en-US" dirty="0">
                <a:solidFill>
                  <a:schemeClr val="bg1"/>
                </a:solidFill>
                <a:latin typeface="+mn-ea"/>
              </a:rPr>
              <a:t>一举让这个</a:t>
            </a:r>
            <a:r>
              <a:rPr lang="zh-TW" altLang="en-US" dirty="0">
                <a:solidFill>
                  <a:schemeClr val="bg1"/>
                </a:solidFill>
                <a:latin typeface="+mn-ea"/>
              </a:rPr>
              <a:t>巨大的</a:t>
            </a:r>
            <a:r>
              <a:rPr lang="zh-CN" altLang="en-US" dirty="0">
                <a:solidFill>
                  <a:schemeClr val="bg1"/>
                </a:solidFill>
                <a:latin typeface="+mn-ea"/>
              </a:rPr>
              <a:t>计划成为</a:t>
            </a:r>
            <a:r>
              <a:rPr lang="en-US" altLang="zh-TW" dirty="0">
                <a:solidFill>
                  <a:schemeClr val="bg1"/>
                </a:solidFill>
                <a:latin typeface="+mn-ea"/>
              </a:rPr>
              <a:t>C++ Standard</a:t>
            </a:r>
            <a:r>
              <a:rPr lang="zh-TW" altLang="en-US" dirty="0">
                <a:solidFill>
                  <a:schemeClr val="bg1"/>
                </a:solidFill>
                <a:latin typeface="+mn-ea"/>
              </a:rPr>
              <a:t>的一部份。</a:t>
            </a:r>
          </a:p>
          <a:p>
            <a:pPr marL="171450" indent="-171450">
              <a:buFont typeface="Arial" panose="020B0604020202020204" pitchFamily="34" charset="0"/>
              <a:buChar char="•"/>
            </a:pPr>
            <a:endParaRPr lang="zh-CN" altLang="en-US" sz="1100" dirty="0">
              <a:solidFill>
                <a:schemeClr val="bg1"/>
              </a:solidFill>
              <a:latin typeface="+mn-ea"/>
            </a:endParaRPr>
          </a:p>
        </p:txBody>
      </p:sp>
    </p:spTree>
    <p:extLst>
      <p:ext uri="{BB962C8B-B14F-4D97-AF65-F5344CB8AC3E}">
        <p14:creationId xmlns:p14="http://schemas.microsoft.com/office/powerpoint/2010/main" xmlns="" val="8885457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4D8916-7E1C-4E00-AB62-E78BEDA82778}"/>
              </a:ext>
            </a:extLst>
          </p:cNvPr>
          <p:cNvSpPr>
            <a:spLocks noGrp="1"/>
          </p:cNvSpPr>
          <p:nvPr>
            <p:ph type="title"/>
          </p:nvPr>
        </p:nvSpPr>
        <p:spPr/>
        <p:txBody>
          <a:bodyPr/>
          <a:lstStyle/>
          <a:p>
            <a:r>
              <a:rPr lang="en-US" altLang="zh-CN" dirty="0"/>
              <a:t>STL - </a:t>
            </a:r>
            <a:r>
              <a:rPr lang="zh-CN" altLang="en-US" dirty="0"/>
              <a:t>容器</a:t>
            </a:r>
          </a:p>
        </p:txBody>
      </p:sp>
      <p:sp>
        <p:nvSpPr>
          <p:cNvPr id="3" name="内容占位符 2">
            <a:extLst>
              <a:ext uri="{FF2B5EF4-FFF2-40B4-BE49-F238E27FC236}">
                <a16:creationId xmlns:a16="http://schemas.microsoft.com/office/drawing/2014/main" xmlns="" id="{6236988F-DADE-47C0-A737-3523F1412EE6}"/>
              </a:ext>
            </a:extLst>
          </p:cNvPr>
          <p:cNvSpPr>
            <a:spLocks noGrp="1"/>
          </p:cNvSpPr>
          <p:nvPr>
            <p:ph idx="1"/>
          </p:nvPr>
        </p:nvSpPr>
        <p:spPr/>
        <p:txBody>
          <a:bodyPr/>
          <a:lstStyle/>
          <a:p>
            <a:r>
              <a:rPr lang="zh-CN" altLang="en-US" dirty="0"/>
              <a:t>序列容器</a:t>
            </a:r>
            <a:endParaRPr lang="en-US" altLang="zh-CN" dirty="0"/>
          </a:p>
          <a:p>
            <a:pPr lvl="1"/>
            <a:r>
              <a:rPr lang="en-US" altLang="zh-CN" dirty="0"/>
              <a:t>list</a:t>
            </a:r>
          </a:p>
          <a:p>
            <a:pPr lvl="1"/>
            <a:r>
              <a:rPr lang="en-US" altLang="zh-CN" dirty="0"/>
              <a:t>vector</a:t>
            </a:r>
          </a:p>
          <a:p>
            <a:pPr lvl="1"/>
            <a:r>
              <a:rPr lang="en-US" altLang="zh-CN" dirty="0"/>
              <a:t>deque</a:t>
            </a:r>
          </a:p>
          <a:p>
            <a:r>
              <a:rPr lang="zh-CN" altLang="en-US" dirty="0"/>
              <a:t>关联容器</a:t>
            </a:r>
            <a:endParaRPr lang="en-US" altLang="zh-CN" dirty="0"/>
          </a:p>
          <a:p>
            <a:pPr lvl="1"/>
            <a:r>
              <a:rPr lang="en-US" altLang="zh-CN" dirty="0"/>
              <a:t>map</a:t>
            </a:r>
          </a:p>
          <a:p>
            <a:pPr lvl="1"/>
            <a:r>
              <a:rPr lang="en-US" altLang="zh-CN" dirty="0"/>
              <a:t>set</a:t>
            </a:r>
          </a:p>
          <a:p>
            <a:pPr lvl="1"/>
            <a:r>
              <a:rPr lang="en-US" altLang="zh-CN" dirty="0" err="1"/>
              <a:t>unordered_map</a:t>
            </a:r>
            <a:endParaRPr lang="en-US" altLang="zh-CN" dirty="0"/>
          </a:p>
          <a:p>
            <a:pPr lvl="1"/>
            <a:r>
              <a:rPr lang="en-US" altLang="zh-CN" dirty="0" err="1"/>
              <a:t>unordered_set</a:t>
            </a:r>
            <a:endParaRPr lang="en-US" altLang="zh-CN" dirty="0"/>
          </a:p>
          <a:p>
            <a:r>
              <a:rPr lang="zh-CN" altLang="en-US" dirty="0" smtClean="0"/>
              <a:t>其他</a:t>
            </a:r>
            <a:endParaRPr lang="en-US" altLang="zh-CN" dirty="0" smtClean="0"/>
          </a:p>
          <a:p>
            <a:pPr lvl="1"/>
            <a:r>
              <a:rPr lang="en-US" altLang="zh-CN" dirty="0" err="1" smtClean="0"/>
              <a:t>bitset</a:t>
            </a:r>
            <a:endParaRPr lang="zh-CN" altLang="en-US" dirty="0"/>
          </a:p>
        </p:txBody>
      </p:sp>
    </p:spTree>
    <p:extLst>
      <p:ext uri="{BB962C8B-B14F-4D97-AF65-F5344CB8AC3E}">
        <p14:creationId xmlns:p14="http://schemas.microsoft.com/office/powerpoint/2010/main" xmlns="" val="634095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C60E45-B1C7-4074-96AA-F7E523DE7D82}"/>
              </a:ext>
            </a:extLst>
          </p:cNvPr>
          <p:cNvSpPr>
            <a:spLocks noGrp="1"/>
          </p:cNvSpPr>
          <p:nvPr>
            <p:ph type="title"/>
          </p:nvPr>
        </p:nvSpPr>
        <p:spPr/>
        <p:txBody>
          <a:bodyPr/>
          <a:lstStyle/>
          <a:p>
            <a:r>
              <a:rPr lang="en-US" altLang="zh-CN" dirty="0"/>
              <a:t>C++</a:t>
            </a:r>
            <a:r>
              <a:rPr lang="zh-CN" altLang="en-US" dirty="0"/>
              <a:t>应用的结构层次</a:t>
            </a:r>
          </a:p>
        </p:txBody>
      </p:sp>
      <p:sp>
        <p:nvSpPr>
          <p:cNvPr id="5" name="矩形: 圆角 4">
            <a:extLst>
              <a:ext uri="{FF2B5EF4-FFF2-40B4-BE49-F238E27FC236}">
                <a16:creationId xmlns:a16="http://schemas.microsoft.com/office/drawing/2014/main" xmlns="" id="{EE44D968-24E4-4878-9D69-18448BE43E98}"/>
              </a:ext>
            </a:extLst>
          </p:cNvPr>
          <p:cNvSpPr/>
          <p:nvPr/>
        </p:nvSpPr>
        <p:spPr>
          <a:xfrm>
            <a:off x="2395037" y="2036618"/>
            <a:ext cx="8607480" cy="529937"/>
          </a:xfrm>
          <a:prstGeom prst="roundRect">
            <a:avLst>
              <a:gd name="adj" fmla="val 24940"/>
            </a:avLst>
          </a:prstGeom>
          <a:solidFill>
            <a:schemeClr val="accent5">
              <a:lumMod val="40000"/>
              <a:lumOff val="60000"/>
            </a:schemeClr>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Application</a:t>
            </a:r>
            <a:endParaRPr lang="zh-CN" altLang="en-US"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xmlns="" id="{14BF655C-EC88-43C0-B37B-5F208E329AF1}"/>
              </a:ext>
            </a:extLst>
          </p:cNvPr>
          <p:cNvSpPr/>
          <p:nvPr/>
        </p:nvSpPr>
        <p:spPr>
          <a:xfrm>
            <a:off x="380794" y="2036619"/>
            <a:ext cx="1738952" cy="3013364"/>
          </a:xfrm>
          <a:prstGeom prst="roundRect">
            <a:avLst>
              <a:gd name="adj" fmla="val 3806"/>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语言层</a:t>
            </a:r>
          </a:p>
        </p:txBody>
      </p:sp>
      <p:sp>
        <p:nvSpPr>
          <p:cNvPr id="7" name="矩形 6">
            <a:extLst>
              <a:ext uri="{FF2B5EF4-FFF2-40B4-BE49-F238E27FC236}">
                <a16:creationId xmlns:a16="http://schemas.microsoft.com/office/drawing/2014/main" xmlns="" id="{262A7AD9-241B-400C-8DDF-CE1FC797945C}"/>
              </a:ext>
            </a:extLst>
          </p:cNvPr>
          <p:cNvSpPr/>
          <p:nvPr/>
        </p:nvSpPr>
        <p:spPr>
          <a:xfrm>
            <a:off x="656085" y="2577092"/>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顺序</a:t>
            </a:r>
          </a:p>
        </p:txBody>
      </p:sp>
      <p:sp>
        <p:nvSpPr>
          <p:cNvPr id="8" name="矩形 7">
            <a:extLst>
              <a:ext uri="{FF2B5EF4-FFF2-40B4-BE49-F238E27FC236}">
                <a16:creationId xmlns:a16="http://schemas.microsoft.com/office/drawing/2014/main" xmlns="" id="{49B7A828-FDB6-4182-90EC-3D894E5E2FE4}"/>
              </a:ext>
            </a:extLst>
          </p:cNvPr>
          <p:cNvSpPr/>
          <p:nvPr/>
        </p:nvSpPr>
        <p:spPr>
          <a:xfrm>
            <a:off x="656085" y="2982888"/>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分支</a:t>
            </a:r>
          </a:p>
        </p:txBody>
      </p:sp>
      <p:sp>
        <p:nvSpPr>
          <p:cNvPr id="9" name="矩形 8">
            <a:extLst>
              <a:ext uri="{FF2B5EF4-FFF2-40B4-BE49-F238E27FC236}">
                <a16:creationId xmlns:a16="http://schemas.microsoft.com/office/drawing/2014/main" xmlns="" id="{DAA8AE0B-D391-43E1-824C-727FD2562AFA}"/>
              </a:ext>
            </a:extLst>
          </p:cNvPr>
          <p:cNvSpPr/>
          <p:nvPr/>
        </p:nvSpPr>
        <p:spPr>
          <a:xfrm>
            <a:off x="656085" y="3388684"/>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循环</a:t>
            </a:r>
          </a:p>
        </p:txBody>
      </p:sp>
      <p:sp>
        <p:nvSpPr>
          <p:cNvPr id="12" name="矩形 11">
            <a:extLst>
              <a:ext uri="{FF2B5EF4-FFF2-40B4-BE49-F238E27FC236}">
                <a16:creationId xmlns:a16="http://schemas.microsoft.com/office/drawing/2014/main" xmlns="" id="{3AE805DE-ABA5-4FE9-80FA-B050F2C14252}"/>
              </a:ext>
            </a:extLst>
          </p:cNvPr>
          <p:cNvSpPr/>
          <p:nvPr/>
        </p:nvSpPr>
        <p:spPr>
          <a:xfrm>
            <a:off x="656085" y="3794480"/>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函数</a:t>
            </a:r>
          </a:p>
        </p:txBody>
      </p:sp>
      <p:sp>
        <p:nvSpPr>
          <p:cNvPr id="13" name="矩形 12">
            <a:extLst>
              <a:ext uri="{FF2B5EF4-FFF2-40B4-BE49-F238E27FC236}">
                <a16:creationId xmlns:a16="http://schemas.microsoft.com/office/drawing/2014/main" xmlns="" id="{952749FC-973E-480B-ABB8-8391804928C3}"/>
              </a:ext>
            </a:extLst>
          </p:cNvPr>
          <p:cNvSpPr/>
          <p:nvPr/>
        </p:nvSpPr>
        <p:spPr>
          <a:xfrm>
            <a:off x="656385" y="4200927"/>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继承</a:t>
            </a:r>
          </a:p>
        </p:txBody>
      </p:sp>
      <p:sp>
        <p:nvSpPr>
          <p:cNvPr id="14" name="矩形 13">
            <a:extLst>
              <a:ext uri="{FF2B5EF4-FFF2-40B4-BE49-F238E27FC236}">
                <a16:creationId xmlns:a16="http://schemas.microsoft.com/office/drawing/2014/main" xmlns="" id="{2EEDE2B2-EDCC-43EE-8CD9-69628D54B750}"/>
              </a:ext>
            </a:extLst>
          </p:cNvPr>
          <p:cNvSpPr/>
          <p:nvPr/>
        </p:nvSpPr>
        <p:spPr>
          <a:xfrm>
            <a:off x="656085" y="4606723"/>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多态</a:t>
            </a:r>
          </a:p>
        </p:txBody>
      </p:sp>
      <p:sp>
        <p:nvSpPr>
          <p:cNvPr id="48" name="矩形: 圆角 47">
            <a:extLst>
              <a:ext uri="{FF2B5EF4-FFF2-40B4-BE49-F238E27FC236}">
                <a16:creationId xmlns:a16="http://schemas.microsoft.com/office/drawing/2014/main" xmlns="" id="{9C619E58-341D-4ADA-9014-C06DE4C32B2A}"/>
              </a:ext>
            </a:extLst>
          </p:cNvPr>
          <p:cNvSpPr/>
          <p:nvPr/>
        </p:nvSpPr>
        <p:spPr>
          <a:xfrm>
            <a:off x="4773645" y="5320605"/>
            <a:ext cx="6213354" cy="1195793"/>
          </a:xfrm>
          <a:prstGeom prst="roundRect">
            <a:avLst>
              <a:gd name="adj" fmla="val 23114"/>
            </a:avLst>
          </a:prstGeom>
          <a:solidFill>
            <a:schemeClr val="accent4">
              <a:lumMod val="60000"/>
              <a:lumOff val="40000"/>
            </a:schemeClr>
          </a:solidFill>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OS SDK</a:t>
            </a:r>
            <a:endParaRPr lang="zh-CN" altLang="en-US" dirty="0">
              <a:solidFill>
                <a:schemeClr val="bg1"/>
              </a:solidFill>
              <a:effectLst>
                <a:outerShdw blurRad="38100" dist="38100" dir="2700000" algn="tl">
                  <a:srgbClr val="000000">
                    <a:alpha val="43137"/>
                  </a:srgbClr>
                </a:outerShdw>
              </a:effectLst>
            </a:endParaRPr>
          </a:p>
        </p:txBody>
      </p:sp>
      <p:grpSp>
        <p:nvGrpSpPr>
          <p:cNvPr id="89" name="组合 88">
            <a:extLst>
              <a:ext uri="{FF2B5EF4-FFF2-40B4-BE49-F238E27FC236}">
                <a16:creationId xmlns:a16="http://schemas.microsoft.com/office/drawing/2014/main" xmlns="" id="{14AA4A2C-9EDA-4104-A0B4-E5BA5D0C0A23}"/>
              </a:ext>
            </a:extLst>
          </p:cNvPr>
          <p:cNvGrpSpPr/>
          <p:nvPr/>
        </p:nvGrpSpPr>
        <p:grpSpPr>
          <a:xfrm>
            <a:off x="2395037" y="4084281"/>
            <a:ext cx="5278581" cy="965702"/>
            <a:chOff x="4773646" y="3848537"/>
            <a:chExt cx="3736510" cy="965702"/>
          </a:xfrm>
        </p:grpSpPr>
        <p:sp>
          <p:nvSpPr>
            <p:cNvPr id="84" name="矩形: 圆角 83">
              <a:extLst>
                <a:ext uri="{FF2B5EF4-FFF2-40B4-BE49-F238E27FC236}">
                  <a16:creationId xmlns:a16="http://schemas.microsoft.com/office/drawing/2014/main" xmlns="" id="{76E5FD1A-48BD-479D-8E2D-102C4F8FA991}"/>
                </a:ext>
              </a:extLst>
            </p:cNvPr>
            <p:cNvSpPr/>
            <p:nvPr/>
          </p:nvSpPr>
          <p:spPr>
            <a:xfrm>
              <a:off x="4773646" y="3848537"/>
              <a:ext cx="3736510" cy="965702"/>
            </a:xfrm>
            <a:prstGeom prst="roundRect">
              <a:avLst>
                <a:gd name="adj" fmla="val 4019"/>
              </a:avLst>
            </a:prstGeom>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effectLst>
                    <a:outerShdw blurRad="38100" dist="38100" dir="2700000" algn="tl">
                      <a:srgbClr val="000000">
                        <a:alpha val="43137"/>
                      </a:srgbClr>
                    </a:outerShdw>
                  </a:effectLst>
                </a:rPr>
                <a:t>C&amp;C++</a:t>
              </a:r>
              <a:r>
                <a:rPr lang="zh-CN" altLang="en-US" dirty="0">
                  <a:solidFill>
                    <a:schemeClr val="bg1"/>
                  </a:solidFill>
                  <a:effectLst>
                    <a:outerShdw blurRad="38100" dist="38100" dir="2700000" algn="tl">
                      <a:srgbClr val="000000">
                        <a:alpha val="43137"/>
                      </a:srgbClr>
                    </a:outerShdw>
                  </a:effectLst>
                </a:rPr>
                <a:t>标准库</a:t>
              </a:r>
            </a:p>
          </p:txBody>
        </p:sp>
        <p:sp>
          <p:nvSpPr>
            <p:cNvPr id="11" name="矩形: 圆角 10">
              <a:extLst>
                <a:ext uri="{FF2B5EF4-FFF2-40B4-BE49-F238E27FC236}">
                  <a16:creationId xmlns:a16="http://schemas.microsoft.com/office/drawing/2014/main" xmlns="" id="{F2223B71-A045-4871-9215-AB8EDA35A814}"/>
                </a:ext>
              </a:extLst>
            </p:cNvPr>
            <p:cNvSpPr/>
            <p:nvPr/>
          </p:nvSpPr>
          <p:spPr>
            <a:xfrm>
              <a:off x="5075161" y="4295766"/>
              <a:ext cx="141131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CRT</a:t>
              </a:r>
              <a:endParaRPr lang="zh-CN" altLang="en-US" dirty="0">
                <a:solidFill>
                  <a:schemeClr val="bg1"/>
                </a:solidFill>
                <a:effectLst>
                  <a:outerShdw blurRad="38100" dist="38100" dir="2700000" algn="tl">
                    <a:srgbClr val="000000">
                      <a:alpha val="43137"/>
                    </a:srgbClr>
                  </a:outerShdw>
                </a:effectLst>
              </a:endParaRPr>
            </a:p>
          </p:txBody>
        </p:sp>
        <p:sp>
          <p:nvSpPr>
            <p:cNvPr id="30" name="矩形: 圆角 29">
              <a:extLst>
                <a:ext uri="{FF2B5EF4-FFF2-40B4-BE49-F238E27FC236}">
                  <a16:creationId xmlns:a16="http://schemas.microsoft.com/office/drawing/2014/main" xmlns="" id="{41DB1094-38EE-4638-AD1B-F5C2BB68C281}"/>
                </a:ext>
              </a:extLst>
            </p:cNvPr>
            <p:cNvSpPr/>
            <p:nvPr/>
          </p:nvSpPr>
          <p:spPr>
            <a:xfrm>
              <a:off x="6795343" y="4295766"/>
              <a:ext cx="1411310" cy="341868"/>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STL</a:t>
              </a:r>
              <a:endParaRPr lang="zh-CN" altLang="en-US" dirty="0">
                <a:solidFill>
                  <a:schemeClr val="bg1"/>
                </a:solidFill>
                <a:effectLst>
                  <a:outerShdw blurRad="38100" dist="38100" dir="2700000" algn="tl">
                    <a:srgbClr val="000000">
                      <a:alpha val="43137"/>
                    </a:srgbClr>
                  </a:outerShdw>
                </a:effectLst>
              </a:endParaRPr>
            </a:p>
          </p:txBody>
        </p:sp>
      </p:grpSp>
      <p:sp>
        <p:nvSpPr>
          <p:cNvPr id="88" name="矩形: 圆角 87">
            <a:extLst>
              <a:ext uri="{FF2B5EF4-FFF2-40B4-BE49-F238E27FC236}">
                <a16:creationId xmlns:a16="http://schemas.microsoft.com/office/drawing/2014/main" xmlns="" id="{ED10D48A-EF26-44AA-848C-4427840BCC56}"/>
              </a:ext>
            </a:extLst>
          </p:cNvPr>
          <p:cNvSpPr/>
          <p:nvPr/>
        </p:nvSpPr>
        <p:spPr>
          <a:xfrm>
            <a:off x="4384441" y="2788956"/>
            <a:ext cx="5195977" cy="1060694"/>
          </a:xfrm>
          <a:prstGeom prst="roundRect">
            <a:avLst>
              <a:gd name="adj" fmla="val 12409"/>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第三方库</a:t>
            </a:r>
          </a:p>
        </p:txBody>
      </p:sp>
      <p:sp>
        <p:nvSpPr>
          <p:cNvPr id="90" name="矩形: 圆角 89">
            <a:extLst>
              <a:ext uri="{FF2B5EF4-FFF2-40B4-BE49-F238E27FC236}">
                <a16:creationId xmlns:a16="http://schemas.microsoft.com/office/drawing/2014/main" xmlns="" id="{E533D867-DFEE-4F0F-B41E-D3F5CDA6D9C3}"/>
              </a:ext>
            </a:extLst>
          </p:cNvPr>
          <p:cNvSpPr/>
          <p:nvPr/>
        </p:nvSpPr>
        <p:spPr>
          <a:xfrm>
            <a:off x="4550496"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Boost</a:t>
            </a:r>
            <a:endParaRPr lang="zh-CN" altLang="en-US" dirty="0">
              <a:solidFill>
                <a:schemeClr val="bg1"/>
              </a:solidFill>
              <a:effectLst>
                <a:outerShdw blurRad="38100" dist="38100" dir="2700000" algn="tl">
                  <a:srgbClr val="000000">
                    <a:alpha val="43137"/>
                  </a:srgbClr>
                </a:outerShdw>
              </a:effectLst>
            </a:endParaRPr>
          </a:p>
        </p:txBody>
      </p:sp>
      <p:sp>
        <p:nvSpPr>
          <p:cNvPr id="91" name="矩形: 圆角 90">
            <a:extLst>
              <a:ext uri="{FF2B5EF4-FFF2-40B4-BE49-F238E27FC236}">
                <a16:creationId xmlns:a16="http://schemas.microsoft.com/office/drawing/2014/main" xmlns="" id="{3A1A4D85-9586-44D9-AD4A-79FA5A65C97F}"/>
              </a:ext>
            </a:extLst>
          </p:cNvPr>
          <p:cNvSpPr/>
          <p:nvPr/>
        </p:nvSpPr>
        <p:spPr>
          <a:xfrm>
            <a:off x="7068780" y="3264132"/>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Lua</a:t>
            </a:r>
            <a:endParaRPr lang="zh-CN" altLang="en-US" dirty="0">
              <a:solidFill>
                <a:schemeClr val="bg1"/>
              </a:solidFill>
              <a:effectLst>
                <a:outerShdw blurRad="38100" dist="38100" dir="2700000" algn="tl">
                  <a:srgbClr val="000000">
                    <a:alpha val="43137"/>
                  </a:srgbClr>
                </a:outerShdw>
              </a:effectLst>
            </a:endParaRPr>
          </a:p>
        </p:txBody>
      </p:sp>
      <p:sp>
        <p:nvSpPr>
          <p:cNvPr id="92" name="矩形: 圆角 91">
            <a:extLst>
              <a:ext uri="{FF2B5EF4-FFF2-40B4-BE49-F238E27FC236}">
                <a16:creationId xmlns:a16="http://schemas.microsoft.com/office/drawing/2014/main" xmlns="" id="{17C7361C-2C12-46AF-AC92-87BB61CD55BC}"/>
              </a:ext>
            </a:extLst>
          </p:cNvPr>
          <p:cNvSpPr/>
          <p:nvPr/>
        </p:nvSpPr>
        <p:spPr>
          <a:xfrm>
            <a:off x="8327923"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SDGP</a:t>
            </a:r>
            <a:endParaRPr lang="zh-CN" altLang="en-US" dirty="0">
              <a:solidFill>
                <a:schemeClr val="bg1"/>
              </a:solidFill>
              <a:effectLst>
                <a:outerShdw blurRad="38100" dist="38100" dir="2700000" algn="tl">
                  <a:srgbClr val="000000">
                    <a:alpha val="43137"/>
                  </a:srgbClr>
                </a:outerShdw>
              </a:effectLst>
            </a:endParaRPr>
          </a:p>
        </p:txBody>
      </p:sp>
      <p:sp>
        <p:nvSpPr>
          <p:cNvPr id="93" name="矩形: 圆角 92">
            <a:extLst>
              <a:ext uri="{FF2B5EF4-FFF2-40B4-BE49-F238E27FC236}">
                <a16:creationId xmlns:a16="http://schemas.microsoft.com/office/drawing/2014/main" xmlns="" id="{B6DD1988-D6D2-4EA2-8862-B70012FE3B0D}"/>
              </a:ext>
            </a:extLst>
          </p:cNvPr>
          <p:cNvSpPr/>
          <p:nvPr/>
        </p:nvSpPr>
        <p:spPr>
          <a:xfrm>
            <a:off x="5809638" y="3261765"/>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err="1">
                <a:solidFill>
                  <a:schemeClr val="bg1"/>
                </a:solidFill>
                <a:effectLst>
                  <a:outerShdw blurRad="38100" dist="38100" dir="2700000" algn="tl">
                    <a:srgbClr val="000000">
                      <a:alpha val="43137"/>
                    </a:srgbClr>
                  </a:outerShdw>
                </a:effectLst>
              </a:rPr>
              <a:t>ZLib</a:t>
            </a:r>
            <a:endParaRPr lang="zh-CN" alt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2621262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 – </a:t>
            </a:r>
            <a:r>
              <a:rPr lang="zh-CN" altLang="en-US" dirty="0"/>
              <a:t>迭代器</a:t>
            </a:r>
          </a:p>
        </p:txBody>
      </p:sp>
      <p:sp>
        <p:nvSpPr>
          <p:cNvPr id="3" name="内容占位符 2"/>
          <p:cNvSpPr>
            <a:spLocks noGrp="1"/>
          </p:cNvSpPr>
          <p:nvPr>
            <p:ph idx="1"/>
          </p:nvPr>
        </p:nvSpPr>
        <p:spPr>
          <a:xfrm>
            <a:off x="1202919" y="2011680"/>
            <a:ext cx="9784080" cy="4206240"/>
          </a:xfrm>
        </p:spPr>
        <p:txBody>
          <a:bodyPr/>
          <a:lstStyle/>
          <a:p>
            <a:r>
              <a:rPr lang="zh-CN" altLang="en-US" dirty="0"/>
              <a:t>什么是迭代器</a:t>
            </a:r>
            <a:endParaRPr lang="en-US" altLang="zh-CN" dirty="0"/>
          </a:p>
          <a:p>
            <a:r>
              <a:rPr lang="zh-CN" altLang="en-US" dirty="0"/>
              <a:t>迭代器分类</a:t>
            </a:r>
            <a:endParaRPr lang="en-US" altLang="zh-CN" dirty="0"/>
          </a:p>
          <a:p>
            <a:pPr lvl="1"/>
            <a:r>
              <a:rPr lang="en-US" altLang="zh-CN" dirty="0"/>
              <a:t>input iterator</a:t>
            </a:r>
          </a:p>
          <a:p>
            <a:pPr lvl="1"/>
            <a:r>
              <a:rPr lang="en-US" altLang="zh-CN" dirty="0"/>
              <a:t>output iterator</a:t>
            </a:r>
          </a:p>
          <a:p>
            <a:pPr lvl="1"/>
            <a:r>
              <a:rPr lang="en-US" altLang="zh-CN" dirty="0"/>
              <a:t>forward iterator</a:t>
            </a:r>
          </a:p>
          <a:p>
            <a:pPr lvl="1"/>
            <a:r>
              <a:rPr lang="en-US" altLang="zh-CN" dirty="0"/>
              <a:t>bidirectional iterator</a:t>
            </a:r>
          </a:p>
          <a:p>
            <a:pPr lvl="1"/>
            <a:r>
              <a:rPr lang="en-US" altLang="zh-CN" dirty="0"/>
              <a:t>random iterator</a:t>
            </a:r>
          </a:p>
          <a:p>
            <a:pPr lvl="1"/>
            <a:r>
              <a:rPr lang="en-US" altLang="zh-CN" dirty="0"/>
              <a:t>reverse iterator</a:t>
            </a:r>
          </a:p>
        </p:txBody>
      </p:sp>
      <p:pic>
        <p:nvPicPr>
          <p:cNvPr id="2050" name="Picture 2" descr="http://upload-images.jianshu.io/upload_images/569506-8c70ef2fbc021363.png?imageMogr2/auto-orient/strip%7CimageView2/2">
            <a:extLst>
              <a:ext uri="{FF2B5EF4-FFF2-40B4-BE49-F238E27FC236}">
                <a16:creationId xmlns:a16="http://schemas.microsoft.com/office/drawing/2014/main" xmlns="" id="{25E24346-E702-448D-A4B7-93D263F6EA3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4959" y="2011680"/>
            <a:ext cx="5943600" cy="46578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28727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xmlns="" id="{04BEBB58-F4D0-46D2-9EB4-F6B916A3C3F3}"/>
              </a:ext>
            </a:extLst>
          </p:cNvPr>
          <p:cNvSpPr>
            <a:spLocks noGrp="1"/>
          </p:cNvSpPr>
          <p:nvPr>
            <p:ph idx="1"/>
          </p:nvPr>
        </p:nvSpPr>
        <p:spPr/>
        <p:txBody>
          <a:bodyPr/>
          <a:lstStyle/>
          <a:p>
            <a:r>
              <a:rPr lang="zh-CN" altLang="en-US" b="1" dirty="0">
                <a:solidFill>
                  <a:schemeClr val="accent1"/>
                </a:solidFill>
              </a:rPr>
              <a:t>迭代器如何分类？</a:t>
            </a:r>
            <a:endParaRPr lang="en-US" altLang="zh-CN" b="1" dirty="0">
              <a:solidFill>
                <a:schemeClr val="accent1"/>
              </a:solidFill>
            </a:endParaRPr>
          </a:p>
          <a:p>
            <a:r>
              <a:rPr lang="en-US" altLang="zh-CN" dirty="0"/>
              <a:t>++iterator or iterator++ ?</a:t>
            </a:r>
          </a:p>
          <a:p>
            <a:r>
              <a:rPr lang="zh-CN" altLang="en-US" dirty="0"/>
              <a:t>删除容器中的元素</a:t>
            </a:r>
            <a:endParaRPr lang="en-US" altLang="zh-CN" dirty="0"/>
          </a:p>
          <a:p>
            <a:r>
              <a:rPr lang="zh-CN" altLang="en-US" dirty="0"/>
              <a:t>如何自己实现一个迭代器？</a:t>
            </a:r>
          </a:p>
        </p:txBody>
      </p:sp>
      <p:pic>
        <p:nvPicPr>
          <p:cNvPr id="4" name="图片 3">
            <a:extLst>
              <a:ext uri="{FF2B5EF4-FFF2-40B4-BE49-F238E27FC236}">
                <a16:creationId xmlns:a16="http://schemas.microsoft.com/office/drawing/2014/main" xmlns="" id="{CD80C42C-4844-4D4E-8B63-BD916F8DC115}"/>
              </a:ext>
            </a:extLst>
          </p:cNvPr>
          <p:cNvPicPr>
            <a:picLocks noChangeAspect="1"/>
          </p:cNvPicPr>
          <p:nvPr/>
        </p:nvPicPr>
        <p:blipFill>
          <a:blip r:embed="rId3"/>
          <a:stretch>
            <a:fillRect/>
          </a:stretch>
        </p:blipFill>
        <p:spPr>
          <a:xfrm>
            <a:off x="5510212" y="2011680"/>
            <a:ext cx="5286375" cy="2362200"/>
          </a:xfrm>
          <a:prstGeom prst="rect">
            <a:avLst/>
          </a:prstGeom>
        </p:spPr>
      </p:pic>
      <p:pic>
        <p:nvPicPr>
          <p:cNvPr id="5" name="图片 4">
            <a:extLst>
              <a:ext uri="{FF2B5EF4-FFF2-40B4-BE49-F238E27FC236}">
                <a16:creationId xmlns:a16="http://schemas.microsoft.com/office/drawing/2014/main" xmlns="" id="{ABFD5CC8-9C2C-4C57-BE7A-BAC9D794F837}"/>
              </a:ext>
            </a:extLst>
          </p:cNvPr>
          <p:cNvPicPr>
            <a:picLocks noChangeAspect="1"/>
          </p:cNvPicPr>
          <p:nvPr/>
        </p:nvPicPr>
        <p:blipFill>
          <a:blip r:embed="rId4"/>
          <a:stretch>
            <a:fillRect/>
          </a:stretch>
        </p:blipFill>
        <p:spPr>
          <a:xfrm>
            <a:off x="6910387" y="4812291"/>
            <a:ext cx="3886200" cy="1495425"/>
          </a:xfrm>
          <a:prstGeom prst="rect">
            <a:avLst/>
          </a:prstGeom>
        </p:spPr>
      </p:pic>
    </p:spTree>
    <p:extLst>
      <p:ext uri="{BB962C8B-B14F-4D97-AF65-F5344CB8AC3E}">
        <p14:creationId xmlns:p14="http://schemas.microsoft.com/office/powerpoint/2010/main" xmlns="" val="30085688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xmlns=""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b="1" dirty="0">
                <a:solidFill>
                  <a:schemeClr val="accent1"/>
                </a:solidFill>
              </a:rPr>
              <a:t>++iterator or iterator++ ?</a:t>
            </a:r>
          </a:p>
          <a:p>
            <a:r>
              <a:rPr lang="zh-CN" altLang="en-US" dirty="0"/>
              <a:t>删除容器中的元素</a:t>
            </a:r>
            <a:endParaRPr lang="en-US" altLang="zh-CN" dirty="0"/>
          </a:p>
          <a:p>
            <a:r>
              <a:rPr lang="zh-CN" altLang="en-US" dirty="0"/>
              <a:t>如何自己实现一个迭代器？</a:t>
            </a:r>
          </a:p>
        </p:txBody>
      </p:sp>
    </p:spTree>
    <p:extLst>
      <p:ext uri="{BB962C8B-B14F-4D97-AF65-F5344CB8AC3E}">
        <p14:creationId xmlns:p14="http://schemas.microsoft.com/office/powerpoint/2010/main" xmlns="" val="859341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xmlns=""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dirty="0"/>
              <a:t>++iterator or iterator++ ?</a:t>
            </a:r>
          </a:p>
          <a:p>
            <a:r>
              <a:rPr lang="zh-CN" altLang="en-US" b="1" dirty="0">
                <a:solidFill>
                  <a:srgbClr val="FFC000"/>
                </a:solidFill>
              </a:rPr>
              <a:t>删除容器中的元素</a:t>
            </a:r>
            <a:endParaRPr lang="en-US" altLang="zh-CN" b="1" dirty="0">
              <a:solidFill>
                <a:srgbClr val="FFC000"/>
              </a:solidFill>
            </a:endParaRPr>
          </a:p>
          <a:p>
            <a:r>
              <a:rPr lang="zh-CN" altLang="en-US" dirty="0"/>
              <a:t>如何自己实现一个迭代器？</a:t>
            </a:r>
          </a:p>
        </p:txBody>
      </p:sp>
    </p:spTree>
    <p:extLst>
      <p:ext uri="{BB962C8B-B14F-4D97-AF65-F5344CB8AC3E}">
        <p14:creationId xmlns:p14="http://schemas.microsoft.com/office/powerpoint/2010/main" xmlns="" val="28219686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EEA15C-D37D-41E5-9908-681E1FE9349D}"/>
              </a:ext>
            </a:extLst>
          </p:cNvPr>
          <p:cNvSpPr>
            <a:spLocks noGrp="1"/>
          </p:cNvSpPr>
          <p:nvPr>
            <p:ph type="title"/>
          </p:nvPr>
        </p:nvSpPr>
        <p:spPr/>
        <p:txBody>
          <a:bodyPr/>
          <a:lstStyle/>
          <a:p>
            <a:r>
              <a:rPr lang="en-US" altLang="zh-CN" dirty="0"/>
              <a:t>STL – </a:t>
            </a:r>
            <a:r>
              <a:rPr lang="zh-CN" altLang="en-US" dirty="0"/>
              <a:t>函数</a:t>
            </a:r>
          </a:p>
        </p:txBody>
      </p:sp>
      <p:sp>
        <p:nvSpPr>
          <p:cNvPr id="3" name="内容占位符 2">
            <a:extLst>
              <a:ext uri="{FF2B5EF4-FFF2-40B4-BE49-F238E27FC236}">
                <a16:creationId xmlns:a16="http://schemas.microsoft.com/office/drawing/2014/main" xmlns="" id="{24831B2F-B669-46A1-A4C6-299D281DB09F}"/>
              </a:ext>
            </a:extLst>
          </p:cNvPr>
          <p:cNvSpPr>
            <a:spLocks noGrp="1"/>
          </p:cNvSpPr>
          <p:nvPr>
            <p:ph idx="1"/>
          </p:nvPr>
        </p:nvSpPr>
        <p:spPr>
          <a:xfrm>
            <a:off x="1202919" y="2011680"/>
            <a:ext cx="9784080" cy="4206240"/>
          </a:xfrm>
        </p:spPr>
        <p:txBody>
          <a:bodyPr/>
          <a:lstStyle/>
          <a:p>
            <a:r>
              <a:rPr lang="zh-CN" altLang="en-US" dirty="0"/>
              <a:t>函数对象</a:t>
            </a:r>
            <a:endParaRPr lang="en-US" altLang="zh-CN" dirty="0"/>
          </a:p>
          <a:p>
            <a:pPr lvl="1"/>
            <a:r>
              <a:rPr lang="zh-CN" altLang="en-US" dirty="0"/>
              <a:t>一元函数</a:t>
            </a:r>
            <a:endParaRPr lang="en-US" altLang="zh-CN" dirty="0"/>
          </a:p>
          <a:p>
            <a:pPr lvl="1"/>
            <a:r>
              <a:rPr lang="zh-CN" altLang="en-US" dirty="0"/>
              <a:t>二元函数</a:t>
            </a:r>
            <a:endParaRPr lang="en-US" altLang="zh-CN" dirty="0"/>
          </a:p>
          <a:p>
            <a:r>
              <a:rPr lang="zh-CN" altLang="en-US" dirty="0"/>
              <a:t>函数适配器</a:t>
            </a:r>
            <a:endParaRPr lang="en-US" altLang="zh-CN" dirty="0"/>
          </a:p>
          <a:p>
            <a:pPr lvl="1"/>
            <a:r>
              <a:rPr lang="en-US" altLang="zh-CN" dirty="0"/>
              <a:t>bind1st</a:t>
            </a:r>
          </a:p>
          <a:p>
            <a:pPr lvl="1"/>
            <a:r>
              <a:rPr lang="en-US" altLang="zh-CN" dirty="0"/>
              <a:t>bind2nd</a:t>
            </a:r>
          </a:p>
          <a:p>
            <a:pPr lvl="1"/>
            <a:r>
              <a:rPr lang="en-US" altLang="zh-CN" dirty="0"/>
              <a:t>not1</a:t>
            </a:r>
          </a:p>
          <a:p>
            <a:pPr lvl="1"/>
            <a:r>
              <a:rPr lang="en-US" altLang="zh-CN" dirty="0"/>
              <a:t>not2</a:t>
            </a:r>
          </a:p>
          <a:p>
            <a:pPr lvl="1"/>
            <a:r>
              <a:rPr lang="en-US" altLang="zh-CN" dirty="0" err="1"/>
              <a:t>mem_fun</a:t>
            </a:r>
            <a:endParaRPr lang="zh-CN" altLang="en-US" dirty="0"/>
          </a:p>
        </p:txBody>
      </p:sp>
      <p:pic>
        <p:nvPicPr>
          <p:cNvPr id="5" name="图片 4">
            <a:extLst>
              <a:ext uri="{FF2B5EF4-FFF2-40B4-BE49-F238E27FC236}">
                <a16:creationId xmlns:a16="http://schemas.microsoft.com/office/drawing/2014/main" xmlns="" id="{6172C48B-88E3-4EEF-8210-F9973ABEDF3D}"/>
              </a:ext>
            </a:extLst>
          </p:cNvPr>
          <p:cNvPicPr>
            <a:picLocks noChangeAspect="1"/>
          </p:cNvPicPr>
          <p:nvPr/>
        </p:nvPicPr>
        <p:blipFill>
          <a:blip r:embed="rId3"/>
          <a:stretch>
            <a:fillRect/>
          </a:stretch>
        </p:blipFill>
        <p:spPr>
          <a:xfrm>
            <a:off x="7808334" y="2011680"/>
            <a:ext cx="3952875" cy="2409825"/>
          </a:xfrm>
          <a:prstGeom prst="rect">
            <a:avLst/>
          </a:prstGeom>
        </p:spPr>
      </p:pic>
    </p:spTree>
    <p:extLst>
      <p:ext uri="{BB962C8B-B14F-4D97-AF65-F5344CB8AC3E}">
        <p14:creationId xmlns:p14="http://schemas.microsoft.com/office/powerpoint/2010/main" xmlns="" val="3448879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A0C8AB-9D91-4D9D-B405-589CB495080E}"/>
              </a:ext>
            </a:extLst>
          </p:cNvPr>
          <p:cNvSpPr>
            <a:spLocks noGrp="1"/>
          </p:cNvSpPr>
          <p:nvPr>
            <p:ph type="title"/>
          </p:nvPr>
        </p:nvSpPr>
        <p:spPr/>
        <p:txBody>
          <a:bodyPr/>
          <a:lstStyle/>
          <a:p>
            <a:r>
              <a:rPr lang="en-US" altLang="zh-CN" dirty="0"/>
              <a:t>STL – </a:t>
            </a:r>
            <a:r>
              <a:rPr lang="zh-CN" altLang="en-US" dirty="0"/>
              <a:t>算法</a:t>
            </a:r>
          </a:p>
        </p:txBody>
      </p:sp>
      <p:sp>
        <p:nvSpPr>
          <p:cNvPr id="3" name="内容占位符 2">
            <a:extLst>
              <a:ext uri="{FF2B5EF4-FFF2-40B4-BE49-F238E27FC236}">
                <a16:creationId xmlns:a16="http://schemas.microsoft.com/office/drawing/2014/main" xmlns="" id="{11CEAB21-C312-436A-85A5-B66EA9A8AD6C}"/>
              </a:ext>
            </a:extLst>
          </p:cNvPr>
          <p:cNvSpPr>
            <a:spLocks noGrp="1"/>
          </p:cNvSpPr>
          <p:nvPr>
            <p:ph idx="1"/>
          </p:nvPr>
        </p:nvSpPr>
        <p:spPr/>
        <p:txBody>
          <a:bodyPr/>
          <a:lstStyle/>
          <a:p>
            <a:r>
              <a:rPr lang="zh-CN" altLang="en-US"/>
              <a:t>非可变序列算法</a:t>
            </a:r>
          </a:p>
          <a:p>
            <a:r>
              <a:rPr lang="zh-CN" altLang="en-US"/>
              <a:t>可变序列算法</a:t>
            </a:r>
            <a:endParaRPr lang="en-US" altLang="zh-CN"/>
          </a:p>
          <a:p>
            <a:r>
              <a:rPr lang="zh-CN" altLang="en-US"/>
              <a:t>排序算法</a:t>
            </a:r>
          </a:p>
          <a:p>
            <a:r>
              <a:rPr lang="zh-CN" altLang="en-US"/>
              <a:t>数值算法</a:t>
            </a:r>
            <a:endParaRPr lang="zh-CN" altLang="en-US" dirty="0"/>
          </a:p>
        </p:txBody>
      </p:sp>
      <p:sp>
        <p:nvSpPr>
          <p:cNvPr id="5" name="矩形 4">
            <a:extLst>
              <a:ext uri="{FF2B5EF4-FFF2-40B4-BE49-F238E27FC236}">
                <a16:creationId xmlns:a16="http://schemas.microsoft.com/office/drawing/2014/main" xmlns="" id="{5209D9A7-9C93-4B46-B385-38E09D957729}"/>
              </a:ext>
            </a:extLst>
          </p:cNvPr>
          <p:cNvSpPr/>
          <p:nvPr/>
        </p:nvSpPr>
        <p:spPr>
          <a:xfrm>
            <a:off x="5392882" y="6217920"/>
            <a:ext cx="6348845" cy="369332"/>
          </a:xfrm>
          <a:prstGeom prst="rect">
            <a:avLst/>
          </a:prstGeom>
        </p:spPr>
        <p:txBody>
          <a:bodyPr wrap="square">
            <a:spAutoFit/>
          </a:bodyPr>
          <a:lstStyle/>
          <a:p>
            <a:r>
              <a:rPr lang="en-US" altLang="zh-CN" dirty="0"/>
              <a:t>STL</a:t>
            </a:r>
            <a:r>
              <a:rPr lang="zh-CN" altLang="en-US" dirty="0"/>
              <a:t>算法部分主要由头文件</a:t>
            </a:r>
            <a:r>
              <a:rPr lang="en-US" altLang="zh-CN" dirty="0"/>
              <a:t>&lt;algorithm&gt;,&lt;numeric&gt;,&lt;functional&gt;</a:t>
            </a:r>
            <a:endParaRPr lang="zh-CN" altLang="en-US" dirty="0"/>
          </a:p>
        </p:txBody>
      </p:sp>
    </p:spTree>
    <p:extLst>
      <p:ext uri="{BB962C8B-B14F-4D97-AF65-F5344CB8AC3E}">
        <p14:creationId xmlns:p14="http://schemas.microsoft.com/office/powerpoint/2010/main" xmlns="" val="35565196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21ADA9-E428-467F-8F4E-0F66C98859A0}"/>
              </a:ext>
            </a:extLst>
          </p:cNvPr>
          <p:cNvSpPr>
            <a:spLocks noGrp="1"/>
          </p:cNvSpPr>
          <p:nvPr>
            <p:ph type="title"/>
          </p:nvPr>
        </p:nvSpPr>
        <p:spPr/>
        <p:txBody>
          <a:bodyPr/>
          <a:lstStyle/>
          <a:p>
            <a:r>
              <a:rPr lang="en-US" altLang="zh-CN" dirty="0"/>
              <a:t>STL – </a:t>
            </a:r>
            <a:r>
              <a:rPr lang="zh-CN" altLang="en-US" dirty="0"/>
              <a:t>查找算法（</a:t>
            </a:r>
            <a:r>
              <a:rPr lang="en-US" altLang="zh-CN" dirty="0"/>
              <a:t>13</a:t>
            </a:r>
            <a:r>
              <a:rPr lang="zh-CN" altLang="en-US" dirty="0"/>
              <a:t>）</a:t>
            </a:r>
          </a:p>
        </p:txBody>
      </p:sp>
      <p:graphicFrame>
        <p:nvGraphicFramePr>
          <p:cNvPr id="6" name="表格 5">
            <a:extLst>
              <a:ext uri="{FF2B5EF4-FFF2-40B4-BE49-F238E27FC236}">
                <a16:creationId xmlns:a16="http://schemas.microsoft.com/office/drawing/2014/main" xmlns="" id="{554E1625-7DB5-484D-829B-C78F51E3CB1D}"/>
              </a:ext>
            </a:extLst>
          </p:cNvPr>
          <p:cNvGraphicFramePr>
            <a:graphicFrameLocks noGrp="1"/>
          </p:cNvGraphicFramePr>
          <p:nvPr>
            <p:extLst>
              <p:ext uri="{D42A27DB-BD31-4B8C-83A1-F6EECF244321}">
                <p14:modId xmlns:p14="http://schemas.microsoft.com/office/powerpoint/2010/main" xmlns="" val="545237275"/>
              </p:ext>
            </p:extLst>
          </p:nvPr>
        </p:nvGraphicFramePr>
        <p:xfrm>
          <a:off x="764423" y="2009214"/>
          <a:ext cx="10661072" cy="4477068"/>
        </p:xfrm>
        <a:graphic>
          <a:graphicData uri="http://schemas.openxmlformats.org/drawingml/2006/table">
            <a:tbl>
              <a:tblPr>
                <a:tableStyleId>{0660B408-B3CF-4A94-85FC-2B1E0A45F4A2}</a:tableStyleId>
              </a:tblPr>
              <a:tblGrid>
                <a:gridCol w="1205345">
                  <a:extLst>
                    <a:ext uri="{9D8B030D-6E8A-4147-A177-3AD203B41FA5}">
                      <a16:colId xmlns:a16="http://schemas.microsoft.com/office/drawing/2014/main" xmlns="" val="2821672060"/>
                    </a:ext>
                  </a:extLst>
                </a:gridCol>
                <a:gridCol w="9455727">
                  <a:extLst>
                    <a:ext uri="{9D8B030D-6E8A-4147-A177-3AD203B41FA5}">
                      <a16:colId xmlns:a16="http://schemas.microsoft.com/office/drawing/2014/main" xmlns="" val="3745245639"/>
                    </a:ext>
                  </a:extLst>
                </a:gridCol>
              </a:tblGrid>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adjacent_find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对标识元素范围内，查找一对相邻重复元素，找到则返回指向这对元素的第一个元素的</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95972329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binary_search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在有序序列中查找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，找到返回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。重载的版本实用指定的比较函数对象或函数指针来判断相等。</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67864475"/>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count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利用等于操作符，把标志范围内的元素与输入值比较，返回相等元素个数。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94930112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count_if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利用输入的操作符，对标志范围内的元素进行操作，返回结果为</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79672051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equal_range</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功能类似</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equal，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返回一对</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第一个表示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897257688"/>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利用底层元素的等于操作符，对指定范围内的元素与输入值进行比较。当匹配时，结束搜索，返回该元素的一个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InputIterator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832137709"/>
                  </a:ext>
                </a:extLst>
              </a:tr>
              <a:tr h="392504">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find_end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的最后一次出现。找到则返回最后一对的第一个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，否则返回输入的</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627086641"/>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find_first_of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中任意一个元素的第一次出现。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419661269"/>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使用输入的函数代替等于操作符执行</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69145022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，指向在有序序列范围内的可以插入指定值而不破坏容器顺序的第一个位置。</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429580047"/>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，指向在有序序列范围内插入</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而不破坏容器顺序的最后一个位置，该位置标志一个大于</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的值。</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340631196"/>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给出两个范围，返回一个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，查找成功指向第一个范围内第一次出现子序列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第二个范围</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的位置，查找失败指向</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last1</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862126690"/>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search_n</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val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出现</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次的子序列。</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219294038"/>
                  </a:ext>
                </a:extLst>
              </a:tr>
            </a:tbl>
          </a:graphicData>
        </a:graphic>
      </p:graphicFrame>
    </p:spTree>
    <p:extLst>
      <p:ext uri="{BB962C8B-B14F-4D97-AF65-F5344CB8AC3E}">
        <p14:creationId xmlns:p14="http://schemas.microsoft.com/office/powerpoint/2010/main" xmlns="" val="399973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8757A8-1123-44D1-8B96-0680562790BD}"/>
              </a:ext>
            </a:extLst>
          </p:cNvPr>
          <p:cNvSpPr>
            <a:spLocks noGrp="1"/>
          </p:cNvSpPr>
          <p:nvPr>
            <p:ph type="title"/>
          </p:nvPr>
        </p:nvSpPr>
        <p:spPr/>
        <p:txBody>
          <a:bodyPr/>
          <a:lstStyle/>
          <a:p>
            <a:r>
              <a:rPr lang="en-US" altLang="zh-CN" dirty="0"/>
              <a:t>STL -</a:t>
            </a:r>
            <a:r>
              <a:rPr lang="zh-CN" altLang="en-US" dirty="0"/>
              <a:t>排序和通用算法（</a:t>
            </a:r>
            <a:r>
              <a:rPr lang="en-US" altLang="zh-CN" dirty="0"/>
              <a:t>14</a:t>
            </a:r>
            <a:r>
              <a:rPr lang="zh-CN" altLang="en-US" dirty="0"/>
              <a:t>）</a:t>
            </a:r>
          </a:p>
        </p:txBody>
      </p:sp>
      <p:graphicFrame>
        <p:nvGraphicFramePr>
          <p:cNvPr id="4" name="表格 3">
            <a:extLst>
              <a:ext uri="{FF2B5EF4-FFF2-40B4-BE49-F238E27FC236}">
                <a16:creationId xmlns:a16="http://schemas.microsoft.com/office/drawing/2014/main" xmlns="" id="{F9A68772-B6B0-48D2-8125-A7B9FE1EA67F}"/>
              </a:ext>
            </a:extLst>
          </p:cNvPr>
          <p:cNvGraphicFramePr>
            <a:graphicFrameLocks noGrp="1"/>
          </p:cNvGraphicFramePr>
          <p:nvPr>
            <p:extLst>
              <p:ext uri="{D42A27DB-BD31-4B8C-83A1-F6EECF244321}">
                <p14:modId xmlns:p14="http://schemas.microsoft.com/office/powerpoint/2010/main" xmlns="" val="2915772780"/>
              </p:ext>
            </p:extLst>
          </p:nvPr>
        </p:nvGraphicFramePr>
        <p:xfrm>
          <a:off x="509845" y="1995054"/>
          <a:ext cx="11170227" cy="4536000"/>
        </p:xfrm>
        <a:graphic>
          <a:graphicData uri="http://schemas.openxmlformats.org/drawingml/2006/table">
            <a:tbl>
              <a:tblPr>
                <a:tableStyleId>{2D5ABB26-0587-4C30-8999-92F81FD0307C}</a:tableStyleId>
              </a:tblPr>
              <a:tblGrid>
                <a:gridCol w="1506682">
                  <a:extLst>
                    <a:ext uri="{9D8B030D-6E8A-4147-A177-3AD203B41FA5}">
                      <a16:colId xmlns:a16="http://schemas.microsoft.com/office/drawing/2014/main" xmlns="" val="2699314545"/>
                    </a:ext>
                  </a:extLst>
                </a:gridCol>
                <a:gridCol w="9663545">
                  <a:extLst>
                    <a:ext uri="{9D8B030D-6E8A-4147-A177-3AD203B41FA5}">
                      <a16:colId xmlns:a16="http://schemas.microsoft.com/office/drawing/2014/main" xmlns="" val="2289090466"/>
                    </a:ext>
                  </a:extLst>
                </a:gridCol>
              </a:tblGrid>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inplace_merge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合并两个有序序列，结果序列覆盖两端范围。重载版本使用输入的操作进行排序。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4238422637"/>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合并两个有序序列，存放到另一个序列。重载版本使用自定义的比较。</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64530622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nth_element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将范围内的序列重新排序，使所有小于第</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个元素的元素都出现在它前面，而大于它的都出现在后面。重载版本使用自定义的比较操作。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36830163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对序列做部分排序，被排序元素个数正好可以被放到范围内。重载版本使用自定义的比较操作。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82586613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err="1">
                          <a:solidFill>
                            <a:schemeClr val="bg1"/>
                          </a:solidFill>
                          <a:effectLst/>
                          <a:latin typeface="微软雅黑 Light" panose="020B0502040204020203" pitchFamily="34" charset="-122"/>
                          <a:ea typeface="微软雅黑 Light" panose="020B0502040204020203" pitchFamily="34" charset="-122"/>
                        </a:rPr>
                        <a:t>partial_sort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类似，不过将经过排序的序列复制到另一个容器。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4225281729"/>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对指定范围内元素重新排序，使用输入的函数，把结果为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的元素放在结果为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false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的元素之前。</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6198307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random_shuffle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对指定范围内的元素随机调整次序。重载版本输入一个随机数产生操作。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49647188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将指定范围内元素重新反序排序。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789209385"/>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reverse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507934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rotate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将指定范围内元素移到容器末尾，由</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middle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指向的元素成为容器第一个元素。</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039462422"/>
                  </a:ext>
                </a:extLst>
              </a:tr>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rotate_copy</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rotate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47471840"/>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sort</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以升序重新排列指定范围内的元素。重载版本使用自定义的比较操作。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861112786"/>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类似，不过保留相等元素之间的顺序关系。</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587506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partition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类似，不过不保证保留容器中的相对顺序。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801378710"/>
                  </a:ext>
                </a:extLst>
              </a:tr>
            </a:tbl>
          </a:graphicData>
        </a:graphic>
      </p:graphicFrame>
    </p:spTree>
    <p:extLst>
      <p:ext uri="{BB962C8B-B14F-4D97-AF65-F5344CB8AC3E}">
        <p14:creationId xmlns:p14="http://schemas.microsoft.com/office/powerpoint/2010/main" xmlns="" val="959512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02AE42-B0C3-4A49-B7AE-65362C224F2C}"/>
              </a:ext>
            </a:extLst>
          </p:cNvPr>
          <p:cNvSpPr>
            <a:spLocks noGrp="1"/>
          </p:cNvSpPr>
          <p:nvPr>
            <p:ph type="title"/>
          </p:nvPr>
        </p:nvSpPr>
        <p:spPr/>
        <p:txBody>
          <a:bodyPr/>
          <a:lstStyle/>
          <a:p>
            <a:r>
              <a:rPr lang="en-US" altLang="zh-CN" dirty="0"/>
              <a:t>STL -</a:t>
            </a:r>
            <a:r>
              <a:rPr lang="zh-CN" altLang="en-US" dirty="0"/>
              <a:t>删除和替换算法</a:t>
            </a:r>
            <a:r>
              <a:rPr lang="en-US" altLang="zh-CN" dirty="0"/>
              <a:t>(15)</a:t>
            </a:r>
            <a:endParaRPr lang="zh-CN" altLang="en-US" dirty="0"/>
          </a:p>
        </p:txBody>
      </p:sp>
      <p:graphicFrame>
        <p:nvGraphicFramePr>
          <p:cNvPr id="4" name="内容占位符 3">
            <a:extLst>
              <a:ext uri="{FF2B5EF4-FFF2-40B4-BE49-F238E27FC236}">
                <a16:creationId xmlns:a16="http://schemas.microsoft.com/office/drawing/2014/main" xmlns="" id="{C265C2FB-7BE8-4774-9D31-52C4193FCC0B}"/>
              </a:ext>
            </a:extLst>
          </p:cNvPr>
          <p:cNvGraphicFramePr>
            <a:graphicFrameLocks noGrp="1"/>
          </p:cNvGraphicFramePr>
          <p:nvPr>
            <p:ph idx="1"/>
            <p:extLst>
              <p:ext uri="{D42A27DB-BD31-4B8C-83A1-F6EECF244321}">
                <p14:modId xmlns:p14="http://schemas.microsoft.com/office/powerpoint/2010/main" xmlns="" val="3157923488"/>
              </p:ext>
            </p:extLst>
          </p:nvPr>
        </p:nvGraphicFramePr>
        <p:xfrm>
          <a:off x="1044977" y="2034238"/>
          <a:ext cx="10099964" cy="4320000"/>
        </p:xfrm>
        <a:graphic>
          <a:graphicData uri="http://schemas.openxmlformats.org/drawingml/2006/table">
            <a:tbl>
              <a:tblPr>
                <a:tableStyleId>{3C2FFA5D-87B4-456A-9821-1D502468CF0F}</a:tableStyleId>
              </a:tblPr>
              <a:tblGrid>
                <a:gridCol w="1672937">
                  <a:extLst>
                    <a:ext uri="{9D8B030D-6E8A-4147-A177-3AD203B41FA5}">
                      <a16:colId xmlns:a16="http://schemas.microsoft.com/office/drawing/2014/main" xmlns="" val="3824608631"/>
                    </a:ext>
                  </a:extLst>
                </a:gridCol>
                <a:gridCol w="8427027">
                  <a:extLst>
                    <a:ext uri="{9D8B030D-6E8A-4147-A177-3AD203B41FA5}">
                      <a16:colId xmlns:a16="http://schemas.microsoft.com/office/drawing/2014/main" xmlns="" val="3631723282"/>
                    </a:ext>
                  </a:extLst>
                </a:gridCol>
              </a:tblGrid>
              <a:tr h="288000">
                <a:tc>
                  <a:txBody>
                    <a:bodyPr/>
                    <a:lstStyle/>
                    <a:p>
                      <a:pPr algn="l" fontAlgn="ctr"/>
                      <a:r>
                        <a:rPr lang="en-US" sz="1200" u="none" strike="noStrike">
                          <a:effectLst/>
                        </a:rPr>
                        <a:t>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复制序列</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175109584"/>
                  </a:ext>
                </a:extLst>
              </a:tr>
              <a:tr h="288000">
                <a:tc>
                  <a:txBody>
                    <a:bodyPr/>
                    <a:lstStyle/>
                    <a:p>
                      <a:pPr algn="l" fontAlgn="ctr"/>
                      <a:r>
                        <a:rPr lang="en-US" sz="1200" u="none" strike="noStrike">
                          <a:effectLst/>
                        </a:rPr>
                        <a:t>copy_backward</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copy</a:t>
                      </a:r>
                      <a:r>
                        <a:rPr lang="zh-CN" altLang="en-US" sz="1200" u="none" strike="noStrike">
                          <a:effectLst/>
                        </a:rPr>
                        <a:t>相同，不过元素是以相反顺序被拷贝。</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480393572"/>
                  </a:ext>
                </a:extLst>
              </a:tr>
              <a:tr h="288000">
                <a:tc>
                  <a:txBody>
                    <a:bodyPr/>
                    <a:lstStyle/>
                    <a:p>
                      <a:pPr algn="l" fontAlgn="ctr"/>
                      <a:r>
                        <a:rPr lang="en-US" sz="1200" u="none" strike="noStrike">
                          <a:effectLst/>
                        </a:rPr>
                        <a:t>iter_swap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交换两个</a:t>
                      </a:r>
                      <a:r>
                        <a:rPr lang="en-US" sz="1200" u="none" strike="noStrike">
                          <a:effectLst/>
                        </a:rPr>
                        <a:t>ForwardIterator</a:t>
                      </a:r>
                      <a:r>
                        <a:rPr lang="zh-CN" altLang="en-US" sz="1200" u="none" strike="noStrike">
                          <a:effectLst/>
                        </a:rPr>
                        <a:t>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583131683"/>
                  </a:ext>
                </a:extLst>
              </a:tr>
              <a:tr h="288000">
                <a:tc>
                  <a:txBody>
                    <a:bodyPr/>
                    <a:lstStyle/>
                    <a:p>
                      <a:pPr algn="l" fontAlgn="ctr"/>
                      <a:r>
                        <a:rPr lang="en-US" sz="1200" u="none" strike="noStrike">
                          <a:effectLst/>
                        </a:rPr>
                        <a:t>remove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删除指定范围内所有等于指定元素的元素。注意，该函数不是真正删除函数。内置函数不适合使用</a:t>
                      </a:r>
                      <a:r>
                        <a:rPr lang="en-US" altLang="zh-CN" sz="1200" u="none" strike="noStrike">
                          <a:effectLst/>
                        </a:rPr>
                        <a:t>remove</a:t>
                      </a:r>
                      <a:r>
                        <a:rPr lang="zh-CN" altLang="en-US" sz="1200" u="none" strike="noStrike">
                          <a:effectLst/>
                        </a:rPr>
                        <a:t>和</a:t>
                      </a:r>
                      <a:r>
                        <a:rPr lang="en-US" altLang="zh-CN" sz="1200" u="none" strike="noStrike">
                          <a:effectLst/>
                        </a:rPr>
                        <a:t>remove_if</a:t>
                      </a:r>
                      <a:r>
                        <a:rPr lang="zh-CN" altLang="en-US" sz="1200" u="none" strike="noStrike">
                          <a:effectLst/>
                        </a:rPr>
                        <a:t>函数。</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407173029"/>
                  </a:ext>
                </a:extLst>
              </a:tr>
              <a:tr h="288000">
                <a:tc>
                  <a:txBody>
                    <a:bodyPr/>
                    <a:lstStyle/>
                    <a:p>
                      <a:pPr algn="l" fontAlgn="ctr"/>
                      <a:r>
                        <a:rPr lang="en-US" sz="1200" u="none" strike="noStrike">
                          <a:effectLst/>
                        </a:rPr>
                        <a:t>remove_copy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将所有不匹配元素复制到一个制定容器，返回</a:t>
                      </a:r>
                      <a:r>
                        <a:rPr lang="en-US" sz="1200" u="none" strike="noStrike">
                          <a:effectLst/>
                        </a:rPr>
                        <a:t>OutputIterator</a:t>
                      </a:r>
                      <a:r>
                        <a:rPr lang="zh-CN" altLang="en-US" sz="1200" u="none" strike="noStrike">
                          <a:effectLst/>
                        </a:rPr>
                        <a:t>指向被拷贝的末元素的下一个位置。</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4139471059"/>
                  </a:ext>
                </a:extLst>
              </a:tr>
              <a:tr h="288000">
                <a:tc>
                  <a:txBody>
                    <a:bodyPr/>
                    <a:lstStyle/>
                    <a:p>
                      <a:pPr algn="l" fontAlgn="ctr"/>
                      <a:r>
                        <a:rPr lang="en-US" sz="1200" u="none" strike="noStrike">
                          <a:effectLst/>
                        </a:rPr>
                        <a:t>remove_if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删除指定范围内输入操作结果为</a:t>
                      </a:r>
                      <a:r>
                        <a:rPr lang="en-US" altLang="zh-CN" sz="1200" u="none" strike="noStrike">
                          <a:effectLst/>
                        </a:rPr>
                        <a:t>true</a:t>
                      </a:r>
                      <a:r>
                        <a:rPr lang="zh-CN" altLang="en-US" sz="1200" u="none" strike="noStrike">
                          <a:effectLst/>
                        </a:rPr>
                        <a:t>的所有元素。</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58040965"/>
                  </a:ext>
                </a:extLst>
              </a:tr>
              <a:tr h="288000">
                <a:tc>
                  <a:txBody>
                    <a:bodyPr/>
                    <a:lstStyle/>
                    <a:p>
                      <a:pPr algn="l" fontAlgn="ctr"/>
                      <a:r>
                        <a:rPr lang="en-US" sz="1200" u="none" strike="noStrike">
                          <a:effectLst/>
                        </a:rPr>
                        <a:t>remove_copy_if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将所有不匹配元素拷贝到一个指定容器。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4164573274"/>
                  </a:ext>
                </a:extLst>
              </a:tr>
              <a:tr h="288000">
                <a:tc>
                  <a:txBody>
                    <a:bodyPr/>
                    <a:lstStyle/>
                    <a:p>
                      <a:pPr algn="l" fontAlgn="ctr"/>
                      <a:r>
                        <a:rPr lang="en-US" sz="1200" u="none" strike="noStrike">
                          <a:effectLst/>
                        </a:rPr>
                        <a:t>replace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将指定范围内所有等于</a:t>
                      </a:r>
                      <a:r>
                        <a:rPr lang="en-US" altLang="zh-CN" sz="1200" u="none" strike="noStrike">
                          <a:effectLst/>
                        </a:rPr>
                        <a:t>vold</a:t>
                      </a:r>
                      <a:r>
                        <a:rPr lang="zh-CN" altLang="en-US" sz="1200" u="none" strike="noStrike">
                          <a:effectLst/>
                        </a:rPr>
                        <a:t>的元素都用</a:t>
                      </a:r>
                      <a:r>
                        <a:rPr lang="en-US" altLang="zh-CN" sz="1200" u="none" strike="noStrike">
                          <a:effectLst/>
                        </a:rPr>
                        <a:t>vnew</a:t>
                      </a:r>
                      <a:r>
                        <a:rPr lang="zh-CN" altLang="en-US" sz="1200" u="none" strike="noStrike">
                          <a:effectLst/>
                        </a:rPr>
                        <a:t>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325514510"/>
                  </a:ext>
                </a:extLst>
              </a:tr>
              <a:tr h="288000">
                <a:tc>
                  <a:txBody>
                    <a:bodyPr/>
                    <a:lstStyle/>
                    <a:p>
                      <a:pPr algn="l" fontAlgn="ctr"/>
                      <a:r>
                        <a:rPr lang="en-US" sz="1200" u="none" strike="noStrike">
                          <a:effectLst/>
                        </a:rPr>
                        <a:t>replace_copy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replace</a:t>
                      </a:r>
                      <a:r>
                        <a:rPr lang="zh-CN" altLang="en-US" sz="1200" u="none" strike="noStrike">
                          <a:effectLst/>
                        </a:rPr>
                        <a:t>类似，不过将结果写入另一个容器。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48882447"/>
                  </a:ext>
                </a:extLst>
              </a:tr>
              <a:tr h="288000">
                <a:tc>
                  <a:txBody>
                    <a:bodyPr/>
                    <a:lstStyle/>
                    <a:p>
                      <a:pPr algn="l" fontAlgn="ctr"/>
                      <a:r>
                        <a:rPr lang="en-US" sz="1200" u="none" strike="noStrike">
                          <a:effectLst/>
                        </a:rPr>
                        <a:t>replace_if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将指定范围内所有操作结果为</a:t>
                      </a:r>
                      <a:r>
                        <a:rPr lang="en-US" altLang="zh-CN" sz="1200" u="none" strike="noStrike">
                          <a:effectLst/>
                        </a:rPr>
                        <a:t>true</a:t>
                      </a:r>
                      <a:r>
                        <a:rPr lang="zh-CN" altLang="en-US" sz="1200" u="none" strike="noStrike">
                          <a:effectLst/>
                        </a:rPr>
                        <a:t>的元素用新值代替。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493534023"/>
                  </a:ext>
                </a:extLst>
              </a:tr>
              <a:tr h="288000">
                <a:tc>
                  <a:txBody>
                    <a:bodyPr/>
                    <a:lstStyle/>
                    <a:p>
                      <a:pPr algn="l" fontAlgn="ctr"/>
                      <a:r>
                        <a:rPr lang="en-US" sz="1200" u="none" strike="noStrike">
                          <a:effectLst/>
                        </a:rPr>
                        <a:t>replace_copy_if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sz="1200" u="none" strike="noStrike">
                          <a:effectLst/>
                        </a:rPr>
                        <a:t>replace_if，</a:t>
                      </a:r>
                      <a:r>
                        <a:rPr lang="zh-CN" altLang="en-US" sz="1200" u="none" strike="noStrike">
                          <a:effectLst/>
                        </a:rPr>
                        <a:t>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890684578"/>
                  </a:ext>
                </a:extLst>
              </a:tr>
              <a:tr h="288000">
                <a:tc>
                  <a:txBody>
                    <a:bodyPr/>
                    <a:lstStyle/>
                    <a:p>
                      <a:pPr algn="l" fontAlgn="ctr"/>
                      <a:r>
                        <a:rPr lang="en-US" sz="1200" u="none" strike="noStrike">
                          <a:effectLst/>
                        </a:rPr>
                        <a:t>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交换存储在两个对象中的值。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99169715"/>
                  </a:ext>
                </a:extLst>
              </a:tr>
              <a:tr h="288000">
                <a:tc>
                  <a:txBody>
                    <a:bodyPr/>
                    <a:lstStyle/>
                    <a:p>
                      <a:pPr algn="l" fontAlgn="ctr"/>
                      <a:r>
                        <a:rPr lang="en-US" sz="1200" u="none" strike="noStrike">
                          <a:effectLst/>
                        </a:rPr>
                        <a:t>swap_range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将指定范围内的元素与另一个序列元素值进行交换。</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00901754"/>
                  </a:ext>
                </a:extLst>
              </a:tr>
              <a:tr h="288000">
                <a:tc>
                  <a:txBody>
                    <a:bodyPr/>
                    <a:lstStyle/>
                    <a:p>
                      <a:pPr algn="l" fontAlgn="ctr"/>
                      <a:r>
                        <a:rPr lang="en-US" sz="1200" u="none" strike="noStrike">
                          <a:effectLst/>
                        </a:rPr>
                        <a:t>unique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清除序列中重复元素，和</a:t>
                      </a:r>
                      <a:r>
                        <a:rPr lang="en-US" altLang="zh-CN" sz="1200" u="none" strike="noStrike">
                          <a:effectLst/>
                        </a:rPr>
                        <a:t>remove</a:t>
                      </a:r>
                      <a:r>
                        <a:rPr lang="zh-CN" altLang="en-US" sz="1200" u="none" strike="noStrike">
                          <a:effectLst/>
                        </a:rPr>
                        <a:t>类似，它也不能真正删除元素。重载版本使用自定义比较操作。</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999817506"/>
                  </a:ext>
                </a:extLst>
              </a:tr>
              <a:tr h="288000">
                <a:tc>
                  <a:txBody>
                    <a:bodyPr/>
                    <a:lstStyle/>
                    <a:p>
                      <a:pPr algn="l" fontAlgn="ctr"/>
                      <a:r>
                        <a:rPr lang="en-US" sz="1200" u="none" strike="noStrike">
                          <a:effectLst/>
                        </a:rPr>
                        <a:t>unique_copy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与</a:t>
                      </a:r>
                      <a:r>
                        <a:rPr lang="en-US" altLang="zh-CN" sz="1200" u="none" strike="noStrike" dirty="0">
                          <a:effectLst/>
                        </a:rPr>
                        <a:t>unique</a:t>
                      </a:r>
                      <a:r>
                        <a:rPr lang="zh-CN" altLang="en-US" sz="1200" u="none" strike="noStrike" dirty="0">
                          <a:effectLst/>
                        </a:rPr>
                        <a:t>类似，不过把结果输出到另一个容器。</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837373592"/>
                  </a:ext>
                </a:extLst>
              </a:tr>
            </a:tbl>
          </a:graphicData>
        </a:graphic>
      </p:graphicFrame>
    </p:spTree>
    <p:extLst>
      <p:ext uri="{BB962C8B-B14F-4D97-AF65-F5344CB8AC3E}">
        <p14:creationId xmlns:p14="http://schemas.microsoft.com/office/powerpoint/2010/main" xmlns="" val="3300425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770BD8-66F1-4F05-968F-D0E0334A4E3C}"/>
              </a:ext>
            </a:extLst>
          </p:cNvPr>
          <p:cNvSpPr>
            <a:spLocks noGrp="1"/>
          </p:cNvSpPr>
          <p:nvPr>
            <p:ph type="title"/>
          </p:nvPr>
        </p:nvSpPr>
        <p:spPr/>
        <p:txBody>
          <a:bodyPr/>
          <a:lstStyle/>
          <a:p>
            <a:r>
              <a:rPr lang="en-US" altLang="zh-CN" dirty="0"/>
              <a:t>STL -</a:t>
            </a:r>
            <a:r>
              <a:rPr lang="zh-CN" altLang="en-US" dirty="0"/>
              <a:t>排列组合算法</a:t>
            </a:r>
            <a:r>
              <a:rPr lang="en-US" altLang="zh-CN" dirty="0"/>
              <a:t>(2)</a:t>
            </a:r>
            <a:endParaRPr lang="zh-CN" altLang="en-US" dirty="0"/>
          </a:p>
        </p:txBody>
      </p:sp>
      <p:graphicFrame>
        <p:nvGraphicFramePr>
          <p:cNvPr id="4" name="内容占位符 3">
            <a:extLst>
              <a:ext uri="{FF2B5EF4-FFF2-40B4-BE49-F238E27FC236}">
                <a16:creationId xmlns:a16="http://schemas.microsoft.com/office/drawing/2014/main" xmlns="" id="{933F6EE0-AA49-47BD-A42F-6D1D7C1388EB}"/>
              </a:ext>
            </a:extLst>
          </p:cNvPr>
          <p:cNvGraphicFramePr>
            <a:graphicFrameLocks noGrp="1"/>
          </p:cNvGraphicFramePr>
          <p:nvPr>
            <p:ph idx="1"/>
            <p:extLst>
              <p:ext uri="{D42A27DB-BD31-4B8C-83A1-F6EECF244321}">
                <p14:modId xmlns:p14="http://schemas.microsoft.com/office/powerpoint/2010/main" xmlns="" val="3491705134"/>
              </p:ext>
            </p:extLst>
          </p:nvPr>
        </p:nvGraphicFramePr>
        <p:xfrm>
          <a:off x="1202919" y="2338820"/>
          <a:ext cx="9784080" cy="731520"/>
        </p:xfrm>
        <a:graphic>
          <a:graphicData uri="http://schemas.openxmlformats.org/drawingml/2006/table">
            <a:tbl>
              <a:tblPr/>
              <a:tblGrid>
                <a:gridCol w="1716926">
                  <a:extLst>
                    <a:ext uri="{9D8B030D-6E8A-4147-A177-3AD203B41FA5}">
                      <a16:colId xmlns:a16="http://schemas.microsoft.com/office/drawing/2014/main" xmlns="" val="3113230985"/>
                    </a:ext>
                  </a:extLst>
                </a:gridCol>
                <a:gridCol w="8067154">
                  <a:extLst>
                    <a:ext uri="{9D8B030D-6E8A-4147-A177-3AD203B41FA5}">
                      <a16:colId xmlns:a16="http://schemas.microsoft.com/office/drawing/2014/main" xmlns="" val="2163464886"/>
                    </a:ext>
                  </a:extLst>
                </a:gridCol>
              </a:tblGrid>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next_permutation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取出当前范围内的排列，并重新排序为下一个排列。重载版本使用自定义的比较操作。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606986830"/>
                  </a:ext>
                </a:extLst>
              </a:tr>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prev_permutation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取出指定范围内的序列并将它重新排序为上一个序列。如果不存在上一个序列则返回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false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921287995"/>
                  </a:ext>
                </a:extLst>
              </a:tr>
            </a:tbl>
          </a:graphicData>
        </a:graphic>
      </p:graphicFrame>
    </p:spTree>
    <p:extLst>
      <p:ext uri="{BB962C8B-B14F-4D97-AF65-F5344CB8AC3E}">
        <p14:creationId xmlns:p14="http://schemas.microsoft.com/office/powerpoint/2010/main" xmlns="" val="405926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的发展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xmlns="" val="1763301321"/>
              </p:ext>
            </p:extLst>
          </p:nvPr>
        </p:nvGraphicFramePr>
        <p:xfrm>
          <a:off x="914400" y="2366963"/>
          <a:ext cx="10362016" cy="3449642"/>
        </p:xfrm>
        <a:graphic>
          <a:graphicData uri="http://schemas.openxmlformats.org/drawingml/2006/table">
            <a:tbl>
              <a:tblPr/>
              <a:tblGrid>
                <a:gridCol w="2590504">
                  <a:extLst>
                    <a:ext uri="{9D8B030D-6E8A-4147-A177-3AD203B41FA5}">
                      <a16:colId xmlns:a16="http://schemas.microsoft.com/office/drawing/2014/main" xmlns="" val="2576985579"/>
                    </a:ext>
                  </a:extLst>
                </a:gridCol>
                <a:gridCol w="2590504">
                  <a:extLst>
                    <a:ext uri="{9D8B030D-6E8A-4147-A177-3AD203B41FA5}">
                      <a16:colId xmlns:a16="http://schemas.microsoft.com/office/drawing/2014/main" xmlns="" val="4055570013"/>
                    </a:ext>
                  </a:extLst>
                </a:gridCol>
                <a:gridCol w="2590504">
                  <a:extLst>
                    <a:ext uri="{9D8B030D-6E8A-4147-A177-3AD203B41FA5}">
                      <a16:colId xmlns:a16="http://schemas.microsoft.com/office/drawing/2014/main" xmlns="" val="520240701"/>
                    </a:ext>
                  </a:extLst>
                </a:gridCol>
                <a:gridCol w="2590504">
                  <a:extLst>
                    <a:ext uri="{9D8B030D-6E8A-4147-A177-3AD203B41FA5}">
                      <a16:colId xmlns:a16="http://schemas.microsoft.com/office/drawing/2014/main" xmlns="" val="2037879636"/>
                    </a:ext>
                  </a:extLst>
                </a:gridCol>
              </a:tblGrid>
              <a:tr h="281422">
                <a:tc>
                  <a:txBody>
                    <a:bodyPr/>
                    <a:lstStyle/>
                    <a:p>
                      <a:pPr algn="l" fontAlgn="t"/>
                      <a:r>
                        <a:rPr lang="zh-CN" altLang="en-US" sz="1600" b="1" dirty="0">
                          <a:solidFill>
                            <a:schemeClr val="tx1"/>
                          </a:solidFill>
                          <a:effectLst/>
                          <a:latin typeface="+mn-ea"/>
                          <a:ea typeface="+mn-ea"/>
                        </a:rPr>
                        <a:t>文档</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通称</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备注</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zh-CN" altLang="en-US" sz="1600" b="1" dirty="0">
                        <a:solidFill>
                          <a:schemeClr val="tx1"/>
                        </a:solidFill>
                        <a:effectLst/>
                        <a:latin typeface="+mn-ea"/>
                        <a:ea typeface="+mn-ea"/>
                      </a:endParaRP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xmlns="" val="18590503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19570:2015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用于并行计算的扩展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335116018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18822:2015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文件系统</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30291864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第四个</a:t>
                      </a:r>
                      <a:r>
                        <a:rPr lang="en-US" sz="1400">
                          <a:solidFill>
                            <a:schemeClr val="bg1"/>
                          </a:solidFill>
                          <a:effectLst/>
                          <a:latin typeface="华文宋体" panose="02010600040101010101" pitchFamily="2" charset="-122"/>
                          <a:ea typeface="华文宋体" panose="02010600040101010101" pitchFamily="2" charset="-122"/>
                        </a:rPr>
                        <a:t>C++</a:t>
                      </a:r>
                      <a:r>
                        <a:rPr lang="zh-CN" altLang="en-US" sz="140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2329481976"/>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TR 24733:2011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十进制浮点数扩展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64404483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第三个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4134765582"/>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29124:2010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数学函数扩展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306771892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19768:2007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C++TR1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技术报告：库扩展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2182806999"/>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18015:2006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性能技术报告</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274632135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第二个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390672650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C++98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第一个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2891839347"/>
                  </a:ext>
                </a:extLst>
              </a:tr>
            </a:tbl>
          </a:graphicData>
        </a:graphic>
      </p:graphicFrame>
    </p:spTree>
    <p:extLst>
      <p:ext uri="{BB962C8B-B14F-4D97-AF65-F5344CB8AC3E}">
        <p14:creationId xmlns:p14="http://schemas.microsoft.com/office/powerpoint/2010/main" xmlns="" val="293855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3A8FD0-C25E-4D53-9D28-126C767D1201}"/>
              </a:ext>
            </a:extLst>
          </p:cNvPr>
          <p:cNvSpPr>
            <a:spLocks noGrp="1"/>
          </p:cNvSpPr>
          <p:nvPr>
            <p:ph type="title"/>
          </p:nvPr>
        </p:nvSpPr>
        <p:spPr/>
        <p:txBody>
          <a:bodyPr/>
          <a:lstStyle/>
          <a:p>
            <a:r>
              <a:rPr lang="en-US" altLang="zh-CN" dirty="0"/>
              <a:t>STL -</a:t>
            </a:r>
            <a:r>
              <a:rPr lang="zh-CN" altLang="en-US" dirty="0"/>
              <a:t>算术算法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xmlns="" id="{76D0B67B-ADD3-49F4-873A-F0498F6EADA6}"/>
              </a:ext>
            </a:extLst>
          </p:cNvPr>
          <p:cNvGraphicFramePr>
            <a:graphicFrameLocks noGrp="1"/>
          </p:cNvGraphicFramePr>
          <p:nvPr>
            <p:ph idx="1"/>
            <p:extLst>
              <p:ext uri="{D42A27DB-BD31-4B8C-83A1-F6EECF244321}">
                <p14:modId xmlns:p14="http://schemas.microsoft.com/office/powerpoint/2010/main" xmlns="" val="2236865071"/>
              </p:ext>
            </p:extLst>
          </p:nvPr>
        </p:nvGraphicFramePr>
        <p:xfrm>
          <a:off x="1202919" y="2281527"/>
          <a:ext cx="9784080" cy="1633977"/>
        </p:xfrm>
        <a:graphic>
          <a:graphicData uri="http://schemas.openxmlformats.org/drawingml/2006/table">
            <a:tbl>
              <a:tblPr/>
              <a:tblGrid>
                <a:gridCol w="1852008">
                  <a:extLst>
                    <a:ext uri="{9D8B030D-6E8A-4147-A177-3AD203B41FA5}">
                      <a16:colId xmlns:a16="http://schemas.microsoft.com/office/drawing/2014/main" xmlns="" val="347099926"/>
                    </a:ext>
                  </a:extLst>
                </a:gridCol>
                <a:gridCol w="7932072">
                  <a:extLst>
                    <a:ext uri="{9D8B030D-6E8A-4147-A177-3AD203B41FA5}">
                      <a16:colId xmlns:a16="http://schemas.microsoft.com/office/drawing/2014/main" xmlns="" val="543550132"/>
                    </a:ext>
                  </a:extLst>
                </a:gridCol>
              </a:tblGrid>
              <a:tr h="392259">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对标识的序列段元素之和，加到一个由</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val</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指定的初始值上。重载版本不再做加法，而是传进来的二元操作符被应用到元素上。</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348146283"/>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partial_sum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创建一个新序列，其中每个元素值代表指定范围内该位置前所有元素之和。重载版本使用自定义操作代替加法。</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745828857"/>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inner_product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对两个序列做内积</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对应元素相乘，再求和</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并将内积加到一个输入的初始值上。重载版本使用用户定义的操作。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460112791"/>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adjacent_difference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创建一个新序列，新序列中每个新值代表当前元素与上一个元素的差。重载版本用指定二元操作计算相邻元素的差。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683342358"/>
                  </a:ext>
                </a:extLst>
              </a:tr>
            </a:tbl>
          </a:graphicData>
        </a:graphic>
      </p:graphicFrame>
    </p:spTree>
    <p:extLst>
      <p:ext uri="{BB962C8B-B14F-4D97-AF65-F5344CB8AC3E}">
        <p14:creationId xmlns:p14="http://schemas.microsoft.com/office/powerpoint/2010/main" xmlns="" val="1416603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E474F2-B380-471D-9F56-B3834E9FB945}"/>
              </a:ext>
            </a:extLst>
          </p:cNvPr>
          <p:cNvSpPr>
            <a:spLocks noGrp="1"/>
          </p:cNvSpPr>
          <p:nvPr>
            <p:ph type="title"/>
          </p:nvPr>
        </p:nvSpPr>
        <p:spPr/>
        <p:txBody>
          <a:bodyPr/>
          <a:lstStyle/>
          <a:p>
            <a:r>
              <a:rPr lang="en-US" altLang="zh-CN" dirty="0"/>
              <a:t>STL -</a:t>
            </a:r>
            <a:r>
              <a:rPr lang="zh-CN" altLang="en-US" dirty="0"/>
              <a:t>生成和异变算法</a:t>
            </a:r>
            <a:r>
              <a:rPr lang="en-US" altLang="zh-CN" dirty="0"/>
              <a:t>(6)</a:t>
            </a:r>
            <a:endParaRPr lang="zh-CN" altLang="en-US" dirty="0"/>
          </a:p>
        </p:txBody>
      </p:sp>
      <p:graphicFrame>
        <p:nvGraphicFramePr>
          <p:cNvPr id="4" name="内容占位符 3">
            <a:extLst>
              <a:ext uri="{FF2B5EF4-FFF2-40B4-BE49-F238E27FC236}">
                <a16:creationId xmlns:a16="http://schemas.microsoft.com/office/drawing/2014/main" xmlns="" id="{5B280349-792C-4C4C-A500-DF3CE462399E}"/>
              </a:ext>
            </a:extLst>
          </p:cNvPr>
          <p:cNvGraphicFramePr>
            <a:graphicFrameLocks noGrp="1"/>
          </p:cNvGraphicFramePr>
          <p:nvPr>
            <p:ph idx="1"/>
            <p:extLst>
              <p:ext uri="{D42A27DB-BD31-4B8C-83A1-F6EECF244321}">
                <p14:modId xmlns:p14="http://schemas.microsoft.com/office/powerpoint/2010/main" xmlns="" val="1890134222"/>
              </p:ext>
            </p:extLst>
          </p:nvPr>
        </p:nvGraphicFramePr>
        <p:xfrm>
          <a:off x="1202919" y="2011363"/>
          <a:ext cx="9784080" cy="1987200"/>
        </p:xfrm>
        <a:graphic>
          <a:graphicData uri="http://schemas.openxmlformats.org/drawingml/2006/table">
            <a:tbl>
              <a:tblPr/>
              <a:tblGrid>
                <a:gridCol w="1059847">
                  <a:extLst>
                    <a:ext uri="{9D8B030D-6E8A-4147-A177-3AD203B41FA5}">
                      <a16:colId xmlns:a16="http://schemas.microsoft.com/office/drawing/2014/main" xmlns="" val="294249575"/>
                    </a:ext>
                  </a:extLst>
                </a:gridCol>
                <a:gridCol w="8724233">
                  <a:extLst>
                    <a:ext uri="{9D8B030D-6E8A-4147-A177-3AD203B41FA5}">
                      <a16:colId xmlns:a16="http://schemas.microsoft.com/office/drawing/2014/main" xmlns="" val="71771061"/>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将输入值赋给标志范围内的所有元素。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50769013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93120840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for_each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用指定函数依次对指定范围内所有元素进行迭代访问，返回所指定的函数类型。该函数不得修改序列中的元素。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2789137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generate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连续调用输入的函数来填充指定的范围。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70710555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与</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函数类似，填充从指定</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开始的</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个元素。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702901500"/>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transform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将输入的操作作用与指定范围内的每个元素，并产生一个新的序列。重载版本将操作作用在一对元素上，另外一个元素来自输入的另外一个序列。结果输出到指定容器。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333069184"/>
                  </a:ext>
                </a:extLst>
              </a:tr>
            </a:tbl>
          </a:graphicData>
        </a:graphic>
      </p:graphicFrame>
    </p:spTree>
    <p:extLst>
      <p:ext uri="{BB962C8B-B14F-4D97-AF65-F5344CB8AC3E}">
        <p14:creationId xmlns:p14="http://schemas.microsoft.com/office/powerpoint/2010/main" xmlns="" val="1432262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2B3A0D-5B8C-410D-AF1E-C14DD8B42326}"/>
              </a:ext>
            </a:extLst>
          </p:cNvPr>
          <p:cNvSpPr>
            <a:spLocks noGrp="1"/>
          </p:cNvSpPr>
          <p:nvPr>
            <p:ph type="title"/>
          </p:nvPr>
        </p:nvSpPr>
        <p:spPr/>
        <p:txBody>
          <a:bodyPr/>
          <a:lstStyle/>
          <a:p>
            <a:r>
              <a:rPr lang="en-US" altLang="zh-CN" dirty="0"/>
              <a:t>STL -</a:t>
            </a:r>
            <a:r>
              <a:rPr lang="zh-CN" altLang="en-US" dirty="0"/>
              <a:t>关系算法</a:t>
            </a:r>
            <a:r>
              <a:rPr lang="en-US" altLang="zh-CN" dirty="0"/>
              <a:t>(8)</a:t>
            </a:r>
            <a:endParaRPr lang="zh-CN" altLang="en-US" dirty="0"/>
          </a:p>
        </p:txBody>
      </p:sp>
      <p:graphicFrame>
        <p:nvGraphicFramePr>
          <p:cNvPr id="4" name="内容占位符 3">
            <a:extLst>
              <a:ext uri="{FF2B5EF4-FFF2-40B4-BE49-F238E27FC236}">
                <a16:creationId xmlns:a16="http://schemas.microsoft.com/office/drawing/2014/main" xmlns="" id="{1813AFF1-7742-41F0-AC01-5611FA3C8E91}"/>
              </a:ext>
            </a:extLst>
          </p:cNvPr>
          <p:cNvGraphicFramePr>
            <a:graphicFrameLocks noGrp="1"/>
          </p:cNvGraphicFramePr>
          <p:nvPr>
            <p:ph idx="1"/>
            <p:extLst>
              <p:ext uri="{D42A27DB-BD31-4B8C-83A1-F6EECF244321}">
                <p14:modId xmlns:p14="http://schemas.microsoft.com/office/powerpoint/2010/main" xmlns="" val="2451822394"/>
              </p:ext>
            </p:extLst>
          </p:nvPr>
        </p:nvGraphicFramePr>
        <p:xfrm>
          <a:off x="1202919" y="2208790"/>
          <a:ext cx="9784080" cy="2750400"/>
        </p:xfrm>
        <a:graphic>
          <a:graphicData uri="http://schemas.openxmlformats.org/drawingml/2006/table">
            <a:tbl>
              <a:tblPr/>
              <a:tblGrid>
                <a:gridCol w="1955917">
                  <a:extLst>
                    <a:ext uri="{9D8B030D-6E8A-4147-A177-3AD203B41FA5}">
                      <a16:colId xmlns:a16="http://schemas.microsoft.com/office/drawing/2014/main" xmlns="" val="4233736307"/>
                    </a:ext>
                  </a:extLst>
                </a:gridCol>
                <a:gridCol w="7828163">
                  <a:extLst>
                    <a:ext uri="{9D8B030D-6E8A-4147-A177-3AD203B41FA5}">
                      <a16:colId xmlns:a16="http://schemas.microsoft.com/office/drawing/2014/main" xmlns="" val="2428327221"/>
                    </a:ext>
                  </a:extLst>
                </a:gridCol>
              </a:tblGrid>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equal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如果两个序列在标志范围内元素都相等，返回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。重载版本使用输入的操作符代替默认的等于操作符。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92812148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includes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判断第一个指定范围内的所有元素是否都被第二个范围包含，使用底层元素的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操作符，成功返回</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。重载版本使用用户输入的函数。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9765876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lexicographical_compare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比较两个序列。重载版本使用用户自定义比较操作。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689882999"/>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返回两个元素中较大一个。重载版本使用自定义比较操作。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22528638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max_element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指出序列中最大的元素。重载版本使用自定义比较操作。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7827588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返回两个元素中较小一个。重载版本使用自定义比较操作。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53683935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指出序列中最小的元素。重载版本使用自定义比较操作。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58590572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mismatch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并行比较两个序列，指出第一个不匹配的位置，返回一对</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，标志第一个不匹配元素位置。如果都匹配，返回每个容器的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last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250341147"/>
                  </a:ext>
                </a:extLst>
              </a:tr>
            </a:tbl>
          </a:graphicData>
        </a:graphic>
      </p:graphicFrame>
    </p:spTree>
    <p:extLst>
      <p:ext uri="{BB962C8B-B14F-4D97-AF65-F5344CB8AC3E}">
        <p14:creationId xmlns:p14="http://schemas.microsoft.com/office/powerpoint/2010/main" xmlns="" val="1536157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546033-61AD-4665-AF2D-AF73D7830B34}"/>
              </a:ext>
            </a:extLst>
          </p:cNvPr>
          <p:cNvSpPr>
            <a:spLocks noGrp="1"/>
          </p:cNvSpPr>
          <p:nvPr>
            <p:ph type="title"/>
          </p:nvPr>
        </p:nvSpPr>
        <p:spPr/>
        <p:txBody>
          <a:bodyPr/>
          <a:lstStyle/>
          <a:p>
            <a:r>
              <a:rPr lang="en-US" altLang="zh-CN" dirty="0"/>
              <a:t>STL - </a:t>
            </a:r>
            <a:r>
              <a:rPr lang="zh-CN" altLang="en-US" dirty="0"/>
              <a:t>集合算法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xmlns="" id="{A6404136-8E41-409F-A956-1F2E2F89B294}"/>
              </a:ext>
            </a:extLst>
          </p:cNvPr>
          <p:cNvGraphicFramePr>
            <a:graphicFrameLocks noGrp="1"/>
          </p:cNvGraphicFramePr>
          <p:nvPr>
            <p:ph idx="1"/>
            <p:extLst>
              <p:ext uri="{D42A27DB-BD31-4B8C-83A1-F6EECF244321}">
                <p14:modId xmlns:p14="http://schemas.microsoft.com/office/powerpoint/2010/main" xmlns="" val="993477853"/>
              </p:ext>
            </p:extLst>
          </p:nvPr>
        </p:nvGraphicFramePr>
        <p:xfrm>
          <a:off x="1202919" y="1965769"/>
          <a:ext cx="9784080" cy="1375200"/>
        </p:xfrm>
        <a:graphic>
          <a:graphicData uri="http://schemas.openxmlformats.org/drawingml/2006/table">
            <a:tbl>
              <a:tblPr/>
              <a:tblGrid>
                <a:gridCol w="2203732">
                  <a:extLst>
                    <a:ext uri="{9D8B030D-6E8A-4147-A177-3AD203B41FA5}">
                      <a16:colId xmlns:a16="http://schemas.microsoft.com/office/drawing/2014/main" xmlns="" val="2609009091"/>
                    </a:ext>
                  </a:extLst>
                </a:gridCol>
                <a:gridCol w="7580348">
                  <a:extLst>
                    <a:ext uri="{9D8B030D-6E8A-4147-A177-3AD203B41FA5}">
                      <a16:colId xmlns:a16="http://schemas.microsoft.com/office/drawing/2014/main" xmlns="" val="2506187442"/>
                    </a:ext>
                  </a:extLst>
                </a:gridCol>
              </a:tblGrid>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set_union</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构造一个有序序列，包含两个序列中所有的不重复元素。重载版本使用自定义的比较操作。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599330275"/>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set_intersection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构造一个有序序列，其中元素在两个序列中都存在。重载版本使用自定义的比较操作。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916188928"/>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构造一个有序序列，该序列仅保留第一个序列中存在的而第二个中不存在的元素。重载版本使用自定义的比较操作。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15062494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set_symmetric_difference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构造一个有序序列，该序列取两个序列的对称差集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交集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746389745"/>
                  </a:ext>
                </a:extLst>
              </a:tr>
            </a:tbl>
          </a:graphicData>
        </a:graphic>
      </p:graphicFrame>
    </p:spTree>
    <p:extLst>
      <p:ext uri="{BB962C8B-B14F-4D97-AF65-F5344CB8AC3E}">
        <p14:creationId xmlns:p14="http://schemas.microsoft.com/office/powerpoint/2010/main" xmlns="" val="698843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13D2F8-4040-45D9-B1FF-1D6280DA8FFE}"/>
              </a:ext>
            </a:extLst>
          </p:cNvPr>
          <p:cNvSpPr>
            <a:spLocks noGrp="1"/>
          </p:cNvSpPr>
          <p:nvPr>
            <p:ph type="title"/>
          </p:nvPr>
        </p:nvSpPr>
        <p:spPr/>
        <p:txBody>
          <a:bodyPr/>
          <a:lstStyle/>
          <a:p>
            <a:r>
              <a:rPr lang="en-US" altLang="zh-CN" dirty="0"/>
              <a:t>STL - </a:t>
            </a:r>
            <a:r>
              <a:rPr lang="zh-CN" altLang="en-US" dirty="0"/>
              <a:t>堆算法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xmlns="" id="{608D3F84-A195-453E-B725-5E3AACE09D07}"/>
              </a:ext>
            </a:extLst>
          </p:cNvPr>
          <p:cNvGraphicFramePr>
            <a:graphicFrameLocks noGrp="1"/>
          </p:cNvGraphicFramePr>
          <p:nvPr>
            <p:ph idx="1"/>
            <p:extLst>
              <p:ext uri="{D42A27DB-BD31-4B8C-83A1-F6EECF244321}">
                <p14:modId xmlns:p14="http://schemas.microsoft.com/office/powerpoint/2010/main" xmlns="" val="862018527"/>
              </p:ext>
            </p:extLst>
          </p:nvPr>
        </p:nvGraphicFramePr>
        <p:xfrm>
          <a:off x="1202919" y="2325046"/>
          <a:ext cx="9784080" cy="1526400"/>
        </p:xfrm>
        <a:graphic>
          <a:graphicData uri="http://schemas.openxmlformats.org/drawingml/2006/table">
            <a:tbl>
              <a:tblPr/>
              <a:tblGrid>
                <a:gridCol w="1571454">
                  <a:extLst>
                    <a:ext uri="{9D8B030D-6E8A-4147-A177-3AD203B41FA5}">
                      <a16:colId xmlns:a16="http://schemas.microsoft.com/office/drawing/2014/main" xmlns="" val="2485808586"/>
                    </a:ext>
                  </a:extLst>
                </a:gridCol>
                <a:gridCol w="8212626">
                  <a:extLst>
                    <a:ext uri="{9D8B030D-6E8A-4147-A177-3AD203B41FA5}">
                      <a16:colId xmlns:a16="http://schemas.microsoft.com/office/drawing/2014/main" xmlns="" val="2548938844"/>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make_heap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把指定范围内的元素生成一个堆。重载版本使用自定义比较操作。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277476289"/>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pop_heap</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并不真正把最大元素从堆中弹出，而是重新排序堆。它把</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和</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交换，然后重新生成一个堆。可使用容器的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来访问被</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弹出</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的元素或者使用</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pop_back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进行真正的删除。重载版本使用自定义的比较操作。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53872472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push_heap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假设</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是一个有效堆，要被加入到堆的元素存放在位置</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，重新生成堆。在指向该函数前，必须先把元素插入容器后。重载版本使用指定的比较操作。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21426821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sort_heap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对指定范围内的序列重新排序，它假设该序列是个有序堆。重载版本使用自定义比较操作。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479818394"/>
                  </a:ext>
                </a:extLst>
              </a:tr>
            </a:tbl>
          </a:graphicData>
        </a:graphic>
      </p:graphicFrame>
      <p:pic>
        <p:nvPicPr>
          <p:cNvPr id="13314" name="Picture 2" descr="http://hi.csdn.net/attachment/201108/22/0_1314014706gZqn.gif">
            <a:extLst>
              <a:ext uri="{FF2B5EF4-FFF2-40B4-BE49-F238E27FC236}">
                <a16:creationId xmlns:a16="http://schemas.microsoft.com/office/drawing/2014/main" xmlns="" id="{23A98884-6AD4-433E-B71D-9BE1EDEDDD3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81749" y="4383556"/>
            <a:ext cx="3905250" cy="1581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3585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内存碎片</a:t>
            </a:r>
          </a:p>
        </p:txBody>
      </p:sp>
      <p:sp>
        <p:nvSpPr>
          <p:cNvPr id="3" name="内容占位符 2"/>
          <p:cNvSpPr>
            <a:spLocks noGrp="1"/>
          </p:cNvSpPr>
          <p:nvPr>
            <p:ph idx="1"/>
          </p:nvPr>
        </p:nvSpPr>
        <p:spPr/>
        <p:txBody>
          <a:bodyPr/>
          <a:lstStyle/>
          <a:p>
            <a:r>
              <a:rPr lang="zh-CN" altLang="en-US" dirty="0"/>
              <a:t>内存碎片的生成</a:t>
            </a:r>
            <a:endParaRPr lang="en-US" altLang="zh-CN" dirty="0"/>
          </a:p>
          <a:p>
            <a:r>
              <a:rPr lang="zh-CN" altLang="en-US" dirty="0"/>
              <a:t>内存碎片的危害</a:t>
            </a:r>
            <a:endParaRPr lang="en-US" altLang="zh-CN" dirty="0"/>
          </a:p>
          <a:p>
            <a:r>
              <a:rPr lang="zh-CN" altLang="en-US" dirty="0"/>
              <a:t>如何避免内存碎片化</a:t>
            </a:r>
          </a:p>
        </p:txBody>
      </p:sp>
    </p:spTree>
    <p:extLst>
      <p:ext uri="{BB962C8B-B14F-4D97-AF65-F5344CB8AC3E}">
        <p14:creationId xmlns:p14="http://schemas.microsoft.com/office/powerpoint/2010/main" xmlns="" val="2310915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构造和析构的诸多问题</a:t>
            </a:r>
          </a:p>
        </p:txBody>
      </p:sp>
      <p:sp>
        <p:nvSpPr>
          <p:cNvPr id="3" name="内容占位符 2"/>
          <p:cNvSpPr>
            <a:spLocks noGrp="1"/>
          </p:cNvSpPr>
          <p:nvPr>
            <p:ph idx="1"/>
          </p:nvPr>
        </p:nvSpPr>
        <p:spPr/>
        <p:txBody>
          <a:bodyPr/>
          <a:lstStyle/>
          <a:p>
            <a:r>
              <a:rPr lang="zh-CN" altLang="en-US" dirty="0"/>
              <a:t>构造顺序</a:t>
            </a:r>
            <a:endParaRPr lang="en-US" altLang="zh-CN" dirty="0"/>
          </a:p>
          <a:p>
            <a:r>
              <a:rPr lang="zh-CN" altLang="en-US" dirty="0"/>
              <a:t>析构顺序</a:t>
            </a:r>
            <a:endParaRPr lang="en-US" altLang="zh-CN" dirty="0"/>
          </a:p>
          <a:p>
            <a:r>
              <a:rPr lang="zh-CN" altLang="en-US" dirty="0"/>
              <a:t>虚析构顺序</a:t>
            </a:r>
            <a:endParaRPr lang="en-US" altLang="zh-CN" dirty="0"/>
          </a:p>
          <a:p>
            <a:r>
              <a:rPr lang="zh-CN" altLang="en-US" dirty="0"/>
              <a:t>构造中调用父类函数</a:t>
            </a:r>
            <a:endParaRPr lang="en-US" altLang="zh-CN" dirty="0"/>
          </a:p>
          <a:p>
            <a:r>
              <a:rPr lang="zh-CN" altLang="en-US" dirty="0"/>
              <a:t>构造中调用子类函数</a:t>
            </a:r>
            <a:endParaRPr lang="en-US" altLang="zh-CN" dirty="0"/>
          </a:p>
          <a:p>
            <a:r>
              <a:rPr lang="zh-CN" altLang="en-US" dirty="0"/>
              <a:t>析构中调用父类函数</a:t>
            </a:r>
            <a:endParaRPr lang="en-US" altLang="zh-CN" dirty="0"/>
          </a:p>
          <a:p>
            <a:r>
              <a:rPr lang="zh-CN" altLang="en-US" dirty="0"/>
              <a:t>析构中调用子类函数</a:t>
            </a:r>
          </a:p>
        </p:txBody>
      </p:sp>
    </p:spTree>
    <p:extLst>
      <p:ext uri="{BB962C8B-B14F-4D97-AF65-F5344CB8AC3E}">
        <p14:creationId xmlns:p14="http://schemas.microsoft.com/office/powerpoint/2010/main" xmlns="" val="734594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新增特性</a:t>
            </a:r>
          </a:p>
        </p:txBody>
      </p:sp>
      <p:sp>
        <p:nvSpPr>
          <p:cNvPr id="3" name="内容占位符 2"/>
          <p:cNvSpPr>
            <a:spLocks noGrp="1"/>
          </p:cNvSpPr>
          <p:nvPr>
            <p:ph idx="1"/>
          </p:nvPr>
        </p:nvSpPr>
        <p:spPr/>
        <p:txBody>
          <a:bodyPr>
            <a:normAutofit lnSpcReduction="10000"/>
          </a:bodyPr>
          <a:lstStyle/>
          <a:p>
            <a:r>
              <a:rPr lang="en-US" altLang="zh-CN" dirty="0"/>
              <a:t>Lambda </a:t>
            </a:r>
            <a:r>
              <a:rPr lang="zh-CN" altLang="en-US" dirty="0"/>
              <a:t>表达式</a:t>
            </a:r>
            <a:endParaRPr lang="en-US" altLang="zh-CN" dirty="0"/>
          </a:p>
          <a:p>
            <a:r>
              <a:rPr lang="zh-CN" altLang="en-US" dirty="0"/>
              <a:t>自动类型推导 </a:t>
            </a:r>
            <a:endParaRPr lang="en-US" altLang="zh-CN" dirty="0"/>
          </a:p>
          <a:p>
            <a:pPr lvl="1"/>
            <a:r>
              <a:rPr lang="en-US" altLang="zh-CN" dirty="0"/>
              <a:t>auto</a:t>
            </a:r>
          </a:p>
          <a:p>
            <a:pPr lvl="1"/>
            <a:r>
              <a:rPr lang="en-US" altLang="zh-CN" dirty="0" err="1"/>
              <a:t>decltype</a:t>
            </a:r>
            <a:endParaRPr lang="en-US" altLang="zh-CN" dirty="0"/>
          </a:p>
          <a:p>
            <a:r>
              <a:rPr lang="en-US" altLang="zh-CN" dirty="0" err="1"/>
              <a:t>InitializeList</a:t>
            </a:r>
            <a:r>
              <a:rPr lang="en-US" altLang="zh-CN" dirty="0"/>
              <a:t> </a:t>
            </a:r>
            <a:r>
              <a:rPr lang="zh-CN" altLang="en-US" dirty="0"/>
              <a:t>初始化</a:t>
            </a:r>
            <a:endParaRPr lang="en-US" altLang="zh-CN" dirty="0"/>
          </a:p>
          <a:p>
            <a:r>
              <a:rPr lang="zh-CN" altLang="en-US" dirty="0"/>
              <a:t>右值引用 和 </a:t>
            </a:r>
            <a:r>
              <a:rPr lang="en-US" altLang="zh-CN" dirty="0"/>
              <a:t>move </a:t>
            </a:r>
            <a:r>
              <a:rPr lang="zh-CN" altLang="en-US" dirty="0"/>
              <a:t>语义</a:t>
            </a:r>
            <a:endParaRPr lang="en-US" altLang="zh-CN" dirty="0"/>
          </a:p>
          <a:p>
            <a:r>
              <a:rPr lang="zh-CN" altLang="en-US" dirty="0"/>
              <a:t>构造函数</a:t>
            </a:r>
            <a:endParaRPr lang="en-US" altLang="zh-CN" dirty="0"/>
          </a:p>
          <a:p>
            <a:pPr lvl="1"/>
            <a:r>
              <a:rPr lang="zh-CN" altLang="en-US" dirty="0"/>
              <a:t>委托构造</a:t>
            </a:r>
            <a:endParaRPr lang="en-US" altLang="zh-CN" dirty="0"/>
          </a:p>
          <a:p>
            <a:pPr lvl="1"/>
            <a:r>
              <a:rPr lang="en-US" altLang="zh-CN" dirty="0"/>
              <a:t>default</a:t>
            </a:r>
          </a:p>
          <a:p>
            <a:pPr lvl="1"/>
            <a:r>
              <a:rPr lang="en-US" altLang="zh-CN" dirty="0"/>
              <a:t>Delete</a:t>
            </a:r>
          </a:p>
          <a:p>
            <a:r>
              <a:rPr lang="en-US" altLang="zh-CN" dirty="0"/>
              <a:t>nullptr</a:t>
            </a:r>
            <a:endParaRPr lang="zh-CN" altLang="en-US" dirty="0"/>
          </a:p>
        </p:txBody>
      </p:sp>
    </p:spTree>
    <p:extLst>
      <p:ext uri="{BB962C8B-B14F-4D97-AF65-F5344CB8AC3E}">
        <p14:creationId xmlns:p14="http://schemas.microsoft.com/office/powerpoint/2010/main" xmlns="" val="35983666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p:txBody>
          <a:bodyPr/>
          <a:lstStyle/>
          <a:p>
            <a:r>
              <a:rPr lang="zh-CN" altLang="en-US" dirty="0"/>
              <a:t>非排序关联容器</a:t>
            </a:r>
            <a:endParaRPr lang="en-US" altLang="zh-CN" dirty="0"/>
          </a:p>
          <a:p>
            <a:pPr lvl="1"/>
            <a:r>
              <a:rPr lang="en-US" altLang="zh-CN" dirty="0" err="1"/>
              <a:t>unordered_set</a:t>
            </a:r>
            <a:endParaRPr lang="en-US" altLang="zh-CN" dirty="0"/>
          </a:p>
          <a:p>
            <a:pPr lvl="1"/>
            <a:r>
              <a:rPr lang="en-US" altLang="zh-CN" dirty="0" err="1"/>
              <a:t>unordered_map</a:t>
            </a:r>
            <a:endParaRPr lang="en-US" altLang="zh-CN" dirty="0"/>
          </a:p>
          <a:p>
            <a:r>
              <a:rPr lang="zh-CN" altLang="en-US" dirty="0"/>
              <a:t>智能指针</a:t>
            </a:r>
            <a:endParaRPr lang="en-US" altLang="zh-CN" dirty="0"/>
          </a:p>
          <a:p>
            <a:pPr lvl="1"/>
            <a:r>
              <a:rPr lang="en-US" altLang="zh-CN" dirty="0" err="1"/>
              <a:t>unique_ptr</a:t>
            </a:r>
            <a:endParaRPr lang="en-US" altLang="zh-CN" dirty="0"/>
          </a:p>
          <a:p>
            <a:pPr lvl="1"/>
            <a:r>
              <a:rPr lang="en-US" altLang="zh-CN" dirty="0" err="1"/>
              <a:t>shared_ptr</a:t>
            </a:r>
            <a:endParaRPr lang="en-US" altLang="zh-CN" dirty="0"/>
          </a:p>
          <a:p>
            <a:r>
              <a:rPr lang="zh-CN" altLang="en-US" b="1" dirty="0"/>
              <a:t>线程库</a:t>
            </a:r>
            <a:endParaRPr lang="en-US" altLang="zh-CN" b="1" dirty="0"/>
          </a:p>
          <a:p>
            <a:pPr lvl="1"/>
            <a:r>
              <a:rPr lang="en-US" altLang="zh-CN" b="1" dirty="0"/>
              <a:t>thread</a:t>
            </a:r>
          </a:p>
          <a:p>
            <a:pPr lvl="1"/>
            <a:r>
              <a:rPr lang="en-US" altLang="zh-CN" b="1" dirty="0"/>
              <a:t>promises</a:t>
            </a:r>
          </a:p>
          <a:p>
            <a:pPr lvl="1"/>
            <a:r>
              <a:rPr lang="en-US" altLang="zh-CN" b="1" dirty="0"/>
              <a:t>futures</a:t>
            </a:r>
          </a:p>
          <a:p>
            <a:pPr lvl="1"/>
            <a:r>
              <a:rPr lang="en-US" altLang="zh-CN" b="1" dirty="0" err="1"/>
              <a:t>async</a:t>
            </a:r>
            <a:r>
              <a:rPr lang="en-US" altLang="zh-CN" b="1" dirty="0"/>
              <a:t>()</a:t>
            </a:r>
          </a:p>
          <a:p>
            <a:endParaRPr lang="zh-CN" altLang="en-US" b="1" dirty="0"/>
          </a:p>
          <a:p>
            <a:endParaRPr lang="zh-CN" altLang="en-US" dirty="0"/>
          </a:p>
        </p:txBody>
      </p:sp>
    </p:spTree>
    <p:extLst>
      <p:ext uri="{BB962C8B-B14F-4D97-AF65-F5344CB8AC3E}">
        <p14:creationId xmlns:p14="http://schemas.microsoft.com/office/powerpoint/2010/main" xmlns="" val="2054094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Template</a:t>
            </a:r>
            <a:endParaRPr lang="zh-CN" altLang="en-US" dirty="0"/>
          </a:p>
        </p:txBody>
      </p:sp>
      <p:sp>
        <p:nvSpPr>
          <p:cNvPr id="3" name="内容占位符 2"/>
          <p:cNvSpPr>
            <a:spLocks noGrp="1"/>
          </p:cNvSpPr>
          <p:nvPr>
            <p:ph idx="1"/>
          </p:nvPr>
        </p:nvSpPr>
        <p:spPr/>
        <p:txBody>
          <a:bodyPr/>
          <a:lstStyle/>
          <a:p>
            <a:r>
              <a:rPr lang="en-US" altLang="zh-CN" dirty="0"/>
              <a:t>template </a:t>
            </a:r>
            <a:r>
              <a:rPr lang="zh-CN" altLang="en-US" dirty="0"/>
              <a:t>不是简单的 </a:t>
            </a:r>
            <a:r>
              <a:rPr lang="en-US" altLang="zh-CN" dirty="0"/>
              <a:t>macro </a:t>
            </a:r>
            <a:r>
              <a:rPr lang="zh-CN" altLang="en-US" dirty="0"/>
              <a:t>替换</a:t>
            </a:r>
            <a:endParaRPr lang="en-US" altLang="zh-CN" dirty="0"/>
          </a:p>
          <a:p>
            <a:r>
              <a:rPr lang="zh-CN" altLang="en-US" dirty="0"/>
              <a:t>贪婪匹配法则</a:t>
            </a:r>
            <a:endParaRPr lang="en-US" altLang="zh-CN" dirty="0"/>
          </a:p>
          <a:p>
            <a:r>
              <a:rPr lang="en-US" altLang="zh-CN" dirty="0" err="1"/>
              <a:t>type_list</a:t>
            </a:r>
            <a:r>
              <a:rPr lang="en-US" altLang="zh-CN" dirty="0"/>
              <a:t> </a:t>
            </a:r>
            <a:r>
              <a:rPr lang="zh-CN" altLang="en-US" dirty="0"/>
              <a:t>和 </a:t>
            </a:r>
            <a:r>
              <a:rPr lang="en-US" altLang="zh-CN" dirty="0" err="1"/>
              <a:t>none_type</a:t>
            </a:r>
            <a:endParaRPr lang="en-US" altLang="zh-CN" dirty="0"/>
          </a:p>
          <a:p>
            <a:r>
              <a:rPr lang="en-US" altLang="zh-CN" dirty="0" err="1"/>
              <a:t>type_traits</a:t>
            </a:r>
            <a:r>
              <a:rPr lang="en-US" altLang="zh-CN" dirty="0"/>
              <a:t> </a:t>
            </a:r>
            <a:r>
              <a:rPr lang="zh-CN" altLang="en-US" dirty="0"/>
              <a:t>类型萃取</a:t>
            </a:r>
            <a:endParaRPr lang="en-US" altLang="zh-CN" dirty="0"/>
          </a:p>
          <a:p>
            <a:r>
              <a:rPr lang="en-US" altLang="zh-CN" dirty="0" err="1"/>
              <a:t>type_police</a:t>
            </a:r>
            <a:r>
              <a:rPr lang="en-US" altLang="zh-CN" dirty="0"/>
              <a:t> </a:t>
            </a:r>
            <a:r>
              <a:rPr lang="zh-CN" altLang="en-US" dirty="0"/>
              <a:t>类型策略</a:t>
            </a:r>
          </a:p>
        </p:txBody>
      </p:sp>
    </p:spTree>
    <p:extLst>
      <p:ext uri="{BB962C8B-B14F-4D97-AF65-F5344CB8AC3E}">
        <p14:creationId xmlns:p14="http://schemas.microsoft.com/office/powerpoint/2010/main" xmlns="" val="224765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a:t>
            </a:r>
            <a:endParaRPr lang="zh-CN" altLang="en-US" dirty="0"/>
          </a:p>
        </p:txBody>
      </p:sp>
      <p:sp>
        <p:nvSpPr>
          <p:cNvPr id="4" name="矩形 3"/>
          <p:cNvSpPr/>
          <p:nvPr/>
        </p:nvSpPr>
        <p:spPr>
          <a:xfrm>
            <a:off x="1451579" y="2015836"/>
            <a:ext cx="4970003" cy="23795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dirty="0">
                <a:solidFill>
                  <a:srgbClr val="000000"/>
                </a:solidFill>
                <a:latin typeface="Consolas" panose="020B0609020204030204" pitchFamily="49" charset="0"/>
              </a:rPr>
              <a:t>#include </a:t>
            </a:r>
            <a:r>
              <a:rPr lang="en-US" altLang="zh-CN" sz="1400" dirty="0">
                <a:solidFill>
                  <a:srgbClr val="8B0000"/>
                </a:solidFill>
                <a:latin typeface="Consolas" panose="020B0609020204030204" pitchFamily="49" charset="0"/>
              </a:rPr>
              <a:t>&lt;</a:t>
            </a:r>
            <a:r>
              <a:rPr lang="en-US" altLang="zh-CN" sz="1400" dirty="0" err="1">
                <a:solidFill>
                  <a:srgbClr val="AA1111"/>
                </a:solidFill>
                <a:latin typeface="Consolas" panose="020B0609020204030204" pitchFamily="49" charset="0"/>
              </a:rPr>
              <a:t>iostream</a:t>
            </a:r>
            <a:r>
              <a:rPr lang="en-US" altLang="zh-CN" sz="1400" dirty="0">
                <a:solidFill>
                  <a:srgbClr val="8B0000"/>
                </a:solidFill>
                <a:latin typeface="Consolas" panose="020B0609020204030204" pitchFamily="49" charset="0"/>
              </a:rPr>
              <a:t>&gt;</a:t>
            </a:r>
            <a:r>
              <a:rPr lang="en-US" altLang="zh-CN" sz="1400" dirty="0">
                <a:solidFill>
                  <a:srgbClr val="808080"/>
                </a:solidFill>
                <a:latin typeface="Consolas" panose="020B0609020204030204" pitchFamily="49" charset="0"/>
              </a:rPr>
              <a:t> </a:t>
            </a:r>
          </a:p>
          <a:p>
            <a:r>
              <a:rPr lang="en-US" altLang="zh-CN" sz="1400" dirty="0">
                <a:solidFill>
                  <a:srgbClr val="008000"/>
                </a:solidFill>
                <a:latin typeface="Consolas" panose="020B0609020204030204" pitchFamily="49" charset="0"/>
              </a:rPr>
              <a:t>using</a:t>
            </a:r>
            <a:r>
              <a:rPr lang="en-US" altLang="zh-CN" sz="1400" dirty="0">
                <a:solidFill>
                  <a:srgbClr val="808080"/>
                </a:solidFill>
                <a:latin typeface="Consolas" panose="020B0609020204030204" pitchFamily="49" charset="0"/>
              </a:rPr>
              <a:t> </a:t>
            </a:r>
            <a:r>
              <a:rPr lang="en-US" altLang="zh-CN" sz="1400" dirty="0">
                <a:solidFill>
                  <a:srgbClr val="000000"/>
                </a:solidFill>
                <a:latin typeface="Consolas" panose="020B0609020204030204" pitchFamily="49" charset="0"/>
              </a:rPr>
              <a:t>namespace</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std</a:t>
            </a:r>
            <a:r>
              <a:rPr lang="en-US" altLang="zh-CN" sz="1400" dirty="0">
                <a:solidFill>
                  <a:srgbClr val="808080"/>
                </a:solidFill>
                <a:latin typeface="Consolas" panose="020B0609020204030204" pitchFamily="49" charset="0"/>
              </a:rPr>
              <a:t>; </a:t>
            </a:r>
          </a:p>
          <a:p>
            <a:r>
              <a:rPr lang="en-US" altLang="zh-CN" sz="1400" dirty="0">
                <a:solidFill>
                  <a:srgbClr val="AA5500"/>
                </a:solidFill>
                <a:latin typeface="Consolas" panose="020B0609020204030204" pitchFamily="49" charset="0"/>
              </a:rPr>
              <a:t>// main() </a:t>
            </a:r>
            <a:r>
              <a:rPr lang="zh-CN" altLang="en-US" sz="1400" dirty="0">
                <a:solidFill>
                  <a:srgbClr val="AA5500"/>
                </a:solidFill>
                <a:latin typeface="Consolas" panose="020B0609020204030204" pitchFamily="49" charset="0"/>
              </a:rPr>
              <a:t>是程序开始执行的地方</a:t>
            </a:r>
            <a:r>
              <a:rPr lang="zh-CN" altLang="en-US" sz="1400" dirty="0">
                <a:solidFill>
                  <a:srgbClr val="808080"/>
                </a:solidFill>
                <a:latin typeface="Consolas" panose="020B0609020204030204" pitchFamily="49" charset="0"/>
              </a:rPr>
              <a:t> </a:t>
            </a:r>
            <a:endParaRPr lang="en-US" altLang="zh-CN" sz="1400" dirty="0">
              <a:solidFill>
                <a:srgbClr val="808080"/>
              </a:solidFill>
              <a:latin typeface="Consolas" panose="020B0609020204030204" pitchFamily="49" charset="0"/>
            </a:endParaRPr>
          </a:p>
          <a:p>
            <a:r>
              <a:rPr lang="en-US" altLang="zh-CN" sz="1400" dirty="0">
                <a:solidFill>
                  <a:srgbClr val="000000"/>
                </a:solidFill>
                <a:latin typeface="Consolas" panose="020B0609020204030204" pitchFamily="49" charset="0"/>
              </a:rPr>
              <a:t>int</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main</a:t>
            </a:r>
            <a:r>
              <a:rPr lang="en-US" altLang="zh-CN" sz="1400" dirty="0">
                <a:solidFill>
                  <a:srgbClr val="808000"/>
                </a:solidFill>
                <a:latin typeface="Consolas" panose="020B0609020204030204" pitchFamily="49" charset="0"/>
              </a:rPr>
              <a:t>( int </a:t>
            </a:r>
            <a:r>
              <a:rPr lang="en-US" altLang="zh-CN" sz="1400" dirty="0" err="1">
                <a:solidFill>
                  <a:srgbClr val="808000"/>
                </a:solidFill>
                <a:latin typeface="Consolas" panose="020B0609020204030204" pitchFamily="49" charset="0"/>
              </a:rPr>
              <a:t>argc</a:t>
            </a:r>
            <a:r>
              <a:rPr lang="en-US" altLang="zh-CN" sz="1400" dirty="0">
                <a:solidFill>
                  <a:srgbClr val="808000"/>
                </a:solidFill>
                <a:latin typeface="Consolas" panose="020B0609020204030204" pitchFamily="49" charset="0"/>
              </a:rPr>
              <a:t>, char** </a:t>
            </a:r>
            <a:r>
              <a:rPr lang="en-US" altLang="zh-CN" sz="1400" dirty="0" err="1">
                <a:solidFill>
                  <a:srgbClr val="808000"/>
                </a:solidFill>
                <a:latin typeface="Consolas" panose="020B0609020204030204" pitchFamily="49" charset="0"/>
              </a:rPr>
              <a:t>argv</a:t>
            </a:r>
            <a:r>
              <a:rPr lang="en-US" altLang="zh-CN" sz="1400" dirty="0">
                <a:solidFill>
                  <a:srgbClr val="808000"/>
                </a:solidFill>
                <a:latin typeface="Consolas" panose="020B0609020204030204" pitchFamily="49" charset="0"/>
              </a:rPr>
              <a:t> )</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r>
              <a:rPr lang="en-US" altLang="zh-CN" sz="1400" dirty="0">
                <a:solidFill>
                  <a:srgbClr val="808080"/>
                </a:solidFill>
                <a:latin typeface="Consolas" panose="020B0609020204030204" pitchFamily="49" charset="0"/>
              </a:rPr>
              <a:t> </a:t>
            </a:r>
          </a:p>
          <a:p>
            <a:r>
              <a:rPr lang="en-US" altLang="zh-CN" sz="1400" dirty="0">
                <a:solidFill>
                  <a:srgbClr val="808080"/>
                </a:solidFill>
                <a:latin typeface="Consolas" panose="020B0609020204030204" pitchFamily="49" charset="0"/>
              </a:rPr>
              <a:t>	</a:t>
            </a:r>
            <a:r>
              <a:rPr lang="en-US" altLang="zh-CN" sz="1400" dirty="0" err="1">
                <a:solidFill>
                  <a:srgbClr val="0055AA"/>
                </a:solidFill>
                <a:latin typeface="Consolas" panose="020B0609020204030204" pitchFamily="49" charset="0"/>
              </a:rPr>
              <a:t>cout</a:t>
            </a:r>
            <a:r>
              <a:rPr lang="en-US" altLang="zh-CN" sz="1400" dirty="0">
                <a:solidFill>
                  <a:srgbClr val="808080"/>
                </a:solidFill>
                <a:latin typeface="Consolas" panose="020B0609020204030204" pitchFamily="49" charset="0"/>
              </a:rPr>
              <a:t> &lt;&lt; </a:t>
            </a:r>
            <a:r>
              <a:rPr lang="en-US" altLang="zh-CN" sz="1400" dirty="0">
                <a:solidFill>
                  <a:srgbClr val="8B0000"/>
                </a:solidFill>
                <a:latin typeface="Consolas" panose="020B0609020204030204" pitchFamily="49" charset="0"/>
              </a:rPr>
              <a:t>"</a:t>
            </a:r>
            <a:r>
              <a:rPr lang="en-US" altLang="zh-CN" sz="1400" dirty="0">
                <a:solidFill>
                  <a:srgbClr val="AA1111"/>
                </a:solidFill>
                <a:latin typeface="Consolas" panose="020B0609020204030204" pitchFamily="49" charset="0"/>
              </a:rPr>
              <a:t>Hello World</a:t>
            </a:r>
            <a:r>
              <a:rPr lang="en-US" altLang="zh-CN" sz="1400" dirty="0">
                <a:solidFill>
                  <a:srgbClr val="8B0000"/>
                </a:solidFill>
                <a:latin typeface="Consolas" panose="020B0609020204030204" pitchFamily="49" charset="0"/>
              </a:rPr>
              <a:t>"</a:t>
            </a:r>
            <a:r>
              <a:rPr lang="en-US" altLang="zh-CN" sz="1400" dirty="0">
                <a:solidFill>
                  <a:srgbClr val="808080"/>
                </a:solidFill>
                <a:latin typeface="Consolas" panose="020B0609020204030204" pitchFamily="49" charset="0"/>
              </a:rPr>
              <a:t>; </a:t>
            </a:r>
            <a:r>
              <a:rPr lang="en-US" altLang="zh-CN" sz="1400" dirty="0">
                <a:solidFill>
                  <a:srgbClr val="AA5500"/>
                </a:solidFill>
                <a:latin typeface="Consolas" panose="020B0609020204030204" pitchFamily="49" charset="0"/>
              </a:rPr>
              <a:t>// </a:t>
            </a:r>
            <a:r>
              <a:rPr lang="zh-CN" altLang="en-US" sz="1400" dirty="0">
                <a:solidFill>
                  <a:srgbClr val="AA5500"/>
                </a:solidFill>
                <a:latin typeface="Consolas" panose="020B0609020204030204" pitchFamily="49" charset="0"/>
              </a:rPr>
              <a:t>输出 </a:t>
            </a:r>
            <a:r>
              <a:rPr lang="en-US" altLang="zh-CN" sz="1400" dirty="0">
                <a:solidFill>
                  <a:srgbClr val="AA5500"/>
                </a:solidFill>
                <a:latin typeface="Consolas" panose="020B0609020204030204" pitchFamily="49" charset="0"/>
              </a:rPr>
              <a:t>Hello World</a:t>
            </a:r>
          </a:p>
          <a:p>
            <a:r>
              <a:rPr lang="en-US" altLang="zh-CN" sz="1400" dirty="0">
                <a:solidFill>
                  <a:srgbClr val="AA5500"/>
                </a:solidFill>
                <a:latin typeface="Consolas" panose="020B0609020204030204" pitchFamily="49" charset="0"/>
              </a:rPr>
              <a:t>	</a:t>
            </a:r>
            <a:r>
              <a:rPr lang="en-US" altLang="zh-CN" sz="1400" dirty="0">
                <a:solidFill>
                  <a:srgbClr val="008000"/>
                </a:solidFill>
                <a:latin typeface="Consolas" panose="020B0609020204030204" pitchFamily="49" charset="0"/>
              </a:rPr>
              <a:t>return</a:t>
            </a:r>
            <a:r>
              <a:rPr lang="en-US" altLang="zh-CN" sz="1400" dirty="0">
                <a:solidFill>
                  <a:srgbClr val="808080"/>
                </a:solidFill>
                <a:latin typeface="Consolas" panose="020B0609020204030204" pitchFamily="49" charset="0"/>
              </a:rPr>
              <a:t> </a:t>
            </a:r>
            <a:r>
              <a:rPr lang="en-US" altLang="zh-CN" sz="1400" dirty="0">
                <a:solidFill>
                  <a:srgbClr val="800000"/>
                </a:solidFill>
                <a:latin typeface="Consolas" panose="020B0609020204030204" pitchFamily="49" charset="0"/>
              </a:rPr>
              <a:t>0</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endParaRPr lang="zh-CN" altLang="en-US" sz="1400" dirty="0">
              <a:latin typeface="Consolas" panose="020B0609020204030204" pitchFamily="49" charset="0"/>
            </a:endParaRPr>
          </a:p>
        </p:txBody>
      </p:sp>
      <p:sp>
        <p:nvSpPr>
          <p:cNvPr id="5" name="矩形 4"/>
          <p:cNvSpPr/>
          <p:nvPr/>
        </p:nvSpPr>
        <p:spPr>
          <a:xfrm>
            <a:off x="6868391" y="2015836"/>
            <a:ext cx="4186463" cy="3148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lumMod val="65000"/>
                    <a:lumOff val="35000"/>
                  </a:schemeClr>
                </a:solidFill>
              </a:rPr>
              <a:t>程序要素</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包含头文件</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命名空间</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函数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函数类型</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函数名</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参数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函数体</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算法</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返回值</a:t>
            </a:r>
          </a:p>
        </p:txBody>
      </p:sp>
    </p:spTree>
    <p:extLst>
      <p:ext uri="{BB962C8B-B14F-4D97-AF65-F5344CB8AC3E}">
        <p14:creationId xmlns:p14="http://schemas.microsoft.com/office/powerpoint/2010/main" xmlns="" val="2631016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graphicFrame>
        <p:nvGraphicFramePr>
          <p:cNvPr id="4" name="表格 3"/>
          <p:cNvGraphicFramePr>
            <a:graphicFrameLocks noGrp="1"/>
          </p:cNvGraphicFramePr>
          <p:nvPr>
            <p:extLst>
              <p:ext uri="{D42A27DB-BD31-4B8C-83A1-F6EECF244321}">
                <p14:modId xmlns:p14="http://schemas.microsoft.com/office/powerpoint/2010/main" xmlns="" val="1994993669"/>
              </p:ext>
            </p:extLst>
          </p:nvPr>
        </p:nvGraphicFramePr>
        <p:xfrm>
          <a:off x="2389909" y="2595173"/>
          <a:ext cx="6794843" cy="3185160"/>
        </p:xfrm>
        <a:graphic>
          <a:graphicData uri="http://schemas.openxmlformats.org/drawingml/2006/table">
            <a:tbl>
              <a:tblPr/>
              <a:tblGrid>
                <a:gridCol w="3322980">
                  <a:extLst>
                    <a:ext uri="{9D8B030D-6E8A-4147-A177-3AD203B41FA5}">
                      <a16:colId xmlns:a16="http://schemas.microsoft.com/office/drawing/2014/main" xmlns="" val="2236968412"/>
                    </a:ext>
                  </a:extLst>
                </a:gridCol>
                <a:gridCol w="3471863">
                  <a:extLst>
                    <a:ext uri="{9D8B030D-6E8A-4147-A177-3AD203B41FA5}">
                      <a16:colId xmlns:a16="http://schemas.microsoft.com/office/drawing/2014/main" xmlns="" val="893147216"/>
                    </a:ext>
                  </a:extLst>
                </a:gridCol>
              </a:tblGrid>
              <a:tr h="0">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关键字</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xmlns="" val="2692423433"/>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布尔型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solidFill>
                            <a:schemeClr val="bg1"/>
                          </a:solidFill>
                          <a:effectLst/>
                          <a:latin typeface="楷体" panose="02010609060101010101" pitchFamily="49" charset="-122"/>
                          <a:ea typeface="楷体" panose="02010609060101010101" pitchFamily="49" charset="-122"/>
                        </a:rPr>
                        <a:t>bool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3117235664"/>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2336224600"/>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整型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2203252919"/>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13340277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双浮点型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328862652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无类型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void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xmlns="" val="2030566939"/>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宽字符型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err="1">
                          <a:solidFill>
                            <a:schemeClr val="bg1"/>
                          </a:solidFill>
                          <a:effectLst/>
                          <a:latin typeface="楷体" panose="02010609060101010101" pitchFamily="49" charset="-122"/>
                          <a:ea typeface="楷体" panose="02010609060101010101" pitchFamily="49" charset="-122"/>
                        </a:rPr>
                        <a:t>wchar_t</a:t>
                      </a:r>
                      <a:endParaRPr lang="en-US" dirty="0">
                        <a:solidFill>
                          <a:schemeClr val="bg1"/>
                        </a:solidFill>
                        <a:effectLst/>
                        <a:latin typeface="楷体" panose="02010609060101010101" pitchFamily="49" charset="-122"/>
                        <a:ea typeface="楷体" panose="02010609060101010101" pitchFamily="49"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xmlns="" val="1516967983"/>
                  </a:ext>
                </a:extLst>
              </a:tr>
            </a:tbl>
          </a:graphicData>
        </a:graphic>
      </p:graphicFrame>
    </p:spTree>
    <p:extLst>
      <p:ext uri="{BB962C8B-B14F-4D97-AF65-F5344CB8AC3E}">
        <p14:creationId xmlns:p14="http://schemas.microsoft.com/office/powerpoint/2010/main" xmlns="" val="35166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sp>
        <p:nvSpPr>
          <p:cNvPr id="4" name="矩形: 圆角 3"/>
          <p:cNvSpPr/>
          <p:nvPr/>
        </p:nvSpPr>
        <p:spPr>
          <a:xfrm>
            <a:off x="3588329"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一字节</a:t>
            </a:r>
            <a:endParaRPr lang="en-US" altLang="zh-CN" dirty="0">
              <a:solidFill>
                <a:schemeClr val="bg1"/>
              </a:solidFill>
            </a:endParaRPr>
          </a:p>
        </p:txBody>
      </p:sp>
      <p:sp>
        <p:nvSpPr>
          <p:cNvPr id="5" name="矩形: 圆角 4"/>
          <p:cNvSpPr/>
          <p:nvPr/>
        </p:nvSpPr>
        <p:spPr>
          <a:xfrm>
            <a:off x="3588329"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二字节</a:t>
            </a:r>
            <a:endParaRPr lang="en-US" altLang="zh-CN" dirty="0">
              <a:solidFill>
                <a:schemeClr val="bg1"/>
              </a:solidFill>
            </a:endParaRPr>
          </a:p>
        </p:txBody>
      </p:sp>
      <p:sp>
        <p:nvSpPr>
          <p:cNvPr id="6" name="矩形: 圆角 5"/>
          <p:cNvSpPr/>
          <p:nvPr/>
        </p:nvSpPr>
        <p:spPr>
          <a:xfrm>
            <a:off x="3588329"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四字节</a:t>
            </a:r>
            <a:endParaRPr lang="en-US" altLang="zh-CN" dirty="0">
              <a:solidFill>
                <a:schemeClr val="bg1"/>
              </a:solidFill>
            </a:endParaRPr>
          </a:p>
        </p:txBody>
      </p:sp>
      <p:sp>
        <p:nvSpPr>
          <p:cNvPr id="7" name="矩形: 圆角 6"/>
          <p:cNvSpPr/>
          <p:nvPr/>
        </p:nvSpPr>
        <p:spPr>
          <a:xfrm>
            <a:off x="3588329"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八字节</a:t>
            </a:r>
            <a:endParaRPr lang="en-US" altLang="zh-CN" dirty="0">
              <a:solidFill>
                <a:schemeClr val="bg1"/>
              </a:solidFill>
            </a:endParaRPr>
          </a:p>
        </p:txBody>
      </p:sp>
      <p:sp>
        <p:nvSpPr>
          <p:cNvPr id="9" name="矩形: 圆角 8"/>
          <p:cNvSpPr/>
          <p:nvPr/>
        </p:nvSpPr>
        <p:spPr>
          <a:xfrm>
            <a:off x="6608621"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长整型</a:t>
            </a:r>
            <a:endParaRPr lang="en-US" altLang="zh-CN" dirty="0">
              <a:solidFill>
                <a:schemeClr val="bg1"/>
              </a:solidFill>
            </a:endParaRPr>
          </a:p>
        </p:txBody>
      </p:sp>
      <p:sp>
        <p:nvSpPr>
          <p:cNvPr id="11" name="矩形: 圆角 10"/>
          <p:cNvSpPr/>
          <p:nvPr/>
        </p:nvSpPr>
        <p:spPr>
          <a:xfrm>
            <a:off x="6608621"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整型</a:t>
            </a:r>
            <a:endParaRPr lang="en-US" altLang="zh-CN" dirty="0">
              <a:solidFill>
                <a:schemeClr val="bg1"/>
              </a:solidFill>
            </a:endParaRPr>
          </a:p>
        </p:txBody>
      </p:sp>
      <p:sp>
        <p:nvSpPr>
          <p:cNvPr id="12" name="矩形: 圆角 11"/>
          <p:cNvSpPr/>
          <p:nvPr/>
        </p:nvSpPr>
        <p:spPr>
          <a:xfrm>
            <a:off x="5098475"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布尔型</a:t>
            </a:r>
            <a:endParaRPr lang="en-US" altLang="zh-CN" dirty="0">
              <a:solidFill>
                <a:schemeClr val="bg1"/>
              </a:solidFill>
            </a:endParaRPr>
          </a:p>
        </p:txBody>
      </p:sp>
      <p:sp>
        <p:nvSpPr>
          <p:cNvPr id="13" name="矩形: 圆角 12"/>
          <p:cNvSpPr/>
          <p:nvPr/>
        </p:nvSpPr>
        <p:spPr>
          <a:xfrm>
            <a:off x="6608621"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短整型</a:t>
            </a:r>
            <a:endParaRPr lang="en-US" altLang="zh-CN" dirty="0">
              <a:solidFill>
                <a:schemeClr val="bg1"/>
              </a:solidFill>
            </a:endParaRPr>
          </a:p>
        </p:txBody>
      </p:sp>
      <p:sp>
        <p:nvSpPr>
          <p:cNvPr id="14" name="矩形: 圆角 13"/>
          <p:cNvSpPr/>
          <p:nvPr/>
        </p:nvSpPr>
        <p:spPr>
          <a:xfrm>
            <a:off x="5098475"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单精度</a:t>
            </a:r>
            <a:endParaRPr lang="en-US" altLang="zh-CN" dirty="0">
              <a:solidFill>
                <a:schemeClr val="bg1"/>
              </a:solidFill>
            </a:endParaRPr>
          </a:p>
        </p:txBody>
      </p:sp>
      <p:sp>
        <p:nvSpPr>
          <p:cNvPr id="15" name="矩形: 圆角 14"/>
          <p:cNvSpPr/>
          <p:nvPr/>
        </p:nvSpPr>
        <p:spPr>
          <a:xfrm>
            <a:off x="6608621"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双精度</a:t>
            </a:r>
            <a:endParaRPr lang="en-US" altLang="zh-CN" dirty="0">
              <a:solidFill>
                <a:schemeClr val="bg1"/>
              </a:solidFill>
            </a:endParaRPr>
          </a:p>
        </p:txBody>
      </p:sp>
      <p:sp>
        <p:nvSpPr>
          <p:cNvPr id="16" name="矩形: 圆角 15"/>
          <p:cNvSpPr/>
          <p:nvPr/>
        </p:nvSpPr>
        <p:spPr>
          <a:xfrm>
            <a:off x="5098475" y="3081929"/>
            <a:ext cx="1371600" cy="1190467"/>
          </a:xfrm>
          <a:prstGeom prst="roundRect">
            <a:avLst>
              <a:gd name="adj" fmla="val 402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bg1"/>
                </a:solidFill>
                <a:latin typeface="Calisto MT" panose="02040603050505030304" pitchFamily="18" charset="0"/>
              </a:rPr>
              <a:t>?</a:t>
            </a:r>
            <a:endParaRPr lang="zh-CN" altLang="en-US" sz="8800" dirty="0">
              <a:solidFill>
                <a:schemeClr val="bg1"/>
              </a:solidFill>
              <a:latin typeface="Calisto MT" panose="02040603050505030304" pitchFamily="18" charset="0"/>
            </a:endParaRPr>
          </a:p>
        </p:txBody>
      </p:sp>
      <p:sp>
        <p:nvSpPr>
          <p:cNvPr id="3" name="矩形: 圆角 2"/>
          <p:cNvSpPr/>
          <p:nvPr/>
        </p:nvSpPr>
        <p:spPr>
          <a:xfrm>
            <a:off x="1451579" y="240813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unsigned int</a:t>
            </a:r>
            <a:endParaRPr lang="zh-CN" altLang="en-US" dirty="0">
              <a:solidFill>
                <a:schemeClr val="bg1"/>
              </a:solidFill>
            </a:endParaRPr>
          </a:p>
        </p:txBody>
      </p:sp>
      <p:sp>
        <p:nvSpPr>
          <p:cNvPr id="17" name="矩形: 圆角 16"/>
          <p:cNvSpPr/>
          <p:nvPr/>
        </p:nvSpPr>
        <p:spPr>
          <a:xfrm>
            <a:off x="1478972" y="3253062"/>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long</a:t>
            </a:r>
            <a:endParaRPr lang="zh-CN" altLang="en-US" dirty="0">
              <a:solidFill>
                <a:schemeClr val="bg1"/>
              </a:solidFill>
            </a:endParaRPr>
          </a:p>
        </p:txBody>
      </p:sp>
      <p:sp>
        <p:nvSpPr>
          <p:cNvPr id="18" name="矩形: 圆角 17"/>
          <p:cNvSpPr/>
          <p:nvPr/>
        </p:nvSpPr>
        <p:spPr>
          <a:xfrm>
            <a:off x="8628234" y="2218338"/>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char</a:t>
            </a:r>
            <a:endParaRPr lang="zh-CN" altLang="en-US" dirty="0">
              <a:solidFill>
                <a:schemeClr val="bg1"/>
              </a:solidFill>
            </a:endParaRPr>
          </a:p>
        </p:txBody>
      </p:sp>
      <p:sp>
        <p:nvSpPr>
          <p:cNvPr id="19" name="矩形: 圆角 18"/>
          <p:cNvSpPr/>
          <p:nvPr/>
        </p:nvSpPr>
        <p:spPr>
          <a:xfrm>
            <a:off x="8534404" y="2960385"/>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bool</a:t>
            </a:r>
            <a:endParaRPr lang="zh-CN" altLang="en-US" dirty="0">
              <a:solidFill>
                <a:schemeClr val="bg1"/>
              </a:solidFill>
            </a:endParaRPr>
          </a:p>
        </p:txBody>
      </p:sp>
      <p:sp>
        <p:nvSpPr>
          <p:cNvPr id="20" name="矩形: 圆角 19"/>
          <p:cNvSpPr/>
          <p:nvPr/>
        </p:nvSpPr>
        <p:spPr>
          <a:xfrm>
            <a:off x="872175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double</a:t>
            </a:r>
            <a:endParaRPr lang="zh-CN" altLang="en-US" dirty="0">
              <a:solidFill>
                <a:schemeClr val="bg1"/>
              </a:solidFill>
            </a:endParaRPr>
          </a:p>
        </p:txBody>
      </p:sp>
      <p:sp>
        <p:nvSpPr>
          <p:cNvPr id="21" name="矩形: 圆角 20"/>
          <p:cNvSpPr/>
          <p:nvPr/>
        </p:nvSpPr>
        <p:spPr>
          <a:xfrm>
            <a:off x="1374908" y="4082603"/>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short</a:t>
            </a:r>
            <a:endParaRPr lang="zh-CN" altLang="en-US" dirty="0">
              <a:solidFill>
                <a:schemeClr val="bg1"/>
              </a:solidFill>
            </a:endParaRPr>
          </a:p>
        </p:txBody>
      </p:sp>
    </p:spTree>
    <p:extLst>
      <p:ext uri="{BB962C8B-B14F-4D97-AF65-F5344CB8AC3E}">
        <p14:creationId xmlns:p14="http://schemas.microsoft.com/office/powerpoint/2010/main" xmlns="" val="12876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带状">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B1D2DA32-AC8B-4194-BF85-FF4A5B40EB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8f3cf8-278f-4572-aaba-cf46013e7f5d" Revision="1" Stencil="System.MyShapes" StencilVersion="1.0"/>
</Control>
</file>

<file path=customXml/itemProps1.xml><?xml version="1.0" encoding="utf-8"?>
<ds:datastoreItem xmlns:ds="http://schemas.openxmlformats.org/officeDocument/2006/customXml" ds:itemID="{856F230A-B12A-42A7-A8D4-8F26283098A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TM03090430[[fn=镶边]]</Template>
  <TotalTime>4455</TotalTime>
  <Words>8283</Words>
  <Application>Microsoft Office PowerPoint</Application>
  <PresentationFormat>自定义</PresentationFormat>
  <Paragraphs>1560</Paragraphs>
  <Slides>69</Slides>
  <Notes>59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带状</vt:lpstr>
      <vt:lpstr>公式</vt:lpstr>
      <vt:lpstr>聊聊C++</vt:lpstr>
      <vt:lpstr>幻灯片 2</vt:lpstr>
      <vt:lpstr>幻灯片 3</vt:lpstr>
      <vt:lpstr>C++？</vt:lpstr>
      <vt:lpstr>C++应用的结构层次</vt:lpstr>
      <vt:lpstr>C++的发展</vt:lpstr>
      <vt:lpstr>Hello  WORLD</vt:lpstr>
      <vt:lpstr>C++中的类型</vt:lpstr>
      <vt:lpstr>C++中的类型</vt:lpstr>
      <vt:lpstr>数值存储 – 整数</vt:lpstr>
      <vt:lpstr>数值存储 – 浮点数存储方式</vt:lpstr>
      <vt:lpstr>数值存储 – 浮点数计算公式</vt:lpstr>
      <vt:lpstr>数值存储 – 规格化浮点数</vt:lpstr>
      <vt:lpstr>数值存储 – 非规格化浮点数</vt:lpstr>
      <vt:lpstr>数值存储 – 浮点数特殊值</vt:lpstr>
      <vt:lpstr>数值转换</vt:lpstr>
      <vt:lpstr>数值比较</vt:lpstr>
      <vt:lpstr>移位操作</vt:lpstr>
      <vt:lpstr>使用内存</vt:lpstr>
      <vt:lpstr>栈内存</vt:lpstr>
      <vt:lpstr>函数调用栈</vt:lpstr>
      <vt:lpstr>堆内存</vt:lpstr>
      <vt:lpstr>内存揭秘</vt:lpstr>
      <vt:lpstr>内存工具</vt:lpstr>
      <vt:lpstr>指针和地址</vt:lpstr>
      <vt:lpstr>数组</vt:lpstr>
      <vt:lpstr>引用</vt:lpstr>
      <vt:lpstr>结构、联合</vt:lpstr>
      <vt:lpstr>类 – 面向对象</vt:lpstr>
      <vt:lpstr>类-构造和析构</vt:lpstr>
      <vt:lpstr>类-成员变量</vt:lpstr>
      <vt:lpstr>类-虚函数和多态</vt:lpstr>
      <vt:lpstr>类-虚函数和多态</vt:lpstr>
      <vt:lpstr>类-虚函数和多态</vt:lpstr>
      <vt:lpstr>类-成员函数指针</vt:lpstr>
      <vt:lpstr>面向对象 – 重载</vt:lpstr>
      <vt:lpstr>类 – 访问控制</vt:lpstr>
      <vt:lpstr>C++ 预处理</vt:lpstr>
      <vt:lpstr>C++ 头文件依赖</vt:lpstr>
      <vt:lpstr>C++ 调用约定</vt:lpstr>
      <vt:lpstr>C++ 内联函数</vt:lpstr>
      <vt:lpstr>C++程序启动过程</vt:lpstr>
      <vt:lpstr>C 标准库函数</vt:lpstr>
      <vt:lpstr>幻灯片 44</vt:lpstr>
      <vt:lpstr>C++异常</vt:lpstr>
      <vt:lpstr>C++ 异常 std::EXCEPTION</vt:lpstr>
      <vt:lpstr>C++异常：讨论！！</vt:lpstr>
      <vt:lpstr>STL</vt:lpstr>
      <vt:lpstr>STL - 容器</vt:lpstr>
      <vt:lpstr>STL – 迭代器</vt:lpstr>
      <vt:lpstr>STL – 迭代器</vt:lpstr>
      <vt:lpstr>STL – 迭代器</vt:lpstr>
      <vt:lpstr>STL – 迭代器</vt:lpstr>
      <vt:lpstr>STL – 函数</vt:lpstr>
      <vt:lpstr>STL – 算法</vt:lpstr>
      <vt:lpstr>STL – 查找算法（13）</vt:lpstr>
      <vt:lpstr>STL -排序和通用算法（14）</vt:lpstr>
      <vt:lpstr>STL -删除和替换算法(15)</vt:lpstr>
      <vt:lpstr>STL -排列组合算法(2)</vt:lpstr>
      <vt:lpstr>STL -算术算法(4)</vt:lpstr>
      <vt:lpstr>STL -生成和异变算法(6)</vt:lpstr>
      <vt:lpstr>STL -关系算法(8)</vt:lpstr>
      <vt:lpstr>STL - 集合算法(4)</vt:lpstr>
      <vt:lpstr>STL - 堆算法(4)</vt:lpstr>
      <vt:lpstr>内存碎片</vt:lpstr>
      <vt:lpstr>构造和析构的诸多问题</vt:lpstr>
      <vt:lpstr>C++ 11 – 新增特性</vt:lpstr>
      <vt:lpstr>C++ 11 – 新增标准库</vt:lpstr>
      <vt:lpstr>C++ Template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C++知识点挖掘</dc:title>
  <dc:creator>Albert Xu</dc:creator>
  <cp:lastModifiedBy>Think</cp:lastModifiedBy>
  <cp:revision>408</cp:revision>
  <dcterms:created xsi:type="dcterms:W3CDTF">2017-04-19T13:47:21Z</dcterms:created>
  <dcterms:modified xsi:type="dcterms:W3CDTF">2017-07-11T17:50:13Z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