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2"/>
  </p:sldMasterIdLst>
  <p:notesMasterIdLst>
    <p:notesMasterId r:id="rId44"/>
  </p:notesMasterIdLst>
  <p:sldIdLst>
    <p:sldId id="256" r:id="rId3"/>
    <p:sldId id="268" r:id="rId4"/>
    <p:sldId id="269" r:id="rId5"/>
    <p:sldId id="270" r:id="rId6"/>
    <p:sldId id="271" r:id="rId7"/>
    <p:sldId id="273" r:id="rId8"/>
    <p:sldId id="257" r:id="rId9"/>
    <p:sldId id="258" r:id="rId10"/>
    <p:sldId id="272" r:id="rId11"/>
    <p:sldId id="277" r:id="rId12"/>
    <p:sldId id="274" r:id="rId13"/>
    <p:sldId id="275" r:id="rId14"/>
    <p:sldId id="276" r:id="rId15"/>
    <p:sldId id="259" r:id="rId16"/>
    <p:sldId id="278" r:id="rId17"/>
    <p:sldId id="260" r:id="rId18"/>
    <p:sldId id="297" r:id="rId19"/>
    <p:sldId id="262" r:id="rId20"/>
    <p:sldId id="295" r:id="rId21"/>
    <p:sldId id="296" r:id="rId22"/>
    <p:sldId id="280" r:id="rId23"/>
    <p:sldId id="282" r:id="rId24"/>
    <p:sldId id="281" r:id="rId25"/>
    <p:sldId id="283" r:id="rId26"/>
    <p:sldId id="263" r:id="rId27"/>
    <p:sldId id="264" r:id="rId28"/>
    <p:sldId id="279" r:id="rId29"/>
    <p:sldId id="284" r:id="rId30"/>
    <p:sldId id="265" r:id="rId31"/>
    <p:sldId id="285" r:id="rId32"/>
    <p:sldId id="266" r:id="rId33"/>
    <p:sldId id="267" r:id="rId34"/>
    <p:sldId id="286" r:id="rId35"/>
    <p:sldId id="287" r:id="rId36"/>
    <p:sldId id="288" r:id="rId37"/>
    <p:sldId id="289" r:id="rId38"/>
    <p:sldId id="290" r:id="rId39"/>
    <p:sldId id="294" r:id="rId40"/>
    <p:sldId id="291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19" autoAdjust="0"/>
  </p:normalViewPr>
  <p:slideViewPr>
    <p:cSldViewPr snapToGrid="0">
      <p:cViewPr varScale="1">
        <p:scale>
          <a:sx n="92" d="100"/>
          <a:sy n="92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5AB1-CFCA-4702-9B4D-FCAB6AF0FE14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3B6F-300B-4ECE-AE7E-E0BEBEA3A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4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cplusplus/increment-decrement-operators-overloading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语言发展大概可以分为三个阶段：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年。这一阶段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语言基本上是传统类型上的面向对象语言，并且凭借着接近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语言的效率，在工业界使用的开发语言中占据了相当大份额；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年，这一阶段由于标准模板库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等程序库的出现，泛型程序设计在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中占据了越来越多的比重性。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当然，同时由于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等语言的出现和硬件价格的大规模下降，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受到了一定的冲击；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年至今，由于以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等程序库为代表的产生式编程和模板元编程的出现，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出现了发展历史上又一个新的高峰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这些新技术的出现以及和原有技术的融合，使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已经成为当今主流程序设计语言中最复杂的一员。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1967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语言中第一次出现了面向对象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(OO)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的概念，但由于当时软件规模还不大，技术也还不太成熟，面向对象的优势并未发挥出来。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Smalltalk-80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出现后，面向对象技术才开始发挥魅力。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1979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Bjarne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借鉴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"Class"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的概念，开始研究增强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语言，使其支持面向对象的特性。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写了一个转换程序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Cfront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代码转换为普通的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代码，使它在各种各样的平台上立即投入使用。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年，这种语言被命名为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9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无符号转有符号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双精度转单精度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6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先左移再右移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8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内存管理是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最令人切齿痛恨的问题，也是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最有争议的问题，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高手从中获得了更好的性能，更大的自由，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菜鸟的收获则是一遍一遍的检查代码和对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的痛恨，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但内存管理在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中无处不在，内存泄漏几乎在每个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程序中都会发生，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因此要想成为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高手，内存管理一关是必须要过的，除非放弃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，他们的内存管理基本是自动的，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当然你也放弃了自由和对内存的支配权，还放弃了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超绝的性能。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85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栈是机器系统提供的数据结构，计算机会在底层对栈提供支持：分配专门的寄存器存放栈的地址，压栈出栈都有专门的指令执行，这就决定了栈的效率比较高。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27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28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堆则是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函数库提供的，它的机制是很复杂的，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例如为了分配一块内存，库函数会按照一定的算法（具体的算法可以参考数据结构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操作系统）在堆内存中搜索可用的足够大小的空间，如果没有足够大小的空间（可能是由于内存碎片太多），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就有可能调用系统功能去增加程序数据段的内存空间，这样就有机会分到足够大小的内存，然后进行返回。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显然，堆的效率比栈要低得多。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new </a:t>
            </a:r>
            <a:r>
              <a:rPr lang="zh-CN" altLang="en-US" dirty="0"/>
              <a:t>作用到对象上，编译器会先调用 </a:t>
            </a:r>
            <a:r>
              <a:rPr lang="en-US" altLang="zh-CN" dirty="0"/>
              <a:t>operator new </a:t>
            </a:r>
            <a:r>
              <a:rPr lang="zh-CN" altLang="en-US" dirty="0"/>
              <a:t>函数分配内存，再在已分配的内存上调用构造函数。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delete </a:t>
            </a:r>
            <a:r>
              <a:rPr lang="zh-CN" altLang="en-US" dirty="0"/>
              <a:t>作用到对象上，编译器会先调用析构函数，再调用</a:t>
            </a:r>
            <a:r>
              <a:rPr lang="en-US" altLang="zh-CN" dirty="0"/>
              <a:t>operator delete </a:t>
            </a:r>
            <a:r>
              <a:rPr lang="zh-CN" altLang="en-US" dirty="0"/>
              <a:t>释放内存。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定位 </a:t>
            </a:r>
            <a:r>
              <a:rPr lang="en-US" altLang="zh-CN" dirty="0"/>
              <a:t>new </a:t>
            </a:r>
            <a:r>
              <a:rPr lang="zh-CN" altLang="en-US" dirty="0"/>
              <a:t>的作用在于对分配的内存手动调用构造函数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( address ) type(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19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地址就是一个一维数组的下标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就是记录地址的变量，除了记录地址外，还包含所指对象的类型信息（仅编译时使用）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指针本身是一个变量，既然是变量就有地址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60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</a:t>
            </a:r>
            <a:r>
              <a:rPr lang="en-US" altLang="zh-CN" dirty="0"/>
              <a:t>DOS</a:t>
            </a:r>
            <a:r>
              <a:rPr lang="zh-CN" altLang="en-US" dirty="0"/>
              <a:t>系统，只能使用</a:t>
            </a:r>
            <a:r>
              <a:rPr lang="en-US" altLang="zh-CN" dirty="0"/>
              <a:t>1M</a:t>
            </a:r>
            <a:r>
              <a:rPr lang="zh-CN" altLang="en-US" baseline="0" dirty="0"/>
              <a:t>内存，为解决内存问题，当时使用一个扩展驱动</a:t>
            </a:r>
            <a:r>
              <a:rPr lang="en-US" altLang="zh-CN" baseline="0" dirty="0"/>
              <a:t>HIMEM.SYS。</a:t>
            </a:r>
          </a:p>
          <a:p>
            <a:r>
              <a:rPr lang="zh-CN" altLang="en-US" baseline="0" dirty="0"/>
              <a:t>该驱动允许程序通过调用中断，从扩展内存中交换</a:t>
            </a:r>
            <a:r>
              <a:rPr lang="en-US" altLang="zh-CN" baseline="0" dirty="0"/>
              <a:t>64K</a:t>
            </a:r>
            <a:r>
              <a:rPr lang="zh-CN" altLang="en-US" baseline="0" dirty="0"/>
              <a:t>内存到主存中。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dirty="0"/>
              <a:t>WINDOWS</a:t>
            </a:r>
            <a:r>
              <a:rPr lang="zh-CN" altLang="en-US" dirty="0"/>
              <a:t>时代，线性地址最大支持</a:t>
            </a:r>
            <a:r>
              <a:rPr lang="en-US" altLang="zh-CN" dirty="0"/>
              <a:t>4GB，</a:t>
            </a:r>
            <a:r>
              <a:rPr lang="zh-CN" altLang="en-US" dirty="0"/>
              <a:t>系统使用低</a:t>
            </a:r>
            <a:r>
              <a:rPr lang="en-US" altLang="zh-CN" dirty="0"/>
              <a:t>2GB，</a:t>
            </a:r>
            <a:r>
              <a:rPr lang="zh-CN" altLang="en-US" dirty="0"/>
              <a:t>高</a:t>
            </a:r>
            <a:r>
              <a:rPr lang="en-US" altLang="zh-CN" dirty="0"/>
              <a:t>2GB</a:t>
            </a:r>
            <a:r>
              <a:rPr lang="zh-CN" altLang="en-US" dirty="0"/>
              <a:t>留给应用程序。</a:t>
            </a:r>
            <a:endParaRPr lang="en-US" altLang="zh-CN" dirty="0"/>
          </a:p>
          <a:p>
            <a:r>
              <a:rPr lang="zh-CN" altLang="en-US" dirty="0"/>
              <a:t>在多任务体系结构下，实际上每个程序都可以使用</a:t>
            </a:r>
            <a:r>
              <a:rPr lang="en-US" altLang="zh-CN" dirty="0"/>
              <a:t>2GB</a:t>
            </a:r>
            <a:r>
              <a:rPr lang="zh-CN" altLang="en-US" dirty="0"/>
              <a:t>的内存，显而易见，这么个用法物理内存是不够的。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操作系统使用虚拟内存来将暂时不用的数据记录到磁盘上，在需要的时候再读出来，这就是虚拟内存。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系统使用的</a:t>
            </a:r>
            <a:r>
              <a:rPr lang="en-US" altLang="zh-CN" dirty="0"/>
              <a:t>2GB</a:t>
            </a:r>
            <a:r>
              <a:rPr lang="zh-CN" altLang="en-US" dirty="0"/>
              <a:t>内存称为未分页内存，这些内存由系统使用，主要是驱动程序。并且不会交换到虚拟内存中。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应用使用的</a:t>
            </a:r>
            <a:r>
              <a:rPr lang="en-US" altLang="zh-CN" dirty="0"/>
              <a:t>2GB</a:t>
            </a:r>
            <a:r>
              <a:rPr lang="zh-CN" altLang="en-US" dirty="0"/>
              <a:t>内存称为分页内存，这些内存可以被交换到虚拟内存。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我们现在在调试时看到的地址为虚拟地址，与之对应的为实地址（物理地址），虚地址和实地址之间由操作系统来通过可编程的</a:t>
            </a:r>
            <a:r>
              <a:rPr lang="en-US" altLang="zh-CN" dirty="0"/>
              <a:t>MMU</a:t>
            </a:r>
            <a:r>
              <a:rPr lang="zh-CN" altLang="en-US" dirty="0"/>
              <a:t>表建立映射关系。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85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计算一个</a:t>
            </a:r>
            <a:r>
              <a:rPr lang="en-US" altLang="zh-CN" dirty="0"/>
              <a:t>3</a:t>
            </a:r>
            <a:r>
              <a:rPr lang="en-US" altLang="zh-CN" baseline="0" dirty="0"/>
              <a:t> x 3 </a:t>
            </a:r>
            <a:r>
              <a:rPr lang="zh-CN" altLang="en-US" baseline="0" dirty="0"/>
              <a:t>矩阵使用不同的方式定义最终结果的区别</a:t>
            </a:r>
            <a:endParaRPr lang="en-US" altLang="zh-CN" baseline="0" dirty="0"/>
          </a:p>
          <a:p>
            <a:r>
              <a:rPr lang="en-US" altLang="zh-CN" baseline="0" dirty="0"/>
              <a:t>* </a:t>
            </a:r>
            <a:r>
              <a:rPr lang="zh-CN" altLang="en-US" baseline="0" dirty="0"/>
              <a:t>尺寸上指针的指针多耗费</a:t>
            </a:r>
            <a:r>
              <a:rPr lang="en-US" altLang="zh-CN" baseline="0" dirty="0"/>
              <a:t>1 + 3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40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考虑结构中有对象类型的存在时，结构是否</a:t>
            </a:r>
            <a:r>
              <a:rPr lang="en-US" altLang="zh-CN" dirty="0"/>
              <a:t>POD</a:t>
            </a:r>
            <a:r>
              <a:rPr lang="zh-CN" altLang="en-US" dirty="0"/>
              <a:t>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结构中有对象类型存在时，结构是否可以通过</a:t>
            </a:r>
            <a:r>
              <a:rPr lang="en-US" altLang="zh-CN" dirty="0"/>
              <a:t>malloc</a:t>
            </a:r>
            <a:r>
              <a:rPr lang="zh-CN" altLang="en-US" dirty="0"/>
              <a:t>来分配内存，分配后是否可以</a:t>
            </a:r>
            <a:r>
              <a:rPr lang="en-US" altLang="zh-CN" dirty="0" err="1"/>
              <a:t>memset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8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； 作为语句结束符</a:t>
            </a:r>
            <a:endParaRPr lang="en-US" altLang="zh-CN" dirty="0"/>
          </a:p>
          <a:p>
            <a:r>
              <a:rPr lang="zh-CN" altLang="en-US" dirty="0"/>
              <a:t>注释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单行 </a:t>
            </a:r>
            <a:r>
              <a:rPr lang="en-US" altLang="zh-CN" dirty="0"/>
              <a:t>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多行 </a:t>
            </a:r>
            <a:r>
              <a:rPr lang="en-US" altLang="zh-CN" dirty="0"/>
              <a:t>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63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56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一元运算符只对一个操作数进行操作，下面是一元运算符的实例：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递增运算符（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++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）和递减运算符（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一元减运算符，即负号（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二元运算符：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加运算符（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乘运算符（ * 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语言支持各种关系运算符（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位运算：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06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函数调用：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cdecl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，声明），表示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语言默认的函数调用方法：所有参数从右到左依次入栈，这些参数由调用者清除，称为手动清栈。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的标准调用方式：所有参数从右到左依次入栈，如果是调用类成员的话，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最后一个入栈的是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指针。这些堆栈中的参数由被调用的函数在返回后清除，使用的指令是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retnX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表示参数占用的字节数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语言的函数调用方式，在早期的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语言中使用这种调用方式，参数压栈顺序与前两者相反，但现在我们在程序中见到的都是它的演化版本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是编译器指定的快速调用方式。由于大多数的函数参数个数很少，使用堆栈传递比较费时。因此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通常规定将前两个（或若干个）参数由寄存器传递，其余参数还是通过堆栈传递。不同编译器编译的程序规定的寄存器不同。返回方式和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是为了解决类成员调用中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指针传递而规定的。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要求把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指针放在特定寄存器中，该寄存器由编译器决定。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Borland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涉及的寄存器由编译器决定，因此不能用作跨编译器的接口。所以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对象接口都定义为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调用方式。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它通过避免函数调用所带来的开销来提高你程序的运行速度。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当函数调用发生时，它节省了变量弹栈、压栈的开销。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它避免了一个函数执行完返回原现场的开销。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通过将函数声明为内联，你可以把函数定义放在头文件内。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因为代码的扩展，内联函数增大了可执行程序的体积。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内联函数的展开是中编译阶段，这就意味着如果你的内联函数发生了改动，那么就需要重新编译代码。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当你把内联函数放在头文件中时，它将会使你的头文件信息变多，不过头文件的使用者不用在意这些。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内联声明只是一种对编译器的建议，编译器是否采用内联措施由编译器自己来决定。甚至在汇编阶段或链接阶段，一些没有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声明的函数编译器也会将它内联展开。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编译器的内联看起来就像是代码的复制与粘贴，这与预处理宏是很不同的：宏是强制的内联展开，可能将会污染所有的命名空间与代码，将为程序的调试带来困难。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所有中类中定义的函数都默认声明为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函数，所有我们不用显示地去声明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虚函数不允许内联。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虽然说模板函数放中头文件中，但它们不一定是内联的。（不是说定义在头文件中的函数都是内联函数）。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20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定义了函数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mainCRTStartup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WinMainCRTStartup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，这两个函数也被称作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启动函数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接受两个指针作为参数，这两个指针中间的内存区域是一张函数指针表。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会从第一个指针开始，慢慢向后寻找，直到第二个指针结束，中间如果找到了一块内存表示一个函数指针，则执行该函数。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链接器会把所有的全局变量都放进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中会初始化很多库函数需要的变量，所以尽量使用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函数，而不要使用系统提供的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比如创建线程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CreateThread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要使用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beginthreadex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来代替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7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使用安全版本的字符串，内存操作函数。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67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throw( a, b )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throw c;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一个可以被接受的异常，要么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set_unexpected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函数设置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语言本身支持的异常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此类异常用以支撑某些语言特性。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操作失败，会抛出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nothrow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版本另当别论）。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）执行期间，当一个作用于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身上的“动态型别转换操作”失败时，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）执行期型别辨识（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）过程中，如果交给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的参数为零或空指针，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）如果发生非预期的异常（函数抛出异常规格（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specification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）以外的异常），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异常会接手处理，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，后者通常会唤起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终止程序。</a:t>
            </a:r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标准程序库发出的异常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标准程序库异常总是派生自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invalid_argument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表示无效参数，例如将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 of bits)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而非“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进行初始化。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指出某个行为“可能超越了最大极限”，例如对某个字符串附加太多字符。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out_of_range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指出参数值“不在预期范围内”，例如在处理容器或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中采用一个错误索引。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指出专业领域范畴内的错误。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此外，标准程序库的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部分提供一个名为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的特殊异常，当数据流由于错误或者到达文件末尾而发生状态改变时，就可能抛出这个异常。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程序作用域（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of a program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）之外发生的异常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的异常，用来指出“不在程序范围内，且不容易回避”的事件。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标准程序库针对执行期错误提供以下三个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指出内部计算时发生区间错误。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指出算术运算发生上溢位。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指出算术运算发生下溢位。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基础类别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&lt;exception&gt;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&lt;new&gt;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typeinfo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。其他异常类别定义于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stdexcept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使用构造函数自动清理异常的问题。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9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1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1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</a:t>
            </a: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6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指数 </a:t>
            </a:r>
            <a:r>
              <a:rPr lang="en-US" altLang="zh-CN" dirty="0"/>
              <a:t>B10000100</a:t>
            </a:r>
            <a:r>
              <a:rPr lang="zh-CN" altLang="en-US" dirty="0"/>
              <a:t> </a:t>
            </a:r>
            <a:r>
              <a:rPr lang="en-US" altLang="zh-CN" dirty="0"/>
              <a:t>– 127 = 5</a:t>
            </a:r>
          </a:p>
          <a:p>
            <a:r>
              <a:rPr lang="zh-CN" altLang="en-US" dirty="0"/>
              <a:t>尾数 </a:t>
            </a:r>
            <a:r>
              <a:rPr lang="en-US" altLang="zh-CN" dirty="0"/>
              <a:t>B1.100001 </a:t>
            </a:r>
            <a:r>
              <a:rPr lang="zh-CN" altLang="en-US" dirty="0"/>
              <a:t>小数点右移</a:t>
            </a:r>
            <a:r>
              <a:rPr lang="en-US" altLang="zh-CN" dirty="0"/>
              <a:t>5</a:t>
            </a:r>
            <a:r>
              <a:rPr lang="zh-CN" altLang="en-US" dirty="0"/>
              <a:t>位 </a:t>
            </a:r>
            <a:r>
              <a:rPr lang="en-US" altLang="zh-CN" dirty="0"/>
              <a:t>= 110000.1</a:t>
            </a:r>
          </a:p>
          <a:p>
            <a:endParaRPr lang="en-US" altLang="zh-CN" dirty="0"/>
          </a:p>
          <a:p>
            <a:r>
              <a:rPr lang="zh-CN" altLang="en-US" dirty="0"/>
              <a:t>指数为负数，小数点左移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9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非规格化的浮点数，代表小数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8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观看代码</a:t>
            </a:r>
            <a:r>
              <a:rPr lang="zh-CN" altLang="en-US" baseline="0" dirty="0"/>
              <a:t> </a:t>
            </a:r>
            <a:r>
              <a:rPr lang="en-US" altLang="zh-CN" baseline="0" dirty="0"/>
              <a:t>lesson-1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7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7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9E25F63-46CB-447C-9865-FD3714DA57D8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8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5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1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9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6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43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hyperlink" Target="bin/Debug/lesson-01.ex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进击的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你所不知道的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4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浮点数计算公式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35993" y="2262254"/>
            <a:ext cx="5413663" cy="11949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accent1"/>
              </a:solidFill>
              <a:latin typeface="CentSchbkCyrill BT" panose="02040603050705020303" pitchFamily="18" charset="-5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39378"/>
              </p:ext>
            </p:extLst>
          </p:nvPr>
        </p:nvGraphicFramePr>
        <p:xfrm>
          <a:off x="4469874" y="2262254"/>
          <a:ext cx="4003099" cy="95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公式" r:id="rId3" imgW="850680" imgH="203040" progId="Equation.3">
                  <p:embed/>
                </p:oleObj>
              </mc:Choice>
              <mc:Fallback>
                <p:oleObj name="公式" r:id="rId3" imgW="8506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9874" y="2262254"/>
                        <a:ext cx="4003099" cy="955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93876" y="3899850"/>
            <a:ext cx="635199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为基数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为指数，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为尾数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5618335" y="5049982"/>
            <a:ext cx="5988312" cy="653833"/>
            <a:chOff x="1451580" y="2170907"/>
            <a:chExt cx="5988312" cy="862445"/>
          </a:xfrm>
        </p:grpSpPr>
        <p:sp>
          <p:nvSpPr>
            <p:cNvPr id="8" name="矩形: 圆角 7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18826" y="2310159"/>
              <a:ext cx="2844420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02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规格化浮点数</a:t>
            </a:r>
          </a:p>
        </p:txBody>
      </p:sp>
      <p:pic>
        <p:nvPicPr>
          <p:cNvPr id="4" name="Picture 2" descr="http://p.blog.csdn.net/images/p_blog_csdn_net/abortexit/EntryImages/20090622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761888"/>
            <a:ext cx="3200400" cy="12001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51578" y="2188576"/>
            <a:ext cx="6913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规格化：当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的二进制位不全为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0,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也不全为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为规格化形式。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1578" y="4166018"/>
            <a:ext cx="4876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则表示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的位数，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对单精度来说，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k=8,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bias=127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对双精度来说，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k=11,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bias=1023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  <p:pic>
        <p:nvPicPr>
          <p:cNvPr id="3074" name="Picture 2" descr="http://p.blog.csdn.net/images/p_blog_csdn_net/abortexit/EntryImages/20090622/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77" y="2761888"/>
            <a:ext cx="3228975" cy="6953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53113" y="36388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标准规定此时小数点左侧的隐含位为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，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m=|1.M|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M="101"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|1.M|=|1.101|=1.625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m=1.625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203865" y="5335551"/>
            <a:ext cx="7049490" cy="561885"/>
            <a:chOff x="4908129" y="5335551"/>
            <a:chExt cx="6345226" cy="561885"/>
          </a:xfrm>
        </p:grpSpPr>
        <p:sp>
          <p:nvSpPr>
            <p:cNvPr id="18" name="矩形: 圆角 17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11309" y="5449512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8313" y="5449512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56489" y="5449513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10000100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884506" y="5448250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5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非规格化浮点数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1451579" y="2101334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非规格化：当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为非规格化形式。</a:t>
            </a:r>
            <a:endParaRPr lang="zh-CN" altLang="en-US" dirty="0"/>
          </a:p>
        </p:txBody>
      </p:sp>
      <p:pic>
        <p:nvPicPr>
          <p:cNvPr id="4098" name="Picture 2" descr="http://p.blog.csdn.net/images/p_blog_csdn_net/abortexit/EntryImages/20090622/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45" y="2954049"/>
            <a:ext cx="31908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203865" y="4532807"/>
            <a:ext cx="6850989" cy="561885"/>
            <a:chOff x="4908129" y="5335551"/>
            <a:chExt cx="6345226" cy="561885"/>
          </a:xfrm>
        </p:grpSpPr>
        <p:sp>
          <p:nvSpPr>
            <p:cNvPr id="6" name="矩形: 圆角 5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23188" y="5426275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327444" y="5420455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56489" y="5420454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00000000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875374" y="5426274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84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浮点数特殊值</a:t>
            </a:r>
          </a:p>
        </p:txBody>
      </p:sp>
      <p:sp>
        <p:nvSpPr>
          <p:cNvPr id="4" name="矩形 3"/>
          <p:cNvSpPr/>
          <p:nvPr/>
        </p:nvSpPr>
        <p:spPr>
          <a:xfrm>
            <a:off x="1358060" y="25205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特殊数值：当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时为特殊数值。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latin typeface="Courier New" panose="02070309020205020404" pitchFamily="49" charset="0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则为负无穷大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则为正无穷大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的二进制位不全为</a:t>
            </a:r>
            <a:r>
              <a:rPr lang="en-US" altLang="zh-CN" dirty="0"/>
              <a:t>0</a:t>
            </a:r>
            <a:r>
              <a:rPr lang="zh-CN" altLang="en-US" dirty="0"/>
              <a:t>时，表示</a:t>
            </a:r>
            <a:r>
              <a:rPr lang="en-US" altLang="zh-CN" dirty="0"/>
              <a:t>NaN(Not a Number)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数值转换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整型数值转换</a:t>
            </a:r>
            <a:endParaRPr lang="en-US" altLang="zh-CN" dirty="0"/>
          </a:p>
          <a:p>
            <a:pPr lvl="1"/>
            <a:r>
              <a:rPr lang="zh-CN" altLang="en-US" dirty="0"/>
              <a:t>无符号转有符号</a:t>
            </a:r>
            <a:endParaRPr lang="en-US" altLang="zh-CN" dirty="0"/>
          </a:p>
          <a:p>
            <a:pPr lvl="1"/>
            <a:r>
              <a:rPr lang="zh-CN" altLang="en-US" dirty="0"/>
              <a:t>有符号转无符号</a:t>
            </a:r>
            <a:endParaRPr lang="en-US" altLang="zh-CN" dirty="0"/>
          </a:p>
          <a:p>
            <a:r>
              <a:rPr lang="zh-CN" altLang="en-US" dirty="0"/>
              <a:t>浮点类型转换</a:t>
            </a:r>
            <a:endParaRPr lang="en-US" altLang="zh-CN" dirty="0"/>
          </a:p>
          <a:p>
            <a:pPr lvl="1"/>
            <a:r>
              <a:rPr lang="zh-CN" altLang="en-US" dirty="0"/>
              <a:t>单精度转双精度</a:t>
            </a:r>
            <a:endParaRPr lang="en-US" altLang="zh-CN" dirty="0"/>
          </a:p>
          <a:p>
            <a:pPr lvl="1"/>
            <a:r>
              <a:rPr lang="zh-CN" altLang="en-US" dirty="0"/>
              <a:t>双精度转单精度</a:t>
            </a:r>
          </a:p>
        </p:txBody>
      </p:sp>
      <p:sp>
        <p:nvSpPr>
          <p:cNvPr id="4" name="矩形 3"/>
          <p:cNvSpPr/>
          <p:nvPr/>
        </p:nvSpPr>
        <p:spPr>
          <a:xfrm>
            <a:off x="5898078" y="3656243"/>
            <a:ext cx="5620987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int32_t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 = 65535;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 =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)n;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"n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n, n );</a:t>
            </a: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printf(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s, s );</a:t>
            </a:r>
          </a:p>
        </p:txBody>
      </p:sp>
    </p:spTree>
    <p:extLst>
      <p:ext uri="{BB962C8B-B14F-4D97-AF65-F5344CB8AC3E}">
        <p14:creationId xmlns:p14="http://schemas.microsoft.com/office/powerpoint/2010/main" val="53227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无符号数</a:t>
            </a:r>
            <a:endParaRPr lang="en-US" altLang="zh-CN" dirty="0"/>
          </a:p>
          <a:p>
            <a:r>
              <a:rPr lang="zh-CN" altLang="en-US" dirty="0"/>
              <a:t>无符号数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浮点数</a:t>
            </a:r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6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左移</a:t>
            </a:r>
            <a:endParaRPr lang="en-US" altLang="zh-CN" dirty="0"/>
          </a:p>
          <a:p>
            <a:pPr lvl="1"/>
            <a:r>
              <a:rPr lang="zh-CN" altLang="en-US" dirty="0"/>
              <a:t>逻辑左移 </a:t>
            </a:r>
            <a:r>
              <a:rPr lang="en-US" altLang="zh-CN" dirty="0">
                <a:solidFill>
                  <a:srgbClr val="FF0000"/>
                </a:solidFill>
              </a:rPr>
              <a:t>SHL</a:t>
            </a:r>
          </a:p>
          <a:p>
            <a:pPr lvl="1"/>
            <a:r>
              <a:rPr lang="zh-CN" altLang="en-US" dirty="0"/>
              <a:t>算数左移 </a:t>
            </a:r>
            <a:r>
              <a:rPr lang="en-US" altLang="zh-CN" dirty="0">
                <a:solidFill>
                  <a:srgbClr val="FF0000"/>
                </a:solidFill>
              </a:rPr>
              <a:t>SAL</a:t>
            </a:r>
          </a:p>
          <a:p>
            <a:r>
              <a:rPr lang="zh-CN" altLang="en-US" dirty="0"/>
              <a:t>右移</a:t>
            </a:r>
            <a:endParaRPr lang="en-US" altLang="zh-CN" dirty="0"/>
          </a:p>
          <a:p>
            <a:pPr lvl="1"/>
            <a:r>
              <a:rPr lang="zh-CN" altLang="en-US" dirty="0"/>
              <a:t>逻辑右移 </a:t>
            </a:r>
            <a:r>
              <a:rPr lang="en-US" altLang="zh-CN" dirty="0">
                <a:solidFill>
                  <a:srgbClr val="FF0000"/>
                </a:solidFill>
              </a:rPr>
              <a:t>SHR</a:t>
            </a:r>
          </a:p>
          <a:p>
            <a:pPr lvl="1"/>
            <a:r>
              <a:rPr lang="zh-CN" altLang="en-US" dirty="0"/>
              <a:t>算数右移 </a:t>
            </a:r>
            <a:r>
              <a:rPr lang="en-US" altLang="zh-CN" dirty="0">
                <a:solidFill>
                  <a:srgbClr val="FF0000"/>
                </a:solidFill>
              </a:rPr>
              <a:t>SAR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4218" y="2015732"/>
            <a:ext cx="5029200" cy="28160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0x80000001;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&gt;&gt; 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= %08X, b = %08X"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a, b );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5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F4C4E-E1C0-4C42-BB1E-B779722B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使用内存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B53A16C-58FD-4CA0-B55E-F02B8647D7E2}"/>
              </a:ext>
            </a:extLst>
          </p:cNvPr>
          <p:cNvSpPr/>
          <p:nvPr/>
        </p:nvSpPr>
        <p:spPr>
          <a:xfrm>
            <a:off x="2327564" y="2763982"/>
            <a:ext cx="6982691" cy="23587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void f() { </a:t>
            </a:r>
            <a:r>
              <a:rPr lang="en-US" altLang="zh-CN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* p = new </a:t>
            </a:r>
            <a:r>
              <a:rPr lang="en-US" altLang="zh-CN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[5]; }</a:t>
            </a:r>
            <a:endParaRPr lang="zh-CN" altLang="en-US" sz="28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66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088210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栈内存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pPr lvl="1"/>
            <a:r>
              <a:rPr lang="zh-CN" altLang="en-US" dirty="0"/>
              <a:t>函数调用和栈帧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35" y="2214694"/>
            <a:ext cx="7258810" cy="44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22C60-64FA-4D57-85C7-7AFF468D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函数调用栈</a:t>
            </a:r>
          </a:p>
        </p:txBody>
      </p:sp>
      <p:pic>
        <p:nvPicPr>
          <p:cNvPr id="2050" name="Picture 2" descr="http://codemacro.com/assets/res/stack_frame/stack_frame.png">
            <a:extLst>
              <a:ext uri="{FF2B5EF4-FFF2-40B4-BE49-F238E27FC236}">
                <a16:creationId xmlns:a16="http://schemas.microsoft.com/office/drawing/2014/main" id="{036B2067-13AD-4B77-887C-2EEA0648B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5" y="1792935"/>
            <a:ext cx="5803929" cy="494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4F9983-E32D-4E8B-ACDF-C307E7F70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310" y="1038556"/>
            <a:ext cx="5800725" cy="3248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19E444-5032-4246-A067-AD19C0B39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959" y="4286581"/>
            <a:ext cx="7753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9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88672" y="21301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</a:p>
        </p:txBody>
      </p:sp>
    </p:spTree>
    <p:extLst>
      <p:ext uri="{BB962C8B-B14F-4D97-AF65-F5344CB8AC3E}">
        <p14:creationId xmlns:p14="http://schemas.microsoft.com/office/powerpoint/2010/main" val="35135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51858-B77C-45A5-9841-594CAC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E2D22-7C99-4A42-A67C-061656AD1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2329990" cy="4206240"/>
          </a:xfrm>
        </p:spPr>
        <p:txBody>
          <a:bodyPr/>
          <a:lstStyle/>
          <a:p>
            <a:r>
              <a:rPr lang="zh-CN" altLang="en-US" dirty="0"/>
              <a:t>堆内存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pPr lvl="1"/>
            <a:r>
              <a:rPr lang="en-US" altLang="zh-CN" dirty="0"/>
              <a:t>new</a:t>
            </a:r>
          </a:p>
          <a:p>
            <a:pPr lvl="1"/>
            <a:r>
              <a:rPr lang="en-US" altLang="zh-CN" dirty="0"/>
              <a:t>delete</a:t>
            </a:r>
          </a:p>
          <a:p>
            <a:pPr lvl="1"/>
            <a:r>
              <a:rPr lang="en-US" altLang="zh-CN" dirty="0"/>
              <a:t>malloc</a:t>
            </a:r>
          </a:p>
          <a:p>
            <a:pPr lvl="1"/>
            <a:r>
              <a:rPr lang="en-US" altLang="zh-CN" dirty="0"/>
              <a:t>free</a:t>
            </a:r>
          </a:p>
          <a:p>
            <a:pPr lvl="1"/>
            <a:r>
              <a:rPr lang="zh-CN" altLang="en-US" dirty="0"/>
              <a:t>定位 </a:t>
            </a:r>
            <a:r>
              <a:rPr lang="en-US" altLang="zh-CN" dirty="0"/>
              <a:t>new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208667-67D4-444F-A5AE-8C1727A2453C}"/>
              </a:ext>
            </a:extLst>
          </p:cNvPr>
          <p:cNvSpPr/>
          <p:nvPr/>
        </p:nvSpPr>
        <p:spPr>
          <a:xfrm>
            <a:off x="5637759" y="2441865"/>
            <a:ext cx="5875368" cy="2878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8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HEAP</a:t>
            </a:r>
            <a:endParaRPr lang="zh-CN" altLang="en-US" sz="28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68233D-4CA2-405B-B74F-7EA14DC40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90621"/>
              </p:ext>
            </p:extLst>
          </p:nvPr>
        </p:nvGraphicFramePr>
        <p:xfrm>
          <a:off x="5922819" y="3185853"/>
          <a:ext cx="5328232" cy="182880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666029">
                  <a:extLst>
                    <a:ext uri="{9D8B030D-6E8A-4147-A177-3AD203B41FA5}">
                      <a16:colId xmlns:a16="http://schemas.microsoft.com/office/drawing/2014/main" val="84842969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2832166006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3098852401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3341977889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3699457581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2796682760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653892305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2128038222"/>
                    </a:ext>
                  </a:extLst>
                </a:gridCol>
              </a:tblGrid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3449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500880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14987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20666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4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89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指针和地址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56237"/>
              </p:ext>
            </p:extLst>
          </p:nvPr>
        </p:nvGraphicFramePr>
        <p:xfrm>
          <a:off x="5560266" y="2432008"/>
          <a:ext cx="62582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43">
                  <a:extLst>
                    <a:ext uri="{9D8B030D-6E8A-4147-A177-3AD203B41FA5}">
                      <a16:colId xmlns:a16="http://schemas.microsoft.com/office/drawing/2014/main" val="404409972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6870720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18736147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7934387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3232078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6575601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55172054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850986238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1790541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73703693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56667833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53126121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8980689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98004398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23255387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3798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01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2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71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6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2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9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6108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10000" y="2432008"/>
            <a:ext cx="3194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地址的概念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位置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类型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指针的地址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指针的指针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9326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内存揭秘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线性地址</a:t>
            </a:r>
            <a:endParaRPr lang="en-US" altLang="zh-CN" dirty="0"/>
          </a:p>
          <a:p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zh-CN" altLang="en-US" dirty="0"/>
              <a:t>实地址</a:t>
            </a:r>
            <a:endParaRPr lang="en-US" altLang="zh-CN" dirty="0"/>
          </a:p>
          <a:p>
            <a:pPr lvl="1"/>
            <a:r>
              <a:rPr lang="zh-CN" altLang="en-US" dirty="0"/>
              <a:t>虚地址</a:t>
            </a:r>
            <a:endParaRPr lang="en-US" altLang="zh-CN" dirty="0"/>
          </a:p>
          <a:p>
            <a:r>
              <a:rPr lang="zh-CN" altLang="en-US" dirty="0"/>
              <a:t>虚拟内存</a:t>
            </a:r>
            <a:endParaRPr lang="en-US" altLang="zh-CN" dirty="0"/>
          </a:p>
          <a:p>
            <a:r>
              <a:rPr lang="zh-CN" altLang="en-US" dirty="0"/>
              <a:t>分页内存</a:t>
            </a:r>
            <a:endParaRPr lang="en-US" altLang="zh-CN" dirty="0"/>
          </a:p>
          <a:p>
            <a:r>
              <a:rPr lang="zh-CN" altLang="en-US" dirty="0"/>
              <a:t>未分页内存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25566"/>
              </p:ext>
            </p:extLst>
          </p:nvPr>
        </p:nvGraphicFramePr>
        <p:xfrm>
          <a:off x="8326584" y="2367092"/>
          <a:ext cx="2951016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754">
                  <a:extLst>
                    <a:ext uri="{9D8B030D-6E8A-4147-A177-3AD203B41FA5}">
                      <a16:colId xmlns:a16="http://schemas.microsoft.com/office/drawing/2014/main" val="590937439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3608924466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500338161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67193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5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22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5392023" cy="34241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一维数组</a:t>
            </a:r>
            <a:endParaRPr lang="en-US" altLang="zh-CN" dirty="0"/>
          </a:p>
          <a:p>
            <a:r>
              <a:rPr lang="zh-CN" altLang="en-US" dirty="0"/>
              <a:t>多维数组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数组的大小的计算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Size = Sizeof( Array 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COUNT = sizeof( ARRAY ) / SIZEOF( ARRAY[0] )</a:t>
            </a:r>
          </a:p>
          <a:p>
            <a:r>
              <a:rPr lang="zh-CN" altLang="en-US" dirty="0"/>
              <a:t>指针的指针和二维数组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/>
              <a:t> ** Array</a:t>
            </a:r>
          </a:p>
          <a:p>
            <a:pPr lvl="1"/>
            <a:r>
              <a:rPr lang="en-US" altLang="zh-CN" dirty="0"/>
              <a:t>Int ARRAY[3][3]</a:t>
            </a:r>
          </a:p>
          <a:p>
            <a:r>
              <a:rPr lang="en-US" altLang="zh-CN" dirty="0"/>
              <a:t>char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93556"/>
              </p:ext>
            </p:extLst>
          </p:nvPr>
        </p:nvGraphicFramePr>
        <p:xfrm>
          <a:off x="7788234" y="2473367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2529"/>
              </p:ext>
            </p:extLst>
          </p:nvPr>
        </p:nvGraphicFramePr>
        <p:xfrm>
          <a:off x="7788234" y="3738059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93298"/>
              </p:ext>
            </p:extLst>
          </p:nvPr>
        </p:nvGraphicFramePr>
        <p:xfrm>
          <a:off x="7788234" y="5014685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88501"/>
              </p:ext>
            </p:extLst>
          </p:nvPr>
        </p:nvGraphicFramePr>
        <p:xfrm>
          <a:off x="6037943" y="374402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11188"/>
              </p:ext>
            </p:extLst>
          </p:nvPr>
        </p:nvGraphicFramePr>
        <p:xfrm>
          <a:off x="6037943" y="411486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01304"/>
              </p:ext>
            </p:extLst>
          </p:nvPr>
        </p:nvGraphicFramePr>
        <p:xfrm>
          <a:off x="6035634" y="4487159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cxnSp>
        <p:nvCxnSpPr>
          <p:cNvPr id="45" name="肘形连接符 44"/>
          <p:cNvCxnSpPr>
            <a:stCxn id="22" idx="3"/>
            <a:endCxn id="7" idx="1"/>
          </p:cNvCxnSpPr>
          <p:nvPr/>
        </p:nvCxnSpPr>
        <p:spPr>
          <a:xfrm flipV="1">
            <a:off x="6915398" y="3029627"/>
            <a:ext cx="872836" cy="899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1" idx="3"/>
            <a:endCxn id="9" idx="1"/>
          </p:cNvCxnSpPr>
          <p:nvPr/>
        </p:nvCxnSpPr>
        <p:spPr>
          <a:xfrm>
            <a:off x="6913089" y="4672579"/>
            <a:ext cx="875145" cy="898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3"/>
            <a:endCxn id="8" idx="1"/>
          </p:cNvCxnSpPr>
          <p:nvPr/>
        </p:nvCxnSpPr>
        <p:spPr>
          <a:xfrm flipV="1">
            <a:off x="6915398" y="4294319"/>
            <a:ext cx="872836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39364"/>
              </p:ext>
            </p:extLst>
          </p:nvPr>
        </p:nvGraphicFramePr>
        <p:xfrm>
          <a:off x="9432307" y="5004503"/>
          <a:ext cx="2086758" cy="1132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586">
                  <a:extLst>
                    <a:ext uri="{9D8B030D-6E8A-4147-A177-3AD203B41FA5}">
                      <a16:colId xmlns:a16="http://schemas.microsoft.com/office/drawing/2014/main" val="913803357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417201446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204269378"/>
                    </a:ext>
                  </a:extLst>
                </a:gridCol>
              </a:tblGrid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3417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71530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173023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89E5F5-7148-46AB-960C-1FD3B5D6C851}"/>
              </a:ext>
            </a:extLst>
          </p:cNvPr>
          <p:cNvSpPr/>
          <p:nvPr/>
        </p:nvSpPr>
        <p:spPr>
          <a:xfrm>
            <a:off x="8936182" y="2140528"/>
            <a:ext cx="2992582" cy="1628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err="1"/>
              <a:t>int</a:t>
            </a:r>
            <a:r>
              <a:rPr lang="en-US" altLang="zh-CN" dirty="0"/>
              <a:t> I = 1[</a:t>
            </a:r>
            <a:r>
              <a:rPr lang="en-US" altLang="zh-CN" dirty="0" err="1"/>
              <a:t>ptr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I = </a:t>
            </a:r>
            <a:r>
              <a:rPr lang="en-US" altLang="zh-CN" dirty="0" err="1"/>
              <a:t>ptr</a:t>
            </a:r>
            <a:r>
              <a:rPr lang="en-US" altLang="zh-CN" dirty="0"/>
              <a:t>[-1];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08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3"/>
            <a:ext cx="10363826" cy="2026778"/>
          </a:xfrm>
        </p:spPr>
        <p:txBody>
          <a:bodyPr/>
          <a:lstStyle/>
          <a:p>
            <a:r>
              <a:rPr lang="zh-CN" altLang="en-US" dirty="0"/>
              <a:t>引用很容易与指针混淆，它们之间有三个主要的不同：</a:t>
            </a:r>
          </a:p>
          <a:p>
            <a:pPr lvl="1"/>
            <a:r>
              <a:rPr lang="zh-CN" altLang="en-US" dirty="0"/>
              <a:t>不存在空引用。引用必须连接到一块合法的内存。</a:t>
            </a:r>
          </a:p>
          <a:p>
            <a:pPr lvl="1"/>
            <a:r>
              <a:rPr lang="zh-CN" altLang="en-US" dirty="0"/>
              <a:t>一旦引用被初始化为一个对象，就不能被指向到另一个对象。指针可以在任何时候指向到另一个对象。</a:t>
            </a:r>
          </a:p>
          <a:p>
            <a:pPr lvl="1"/>
            <a:r>
              <a:rPr lang="zh-CN" altLang="en-US" dirty="0"/>
              <a:t>引用必须在创建时被初始化。指针可以在任何时间被初始化。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3774" y="4796135"/>
            <a:ext cx="2699658" cy="9233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&amp;ref_a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ref_a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337019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结构、联合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266340" cy="3424107"/>
          </a:xfrm>
        </p:spPr>
        <p:txBody>
          <a:bodyPr>
            <a:normAutofit/>
          </a:bodyPr>
          <a:lstStyle/>
          <a:p>
            <a:r>
              <a:rPr lang="en-US" altLang="zh-CN" dirty="0"/>
              <a:t>POD</a:t>
            </a:r>
          </a:p>
          <a:p>
            <a:r>
              <a:rPr lang="zh-CN" altLang="en-US" dirty="0"/>
              <a:t>位域</a:t>
            </a:r>
            <a:endParaRPr lang="en-US" altLang="zh-CN" dirty="0"/>
          </a:p>
          <a:p>
            <a:r>
              <a:rPr lang="zh-CN" altLang="en-US" dirty="0"/>
              <a:t>字节对齐</a:t>
            </a:r>
            <a:endParaRPr lang="en-US" altLang="zh-CN" dirty="0"/>
          </a:p>
          <a:p>
            <a:r>
              <a:rPr lang="zh-CN" altLang="en-US" dirty="0"/>
              <a:t>匿名结构体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045039" y="2214694"/>
            <a:ext cx="2022764" cy="7848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*prev;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*next;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9021289" y="3409731"/>
            <a:ext cx="2046514" cy="133882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People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name[32];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female;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address[256];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矩形 8"/>
          <p:cNvSpPr/>
          <p:nvPr/>
        </p:nvSpPr>
        <p:spPr>
          <a:xfrm>
            <a:off x="6167253" y="2214694"/>
            <a:ext cx="2477359" cy="18928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ServerID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area : 4;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group : 4;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type : 3;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index : 5;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68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 </a:t>
            </a:r>
            <a:r>
              <a:rPr lang="en-US" altLang="zh-CN" dirty="0"/>
              <a:t>– </a:t>
            </a:r>
            <a:r>
              <a:rPr lang="zh-CN" altLang="en-US" dirty="0"/>
              <a:t>实物的数据化描述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</a:t>
            </a:r>
            <a:endParaRPr lang="en-US" altLang="zh-CN" dirty="0"/>
          </a:p>
          <a:p>
            <a:pPr lvl="1"/>
            <a:r>
              <a:rPr lang="zh-CN" altLang="en-US" dirty="0"/>
              <a:t>默认构造</a:t>
            </a:r>
            <a:endParaRPr lang="en-US" altLang="zh-CN" dirty="0"/>
          </a:p>
          <a:p>
            <a:pPr lvl="1"/>
            <a:r>
              <a:rPr lang="zh-CN" altLang="en-US" dirty="0"/>
              <a:t>拷贝构造</a:t>
            </a:r>
            <a:endParaRPr lang="en-US" altLang="zh-CN" dirty="0"/>
          </a:p>
          <a:p>
            <a:pPr lvl="1"/>
            <a:r>
              <a:rPr lang="zh-CN" altLang="en-US" dirty="0"/>
              <a:t>赋值构造</a:t>
            </a:r>
            <a:endParaRPr lang="en-US" altLang="zh-CN" dirty="0"/>
          </a:p>
          <a:p>
            <a:pPr lvl="1"/>
            <a:r>
              <a:rPr lang="en-US" altLang="zh-CN" dirty="0"/>
              <a:t>explicit 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zh-CN" altLang="en-US" dirty="0"/>
              <a:t>成员变量</a:t>
            </a:r>
            <a:endParaRPr lang="en-US" altLang="zh-CN" dirty="0"/>
          </a:p>
          <a:p>
            <a:r>
              <a:rPr lang="zh-CN" altLang="en-US" dirty="0"/>
              <a:t>成员函数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9840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虚函数</a:t>
            </a:r>
            <a:endParaRPr lang="en-US" altLang="zh-CN" dirty="0"/>
          </a:p>
          <a:p>
            <a:pPr lvl="1"/>
            <a:r>
              <a:rPr lang="zh-CN" altLang="en-US" dirty="0"/>
              <a:t>虚表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pPr lvl="1"/>
            <a:r>
              <a:rPr lang="zh-CN" altLang="en-US" dirty="0"/>
              <a:t>多重继承中的问题</a:t>
            </a:r>
          </a:p>
        </p:txBody>
      </p:sp>
    </p:spTree>
    <p:extLst>
      <p:ext uri="{BB962C8B-B14F-4D97-AF65-F5344CB8AC3E}">
        <p14:creationId xmlns:p14="http://schemas.microsoft.com/office/powerpoint/2010/main" val="3815619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503847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函数重载</a:t>
            </a:r>
            <a:endParaRPr lang="en-US" altLang="zh-CN" dirty="0"/>
          </a:p>
          <a:p>
            <a:r>
              <a:rPr lang="zh-CN" altLang="en-US" dirty="0"/>
              <a:t>操作符重载</a:t>
            </a:r>
            <a:endParaRPr lang="en-US" altLang="zh-CN" dirty="0"/>
          </a:p>
          <a:p>
            <a:pPr lvl="1"/>
            <a:r>
              <a:rPr lang="zh-CN" altLang="en-US" dirty="0"/>
              <a:t>一元运算符</a:t>
            </a:r>
            <a:endParaRPr lang="en-US" altLang="zh-CN" dirty="0"/>
          </a:p>
          <a:p>
            <a:pPr lvl="1"/>
            <a:r>
              <a:rPr lang="zh-CN" altLang="en-US" dirty="0"/>
              <a:t>二元运算符</a:t>
            </a:r>
            <a:endParaRPr lang="en-US" altLang="zh-CN" dirty="0"/>
          </a:p>
          <a:p>
            <a:pPr lvl="1"/>
            <a:r>
              <a:rPr lang="zh-CN" altLang="en-US" dirty="0"/>
              <a:t>关系运算符</a:t>
            </a:r>
            <a:endParaRPr lang="en-US" altLang="zh-CN" dirty="0"/>
          </a:p>
          <a:p>
            <a:pPr lvl="1"/>
            <a:r>
              <a:rPr lang="zh-CN" altLang="en-US" dirty="0"/>
              <a:t>位运算</a:t>
            </a:r>
            <a:endParaRPr lang="en-US" altLang="zh-CN" dirty="0"/>
          </a:p>
          <a:p>
            <a:pPr lvl="1"/>
            <a:r>
              <a:rPr lang="zh-CN" altLang="en-US" dirty="0"/>
              <a:t>下标 </a:t>
            </a:r>
            <a:r>
              <a:rPr lang="en-US" altLang="zh-CN" dirty="0"/>
              <a:t>[ ]</a:t>
            </a:r>
          </a:p>
          <a:p>
            <a:pPr lvl="1"/>
            <a:r>
              <a:rPr lang="zh-CN" altLang="en-US" dirty="0"/>
              <a:t>仿函数 </a:t>
            </a:r>
            <a:r>
              <a:rPr lang="en-US" altLang="zh-CN" dirty="0"/>
              <a:t>( )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37523"/>
              </p:ext>
            </p:extLst>
          </p:nvPr>
        </p:nvGraphicFramePr>
        <p:xfrm>
          <a:off x="5904697" y="2367092"/>
          <a:ext cx="5774688" cy="2853690"/>
        </p:xfrm>
        <a:graphic>
          <a:graphicData uri="http://schemas.openxmlformats.org/drawingml/2006/table">
            <a:tbl>
              <a:tblPr/>
              <a:tblGrid>
                <a:gridCol w="962448">
                  <a:extLst>
                    <a:ext uri="{9D8B030D-6E8A-4147-A177-3AD203B41FA5}">
                      <a16:colId xmlns:a16="http://schemas.microsoft.com/office/drawing/2014/main" val="545178886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5224070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4070834114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10387673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2715021665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04251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1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~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10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8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9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35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delete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delete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92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848231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语法分析</a:t>
            </a:r>
            <a:endParaRPr lang="en-US" altLang="zh-CN" dirty="0"/>
          </a:p>
          <a:p>
            <a:r>
              <a:rPr lang="zh-CN" altLang="en-US" dirty="0"/>
              <a:t>词法分析</a:t>
            </a:r>
            <a:endParaRPr lang="en-US" altLang="zh-CN" dirty="0"/>
          </a:p>
          <a:p>
            <a:r>
              <a:rPr lang="zh-CN" altLang="en-US" dirty="0"/>
              <a:t>语义分析</a:t>
            </a:r>
            <a:endParaRPr lang="en-US" altLang="zh-CN" dirty="0"/>
          </a:p>
          <a:p>
            <a:r>
              <a:rPr lang="zh-CN" altLang="en-US" dirty="0"/>
              <a:t>中间代码生成</a:t>
            </a:r>
            <a:endParaRPr lang="en-US" altLang="zh-CN" dirty="0"/>
          </a:p>
          <a:p>
            <a:r>
              <a:rPr lang="zh-CN" altLang="en-US" dirty="0"/>
              <a:t>代码优化</a:t>
            </a:r>
            <a:endParaRPr lang="en-US" altLang="zh-CN" dirty="0"/>
          </a:p>
          <a:p>
            <a:r>
              <a:rPr lang="zh-CN" altLang="en-US" dirty="0"/>
              <a:t>代码生成</a:t>
            </a:r>
            <a:endParaRPr lang="en-US" altLang="zh-CN" dirty="0"/>
          </a:p>
          <a:p>
            <a:r>
              <a:rPr lang="zh-CN" altLang="en-US" dirty="0"/>
              <a:t>符号表管理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33920" y="2367092"/>
            <a:ext cx="3848231" cy="3424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 dirty="0"/>
              <a:t>预处理</a:t>
            </a:r>
            <a:endParaRPr lang="en-US" altLang="zh-CN" dirty="0"/>
          </a:p>
          <a:p>
            <a:pPr marL="285750" indent="-285750"/>
            <a:r>
              <a:rPr lang="zh-CN" altLang="en-US" dirty="0"/>
              <a:t>函数调用约定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cdecl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stdcall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PASCAL</a:t>
            </a:r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fastcall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thiscall</a:t>
            </a:r>
            <a:endParaRPr lang="en-US" altLang="zh-CN" dirty="0"/>
          </a:p>
          <a:p>
            <a:pPr marL="285750" indent="-285750"/>
            <a:r>
              <a:rPr lang="zh-CN" altLang="en-US" dirty="0"/>
              <a:t>头文件依赖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预编译头文件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编译器防火墙</a:t>
            </a:r>
            <a:endParaRPr lang="en-US" altLang="zh-CN" dirty="0"/>
          </a:p>
          <a:p>
            <a:r>
              <a:rPr lang="zh-CN" altLang="en-US" dirty="0"/>
              <a:t>内联函数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046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静态类型</a:t>
            </a:r>
            <a:endParaRPr lang="en-US" altLang="zh-CN" dirty="0"/>
          </a:p>
          <a:p>
            <a:r>
              <a:rPr lang="zh-CN" altLang="en-US" dirty="0"/>
              <a:t>编译式的</a:t>
            </a:r>
            <a:endParaRPr lang="en-US" altLang="zh-CN" dirty="0"/>
          </a:p>
          <a:p>
            <a:r>
              <a:rPr lang="zh-CN" altLang="en-US" dirty="0"/>
              <a:t>过程化编程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zh-CN" altLang="en-US" dirty="0"/>
              <a:t>泛型编程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中级语言</a:t>
            </a:r>
            <a:endParaRPr lang="en-US" altLang="zh-CN" dirty="0"/>
          </a:p>
          <a:p>
            <a:r>
              <a:rPr lang="zh-CN" altLang="en-US" dirty="0"/>
              <a:t>变量大小写敏感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的超集</a:t>
            </a:r>
            <a:endParaRPr lang="en-US" altLang="zh-CN" dirty="0"/>
          </a:p>
          <a:p>
            <a:r>
              <a:rPr lang="zh-CN" altLang="en-US" dirty="0"/>
              <a:t>进一步扩充和完善了 </a:t>
            </a:r>
            <a:r>
              <a:rPr lang="en-US" altLang="zh-CN" dirty="0"/>
              <a:t>C </a:t>
            </a:r>
            <a:r>
              <a:rPr lang="zh-CN" altLang="en-US" dirty="0"/>
              <a:t>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185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检查依赖关系</a:t>
            </a:r>
            <a:endParaRPr lang="en-US" altLang="zh-CN" dirty="0"/>
          </a:p>
          <a:p>
            <a:r>
              <a:rPr lang="zh-CN" altLang="en-US" dirty="0"/>
              <a:t>合并目标文件</a:t>
            </a:r>
            <a:endParaRPr lang="en-US" altLang="zh-CN" dirty="0"/>
          </a:p>
          <a:p>
            <a:pPr lvl="1"/>
            <a:r>
              <a:rPr lang="zh-CN" altLang="en-US" dirty="0"/>
              <a:t>重新计算入口地址</a:t>
            </a:r>
            <a:endParaRPr lang="en-US" altLang="zh-CN" dirty="0"/>
          </a:p>
          <a:p>
            <a:pPr lvl="1"/>
            <a:r>
              <a:rPr lang="zh-CN" altLang="en-US" dirty="0"/>
              <a:t>生成目标文件</a:t>
            </a:r>
          </a:p>
        </p:txBody>
      </p:sp>
    </p:spTree>
    <p:extLst>
      <p:ext uri="{BB962C8B-B14F-4D97-AF65-F5344CB8AC3E}">
        <p14:creationId xmlns:p14="http://schemas.microsoft.com/office/powerpoint/2010/main" val="3291057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程序启动过程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964" y="2400412"/>
            <a:ext cx="10554574" cy="3636511"/>
          </a:xfrm>
        </p:spPr>
        <p:txBody>
          <a:bodyPr/>
          <a:lstStyle/>
          <a:p>
            <a:r>
              <a:rPr lang="zh-CN" altLang="en-US" dirty="0"/>
              <a:t>系统加载器载入执行文件到内存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WinMainCRTStartup</a:t>
            </a: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创建私有堆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CRT</a:t>
            </a:r>
            <a:r>
              <a:rPr lang="zh-CN" altLang="en-US" dirty="0"/>
              <a:t>进程和线程参数</a:t>
            </a:r>
            <a:endParaRPr lang="en-US" altLang="zh-CN" dirty="0"/>
          </a:p>
          <a:p>
            <a:pPr lvl="1"/>
            <a:r>
              <a:rPr lang="zh-CN" altLang="en-US" dirty="0"/>
              <a:t>全局变量的内存布局</a:t>
            </a:r>
            <a:endParaRPr lang="en-US" altLang="zh-CN" dirty="0"/>
          </a:p>
          <a:p>
            <a:pPr lvl="1"/>
            <a:r>
              <a:rPr lang="zh-CN" altLang="en-US" dirty="0"/>
              <a:t>全局变量的初始化</a:t>
            </a:r>
            <a:endParaRPr lang="en-US" altLang="zh-CN" dirty="0"/>
          </a:p>
          <a:p>
            <a:r>
              <a:rPr lang="zh-CN" altLang="en-US" dirty="0"/>
              <a:t>调用入口函数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181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标准库函数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strcpy</a:t>
            </a:r>
          </a:p>
          <a:p>
            <a:r>
              <a:rPr lang="en-US" altLang="zh-CN" dirty="0"/>
              <a:t>memcpy</a:t>
            </a:r>
          </a:p>
          <a:p>
            <a:r>
              <a:rPr lang="en-US" altLang="zh-CN" dirty="0" err="1"/>
              <a:t>memmove</a:t>
            </a:r>
            <a:endParaRPr lang="en-US" altLang="zh-CN" dirty="0"/>
          </a:p>
          <a:p>
            <a:r>
              <a:rPr lang="en-US" altLang="zh-CN" dirty="0" err="1"/>
              <a:t>sprintf</a:t>
            </a:r>
            <a:endParaRPr lang="en-US" altLang="zh-CN" dirty="0"/>
          </a:p>
          <a:p>
            <a:r>
              <a:rPr lang="en-US" altLang="zh-CN" dirty="0" err="1"/>
              <a:t>strtok</a:t>
            </a:r>
            <a:endParaRPr lang="en-US" altLang="zh-CN" dirty="0"/>
          </a:p>
          <a:p>
            <a:r>
              <a:rPr lang="en-US" altLang="zh-CN" dirty="0"/>
              <a:t>rand</a:t>
            </a:r>
          </a:p>
          <a:p>
            <a:r>
              <a:rPr lang="en-US" altLang="zh-CN" dirty="0"/>
              <a:t>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9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784762" y="25873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进阶篇</a:t>
            </a:r>
          </a:p>
        </p:txBody>
      </p:sp>
    </p:spTree>
    <p:extLst>
      <p:ext uri="{BB962C8B-B14F-4D97-AF65-F5344CB8AC3E}">
        <p14:creationId xmlns:p14="http://schemas.microsoft.com/office/powerpoint/2010/main" val="2328148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try …</a:t>
            </a:r>
            <a:r>
              <a:rPr lang="zh-CN" altLang="en-US" dirty="0"/>
              <a:t> </a:t>
            </a:r>
            <a:r>
              <a:rPr lang="en-US" altLang="zh-CN" dirty="0"/>
              <a:t>catch </a:t>
            </a:r>
            <a:r>
              <a:rPr lang="zh-CN" altLang="en-US" dirty="0"/>
              <a:t>和 </a:t>
            </a:r>
            <a:r>
              <a:rPr lang="en-US" altLang="zh-CN" dirty="0"/>
              <a:t>throw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try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catch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en-US" altLang="zh-CN" dirty="0"/>
              <a:t>throw</a:t>
            </a:r>
            <a:r>
              <a:rPr lang="zh-CN" altLang="en-US" dirty="0"/>
              <a:t>做了些什么</a:t>
            </a:r>
            <a:endParaRPr lang="en-US" altLang="zh-CN" dirty="0"/>
          </a:p>
          <a:p>
            <a:pPr lvl="1"/>
            <a:r>
              <a:rPr lang="zh-CN" altLang="en-US" dirty="0"/>
              <a:t>抛出异常规格外的异常会怎么样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::exception</a:t>
            </a:r>
          </a:p>
          <a:p>
            <a:pPr lvl="1"/>
            <a:r>
              <a:rPr lang="zh-CN" altLang="en-US" dirty="0"/>
              <a:t>语言本身支持的异常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标准库异常</a:t>
            </a:r>
            <a:endParaRPr lang="en-US" altLang="zh-CN" dirty="0"/>
          </a:p>
          <a:p>
            <a:pPr lvl="1"/>
            <a:r>
              <a:rPr lang="zh-CN" altLang="en-US" dirty="0"/>
              <a:t>程序作用域之外发生的异常</a:t>
            </a:r>
            <a:endParaRPr lang="en-US" altLang="zh-CN" dirty="0"/>
          </a:p>
          <a:p>
            <a:r>
              <a:rPr lang="en-US" altLang="zh-CN" dirty="0"/>
              <a:t>new </a:t>
            </a:r>
            <a:r>
              <a:rPr lang="zh-CN" altLang="en-US" dirty="0"/>
              <a:t>还是 </a:t>
            </a:r>
            <a:r>
              <a:rPr lang="en-US" altLang="zh-CN" dirty="0"/>
              <a:t>new </a:t>
            </a:r>
            <a:r>
              <a:rPr lang="en-US" altLang="zh-CN" dirty="0" err="1"/>
              <a:t>nothrow</a:t>
            </a:r>
            <a:endParaRPr lang="en-US" altLang="zh-CN" dirty="0"/>
          </a:p>
          <a:p>
            <a:r>
              <a:rPr lang="zh-CN" altLang="en-US" dirty="0"/>
              <a:t>异常后的自动清理技巧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379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内存碎片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内存碎片的生成</a:t>
            </a:r>
            <a:endParaRPr lang="en-US" altLang="zh-CN" dirty="0"/>
          </a:p>
          <a:p>
            <a:r>
              <a:rPr lang="zh-CN" altLang="en-US" dirty="0"/>
              <a:t>内存碎片的危害</a:t>
            </a:r>
            <a:endParaRPr lang="en-US" altLang="zh-CN" dirty="0"/>
          </a:p>
          <a:p>
            <a:r>
              <a:rPr lang="zh-CN" altLang="en-US" dirty="0"/>
              <a:t>如何避免内存碎片化</a:t>
            </a:r>
          </a:p>
        </p:txBody>
      </p:sp>
    </p:spTree>
    <p:extLst>
      <p:ext uri="{BB962C8B-B14F-4D97-AF65-F5344CB8AC3E}">
        <p14:creationId xmlns:p14="http://schemas.microsoft.com/office/powerpoint/2010/main" val="2310915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构造和析构的诸多问题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构造顺序</a:t>
            </a:r>
            <a:endParaRPr lang="en-US" altLang="zh-CN" dirty="0"/>
          </a:p>
          <a:p>
            <a:r>
              <a:rPr lang="zh-CN" altLang="en-US" dirty="0"/>
              <a:t>析构顺序</a:t>
            </a:r>
            <a:endParaRPr lang="en-US" altLang="zh-CN" dirty="0"/>
          </a:p>
          <a:p>
            <a:r>
              <a:rPr lang="zh-CN" altLang="en-US" dirty="0"/>
              <a:t>虚析构顺序</a:t>
            </a:r>
            <a:endParaRPr lang="en-US" altLang="zh-CN" dirty="0"/>
          </a:p>
          <a:p>
            <a:r>
              <a:rPr lang="zh-CN" altLang="en-US" dirty="0"/>
              <a:t>构造中调用父类函数</a:t>
            </a:r>
            <a:endParaRPr lang="en-US" altLang="zh-CN" dirty="0"/>
          </a:p>
          <a:p>
            <a:r>
              <a:rPr lang="zh-CN" altLang="en-US" dirty="0"/>
              <a:t>构造中调用子类函数</a:t>
            </a:r>
            <a:endParaRPr lang="en-US" altLang="zh-CN" dirty="0"/>
          </a:p>
          <a:p>
            <a:r>
              <a:rPr lang="zh-CN" altLang="en-US" dirty="0"/>
              <a:t>析构中调用父类函数</a:t>
            </a:r>
            <a:endParaRPr lang="en-US" altLang="zh-CN" dirty="0"/>
          </a:p>
          <a:p>
            <a:r>
              <a:rPr lang="zh-CN" altLang="en-US" dirty="0"/>
              <a:t>析构中调用子类函数</a:t>
            </a:r>
          </a:p>
        </p:txBody>
      </p:sp>
    </p:spTree>
    <p:extLst>
      <p:ext uri="{BB962C8B-B14F-4D97-AF65-F5344CB8AC3E}">
        <p14:creationId xmlns:p14="http://schemas.microsoft.com/office/powerpoint/2010/main" val="734594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memcpy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  <a:endParaRPr lang="en-US" altLang="zh-CN" dirty="0"/>
          </a:p>
          <a:p>
            <a:r>
              <a:rPr lang="en-US" altLang="zh-CN" dirty="0"/>
              <a:t>UV</a:t>
            </a:r>
            <a:r>
              <a:rPr lang="zh-CN" altLang="en-US" dirty="0"/>
              <a:t>指令和优化</a:t>
            </a:r>
            <a:endParaRPr lang="en-US" altLang="zh-CN" dirty="0"/>
          </a:p>
          <a:p>
            <a:r>
              <a:rPr lang="zh-CN" altLang="en-US" dirty="0"/>
              <a:t>在对象上使用 </a:t>
            </a:r>
            <a:r>
              <a:rPr lang="en-US" altLang="zh-CN" dirty="0"/>
              <a:t>memcpy </a:t>
            </a:r>
            <a:r>
              <a:rPr lang="zh-CN" altLang="en-US" dirty="0"/>
              <a:t>引发的问题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075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Iterator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什么是迭代器</a:t>
            </a:r>
            <a:endParaRPr lang="en-US" altLang="zh-CN" dirty="0"/>
          </a:p>
          <a:p>
            <a:r>
              <a:rPr lang="zh-CN" altLang="en-US" dirty="0"/>
              <a:t>迭代器分类</a:t>
            </a:r>
            <a:endParaRPr lang="en-US" altLang="zh-CN" dirty="0"/>
          </a:p>
          <a:p>
            <a:pPr lvl="1"/>
            <a:r>
              <a:rPr lang="en-US" altLang="zh-CN" dirty="0"/>
              <a:t>input iterator</a:t>
            </a:r>
          </a:p>
          <a:p>
            <a:pPr lvl="1"/>
            <a:r>
              <a:rPr lang="en-US" altLang="zh-CN" dirty="0"/>
              <a:t>output iterator</a:t>
            </a:r>
          </a:p>
          <a:p>
            <a:pPr lvl="1"/>
            <a:r>
              <a:rPr lang="en-US" altLang="zh-CN" dirty="0"/>
              <a:t>forward iterator</a:t>
            </a:r>
          </a:p>
          <a:p>
            <a:pPr lvl="1"/>
            <a:r>
              <a:rPr lang="en-US" altLang="zh-CN" dirty="0"/>
              <a:t>bidirectional iterator</a:t>
            </a:r>
          </a:p>
          <a:p>
            <a:pPr lvl="1"/>
            <a:r>
              <a:rPr lang="en-US" altLang="zh-CN" dirty="0"/>
              <a:t>random iterator</a:t>
            </a:r>
          </a:p>
          <a:p>
            <a:pPr lvl="1"/>
            <a:r>
              <a:rPr lang="en-US" altLang="zh-CN" dirty="0"/>
              <a:t>reverse iterator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872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C++ 11 – </a:t>
            </a:r>
            <a:r>
              <a:rPr lang="zh-CN" altLang="en-US" dirty="0"/>
              <a:t>新增特性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Lambda 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自动类型推导 </a:t>
            </a:r>
            <a:endParaRPr lang="en-US" altLang="zh-CN" dirty="0"/>
          </a:p>
          <a:p>
            <a:pPr lvl="1"/>
            <a:r>
              <a:rPr lang="en-US" altLang="zh-CN" dirty="0"/>
              <a:t>auto</a:t>
            </a:r>
          </a:p>
          <a:p>
            <a:pPr lvl="1"/>
            <a:r>
              <a:rPr lang="en-US" altLang="zh-CN" dirty="0" err="1"/>
              <a:t>decltype</a:t>
            </a:r>
            <a:endParaRPr lang="en-US" altLang="zh-CN" dirty="0"/>
          </a:p>
          <a:p>
            <a:r>
              <a:rPr lang="en-US" altLang="zh-CN" dirty="0" err="1"/>
              <a:t>InitializeList</a:t>
            </a:r>
            <a:r>
              <a:rPr lang="en-US" altLang="zh-CN" dirty="0"/>
              <a:t> </a:t>
            </a: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zh-CN" altLang="en-US" dirty="0"/>
              <a:t>右值引用 和 </a:t>
            </a:r>
            <a:r>
              <a:rPr lang="en-US" altLang="zh-CN" dirty="0"/>
              <a:t>move </a:t>
            </a:r>
            <a:r>
              <a:rPr lang="zh-CN" altLang="en-US" dirty="0"/>
              <a:t>语义</a:t>
            </a:r>
            <a:endParaRPr lang="en-US" altLang="zh-CN" dirty="0"/>
          </a:p>
          <a:p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zh-CN" altLang="en-US" dirty="0"/>
              <a:t>委托构造</a:t>
            </a:r>
            <a:endParaRPr lang="en-US" altLang="zh-CN" dirty="0"/>
          </a:p>
          <a:p>
            <a:pPr lvl="1"/>
            <a:r>
              <a:rPr lang="en-US" altLang="zh-CN" dirty="0"/>
              <a:t>default</a:t>
            </a:r>
          </a:p>
          <a:p>
            <a:pPr lvl="1"/>
            <a:r>
              <a:rPr lang="en-US" altLang="zh-CN" dirty="0"/>
              <a:t>Delete</a:t>
            </a:r>
          </a:p>
          <a:p>
            <a:r>
              <a:rPr lang="en-US" altLang="zh-CN" dirty="0" err="1"/>
              <a:t>nullptr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36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的发展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01321"/>
              </p:ext>
            </p:extLst>
          </p:nvPr>
        </p:nvGraphicFramePr>
        <p:xfrm>
          <a:off x="914400" y="2366963"/>
          <a:ext cx="10362016" cy="3449642"/>
        </p:xfrm>
        <a:graphic>
          <a:graphicData uri="http://schemas.openxmlformats.org/drawingml/2006/table">
            <a:tbl>
              <a:tblPr/>
              <a:tblGrid>
                <a:gridCol w="2590504">
                  <a:extLst>
                    <a:ext uri="{9D8B030D-6E8A-4147-A177-3AD203B41FA5}">
                      <a16:colId xmlns:a16="http://schemas.microsoft.com/office/drawing/2014/main" val="2576985579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4055570013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520240701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2037879636"/>
                    </a:ext>
                  </a:extLst>
                </a:gridCol>
              </a:tblGrid>
              <a:tr h="28142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文档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通称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503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19570:2015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用于并行计算的扩展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6018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18822:2015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文件系统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4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第四个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81976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24733:2011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十进制浮点数扩展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4483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第三个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65582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29124:2010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数学函数扩展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1892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19768:2007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C++TR1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技术报告：库扩展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06999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18015:2006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性能技术报告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2135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第二个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2650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第一个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5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C++ 11 – </a:t>
            </a:r>
            <a:r>
              <a:rPr lang="zh-CN" altLang="en-US" dirty="0"/>
              <a:t>新增标准库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非排序关联容器</a:t>
            </a:r>
            <a:endParaRPr lang="en-US" altLang="zh-CN" dirty="0"/>
          </a:p>
          <a:p>
            <a:pPr lvl="1"/>
            <a:r>
              <a:rPr lang="en-US" altLang="zh-CN" dirty="0" err="1"/>
              <a:t>unordered_set</a:t>
            </a:r>
            <a:endParaRPr lang="en-US" altLang="zh-CN" dirty="0"/>
          </a:p>
          <a:p>
            <a:pPr lvl="1"/>
            <a:r>
              <a:rPr lang="en-US" altLang="zh-CN" dirty="0" err="1"/>
              <a:t>unordered_map</a:t>
            </a:r>
            <a:endParaRPr lang="en-US" altLang="zh-CN" dirty="0"/>
          </a:p>
          <a:p>
            <a:r>
              <a:rPr lang="zh-CN" altLang="en-US" dirty="0"/>
              <a:t>智能指针</a:t>
            </a:r>
            <a:endParaRPr lang="en-US" altLang="zh-CN" dirty="0"/>
          </a:p>
          <a:p>
            <a:pPr lvl="1"/>
            <a:r>
              <a:rPr lang="en-US" altLang="zh-CN" dirty="0" err="1"/>
              <a:t>unique_ptr</a:t>
            </a:r>
            <a:endParaRPr lang="en-US" altLang="zh-CN" dirty="0"/>
          </a:p>
          <a:p>
            <a:pPr lvl="1"/>
            <a:r>
              <a:rPr lang="en-US" altLang="zh-CN" dirty="0" err="1"/>
              <a:t>shared_ptr</a:t>
            </a:r>
            <a:endParaRPr lang="en-US" altLang="zh-CN" dirty="0"/>
          </a:p>
          <a:p>
            <a:r>
              <a:rPr lang="zh-CN" altLang="en-US" b="1" dirty="0"/>
              <a:t>线程库</a:t>
            </a:r>
            <a:endParaRPr lang="en-US" altLang="zh-CN" b="1" dirty="0"/>
          </a:p>
          <a:p>
            <a:pPr lvl="1"/>
            <a:r>
              <a:rPr lang="en-US" altLang="zh-CN" b="1" dirty="0"/>
              <a:t>thread</a:t>
            </a:r>
          </a:p>
          <a:p>
            <a:pPr lvl="1"/>
            <a:r>
              <a:rPr lang="en-US" altLang="zh-CN" b="1" dirty="0"/>
              <a:t>promises</a:t>
            </a:r>
          </a:p>
          <a:p>
            <a:pPr lvl="1"/>
            <a:r>
              <a:rPr lang="en-US" altLang="zh-CN" b="1" dirty="0"/>
              <a:t>futures</a:t>
            </a:r>
          </a:p>
          <a:p>
            <a:pPr lvl="1"/>
            <a:r>
              <a:rPr lang="en-US" altLang="zh-CN" b="1" dirty="0" err="1"/>
              <a:t>async</a:t>
            </a:r>
            <a:r>
              <a:rPr lang="en-US" altLang="zh-CN" b="1" dirty="0"/>
              <a:t>()</a:t>
            </a:r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094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template </a:t>
            </a:r>
            <a:r>
              <a:rPr lang="zh-CN" altLang="en-US" dirty="0"/>
              <a:t>不是简单的 </a:t>
            </a:r>
            <a:r>
              <a:rPr lang="en-US" altLang="zh-CN" dirty="0"/>
              <a:t>macro </a:t>
            </a:r>
            <a:r>
              <a:rPr lang="zh-CN" altLang="en-US" dirty="0"/>
              <a:t>替换</a:t>
            </a:r>
            <a:endParaRPr lang="en-US" altLang="zh-CN" dirty="0"/>
          </a:p>
          <a:p>
            <a:r>
              <a:rPr lang="zh-CN" altLang="en-US" dirty="0"/>
              <a:t>贪婪匹配法则</a:t>
            </a:r>
            <a:endParaRPr lang="en-US" altLang="zh-CN" dirty="0"/>
          </a:p>
          <a:p>
            <a:r>
              <a:rPr lang="en-US" altLang="zh-CN" dirty="0" err="1"/>
              <a:t>type_list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none_type</a:t>
            </a:r>
            <a:endParaRPr lang="en-US" altLang="zh-CN" dirty="0"/>
          </a:p>
          <a:p>
            <a:r>
              <a:rPr lang="en-US" altLang="zh-CN" dirty="0" err="1"/>
              <a:t>type_traits</a:t>
            </a:r>
            <a:r>
              <a:rPr lang="en-US" altLang="zh-CN" dirty="0"/>
              <a:t> </a:t>
            </a:r>
            <a:r>
              <a:rPr lang="zh-CN" altLang="en-US" dirty="0"/>
              <a:t>类型萃取</a:t>
            </a:r>
            <a:endParaRPr lang="en-US" altLang="zh-CN" dirty="0"/>
          </a:p>
          <a:p>
            <a:r>
              <a:rPr lang="en-US" altLang="zh-CN" dirty="0" err="1"/>
              <a:t>type_police</a:t>
            </a:r>
            <a:r>
              <a:rPr lang="en-US" altLang="zh-CN" dirty="0"/>
              <a:t> </a:t>
            </a:r>
            <a:r>
              <a:rPr lang="zh-CN" altLang="en-US" dirty="0"/>
              <a:t>类型策略</a:t>
            </a:r>
          </a:p>
        </p:txBody>
      </p:sp>
    </p:spTree>
    <p:extLst>
      <p:ext uri="{BB962C8B-B14F-4D97-AF65-F5344CB8AC3E}">
        <p14:creationId xmlns:p14="http://schemas.microsoft.com/office/powerpoint/2010/main" val="224765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 WORLD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1579" y="2015836"/>
            <a:ext cx="4970003" cy="237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AA11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main()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是程序开始执行的地方</a:t>
            </a:r>
            <a:r>
              <a:rPr lang="zh-CN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5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( int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, char**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 )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A1111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输出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8391" y="2015836"/>
            <a:ext cx="4186463" cy="3148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程序要素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包含头文件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命名空间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函数类型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263101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93669"/>
              </p:ext>
            </p:extLst>
          </p:nvPr>
        </p:nvGraphicFramePr>
        <p:xfrm>
          <a:off x="2389909" y="2595173"/>
          <a:ext cx="6794843" cy="3185160"/>
        </p:xfrm>
        <a:graphic>
          <a:graphicData uri="http://schemas.openxmlformats.org/drawingml/2006/table">
            <a:tbl>
              <a:tblPr/>
              <a:tblGrid>
                <a:gridCol w="3322980">
                  <a:extLst>
                    <a:ext uri="{9D8B030D-6E8A-4147-A177-3AD203B41FA5}">
                      <a16:colId xmlns:a16="http://schemas.microsoft.com/office/drawing/2014/main" val="2236968412"/>
                    </a:ext>
                  </a:extLst>
                </a:gridCol>
                <a:gridCol w="3471863">
                  <a:extLst>
                    <a:ext uri="{9D8B030D-6E8A-4147-A177-3AD203B41FA5}">
                      <a16:colId xmlns:a16="http://schemas.microsoft.com/office/drawing/2014/main" val="893147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关键字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2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布尔型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bool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3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char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整型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5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float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双浮点型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double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2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无类型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void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6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宽字符型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wchar_t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88329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一字节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588329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二字节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588329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四字节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588329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八字节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608621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长整型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6608621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098475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布尔型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608621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短整型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098475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单精度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608621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双精度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098475" y="3081929"/>
            <a:ext cx="1371600" cy="1190467"/>
          </a:xfrm>
          <a:prstGeom prst="roundRect">
            <a:avLst>
              <a:gd name="adj" fmla="val 402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Calisto MT" panose="02040603050505030304" pitchFamily="18" charset="0"/>
              </a:rPr>
              <a:t>?</a:t>
            </a:r>
            <a:endParaRPr lang="zh-CN" altLang="en-US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51579" y="2408130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unsigned int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478972" y="3253062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8628234" y="2218338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char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8534404" y="2960385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bool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721752" y="3741436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double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374908" y="4082603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short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整数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451579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442" y="2383690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451579" y="4042169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442" y="4181422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6760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1051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5342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89633" y="238369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6760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21051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5342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89633" y="4181422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5566378" y="2244437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5566378" y="4041143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6574295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574295" y="4041142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等腰三角形 7">
            <a:hlinkClick r:id="rId4" action="ppaction://hlinkfile"/>
          </p:cNvPr>
          <p:cNvSpPr/>
          <p:nvPr>
            <p:custDataLst>
              <p:custData r:id="rId1"/>
            </p:custDataLst>
          </p:nvPr>
        </p:nvSpPr>
        <p:spPr>
          <a:xfrm rot="5400000">
            <a:off x="11034071" y="5164287"/>
            <a:ext cx="924793" cy="883227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sx="105000" sy="105000" algn="tl" rotWithShape="0">
              <a:schemeClr val="tx2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浮点数存储方式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450175" y="3822663"/>
            <a:ext cx="8251736" cy="862445"/>
            <a:chOff x="3948546" y="3350506"/>
            <a:chExt cx="8251736" cy="862445"/>
          </a:xfrm>
        </p:grpSpPr>
        <p:sp>
          <p:nvSpPr>
            <p:cNvPr id="12" name="矩形: 圆角 11"/>
            <p:cNvSpPr/>
            <p:nvPr/>
          </p:nvSpPr>
          <p:spPr>
            <a:xfrm>
              <a:off x="3948546" y="3350506"/>
              <a:ext cx="82517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61494" y="3489759"/>
              <a:ext cx="1075524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69266" y="3489759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98311" y="3489758"/>
              <a:ext cx="145063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E11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62931" y="3489759"/>
              <a:ext cx="578741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419609" y="3489757"/>
              <a:ext cx="59228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M52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55658" y="3489756"/>
              <a:ext cx="335420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62874" y="4913310"/>
            <a:ext cx="10232936" cy="862445"/>
            <a:chOff x="3940264" y="4352201"/>
            <a:chExt cx="10232936" cy="862445"/>
          </a:xfrm>
        </p:grpSpPr>
        <p:sp>
          <p:nvSpPr>
            <p:cNvPr id="25" name="矩形: 圆角 24"/>
            <p:cNvSpPr/>
            <p:nvPr/>
          </p:nvSpPr>
          <p:spPr>
            <a:xfrm>
              <a:off x="3940264" y="4352201"/>
              <a:ext cx="102329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53212" y="4491454"/>
              <a:ext cx="1062825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LONG 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48286" y="4491454"/>
              <a:ext cx="215058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77330" y="4491453"/>
              <a:ext cx="199116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E15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782476" y="4491454"/>
              <a:ext cx="59259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418700" y="4491451"/>
              <a:ext cx="61265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M64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489057" y="4491451"/>
              <a:ext cx="48156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51580" y="2732016"/>
            <a:ext cx="5988312" cy="862445"/>
            <a:chOff x="1451580" y="2170907"/>
            <a:chExt cx="5988312" cy="862445"/>
          </a:xfrm>
        </p:grpSpPr>
        <p:sp>
          <p:nvSpPr>
            <p:cNvPr id="4" name="矩形: 圆角 3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E08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18825" y="2301227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128554" y="2310159"/>
              <a:ext cx="141347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658228" y="2310160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M23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319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78f3cf8-278f-4572-aaba-cf46013e7f5d" Revision="1" Stencil="System.MyShapes" StencilVersion="1.0"/>
</Control>
</file>

<file path=customXml/itemProps1.xml><?xml version="1.0" encoding="utf-8"?>
<ds:datastoreItem xmlns:ds="http://schemas.openxmlformats.org/officeDocument/2006/customXml" ds:itemID="{856F230A-B12A-42A7-A8D4-8F26283098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1787</TotalTime>
  <Words>2715</Words>
  <Application>Microsoft Office PowerPoint</Application>
  <PresentationFormat>宽屏</PresentationFormat>
  <Paragraphs>874</Paragraphs>
  <Slides>41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等线</vt:lpstr>
      <vt:lpstr>黑体</vt:lpstr>
      <vt:lpstr>华文琥珀</vt:lpstr>
      <vt:lpstr>华文楷体</vt:lpstr>
      <vt:lpstr>华文宋体</vt:lpstr>
      <vt:lpstr>楷体</vt:lpstr>
      <vt:lpstr>宋体</vt:lpstr>
      <vt:lpstr>Arial</vt:lpstr>
      <vt:lpstr>Arial Rounded MT Bold</vt:lpstr>
      <vt:lpstr>Calisto MT</vt:lpstr>
      <vt:lpstr>CentSchbkCyrill BT</vt:lpstr>
      <vt:lpstr>Consolas</vt:lpstr>
      <vt:lpstr>Corbel</vt:lpstr>
      <vt:lpstr>Courier New</vt:lpstr>
      <vt:lpstr>Wingdings</vt:lpstr>
      <vt:lpstr>带状</vt:lpstr>
      <vt:lpstr>公式</vt:lpstr>
      <vt:lpstr>进击的C++</vt:lpstr>
      <vt:lpstr>PowerPoint 演示文稿</vt:lpstr>
      <vt:lpstr>C++？</vt:lpstr>
      <vt:lpstr>C++的发展</vt:lpstr>
      <vt:lpstr>Hello  WORLD</vt:lpstr>
      <vt:lpstr>C++中的类型</vt:lpstr>
      <vt:lpstr>C++中的类型</vt:lpstr>
      <vt:lpstr>数值存储 – 整数</vt:lpstr>
      <vt:lpstr>数值存储 – 浮点数存储方式</vt:lpstr>
      <vt:lpstr>数值存储 – 浮点数计算公式</vt:lpstr>
      <vt:lpstr>数值存储 – 规格化浮点数</vt:lpstr>
      <vt:lpstr>数值存储 – 非规格化浮点数</vt:lpstr>
      <vt:lpstr>数值存储 – 浮点数特殊值</vt:lpstr>
      <vt:lpstr>数值转换</vt:lpstr>
      <vt:lpstr>数值比较</vt:lpstr>
      <vt:lpstr>移位操作</vt:lpstr>
      <vt:lpstr>使用内存</vt:lpstr>
      <vt:lpstr>栈内存</vt:lpstr>
      <vt:lpstr>函数调用栈</vt:lpstr>
      <vt:lpstr>堆内存</vt:lpstr>
      <vt:lpstr>指针和地址</vt:lpstr>
      <vt:lpstr>内存揭秘</vt:lpstr>
      <vt:lpstr>数组</vt:lpstr>
      <vt:lpstr>引用</vt:lpstr>
      <vt:lpstr>结构、联合</vt:lpstr>
      <vt:lpstr>类 – 实物的数据化描述</vt:lpstr>
      <vt:lpstr>面向对象 – 虚函数</vt:lpstr>
      <vt:lpstr>面向对象 – 重载</vt:lpstr>
      <vt:lpstr>编译</vt:lpstr>
      <vt:lpstr>链接</vt:lpstr>
      <vt:lpstr>C++程序启动过程</vt:lpstr>
      <vt:lpstr>C 标准库函数</vt:lpstr>
      <vt:lpstr>PowerPoint 演示文稿</vt:lpstr>
      <vt:lpstr>C++异常</vt:lpstr>
      <vt:lpstr>内存碎片</vt:lpstr>
      <vt:lpstr>构造和析构的诸多问题</vt:lpstr>
      <vt:lpstr>关于memcpy</vt:lpstr>
      <vt:lpstr>C++ Iterator</vt:lpstr>
      <vt:lpstr>C++ 11 – 新增特性</vt:lpstr>
      <vt:lpstr>C++ 11 – 新增标准库</vt:lpstr>
      <vt:lpstr>C++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C++知识点挖掘</dc:title>
  <dc:creator>Albert Xu</dc:creator>
  <cp:lastModifiedBy>Albert Xu</cp:lastModifiedBy>
  <cp:revision>159</cp:revision>
  <dcterms:created xsi:type="dcterms:W3CDTF">2017-04-19T13:47:21Z</dcterms:created>
  <dcterms:modified xsi:type="dcterms:W3CDTF">2017-06-20T16:50:15Z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