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74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normAutofit/>
          </a:bodyPr>
          <a:lstStyle>
            <a:lvl1pPr marL="0" indent="0" algn="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2018/3/21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2018/3/21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2018/3/21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2018/3/21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2018/3/21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2018/3/21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2018/3/21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2018/3/21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隶书" panose="02010509060101010101" pitchFamily="49" charset="-122"/>
          <a:ea typeface="隶书" panose="02010509060101010101" pitchFamily="49" charset="-122"/>
          <a:cs typeface="+mn-cs"/>
        </a:defRPr>
      </a:lvl1pPr>
      <a:lvl2pPr marL="971550" indent="-514350" algn="l" defTabSz="914400" rtl="0" eaLnBrk="1" latinLnBrk="0" hangingPunct="1">
        <a:spcBef>
          <a:spcPct val="20000"/>
        </a:spcBef>
        <a:buFont typeface="Arial" panose="020B0604020202020204" pitchFamily="34" charset="0"/>
        <a:buChar char="•"/>
        <a:defRPr sz="2800" kern="1200">
          <a:solidFill>
            <a:schemeClr val="tx1"/>
          </a:solidFill>
          <a:latin typeface="隶书" panose="02010509060101010101" pitchFamily="49" charset="-122"/>
          <a:ea typeface="隶书" panose="02010509060101010101" pitchFamily="49"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隶书" panose="02010509060101010101" pitchFamily="49" charset="-122"/>
          <a:ea typeface="隶书" panose="02010509060101010101" pitchFamily="49"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隶书" panose="02010509060101010101" pitchFamily="49" charset="-122"/>
          <a:ea typeface="隶书" panose="02010509060101010101" pitchFamily="49"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隶书" panose="02010509060101010101" pitchFamily="49" charset="-122"/>
          <a:ea typeface="隶书" panose="02010509060101010101"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服务器通用测试框架</a:t>
            </a:r>
            <a:endParaRPr lang="zh-CN" altLang="en-US" dirty="0"/>
          </a:p>
        </p:txBody>
      </p:sp>
      <p:sp>
        <p:nvSpPr>
          <p:cNvPr id="3" name="副标题 2"/>
          <p:cNvSpPr>
            <a:spLocks noGrp="1"/>
          </p:cNvSpPr>
          <p:nvPr>
            <p:ph type="subTitle" idx="1"/>
          </p:nvPr>
        </p:nvSpPr>
        <p:spPr/>
        <p:txBody>
          <a:bodyPr/>
          <a:lstStyle/>
          <a:p>
            <a:r>
              <a:rPr lang="zh-CN" altLang="en-US" dirty="0" smtClean="0">
                <a:solidFill>
                  <a:srgbClr val="FF0000"/>
                </a:solidFill>
              </a:rPr>
              <a:t>设计稿</a:t>
            </a:r>
            <a:endParaRPr lang="zh-CN" altLang="en-US" dirty="0">
              <a:solidFill>
                <a:srgbClr val="FF0000"/>
              </a:solidFill>
            </a:endParaRPr>
          </a:p>
        </p:txBody>
      </p:sp>
    </p:spTree>
    <p:extLst>
      <p:ext uri="{BB962C8B-B14F-4D97-AF65-F5344CB8AC3E}">
        <p14:creationId xmlns:p14="http://schemas.microsoft.com/office/powerpoint/2010/main" val="26009406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包装函数</a:t>
            </a:r>
            <a:endParaRPr lang="zh-CN" altLang="en-US" dirty="0"/>
          </a:p>
        </p:txBody>
      </p:sp>
      <p:sp>
        <p:nvSpPr>
          <p:cNvPr id="3" name="内容占位符 2"/>
          <p:cNvSpPr>
            <a:spLocks noGrp="1"/>
          </p:cNvSpPr>
          <p:nvPr>
            <p:ph idx="1"/>
          </p:nvPr>
        </p:nvSpPr>
        <p:spPr>
          <a:xfrm>
            <a:off x="2771800" y="3717032"/>
            <a:ext cx="6264696" cy="3035914"/>
          </a:xfr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txBody>
          <a:bodyPr>
            <a:normAutofit fontScale="47500" lnSpcReduction="20000"/>
          </a:bodyPr>
          <a:lstStyle/>
          <a:p>
            <a:pPr marL="514350" indent="-514350">
              <a:buFont typeface="+mj-lt"/>
              <a:buAutoNum type="arabicPeriod"/>
            </a:pPr>
            <a:r>
              <a:rPr lang="en-US" altLang="zh-CN" dirty="0">
                <a:effectLst>
                  <a:outerShdw blurRad="38100" dist="38100" dir="2700000" algn="tl">
                    <a:srgbClr val="000000">
                      <a:alpha val="43137"/>
                    </a:srgbClr>
                  </a:outerShdw>
                </a:effectLst>
              </a:rPr>
              <a:t>'</a:t>
            </a:r>
            <a:r>
              <a:rPr lang="en-US" altLang="zh-CN" dirty="0" err="1">
                <a:effectLst>
                  <a:outerShdw blurRad="38100" dist="38100" dir="2700000" algn="tl">
                    <a:srgbClr val="000000">
                      <a:alpha val="43137"/>
                    </a:srgbClr>
                  </a:outerShdw>
                </a:effectLst>
              </a:rPr>
              <a:t>recv</a:t>
            </a:r>
            <a:r>
              <a:rPr lang="en-US" altLang="zh-CN" dirty="0">
                <a:effectLst>
                  <a:outerShdw blurRad="38100" dist="38100" dir="2700000" algn="tl">
                    <a:srgbClr val="000000">
                      <a:alpha val="43137"/>
                    </a:srgbClr>
                  </a:outerShdw>
                </a:effectLst>
              </a:rPr>
              <a:t>' : {</a:t>
            </a:r>
          </a:p>
          <a:p>
            <a:pPr marL="514350" indent="-514350">
              <a:buFont typeface="+mj-lt"/>
              <a:buAutoNum type="arabicPeriod"/>
            </a:pPr>
            <a:r>
              <a:rPr lang="en-US" altLang="zh-CN" dirty="0">
                <a:effectLst>
                  <a:outerShdw blurRad="38100" dist="38100" dir="2700000" algn="tl">
                    <a:srgbClr val="000000">
                      <a:alpha val="43137"/>
                    </a:srgbClr>
                  </a:outerShdw>
                </a:effectLst>
              </a:rPr>
              <a:t>    'class' : 'message',</a:t>
            </a:r>
          </a:p>
          <a:p>
            <a:pPr marL="514350" indent="-514350">
              <a:buFont typeface="+mj-lt"/>
              <a:buAutoNum type="arabicPeriod"/>
            </a:pPr>
            <a:r>
              <a:rPr lang="en-US" altLang="zh-CN" dirty="0">
                <a:effectLst>
                  <a:outerShdw blurRad="38100" dist="38100" dir="2700000" algn="tl">
                    <a:srgbClr val="000000">
                      <a:alpha val="43137"/>
                    </a:srgbClr>
                  </a:outerShdw>
                </a:effectLst>
              </a:rPr>
              <a:t>    '</a:t>
            </a:r>
            <a:r>
              <a:rPr lang="en-US" altLang="zh-CN" dirty="0" err="1">
                <a:effectLst>
                  <a:outerShdw blurRad="38100" dist="38100" dir="2700000" algn="tl">
                    <a:srgbClr val="000000">
                      <a:alpha val="43137"/>
                    </a:srgbClr>
                  </a:outerShdw>
                </a:effectLst>
              </a:rPr>
              <a:t>msgid</a:t>
            </a:r>
            <a:r>
              <a:rPr lang="en-US" altLang="zh-CN" dirty="0">
                <a:effectLst>
                  <a:outerShdw blurRad="38100" dist="38100" dir="2700000" algn="tl">
                    <a:srgbClr val="000000">
                      <a:alpha val="43137"/>
                    </a:srgbClr>
                  </a:outerShdw>
                </a:effectLst>
              </a:rPr>
              <a:t>' : 'CHAT.CHAT_USERAUTH_ACK',</a:t>
            </a:r>
          </a:p>
          <a:p>
            <a:pPr marL="514350" indent="-514350">
              <a:buFont typeface="+mj-lt"/>
              <a:buAutoNum type="arabicPeriod"/>
            </a:pPr>
            <a:r>
              <a:rPr lang="en-US" altLang="zh-CN" dirty="0">
                <a:effectLst>
                  <a:outerShdw blurRad="38100" dist="38100" dir="2700000" algn="tl">
                    <a:srgbClr val="000000">
                      <a:alpha val="43137"/>
                    </a:srgbClr>
                  </a:outerShdw>
                </a:effectLst>
              </a:rPr>
              <a:t>    'check' : (</a:t>
            </a:r>
          </a:p>
          <a:p>
            <a:pPr marL="514350" indent="-514350">
              <a:buFont typeface="+mj-lt"/>
              <a:buAutoNum type="arabicPeriod"/>
            </a:pPr>
            <a:r>
              <a:rPr lang="en-US" altLang="zh-CN" dirty="0">
                <a:effectLst>
                  <a:outerShdw blurRad="38100" dist="38100" dir="2700000" algn="tl">
                    <a:srgbClr val="000000">
                      <a:alpha val="43137"/>
                    </a:srgbClr>
                  </a:outerShdw>
                </a:effectLst>
              </a:rPr>
              <a:t>        invoke('</a:t>
            </a:r>
            <a:r>
              <a:rPr lang="en-US" altLang="zh-CN" dirty="0" err="1">
                <a:effectLst>
                  <a:outerShdw blurRad="38100" dist="38100" dir="2700000" algn="tl">
                    <a:srgbClr val="000000">
                      <a:alpha val="43137"/>
                    </a:srgbClr>
                  </a:outerShdw>
                </a:effectLst>
              </a:rPr>
              <a:t>msg.result</a:t>
            </a:r>
            <a:r>
              <a:rPr lang="en-US" altLang="zh-CN" dirty="0">
                <a:effectLst>
                  <a:outerShdw blurRad="38100" dist="38100" dir="2700000" algn="tl">
                    <a:srgbClr val="000000">
                      <a:alpha val="43137"/>
                    </a:srgbClr>
                  </a:outerShdw>
                </a:effectLst>
              </a:rPr>
              <a:t> == 0'),</a:t>
            </a:r>
          </a:p>
          <a:p>
            <a:pPr marL="514350" indent="-514350">
              <a:buFont typeface="+mj-lt"/>
              <a:buAutoNum type="arabicPeriod"/>
            </a:pPr>
            <a:r>
              <a:rPr lang="en-US" altLang="zh-CN" dirty="0">
                <a:effectLst>
                  <a:outerShdw blurRad="38100" dist="38100" dir="2700000" algn="tl">
                    <a:srgbClr val="000000">
                      <a:alpha val="43137"/>
                    </a:srgbClr>
                  </a:outerShdw>
                </a:effectLst>
              </a:rPr>
              <a:t>        invoke('</a:t>
            </a:r>
            <a:r>
              <a:rPr lang="en-US" altLang="zh-CN" dirty="0" err="1">
                <a:effectLst>
                  <a:outerShdw blurRad="38100" dist="38100" dir="2700000" algn="tl">
                    <a:srgbClr val="000000">
                      <a:alpha val="43137"/>
                    </a:srgbClr>
                  </a:outerShdw>
                </a:effectLst>
              </a:rPr>
              <a:t>session.user_id</a:t>
            </a:r>
            <a:r>
              <a:rPr lang="en-US" altLang="zh-CN" dirty="0">
                <a:effectLst>
                  <a:outerShdw blurRad="38100" dist="38100" dir="2700000" algn="tl">
                    <a:srgbClr val="000000">
                      <a:alpha val="43137"/>
                    </a:srgbClr>
                  </a:outerShdw>
                </a:effectLst>
              </a:rPr>
              <a:t> == </a:t>
            </a:r>
            <a:r>
              <a:rPr lang="en-US" altLang="zh-CN" dirty="0" err="1">
                <a:effectLst>
                  <a:outerShdw blurRad="38100" dist="38100" dir="2700000" algn="tl">
                    <a:srgbClr val="000000">
                      <a:alpha val="43137"/>
                    </a:srgbClr>
                  </a:outerShdw>
                </a:effectLst>
              </a:rPr>
              <a:t>msg.user_id</a:t>
            </a:r>
            <a:r>
              <a:rPr lang="en-US" altLang="zh-CN" dirty="0">
                <a:effectLst>
                  <a:outerShdw blurRad="38100" dist="38100" dir="2700000" algn="tl">
                    <a:srgbClr val="000000">
                      <a:alpha val="43137"/>
                    </a:srgbClr>
                  </a:outerShdw>
                </a:effectLst>
              </a:rPr>
              <a:t>'),</a:t>
            </a:r>
          </a:p>
          <a:p>
            <a:pPr marL="514350" indent="-514350">
              <a:buFont typeface="+mj-lt"/>
              <a:buAutoNum type="arabicPeriod"/>
            </a:pPr>
            <a:r>
              <a:rPr lang="en-US" altLang="zh-CN" dirty="0">
                <a:effectLst>
                  <a:outerShdw blurRad="38100" dist="38100" dir="2700000" algn="tl">
                    <a:srgbClr val="000000">
                      <a:alpha val="43137"/>
                    </a:srgbClr>
                  </a:outerShdw>
                </a:effectLst>
              </a:rPr>
              <a:t>        assign('</a:t>
            </a:r>
            <a:r>
              <a:rPr lang="en-US" altLang="zh-CN" dirty="0" err="1">
                <a:effectLst>
                  <a:outerShdw blurRad="38100" dist="38100" dir="2700000" algn="tl">
                    <a:srgbClr val="000000">
                      <a:alpha val="43137"/>
                    </a:srgbClr>
                  </a:outerShdw>
                </a:effectLst>
              </a:rPr>
              <a:t>session.chat_id</a:t>
            </a:r>
            <a:r>
              <a:rPr lang="en-US" altLang="zh-CN" dirty="0">
                <a:effectLst>
                  <a:outerShdw blurRad="38100" dist="38100" dir="2700000" algn="tl">
                    <a:srgbClr val="000000">
                      <a:alpha val="43137"/>
                    </a:srgbClr>
                  </a:outerShdw>
                </a:effectLst>
              </a:rPr>
              <a:t>', </a:t>
            </a:r>
            <a:r>
              <a:rPr lang="en-US" altLang="zh-CN" dirty="0" err="1">
                <a:effectLst>
                  <a:outerShdw blurRad="38100" dist="38100" dir="2700000" algn="tl">
                    <a:srgbClr val="000000">
                      <a:alpha val="43137"/>
                    </a:srgbClr>
                  </a:outerShdw>
                </a:effectLst>
              </a:rPr>
              <a:t>var</a:t>
            </a:r>
            <a:r>
              <a:rPr lang="en-US" altLang="zh-CN" dirty="0">
                <a:effectLst>
                  <a:outerShdw blurRad="38100" dist="38100" dir="2700000" algn="tl">
                    <a:srgbClr val="000000">
                      <a:alpha val="43137"/>
                    </a:srgbClr>
                  </a:outerShdw>
                </a:effectLst>
              </a:rPr>
              <a:t>('</a:t>
            </a:r>
            <a:r>
              <a:rPr lang="en-US" altLang="zh-CN" dirty="0" err="1">
                <a:effectLst>
                  <a:outerShdw blurRad="38100" dist="38100" dir="2700000" algn="tl">
                    <a:srgbClr val="000000">
                      <a:alpha val="43137"/>
                    </a:srgbClr>
                  </a:outerShdw>
                </a:effectLst>
              </a:rPr>
              <a:t>msg.chat_id</a:t>
            </a:r>
            <a:r>
              <a:rPr lang="en-US" altLang="zh-CN" dirty="0">
                <a:effectLst>
                  <a:outerShdw blurRad="38100" dist="38100" dir="2700000" algn="tl">
                    <a:srgbClr val="000000">
                      <a:alpha val="43137"/>
                    </a:srgbClr>
                  </a:outerShdw>
                </a:effectLst>
              </a:rPr>
              <a:t>')),</a:t>
            </a:r>
          </a:p>
          <a:p>
            <a:pPr marL="514350" indent="-514350">
              <a:buFont typeface="+mj-lt"/>
              <a:buAutoNum type="arabicPeriod"/>
            </a:pPr>
            <a:r>
              <a:rPr lang="en-US" altLang="zh-CN" dirty="0">
                <a:effectLst>
                  <a:outerShdw blurRad="38100" dist="38100" dir="2700000" algn="tl">
                    <a:srgbClr val="000000">
                      <a:alpha val="43137"/>
                    </a:srgbClr>
                  </a:outerShdw>
                </a:effectLst>
              </a:rPr>
              <a:t>        assign('</a:t>
            </a:r>
            <a:r>
              <a:rPr lang="en-US" altLang="zh-CN" dirty="0" err="1">
                <a:effectLst>
                  <a:outerShdw blurRad="38100" dist="38100" dir="2700000" algn="tl">
                    <a:srgbClr val="000000">
                      <a:alpha val="43137"/>
                    </a:srgbClr>
                  </a:outerShdw>
                </a:effectLst>
              </a:rPr>
              <a:t>session.chat_nick</a:t>
            </a:r>
            <a:r>
              <a:rPr lang="en-US" altLang="zh-CN" dirty="0">
                <a:effectLst>
                  <a:outerShdw blurRad="38100" dist="38100" dir="2700000" algn="tl">
                    <a:srgbClr val="000000">
                      <a:alpha val="43137"/>
                    </a:srgbClr>
                  </a:outerShdw>
                </a:effectLst>
              </a:rPr>
              <a:t>', </a:t>
            </a:r>
            <a:r>
              <a:rPr lang="en-US" altLang="zh-CN" dirty="0" err="1">
                <a:effectLst>
                  <a:outerShdw blurRad="38100" dist="38100" dir="2700000" algn="tl">
                    <a:srgbClr val="000000">
                      <a:alpha val="43137"/>
                    </a:srgbClr>
                  </a:outerShdw>
                </a:effectLst>
              </a:rPr>
              <a:t>var</a:t>
            </a:r>
            <a:r>
              <a:rPr lang="en-US" altLang="zh-CN" dirty="0">
                <a:effectLst>
                  <a:outerShdw blurRad="38100" dist="38100" dir="2700000" algn="tl">
                    <a:srgbClr val="000000">
                      <a:alpha val="43137"/>
                    </a:srgbClr>
                  </a:outerShdw>
                </a:effectLst>
              </a:rPr>
              <a:t>('</a:t>
            </a:r>
            <a:r>
              <a:rPr lang="en-US" altLang="zh-CN" dirty="0" err="1">
                <a:effectLst>
                  <a:outerShdw blurRad="38100" dist="38100" dir="2700000" algn="tl">
                    <a:srgbClr val="000000">
                      <a:alpha val="43137"/>
                    </a:srgbClr>
                  </a:outerShdw>
                </a:effectLst>
              </a:rPr>
              <a:t>msg.nick</a:t>
            </a:r>
            <a:r>
              <a:rPr lang="en-US" altLang="zh-CN" dirty="0">
                <a:effectLst>
                  <a:outerShdw blurRad="38100" dist="38100" dir="2700000" algn="tl">
                    <a:srgbClr val="000000">
                      <a:alpha val="43137"/>
                    </a:srgbClr>
                  </a:outerShdw>
                </a:effectLst>
              </a:rPr>
              <a:t>')),</a:t>
            </a:r>
          </a:p>
          <a:p>
            <a:pPr marL="514350" indent="-514350">
              <a:buFont typeface="+mj-lt"/>
              <a:buAutoNum type="arabicPeriod"/>
            </a:pPr>
            <a:r>
              <a:rPr lang="en-US" altLang="zh-CN" dirty="0">
                <a:effectLst>
                  <a:outerShdw blurRad="38100" dist="38100" dir="2700000" algn="tl">
                    <a:srgbClr val="000000">
                      <a:alpha val="43137"/>
                    </a:srgbClr>
                  </a:outerShdw>
                </a:effectLst>
              </a:rPr>
              <a:t>        assign('</a:t>
            </a:r>
            <a:r>
              <a:rPr lang="en-US" altLang="zh-CN" dirty="0" err="1">
                <a:effectLst>
                  <a:outerShdw blurRad="38100" dist="38100" dir="2700000" algn="tl">
                    <a:srgbClr val="000000">
                      <a:alpha val="43137"/>
                    </a:srgbClr>
                  </a:outerShdw>
                </a:effectLst>
              </a:rPr>
              <a:t>session.chat_extra</a:t>
            </a:r>
            <a:r>
              <a:rPr lang="en-US" altLang="zh-CN" dirty="0">
                <a:effectLst>
                  <a:outerShdw blurRad="38100" dist="38100" dir="2700000" algn="tl">
                    <a:srgbClr val="000000">
                      <a:alpha val="43137"/>
                    </a:srgbClr>
                  </a:outerShdw>
                </a:effectLst>
              </a:rPr>
              <a:t>', </a:t>
            </a:r>
            <a:r>
              <a:rPr lang="en-US" altLang="zh-CN" dirty="0" err="1">
                <a:effectLst>
                  <a:outerShdw blurRad="38100" dist="38100" dir="2700000" algn="tl">
                    <a:srgbClr val="000000">
                      <a:alpha val="43137"/>
                    </a:srgbClr>
                  </a:outerShdw>
                </a:effectLst>
              </a:rPr>
              <a:t>var</a:t>
            </a:r>
            <a:r>
              <a:rPr lang="en-US" altLang="zh-CN" dirty="0">
                <a:effectLst>
                  <a:outerShdw blurRad="38100" dist="38100" dir="2700000" algn="tl">
                    <a:srgbClr val="000000">
                      <a:alpha val="43137"/>
                    </a:srgbClr>
                  </a:outerShdw>
                </a:effectLst>
              </a:rPr>
              <a:t>('</a:t>
            </a:r>
            <a:r>
              <a:rPr lang="en-US" altLang="zh-CN" dirty="0" err="1">
                <a:effectLst>
                  <a:outerShdw blurRad="38100" dist="38100" dir="2700000" algn="tl">
                    <a:srgbClr val="000000">
                      <a:alpha val="43137"/>
                    </a:srgbClr>
                  </a:outerShdw>
                </a:effectLst>
              </a:rPr>
              <a:t>msg.extra</a:t>
            </a:r>
            <a:r>
              <a:rPr lang="en-US" altLang="zh-CN" dirty="0">
                <a:effectLst>
                  <a:outerShdw blurRad="38100" dist="38100" dir="2700000" algn="tl">
                    <a:srgbClr val="000000">
                      <a:alpha val="43137"/>
                    </a:srgbClr>
                  </a:outerShdw>
                </a:effectLst>
              </a:rPr>
              <a:t>')),</a:t>
            </a:r>
          </a:p>
          <a:p>
            <a:pPr marL="514350" indent="-514350">
              <a:buFont typeface="+mj-lt"/>
              <a:buAutoNum type="arabicPeriod"/>
            </a:pPr>
            <a:r>
              <a:rPr lang="en-US" altLang="zh-CN" dirty="0">
                <a:effectLst>
                  <a:outerShdw blurRad="38100" dist="38100" dir="2700000" algn="tl">
                    <a:srgbClr val="000000">
                      <a:alpha val="43137"/>
                    </a:srgbClr>
                  </a:outerShdw>
                </a:effectLst>
              </a:rPr>
              <a:t>    ),</a:t>
            </a:r>
          </a:p>
          <a:p>
            <a:pPr marL="514350" indent="-514350">
              <a:buFont typeface="+mj-lt"/>
              <a:buAutoNum type="arabicPeriod"/>
            </a:pPr>
            <a:r>
              <a:rPr lang="en-US" altLang="zh-CN" dirty="0">
                <a:effectLst>
                  <a:outerShdw blurRad="38100" dist="38100" dir="2700000" algn="tl">
                    <a:srgbClr val="000000">
                      <a:alpha val="43137"/>
                    </a:srgbClr>
                  </a:outerShdw>
                </a:effectLst>
              </a:rPr>
              <a:t>    'timeout' : 5,</a:t>
            </a:r>
          </a:p>
          <a:p>
            <a:pPr marL="514350" indent="-514350">
              <a:buFont typeface="+mj-lt"/>
              <a:buAutoNum type="arabicPeriod"/>
            </a:pPr>
            <a:r>
              <a:rPr lang="en-US" altLang="zh-CN" dirty="0">
                <a:effectLst>
                  <a:outerShdw blurRad="38100" dist="38100" dir="2700000" algn="tl">
                    <a:srgbClr val="000000">
                      <a:alpha val="43137"/>
                    </a:srgbClr>
                  </a:outerShdw>
                </a:effectLst>
              </a:rPr>
              <a:t>    'ignores' : (),</a:t>
            </a:r>
          </a:p>
          <a:p>
            <a:pPr marL="514350" indent="-514350">
              <a:buFont typeface="+mj-lt"/>
              <a:buAutoNum type="arabicPeriod"/>
            </a:pPr>
            <a:r>
              <a:rPr lang="en-US" altLang="zh-CN" dirty="0">
                <a:effectLst>
                  <a:outerShdw blurRad="38100" dist="38100" dir="2700000" algn="tl">
                    <a:srgbClr val="000000">
                      <a:alpha val="43137"/>
                    </a:srgbClr>
                  </a:outerShdw>
                </a:effectLst>
              </a:rPr>
              <a:t>},</a:t>
            </a:r>
          </a:p>
          <a:p>
            <a:pPr marL="514350" indent="-514350">
              <a:buFont typeface="+mj-lt"/>
              <a:buAutoNum type="arabicPeriod"/>
            </a:pPr>
            <a:endParaRPr lang="en-US" altLang="zh-CN" dirty="0">
              <a:effectLst>
                <a:outerShdw blurRad="38100" dist="38100" dir="2700000" algn="tl">
                  <a:srgbClr val="000000">
                    <a:alpha val="43137"/>
                  </a:srgbClr>
                </a:outerShdw>
              </a:effectLst>
            </a:endParaRPr>
          </a:p>
          <a:p>
            <a:pPr marL="514350" indent="-514350">
              <a:buFont typeface="+mj-lt"/>
              <a:buAutoNum type="arabicPeriod"/>
            </a:pPr>
            <a:endParaRPr lang="zh-CN" altLang="en-US" dirty="0">
              <a:effectLst>
                <a:outerShdw blurRad="38100" dist="38100" dir="2700000" algn="tl">
                  <a:srgbClr val="000000">
                    <a:alpha val="43137"/>
                  </a:srgbClr>
                </a:outerShdw>
              </a:effectLst>
            </a:endParaRPr>
          </a:p>
        </p:txBody>
      </p:sp>
      <p:sp>
        <p:nvSpPr>
          <p:cNvPr id="4" name="TextBox 3"/>
          <p:cNvSpPr txBox="1"/>
          <p:nvPr/>
        </p:nvSpPr>
        <p:spPr>
          <a:xfrm>
            <a:off x="395536" y="1484784"/>
            <a:ext cx="3960440" cy="2031325"/>
          </a:xfrm>
          <a:prstGeom prst="rect">
            <a:avLst/>
          </a:prstGeom>
          <a:noFill/>
        </p:spPr>
        <p:txBody>
          <a:bodyPr wrap="square" rtlCol="0">
            <a:spAutoFit/>
          </a:bodyPr>
          <a:lstStyle/>
          <a:p>
            <a:r>
              <a:rPr lang="zh-CN" altLang="en-US" dirty="0" smtClean="0"/>
              <a:t>大部分情况下，我们在提交在测试集的配置过程中都有一些动态需求。</a:t>
            </a:r>
            <a:endParaRPr lang="en-US" altLang="zh-CN" dirty="0" smtClean="0"/>
          </a:p>
          <a:p>
            <a:r>
              <a:rPr lang="zh-CN" altLang="en-US" dirty="0" smtClean="0"/>
              <a:t>例如：</a:t>
            </a:r>
            <a:endParaRPr lang="en-US" altLang="zh-CN" dirty="0" smtClean="0"/>
          </a:p>
          <a:p>
            <a:pPr marL="342900" indent="-342900">
              <a:buAutoNum type="arabicPeriod"/>
            </a:pPr>
            <a:r>
              <a:rPr lang="zh-CN" altLang="en-US" dirty="0" smtClean="0"/>
              <a:t>使用运行时变量，而不是静态变量。</a:t>
            </a:r>
            <a:endParaRPr lang="en-US" altLang="zh-CN" dirty="0" smtClean="0"/>
          </a:p>
          <a:p>
            <a:pPr marL="342900" indent="-342900">
              <a:buAutoNum type="arabicPeriod"/>
            </a:pPr>
            <a:r>
              <a:rPr lang="zh-CN" altLang="en-US" dirty="0" smtClean="0"/>
              <a:t>使用一个条件判断式</a:t>
            </a:r>
            <a:endParaRPr lang="en-US" altLang="zh-CN" dirty="0" smtClean="0"/>
          </a:p>
          <a:p>
            <a:pPr marL="342900" indent="-342900">
              <a:buAutoNum type="arabicPeriod"/>
            </a:pPr>
            <a:r>
              <a:rPr lang="zh-CN" altLang="en-US" dirty="0" smtClean="0"/>
              <a:t>调用一个函数</a:t>
            </a:r>
            <a:endParaRPr lang="en-US" altLang="zh-CN" dirty="0" smtClean="0"/>
          </a:p>
          <a:p>
            <a:pPr marL="342900" indent="-342900">
              <a:buAutoNum type="arabicPeriod"/>
            </a:pPr>
            <a:r>
              <a:rPr lang="zh-CN" altLang="en-US" dirty="0" smtClean="0"/>
              <a:t>将某些状态或数据保存下来</a:t>
            </a:r>
            <a:endParaRPr lang="en-US" altLang="zh-CN" dirty="0" smtClean="0"/>
          </a:p>
        </p:txBody>
      </p:sp>
      <p:sp>
        <p:nvSpPr>
          <p:cNvPr id="5" name="TextBox 4"/>
          <p:cNvSpPr txBox="1"/>
          <p:nvPr/>
        </p:nvSpPr>
        <p:spPr>
          <a:xfrm>
            <a:off x="4860032" y="1417376"/>
            <a:ext cx="3888432" cy="2031325"/>
          </a:xfrm>
          <a:prstGeom prst="rect">
            <a:avLst/>
          </a:prstGeom>
          <a:noFill/>
        </p:spPr>
        <p:txBody>
          <a:bodyPr wrap="square" rtlCol="0">
            <a:spAutoFit/>
          </a:bodyPr>
          <a:lstStyle/>
          <a:p>
            <a:r>
              <a:rPr lang="zh-CN" altLang="en-US" dirty="0"/>
              <a:t>测试框架提供了一些方法来完成这些</a:t>
            </a:r>
            <a:r>
              <a:rPr lang="zh-CN" altLang="en-US" dirty="0" smtClean="0"/>
              <a:t>需求</a:t>
            </a:r>
            <a:endParaRPr lang="en-US" altLang="zh-CN" dirty="0" smtClean="0"/>
          </a:p>
          <a:p>
            <a:r>
              <a:rPr lang="en-US" altLang="zh-CN" dirty="0" smtClean="0"/>
              <a:t>invoke ：</a:t>
            </a:r>
            <a:r>
              <a:rPr lang="zh-CN" altLang="en-US" dirty="0" smtClean="0"/>
              <a:t>执行一段代码并返回结果</a:t>
            </a:r>
            <a:endParaRPr lang="en-US" altLang="zh-CN" dirty="0" smtClean="0"/>
          </a:p>
          <a:p>
            <a:r>
              <a:rPr lang="en-US" altLang="zh-CN" dirty="0" smtClean="0"/>
              <a:t>assign ：</a:t>
            </a:r>
            <a:r>
              <a:rPr lang="zh-CN" altLang="en-US" dirty="0" smtClean="0"/>
              <a:t>对字段进行赋值</a:t>
            </a:r>
            <a:endParaRPr lang="en-US" altLang="zh-CN" dirty="0" smtClean="0"/>
          </a:p>
          <a:p>
            <a:r>
              <a:rPr lang="en-US" altLang="zh-CN" dirty="0" err="1" smtClean="0"/>
              <a:t>var</a:t>
            </a:r>
            <a:r>
              <a:rPr lang="en-US" altLang="zh-CN" dirty="0" smtClean="0"/>
              <a:t> ：</a:t>
            </a:r>
            <a:r>
              <a:rPr lang="zh-CN" altLang="en-US" dirty="0" smtClean="0"/>
              <a:t>获取变量的值</a:t>
            </a:r>
            <a:endParaRPr lang="en-US" altLang="zh-CN" dirty="0" smtClean="0"/>
          </a:p>
          <a:p>
            <a:r>
              <a:rPr lang="zh-CN" altLang="en-US" dirty="0" smtClean="0"/>
              <a:t>这些包装函数提供了运行时执行的能力。</a:t>
            </a:r>
            <a:endParaRPr lang="zh-CN" altLang="en-US" dirty="0"/>
          </a:p>
        </p:txBody>
      </p:sp>
      <p:sp>
        <p:nvSpPr>
          <p:cNvPr id="6" name="圆角矩形标注 5"/>
          <p:cNvSpPr/>
          <p:nvPr/>
        </p:nvSpPr>
        <p:spPr>
          <a:xfrm>
            <a:off x="1403648" y="4509120"/>
            <a:ext cx="2232248" cy="576064"/>
          </a:xfrm>
          <a:prstGeom prst="wedgeRoundRectCallout">
            <a:avLst>
              <a:gd name="adj1" fmla="val 70601"/>
              <a:gd name="adj2" fmla="val -4803"/>
              <a:gd name="adj3" fmla="val 16667"/>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执行</a:t>
            </a:r>
            <a:r>
              <a:rPr lang="en-US" altLang="zh-CN" dirty="0" err="1" smtClean="0">
                <a:solidFill>
                  <a:srgbClr val="FF0000"/>
                </a:solidFill>
                <a:effectLst>
                  <a:outerShdw blurRad="38100" dist="38100" dir="2700000" algn="tl">
                    <a:srgbClr val="000000">
                      <a:alpha val="43137"/>
                    </a:srgbClr>
                  </a:outerShdw>
                </a:effectLst>
              </a:rPr>
              <a:t>msg.result</a:t>
            </a:r>
            <a:r>
              <a:rPr lang="en-US" altLang="zh-CN" dirty="0" smtClean="0">
                <a:solidFill>
                  <a:srgbClr val="FF0000"/>
                </a:solidFill>
                <a:effectLst>
                  <a:outerShdw blurRad="38100" dist="38100" dir="2700000" algn="tl">
                    <a:srgbClr val="000000">
                      <a:alpha val="43137"/>
                    </a:srgbClr>
                  </a:outerShdw>
                </a:effectLst>
              </a:rPr>
              <a:t> </a:t>
            </a:r>
            <a:r>
              <a:rPr lang="en-US" altLang="zh-CN" dirty="0">
                <a:solidFill>
                  <a:srgbClr val="FF0000"/>
                </a:solidFill>
                <a:effectLst>
                  <a:outerShdw blurRad="38100" dist="38100" dir="2700000" algn="tl">
                    <a:srgbClr val="000000">
                      <a:alpha val="43137"/>
                    </a:srgbClr>
                  </a:outerShdw>
                </a:effectLst>
              </a:rPr>
              <a:t>== </a:t>
            </a:r>
            <a:r>
              <a:rPr lang="en-US" altLang="zh-CN" dirty="0" smtClean="0">
                <a:solidFill>
                  <a:srgbClr val="FF0000"/>
                </a:solidFill>
                <a:effectLst>
                  <a:outerShdw blurRad="38100" dist="38100" dir="2700000" algn="tl">
                    <a:srgbClr val="000000">
                      <a:alpha val="43137"/>
                    </a:srgbClr>
                  </a:outerShdw>
                </a:effectLst>
              </a:rPr>
              <a:t>0</a:t>
            </a:r>
          </a:p>
          <a:p>
            <a:r>
              <a:rPr lang="zh-CN" altLang="en-US" dirty="0" smtClean="0">
                <a:solidFill>
                  <a:schemeClr val="tx1"/>
                </a:solidFill>
                <a:effectLst>
                  <a:outerShdw blurRad="38100" dist="38100" dir="2700000" algn="tl">
                    <a:srgbClr val="000000">
                      <a:alpha val="43137"/>
                    </a:srgbClr>
                  </a:outerShdw>
                </a:effectLst>
              </a:rPr>
              <a:t>并返回结果</a:t>
            </a:r>
            <a:endParaRPr lang="zh-CN" altLang="en-US" dirty="0">
              <a:solidFill>
                <a:schemeClr val="tx1"/>
              </a:solidFill>
            </a:endParaRPr>
          </a:p>
        </p:txBody>
      </p:sp>
      <p:sp>
        <p:nvSpPr>
          <p:cNvPr id="7" name="圆角矩形标注 6"/>
          <p:cNvSpPr/>
          <p:nvPr/>
        </p:nvSpPr>
        <p:spPr>
          <a:xfrm>
            <a:off x="827584" y="5229200"/>
            <a:ext cx="2772904" cy="1008112"/>
          </a:xfrm>
          <a:prstGeom prst="wedgeRoundRectCallout">
            <a:avLst>
              <a:gd name="adj1" fmla="val 66634"/>
              <a:gd name="adj2" fmla="val -44803"/>
              <a:gd name="adj3" fmla="val 16667"/>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dirty="0" smtClean="0">
                <a:solidFill>
                  <a:schemeClr val="tx1"/>
                </a:solidFill>
              </a:rPr>
              <a:t>将存储在变量</a:t>
            </a:r>
            <a:r>
              <a:rPr lang="en-US" altLang="zh-CN" dirty="0" err="1" smtClean="0">
                <a:solidFill>
                  <a:srgbClr val="FF0000"/>
                </a:solidFill>
                <a:effectLst>
                  <a:outerShdw blurRad="38100" dist="38100" dir="2700000" algn="tl">
                    <a:srgbClr val="000000">
                      <a:alpha val="43137"/>
                    </a:srgbClr>
                  </a:outerShdw>
                </a:effectLst>
              </a:rPr>
              <a:t>msg.chat_id</a:t>
            </a:r>
            <a:r>
              <a:rPr lang="zh-CN" altLang="en-US" dirty="0" smtClean="0">
                <a:solidFill>
                  <a:schemeClr val="tx1"/>
                </a:solidFill>
                <a:effectLst>
                  <a:outerShdw blurRad="38100" dist="38100" dir="2700000" algn="tl">
                    <a:srgbClr val="000000">
                      <a:alpha val="43137"/>
                    </a:srgbClr>
                  </a:outerShdw>
                </a:effectLst>
              </a:rPr>
              <a:t>中的值赋值到</a:t>
            </a:r>
            <a:r>
              <a:rPr lang="en-US" altLang="zh-CN" dirty="0" err="1" smtClean="0">
                <a:solidFill>
                  <a:srgbClr val="FF0000"/>
                </a:solidFill>
                <a:effectLst>
                  <a:outerShdw blurRad="38100" dist="38100" dir="2700000" algn="tl">
                    <a:srgbClr val="000000">
                      <a:alpha val="43137"/>
                    </a:srgbClr>
                  </a:outerShdw>
                </a:effectLst>
              </a:rPr>
              <a:t>session.chat_id</a:t>
            </a:r>
            <a:r>
              <a:rPr lang="zh-CN" altLang="en-US" dirty="0" smtClean="0">
                <a:solidFill>
                  <a:schemeClr val="tx1"/>
                </a:solidFill>
                <a:effectLst>
                  <a:outerShdw blurRad="38100" dist="38100" dir="2700000" algn="tl">
                    <a:srgbClr val="000000">
                      <a:alpha val="43137"/>
                    </a:srgbClr>
                  </a:outerShdw>
                </a:effectLst>
              </a:rPr>
              <a:t>变量中</a:t>
            </a:r>
            <a:endParaRPr lang="en-US" altLang="zh-CN" dirty="0" smtClean="0">
              <a:solidFill>
                <a:schemeClr val="tx1"/>
              </a:solidFill>
              <a:effectLst>
                <a:outerShdw blurRad="38100" dist="38100" dir="2700000" algn="tl">
                  <a:srgbClr val="000000">
                    <a:alpha val="43137"/>
                  </a:srgbClr>
                </a:outerShdw>
              </a:effectLst>
            </a:endParaRPr>
          </a:p>
        </p:txBody>
      </p:sp>
      <p:sp>
        <p:nvSpPr>
          <p:cNvPr id="8" name="圆角矩形标注 7"/>
          <p:cNvSpPr/>
          <p:nvPr/>
        </p:nvSpPr>
        <p:spPr>
          <a:xfrm>
            <a:off x="6732240" y="6117712"/>
            <a:ext cx="2160240" cy="407632"/>
          </a:xfrm>
          <a:prstGeom prst="wedgeRoundRectCallout">
            <a:avLst>
              <a:gd name="adj1" fmla="val -36020"/>
              <a:gd name="adj2" fmla="val -122515"/>
              <a:gd name="adj3" fmla="val 16667"/>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dirty="0" smtClean="0">
                <a:solidFill>
                  <a:schemeClr val="tx1"/>
                </a:solidFill>
                <a:effectLst>
                  <a:outerShdw blurRad="38100" dist="38100" dir="2700000" algn="tl">
                    <a:srgbClr val="000000">
                      <a:alpha val="43137"/>
                    </a:srgbClr>
                  </a:outerShdw>
                </a:effectLst>
              </a:rPr>
              <a:t>取出</a:t>
            </a:r>
            <a:r>
              <a:rPr lang="en-US" altLang="zh-CN" dirty="0" err="1" smtClean="0">
                <a:solidFill>
                  <a:srgbClr val="FF0000"/>
                </a:solidFill>
                <a:effectLst>
                  <a:outerShdw blurRad="38100" dist="38100" dir="2700000" algn="tl">
                    <a:srgbClr val="000000">
                      <a:alpha val="43137"/>
                    </a:srgbClr>
                  </a:outerShdw>
                </a:effectLst>
              </a:rPr>
              <a:t>msg.extra</a:t>
            </a:r>
            <a:r>
              <a:rPr lang="zh-CN" altLang="en-US" dirty="0" smtClean="0">
                <a:solidFill>
                  <a:schemeClr val="tx1"/>
                </a:solidFill>
                <a:effectLst>
                  <a:outerShdw blurRad="38100" dist="38100" dir="2700000" algn="tl">
                    <a:srgbClr val="000000">
                      <a:alpha val="43137"/>
                    </a:srgbClr>
                  </a:outerShdw>
                </a:effectLst>
              </a:rPr>
              <a:t>的值</a:t>
            </a:r>
            <a:endParaRPr lang="en-US" altLang="zh-CN" dirty="0" smtClean="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02640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测试集的继承</a:t>
            </a:r>
            <a:endParaRPr lang="zh-CN" altLang="en-US" dirty="0"/>
          </a:p>
        </p:txBody>
      </p:sp>
      <p:sp>
        <p:nvSpPr>
          <p:cNvPr id="4" name="椭圆 3"/>
          <p:cNvSpPr/>
          <p:nvPr/>
        </p:nvSpPr>
        <p:spPr>
          <a:xfrm>
            <a:off x="7336920" y="1772816"/>
            <a:ext cx="1224136"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Start</a:t>
            </a:r>
            <a:endParaRPr lang="zh-CN" altLang="en-US" dirty="0"/>
          </a:p>
        </p:txBody>
      </p:sp>
      <p:sp>
        <p:nvSpPr>
          <p:cNvPr id="5" name="圆角矩形 4"/>
          <p:cNvSpPr/>
          <p:nvPr/>
        </p:nvSpPr>
        <p:spPr>
          <a:xfrm>
            <a:off x="7156900" y="3068960"/>
            <a:ext cx="1584176"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certification</a:t>
            </a:r>
            <a:endParaRPr lang="en-US" altLang="zh-CN" dirty="0"/>
          </a:p>
        </p:txBody>
      </p:sp>
      <p:sp>
        <p:nvSpPr>
          <p:cNvPr id="6" name="圆角矩形 5"/>
          <p:cNvSpPr/>
          <p:nvPr/>
        </p:nvSpPr>
        <p:spPr>
          <a:xfrm>
            <a:off x="7156900" y="4005064"/>
            <a:ext cx="1584176"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connect_chat</a:t>
            </a:r>
            <a:endParaRPr lang="en-US" altLang="zh-CN" dirty="0"/>
          </a:p>
        </p:txBody>
      </p:sp>
      <p:sp>
        <p:nvSpPr>
          <p:cNvPr id="7" name="圆角矩形 6"/>
          <p:cNvSpPr/>
          <p:nvPr/>
        </p:nvSpPr>
        <p:spPr>
          <a:xfrm>
            <a:off x="7156900" y="4941168"/>
            <a:ext cx="1584176"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enter_chat</a:t>
            </a:r>
            <a:endParaRPr lang="en-US" altLang="zh-CN" dirty="0"/>
          </a:p>
        </p:txBody>
      </p:sp>
      <p:sp>
        <p:nvSpPr>
          <p:cNvPr id="8" name="下箭头 7"/>
          <p:cNvSpPr/>
          <p:nvPr/>
        </p:nvSpPr>
        <p:spPr>
          <a:xfrm>
            <a:off x="7732964" y="2492896"/>
            <a:ext cx="432048"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a:off x="7740816" y="3573016"/>
            <a:ext cx="432048"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9"/>
          <p:cNvSpPr/>
          <p:nvPr/>
        </p:nvSpPr>
        <p:spPr>
          <a:xfrm>
            <a:off x="7740816" y="4509120"/>
            <a:ext cx="432048"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683568" y="1628800"/>
            <a:ext cx="5256584" cy="4524315"/>
          </a:xfrm>
          <a:prstGeom prst="rect">
            <a:avLst/>
          </a:prstGeom>
          <a:noFill/>
        </p:spPr>
        <p:txBody>
          <a:bodyPr wrap="square" rtlCol="0">
            <a:spAutoFit/>
          </a:bodyPr>
          <a:lstStyle/>
          <a:p>
            <a:r>
              <a:rPr lang="zh-CN" altLang="en-US" sz="1600" dirty="0" smtClean="0">
                <a:latin typeface="+mn-ea"/>
              </a:rPr>
              <a:t>对于一个测试来说，复用已有的测试集是一个可以极大简化配置难度的途径。</a:t>
            </a:r>
            <a:endParaRPr lang="en-US" altLang="zh-CN" sz="1600" dirty="0" smtClean="0">
              <a:latin typeface="+mn-ea"/>
            </a:endParaRPr>
          </a:p>
          <a:p>
            <a:r>
              <a:rPr lang="zh-CN" altLang="en-US" sz="1600" dirty="0" smtClean="0">
                <a:latin typeface="+mn-ea"/>
              </a:rPr>
              <a:t>例如登陆过程，这是游戏业务测试的一个先决条件。</a:t>
            </a:r>
            <a:endParaRPr lang="en-US" altLang="zh-CN" sz="1600" dirty="0" smtClean="0">
              <a:latin typeface="+mn-ea"/>
            </a:endParaRPr>
          </a:p>
          <a:p>
            <a:endParaRPr lang="en-US" altLang="zh-CN" sz="1600" dirty="0">
              <a:latin typeface="+mn-ea"/>
            </a:endParaRPr>
          </a:p>
          <a:p>
            <a:r>
              <a:rPr lang="zh-CN" altLang="en-US" sz="1600" dirty="0" smtClean="0">
                <a:latin typeface="+mn-ea"/>
              </a:rPr>
              <a:t>现有的测试框架可以通过继承的方式来引入已有的状态，并对其进行较为细致的定制化修改。</a:t>
            </a:r>
            <a:endParaRPr lang="en-US" altLang="zh-CN" sz="1600" dirty="0" smtClean="0">
              <a:latin typeface="+mn-ea"/>
            </a:endParaRPr>
          </a:p>
          <a:p>
            <a:endParaRPr lang="en-US" altLang="zh-CN" sz="1600" dirty="0">
              <a:latin typeface="+mn-ea"/>
            </a:endParaRPr>
          </a:p>
          <a:p>
            <a:r>
              <a:rPr lang="zh-CN" altLang="en-US" sz="1600" dirty="0" smtClean="0">
                <a:latin typeface="+mn-ea"/>
              </a:rPr>
              <a:t>通过 </a:t>
            </a:r>
            <a:r>
              <a:rPr lang="en-US" altLang="zh-CN" sz="1600" dirty="0" smtClean="0">
                <a:latin typeface="+mn-ea"/>
              </a:rPr>
              <a:t>inherit</a:t>
            </a:r>
            <a:r>
              <a:rPr lang="zh-CN" altLang="en-US" sz="1600" dirty="0" smtClean="0">
                <a:latin typeface="+mn-ea"/>
              </a:rPr>
              <a:t> 来引入已有的测试集</a:t>
            </a:r>
            <a:endParaRPr lang="en-US" altLang="zh-CN" sz="1600" dirty="0" smtClean="0">
              <a:latin typeface="+mn-ea"/>
            </a:endParaRPr>
          </a:p>
          <a:p>
            <a:endParaRPr lang="en-US" altLang="zh-CN" sz="1600" dirty="0">
              <a:latin typeface="+mn-ea"/>
            </a:endParaRPr>
          </a:p>
          <a:p>
            <a:r>
              <a:rPr lang="en-US" altLang="zh-CN" sz="1600" dirty="0" err="1" smtClean="0">
                <a:latin typeface="+mn-ea"/>
              </a:rPr>
              <a:t>chat_login</a:t>
            </a:r>
            <a:r>
              <a:rPr lang="en-US" altLang="zh-CN" sz="1600" dirty="0" smtClean="0">
                <a:latin typeface="+mn-ea"/>
              </a:rPr>
              <a:t> = </a:t>
            </a:r>
            <a:r>
              <a:rPr lang="en-US" altLang="zh-CN" sz="1600" dirty="0">
                <a:latin typeface="+mn-ea"/>
              </a:rPr>
              <a:t>{</a:t>
            </a:r>
          </a:p>
          <a:p>
            <a:r>
              <a:rPr lang="en-US" altLang="zh-CN" sz="1600" dirty="0">
                <a:latin typeface="+mn-ea"/>
              </a:rPr>
              <a:t>    'inherit' : </a:t>
            </a:r>
            <a:r>
              <a:rPr lang="en-US" altLang="zh-CN" sz="1600" dirty="0" smtClean="0">
                <a:latin typeface="+mn-ea"/>
              </a:rPr>
              <a:t>'login</a:t>
            </a:r>
            <a:r>
              <a:rPr lang="en-US" altLang="zh-CN" sz="1600" dirty="0">
                <a:latin typeface="+mn-ea"/>
              </a:rPr>
              <a:t>',</a:t>
            </a:r>
          </a:p>
          <a:p>
            <a:r>
              <a:rPr lang="en-US" altLang="zh-CN" sz="1600" dirty="0">
                <a:latin typeface="+mn-ea"/>
              </a:rPr>
              <a:t>    </a:t>
            </a:r>
            <a:r>
              <a:rPr lang="en-US" altLang="zh-CN" sz="1600" dirty="0">
                <a:latin typeface="+mn-ea"/>
              </a:rPr>
              <a:t>'</a:t>
            </a:r>
            <a:r>
              <a:rPr lang="en-US" altLang="zh-CN" sz="1600" dirty="0" smtClean="0">
                <a:latin typeface="+mn-ea"/>
              </a:rPr>
              <a:t>comment’ </a:t>
            </a:r>
            <a:r>
              <a:rPr lang="en-US" altLang="zh-CN" sz="1600" dirty="0">
                <a:latin typeface="+mn-ea"/>
              </a:rPr>
              <a:t>: </a:t>
            </a:r>
            <a:r>
              <a:rPr lang="en-US" altLang="zh-CN" sz="1600" dirty="0" smtClean="0">
                <a:latin typeface="+mn-ea"/>
              </a:rPr>
              <a:t>‘</a:t>
            </a:r>
            <a:r>
              <a:rPr lang="zh-CN" altLang="en-US" sz="1600" dirty="0" smtClean="0">
                <a:latin typeface="+mn-ea"/>
              </a:rPr>
              <a:t>聊天服务器登陆</a:t>
            </a:r>
            <a:r>
              <a:rPr lang="en-US" altLang="zh-CN" sz="1600" dirty="0" smtClean="0">
                <a:latin typeface="+mn-ea"/>
              </a:rPr>
              <a:t>',</a:t>
            </a:r>
          </a:p>
          <a:p>
            <a:r>
              <a:rPr lang="en-US" altLang="zh-CN" sz="1600" dirty="0">
                <a:latin typeface="+mn-ea"/>
              </a:rPr>
              <a:t>    'start' : {</a:t>
            </a:r>
          </a:p>
          <a:p>
            <a:r>
              <a:rPr lang="en-US" altLang="zh-CN" sz="1600" dirty="0">
                <a:latin typeface="+mn-ea"/>
              </a:rPr>
              <a:t> </a:t>
            </a:r>
            <a:r>
              <a:rPr lang="en-US" altLang="zh-CN" sz="1600" dirty="0" smtClean="0">
                <a:latin typeface="+mn-ea"/>
              </a:rPr>
              <a:t>   }</a:t>
            </a:r>
            <a:endParaRPr lang="en-US" altLang="zh-CN" sz="1600" dirty="0">
              <a:latin typeface="+mn-ea"/>
            </a:endParaRPr>
          </a:p>
          <a:p>
            <a:r>
              <a:rPr lang="en-US" altLang="zh-CN" sz="1600" dirty="0" smtClean="0">
                <a:latin typeface="+mn-ea"/>
              </a:rPr>
              <a:t>}</a:t>
            </a:r>
          </a:p>
          <a:p>
            <a:r>
              <a:rPr lang="zh-CN" altLang="en-US" sz="1600" dirty="0" smtClean="0">
                <a:latin typeface="+mn-ea"/>
              </a:rPr>
              <a:t>对于测试集中状态名与继承的状态名相同的情况，配置会优先使用当前测试集中状态的配置，找不到才会去查找继承的状态配置。</a:t>
            </a:r>
            <a:endParaRPr lang="en-US" altLang="zh-CN" sz="1600" dirty="0">
              <a:latin typeface="+mn-ea"/>
            </a:endParaRPr>
          </a:p>
        </p:txBody>
      </p:sp>
      <p:sp>
        <p:nvSpPr>
          <p:cNvPr id="13" name="椭圆 12"/>
          <p:cNvSpPr/>
          <p:nvPr/>
        </p:nvSpPr>
        <p:spPr>
          <a:xfrm>
            <a:off x="5904148" y="2492896"/>
            <a:ext cx="1224136"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Start</a:t>
            </a:r>
            <a:endParaRPr lang="zh-CN" altLang="en-US" dirty="0"/>
          </a:p>
        </p:txBody>
      </p:sp>
      <p:cxnSp>
        <p:nvCxnSpPr>
          <p:cNvPr id="15" name="直接箭头连接符 14"/>
          <p:cNvCxnSpPr>
            <a:stCxn id="13" idx="7"/>
            <a:endCxn id="4" idx="2"/>
          </p:cNvCxnSpPr>
          <p:nvPr/>
        </p:nvCxnSpPr>
        <p:spPr>
          <a:xfrm flipV="1">
            <a:off x="6949013" y="2132856"/>
            <a:ext cx="387907" cy="465493"/>
          </a:xfrm>
          <a:prstGeom prst="straightConnector1">
            <a:avLst/>
          </a:prstGeom>
          <a:ln>
            <a:solidFill>
              <a:schemeClr val="accent6">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4221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工具</a:t>
            </a:r>
            <a:endParaRPr lang="zh-CN" altLang="en-US" dirty="0"/>
          </a:p>
        </p:txBody>
      </p:sp>
      <p:sp>
        <p:nvSpPr>
          <p:cNvPr id="3" name="内容占位符 2"/>
          <p:cNvSpPr>
            <a:spLocks noGrp="1"/>
          </p:cNvSpPr>
          <p:nvPr>
            <p:ph idx="1"/>
          </p:nvPr>
        </p:nvSpPr>
        <p:spPr>
          <a:xfrm>
            <a:off x="457200" y="1600201"/>
            <a:ext cx="8229600" cy="820688"/>
          </a:xfrm>
        </p:spPr>
        <p:txBody>
          <a:bodyPr>
            <a:normAutofit/>
          </a:bodyPr>
          <a:lstStyle/>
          <a:p>
            <a:pPr marL="0" indent="0">
              <a:buNone/>
            </a:pPr>
            <a:r>
              <a:rPr lang="zh-CN" altLang="en-US" sz="1800" dirty="0" smtClean="0">
                <a:latin typeface="+mn-ea"/>
                <a:ea typeface="+mn-ea"/>
              </a:rPr>
              <a:t>由于整个测试逻辑可以通过配置来描述，这给可视化的测试制作工具提供了可能。在后续的计划中，将提供一个</a:t>
            </a:r>
            <a:r>
              <a:rPr lang="en-US" altLang="zh-CN" sz="1800" dirty="0" smtClean="0">
                <a:latin typeface="+mn-ea"/>
                <a:ea typeface="+mn-ea"/>
              </a:rPr>
              <a:t>GUI</a:t>
            </a:r>
            <a:r>
              <a:rPr lang="zh-CN" altLang="en-US" sz="1800" dirty="0" smtClean="0">
                <a:latin typeface="+mn-ea"/>
                <a:ea typeface="+mn-ea"/>
              </a:rPr>
              <a:t>界面来制作测试，已到达简化制作难度的目的</a:t>
            </a:r>
            <a:endParaRPr lang="zh-CN" altLang="en-US" sz="1800" dirty="0">
              <a:latin typeface="+mn-ea"/>
              <a:ea typeface="+mn-ea"/>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492896"/>
            <a:ext cx="4689888" cy="3781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0017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后期计划</a:t>
            </a:r>
            <a:endParaRPr lang="zh-CN" altLang="en-US" dirty="0"/>
          </a:p>
        </p:txBody>
      </p:sp>
      <p:sp>
        <p:nvSpPr>
          <p:cNvPr id="3" name="内容占位符 2"/>
          <p:cNvSpPr>
            <a:spLocks noGrp="1"/>
          </p:cNvSpPr>
          <p:nvPr>
            <p:ph idx="1"/>
          </p:nvPr>
        </p:nvSpPr>
        <p:spPr/>
        <p:txBody>
          <a:bodyPr/>
          <a:lstStyle/>
          <a:p>
            <a:r>
              <a:rPr lang="zh-CN" altLang="en-US" dirty="0" smtClean="0"/>
              <a:t>提供多角色的支持，使其可以在一个测试集中测试带有交互性的业务</a:t>
            </a:r>
            <a:endParaRPr lang="en-US" altLang="zh-CN" dirty="0" smtClean="0"/>
          </a:p>
          <a:p>
            <a:r>
              <a:rPr lang="zh-CN" altLang="en-US" dirty="0" smtClean="0"/>
              <a:t>提供压力测试支持，使其可以同时运行多个测试集</a:t>
            </a:r>
            <a:endParaRPr lang="en-US" altLang="zh-CN" dirty="0" smtClean="0"/>
          </a:p>
          <a:p>
            <a:r>
              <a:rPr lang="zh-CN" altLang="en-US" dirty="0" smtClean="0"/>
              <a:t>提供消息回放功能，帮助后端排错。</a:t>
            </a:r>
            <a:endParaRPr lang="en-US" altLang="zh-CN" dirty="0" smtClean="0"/>
          </a:p>
          <a:p>
            <a:r>
              <a:rPr lang="zh-CN" altLang="en-US" smtClean="0"/>
              <a:t>提供数据备份与恢复功能，使测试环境一致。</a:t>
            </a:r>
            <a:endParaRPr lang="en-US" altLang="zh-CN" dirty="0" smtClean="0"/>
          </a:p>
          <a:p>
            <a:endParaRPr lang="zh-CN" altLang="en-US" dirty="0"/>
          </a:p>
        </p:txBody>
      </p:sp>
    </p:spTree>
    <p:extLst>
      <p:ext uri="{BB962C8B-B14F-4D97-AF65-F5344CB8AC3E}">
        <p14:creationId xmlns:p14="http://schemas.microsoft.com/office/powerpoint/2010/main" val="2241240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服务器测试原理</a:t>
            </a:r>
            <a:endParaRPr lang="zh-CN" altLang="en-US" dirty="0"/>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23528" y="1412776"/>
            <a:ext cx="4768261"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364088" y="1484784"/>
            <a:ext cx="3312368" cy="2862322"/>
          </a:xfrm>
          <a:prstGeom prst="rect">
            <a:avLst/>
          </a:prstGeom>
          <a:noFill/>
        </p:spPr>
        <p:txBody>
          <a:bodyPr wrap="square" rtlCol="0">
            <a:spAutoFit/>
          </a:bodyPr>
          <a:lstStyle/>
          <a:p>
            <a:r>
              <a:rPr lang="zh-CN" altLang="en-US" dirty="0" smtClean="0"/>
              <a:t>游戏服务器一般是响应式触发的方式来处理客户端消息。</a:t>
            </a:r>
            <a:endParaRPr lang="en-US" altLang="zh-CN" dirty="0" smtClean="0"/>
          </a:p>
          <a:p>
            <a:endParaRPr lang="en-US" altLang="zh-CN" dirty="0" smtClean="0"/>
          </a:p>
          <a:p>
            <a:r>
              <a:rPr lang="zh-CN" altLang="en-US" dirty="0" smtClean="0"/>
              <a:t>客户端请求有两种模式：</a:t>
            </a:r>
            <a:endParaRPr lang="en-US" altLang="zh-CN" dirty="0" smtClean="0"/>
          </a:p>
          <a:p>
            <a:pPr marL="342900" indent="-342900">
              <a:buAutoNum type="arabicPeriod"/>
            </a:pPr>
            <a:r>
              <a:rPr lang="zh-CN" altLang="en-US" dirty="0" smtClean="0"/>
              <a:t>逻辑请求</a:t>
            </a:r>
            <a:endParaRPr lang="en-US" altLang="zh-CN" dirty="0" smtClean="0"/>
          </a:p>
          <a:p>
            <a:pPr marL="342900" indent="-342900">
              <a:buAutoNum type="arabicPeriod"/>
            </a:pPr>
            <a:r>
              <a:rPr lang="zh-CN" altLang="en-US" dirty="0" smtClean="0"/>
              <a:t>定时请求</a:t>
            </a:r>
            <a:endParaRPr lang="en-US" altLang="zh-CN" dirty="0" smtClean="0"/>
          </a:p>
          <a:p>
            <a:pPr marL="342900" indent="-342900">
              <a:buAutoNum type="arabicPeriod"/>
            </a:pPr>
            <a:endParaRPr lang="en-US" altLang="zh-CN" dirty="0"/>
          </a:p>
          <a:p>
            <a:r>
              <a:rPr lang="zh-CN" altLang="en-US" dirty="0" smtClean="0"/>
              <a:t>服务器在一些情况下会向客户端推送数据，这些数据一般由时间驱动。</a:t>
            </a:r>
            <a:endParaRPr lang="zh-CN" altLang="en-US" dirty="0"/>
          </a:p>
        </p:txBody>
      </p:sp>
    </p:spTree>
    <p:extLst>
      <p:ext uri="{BB962C8B-B14F-4D97-AF65-F5344CB8AC3E}">
        <p14:creationId xmlns:p14="http://schemas.microsoft.com/office/powerpoint/2010/main" val="15391281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客户端请求模型</a:t>
            </a:r>
            <a:endParaRPr lang="zh-CN" alt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1412776"/>
            <a:ext cx="4732983"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361776" y="1484784"/>
            <a:ext cx="3312368" cy="4247317"/>
          </a:xfrm>
          <a:prstGeom prst="rect">
            <a:avLst/>
          </a:prstGeom>
          <a:noFill/>
        </p:spPr>
        <p:txBody>
          <a:bodyPr wrap="square" rtlCol="0">
            <a:spAutoFit/>
          </a:bodyPr>
          <a:lstStyle/>
          <a:p>
            <a:r>
              <a:rPr lang="zh-CN" altLang="en-US" dirty="0" smtClean="0"/>
              <a:t>客户端请求消息的目的：</a:t>
            </a:r>
            <a:endParaRPr lang="en-US" altLang="zh-CN" dirty="0" smtClean="0"/>
          </a:p>
          <a:p>
            <a:pPr marL="342900" indent="-342900">
              <a:buAutoNum type="arabicPeriod"/>
            </a:pPr>
            <a:r>
              <a:rPr lang="zh-CN" altLang="en-US" dirty="0" smtClean="0"/>
              <a:t>将自己的状态同步给服务器</a:t>
            </a:r>
            <a:endParaRPr lang="en-US" altLang="zh-CN" dirty="0" smtClean="0"/>
          </a:p>
          <a:p>
            <a:pPr marL="342900" indent="-342900">
              <a:buAutoNum type="arabicPeriod"/>
            </a:pPr>
            <a:r>
              <a:rPr lang="zh-CN" altLang="en-US" dirty="0" smtClean="0"/>
              <a:t>向服务器请求数据</a:t>
            </a:r>
            <a:endParaRPr lang="en-US" altLang="zh-CN" dirty="0" smtClean="0"/>
          </a:p>
          <a:p>
            <a:pPr marL="342900" indent="-342900">
              <a:buAutoNum type="arabicPeriod"/>
            </a:pPr>
            <a:endParaRPr lang="en-US" altLang="zh-CN" dirty="0"/>
          </a:p>
          <a:p>
            <a:r>
              <a:rPr lang="zh-CN" altLang="en-US" dirty="0" smtClean="0"/>
              <a:t>无论那种情况，客户端向服务器发送请求后都会有一个具体的回应期望，且数据的回应顺序跟服务器的具体逻辑相关，是可以预知的。</a:t>
            </a:r>
            <a:endParaRPr lang="en-US" altLang="zh-CN" dirty="0" smtClean="0"/>
          </a:p>
          <a:p>
            <a:endParaRPr lang="en-US" altLang="zh-CN" dirty="0" smtClean="0"/>
          </a:p>
          <a:p>
            <a:r>
              <a:rPr lang="zh-CN" altLang="en-US" dirty="0" smtClean="0"/>
              <a:t>回应类型会有：</a:t>
            </a:r>
            <a:endParaRPr lang="en-US" altLang="zh-CN" dirty="0" smtClean="0"/>
          </a:p>
          <a:p>
            <a:pPr marL="342900" indent="-342900">
              <a:buAutoNum type="arabicPeriod"/>
            </a:pPr>
            <a:r>
              <a:rPr lang="zh-CN" altLang="en-US" dirty="0" smtClean="0"/>
              <a:t>顺序</a:t>
            </a:r>
            <a:endParaRPr lang="en-US" altLang="zh-CN" dirty="0" smtClean="0"/>
          </a:p>
          <a:p>
            <a:pPr marL="342900" indent="-342900">
              <a:buAutoNum type="arabicPeriod"/>
            </a:pPr>
            <a:r>
              <a:rPr lang="zh-CN" altLang="en-US" dirty="0" smtClean="0"/>
              <a:t>循环</a:t>
            </a:r>
            <a:endParaRPr lang="en-US" altLang="zh-CN" dirty="0" smtClean="0"/>
          </a:p>
          <a:p>
            <a:pPr marL="342900" indent="-342900">
              <a:buAutoNum type="arabicPeriod"/>
            </a:pPr>
            <a:r>
              <a:rPr lang="zh-CN" altLang="en-US" dirty="0" smtClean="0"/>
              <a:t>分支</a:t>
            </a:r>
            <a:endParaRPr lang="en-US" altLang="zh-CN" dirty="0" smtClean="0"/>
          </a:p>
          <a:p>
            <a:pPr marL="342900" indent="-342900">
              <a:buAutoNum type="arabicPeriod"/>
            </a:pPr>
            <a:r>
              <a:rPr lang="zh-CN" altLang="en-US" dirty="0"/>
              <a:t>嵌套</a:t>
            </a:r>
            <a:endParaRPr lang="en-US" altLang="zh-CN" dirty="0"/>
          </a:p>
        </p:txBody>
      </p:sp>
    </p:spTree>
    <p:extLst>
      <p:ext uri="{BB962C8B-B14F-4D97-AF65-F5344CB8AC3E}">
        <p14:creationId xmlns:p14="http://schemas.microsoft.com/office/powerpoint/2010/main" val="37197928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测试框架模型</a:t>
            </a:r>
            <a:endParaRPr lang="zh-CN" altLang="en-US" dirty="0"/>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19872" y="1772816"/>
            <a:ext cx="520443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23528" y="1772816"/>
            <a:ext cx="3024336" cy="4801314"/>
          </a:xfrm>
          <a:prstGeom prst="rect">
            <a:avLst/>
          </a:prstGeom>
          <a:noFill/>
        </p:spPr>
        <p:txBody>
          <a:bodyPr wrap="square" rtlCol="0">
            <a:spAutoFit/>
          </a:bodyPr>
          <a:lstStyle/>
          <a:p>
            <a:r>
              <a:rPr lang="zh-CN" altLang="en-US" dirty="0" smtClean="0"/>
              <a:t>测试框架整体分为三个部分</a:t>
            </a:r>
            <a:endParaRPr lang="en-US" altLang="zh-CN" dirty="0" smtClean="0"/>
          </a:p>
          <a:p>
            <a:pPr marL="342900" indent="-342900">
              <a:buAutoNum type="arabicPeriod"/>
            </a:pPr>
            <a:r>
              <a:rPr lang="zh-CN" altLang="en-US" dirty="0" smtClean="0"/>
              <a:t>加载器</a:t>
            </a:r>
            <a:endParaRPr lang="en-US" altLang="zh-CN" dirty="0" smtClean="0"/>
          </a:p>
          <a:p>
            <a:pPr marL="342900" indent="-342900">
              <a:buAutoNum type="arabicPeriod"/>
            </a:pPr>
            <a:r>
              <a:rPr lang="zh-CN" altLang="en-US" dirty="0" smtClean="0"/>
              <a:t>会话</a:t>
            </a:r>
            <a:endParaRPr lang="en-US" altLang="zh-CN" dirty="0" smtClean="0"/>
          </a:p>
          <a:p>
            <a:pPr marL="342900" indent="-342900">
              <a:buAutoNum type="arabicPeriod"/>
            </a:pPr>
            <a:r>
              <a:rPr lang="zh-CN" altLang="en-US" dirty="0" smtClean="0"/>
              <a:t>测试集</a:t>
            </a:r>
            <a:endParaRPr lang="en-US" altLang="zh-CN" dirty="0" smtClean="0"/>
          </a:p>
          <a:p>
            <a:pPr marL="342900" indent="-342900">
              <a:buAutoNum type="arabicPeriod"/>
            </a:pPr>
            <a:endParaRPr lang="en-US" altLang="zh-CN" dirty="0"/>
          </a:p>
          <a:p>
            <a:r>
              <a:rPr lang="zh-CN" altLang="en-US" dirty="0" smtClean="0"/>
              <a:t>        加载器负责整个测试逻辑的运行规则，通过测试集来驱动测试逻辑</a:t>
            </a:r>
            <a:endParaRPr lang="en-US" altLang="zh-CN" dirty="0" smtClean="0"/>
          </a:p>
          <a:p>
            <a:endParaRPr lang="en-US" altLang="zh-CN" dirty="0"/>
          </a:p>
          <a:p>
            <a:r>
              <a:rPr lang="zh-CN" altLang="en-US" dirty="0" smtClean="0"/>
              <a:t>        会话负责网络数据的交互和数据模型的建立，因为数据模型和网络消息跟业务逻辑紧密结合，顾将其进行了抽象，是不同项目需要自己实现的部分</a:t>
            </a:r>
            <a:endParaRPr lang="en-US" altLang="zh-CN" dirty="0" smtClean="0"/>
          </a:p>
          <a:p>
            <a:pPr marL="285750" indent="-285750">
              <a:buFont typeface="Arial" charset="0"/>
              <a:buChar char="•"/>
            </a:pPr>
            <a:endParaRPr lang="en-US" altLang="zh-CN" dirty="0" smtClean="0"/>
          </a:p>
          <a:p>
            <a:r>
              <a:rPr lang="en-US" altLang="zh-CN" dirty="0" smtClean="0"/>
              <a:t>        </a:t>
            </a:r>
            <a:endParaRPr lang="zh-CN" altLang="en-US" dirty="0"/>
          </a:p>
        </p:txBody>
      </p:sp>
      <p:sp>
        <p:nvSpPr>
          <p:cNvPr id="5" name="TextBox 4"/>
          <p:cNvSpPr txBox="1"/>
          <p:nvPr/>
        </p:nvSpPr>
        <p:spPr>
          <a:xfrm>
            <a:off x="3491880" y="5229200"/>
            <a:ext cx="5040560" cy="923330"/>
          </a:xfrm>
          <a:prstGeom prst="rect">
            <a:avLst/>
          </a:prstGeom>
          <a:noFill/>
        </p:spPr>
        <p:txBody>
          <a:bodyPr wrap="square" rtlCol="0">
            <a:spAutoFit/>
          </a:bodyPr>
          <a:lstStyle/>
          <a:p>
            <a:r>
              <a:rPr lang="zh-CN" altLang="en-US" dirty="0" smtClean="0"/>
              <a:t>        测试</a:t>
            </a:r>
            <a:r>
              <a:rPr lang="zh-CN" altLang="en-US" dirty="0"/>
              <a:t>集则是测试的关键，通过配置的方式描述测试逻辑</a:t>
            </a:r>
            <a:r>
              <a:rPr lang="zh-CN" altLang="en-US" dirty="0" smtClean="0"/>
              <a:t>。在测试逻辑较复杂的情况下，也可以使用脚本的方式进行一些扩充。</a:t>
            </a:r>
            <a:endParaRPr lang="zh-CN" altLang="en-US" dirty="0"/>
          </a:p>
        </p:txBody>
      </p:sp>
    </p:spTree>
    <p:extLst>
      <p:ext uri="{BB962C8B-B14F-4D97-AF65-F5344CB8AC3E}">
        <p14:creationId xmlns:p14="http://schemas.microsoft.com/office/powerpoint/2010/main" val="279019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测试集描述</a:t>
            </a:r>
            <a:endParaRPr lang="zh-CN" alt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1484784"/>
            <a:ext cx="398285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427984" y="1556792"/>
            <a:ext cx="4392488" cy="4801314"/>
          </a:xfrm>
          <a:prstGeom prst="rect">
            <a:avLst/>
          </a:prstGeom>
          <a:noFill/>
        </p:spPr>
        <p:txBody>
          <a:bodyPr wrap="square" rtlCol="0">
            <a:spAutoFit/>
          </a:bodyPr>
          <a:lstStyle/>
          <a:p>
            <a:r>
              <a:rPr lang="zh-CN" altLang="en-US" dirty="0" smtClean="0"/>
              <a:t>测试集包含以下几个部分</a:t>
            </a:r>
            <a:endParaRPr lang="en-US" altLang="zh-CN" dirty="0" smtClean="0"/>
          </a:p>
          <a:p>
            <a:pPr marL="285750" indent="-285750">
              <a:buFont typeface="Arial" charset="0"/>
              <a:buChar char="•"/>
            </a:pPr>
            <a:r>
              <a:rPr lang="en-US" altLang="zh-CN" dirty="0" smtClean="0"/>
              <a:t>Hook ：</a:t>
            </a:r>
            <a:r>
              <a:rPr lang="zh-CN" altLang="en-US" dirty="0" smtClean="0"/>
              <a:t>测试集可以对消息增加挂钩，做一些特殊处理，例如日志和分析</a:t>
            </a:r>
            <a:endParaRPr lang="en-US" altLang="zh-CN" dirty="0" smtClean="0"/>
          </a:p>
          <a:p>
            <a:pPr marL="285750" indent="-285750">
              <a:buFont typeface="Arial" charset="0"/>
              <a:buChar char="•"/>
            </a:pPr>
            <a:r>
              <a:rPr lang="en-US" altLang="zh-CN" dirty="0" smtClean="0"/>
              <a:t>Case ：</a:t>
            </a:r>
            <a:r>
              <a:rPr lang="zh-CN" altLang="en-US" dirty="0" smtClean="0"/>
              <a:t>测试用例是指一个单项的测试</a:t>
            </a:r>
            <a:endParaRPr lang="en-US" altLang="zh-CN" dirty="0" smtClean="0"/>
          </a:p>
          <a:p>
            <a:pPr marL="285750" indent="-285750">
              <a:buFont typeface="Arial" charset="0"/>
              <a:buChar char="•"/>
            </a:pPr>
            <a:r>
              <a:rPr lang="en-US" altLang="zh-CN" dirty="0" smtClean="0"/>
              <a:t>State ：</a:t>
            </a:r>
            <a:r>
              <a:rPr lang="zh-CN" altLang="en-US" dirty="0" smtClean="0"/>
              <a:t>状态是组成测试用例的最小单元，每一个状态完成一次消息收发的校验</a:t>
            </a:r>
            <a:endParaRPr lang="en-US" altLang="zh-CN" dirty="0" smtClean="0"/>
          </a:p>
          <a:p>
            <a:pPr marL="285750" indent="-285750">
              <a:buFont typeface="Arial" charset="0"/>
              <a:buChar char="•"/>
            </a:pPr>
            <a:r>
              <a:rPr lang="en-US" altLang="zh-CN" dirty="0" err="1" smtClean="0"/>
              <a:t>Func</a:t>
            </a:r>
            <a:r>
              <a:rPr lang="en-US" altLang="zh-CN" dirty="0"/>
              <a:t> </a:t>
            </a:r>
            <a:r>
              <a:rPr lang="en-US" altLang="zh-CN" dirty="0" smtClean="0"/>
              <a:t>：</a:t>
            </a:r>
            <a:r>
              <a:rPr lang="zh-CN" altLang="en-US" dirty="0" smtClean="0"/>
              <a:t>针对一些消息需要进行较复杂的逻辑校验时可以用过调用函数的方式</a:t>
            </a:r>
            <a:endParaRPr lang="en-US" altLang="zh-CN" dirty="0" smtClean="0"/>
          </a:p>
          <a:p>
            <a:pPr marL="285750" indent="-285750">
              <a:buFont typeface="Arial" charset="0"/>
              <a:buChar char="•"/>
            </a:pPr>
            <a:endParaRPr lang="en-US" altLang="zh-CN" dirty="0"/>
          </a:p>
          <a:p>
            <a:r>
              <a:rPr lang="zh-CN" altLang="en-US" dirty="0" smtClean="0"/>
              <a:t>        一次消息的收发作为一个</a:t>
            </a:r>
            <a:r>
              <a:rPr lang="en-US" altLang="zh-CN" dirty="0" smtClean="0"/>
              <a:t>State，</a:t>
            </a:r>
            <a:r>
              <a:rPr lang="zh-CN" altLang="en-US" dirty="0" smtClean="0"/>
              <a:t>但消息的回应有可能是一种结构性的，分段的方式返回的。所以每个</a:t>
            </a:r>
            <a:r>
              <a:rPr lang="en-US" altLang="zh-CN" dirty="0" smtClean="0"/>
              <a:t>Stage</a:t>
            </a:r>
            <a:r>
              <a:rPr lang="zh-CN" altLang="en-US" dirty="0" smtClean="0"/>
              <a:t>中会有一个消息约束来验证这种结构性是否正确。</a:t>
            </a:r>
            <a:endParaRPr lang="en-US" altLang="zh-CN" dirty="0" smtClean="0"/>
          </a:p>
          <a:p>
            <a:endParaRPr lang="en-US" altLang="zh-CN" dirty="0" smtClean="0"/>
          </a:p>
          <a:p>
            <a:r>
              <a:rPr lang="en-US" altLang="zh-CN" dirty="0" smtClean="0"/>
              <a:t>        </a:t>
            </a:r>
            <a:r>
              <a:rPr lang="zh-CN" altLang="en-US" dirty="0" smtClean="0"/>
              <a:t>每个消息约束也有自己的验证配置，这在返回值校验上经常会用到。</a:t>
            </a:r>
            <a:endParaRPr lang="zh-CN" altLang="en-US" dirty="0"/>
          </a:p>
        </p:txBody>
      </p:sp>
    </p:spTree>
    <p:extLst>
      <p:ext uri="{BB962C8B-B14F-4D97-AF65-F5344CB8AC3E}">
        <p14:creationId xmlns:p14="http://schemas.microsoft.com/office/powerpoint/2010/main" val="2738024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测试集配置</a:t>
            </a:r>
            <a:endParaRPr lang="zh-CN" altLang="en-US" dirty="0"/>
          </a:p>
        </p:txBody>
      </p:sp>
      <p:sp>
        <p:nvSpPr>
          <p:cNvPr id="3" name="内容占位符 2"/>
          <p:cNvSpPr>
            <a:spLocks noGrp="1"/>
          </p:cNvSpPr>
          <p:nvPr>
            <p:ph idx="1"/>
          </p:nvPr>
        </p:nvSpPr>
        <p:spPr>
          <a:xfrm>
            <a:off x="457200" y="1600200"/>
            <a:ext cx="8291264" cy="4525963"/>
          </a:xfrm>
        </p:spPr>
        <p:txBody>
          <a:bodyPr>
            <a:normAutofit fontScale="47500" lnSpcReduction="20000"/>
          </a:bodyPr>
          <a:lstStyle/>
          <a:p>
            <a:pPr marL="514350" indent="-514350">
              <a:buFont typeface="+mj-lt"/>
              <a:buAutoNum type="arabicPeriod"/>
            </a:pPr>
            <a:r>
              <a:rPr lang="en-US" altLang="zh-CN" dirty="0"/>
              <a:t>login = {</a:t>
            </a:r>
          </a:p>
          <a:p>
            <a:pPr marL="514350" indent="-514350">
              <a:buFont typeface="+mj-lt"/>
              <a:buAutoNum type="arabicPeriod"/>
            </a:pPr>
            <a:r>
              <a:rPr lang="en-US" altLang="zh-CN" dirty="0"/>
              <a:t>    'comment' : '</a:t>
            </a:r>
            <a:r>
              <a:rPr lang="zh-CN" altLang="en-US" dirty="0"/>
              <a:t>登陆</a:t>
            </a:r>
            <a:r>
              <a:rPr lang="en-US" altLang="zh-CN" dirty="0"/>
              <a:t>',</a:t>
            </a:r>
          </a:p>
          <a:p>
            <a:pPr marL="514350" indent="-514350">
              <a:buFont typeface="+mj-lt"/>
              <a:buAutoNum type="arabicPeriod"/>
            </a:pPr>
            <a:r>
              <a:rPr lang="en-US" altLang="zh-CN" dirty="0"/>
              <a:t>    'start' : {</a:t>
            </a:r>
          </a:p>
          <a:p>
            <a:pPr marL="514350" indent="-514350">
              <a:buFont typeface="+mj-lt"/>
              <a:buAutoNum type="arabicPeriod"/>
            </a:pPr>
            <a:r>
              <a:rPr lang="en-US" altLang="zh-CN" dirty="0"/>
              <a:t>        # </a:t>
            </a:r>
            <a:r>
              <a:rPr lang="zh-CN" altLang="en-US" dirty="0"/>
              <a:t>切换到此状态后立即执行</a:t>
            </a:r>
          </a:p>
          <a:p>
            <a:pPr marL="514350" indent="-514350">
              <a:buFont typeface="+mj-lt"/>
              <a:buAutoNum type="arabicPeriod"/>
            </a:pPr>
            <a:r>
              <a:rPr lang="zh-CN" altLang="en-US" dirty="0"/>
              <a:t>        </a:t>
            </a:r>
            <a:r>
              <a:rPr lang="en-US" altLang="zh-CN" dirty="0" smtClean="0"/>
              <a:t>'</a:t>
            </a:r>
            <a:r>
              <a:rPr lang="en-US" altLang="zh-CN" dirty="0" err="1" smtClean="0"/>
              <a:t>befor</a:t>
            </a:r>
            <a:r>
              <a:rPr lang="en-US" altLang="zh-CN" dirty="0" smtClean="0"/>
              <a:t>' </a:t>
            </a:r>
            <a:r>
              <a:rPr lang="en-US" altLang="zh-CN" dirty="0"/>
              <a:t>: (</a:t>
            </a:r>
          </a:p>
          <a:p>
            <a:pPr marL="514350" indent="-514350">
              <a:buFont typeface="+mj-lt"/>
              <a:buAutoNum type="arabicPeriod"/>
            </a:pPr>
            <a:r>
              <a:rPr lang="en-US" altLang="zh-CN" dirty="0"/>
              <a:t>            invoke('</a:t>
            </a:r>
            <a:r>
              <a:rPr lang="en-US" altLang="zh-CN" dirty="0" err="1"/>
              <a:t>cli.connect</a:t>
            </a:r>
            <a:r>
              <a:rPr lang="en-US" altLang="zh-CN" dirty="0"/>
              <a:t>( "game", </a:t>
            </a:r>
            <a:r>
              <a:rPr lang="en-US" altLang="zh-CN" dirty="0" err="1"/>
              <a:t>option.host</a:t>
            </a:r>
            <a:r>
              <a:rPr lang="en-US" altLang="zh-CN" dirty="0"/>
              <a:t>, </a:t>
            </a:r>
            <a:r>
              <a:rPr lang="en-US" altLang="zh-CN" dirty="0" err="1"/>
              <a:t>option.port</a:t>
            </a:r>
            <a:r>
              <a:rPr lang="en-US" altLang="zh-CN" dirty="0"/>
              <a:t> )'),</a:t>
            </a:r>
          </a:p>
          <a:p>
            <a:pPr marL="514350" indent="-514350">
              <a:buFont typeface="+mj-lt"/>
              <a:buAutoNum type="arabicPeriod"/>
            </a:pPr>
            <a:r>
              <a:rPr lang="en-US" altLang="zh-CN" dirty="0"/>
              <a:t>            assign('</a:t>
            </a:r>
            <a:r>
              <a:rPr lang="en-US" altLang="zh-CN" dirty="0" err="1"/>
              <a:t>session.username</a:t>
            </a:r>
            <a:r>
              <a:rPr lang="en-US" altLang="zh-CN" dirty="0"/>
              <a:t>', </a:t>
            </a:r>
            <a:r>
              <a:rPr lang="en-US" altLang="zh-CN" dirty="0" err="1"/>
              <a:t>var</a:t>
            </a:r>
            <a:r>
              <a:rPr lang="en-US" altLang="zh-CN" dirty="0"/>
              <a:t>('</a:t>
            </a:r>
            <a:r>
              <a:rPr lang="en-US" altLang="zh-CN" dirty="0" err="1"/>
              <a:t>option.username</a:t>
            </a:r>
            <a:r>
              <a:rPr lang="en-US" altLang="zh-CN" dirty="0"/>
              <a:t>')),</a:t>
            </a:r>
          </a:p>
          <a:p>
            <a:pPr marL="514350" indent="-514350">
              <a:buFont typeface="+mj-lt"/>
              <a:buAutoNum type="arabicPeriod"/>
            </a:pPr>
            <a:r>
              <a:rPr lang="en-US" altLang="zh-CN" dirty="0"/>
              <a:t>            assign('</a:t>
            </a:r>
            <a:r>
              <a:rPr lang="en-US" altLang="zh-CN" dirty="0" err="1"/>
              <a:t>session.password</a:t>
            </a:r>
            <a:r>
              <a:rPr lang="en-US" altLang="zh-CN" dirty="0"/>
              <a:t>', </a:t>
            </a:r>
            <a:r>
              <a:rPr lang="en-US" altLang="zh-CN" dirty="0" err="1"/>
              <a:t>var</a:t>
            </a:r>
            <a:r>
              <a:rPr lang="en-US" altLang="zh-CN" dirty="0"/>
              <a:t>('</a:t>
            </a:r>
            <a:r>
              <a:rPr lang="en-US" altLang="zh-CN" dirty="0" err="1"/>
              <a:t>option.password</a:t>
            </a:r>
            <a:r>
              <a:rPr lang="en-US" altLang="zh-CN" dirty="0"/>
              <a:t>')),</a:t>
            </a:r>
          </a:p>
          <a:p>
            <a:pPr marL="514350" indent="-514350">
              <a:buFont typeface="+mj-lt"/>
              <a:buAutoNum type="arabicPeriod"/>
            </a:pPr>
            <a:r>
              <a:rPr lang="en-US" altLang="zh-CN" dirty="0"/>
              <a:t>        ),</a:t>
            </a:r>
          </a:p>
          <a:p>
            <a:pPr marL="514350" indent="-514350">
              <a:buFont typeface="+mj-lt"/>
              <a:buAutoNum type="arabicPeriod"/>
            </a:pPr>
            <a:r>
              <a:rPr lang="en-US" altLang="zh-CN" dirty="0"/>
              <a:t>        # </a:t>
            </a:r>
            <a:r>
              <a:rPr lang="zh-CN" altLang="en-US" dirty="0"/>
              <a:t>约束成功后执行</a:t>
            </a:r>
          </a:p>
          <a:p>
            <a:pPr marL="514350" indent="-514350">
              <a:buFont typeface="+mj-lt"/>
              <a:buAutoNum type="arabicPeriod"/>
            </a:pPr>
            <a:r>
              <a:rPr lang="zh-CN" altLang="en-US" dirty="0"/>
              <a:t>        </a:t>
            </a:r>
            <a:r>
              <a:rPr lang="en-US" altLang="zh-CN" dirty="0"/>
              <a:t>'after' : (</a:t>
            </a:r>
          </a:p>
          <a:p>
            <a:pPr marL="514350" indent="-514350">
              <a:buFont typeface="+mj-lt"/>
              <a:buAutoNum type="arabicPeriod"/>
            </a:pPr>
            <a:r>
              <a:rPr lang="en-US" altLang="zh-CN" dirty="0"/>
              <a:t>            invoke('</a:t>
            </a:r>
            <a:r>
              <a:rPr lang="en-US" altLang="zh-CN" dirty="0" err="1"/>
              <a:t>cli.connected</a:t>
            </a:r>
            <a:r>
              <a:rPr lang="en-US" altLang="zh-CN" dirty="0"/>
              <a:t>("game") is True'),</a:t>
            </a:r>
          </a:p>
          <a:p>
            <a:pPr marL="514350" indent="-514350">
              <a:buFont typeface="+mj-lt"/>
              <a:buAutoNum type="arabicPeriod"/>
            </a:pPr>
            <a:r>
              <a:rPr lang="en-US" altLang="zh-CN" dirty="0"/>
              <a:t>        ),</a:t>
            </a:r>
          </a:p>
          <a:p>
            <a:pPr marL="514350" indent="-514350">
              <a:buFont typeface="+mj-lt"/>
              <a:buAutoNum type="arabicPeriod"/>
            </a:pPr>
            <a:r>
              <a:rPr lang="en-US" altLang="zh-CN" dirty="0"/>
              <a:t/>
            </a:r>
            <a:br>
              <a:rPr lang="en-US" altLang="zh-CN" dirty="0"/>
            </a:br>
            <a:r>
              <a:rPr lang="en-US" altLang="zh-CN" dirty="0"/>
              <a:t>        # </a:t>
            </a:r>
            <a:r>
              <a:rPr lang="zh-CN" altLang="en-US" dirty="0"/>
              <a:t>检查通过后抛出</a:t>
            </a:r>
          </a:p>
          <a:p>
            <a:pPr marL="514350" indent="-514350">
              <a:buFont typeface="+mj-lt"/>
              <a:buAutoNum type="arabicPeriod"/>
            </a:pPr>
            <a:r>
              <a:rPr lang="zh-CN" altLang="en-US" dirty="0"/>
              <a:t>        </a:t>
            </a:r>
            <a:r>
              <a:rPr lang="en-US" altLang="zh-CN" dirty="0"/>
              <a:t>'throw' : 'certification',</a:t>
            </a:r>
          </a:p>
          <a:p>
            <a:pPr marL="514350" indent="-514350">
              <a:buFont typeface="+mj-lt"/>
              <a:buAutoNum type="arabicPeriod"/>
            </a:pPr>
            <a:r>
              <a:rPr lang="en-US" altLang="zh-CN" dirty="0"/>
              <a:t>    },</a:t>
            </a:r>
          </a:p>
          <a:p>
            <a:pPr marL="514350" indent="-514350">
              <a:buFont typeface="+mj-lt"/>
              <a:buAutoNum type="arabicPeriod"/>
            </a:pPr>
            <a:r>
              <a:rPr lang="en-US" altLang="zh-CN" dirty="0"/>
              <a:t>}</a:t>
            </a:r>
            <a:r>
              <a:rPr lang="en-US" altLang="zh-CN" dirty="0" smtClean="0"/>
              <a:t/>
            </a:r>
            <a:br>
              <a:rPr lang="en-US" altLang="zh-CN" dirty="0" smtClean="0"/>
            </a:br>
            <a:endParaRPr lang="en-US" altLang="zh-CN" dirty="0"/>
          </a:p>
        </p:txBody>
      </p:sp>
      <p:sp>
        <p:nvSpPr>
          <p:cNvPr id="4" name="圆角矩形标注 3"/>
          <p:cNvSpPr/>
          <p:nvPr/>
        </p:nvSpPr>
        <p:spPr>
          <a:xfrm>
            <a:off x="1115616" y="1124744"/>
            <a:ext cx="1440160" cy="360040"/>
          </a:xfrm>
          <a:prstGeom prst="wedgeRoundRectCallout">
            <a:avLst>
              <a:gd name="adj1" fmla="val -30810"/>
              <a:gd name="adj2" fmla="val 75199"/>
              <a:gd name="adj3" fmla="val 16667"/>
            </a:avLst>
          </a:prstGeom>
          <a:solidFill>
            <a:schemeClr val="accent5">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测试用例的名字</a:t>
            </a:r>
            <a:endParaRPr lang="zh-CN" altLang="en-US" sz="1200" dirty="0"/>
          </a:p>
        </p:txBody>
      </p:sp>
      <p:sp>
        <p:nvSpPr>
          <p:cNvPr id="5" name="圆角矩形标注 4"/>
          <p:cNvSpPr/>
          <p:nvPr/>
        </p:nvSpPr>
        <p:spPr>
          <a:xfrm>
            <a:off x="2843808" y="1399088"/>
            <a:ext cx="720080" cy="360040"/>
          </a:xfrm>
          <a:prstGeom prst="wedgeRoundRectCallout">
            <a:avLst>
              <a:gd name="adj1" fmla="val -30810"/>
              <a:gd name="adj2" fmla="val 75199"/>
              <a:gd name="adj3" fmla="val 16667"/>
            </a:avLst>
          </a:prstGeom>
          <a:solidFill>
            <a:schemeClr val="accent5">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注释</a:t>
            </a:r>
            <a:endParaRPr lang="zh-CN" altLang="en-US" sz="1200" dirty="0"/>
          </a:p>
        </p:txBody>
      </p:sp>
      <p:sp>
        <p:nvSpPr>
          <p:cNvPr id="6" name="圆角矩形标注 5"/>
          <p:cNvSpPr/>
          <p:nvPr/>
        </p:nvSpPr>
        <p:spPr>
          <a:xfrm>
            <a:off x="251520" y="2112868"/>
            <a:ext cx="720080" cy="360040"/>
          </a:xfrm>
          <a:prstGeom prst="wedgeRoundRectCallout">
            <a:avLst>
              <a:gd name="adj1" fmla="val 77128"/>
              <a:gd name="adj2" fmla="val -26390"/>
              <a:gd name="adj3" fmla="val 16667"/>
            </a:avLst>
          </a:prstGeom>
          <a:solidFill>
            <a:schemeClr val="accent5">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状态名</a:t>
            </a:r>
            <a:endParaRPr lang="zh-CN" altLang="en-US" sz="1200" dirty="0"/>
          </a:p>
        </p:txBody>
      </p:sp>
      <p:sp>
        <p:nvSpPr>
          <p:cNvPr id="9" name="圆角矩形标注 8"/>
          <p:cNvSpPr/>
          <p:nvPr/>
        </p:nvSpPr>
        <p:spPr>
          <a:xfrm>
            <a:off x="4139952" y="1932848"/>
            <a:ext cx="1440160" cy="360040"/>
          </a:xfrm>
          <a:prstGeom prst="wedgeRoundRectCallout">
            <a:avLst>
              <a:gd name="adj1" fmla="val -30810"/>
              <a:gd name="adj2" fmla="val 75199"/>
              <a:gd name="adj3" fmla="val 16667"/>
            </a:avLst>
          </a:prstGeom>
          <a:solidFill>
            <a:schemeClr val="accent5">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测试用例的名字</a:t>
            </a:r>
            <a:endParaRPr lang="zh-CN" altLang="en-US" sz="1200" dirty="0"/>
          </a:p>
        </p:txBody>
      </p:sp>
      <p:sp>
        <p:nvSpPr>
          <p:cNvPr id="10" name="圆角矩形标注 9"/>
          <p:cNvSpPr/>
          <p:nvPr/>
        </p:nvSpPr>
        <p:spPr>
          <a:xfrm>
            <a:off x="6084168" y="3284984"/>
            <a:ext cx="1584176" cy="936104"/>
          </a:xfrm>
          <a:prstGeom prst="wedgeRoundRectCallout">
            <a:avLst>
              <a:gd name="adj1" fmla="val -69136"/>
              <a:gd name="adj2" fmla="val -61946"/>
              <a:gd name="adj3" fmla="val 16667"/>
            </a:avLst>
          </a:prstGeom>
          <a:solidFill>
            <a:schemeClr val="accent5">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t>约束执行前会依次执行，可以是字符串</a:t>
            </a:r>
            <a:r>
              <a:rPr lang="zh-CN" altLang="en-US" sz="1200" dirty="0"/>
              <a:t>或</a:t>
            </a:r>
            <a:r>
              <a:rPr lang="zh-CN" altLang="en-US" sz="1200" dirty="0" smtClean="0"/>
              <a:t>列表。用于设置测试环境。</a:t>
            </a:r>
            <a:endParaRPr lang="zh-CN" altLang="en-US" sz="1200" dirty="0"/>
          </a:p>
        </p:txBody>
      </p:sp>
      <p:sp>
        <p:nvSpPr>
          <p:cNvPr id="11" name="圆角矩形标注 10"/>
          <p:cNvSpPr/>
          <p:nvPr/>
        </p:nvSpPr>
        <p:spPr>
          <a:xfrm>
            <a:off x="5148064" y="4509120"/>
            <a:ext cx="1872208" cy="1008112"/>
          </a:xfrm>
          <a:prstGeom prst="wedgeRoundRectCallout">
            <a:avLst>
              <a:gd name="adj1" fmla="val -69136"/>
              <a:gd name="adj2" fmla="val -61946"/>
              <a:gd name="adj3" fmla="val 16667"/>
            </a:avLst>
          </a:prstGeom>
          <a:solidFill>
            <a:schemeClr val="accent5">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t>约束完成后会依次执行，</a:t>
            </a:r>
            <a:r>
              <a:rPr lang="zh-CN" altLang="en-US" sz="1200" dirty="0"/>
              <a:t>可以是字符串或</a:t>
            </a:r>
            <a:r>
              <a:rPr lang="zh-CN" altLang="en-US" sz="1200" dirty="0" smtClean="0"/>
              <a:t>列表。用于校验返回的数据是否符合预期。</a:t>
            </a:r>
            <a:endParaRPr lang="zh-CN" altLang="en-US" sz="1200" dirty="0"/>
          </a:p>
        </p:txBody>
      </p:sp>
      <p:sp>
        <p:nvSpPr>
          <p:cNvPr id="13" name="TextBox 12"/>
          <p:cNvSpPr txBox="1"/>
          <p:nvPr/>
        </p:nvSpPr>
        <p:spPr>
          <a:xfrm>
            <a:off x="467544" y="5805264"/>
            <a:ext cx="8280920" cy="1200329"/>
          </a:xfrm>
          <a:prstGeom prst="rect">
            <a:avLst/>
          </a:prstGeom>
          <a:noFill/>
        </p:spPr>
        <p:txBody>
          <a:bodyPr wrap="square" rtlCol="0">
            <a:spAutoFit/>
          </a:bodyPr>
          <a:lstStyle/>
          <a:p>
            <a:r>
              <a:rPr lang="zh-CN" altLang="en-US" dirty="0">
                <a:solidFill>
                  <a:srgbClr val="FF0000"/>
                </a:solidFill>
              </a:rPr>
              <a:t>一个测试用例由多个状态组成，一个测试集可以包含多个</a:t>
            </a:r>
            <a:r>
              <a:rPr lang="zh-CN" altLang="en-US" dirty="0" smtClean="0">
                <a:solidFill>
                  <a:srgbClr val="FF0000"/>
                </a:solidFill>
              </a:rPr>
              <a:t>测试用例。</a:t>
            </a:r>
            <a:endParaRPr lang="en-US" altLang="zh-CN" dirty="0" smtClean="0">
              <a:solidFill>
                <a:srgbClr val="FF0000"/>
              </a:solidFill>
            </a:endParaRPr>
          </a:p>
          <a:p>
            <a:r>
              <a:rPr lang="zh-CN" altLang="en-US" dirty="0" smtClean="0">
                <a:solidFill>
                  <a:srgbClr val="FF0000"/>
                </a:solidFill>
              </a:rPr>
              <a:t>一个状态就是一次请求</a:t>
            </a:r>
            <a:r>
              <a:rPr lang="en-US" altLang="zh-CN" dirty="0" smtClean="0">
                <a:solidFill>
                  <a:srgbClr val="FF0000"/>
                </a:solidFill>
              </a:rPr>
              <a:t>—</a:t>
            </a:r>
            <a:r>
              <a:rPr lang="zh-CN" altLang="en-US" dirty="0" smtClean="0">
                <a:solidFill>
                  <a:srgbClr val="FF0000"/>
                </a:solidFill>
              </a:rPr>
              <a:t>回应。</a:t>
            </a:r>
            <a:endParaRPr lang="en-US" altLang="zh-CN" dirty="0" smtClean="0">
              <a:solidFill>
                <a:srgbClr val="FF0000"/>
              </a:solidFill>
            </a:endParaRPr>
          </a:p>
          <a:p>
            <a:r>
              <a:rPr lang="zh-CN" altLang="en-US" dirty="0" smtClean="0">
                <a:solidFill>
                  <a:srgbClr val="FF0000"/>
                </a:solidFill>
              </a:rPr>
              <a:t>状态还会对消息的回应进行结构约束和消息验证。</a:t>
            </a:r>
            <a:endParaRPr lang="zh-CN" altLang="en-US" dirty="0">
              <a:solidFill>
                <a:srgbClr val="FF0000"/>
              </a:solidFill>
            </a:endParaRPr>
          </a:p>
          <a:p>
            <a:endParaRPr lang="zh-CN" altLang="en-US" dirty="0"/>
          </a:p>
        </p:txBody>
      </p:sp>
    </p:spTree>
    <p:extLst>
      <p:ext uri="{BB962C8B-B14F-4D97-AF65-F5344CB8AC3E}">
        <p14:creationId xmlns:p14="http://schemas.microsoft.com/office/powerpoint/2010/main" val="10949271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测试集的消息发送</a:t>
            </a:r>
            <a:endParaRPr lang="zh-CN" altLang="en-US" dirty="0"/>
          </a:p>
        </p:txBody>
      </p:sp>
      <p:sp>
        <p:nvSpPr>
          <p:cNvPr id="6" name="内容占位符 5"/>
          <p:cNvSpPr>
            <a:spLocks noGrp="1"/>
          </p:cNvSpPr>
          <p:nvPr>
            <p:ph idx="1"/>
          </p:nvPr>
        </p:nvSpPr>
        <p:spPr>
          <a:xfrm>
            <a:off x="457200" y="1600201"/>
            <a:ext cx="5987008" cy="2764904"/>
          </a:xfrm>
        </p:spPr>
        <p:txBody>
          <a:bodyPr>
            <a:normAutofit/>
          </a:bodyPr>
          <a:lstStyle/>
          <a:p>
            <a:pPr>
              <a:buFont typeface="+mj-lt"/>
              <a:buAutoNum type="arabicPeriod"/>
            </a:pPr>
            <a:r>
              <a:rPr lang="en-US" altLang="zh-CN" sz="1600" dirty="0"/>
              <a:t>    'certification' : {</a:t>
            </a:r>
          </a:p>
          <a:p>
            <a:pPr>
              <a:buFont typeface="+mj-lt"/>
              <a:buAutoNum type="arabicPeriod"/>
            </a:pPr>
            <a:r>
              <a:rPr lang="en-US" altLang="zh-CN" sz="1600" dirty="0"/>
              <a:t>        # </a:t>
            </a:r>
            <a:r>
              <a:rPr lang="zh-CN" altLang="en-US" sz="1600" dirty="0"/>
              <a:t>发送消息</a:t>
            </a:r>
          </a:p>
          <a:p>
            <a:pPr>
              <a:buFont typeface="+mj-lt"/>
              <a:buAutoNum type="arabicPeriod"/>
            </a:pPr>
            <a:r>
              <a:rPr lang="zh-CN" altLang="en-US" sz="1600" dirty="0"/>
              <a:t>        </a:t>
            </a:r>
            <a:r>
              <a:rPr lang="en-US" altLang="zh-CN" sz="1600" dirty="0"/>
              <a:t>'send' : {</a:t>
            </a:r>
          </a:p>
          <a:p>
            <a:pPr>
              <a:buFont typeface="+mj-lt"/>
              <a:buAutoNum type="arabicPeriod"/>
            </a:pPr>
            <a:r>
              <a:rPr lang="en-US" altLang="zh-CN" sz="1600" dirty="0"/>
              <a:t>            '</a:t>
            </a:r>
            <a:r>
              <a:rPr lang="en-US" altLang="zh-CN" sz="1600" dirty="0" err="1"/>
              <a:t>msgid</a:t>
            </a:r>
            <a:r>
              <a:rPr lang="en-US" altLang="zh-CN" sz="1600" dirty="0"/>
              <a:t>' : 'GATE.GATE_LOGIN_REQ',</a:t>
            </a:r>
          </a:p>
          <a:p>
            <a:pPr>
              <a:buFont typeface="+mj-lt"/>
              <a:buAutoNum type="arabicPeriod"/>
            </a:pPr>
            <a:r>
              <a:rPr lang="en-US" altLang="zh-CN" sz="1600" dirty="0"/>
              <a:t>            'field' : {</a:t>
            </a:r>
          </a:p>
          <a:p>
            <a:pPr>
              <a:buFont typeface="+mj-lt"/>
              <a:buAutoNum type="arabicPeriod"/>
            </a:pPr>
            <a:r>
              <a:rPr lang="en-US" altLang="zh-CN" sz="1600" dirty="0"/>
              <a:t>                'username' : </a:t>
            </a:r>
            <a:r>
              <a:rPr lang="en-US" altLang="zh-CN" sz="1600" dirty="0" err="1"/>
              <a:t>var</a:t>
            </a:r>
            <a:r>
              <a:rPr lang="en-US" altLang="zh-CN" sz="1600" dirty="0"/>
              <a:t>('</a:t>
            </a:r>
            <a:r>
              <a:rPr lang="en-US" altLang="zh-CN" sz="1600" dirty="0" err="1"/>
              <a:t>session.username</a:t>
            </a:r>
            <a:r>
              <a:rPr lang="en-US" altLang="zh-CN" sz="1600" dirty="0"/>
              <a:t>'),</a:t>
            </a:r>
          </a:p>
          <a:p>
            <a:pPr>
              <a:buFont typeface="+mj-lt"/>
              <a:buAutoNum type="arabicPeriod"/>
            </a:pPr>
            <a:r>
              <a:rPr lang="en-US" altLang="zh-CN" sz="1600" dirty="0"/>
              <a:t>                'password' : </a:t>
            </a:r>
            <a:r>
              <a:rPr lang="en-US" altLang="zh-CN" sz="1600" dirty="0" err="1"/>
              <a:t>var</a:t>
            </a:r>
            <a:r>
              <a:rPr lang="en-US" altLang="zh-CN" sz="1600" dirty="0"/>
              <a:t>('</a:t>
            </a:r>
            <a:r>
              <a:rPr lang="en-US" altLang="zh-CN" sz="1600" dirty="0" err="1"/>
              <a:t>session.password</a:t>
            </a:r>
            <a:r>
              <a:rPr lang="en-US" altLang="zh-CN" sz="1600" dirty="0"/>
              <a:t>'),</a:t>
            </a:r>
          </a:p>
          <a:p>
            <a:pPr>
              <a:buFont typeface="+mj-lt"/>
              <a:buAutoNum type="arabicPeriod"/>
            </a:pPr>
            <a:r>
              <a:rPr lang="en-US" altLang="zh-CN" sz="1600" dirty="0"/>
              <a:t>            }</a:t>
            </a:r>
          </a:p>
          <a:p>
            <a:pPr>
              <a:buFont typeface="+mj-lt"/>
              <a:buAutoNum type="arabicPeriod"/>
            </a:pPr>
            <a:r>
              <a:rPr lang="en-US" altLang="zh-CN" sz="1600" dirty="0"/>
              <a:t>        },</a:t>
            </a:r>
          </a:p>
          <a:p>
            <a:pPr>
              <a:buFont typeface="+mj-lt"/>
              <a:buAutoNum type="arabicPeriod"/>
            </a:pPr>
            <a:endParaRPr lang="zh-CN" altLang="en-US" sz="1600" dirty="0"/>
          </a:p>
        </p:txBody>
      </p:sp>
      <p:sp>
        <p:nvSpPr>
          <p:cNvPr id="8" name="TextBox 7"/>
          <p:cNvSpPr txBox="1"/>
          <p:nvPr/>
        </p:nvSpPr>
        <p:spPr>
          <a:xfrm>
            <a:off x="611560" y="4653136"/>
            <a:ext cx="7848872" cy="923330"/>
          </a:xfrm>
          <a:prstGeom prst="rect">
            <a:avLst/>
          </a:prstGeom>
          <a:noFill/>
        </p:spPr>
        <p:txBody>
          <a:bodyPr wrap="square" rtlCol="0">
            <a:spAutoFit/>
          </a:bodyPr>
          <a:lstStyle/>
          <a:p>
            <a:pPr marL="285750" indent="-285750">
              <a:buFont typeface="Arial" charset="0"/>
              <a:buChar char="•"/>
            </a:pPr>
            <a:r>
              <a:rPr lang="zh-CN" altLang="en-US" dirty="0" smtClean="0"/>
              <a:t>通过填充</a:t>
            </a:r>
            <a:r>
              <a:rPr lang="en-US" altLang="zh-CN" dirty="0" smtClean="0"/>
              <a:t>send，</a:t>
            </a:r>
            <a:r>
              <a:rPr lang="zh-CN" altLang="en-US" dirty="0" smtClean="0"/>
              <a:t>我们可以对一个消息按字段组织。这简化了确定的消息发送。</a:t>
            </a:r>
            <a:endParaRPr lang="en-US" altLang="zh-CN" dirty="0" smtClean="0"/>
          </a:p>
          <a:p>
            <a:pPr marL="285750" indent="-285750">
              <a:buFont typeface="Arial" charset="0"/>
              <a:buChar char="•"/>
            </a:pPr>
            <a:r>
              <a:rPr lang="zh-CN" altLang="en-US" dirty="0" smtClean="0"/>
              <a:t>对于较复杂的消息则可以使用函数来组织</a:t>
            </a:r>
            <a:endParaRPr lang="zh-CN" altLang="en-US" dirty="0"/>
          </a:p>
        </p:txBody>
      </p:sp>
    </p:spTree>
    <p:extLst>
      <p:ext uri="{BB962C8B-B14F-4D97-AF65-F5344CB8AC3E}">
        <p14:creationId xmlns:p14="http://schemas.microsoft.com/office/powerpoint/2010/main" val="965251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测试集的消息约束</a:t>
            </a:r>
            <a:endParaRPr lang="zh-CN" altLang="en-US" dirty="0"/>
          </a:p>
        </p:txBody>
      </p:sp>
      <p:sp>
        <p:nvSpPr>
          <p:cNvPr id="3" name="内容占位符 2"/>
          <p:cNvSpPr>
            <a:spLocks noGrp="1"/>
          </p:cNvSpPr>
          <p:nvPr>
            <p:ph idx="1"/>
          </p:nvPr>
        </p:nvSpPr>
        <p:spPr>
          <a:xfrm>
            <a:off x="457200" y="1600201"/>
            <a:ext cx="5626968" cy="3989040"/>
          </a:xfrm>
        </p:spPr>
        <p:txBody>
          <a:bodyPr>
            <a:noAutofit/>
          </a:bodyPr>
          <a:lstStyle/>
          <a:p>
            <a:r>
              <a:rPr lang="zh-CN" altLang="en-US" sz="1050" dirty="0"/>
              <a:t>        </a:t>
            </a:r>
            <a:r>
              <a:rPr lang="en-US" altLang="zh-CN" sz="1050" dirty="0"/>
              <a:t># </a:t>
            </a:r>
            <a:r>
              <a:rPr lang="zh-CN" altLang="en-US" sz="1050" dirty="0"/>
              <a:t>测试约束</a:t>
            </a:r>
          </a:p>
          <a:p>
            <a:r>
              <a:rPr lang="zh-CN" altLang="en-US" sz="1050" dirty="0"/>
              <a:t>        </a:t>
            </a:r>
            <a:r>
              <a:rPr lang="en-US" altLang="zh-CN" sz="1050" dirty="0"/>
              <a:t>'</a:t>
            </a:r>
            <a:r>
              <a:rPr lang="en-US" altLang="zh-CN" sz="1050" dirty="0" err="1"/>
              <a:t>recv</a:t>
            </a:r>
            <a:r>
              <a:rPr lang="en-US" altLang="zh-CN" sz="1050" dirty="0"/>
              <a:t>' : {</a:t>
            </a:r>
          </a:p>
          <a:p>
            <a:r>
              <a:rPr lang="en-US" altLang="zh-CN" sz="1050" dirty="0"/>
              <a:t>            # </a:t>
            </a:r>
            <a:r>
              <a:rPr lang="zh-CN" altLang="en-US" sz="1050" dirty="0"/>
              <a:t>约束节点</a:t>
            </a:r>
          </a:p>
          <a:p>
            <a:r>
              <a:rPr lang="zh-CN" altLang="en-US" sz="1050" dirty="0"/>
              <a:t>            </a:t>
            </a:r>
            <a:r>
              <a:rPr lang="en-US" altLang="zh-CN" sz="1050" dirty="0"/>
              <a:t># </a:t>
            </a:r>
            <a:r>
              <a:rPr lang="zh-CN" altLang="en-US" sz="1050" dirty="0"/>
              <a:t>类名</a:t>
            </a:r>
          </a:p>
          <a:p>
            <a:r>
              <a:rPr lang="zh-CN" altLang="en-US" sz="1050" dirty="0"/>
              <a:t>            </a:t>
            </a:r>
            <a:r>
              <a:rPr lang="en-US" altLang="zh-CN" sz="1050" dirty="0"/>
              <a:t>'class' : '</a:t>
            </a:r>
            <a:r>
              <a:rPr lang="en-US" altLang="zh-CN" sz="1050" dirty="0" err="1"/>
              <a:t>collect_node</a:t>
            </a:r>
            <a:r>
              <a:rPr lang="en-US" altLang="zh-CN" sz="1050" dirty="0"/>
              <a:t>',</a:t>
            </a:r>
          </a:p>
          <a:p>
            <a:r>
              <a:rPr lang="en-US" altLang="zh-CN" sz="1050" dirty="0"/>
              <a:t>            'child' : (</a:t>
            </a:r>
          </a:p>
          <a:p>
            <a:r>
              <a:rPr lang="en-US" altLang="zh-CN" sz="1050" dirty="0"/>
              <a:t>                {</a:t>
            </a:r>
          </a:p>
          <a:p>
            <a:r>
              <a:rPr lang="en-US" altLang="zh-CN" sz="1050" dirty="0"/>
              <a:t>                    'class' : 'message', </a:t>
            </a:r>
          </a:p>
          <a:p>
            <a:r>
              <a:rPr lang="en-US" altLang="zh-CN" sz="1050" dirty="0"/>
              <a:t>                    '</a:t>
            </a:r>
            <a:r>
              <a:rPr lang="en-US" altLang="zh-CN" sz="1050" dirty="0" err="1"/>
              <a:t>msgid</a:t>
            </a:r>
            <a:r>
              <a:rPr lang="en-US" altLang="zh-CN" sz="1050" dirty="0"/>
              <a:t>' : 'GATE.GATE_LOGIN_ACK',</a:t>
            </a:r>
          </a:p>
          <a:p>
            <a:r>
              <a:rPr lang="en-US" altLang="zh-CN" sz="1050" dirty="0"/>
              <a:t>                    'check' : (</a:t>
            </a:r>
          </a:p>
          <a:p>
            <a:r>
              <a:rPr lang="en-US" altLang="zh-CN" sz="1050" dirty="0"/>
              <a:t>                        invoke('</a:t>
            </a:r>
            <a:r>
              <a:rPr lang="en-US" altLang="zh-CN" sz="1050" dirty="0" err="1"/>
              <a:t>msg.result</a:t>
            </a:r>
            <a:r>
              <a:rPr lang="en-US" altLang="zh-CN" sz="1050" dirty="0"/>
              <a:t> == 0'),</a:t>
            </a:r>
          </a:p>
          <a:p>
            <a:r>
              <a:rPr lang="en-US" altLang="zh-CN" sz="1050" dirty="0"/>
              <a:t>                        assign('</a:t>
            </a:r>
            <a:r>
              <a:rPr lang="en-US" altLang="zh-CN" sz="1050" dirty="0" err="1"/>
              <a:t>session.user_id</a:t>
            </a:r>
            <a:r>
              <a:rPr lang="en-US" altLang="zh-CN" sz="1050" dirty="0"/>
              <a:t>', </a:t>
            </a:r>
            <a:r>
              <a:rPr lang="en-US" altLang="zh-CN" sz="1050" dirty="0" err="1"/>
              <a:t>var</a:t>
            </a:r>
            <a:r>
              <a:rPr lang="en-US" altLang="zh-CN" sz="1050" dirty="0"/>
              <a:t>('</a:t>
            </a:r>
            <a:r>
              <a:rPr lang="en-US" altLang="zh-CN" sz="1050" dirty="0" err="1"/>
              <a:t>msg.user_id</a:t>
            </a:r>
            <a:r>
              <a:rPr lang="en-US" altLang="zh-CN" sz="1050" dirty="0"/>
              <a:t>')),</a:t>
            </a:r>
          </a:p>
          <a:p>
            <a:r>
              <a:rPr lang="en-US" altLang="zh-CN" sz="1050" dirty="0"/>
              <a:t>                        assign('</a:t>
            </a:r>
            <a:r>
              <a:rPr lang="en-US" altLang="zh-CN" sz="1050" dirty="0" err="1"/>
              <a:t>session.token</a:t>
            </a:r>
            <a:r>
              <a:rPr lang="en-US" altLang="zh-CN" sz="1050" dirty="0"/>
              <a:t>', </a:t>
            </a:r>
            <a:r>
              <a:rPr lang="en-US" altLang="zh-CN" sz="1050" dirty="0" err="1"/>
              <a:t>var</a:t>
            </a:r>
            <a:r>
              <a:rPr lang="en-US" altLang="zh-CN" sz="1050" dirty="0"/>
              <a:t>('</a:t>
            </a:r>
            <a:r>
              <a:rPr lang="en-US" altLang="zh-CN" sz="1050" dirty="0" err="1"/>
              <a:t>msg.chat_token</a:t>
            </a:r>
            <a:r>
              <a:rPr lang="en-US" altLang="zh-CN" sz="1050" dirty="0"/>
              <a:t>')),</a:t>
            </a:r>
          </a:p>
          <a:p>
            <a:r>
              <a:rPr lang="en-US" altLang="zh-CN" sz="1050" dirty="0"/>
              <a:t>                        assign('</a:t>
            </a:r>
            <a:r>
              <a:rPr lang="en-US" altLang="zh-CN" sz="1050" dirty="0" err="1"/>
              <a:t>session.chat_host</a:t>
            </a:r>
            <a:r>
              <a:rPr lang="en-US" altLang="zh-CN" sz="1050" dirty="0"/>
              <a:t>', </a:t>
            </a:r>
            <a:r>
              <a:rPr lang="en-US" altLang="zh-CN" sz="1050" dirty="0" err="1"/>
              <a:t>var</a:t>
            </a:r>
            <a:r>
              <a:rPr lang="en-US" altLang="zh-CN" sz="1050" dirty="0"/>
              <a:t>('</a:t>
            </a:r>
            <a:r>
              <a:rPr lang="en-US" altLang="zh-CN" sz="1050" dirty="0" err="1"/>
              <a:t>msg.host</a:t>
            </a:r>
            <a:r>
              <a:rPr lang="en-US" altLang="zh-CN" sz="1050" dirty="0"/>
              <a:t>')),</a:t>
            </a:r>
          </a:p>
          <a:p>
            <a:r>
              <a:rPr lang="en-US" altLang="zh-CN" sz="1050" dirty="0"/>
              <a:t>                        assign('</a:t>
            </a:r>
            <a:r>
              <a:rPr lang="en-US" altLang="zh-CN" sz="1050" dirty="0" err="1"/>
              <a:t>session.chat_port</a:t>
            </a:r>
            <a:r>
              <a:rPr lang="en-US" altLang="zh-CN" sz="1050" dirty="0"/>
              <a:t>', </a:t>
            </a:r>
            <a:r>
              <a:rPr lang="en-US" altLang="zh-CN" sz="1050" dirty="0" err="1"/>
              <a:t>var</a:t>
            </a:r>
            <a:r>
              <a:rPr lang="en-US" altLang="zh-CN" sz="1050" dirty="0"/>
              <a:t>('</a:t>
            </a:r>
            <a:r>
              <a:rPr lang="en-US" altLang="zh-CN" sz="1050" dirty="0" err="1"/>
              <a:t>msg.port</a:t>
            </a:r>
            <a:r>
              <a:rPr lang="en-US" altLang="zh-CN" sz="1050" dirty="0"/>
              <a:t>')),</a:t>
            </a:r>
          </a:p>
          <a:p>
            <a:r>
              <a:rPr lang="en-US" altLang="zh-CN" sz="1050" dirty="0"/>
              <a:t>                    ),</a:t>
            </a:r>
          </a:p>
          <a:p>
            <a:r>
              <a:rPr lang="en-US" altLang="zh-CN" sz="1050" dirty="0"/>
              <a:t>                    'count' : 1,</a:t>
            </a:r>
          </a:p>
          <a:p>
            <a:r>
              <a:rPr lang="en-US" altLang="zh-CN" sz="1050" dirty="0"/>
              <a:t>                },</a:t>
            </a:r>
          </a:p>
          <a:p>
            <a:r>
              <a:rPr lang="en-US" altLang="zh-CN" sz="1050" dirty="0"/>
              <a:t>            ),</a:t>
            </a:r>
          </a:p>
          <a:p>
            <a:r>
              <a:rPr lang="en-US" altLang="zh-CN" sz="1050" dirty="0"/>
              <a:t/>
            </a:r>
            <a:br>
              <a:rPr lang="en-US" altLang="zh-CN" sz="1050" dirty="0"/>
            </a:br>
            <a:r>
              <a:rPr lang="en-US" altLang="zh-CN" sz="1050" dirty="0"/>
              <a:t>            # </a:t>
            </a:r>
            <a:r>
              <a:rPr lang="zh-CN" altLang="en-US" sz="1050" dirty="0"/>
              <a:t>约束超时时间</a:t>
            </a:r>
          </a:p>
          <a:p>
            <a:r>
              <a:rPr lang="zh-CN" altLang="en-US" sz="1050" dirty="0"/>
              <a:t>            </a:t>
            </a:r>
            <a:r>
              <a:rPr lang="en-US" altLang="zh-CN" sz="1050" dirty="0"/>
              <a:t>'timeout' : 5,</a:t>
            </a:r>
          </a:p>
          <a:p>
            <a:r>
              <a:rPr lang="en-US" altLang="zh-CN" sz="1050" dirty="0"/>
              <a:t>            # </a:t>
            </a:r>
            <a:r>
              <a:rPr lang="zh-CN" altLang="en-US" sz="1050" dirty="0"/>
              <a:t>约束期间内忽略的消息</a:t>
            </a:r>
          </a:p>
          <a:p>
            <a:r>
              <a:rPr lang="zh-CN" altLang="en-US" sz="1050" dirty="0"/>
              <a:t>            </a:t>
            </a:r>
            <a:r>
              <a:rPr lang="en-US" altLang="zh-CN" sz="1050" dirty="0"/>
              <a:t>'ignores' : (),</a:t>
            </a:r>
          </a:p>
          <a:p>
            <a:r>
              <a:rPr lang="en-US" altLang="zh-CN" sz="1050" dirty="0"/>
              <a:t>        </a:t>
            </a:r>
            <a:r>
              <a:rPr lang="en-US" altLang="zh-CN" sz="1050" dirty="0" smtClean="0"/>
              <a:t>},</a:t>
            </a:r>
            <a:endParaRPr lang="en-US" altLang="zh-CN" sz="1050" dirty="0"/>
          </a:p>
        </p:txBody>
      </p:sp>
      <p:sp>
        <p:nvSpPr>
          <p:cNvPr id="4" name="圆角矩形标注 3"/>
          <p:cNvSpPr/>
          <p:nvPr/>
        </p:nvSpPr>
        <p:spPr>
          <a:xfrm>
            <a:off x="164704" y="3212976"/>
            <a:ext cx="1728192" cy="936104"/>
          </a:xfrm>
          <a:prstGeom prst="wedgeRoundRectCallout">
            <a:avLst>
              <a:gd name="adj1" fmla="val 47598"/>
              <a:gd name="adj2" fmla="val -8890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t>消息约束通过树形结构进行组织，节点分为顺序、收集、分支三种类型。</a:t>
            </a:r>
            <a:endParaRPr lang="zh-CN" altLang="en-US" sz="1200" dirty="0"/>
          </a:p>
        </p:txBody>
      </p:sp>
      <p:sp>
        <p:nvSpPr>
          <p:cNvPr id="5" name="圆角矩形标注 4"/>
          <p:cNvSpPr/>
          <p:nvPr/>
        </p:nvSpPr>
        <p:spPr>
          <a:xfrm>
            <a:off x="4139952" y="2348880"/>
            <a:ext cx="2160240" cy="680080"/>
          </a:xfrm>
          <a:prstGeom prst="wedgeRoundRectCallout">
            <a:avLst>
              <a:gd name="adj1" fmla="val -40410"/>
              <a:gd name="adj2" fmla="val 7236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t>消息</a:t>
            </a:r>
            <a:r>
              <a:rPr lang="en-US" altLang="zh-CN" sz="1200" dirty="0" smtClean="0"/>
              <a:t>ID</a:t>
            </a:r>
            <a:r>
              <a:rPr lang="zh-CN" altLang="en-US" sz="1200" dirty="0" smtClean="0"/>
              <a:t>的匹配规则跟父节点类型有关。</a:t>
            </a:r>
            <a:endParaRPr lang="zh-CN" altLang="en-US" sz="1200" dirty="0"/>
          </a:p>
        </p:txBody>
      </p:sp>
      <p:sp>
        <p:nvSpPr>
          <p:cNvPr id="6" name="圆角矩形标注 5"/>
          <p:cNvSpPr/>
          <p:nvPr/>
        </p:nvSpPr>
        <p:spPr>
          <a:xfrm>
            <a:off x="5940152" y="3658180"/>
            <a:ext cx="1512168" cy="706924"/>
          </a:xfrm>
          <a:prstGeom prst="wedgeRoundRectCallout">
            <a:avLst>
              <a:gd name="adj1" fmla="val -60304"/>
              <a:gd name="adj2" fmla="val -159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t>消息有效性的检测，此处不通过则认为消息非法。</a:t>
            </a:r>
            <a:endParaRPr lang="zh-CN" altLang="en-US" sz="1200" dirty="0"/>
          </a:p>
        </p:txBody>
      </p:sp>
      <p:sp>
        <p:nvSpPr>
          <p:cNvPr id="7" name="圆角矩形标注 6"/>
          <p:cNvSpPr/>
          <p:nvPr/>
        </p:nvSpPr>
        <p:spPr>
          <a:xfrm>
            <a:off x="3383868" y="4653136"/>
            <a:ext cx="1512168" cy="504056"/>
          </a:xfrm>
          <a:prstGeom prst="wedgeRoundRectCallout">
            <a:avLst>
              <a:gd name="adj1" fmla="val -71188"/>
              <a:gd name="adj2" fmla="val -1916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t>对消息命中次数进行限制</a:t>
            </a:r>
            <a:endParaRPr lang="zh-CN" altLang="en-US" sz="1200" dirty="0"/>
          </a:p>
        </p:txBody>
      </p:sp>
      <p:sp>
        <p:nvSpPr>
          <p:cNvPr id="8" name="圆角矩形标注 7"/>
          <p:cNvSpPr/>
          <p:nvPr/>
        </p:nvSpPr>
        <p:spPr>
          <a:xfrm>
            <a:off x="3074704" y="5337212"/>
            <a:ext cx="3009464" cy="504056"/>
          </a:xfrm>
          <a:prstGeom prst="wedgeRoundRectCallout">
            <a:avLst>
              <a:gd name="adj1" fmla="val -62064"/>
              <a:gd name="adj2" fmla="val 3707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t>整个消息约束有一个预期时间，超出时间的也会被认为失败</a:t>
            </a:r>
            <a:endParaRPr lang="zh-CN" altLang="en-US" sz="1200" dirty="0"/>
          </a:p>
        </p:txBody>
      </p:sp>
      <p:sp>
        <p:nvSpPr>
          <p:cNvPr id="9" name="圆角矩形标注 8"/>
          <p:cNvSpPr/>
          <p:nvPr/>
        </p:nvSpPr>
        <p:spPr>
          <a:xfrm>
            <a:off x="3227104" y="5993668"/>
            <a:ext cx="4081200" cy="504056"/>
          </a:xfrm>
          <a:prstGeom prst="wedgeRoundRectCallout">
            <a:avLst>
              <a:gd name="adj1" fmla="val -60124"/>
              <a:gd name="adj2" fmla="val -209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t>在消息约束的过程中，服务器会有一些无关的通知消息，这里可以对其忽略，从而使整个消息约束成立。</a:t>
            </a:r>
            <a:endParaRPr lang="zh-CN" altLang="en-US" sz="1200" dirty="0"/>
          </a:p>
        </p:txBody>
      </p:sp>
    </p:spTree>
    <p:extLst>
      <p:ext uri="{BB962C8B-B14F-4D97-AF65-F5344CB8AC3E}">
        <p14:creationId xmlns:p14="http://schemas.microsoft.com/office/powerpoint/2010/main" val="17618747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测试集的状态转换</a:t>
            </a:r>
            <a:endParaRPr lang="zh-CN" altLang="en-US" dirty="0"/>
          </a:p>
        </p:txBody>
      </p:sp>
      <p:sp>
        <p:nvSpPr>
          <p:cNvPr id="4" name="椭圆 3"/>
          <p:cNvSpPr/>
          <p:nvPr/>
        </p:nvSpPr>
        <p:spPr>
          <a:xfrm>
            <a:off x="971600" y="1772816"/>
            <a:ext cx="1224136"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Start</a:t>
            </a:r>
            <a:endParaRPr lang="zh-CN" altLang="en-US" dirty="0"/>
          </a:p>
        </p:txBody>
      </p:sp>
      <p:sp>
        <p:nvSpPr>
          <p:cNvPr id="5" name="圆角矩形 4"/>
          <p:cNvSpPr/>
          <p:nvPr/>
        </p:nvSpPr>
        <p:spPr>
          <a:xfrm>
            <a:off x="791580" y="3068960"/>
            <a:ext cx="1584176"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certification</a:t>
            </a:r>
            <a:endParaRPr lang="en-US" altLang="zh-CN" dirty="0"/>
          </a:p>
        </p:txBody>
      </p:sp>
      <p:sp>
        <p:nvSpPr>
          <p:cNvPr id="6" name="圆角矩形 5"/>
          <p:cNvSpPr/>
          <p:nvPr/>
        </p:nvSpPr>
        <p:spPr>
          <a:xfrm>
            <a:off x="791580" y="4005064"/>
            <a:ext cx="1584176"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connect_chat</a:t>
            </a:r>
            <a:endParaRPr lang="en-US" altLang="zh-CN" dirty="0"/>
          </a:p>
        </p:txBody>
      </p:sp>
      <p:sp>
        <p:nvSpPr>
          <p:cNvPr id="7" name="圆角矩形 6"/>
          <p:cNvSpPr/>
          <p:nvPr/>
        </p:nvSpPr>
        <p:spPr>
          <a:xfrm>
            <a:off x="791580" y="4941168"/>
            <a:ext cx="1584176"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enter_chat</a:t>
            </a:r>
            <a:endParaRPr lang="en-US" altLang="zh-CN" dirty="0"/>
          </a:p>
        </p:txBody>
      </p:sp>
      <p:sp>
        <p:nvSpPr>
          <p:cNvPr id="8" name="下箭头 7"/>
          <p:cNvSpPr/>
          <p:nvPr/>
        </p:nvSpPr>
        <p:spPr>
          <a:xfrm>
            <a:off x="1367644" y="2492896"/>
            <a:ext cx="432048"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a:off x="1375496" y="3573016"/>
            <a:ext cx="432048"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9"/>
          <p:cNvSpPr/>
          <p:nvPr/>
        </p:nvSpPr>
        <p:spPr>
          <a:xfrm>
            <a:off x="1375496" y="4509120"/>
            <a:ext cx="432048"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3347864" y="1556792"/>
            <a:ext cx="4680520" cy="5078313"/>
          </a:xfrm>
          <a:prstGeom prst="rect">
            <a:avLst/>
          </a:prstGeom>
          <a:noFill/>
        </p:spPr>
        <p:txBody>
          <a:bodyPr wrap="square" rtlCol="0">
            <a:spAutoFit/>
          </a:bodyPr>
          <a:lstStyle/>
          <a:p>
            <a:r>
              <a:rPr lang="zh-CN" altLang="en-US" dirty="0" smtClean="0"/>
              <a:t>测试集是由多个状态组成，当测试框架加载完毕后就会转向</a:t>
            </a:r>
            <a:r>
              <a:rPr lang="en-US" altLang="zh-CN" dirty="0" smtClean="0"/>
              <a:t>Start</a:t>
            </a:r>
            <a:r>
              <a:rPr lang="zh-CN" altLang="en-US" dirty="0" smtClean="0"/>
              <a:t>状态。</a:t>
            </a:r>
            <a:endParaRPr lang="en-US" altLang="zh-CN" dirty="0" smtClean="0"/>
          </a:p>
          <a:p>
            <a:r>
              <a:rPr lang="zh-CN" altLang="en-US" dirty="0" smtClean="0"/>
              <a:t>状态转换的先决条件是通过</a:t>
            </a:r>
            <a:r>
              <a:rPr lang="en-US" altLang="zh-CN" dirty="0" smtClean="0"/>
              <a:t>after</a:t>
            </a:r>
            <a:r>
              <a:rPr lang="zh-CN" altLang="en-US" dirty="0" smtClean="0"/>
              <a:t>配置中的所有判定条件。</a:t>
            </a:r>
            <a:endParaRPr lang="en-US" altLang="zh-CN" dirty="0" smtClean="0"/>
          </a:p>
          <a:p>
            <a:endParaRPr lang="en-US" altLang="zh-CN" dirty="0" smtClean="0"/>
          </a:p>
          <a:p>
            <a:r>
              <a:rPr lang="en-US" altLang="zh-CN" dirty="0"/>
              <a:t>        'after' : (</a:t>
            </a:r>
          </a:p>
          <a:p>
            <a:r>
              <a:rPr lang="en-US" altLang="zh-CN" dirty="0"/>
              <a:t>            invoke('</a:t>
            </a:r>
            <a:r>
              <a:rPr lang="en-US" altLang="zh-CN" dirty="0" err="1"/>
              <a:t>session.token</a:t>
            </a:r>
            <a:r>
              <a:rPr lang="en-US" altLang="zh-CN" dirty="0"/>
              <a:t> is not None'),</a:t>
            </a:r>
          </a:p>
          <a:p>
            <a:r>
              <a:rPr lang="en-US" altLang="zh-CN" dirty="0"/>
              <a:t>        ),</a:t>
            </a:r>
          </a:p>
          <a:p>
            <a:endParaRPr lang="en-US" altLang="zh-CN" dirty="0" smtClean="0"/>
          </a:p>
          <a:p>
            <a:r>
              <a:rPr lang="zh-CN" altLang="en-US" dirty="0" smtClean="0"/>
              <a:t>当判定条件成立，则状态转到</a:t>
            </a:r>
            <a:r>
              <a:rPr lang="en-US" altLang="zh-CN" dirty="0" smtClean="0"/>
              <a:t>throw</a:t>
            </a:r>
            <a:r>
              <a:rPr lang="zh-CN" altLang="en-US" dirty="0" smtClean="0"/>
              <a:t>字段所指定的状态</a:t>
            </a:r>
            <a:endParaRPr lang="en-US" altLang="zh-CN" dirty="0" smtClean="0"/>
          </a:p>
          <a:p>
            <a:endParaRPr lang="en-US" altLang="zh-CN" dirty="0" smtClean="0"/>
          </a:p>
          <a:p>
            <a:r>
              <a:rPr lang="zh-CN" altLang="en-US" dirty="0"/>
              <a:t>        </a:t>
            </a:r>
            <a:r>
              <a:rPr lang="en-US" altLang="zh-CN" dirty="0"/>
              <a:t># </a:t>
            </a:r>
            <a:r>
              <a:rPr lang="zh-CN" altLang="en-US" dirty="0"/>
              <a:t>一个默认的转换状态</a:t>
            </a:r>
          </a:p>
          <a:p>
            <a:r>
              <a:rPr lang="zh-CN" altLang="en-US" dirty="0"/>
              <a:t>        </a:t>
            </a:r>
            <a:r>
              <a:rPr lang="en-US" altLang="zh-CN" dirty="0"/>
              <a:t>'throw' : '</a:t>
            </a:r>
            <a:r>
              <a:rPr lang="en-US" altLang="zh-CN" dirty="0" err="1"/>
              <a:t>connect_chat</a:t>
            </a:r>
            <a:r>
              <a:rPr lang="en-US" altLang="zh-CN" dirty="0" smtClean="0"/>
              <a:t>',</a:t>
            </a:r>
          </a:p>
          <a:p>
            <a:endParaRPr lang="en-US" altLang="zh-CN" dirty="0" smtClean="0"/>
          </a:p>
          <a:p>
            <a:r>
              <a:rPr lang="zh-CN" altLang="en-US" dirty="0" smtClean="0"/>
              <a:t>对于多种转换可能的情况，可以将</a:t>
            </a:r>
            <a:r>
              <a:rPr lang="en-US" altLang="zh-CN" dirty="0" smtClean="0"/>
              <a:t>throw</a:t>
            </a:r>
            <a:r>
              <a:rPr lang="zh-CN" altLang="en-US" dirty="0" smtClean="0"/>
              <a:t>用</a:t>
            </a:r>
            <a:r>
              <a:rPr lang="en-US" altLang="zh-CN" dirty="0" smtClean="0"/>
              <a:t>invoke</a:t>
            </a:r>
            <a:r>
              <a:rPr lang="zh-CN" altLang="en-US" dirty="0" smtClean="0"/>
              <a:t>包装为一个函数在运行期执行。</a:t>
            </a:r>
            <a:endParaRPr lang="en-US" altLang="zh-CN" dirty="0"/>
          </a:p>
          <a:p>
            <a:endParaRPr lang="en-US" altLang="zh-CN" dirty="0"/>
          </a:p>
        </p:txBody>
      </p:sp>
    </p:spTree>
    <p:extLst>
      <p:ext uri="{BB962C8B-B14F-4D97-AF65-F5344CB8AC3E}">
        <p14:creationId xmlns:p14="http://schemas.microsoft.com/office/powerpoint/2010/main" val="235878336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自制-1</Template>
  <TotalTime>430</TotalTime>
  <Words>955</Words>
  <Application>Microsoft Office PowerPoint</Application>
  <PresentationFormat>全屏显示(4:3)</PresentationFormat>
  <Paragraphs>188</Paragraphs>
  <Slides>13</Slides>
  <Notes>0</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Office 主题</vt:lpstr>
      <vt:lpstr>服务器通用测试框架</vt:lpstr>
      <vt:lpstr>服务器测试原理</vt:lpstr>
      <vt:lpstr>客户端请求模型</vt:lpstr>
      <vt:lpstr>测试框架模型</vt:lpstr>
      <vt:lpstr>测试集描述</vt:lpstr>
      <vt:lpstr>测试集配置</vt:lpstr>
      <vt:lpstr>测试集的消息发送</vt:lpstr>
      <vt:lpstr>测试集的消息约束</vt:lpstr>
      <vt:lpstr>测试集的状态转换</vt:lpstr>
      <vt:lpstr>包装函数</vt:lpstr>
      <vt:lpstr>测试集的继承</vt:lpstr>
      <vt:lpstr>工具</vt:lpstr>
      <vt:lpstr>后期计划</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服务器通用测试框架</dc:title>
  <dc:creator>徐枫04</dc:creator>
  <cp:lastModifiedBy>徐枫</cp:lastModifiedBy>
  <cp:revision>30</cp:revision>
  <dcterms:created xsi:type="dcterms:W3CDTF">2018-03-15T06:28:28Z</dcterms:created>
  <dcterms:modified xsi:type="dcterms:W3CDTF">2018-03-21T07:06:54Z</dcterms:modified>
</cp:coreProperties>
</file>