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  <p:embeddedFont>
      <p:font typeface="Nunito"/>
      <p:regular r:id="rId27"/>
      <p:bold r:id="rId28"/>
      <p:italic r:id="rId29"/>
      <p:boldItalic r:id="rId30"/>
    </p:embeddedFont>
    <p:embeddedFont>
      <p:font typeface="Maven Pro"/>
      <p:regular r:id="rId31"/>
      <p:bold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Nunito-bold.fntdata"/><Relationship Id="rId27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avenPro-regular.fntdata"/><Relationship Id="rId3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MavenPr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506bc84d33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506bc84d33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506bc84d33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1506bc84d33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4b4347a40b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4b4347a40b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506bc84d33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1506bc84d33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506bc84d33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1506bc84d33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4b4347a40b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14b4347a40b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Minmax scaled past 5 years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14b4347a40b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14b4347a40b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1506bc84d3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1506bc84d3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506bc84d33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506bc84d33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510332cac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510332cac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506bc84d33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506bc84d33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506bc84d3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506bc84d3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506bc84d33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506bc84d33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4b4347a40b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14b4347a40b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4b4347a40b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14b4347a40b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D515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Nasdaq Composite is a stock market index that includes almost all stocks listed on the Nasdaq stock exchange. Along with the Dow Jones Industrial Average and S&amp;P 500, it is one of the three most-followed stock market indices in the United States.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506bc84d33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506bc84d33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ww.theglobalstatistics.com/united-states-social-media-statistics/" TargetMode="External"/><Relationship Id="rId4" Type="http://schemas.openxmlformats.org/officeDocument/2006/relationships/hyperlink" Target="https://en.wikipedia.org/wiki/Social_networking_service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145600" y="1318375"/>
            <a:ext cx="6068100" cy="223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Market Trends</a:t>
            </a:r>
            <a:endParaRPr sz="3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Meta, Twitter, Snapchat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2"/>
          <p:cNvSpPr txBox="1"/>
          <p:nvPr>
            <p:ph type="title"/>
          </p:nvPr>
        </p:nvSpPr>
        <p:spPr>
          <a:xfrm>
            <a:off x="1333975" y="1553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Closing Price (Past 5 Years)</a:t>
            </a:r>
            <a:endParaRPr/>
          </a:p>
        </p:txBody>
      </p:sp>
      <p:pic>
        <p:nvPicPr>
          <p:cNvPr id="337" name="Google Shape;33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6888" y="796575"/>
            <a:ext cx="7077324" cy="4201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3975" y="772375"/>
            <a:ext cx="7164827" cy="424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Price Ratios</a:t>
            </a:r>
            <a:endParaRPr/>
          </a:p>
        </p:txBody>
      </p:sp>
      <p:sp>
        <p:nvSpPr>
          <p:cNvPr id="344" name="Google Shape;344;p23"/>
          <p:cNvSpPr txBox="1"/>
          <p:nvPr>
            <p:ph idx="1" type="body"/>
          </p:nvPr>
        </p:nvSpPr>
        <p:spPr>
          <a:xfrm>
            <a:off x="1303800" y="1339675"/>
            <a:ext cx="7030500" cy="28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Looking </a:t>
            </a:r>
            <a:r>
              <a:rPr lang="en" sz="1700"/>
              <a:t>solely</a:t>
            </a:r>
            <a:r>
              <a:rPr lang="en" sz="1700"/>
              <a:t> at the share prices doesn’t tell the whole story. 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To gain more insight on how the companies compared to each other, we will look at the relative value of each pair. 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This was </a:t>
            </a:r>
            <a:r>
              <a:rPr lang="en" sz="1700"/>
              <a:t>calculated</a:t>
            </a:r>
            <a:r>
              <a:rPr lang="en" sz="1700"/>
              <a:t> by dividing the closing price of one by the closing price of another. 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345" name="Google Shape;345;p23"/>
          <p:cNvSpPr txBox="1"/>
          <p:nvPr/>
        </p:nvSpPr>
        <p:spPr>
          <a:xfrm>
            <a:off x="5882700" y="600"/>
            <a:ext cx="328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4"/>
          <p:cNvSpPr txBox="1"/>
          <p:nvPr>
            <p:ph type="title"/>
          </p:nvPr>
        </p:nvSpPr>
        <p:spPr>
          <a:xfrm>
            <a:off x="1294100" y="1326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Relative Value: META vs SNAP</a:t>
            </a:r>
            <a:endParaRPr/>
          </a:p>
        </p:txBody>
      </p:sp>
      <p:pic>
        <p:nvPicPr>
          <p:cNvPr id="351" name="Google Shape;35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4100" y="849800"/>
            <a:ext cx="6966800" cy="406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5"/>
          <p:cNvSpPr txBox="1"/>
          <p:nvPr>
            <p:ph type="title"/>
          </p:nvPr>
        </p:nvSpPr>
        <p:spPr>
          <a:xfrm>
            <a:off x="1294100" y="1326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Relative Value: META vs TWTR</a:t>
            </a:r>
            <a:endParaRPr/>
          </a:p>
        </p:txBody>
      </p:sp>
      <p:pic>
        <p:nvPicPr>
          <p:cNvPr id="357" name="Google Shape;35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7050" y="859500"/>
            <a:ext cx="6629899" cy="3988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6"/>
          <p:cNvSpPr txBox="1"/>
          <p:nvPr>
            <p:ph type="title"/>
          </p:nvPr>
        </p:nvSpPr>
        <p:spPr>
          <a:xfrm>
            <a:off x="1294100" y="1326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Relative Value: TWTR vs SNAP</a:t>
            </a:r>
            <a:endParaRPr/>
          </a:p>
        </p:txBody>
      </p:sp>
      <p:pic>
        <p:nvPicPr>
          <p:cNvPr id="363" name="Google Shape;36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9475" y="840100"/>
            <a:ext cx="6629899" cy="3988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4104" y="840100"/>
            <a:ext cx="7152673" cy="430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7"/>
          <p:cNvSpPr txBox="1"/>
          <p:nvPr>
            <p:ph type="title"/>
          </p:nvPr>
        </p:nvSpPr>
        <p:spPr>
          <a:xfrm>
            <a:off x="1323225" y="1811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Scaled Closing Price Comparison</a:t>
            </a:r>
            <a:endParaRPr/>
          </a:p>
        </p:txBody>
      </p:sp>
      <p:pic>
        <p:nvPicPr>
          <p:cNvPr id="370" name="Google Shape;370;p27"/>
          <p:cNvPicPr preferRelativeResize="0"/>
          <p:nvPr/>
        </p:nvPicPr>
        <p:blipFill rotWithShape="1">
          <a:blip r:embed="rId3">
            <a:alphaModFix/>
          </a:blip>
          <a:srcRect b="7223" l="0" r="0" t="5011"/>
          <a:stretch/>
        </p:blipFill>
        <p:spPr>
          <a:xfrm>
            <a:off x="1427538" y="1274425"/>
            <a:ext cx="6473874" cy="3457684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27"/>
          <p:cNvSpPr txBox="1"/>
          <p:nvPr/>
        </p:nvSpPr>
        <p:spPr>
          <a:xfrm>
            <a:off x="1504850" y="874225"/>
            <a:ext cx="656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72" name="Google Shape;372;p27"/>
          <p:cNvSpPr txBox="1"/>
          <p:nvPr/>
        </p:nvSpPr>
        <p:spPr>
          <a:xfrm>
            <a:off x="1504863" y="667850"/>
            <a:ext cx="6319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Here we can see how each company’s value changed relative to its own ATH (all time high) over the past 5 years. 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73" name="Google Shape;373;p27"/>
          <p:cNvPicPr preferRelativeResize="0"/>
          <p:nvPr/>
        </p:nvPicPr>
        <p:blipFill rotWithShape="1">
          <a:blip r:embed="rId4">
            <a:alphaModFix/>
          </a:blip>
          <a:srcRect b="0" l="0" r="0" t="14850"/>
          <a:stretch/>
        </p:blipFill>
        <p:spPr>
          <a:xfrm>
            <a:off x="2008506" y="4732109"/>
            <a:ext cx="5778454" cy="2884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Trend Summary</a:t>
            </a:r>
            <a:endParaRPr/>
          </a:p>
        </p:txBody>
      </p:sp>
      <p:sp>
        <p:nvSpPr>
          <p:cNvPr id="379" name="Google Shape;379;p28"/>
          <p:cNvSpPr txBox="1"/>
          <p:nvPr>
            <p:ph idx="1" type="body"/>
          </p:nvPr>
        </p:nvSpPr>
        <p:spPr>
          <a:xfrm>
            <a:off x="1303800" y="134940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All 3 social media companies tend to follow similar patterns in recent years, with significant growth between early 2020 and late 2021. 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This was followed by a sharp decline in early 2022. 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Between mid 2018 and late 2020, Snapchats relative value to Meta and Twitter decreased dramatically, with a peak discrepancy occurring between late 2018 and early 2019.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385" name="Google Shape;385;p2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https://www.theglobalstatistics.com/united-states-social-media-statistics/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https://en.wikipedia.org/wiki/Social_networking_service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Social Media &amp; The Stock Market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34940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92"/>
              <a:t>Facebook (Meta), Twitter, and Snapchat are 3 of the most popular social media platforms globally and in the United States. </a:t>
            </a:r>
            <a:endParaRPr sz="1692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92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92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92"/>
              <a:t>In this presentation, we will examine how the share prices of these companies have changed over the past decade.</a:t>
            </a:r>
            <a:endParaRPr sz="1792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4"/>
          <p:cNvSpPr txBox="1"/>
          <p:nvPr/>
        </p:nvSpPr>
        <p:spPr>
          <a:xfrm>
            <a:off x="1402100" y="3619125"/>
            <a:ext cx="685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</a:t>
            </a:r>
            <a:endParaRPr/>
          </a:p>
        </p:txBody>
      </p:sp>
      <p:sp>
        <p:nvSpPr>
          <p:cNvPr id="291" name="Google Shape;291;p15"/>
          <p:cNvSpPr txBox="1"/>
          <p:nvPr>
            <p:ph idx="1" type="body"/>
          </p:nvPr>
        </p:nvSpPr>
        <p:spPr>
          <a:xfrm>
            <a:off x="1303800" y="13932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We want to see if the 3 companies have followed the same general trends in the market over the past 5 years. 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/>
              <a:t>This is not meant to be a rigorous examination. Our main focus was to look at dramatic climbs and falls, and see if any company behaved </a:t>
            </a:r>
            <a:r>
              <a:rPr lang="en" sz="1500"/>
              <a:t>noticeably</a:t>
            </a:r>
            <a:r>
              <a:rPr lang="en" sz="1500"/>
              <a:t> different than the others. 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Social Media Giants</a:t>
            </a:r>
            <a:endParaRPr/>
          </a:p>
        </p:txBody>
      </p:sp>
      <p:sp>
        <p:nvSpPr>
          <p:cNvPr id="297" name="Google Shape;297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 (Facebook), Twitter, and Snapchat are 3 of the most popular social media platforms both in the U.S. and globally.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8" name="Google Shape;298;p16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836" y="0"/>
            <a:ext cx="8318328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05" name="Google Shape;305;p17" title="Social Media Platforms (US)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836" y="0"/>
            <a:ext cx="8318328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did each enter the market?</a:t>
            </a:r>
            <a:endParaRPr/>
          </a:p>
        </p:txBody>
      </p:sp>
      <p:sp>
        <p:nvSpPr>
          <p:cNvPr id="311" name="Google Shape;311;p18"/>
          <p:cNvSpPr txBox="1"/>
          <p:nvPr>
            <p:ph idx="1" type="body"/>
          </p:nvPr>
        </p:nvSpPr>
        <p:spPr>
          <a:xfrm>
            <a:off x="1303800" y="13009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Facebook (now Meta):</a:t>
            </a:r>
            <a:r>
              <a:rPr lang="en" sz="1800"/>
              <a:t>    	 May 18, 2012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/>
              <a:t>Twitter:</a:t>
            </a:r>
            <a:r>
              <a:rPr lang="en" sz="1800"/>
              <a:t>                              	 October 4, 2013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/>
              <a:t>Snapchat:</a:t>
            </a:r>
            <a:r>
              <a:rPr lang="en" sz="1800"/>
              <a:t>                              March 2, 2017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9"/>
          <p:cNvSpPr txBox="1"/>
          <p:nvPr>
            <p:ph type="title"/>
          </p:nvPr>
        </p:nvSpPr>
        <p:spPr>
          <a:xfrm>
            <a:off x="1333975" y="1553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Closing Price (All Time)</a:t>
            </a:r>
            <a:endParaRPr/>
          </a:p>
        </p:txBody>
      </p:sp>
      <p:pic>
        <p:nvPicPr>
          <p:cNvPr id="317" name="Google Shape;31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6888" y="796575"/>
            <a:ext cx="7077324" cy="4201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0"/>
          <p:cNvSpPr txBox="1"/>
          <p:nvPr>
            <p:ph type="title"/>
          </p:nvPr>
        </p:nvSpPr>
        <p:spPr>
          <a:xfrm>
            <a:off x="1294100" y="496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Nasdaq Composite</a:t>
            </a:r>
            <a:endParaRPr/>
          </a:p>
        </p:txBody>
      </p:sp>
      <p:pic>
        <p:nvPicPr>
          <p:cNvPr id="323" name="Google Shape;32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8525" y="2151069"/>
            <a:ext cx="7432404" cy="1276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8525" y="955874"/>
            <a:ext cx="7552051" cy="1195195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20"/>
          <p:cNvSpPr txBox="1"/>
          <p:nvPr/>
        </p:nvSpPr>
        <p:spPr>
          <a:xfrm>
            <a:off x="1407750" y="3883400"/>
            <a:ext cx="7173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This gives a heuristic of how the trends of FB/META compared to that of the overall stock market since 2012.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recent market behavior</a:t>
            </a:r>
            <a:endParaRPr/>
          </a:p>
        </p:txBody>
      </p:sp>
      <p:sp>
        <p:nvSpPr>
          <p:cNvPr id="331" name="Google Shape;331;p2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For a more recent comparison, we will now restrict our attention to the past 5 years (April 6th 2017 - April 6th 2022)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