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SemiBold"/>
      <p:regular r:id="rId14"/>
      <p:bold r:id="rId15"/>
      <p:italic r:id="rId16"/>
      <p:boldItalic r:id="rId17"/>
    </p:embeddedFont>
    <p:embeddedFont>
      <p:font typeface="Nunito"/>
      <p:regular r:id="rId18"/>
      <p:bold r:id="rId19"/>
      <p:italic r:id="rId20"/>
      <p:boldItalic r:id="rId21"/>
    </p:embeddedFont>
    <p:embeddedFont>
      <p:font typeface="Maven Pro"/>
      <p:regular r:id="rId22"/>
      <p:bold r:id="rId23"/>
    </p:embeddedFont>
    <p:embeddedFont>
      <p:font typeface="Nunito ExtraBold"/>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MavenPro-regular.fntdata"/><Relationship Id="rId21" Type="http://schemas.openxmlformats.org/officeDocument/2006/relationships/font" Target="fonts/Nunito-boldItalic.fntdata"/><Relationship Id="rId24" Type="http://schemas.openxmlformats.org/officeDocument/2006/relationships/font" Target="fonts/NunitoExtraBold-bold.fntdata"/><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NunitoSemiBold-bold.fntdata"/><Relationship Id="rId14" Type="http://schemas.openxmlformats.org/officeDocument/2006/relationships/font" Target="fonts/NunitoSemiBold-regular.fntdata"/><Relationship Id="rId17" Type="http://schemas.openxmlformats.org/officeDocument/2006/relationships/font" Target="fonts/NunitoSemiBold-boldItalic.fntdata"/><Relationship Id="rId16" Type="http://schemas.openxmlformats.org/officeDocument/2006/relationships/font" Target="fonts/NunitoSemiBold-italic.fntdata"/><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685adc59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685adc59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685adc597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685adc597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685adc597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685adc597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685adc597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685adc597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685adc597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685adc597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685adc597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685adc597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685adc597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685adc597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73625" y="138325"/>
            <a:ext cx="69903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4422"/>
              <a:t>Big Mountain Resort</a:t>
            </a:r>
            <a:endParaRPr sz="4422"/>
          </a:p>
          <a:p>
            <a:pPr indent="0" lvl="0" marL="0" rtl="0" algn="l">
              <a:spcBef>
                <a:spcPts val="0"/>
              </a:spcBef>
              <a:spcAft>
                <a:spcPts val="0"/>
              </a:spcAft>
              <a:buNone/>
            </a:pPr>
            <a:r>
              <a:rPr lang="en" sz="4088"/>
              <a:t>Ticket Price</a:t>
            </a:r>
            <a:r>
              <a:rPr lang="en" sz="4977"/>
              <a:t> </a:t>
            </a:r>
            <a:endParaRPr sz="4977"/>
          </a:p>
          <a:p>
            <a:pPr indent="0" lvl="0" marL="0" rtl="0" algn="l">
              <a:spcBef>
                <a:spcPts val="0"/>
              </a:spcBef>
              <a:spcAft>
                <a:spcPts val="0"/>
              </a:spcAft>
              <a:buNone/>
            </a:pPr>
            <a:r>
              <a:t/>
            </a:r>
            <a:endParaRPr sz="4977"/>
          </a:p>
        </p:txBody>
      </p:sp>
      <p:sp>
        <p:nvSpPr>
          <p:cNvPr id="278" name="Google Shape;278;p13"/>
          <p:cNvSpPr txBox="1"/>
          <p:nvPr>
            <p:ph idx="1" type="subTitle"/>
          </p:nvPr>
        </p:nvSpPr>
        <p:spPr>
          <a:xfrm>
            <a:off x="316500" y="3567175"/>
            <a:ext cx="4255500" cy="11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Guided Capstone Project Report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Albert Cochrane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Overview</a:t>
            </a:r>
            <a:endParaRPr/>
          </a:p>
        </p:txBody>
      </p:sp>
      <p:sp>
        <p:nvSpPr>
          <p:cNvPr id="284" name="Google Shape;284;p14"/>
          <p:cNvSpPr txBox="1"/>
          <p:nvPr>
            <p:ph idx="1" type="body"/>
          </p:nvPr>
        </p:nvSpPr>
        <p:spPr>
          <a:xfrm>
            <a:off x="737975" y="1476100"/>
            <a:ext cx="7596300" cy="3055500"/>
          </a:xfrm>
          <a:prstGeom prst="rect">
            <a:avLst/>
          </a:prstGeom>
        </p:spPr>
        <p:txBody>
          <a:bodyPr anchorCtr="0" anchor="t" bIns="91425" lIns="91425" spcFirstLastPara="1" rIns="91425" wrap="square" tIns="91425">
            <a:normAutofit fontScale="92500" lnSpcReduction="20000"/>
          </a:bodyPr>
          <a:lstStyle/>
          <a:p>
            <a:pPr indent="-335280" lvl="0" marL="457200" rtl="0" algn="l">
              <a:lnSpc>
                <a:spcPct val="100000"/>
              </a:lnSpc>
              <a:spcBef>
                <a:spcPts val="0"/>
              </a:spcBef>
              <a:spcAft>
                <a:spcPts val="0"/>
              </a:spcAft>
              <a:buClr>
                <a:srgbClr val="000000"/>
              </a:buClr>
              <a:buSzPct val="100000"/>
              <a:buChar char="●"/>
            </a:pPr>
            <a:r>
              <a:rPr b="1" lang="en" sz="1816">
                <a:solidFill>
                  <a:srgbClr val="000000"/>
                </a:solidFill>
              </a:rPr>
              <a:t>How should Big Mountain Resort set its ticket prices in order to maximize revenue in the coming season?</a:t>
            </a:r>
            <a:endParaRPr b="1" sz="1816">
              <a:solidFill>
                <a:srgbClr val="000000"/>
              </a:solidFill>
            </a:endParaRPr>
          </a:p>
          <a:p>
            <a:pPr indent="0" lvl="0" marL="0" rtl="0" algn="l">
              <a:lnSpc>
                <a:spcPct val="100000"/>
              </a:lnSpc>
              <a:spcBef>
                <a:spcPts val="0"/>
              </a:spcBef>
              <a:spcAft>
                <a:spcPts val="0"/>
              </a:spcAft>
              <a:buNone/>
            </a:pPr>
            <a:r>
              <a:t/>
            </a:r>
            <a:endParaRPr b="1" sz="1816">
              <a:solidFill>
                <a:srgbClr val="000000"/>
              </a:solidFill>
            </a:endParaRPr>
          </a:p>
          <a:p>
            <a:pPr indent="-335280" lvl="0" marL="457200" rtl="0" algn="l">
              <a:lnSpc>
                <a:spcPct val="100000"/>
              </a:lnSpc>
              <a:spcBef>
                <a:spcPts val="0"/>
              </a:spcBef>
              <a:spcAft>
                <a:spcPts val="0"/>
              </a:spcAft>
              <a:buClr>
                <a:srgbClr val="000000"/>
              </a:buClr>
              <a:buSzPct val="100000"/>
              <a:buChar char="●"/>
            </a:pPr>
            <a:r>
              <a:rPr b="1" lang="en" sz="1816">
                <a:solidFill>
                  <a:srgbClr val="000000"/>
                </a:solidFill>
              </a:rPr>
              <a:t>Moreover, how would the facility changes management is currently considering impact pricing and revenue?</a:t>
            </a:r>
            <a:endParaRPr b="1" sz="1816">
              <a:solidFill>
                <a:srgbClr val="000000"/>
              </a:solidFill>
            </a:endParaRPr>
          </a:p>
          <a:p>
            <a:pPr indent="0" lvl="0" marL="0" rtl="0" algn="l">
              <a:lnSpc>
                <a:spcPct val="100000"/>
              </a:lnSpc>
              <a:spcBef>
                <a:spcPts val="0"/>
              </a:spcBef>
              <a:spcAft>
                <a:spcPts val="0"/>
              </a:spcAft>
              <a:buNone/>
            </a:pPr>
            <a:r>
              <a:t/>
            </a:r>
            <a:endParaRPr b="1" sz="1816">
              <a:solidFill>
                <a:srgbClr val="000000"/>
              </a:solidFill>
            </a:endParaRPr>
          </a:p>
          <a:p>
            <a:pPr indent="0" lvl="0" marL="0" rtl="0" algn="l">
              <a:lnSpc>
                <a:spcPct val="100000"/>
              </a:lnSpc>
              <a:spcBef>
                <a:spcPts val="0"/>
              </a:spcBef>
              <a:spcAft>
                <a:spcPts val="0"/>
              </a:spcAft>
              <a:buNone/>
            </a:pPr>
            <a:r>
              <a:t/>
            </a:r>
            <a:endParaRPr b="1" sz="1400">
              <a:solidFill>
                <a:srgbClr val="000000"/>
              </a:solidFill>
            </a:endParaRPr>
          </a:p>
          <a:p>
            <a:pPr indent="0" lvl="0" marL="0" rtl="0" algn="l">
              <a:lnSpc>
                <a:spcPct val="100000"/>
              </a:lnSpc>
              <a:spcBef>
                <a:spcPts val="0"/>
              </a:spcBef>
              <a:spcAft>
                <a:spcPts val="0"/>
              </a:spcAft>
              <a:buNone/>
            </a:pPr>
            <a:r>
              <a:t/>
            </a:r>
            <a:endParaRPr b="1" sz="1400">
              <a:solidFill>
                <a:srgbClr val="000000"/>
              </a:solidFill>
            </a:endParaRPr>
          </a:p>
          <a:p>
            <a:pPr indent="0" lvl="0" marL="0" rtl="0" algn="l">
              <a:lnSpc>
                <a:spcPct val="100000"/>
              </a:lnSpc>
              <a:spcBef>
                <a:spcPts val="0"/>
              </a:spcBef>
              <a:spcAft>
                <a:spcPts val="0"/>
              </a:spcAft>
              <a:buClr>
                <a:srgbClr val="000000"/>
              </a:buClr>
              <a:buSzPct val="87500"/>
              <a:buFont typeface="Arial"/>
              <a:buNone/>
            </a:pPr>
            <a:r>
              <a:rPr lang="en" sz="1600">
                <a:solidFill>
                  <a:srgbClr val="000000"/>
                </a:solidFill>
              </a:rPr>
              <a:t>In this presentation, we will present the findings obtained by statistically analyzing data from hundreds of resorts around the United States and creating a model to provide a educated price based on what features are offered at a given resort.</a:t>
            </a:r>
            <a:endParaRPr sz="1600">
              <a:solidFill>
                <a:srgbClr val="000000"/>
              </a:solidFill>
            </a:endParaRPr>
          </a:p>
          <a:p>
            <a:pPr indent="0" lvl="0" marL="0" rtl="0" algn="l">
              <a:spcBef>
                <a:spcPts val="0"/>
              </a:spcBef>
              <a:spcAft>
                <a:spcPts val="0"/>
              </a:spcAft>
              <a:buNone/>
            </a:pPr>
            <a:r>
              <a:t/>
            </a:r>
            <a:endParaRPr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 : </a:t>
            </a:r>
            <a:r>
              <a:rPr lang="en">
                <a:highlight>
                  <a:schemeClr val="lt1"/>
                </a:highlight>
              </a:rPr>
              <a:t>$95.87</a:t>
            </a:r>
            <a:endParaRPr>
              <a:highlight>
                <a:schemeClr val="lt1"/>
              </a:highlight>
            </a:endParaRPr>
          </a:p>
        </p:txBody>
      </p:sp>
      <p:sp>
        <p:nvSpPr>
          <p:cNvPr id="290" name="Google Shape;290;p15"/>
          <p:cNvSpPr txBox="1"/>
          <p:nvPr>
            <p:ph idx="1" type="body"/>
          </p:nvPr>
        </p:nvSpPr>
        <p:spPr>
          <a:xfrm>
            <a:off x="1303800" y="1524625"/>
            <a:ext cx="7030500" cy="3006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 sz="1600">
                <a:solidFill>
                  <a:srgbClr val="000000"/>
                </a:solidFill>
                <a:highlight>
                  <a:srgbClr val="FFFFFF"/>
                </a:highlight>
              </a:rPr>
              <a:t>Currently, Big Mountain is charging </a:t>
            </a:r>
            <a:r>
              <a:rPr lang="en" sz="1600">
                <a:solidFill>
                  <a:srgbClr val="000000"/>
                </a:solidFill>
                <a:highlight>
                  <a:schemeClr val="lt1"/>
                </a:highlight>
                <a:latin typeface="Nunito ExtraBold"/>
                <a:ea typeface="Nunito ExtraBold"/>
                <a:cs typeface="Nunito ExtraBold"/>
                <a:sym typeface="Nunito ExtraBold"/>
              </a:rPr>
              <a:t>$81.00</a:t>
            </a:r>
            <a:r>
              <a:rPr b="1" lang="en" sz="1600">
                <a:solidFill>
                  <a:srgbClr val="000000"/>
                </a:solidFill>
                <a:highlight>
                  <a:schemeClr val="lt1"/>
                </a:highlight>
              </a:rPr>
              <a:t> </a:t>
            </a:r>
            <a:r>
              <a:rPr b="1" lang="en" sz="1600">
                <a:solidFill>
                  <a:srgbClr val="000000"/>
                </a:solidFill>
                <a:highlight>
                  <a:srgbClr val="FFFFFF"/>
                </a:highlight>
              </a:rPr>
              <a:t>per ticket. </a:t>
            </a:r>
            <a:endParaRPr b="1" sz="1600">
              <a:solidFill>
                <a:srgbClr val="000000"/>
              </a:solidFill>
              <a:highlight>
                <a:srgbClr val="FFFFFF"/>
              </a:highlight>
            </a:endParaRPr>
          </a:p>
          <a:p>
            <a:pPr indent="0" lvl="0" marL="457200" rtl="0" algn="l">
              <a:spcBef>
                <a:spcPts val="800"/>
              </a:spcBef>
              <a:spcAft>
                <a:spcPts val="0"/>
              </a:spcAft>
              <a:buNone/>
            </a:pPr>
            <a:r>
              <a:t/>
            </a:r>
            <a:endParaRPr b="1" sz="1600">
              <a:solidFill>
                <a:srgbClr val="000000"/>
              </a:solidFill>
              <a:highlight>
                <a:srgbClr val="FFFFFF"/>
              </a:highlight>
            </a:endParaRPr>
          </a:p>
          <a:p>
            <a:pPr indent="-330200" lvl="0" marL="457200" rtl="0" algn="l">
              <a:spcBef>
                <a:spcPts val="800"/>
              </a:spcBef>
              <a:spcAft>
                <a:spcPts val="0"/>
              </a:spcAft>
              <a:buClr>
                <a:srgbClr val="000000"/>
              </a:buClr>
              <a:buSzPts val="1600"/>
              <a:buChar char="●"/>
            </a:pPr>
            <a:r>
              <a:rPr b="1" lang="en" sz="1600">
                <a:solidFill>
                  <a:srgbClr val="000000"/>
                </a:solidFill>
                <a:highlight>
                  <a:srgbClr val="FFFFFF"/>
                </a:highlight>
              </a:rPr>
              <a:t>Based on the facilities that the resort provides, our model suggested that a price of </a:t>
            </a:r>
            <a:r>
              <a:rPr lang="en" sz="1600">
                <a:solidFill>
                  <a:srgbClr val="000000"/>
                </a:solidFill>
                <a:highlight>
                  <a:schemeClr val="lt1"/>
                </a:highlight>
                <a:latin typeface="Nunito ExtraBold"/>
                <a:ea typeface="Nunito ExtraBold"/>
                <a:cs typeface="Nunito ExtraBold"/>
                <a:sym typeface="Nunito ExtraBold"/>
              </a:rPr>
              <a:t>$95.87</a:t>
            </a:r>
            <a:r>
              <a:rPr b="1" lang="en" sz="1600">
                <a:solidFill>
                  <a:srgbClr val="000000"/>
                </a:solidFill>
                <a:highlight>
                  <a:srgbClr val="FFFFFF"/>
                </a:highlight>
              </a:rPr>
              <a:t> would be more suitable in the current marketplace. </a:t>
            </a:r>
            <a:endParaRPr b="1" sz="1600">
              <a:solidFill>
                <a:srgbClr val="000000"/>
              </a:solidFill>
              <a:highlight>
                <a:srgbClr val="FFFFFF"/>
              </a:highlight>
            </a:endParaRPr>
          </a:p>
          <a:p>
            <a:pPr indent="0" lvl="0" marL="457200" rtl="0" algn="l">
              <a:spcBef>
                <a:spcPts val="800"/>
              </a:spcBef>
              <a:spcAft>
                <a:spcPts val="0"/>
              </a:spcAft>
              <a:buNone/>
            </a:pPr>
            <a:r>
              <a:t/>
            </a:r>
            <a:endParaRPr b="1" sz="1600">
              <a:solidFill>
                <a:srgbClr val="000000"/>
              </a:solidFill>
              <a:highlight>
                <a:srgbClr val="FFFFFF"/>
              </a:highlight>
            </a:endParaRPr>
          </a:p>
          <a:p>
            <a:pPr indent="-330200" lvl="0" marL="457200" rtl="0" algn="l">
              <a:spcBef>
                <a:spcPts val="800"/>
              </a:spcBef>
              <a:spcAft>
                <a:spcPts val="0"/>
              </a:spcAft>
              <a:buClr>
                <a:srgbClr val="000000"/>
              </a:buClr>
              <a:buSzPts val="1600"/>
              <a:buChar char="●"/>
            </a:pPr>
            <a:r>
              <a:rPr b="1" lang="en" sz="1600">
                <a:solidFill>
                  <a:srgbClr val="000000"/>
                </a:solidFill>
                <a:highlight>
                  <a:srgbClr val="FFFFFF"/>
                </a:highlight>
              </a:rPr>
              <a:t>Given that the number of visitors per season is currently 350,000, with an average stay of 5 days, this change in ticket price would generate </a:t>
            </a:r>
            <a:r>
              <a:rPr lang="en" sz="1600">
                <a:solidFill>
                  <a:srgbClr val="000000"/>
                </a:solidFill>
                <a:highlight>
                  <a:srgbClr val="FFFFFF"/>
                </a:highlight>
                <a:latin typeface="Nunito ExtraBold"/>
                <a:ea typeface="Nunito ExtraBold"/>
                <a:cs typeface="Nunito ExtraBold"/>
                <a:sym typeface="Nunito ExtraBold"/>
              </a:rPr>
              <a:t>$15,613,500</a:t>
            </a:r>
            <a:r>
              <a:rPr b="1" lang="en" sz="1600">
                <a:solidFill>
                  <a:srgbClr val="000000"/>
                </a:solidFill>
                <a:highlight>
                  <a:srgbClr val="FFFFFF"/>
                </a:highlight>
              </a:rPr>
              <a:t> in additional revenue per season. </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333333"/>
              </a:buClr>
              <a:buSzPts val="1600"/>
              <a:buFont typeface="Nunito SemiBold"/>
              <a:buChar char="●"/>
            </a:pPr>
            <a:r>
              <a:rPr lang="en" sz="1600">
                <a:solidFill>
                  <a:srgbClr val="333333"/>
                </a:solidFill>
                <a:highlight>
                  <a:srgbClr val="FFFFFF"/>
                </a:highlight>
                <a:latin typeface="Nunito SemiBold"/>
                <a:ea typeface="Nunito SemiBold"/>
                <a:cs typeface="Nunito SemiBold"/>
                <a:sym typeface="Nunito SemiBold"/>
              </a:rPr>
              <a:t>We performed a statistical analysis to identify the most important features contributing to the price of a ticket. </a:t>
            </a:r>
            <a:endParaRPr sz="1600">
              <a:solidFill>
                <a:srgbClr val="333333"/>
              </a:solidFill>
              <a:highlight>
                <a:srgbClr val="FFFFFF"/>
              </a:highlight>
              <a:latin typeface="Nunito SemiBold"/>
              <a:ea typeface="Nunito SemiBold"/>
              <a:cs typeface="Nunito SemiBold"/>
              <a:sym typeface="Nunito SemiBold"/>
            </a:endParaRPr>
          </a:p>
          <a:p>
            <a:pPr indent="0" lvl="0" marL="457200" rtl="0" algn="l">
              <a:spcBef>
                <a:spcPts val="800"/>
              </a:spcBef>
              <a:spcAft>
                <a:spcPts val="0"/>
              </a:spcAft>
              <a:buNone/>
            </a:pPr>
            <a:r>
              <a:t/>
            </a:r>
            <a:endParaRPr sz="1600">
              <a:solidFill>
                <a:srgbClr val="333333"/>
              </a:solidFill>
              <a:highlight>
                <a:srgbClr val="FFFFFF"/>
              </a:highlight>
              <a:latin typeface="Nunito SemiBold"/>
              <a:ea typeface="Nunito SemiBold"/>
              <a:cs typeface="Nunito SemiBold"/>
              <a:sym typeface="Nunito SemiBold"/>
            </a:endParaRPr>
          </a:p>
          <a:p>
            <a:pPr indent="-330200" lvl="0" marL="457200" rtl="0" algn="l">
              <a:spcBef>
                <a:spcPts val="800"/>
              </a:spcBef>
              <a:spcAft>
                <a:spcPts val="0"/>
              </a:spcAft>
              <a:buClr>
                <a:srgbClr val="333333"/>
              </a:buClr>
              <a:buSzPts val="1600"/>
              <a:buFont typeface="Nunito SemiBold"/>
              <a:buChar char="●"/>
            </a:pPr>
            <a:r>
              <a:rPr lang="en" sz="1600">
                <a:solidFill>
                  <a:srgbClr val="333333"/>
                </a:solidFill>
                <a:highlight>
                  <a:srgbClr val="FFFFFF"/>
                </a:highlight>
                <a:latin typeface="Nunito SemiBold"/>
                <a:ea typeface="Nunito SemiBold"/>
                <a:cs typeface="Nunito SemiBold"/>
                <a:sym typeface="Nunito SemiBold"/>
              </a:rPr>
              <a:t>Our final modeling algorithm could predict a resort’s price with a mean absolute error of only $10.39. </a:t>
            </a:r>
            <a:endParaRPr sz="1600">
              <a:solidFill>
                <a:srgbClr val="333333"/>
              </a:solidFill>
              <a:highlight>
                <a:srgbClr val="FFFFFF"/>
              </a:highlight>
              <a:latin typeface="Nunito SemiBold"/>
              <a:ea typeface="Nunito SemiBold"/>
              <a:cs typeface="Nunito SemiBold"/>
              <a:sym typeface="Nunito SemiBold"/>
            </a:endParaRPr>
          </a:p>
          <a:p>
            <a:pPr indent="0" lvl="0" marL="0" rtl="0" algn="l">
              <a:spcBef>
                <a:spcPts val="800"/>
              </a:spcBef>
              <a:spcAft>
                <a:spcPts val="0"/>
              </a:spcAft>
              <a:buNone/>
            </a:pPr>
            <a:r>
              <a:t/>
            </a:r>
            <a:endParaRPr sz="1200">
              <a:solidFill>
                <a:srgbClr val="333333"/>
              </a:solidFill>
              <a:highlight>
                <a:srgbClr val="FFFFFF"/>
              </a:highlight>
              <a:latin typeface="Calibri"/>
              <a:ea typeface="Calibri"/>
              <a:cs typeface="Calibri"/>
              <a:sym typeface="Calibri"/>
            </a:endParaRPr>
          </a:p>
          <a:p>
            <a:pPr indent="0" lvl="0" marL="0" rtl="0" algn="l">
              <a:spcBef>
                <a:spcPts val="800"/>
              </a:spcBef>
              <a:spcAft>
                <a:spcPts val="800"/>
              </a:spcAft>
              <a:buNone/>
            </a:pPr>
            <a:r>
              <a:rPr lang="en" sz="1400">
                <a:solidFill>
                  <a:srgbClr val="333333"/>
                </a:solidFill>
                <a:highlight>
                  <a:srgbClr val="FFFFFF"/>
                </a:highlight>
                <a:latin typeface="Nunito SemiBold"/>
                <a:ea typeface="Nunito SemiBold"/>
                <a:cs typeface="Nunito SemiBold"/>
                <a:sym typeface="Nunito SemiBold"/>
              </a:rPr>
              <a:t>On the next slide, we will look at a plot generated from our modelling which display the features we found to be most relevant to selecting a price. </a:t>
            </a:r>
            <a:endParaRPr sz="1400">
              <a:solidFill>
                <a:srgbClr val="333333"/>
              </a:solidFill>
              <a:highlight>
                <a:srgbClr val="FFFFFF"/>
              </a:highlight>
              <a:latin typeface="Nunito SemiBold"/>
              <a:ea typeface="Nunito SemiBold"/>
              <a:cs typeface="Nunito SemiBold"/>
              <a:sym typeface="Nunit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274675" y="1756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 of most important features</a:t>
            </a:r>
            <a:endParaRPr/>
          </a:p>
        </p:txBody>
      </p:sp>
      <p:pic>
        <p:nvPicPr>
          <p:cNvPr id="302" name="Google Shape;302;p17"/>
          <p:cNvPicPr preferRelativeResize="0"/>
          <p:nvPr/>
        </p:nvPicPr>
        <p:blipFill>
          <a:blip r:embed="rId3">
            <a:alphaModFix/>
          </a:blip>
          <a:stretch>
            <a:fillRect/>
          </a:stretch>
        </p:blipFill>
        <p:spPr>
          <a:xfrm>
            <a:off x="1847613" y="675150"/>
            <a:ext cx="5448775" cy="437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Justification for the price increase</a:t>
            </a:r>
            <a:endParaRPr/>
          </a:p>
        </p:txBody>
      </p:sp>
      <p:sp>
        <p:nvSpPr>
          <p:cNvPr id="308" name="Google Shape;308;p18"/>
          <p:cNvSpPr txBox="1"/>
          <p:nvPr>
            <p:ph idx="1" type="body"/>
          </p:nvPr>
        </p:nvSpPr>
        <p:spPr>
          <a:xfrm>
            <a:off x="1148500" y="1300950"/>
            <a:ext cx="7030500" cy="2541600"/>
          </a:xfrm>
          <a:prstGeom prst="rect">
            <a:avLst/>
          </a:prstGeom>
        </p:spPr>
        <p:txBody>
          <a:bodyPr anchorCtr="0" anchor="t" bIns="91425" lIns="91425" spcFirstLastPara="1" rIns="91425" wrap="square" tIns="91425">
            <a:normAutofit/>
          </a:bodyPr>
          <a:lstStyle/>
          <a:p>
            <a:pPr indent="0" lvl="0" marL="0" rtl="0" algn="just">
              <a:spcBef>
                <a:spcPts val="1100"/>
              </a:spcBef>
              <a:spcAft>
                <a:spcPts val="0"/>
              </a:spcAft>
              <a:buNone/>
            </a:pPr>
            <a:r>
              <a:rPr lang="en" sz="1400">
                <a:solidFill>
                  <a:srgbClr val="000000"/>
                </a:solidFill>
                <a:highlight>
                  <a:srgbClr val="FFFFFF"/>
                </a:highlight>
                <a:latin typeface="Nunito SemiBold"/>
                <a:ea typeface="Nunito SemiBold"/>
                <a:cs typeface="Nunito SemiBold"/>
                <a:sym typeface="Nunito SemiBold"/>
              </a:rPr>
              <a:t>Big Mountain resort rates among the best in the country in nearly all of the key features a resort can offer. Below, you can see where it lies on the distribution of resorts across the country with respect to number of fast quads and total runs, which were the two most important features. </a:t>
            </a:r>
            <a:endParaRPr sz="1400">
              <a:solidFill>
                <a:srgbClr val="000000"/>
              </a:solidFill>
              <a:highlight>
                <a:srgbClr val="FFFFFF"/>
              </a:highlight>
              <a:latin typeface="Nunito SemiBold"/>
              <a:ea typeface="Nunito SemiBold"/>
              <a:cs typeface="Nunito SemiBold"/>
              <a:sym typeface="Nunito SemiBold"/>
            </a:endParaRPr>
          </a:p>
          <a:p>
            <a:pPr indent="0" lvl="0" marL="0" rtl="0" algn="l">
              <a:spcBef>
                <a:spcPts val="0"/>
              </a:spcBef>
              <a:spcAft>
                <a:spcPts val="1200"/>
              </a:spcAft>
              <a:buNone/>
            </a:pPr>
            <a:r>
              <a:t/>
            </a:r>
            <a:endParaRPr/>
          </a:p>
        </p:txBody>
      </p:sp>
      <p:pic>
        <p:nvPicPr>
          <p:cNvPr id="309" name="Google Shape;309;p18"/>
          <p:cNvPicPr preferRelativeResize="0"/>
          <p:nvPr/>
        </p:nvPicPr>
        <p:blipFill>
          <a:blip r:embed="rId3">
            <a:alphaModFix/>
          </a:blip>
          <a:stretch>
            <a:fillRect/>
          </a:stretch>
        </p:blipFill>
        <p:spPr>
          <a:xfrm>
            <a:off x="356250" y="2649575"/>
            <a:ext cx="4254824" cy="2315125"/>
          </a:xfrm>
          <a:prstGeom prst="rect">
            <a:avLst/>
          </a:prstGeom>
          <a:noFill/>
          <a:ln>
            <a:noFill/>
          </a:ln>
        </p:spPr>
      </p:pic>
      <p:pic>
        <p:nvPicPr>
          <p:cNvPr id="310" name="Google Shape;310;p18"/>
          <p:cNvPicPr preferRelativeResize="0"/>
          <p:nvPr/>
        </p:nvPicPr>
        <p:blipFill>
          <a:blip r:embed="rId4">
            <a:alphaModFix/>
          </a:blip>
          <a:stretch>
            <a:fillRect/>
          </a:stretch>
        </p:blipFill>
        <p:spPr>
          <a:xfrm>
            <a:off x="4651200" y="2649575"/>
            <a:ext cx="4247817" cy="231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618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Recommended Changes </a:t>
            </a:r>
            <a:endParaRPr/>
          </a:p>
        </p:txBody>
      </p:sp>
      <p:sp>
        <p:nvSpPr>
          <p:cNvPr id="316" name="Google Shape;316;p19"/>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O</a:t>
            </a:r>
            <a:r>
              <a:rPr lang="en" sz="1400">
                <a:solidFill>
                  <a:srgbClr val="000000"/>
                </a:solidFill>
                <a:highlight>
                  <a:srgbClr val="FFFFFF"/>
                </a:highlight>
              </a:rPr>
              <a:t>ur analysis evaluated that the best was #2, where a run would be added along with an additional chair lift. With these changes, we could expect an additional $1.99 increase to the ticket price, which amounts to $3,474,638 in additional revenue over a season. The other scenarios considered either did not increase the price or caused a decrease, which can be seen in the plots below displaying the impact of closing runs.</a:t>
            </a:r>
            <a:endParaRPr sz="1400"/>
          </a:p>
        </p:txBody>
      </p:sp>
      <p:pic>
        <p:nvPicPr>
          <p:cNvPr id="317" name="Google Shape;317;p19"/>
          <p:cNvPicPr preferRelativeResize="0"/>
          <p:nvPr/>
        </p:nvPicPr>
        <p:blipFill>
          <a:blip r:embed="rId3">
            <a:alphaModFix/>
          </a:blip>
          <a:stretch>
            <a:fillRect/>
          </a:stretch>
        </p:blipFill>
        <p:spPr>
          <a:xfrm>
            <a:off x="2770413" y="2728275"/>
            <a:ext cx="4097274" cy="218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323" name="Google Shape;323;p20"/>
          <p:cNvSpPr txBox="1"/>
          <p:nvPr>
            <p:ph idx="1" type="body"/>
          </p:nvPr>
        </p:nvSpPr>
        <p:spPr>
          <a:xfrm>
            <a:off x="1303800" y="1990050"/>
            <a:ext cx="7413300" cy="2660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Font typeface="Nunito SemiBold"/>
              <a:buChar char="●"/>
            </a:pPr>
            <a:r>
              <a:rPr lang="en" sz="1600">
                <a:latin typeface="Nunito SemiBold"/>
                <a:ea typeface="Nunito SemiBold"/>
                <a:cs typeface="Nunito SemiBold"/>
                <a:sym typeface="Nunito SemiBold"/>
              </a:rPr>
              <a:t>We used data from 276 resorts around the country to create an educated pricing model from which we made our recommendations.</a:t>
            </a:r>
            <a:endParaRPr sz="1600">
              <a:latin typeface="Nunito SemiBold"/>
              <a:ea typeface="Nunito SemiBold"/>
              <a:cs typeface="Nunito SemiBold"/>
              <a:sym typeface="Nunito SemiBold"/>
            </a:endParaRPr>
          </a:p>
          <a:p>
            <a:pPr indent="0" lvl="0" marL="0" rtl="0" algn="l">
              <a:spcBef>
                <a:spcPts val="1200"/>
              </a:spcBef>
              <a:spcAft>
                <a:spcPts val="0"/>
              </a:spcAft>
              <a:buNone/>
            </a:pPr>
            <a:r>
              <a:t/>
            </a:r>
            <a:endParaRPr sz="1600">
              <a:latin typeface="Nunito SemiBold"/>
              <a:ea typeface="Nunito SemiBold"/>
              <a:cs typeface="Nunito SemiBold"/>
              <a:sym typeface="Nunito SemiBold"/>
            </a:endParaRPr>
          </a:p>
          <a:p>
            <a:pPr indent="-330200" lvl="0" marL="457200" rtl="0" algn="l">
              <a:spcBef>
                <a:spcPts val="1200"/>
              </a:spcBef>
              <a:spcAft>
                <a:spcPts val="0"/>
              </a:spcAft>
              <a:buSzPts val="1600"/>
              <a:buFont typeface="Nunito SemiBold"/>
              <a:buChar char="●"/>
            </a:pPr>
            <a:r>
              <a:rPr lang="en" sz="1600">
                <a:latin typeface="Nunito SemiBold"/>
                <a:ea typeface="Nunito SemiBold"/>
                <a:cs typeface="Nunito SemiBold"/>
                <a:sym typeface="Nunito SemiBold"/>
              </a:rPr>
              <a:t>In </a:t>
            </a:r>
            <a:r>
              <a:rPr lang="en" sz="1600">
                <a:latin typeface="Nunito SemiBold"/>
                <a:ea typeface="Nunito SemiBold"/>
                <a:cs typeface="Nunito SemiBold"/>
                <a:sym typeface="Nunito SemiBold"/>
              </a:rPr>
              <a:t>conclusion</a:t>
            </a:r>
            <a:r>
              <a:rPr lang="en" sz="1600">
                <a:latin typeface="Nunito SemiBold"/>
                <a:ea typeface="Nunito SemiBold"/>
                <a:cs typeface="Nunito SemiBold"/>
                <a:sym typeface="Nunito SemiBold"/>
              </a:rPr>
              <a:t>, we would recommend setting the ticket price to $95.87.</a:t>
            </a:r>
            <a:endParaRPr sz="1600">
              <a:latin typeface="Nunito SemiBold"/>
              <a:ea typeface="Nunito SemiBold"/>
              <a:cs typeface="Nunito SemiBold"/>
              <a:sym typeface="Nunito SemiBold"/>
            </a:endParaRPr>
          </a:p>
          <a:p>
            <a:pPr indent="0" lvl="0" marL="457200" rtl="0" algn="l">
              <a:spcBef>
                <a:spcPts val="1200"/>
              </a:spcBef>
              <a:spcAft>
                <a:spcPts val="0"/>
              </a:spcAft>
              <a:buNone/>
            </a:pPr>
            <a:r>
              <a:t/>
            </a:r>
            <a:endParaRPr sz="1600">
              <a:latin typeface="Nunito SemiBold"/>
              <a:ea typeface="Nunito SemiBold"/>
              <a:cs typeface="Nunito SemiBold"/>
              <a:sym typeface="Nunito SemiBold"/>
            </a:endParaRPr>
          </a:p>
          <a:p>
            <a:pPr indent="-330200" lvl="0" marL="457200" rtl="0" algn="l">
              <a:spcBef>
                <a:spcPts val="1200"/>
              </a:spcBef>
              <a:spcAft>
                <a:spcPts val="0"/>
              </a:spcAft>
              <a:buSzPts val="1600"/>
              <a:buFont typeface="Nunito SemiBold"/>
              <a:buChar char="●"/>
            </a:pPr>
            <a:r>
              <a:rPr lang="en" sz="1600">
                <a:latin typeface="Nunito SemiBold"/>
                <a:ea typeface="Nunito SemiBold"/>
                <a:cs typeface="Nunito SemiBold"/>
                <a:sym typeface="Nunito SemiBold"/>
              </a:rPr>
              <a:t>Of the 4 facility changes being considered, we would recommend scenario #2.</a:t>
            </a:r>
            <a:endParaRPr sz="1600">
              <a:latin typeface="Nunito SemiBold"/>
              <a:ea typeface="Nunito SemiBold"/>
              <a:cs typeface="Nunito SemiBold"/>
              <a:sym typeface="Nunito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