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FD587-8147-4683-A556-3FCC4CF10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5826" y="1330774"/>
            <a:ext cx="9079832" cy="2098226"/>
          </a:xfrm>
        </p:spPr>
        <p:txBody>
          <a:bodyPr/>
          <a:lstStyle/>
          <a:p>
            <a:r>
              <a:rPr lang="es-ES" dirty="0"/>
              <a:t>Cas </a:t>
            </a:r>
            <a:r>
              <a:rPr lang="es-ES" dirty="0" err="1"/>
              <a:t>Kaggle</a:t>
            </a:r>
            <a:r>
              <a:rPr lang="es-ES" dirty="0"/>
              <a:t>:</a:t>
            </a:r>
            <a:br>
              <a:rPr lang="es-ES" dirty="0"/>
            </a:br>
            <a:r>
              <a:rPr lang="es-ES" sz="4400" dirty="0"/>
              <a:t>AIRLINE PASSENGER SATISFACTION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72D93E-A0CE-42EA-8044-19EC014F1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3827942"/>
            <a:ext cx="6831673" cy="1086237"/>
          </a:xfrm>
        </p:spPr>
        <p:txBody>
          <a:bodyPr/>
          <a:lstStyle/>
          <a:p>
            <a:r>
              <a:rPr lang="es-ES" dirty="0"/>
              <a:t>Albert Company Macarrón </a:t>
            </a:r>
          </a:p>
          <a:p>
            <a:r>
              <a:rPr lang="es-ES" dirty="0"/>
              <a:t>1490992</a:t>
            </a:r>
          </a:p>
        </p:txBody>
      </p:sp>
      <p:sp>
        <p:nvSpPr>
          <p:cNvPr id="5" name="QuadreDeText 4">
            <a:extLst>
              <a:ext uri="{FF2B5EF4-FFF2-40B4-BE49-F238E27FC236}">
                <a16:creationId xmlns:a16="http://schemas.microsoft.com/office/drawing/2014/main" id="{2F0BF3B0-93E0-4129-B53E-4C5841A06CF4}"/>
              </a:ext>
            </a:extLst>
          </p:cNvPr>
          <p:cNvSpPr txBox="1"/>
          <p:nvPr/>
        </p:nvSpPr>
        <p:spPr>
          <a:xfrm>
            <a:off x="3041975" y="4729513"/>
            <a:ext cx="64696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dirty="0"/>
              <a:t>https://github.com/albertcom23/APC_CasKaggle_1490992.git</a:t>
            </a:r>
          </a:p>
        </p:txBody>
      </p:sp>
    </p:spTree>
    <p:extLst>
      <p:ext uri="{BB962C8B-B14F-4D97-AF65-F5344CB8AC3E}">
        <p14:creationId xmlns:p14="http://schemas.microsoft.com/office/powerpoint/2010/main" val="358368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89AE1-B61A-4783-A623-30DDC66B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Introducció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5E8C9A-F18F-4E35-AA67-3A3592755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56006"/>
            <a:ext cx="9601200" cy="3581400"/>
          </a:xfrm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ca-ES" sz="1800" b="0" i="0" u="none" strike="noStrike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L’objectiu d’aquesta pràctica consisteix en trobar el millor model per a representar les dades del nostre </a:t>
            </a:r>
            <a:r>
              <a:rPr lang="ca-ES" sz="1800" b="0" i="0" u="none" strike="noStrike" dirty="0" err="1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dataset</a:t>
            </a:r>
            <a:r>
              <a:rPr lang="ca-ES" sz="1800" b="0" i="0" u="none" strike="noStrike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.</a:t>
            </a:r>
            <a:endParaRPr lang="ca-ES" b="0" dirty="0">
              <a:solidFill>
                <a:schemeClr val="tx1"/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ca-ES" sz="1800" b="0" i="0" u="none" strike="noStrike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El nostre </a:t>
            </a:r>
            <a:r>
              <a:rPr lang="ca-ES" sz="1800" b="0" i="0" u="none" strike="noStrike" dirty="0" err="1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Dataset</a:t>
            </a:r>
            <a:r>
              <a:rPr lang="ca-ES" sz="1800" dirty="0">
                <a:solidFill>
                  <a:schemeClr val="tx1"/>
                </a:solidFill>
                <a:latin typeface="Lato" panose="020B0604020202020204" pitchFamily="34" charset="0"/>
              </a:rPr>
              <a:t> </a:t>
            </a:r>
            <a:r>
              <a:rPr lang="ca-ES" sz="1800" b="0" i="0" u="none" strike="noStrike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: </a:t>
            </a:r>
            <a:endParaRPr lang="ca-ES" b="0" dirty="0">
              <a:solidFill>
                <a:schemeClr val="tx1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a-ES" sz="1800" b="0" i="0" u="none" strike="noStrike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Informació de passatgers d’una </a:t>
            </a:r>
            <a:r>
              <a:rPr lang="ca-ES" sz="1800" b="0" i="0" u="none" strike="noStrike" dirty="0" err="1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aerolínea</a:t>
            </a:r>
            <a:r>
              <a:rPr lang="ca-ES" sz="1800" b="0" i="0" u="none" strike="noStrike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ca-ES" sz="1800" b="0" i="0" u="none" strike="noStrike" dirty="0">
              <a:solidFill>
                <a:schemeClr val="tx1"/>
              </a:solidFill>
              <a:effectLst/>
              <a:latin typeface="Lato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ca-ES" sz="1800" b="0" i="0" u="none" strike="noStrike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Conté un </a:t>
            </a:r>
            <a:r>
              <a:rPr lang="ca-ES" sz="1800" b="0" i="0" u="none" strike="noStrike" dirty="0" err="1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dataset</a:t>
            </a:r>
            <a:r>
              <a:rPr lang="ca-ES" sz="1800" b="0" i="0" u="none" strike="noStrike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 pel </a:t>
            </a:r>
            <a:r>
              <a:rPr lang="ca-ES" sz="1800" b="0" i="0" u="none" strike="noStrike" dirty="0" err="1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train</a:t>
            </a:r>
            <a:r>
              <a:rPr lang="ca-ES" sz="1800" b="0" i="0" u="none" strike="noStrike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 i un pel test</a:t>
            </a:r>
          </a:p>
          <a:p>
            <a:pPr lvl="1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ca-ES" sz="1800" i="0" dirty="0" err="1">
                <a:solidFill>
                  <a:schemeClr val="tx1"/>
                </a:solidFill>
                <a:latin typeface="Lato" panose="020B0604020202020204" pitchFamily="34" charset="0"/>
              </a:rPr>
              <a:t>Train</a:t>
            </a:r>
            <a:r>
              <a:rPr lang="ca-ES" sz="1800" i="0" dirty="0">
                <a:solidFill>
                  <a:schemeClr val="tx1"/>
                </a:solidFill>
                <a:latin typeface="Lato" panose="020B0604020202020204" pitchFamily="34" charset="0"/>
              </a:rPr>
              <a:t>: 103.904 files</a:t>
            </a:r>
          </a:p>
          <a:p>
            <a:pPr lvl="1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ca-ES" sz="1800" b="0" i="0" u="none" strike="noStrike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Test: 25.976 files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ca-ES" sz="1800" b="0" i="0" u="none" strike="noStrike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El nostre objectiu serà predir si el client </a:t>
            </a:r>
            <a:r>
              <a:rPr lang="ca-ES" sz="1800" dirty="0" err="1">
                <a:solidFill>
                  <a:schemeClr val="tx1"/>
                </a:solidFill>
                <a:latin typeface="Lato" panose="020B0604020202020204" pitchFamily="34" charset="0"/>
              </a:rPr>
              <a:t>está</a:t>
            </a:r>
            <a:r>
              <a:rPr lang="ca-ES" sz="1800" dirty="0">
                <a:solidFill>
                  <a:schemeClr val="tx1"/>
                </a:solidFill>
                <a:latin typeface="Lato" panose="020B0604020202020204" pitchFamily="34" charset="0"/>
              </a:rPr>
              <a:t> o no satisfet amb el vol.</a:t>
            </a:r>
            <a:endParaRPr lang="ca-ES" sz="1800" b="0" i="0" u="none" strike="noStrike" dirty="0">
              <a:solidFill>
                <a:schemeClr val="tx1"/>
              </a:solidFill>
              <a:effectLst/>
              <a:latin typeface="Lat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05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4F537-A423-4311-9A2A-47E57EFA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Anàlisi</a:t>
            </a:r>
            <a:r>
              <a:rPr lang="es-ES" dirty="0"/>
              <a:t> de les 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32B610-FFC0-45C8-9761-77A2A21E0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5568"/>
            <a:ext cx="5043489" cy="3581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ca-ES" sz="1800" b="0" i="0" u="none" strike="noStrike" dirty="0" err="1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Dataset</a:t>
            </a:r>
            <a:r>
              <a:rPr lang="ca-ES" sz="1800" dirty="0">
                <a:solidFill>
                  <a:schemeClr val="tx1"/>
                </a:solidFill>
                <a:latin typeface="Lato" panose="020B0604020202020204" pitchFamily="34" charset="0"/>
              </a:rPr>
              <a:t> amb 24 atributs:</a:t>
            </a:r>
            <a:r>
              <a:rPr lang="ca-ES" sz="1800" b="0" i="0" u="none" strike="noStrike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 </a:t>
            </a:r>
          </a:p>
          <a:p>
            <a:endParaRPr lang="es-ES" dirty="0"/>
          </a:p>
        </p:txBody>
      </p:sp>
      <p:pic>
        <p:nvPicPr>
          <p:cNvPr id="5" name="Imatge 4">
            <a:extLst>
              <a:ext uri="{FF2B5EF4-FFF2-40B4-BE49-F238E27FC236}">
                <a16:creationId xmlns:a16="http://schemas.microsoft.com/office/drawing/2014/main" id="{9DC76F07-2D71-46E4-BB3A-220D37A24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055" y="2171700"/>
            <a:ext cx="4774945" cy="4175036"/>
          </a:xfrm>
          <a:prstGeom prst="rect">
            <a:avLst/>
          </a:prstGeom>
        </p:spPr>
      </p:pic>
      <p:sp>
        <p:nvSpPr>
          <p:cNvPr id="6" name="QuadreDeText 5">
            <a:extLst>
              <a:ext uri="{FF2B5EF4-FFF2-40B4-BE49-F238E27FC236}">
                <a16:creationId xmlns:a16="http://schemas.microsoft.com/office/drawing/2014/main" id="{82E13993-7709-453D-88AA-305E3380C884}"/>
              </a:ext>
            </a:extLst>
          </p:cNvPr>
          <p:cNvSpPr txBox="1"/>
          <p:nvPr/>
        </p:nvSpPr>
        <p:spPr>
          <a:xfrm>
            <a:off x="6415087" y="2675027"/>
            <a:ext cx="27111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>
                <a:latin typeface="Lato" panose="020B0604020202020204" pitchFamily="34" charset="0"/>
              </a:rPr>
              <a:t>Tipus d’atributs: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dirty="0" err="1">
                <a:latin typeface="Lato" panose="020B0604020202020204" pitchFamily="34" charset="0"/>
              </a:rPr>
              <a:t>Int</a:t>
            </a:r>
            <a:endParaRPr lang="ca-ES" dirty="0">
              <a:latin typeface="Lato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dirty="0" err="1">
                <a:latin typeface="Lato" panose="020B0604020202020204" pitchFamily="34" charset="0"/>
              </a:rPr>
              <a:t>F</a:t>
            </a:r>
            <a:r>
              <a:rPr lang="ca-ES" b="0" i="0" u="none" strike="noStrike" dirty="0" err="1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loat</a:t>
            </a:r>
            <a:endParaRPr lang="ca-ES" b="0" i="0" u="none" strike="noStrike" dirty="0">
              <a:solidFill>
                <a:schemeClr val="tx1"/>
              </a:solidFill>
              <a:effectLst/>
              <a:latin typeface="Lato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a-ES" b="0" i="0" u="none" strike="noStrike" dirty="0" err="1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Strings</a:t>
            </a:r>
            <a:r>
              <a:rPr lang="ca-ES" b="0" i="0" u="none" strike="noStrike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ca-ES" b="0" i="0" u="none" strike="noStrike" dirty="0">
                <a:solidFill>
                  <a:schemeClr val="tx1"/>
                </a:solidFill>
                <a:effectLst/>
                <a:latin typeface="Lato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ca-ES" b="0" i="0" u="none" strike="noStrike" dirty="0" err="1">
                <a:solidFill>
                  <a:schemeClr val="tx1"/>
                </a:solidFill>
                <a:effectLst/>
                <a:latin typeface="Lato" panose="020B0604020202020204" pitchFamily="34" charset="0"/>
                <a:sym typeface="Wingdings" panose="05000000000000000000" pitchFamily="2" charset="2"/>
              </a:rPr>
              <a:t>Int</a:t>
            </a:r>
            <a:endParaRPr lang="ca-ES" b="0" i="0" u="none" strike="noStrike" dirty="0">
              <a:solidFill>
                <a:schemeClr val="tx1"/>
              </a:solidFill>
              <a:effectLst/>
              <a:latin typeface="Lato" panose="020B0604020202020204" pitchFamily="34" charset="0"/>
              <a:sym typeface="Wingdings" panose="05000000000000000000" pitchFamily="2" charset="2"/>
            </a:endParaRPr>
          </a:p>
          <a:p>
            <a:pPr lvl="1"/>
            <a:endParaRPr lang="ca-ES" b="0" i="0" u="none" strike="noStrike" dirty="0">
              <a:solidFill>
                <a:schemeClr val="tx1"/>
              </a:solidFill>
              <a:effectLst/>
              <a:latin typeface="Lato" panose="020B0604020202020204" pitchFamily="34" charset="0"/>
            </a:endParaRPr>
          </a:p>
          <a:p>
            <a:endParaRPr lang="es-ES" dirty="0"/>
          </a:p>
        </p:txBody>
      </p:sp>
      <p:sp>
        <p:nvSpPr>
          <p:cNvPr id="9" name="QuadreDeText 8">
            <a:extLst>
              <a:ext uri="{FF2B5EF4-FFF2-40B4-BE49-F238E27FC236}">
                <a16:creationId xmlns:a16="http://schemas.microsoft.com/office/drawing/2014/main" id="{5962C25C-FF6F-412E-B3E6-42D949CA7184}"/>
              </a:ext>
            </a:extLst>
          </p:cNvPr>
          <p:cNvSpPr txBox="1"/>
          <p:nvPr/>
        </p:nvSpPr>
        <p:spPr>
          <a:xfrm>
            <a:off x="6415086" y="4198004"/>
            <a:ext cx="4405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ca-ES" dirty="0">
                <a:latin typeface="Lato" panose="020B0604020202020204" pitchFamily="34" charset="0"/>
              </a:rPr>
              <a:t>Eliminem columnes irrellevants  com el </a:t>
            </a:r>
            <a:r>
              <a:rPr lang="ca-ES" dirty="0" err="1">
                <a:latin typeface="Lato" panose="020B0604020202020204" pitchFamily="34" charset="0"/>
              </a:rPr>
              <a:t>id</a:t>
            </a:r>
            <a:r>
              <a:rPr lang="ca-ES" sz="1800" b="0" i="0" u="none" strike="noStrike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 </a:t>
            </a:r>
          </a:p>
        </p:txBody>
      </p:sp>
      <p:sp>
        <p:nvSpPr>
          <p:cNvPr id="10" name="QuadreDeText 9">
            <a:extLst>
              <a:ext uri="{FF2B5EF4-FFF2-40B4-BE49-F238E27FC236}">
                <a16:creationId xmlns:a16="http://schemas.microsoft.com/office/drawing/2014/main" id="{46E4E788-B7EC-48E2-BB33-1A57F6E33DD3}"/>
              </a:ext>
            </a:extLst>
          </p:cNvPr>
          <p:cNvSpPr txBox="1"/>
          <p:nvPr/>
        </p:nvSpPr>
        <p:spPr>
          <a:xfrm>
            <a:off x="6415086" y="2105999"/>
            <a:ext cx="4405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ca-ES" dirty="0">
                <a:latin typeface="Lato" panose="020B0604020202020204" pitchFamily="34" charset="0"/>
              </a:rPr>
              <a:t>Atribut objectiu: </a:t>
            </a:r>
            <a:r>
              <a:rPr lang="ca-ES" dirty="0" err="1">
                <a:latin typeface="Lato" panose="020B0604020202020204" pitchFamily="34" charset="0"/>
              </a:rPr>
              <a:t>satisfaction</a:t>
            </a:r>
            <a:endParaRPr lang="ca-ES" sz="1800" b="0" i="0" u="none" strike="noStrike" dirty="0">
              <a:solidFill>
                <a:schemeClr val="tx1"/>
              </a:solidFill>
              <a:effectLst/>
              <a:latin typeface="Lato" panose="020B0604020202020204" pitchFamily="34" charset="0"/>
            </a:endParaRPr>
          </a:p>
        </p:txBody>
      </p:sp>
      <p:sp>
        <p:nvSpPr>
          <p:cNvPr id="11" name="QuadreDeText 10">
            <a:extLst>
              <a:ext uri="{FF2B5EF4-FFF2-40B4-BE49-F238E27FC236}">
                <a16:creationId xmlns:a16="http://schemas.microsoft.com/office/drawing/2014/main" id="{CFE62726-E547-4855-87DB-DDBED27C6C99}"/>
              </a:ext>
            </a:extLst>
          </p:cNvPr>
          <p:cNvSpPr txBox="1"/>
          <p:nvPr/>
        </p:nvSpPr>
        <p:spPr>
          <a:xfrm>
            <a:off x="6415086" y="4760485"/>
            <a:ext cx="44053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ca-ES" dirty="0">
                <a:latin typeface="Lato" panose="020B0604020202020204" pitchFamily="34" charset="0"/>
              </a:rPr>
              <a:t>Eliminem files amb valors </a:t>
            </a:r>
            <a:r>
              <a:rPr lang="ca-ES" dirty="0" err="1">
                <a:latin typeface="Lato" panose="020B0604020202020204" pitchFamily="34" charset="0"/>
              </a:rPr>
              <a:t>nulls</a:t>
            </a:r>
            <a:r>
              <a:rPr lang="ca-ES" dirty="0">
                <a:latin typeface="Lato" panose="020B0604020202020204" pitchFamily="34" charset="0"/>
              </a:rPr>
              <a:t> (</a:t>
            </a:r>
            <a:r>
              <a:rPr lang="ca-ES" dirty="0" err="1">
                <a:latin typeface="Lato" panose="020B0604020202020204" pitchFamily="34" charset="0"/>
              </a:rPr>
              <a:t>Deaperture</a:t>
            </a:r>
            <a:r>
              <a:rPr lang="ca-ES" dirty="0">
                <a:latin typeface="Lato" panose="020B0604020202020204" pitchFamily="34" charset="0"/>
              </a:rPr>
              <a:t> </a:t>
            </a:r>
            <a:r>
              <a:rPr lang="ca-ES" dirty="0" err="1">
                <a:latin typeface="Lato" panose="020B0604020202020204" pitchFamily="34" charset="0"/>
              </a:rPr>
              <a:t>Delay</a:t>
            </a:r>
            <a:r>
              <a:rPr lang="ca-ES" dirty="0">
                <a:latin typeface="Lato" panose="020B0604020202020204" pitchFamily="34" charset="0"/>
              </a:rPr>
              <a:t> in Minutes)</a:t>
            </a:r>
            <a:r>
              <a:rPr lang="ca-ES" sz="1800" b="0" i="0" u="none" strike="noStrike" dirty="0">
                <a:solidFill>
                  <a:schemeClr val="tx1"/>
                </a:solidFill>
                <a:effectLst/>
                <a:latin typeface="Lato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02122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6CA44E7-1AB4-415D-9129-13CFD1D6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52893"/>
            <a:ext cx="9601200" cy="1485900"/>
          </a:xfrm>
        </p:spPr>
        <p:txBody>
          <a:bodyPr/>
          <a:lstStyle/>
          <a:p>
            <a:r>
              <a:rPr lang="ca-ES" dirty="0"/>
              <a:t>Anàlisi</a:t>
            </a:r>
            <a:r>
              <a:rPr lang="es-ES" dirty="0"/>
              <a:t> de les dades</a:t>
            </a:r>
          </a:p>
        </p:txBody>
      </p:sp>
      <p:pic>
        <p:nvPicPr>
          <p:cNvPr id="10" name="Imatge 9">
            <a:extLst>
              <a:ext uri="{FF2B5EF4-FFF2-40B4-BE49-F238E27FC236}">
                <a16:creationId xmlns:a16="http://schemas.microsoft.com/office/drawing/2014/main" id="{51CC9773-0C08-47C5-8C1B-E1FB825DE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33699"/>
            <a:ext cx="6480537" cy="5762157"/>
          </a:xfrm>
          <a:prstGeom prst="rect">
            <a:avLst/>
          </a:prstGeom>
        </p:spPr>
      </p:pic>
      <p:sp>
        <p:nvSpPr>
          <p:cNvPr id="11" name="QuadreDeText 10">
            <a:extLst>
              <a:ext uri="{FF2B5EF4-FFF2-40B4-BE49-F238E27FC236}">
                <a16:creationId xmlns:a16="http://schemas.microsoft.com/office/drawing/2014/main" id="{0EA9E883-32B1-4278-AC9D-E66C495B44D9}"/>
              </a:ext>
            </a:extLst>
          </p:cNvPr>
          <p:cNvSpPr txBox="1"/>
          <p:nvPr/>
        </p:nvSpPr>
        <p:spPr>
          <a:xfrm>
            <a:off x="8123068" y="1731145"/>
            <a:ext cx="37641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b="0" i="0" u="none" strike="noStrike" dirty="0" err="1">
                <a:effectLst/>
                <a:latin typeface="Lato" panose="020F0502020204030203" pitchFamily="34" charset="0"/>
              </a:rPr>
              <a:t>Correlació</a:t>
            </a:r>
            <a:r>
              <a:rPr lang="es-ES" b="0" i="0" u="none" strike="noStrike" dirty="0">
                <a:effectLst/>
                <a:latin typeface="Lato" panose="020F0502020204030203" pitchFamily="34" charset="0"/>
              </a:rPr>
              <a:t> entre les dades:</a:t>
            </a:r>
            <a:endParaRPr lang="es-E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s-ES" b="0" dirty="0">
                <a:effectLst/>
              </a:rPr>
            </a:br>
            <a:r>
              <a:rPr lang="es-ES" b="0" i="0" u="none" strike="noStrike" dirty="0">
                <a:effectLst/>
                <a:latin typeface="Lato" panose="020F0502020204030203" pitchFamily="34" charset="0"/>
              </a:rPr>
              <a:t>Per la Variable </a:t>
            </a:r>
            <a:r>
              <a:rPr lang="es-ES" b="0" i="0" u="none" strike="noStrike" dirty="0" err="1">
                <a:effectLst/>
                <a:latin typeface="Lato" panose="020F0502020204030203" pitchFamily="34" charset="0"/>
              </a:rPr>
              <a:t>Objectiu</a:t>
            </a:r>
            <a:r>
              <a:rPr lang="es-ES" b="0" i="0" u="none" strike="noStrike" dirty="0">
                <a:effectLst/>
                <a:latin typeface="Lato" panose="020F0502020204030203" pitchFamily="34" charset="0"/>
              </a:rPr>
              <a:t> (</a:t>
            </a:r>
            <a:r>
              <a:rPr lang="es-ES" b="0" i="0" u="none" strike="noStrike" dirty="0" err="1">
                <a:effectLst/>
                <a:latin typeface="Lato" panose="020F0502020204030203" pitchFamily="34" charset="0"/>
              </a:rPr>
              <a:t>satisfaction</a:t>
            </a:r>
            <a:r>
              <a:rPr lang="es-ES" b="0" i="0" u="none" strike="noStrike" dirty="0">
                <a:effectLst/>
                <a:latin typeface="Lato" panose="020F0502020204030203" pitchFamily="34" charset="0"/>
              </a:rPr>
              <a:t>)</a:t>
            </a:r>
            <a:endParaRPr lang="es-E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br>
              <a:rPr lang="es-ES" b="0" dirty="0">
                <a:effectLst/>
              </a:rPr>
            </a:br>
            <a:r>
              <a:rPr lang="es-ES" b="0" i="0" u="none" strike="noStrike" dirty="0" err="1">
                <a:effectLst/>
                <a:latin typeface="Lato" panose="020F0502020204030203" pitchFamily="34" charset="0"/>
              </a:rPr>
              <a:t>Correlacions</a:t>
            </a:r>
            <a:r>
              <a:rPr lang="es-ES" b="0" i="0" u="none" strike="noStrike" dirty="0">
                <a:effectLst/>
                <a:latin typeface="Lato" panose="020F0502020204030203" pitchFamily="34" charset="0"/>
              </a:rPr>
              <a:t> </a:t>
            </a:r>
            <a:r>
              <a:rPr lang="es-ES" b="0" i="0" u="none" strike="noStrike" dirty="0" err="1">
                <a:effectLst/>
                <a:latin typeface="Lato" panose="020F0502020204030203" pitchFamily="34" charset="0"/>
              </a:rPr>
              <a:t>més</a:t>
            </a:r>
            <a:r>
              <a:rPr lang="es-ES" b="0" i="0" u="none" strike="noStrike" dirty="0">
                <a:effectLst/>
                <a:latin typeface="Lato" panose="020F0502020204030203" pitchFamily="34" charset="0"/>
              </a:rPr>
              <a:t> altes 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0" i="0" u="none" strike="noStrike" dirty="0">
                <a:effectLst/>
                <a:latin typeface="Lato" panose="020F0502020204030203" pitchFamily="34" charset="0"/>
              </a:rPr>
              <a:t>Online </a:t>
            </a:r>
            <a:r>
              <a:rPr lang="es-ES" b="0" i="0" u="none" strike="noStrike" dirty="0" err="1">
                <a:effectLst/>
                <a:latin typeface="Lato" panose="020F0502020204030203" pitchFamily="34" charset="0"/>
              </a:rPr>
              <a:t>Boarding</a:t>
            </a:r>
            <a:r>
              <a:rPr lang="es-ES" b="0" i="0" u="none" strike="noStrike" dirty="0">
                <a:effectLst/>
                <a:latin typeface="Lato" panose="020F0502020204030203" pitchFamily="34" charset="0"/>
              </a:rPr>
              <a:t> (0,5)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 err="1">
                <a:latin typeface="Lato" panose="020F0502020204030203" pitchFamily="34" charset="0"/>
              </a:rPr>
              <a:t>Inflight</a:t>
            </a:r>
            <a:r>
              <a:rPr lang="es-ES" dirty="0">
                <a:latin typeface="Lato" panose="020F0502020204030203" pitchFamily="34" charset="0"/>
              </a:rPr>
              <a:t> </a:t>
            </a:r>
            <a:r>
              <a:rPr lang="es-ES" dirty="0" err="1">
                <a:latin typeface="Lato" panose="020F0502020204030203" pitchFamily="34" charset="0"/>
              </a:rPr>
              <a:t>entreteiment</a:t>
            </a:r>
            <a:r>
              <a:rPr lang="es-ES" dirty="0">
                <a:latin typeface="Lato" panose="020F0502020204030203" pitchFamily="34" charset="0"/>
              </a:rPr>
              <a:t> </a:t>
            </a:r>
            <a:r>
              <a:rPr lang="es-ES" b="0" i="0" u="none" strike="noStrike" dirty="0">
                <a:effectLst/>
                <a:latin typeface="Lato" panose="020F0502020204030203" pitchFamily="34" charset="0"/>
              </a:rPr>
              <a:t>(0,4)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 err="1">
                <a:latin typeface="Lato" panose="020F0502020204030203" pitchFamily="34" charset="0"/>
              </a:rPr>
              <a:t>Type</a:t>
            </a:r>
            <a:r>
              <a:rPr lang="es-ES" dirty="0">
                <a:latin typeface="Lato" panose="020F0502020204030203" pitchFamily="34" charset="0"/>
              </a:rPr>
              <a:t> </a:t>
            </a:r>
            <a:r>
              <a:rPr lang="es-ES" dirty="0" err="1">
                <a:latin typeface="Lato" panose="020F0502020204030203" pitchFamily="34" charset="0"/>
              </a:rPr>
              <a:t>of</a:t>
            </a:r>
            <a:r>
              <a:rPr lang="es-ES" dirty="0">
                <a:latin typeface="Lato" panose="020F0502020204030203" pitchFamily="34" charset="0"/>
              </a:rPr>
              <a:t> </a:t>
            </a:r>
            <a:r>
              <a:rPr lang="es-ES" dirty="0" err="1">
                <a:latin typeface="Lato" panose="020F0502020204030203" pitchFamily="34" charset="0"/>
              </a:rPr>
              <a:t>Travel</a:t>
            </a:r>
            <a:r>
              <a:rPr lang="es-ES" dirty="0">
                <a:latin typeface="Lato" panose="020F0502020204030203" pitchFamily="34" charset="0"/>
              </a:rPr>
              <a:t> (0,45)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0" i="0" u="none" strike="noStrike" dirty="0" err="1">
                <a:effectLst/>
                <a:latin typeface="Lato" panose="020F0502020204030203" pitchFamily="34" charset="0"/>
              </a:rPr>
              <a:t>Class</a:t>
            </a:r>
            <a:r>
              <a:rPr lang="es-ES" b="0" i="0" u="none" strike="noStrike" dirty="0">
                <a:effectLst/>
                <a:latin typeface="Lato" panose="020F0502020204030203" pitchFamily="34" charset="0"/>
              </a:rPr>
              <a:t> (0,45)</a:t>
            </a:r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45096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6ED5A-FB30-498C-B6D8-6A427D86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Mètode</a:t>
            </a:r>
            <a:r>
              <a:rPr lang="es-ES" dirty="0"/>
              <a:t> </a:t>
            </a:r>
            <a:r>
              <a:rPr lang="es-ES" dirty="0" err="1"/>
              <a:t>d’aprenentatge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4552E2-7587-48E0-89E7-41B668B47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67514"/>
            <a:ext cx="9601200" cy="395389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Al </a:t>
            </a:r>
            <a:r>
              <a:rPr lang="es-ES" dirty="0" err="1"/>
              <a:t>treactar</a:t>
            </a:r>
            <a:r>
              <a:rPr lang="es-ES" dirty="0"/>
              <a:t>-se de un target </a:t>
            </a:r>
            <a:r>
              <a:rPr lang="es-ES" dirty="0" err="1"/>
              <a:t>binari</a:t>
            </a:r>
            <a:r>
              <a:rPr lang="es-ES" dirty="0"/>
              <a:t> ( </a:t>
            </a:r>
            <a:r>
              <a:rPr lang="es-ES" dirty="0" err="1"/>
              <a:t>satisfets</a:t>
            </a:r>
            <a:r>
              <a:rPr lang="es-ES" dirty="0"/>
              <a:t> o no </a:t>
            </a:r>
            <a:r>
              <a:rPr lang="es-ES" dirty="0" err="1"/>
              <a:t>satisfets</a:t>
            </a:r>
            <a:r>
              <a:rPr lang="es-ES" dirty="0"/>
              <a:t>) he </a:t>
            </a:r>
            <a:r>
              <a:rPr lang="es-ES" dirty="0" err="1"/>
              <a:t>implementat</a:t>
            </a:r>
            <a:r>
              <a:rPr lang="es-ES" dirty="0"/>
              <a:t> </a:t>
            </a:r>
            <a:r>
              <a:rPr lang="es-ES" dirty="0" err="1"/>
              <a:t>diferents</a:t>
            </a:r>
            <a:r>
              <a:rPr lang="es-ES" dirty="0"/>
              <a:t> </a:t>
            </a:r>
            <a:r>
              <a:rPr lang="es-ES" dirty="0" err="1"/>
              <a:t>classificadors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Regresor Lineal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SVM (</a:t>
            </a:r>
            <a:r>
              <a:rPr lang="es-ES" i="0" dirty="0" err="1">
                <a:solidFill>
                  <a:srgbClr val="202124"/>
                </a:solidFill>
                <a:effectLst/>
              </a:rPr>
              <a:t>Support</a:t>
            </a:r>
            <a:r>
              <a:rPr lang="es-ES" i="0" dirty="0">
                <a:solidFill>
                  <a:srgbClr val="202124"/>
                </a:solidFill>
                <a:effectLst/>
              </a:rPr>
              <a:t> Vector </a:t>
            </a:r>
            <a:r>
              <a:rPr lang="es-ES" dirty="0">
                <a:solidFill>
                  <a:srgbClr val="202124"/>
                </a:solidFill>
              </a:rPr>
              <a:t>M</a:t>
            </a:r>
            <a:r>
              <a:rPr lang="es-ES" i="0" dirty="0">
                <a:solidFill>
                  <a:srgbClr val="202124"/>
                </a:solidFill>
                <a:effectLst/>
              </a:rPr>
              <a:t>achine</a:t>
            </a:r>
            <a:r>
              <a:rPr lang="es-ES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MLP (Multi-</a:t>
            </a:r>
            <a:r>
              <a:rPr lang="es-ES" dirty="0" err="1"/>
              <a:t>Layer</a:t>
            </a:r>
            <a:r>
              <a:rPr lang="es-ES" dirty="0"/>
              <a:t> </a:t>
            </a:r>
            <a:r>
              <a:rPr lang="es-ES" dirty="0" err="1"/>
              <a:t>Perception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 err="1"/>
              <a:t>Mètrica</a:t>
            </a:r>
            <a:r>
              <a:rPr lang="es-ES" dirty="0"/>
              <a:t> </a:t>
            </a:r>
            <a:r>
              <a:rPr lang="es-ES" dirty="0" err="1"/>
              <a:t>escollida</a:t>
            </a:r>
            <a:r>
              <a:rPr lang="es-ES" dirty="0"/>
              <a:t>: </a:t>
            </a:r>
            <a:r>
              <a:rPr lang="es-ES" dirty="0" err="1"/>
              <a:t>Accuracy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Cap</a:t>
            </a:r>
            <a:r>
              <a:rPr lang="es-ES" dirty="0"/>
              <a:t> </a:t>
            </a:r>
            <a:r>
              <a:rPr lang="es-ES" dirty="0" err="1"/>
              <a:t>classificació</a:t>
            </a:r>
            <a:r>
              <a:rPr lang="es-ES" dirty="0"/>
              <a:t> </a:t>
            </a:r>
            <a:r>
              <a:rPr lang="es-ES" dirty="0" err="1"/>
              <a:t>erronia</a:t>
            </a:r>
            <a:r>
              <a:rPr lang="es-ES" dirty="0"/>
              <a:t> </a:t>
            </a:r>
            <a:r>
              <a:rPr lang="es-ES" dirty="0" err="1"/>
              <a:t>és</a:t>
            </a:r>
            <a:r>
              <a:rPr lang="es-ES" dirty="0"/>
              <a:t> especialmente perjudicial</a:t>
            </a:r>
          </a:p>
          <a:p>
            <a:pPr marL="0" indent="0">
              <a:buNone/>
            </a:pPr>
            <a:r>
              <a:rPr lang="es-ES" dirty="0" err="1"/>
              <a:t>Veurem</a:t>
            </a:r>
            <a:r>
              <a:rPr lang="es-ES" dirty="0"/>
              <a:t> la </a:t>
            </a:r>
            <a:r>
              <a:rPr lang="es-ES" dirty="0" err="1"/>
              <a:t>difencia</a:t>
            </a:r>
            <a:r>
              <a:rPr lang="es-ES" dirty="0"/>
              <a:t> de </a:t>
            </a:r>
            <a:r>
              <a:rPr lang="es-ES" dirty="0" err="1"/>
              <a:t>resultats</a:t>
            </a:r>
            <a:r>
              <a:rPr lang="es-ES" dirty="0"/>
              <a:t> </a:t>
            </a:r>
            <a:r>
              <a:rPr lang="es-ES" dirty="0" err="1"/>
              <a:t>amb</a:t>
            </a:r>
            <a:r>
              <a:rPr lang="es-ES" dirty="0"/>
              <a:t> les dades escalades i </a:t>
            </a:r>
            <a:r>
              <a:rPr lang="es-ES" dirty="0" err="1"/>
              <a:t>sense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098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F7A9A-AE0F-4ED0-BE75-AFE0AF87A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Resultats</a:t>
            </a:r>
            <a:endParaRPr lang="es-ES" dirty="0"/>
          </a:p>
        </p:txBody>
      </p:sp>
      <p:sp>
        <p:nvSpPr>
          <p:cNvPr id="6" name="QuadreDeText 5">
            <a:extLst>
              <a:ext uri="{FF2B5EF4-FFF2-40B4-BE49-F238E27FC236}">
                <a16:creationId xmlns:a16="http://schemas.microsoft.com/office/drawing/2014/main" id="{88555E15-B968-4303-B6B9-B2F844E7835B}"/>
              </a:ext>
            </a:extLst>
          </p:cNvPr>
          <p:cNvSpPr txBox="1"/>
          <p:nvPr/>
        </p:nvSpPr>
        <p:spPr>
          <a:xfrm>
            <a:off x="9525741" y="2044517"/>
            <a:ext cx="24590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Millor model: </a:t>
            </a:r>
          </a:p>
          <a:p>
            <a:r>
              <a:rPr lang="ca-ES" dirty="0"/>
              <a:t>MLP amb paràmetres</a:t>
            </a:r>
          </a:p>
          <a:p>
            <a:r>
              <a:rPr lang="ca-ES" dirty="0"/>
              <a:t> </a:t>
            </a:r>
          </a:p>
          <a:p>
            <a:r>
              <a:rPr lang="ca-ES" dirty="0" err="1"/>
              <a:t>Accuracy</a:t>
            </a:r>
            <a:r>
              <a:rPr lang="ca-ES" dirty="0"/>
              <a:t>: </a:t>
            </a:r>
          </a:p>
          <a:p>
            <a:r>
              <a:rPr lang="ca-ES" dirty="0"/>
              <a:t>92,60%</a:t>
            </a:r>
          </a:p>
        </p:txBody>
      </p:sp>
      <p:pic>
        <p:nvPicPr>
          <p:cNvPr id="8" name="Imatge 7">
            <a:extLst>
              <a:ext uri="{FF2B5EF4-FFF2-40B4-BE49-F238E27FC236}">
                <a16:creationId xmlns:a16="http://schemas.microsoft.com/office/drawing/2014/main" id="{5CFB0BDF-6987-42D5-AE5D-255765C5F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70" y="1854017"/>
            <a:ext cx="8610671" cy="424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0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4C2EA-AC4E-4ED5-82C0-7928BCAD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Conclusions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AFCC9C-48B6-4C8A-B4FA-83BC1552B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0072"/>
            <a:ext cx="9867530" cy="420357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He </a:t>
            </a:r>
            <a:r>
              <a:rPr lang="es-ES" dirty="0" err="1"/>
              <a:t>aconseguit</a:t>
            </a:r>
            <a:r>
              <a:rPr lang="es-ES" dirty="0"/>
              <a:t> una </a:t>
            </a:r>
            <a:r>
              <a:rPr lang="es-ES" dirty="0" err="1"/>
              <a:t>millora</a:t>
            </a:r>
            <a:r>
              <a:rPr lang="es-ES" dirty="0"/>
              <a:t> substancial en el MLP al </a:t>
            </a:r>
            <a:r>
              <a:rPr lang="es-ES" dirty="0" err="1"/>
              <a:t>trobar</a:t>
            </a:r>
            <a:r>
              <a:rPr lang="es-ES" dirty="0"/>
              <a:t> </a:t>
            </a:r>
            <a:r>
              <a:rPr lang="es-ES" dirty="0" err="1"/>
              <a:t>els</a:t>
            </a:r>
            <a:r>
              <a:rPr lang="es-ES" dirty="0"/>
              <a:t> </a:t>
            </a:r>
            <a:r>
              <a:rPr lang="es-ES" dirty="0" err="1"/>
              <a:t>millors</a:t>
            </a:r>
            <a:r>
              <a:rPr lang="es-ES" dirty="0"/>
              <a:t> </a:t>
            </a:r>
            <a:r>
              <a:rPr lang="es-ES" dirty="0" err="1"/>
              <a:t>parametres</a:t>
            </a:r>
            <a:r>
              <a:rPr lang="es-ES" dirty="0"/>
              <a:t> per aplicar-lo (</a:t>
            </a:r>
            <a:r>
              <a:rPr lang="es-ES" dirty="0" err="1"/>
              <a:t>alpha</a:t>
            </a:r>
            <a:r>
              <a:rPr lang="es-ES" dirty="0"/>
              <a:t>=0.001 i </a:t>
            </a:r>
            <a:r>
              <a:rPr lang="es-ES" dirty="0" err="1"/>
              <a:t>learning</a:t>
            </a:r>
            <a:r>
              <a:rPr lang="es-ES" dirty="0"/>
              <a:t> </a:t>
            </a:r>
            <a:r>
              <a:rPr lang="es-ES" dirty="0" err="1"/>
              <a:t>rate</a:t>
            </a:r>
            <a:r>
              <a:rPr lang="es-ES" dirty="0"/>
              <a:t>=0.001)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Degut</a:t>
            </a:r>
            <a:r>
              <a:rPr lang="es-ES" dirty="0"/>
              <a:t> a la </a:t>
            </a:r>
            <a:r>
              <a:rPr lang="es-ES" dirty="0" err="1"/>
              <a:t>dimensió</a:t>
            </a:r>
            <a:r>
              <a:rPr lang="es-ES" dirty="0"/>
              <a:t> de la BBDD no he </a:t>
            </a:r>
            <a:r>
              <a:rPr lang="es-ES" dirty="0" err="1"/>
              <a:t>pogut</a:t>
            </a:r>
            <a:r>
              <a:rPr lang="es-ES" dirty="0"/>
              <a:t> aplicar una SVM a </a:t>
            </a:r>
            <a:r>
              <a:rPr lang="es-ES" dirty="0" err="1"/>
              <a:t>tot</a:t>
            </a:r>
            <a:r>
              <a:rPr lang="es-ES" dirty="0"/>
              <a:t> el </a:t>
            </a:r>
            <a:r>
              <a:rPr lang="es-ES" dirty="0" err="1"/>
              <a:t>dataset</a:t>
            </a:r>
            <a:r>
              <a:rPr lang="es-ES" dirty="0"/>
              <a:t>, </a:t>
            </a:r>
            <a:r>
              <a:rPr lang="es-ES" dirty="0" err="1"/>
              <a:t>només</a:t>
            </a:r>
            <a:r>
              <a:rPr lang="es-ES" dirty="0"/>
              <a:t> a 5.000 files, i </a:t>
            </a:r>
            <a:r>
              <a:rPr lang="es-ES" dirty="0" err="1"/>
              <a:t>aixó</a:t>
            </a:r>
            <a:r>
              <a:rPr lang="es-ES" dirty="0"/>
              <a:t> ha </a:t>
            </a:r>
            <a:r>
              <a:rPr lang="es-ES" dirty="0" err="1"/>
              <a:t>fet</a:t>
            </a:r>
            <a:r>
              <a:rPr lang="es-ES" dirty="0"/>
              <a:t> que la </a:t>
            </a:r>
            <a:r>
              <a:rPr lang="es-ES" dirty="0" err="1"/>
              <a:t>accuracy</a:t>
            </a:r>
            <a:r>
              <a:rPr lang="es-ES" dirty="0"/>
              <a:t> </a:t>
            </a:r>
            <a:r>
              <a:rPr lang="es-ES" dirty="0" err="1"/>
              <a:t>fos</a:t>
            </a:r>
            <a:r>
              <a:rPr lang="es-ES" dirty="0"/>
              <a:t> </a:t>
            </a:r>
            <a:r>
              <a:rPr lang="es-ES" dirty="0" err="1"/>
              <a:t>molt</a:t>
            </a:r>
            <a:r>
              <a:rPr lang="es-ES" dirty="0"/>
              <a:t> Baixa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Tots</a:t>
            </a:r>
            <a:r>
              <a:rPr lang="es-ES" dirty="0"/>
              <a:t> </a:t>
            </a:r>
            <a:r>
              <a:rPr lang="es-ES" dirty="0" err="1"/>
              <a:t>els</a:t>
            </a:r>
            <a:r>
              <a:rPr lang="es-ES" dirty="0"/>
              <a:t> </a:t>
            </a:r>
            <a:r>
              <a:rPr lang="es-ES" dirty="0" err="1"/>
              <a:t>mòdels</a:t>
            </a:r>
            <a:r>
              <a:rPr lang="es-ES" dirty="0"/>
              <a:t> han </a:t>
            </a:r>
            <a:r>
              <a:rPr lang="es-ES" dirty="0" err="1"/>
              <a:t>obtingut</a:t>
            </a:r>
            <a:r>
              <a:rPr lang="es-ES" dirty="0"/>
              <a:t> un </a:t>
            </a:r>
            <a:r>
              <a:rPr lang="es-ES" dirty="0" err="1"/>
              <a:t>millor</a:t>
            </a:r>
            <a:r>
              <a:rPr lang="es-ES" dirty="0"/>
              <a:t> </a:t>
            </a:r>
            <a:r>
              <a:rPr lang="es-ES" dirty="0" err="1"/>
              <a:t>accuracy</a:t>
            </a:r>
            <a:r>
              <a:rPr lang="es-ES" dirty="0"/>
              <a:t> </a:t>
            </a:r>
            <a:r>
              <a:rPr lang="es-ES" dirty="0" err="1"/>
              <a:t>amb</a:t>
            </a:r>
            <a:r>
              <a:rPr lang="es-ES" dirty="0"/>
              <a:t> les dades escalades, </a:t>
            </a:r>
            <a:r>
              <a:rPr lang="es-ES" dirty="0" err="1"/>
              <a:t>menys</a:t>
            </a:r>
            <a:r>
              <a:rPr lang="es-ES" dirty="0"/>
              <a:t> el Regresor </a:t>
            </a:r>
            <a:r>
              <a:rPr lang="es-ES" dirty="0" err="1"/>
              <a:t>Lògistic</a:t>
            </a:r>
            <a:r>
              <a:rPr lang="es-ES" dirty="0"/>
              <a:t> que es </a:t>
            </a:r>
            <a:r>
              <a:rPr lang="es-ES" dirty="0" err="1"/>
              <a:t>manté</a:t>
            </a:r>
            <a:r>
              <a:rPr lang="es-ES" dirty="0"/>
              <a:t> igual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Un </a:t>
            </a:r>
            <a:r>
              <a:rPr lang="es-ES" dirty="0" err="1"/>
              <a:t>accuracy</a:t>
            </a:r>
            <a:r>
              <a:rPr lang="es-ES" dirty="0"/>
              <a:t> final </a:t>
            </a:r>
            <a:r>
              <a:rPr lang="es-ES" dirty="0" err="1"/>
              <a:t>prou</a:t>
            </a:r>
            <a:r>
              <a:rPr lang="es-ES" dirty="0"/>
              <a:t> </a:t>
            </a:r>
            <a:r>
              <a:rPr lang="es-ES" dirty="0" err="1"/>
              <a:t>elevat</a:t>
            </a:r>
            <a:r>
              <a:rPr lang="es-ES" dirty="0"/>
              <a:t> (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~ </a:t>
            </a:r>
            <a:r>
              <a:rPr lang="es-ES" dirty="0"/>
              <a:t>93%), </a:t>
            </a:r>
            <a:r>
              <a:rPr lang="es-ES" dirty="0" err="1"/>
              <a:t>tot</a:t>
            </a:r>
            <a:r>
              <a:rPr lang="es-ES" dirty="0"/>
              <a:t> i que hi en </a:t>
            </a:r>
            <a:r>
              <a:rPr lang="es-ES" dirty="0" err="1"/>
              <a:t>aquest</a:t>
            </a:r>
            <a:r>
              <a:rPr lang="es-ES" dirty="0"/>
              <a:t> </a:t>
            </a: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s’ha</a:t>
            </a:r>
            <a:r>
              <a:rPr lang="es-ES" dirty="0"/>
              <a:t> </a:t>
            </a:r>
            <a:r>
              <a:rPr lang="es-ES" dirty="0" err="1"/>
              <a:t>arribat</a:t>
            </a:r>
            <a:r>
              <a:rPr lang="es-ES" dirty="0"/>
              <a:t> a </a:t>
            </a:r>
            <a:r>
              <a:rPr lang="es-ES" dirty="0" err="1"/>
              <a:t>resultats</a:t>
            </a:r>
            <a:r>
              <a:rPr lang="es-ES" dirty="0"/>
              <a:t> algo </a:t>
            </a:r>
            <a:r>
              <a:rPr lang="es-ES" dirty="0" err="1"/>
              <a:t>millors</a:t>
            </a:r>
            <a:r>
              <a:rPr lang="es-ES" dirty="0"/>
              <a:t> (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~ 96 %)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6015621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91</TotalTime>
  <Words>336</Words>
  <Application>Microsoft Office PowerPoint</Application>
  <PresentationFormat>Pantalla panoràmica</PresentationFormat>
  <Paragraphs>52</Paragraphs>
  <Slides>7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4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7</vt:i4>
      </vt:variant>
    </vt:vector>
  </HeadingPairs>
  <TitlesOfParts>
    <vt:vector size="12" baseType="lpstr">
      <vt:lpstr>Arial</vt:lpstr>
      <vt:lpstr>Arial</vt:lpstr>
      <vt:lpstr>Franklin Gothic Book</vt:lpstr>
      <vt:lpstr>Lato</vt:lpstr>
      <vt:lpstr>Recorte</vt:lpstr>
      <vt:lpstr>Cas Kaggle: AIRLINE PASSENGER SATISFACTION</vt:lpstr>
      <vt:lpstr>Introducció</vt:lpstr>
      <vt:lpstr>Anàlisi de les dades</vt:lpstr>
      <vt:lpstr>Anàlisi de les dades</vt:lpstr>
      <vt:lpstr>Mètode d’aprenentatge</vt:lpstr>
      <vt:lpstr>Resultats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 Kaggle: AIRLINE PASSENGER SATISFACTION</dc:title>
  <dc:creator>Albert Company i Macarrón (Teams)</dc:creator>
  <cp:lastModifiedBy>Albert Company i Macarrón (Teams)</cp:lastModifiedBy>
  <cp:revision>3</cp:revision>
  <dcterms:created xsi:type="dcterms:W3CDTF">2021-12-12T15:59:37Z</dcterms:created>
  <dcterms:modified xsi:type="dcterms:W3CDTF">2021-12-12T17:41:01Z</dcterms:modified>
</cp:coreProperties>
</file>