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AF62A-F052-4E4F-BF64-897AA502243E}" type="datetimeFigureOut">
              <a:rPr lang="en-ES" smtClean="0"/>
              <a:t>22/4/25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01A24-C195-F04D-A84A-979AED526EA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55726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3B62B-74B1-B24A-943F-D922BF6AF182}" type="datetime1">
              <a:rPr lang="es-ES_tradnl" smtClean="0"/>
              <a:t>22/4/25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@alberteus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1872-5570-F44A-8AD9-8AAF18F2217D}" type="datetime1">
              <a:rPr lang="es-ES_tradnl" smtClean="0"/>
              <a:t>22/4/25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@alberteus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F8A2-A186-8446-9824-D368B0D6730B}" type="datetime1">
              <a:rPr lang="es-ES_tradnl" smtClean="0"/>
              <a:t>22/4/25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@alberteus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D6E8-8E42-C74F-B340-B05FAC0874A2}" type="datetime1">
              <a:rPr lang="es-ES_tradnl" smtClean="0"/>
              <a:t>22/4/25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@alberteus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A831-A13B-8741-9285-E2EA7E2A06DF}" type="datetime1">
              <a:rPr lang="es-ES_tradnl" smtClean="0"/>
              <a:t>22/4/25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@alberteus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AFA2-05B0-B548-9262-5BD2E80259B9}" type="datetime1">
              <a:rPr lang="es-ES_tradnl" smtClean="0"/>
              <a:t>22/4/25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@alberteus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D243-8A89-4B44-B1FA-67AEB74E4B28}" type="datetime1">
              <a:rPr lang="es-ES_tradnl" smtClean="0"/>
              <a:t>22/4/25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@alberteus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9A259-78C4-F14C-B3B1-E7AAD6F4C63D}" type="datetime1">
              <a:rPr lang="es-ES_tradnl" smtClean="0"/>
              <a:t>22/4/25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@alberteus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4CB1-DD04-6A4A-B718-9C26D1CDFA92}" type="datetime1">
              <a:rPr lang="es-ES_tradnl" smtClean="0"/>
              <a:t>22/4/25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@alberteus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4CA8F-7747-7040-9446-8A0358B6AAE1}" type="datetime1">
              <a:rPr lang="es-ES_tradnl" smtClean="0"/>
              <a:t>22/4/25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@alberteus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07F4F-CFC9-3947-A5A1-E65C86DAA2D4}" type="datetime1">
              <a:rPr lang="es-ES_tradnl" smtClean="0"/>
              <a:t>22/4/25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@alberteus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E4ECF-4C14-8845-9FF3-4E2273871820}" type="datetime1">
              <a:rPr lang="es-ES_tradnl" smtClean="0"/>
              <a:t>22/4/25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@alberteus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9607B8D-5A6C-4ECB-9047-3836C51C1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84D6C4-24A3-44DC-9607-566CF5A22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70"/>
            <a:ext cx="4572000" cy="68564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F7300B-53A6-4A16-AA84-78597664F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921" y="685800"/>
            <a:ext cx="3557304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469" y="1259958"/>
            <a:ext cx="2424224" cy="2481727"/>
          </a:xfrm>
        </p:spPr>
        <p:txBody>
          <a:bodyPr anchor="b">
            <a:normAutofit/>
          </a:bodyPr>
          <a:lstStyle/>
          <a:p>
            <a:r>
              <a:rPr lang="es-ES_tradnl" sz="2800">
                <a:solidFill>
                  <a:schemeClr val="tx1">
                    <a:lumMod val="65000"/>
                    <a:lumOff val="35000"/>
                  </a:schemeClr>
                </a:solidFill>
              </a:rPr>
              <a:t>Proyecto de Evaluación</a:t>
            </a:r>
            <a:br>
              <a:rPr lang="es-ES_tradnl" sz="280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s-ES_tradnl" sz="2800">
                <a:solidFill>
                  <a:schemeClr val="tx1">
                    <a:lumMod val="65000"/>
                    <a:lumOff val="35000"/>
                  </a:schemeClr>
                </a:solidFill>
              </a:rP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469" y="4187714"/>
            <a:ext cx="2424224" cy="1551591"/>
          </a:xfrm>
        </p:spPr>
        <p:txBody>
          <a:bodyPr anchor="t">
            <a:normAutofit/>
          </a:bodyPr>
          <a:lstStyle/>
          <a:p>
            <a:r>
              <a:rPr lang="es-ES_trad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Regresión y Clasificación</a:t>
            </a:r>
          </a:p>
          <a:p>
            <a:r>
              <a:rPr lang="es-ES_trad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Alberto Garcia  - </a:t>
            </a:r>
            <a:r>
              <a:rPr lang="es-ES_trad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Evolve</a:t>
            </a:r>
            <a:r>
              <a:rPr lang="es-ES_trad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_trad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Academy</a:t>
            </a:r>
            <a:endParaRPr lang="es-ES_tradnl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 descr="A cartoon of a person lying on a box with a smart watch and a phone&#10;&#10;AI-generated content may be incorrect.">
            <a:extLst>
              <a:ext uri="{FF2B5EF4-FFF2-40B4-BE49-F238E27FC236}">
                <a16:creationId xmlns:a16="http://schemas.microsoft.com/office/drawing/2014/main" id="{6B82770F-46FB-B71A-EC51-8F3C08B145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2"/>
          <a:stretch/>
        </p:blipFill>
        <p:spPr>
          <a:xfrm>
            <a:off x="4572000" y="1571"/>
            <a:ext cx="4572000" cy="68564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000" dirty="0" err="1"/>
              <a:t>Dataset</a:t>
            </a:r>
            <a:r>
              <a:rPr lang="es-ES_tradnl" sz="4000" dirty="0"/>
              <a:t> 1 – Video </a:t>
            </a:r>
            <a:r>
              <a:rPr lang="es-ES_tradnl" sz="4000" dirty="0" err="1"/>
              <a:t>Game</a:t>
            </a:r>
            <a:r>
              <a:rPr lang="es-ES_tradnl" sz="4000" dirty="0"/>
              <a:t>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1800" dirty="0"/>
              <a:t>Fuente: </a:t>
            </a:r>
            <a:r>
              <a:rPr lang="es-ES_tradnl" sz="1800" dirty="0" err="1"/>
              <a:t>Kaggle</a:t>
            </a:r>
            <a:endParaRPr lang="es-ES_tradnl" sz="1800" dirty="0"/>
          </a:p>
          <a:p>
            <a:r>
              <a:rPr lang="es-ES_tradnl" sz="1800" dirty="0"/>
              <a:t>Objetivo: Predecir </a:t>
            </a:r>
            <a:r>
              <a:rPr lang="es-ES_tradnl" sz="1800" dirty="0" err="1"/>
              <a:t>Global_Sales</a:t>
            </a:r>
            <a:endParaRPr lang="es-ES_tradnl" sz="1800" dirty="0"/>
          </a:p>
          <a:p>
            <a:r>
              <a:rPr lang="es-ES_tradnl" sz="1800" dirty="0"/>
              <a:t>Variables: </a:t>
            </a:r>
            <a:r>
              <a:rPr lang="es-ES_tradnl" sz="1800" dirty="0" err="1"/>
              <a:t>Platform</a:t>
            </a:r>
            <a:r>
              <a:rPr lang="es-ES_tradnl" sz="1800" dirty="0"/>
              <a:t>, </a:t>
            </a:r>
            <a:r>
              <a:rPr lang="es-ES_tradnl" sz="1800" dirty="0" err="1"/>
              <a:t>Genre</a:t>
            </a:r>
            <a:r>
              <a:rPr lang="es-ES_tradnl" sz="1800" dirty="0"/>
              <a:t>, </a:t>
            </a:r>
            <a:r>
              <a:rPr lang="es-ES_tradnl" sz="1800" dirty="0" err="1"/>
              <a:t>Year</a:t>
            </a:r>
            <a:endParaRPr lang="es-ES_tradnl" sz="1800" dirty="0"/>
          </a:p>
          <a:p>
            <a:r>
              <a:rPr lang="es-ES_tradnl" sz="1800" dirty="0"/>
              <a:t>16.500 registros aproximadamente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09FC83-C471-B416-98A5-AC89D42E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@alberteus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CC7D1-75E9-F75B-AD89-03DD6F331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 descr="A black and white logo&#10;&#10;AI-generated content may be incorrect.">
            <a:extLst>
              <a:ext uri="{FF2B5EF4-FFF2-40B4-BE49-F238E27FC236}">
                <a16:creationId xmlns:a16="http://schemas.microsoft.com/office/drawing/2014/main" id="{D166C0C5-B171-BAEE-06B3-27FD6B33F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6010275"/>
            <a:ext cx="711200" cy="711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000" dirty="0"/>
              <a:t>Exploración – Video </a:t>
            </a:r>
            <a:r>
              <a:rPr lang="es-ES_tradnl" sz="4000" dirty="0" err="1"/>
              <a:t>Game</a:t>
            </a:r>
            <a:r>
              <a:rPr lang="es-ES_tradnl" sz="4000" dirty="0"/>
              <a:t>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1800" dirty="0"/>
              <a:t>Revisión de nulos, tipos y estadísticas básicas</a:t>
            </a:r>
          </a:p>
          <a:p>
            <a:r>
              <a:rPr lang="es-ES_tradnl" sz="1800" dirty="0"/>
              <a:t>Gráficas generadas:</a:t>
            </a:r>
          </a:p>
          <a:p>
            <a:r>
              <a:rPr lang="es-ES_tradnl" sz="1800" dirty="0"/>
              <a:t>• Ventas por año</a:t>
            </a:r>
          </a:p>
          <a:p>
            <a:r>
              <a:rPr lang="es-ES_tradnl" sz="1800" dirty="0"/>
              <a:t>• Ventas por género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6146E-C3B9-B0A7-70A7-DEE08CE47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@alberteus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5F031-30FA-A77A-5ADF-E59813C6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A black and white logo&#10;&#10;AI-generated content may be incorrect.">
            <a:extLst>
              <a:ext uri="{FF2B5EF4-FFF2-40B4-BE49-F238E27FC236}">
                <a16:creationId xmlns:a16="http://schemas.microsoft.com/office/drawing/2014/main" id="{138831E0-322F-5477-736E-4EFE7F0B6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6010275"/>
            <a:ext cx="711200" cy="711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000" dirty="0"/>
              <a:t>Modelo – Regresión Lineal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1800" dirty="0"/>
              <a:t>Preprocesamiento: </a:t>
            </a:r>
            <a:r>
              <a:rPr lang="es-ES_tradnl" sz="1800" dirty="0" err="1"/>
              <a:t>encoding</a:t>
            </a:r>
            <a:r>
              <a:rPr lang="es-ES_tradnl" sz="1800" dirty="0"/>
              <a:t> + escalado</a:t>
            </a:r>
          </a:p>
          <a:p>
            <a:r>
              <a:rPr lang="es-ES_tradnl" sz="1800" dirty="0"/>
              <a:t>Train/Test Split (80/20)</a:t>
            </a:r>
          </a:p>
          <a:p>
            <a:r>
              <a:rPr lang="es-ES_tradnl" sz="1800" dirty="0"/>
              <a:t>Modelo: </a:t>
            </a:r>
            <a:r>
              <a:rPr lang="es-ES_tradnl" sz="1800" dirty="0" err="1"/>
              <a:t>LinearRegression</a:t>
            </a:r>
            <a:endParaRPr lang="es-ES_tradnl" sz="1800" dirty="0"/>
          </a:p>
          <a:p>
            <a:r>
              <a:rPr lang="es-ES_tradnl" sz="1800" dirty="0"/>
              <a:t>Métricas: MSE, R²</a:t>
            </a:r>
          </a:p>
          <a:p>
            <a:r>
              <a:rPr lang="es-ES_tradnl" sz="1800" dirty="0"/>
              <a:t>Visualización: Ventas reales vs. predichas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BE534A-5B4A-68B4-E495-D855FF15C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@alberteus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8A4E8-60BF-E1EF-B94B-39081D1D3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A black and white logo&#10;&#10;AI-generated content may be incorrect.">
            <a:extLst>
              <a:ext uri="{FF2B5EF4-FFF2-40B4-BE49-F238E27FC236}">
                <a16:creationId xmlns:a16="http://schemas.microsoft.com/office/drawing/2014/main" id="{70518278-C912-C43A-CA0C-E07F3FCFF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6010275"/>
            <a:ext cx="711200" cy="711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000" dirty="0" err="1"/>
              <a:t>Dataset</a:t>
            </a:r>
            <a:r>
              <a:rPr lang="es-ES_tradnl" sz="4000" dirty="0"/>
              <a:t> 2 – Heart </a:t>
            </a:r>
            <a:r>
              <a:rPr lang="es-ES_tradnl" sz="4000" dirty="0" err="1"/>
              <a:t>Disease</a:t>
            </a:r>
            <a:r>
              <a:rPr lang="es-ES_tradnl" sz="4000" dirty="0"/>
              <a:t> (UCI)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1800" dirty="0"/>
              <a:t>Fuente: </a:t>
            </a:r>
            <a:r>
              <a:rPr lang="es-ES_tradnl" sz="1800" dirty="0" err="1"/>
              <a:t>Kaggle</a:t>
            </a:r>
            <a:r>
              <a:rPr lang="es-ES_tradnl" sz="1800" dirty="0"/>
              <a:t> (UCI)</a:t>
            </a:r>
          </a:p>
          <a:p>
            <a:r>
              <a:rPr lang="es-ES_tradnl" sz="1800" dirty="0"/>
              <a:t>Objetivo: Clasificar presencia de enfermedad</a:t>
            </a:r>
          </a:p>
          <a:p>
            <a:r>
              <a:rPr lang="es-ES_tradnl" sz="1800" dirty="0"/>
              <a:t>Conversión: columna '</a:t>
            </a:r>
            <a:r>
              <a:rPr lang="es-ES_tradnl" sz="1800" dirty="0" err="1"/>
              <a:t>num</a:t>
            </a:r>
            <a:r>
              <a:rPr lang="es-ES_tradnl" sz="1800" dirty="0"/>
              <a:t>' a variable binaria 'target'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884ED9-0204-EA31-276F-9EF384607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@alberteus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8F6C8-AAA9-0F93-EDDE-21C4D8A2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A black and white logo&#10;&#10;AI-generated content may be incorrect.">
            <a:extLst>
              <a:ext uri="{FF2B5EF4-FFF2-40B4-BE49-F238E27FC236}">
                <a16:creationId xmlns:a16="http://schemas.microsoft.com/office/drawing/2014/main" id="{D12E3633-077F-2C0C-16FC-CFACED74F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6010275"/>
            <a:ext cx="711200" cy="711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000" dirty="0"/>
              <a:t>Exploración – Heart </a:t>
            </a:r>
            <a:r>
              <a:rPr lang="es-ES_tradnl" sz="4000" dirty="0" err="1"/>
              <a:t>Disease</a:t>
            </a:r>
            <a:endParaRPr lang="es-ES_tradnl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1800" dirty="0"/>
              <a:t>Distribución balanceada entre clases</a:t>
            </a:r>
          </a:p>
          <a:p>
            <a:r>
              <a:rPr lang="es-ES_tradnl" sz="1800" dirty="0"/>
              <a:t>Gráficas generadas:</a:t>
            </a:r>
          </a:p>
          <a:p>
            <a:r>
              <a:rPr lang="es-ES_tradnl" sz="1800" dirty="0"/>
              <a:t>• </a:t>
            </a:r>
            <a:r>
              <a:rPr lang="es-ES_tradnl" sz="1800" dirty="0" err="1"/>
              <a:t>Boxplot</a:t>
            </a:r>
            <a:r>
              <a:rPr lang="es-ES_tradnl" sz="1800" dirty="0"/>
              <a:t>: Edad vs. Enfermedad</a:t>
            </a:r>
          </a:p>
          <a:p>
            <a:r>
              <a:rPr lang="es-ES_tradnl" sz="1800" dirty="0"/>
              <a:t>• </a:t>
            </a:r>
            <a:r>
              <a:rPr lang="es-ES_tradnl" sz="1800" dirty="0" err="1"/>
              <a:t>Heatmap</a:t>
            </a:r>
            <a:r>
              <a:rPr lang="es-ES_tradnl" sz="1800" dirty="0"/>
              <a:t> de correlaciones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B601E-A2C6-3AD0-206E-F2C4876F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@alberteus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C1CB5-F232-C9B0-CF19-B55362E8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black and white logo&#10;&#10;AI-generated content may be incorrect.">
            <a:extLst>
              <a:ext uri="{FF2B5EF4-FFF2-40B4-BE49-F238E27FC236}">
                <a16:creationId xmlns:a16="http://schemas.microsoft.com/office/drawing/2014/main" id="{A6844CCC-7887-A57D-A4FB-EB75062F9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6010275"/>
            <a:ext cx="711200" cy="711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000" dirty="0"/>
              <a:t>Modelo – </a:t>
            </a:r>
            <a:r>
              <a:rPr lang="es-ES_tradnl" sz="4000" dirty="0" err="1"/>
              <a:t>Random</a:t>
            </a:r>
            <a:r>
              <a:rPr lang="es-ES_tradnl" sz="4000" dirty="0"/>
              <a:t> Forest </a:t>
            </a:r>
            <a:r>
              <a:rPr lang="es-ES_tradnl" sz="4000" dirty="0" err="1"/>
              <a:t>Classifier</a:t>
            </a:r>
            <a:endParaRPr lang="es-ES_tradnl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1800" dirty="0"/>
              <a:t>Preprocesamiento: </a:t>
            </a:r>
            <a:r>
              <a:rPr lang="es-ES_tradnl" sz="1800" dirty="0" err="1"/>
              <a:t>encoding</a:t>
            </a:r>
            <a:r>
              <a:rPr lang="es-ES_tradnl" sz="1800" dirty="0"/>
              <a:t> + escalado</a:t>
            </a:r>
          </a:p>
          <a:p>
            <a:r>
              <a:rPr lang="es-ES_tradnl" sz="1800" dirty="0"/>
              <a:t>Train/Test Split (80/20)</a:t>
            </a:r>
          </a:p>
          <a:p>
            <a:r>
              <a:rPr lang="es-ES_tradnl" sz="1800" dirty="0"/>
              <a:t>Métricas: Precisión, </a:t>
            </a:r>
            <a:r>
              <a:rPr lang="es-ES_tradnl" sz="1800" dirty="0" err="1"/>
              <a:t>Recall</a:t>
            </a:r>
            <a:r>
              <a:rPr lang="es-ES_tradnl" sz="1800" dirty="0"/>
              <a:t>, F1-score</a:t>
            </a:r>
          </a:p>
          <a:p>
            <a:r>
              <a:rPr lang="es-ES_tradnl" sz="1800" dirty="0"/>
              <a:t>Visualización: Matriz de confusión</a:t>
            </a:r>
          </a:p>
          <a:p>
            <a:r>
              <a:rPr lang="es-ES_tradnl" sz="1800" dirty="0"/>
              <a:t>Comentario: falsos negativos bajos (clave en salud)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73652-7E34-D706-2DBE-BCA1802D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@alberteus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B05A3-5CF6-6F27-94D3-D9940AF0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A black and white logo&#10;&#10;AI-generated content may be incorrect.">
            <a:extLst>
              <a:ext uri="{FF2B5EF4-FFF2-40B4-BE49-F238E27FC236}">
                <a16:creationId xmlns:a16="http://schemas.microsoft.com/office/drawing/2014/main" id="{B6889817-0920-645F-F0AC-3FA9B64E2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6010275"/>
            <a:ext cx="711200" cy="711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4000" dirty="0"/>
              <a:t>Conclusiones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1800" dirty="0"/>
              <a:t>Aplicación completa de técnicas de ML</a:t>
            </a:r>
          </a:p>
          <a:p>
            <a:r>
              <a:rPr lang="es-ES_tradnl" sz="1800" dirty="0"/>
              <a:t>Modelos funcionales y con buen desempeño</a:t>
            </a:r>
          </a:p>
          <a:p>
            <a:r>
              <a:rPr lang="es-ES_tradnl" sz="1800" dirty="0"/>
              <a:t>Visualizaciones claras y relevantes</a:t>
            </a:r>
          </a:p>
          <a:p>
            <a:r>
              <a:rPr lang="es-ES_tradnl" sz="1800" dirty="0"/>
              <a:t>Código limpio, comentado y organizado</a:t>
            </a:r>
          </a:p>
          <a:p>
            <a:r>
              <a:rPr lang="es-ES_tradnl" sz="1800" dirty="0"/>
              <a:t>Trabajo listo para ampliar con modelos avanzados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ED0D6-A59A-B0A0-6E89-CA79311F6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@alberteus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72352-232A-EB60-CFB0-ACFE3308C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A black and white logo&#10;&#10;AI-generated content may be incorrect.">
            <a:extLst>
              <a:ext uri="{FF2B5EF4-FFF2-40B4-BE49-F238E27FC236}">
                <a16:creationId xmlns:a16="http://schemas.microsoft.com/office/drawing/2014/main" id="{78BB3964-3058-27BB-9AD8-B959F503E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6010275"/>
            <a:ext cx="711200" cy="711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236</Words>
  <Application>Microsoft Macintosh PowerPoint</Application>
  <PresentationFormat>On-screen Show 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Calibri</vt:lpstr>
      <vt:lpstr>Office Theme</vt:lpstr>
      <vt:lpstr>Proyecto de Evaluación Machine Learning</vt:lpstr>
      <vt:lpstr>Dataset 1 – Video Game Sales</vt:lpstr>
      <vt:lpstr>Exploración – Video Game Sales</vt:lpstr>
      <vt:lpstr>Modelo – Regresión Lineal</vt:lpstr>
      <vt:lpstr>Dataset 2 – Heart Disease (UCI)</vt:lpstr>
      <vt:lpstr>Exploración – Heart Disease</vt:lpstr>
      <vt:lpstr>Modelo – Random Forest Classifier</vt:lpstr>
      <vt:lpstr>Conclusiones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Alberto Garcia Garcia</cp:lastModifiedBy>
  <cp:revision>4</cp:revision>
  <dcterms:created xsi:type="dcterms:W3CDTF">2013-01-27T09:14:16Z</dcterms:created>
  <dcterms:modified xsi:type="dcterms:W3CDTF">2025-04-22T12:29:11Z</dcterms:modified>
  <cp:category/>
</cp:coreProperties>
</file>