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Fira Sans Extra Condensed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">
          <p15:clr>
            <a:srgbClr val="747775"/>
          </p15:clr>
        </p15:guide>
        <p15:guide id="2" orient="horz" pos="1440">
          <p15:clr>
            <a:srgbClr val="747775"/>
          </p15:clr>
        </p15:guide>
        <p15:guide id="3" orient="horz" pos="1728">
          <p15:clr>
            <a:srgbClr val="747775"/>
          </p15:clr>
        </p15:guide>
        <p15:guide id="4" orient="horz" pos="1925">
          <p15:clr>
            <a:srgbClr val="747775"/>
          </p15:clr>
        </p15:guide>
        <p15:guide id="5" orient="horz" pos="2304">
          <p15:clr>
            <a:srgbClr val="747775"/>
          </p15:clr>
        </p15:guide>
        <p15:guide id="6" orient="horz" pos="2592">
          <p15:clr>
            <a:srgbClr val="747775"/>
          </p15:clr>
        </p15:guide>
        <p15:guide id="7" orient="horz" pos="1000">
          <p15:clr>
            <a:srgbClr val="747775"/>
          </p15:clr>
        </p15:guide>
        <p15:guide id="8" pos="2333">
          <p15:clr>
            <a:srgbClr val="747775"/>
          </p15:clr>
        </p15:guide>
        <p15:guide id="9" pos="2561">
          <p15:clr>
            <a:srgbClr val="747775"/>
          </p15:clr>
        </p15:guide>
        <p15:guide id="10" orient="horz" pos="109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" orient="horz"/>
        <p:guide pos="1440" orient="horz"/>
        <p:guide pos="1728" orient="horz"/>
        <p:guide pos="1925" orient="horz"/>
        <p:guide pos="2304" orient="horz"/>
        <p:guide pos="2592" orient="horz"/>
        <p:guide pos="1000" orient="horz"/>
        <p:guide pos="2333"/>
        <p:guide pos="2561"/>
        <p:guide pos="109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Medium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FiraSansExtraCondensedMedium-italic.fntdata"/><Relationship Id="rId14" Type="http://schemas.openxmlformats.org/officeDocument/2006/relationships/slide" Target="slides/slide8.xml"/><Relationship Id="rId36" Type="http://schemas.openxmlformats.org/officeDocument/2006/relationships/font" Target="fonts/FiraSansExtraCondensedMedium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FiraSansExtraCondensed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731f5d341_5_1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731f5d341_5_1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Cuong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4731f5d341_5_1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4731f5d341_5_1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chart, explain new groupings for closure reason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47bc79a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47bc79a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Bar chart, explain new groupings for closure reason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Scheduled Termination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"Child: Graduated"                 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"Successful match closure"   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Match length &gt; 20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Availability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Volunteer Health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"Volunteer: Health"  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"Volunteer: Deceased"   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Moved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Volunteer: Moved               	       	       	 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"Volunteer: Moved within service area"   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"Volunteer: Moved out of service area"           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Child/Family: Moved      	 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"Child/Family: Moved within service area"     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"Child/Family: Moved out of service area"    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Time constraint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"Volunteer: Time constraint"                                            	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"Child/Family: Time constraints"             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Environment         	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School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"Volunteer: Changed workplace/school partnership" 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"Child: Changed school/site"        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"Child: Family structure changed"           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"COVID impact"                     	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Lack of Participation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Infraction of match rules/agency policies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"Volunteer: Infraction of match rules/agency policies"  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"Child/Family: Infraction of match rules/agency policies"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Lost contact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Volunteer: Lost contact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"Volunteer: Lost contact with child/agency"          	 	 </a:t>
            </a:r>
            <a:endParaRPr>
              <a:solidFill>
                <a:schemeClr val="dk1"/>
              </a:solidFill>
            </a:endParaRPr>
          </a:p>
          <a:p>
            <a: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Low sample size (8)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"Volunteer: Lost contact with child/family"              	 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"Volunteer: Lost contact with agency"      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Child/Family: Lost contact 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"Child/Family: Lost contact with volunteer/agency"   	 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"Child/Family: Lost contact with volunteer"        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"Child/Family: Lost contact with agency"  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Agency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"Agency: Concern with Volunteer re: child safety"   	 </a:t>
            </a:r>
            <a:endParaRPr>
              <a:solidFill>
                <a:schemeClr val="dk1"/>
              </a:solidFill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Low sample size (1)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"Agency: Challenges with program/partnership"    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"Changing Match Type"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Incompatible              	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Child Readiness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"Child: Lost interest"               	         	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"Child: Severity of challenges"      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Personal Chemistry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"Child/Family: Feels incompatible with volunteer"   	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"Volunteer: Feels incompatible with child/family"   	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Unrealistic expectations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"Volunteer: Unrealistic expectations"                       	 	 	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>
                <a:solidFill>
                  <a:schemeClr val="dk1"/>
                </a:solidFill>
              </a:rPr>
              <a:t>"Child/Family: Unrealistic expectations"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731f5d341_5_22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4731f5d341_5_22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type and closure reason, demographic and interest variables analyzed wrt closure reason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significant for Gender (blue is big is male)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for Race Alignment (% increase?)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4731f5d341_5_22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4731f5d341_5_2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proportional effects of variables on match length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400347d1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400347d1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47924919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47924919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Diff, Hobbies, Racial Alignment, Program Type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4005e9f07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4005e9f07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proportional effects of variables on match length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Cuong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4731f5d341_5_22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4731f5d341_5_22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Will, Albert, Cuong, Gencer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06ac11655cc587d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06ac11655cc587d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400347d1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400347d1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731f5d341_5_1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731f5d341_5_1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for the story; why do the analysis; Academic, behavioral, and emotional benefits*; Self-esteem and trust*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Cuong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486320f6b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486320f6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Cuong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731f5d341_5_1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731f5d341_5_1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Cuong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7924919f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47924919f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for the story; why do the analysis;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00b40fa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00b40fa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Will; over 30 closure reasons; some were similar; truly were 4 categories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86c8811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86c8811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4005e9f0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4005e9f0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chart, explain new groupings for closure reason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731f5d341_5_1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4731f5d341_5_1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length- General Data Dist (Median); method of finding our criteria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7924919f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47924919f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Length Analysis; age gap; Will; cox regression; community </a:t>
            </a:r>
            <a:r>
              <a:rPr lang="en"/>
              <a:t>biggest</a:t>
            </a:r>
            <a:r>
              <a:rPr lang="en"/>
              <a:t> effect; program type split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" name="Google Shape;76;p18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713225" y="544075"/>
            <a:ext cx="4458900" cy="1750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3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5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6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26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6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26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p27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7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2" name="Google Shape;132;p28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4" name="Google Shape;134;p28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8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4" name="Google Shape;144;p29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30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30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0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30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30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30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58" name="Google Shape;158;p30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1" name="Google Shape;161;p31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7" name="Google Shape;167;p31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9" name="Google Shape;169;p31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2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5" name="Google Shape;185;p3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7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7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3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3" name="Google Shape;203;p38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8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5" name="Google Shape;205;p38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38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38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8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5" name="Google Shape;215;p38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9" name="Google Shape;219;p39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9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ojp.gov/pdffiles1/ojjdp/grants/251521.pdf" TargetMode="External"/><Relationship Id="rId4" Type="http://schemas.openxmlformats.org/officeDocument/2006/relationships/hyperlink" Target="https://doi.org/10.3390/ijerph18115666" TargetMode="External"/><Relationship Id="rId5" Type="http://schemas.openxmlformats.org/officeDocument/2006/relationships/hyperlink" Target="https://doi.org/10.1002/jcop.22127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ctrTitle"/>
          </p:nvPr>
        </p:nvSpPr>
        <p:spPr>
          <a:xfrm>
            <a:off x="1643858" y="120917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</a:t>
            </a:r>
            <a:r>
              <a:rPr lang="en">
                <a:solidFill>
                  <a:schemeClr val="accent1"/>
                </a:solidFill>
              </a:rPr>
              <a:t>ig Matches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Little Errors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40"/>
          <p:cNvSpPr txBox="1"/>
          <p:nvPr>
            <p:ph idx="1" type="subTitle"/>
          </p:nvPr>
        </p:nvSpPr>
        <p:spPr>
          <a:xfrm>
            <a:off x="922100" y="3261775"/>
            <a:ext cx="74925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By Cuong Tran, Will Zhong, Gencer Mert, and Albert Ezem Osakwe</a:t>
            </a:r>
            <a:endParaRPr i="1"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8675"/>
            <a:ext cx="1226400" cy="1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/>
          <p:nvPr/>
        </p:nvSpPr>
        <p:spPr>
          <a:xfrm flipH="1">
            <a:off x="2266550" y="4834275"/>
            <a:ext cx="23124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/>
          <p:nvPr/>
        </p:nvSpPr>
        <p:spPr>
          <a:xfrm flipH="1">
            <a:off x="4572000" y="4834275"/>
            <a:ext cx="22665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/>
          <p:nvPr/>
        </p:nvSpPr>
        <p:spPr>
          <a:xfrm flipH="1">
            <a:off x="7" y="4834850"/>
            <a:ext cx="23124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0"/>
          <p:cNvSpPr/>
          <p:nvPr/>
        </p:nvSpPr>
        <p:spPr>
          <a:xfrm>
            <a:off x="0" y="1745075"/>
            <a:ext cx="613200" cy="8349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40"/>
          <p:cNvSpPr/>
          <p:nvPr/>
        </p:nvSpPr>
        <p:spPr>
          <a:xfrm flipH="1">
            <a:off x="613200" y="1745075"/>
            <a:ext cx="613200" cy="834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/>
          <p:nvPr>
            <p:ph type="title"/>
          </p:nvPr>
        </p:nvSpPr>
        <p:spPr>
          <a:xfrm>
            <a:off x="3968350" y="2314475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 Reason</a:t>
            </a:r>
            <a:endParaRPr/>
          </a:p>
        </p:txBody>
      </p:sp>
      <p:sp>
        <p:nvSpPr>
          <p:cNvPr id="412" name="Google Shape;412;p49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3" name="Google Shape;413;p49"/>
          <p:cNvSpPr/>
          <p:nvPr/>
        </p:nvSpPr>
        <p:spPr>
          <a:xfrm flipH="1">
            <a:off x="231240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9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9"/>
          <p:cNvSpPr/>
          <p:nvPr/>
        </p:nvSpPr>
        <p:spPr>
          <a:xfrm flipH="1">
            <a:off x="45720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9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50"/>
          <p:cNvGrpSpPr/>
          <p:nvPr/>
        </p:nvGrpSpPr>
        <p:grpSpPr>
          <a:xfrm>
            <a:off x="486350" y="942425"/>
            <a:ext cx="3656749" cy="3589050"/>
            <a:chOff x="-49375" y="787350"/>
            <a:chExt cx="3656749" cy="3589050"/>
          </a:xfrm>
        </p:grpSpPr>
        <p:pic>
          <p:nvPicPr>
            <p:cNvPr id="423" name="Google Shape;423;p50" title="Gráfic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9375" y="787350"/>
              <a:ext cx="3656749" cy="3589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Google Shape;424;p50"/>
            <p:cNvSpPr/>
            <p:nvPr/>
          </p:nvSpPr>
          <p:spPr>
            <a:xfrm>
              <a:off x="160500" y="962850"/>
              <a:ext cx="3237000" cy="3242400"/>
            </a:xfrm>
            <a:prstGeom prst="ellipse">
              <a:avLst/>
            </a:prstGeom>
            <a:solidFill>
              <a:srgbClr val="F2F2F2">
                <a:alpha val="0"/>
              </a:srgbClr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5" name="Google Shape;425;p50"/>
            <p:cNvSpPr/>
            <p:nvPr/>
          </p:nvSpPr>
          <p:spPr>
            <a:xfrm rot="2478560">
              <a:off x="962268" y="1777467"/>
              <a:ext cx="1637874" cy="1625767"/>
            </a:xfrm>
            <a:prstGeom prst="ellipse">
              <a:avLst/>
            </a:prstGeom>
            <a:solidFill>
              <a:srgbClr val="F2F2F2">
                <a:alpha val="0"/>
              </a:srgbClr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26" name="Google Shape;426;p50"/>
          <p:cNvSpPr/>
          <p:nvPr/>
        </p:nvSpPr>
        <p:spPr>
          <a:xfrm>
            <a:off x="6668525" y="0"/>
            <a:ext cx="1517400" cy="27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27" name="Google Shape;427;p50"/>
          <p:cNvSpPr/>
          <p:nvPr/>
        </p:nvSpPr>
        <p:spPr>
          <a:xfrm>
            <a:off x="7944875" y="2449775"/>
            <a:ext cx="1261800" cy="267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0"/>
          <p:cNvSpPr txBox="1"/>
          <p:nvPr>
            <p:ph type="title"/>
          </p:nvPr>
        </p:nvSpPr>
        <p:spPr>
          <a:xfrm>
            <a:off x="344025" y="0"/>
            <a:ext cx="3177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</a:t>
            </a:r>
            <a:r>
              <a:rPr lang="en"/>
              <a:t> Reason</a:t>
            </a:r>
            <a:endParaRPr/>
          </a:p>
        </p:txBody>
      </p:sp>
      <p:sp>
        <p:nvSpPr>
          <p:cNvPr id="429" name="Google Shape;429;p50"/>
          <p:cNvSpPr/>
          <p:nvPr/>
        </p:nvSpPr>
        <p:spPr>
          <a:xfrm>
            <a:off x="3856602" y="1223194"/>
            <a:ext cx="149400" cy="15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30" name="Google Shape;430;p50"/>
          <p:cNvSpPr/>
          <p:nvPr/>
        </p:nvSpPr>
        <p:spPr>
          <a:xfrm>
            <a:off x="4238640" y="2136715"/>
            <a:ext cx="149400" cy="154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31" name="Google Shape;431;p50"/>
          <p:cNvSpPr/>
          <p:nvPr/>
        </p:nvSpPr>
        <p:spPr>
          <a:xfrm>
            <a:off x="4238640" y="3050287"/>
            <a:ext cx="149400" cy="154800"/>
          </a:xfrm>
          <a:prstGeom prst="ellipse">
            <a:avLst/>
          </a:prstGeom>
          <a:solidFill>
            <a:srgbClr val="34A85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32" name="Google Shape;432;p50"/>
          <p:cNvSpPr txBox="1"/>
          <p:nvPr>
            <p:ph idx="4294967295" type="subTitle"/>
          </p:nvPr>
        </p:nvSpPr>
        <p:spPr>
          <a:xfrm>
            <a:off x="4682650" y="2892013"/>
            <a:ext cx="36984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Incompatible Match</a:t>
            </a:r>
            <a:r>
              <a:rPr lang="en" sz="2100">
                <a:solidFill>
                  <a:schemeClr val="dk1"/>
                </a:solidFill>
              </a:rPr>
              <a:t> (12%)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33" name="Google Shape;433;p50"/>
          <p:cNvSpPr txBox="1"/>
          <p:nvPr>
            <p:ph idx="4294967295" type="subTitle"/>
          </p:nvPr>
        </p:nvSpPr>
        <p:spPr>
          <a:xfrm>
            <a:off x="4308650" y="1064975"/>
            <a:ext cx="35148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Lack of availability</a:t>
            </a:r>
            <a:r>
              <a:rPr lang="en" sz="2100">
                <a:solidFill>
                  <a:schemeClr val="dk1"/>
                </a:solidFill>
              </a:rPr>
              <a:t> (55%)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34" name="Google Shape;434;p50"/>
          <p:cNvSpPr txBox="1"/>
          <p:nvPr>
            <p:ph idx="4294967295" type="subTitle"/>
          </p:nvPr>
        </p:nvSpPr>
        <p:spPr>
          <a:xfrm>
            <a:off x="4682650" y="1978475"/>
            <a:ext cx="39750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Unfit for participation</a:t>
            </a:r>
            <a:r>
              <a:rPr lang="en" sz="2100">
                <a:solidFill>
                  <a:schemeClr val="dk1"/>
                </a:solidFill>
              </a:rPr>
              <a:t> (26%)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35" name="Google Shape;435;p50"/>
          <p:cNvSpPr/>
          <p:nvPr/>
        </p:nvSpPr>
        <p:spPr>
          <a:xfrm>
            <a:off x="3856597" y="3970921"/>
            <a:ext cx="149400" cy="15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36" name="Google Shape;436;p50"/>
          <p:cNvSpPr txBox="1"/>
          <p:nvPr>
            <p:ph idx="4294967295" type="subTitle"/>
          </p:nvPr>
        </p:nvSpPr>
        <p:spPr>
          <a:xfrm>
            <a:off x="4308650" y="3805538"/>
            <a:ext cx="39108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Scheduled termination (7%)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37" name="Google Shape;437;p50"/>
          <p:cNvSpPr/>
          <p:nvPr/>
        </p:nvSpPr>
        <p:spPr>
          <a:xfrm flipH="1">
            <a:off x="231240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0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0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0"/>
          <p:cNvSpPr/>
          <p:nvPr/>
        </p:nvSpPr>
        <p:spPr>
          <a:xfrm flipH="1">
            <a:off x="45720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0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1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"/>
          <p:cNvSpPr/>
          <p:nvPr/>
        </p:nvSpPr>
        <p:spPr>
          <a:xfrm>
            <a:off x="6552250" y="0"/>
            <a:ext cx="2669400" cy="48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1"/>
          <p:cNvSpPr txBox="1"/>
          <p:nvPr>
            <p:ph type="title"/>
          </p:nvPr>
        </p:nvSpPr>
        <p:spPr>
          <a:xfrm>
            <a:off x="0" y="3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 Reason</a:t>
            </a:r>
            <a:endParaRPr/>
          </a:p>
        </p:txBody>
      </p:sp>
      <p:sp>
        <p:nvSpPr>
          <p:cNvPr id="448" name="Google Shape;448;p51"/>
          <p:cNvSpPr/>
          <p:nvPr/>
        </p:nvSpPr>
        <p:spPr>
          <a:xfrm flipH="1">
            <a:off x="231240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1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1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1"/>
          <p:cNvSpPr/>
          <p:nvPr/>
        </p:nvSpPr>
        <p:spPr>
          <a:xfrm flipH="1">
            <a:off x="45720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1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51" title="clos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75" y="901824"/>
            <a:ext cx="7889449" cy="36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1"/>
          <p:cNvSpPr txBox="1"/>
          <p:nvPr/>
        </p:nvSpPr>
        <p:spPr>
          <a:xfrm>
            <a:off x="6438900" y="4411425"/>
            <a:ext cx="27828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(DuBois et al., 2018)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</a:t>
            </a:r>
            <a:r>
              <a:rPr lang="en"/>
              <a:t> Matches</a:t>
            </a:r>
            <a:endParaRPr/>
          </a:p>
        </p:txBody>
      </p:sp>
      <p:sp>
        <p:nvSpPr>
          <p:cNvPr id="460" name="Google Shape;460;p52"/>
          <p:cNvSpPr txBox="1"/>
          <p:nvPr>
            <p:ph idx="2" type="title"/>
          </p:nvPr>
        </p:nvSpPr>
        <p:spPr>
          <a:xfrm>
            <a:off x="3968425" y="1085250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1" name="Google Shape;461;p52"/>
          <p:cNvSpPr/>
          <p:nvPr/>
        </p:nvSpPr>
        <p:spPr>
          <a:xfrm flipH="1">
            <a:off x="457890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2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2"/>
          <p:cNvSpPr/>
          <p:nvPr/>
        </p:nvSpPr>
        <p:spPr>
          <a:xfrm flipH="1">
            <a:off x="23124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2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/>
        </p:nvSpPr>
        <p:spPr>
          <a:xfrm>
            <a:off x="3164925" y="125062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1C448"/>
                </a:solidFill>
                <a:latin typeface="Montserrat"/>
                <a:ea typeface="Montserrat"/>
                <a:cs typeface="Montserrat"/>
                <a:sym typeface="Montserrat"/>
              </a:rPr>
              <a:t>58%</a:t>
            </a:r>
            <a:endParaRPr>
              <a:solidFill>
                <a:srgbClr val="A1C448"/>
              </a:solidFill>
            </a:endParaRPr>
          </a:p>
        </p:txBody>
      </p:sp>
      <p:sp>
        <p:nvSpPr>
          <p:cNvPr id="470" name="Google Shape;470;p53"/>
          <p:cNvSpPr/>
          <p:nvPr/>
        </p:nvSpPr>
        <p:spPr>
          <a:xfrm flipH="1">
            <a:off x="457890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3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3"/>
          <p:cNvSpPr/>
          <p:nvPr/>
        </p:nvSpPr>
        <p:spPr>
          <a:xfrm flipH="1">
            <a:off x="23124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3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3"/>
          <p:cNvSpPr txBox="1"/>
          <p:nvPr/>
        </p:nvSpPr>
        <p:spPr>
          <a:xfrm>
            <a:off x="2814000" y="1132200"/>
            <a:ext cx="3516000" cy="161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B6D7A8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58</a:t>
            </a:r>
            <a:r>
              <a:rPr b="1" lang="en" sz="9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9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5" name="Google Shape;475;p53"/>
          <p:cNvSpPr txBox="1"/>
          <p:nvPr/>
        </p:nvSpPr>
        <p:spPr>
          <a:xfrm>
            <a:off x="832500" y="2812350"/>
            <a:ext cx="74790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</a:t>
            </a:r>
            <a:r>
              <a:rPr lang="en" sz="3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 all matches result in success!</a:t>
            </a:r>
            <a:endParaRPr sz="3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/>
          <p:nvPr/>
        </p:nvSpPr>
        <p:spPr>
          <a:xfrm>
            <a:off x="6635675" y="0"/>
            <a:ext cx="25947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54"/>
          <p:cNvSpPr/>
          <p:nvPr/>
        </p:nvSpPr>
        <p:spPr>
          <a:xfrm flipH="1">
            <a:off x="457890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 flipH="1">
            <a:off x="23124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 flipH="1">
            <a:off x="6831575" y="4834275"/>
            <a:ext cx="23988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5" y="280275"/>
            <a:ext cx="8509149" cy="43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4"/>
          <p:cNvSpPr txBox="1"/>
          <p:nvPr>
            <p:ph type="title"/>
          </p:nvPr>
        </p:nvSpPr>
        <p:spPr>
          <a:xfrm>
            <a:off x="5719725" y="280275"/>
            <a:ext cx="3221100" cy="1204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Effects on Success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92" name="Google Shape;492;p55"/>
          <p:cNvSpPr txBox="1"/>
          <p:nvPr>
            <p:ph idx="2" type="title"/>
          </p:nvPr>
        </p:nvSpPr>
        <p:spPr>
          <a:xfrm>
            <a:off x="3968425" y="1085250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3" name="Google Shape;493;p55"/>
          <p:cNvSpPr/>
          <p:nvPr/>
        </p:nvSpPr>
        <p:spPr>
          <a:xfrm flipH="1">
            <a:off x="687750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5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5"/>
          <p:cNvSpPr/>
          <p:nvPr/>
        </p:nvSpPr>
        <p:spPr>
          <a:xfrm flipH="1">
            <a:off x="23124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5"/>
          <p:cNvSpPr/>
          <p:nvPr/>
        </p:nvSpPr>
        <p:spPr>
          <a:xfrm flipH="1">
            <a:off x="45789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502" name="Google Shape;502;p56"/>
          <p:cNvSpPr txBox="1"/>
          <p:nvPr>
            <p:ph idx="1" type="subTitle"/>
          </p:nvPr>
        </p:nvSpPr>
        <p:spPr>
          <a:xfrm>
            <a:off x="3384625" y="2131988"/>
            <a:ext cx="22665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Big Bigs Little Littles</a:t>
            </a:r>
            <a:endParaRPr sz="2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03" name="Google Shape;503;p56"/>
          <p:cNvSpPr txBox="1"/>
          <p:nvPr>
            <p:ph idx="2" type="subTitle"/>
          </p:nvPr>
        </p:nvSpPr>
        <p:spPr>
          <a:xfrm>
            <a:off x="3233225" y="3048400"/>
            <a:ext cx="26838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Large Age Gaps Increased Longevity</a:t>
            </a:r>
            <a:endParaRPr sz="1900"/>
          </a:p>
        </p:txBody>
      </p:sp>
      <p:sp>
        <p:nvSpPr>
          <p:cNvPr id="504" name="Google Shape;504;p56"/>
          <p:cNvSpPr txBox="1"/>
          <p:nvPr>
            <p:ph idx="3" type="subTitle"/>
          </p:nvPr>
        </p:nvSpPr>
        <p:spPr>
          <a:xfrm>
            <a:off x="834725" y="2136688"/>
            <a:ext cx="1679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Go Out! All Out!</a:t>
            </a:r>
            <a:endParaRPr sz="2300"/>
          </a:p>
        </p:txBody>
      </p:sp>
      <p:sp>
        <p:nvSpPr>
          <p:cNvPr id="505" name="Google Shape;505;p56"/>
          <p:cNvSpPr txBox="1"/>
          <p:nvPr>
            <p:ph idx="4" type="subTitle"/>
          </p:nvPr>
        </p:nvSpPr>
        <p:spPr>
          <a:xfrm>
            <a:off x="115625" y="3053088"/>
            <a:ext cx="31176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Community Bonding </a:t>
            </a:r>
            <a:r>
              <a:rPr lang="en" sz="1900"/>
              <a:t>Sports in Shorts</a:t>
            </a:r>
            <a:endParaRPr sz="1900"/>
          </a:p>
        </p:txBody>
      </p:sp>
      <p:sp>
        <p:nvSpPr>
          <p:cNvPr id="506" name="Google Shape;506;p56"/>
          <p:cNvSpPr txBox="1"/>
          <p:nvPr>
            <p:ph idx="5" type="subTitle"/>
          </p:nvPr>
        </p:nvSpPr>
        <p:spPr>
          <a:xfrm>
            <a:off x="6439825" y="3065575"/>
            <a:ext cx="21954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900">
                <a:solidFill>
                  <a:schemeClr val="dk1"/>
                </a:solidFill>
              </a:rPr>
              <a:t>Vital Cross Matching</a:t>
            </a:r>
            <a:endParaRPr b="0" sz="1900">
              <a:solidFill>
                <a:schemeClr val="dk1"/>
              </a:solidFill>
            </a:endParaRPr>
          </a:p>
        </p:txBody>
      </p:sp>
      <p:sp>
        <p:nvSpPr>
          <p:cNvPr id="507" name="Google Shape;507;p56"/>
          <p:cNvSpPr txBox="1"/>
          <p:nvPr>
            <p:ph idx="6" type="subTitle"/>
          </p:nvPr>
        </p:nvSpPr>
        <p:spPr>
          <a:xfrm>
            <a:off x="6162475" y="2108700"/>
            <a:ext cx="2571600" cy="92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accent1"/>
                </a:solidFill>
              </a:rPr>
              <a:t>Racial Alignment </a:t>
            </a:r>
            <a:endParaRPr b="1" sz="2300">
              <a:solidFill>
                <a:schemeClr val="accent1"/>
              </a:solidFill>
            </a:endParaRPr>
          </a:p>
        </p:txBody>
      </p:sp>
      <p:sp>
        <p:nvSpPr>
          <p:cNvPr id="508" name="Google Shape;508;p56"/>
          <p:cNvSpPr/>
          <p:nvPr/>
        </p:nvSpPr>
        <p:spPr>
          <a:xfrm>
            <a:off x="4244330" y="1511903"/>
            <a:ext cx="547107" cy="536889"/>
          </a:xfrm>
          <a:custGeom>
            <a:rect b="b" l="l" r="r" t="t"/>
            <a:pathLst>
              <a:path extrusionOk="0" h="11626" w="11721">
                <a:moveTo>
                  <a:pt x="8570" y="694"/>
                </a:moveTo>
                <a:cubicBezTo>
                  <a:pt x="9106" y="694"/>
                  <a:pt x="9578" y="1166"/>
                  <a:pt x="9578" y="1702"/>
                </a:cubicBezTo>
                <a:cubicBezTo>
                  <a:pt x="9578" y="2269"/>
                  <a:pt x="9106" y="2773"/>
                  <a:pt x="8570" y="2773"/>
                </a:cubicBezTo>
                <a:cubicBezTo>
                  <a:pt x="8003" y="2773"/>
                  <a:pt x="7530" y="2269"/>
                  <a:pt x="7530" y="1702"/>
                </a:cubicBezTo>
                <a:cubicBezTo>
                  <a:pt x="7530" y="1166"/>
                  <a:pt x="8003" y="694"/>
                  <a:pt x="8570" y="694"/>
                </a:cubicBezTo>
                <a:close/>
                <a:moveTo>
                  <a:pt x="8570" y="3403"/>
                </a:moveTo>
                <a:cubicBezTo>
                  <a:pt x="9893" y="3403"/>
                  <a:pt x="10964" y="4474"/>
                  <a:pt x="10964" y="5798"/>
                </a:cubicBezTo>
                <a:lnTo>
                  <a:pt x="10964" y="6144"/>
                </a:lnTo>
                <a:lnTo>
                  <a:pt x="6144" y="6144"/>
                </a:lnTo>
                <a:lnTo>
                  <a:pt x="6144" y="5798"/>
                </a:lnTo>
                <a:cubicBezTo>
                  <a:pt x="6144" y="4443"/>
                  <a:pt x="7215" y="3403"/>
                  <a:pt x="8570" y="3403"/>
                </a:cubicBezTo>
                <a:close/>
                <a:moveTo>
                  <a:pt x="3057" y="5483"/>
                </a:moveTo>
                <a:cubicBezTo>
                  <a:pt x="3592" y="5483"/>
                  <a:pt x="4096" y="5955"/>
                  <a:pt x="4096" y="6491"/>
                </a:cubicBezTo>
                <a:cubicBezTo>
                  <a:pt x="4096" y="7058"/>
                  <a:pt x="3624" y="7530"/>
                  <a:pt x="3057" y="7530"/>
                </a:cubicBezTo>
                <a:cubicBezTo>
                  <a:pt x="2490" y="7530"/>
                  <a:pt x="2017" y="7089"/>
                  <a:pt x="2017" y="6491"/>
                </a:cubicBezTo>
                <a:cubicBezTo>
                  <a:pt x="2017" y="5955"/>
                  <a:pt x="2490" y="5483"/>
                  <a:pt x="3057" y="5483"/>
                </a:cubicBezTo>
                <a:close/>
                <a:moveTo>
                  <a:pt x="10964" y="6869"/>
                </a:moveTo>
                <a:lnTo>
                  <a:pt x="10964" y="7530"/>
                </a:lnTo>
                <a:lnTo>
                  <a:pt x="4411" y="7530"/>
                </a:lnTo>
                <a:cubicBezTo>
                  <a:pt x="4569" y="7341"/>
                  <a:pt x="4695" y="7089"/>
                  <a:pt x="4726" y="6869"/>
                </a:cubicBezTo>
                <a:close/>
                <a:moveTo>
                  <a:pt x="3088" y="8255"/>
                </a:moveTo>
                <a:cubicBezTo>
                  <a:pt x="4411" y="8255"/>
                  <a:pt x="5514" y="9295"/>
                  <a:pt x="5514" y="10649"/>
                </a:cubicBezTo>
                <a:lnTo>
                  <a:pt x="5514" y="10996"/>
                </a:lnTo>
                <a:lnTo>
                  <a:pt x="694" y="10996"/>
                </a:lnTo>
                <a:lnTo>
                  <a:pt x="694" y="10649"/>
                </a:lnTo>
                <a:cubicBezTo>
                  <a:pt x="694" y="9295"/>
                  <a:pt x="1733" y="8255"/>
                  <a:pt x="3088" y="8255"/>
                </a:cubicBezTo>
                <a:close/>
                <a:moveTo>
                  <a:pt x="10933" y="8286"/>
                </a:moveTo>
                <a:lnTo>
                  <a:pt x="10933" y="10996"/>
                </a:lnTo>
                <a:lnTo>
                  <a:pt x="6144" y="10996"/>
                </a:lnTo>
                <a:lnTo>
                  <a:pt x="6144" y="10649"/>
                </a:lnTo>
                <a:cubicBezTo>
                  <a:pt x="6144" y="9830"/>
                  <a:pt x="5829" y="9074"/>
                  <a:pt x="5199" y="8476"/>
                </a:cubicBezTo>
                <a:cubicBezTo>
                  <a:pt x="5136" y="8412"/>
                  <a:pt x="5041" y="8318"/>
                  <a:pt x="4978" y="8286"/>
                </a:cubicBezTo>
                <a:close/>
                <a:moveTo>
                  <a:pt x="8602" y="1"/>
                </a:moveTo>
                <a:cubicBezTo>
                  <a:pt x="7656" y="1"/>
                  <a:pt x="6900" y="757"/>
                  <a:pt x="6900" y="1702"/>
                </a:cubicBezTo>
                <a:cubicBezTo>
                  <a:pt x="6900" y="2175"/>
                  <a:pt x="7058" y="2616"/>
                  <a:pt x="7404" y="2931"/>
                </a:cubicBezTo>
                <a:lnTo>
                  <a:pt x="7467" y="2962"/>
                </a:lnTo>
                <a:cubicBezTo>
                  <a:pt x="6302" y="3435"/>
                  <a:pt x="5514" y="4537"/>
                  <a:pt x="5514" y="5798"/>
                </a:cubicBezTo>
                <a:lnTo>
                  <a:pt x="5514" y="6144"/>
                </a:lnTo>
                <a:lnTo>
                  <a:pt x="4789" y="6144"/>
                </a:lnTo>
                <a:cubicBezTo>
                  <a:pt x="4632" y="5420"/>
                  <a:pt x="3907" y="4789"/>
                  <a:pt x="3088" y="4789"/>
                </a:cubicBezTo>
                <a:cubicBezTo>
                  <a:pt x="2143" y="4789"/>
                  <a:pt x="1387" y="5514"/>
                  <a:pt x="1387" y="6459"/>
                </a:cubicBezTo>
                <a:cubicBezTo>
                  <a:pt x="1387" y="6995"/>
                  <a:pt x="1576" y="7404"/>
                  <a:pt x="1954" y="7719"/>
                </a:cubicBezTo>
                <a:cubicBezTo>
                  <a:pt x="788" y="8192"/>
                  <a:pt x="1" y="9295"/>
                  <a:pt x="1" y="10555"/>
                </a:cubicBezTo>
                <a:lnTo>
                  <a:pt x="1" y="11279"/>
                </a:lnTo>
                <a:cubicBezTo>
                  <a:pt x="1" y="11468"/>
                  <a:pt x="158" y="11626"/>
                  <a:pt x="379" y="11626"/>
                </a:cubicBezTo>
                <a:lnTo>
                  <a:pt x="11342" y="11626"/>
                </a:lnTo>
                <a:cubicBezTo>
                  <a:pt x="11563" y="11626"/>
                  <a:pt x="11721" y="11468"/>
                  <a:pt x="11721" y="11279"/>
                </a:cubicBezTo>
                <a:lnTo>
                  <a:pt x="11721" y="5798"/>
                </a:lnTo>
                <a:cubicBezTo>
                  <a:pt x="11626" y="4537"/>
                  <a:pt x="10838" y="3435"/>
                  <a:pt x="9736" y="2962"/>
                </a:cubicBezTo>
                <a:lnTo>
                  <a:pt x="9767" y="2931"/>
                </a:lnTo>
                <a:cubicBezTo>
                  <a:pt x="10082" y="2616"/>
                  <a:pt x="10303" y="2175"/>
                  <a:pt x="10303" y="1702"/>
                </a:cubicBezTo>
                <a:cubicBezTo>
                  <a:pt x="10303" y="757"/>
                  <a:pt x="9547" y="1"/>
                  <a:pt x="8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6"/>
          <p:cNvSpPr/>
          <p:nvPr/>
        </p:nvSpPr>
        <p:spPr>
          <a:xfrm flipH="1">
            <a:off x="687750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6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6"/>
          <p:cNvSpPr/>
          <p:nvPr/>
        </p:nvSpPr>
        <p:spPr>
          <a:xfrm flipH="1">
            <a:off x="2298600" y="4834263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6"/>
          <p:cNvSpPr/>
          <p:nvPr/>
        </p:nvSpPr>
        <p:spPr>
          <a:xfrm flipH="1">
            <a:off x="4565100" y="4834263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6"/>
          <p:cNvSpPr/>
          <p:nvPr/>
        </p:nvSpPr>
        <p:spPr>
          <a:xfrm>
            <a:off x="1384148" y="1507220"/>
            <a:ext cx="547092" cy="546265"/>
          </a:xfrm>
          <a:custGeom>
            <a:rect b="b" l="l" r="r" t="t"/>
            <a:pathLst>
              <a:path extrusionOk="0" h="12709" w="12729">
                <a:moveTo>
                  <a:pt x="7089" y="894"/>
                </a:moveTo>
                <a:lnTo>
                  <a:pt x="7089" y="894"/>
                </a:lnTo>
                <a:cubicBezTo>
                  <a:pt x="8160" y="989"/>
                  <a:pt x="9137" y="1461"/>
                  <a:pt x="9956" y="2186"/>
                </a:cubicBezTo>
                <a:lnTo>
                  <a:pt x="8192" y="3950"/>
                </a:lnTo>
                <a:cubicBezTo>
                  <a:pt x="7436" y="3099"/>
                  <a:pt x="7089" y="1934"/>
                  <a:pt x="7089" y="894"/>
                </a:cubicBezTo>
                <a:close/>
                <a:moveTo>
                  <a:pt x="10555" y="2721"/>
                </a:moveTo>
                <a:cubicBezTo>
                  <a:pt x="11248" y="3572"/>
                  <a:pt x="11689" y="4549"/>
                  <a:pt x="11847" y="5620"/>
                </a:cubicBezTo>
                <a:cubicBezTo>
                  <a:pt x="10775" y="5620"/>
                  <a:pt x="9673" y="5242"/>
                  <a:pt x="8791" y="4486"/>
                </a:cubicBezTo>
                <a:lnTo>
                  <a:pt x="10555" y="2721"/>
                </a:lnTo>
                <a:close/>
                <a:moveTo>
                  <a:pt x="6270" y="831"/>
                </a:moveTo>
                <a:cubicBezTo>
                  <a:pt x="6207" y="2154"/>
                  <a:pt x="6680" y="3477"/>
                  <a:pt x="7593" y="4549"/>
                </a:cubicBezTo>
                <a:lnTo>
                  <a:pt x="6365" y="5777"/>
                </a:lnTo>
                <a:lnTo>
                  <a:pt x="2805" y="2186"/>
                </a:lnTo>
                <a:cubicBezTo>
                  <a:pt x="3781" y="1304"/>
                  <a:pt x="5010" y="831"/>
                  <a:pt x="6270" y="831"/>
                </a:cubicBezTo>
                <a:close/>
                <a:moveTo>
                  <a:pt x="2206" y="2721"/>
                </a:moveTo>
                <a:lnTo>
                  <a:pt x="5798" y="6313"/>
                </a:lnTo>
                <a:lnTo>
                  <a:pt x="4569" y="7542"/>
                </a:lnTo>
                <a:cubicBezTo>
                  <a:pt x="3648" y="6620"/>
                  <a:pt x="2337" y="6028"/>
                  <a:pt x="958" y="6028"/>
                </a:cubicBezTo>
                <a:cubicBezTo>
                  <a:pt x="923" y="6028"/>
                  <a:pt x="887" y="6029"/>
                  <a:pt x="851" y="6029"/>
                </a:cubicBezTo>
                <a:cubicBezTo>
                  <a:pt x="946" y="4864"/>
                  <a:pt x="1387" y="3666"/>
                  <a:pt x="2206" y="2721"/>
                </a:cubicBezTo>
                <a:close/>
                <a:moveTo>
                  <a:pt x="8192" y="5147"/>
                </a:moveTo>
                <a:cubicBezTo>
                  <a:pt x="9263" y="6029"/>
                  <a:pt x="10586" y="6470"/>
                  <a:pt x="11878" y="6470"/>
                </a:cubicBezTo>
                <a:cubicBezTo>
                  <a:pt x="11847" y="7699"/>
                  <a:pt x="11405" y="8959"/>
                  <a:pt x="10555" y="9936"/>
                </a:cubicBezTo>
                <a:lnTo>
                  <a:pt x="6963" y="6344"/>
                </a:lnTo>
                <a:lnTo>
                  <a:pt x="8192" y="5147"/>
                </a:lnTo>
                <a:close/>
                <a:moveTo>
                  <a:pt x="1027" y="6910"/>
                </a:moveTo>
                <a:cubicBezTo>
                  <a:pt x="2180" y="6910"/>
                  <a:pt x="3239" y="7378"/>
                  <a:pt x="4002" y="8172"/>
                </a:cubicBezTo>
                <a:lnTo>
                  <a:pt x="2206" y="9967"/>
                </a:lnTo>
                <a:cubicBezTo>
                  <a:pt x="1450" y="9117"/>
                  <a:pt x="1009" y="8046"/>
                  <a:pt x="914" y="6911"/>
                </a:cubicBezTo>
                <a:cubicBezTo>
                  <a:pt x="952" y="6910"/>
                  <a:pt x="989" y="6910"/>
                  <a:pt x="1027" y="6910"/>
                </a:cubicBezTo>
                <a:close/>
                <a:moveTo>
                  <a:pt x="4537" y="8770"/>
                </a:moveTo>
                <a:cubicBezTo>
                  <a:pt x="5104" y="9652"/>
                  <a:pt x="5325" y="10692"/>
                  <a:pt x="5199" y="11700"/>
                </a:cubicBezTo>
                <a:cubicBezTo>
                  <a:pt x="4285" y="11511"/>
                  <a:pt x="3498" y="11133"/>
                  <a:pt x="2805" y="10503"/>
                </a:cubicBezTo>
                <a:lnTo>
                  <a:pt x="4537" y="8770"/>
                </a:lnTo>
                <a:close/>
                <a:moveTo>
                  <a:pt x="6365" y="6911"/>
                </a:moveTo>
                <a:lnTo>
                  <a:pt x="9956" y="10503"/>
                </a:lnTo>
                <a:cubicBezTo>
                  <a:pt x="8948" y="11399"/>
                  <a:pt x="7716" y="11847"/>
                  <a:pt x="6481" y="11847"/>
                </a:cubicBezTo>
                <a:cubicBezTo>
                  <a:pt x="6327" y="11847"/>
                  <a:pt x="6172" y="11840"/>
                  <a:pt x="6018" y="11826"/>
                </a:cubicBezTo>
                <a:cubicBezTo>
                  <a:pt x="6176" y="10566"/>
                  <a:pt x="5892" y="9274"/>
                  <a:pt x="5104" y="8172"/>
                </a:cubicBezTo>
                <a:lnTo>
                  <a:pt x="6365" y="6911"/>
                </a:lnTo>
                <a:close/>
                <a:moveTo>
                  <a:pt x="6349" y="0"/>
                </a:moveTo>
                <a:cubicBezTo>
                  <a:pt x="2842" y="0"/>
                  <a:pt x="1" y="2821"/>
                  <a:pt x="1" y="6344"/>
                </a:cubicBezTo>
                <a:cubicBezTo>
                  <a:pt x="1" y="9873"/>
                  <a:pt x="2836" y="12708"/>
                  <a:pt x="6333" y="12708"/>
                </a:cubicBezTo>
                <a:cubicBezTo>
                  <a:pt x="9830" y="12708"/>
                  <a:pt x="12666" y="9873"/>
                  <a:pt x="12666" y="6344"/>
                </a:cubicBezTo>
                <a:cubicBezTo>
                  <a:pt x="12729" y="2973"/>
                  <a:pt x="10082" y="201"/>
                  <a:pt x="6743" y="12"/>
                </a:cubicBezTo>
                <a:cubicBezTo>
                  <a:pt x="6611" y="4"/>
                  <a:pt x="6479" y="0"/>
                  <a:pt x="63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6"/>
          <p:cNvSpPr/>
          <p:nvPr/>
        </p:nvSpPr>
        <p:spPr>
          <a:xfrm>
            <a:off x="7220526" y="1526550"/>
            <a:ext cx="547094" cy="522586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0E83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/>
          <p:nvPr/>
        </p:nvSpPr>
        <p:spPr>
          <a:xfrm flipH="1" rot="5400000">
            <a:off x="6755425" y="2397575"/>
            <a:ext cx="4394400" cy="4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7"/>
          <p:cNvSpPr txBox="1"/>
          <p:nvPr>
            <p:ph type="title"/>
          </p:nvPr>
        </p:nvSpPr>
        <p:spPr>
          <a:xfrm>
            <a:off x="58700" y="3697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521" name="Google Shape;521;p57"/>
          <p:cNvSpPr txBox="1"/>
          <p:nvPr/>
        </p:nvSpPr>
        <p:spPr>
          <a:xfrm>
            <a:off x="58700" y="1344550"/>
            <a:ext cx="8727600" cy="289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DuBois, D. L., Herrera, C., &amp; Rivera, J. (2018). Investigation of long-term effects of the Big Brothers Big Sisters community-based mentoring program: Final technical report for OJJDP. Office of Justice Programs’ National Criminal Justice Reference Service.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https://www.ojp.gov/pdffiles1/ojjdp/grants/251521.pdf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Goldner, L., &amp; Ben-Eliyahu, A. (2021). Unpacking Community-Based Youth Mentoring Relationships: An Integrative Review. International Journal of Environmental Research and Public Health, 18(11), 5666.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https://doi.org/10.3390/ijerph18115666</a:t>
            </a:r>
            <a:r>
              <a:rPr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Raposa, E. B., Ben‐Eliyahu, A., Olsho, L. E. W., &amp; Rhodes, J. (2018). Birds of a feather: Is matching based on shared interests and characteristics associated with longer youth mentoring relationships? </a:t>
            </a: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Journal of Community Psychology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47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(2), 385–397.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https://doi.org/10.1002/jcop.22127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7"/>
          <p:cNvSpPr/>
          <p:nvPr/>
        </p:nvSpPr>
        <p:spPr>
          <a:xfrm flipH="1">
            <a:off x="687750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7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7"/>
          <p:cNvSpPr/>
          <p:nvPr/>
        </p:nvSpPr>
        <p:spPr>
          <a:xfrm flipH="1">
            <a:off x="23124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7"/>
          <p:cNvSpPr/>
          <p:nvPr/>
        </p:nvSpPr>
        <p:spPr>
          <a:xfrm flipH="1">
            <a:off x="45789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8"/>
          <p:cNvSpPr txBox="1"/>
          <p:nvPr>
            <p:ph type="title"/>
          </p:nvPr>
        </p:nvSpPr>
        <p:spPr>
          <a:xfrm>
            <a:off x="713225" y="445025"/>
            <a:ext cx="43785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Thanks!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1" name="Google Shape;531;p58"/>
          <p:cNvSpPr/>
          <p:nvPr/>
        </p:nvSpPr>
        <p:spPr>
          <a:xfrm>
            <a:off x="6543050" y="4640575"/>
            <a:ext cx="2601000" cy="1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58"/>
          <p:cNvSpPr/>
          <p:nvPr/>
        </p:nvSpPr>
        <p:spPr>
          <a:xfrm flipH="1">
            <a:off x="687750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8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8"/>
          <p:cNvSpPr/>
          <p:nvPr/>
        </p:nvSpPr>
        <p:spPr>
          <a:xfrm flipH="1">
            <a:off x="23124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8"/>
          <p:cNvSpPr/>
          <p:nvPr/>
        </p:nvSpPr>
        <p:spPr>
          <a:xfrm flipH="1">
            <a:off x="45789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8"/>
          <p:cNvSpPr/>
          <p:nvPr/>
        </p:nvSpPr>
        <p:spPr>
          <a:xfrm>
            <a:off x="290175" y="3149750"/>
            <a:ext cx="4466100" cy="126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713250" y="40557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241" name="Google Shape;241;p41"/>
          <p:cNvSpPr txBox="1"/>
          <p:nvPr/>
        </p:nvSpPr>
        <p:spPr>
          <a:xfrm>
            <a:off x="713225" y="1193775"/>
            <a:ext cx="73161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Academic, behavioral, and emotional benefits*</a:t>
            </a:r>
            <a:endParaRPr sz="2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Self-esteem and trust*</a:t>
            </a:r>
            <a:endParaRPr sz="2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41"/>
          <p:cNvSpPr txBox="1"/>
          <p:nvPr/>
        </p:nvSpPr>
        <p:spPr>
          <a:xfrm>
            <a:off x="0" y="4403175"/>
            <a:ext cx="43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*(B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en-Eliyahu &amp; Goldner, 2021)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41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1"/>
          <p:cNvSpPr/>
          <p:nvPr/>
        </p:nvSpPr>
        <p:spPr>
          <a:xfrm flipH="1">
            <a:off x="226655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1"/>
          <p:cNvSpPr/>
          <p:nvPr/>
        </p:nvSpPr>
        <p:spPr>
          <a:xfrm flipH="1">
            <a:off x="45720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1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1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1"/>
          <p:cNvSpPr/>
          <p:nvPr/>
        </p:nvSpPr>
        <p:spPr>
          <a:xfrm>
            <a:off x="5931025" y="2399925"/>
            <a:ext cx="907480" cy="870237"/>
          </a:xfrm>
          <a:custGeom>
            <a:rect b="b" l="l" r="r" t="t"/>
            <a:pathLst>
              <a:path extrusionOk="0" h="11846" w="11847">
                <a:moveTo>
                  <a:pt x="10744" y="3718"/>
                </a:moveTo>
                <a:lnTo>
                  <a:pt x="10428" y="4348"/>
                </a:lnTo>
                <a:cubicBezTo>
                  <a:pt x="10397" y="4442"/>
                  <a:pt x="10397" y="4568"/>
                  <a:pt x="10428" y="4663"/>
                </a:cubicBezTo>
                <a:lnTo>
                  <a:pt x="10744" y="5293"/>
                </a:lnTo>
                <a:lnTo>
                  <a:pt x="9483" y="4915"/>
                </a:lnTo>
                <a:lnTo>
                  <a:pt x="9105" y="4505"/>
                </a:lnTo>
                <a:lnTo>
                  <a:pt x="9483" y="4127"/>
                </a:lnTo>
                <a:lnTo>
                  <a:pt x="10744" y="3718"/>
                </a:lnTo>
                <a:close/>
                <a:moveTo>
                  <a:pt x="4443" y="3497"/>
                </a:moveTo>
                <a:cubicBezTo>
                  <a:pt x="4884" y="3497"/>
                  <a:pt x="5262" y="3781"/>
                  <a:pt x="5419" y="4190"/>
                </a:cubicBezTo>
                <a:lnTo>
                  <a:pt x="4443" y="4190"/>
                </a:lnTo>
                <a:cubicBezTo>
                  <a:pt x="4253" y="4190"/>
                  <a:pt x="4096" y="4348"/>
                  <a:pt x="4096" y="4568"/>
                </a:cubicBezTo>
                <a:cubicBezTo>
                  <a:pt x="4096" y="4663"/>
                  <a:pt x="4253" y="4820"/>
                  <a:pt x="4443" y="4820"/>
                </a:cubicBezTo>
                <a:lnTo>
                  <a:pt x="5419" y="4820"/>
                </a:lnTo>
                <a:cubicBezTo>
                  <a:pt x="5262" y="5230"/>
                  <a:pt x="4915" y="5545"/>
                  <a:pt x="4443" y="5545"/>
                </a:cubicBezTo>
                <a:cubicBezTo>
                  <a:pt x="3844" y="5545"/>
                  <a:pt x="3434" y="5072"/>
                  <a:pt x="3434" y="4505"/>
                </a:cubicBezTo>
                <a:cubicBezTo>
                  <a:pt x="3434" y="3970"/>
                  <a:pt x="3907" y="3497"/>
                  <a:pt x="4443" y="3497"/>
                </a:cubicBezTo>
                <a:close/>
                <a:moveTo>
                  <a:pt x="4443" y="2080"/>
                </a:moveTo>
                <a:cubicBezTo>
                  <a:pt x="5671" y="2080"/>
                  <a:pt x="6679" y="2993"/>
                  <a:pt x="6837" y="4159"/>
                </a:cubicBezTo>
                <a:lnTo>
                  <a:pt x="6144" y="4159"/>
                </a:lnTo>
                <a:cubicBezTo>
                  <a:pt x="5986" y="3371"/>
                  <a:pt x="5262" y="2773"/>
                  <a:pt x="4443" y="2773"/>
                </a:cubicBezTo>
                <a:cubicBezTo>
                  <a:pt x="3497" y="2773"/>
                  <a:pt x="2710" y="3560"/>
                  <a:pt x="2710" y="4505"/>
                </a:cubicBezTo>
                <a:cubicBezTo>
                  <a:pt x="2710" y="5451"/>
                  <a:pt x="3497" y="6238"/>
                  <a:pt x="4443" y="6238"/>
                </a:cubicBezTo>
                <a:cubicBezTo>
                  <a:pt x="5262" y="6238"/>
                  <a:pt x="5986" y="5671"/>
                  <a:pt x="6144" y="4883"/>
                </a:cubicBezTo>
                <a:lnTo>
                  <a:pt x="6837" y="4883"/>
                </a:lnTo>
                <a:cubicBezTo>
                  <a:pt x="6679" y="6049"/>
                  <a:pt x="5671" y="6963"/>
                  <a:pt x="4443" y="6963"/>
                </a:cubicBezTo>
                <a:cubicBezTo>
                  <a:pt x="3119" y="6963"/>
                  <a:pt x="2017" y="5860"/>
                  <a:pt x="2017" y="4505"/>
                </a:cubicBezTo>
                <a:cubicBezTo>
                  <a:pt x="2017" y="3182"/>
                  <a:pt x="3119" y="2080"/>
                  <a:pt x="4443" y="2080"/>
                </a:cubicBezTo>
                <a:close/>
                <a:moveTo>
                  <a:pt x="4474" y="662"/>
                </a:moveTo>
                <a:cubicBezTo>
                  <a:pt x="6459" y="662"/>
                  <a:pt x="8097" y="2206"/>
                  <a:pt x="8255" y="4127"/>
                </a:cubicBezTo>
                <a:lnTo>
                  <a:pt x="7562" y="4127"/>
                </a:lnTo>
                <a:cubicBezTo>
                  <a:pt x="7372" y="2584"/>
                  <a:pt x="6049" y="1355"/>
                  <a:pt x="4443" y="1355"/>
                </a:cubicBezTo>
                <a:cubicBezTo>
                  <a:pt x="2710" y="1355"/>
                  <a:pt x="1324" y="2773"/>
                  <a:pt x="1324" y="4474"/>
                </a:cubicBezTo>
                <a:cubicBezTo>
                  <a:pt x="1324" y="6175"/>
                  <a:pt x="2741" y="7593"/>
                  <a:pt x="4443" y="7593"/>
                </a:cubicBezTo>
                <a:cubicBezTo>
                  <a:pt x="6049" y="7593"/>
                  <a:pt x="7372" y="6364"/>
                  <a:pt x="7562" y="4820"/>
                </a:cubicBezTo>
                <a:lnTo>
                  <a:pt x="8255" y="4820"/>
                </a:lnTo>
                <a:cubicBezTo>
                  <a:pt x="8097" y="6774"/>
                  <a:pt x="6459" y="8286"/>
                  <a:pt x="4474" y="8286"/>
                </a:cubicBezTo>
                <a:cubicBezTo>
                  <a:pt x="2395" y="8286"/>
                  <a:pt x="662" y="6616"/>
                  <a:pt x="662" y="4474"/>
                </a:cubicBezTo>
                <a:cubicBezTo>
                  <a:pt x="662" y="2363"/>
                  <a:pt x="2363" y="662"/>
                  <a:pt x="4474" y="662"/>
                </a:cubicBezTo>
                <a:close/>
                <a:moveTo>
                  <a:pt x="5734" y="8822"/>
                </a:moveTo>
                <a:lnTo>
                  <a:pt x="6049" y="9767"/>
                </a:lnTo>
                <a:lnTo>
                  <a:pt x="2836" y="9767"/>
                </a:lnTo>
                <a:lnTo>
                  <a:pt x="3151" y="8822"/>
                </a:lnTo>
                <a:cubicBezTo>
                  <a:pt x="3529" y="8916"/>
                  <a:pt x="4001" y="9011"/>
                  <a:pt x="4443" y="9011"/>
                </a:cubicBezTo>
                <a:cubicBezTo>
                  <a:pt x="4884" y="9011"/>
                  <a:pt x="5356" y="8916"/>
                  <a:pt x="5734" y="8822"/>
                </a:cubicBezTo>
                <a:close/>
                <a:moveTo>
                  <a:pt x="6522" y="10428"/>
                </a:moveTo>
                <a:cubicBezTo>
                  <a:pt x="6963" y="10428"/>
                  <a:pt x="7372" y="10680"/>
                  <a:pt x="7530" y="11121"/>
                </a:cubicBezTo>
                <a:lnTo>
                  <a:pt x="1418" y="11121"/>
                </a:lnTo>
                <a:cubicBezTo>
                  <a:pt x="1576" y="10743"/>
                  <a:pt x="1922" y="10428"/>
                  <a:pt x="2395" y="10428"/>
                </a:cubicBezTo>
                <a:close/>
                <a:moveTo>
                  <a:pt x="4474" y="0"/>
                </a:moveTo>
                <a:cubicBezTo>
                  <a:pt x="1985" y="0"/>
                  <a:pt x="0" y="1985"/>
                  <a:pt x="0" y="4474"/>
                </a:cubicBezTo>
                <a:cubicBezTo>
                  <a:pt x="0" y="6238"/>
                  <a:pt x="1040" y="7813"/>
                  <a:pt x="2552" y="8538"/>
                </a:cubicBezTo>
                <a:lnTo>
                  <a:pt x="2143" y="9767"/>
                </a:lnTo>
                <a:cubicBezTo>
                  <a:pt x="1324" y="9861"/>
                  <a:pt x="693" y="10586"/>
                  <a:pt x="693" y="11499"/>
                </a:cubicBezTo>
                <a:cubicBezTo>
                  <a:pt x="693" y="11688"/>
                  <a:pt x="851" y="11846"/>
                  <a:pt x="1040" y="11846"/>
                </a:cubicBezTo>
                <a:lnTo>
                  <a:pt x="7971" y="11846"/>
                </a:lnTo>
                <a:cubicBezTo>
                  <a:pt x="8192" y="11846"/>
                  <a:pt x="8349" y="11688"/>
                  <a:pt x="8349" y="11499"/>
                </a:cubicBezTo>
                <a:cubicBezTo>
                  <a:pt x="8349" y="10617"/>
                  <a:pt x="7719" y="9924"/>
                  <a:pt x="6900" y="9767"/>
                </a:cubicBezTo>
                <a:lnTo>
                  <a:pt x="6490" y="8538"/>
                </a:lnTo>
                <a:cubicBezTo>
                  <a:pt x="7782" y="7908"/>
                  <a:pt x="8727" y="6679"/>
                  <a:pt x="8979" y="5230"/>
                </a:cubicBezTo>
                <a:lnTo>
                  <a:pt x="9137" y="5388"/>
                </a:lnTo>
                <a:cubicBezTo>
                  <a:pt x="9168" y="5419"/>
                  <a:pt x="9200" y="5451"/>
                  <a:pt x="9263" y="5451"/>
                </a:cubicBezTo>
                <a:lnTo>
                  <a:pt x="11374" y="6175"/>
                </a:lnTo>
                <a:cubicBezTo>
                  <a:pt x="11403" y="6183"/>
                  <a:pt x="11435" y="6186"/>
                  <a:pt x="11466" y="6186"/>
                </a:cubicBezTo>
                <a:cubicBezTo>
                  <a:pt x="11569" y="6186"/>
                  <a:pt x="11672" y="6145"/>
                  <a:pt x="11720" y="6049"/>
                </a:cubicBezTo>
                <a:cubicBezTo>
                  <a:pt x="11815" y="5923"/>
                  <a:pt x="11846" y="5766"/>
                  <a:pt x="11783" y="5671"/>
                </a:cubicBezTo>
                <a:lnTo>
                  <a:pt x="11153" y="4442"/>
                </a:lnTo>
                <a:lnTo>
                  <a:pt x="11783" y="3214"/>
                </a:lnTo>
                <a:cubicBezTo>
                  <a:pt x="11815" y="3151"/>
                  <a:pt x="11783" y="2993"/>
                  <a:pt x="11689" y="2899"/>
                </a:cubicBezTo>
                <a:cubicBezTo>
                  <a:pt x="11641" y="2802"/>
                  <a:pt x="11519" y="2761"/>
                  <a:pt x="11422" y="2761"/>
                </a:cubicBezTo>
                <a:cubicBezTo>
                  <a:pt x="11392" y="2761"/>
                  <a:pt x="11364" y="2765"/>
                  <a:pt x="11342" y="2773"/>
                </a:cubicBezTo>
                <a:lnTo>
                  <a:pt x="9200" y="3497"/>
                </a:lnTo>
                <a:cubicBezTo>
                  <a:pt x="9168" y="3497"/>
                  <a:pt x="9105" y="3529"/>
                  <a:pt x="9105" y="3560"/>
                </a:cubicBezTo>
                <a:lnTo>
                  <a:pt x="8916" y="3718"/>
                </a:lnTo>
                <a:cubicBezTo>
                  <a:pt x="8570" y="1607"/>
                  <a:pt x="6742" y="0"/>
                  <a:pt x="44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41"/>
          <p:cNvGrpSpPr/>
          <p:nvPr/>
        </p:nvGrpSpPr>
        <p:grpSpPr>
          <a:xfrm>
            <a:off x="6698710" y="901485"/>
            <a:ext cx="1043108" cy="940234"/>
            <a:chOff x="-52513800" y="1903475"/>
            <a:chExt cx="316650" cy="317250"/>
          </a:xfrm>
        </p:grpSpPr>
        <p:sp>
          <p:nvSpPr>
            <p:cNvPr id="250" name="Google Shape;250;p41"/>
            <p:cNvSpPr/>
            <p:nvPr/>
          </p:nvSpPr>
          <p:spPr>
            <a:xfrm>
              <a:off x="-5239170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86" y="1"/>
                  </a:moveTo>
                  <a:cubicBezTo>
                    <a:pt x="291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8" y="465"/>
                    <a:pt x="2898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0" y="1"/>
                    <a:pt x="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-52513800" y="1903475"/>
              <a:ext cx="316650" cy="317250"/>
            </a:xfrm>
            <a:custGeom>
              <a:rect b="b" l="l" r="r" t="t"/>
              <a:pathLst>
                <a:path extrusionOk="0" h="12690" w="12666">
                  <a:moveTo>
                    <a:pt x="6333" y="781"/>
                  </a:moveTo>
                  <a:lnTo>
                    <a:pt x="11500" y="3332"/>
                  </a:lnTo>
                  <a:lnTo>
                    <a:pt x="10082" y="4057"/>
                  </a:lnTo>
                  <a:lnTo>
                    <a:pt x="9641" y="3175"/>
                  </a:lnTo>
                  <a:cubicBezTo>
                    <a:pt x="9547" y="3049"/>
                    <a:pt x="9452" y="2986"/>
                    <a:pt x="9326" y="2986"/>
                  </a:cubicBezTo>
                  <a:lnTo>
                    <a:pt x="3309" y="2986"/>
                  </a:lnTo>
                  <a:cubicBezTo>
                    <a:pt x="3151" y="2986"/>
                    <a:pt x="3025" y="3049"/>
                    <a:pt x="2994" y="3175"/>
                  </a:cubicBezTo>
                  <a:lnTo>
                    <a:pt x="2553" y="4057"/>
                  </a:lnTo>
                  <a:lnTo>
                    <a:pt x="1167" y="3332"/>
                  </a:lnTo>
                  <a:lnTo>
                    <a:pt x="6333" y="781"/>
                  </a:lnTo>
                  <a:close/>
                  <a:moveTo>
                    <a:pt x="9043" y="3742"/>
                  </a:moveTo>
                  <a:lnTo>
                    <a:pt x="9389" y="4467"/>
                  </a:lnTo>
                  <a:lnTo>
                    <a:pt x="3151" y="4467"/>
                  </a:lnTo>
                  <a:lnTo>
                    <a:pt x="3498" y="3742"/>
                  </a:lnTo>
                  <a:close/>
                  <a:moveTo>
                    <a:pt x="9673" y="5223"/>
                  </a:moveTo>
                  <a:lnTo>
                    <a:pt x="9673" y="6105"/>
                  </a:lnTo>
                  <a:cubicBezTo>
                    <a:pt x="9547" y="6042"/>
                    <a:pt x="9452" y="6010"/>
                    <a:pt x="9326" y="6010"/>
                  </a:cubicBezTo>
                  <a:lnTo>
                    <a:pt x="7782" y="6010"/>
                  </a:lnTo>
                  <a:cubicBezTo>
                    <a:pt x="7310" y="6010"/>
                    <a:pt x="6869" y="6325"/>
                    <a:pt x="6743" y="6766"/>
                  </a:cubicBezTo>
                  <a:lnTo>
                    <a:pt x="5861" y="6766"/>
                  </a:lnTo>
                  <a:cubicBezTo>
                    <a:pt x="5703" y="6325"/>
                    <a:pt x="5325" y="6010"/>
                    <a:pt x="4790" y="6010"/>
                  </a:cubicBezTo>
                  <a:lnTo>
                    <a:pt x="3277" y="6010"/>
                  </a:lnTo>
                  <a:cubicBezTo>
                    <a:pt x="3151" y="6010"/>
                    <a:pt x="2994" y="6042"/>
                    <a:pt x="2899" y="6105"/>
                  </a:cubicBezTo>
                  <a:lnTo>
                    <a:pt x="2899" y="5223"/>
                  </a:lnTo>
                  <a:close/>
                  <a:moveTo>
                    <a:pt x="4821" y="6766"/>
                  </a:moveTo>
                  <a:cubicBezTo>
                    <a:pt x="5042" y="6766"/>
                    <a:pt x="5199" y="6924"/>
                    <a:pt x="5199" y="7113"/>
                  </a:cubicBezTo>
                  <a:cubicBezTo>
                    <a:pt x="5199" y="7743"/>
                    <a:pt x="4664" y="8216"/>
                    <a:pt x="4096" y="8216"/>
                  </a:cubicBezTo>
                  <a:lnTo>
                    <a:pt x="3309" y="8216"/>
                  </a:lnTo>
                  <a:cubicBezTo>
                    <a:pt x="3088" y="8216"/>
                    <a:pt x="2931" y="8058"/>
                    <a:pt x="2931" y="7869"/>
                  </a:cubicBezTo>
                  <a:lnTo>
                    <a:pt x="2931" y="7113"/>
                  </a:lnTo>
                  <a:cubicBezTo>
                    <a:pt x="2931" y="6924"/>
                    <a:pt x="3088" y="6766"/>
                    <a:pt x="3309" y="6766"/>
                  </a:cubicBezTo>
                  <a:close/>
                  <a:moveTo>
                    <a:pt x="9326" y="6766"/>
                  </a:moveTo>
                  <a:cubicBezTo>
                    <a:pt x="9515" y="6766"/>
                    <a:pt x="9673" y="6924"/>
                    <a:pt x="9673" y="7113"/>
                  </a:cubicBezTo>
                  <a:lnTo>
                    <a:pt x="9673" y="7869"/>
                  </a:lnTo>
                  <a:cubicBezTo>
                    <a:pt x="9673" y="8058"/>
                    <a:pt x="9515" y="8216"/>
                    <a:pt x="9326" y="8216"/>
                  </a:cubicBezTo>
                  <a:lnTo>
                    <a:pt x="8570" y="8216"/>
                  </a:lnTo>
                  <a:cubicBezTo>
                    <a:pt x="7940" y="8216"/>
                    <a:pt x="7436" y="7712"/>
                    <a:pt x="7436" y="7113"/>
                  </a:cubicBezTo>
                  <a:cubicBezTo>
                    <a:pt x="7436" y="6924"/>
                    <a:pt x="7593" y="6766"/>
                    <a:pt x="7782" y="6766"/>
                  </a:cubicBezTo>
                  <a:close/>
                  <a:moveTo>
                    <a:pt x="2206" y="6766"/>
                  </a:moveTo>
                  <a:lnTo>
                    <a:pt x="2206" y="8247"/>
                  </a:lnTo>
                  <a:cubicBezTo>
                    <a:pt x="1765" y="8247"/>
                    <a:pt x="1450" y="7901"/>
                    <a:pt x="1450" y="7523"/>
                  </a:cubicBezTo>
                  <a:cubicBezTo>
                    <a:pt x="1450" y="7113"/>
                    <a:pt x="1765" y="6766"/>
                    <a:pt x="2206" y="6766"/>
                  </a:cubicBezTo>
                  <a:close/>
                  <a:moveTo>
                    <a:pt x="10429" y="6766"/>
                  </a:moveTo>
                  <a:cubicBezTo>
                    <a:pt x="10870" y="6766"/>
                    <a:pt x="11185" y="7082"/>
                    <a:pt x="11185" y="7523"/>
                  </a:cubicBezTo>
                  <a:cubicBezTo>
                    <a:pt x="11185" y="7901"/>
                    <a:pt x="10807" y="8247"/>
                    <a:pt x="10429" y="8247"/>
                  </a:cubicBezTo>
                  <a:lnTo>
                    <a:pt x="10429" y="6766"/>
                  </a:lnTo>
                  <a:close/>
                  <a:moveTo>
                    <a:pt x="6680" y="7523"/>
                  </a:moveTo>
                  <a:cubicBezTo>
                    <a:pt x="6774" y="7869"/>
                    <a:pt x="6932" y="8184"/>
                    <a:pt x="7184" y="8468"/>
                  </a:cubicBezTo>
                  <a:cubicBezTo>
                    <a:pt x="7562" y="8814"/>
                    <a:pt x="8035" y="9003"/>
                    <a:pt x="8539" y="9003"/>
                  </a:cubicBezTo>
                  <a:lnTo>
                    <a:pt x="9295" y="9003"/>
                  </a:lnTo>
                  <a:cubicBezTo>
                    <a:pt x="9389" y="9003"/>
                    <a:pt x="9515" y="8972"/>
                    <a:pt x="9641" y="8940"/>
                  </a:cubicBezTo>
                  <a:lnTo>
                    <a:pt x="9641" y="8940"/>
                  </a:lnTo>
                  <a:cubicBezTo>
                    <a:pt x="9515" y="10610"/>
                    <a:pt x="8066" y="11965"/>
                    <a:pt x="6302" y="11965"/>
                  </a:cubicBezTo>
                  <a:cubicBezTo>
                    <a:pt x="4506" y="11965"/>
                    <a:pt x="3088" y="10610"/>
                    <a:pt x="2899" y="8940"/>
                  </a:cubicBezTo>
                  <a:lnTo>
                    <a:pt x="2899" y="8940"/>
                  </a:lnTo>
                  <a:cubicBezTo>
                    <a:pt x="3025" y="8972"/>
                    <a:pt x="3151" y="9003"/>
                    <a:pt x="3246" y="9003"/>
                  </a:cubicBezTo>
                  <a:lnTo>
                    <a:pt x="4033" y="9003"/>
                  </a:lnTo>
                  <a:cubicBezTo>
                    <a:pt x="4947" y="9003"/>
                    <a:pt x="5703" y="8373"/>
                    <a:pt x="5861" y="7523"/>
                  </a:cubicBezTo>
                  <a:close/>
                  <a:moveTo>
                    <a:pt x="6310" y="1"/>
                  </a:moveTo>
                  <a:cubicBezTo>
                    <a:pt x="6255" y="1"/>
                    <a:pt x="6207" y="9"/>
                    <a:pt x="6176" y="24"/>
                  </a:cubicBezTo>
                  <a:lnTo>
                    <a:pt x="190" y="3017"/>
                  </a:lnTo>
                  <a:cubicBezTo>
                    <a:pt x="64" y="3112"/>
                    <a:pt x="1" y="3206"/>
                    <a:pt x="1" y="3332"/>
                  </a:cubicBezTo>
                  <a:cubicBezTo>
                    <a:pt x="1" y="3490"/>
                    <a:pt x="64" y="3616"/>
                    <a:pt x="190" y="3647"/>
                  </a:cubicBezTo>
                  <a:lnTo>
                    <a:pt x="2238" y="4656"/>
                  </a:lnTo>
                  <a:cubicBezTo>
                    <a:pt x="2238" y="4719"/>
                    <a:pt x="2206" y="4750"/>
                    <a:pt x="2206" y="4782"/>
                  </a:cubicBezTo>
                  <a:lnTo>
                    <a:pt x="2206" y="5979"/>
                  </a:lnTo>
                  <a:cubicBezTo>
                    <a:pt x="1356" y="5979"/>
                    <a:pt x="694" y="6640"/>
                    <a:pt x="694" y="7460"/>
                  </a:cubicBezTo>
                  <a:cubicBezTo>
                    <a:pt x="694" y="8279"/>
                    <a:pt x="1356" y="8972"/>
                    <a:pt x="2206" y="8972"/>
                  </a:cubicBezTo>
                  <a:cubicBezTo>
                    <a:pt x="2395" y="11051"/>
                    <a:pt x="4159" y="12689"/>
                    <a:pt x="6302" y="12689"/>
                  </a:cubicBezTo>
                  <a:cubicBezTo>
                    <a:pt x="8413" y="12689"/>
                    <a:pt x="10240" y="11051"/>
                    <a:pt x="10397" y="8972"/>
                  </a:cubicBezTo>
                  <a:cubicBezTo>
                    <a:pt x="11217" y="8972"/>
                    <a:pt x="11878" y="8279"/>
                    <a:pt x="11878" y="7460"/>
                  </a:cubicBezTo>
                  <a:cubicBezTo>
                    <a:pt x="11878" y="6640"/>
                    <a:pt x="11217" y="5979"/>
                    <a:pt x="10397" y="5979"/>
                  </a:cubicBezTo>
                  <a:lnTo>
                    <a:pt x="10397" y="4782"/>
                  </a:lnTo>
                  <a:cubicBezTo>
                    <a:pt x="10397" y="4750"/>
                    <a:pt x="10397" y="4719"/>
                    <a:pt x="10334" y="4656"/>
                  </a:cubicBezTo>
                  <a:lnTo>
                    <a:pt x="11847" y="3931"/>
                  </a:lnTo>
                  <a:lnTo>
                    <a:pt x="11847" y="6357"/>
                  </a:lnTo>
                  <a:cubicBezTo>
                    <a:pt x="11847" y="6546"/>
                    <a:pt x="12004" y="6703"/>
                    <a:pt x="12193" y="6703"/>
                  </a:cubicBezTo>
                  <a:cubicBezTo>
                    <a:pt x="12382" y="6703"/>
                    <a:pt x="12540" y="6546"/>
                    <a:pt x="12540" y="6357"/>
                  </a:cubicBezTo>
                  <a:lnTo>
                    <a:pt x="12540" y="3332"/>
                  </a:lnTo>
                  <a:lnTo>
                    <a:pt x="12666" y="3332"/>
                  </a:lnTo>
                  <a:cubicBezTo>
                    <a:pt x="12666" y="3206"/>
                    <a:pt x="12603" y="3049"/>
                    <a:pt x="12477" y="3017"/>
                  </a:cubicBezTo>
                  <a:lnTo>
                    <a:pt x="6491" y="24"/>
                  </a:lnTo>
                  <a:cubicBezTo>
                    <a:pt x="6428" y="9"/>
                    <a:pt x="6365" y="1"/>
                    <a:pt x="6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41"/>
          <p:cNvGrpSpPr/>
          <p:nvPr/>
        </p:nvGrpSpPr>
        <p:grpSpPr>
          <a:xfrm>
            <a:off x="7741816" y="2436148"/>
            <a:ext cx="859135" cy="940265"/>
            <a:chOff x="-61782550" y="2664925"/>
            <a:chExt cx="316650" cy="319275"/>
          </a:xfrm>
        </p:grpSpPr>
        <p:sp>
          <p:nvSpPr>
            <p:cNvPr id="253" name="Google Shape;253;p41"/>
            <p:cNvSpPr/>
            <p:nvPr/>
          </p:nvSpPr>
          <p:spPr>
            <a:xfrm>
              <a:off x="-61782550" y="2664925"/>
              <a:ext cx="316650" cy="319275"/>
            </a:xfrm>
            <a:custGeom>
              <a:rect b="b" l="l" r="r" t="t"/>
              <a:pathLst>
                <a:path extrusionOk="0" h="12771" w="12666">
                  <a:moveTo>
                    <a:pt x="10208" y="851"/>
                  </a:moveTo>
                  <a:cubicBezTo>
                    <a:pt x="10366" y="1670"/>
                    <a:pt x="10996" y="2300"/>
                    <a:pt x="11815" y="2457"/>
                  </a:cubicBezTo>
                  <a:lnTo>
                    <a:pt x="11815" y="6679"/>
                  </a:lnTo>
                  <a:lnTo>
                    <a:pt x="11783" y="6679"/>
                  </a:lnTo>
                  <a:cubicBezTo>
                    <a:pt x="10964" y="6837"/>
                    <a:pt x="10334" y="7467"/>
                    <a:pt x="10177" y="8286"/>
                  </a:cubicBezTo>
                  <a:lnTo>
                    <a:pt x="9011" y="8286"/>
                  </a:lnTo>
                  <a:cubicBezTo>
                    <a:pt x="9105" y="8002"/>
                    <a:pt x="9168" y="7719"/>
                    <a:pt x="9168" y="7467"/>
                  </a:cubicBezTo>
                  <a:cubicBezTo>
                    <a:pt x="9168" y="6081"/>
                    <a:pt x="8066" y="4978"/>
                    <a:pt x="6711" y="4978"/>
                  </a:cubicBezTo>
                  <a:cubicBezTo>
                    <a:pt x="5325" y="4978"/>
                    <a:pt x="4222" y="6081"/>
                    <a:pt x="4222" y="7467"/>
                  </a:cubicBezTo>
                  <a:cubicBezTo>
                    <a:pt x="4222" y="7719"/>
                    <a:pt x="4254" y="8002"/>
                    <a:pt x="4380" y="8286"/>
                  </a:cubicBezTo>
                  <a:lnTo>
                    <a:pt x="2395" y="8286"/>
                  </a:lnTo>
                  <a:cubicBezTo>
                    <a:pt x="2237" y="7467"/>
                    <a:pt x="1607" y="6837"/>
                    <a:pt x="788" y="6679"/>
                  </a:cubicBezTo>
                  <a:lnTo>
                    <a:pt x="788" y="2457"/>
                  </a:lnTo>
                  <a:cubicBezTo>
                    <a:pt x="1607" y="2300"/>
                    <a:pt x="2237" y="1670"/>
                    <a:pt x="2395" y="851"/>
                  </a:cubicBezTo>
                  <a:close/>
                  <a:moveTo>
                    <a:pt x="6711" y="5797"/>
                  </a:moveTo>
                  <a:cubicBezTo>
                    <a:pt x="7593" y="5797"/>
                    <a:pt x="8349" y="6553"/>
                    <a:pt x="8349" y="7467"/>
                  </a:cubicBezTo>
                  <a:cubicBezTo>
                    <a:pt x="8349" y="8349"/>
                    <a:pt x="7593" y="9105"/>
                    <a:pt x="6711" y="9105"/>
                  </a:cubicBezTo>
                  <a:cubicBezTo>
                    <a:pt x="5797" y="9105"/>
                    <a:pt x="5041" y="8349"/>
                    <a:pt x="5041" y="7467"/>
                  </a:cubicBezTo>
                  <a:cubicBezTo>
                    <a:pt x="5041" y="6553"/>
                    <a:pt x="5797" y="5797"/>
                    <a:pt x="6711" y="5797"/>
                  </a:cubicBezTo>
                  <a:close/>
                  <a:moveTo>
                    <a:pt x="7530" y="9767"/>
                  </a:moveTo>
                  <a:lnTo>
                    <a:pt x="7530" y="11468"/>
                  </a:lnTo>
                  <a:lnTo>
                    <a:pt x="6932" y="11090"/>
                  </a:lnTo>
                  <a:cubicBezTo>
                    <a:pt x="6853" y="11043"/>
                    <a:pt x="6774" y="11019"/>
                    <a:pt x="6695" y="11019"/>
                  </a:cubicBezTo>
                  <a:cubicBezTo>
                    <a:pt x="6616" y="11019"/>
                    <a:pt x="6538" y="11043"/>
                    <a:pt x="6459" y="11090"/>
                  </a:cubicBezTo>
                  <a:lnTo>
                    <a:pt x="5860" y="11468"/>
                  </a:lnTo>
                  <a:lnTo>
                    <a:pt x="5860" y="9767"/>
                  </a:lnTo>
                  <a:cubicBezTo>
                    <a:pt x="6144" y="9861"/>
                    <a:pt x="6427" y="9924"/>
                    <a:pt x="6711" y="9924"/>
                  </a:cubicBezTo>
                  <a:cubicBezTo>
                    <a:pt x="6995" y="9924"/>
                    <a:pt x="7247" y="9893"/>
                    <a:pt x="7530" y="9767"/>
                  </a:cubicBezTo>
                  <a:close/>
                  <a:moveTo>
                    <a:pt x="2048" y="0"/>
                  </a:moveTo>
                  <a:cubicBezTo>
                    <a:pt x="1828" y="0"/>
                    <a:pt x="1670" y="221"/>
                    <a:pt x="1670" y="441"/>
                  </a:cubicBezTo>
                  <a:cubicBezTo>
                    <a:pt x="1670" y="1103"/>
                    <a:pt x="1103" y="1670"/>
                    <a:pt x="410" y="1670"/>
                  </a:cubicBezTo>
                  <a:cubicBezTo>
                    <a:pt x="158" y="1670"/>
                    <a:pt x="0" y="1859"/>
                    <a:pt x="0" y="2111"/>
                  </a:cubicBezTo>
                  <a:lnTo>
                    <a:pt x="0" y="7057"/>
                  </a:lnTo>
                  <a:cubicBezTo>
                    <a:pt x="0" y="7278"/>
                    <a:pt x="189" y="7498"/>
                    <a:pt x="410" y="7498"/>
                  </a:cubicBezTo>
                  <a:cubicBezTo>
                    <a:pt x="1072" y="7498"/>
                    <a:pt x="1670" y="8034"/>
                    <a:pt x="1670" y="8758"/>
                  </a:cubicBezTo>
                  <a:cubicBezTo>
                    <a:pt x="1670" y="8979"/>
                    <a:pt x="1859" y="9136"/>
                    <a:pt x="2048" y="9136"/>
                  </a:cubicBezTo>
                  <a:lnTo>
                    <a:pt x="4884" y="9136"/>
                  </a:lnTo>
                  <a:lnTo>
                    <a:pt x="5073" y="9326"/>
                  </a:lnTo>
                  <a:lnTo>
                    <a:pt x="5073" y="12318"/>
                  </a:lnTo>
                  <a:cubicBezTo>
                    <a:pt x="5073" y="12562"/>
                    <a:pt x="5298" y="12749"/>
                    <a:pt x="5517" y="12749"/>
                  </a:cubicBezTo>
                  <a:cubicBezTo>
                    <a:pt x="5581" y="12749"/>
                    <a:pt x="5645" y="12732"/>
                    <a:pt x="5703" y="12697"/>
                  </a:cubicBezTo>
                  <a:lnTo>
                    <a:pt x="6743" y="12003"/>
                  </a:lnTo>
                  <a:lnTo>
                    <a:pt x="7782" y="12697"/>
                  </a:lnTo>
                  <a:cubicBezTo>
                    <a:pt x="7850" y="12747"/>
                    <a:pt x="7926" y="12771"/>
                    <a:pt x="8002" y="12771"/>
                  </a:cubicBezTo>
                  <a:cubicBezTo>
                    <a:pt x="8210" y="12771"/>
                    <a:pt x="8412" y="12595"/>
                    <a:pt x="8412" y="12318"/>
                  </a:cubicBezTo>
                  <a:lnTo>
                    <a:pt x="8412" y="9262"/>
                  </a:lnTo>
                  <a:lnTo>
                    <a:pt x="8601" y="9073"/>
                  </a:lnTo>
                  <a:lnTo>
                    <a:pt x="10618" y="9073"/>
                  </a:lnTo>
                  <a:cubicBezTo>
                    <a:pt x="10838" y="9073"/>
                    <a:pt x="10996" y="8884"/>
                    <a:pt x="10996" y="8664"/>
                  </a:cubicBezTo>
                  <a:cubicBezTo>
                    <a:pt x="10996" y="8002"/>
                    <a:pt x="11563" y="7404"/>
                    <a:pt x="12224" y="7404"/>
                  </a:cubicBezTo>
                  <a:cubicBezTo>
                    <a:pt x="12445" y="7404"/>
                    <a:pt x="12665" y="7215"/>
                    <a:pt x="12665" y="6994"/>
                  </a:cubicBezTo>
                  <a:lnTo>
                    <a:pt x="12665" y="2016"/>
                  </a:lnTo>
                  <a:cubicBezTo>
                    <a:pt x="12602" y="1827"/>
                    <a:pt x="12445" y="1670"/>
                    <a:pt x="12224" y="1670"/>
                  </a:cubicBezTo>
                  <a:cubicBezTo>
                    <a:pt x="11531" y="1670"/>
                    <a:pt x="10996" y="1103"/>
                    <a:pt x="10996" y="441"/>
                  </a:cubicBezTo>
                  <a:cubicBezTo>
                    <a:pt x="10996" y="221"/>
                    <a:pt x="10807" y="0"/>
                    <a:pt x="10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-61701425" y="2705875"/>
              <a:ext cx="151250" cy="21275"/>
            </a:xfrm>
            <a:custGeom>
              <a:rect b="b" l="l" r="r" t="t"/>
              <a:pathLst>
                <a:path extrusionOk="0" h="851" w="605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5671" y="851"/>
                  </a:lnTo>
                  <a:cubicBezTo>
                    <a:pt x="5892" y="851"/>
                    <a:pt x="6049" y="662"/>
                    <a:pt x="6049" y="410"/>
                  </a:cubicBezTo>
                  <a:cubicBezTo>
                    <a:pt x="6049" y="189"/>
                    <a:pt x="586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-61742375" y="2747625"/>
              <a:ext cx="233925" cy="22075"/>
            </a:xfrm>
            <a:custGeom>
              <a:rect b="b" l="l" r="r" t="t"/>
              <a:pathLst>
                <a:path extrusionOk="0" h="883" w="9357">
                  <a:moveTo>
                    <a:pt x="410" y="0"/>
                  </a:moveTo>
                  <a:cubicBezTo>
                    <a:pt x="158" y="0"/>
                    <a:pt x="0" y="221"/>
                    <a:pt x="0" y="441"/>
                  </a:cubicBezTo>
                  <a:cubicBezTo>
                    <a:pt x="0" y="693"/>
                    <a:pt x="221" y="882"/>
                    <a:pt x="410" y="882"/>
                  </a:cubicBezTo>
                  <a:lnTo>
                    <a:pt x="8948" y="882"/>
                  </a:lnTo>
                  <a:cubicBezTo>
                    <a:pt x="9200" y="882"/>
                    <a:pt x="9357" y="693"/>
                    <a:pt x="9357" y="441"/>
                  </a:cubicBezTo>
                  <a:cubicBezTo>
                    <a:pt x="9357" y="221"/>
                    <a:pt x="9137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3384625" y="2131988"/>
            <a:ext cx="22665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Big Bigs Little Littles</a:t>
            </a:r>
            <a:endParaRPr sz="2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543" name="Google Shape;543;p59"/>
          <p:cNvSpPr txBox="1"/>
          <p:nvPr>
            <p:ph idx="2" type="subTitle"/>
          </p:nvPr>
        </p:nvSpPr>
        <p:spPr>
          <a:xfrm>
            <a:off x="3233225" y="3048400"/>
            <a:ext cx="26838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Large Age Gaps Increased Longevity</a:t>
            </a:r>
            <a:endParaRPr sz="1900"/>
          </a:p>
        </p:txBody>
      </p:sp>
      <p:sp>
        <p:nvSpPr>
          <p:cNvPr id="544" name="Google Shape;544;p59"/>
          <p:cNvSpPr txBox="1"/>
          <p:nvPr>
            <p:ph idx="3" type="subTitle"/>
          </p:nvPr>
        </p:nvSpPr>
        <p:spPr>
          <a:xfrm>
            <a:off x="834725" y="2136688"/>
            <a:ext cx="1679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Go Out! All Out!</a:t>
            </a:r>
            <a:endParaRPr sz="2300"/>
          </a:p>
        </p:txBody>
      </p:sp>
      <p:sp>
        <p:nvSpPr>
          <p:cNvPr id="545" name="Google Shape;545;p59"/>
          <p:cNvSpPr txBox="1"/>
          <p:nvPr>
            <p:ph idx="4" type="subTitle"/>
          </p:nvPr>
        </p:nvSpPr>
        <p:spPr>
          <a:xfrm>
            <a:off x="115625" y="3053088"/>
            <a:ext cx="31176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Community Bonding Sports in Shorts</a:t>
            </a:r>
            <a:endParaRPr sz="1900"/>
          </a:p>
        </p:txBody>
      </p:sp>
      <p:sp>
        <p:nvSpPr>
          <p:cNvPr id="546" name="Google Shape;546;p59"/>
          <p:cNvSpPr txBox="1"/>
          <p:nvPr>
            <p:ph idx="5" type="subTitle"/>
          </p:nvPr>
        </p:nvSpPr>
        <p:spPr>
          <a:xfrm>
            <a:off x="6439825" y="3065575"/>
            <a:ext cx="21954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900">
                <a:solidFill>
                  <a:schemeClr val="dk1"/>
                </a:solidFill>
              </a:rPr>
              <a:t>Vital Cross Matching</a:t>
            </a:r>
            <a:endParaRPr b="0" sz="1900">
              <a:solidFill>
                <a:schemeClr val="dk1"/>
              </a:solidFill>
            </a:endParaRPr>
          </a:p>
        </p:txBody>
      </p:sp>
      <p:sp>
        <p:nvSpPr>
          <p:cNvPr id="547" name="Google Shape;547;p59"/>
          <p:cNvSpPr txBox="1"/>
          <p:nvPr>
            <p:ph idx="6" type="subTitle"/>
          </p:nvPr>
        </p:nvSpPr>
        <p:spPr>
          <a:xfrm>
            <a:off x="6162475" y="2108700"/>
            <a:ext cx="2571600" cy="92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accent1"/>
                </a:solidFill>
              </a:rPr>
              <a:t>Racial Alignment </a:t>
            </a:r>
            <a:endParaRPr b="1" sz="2300">
              <a:solidFill>
                <a:schemeClr val="accent1"/>
              </a:solidFill>
            </a:endParaRPr>
          </a:p>
        </p:txBody>
      </p:sp>
      <p:sp>
        <p:nvSpPr>
          <p:cNvPr id="548" name="Google Shape;548;p59"/>
          <p:cNvSpPr/>
          <p:nvPr/>
        </p:nvSpPr>
        <p:spPr>
          <a:xfrm>
            <a:off x="4244330" y="1511903"/>
            <a:ext cx="547107" cy="536889"/>
          </a:xfrm>
          <a:custGeom>
            <a:rect b="b" l="l" r="r" t="t"/>
            <a:pathLst>
              <a:path extrusionOk="0" h="11626" w="11721">
                <a:moveTo>
                  <a:pt x="8570" y="694"/>
                </a:moveTo>
                <a:cubicBezTo>
                  <a:pt x="9106" y="694"/>
                  <a:pt x="9578" y="1166"/>
                  <a:pt x="9578" y="1702"/>
                </a:cubicBezTo>
                <a:cubicBezTo>
                  <a:pt x="9578" y="2269"/>
                  <a:pt x="9106" y="2773"/>
                  <a:pt x="8570" y="2773"/>
                </a:cubicBezTo>
                <a:cubicBezTo>
                  <a:pt x="8003" y="2773"/>
                  <a:pt x="7530" y="2269"/>
                  <a:pt x="7530" y="1702"/>
                </a:cubicBezTo>
                <a:cubicBezTo>
                  <a:pt x="7530" y="1166"/>
                  <a:pt x="8003" y="694"/>
                  <a:pt x="8570" y="694"/>
                </a:cubicBezTo>
                <a:close/>
                <a:moveTo>
                  <a:pt x="8570" y="3403"/>
                </a:moveTo>
                <a:cubicBezTo>
                  <a:pt x="9893" y="3403"/>
                  <a:pt x="10964" y="4474"/>
                  <a:pt x="10964" y="5798"/>
                </a:cubicBezTo>
                <a:lnTo>
                  <a:pt x="10964" y="6144"/>
                </a:lnTo>
                <a:lnTo>
                  <a:pt x="6144" y="6144"/>
                </a:lnTo>
                <a:lnTo>
                  <a:pt x="6144" y="5798"/>
                </a:lnTo>
                <a:cubicBezTo>
                  <a:pt x="6144" y="4443"/>
                  <a:pt x="7215" y="3403"/>
                  <a:pt x="8570" y="3403"/>
                </a:cubicBezTo>
                <a:close/>
                <a:moveTo>
                  <a:pt x="3057" y="5483"/>
                </a:moveTo>
                <a:cubicBezTo>
                  <a:pt x="3592" y="5483"/>
                  <a:pt x="4096" y="5955"/>
                  <a:pt x="4096" y="6491"/>
                </a:cubicBezTo>
                <a:cubicBezTo>
                  <a:pt x="4096" y="7058"/>
                  <a:pt x="3624" y="7530"/>
                  <a:pt x="3057" y="7530"/>
                </a:cubicBezTo>
                <a:cubicBezTo>
                  <a:pt x="2490" y="7530"/>
                  <a:pt x="2017" y="7089"/>
                  <a:pt x="2017" y="6491"/>
                </a:cubicBezTo>
                <a:cubicBezTo>
                  <a:pt x="2017" y="5955"/>
                  <a:pt x="2490" y="5483"/>
                  <a:pt x="3057" y="5483"/>
                </a:cubicBezTo>
                <a:close/>
                <a:moveTo>
                  <a:pt x="10964" y="6869"/>
                </a:moveTo>
                <a:lnTo>
                  <a:pt x="10964" y="7530"/>
                </a:lnTo>
                <a:lnTo>
                  <a:pt x="4411" y="7530"/>
                </a:lnTo>
                <a:cubicBezTo>
                  <a:pt x="4569" y="7341"/>
                  <a:pt x="4695" y="7089"/>
                  <a:pt x="4726" y="6869"/>
                </a:cubicBezTo>
                <a:close/>
                <a:moveTo>
                  <a:pt x="3088" y="8255"/>
                </a:moveTo>
                <a:cubicBezTo>
                  <a:pt x="4411" y="8255"/>
                  <a:pt x="5514" y="9295"/>
                  <a:pt x="5514" y="10649"/>
                </a:cubicBezTo>
                <a:lnTo>
                  <a:pt x="5514" y="10996"/>
                </a:lnTo>
                <a:lnTo>
                  <a:pt x="694" y="10996"/>
                </a:lnTo>
                <a:lnTo>
                  <a:pt x="694" y="10649"/>
                </a:lnTo>
                <a:cubicBezTo>
                  <a:pt x="694" y="9295"/>
                  <a:pt x="1733" y="8255"/>
                  <a:pt x="3088" y="8255"/>
                </a:cubicBezTo>
                <a:close/>
                <a:moveTo>
                  <a:pt x="10933" y="8286"/>
                </a:moveTo>
                <a:lnTo>
                  <a:pt x="10933" y="10996"/>
                </a:lnTo>
                <a:lnTo>
                  <a:pt x="6144" y="10996"/>
                </a:lnTo>
                <a:lnTo>
                  <a:pt x="6144" y="10649"/>
                </a:lnTo>
                <a:cubicBezTo>
                  <a:pt x="6144" y="9830"/>
                  <a:pt x="5829" y="9074"/>
                  <a:pt x="5199" y="8476"/>
                </a:cubicBezTo>
                <a:cubicBezTo>
                  <a:pt x="5136" y="8412"/>
                  <a:pt x="5041" y="8318"/>
                  <a:pt x="4978" y="8286"/>
                </a:cubicBezTo>
                <a:close/>
                <a:moveTo>
                  <a:pt x="8602" y="1"/>
                </a:moveTo>
                <a:cubicBezTo>
                  <a:pt x="7656" y="1"/>
                  <a:pt x="6900" y="757"/>
                  <a:pt x="6900" y="1702"/>
                </a:cubicBezTo>
                <a:cubicBezTo>
                  <a:pt x="6900" y="2175"/>
                  <a:pt x="7058" y="2616"/>
                  <a:pt x="7404" y="2931"/>
                </a:cubicBezTo>
                <a:lnTo>
                  <a:pt x="7467" y="2962"/>
                </a:lnTo>
                <a:cubicBezTo>
                  <a:pt x="6302" y="3435"/>
                  <a:pt x="5514" y="4537"/>
                  <a:pt x="5514" y="5798"/>
                </a:cubicBezTo>
                <a:lnTo>
                  <a:pt x="5514" y="6144"/>
                </a:lnTo>
                <a:lnTo>
                  <a:pt x="4789" y="6144"/>
                </a:lnTo>
                <a:cubicBezTo>
                  <a:pt x="4632" y="5420"/>
                  <a:pt x="3907" y="4789"/>
                  <a:pt x="3088" y="4789"/>
                </a:cubicBezTo>
                <a:cubicBezTo>
                  <a:pt x="2143" y="4789"/>
                  <a:pt x="1387" y="5514"/>
                  <a:pt x="1387" y="6459"/>
                </a:cubicBezTo>
                <a:cubicBezTo>
                  <a:pt x="1387" y="6995"/>
                  <a:pt x="1576" y="7404"/>
                  <a:pt x="1954" y="7719"/>
                </a:cubicBezTo>
                <a:cubicBezTo>
                  <a:pt x="788" y="8192"/>
                  <a:pt x="1" y="9295"/>
                  <a:pt x="1" y="10555"/>
                </a:cubicBezTo>
                <a:lnTo>
                  <a:pt x="1" y="11279"/>
                </a:lnTo>
                <a:cubicBezTo>
                  <a:pt x="1" y="11468"/>
                  <a:pt x="158" y="11626"/>
                  <a:pt x="379" y="11626"/>
                </a:cubicBezTo>
                <a:lnTo>
                  <a:pt x="11342" y="11626"/>
                </a:lnTo>
                <a:cubicBezTo>
                  <a:pt x="11563" y="11626"/>
                  <a:pt x="11721" y="11468"/>
                  <a:pt x="11721" y="11279"/>
                </a:cubicBezTo>
                <a:lnTo>
                  <a:pt x="11721" y="5798"/>
                </a:lnTo>
                <a:cubicBezTo>
                  <a:pt x="11626" y="4537"/>
                  <a:pt x="10838" y="3435"/>
                  <a:pt x="9736" y="2962"/>
                </a:cubicBezTo>
                <a:lnTo>
                  <a:pt x="9767" y="2931"/>
                </a:lnTo>
                <a:cubicBezTo>
                  <a:pt x="10082" y="2616"/>
                  <a:pt x="10303" y="2175"/>
                  <a:pt x="10303" y="1702"/>
                </a:cubicBezTo>
                <a:cubicBezTo>
                  <a:pt x="10303" y="757"/>
                  <a:pt x="9547" y="1"/>
                  <a:pt x="8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9"/>
          <p:cNvSpPr/>
          <p:nvPr/>
        </p:nvSpPr>
        <p:spPr>
          <a:xfrm flipH="1">
            <a:off x="687750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9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9"/>
          <p:cNvSpPr/>
          <p:nvPr/>
        </p:nvSpPr>
        <p:spPr>
          <a:xfrm flipH="1">
            <a:off x="2298600" y="4834263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9"/>
          <p:cNvSpPr/>
          <p:nvPr/>
        </p:nvSpPr>
        <p:spPr>
          <a:xfrm flipH="1">
            <a:off x="4565100" y="4834263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9"/>
          <p:cNvSpPr/>
          <p:nvPr/>
        </p:nvSpPr>
        <p:spPr>
          <a:xfrm>
            <a:off x="1384148" y="1507220"/>
            <a:ext cx="547092" cy="546265"/>
          </a:xfrm>
          <a:custGeom>
            <a:rect b="b" l="l" r="r" t="t"/>
            <a:pathLst>
              <a:path extrusionOk="0" h="12709" w="12729">
                <a:moveTo>
                  <a:pt x="7089" y="894"/>
                </a:moveTo>
                <a:lnTo>
                  <a:pt x="7089" y="894"/>
                </a:lnTo>
                <a:cubicBezTo>
                  <a:pt x="8160" y="989"/>
                  <a:pt x="9137" y="1461"/>
                  <a:pt x="9956" y="2186"/>
                </a:cubicBezTo>
                <a:lnTo>
                  <a:pt x="8192" y="3950"/>
                </a:lnTo>
                <a:cubicBezTo>
                  <a:pt x="7436" y="3099"/>
                  <a:pt x="7089" y="1934"/>
                  <a:pt x="7089" y="894"/>
                </a:cubicBezTo>
                <a:close/>
                <a:moveTo>
                  <a:pt x="10555" y="2721"/>
                </a:moveTo>
                <a:cubicBezTo>
                  <a:pt x="11248" y="3572"/>
                  <a:pt x="11689" y="4549"/>
                  <a:pt x="11847" y="5620"/>
                </a:cubicBezTo>
                <a:cubicBezTo>
                  <a:pt x="10775" y="5620"/>
                  <a:pt x="9673" y="5242"/>
                  <a:pt x="8791" y="4486"/>
                </a:cubicBezTo>
                <a:lnTo>
                  <a:pt x="10555" y="2721"/>
                </a:lnTo>
                <a:close/>
                <a:moveTo>
                  <a:pt x="6270" y="831"/>
                </a:moveTo>
                <a:cubicBezTo>
                  <a:pt x="6207" y="2154"/>
                  <a:pt x="6680" y="3477"/>
                  <a:pt x="7593" y="4549"/>
                </a:cubicBezTo>
                <a:lnTo>
                  <a:pt x="6365" y="5777"/>
                </a:lnTo>
                <a:lnTo>
                  <a:pt x="2805" y="2186"/>
                </a:lnTo>
                <a:cubicBezTo>
                  <a:pt x="3781" y="1304"/>
                  <a:pt x="5010" y="831"/>
                  <a:pt x="6270" y="831"/>
                </a:cubicBezTo>
                <a:close/>
                <a:moveTo>
                  <a:pt x="2206" y="2721"/>
                </a:moveTo>
                <a:lnTo>
                  <a:pt x="5798" y="6313"/>
                </a:lnTo>
                <a:lnTo>
                  <a:pt x="4569" y="7542"/>
                </a:lnTo>
                <a:cubicBezTo>
                  <a:pt x="3648" y="6620"/>
                  <a:pt x="2337" y="6028"/>
                  <a:pt x="958" y="6028"/>
                </a:cubicBezTo>
                <a:cubicBezTo>
                  <a:pt x="923" y="6028"/>
                  <a:pt x="887" y="6029"/>
                  <a:pt x="851" y="6029"/>
                </a:cubicBezTo>
                <a:cubicBezTo>
                  <a:pt x="946" y="4864"/>
                  <a:pt x="1387" y="3666"/>
                  <a:pt x="2206" y="2721"/>
                </a:cubicBezTo>
                <a:close/>
                <a:moveTo>
                  <a:pt x="8192" y="5147"/>
                </a:moveTo>
                <a:cubicBezTo>
                  <a:pt x="9263" y="6029"/>
                  <a:pt x="10586" y="6470"/>
                  <a:pt x="11878" y="6470"/>
                </a:cubicBezTo>
                <a:cubicBezTo>
                  <a:pt x="11847" y="7699"/>
                  <a:pt x="11405" y="8959"/>
                  <a:pt x="10555" y="9936"/>
                </a:cubicBezTo>
                <a:lnTo>
                  <a:pt x="6963" y="6344"/>
                </a:lnTo>
                <a:lnTo>
                  <a:pt x="8192" y="5147"/>
                </a:lnTo>
                <a:close/>
                <a:moveTo>
                  <a:pt x="1027" y="6910"/>
                </a:moveTo>
                <a:cubicBezTo>
                  <a:pt x="2180" y="6910"/>
                  <a:pt x="3239" y="7378"/>
                  <a:pt x="4002" y="8172"/>
                </a:cubicBezTo>
                <a:lnTo>
                  <a:pt x="2206" y="9967"/>
                </a:lnTo>
                <a:cubicBezTo>
                  <a:pt x="1450" y="9117"/>
                  <a:pt x="1009" y="8046"/>
                  <a:pt x="914" y="6911"/>
                </a:cubicBezTo>
                <a:cubicBezTo>
                  <a:pt x="952" y="6910"/>
                  <a:pt x="989" y="6910"/>
                  <a:pt x="1027" y="6910"/>
                </a:cubicBezTo>
                <a:close/>
                <a:moveTo>
                  <a:pt x="4537" y="8770"/>
                </a:moveTo>
                <a:cubicBezTo>
                  <a:pt x="5104" y="9652"/>
                  <a:pt x="5325" y="10692"/>
                  <a:pt x="5199" y="11700"/>
                </a:cubicBezTo>
                <a:cubicBezTo>
                  <a:pt x="4285" y="11511"/>
                  <a:pt x="3498" y="11133"/>
                  <a:pt x="2805" y="10503"/>
                </a:cubicBezTo>
                <a:lnTo>
                  <a:pt x="4537" y="8770"/>
                </a:lnTo>
                <a:close/>
                <a:moveTo>
                  <a:pt x="6365" y="6911"/>
                </a:moveTo>
                <a:lnTo>
                  <a:pt x="9956" y="10503"/>
                </a:lnTo>
                <a:cubicBezTo>
                  <a:pt x="8948" y="11399"/>
                  <a:pt x="7716" y="11847"/>
                  <a:pt x="6481" y="11847"/>
                </a:cubicBezTo>
                <a:cubicBezTo>
                  <a:pt x="6327" y="11847"/>
                  <a:pt x="6172" y="11840"/>
                  <a:pt x="6018" y="11826"/>
                </a:cubicBezTo>
                <a:cubicBezTo>
                  <a:pt x="6176" y="10566"/>
                  <a:pt x="5892" y="9274"/>
                  <a:pt x="5104" y="8172"/>
                </a:cubicBezTo>
                <a:lnTo>
                  <a:pt x="6365" y="6911"/>
                </a:lnTo>
                <a:close/>
                <a:moveTo>
                  <a:pt x="6349" y="0"/>
                </a:moveTo>
                <a:cubicBezTo>
                  <a:pt x="2842" y="0"/>
                  <a:pt x="1" y="2821"/>
                  <a:pt x="1" y="6344"/>
                </a:cubicBezTo>
                <a:cubicBezTo>
                  <a:pt x="1" y="9873"/>
                  <a:pt x="2836" y="12708"/>
                  <a:pt x="6333" y="12708"/>
                </a:cubicBezTo>
                <a:cubicBezTo>
                  <a:pt x="9830" y="12708"/>
                  <a:pt x="12666" y="9873"/>
                  <a:pt x="12666" y="6344"/>
                </a:cubicBezTo>
                <a:cubicBezTo>
                  <a:pt x="12729" y="2973"/>
                  <a:pt x="10082" y="201"/>
                  <a:pt x="6743" y="12"/>
                </a:cubicBezTo>
                <a:cubicBezTo>
                  <a:pt x="6611" y="4"/>
                  <a:pt x="6479" y="0"/>
                  <a:pt x="63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9"/>
          <p:cNvSpPr/>
          <p:nvPr/>
        </p:nvSpPr>
        <p:spPr>
          <a:xfrm>
            <a:off x="7220526" y="1526550"/>
            <a:ext cx="547094" cy="522586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0E83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Influential</a:t>
            </a:r>
            <a:r>
              <a:rPr lang="en"/>
              <a:t> Factors for…</a:t>
            </a:r>
            <a:endParaRPr/>
          </a:p>
        </p:txBody>
      </p:sp>
      <p:sp>
        <p:nvSpPr>
          <p:cNvPr id="261" name="Google Shape;261;p42"/>
          <p:cNvSpPr/>
          <p:nvPr/>
        </p:nvSpPr>
        <p:spPr>
          <a:xfrm>
            <a:off x="717700" y="2996400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2"/>
          <p:cNvSpPr/>
          <p:nvPr/>
        </p:nvSpPr>
        <p:spPr>
          <a:xfrm>
            <a:off x="3287100" y="2684950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2"/>
          <p:cNvSpPr/>
          <p:nvPr/>
        </p:nvSpPr>
        <p:spPr>
          <a:xfrm>
            <a:off x="5856500" y="238197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2"/>
          <p:cNvSpPr/>
          <p:nvPr/>
        </p:nvSpPr>
        <p:spPr>
          <a:xfrm rot="5400000">
            <a:off x="3034250" y="2840675"/>
            <a:ext cx="4146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2"/>
          <p:cNvSpPr/>
          <p:nvPr/>
        </p:nvSpPr>
        <p:spPr>
          <a:xfrm rot="5400000">
            <a:off x="5605050" y="2532725"/>
            <a:ext cx="4047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2"/>
          <p:cNvSpPr txBox="1"/>
          <p:nvPr>
            <p:ph idx="4294967295" type="subTitle"/>
          </p:nvPr>
        </p:nvSpPr>
        <p:spPr>
          <a:xfrm>
            <a:off x="950500" y="1979450"/>
            <a:ext cx="20553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chemeClr val="accent1"/>
                </a:solidFill>
              </a:rPr>
              <a:t>Match length</a:t>
            </a:r>
            <a:endParaRPr b="1" sz="2600">
              <a:solidFill>
                <a:schemeClr val="accent1"/>
              </a:solidFill>
            </a:endParaRPr>
          </a:p>
        </p:txBody>
      </p:sp>
      <p:sp>
        <p:nvSpPr>
          <p:cNvPr id="267" name="Google Shape;267;p42"/>
          <p:cNvSpPr txBox="1"/>
          <p:nvPr>
            <p:ph idx="4294967295" type="subTitle"/>
          </p:nvPr>
        </p:nvSpPr>
        <p:spPr>
          <a:xfrm>
            <a:off x="3495600" y="1715600"/>
            <a:ext cx="21525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chemeClr val="accent1"/>
                </a:solidFill>
              </a:rPr>
              <a:t>Closure reason</a:t>
            </a:r>
            <a:endParaRPr b="1" sz="2600">
              <a:solidFill>
                <a:schemeClr val="accent1"/>
              </a:solidFill>
            </a:endParaRPr>
          </a:p>
        </p:txBody>
      </p:sp>
      <p:sp>
        <p:nvSpPr>
          <p:cNvPr id="268" name="Google Shape;268;p42"/>
          <p:cNvSpPr txBox="1"/>
          <p:nvPr>
            <p:ph idx="4294967295" type="subTitle"/>
          </p:nvPr>
        </p:nvSpPr>
        <p:spPr>
          <a:xfrm>
            <a:off x="6040700" y="1386250"/>
            <a:ext cx="21525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chemeClr val="accent1"/>
                </a:solidFill>
              </a:rPr>
              <a:t>Match success</a:t>
            </a:r>
            <a:endParaRPr b="1" sz="2600">
              <a:solidFill>
                <a:schemeClr val="accent1"/>
              </a:solidFill>
            </a:endParaRPr>
          </a:p>
        </p:txBody>
      </p:sp>
      <p:sp>
        <p:nvSpPr>
          <p:cNvPr id="269" name="Google Shape;269;p42"/>
          <p:cNvSpPr/>
          <p:nvPr/>
        </p:nvSpPr>
        <p:spPr>
          <a:xfrm>
            <a:off x="1689754" y="3351474"/>
            <a:ext cx="576783" cy="936311"/>
          </a:xfrm>
          <a:custGeom>
            <a:rect b="b" l="l" r="r" t="t"/>
            <a:pathLst>
              <a:path extrusionOk="0" h="11752" w="7594">
                <a:moveTo>
                  <a:pt x="6585" y="662"/>
                </a:moveTo>
                <a:cubicBezTo>
                  <a:pt x="6774" y="662"/>
                  <a:pt x="6932" y="819"/>
                  <a:pt x="6932" y="1008"/>
                </a:cubicBezTo>
                <a:cubicBezTo>
                  <a:pt x="6932" y="1197"/>
                  <a:pt x="6774" y="1355"/>
                  <a:pt x="6585" y="1355"/>
                </a:cubicBezTo>
                <a:lnTo>
                  <a:pt x="1040" y="1355"/>
                </a:lnTo>
                <a:cubicBezTo>
                  <a:pt x="820" y="1355"/>
                  <a:pt x="662" y="1197"/>
                  <a:pt x="662" y="1008"/>
                </a:cubicBezTo>
                <a:cubicBezTo>
                  <a:pt x="662" y="819"/>
                  <a:pt x="820" y="662"/>
                  <a:pt x="1040" y="662"/>
                </a:cubicBezTo>
                <a:close/>
                <a:moveTo>
                  <a:pt x="6175" y="2048"/>
                </a:moveTo>
                <a:lnTo>
                  <a:pt x="6175" y="2867"/>
                </a:lnTo>
                <a:cubicBezTo>
                  <a:pt x="5435" y="3277"/>
                  <a:pt x="4600" y="3481"/>
                  <a:pt x="3765" y="3481"/>
                </a:cubicBezTo>
                <a:cubicBezTo>
                  <a:pt x="2930" y="3481"/>
                  <a:pt x="2096" y="3277"/>
                  <a:pt x="1355" y="2867"/>
                </a:cubicBezTo>
                <a:lnTo>
                  <a:pt x="1355" y="2048"/>
                </a:lnTo>
                <a:close/>
                <a:moveTo>
                  <a:pt x="1418" y="3686"/>
                </a:moveTo>
                <a:lnTo>
                  <a:pt x="1418" y="3686"/>
                </a:lnTo>
                <a:cubicBezTo>
                  <a:pt x="2174" y="4001"/>
                  <a:pt x="2962" y="4190"/>
                  <a:pt x="3781" y="4190"/>
                </a:cubicBezTo>
                <a:cubicBezTo>
                  <a:pt x="4600" y="4190"/>
                  <a:pt x="5388" y="4033"/>
                  <a:pt x="6144" y="3686"/>
                </a:cubicBezTo>
                <a:lnTo>
                  <a:pt x="6144" y="3686"/>
                </a:lnTo>
                <a:cubicBezTo>
                  <a:pt x="5860" y="4757"/>
                  <a:pt x="4915" y="5545"/>
                  <a:pt x="3781" y="5545"/>
                </a:cubicBezTo>
                <a:cubicBezTo>
                  <a:pt x="2647" y="5545"/>
                  <a:pt x="1702" y="4757"/>
                  <a:pt x="1418" y="3686"/>
                </a:cubicBezTo>
                <a:close/>
                <a:moveTo>
                  <a:pt x="3435" y="6238"/>
                </a:moveTo>
                <a:lnTo>
                  <a:pt x="3435" y="7813"/>
                </a:lnTo>
                <a:lnTo>
                  <a:pt x="1544" y="9704"/>
                </a:lnTo>
                <a:lnTo>
                  <a:pt x="1355" y="9704"/>
                </a:lnTo>
                <a:lnTo>
                  <a:pt x="1355" y="8695"/>
                </a:lnTo>
                <a:cubicBezTo>
                  <a:pt x="1355" y="7467"/>
                  <a:pt x="2237" y="6427"/>
                  <a:pt x="3435" y="6238"/>
                </a:cubicBezTo>
                <a:close/>
                <a:moveTo>
                  <a:pt x="3781" y="8443"/>
                </a:moveTo>
                <a:lnTo>
                  <a:pt x="5041" y="9704"/>
                </a:lnTo>
                <a:lnTo>
                  <a:pt x="2552" y="9704"/>
                </a:lnTo>
                <a:lnTo>
                  <a:pt x="3781" y="8443"/>
                </a:lnTo>
                <a:close/>
                <a:moveTo>
                  <a:pt x="4128" y="6238"/>
                </a:moveTo>
                <a:cubicBezTo>
                  <a:pt x="5325" y="6396"/>
                  <a:pt x="6207" y="7435"/>
                  <a:pt x="6207" y="8695"/>
                </a:cubicBezTo>
                <a:lnTo>
                  <a:pt x="6207" y="9704"/>
                </a:lnTo>
                <a:lnTo>
                  <a:pt x="6018" y="9704"/>
                </a:lnTo>
                <a:lnTo>
                  <a:pt x="4128" y="7813"/>
                </a:lnTo>
                <a:lnTo>
                  <a:pt x="4128" y="6238"/>
                </a:lnTo>
                <a:close/>
                <a:moveTo>
                  <a:pt x="6553" y="10397"/>
                </a:moveTo>
                <a:cubicBezTo>
                  <a:pt x="6743" y="10428"/>
                  <a:pt x="6900" y="10586"/>
                  <a:pt x="6900" y="10743"/>
                </a:cubicBezTo>
                <a:cubicBezTo>
                  <a:pt x="6900" y="10932"/>
                  <a:pt x="6743" y="11090"/>
                  <a:pt x="6553" y="11090"/>
                </a:cubicBezTo>
                <a:lnTo>
                  <a:pt x="977" y="11090"/>
                </a:lnTo>
                <a:cubicBezTo>
                  <a:pt x="788" y="11090"/>
                  <a:pt x="631" y="10932"/>
                  <a:pt x="631" y="10743"/>
                </a:cubicBezTo>
                <a:cubicBezTo>
                  <a:pt x="631" y="10554"/>
                  <a:pt x="788" y="10397"/>
                  <a:pt x="977" y="10397"/>
                </a:cubicBezTo>
                <a:close/>
                <a:moveTo>
                  <a:pt x="1009" y="0"/>
                </a:moveTo>
                <a:cubicBezTo>
                  <a:pt x="442" y="0"/>
                  <a:pt x="0" y="473"/>
                  <a:pt x="0" y="1008"/>
                </a:cubicBezTo>
                <a:cubicBezTo>
                  <a:pt x="0" y="1449"/>
                  <a:pt x="284" y="1827"/>
                  <a:pt x="694" y="1985"/>
                </a:cubicBezTo>
                <a:lnTo>
                  <a:pt x="694" y="3088"/>
                </a:lnTo>
                <a:cubicBezTo>
                  <a:pt x="694" y="4316"/>
                  <a:pt x="1387" y="5356"/>
                  <a:pt x="2395" y="5860"/>
                </a:cubicBezTo>
                <a:cubicBezTo>
                  <a:pt x="1387" y="6364"/>
                  <a:pt x="694" y="7435"/>
                  <a:pt x="694" y="8664"/>
                </a:cubicBezTo>
                <a:lnTo>
                  <a:pt x="694" y="9767"/>
                </a:lnTo>
                <a:cubicBezTo>
                  <a:pt x="316" y="9924"/>
                  <a:pt x="0" y="10271"/>
                  <a:pt x="0" y="10743"/>
                </a:cubicBezTo>
                <a:cubicBezTo>
                  <a:pt x="0" y="11342"/>
                  <a:pt x="473" y="11751"/>
                  <a:pt x="1009" y="11751"/>
                </a:cubicBezTo>
                <a:lnTo>
                  <a:pt x="6585" y="11751"/>
                </a:lnTo>
                <a:cubicBezTo>
                  <a:pt x="7152" y="11751"/>
                  <a:pt x="7593" y="11279"/>
                  <a:pt x="7593" y="10743"/>
                </a:cubicBezTo>
                <a:cubicBezTo>
                  <a:pt x="7593" y="10302"/>
                  <a:pt x="7310" y="9924"/>
                  <a:pt x="6900" y="9767"/>
                </a:cubicBezTo>
                <a:lnTo>
                  <a:pt x="6900" y="8664"/>
                </a:lnTo>
                <a:cubicBezTo>
                  <a:pt x="6900" y="7435"/>
                  <a:pt x="6207" y="6364"/>
                  <a:pt x="5199" y="5860"/>
                </a:cubicBezTo>
                <a:cubicBezTo>
                  <a:pt x="6207" y="5387"/>
                  <a:pt x="6900" y="4316"/>
                  <a:pt x="6900" y="3088"/>
                </a:cubicBezTo>
                <a:lnTo>
                  <a:pt x="6900" y="1985"/>
                </a:lnTo>
                <a:cubicBezTo>
                  <a:pt x="7278" y="1827"/>
                  <a:pt x="7593" y="1481"/>
                  <a:pt x="7593" y="1008"/>
                </a:cubicBezTo>
                <a:cubicBezTo>
                  <a:pt x="7593" y="410"/>
                  <a:pt x="7121" y="0"/>
                  <a:pt x="65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42"/>
          <p:cNvGrpSpPr/>
          <p:nvPr/>
        </p:nvGrpSpPr>
        <p:grpSpPr>
          <a:xfrm>
            <a:off x="6733492" y="2684963"/>
            <a:ext cx="932673" cy="936296"/>
            <a:chOff x="5648375" y="3804850"/>
            <a:chExt cx="483125" cy="483125"/>
          </a:xfrm>
        </p:grpSpPr>
        <p:sp>
          <p:nvSpPr>
            <p:cNvPr id="271" name="Google Shape;271;p42"/>
            <p:cNvSpPr/>
            <p:nvPr/>
          </p:nvSpPr>
          <p:spPr>
            <a:xfrm>
              <a:off x="5648375" y="38048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42"/>
            <p:cNvSpPr/>
            <p:nvPr/>
          </p:nvSpPr>
          <p:spPr>
            <a:xfrm>
              <a:off x="5762575" y="39473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42"/>
            <p:cNvSpPr/>
            <p:nvPr/>
          </p:nvSpPr>
          <p:spPr>
            <a:xfrm>
              <a:off x="5932425" y="3947300"/>
              <a:ext cx="88250" cy="85000"/>
            </a:xfrm>
            <a:custGeom>
              <a:rect b="b" l="l" r="r" t="t"/>
              <a:pathLst>
                <a:path extrusionOk="0" h="3400" w="353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42"/>
            <p:cNvSpPr/>
            <p:nvPr/>
          </p:nvSpPr>
          <p:spPr>
            <a:xfrm>
              <a:off x="5762575" y="4060600"/>
              <a:ext cx="254800" cy="141550"/>
            </a:xfrm>
            <a:custGeom>
              <a:rect b="b" l="l" r="r" t="t"/>
              <a:pathLst>
                <a:path extrusionOk="0" h="5662" w="10192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275;p42"/>
          <p:cNvGrpSpPr/>
          <p:nvPr/>
        </p:nvGrpSpPr>
        <p:grpSpPr>
          <a:xfrm>
            <a:off x="4105514" y="2996400"/>
            <a:ext cx="932649" cy="936283"/>
            <a:chOff x="-10027775" y="1622900"/>
            <a:chExt cx="352875" cy="352875"/>
          </a:xfrm>
        </p:grpSpPr>
        <p:sp>
          <p:nvSpPr>
            <p:cNvPr id="276" name="Google Shape;276;p42"/>
            <p:cNvSpPr/>
            <p:nvPr/>
          </p:nvSpPr>
          <p:spPr>
            <a:xfrm>
              <a:off x="-10027775" y="1622900"/>
              <a:ext cx="352875" cy="352875"/>
            </a:xfrm>
            <a:custGeom>
              <a:rect b="b" l="l" r="r" t="t"/>
              <a:pathLst>
                <a:path extrusionOk="0" h="14115" w="14115">
                  <a:moveTo>
                    <a:pt x="12067" y="819"/>
                  </a:moveTo>
                  <a:cubicBezTo>
                    <a:pt x="12287" y="819"/>
                    <a:pt x="12476" y="1008"/>
                    <a:pt x="12476" y="1197"/>
                  </a:cubicBezTo>
                  <a:cubicBezTo>
                    <a:pt x="12476" y="1449"/>
                    <a:pt x="12287" y="1638"/>
                    <a:pt x="12067" y="1638"/>
                  </a:cubicBezTo>
                  <a:lnTo>
                    <a:pt x="2080" y="1638"/>
                  </a:lnTo>
                  <a:cubicBezTo>
                    <a:pt x="1859" y="1638"/>
                    <a:pt x="1702" y="1449"/>
                    <a:pt x="1702" y="1197"/>
                  </a:cubicBezTo>
                  <a:cubicBezTo>
                    <a:pt x="1702" y="977"/>
                    <a:pt x="1891" y="819"/>
                    <a:pt x="2080" y="819"/>
                  </a:cubicBezTo>
                  <a:close/>
                  <a:moveTo>
                    <a:pt x="11657" y="2458"/>
                  </a:moveTo>
                  <a:lnTo>
                    <a:pt x="11657" y="4285"/>
                  </a:lnTo>
                  <a:lnTo>
                    <a:pt x="10239" y="4978"/>
                  </a:lnTo>
                  <a:cubicBezTo>
                    <a:pt x="10082" y="5072"/>
                    <a:pt x="10019" y="5199"/>
                    <a:pt x="10019" y="5356"/>
                  </a:cubicBezTo>
                  <a:cubicBezTo>
                    <a:pt x="10019" y="5514"/>
                    <a:pt x="10082" y="5671"/>
                    <a:pt x="10239" y="5703"/>
                  </a:cubicBezTo>
                  <a:lnTo>
                    <a:pt x="11657" y="6396"/>
                  </a:lnTo>
                  <a:lnTo>
                    <a:pt x="11657" y="11562"/>
                  </a:lnTo>
                  <a:lnTo>
                    <a:pt x="2521" y="11562"/>
                  </a:lnTo>
                  <a:lnTo>
                    <a:pt x="2521" y="9704"/>
                  </a:lnTo>
                  <a:lnTo>
                    <a:pt x="3938" y="9011"/>
                  </a:lnTo>
                  <a:cubicBezTo>
                    <a:pt x="4096" y="8916"/>
                    <a:pt x="4191" y="8822"/>
                    <a:pt x="4191" y="8664"/>
                  </a:cubicBezTo>
                  <a:cubicBezTo>
                    <a:pt x="4191" y="8475"/>
                    <a:pt x="4096" y="8349"/>
                    <a:pt x="3938" y="8286"/>
                  </a:cubicBezTo>
                  <a:lnTo>
                    <a:pt x="2521" y="7593"/>
                  </a:lnTo>
                  <a:lnTo>
                    <a:pt x="2521" y="2458"/>
                  </a:lnTo>
                  <a:close/>
                  <a:moveTo>
                    <a:pt x="12098" y="12382"/>
                  </a:moveTo>
                  <a:cubicBezTo>
                    <a:pt x="12319" y="12382"/>
                    <a:pt x="12539" y="12602"/>
                    <a:pt x="12539" y="12823"/>
                  </a:cubicBezTo>
                  <a:cubicBezTo>
                    <a:pt x="12476" y="13075"/>
                    <a:pt x="12287" y="13264"/>
                    <a:pt x="12098" y="13264"/>
                  </a:cubicBezTo>
                  <a:lnTo>
                    <a:pt x="2143" y="13264"/>
                  </a:lnTo>
                  <a:cubicBezTo>
                    <a:pt x="1891" y="13264"/>
                    <a:pt x="1733" y="13075"/>
                    <a:pt x="1733" y="12823"/>
                  </a:cubicBezTo>
                  <a:cubicBezTo>
                    <a:pt x="1733" y="12602"/>
                    <a:pt x="1922" y="12382"/>
                    <a:pt x="2143" y="12382"/>
                  </a:cubicBezTo>
                  <a:close/>
                  <a:moveTo>
                    <a:pt x="2080" y="0"/>
                  </a:moveTo>
                  <a:cubicBezTo>
                    <a:pt x="1544" y="0"/>
                    <a:pt x="1103" y="347"/>
                    <a:pt x="914" y="819"/>
                  </a:cubicBezTo>
                  <a:lnTo>
                    <a:pt x="441" y="819"/>
                  </a:lnTo>
                  <a:cubicBezTo>
                    <a:pt x="189" y="819"/>
                    <a:pt x="0" y="1008"/>
                    <a:pt x="0" y="1197"/>
                  </a:cubicBezTo>
                  <a:cubicBezTo>
                    <a:pt x="0" y="1418"/>
                    <a:pt x="189" y="1638"/>
                    <a:pt x="441" y="1638"/>
                  </a:cubicBezTo>
                  <a:lnTo>
                    <a:pt x="914" y="1638"/>
                  </a:lnTo>
                  <a:cubicBezTo>
                    <a:pt x="1040" y="1985"/>
                    <a:pt x="1292" y="2269"/>
                    <a:pt x="1670" y="2395"/>
                  </a:cubicBezTo>
                  <a:lnTo>
                    <a:pt x="1670" y="7876"/>
                  </a:lnTo>
                  <a:cubicBezTo>
                    <a:pt x="1670" y="8034"/>
                    <a:pt x="1733" y="8191"/>
                    <a:pt x="1891" y="8223"/>
                  </a:cubicBezTo>
                  <a:lnTo>
                    <a:pt x="2804" y="8696"/>
                  </a:lnTo>
                  <a:lnTo>
                    <a:pt x="1891" y="9168"/>
                  </a:lnTo>
                  <a:cubicBezTo>
                    <a:pt x="1733" y="9231"/>
                    <a:pt x="1670" y="9357"/>
                    <a:pt x="1670" y="9515"/>
                  </a:cubicBezTo>
                  <a:lnTo>
                    <a:pt x="1670" y="11689"/>
                  </a:lnTo>
                  <a:cubicBezTo>
                    <a:pt x="1292" y="11815"/>
                    <a:pt x="1040" y="12067"/>
                    <a:pt x="914" y="12445"/>
                  </a:cubicBezTo>
                  <a:lnTo>
                    <a:pt x="441" y="12445"/>
                  </a:lnTo>
                  <a:cubicBezTo>
                    <a:pt x="189" y="12445"/>
                    <a:pt x="0" y="12634"/>
                    <a:pt x="0" y="12854"/>
                  </a:cubicBezTo>
                  <a:cubicBezTo>
                    <a:pt x="0" y="13106"/>
                    <a:pt x="189" y="13295"/>
                    <a:pt x="441" y="13295"/>
                  </a:cubicBezTo>
                  <a:lnTo>
                    <a:pt x="914" y="13295"/>
                  </a:lnTo>
                  <a:cubicBezTo>
                    <a:pt x="1072" y="13768"/>
                    <a:pt x="1544" y="14114"/>
                    <a:pt x="2080" y="14114"/>
                  </a:cubicBezTo>
                  <a:lnTo>
                    <a:pt x="12067" y="14114"/>
                  </a:lnTo>
                  <a:cubicBezTo>
                    <a:pt x="12602" y="14114"/>
                    <a:pt x="13043" y="13768"/>
                    <a:pt x="13232" y="13295"/>
                  </a:cubicBezTo>
                  <a:lnTo>
                    <a:pt x="13705" y="13295"/>
                  </a:lnTo>
                  <a:cubicBezTo>
                    <a:pt x="13957" y="13295"/>
                    <a:pt x="14115" y="13106"/>
                    <a:pt x="14115" y="12854"/>
                  </a:cubicBezTo>
                  <a:cubicBezTo>
                    <a:pt x="14115" y="12634"/>
                    <a:pt x="13894" y="12445"/>
                    <a:pt x="13705" y="12445"/>
                  </a:cubicBezTo>
                  <a:lnTo>
                    <a:pt x="13232" y="12445"/>
                  </a:lnTo>
                  <a:cubicBezTo>
                    <a:pt x="13106" y="12067"/>
                    <a:pt x="12854" y="11815"/>
                    <a:pt x="12476" y="11689"/>
                  </a:cubicBezTo>
                  <a:lnTo>
                    <a:pt x="12476" y="6207"/>
                  </a:lnTo>
                  <a:cubicBezTo>
                    <a:pt x="12476" y="6049"/>
                    <a:pt x="12413" y="5892"/>
                    <a:pt x="12256" y="5860"/>
                  </a:cubicBezTo>
                  <a:lnTo>
                    <a:pt x="11342" y="5388"/>
                  </a:lnTo>
                  <a:lnTo>
                    <a:pt x="12256" y="4915"/>
                  </a:lnTo>
                  <a:cubicBezTo>
                    <a:pt x="12413" y="4883"/>
                    <a:pt x="12476" y="4726"/>
                    <a:pt x="12476" y="4568"/>
                  </a:cubicBezTo>
                  <a:lnTo>
                    <a:pt x="12476" y="2395"/>
                  </a:lnTo>
                  <a:cubicBezTo>
                    <a:pt x="12854" y="2269"/>
                    <a:pt x="13106" y="1985"/>
                    <a:pt x="13232" y="1638"/>
                  </a:cubicBezTo>
                  <a:lnTo>
                    <a:pt x="13705" y="1638"/>
                  </a:lnTo>
                  <a:cubicBezTo>
                    <a:pt x="13957" y="1638"/>
                    <a:pt x="14115" y="1449"/>
                    <a:pt x="14115" y="1197"/>
                  </a:cubicBezTo>
                  <a:cubicBezTo>
                    <a:pt x="14115" y="977"/>
                    <a:pt x="13894" y="819"/>
                    <a:pt x="13705" y="819"/>
                  </a:cubicBezTo>
                  <a:lnTo>
                    <a:pt x="13232" y="819"/>
                  </a:lnTo>
                  <a:cubicBezTo>
                    <a:pt x="13075" y="347"/>
                    <a:pt x="12602" y="0"/>
                    <a:pt x="12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2"/>
            <p:cNvSpPr/>
            <p:nvPr/>
          </p:nvSpPr>
          <p:spPr>
            <a:xfrm>
              <a:off x="-9923800" y="170560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30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2"/>
            <p:cNvSpPr/>
            <p:nvPr/>
          </p:nvSpPr>
          <p:spPr>
            <a:xfrm>
              <a:off x="-9902550" y="1746550"/>
              <a:ext cx="83525" cy="20500"/>
            </a:xfrm>
            <a:custGeom>
              <a:rect b="b" l="l" r="r" t="t"/>
              <a:pathLst>
                <a:path extrusionOk="0" h="820" w="3341">
                  <a:moveTo>
                    <a:pt x="379" y="0"/>
                  </a:moveTo>
                  <a:cubicBezTo>
                    <a:pt x="158" y="0"/>
                    <a:pt x="1" y="190"/>
                    <a:pt x="1" y="410"/>
                  </a:cubicBezTo>
                  <a:cubicBezTo>
                    <a:pt x="1" y="631"/>
                    <a:pt x="190" y="820"/>
                    <a:pt x="379" y="820"/>
                  </a:cubicBezTo>
                  <a:lnTo>
                    <a:pt x="2899" y="820"/>
                  </a:lnTo>
                  <a:cubicBezTo>
                    <a:pt x="3151" y="820"/>
                    <a:pt x="3340" y="631"/>
                    <a:pt x="3340" y="410"/>
                  </a:cubicBezTo>
                  <a:cubicBezTo>
                    <a:pt x="3340" y="158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2"/>
            <p:cNvSpPr/>
            <p:nvPr/>
          </p:nvSpPr>
          <p:spPr>
            <a:xfrm>
              <a:off x="-9923800" y="178830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62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2"/>
            <p:cNvSpPr/>
            <p:nvPr/>
          </p:nvSpPr>
          <p:spPr>
            <a:xfrm>
              <a:off x="-9901750" y="1828450"/>
              <a:ext cx="83500" cy="21300"/>
            </a:xfrm>
            <a:custGeom>
              <a:rect b="b" l="l" r="r" t="t"/>
              <a:pathLst>
                <a:path extrusionOk="0" h="852" w="334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3"/>
                    <a:pt x="189" y="852"/>
                    <a:pt x="410" y="852"/>
                  </a:cubicBezTo>
                  <a:lnTo>
                    <a:pt x="2930" y="852"/>
                  </a:lnTo>
                  <a:cubicBezTo>
                    <a:pt x="3151" y="852"/>
                    <a:pt x="3340" y="663"/>
                    <a:pt x="3340" y="442"/>
                  </a:cubicBezTo>
                  <a:cubicBezTo>
                    <a:pt x="3340" y="190"/>
                    <a:pt x="3151" y="1"/>
                    <a:pt x="2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2"/>
            <p:cNvSpPr/>
            <p:nvPr/>
          </p:nvSpPr>
          <p:spPr>
            <a:xfrm>
              <a:off x="-9923025" y="187100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10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9" y="630"/>
                    <a:pt x="5829" y="378"/>
                  </a:cubicBezTo>
                  <a:cubicBezTo>
                    <a:pt x="5829" y="189"/>
                    <a:pt x="5671" y="0"/>
                    <a:pt x="5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42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2"/>
          <p:cNvSpPr/>
          <p:nvPr/>
        </p:nvSpPr>
        <p:spPr>
          <a:xfrm flipH="1">
            <a:off x="226655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2"/>
          <p:cNvSpPr/>
          <p:nvPr/>
        </p:nvSpPr>
        <p:spPr>
          <a:xfrm flipH="1">
            <a:off x="45720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2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2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2"/>
          <p:cNvSpPr txBox="1"/>
          <p:nvPr/>
        </p:nvSpPr>
        <p:spPr>
          <a:xfrm>
            <a:off x="6082075" y="4366425"/>
            <a:ext cx="30627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(Raposa et al., 2018)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Criteria: Either…</a:t>
            </a:r>
            <a:endParaRPr/>
          </a:p>
        </p:txBody>
      </p:sp>
      <p:grpSp>
        <p:nvGrpSpPr>
          <p:cNvPr id="293" name="Google Shape;293;p43"/>
          <p:cNvGrpSpPr/>
          <p:nvPr/>
        </p:nvGrpSpPr>
        <p:grpSpPr>
          <a:xfrm>
            <a:off x="4908808" y="1515557"/>
            <a:ext cx="1592874" cy="1540891"/>
            <a:chOff x="-54826975" y="1903275"/>
            <a:chExt cx="297300" cy="319025"/>
          </a:xfrm>
        </p:grpSpPr>
        <p:sp>
          <p:nvSpPr>
            <p:cNvPr id="294" name="Google Shape;294;p43"/>
            <p:cNvSpPr/>
            <p:nvPr/>
          </p:nvSpPr>
          <p:spPr>
            <a:xfrm>
              <a:off x="-54712850" y="2135825"/>
              <a:ext cx="73275" cy="28975"/>
            </a:xfrm>
            <a:custGeom>
              <a:rect b="b" l="l" r="r" t="t"/>
              <a:pathLst>
                <a:path extrusionOk="0" h="1159" w="2931">
                  <a:moveTo>
                    <a:pt x="414" y="1"/>
                  </a:moveTo>
                  <a:cubicBezTo>
                    <a:pt x="316" y="1"/>
                    <a:pt x="222" y="40"/>
                    <a:pt x="159" y="119"/>
                  </a:cubicBezTo>
                  <a:cubicBezTo>
                    <a:pt x="1" y="276"/>
                    <a:pt x="1" y="497"/>
                    <a:pt x="159" y="623"/>
                  </a:cubicBezTo>
                  <a:cubicBezTo>
                    <a:pt x="537" y="970"/>
                    <a:pt x="1009" y="1159"/>
                    <a:pt x="1482" y="1159"/>
                  </a:cubicBezTo>
                  <a:cubicBezTo>
                    <a:pt x="1986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695" y="40"/>
                    <a:pt x="2592" y="1"/>
                    <a:pt x="2498" y="1"/>
                  </a:cubicBezTo>
                  <a:cubicBezTo>
                    <a:pt x="2403" y="1"/>
                    <a:pt x="2317" y="40"/>
                    <a:pt x="2269" y="119"/>
                  </a:cubicBezTo>
                  <a:cubicBezTo>
                    <a:pt x="2049" y="308"/>
                    <a:pt x="1734" y="434"/>
                    <a:pt x="1482" y="434"/>
                  </a:cubicBezTo>
                  <a:cubicBezTo>
                    <a:pt x="1167" y="434"/>
                    <a:pt x="883" y="308"/>
                    <a:pt x="694" y="119"/>
                  </a:cubicBezTo>
                  <a:cubicBezTo>
                    <a:pt x="615" y="40"/>
                    <a:pt x="513" y="1"/>
                    <a:pt x="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-54826975" y="1903275"/>
              <a:ext cx="297300" cy="319025"/>
            </a:xfrm>
            <a:custGeom>
              <a:rect b="b" l="l" r="r" t="t"/>
              <a:pathLst>
                <a:path extrusionOk="0" h="12761" w="11892">
                  <a:moveTo>
                    <a:pt x="3400" y="694"/>
                  </a:moveTo>
                  <a:cubicBezTo>
                    <a:pt x="3715" y="694"/>
                    <a:pt x="3999" y="915"/>
                    <a:pt x="4093" y="1167"/>
                  </a:cubicBezTo>
                  <a:cubicBezTo>
                    <a:pt x="2928" y="1797"/>
                    <a:pt x="2046" y="3025"/>
                    <a:pt x="1951" y="4443"/>
                  </a:cubicBezTo>
                  <a:cubicBezTo>
                    <a:pt x="1932" y="4444"/>
                    <a:pt x="1914" y="4445"/>
                    <a:pt x="1895" y="4445"/>
                  </a:cubicBezTo>
                  <a:cubicBezTo>
                    <a:pt x="1481" y="4445"/>
                    <a:pt x="1163" y="4112"/>
                    <a:pt x="1163" y="3750"/>
                  </a:cubicBezTo>
                  <a:cubicBezTo>
                    <a:pt x="1163" y="3498"/>
                    <a:pt x="1258" y="3340"/>
                    <a:pt x="1352" y="3214"/>
                  </a:cubicBezTo>
                  <a:cubicBezTo>
                    <a:pt x="1478" y="3057"/>
                    <a:pt x="1478" y="2868"/>
                    <a:pt x="1352" y="2710"/>
                  </a:cubicBezTo>
                  <a:cubicBezTo>
                    <a:pt x="1258" y="2584"/>
                    <a:pt x="1163" y="2427"/>
                    <a:pt x="1163" y="2206"/>
                  </a:cubicBezTo>
                  <a:cubicBezTo>
                    <a:pt x="1163" y="1797"/>
                    <a:pt x="1478" y="1450"/>
                    <a:pt x="1888" y="1450"/>
                  </a:cubicBezTo>
                  <a:cubicBezTo>
                    <a:pt x="1983" y="1450"/>
                    <a:pt x="2109" y="1450"/>
                    <a:pt x="2172" y="1482"/>
                  </a:cubicBezTo>
                  <a:cubicBezTo>
                    <a:pt x="2216" y="1504"/>
                    <a:pt x="2263" y="1514"/>
                    <a:pt x="2311" y="1514"/>
                  </a:cubicBezTo>
                  <a:cubicBezTo>
                    <a:pt x="2468" y="1514"/>
                    <a:pt x="2627" y="1406"/>
                    <a:pt x="2676" y="1261"/>
                  </a:cubicBezTo>
                  <a:cubicBezTo>
                    <a:pt x="2770" y="946"/>
                    <a:pt x="3085" y="694"/>
                    <a:pt x="3400" y="694"/>
                  </a:cubicBezTo>
                  <a:close/>
                  <a:moveTo>
                    <a:pt x="8504" y="757"/>
                  </a:moveTo>
                  <a:cubicBezTo>
                    <a:pt x="8819" y="757"/>
                    <a:pt x="9166" y="978"/>
                    <a:pt x="9229" y="1293"/>
                  </a:cubicBezTo>
                  <a:cubicBezTo>
                    <a:pt x="9255" y="1448"/>
                    <a:pt x="9430" y="1561"/>
                    <a:pt x="9614" y="1561"/>
                  </a:cubicBezTo>
                  <a:cubicBezTo>
                    <a:pt x="9654" y="1561"/>
                    <a:pt x="9694" y="1556"/>
                    <a:pt x="9733" y="1545"/>
                  </a:cubicBezTo>
                  <a:cubicBezTo>
                    <a:pt x="9827" y="1482"/>
                    <a:pt x="9953" y="1482"/>
                    <a:pt x="10016" y="1482"/>
                  </a:cubicBezTo>
                  <a:cubicBezTo>
                    <a:pt x="10394" y="1482"/>
                    <a:pt x="10772" y="1797"/>
                    <a:pt x="10772" y="2238"/>
                  </a:cubicBezTo>
                  <a:cubicBezTo>
                    <a:pt x="10772" y="2490"/>
                    <a:pt x="10646" y="2647"/>
                    <a:pt x="10552" y="2742"/>
                  </a:cubicBezTo>
                  <a:cubicBezTo>
                    <a:pt x="10457" y="2899"/>
                    <a:pt x="10457" y="3120"/>
                    <a:pt x="10552" y="3277"/>
                  </a:cubicBezTo>
                  <a:cubicBezTo>
                    <a:pt x="10646" y="3372"/>
                    <a:pt x="10772" y="3529"/>
                    <a:pt x="10772" y="3782"/>
                  </a:cubicBezTo>
                  <a:cubicBezTo>
                    <a:pt x="10772" y="4160"/>
                    <a:pt x="10489" y="4475"/>
                    <a:pt x="10079" y="4538"/>
                  </a:cubicBezTo>
                  <a:cubicBezTo>
                    <a:pt x="9985" y="3057"/>
                    <a:pt x="9071" y="1860"/>
                    <a:pt x="7842" y="1230"/>
                  </a:cubicBezTo>
                  <a:cubicBezTo>
                    <a:pt x="7969" y="915"/>
                    <a:pt x="8252" y="757"/>
                    <a:pt x="8504" y="757"/>
                  </a:cubicBezTo>
                  <a:close/>
                  <a:moveTo>
                    <a:pt x="6078" y="1482"/>
                  </a:moveTo>
                  <a:cubicBezTo>
                    <a:pt x="7874" y="1482"/>
                    <a:pt x="9386" y="2994"/>
                    <a:pt x="9386" y="4853"/>
                  </a:cubicBezTo>
                  <a:lnTo>
                    <a:pt x="9386" y="5640"/>
                  </a:lnTo>
                  <a:cubicBezTo>
                    <a:pt x="9071" y="5388"/>
                    <a:pt x="8662" y="5262"/>
                    <a:pt x="8284" y="5262"/>
                  </a:cubicBezTo>
                  <a:cubicBezTo>
                    <a:pt x="7370" y="5262"/>
                    <a:pt x="6614" y="5892"/>
                    <a:pt x="6456" y="6774"/>
                  </a:cubicBezTo>
                  <a:lnTo>
                    <a:pt x="5637" y="6774"/>
                  </a:lnTo>
                  <a:cubicBezTo>
                    <a:pt x="5480" y="5892"/>
                    <a:pt x="4692" y="5262"/>
                    <a:pt x="3841" y="5262"/>
                  </a:cubicBezTo>
                  <a:cubicBezTo>
                    <a:pt x="3400" y="5262"/>
                    <a:pt x="3054" y="5420"/>
                    <a:pt x="2739" y="5640"/>
                  </a:cubicBezTo>
                  <a:lnTo>
                    <a:pt x="2739" y="4853"/>
                  </a:lnTo>
                  <a:cubicBezTo>
                    <a:pt x="2739" y="2994"/>
                    <a:pt x="4219" y="1482"/>
                    <a:pt x="6078" y="1482"/>
                  </a:cubicBezTo>
                  <a:close/>
                  <a:moveTo>
                    <a:pt x="1888" y="6743"/>
                  </a:moveTo>
                  <a:lnTo>
                    <a:pt x="1888" y="7058"/>
                  </a:lnTo>
                  <a:lnTo>
                    <a:pt x="1857" y="7216"/>
                  </a:lnTo>
                  <a:cubicBezTo>
                    <a:pt x="1794" y="7531"/>
                    <a:pt x="1731" y="7877"/>
                    <a:pt x="1699" y="8192"/>
                  </a:cubicBezTo>
                  <a:cubicBezTo>
                    <a:pt x="1384" y="8098"/>
                    <a:pt x="1163" y="7783"/>
                    <a:pt x="1163" y="7468"/>
                  </a:cubicBezTo>
                  <a:cubicBezTo>
                    <a:pt x="1163" y="7090"/>
                    <a:pt x="1478" y="6743"/>
                    <a:pt x="1888" y="6743"/>
                  </a:cubicBezTo>
                  <a:close/>
                  <a:moveTo>
                    <a:pt x="3778" y="5987"/>
                  </a:moveTo>
                  <a:cubicBezTo>
                    <a:pt x="4440" y="5987"/>
                    <a:pt x="4881" y="6491"/>
                    <a:pt x="4881" y="7090"/>
                  </a:cubicBezTo>
                  <a:cubicBezTo>
                    <a:pt x="4881" y="7688"/>
                    <a:pt x="4377" y="8192"/>
                    <a:pt x="3778" y="8192"/>
                  </a:cubicBezTo>
                  <a:cubicBezTo>
                    <a:pt x="3211" y="8192"/>
                    <a:pt x="2676" y="7688"/>
                    <a:pt x="2676" y="7090"/>
                  </a:cubicBezTo>
                  <a:cubicBezTo>
                    <a:pt x="2676" y="6491"/>
                    <a:pt x="3148" y="5987"/>
                    <a:pt x="3778" y="5987"/>
                  </a:cubicBezTo>
                  <a:close/>
                  <a:moveTo>
                    <a:pt x="10142" y="6743"/>
                  </a:moveTo>
                  <a:cubicBezTo>
                    <a:pt x="10520" y="6743"/>
                    <a:pt x="10867" y="7058"/>
                    <a:pt x="10867" y="7468"/>
                  </a:cubicBezTo>
                  <a:cubicBezTo>
                    <a:pt x="10867" y="7846"/>
                    <a:pt x="10646" y="8098"/>
                    <a:pt x="10331" y="8192"/>
                  </a:cubicBezTo>
                  <a:cubicBezTo>
                    <a:pt x="10331" y="7877"/>
                    <a:pt x="10237" y="7531"/>
                    <a:pt x="10174" y="7216"/>
                  </a:cubicBezTo>
                  <a:lnTo>
                    <a:pt x="10142" y="7058"/>
                  </a:lnTo>
                  <a:lnTo>
                    <a:pt x="10142" y="6743"/>
                  </a:lnTo>
                  <a:close/>
                  <a:moveTo>
                    <a:pt x="8337" y="6017"/>
                  </a:moveTo>
                  <a:cubicBezTo>
                    <a:pt x="8912" y="6017"/>
                    <a:pt x="9386" y="6510"/>
                    <a:pt x="9386" y="7121"/>
                  </a:cubicBezTo>
                  <a:cubicBezTo>
                    <a:pt x="9386" y="7751"/>
                    <a:pt x="8882" y="8224"/>
                    <a:pt x="8284" y="8224"/>
                  </a:cubicBezTo>
                  <a:cubicBezTo>
                    <a:pt x="7653" y="8224"/>
                    <a:pt x="7181" y="7720"/>
                    <a:pt x="7181" y="7121"/>
                  </a:cubicBezTo>
                  <a:cubicBezTo>
                    <a:pt x="7181" y="6522"/>
                    <a:pt x="7685" y="6018"/>
                    <a:pt x="8284" y="6018"/>
                  </a:cubicBezTo>
                  <a:cubicBezTo>
                    <a:pt x="8301" y="6017"/>
                    <a:pt x="8319" y="6017"/>
                    <a:pt x="8337" y="6017"/>
                  </a:cubicBezTo>
                  <a:close/>
                  <a:moveTo>
                    <a:pt x="6456" y="7436"/>
                  </a:moveTo>
                  <a:cubicBezTo>
                    <a:pt x="6614" y="8318"/>
                    <a:pt x="7401" y="8948"/>
                    <a:pt x="8284" y="8948"/>
                  </a:cubicBezTo>
                  <a:cubicBezTo>
                    <a:pt x="8788" y="8948"/>
                    <a:pt x="9260" y="8728"/>
                    <a:pt x="9607" y="8381"/>
                  </a:cubicBezTo>
                  <a:lnTo>
                    <a:pt x="9607" y="8381"/>
                  </a:lnTo>
                  <a:cubicBezTo>
                    <a:pt x="9575" y="8476"/>
                    <a:pt x="9575" y="8507"/>
                    <a:pt x="9575" y="8539"/>
                  </a:cubicBezTo>
                  <a:lnTo>
                    <a:pt x="9575" y="8570"/>
                  </a:lnTo>
                  <a:cubicBezTo>
                    <a:pt x="9449" y="10398"/>
                    <a:pt x="7969" y="11973"/>
                    <a:pt x="6047" y="11973"/>
                  </a:cubicBezTo>
                  <a:cubicBezTo>
                    <a:pt x="4062" y="11973"/>
                    <a:pt x="2581" y="10398"/>
                    <a:pt x="2487" y="8570"/>
                  </a:cubicBezTo>
                  <a:lnTo>
                    <a:pt x="2487" y="8539"/>
                  </a:lnTo>
                  <a:lnTo>
                    <a:pt x="2487" y="8381"/>
                  </a:lnTo>
                  <a:cubicBezTo>
                    <a:pt x="2833" y="8728"/>
                    <a:pt x="3306" y="8948"/>
                    <a:pt x="3841" y="8948"/>
                  </a:cubicBezTo>
                  <a:cubicBezTo>
                    <a:pt x="4724" y="8948"/>
                    <a:pt x="5480" y="8318"/>
                    <a:pt x="5637" y="7436"/>
                  </a:cubicBezTo>
                  <a:close/>
                  <a:moveTo>
                    <a:pt x="3400" y="1"/>
                  </a:moveTo>
                  <a:cubicBezTo>
                    <a:pt x="2833" y="1"/>
                    <a:pt x="2361" y="316"/>
                    <a:pt x="2109" y="726"/>
                  </a:cubicBezTo>
                  <a:cubicBezTo>
                    <a:pt x="2041" y="717"/>
                    <a:pt x="1974" y="713"/>
                    <a:pt x="1909" y="713"/>
                  </a:cubicBezTo>
                  <a:cubicBezTo>
                    <a:pt x="784" y="713"/>
                    <a:pt x="1" y="1948"/>
                    <a:pt x="596" y="2931"/>
                  </a:cubicBezTo>
                  <a:cubicBezTo>
                    <a:pt x="470" y="3183"/>
                    <a:pt x="407" y="3403"/>
                    <a:pt x="407" y="3687"/>
                  </a:cubicBezTo>
                  <a:cubicBezTo>
                    <a:pt x="407" y="4506"/>
                    <a:pt x="1069" y="5199"/>
                    <a:pt x="1888" y="5199"/>
                  </a:cubicBezTo>
                  <a:lnTo>
                    <a:pt x="1888" y="5987"/>
                  </a:lnTo>
                  <a:cubicBezTo>
                    <a:pt x="1069" y="5987"/>
                    <a:pt x="407" y="6648"/>
                    <a:pt x="407" y="7468"/>
                  </a:cubicBezTo>
                  <a:cubicBezTo>
                    <a:pt x="407" y="8224"/>
                    <a:pt x="1006" y="8854"/>
                    <a:pt x="1699" y="8980"/>
                  </a:cubicBezTo>
                  <a:cubicBezTo>
                    <a:pt x="1983" y="11028"/>
                    <a:pt x="3715" y="12760"/>
                    <a:pt x="5984" y="12760"/>
                  </a:cubicBezTo>
                  <a:cubicBezTo>
                    <a:pt x="8252" y="12760"/>
                    <a:pt x="10016" y="11028"/>
                    <a:pt x="10300" y="8980"/>
                  </a:cubicBezTo>
                  <a:cubicBezTo>
                    <a:pt x="11024" y="8885"/>
                    <a:pt x="11592" y="8255"/>
                    <a:pt x="11592" y="7468"/>
                  </a:cubicBezTo>
                  <a:cubicBezTo>
                    <a:pt x="11623" y="6648"/>
                    <a:pt x="10961" y="5987"/>
                    <a:pt x="10142" y="5987"/>
                  </a:cubicBezTo>
                  <a:lnTo>
                    <a:pt x="10142" y="5199"/>
                  </a:lnTo>
                  <a:cubicBezTo>
                    <a:pt x="10930" y="5168"/>
                    <a:pt x="11497" y="4475"/>
                    <a:pt x="11497" y="3687"/>
                  </a:cubicBezTo>
                  <a:cubicBezTo>
                    <a:pt x="11497" y="3435"/>
                    <a:pt x="11434" y="3183"/>
                    <a:pt x="11308" y="2962"/>
                  </a:cubicBezTo>
                  <a:cubicBezTo>
                    <a:pt x="11892" y="1970"/>
                    <a:pt x="11150" y="733"/>
                    <a:pt x="10085" y="733"/>
                  </a:cubicBezTo>
                  <a:cubicBezTo>
                    <a:pt x="10001" y="733"/>
                    <a:pt x="9915" y="741"/>
                    <a:pt x="9827" y="757"/>
                  </a:cubicBezTo>
                  <a:cubicBezTo>
                    <a:pt x="9544" y="284"/>
                    <a:pt x="9071" y="1"/>
                    <a:pt x="8504" y="1"/>
                  </a:cubicBezTo>
                  <a:cubicBezTo>
                    <a:pt x="8126" y="1"/>
                    <a:pt x="7779" y="158"/>
                    <a:pt x="7496" y="379"/>
                  </a:cubicBezTo>
                  <a:cubicBezTo>
                    <a:pt x="7338" y="537"/>
                    <a:pt x="7212" y="694"/>
                    <a:pt x="7149" y="915"/>
                  </a:cubicBezTo>
                  <a:cubicBezTo>
                    <a:pt x="6771" y="789"/>
                    <a:pt x="6393" y="726"/>
                    <a:pt x="5984" y="726"/>
                  </a:cubicBezTo>
                  <a:cubicBezTo>
                    <a:pt x="5574" y="726"/>
                    <a:pt x="5165" y="820"/>
                    <a:pt x="4787" y="946"/>
                  </a:cubicBezTo>
                  <a:cubicBezTo>
                    <a:pt x="4534" y="379"/>
                    <a:pt x="4030" y="1"/>
                    <a:pt x="3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-54722300" y="1997800"/>
              <a:ext cx="92175" cy="17350"/>
            </a:xfrm>
            <a:custGeom>
              <a:rect b="b" l="l" r="r" t="t"/>
              <a:pathLst>
                <a:path extrusionOk="0" h="694" w="3687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3340" y="694"/>
                  </a:lnTo>
                  <a:cubicBezTo>
                    <a:pt x="3529" y="694"/>
                    <a:pt x="3687" y="536"/>
                    <a:pt x="3687" y="347"/>
                  </a:cubicBezTo>
                  <a:cubicBezTo>
                    <a:pt x="3687" y="158"/>
                    <a:pt x="3529" y="1"/>
                    <a:pt x="3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43"/>
          <p:cNvSpPr/>
          <p:nvPr/>
        </p:nvSpPr>
        <p:spPr>
          <a:xfrm>
            <a:off x="7162362" y="1515549"/>
            <a:ext cx="1650875" cy="1540910"/>
          </a:xfrm>
          <a:custGeom>
            <a:rect b="b" l="l" r="r" t="t"/>
            <a:pathLst>
              <a:path extrusionOk="0" h="10957" w="1191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43"/>
          <p:cNvGrpSpPr/>
          <p:nvPr/>
        </p:nvGrpSpPr>
        <p:grpSpPr>
          <a:xfrm>
            <a:off x="414084" y="1588241"/>
            <a:ext cx="1474036" cy="1467692"/>
            <a:chOff x="1044400" y="2917425"/>
            <a:chExt cx="248125" cy="281550"/>
          </a:xfrm>
        </p:grpSpPr>
        <p:sp>
          <p:nvSpPr>
            <p:cNvPr id="299" name="Google Shape;299;p43"/>
            <p:cNvSpPr/>
            <p:nvPr/>
          </p:nvSpPr>
          <p:spPr>
            <a:xfrm>
              <a:off x="1136400" y="3123175"/>
              <a:ext cx="64125" cy="26325"/>
            </a:xfrm>
            <a:custGeom>
              <a:rect b="b" l="l" r="r" t="t"/>
              <a:pathLst>
                <a:path extrusionOk="0" h="1053" w="2565">
                  <a:moveTo>
                    <a:pt x="352" y="0"/>
                  </a:moveTo>
                  <a:cubicBezTo>
                    <a:pt x="272" y="0"/>
                    <a:pt x="195" y="35"/>
                    <a:pt x="140" y="105"/>
                  </a:cubicBezTo>
                  <a:cubicBezTo>
                    <a:pt x="0" y="244"/>
                    <a:pt x="0" y="439"/>
                    <a:pt x="140" y="551"/>
                  </a:cubicBezTo>
                  <a:cubicBezTo>
                    <a:pt x="446" y="858"/>
                    <a:pt x="864" y="1053"/>
                    <a:pt x="1283" y="1053"/>
                  </a:cubicBezTo>
                  <a:cubicBezTo>
                    <a:pt x="1729" y="1053"/>
                    <a:pt x="2147" y="858"/>
                    <a:pt x="2425" y="551"/>
                  </a:cubicBezTo>
                  <a:cubicBezTo>
                    <a:pt x="2565" y="412"/>
                    <a:pt x="2565" y="216"/>
                    <a:pt x="2425" y="105"/>
                  </a:cubicBezTo>
                  <a:cubicBezTo>
                    <a:pt x="2356" y="35"/>
                    <a:pt x="2272" y="0"/>
                    <a:pt x="2192" y="0"/>
                  </a:cubicBezTo>
                  <a:cubicBezTo>
                    <a:pt x="2112" y="0"/>
                    <a:pt x="2035" y="35"/>
                    <a:pt x="1979" y="105"/>
                  </a:cubicBezTo>
                  <a:cubicBezTo>
                    <a:pt x="1812" y="272"/>
                    <a:pt x="1533" y="384"/>
                    <a:pt x="1283" y="384"/>
                  </a:cubicBezTo>
                  <a:cubicBezTo>
                    <a:pt x="1004" y="384"/>
                    <a:pt x="753" y="272"/>
                    <a:pt x="586" y="105"/>
                  </a:cubicBezTo>
                  <a:cubicBezTo>
                    <a:pt x="516" y="35"/>
                    <a:pt x="432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1127325" y="3050525"/>
              <a:ext cx="16075" cy="16050"/>
            </a:xfrm>
            <a:custGeom>
              <a:rect b="b" l="l" r="r" t="t"/>
              <a:pathLst>
                <a:path extrusionOk="0" h="642" w="643">
                  <a:moveTo>
                    <a:pt x="335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5" y="642"/>
                  </a:cubicBezTo>
                  <a:cubicBezTo>
                    <a:pt x="503" y="642"/>
                    <a:pt x="642" y="502"/>
                    <a:pt x="642" y="335"/>
                  </a:cubicBezTo>
                  <a:cubicBezTo>
                    <a:pt x="642" y="140"/>
                    <a:pt x="503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1192850" y="3050525"/>
              <a:ext cx="15350" cy="16050"/>
            </a:xfrm>
            <a:custGeom>
              <a:rect b="b" l="l" r="r" t="t"/>
              <a:pathLst>
                <a:path extrusionOk="0" h="642" w="614">
                  <a:moveTo>
                    <a:pt x="307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502"/>
                    <a:pt x="140" y="642"/>
                    <a:pt x="307" y="642"/>
                  </a:cubicBezTo>
                  <a:cubicBezTo>
                    <a:pt x="474" y="642"/>
                    <a:pt x="613" y="502"/>
                    <a:pt x="613" y="335"/>
                  </a:cubicBez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1044400" y="2917425"/>
              <a:ext cx="248125" cy="281550"/>
            </a:xfrm>
            <a:custGeom>
              <a:rect b="b" l="l" r="r" t="t"/>
              <a:pathLst>
                <a:path extrusionOk="0" h="11262" w="9925">
                  <a:moveTo>
                    <a:pt x="7332" y="669"/>
                  </a:moveTo>
                  <a:cubicBezTo>
                    <a:pt x="7499" y="669"/>
                    <a:pt x="7639" y="809"/>
                    <a:pt x="7639" y="976"/>
                  </a:cubicBezTo>
                  <a:lnTo>
                    <a:pt x="7639" y="2816"/>
                  </a:lnTo>
                  <a:lnTo>
                    <a:pt x="6886" y="2063"/>
                  </a:lnTo>
                  <a:cubicBezTo>
                    <a:pt x="6823" y="2000"/>
                    <a:pt x="6743" y="1964"/>
                    <a:pt x="6660" y="1964"/>
                  </a:cubicBezTo>
                  <a:cubicBezTo>
                    <a:pt x="6595" y="1964"/>
                    <a:pt x="6529" y="1986"/>
                    <a:pt x="6468" y="2035"/>
                  </a:cubicBezTo>
                  <a:cubicBezTo>
                    <a:pt x="5924" y="2398"/>
                    <a:pt x="5297" y="2579"/>
                    <a:pt x="4670" y="2579"/>
                  </a:cubicBezTo>
                  <a:cubicBezTo>
                    <a:pt x="4043" y="2579"/>
                    <a:pt x="3415" y="2398"/>
                    <a:pt x="2872" y="2035"/>
                  </a:cubicBezTo>
                  <a:cubicBezTo>
                    <a:pt x="2811" y="1986"/>
                    <a:pt x="2744" y="1964"/>
                    <a:pt x="2680" y="1964"/>
                  </a:cubicBezTo>
                  <a:cubicBezTo>
                    <a:pt x="2597" y="1964"/>
                    <a:pt x="2516" y="2000"/>
                    <a:pt x="2454" y="2063"/>
                  </a:cubicBezTo>
                  <a:lnTo>
                    <a:pt x="1701" y="2816"/>
                  </a:lnTo>
                  <a:lnTo>
                    <a:pt x="1701" y="976"/>
                  </a:lnTo>
                  <a:cubicBezTo>
                    <a:pt x="1980" y="809"/>
                    <a:pt x="2147" y="669"/>
                    <a:pt x="2314" y="669"/>
                  </a:cubicBezTo>
                  <a:cubicBezTo>
                    <a:pt x="2482" y="669"/>
                    <a:pt x="2621" y="809"/>
                    <a:pt x="2621" y="976"/>
                  </a:cubicBezTo>
                  <a:cubicBezTo>
                    <a:pt x="2621" y="1143"/>
                    <a:pt x="2760" y="1283"/>
                    <a:pt x="2956" y="1283"/>
                  </a:cubicBezTo>
                  <a:cubicBezTo>
                    <a:pt x="3123" y="1283"/>
                    <a:pt x="3262" y="1143"/>
                    <a:pt x="3262" y="976"/>
                  </a:cubicBezTo>
                  <a:cubicBezTo>
                    <a:pt x="3262" y="809"/>
                    <a:pt x="3402" y="669"/>
                    <a:pt x="3569" y="669"/>
                  </a:cubicBezTo>
                  <a:cubicBezTo>
                    <a:pt x="3736" y="669"/>
                    <a:pt x="3875" y="809"/>
                    <a:pt x="3875" y="976"/>
                  </a:cubicBezTo>
                  <a:cubicBezTo>
                    <a:pt x="3875" y="1143"/>
                    <a:pt x="4015" y="1283"/>
                    <a:pt x="4210" y="1283"/>
                  </a:cubicBezTo>
                  <a:cubicBezTo>
                    <a:pt x="4377" y="1283"/>
                    <a:pt x="4517" y="1143"/>
                    <a:pt x="4517" y="976"/>
                  </a:cubicBezTo>
                  <a:cubicBezTo>
                    <a:pt x="4517" y="809"/>
                    <a:pt x="4656" y="669"/>
                    <a:pt x="4823" y="669"/>
                  </a:cubicBezTo>
                  <a:cubicBezTo>
                    <a:pt x="4990" y="669"/>
                    <a:pt x="5130" y="809"/>
                    <a:pt x="5130" y="976"/>
                  </a:cubicBezTo>
                  <a:cubicBezTo>
                    <a:pt x="5130" y="1143"/>
                    <a:pt x="5269" y="1283"/>
                    <a:pt x="5464" y="1283"/>
                  </a:cubicBezTo>
                  <a:cubicBezTo>
                    <a:pt x="5632" y="1283"/>
                    <a:pt x="5771" y="1143"/>
                    <a:pt x="5771" y="976"/>
                  </a:cubicBezTo>
                  <a:cubicBezTo>
                    <a:pt x="5771" y="809"/>
                    <a:pt x="5910" y="669"/>
                    <a:pt x="6078" y="669"/>
                  </a:cubicBezTo>
                  <a:cubicBezTo>
                    <a:pt x="6245" y="669"/>
                    <a:pt x="6384" y="809"/>
                    <a:pt x="6384" y="976"/>
                  </a:cubicBezTo>
                  <a:cubicBezTo>
                    <a:pt x="6384" y="1143"/>
                    <a:pt x="6524" y="1283"/>
                    <a:pt x="6719" y="1283"/>
                  </a:cubicBezTo>
                  <a:cubicBezTo>
                    <a:pt x="6886" y="1283"/>
                    <a:pt x="7025" y="1143"/>
                    <a:pt x="7025" y="976"/>
                  </a:cubicBezTo>
                  <a:cubicBezTo>
                    <a:pt x="7025" y="809"/>
                    <a:pt x="7165" y="669"/>
                    <a:pt x="7332" y="669"/>
                  </a:cubicBezTo>
                  <a:close/>
                  <a:moveTo>
                    <a:pt x="1311" y="5297"/>
                  </a:moveTo>
                  <a:lnTo>
                    <a:pt x="1311" y="6635"/>
                  </a:lnTo>
                  <a:cubicBezTo>
                    <a:pt x="949" y="6635"/>
                    <a:pt x="642" y="6356"/>
                    <a:pt x="642" y="5966"/>
                  </a:cubicBezTo>
                  <a:cubicBezTo>
                    <a:pt x="642" y="5603"/>
                    <a:pt x="921" y="5297"/>
                    <a:pt x="1311" y="5297"/>
                  </a:cubicBezTo>
                  <a:close/>
                  <a:moveTo>
                    <a:pt x="8586" y="5297"/>
                  </a:moveTo>
                  <a:cubicBezTo>
                    <a:pt x="8949" y="5297"/>
                    <a:pt x="9255" y="5575"/>
                    <a:pt x="9255" y="5966"/>
                  </a:cubicBezTo>
                  <a:cubicBezTo>
                    <a:pt x="9255" y="6356"/>
                    <a:pt x="8949" y="6635"/>
                    <a:pt x="8586" y="6635"/>
                  </a:cubicBezTo>
                  <a:lnTo>
                    <a:pt x="8586" y="5297"/>
                  </a:lnTo>
                  <a:close/>
                  <a:moveTo>
                    <a:pt x="6914" y="2732"/>
                  </a:moveTo>
                  <a:lnTo>
                    <a:pt x="7973" y="3763"/>
                  </a:lnTo>
                  <a:cubicBezTo>
                    <a:pt x="7917" y="4265"/>
                    <a:pt x="7917" y="7248"/>
                    <a:pt x="7917" y="7638"/>
                  </a:cubicBezTo>
                  <a:cubicBezTo>
                    <a:pt x="7917" y="9255"/>
                    <a:pt x="6607" y="10593"/>
                    <a:pt x="4963" y="10593"/>
                  </a:cubicBezTo>
                  <a:cubicBezTo>
                    <a:pt x="3318" y="10593"/>
                    <a:pt x="2008" y="9255"/>
                    <a:pt x="2008" y="7638"/>
                  </a:cubicBezTo>
                  <a:lnTo>
                    <a:pt x="2008" y="3763"/>
                  </a:lnTo>
                  <a:lnTo>
                    <a:pt x="3039" y="2732"/>
                  </a:lnTo>
                  <a:cubicBezTo>
                    <a:pt x="3638" y="3080"/>
                    <a:pt x="4301" y="3255"/>
                    <a:pt x="4966" y="3255"/>
                  </a:cubicBezTo>
                  <a:cubicBezTo>
                    <a:pt x="5632" y="3255"/>
                    <a:pt x="6301" y="3080"/>
                    <a:pt x="6914" y="2732"/>
                  </a:cubicBezTo>
                  <a:close/>
                  <a:moveTo>
                    <a:pt x="2314" y="0"/>
                  </a:moveTo>
                  <a:cubicBezTo>
                    <a:pt x="1757" y="0"/>
                    <a:pt x="1339" y="446"/>
                    <a:pt x="1339" y="976"/>
                  </a:cubicBezTo>
                  <a:lnTo>
                    <a:pt x="1339" y="4628"/>
                  </a:lnTo>
                  <a:cubicBezTo>
                    <a:pt x="614" y="4628"/>
                    <a:pt x="1" y="5241"/>
                    <a:pt x="1" y="5966"/>
                  </a:cubicBezTo>
                  <a:cubicBezTo>
                    <a:pt x="1" y="6690"/>
                    <a:pt x="614" y="7276"/>
                    <a:pt x="1339" y="7276"/>
                  </a:cubicBezTo>
                  <a:lnTo>
                    <a:pt x="1339" y="7638"/>
                  </a:lnTo>
                  <a:cubicBezTo>
                    <a:pt x="1339" y="9617"/>
                    <a:pt x="2983" y="11262"/>
                    <a:pt x="4963" y="11262"/>
                  </a:cubicBezTo>
                  <a:cubicBezTo>
                    <a:pt x="6942" y="11262"/>
                    <a:pt x="8586" y="9617"/>
                    <a:pt x="8586" y="7638"/>
                  </a:cubicBezTo>
                  <a:lnTo>
                    <a:pt x="8586" y="7276"/>
                  </a:lnTo>
                  <a:cubicBezTo>
                    <a:pt x="9311" y="7276"/>
                    <a:pt x="9896" y="6690"/>
                    <a:pt x="9896" y="5966"/>
                  </a:cubicBezTo>
                  <a:cubicBezTo>
                    <a:pt x="9924" y="5241"/>
                    <a:pt x="9311" y="4628"/>
                    <a:pt x="8586" y="4628"/>
                  </a:cubicBezTo>
                  <a:lnTo>
                    <a:pt x="8586" y="976"/>
                  </a:lnTo>
                  <a:cubicBezTo>
                    <a:pt x="8586" y="418"/>
                    <a:pt x="8140" y="0"/>
                    <a:pt x="7611" y="0"/>
                  </a:cubicBezTo>
                  <a:cubicBezTo>
                    <a:pt x="7360" y="0"/>
                    <a:pt x="7137" y="112"/>
                    <a:pt x="6942" y="251"/>
                  </a:cubicBezTo>
                  <a:cubicBezTo>
                    <a:pt x="6774" y="56"/>
                    <a:pt x="6524" y="0"/>
                    <a:pt x="6301" y="0"/>
                  </a:cubicBezTo>
                  <a:cubicBezTo>
                    <a:pt x="6050" y="0"/>
                    <a:pt x="5799" y="112"/>
                    <a:pt x="5632" y="251"/>
                  </a:cubicBezTo>
                  <a:cubicBezTo>
                    <a:pt x="5436" y="56"/>
                    <a:pt x="5213" y="0"/>
                    <a:pt x="4963" y="0"/>
                  </a:cubicBezTo>
                  <a:cubicBezTo>
                    <a:pt x="4712" y="0"/>
                    <a:pt x="4461" y="112"/>
                    <a:pt x="4294" y="251"/>
                  </a:cubicBezTo>
                  <a:cubicBezTo>
                    <a:pt x="4126" y="56"/>
                    <a:pt x="3875" y="0"/>
                    <a:pt x="3625" y="0"/>
                  </a:cubicBezTo>
                  <a:cubicBezTo>
                    <a:pt x="3402" y="0"/>
                    <a:pt x="3151" y="112"/>
                    <a:pt x="2983" y="251"/>
                  </a:cubicBezTo>
                  <a:cubicBezTo>
                    <a:pt x="2788" y="56"/>
                    <a:pt x="2565" y="0"/>
                    <a:pt x="2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1086125" y="2932961"/>
              <a:ext cx="11427" cy="58241"/>
            </a:xfrm>
            <a:custGeom>
              <a:rect b="b" l="l" r="r" t="t"/>
              <a:pathLst>
                <a:path extrusionOk="0" h="2548" w="500">
                  <a:moveTo>
                    <a:pt x="500" y="2238"/>
                  </a:moveTo>
                  <a:lnTo>
                    <a:pt x="500" y="0"/>
                  </a:lnTo>
                  <a:lnTo>
                    <a:pt x="72" y="214"/>
                  </a:lnTo>
                  <a:lnTo>
                    <a:pt x="0" y="1547"/>
                  </a:lnTo>
                  <a:lnTo>
                    <a:pt x="0" y="25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4" name="Google Shape;304;p43"/>
            <p:cNvSpPr/>
            <p:nvPr/>
          </p:nvSpPr>
          <p:spPr>
            <a:xfrm>
              <a:off x="1090922" y="2925900"/>
              <a:ext cx="29209" cy="38629"/>
            </a:xfrm>
            <a:custGeom>
              <a:rect b="b" l="l" r="r" t="t"/>
              <a:pathLst>
                <a:path extrusionOk="0" h="1690" w="1278">
                  <a:moveTo>
                    <a:pt x="288" y="737"/>
                  </a:moveTo>
                  <a:cubicBezTo>
                    <a:pt x="296" y="689"/>
                    <a:pt x="288" y="519"/>
                    <a:pt x="336" y="451"/>
                  </a:cubicBezTo>
                  <a:cubicBezTo>
                    <a:pt x="384" y="384"/>
                    <a:pt x="471" y="340"/>
                    <a:pt x="574" y="332"/>
                  </a:cubicBezTo>
                  <a:cubicBezTo>
                    <a:pt x="677" y="324"/>
                    <a:pt x="840" y="412"/>
                    <a:pt x="955" y="404"/>
                  </a:cubicBezTo>
                  <a:cubicBezTo>
                    <a:pt x="1070" y="396"/>
                    <a:pt x="1320" y="349"/>
                    <a:pt x="1264" y="285"/>
                  </a:cubicBezTo>
                  <a:cubicBezTo>
                    <a:pt x="1208" y="222"/>
                    <a:pt x="816" y="51"/>
                    <a:pt x="621" y="23"/>
                  </a:cubicBezTo>
                  <a:cubicBezTo>
                    <a:pt x="427" y="-5"/>
                    <a:pt x="200" y="-13"/>
                    <a:pt x="97" y="118"/>
                  </a:cubicBezTo>
                  <a:cubicBezTo>
                    <a:pt x="-6" y="249"/>
                    <a:pt x="2" y="547"/>
                    <a:pt x="2" y="809"/>
                  </a:cubicBezTo>
                  <a:cubicBezTo>
                    <a:pt x="2" y="1071"/>
                    <a:pt x="81" y="1543"/>
                    <a:pt x="97" y="16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5" name="Google Shape;305;p43"/>
            <p:cNvSpPr/>
            <p:nvPr/>
          </p:nvSpPr>
          <p:spPr>
            <a:xfrm>
              <a:off x="1222775" y="2966925"/>
              <a:ext cx="28574" cy="36325"/>
            </a:xfrm>
            <a:custGeom>
              <a:rect b="b" l="l" r="r" t="t"/>
              <a:pathLst>
                <a:path extrusionOk="0" h="1453" w="1048">
                  <a:moveTo>
                    <a:pt x="0" y="0"/>
                  </a:moveTo>
                  <a:lnTo>
                    <a:pt x="1048" y="1072"/>
                  </a:lnTo>
                  <a:lnTo>
                    <a:pt x="905" y="1453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6" name="Google Shape;306;p43"/>
            <p:cNvSpPr/>
            <p:nvPr/>
          </p:nvSpPr>
          <p:spPr>
            <a:xfrm>
              <a:off x="1205975" y="2965750"/>
              <a:ext cx="21000" cy="1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1082225" y="2937250"/>
              <a:ext cx="11400" cy="2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43"/>
          <p:cNvSpPr txBox="1"/>
          <p:nvPr>
            <p:ph type="title"/>
          </p:nvPr>
        </p:nvSpPr>
        <p:spPr>
          <a:xfrm>
            <a:off x="185938" y="3055875"/>
            <a:ext cx="18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Still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Active</a:t>
            </a:r>
            <a:endParaRPr sz="2400"/>
          </a:p>
        </p:txBody>
      </p:sp>
      <p:sp>
        <p:nvSpPr>
          <p:cNvPr id="309" name="Google Shape;309;p43"/>
          <p:cNvSpPr txBox="1"/>
          <p:nvPr>
            <p:ph type="title"/>
          </p:nvPr>
        </p:nvSpPr>
        <p:spPr>
          <a:xfrm>
            <a:off x="2404725" y="3055875"/>
            <a:ext cx="18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</a:t>
            </a:r>
            <a:r>
              <a:rPr lang="en" sz="2400"/>
              <a:t>ong- lasting</a:t>
            </a:r>
            <a:endParaRPr sz="2400"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4725825" y="3055933"/>
            <a:ext cx="1804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</a:t>
            </a:r>
            <a:r>
              <a:rPr lang="en" sz="2400"/>
              <a:t>ittle’s Age</a:t>
            </a:r>
            <a:endParaRPr sz="2400"/>
          </a:p>
        </p:txBody>
      </p:sp>
      <p:sp>
        <p:nvSpPr>
          <p:cNvPr id="311" name="Google Shape;311;p43"/>
          <p:cNvSpPr txBox="1"/>
          <p:nvPr>
            <p:ph type="title"/>
          </p:nvPr>
        </p:nvSpPr>
        <p:spPr>
          <a:xfrm>
            <a:off x="6888675" y="3055913"/>
            <a:ext cx="221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Closed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Successfully</a:t>
            </a:r>
            <a:endParaRPr sz="2400"/>
          </a:p>
        </p:txBody>
      </p:sp>
      <p:grpSp>
        <p:nvGrpSpPr>
          <p:cNvPr id="312" name="Google Shape;312;p43"/>
          <p:cNvGrpSpPr/>
          <p:nvPr/>
        </p:nvGrpSpPr>
        <p:grpSpPr>
          <a:xfrm>
            <a:off x="2577849" y="1552155"/>
            <a:ext cx="1474050" cy="1467685"/>
            <a:chOff x="3270475" y="1427025"/>
            <a:chExt cx="483200" cy="483125"/>
          </a:xfrm>
        </p:grpSpPr>
        <p:sp>
          <p:nvSpPr>
            <p:cNvPr id="313" name="Google Shape;313;p43"/>
            <p:cNvSpPr/>
            <p:nvPr/>
          </p:nvSpPr>
          <p:spPr>
            <a:xfrm>
              <a:off x="32704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3497550" y="1596875"/>
              <a:ext cx="87650" cy="141525"/>
            </a:xfrm>
            <a:custGeom>
              <a:rect b="b" l="l" r="r" t="t"/>
              <a:pathLst>
                <a:path extrusionOk="0" h="5661" w="3506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3327100" y="1483625"/>
              <a:ext cx="369975" cy="369925"/>
            </a:xfrm>
            <a:custGeom>
              <a:rect b="b" l="l" r="r" t="t"/>
              <a:pathLst>
                <a:path extrusionOk="0" h="14797" w="14799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6" name="Google Shape;316;p4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 flipH="1">
            <a:off x="226655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 flipH="1">
            <a:off x="45720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3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3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/>
          <p:nvPr/>
        </p:nvSpPr>
        <p:spPr>
          <a:xfrm>
            <a:off x="4888920" y="3182018"/>
            <a:ext cx="3390600" cy="135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26" name="Google Shape;326;p44"/>
          <p:cNvSpPr/>
          <p:nvPr/>
        </p:nvSpPr>
        <p:spPr>
          <a:xfrm>
            <a:off x="4888920" y="1209702"/>
            <a:ext cx="3390600" cy="135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27" name="Google Shape;327;p44"/>
          <p:cNvSpPr/>
          <p:nvPr/>
        </p:nvSpPr>
        <p:spPr>
          <a:xfrm>
            <a:off x="697414" y="3182018"/>
            <a:ext cx="3390600" cy="135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28" name="Google Shape;328;p44"/>
          <p:cNvSpPr/>
          <p:nvPr/>
        </p:nvSpPr>
        <p:spPr>
          <a:xfrm>
            <a:off x="697414" y="1209702"/>
            <a:ext cx="3390600" cy="135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29" name="Google Shape;329;p44"/>
          <p:cNvSpPr/>
          <p:nvPr/>
        </p:nvSpPr>
        <p:spPr>
          <a:xfrm>
            <a:off x="4888829" y="2786087"/>
            <a:ext cx="3390600" cy="4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30" name="Google Shape;330;p44"/>
          <p:cNvSpPr/>
          <p:nvPr/>
        </p:nvSpPr>
        <p:spPr>
          <a:xfrm>
            <a:off x="4888920" y="798731"/>
            <a:ext cx="3390600" cy="4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4"/>
          <p:cNvSpPr/>
          <p:nvPr/>
        </p:nvSpPr>
        <p:spPr>
          <a:xfrm>
            <a:off x="697414" y="2786087"/>
            <a:ext cx="3390600" cy="4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32" name="Google Shape;332;p44"/>
          <p:cNvSpPr/>
          <p:nvPr/>
        </p:nvSpPr>
        <p:spPr>
          <a:xfrm>
            <a:off x="697414" y="798731"/>
            <a:ext cx="3390600" cy="4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4"/>
          <p:cNvSpPr txBox="1"/>
          <p:nvPr>
            <p:ph type="title"/>
          </p:nvPr>
        </p:nvSpPr>
        <p:spPr>
          <a:xfrm>
            <a:off x="634363" y="11395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 Reasons</a:t>
            </a:r>
            <a:endParaRPr/>
          </a:p>
        </p:txBody>
      </p:sp>
      <p:sp>
        <p:nvSpPr>
          <p:cNvPr id="334" name="Google Shape;334;p44"/>
          <p:cNvSpPr txBox="1"/>
          <p:nvPr>
            <p:ph idx="1" type="subTitle"/>
          </p:nvPr>
        </p:nvSpPr>
        <p:spPr>
          <a:xfrm>
            <a:off x="697414" y="748175"/>
            <a:ext cx="339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Unavailable</a:t>
            </a:r>
            <a:endParaRPr sz="2100"/>
          </a:p>
        </p:txBody>
      </p:sp>
      <p:sp>
        <p:nvSpPr>
          <p:cNvPr id="335" name="Google Shape;335;p44"/>
          <p:cNvSpPr txBox="1"/>
          <p:nvPr>
            <p:ph idx="2" type="subTitle"/>
          </p:nvPr>
        </p:nvSpPr>
        <p:spPr>
          <a:xfrm>
            <a:off x="982637" y="1343325"/>
            <a:ext cx="31053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Moving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Time constraints</a:t>
            </a:r>
            <a:endParaRPr sz="1700"/>
          </a:p>
        </p:txBody>
      </p:sp>
      <p:sp>
        <p:nvSpPr>
          <p:cNvPr id="336" name="Google Shape;336;p44"/>
          <p:cNvSpPr txBox="1"/>
          <p:nvPr>
            <p:ph idx="3" type="subTitle"/>
          </p:nvPr>
        </p:nvSpPr>
        <p:spPr>
          <a:xfrm>
            <a:off x="4888825" y="748175"/>
            <a:ext cx="339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Incompatible</a:t>
            </a:r>
            <a:endParaRPr sz="2100"/>
          </a:p>
        </p:txBody>
      </p:sp>
      <p:sp>
        <p:nvSpPr>
          <p:cNvPr id="337" name="Google Shape;337;p44"/>
          <p:cNvSpPr txBox="1"/>
          <p:nvPr>
            <p:ph idx="4" type="subTitle"/>
          </p:nvPr>
        </p:nvSpPr>
        <p:spPr>
          <a:xfrm>
            <a:off x="5207013" y="1343250"/>
            <a:ext cx="30723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Personality mismatch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Lost interest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38" name="Google Shape;338;p44"/>
          <p:cNvSpPr txBox="1"/>
          <p:nvPr>
            <p:ph idx="5" type="subTitle"/>
          </p:nvPr>
        </p:nvSpPr>
        <p:spPr>
          <a:xfrm>
            <a:off x="554764" y="2742887"/>
            <a:ext cx="3675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Unfit for participation</a:t>
            </a:r>
            <a:endParaRPr sz="2100"/>
          </a:p>
        </p:txBody>
      </p:sp>
      <p:sp>
        <p:nvSpPr>
          <p:cNvPr id="339" name="Google Shape;339;p44"/>
          <p:cNvSpPr txBox="1"/>
          <p:nvPr>
            <p:ph idx="6" type="subTitle"/>
          </p:nvPr>
        </p:nvSpPr>
        <p:spPr>
          <a:xfrm>
            <a:off x="982637" y="3332250"/>
            <a:ext cx="31053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Policy violation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Unreasonable expectations</a:t>
            </a:r>
            <a:endParaRPr sz="1700"/>
          </a:p>
        </p:txBody>
      </p:sp>
      <p:sp>
        <p:nvSpPr>
          <p:cNvPr id="340" name="Google Shape;340;p44"/>
          <p:cNvSpPr txBox="1"/>
          <p:nvPr>
            <p:ph idx="7" type="subTitle"/>
          </p:nvPr>
        </p:nvSpPr>
        <p:spPr>
          <a:xfrm>
            <a:off x="4888920" y="2742832"/>
            <a:ext cx="33906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Scheduled</a:t>
            </a:r>
            <a:endParaRPr sz="2100"/>
          </a:p>
        </p:txBody>
      </p:sp>
      <p:sp>
        <p:nvSpPr>
          <p:cNvPr id="341" name="Google Shape;341;p44"/>
          <p:cNvSpPr txBox="1"/>
          <p:nvPr>
            <p:ph idx="8" type="subTitle"/>
          </p:nvPr>
        </p:nvSpPr>
        <p:spPr>
          <a:xfrm>
            <a:off x="5207013" y="3332250"/>
            <a:ext cx="30723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Successful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Little graduation</a:t>
            </a:r>
            <a:endParaRPr sz="1700"/>
          </a:p>
        </p:txBody>
      </p:sp>
      <p:grpSp>
        <p:nvGrpSpPr>
          <p:cNvPr id="342" name="Google Shape;342;p44"/>
          <p:cNvGrpSpPr/>
          <p:nvPr/>
        </p:nvGrpSpPr>
        <p:grpSpPr>
          <a:xfrm>
            <a:off x="7744745" y="3783424"/>
            <a:ext cx="844502" cy="844068"/>
            <a:chOff x="1487200" y="4993750"/>
            <a:chExt cx="483125" cy="483125"/>
          </a:xfrm>
        </p:grpSpPr>
        <p:sp>
          <p:nvSpPr>
            <p:cNvPr id="343" name="Google Shape;343;p44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4" name="Google Shape;344;p44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45" name="Google Shape;345;p44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4"/>
          <p:cNvSpPr/>
          <p:nvPr/>
        </p:nvSpPr>
        <p:spPr>
          <a:xfrm flipH="1">
            <a:off x="226655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4"/>
          <p:cNvSpPr/>
          <p:nvPr/>
        </p:nvSpPr>
        <p:spPr>
          <a:xfrm flipH="1">
            <a:off x="45720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4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4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3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/>
          <p:nvPr/>
        </p:nvSpPr>
        <p:spPr>
          <a:xfrm>
            <a:off x="4888920" y="2125114"/>
            <a:ext cx="3390600" cy="135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55" name="Google Shape;355;p45"/>
          <p:cNvSpPr/>
          <p:nvPr/>
        </p:nvSpPr>
        <p:spPr>
          <a:xfrm>
            <a:off x="697414" y="2125114"/>
            <a:ext cx="3390600" cy="135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56" name="Google Shape;356;p45"/>
          <p:cNvSpPr/>
          <p:nvPr/>
        </p:nvSpPr>
        <p:spPr>
          <a:xfrm>
            <a:off x="4888920" y="1714143"/>
            <a:ext cx="3390600" cy="4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5"/>
          <p:cNvSpPr/>
          <p:nvPr/>
        </p:nvSpPr>
        <p:spPr>
          <a:xfrm>
            <a:off x="697414" y="1714143"/>
            <a:ext cx="3390600" cy="4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type="title"/>
          </p:nvPr>
        </p:nvSpPr>
        <p:spPr>
          <a:xfrm>
            <a:off x="634363" y="113950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Key Terms</a:t>
            </a:r>
            <a:endParaRPr/>
          </a:p>
        </p:txBody>
      </p:sp>
      <p:sp>
        <p:nvSpPr>
          <p:cNvPr id="359" name="Google Shape;359;p45"/>
          <p:cNvSpPr txBox="1"/>
          <p:nvPr>
            <p:ph idx="1" type="subTitle"/>
          </p:nvPr>
        </p:nvSpPr>
        <p:spPr>
          <a:xfrm>
            <a:off x="697414" y="1663588"/>
            <a:ext cx="339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Age Gap</a:t>
            </a:r>
            <a:endParaRPr sz="2100"/>
          </a:p>
        </p:txBody>
      </p:sp>
      <p:sp>
        <p:nvSpPr>
          <p:cNvPr id="360" name="Google Shape;360;p45"/>
          <p:cNvSpPr txBox="1"/>
          <p:nvPr>
            <p:ph idx="2" type="subTitle"/>
          </p:nvPr>
        </p:nvSpPr>
        <p:spPr>
          <a:xfrm>
            <a:off x="697437" y="2237213"/>
            <a:ext cx="31053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Small: &lt;10 years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Large: ≥10 years</a:t>
            </a:r>
            <a:endParaRPr sz="1700"/>
          </a:p>
        </p:txBody>
      </p:sp>
      <p:sp>
        <p:nvSpPr>
          <p:cNvPr id="361" name="Google Shape;361;p45"/>
          <p:cNvSpPr txBox="1"/>
          <p:nvPr>
            <p:ph idx="3" type="subTitle"/>
          </p:nvPr>
        </p:nvSpPr>
        <p:spPr>
          <a:xfrm>
            <a:off x="4888825" y="1663588"/>
            <a:ext cx="339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Program Type</a:t>
            </a:r>
            <a:endParaRPr sz="2100"/>
          </a:p>
        </p:txBody>
      </p:sp>
      <p:sp>
        <p:nvSpPr>
          <p:cNvPr id="362" name="Google Shape;362;p45"/>
          <p:cNvSpPr txBox="1"/>
          <p:nvPr>
            <p:ph idx="4" type="subTitle"/>
          </p:nvPr>
        </p:nvSpPr>
        <p:spPr>
          <a:xfrm>
            <a:off x="4888813" y="2237213"/>
            <a:ext cx="30723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Community: Outdoors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Site: School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3" name="Google Shape;363;p4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 flipH="1">
            <a:off x="226655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 flipH="1">
            <a:off x="45720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 flipH="1">
            <a:off x="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type="title"/>
          </p:nvPr>
        </p:nvSpPr>
        <p:spPr>
          <a:xfrm>
            <a:off x="3966000" y="2577400"/>
            <a:ext cx="473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Length</a:t>
            </a:r>
            <a:endParaRPr/>
          </a:p>
        </p:txBody>
      </p:sp>
      <p:sp>
        <p:nvSpPr>
          <p:cNvPr id="373" name="Google Shape;373;p46"/>
          <p:cNvSpPr txBox="1"/>
          <p:nvPr>
            <p:ph idx="2" type="title"/>
          </p:nvPr>
        </p:nvSpPr>
        <p:spPr>
          <a:xfrm>
            <a:off x="4241400" y="1608250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4" name="Google Shape;374;p46"/>
          <p:cNvSpPr/>
          <p:nvPr/>
        </p:nvSpPr>
        <p:spPr>
          <a:xfrm flipH="1">
            <a:off x="5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6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6"/>
          <p:cNvSpPr/>
          <p:nvPr/>
        </p:nvSpPr>
        <p:spPr>
          <a:xfrm flipH="1">
            <a:off x="226655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6"/>
          <p:cNvSpPr/>
          <p:nvPr/>
        </p:nvSpPr>
        <p:spPr>
          <a:xfrm flipH="1">
            <a:off x="45720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6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/>
          <p:nvPr/>
        </p:nvSpPr>
        <p:spPr>
          <a:xfrm>
            <a:off x="7390425" y="0"/>
            <a:ext cx="1905000" cy="52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4" name="Google Shape;3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50" y="75600"/>
            <a:ext cx="8018063" cy="47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7"/>
          <p:cNvSpPr txBox="1"/>
          <p:nvPr>
            <p:ph type="title"/>
          </p:nvPr>
        </p:nvSpPr>
        <p:spPr>
          <a:xfrm>
            <a:off x="5141150" y="0"/>
            <a:ext cx="4002900" cy="1180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</a:t>
            </a:r>
            <a:r>
              <a:rPr lang="en"/>
              <a:t> Curve of Match Length</a:t>
            </a:r>
            <a:endParaRPr/>
          </a:p>
        </p:txBody>
      </p:sp>
      <p:sp>
        <p:nvSpPr>
          <p:cNvPr id="386" name="Google Shape;386;p47"/>
          <p:cNvSpPr/>
          <p:nvPr/>
        </p:nvSpPr>
        <p:spPr>
          <a:xfrm flipH="1">
            <a:off x="5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7"/>
          <p:cNvSpPr/>
          <p:nvPr/>
        </p:nvSpPr>
        <p:spPr>
          <a:xfrm flipH="1">
            <a:off x="226655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7"/>
          <p:cNvSpPr/>
          <p:nvPr/>
        </p:nvSpPr>
        <p:spPr>
          <a:xfrm flipH="1">
            <a:off x="45720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7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47"/>
          <p:cNvCxnSpPr/>
          <p:nvPr/>
        </p:nvCxnSpPr>
        <p:spPr>
          <a:xfrm>
            <a:off x="2461700" y="183575"/>
            <a:ext cx="300" cy="415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7"/>
          <p:cNvSpPr txBox="1"/>
          <p:nvPr/>
        </p:nvSpPr>
        <p:spPr>
          <a:xfrm>
            <a:off x="1996800" y="-519450"/>
            <a:ext cx="50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47"/>
          <p:cNvSpPr txBox="1"/>
          <p:nvPr/>
        </p:nvSpPr>
        <p:spPr>
          <a:xfrm rot="5400000">
            <a:off x="1949850" y="774800"/>
            <a:ext cx="12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Median</a:t>
            </a:r>
            <a:endParaRPr b="1"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4" name="Google Shape;394;p47"/>
          <p:cNvCxnSpPr/>
          <p:nvPr/>
        </p:nvCxnSpPr>
        <p:spPr>
          <a:xfrm>
            <a:off x="1096875" y="2349400"/>
            <a:ext cx="13833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/>
          <p:nvPr/>
        </p:nvSpPr>
        <p:spPr>
          <a:xfrm>
            <a:off x="6702600" y="0"/>
            <a:ext cx="249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100"/>
            <a:ext cx="8652949" cy="461238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8"/>
          <p:cNvSpPr/>
          <p:nvPr/>
        </p:nvSpPr>
        <p:spPr>
          <a:xfrm flipH="1">
            <a:off x="50" y="4834275"/>
            <a:ext cx="2266500" cy="30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8"/>
          <p:cNvSpPr txBox="1"/>
          <p:nvPr>
            <p:ph type="title"/>
          </p:nvPr>
        </p:nvSpPr>
        <p:spPr>
          <a:xfrm>
            <a:off x="5008775" y="261900"/>
            <a:ext cx="3802800" cy="1566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chemeClr val="lt1"/>
                </a:highlight>
              </a:rPr>
              <a:t>Feature Effects on </a:t>
            </a:r>
            <a:r>
              <a:rPr lang="en" sz="3000">
                <a:highlight>
                  <a:schemeClr val="lt1"/>
                </a:highlight>
              </a:rPr>
              <a:t>Match Length</a:t>
            </a:r>
            <a:endParaRPr sz="3000">
              <a:highlight>
                <a:schemeClr val="lt1"/>
              </a:highlight>
            </a:endParaRPr>
          </a:p>
        </p:txBody>
      </p:sp>
      <p:sp>
        <p:nvSpPr>
          <p:cNvPr id="403" name="Google Shape;403;p48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8"/>
          <p:cNvSpPr/>
          <p:nvPr/>
        </p:nvSpPr>
        <p:spPr>
          <a:xfrm flipH="1">
            <a:off x="226655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8"/>
          <p:cNvSpPr/>
          <p:nvPr/>
        </p:nvSpPr>
        <p:spPr>
          <a:xfrm flipH="1">
            <a:off x="4572000" y="4834275"/>
            <a:ext cx="22665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8"/>
          <p:cNvSpPr/>
          <p:nvPr/>
        </p:nvSpPr>
        <p:spPr>
          <a:xfrm flipH="1">
            <a:off x="6831600" y="4834275"/>
            <a:ext cx="23124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0E835C"/>
      </a:dk2>
      <a:lt2>
        <a:srgbClr val="EFEFEF"/>
      </a:lt2>
      <a:accent1>
        <a:srgbClr val="06503D"/>
      </a:accent1>
      <a:accent2>
        <a:srgbClr val="000000"/>
      </a:accent2>
      <a:accent3>
        <a:srgbClr val="0E835C"/>
      </a:accent3>
      <a:accent4>
        <a:srgbClr val="EFEFEF"/>
      </a:accent4>
      <a:accent5>
        <a:srgbClr val="06503D"/>
      </a:accent5>
      <a:accent6>
        <a:srgbClr val="000000"/>
      </a:accent6>
      <a:hlink>
        <a:srgbClr val="0A5E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