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7" r:id="rId4"/>
    <p:sldId id="278" r:id="rId5"/>
    <p:sldId id="285" r:id="rId6"/>
    <p:sldId id="289" r:id="rId7"/>
    <p:sldId id="279" r:id="rId8"/>
    <p:sldId id="281" r:id="rId9"/>
    <p:sldId id="283" r:id="rId10"/>
    <p:sldId id="286" r:id="rId11"/>
    <p:sldId id="290" r:id="rId12"/>
    <p:sldId id="293" r:id="rId13"/>
    <p:sldId id="292" r:id="rId14"/>
    <p:sldId id="291" r:id="rId15"/>
    <p:sldId id="294" r:id="rId16"/>
    <p:sldId id="295" r:id="rId17"/>
    <p:sldId id="297" r:id="rId18"/>
    <p:sldId id="29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E6579-2C38-42BB-842B-CFEFA376C7BF}" type="datetimeFigureOut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CC8F3-6681-427A-8EAC-25B5091ED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52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BE-76C2-49EF-A28B-76080D305D60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30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52F-9971-4B22-81A4-E5E6903A5C1B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9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2810-E94D-4C23-9E0D-54E569F46ABC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2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317D-8981-4F30-8C08-A3074702625B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1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A0C3-5571-4BCD-AA09-7B4E7ECFA937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6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0B71-B9BA-4EDA-801A-808E5BFED3AB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12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F830-41A2-41A7-ACB5-1C88B45AAAC5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64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FC03-EF32-429A-A690-4656EA28713A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8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F9BE-CFF5-4CB3-B3DD-91EE9383DDD9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53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4501-4FAC-4B00-907E-111AA06B097A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3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6A2F-E3EB-4871-9C77-62D7B662C9C3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27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D958-CBED-4952-82D3-6FB9D7227E5C}" type="datetime1">
              <a:rPr lang="zh-TW" altLang="en-US" smtClean="0"/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D096-633F-42C3-9627-774F0727E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70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50111"/>
            <a:ext cx="6858002" cy="12192000"/>
          </a:xfrm>
          <a:prstGeom prst="rect">
            <a:avLst/>
          </a:prstGeom>
        </p:spPr>
      </p:pic>
      <p:pic>
        <p:nvPicPr>
          <p:cNvPr id="5" name="图片 9">
            <a:extLst>
              <a:ext uri="{FF2B5EF4-FFF2-40B4-BE49-F238E27FC236}">
                <a16:creationId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6" name="图片 10">
            <a:extLst>
              <a:ext uri="{FF2B5EF4-FFF2-40B4-BE49-F238E27FC236}">
                <a16:creationId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801432" y="-53422"/>
            <a:ext cx="8566484" cy="6858001"/>
          </a:xfrm>
          <a:prstGeom prst="rect">
            <a:avLst/>
          </a:prstGeom>
          <a:blipFill dpi="0" rotWithShape="1">
            <a:blip r:embed="rId5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36F2DE6-6CE3-4C36-B7C7-5262B0447A02}"/>
              </a:ext>
            </a:extLst>
          </p:cNvPr>
          <p:cNvSpPr txBox="1">
            <a:spLocks/>
          </p:cNvSpPr>
          <p:nvPr/>
        </p:nvSpPr>
        <p:spPr>
          <a:xfrm>
            <a:off x="2572295" y="3660074"/>
            <a:ext cx="68978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Dclab</a:t>
            </a:r>
            <a:r>
              <a:rPr lang="en-US" altLang="zh-TW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 Final</a:t>
            </a:r>
            <a:br>
              <a:rPr lang="en-US" altLang="zh-TW" b="1" dirty="0"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endParaRPr lang="zh-CN" altLang="en-US" sz="7200" b="1" spc="600" dirty="0">
              <a:latin typeface="Mongolian Baiti" panose="03000500000000000000" pitchFamily="66" charset="0"/>
              <a:ea typeface="幼圆" panose="02010509060101010101" pitchFamily="49" charset="-122"/>
              <a:cs typeface="Mongolian Baiti" panose="03000500000000000000" pitchFamily="66" charset="0"/>
            </a:endParaRPr>
          </a:p>
        </p:txBody>
      </p:sp>
      <p:grpSp>
        <p:nvGrpSpPr>
          <p:cNvPr id="11" name="组合 22">
            <a:extLst>
              <a:ext uri="{FF2B5EF4-FFF2-40B4-BE49-F238E27FC236}">
                <a16:creationId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12" name="图片 19">
              <a:extLst>
                <a:ext uri="{FF2B5EF4-FFF2-40B4-BE49-F238E27FC236}">
                  <a16:creationId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13" name="图片 21">
              <a:extLst>
                <a:ext uri="{FF2B5EF4-FFF2-40B4-BE49-F238E27FC236}">
                  <a16:creationId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14" name="组合 23">
            <a:extLst>
              <a:ext uri="{FF2B5EF4-FFF2-40B4-BE49-F238E27FC236}">
                <a16:creationId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15" name="图片 24">
              <a:extLst>
                <a:ext uri="{FF2B5EF4-FFF2-40B4-BE49-F238E27FC236}">
                  <a16:creationId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16" name="图片 25">
              <a:extLst>
                <a:ext uri="{FF2B5EF4-FFF2-40B4-BE49-F238E27FC236}">
                  <a16:creationId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FF579A30-7E97-4D8E-AD4F-870B431AECD6}"/>
              </a:ext>
            </a:extLst>
          </p:cNvPr>
          <p:cNvSpPr/>
          <p:nvPr/>
        </p:nvSpPr>
        <p:spPr>
          <a:xfrm>
            <a:off x="3009274" y="2405707"/>
            <a:ext cx="6096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2000" b="1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3095074" y="5285378"/>
            <a:ext cx="5608128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第八組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陳昱仁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B06901190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楊欣哲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B06505021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傅敬倫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B06505011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540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Algorithm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9E5D490-06CE-EB47-AE2D-15399AF93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9" y="2376459"/>
            <a:ext cx="10245480" cy="27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1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507" y="595254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512975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Block Diagram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CA96B051-D9A8-9B48-9C30-942AE49F5796}"/>
              </a:ext>
            </a:extLst>
          </p:cNvPr>
          <p:cNvSpPr/>
          <p:nvPr/>
        </p:nvSpPr>
        <p:spPr>
          <a:xfrm>
            <a:off x="2715110" y="1226494"/>
            <a:ext cx="6864068" cy="51414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5" name="圖形 14" descr="電腦">
            <a:extLst>
              <a:ext uri="{FF2B5EF4-FFF2-40B4-BE49-F238E27FC236}">
                <a16:creationId xmlns:a16="http://schemas.microsoft.com/office/drawing/2014/main" id="{DA7056B0-B33E-0A48-8E4A-F97D45D14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14800" y="4327450"/>
            <a:ext cx="1686383" cy="1686383"/>
          </a:xfrm>
          <a:prstGeom prst="rect">
            <a:avLst/>
          </a:prstGeom>
        </p:spPr>
      </p:pic>
      <p:pic>
        <p:nvPicPr>
          <p:cNvPr id="19" name="圖形 18" descr="監視器">
            <a:extLst>
              <a:ext uri="{FF2B5EF4-FFF2-40B4-BE49-F238E27FC236}">
                <a16:creationId xmlns:a16="http://schemas.microsoft.com/office/drawing/2014/main" id="{5BDA13D8-342E-444D-8D4D-B7BF78D711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337619" y="4532925"/>
            <a:ext cx="1456568" cy="145656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E73E57AB-4264-2F4D-80A6-A6A93205ED92}"/>
              </a:ext>
            </a:extLst>
          </p:cNvPr>
          <p:cNvSpPr txBox="1"/>
          <p:nvPr/>
        </p:nvSpPr>
        <p:spPr>
          <a:xfrm>
            <a:off x="707149" y="4835899"/>
            <a:ext cx="118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PC</a:t>
            </a:r>
            <a:endParaRPr kumimoji="1"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E1ABF62-6071-E244-9D92-6EC666A1602B}"/>
              </a:ext>
            </a:extLst>
          </p:cNvPr>
          <p:cNvSpPr txBox="1"/>
          <p:nvPr/>
        </p:nvSpPr>
        <p:spPr>
          <a:xfrm>
            <a:off x="10718240" y="4939808"/>
            <a:ext cx="129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VGA</a:t>
            </a:r>
            <a:endParaRPr kumimoji="1" lang="zh-TW" altLang="en-US" sz="2400" dirty="0"/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42CCDEC0-EB3D-2149-BCC4-50DCC0BDA7D9}"/>
              </a:ext>
            </a:extLst>
          </p:cNvPr>
          <p:cNvSpPr/>
          <p:nvPr/>
        </p:nvSpPr>
        <p:spPr>
          <a:xfrm>
            <a:off x="3301811" y="1559306"/>
            <a:ext cx="5648465" cy="52188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/>
              <a:t>SRAM</a:t>
            </a:r>
            <a:endParaRPr kumimoji="1" lang="zh-TW" altLang="en-US" sz="2800" dirty="0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1AAB53E8-E8B3-834C-AEBC-B7FD22EC6416}"/>
              </a:ext>
            </a:extLst>
          </p:cNvPr>
          <p:cNvSpPr/>
          <p:nvPr/>
        </p:nvSpPr>
        <p:spPr>
          <a:xfrm>
            <a:off x="3016536" y="3474334"/>
            <a:ext cx="6127199" cy="26630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F81B8148-25EA-9B4C-8C81-729F852A3D07}"/>
              </a:ext>
            </a:extLst>
          </p:cNvPr>
          <p:cNvSpPr/>
          <p:nvPr/>
        </p:nvSpPr>
        <p:spPr>
          <a:xfrm>
            <a:off x="7512149" y="2393986"/>
            <a:ext cx="1631586" cy="8517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/>
              <a:t>VGA</a:t>
            </a:r>
            <a:br>
              <a:rPr kumimoji="1" lang="en-US" altLang="zh-TW" sz="2000" dirty="0"/>
            </a:br>
            <a:r>
              <a:rPr kumimoji="1" lang="en-US" altLang="zh-TW" sz="2000" dirty="0"/>
              <a:t>Controller</a:t>
            </a:r>
            <a:endParaRPr kumimoji="1" lang="zh-TW" altLang="en-US" sz="2000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C227B99F-C681-704F-B46A-1898F4ACDA92}"/>
              </a:ext>
            </a:extLst>
          </p:cNvPr>
          <p:cNvSpPr/>
          <p:nvPr/>
        </p:nvSpPr>
        <p:spPr>
          <a:xfrm>
            <a:off x="3132800" y="2408363"/>
            <a:ext cx="1976958" cy="8353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/>
              <a:t>RS232</a:t>
            </a:r>
            <a:br>
              <a:rPr kumimoji="1" lang="en-US" altLang="zh-TW" sz="2000" dirty="0"/>
            </a:br>
            <a:r>
              <a:rPr kumimoji="1" lang="en-US" altLang="zh-TW" sz="2000" dirty="0"/>
              <a:t>Controller</a:t>
            </a:r>
            <a:endParaRPr kumimoji="1" lang="zh-TW" altLang="en-US" sz="2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B23D63E-293F-7648-A95A-495CB3328BBD}"/>
              </a:ext>
            </a:extLst>
          </p:cNvPr>
          <p:cNvSpPr txBox="1"/>
          <p:nvPr/>
        </p:nvSpPr>
        <p:spPr>
          <a:xfrm>
            <a:off x="5711361" y="3524121"/>
            <a:ext cx="190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CORE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肘形接點 30">
            <a:extLst>
              <a:ext uri="{FF2B5EF4-FFF2-40B4-BE49-F238E27FC236}">
                <a16:creationId xmlns:a16="http://schemas.microsoft.com/office/drawing/2014/main" id="{9BE0B437-757C-BD44-96C4-97F19F8EC0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0264" y="3070339"/>
            <a:ext cx="1572707" cy="1147925"/>
          </a:xfrm>
          <a:prstGeom prst="bentConnector3">
            <a:avLst>
              <a:gd name="adj1" fmla="val 100091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接點 34">
            <a:extLst>
              <a:ext uri="{FF2B5EF4-FFF2-40B4-BE49-F238E27FC236}">
                <a16:creationId xmlns:a16="http://schemas.microsoft.com/office/drawing/2014/main" id="{84BBB914-E92B-9C4B-A511-9456D5FC6B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89209" y="2973828"/>
            <a:ext cx="1843208" cy="1340947"/>
          </a:xfrm>
          <a:prstGeom prst="bentConnector3">
            <a:avLst>
              <a:gd name="adj1" fmla="val 1917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81EDD43C-9478-4442-838B-3B9499241389}"/>
              </a:ext>
            </a:extLst>
          </p:cNvPr>
          <p:cNvSpPr/>
          <p:nvPr/>
        </p:nvSpPr>
        <p:spPr>
          <a:xfrm>
            <a:off x="3290125" y="3972131"/>
            <a:ext cx="1583181" cy="2029512"/>
          </a:xfrm>
          <a:prstGeom prst="roundRect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Dark</a:t>
            </a:r>
            <a:br>
              <a:rPr kumimoji="1" lang="en-US" altLang="zh-TW" sz="2400" dirty="0"/>
            </a:br>
            <a:r>
              <a:rPr kumimoji="1" lang="en-US" altLang="zh-TW" sz="2400" dirty="0"/>
              <a:t>Channel</a:t>
            </a:r>
            <a:endParaRPr kumimoji="1" lang="zh-TW" altLang="en-US" sz="2400" dirty="0"/>
          </a:p>
        </p:txBody>
      </p:sp>
      <p:sp>
        <p:nvSpPr>
          <p:cNvPr id="50" name="圓角矩形 49">
            <a:extLst>
              <a:ext uri="{FF2B5EF4-FFF2-40B4-BE49-F238E27FC236}">
                <a16:creationId xmlns:a16="http://schemas.microsoft.com/office/drawing/2014/main" id="{3E81E4A7-220E-0A43-8710-CD8DD98E806F}"/>
              </a:ext>
            </a:extLst>
          </p:cNvPr>
          <p:cNvSpPr/>
          <p:nvPr/>
        </p:nvSpPr>
        <p:spPr>
          <a:xfrm>
            <a:off x="5069910" y="3972131"/>
            <a:ext cx="2497173" cy="2029512"/>
          </a:xfrm>
          <a:prstGeom prst="roundRect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/>
              <a:t>Blur Filter</a:t>
            </a:r>
            <a:endParaRPr kumimoji="1" lang="zh-TW" altLang="en-US" sz="3600" dirty="0"/>
          </a:p>
        </p:txBody>
      </p:sp>
      <p:sp>
        <p:nvSpPr>
          <p:cNvPr id="52" name="圓角矩形 51">
            <a:extLst>
              <a:ext uri="{FF2B5EF4-FFF2-40B4-BE49-F238E27FC236}">
                <a16:creationId xmlns:a16="http://schemas.microsoft.com/office/drawing/2014/main" id="{1B436DD6-3209-4B4C-801D-7D47401A87DF}"/>
              </a:ext>
            </a:extLst>
          </p:cNvPr>
          <p:cNvSpPr/>
          <p:nvPr/>
        </p:nvSpPr>
        <p:spPr>
          <a:xfrm>
            <a:off x="7737694" y="4003794"/>
            <a:ext cx="1212582" cy="764691"/>
          </a:xfrm>
          <a:prstGeom prst="roundRect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 err="1"/>
              <a:t>MulDiv</a:t>
            </a:r>
            <a:endParaRPr kumimoji="1" lang="zh-TW" altLang="en-US" sz="2000" dirty="0"/>
          </a:p>
        </p:txBody>
      </p:sp>
      <p:sp>
        <p:nvSpPr>
          <p:cNvPr id="53" name="圓角矩形 52">
            <a:extLst>
              <a:ext uri="{FF2B5EF4-FFF2-40B4-BE49-F238E27FC236}">
                <a16:creationId xmlns:a16="http://schemas.microsoft.com/office/drawing/2014/main" id="{55900015-31F9-4E4D-9031-53662156DAFB}"/>
              </a:ext>
            </a:extLst>
          </p:cNvPr>
          <p:cNvSpPr/>
          <p:nvPr/>
        </p:nvSpPr>
        <p:spPr>
          <a:xfrm>
            <a:off x="7737794" y="4999077"/>
            <a:ext cx="1212481" cy="764691"/>
          </a:xfrm>
          <a:prstGeom prst="roundRect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</a:t>
            </a:r>
            <a:br>
              <a:rPr kumimoji="1" lang="en-US" altLang="zh-TW" dirty="0"/>
            </a:br>
            <a:r>
              <a:rPr kumimoji="1" lang="en-US" altLang="zh-TW" dirty="0"/>
              <a:t>Calculator</a:t>
            </a:r>
            <a:endParaRPr kumimoji="1" lang="zh-TW" altLang="en-US" dirty="0"/>
          </a:p>
        </p:txBody>
      </p:sp>
      <p:sp>
        <p:nvSpPr>
          <p:cNvPr id="54" name="向右箭號 53">
            <a:extLst>
              <a:ext uri="{FF2B5EF4-FFF2-40B4-BE49-F238E27FC236}">
                <a16:creationId xmlns:a16="http://schemas.microsoft.com/office/drawing/2014/main" id="{EBFABA3D-1050-544A-B592-F2BA08F422F5}"/>
              </a:ext>
            </a:extLst>
          </p:cNvPr>
          <p:cNvSpPr/>
          <p:nvPr/>
        </p:nvSpPr>
        <p:spPr>
          <a:xfrm rot="16200000">
            <a:off x="3931464" y="2092149"/>
            <a:ext cx="348103" cy="2956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向右箭號 54">
            <a:extLst>
              <a:ext uri="{FF2B5EF4-FFF2-40B4-BE49-F238E27FC236}">
                <a16:creationId xmlns:a16="http://schemas.microsoft.com/office/drawing/2014/main" id="{5B392C8B-18B9-7E49-8AC3-0286674F1282}"/>
              </a:ext>
            </a:extLst>
          </p:cNvPr>
          <p:cNvSpPr/>
          <p:nvPr/>
        </p:nvSpPr>
        <p:spPr>
          <a:xfrm rot="5400000">
            <a:off x="8134824" y="2074557"/>
            <a:ext cx="351253" cy="3339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向右箭號 55">
            <a:extLst>
              <a:ext uri="{FF2B5EF4-FFF2-40B4-BE49-F238E27FC236}">
                <a16:creationId xmlns:a16="http://schemas.microsoft.com/office/drawing/2014/main" id="{D8237901-EEA4-144D-9344-D562320B8032}"/>
              </a:ext>
            </a:extLst>
          </p:cNvPr>
          <p:cNvSpPr/>
          <p:nvPr/>
        </p:nvSpPr>
        <p:spPr>
          <a:xfrm rot="5400000">
            <a:off x="4927878" y="2616411"/>
            <a:ext cx="1381910" cy="3339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向右箭號 56">
            <a:extLst>
              <a:ext uri="{FF2B5EF4-FFF2-40B4-BE49-F238E27FC236}">
                <a16:creationId xmlns:a16="http://schemas.microsoft.com/office/drawing/2014/main" id="{627D8C0E-493C-2A45-8891-A03CA7347C74}"/>
              </a:ext>
            </a:extLst>
          </p:cNvPr>
          <p:cNvSpPr/>
          <p:nvPr/>
        </p:nvSpPr>
        <p:spPr>
          <a:xfrm rot="16200000" flipV="1">
            <a:off x="6015597" y="2614900"/>
            <a:ext cx="1401361" cy="3339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66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Dark Channel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EF67B87-8868-3A43-978C-B7F1A58067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641388-8B52-0640-A34C-9362F8951AE1}"/>
              </a:ext>
            </a:extLst>
          </p:cNvPr>
          <p:cNvSpPr/>
          <p:nvPr/>
        </p:nvSpPr>
        <p:spPr>
          <a:xfrm>
            <a:off x="2287825" y="1578387"/>
            <a:ext cx="7334477" cy="4785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F3AF9F-82DC-514F-AD1A-2D63BA72D7F5}"/>
              </a:ext>
            </a:extLst>
          </p:cNvPr>
          <p:cNvSpPr/>
          <p:nvPr/>
        </p:nvSpPr>
        <p:spPr>
          <a:xfrm>
            <a:off x="4521224" y="3333046"/>
            <a:ext cx="2982350" cy="18124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Dark data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DAA804-7231-0E46-BC95-7DC0EFB17BD1}"/>
              </a:ext>
            </a:extLst>
          </p:cNvPr>
          <p:cNvSpPr txBox="1"/>
          <p:nvPr/>
        </p:nvSpPr>
        <p:spPr>
          <a:xfrm>
            <a:off x="3836040" y="3966981"/>
            <a:ext cx="85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480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89067B9-D6B4-814E-BF56-C2C1109A8D1A}"/>
              </a:ext>
            </a:extLst>
          </p:cNvPr>
          <p:cNvSpPr txBox="1"/>
          <p:nvPr/>
        </p:nvSpPr>
        <p:spPr>
          <a:xfrm>
            <a:off x="5468169" y="2931928"/>
            <a:ext cx="85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320</a:t>
            </a:r>
            <a:endParaRPr kumimoji="1" lang="zh-TW" altLang="en-US" sz="2400" dirty="0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578A1B91-E78E-4C47-B340-ADB51EC6DF03}"/>
              </a:ext>
            </a:extLst>
          </p:cNvPr>
          <p:cNvCxnSpPr>
            <a:cxnSpLocks/>
          </p:cNvCxnSpPr>
          <p:nvPr/>
        </p:nvCxnSpPr>
        <p:spPr>
          <a:xfrm>
            <a:off x="2296737" y="3673949"/>
            <a:ext cx="2224487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96ECB39-3E04-8D44-ADDB-D59FC247BB67}"/>
              </a:ext>
            </a:extLst>
          </p:cNvPr>
          <p:cNvSpPr txBox="1"/>
          <p:nvPr/>
        </p:nvSpPr>
        <p:spPr>
          <a:xfrm>
            <a:off x="3230061" y="3259137"/>
            <a:ext cx="85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64</a:t>
            </a:r>
            <a:endParaRPr kumimoji="1" lang="zh-TW" altLang="en-US" sz="2400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3965FF2A-E0B4-6140-950D-2BDA2FFAD534}"/>
              </a:ext>
            </a:extLst>
          </p:cNvPr>
          <p:cNvCxnSpPr>
            <a:cxnSpLocks/>
          </p:cNvCxnSpPr>
          <p:nvPr/>
        </p:nvCxnSpPr>
        <p:spPr>
          <a:xfrm>
            <a:off x="6835146" y="1578387"/>
            <a:ext cx="0" cy="175465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099E8CC-3FAC-C54D-A9CF-94B44D4BDA08}"/>
              </a:ext>
            </a:extLst>
          </p:cNvPr>
          <p:cNvSpPr txBox="1"/>
          <p:nvPr/>
        </p:nvSpPr>
        <p:spPr>
          <a:xfrm>
            <a:off x="6793072" y="2213478"/>
            <a:ext cx="85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64</a:t>
            </a:r>
            <a:endParaRPr kumimoji="1" lang="zh-TW" altLang="en-US" sz="2400" dirty="0"/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4BC9CEDA-92ED-0A4C-B59F-26538131E342}"/>
              </a:ext>
            </a:extLst>
          </p:cNvPr>
          <p:cNvCxnSpPr>
            <a:cxnSpLocks/>
          </p:cNvCxnSpPr>
          <p:nvPr/>
        </p:nvCxnSpPr>
        <p:spPr>
          <a:xfrm>
            <a:off x="7503574" y="3631152"/>
            <a:ext cx="2035177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AF7FB9F-76A7-4C4D-872F-F88E636066E4}"/>
              </a:ext>
            </a:extLst>
          </p:cNvPr>
          <p:cNvSpPr txBox="1"/>
          <p:nvPr/>
        </p:nvSpPr>
        <p:spPr>
          <a:xfrm>
            <a:off x="8284772" y="3216340"/>
            <a:ext cx="85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63</a:t>
            </a:r>
            <a:endParaRPr kumimoji="1" lang="zh-TW" altLang="en-US" sz="2400" dirty="0"/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5C83C530-33CE-1449-B8F4-1FA7A6C36B88}"/>
              </a:ext>
            </a:extLst>
          </p:cNvPr>
          <p:cNvCxnSpPr>
            <a:cxnSpLocks/>
          </p:cNvCxnSpPr>
          <p:nvPr/>
        </p:nvCxnSpPr>
        <p:spPr>
          <a:xfrm>
            <a:off x="6835146" y="5138573"/>
            <a:ext cx="0" cy="12066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3D82BF4-1D93-784C-A17A-1B9FB1619D67}"/>
              </a:ext>
            </a:extLst>
          </p:cNvPr>
          <p:cNvSpPr txBox="1"/>
          <p:nvPr/>
        </p:nvSpPr>
        <p:spPr>
          <a:xfrm>
            <a:off x="6793072" y="5486119"/>
            <a:ext cx="85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63</a:t>
            </a:r>
            <a:endParaRPr kumimoji="1"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66B1BCE-AD46-E84B-8CD8-85415CDE75F6}"/>
              </a:ext>
            </a:extLst>
          </p:cNvPr>
          <p:cNvSpPr txBox="1"/>
          <p:nvPr/>
        </p:nvSpPr>
        <p:spPr>
          <a:xfrm>
            <a:off x="2548885" y="1843816"/>
            <a:ext cx="3067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Padding data</a:t>
            </a:r>
          </a:p>
          <a:p>
            <a:r>
              <a:rPr kumimoji="1" lang="zh-TW" altLang="en-US" sz="3200" dirty="0"/>
              <a:t>（</a:t>
            </a:r>
            <a:r>
              <a:rPr kumimoji="1" lang="en-US" altLang="zh-TW" sz="3200" dirty="0"/>
              <a:t>0 or 20 or 40</a:t>
            </a:r>
            <a:r>
              <a:rPr kumimoji="1" lang="zh-TW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9024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630591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Padding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9C5C66-FEF1-814A-9293-4CA77C88DC4F}"/>
              </a:ext>
            </a:extLst>
          </p:cNvPr>
          <p:cNvSpPr txBox="1"/>
          <p:nvPr/>
        </p:nvSpPr>
        <p:spPr>
          <a:xfrm>
            <a:off x="1598805" y="5632310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Original</a:t>
            </a:r>
            <a:endParaRPr kumimoji="1"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627E3EB-3BA0-B44B-A851-7F1D32A96220}"/>
              </a:ext>
            </a:extLst>
          </p:cNvPr>
          <p:cNvSpPr txBox="1"/>
          <p:nvPr/>
        </p:nvSpPr>
        <p:spPr>
          <a:xfrm>
            <a:off x="3977766" y="5630288"/>
            <a:ext cx="177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Padding=0</a:t>
            </a:r>
            <a:endParaRPr kumimoji="1"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6672AC2-8A32-F949-9F30-3683AD32AE6A}"/>
              </a:ext>
            </a:extLst>
          </p:cNvPr>
          <p:cNvSpPr txBox="1"/>
          <p:nvPr/>
        </p:nvSpPr>
        <p:spPr>
          <a:xfrm>
            <a:off x="6531408" y="5637458"/>
            <a:ext cx="177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Padding=20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D02CC4B-8272-AB4C-A21A-FE3FFD344C16}"/>
              </a:ext>
            </a:extLst>
          </p:cNvPr>
          <p:cNvSpPr txBox="1"/>
          <p:nvPr/>
        </p:nvSpPr>
        <p:spPr>
          <a:xfrm>
            <a:off x="9263702" y="5637458"/>
            <a:ext cx="185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Padding=40</a:t>
            </a:r>
            <a:endParaRPr kumimoji="1" lang="zh-TW" altLang="en-US" sz="2400" dirty="0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47BF1AF5-702E-0443-A4B5-01139EC75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5" y="1838037"/>
            <a:ext cx="2388186" cy="358227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E1131D12-5FC5-F548-A790-D45574174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09" y="1864194"/>
            <a:ext cx="2388186" cy="358227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43279E52-178D-1241-859A-E2307B583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43" y="1859486"/>
            <a:ext cx="2388186" cy="358227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0E742973-845A-D349-9862-6070C52E3F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23" y="1859485"/>
            <a:ext cx="2388186" cy="35822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810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Blur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EF67B87-8868-3A43-978C-B7F1A58067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b="0" dirty="0"/>
              <a:t>Input size : 480 * 320 ( Dark channel )</a:t>
            </a:r>
          </a:p>
          <a:p>
            <a:r>
              <a:rPr kumimoji="1" lang="en-US" altLang="zh-TW" b="0" dirty="0"/>
              <a:t>Filter size</a:t>
            </a:r>
            <a:r>
              <a:rPr kumimoji="1" lang="en-US" altLang="zh-TW" dirty="0"/>
              <a:t> : 128 * 128</a:t>
            </a:r>
          </a:p>
          <a:p>
            <a:r>
              <a:rPr kumimoji="1" lang="en-US" altLang="zh-TW" b="0" dirty="0"/>
              <a:t>Best input </a:t>
            </a:r>
            <a:r>
              <a:rPr kumimoji="1" lang="en-US" altLang="zh-TW" dirty="0"/>
              <a:t>data reuse :</a:t>
            </a:r>
            <a:endParaRPr kumimoji="1" lang="en-US" altLang="zh-TW" b="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924C13E-95D7-A748-8E87-285BE153BA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" t="9823" r="14076" b="13905"/>
          <a:stretch/>
        </p:blipFill>
        <p:spPr>
          <a:xfrm>
            <a:off x="2457607" y="3562421"/>
            <a:ext cx="2850135" cy="289489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89A4ED2-9D4F-B74F-BCC3-80D3C6F48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" t="10184" r="17697" b="14093"/>
          <a:stretch/>
        </p:blipFill>
        <p:spPr>
          <a:xfrm>
            <a:off x="6793250" y="3581008"/>
            <a:ext cx="2850135" cy="287631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57221" y="3316311"/>
            <a:ext cx="1088866" cy="104628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461825" y="3433010"/>
            <a:ext cx="1088866" cy="104628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06399" y="3718174"/>
            <a:ext cx="108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kernel</a:t>
            </a:r>
            <a:endParaRPr lang="zh-TW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6622691" y="2999356"/>
            <a:ext cx="76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8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Efficiency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EF67B87-8868-3A43-978C-B7F1A58067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b="0" dirty="0"/>
              <a:t>Software</a:t>
            </a:r>
            <a:r>
              <a:rPr kumimoji="1" lang="zh-TW" altLang="en-US" b="0" dirty="0"/>
              <a:t>（</a:t>
            </a:r>
            <a:r>
              <a:rPr kumimoji="1" lang="en-US" altLang="zh-TW" dirty="0"/>
              <a:t>python</a:t>
            </a:r>
            <a:r>
              <a:rPr kumimoji="1" lang="zh-TW" altLang="en-US" dirty="0"/>
              <a:t>）</a:t>
            </a:r>
            <a:r>
              <a:rPr kumimoji="1" lang="en-US" altLang="zh-TW" dirty="0"/>
              <a:t>: 2.4s</a:t>
            </a:r>
          </a:p>
          <a:p>
            <a:r>
              <a:rPr kumimoji="1" lang="en-US" altLang="zh-TW" dirty="0"/>
              <a:t>Hardware : 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TW" dirty="0"/>
              <a:t>Frequency : 75M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TW" dirty="0"/>
              <a:t>Image size : 480 * 320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TW" dirty="0"/>
              <a:t>Time : 0.5s</a:t>
            </a:r>
          </a:p>
          <a:p>
            <a:r>
              <a:rPr kumimoji="1" lang="en-US" altLang="zh-TW" dirty="0"/>
              <a:t>5x speed up</a:t>
            </a:r>
          </a:p>
          <a:p>
            <a:pPr lvl="1">
              <a:buFont typeface="Wingdings" pitchFamily="2" charset="2"/>
              <a:buChar char="Ø"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815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114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Problems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EF67B87-8868-3A43-978C-B7F1A58067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b="0" dirty="0"/>
              <a:t>Rs232 spent too much time</a:t>
            </a:r>
          </a:p>
          <a:p>
            <a:r>
              <a:rPr kumimoji="1" lang="en-US" altLang="zh-TW" dirty="0"/>
              <a:t>Blur’s kernel size is too big</a:t>
            </a:r>
            <a:r>
              <a:rPr kumimoji="1" lang="zh-TW" altLang="en-US" dirty="0"/>
              <a:t>（</a:t>
            </a:r>
            <a:r>
              <a:rPr kumimoji="1" lang="en-US" altLang="zh-TW" dirty="0"/>
              <a:t>128*128</a:t>
            </a:r>
            <a:r>
              <a:rPr kumimoji="1" lang="zh-TW" altLang="en-US" dirty="0"/>
              <a:t>）</a:t>
            </a:r>
            <a:r>
              <a:rPr kumimoji="1" lang="en-US" altLang="zh-TW" dirty="0"/>
              <a:t>, which is bad for timing performance</a:t>
            </a:r>
          </a:p>
          <a:p>
            <a:r>
              <a:rPr kumimoji="1" lang="en-US" altLang="zh-TW" dirty="0"/>
              <a:t>Other padding  methods may have better result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lvl="1">
              <a:buFont typeface="Wingdings" pitchFamily="2" charset="2"/>
              <a:buChar char="Ø"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179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114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2668075" y="2852075"/>
            <a:ext cx="6600189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TW" sz="66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Demo</a:t>
            </a:r>
            <a:endParaRPr lang="zh-TW" altLang="en-US" sz="6600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9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114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Demo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9DCCD41-80F0-3540-9D67-FECE3E34D8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6" y="1689218"/>
            <a:ext cx="5551119" cy="416333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6647811-F114-CD40-A809-163A170A0F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01" y="1689218"/>
            <a:ext cx="5551119" cy="41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>
            <a:extLst>
              <a:ext uri="{FF2B5EF4-FFF2-40B4-BE49-F238E27FC236}">
                <a16:creationId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59">
            <a:extLst>
              <a:ext uri="{FF2B5EF4-FFF2-40B4-BE49-F238E27FC236}">
                <a16:creationId xmlns:a16="http://schemas.microsoft.com/office/drawing/2014/main" id="{7DC0C9A0-C85F-42D0-9683-B331D4CA2B6A}"/>
              </a:ext>
            </a:extLst>
          </p:cNvPr>
          <p:cNvGrpSpPr/>
          <p:nvPr/>
        </p:nvGrpSpPr>
        <p:grpSpPr>
          <a:xfrm>
            <a:off x="900585" y="438892"/>
            <a:ext cx="4538591" cy="3912224"/>
            <a:chOff x="907741" y="1472887"/>
            <a:chExt cx="4538591" cy="3912224"/>
          </a:xfrm>
        </p:grpSpPr>
        <p:sp>
          <p:nvSpPr>
            <p:cNvPr id="8" name="椭圆 26">
              <a:extLst>
                <a:ext uri="{FF2B5EF4-FFF2-40B4-BE49-F238E27FC236}">
                  <a16:creationId xmlns:a16="http://schemas.microsoft.com/office/drawing/2014/main" id="{0C72B708-CE98-461D-B26C-5B91134B08FE}"/>
                </a:ext>
              </a:extLst>
            </p:cNvPr>
            <p:cNvSpPr/>
            <p:nvPr/>
          </p:nvSpPr>
          <p:spPr>
            <a:xfrm>
              <a:off x="1171830" y="1904562"/>
              <a:ext cx="3048875" cy="3048875"/>
            </a:xfrm>
            <a:prstGeom prst="ellipse">
              <a:avLst/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" name="图片 25">
              <a:extLst>
                <a:ext uri="{FF2B5EF4-FFF2-40B4-BE49-F238E27FC236}">
                  <a16:creationId xmlns:a16="http://schemas.microsoft.com/office/drawing/2014/main" id="{9FB619CB-B8CC-4441-9BDD-52C6B16C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41" y="1472887"/>
              <a:ext cx="4538591" cy="3912224"/>
            </a:xfrm>
            <a:prstGeom prst="rect">
              <a:avLst/>
            </a:prstGeom>
          </p:spPr>
        </p:pic>
      </p:grpSp>
      <p:grpSp>
        <p:nvGrpSpPr>
          <p:cNvPr id="11" name="组 1">
            <a:extLst>
              <a:ext uri="{FF2B5EF4-FFF2-40B4-BE49-F238E27FC236}">
                <a16:creationId xmlns:a16="http://schemas.microsoft.com/office/drawing/2014/main" id="{F8F4A70D-B946-42A9-B086-EBD455FE2E47}"/>
              </a:ext>
            </a:extLst>
          </p:cNvPr>
          <p:cNvGrpSpPr/>
          <p:nvPr/>
        </p:nvGrpSpPr>
        <p:grpSpPr>
          <a:xfrm>
            <a:off x="5550596" y="828450"/>
            <a:ext cx="4422191" cy="690740"/>
            <a:chOff x="6921011" y="1620406"/>
            <a:chExt cx="4422191" cy="690740"/>
          </a:xfrm>
        </p:grpSpPr>
        <p:grpSp>
          <p:nvGrpSpPr>
            <p:cNvPr id="12" name="组 26">
              <a:extLst>
                <a:ext uri="{FF2B5EF4-FFF2-40B4-BE49-F238E27FC236}">
                  <a16:creationId xmlns:a16="http://schemas.microsoft.com/office/drawing/2014/main" id="{1B705176-D37F-434B-97BD-0C6E1F1BA711}"/>
                </a:ext>
              </a:extLst>
            </p:cNvPr>
            <p:cNvGrpSpPr/>
            <p:nvPr/>
          </p:nvGrpSpPr>
          <p:grpSpPr>
            <a:xfrm>
              <a:off x="6921011" y="1620406"/>
              <a:ext cx="690740" cy="690740"/>
              <a:chOff x="6161315" y="1175658"/>
              <a:chExt cx="892628" cy="892628"/>
            </a:xfrm>
          </p:grpSpPr>
          <p:sp>
            <p:nvSpPr>
              <p:cNvPr id="14" name="椭圆 31">
                <a:extLst>
                  <a:ext uri="{FF2B5EF4-FFF2-40B4-BE49-F238E27FC236}">
                    <a16:creationId xmlns:a16="http://schemas.microsoft.com/office/drawing/2014/main" id="{C04D232E-9668-497A-80EA-4E7BB44D8159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5" name="椭圆 32">
                <a:extLst>
                  <a:ext uri="{FF2B5EF4-FFF2-40B4-BE49-F238E27FC236}">
                    <a16:creationId xmlns:a16="http://schemas.microsoft.com/office/drawing/2014/main" id="{82265560-45C3-493D-BA9A-2004EEA05303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2F19C87-1CEB-4F3B-95DF-C319046C092D}"/>
                  </a:ext>
                </a:extLst>
              </p:cNvPr>
              <p:cNvSpPr/>
              <p:nvPr/>
            </p:nvSpPr>
            <p:spPr>
              <a:xfrm>
                <a:off x="6318289" y="1332174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01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文本框 30">
              <a:extLst>
                <a:ext uri="{FF2B5EF4-FFF2-40B4-BE49-F238E27FC236}">
                  <a16:creationId xmlns:a16="http://schemas.microsoft.com/office/drawing/2014/main" id="{73CAB30D-DECC-436C-AB14-4C654CC164E7}"/>
                </a:ext>
              </a:extLst>
            </p:cNvPr>
            <p:cNvSpPr txBox="1"/>
            <p:nvPr/>
          </p:nvSpPr>
          <p:spPr>
            <a:xfrm flipH="1">
              <a:off x="7727460" y="1679372"/>
              <a:ext cx="36157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 2">
            <a:extLst>
              <a:ext uri="{FF2B5EF4-FFF2-40B4-BE49-F238E27FC236}">
                <a16:creationId xmlns:a16="http://schemas.microsoft.com/office/drawing/2014/main" id="{EF9BDAC5-E370-4477-AF7F-A9B0E11947BE}"/>
              </a:ext>
            </a:extLst>
          </p:cNvPr>
          <p:cNvGrpSpPr/>
          <p:nvPr/>
        </p:nvGrpSpPr>
        <p:grpSpPr>
          <a:xfrm>
            <a:off x="5559616" y="1993311"/>
            <a:ext cx="4481155" cy="690740"/>
            <a:chOff x="6932165" y="2662805"/>
            <a:chExt cx="4481155" cy="690740"/>
          </a:xfrm>
        </p:grpSpPr>
        <p:grpSp>
          <p:nvGrpSpPr>
            <p:cNvPr id="18" name="组 28">
              <a:extLst>
                <a:ext uri="{FF2B5EF4-FFF2-40B4-BE49-F238E27FC236}">
                  <a16:creationId xmlns:a16="http://schemas.microsoft.com/office/drawing/2014/main" id="{3712FA6D-F6BB-4EB6-AD1A-4F8265885656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20" name="椭圆 37">
                <a:extLst>
                  <a:ext uri="{FF2B5EF4-FFF2-40B4-BE49-F238E27FC236}">
                    <a16:creationId xmlns:a16="http://schemas.microsoft.com/office/drawing/2014/main" id="{5D2DCBCD-B41B-4FF3-8382-295691696756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1" name="椭圆 38">
                <a:extLst>
                  <a:ext uri="{FF2B5EF4-FFF2-40B4-BE49-F238E27FC236}">
                    <a16:creationId xmlns:a16="http://schemas.microsoft.com/office/drawing/2014/main" id="{3EF1D217-86D5-404C-B151-361E419574E4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90A4D8F-4C15-458F-8EA4-A52192ECCAB7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02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文本框 36">
              <a:extLst>
                <a:ext uri="{FF2B5EF4-FFF2-40B4-BE49-F238E27FC236}">
                  <a16:creationId xmlns:a16="http://schemas.microsoft.com/office/drawing/2014/main" id="{78FA2ADE-7C85-477E-B71F-FD17CB539C32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3" name="组 3">
            <a:extLst>
              <a:ext uri="{FF2B5EF4-FFF2-40B4-BE49-F238E27FC236}">
                <a16:creationId xmlns:a16="http://schemas.microsoft.com/office/drawing/2014/main" id="{FE896951-68A8-4429-AB29-90405195B634}"/>
              </a:ext>
            </a:extLst>
          </p:cNvPr>
          <p:cNvGrpSpPr/>
          <p:nvPr/>
        </p:nvGrpSpPr>
        <p:grpSpPr>
          <a:xfrm>
            <a:off x="5618582" y="4100659"/>
            <a:ext cx="5109280" cy="893770"/>
            <a:chOff x="6921011" y="3505852"/>
            <a:chExt cx="5109280" cy="893770"/>
          </a:xfrm>
        </p:grpSpPr>
        <p:grpSp>
          <p:nvGrpSpPr>
            <p:cNvPr id="24" name="组 32">
              <a:extLst>
                <a:ext uri="{FF2B5EF4-FFF2-40B4-BE49-F238E27FC236}">
                  <a16:creationId xmlns:a16="http://schemas.microsoft.com/office/drawing/2014/main" id="{CBD4CAC0-2A11-420B-B536-2F388E6D9ABE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26" name="椭圆 43">
                <a:extLst>
                  <a:ext uri="{FF2B5EF4-FFF2-40B4-BE49-F238E27FC236}">
                    <a16:creationId xmlns:a16="http://schemas.microsoft.com/office/drawing/2014/main" id="{87447F7D-CD90-4801-9DB3-D2B7ED0BCF63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7" name="椭圆 44">
                <a:extLst>
                  <a:ext uri="{FF2B5EF4-FFF2-40B4-BE49-F238E27FC236}">
                    <a16:creationId xmlns:a16="http://schemas.microsoft.com/office/drawing/2014/main" id="{0F58AD7A-499E-4457-A586-8F729FAE183E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2922F2F-E3D2-4962-8C8E-B7BD33A15FB6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</a:t>
                </a:r>
                <a:r>
                  <a:rPr lang="en-US" altLang="zh-TW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4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文本框 42">
              <a:extLst>
                <a:ext uri="{FF2B5EF4-FFF2-40B4-BE49-F238E27FC236}">
                  <a16:creationId xmlns:a16="http://schemas.microsoft.com/office/drawing/2014/main" id="{A89DE3F5-B150-4AA6-BB28-E6DD4F9A9779}"/>
                </a:ext>
              </a:extLst>
            </p:cNvPr>
            <p:cNvSpPr txBox="1"/>
            <p:nvPr/>
          </p:nvSpPr>
          <p:spPr>
            <a:xfrm flipH="1">
              <a:off x="7710388" y="3505852"/>
              <a:ext cx="4319903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en-US" altLang="zh-TW" sz="1400" dirty="0"/>
                <a:t/>
              </a:r>
              <a:br>
                <a:rPr lang="en-US" altLang="zh-TW" sz="1400" dirty="0"/>
              </a:br>
              <a:r>
                <a:rPr lang="en-US" altLang="zh-TW" sz="3200" dirty="0">
                  <a:solidFill>
                    <a:schemeClr val="tx1"/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Efficiency and Problems</a:t>
              </a:r>
              <a:endParaRPr lang="zh-TW" altLang="en-US" sz="3200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1450250" y="1917208"/>
            <a:ext cx="3191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Outline</a:t>
            </a:r>
            <a:endParaRPr lang="zh-TW" altLang="en-US" sz="6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95803" y="860387"/>
            <a:ext cx="5434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Introduction</a:t>
            </a:r>
            <a:br>
              <a:rPr lang="en-US" altLang="zh-TW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endParaRPr lang="zh-TW" altLang="en-US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95803" y="1981875"/>
            <a:ext cx="460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Theorem</a:t>
            </a:r>
            <a:endParaRPr lang="zh-TW" altLang="en-US" sz="32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31" name="组 3">
            <a:extLst>
              <a:ext uri="{FF2B5EF4-FFF2-40B4-BE49-F238E27FC236}">
                <a16:creationId xmlns:a16="http://schemas.microsoft.com/office/drawing/2014/main" id="{FE896951-68A8-4429-AB29-90405195B634}"/>
              </a:ext>
            </a:extLst>
          </p:cNvPr>
          <p:cNvGrpSpPr/>
          <p:nvPr/>
        </p:nvGrpSpPr>
        <p:grpSpPr>
          <a:xfrm>
            <a:off x="5606426" y="2948812"/>
            <a:ext cx="5401122" cy="863248"/>
            <a:chOff x="6921011" y="3536374"/>
            <a:chExt cx="5401122" cy="863248"/>
          </a:xfrm>
        </p:grpSpPr>
        <p:grpSp>
          <p:nvGrpSpPr>
            <p:cNvPr id="32" name="组 32">
              <a:extLst>
                <a:ext uri="{FF2B5EF4-FFF2-40B4-BE49-F238E27FC236}">
                  <a16:creationId xmlns:a16="http://schemas.microsoft.com/office/drawing/2014/main" id="{CBD4CAC0-2A11-420B-B536-2F388E6D9ABE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34" name="椭圆 43">
                <a:extLst>
                  <a:ext uri="{FF2B5EF4-FFF2-40B4-BE49-F238E27FC236}">
                    <a16:creationId xmlns:a16="http://schemas.microsoft.com/office/drawing/2014/main" id="{87447F7D-CD90-4801-9DB3-D2B7ED0BCF63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8" name="椭圆 44">
                <a:extLst>
                  <a:ext uri="{FF2B5EF4-FFF2-40B4-BE49-F238E27FC236}">
                    <a16:creationId xmlns:a16="http://schemas.microsoft.com/office/drawing/2014/main" id="{0F58AD7A-499E-4457-A586-8F729FAE183E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2922F2F-E3D2-4962-8C8E-B7BD33A15FB6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03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文本框 42">
              <a:extLst>
                <a:ext uri="{FF2B5EF4-FFF2-40B4-BE49-F238E27FC236}">
                  <a16:creationId xmlns:a16="http://schemas.microsoft.com/office/drawing/2014/main" id="{A89DE3F5-B150-4AA6-BB28-E6DD4F9A9779}"/>
                </a:ext>
              </a:extLst>
            </p:cNvPr>
            <p:cNvSpPr txBox="1"/>
            <p:nvPr/>
          </p:nvSpPr>
          <p:spPr>
            <a:xfrm flipH="1">
              <a:off x="7611750" y="3536374"/>
              <a:ext cx="4710383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en-US" altLang="zh-TW" sz="1400" dirty="0"/>
                <a:t/>
              </a:r>
              <a:br>
                <a:rPr lang="en-US" altLang="zh-TW" sz="1400" dirty="0"/>
              </a:br>
              <a:r>
                <a:rPr lang="en-US" altLang="zh-TW" sz="1400" dirty="0"/>
                <a:t>   </a:t>
              </a:r>
              <a:r>
                <a:rPr lang="en-US" altLang="zh-TW" sz="3200" dirty="0">
                  <a:solidFill>
                    <a:schemeClr val="tx1"/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Hardware implementation</a:t>
              </a:r>
              <a:endParaRPr lang="zh-TW" altLang="en-US" sz="3200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</p:grpSp>
      <p:grpSp>
        <p:nvGrpSpPr>
          <p:cNvPr id="40" name="组 3">
            <a:extLst>
              <a:ext uri="{FF2B5EF4-FFF2-40B4-BE49-F238E27FC236}">
                <a16:creationId xmlns:a16="http://schemas.microsoft.com/office/drawing/2014/main" id="{98D3325E-6A5F-1947-B569-5E70B94EBAE6}"/>
              </a:ext>
            </a:extLst>
          </p:cNvPr>
          <p:cNvGrpSpPr/>
          <p:nvPr/>
        </p:nvGrpSpPr>
        <p:grpSpPr>
          <a:xfrm>
            <a:off x="5606426" y="5179334"/>
            <a:ext cx="5109280" cy="893770"/>
            <a:chOff x="6921011" y="3505852"/>
            <a:chExt cx="5109280" cy="893770"/>
          </a:xfrm>
        </p:grpSpPr>
        <p:grpSp>
          <p:nvGrpSpPr>
            <p:cNvPr id="41" name="组 32">
              <a:extLst>
                <a:ext uri="{FF2B5EF4-FFF2-40B4-BE49-F238E27FC236}">
                  <a16:creationId xmlns:a16="http://schemas.microsoft.com/office/drawing/2014/main" id="{996C9138-CBA1-D144-8ED4-9A145E8EE81D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43" name="椭圆 43">
                <a:extLst>
                  <a:ext uri="{FF2B5EF4-FFF2-40B4-BE49-F238E27FC236}">
                    <a16:creationId xmlns:a16="http://schemas.microsoft.com/office/drawing/2014/main" id="{7F909B8C-F207-0144-A879-B0DA886B58FE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4" name="椭圆 44">
                <a:extLst>
                  <a:ext uri="{FF2B5EF4-FFF2-40B4-BE49-F238E27FC236}">
                    <a16:creationId xmlns:a16="http://schemas.microsoft.com/office/drawing/2014/main" id="{942B78AC-43C5-E74E-BC4D-A5F994DFFA83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ED555F8-94B8-BA49-A3FC-5F4194D1F488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648802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05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文本框 42">
              <a:extLst>
                <a:ext uri="{FF2B5EF4-FFF2-40B4-BE49-F238E27FC236}">
                  <a16:creationId xmlns:a16="http://schemas.microsoft.com/office/drawing/2014/main" id="{6AD26F86-AB77-6B4F-B052-F3A86ACC1364}"/>
                </a:ext>
              </a:extLst>
            </p:cNvPr>
            <p:cNvSpPr txBox="1"/>
            <p:nvPr/>
          </p:nvSpPr>
          <p:spPr>
            <a:xfrm flipH="1">
              <a:off x="7710388" y="3505852"/>
              <a:ext cx="4319903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en-US" altLang="zh-TW" sz="1400" dirty="0"/>
                <a:t/>
              </a:r>
              <a:br>
                <a:rPr lang="en-US" altLang="zh-TW" sz="1400" dirty="0"/>
              </a:br>
              <a:r>
                <a:rPr lang="en-US" altLang="zh-TW" sz="3200" dirty="0">
                  <a:solidFill>
                    <a:schemeClr val="tx1"/>
                  </a:solidFill>
                  <a:latin typeface="Mongolian Baiti" panose="03000500000000000000" pitchFamily="66" charset="0"/>
                  <a:cs typeface="Mongolian Baiti" panose="03000500000000000000" pitchFamily="66" charset="0"/>
                </a:rPr>
                <a:t>Demo</a:t>
              </a:r>
              <a:endParaRPr lang="zh-TW" altLang="en-US" sz="3200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97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Motivation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326D82BD-3202-2544-9BA5-9AB77017E81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Defog the picture(fog) </a:t>
            </a:r>
          </a:p>
          <a:p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403122D-6AAC-6245-802F-7C882108B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80" y="2439521"/>
            <a:ext cx="2491628" cy="373744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247B546-A773-FC42-9989-E9424533D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99" y="2339414"/>
            <a:ext cx="2597430" cy="3896145"/>
          </a:xfrm>
          <a:prstGeom prst="rect">
            <a:avLst/>
          </a:prstGeom>
        </p:spPr>
      </p:pic>
      <p:sp>
        <p:nvSpPr>
          <p:cNvPr id="18" name="向右箭號 17">
            <a:extLst>
              <a:ext uri="{FF2B5EF4-FFF2-40B4-BE49-F238E27FC236}">
                <a16:creationId xmlns:a16="http://schemas.microsoft.com/office/drawing/2014/main" id="{CFC4C860-35A4-7945-8B6E-B8620D7A463B}"/>
              </a:ext>
            </a:extLst>
          </p:cNvPr>
          <p:cNvSpPr/>
          <p:nvPr/>
        </p:nvSpPr>
        <p:spPr>
          <a:xfrm>
            <a:off x="5080000" y="3839453"/>
            <a:ext cx="1219200" cy="863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987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67924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Dark channel prior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326D82BD-3202-2544-9BA5-9AB77017E8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 smtClean="0"/>
                  <a:t>Dark </a:t>
                </a:r>
                <a:r>
                  <a:rPr kumimoji="1" lang="en-US" altLang="zh-TW" dirty="0"/>
                  <a:t>Channel can be represented by 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en-US" altLang="zh-TW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𝑑𝑎𝑟𝑘</m:t>
                        </m:r>
                      </m:sup>
                    </m:sSup>
                    <m:d>
                      <m:d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1"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zh-TW" dirty="0" smtClean="0"/>
                  <a:t>,</a:t>
                </a:r>
              </a:p>
              <a:p>
                <a:pPr marL="0" indent="0">
                  <a:buNone/>
                </a:pPr>
                <a:r>
                  <a:rPr kumimoji="1" lang="en-US" altLang="zh-TW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1"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sty m:val="p"/>
                      </m:rPr>
                      <a:rPr kumimoji="1"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kumimoji="1"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kumimoji="1"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kumimoji="1"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filter</m:t>
                    </m:r>
                  </m:oMath>
                </a14:m>
                <a:r>
                  <a:rPr kumimoji="1" lang="en-US" altLang="zh-TW" dirty="0"/>
                  <a:t> </a:t>
                </a:r>
                <a:r>
                  <a:rPr kumimoji="1" lang="zh-TW" altLang="en-US" dirty="0"/>
                  <a:t>（</a:t>
                </a:r>
                <a:r>
                  <a:rPr kumimoji="1" lang="en-US" altLang="zh-TW" dirty="0"/>
                  <a:t>we use blur</a:t>
                </a:r>
                <a:r>
                  <a:rPr kumimoji="1" lang="zh-TW" altLang="en-US" dirty="0" smtClean="0"/>
                  <a:t>）</a:t>
                </a:r>
                <a:endParaRPr kumimoji="1" lang="en-US" altLang="zh-TW" dirty="0"/>
              </a:p>
              <a:p>
                <a:r>
                  <a:rPr kumimoji="1" lang="en-US" altLang="zh-TW" dirty="0" smtClean="0"/>
                  <a:t>Dark </a:t>
                </a:r>
                <a:r>
                  <a:rPr kumimoji="1" lang="en-US" altLang="zh-TW" dirty="0"/>
                  <a:t>Channel Prior : In most fog-free photos, every pixels exist at least one channel has very low values</a:t>
                </a:r>
                <a14:m>
                  <m:oMath xmlns:m="http://schemas.openxmlformats.org/officeDocument/2006/math">
                    <m:r>
                      <a:rPr kumimoji="1"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1" lang="en-US" altLang="zh-TW" dirty="0"/>
                  <a:t>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𝑑𝑎𝑟𝑘</m:t>
                        </m:r>
                      </m:sup>
                    </m:sSup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kumimoji="1" lang="zh-TW" altLang="en-US" dirty="0"/>
                  <a:t>（</a:t>
                </a:r>
                <a:r>
                  <a:rPr kumimoji="1" lang="en-US" altLang="zh-TW" dirty="0"/>
                  <a:t>fog-free photos</a:t>
                </a:r>
                <a:r>
                  <a:rPr kumimoji="1" lang="en-US" altLang="zh-TW" dirty="0" smtClean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kumimoji="1" lang="en-US" altLang="zh-TW" dirty="0"/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326D82BD-3202-2544-9BA5-9AB77017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63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Blur filter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EF67B87-8868-3A43-978C-B7F1A580671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Use blur, 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 padding by a </a:t>
            </a:r>
            <a:r>
              <a:rPr kumimoji="1" lang="en-US" altLang="zh-TW" dirty="0" smtClean="0"/>
              <a:t>constant </a:t>
            </a:r>
            <a:r>
              <a:rPr kumimoji="1" lang="en-US" altLang="zh-TW" dirty="0" smtClean="0"/>
              <a:t>(</a:t>
            </a:r>
            <a:r>
              <a:rPr kumimoji="1" lang="en-US" altLang="zh-TW" dirty="0" smtClean="0"/>
              <a:t>we </a:t>
            </a:r>
            <a:r>
              <a:rPr kumimoji="1" lang="en-US" altLang="zh-TW" dirty="0"/>
              <a:t>use </a:t>
            </a:r>
            <a:r>
              <a:rPr kumimoji="1" lang="en-US" altLang="zh-TW" dirty="0" smtClean="0"/>
              <a:t>40)</a:t>
            </a:r>
            <a:endParaRPr kumimoji="1" lang="en-US" altLang="zh-TW" dirty="0"/>
          </a:p>
          <a:p>
            <a:r>
              <a:rPr kumimoji="1" lang="en-US" altLang="zh-TW" dirty="0"/>
              <a:t>Example: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18BC2989-94C1-5942-B746-9355D6E2E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27384"/>
              </p:ext>
            </p:extLst>
          </p:nvPr>
        </p:nvGraphicFramePr>
        <p:xfrm>
          <a:off x="2251878" y="3300761"/>
          <a:ext cx="1673352" cy="1746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784">
                  <a:extLst>
                    <a:ext uri="{9D8B030D-6E8A-4147-A177-3AD203B41FA5}">
                      <a16:colId xmlns:a16="http://schemas.microsoft.com/office/drawing/2014/main" val="2577438687"/>
                    </a:ext>
                  </a:extLst>
                </a:gridCol>
                <a:gridCol w="557784">
                  <a:extLst>
                    <a:ext uri="{9D8B030D-6E8A-4147-A177-3AD203B41FA5}">
                      <a16:colId xmlns:a16="http://schemas.microsoft.com/office/drawing/2014/main" val="2628183087"/>
                    </a:ext>
                  </a:extLst>
                </a:gridCol>
                <a:gridCol w="557784">
                  <a:extLst>
                    <a:ext uri="{9D8B030D-6E8A-4147-A177-3AD203B41FA5}">
                      <a16:colId xmlns:a16="http://schemas.microsoft.com/office/drawing/2014/main" val="2647168975"/>
                    </a:ext>
                  </a:extLst>
                </a:gridCol>
              </a:tblGrid>
              <a:tr h="582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05024"/>
                  </a:ext>
                </a:extLst>
              </a:tr>
              <a:tr h="582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63621"/>
                  </a:ext>
                </a:extLst>
              </a:tr>
              <a:tr h="58218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00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7603B28-28CA-D248-B29E-391E76C9FAC3}"/>
                  </a:ext>
                </a:extLst>
              </p:cNvPr>
              <p:cNvSpPr txBox="1"/>
              <p:nvPr/>
            </p:nvSpPr>
            <p:spPr>
              <a:xfrm>
                <a:off x="803735" y="3695979"/>
                <a:ext cx="1282390" cy="6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𝑘𝑒𝑟𝑛𝑎𝑙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7603B28-28CA-D248-B29E-391E76C9F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5" y="3695979"/>
                <a:ext cx="1282390" cy="629596"/>
              </a:xfrm>
              <a:prstGeom prst="rect">
                <a:avLst/>
              </a:prstGeom>
              <a:blipFill>
                <a:blip r:embed="rId6"/>
                <a:stretch>
                  <a:fillRect r="-7843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615E0E-1FFE-D145-A963-D2585B397F73}"/>
              </a:ext>
            </a:extLst>
          </p:cNvPr>
          <p:cNvSpPr txBox="1"/>
          <p:nvPr/>
        </p:nvSpPr>
        <p:spPr>
          <a:xfrm>
            <a:off x="2738100" y="5279401"/>
            <a:ext cx="164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Filter</a:t>
            </a:r>
            <a:endParaRPr kumimoji="1" lang="zh-TW" altLang="en-US" sz="2000" dirty="0"/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CBBE7C79-1571-F442-B51A-7B9DADDE1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4496"/>
              </p:ext>
            </p:extLst>
          </p:nvPr>
        </p:nvGraphicFramePr>
        <p:xfrm>
          <a:off x="4895079" y="3266522"/>
          <a:ext cx="1800327" cy="1757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109">
                  <a:extLst>
                    <a:ext uri="{9D8B030D-6E8A-4147-A177-3AD203B41FA5}">
                      <a16:colId xmlns:a16="http://schemas.microsoft.com/office/drawing/2014/main" val="3043852997"/>
                    </a:ext>
                  </a:extLst>
                </a:gridCol>
                <a:gridCol w="600109">
                  <a:extLst>
                    <a:ext uri="{9D8B030D-6E8A-4147-A177-3AD203B41FA5}">
                      <a16:colId xmlns:a16="http://schemas.microsoft.com/office/drawing/2014/main" val="3245051697"/>
                    </a:ext>
                  </a:extLst>
                </a:gridCol>
                <a:gridCol w="600109">
                  <a:extLst>
                    <a:ext uri="{9D8B030D-6E8A-4147-A177-3AD203B41FA5}">
                      <a16:colId xmlns:a16="http://schemas.microsoft.com/office/drawing/2014/main" val="3849864921"/>
                    </a:ext>
                  </a:extLst>
                </a:gridCol>
              </a:tblGrid>
              <a:tr h="58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660188"/>
                  </a:ext>
                </a:extLst>
              </a:tr>
              <a:tr h="58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4407"/>
                  </a:ext>
                </a:extLst>
              </a:tr>
              <a:tr h="58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65342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5476ECD3-171A-BC47-B00D-0AD2FD77B700}"/>
              </a:ext>
            </a:extLst>
          </p:cNvPr>
          <p:cNvSpPr txBox="1"/>
          <p:nvPr/>
        </p:nvSpPr>
        <p:spPr>
          <a:xfrm>
            <a:off x="5367541" y="5257673"/>
            <a:ext cx="1643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Picture</a:t>
            </a:r>
            <a:br>
              <a:rPr kumimoji="1" lang="en-US" altLang="zh-TW" sz="2000" dirty="0"/>
            </a:br>
            <a:r>
              <a:rPr kumimoji="1" lang="en-US" altLang="zh-TW" sz="2000" dirty="0"/>
              <a:t>(no padding)</a:t>
            </a:r>
            <a:endParaRPr kumimoji="1" lang="zh-TW" altLang="en-US" sz="2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3321A5-1BB9-2746-B69D-58DF3FD972DA}"/>
              </a:ext>
            </a:extLst>
          </p:cNvPr>
          <p:cNvSpPr txBox="1"/>
          <p:nvPr/>
        </p:nvSpPr>
        <p:spPr>
          <a:xfrm>
            <a:off x="8911305" y="5222207"/>
            <a:ext cx="1643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Picture</a:t>
            </a:r>
            <a:br>
              <a:rPr kumimoji="1" lang="en-US" altLang="zh-TW" sz="2000" dirty="0"/>
            </a:br>
            <a:r>
              <a:rPr kumimoji="1" lang="en-US" altLang="zh-TW" sz="2000" dirty="0"/>
              <a:t>(padding)</a:t>
            </a:r>
            <a:endParaRPr kumimoji="1" lang="zh-TW" altLang="en-US" sz="2000" dirty="0"/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BD82FA5E-8C6B-6743-9C26-31DD1B9CA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52890"/>
              </p:ext>
            </p:extLst>
          </p:nvPr>
        </p:nvGraphicFramePr>
        <p:xfrm>
          <a:off x="7870407" y="2496734"/>
          <a:ext cx="2991940" cy="25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388">
                  <a:extLst>
                    <a:ext uri="{9D8B030D-6E8A-4147-A177-3AD203B41FA5}">
                      <a16:colId xmlns:a16="http://schemas.microsoft.com/office/drawing/2014/main" val="284841728"/>
                    </a:ext>
                  </a:extLst>
                </a:gridCol>
                <a:gridCol w="598388">
                  <a:extLst>
                    <a:ext uri="{9D8B030D-6E8A-4147-A177-3AD203B41FA5}">
                      <a16:colId xmlns:a16="http://schemas.microsoft.com/office/drawing/2014/main" val="3555252966"/>
                    </a:ext>
                  </a:extLst>
                </a:gridCol>
                <a:gridCol w="598388">
                  <a:extLst>
                    <a:ext uri="{9D8B030D-6E8A-4147-A177-3AD203B41FA5}">
                      <a16:colId xmlns:a16="http://schemas.microsoft.com/office/drawing/2014/main" val="414840876"/>
                    </a:ext>
                  </a:extLst>
                </a:gridCol>
                <a:gridCol w="598388">
                  <a:extLst>
                    <a:ext uri="{9D8B030D-6E8A-4147-A177-3AD203B41FA5}">
                      <a16:colId xmlns:a16="http://schemas.microsoft.com/office/drawing/2014/main" val="1855544034"/>
                    </a:ext>
                  </a:extLst>
                </a:gridCol>
                <a:gridCol w="598388">
                  <a:extLst>
                    <a:ext uri="{9D8B030D-6E8A-4147-A177-3AD203B41FA5}">
                      <a16:colId xmlns:a16="http://schemas.microsoft.com/office/drawing/2014/main" val="636589549"/>
                    </a:ext>
                  </a:extLst>
                </a:gridCol>
              </a:tblGrid>
              <a:tr h="507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78920"/>
                  </a:ext>
                </a:extLst>
              </a:tr>
              <a:tr h="507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TW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88058"/>
                  </a:ext>
                </a:extLst>
              </a:tr>
              <a:tr h="507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59766"/>
                  </a:ext>
                </a:extLst>
              </a:tr>
              <a:tr h="507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7901"/>
                  </a:ext>
                </a:extLst>
              </a:tr>
              <a:tr h="507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65250"/>
                  </a:ext>
                </a:extLst>
              </a:tr>
            </a:tbl>
          </a:graphicData>
        </a:graphic>
      </p:graphicFrame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30F3F27-9766-FB49-9CB8-EF8C1916785D}"/>
              </a:ext>
            </a:extLst>
          </p:cNvPr>
          <p:cNvCxnSpPr>
            <a:cxnSpLocks/>
          </p:cNvCxnSpPr>
          <p:nvPr/>
        </p:nvCxnSpPr>
        <p:spPr>
          <a:xfrm flipH="1">
            <a:off x="7881465" y="2496734"/>
            <a:ext cx="1749881" cy="0"/>
          </a:xfrm>
          <a:prstGeom prst="line">
            <a:avLst/>
          </a:prstGeom>
          <a:ln w="349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74DC9A9-6369-D14D-B275-CCC4A0E4AA20}"/>
              </a:ext>
            </a:extLst>
          </p:cNvPr>
          <p:cNvCxnSpPr>
            <a:cxnSpLocks/>
          </p:cNvCxnSpPr>
          <p:nvPr/>
        </p:nvCxnSpPr>
        <p:spPr>
          <a:xfrm flipH="1">
            <a:off x="7881465" y="4020620"/>
            <a:ext cx="1749881" cy="0"/>
          </a:xfrm>
          <a:prstGeom prst="line">
            <a:avLst/>
          </a:prstGeom>
          <a:ln w="349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4D59A85-8FA2-EA43-82CC-FEC99314ECE2}"/>
              </a:ext>
            </a:extLst>
          </p:cNvPr>
          <p:cNvCxnSpPr>
            <a:cxnSpLocks/>
          </p:cNvCxnSpPr>
          <p:nvPr/>
        </p:nvCxnSpPr>
        <p:spPr>
          <a:xfrm flipH="1">
            <a:off x="7843854" y="2513066"/>
            <a:ext cx="21456" cy="1497711"/>
          </a:xfrm>
          <a:prstGeom prst="line">
            <a:avLst/>
          </a:prstGeom>
          <a:ln w="349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0217186-5FC3-D345-9A62-8250B6EEEE31}"/>
              </a:ext>
            </a:extLst>
          </p:cNvPr>
          <p:cNvCxnSpPr>
            <a:cxnSpLocks/>
          </p:cNvCxnSpPr>
          <p:nvPr/>
        </p:nvCxnSpPr>
        <p:spPr>
          <a:xfrm flipH="1">
            <a:off x="9641110" y="2522909"/>
            <a:ext cx="21456" cy="1497711"/>
          </a:xfrm>
          <a:prstGeom prst="line">
            <a:avLst/>
          </a:prstGeom>
          <a:ln w="349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8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67924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Dark channel </a:t>
            </a:r>
            <a:r>
              <a:rPr lang="en-US" altLang="zh-TW" b="1" dirty="0" smtClean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prior 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D11D7470-03D3-9944-91AB-47C50291F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5976"/>
              </p:ext>
            </p:extLst>
          </p:nvPr>
        </p:nvGraphicFramePr>
        <p:xfrm>
          <a:off x="943429" y="1522025"/>
          <a:ext cx="9966542" cy="4639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005">
                  <a:extLst>
                    <a:ext uri="{9D8B030D-6E8A-4147-A177-3AD203B41FA5}">
                      <a16:colId xmlns:a16="http://schemas.microsoft.com/office/drawing/2014/main" val="1992768975"/>
                    </a:ext>
                  </a:extLst>
                </a:gridCol>
                <a:gridCol w="4091823">
                  <a:extLst>
                    <a:ext uri="{9D8B030D-6E8A-4147-A177-3AD203B41FA5}">
                      <a16:colId xmlns:a16="http://schemas.microsoft.com/office/drawing/2014/main" val="518364066"/>
                    </a:ext>
                  </a:extLst>
                </a:gridCol>
                <a:gridCol w="4416714">
                  <a:extLst>
                    <a:ext uri="{9D8B030D-6E8A-4147-A177-3AD203B41FA5}">
                      <a16:colId xmlns:a16="http://schemas.microsoft.com/office/drawing/2014/main" val="187396123"/>
                    </a:ext>
                  </a:extLst>
                </a:gridCol>
              </a:tblGrid>
              <a:tr h="58592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Original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Dark channel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84114"/>
                  </a:ext>
                </a:extLst>
              </a:tr>
              <a:tr h="20268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 Fog picture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94792"/>
                  </a:ext>
                </a:extLst>
              </a:tr>
              <a:tr h="20268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 Fog picture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75484"/>
                  </a:ext>
                </a:extLst>
              </a:tr>
            </a:tbl>
          </a:graphicData>
        </a:graphic>
      </p:graphicFrame>
      <p:pic>
        <p:nvPicPr>
          <p:cNvPr id="15" name="圖片 14">
            <a:extLst>
              <a:ext uri="{FF2B5EF4-FFF2-40B4-BE49-F238E27FC236}">
                <a16:creationId xmlns:a16="http://schemas.microsoft.com/office/drawing/2014/main" id="{367DEFEA-9B01-F34E-A3FA-15DD7197A2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83"/>
          <a:stretch/>
        </p:blipFill>
        <p:spPr>
          <a:xfrm>
            <a:off x="3057725" y="2146791"/>
            <a:ext cx="2705909" cy="185585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F19AA62-8EEB-0040-9AEB-C367B603F33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8" r="525"/>
          <a:stretch/>
        </p:blipFill>
        <p:spPr>
          <a:xfrm>
            <a:off x="7431891" y="2146791"/>
            <a:ext cx="2705912" cy="185585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BD0FCC9-79D6-5040-B9E0-2C0F946465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81"/>
          <a:stretch/>
        </p:blipFill>
        <p:spPr>
          <a:xfrm>
            <a:off x="3057725" y="4204250"/>
            <a:ext cx="2771582" cy="185585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1665EA8-1EC2-B84A-95AE-E404614614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3"/>
          <a:stretch/>
        </p:blipFill>
        <p:spPr>
          <a:xfrm>
            <a:off x="7449147" y="4194336"/>
            <a:ext cx="2688656" cy="1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4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5504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Theorem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DEF67B87-8868-3A43-978C-B7F1A5806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Defog model : </a:t>
                </a:r>
                <a14:m>
                  <m:oMath xmlns:m="http://schemas.openxmlformats.org/officeDocument/2006/math">
                    <m:r>
                      <a:rPr kumimoji="1" lang="en-US" altLang="zh-TW" sz="3600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TW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3600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TW" sz="3600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TW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TW" sz="36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TW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zh-TW" sz="3600" b="1" dirty="0"/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origin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picture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including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fog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TW" dirty="0"/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defog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picture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wanted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TW" dirty="0"/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transmittance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TW" dirty="0"/>
              </a:p>
              <a:p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atmospheric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light</m:t>
                    </m:r>
                  </m:oMath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DEF67B87-8868-3A43-978C-B7F1A580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29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Theorem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DEF67B87-8868-3A43-978C-B7F1A5806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Computing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zh-TW" b="0" dirty="0"/>
              </a:p>
              <a:p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kumimoji="1"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⋯(2)</m:t>
                    </m:r>
                  </m:oMath>
                </a14:m>
                <a:endParaRPr kumimoji="1"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1"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1"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kumimoji="1" lang="en-US" altLang="zh-TW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TW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kumimoji="1"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defog</m:t>
                      </m:r>
                      <m:r>
                        <a:rPr kumimoji="1"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picture</m:t>
                      </m:r>
                      <m:r>
                        <a:rPr kumimoji="1"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kumimoji="1"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TW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1"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</m:oMath>
                </a14:m>
                <a:endParaRPr kumimoji="1" lang="en-US" altLang="zh-TW" sz="2400" b="0" dirty="0">
                  <a:ea typeface="Cambria Math" panose="02040503050406030204" pitchFamily="18" charset="0"/>
                </a:endParaRPr>
              </a:p>
              <a:p>
                <a:endParaRPr kumimoji="1" lang="en-US" altLang="zh-TW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TW" sz="2400" dirty="0"/>
              </a:p>
              <a:p>
                <a:endParaRPr kumimoji="1" lang="en-US" altLang="zh-TW" dirty="0"/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DEF67B87-8868-3A43-978C-B7F1A580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05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2984" y="-2579075"/>
            <a:ext cx="6858002" cy="12192000"/>
          </a:xfrm>
          <a:prstGeom prst="rect">
            <a:avLst/>
          </a:prstGeom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69" y="-40108"/>
            <a:ext cx="4270748" cy="930641"/>
          </a:xfrm>
          <a:prstGeom prst="rect">
            <a:avLst/>
          </a:prstGeom>
        </p:spPr>
      </p:pic>
      <p:pic>
        <p:nvPicPr>
          <p:cNvPr id="4" name="图片 6">
            <a:extLst>
              <a:ext uri="{FF2B5EF4-FFF2-40B4-BE49-F238E27FC236}">
                <a16:creationId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420317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17">
            <a:extLst>
              <a:ext uri="{FF2B5EF4-FFF2-40B4-BE49-F238E27FC236}">
                <a16:creationId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503499" y="745799"/>
            <a:ext cx="600472" cy="590558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200227" y="696437"/>
            <a:ext cx="6600189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altLang="zh-TW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Theorem</a:t>
            </a:r>
            <a:endParaRPr lang="zh-TW" altLang="en-US" b="1" dirty="0">
              <a:solidFill>
                <a:schemeClr val="tx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grpSp>
        <p:nvGrpSpPr>
          <p:cNvPr id="9" name="组合 31">
            <a:extLst>
              <a:ext uri="{FF2B5EF4-FFF2-40B4-BE49-F238E27FC236}">
                <a16:creationId xmlns:a16="http://schemas.microsoft.com/office/drawing/2014/main" id="{79C6065D-84E3-4079-BEA8-B66A970C0DA5}"/>
              </a:ext>
            </a:extLst>
          </p:cNvPr>
          <p:cNvGrpSpPr/>
          <p:nvPr/>
        </p:nvGrpSpPr>
        <p:grpSpPr>
          <a:xfrm>
            <a:off x="2287825" y="1545269"/>
            <a:ext cx="8393461" cy="2609208"/>
            <a:chOff x="2106494" y="1098521"/>
            <a:chExt cx="6295096" cy="1956909"/>
          </a:xfrm>
        </p:grpSpPr>
        <p:sp>
          <p:nvSpPr>
            <p:cNvPr id="10" name="TextBox 41">
              <a:extLst>
                <a:ext uri="{FF2B5EF4-FFF2-40B4-BE49-F238E27FC236}">
                  <a16:creationId xmlns:a16="http://schemas.microsoft.com/office/drawing/2014/main" id="{762FE5FD-CBC2-46CA-AC60-D782C9B5265B}"/>
                </a:ext>
              </a:extLst>
            </p:cNvPr>
            <p:cNvSpPr txBox="1"/>
            <p:nvPr/>
          </p:nvSpPr>
          <p:spPr>
            <a:xfrm>
              <a:off x="2106494" y="1098521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23626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2029" y="4851024"/>
            <a:ext cx="283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DEF67B87-8868-3A43-978C-B7F1A5806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kumimoji="1" lang="en-US" altLang="zh-TW" dirty="0"/>
              </a:p>
              <a:p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1" lang="el-GR" altLang="zh-TW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{"/>
                        <m:endChr m:val="}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endParaRPr kumimoji="1"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zh-TW" b="0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𝑑𝑎𝑟𝑘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zh-TW" b="0" dirty="0"/>
              </a:p>
              <a:p>
                <a:pPr marL="0" indent="0">
                  <a:buNone/>
                </a:pPr>
                <a:r>
                  <a:rPr kumimoji="1" lang="en-US" altLang="zh-TW" dirty="0"/>
                  <a:t>(2) can be written as :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1"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𝑑𝑎𝑟𝑘</m:t>
                            </m:r>
                          </m:sup>
                        </m:sSup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⋯(3)</m:t>
                    </m:r>
                  </m:oMath>
                </a14:m>
                <a:endParaRPr kumimoji="1" lang="en-US" altLang="zh-TW" b="0" dirty="0"/>
              </a:p>
              <a:p>
                <a:pPr marL="0" indent="0">
                  <a:buNone/>
                </a:pPr>
                <a:r>
                  <a:rPr kumimoji="1" lang="en-US" altLang="zh-TW" dirty="0"/>
                  <a:t>By (1)(3),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𝑑𝑎𝑟𝑘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f>
                            <m:fPr>
                              <m:ctrlPr>
                                <a:rPr kumimoji="1"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𝑑𝑎𝑟𝑘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b="0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DEF67B87-8868-3A43-978C-B7F1A580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578469" y="4452941"/>
            <a:ext cx="4994031" cy="1715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64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259</Words>
  <Application>Microsoft Office PowerPoint</Application>
  <PresentationFormat>寬螢幕</PresentationFormat>
  <Paragraphs>179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1" baseType="lpstr">
      <vt:lpstr>等线</vt:lpstr>
      <vt:lpstr>幼圆</vt:lpstr>
      <vt:lpstr>新細明體</vt:lpstr>
      <vt:lpstr>標楷體</vt:lpstr>
      <vt:lpstr>Agency FB</vt:lpstr>
      <vt:lpstr>Arial</vt:lpstr>
      <vt:lpstr>Calibri</vt:lpstr>
      <vt:lpstr>Calibri Light</vt:lpstr>
      <vt:lpstr>Cambria Math</vt:lpstr>
      <vt:lpstr>Mongolian Baiti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昱仁 陳</dc:creator>
  <cp:lastModifiedBy>user</cp:lastModifiedBy>
  <cp:revision>155</cp:revision>
  <dcterms:created xsi:type="dcterms:W3CDTF">2020-07-28T14:34:52Z</dcterms:created>
  <dcterms:modified xsi:type="dcterms:W3CDTF">2021-01-02T14:20:25Z</dcterms:modified>
</cp:coreProperties>
</file>