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41"/>
  </p:notesMasterIdLst>
  <p:handoutMasterIdLst>
    <p:handoutMasterId r:id="rId42"/>
  </p:handoutMasterIdLst>
  <p:sldIdLst>
    <p:sldId id="256" r:id="rId5"/>
    <p:sldId id="295" r:id="rId6"/>
    <p:sldId id="277" r:id="rId7"/>
    <p:sldId id="258" r:id="rId8"/>
    <p:sldId id="301" r:id="rId9"/>
    <p:sldId id="317" r:id="rId10"/>
    <p:sldId id="310" r:id="rId11"/>
    <p:sldId id="340" r:id="rId12"/>
    <p:sldId id="314" r:id="rId13"/>
    <p:sldId id="341" r:id="rId14"/>
    <p:sldId id="312" r:id="rId15"/>
    <p:sldId id="342" r:id="rId16"/>
    <p:sldId id="296" r:id="rId17"/>
    <p:sldId id="302" r:id="rId18"/>
    <p:sldId id="307" r:id="rId19"/>
    <p:sldId id="319" r:id="rId20"/>
    <p:sldId id="331" r:id="rId21"/>
    <p:sldId id="320" r:id="rId22"/>
    <p:sldId id="332" r:id="rId23"/>
    <p:sldId id="321" r:id="rId24"/>
    <p:sldId id="333" r:id="rId25"/>
    <p:sldId id="322" r:id="rId26"/>
    <p:sldId id="334" r:id="rId27"/>
    <p:sldId id="297" r:id="rId28"/>
    <p:sldId id="303" r:id="rId29"/>
    <p:sldId id="308" r:id="rId30"/>
    <p:sldId id="327" r:id="rId31"/>
    <p:sldId id="343" r:id="rId32"/>
    <p:sldId id="329" r:id="rId33"/>
    <p:sldId id="344" r:id="rId34"/>
    <p:sldId id="298" r:id="rId35"/>
    <p:sldId id="294" r:id="rId36"/>
    <p:sldId id="300" r:id="rId37"/>
    <p:sldId id="335" r:id="rId38"/>
    <p:sldId id="336" r:id="rId39"/>
    <p:sldId id="276" r:id="rId40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C0A3"/>
    <a:srgbClr val="E7BB9B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66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48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984C721-F4C4-4104-B212-36410AB85D48}" type="datetime1">
              <a:rPr lang="pl-PL" smtClean="0"/>
              <a:t>22.01.2024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333FC-E0B7-45D5-9DAE-FE7605F8B9DB}" type="datetime1">
              <a:rPr lang="pl-PL" smtClean="0"/>
              <a:pPr/>
              <a:t>22.01.2024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3730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7453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6178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5546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5580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1317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2004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5271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990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6933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5111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331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 rynkow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24" name="Tekst — symbol zastępczy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2" name="Zawartość — symbol zastępczy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fika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fika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Zawartość — symbol zastępczy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6" name="Zawartość — symbol zastępczy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endParaRPr lang="pl-PL" noProof="0"/>
          </a:p>
        </p:txBody>
      </p:sp>
      <p:sp>
        <p:nvSpPr>
          <p:cNvPr id="27" name="Zawartość — symbol zastępczy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wa elementy zawartośc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WZORZEC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 WZORZEC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a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ytuł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20" name="Tekst — symbol zastępczy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5" name="Tekst — symbol zastępczy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6" name="Tekst — symbol zastępczy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7" name="Tekst — symbol zastępczy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8" name="Tekst — symbol zastępczy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9" name="Tekst — symbol zastępczy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1" name="Data — symbol zastępczy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22" name="Stopka — symbol zastępczy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24" name="Numer slajdu — symbol zastępczy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ś czas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6" name="Tekst — symbol zastępczy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Rok</a:t>
            </a:r>
          </a:p>
        </p:txBody>
      </p:sp>
      <p:sp>
        <p:nvSpPr>
          <p:cNvPr id="7" name="Tekst — symbol zastępczy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8" name="Tekst — symbol zastępczy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9" name="Tekst — symbol zastępczy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0" name="Tekst — symbol zastępczy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Rok</a:t>
            </a:r>
          </a:p>
        </p:txBody>
      </p:sp>
      <p:sp>
        <p:nvSpPr>
          <p:cNvPr id="12" name="Tekst — symbol zastępczy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3" name="Tekst — symbol zastępczy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4" name="Tekst — symbol zastępczy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5" name="Tekst — symbol zastępczy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6" name="Tekst — symbol zastępczy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7" name="Tekst — symbol zastępczy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8" name="Tekst — symbol zastępczy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9" name="Tekst — symbol zastępczy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0" name="Tekst — symbol zastępczy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1" name="Tekst — symbol zastępczy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2" name="Tekst — symbol zastępczy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3" name="Tekst — symbol zastępczy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4" name="Tekst — symbol zastępczy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5" name="Tekst — symbol zastępczy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6" name="Tekst — symbol zastępczy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7" name="Tekst — symbol zastępczy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8" name="Tekst — symbol zastępczy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9" name="Tekst — symbol zastępczy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30" name="Tekst — symbol zastępczy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31" name="Tekst — symbol zastępczy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6" name="Data — symbol zastępczy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37" name="Stopka — symbol zastępczy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38" name="Numer slajdu — symbol zastępczy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fika SmartArt 6 — symbol zastępczy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 ikonę, aby dodać grafikę SmartArt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zespołu — 4 osob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7" name="Obraz — symbol zastępczy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8" name="Obraz — symbol zastępczy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l-PL" noProof="0"/>
              <a:t>Kliknij ikonę, aby dodać obraz</a:t>
            </a:r>
          </a:p>
        </p:txBody>
      </p:sp>
      <p:sp>
        <p:nvSpPr>
          <p:cNvPr id="19" name="Obraz — symbol zastępczy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4" name="Tekst — symbol zastępczy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5" name="Tekst — symbol zastępczy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6" name="Tekst — symbol zastępczy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7" name="Tekst — symbol zastępczy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8" name="Tekst — symbol zastępczy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9" name="Tekst — symbol zastępczy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zespołu — 8 osób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7" name="Obraz — symbol zastępczy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8" name="Obraz — symbol zastępczy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l-PL" noProof="0"/>
              <a:t>Kliknij ikonę, aby dodać obraz</a:t>
            </a:r>
          </a:p>
        </p:txBody>
      </p:sp>
      <p:sp>
        <p:nvSpPr>
          <p:cNvPr id="19" name="Obraz — symbol zastępczy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6" name="Tekst — symbol zastępczy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7" name="Tekst — symbol zastępczy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4" name="Tekst — symbol zastępczy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8" name="Tekst — symbol zastępczy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5" name="Tekst — symbol zastępczy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9" name="Tekst — symbol zastępczy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5" name="Obraz — symbol zastępczy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6" name="Obraz — symbol zastępczy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7" name="Obraz — symbol zastępczy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l-PL" noProof="0"/>
              <a:t>Kliknij ikonę, aby dodać obraz</a:t>
            </a:r>
          </a:p>
        </p:txBody>
      </p:sp>
      <p:sp>
        <p:nvSpPr>
          <p:cNvPr id="58" name="Obraz — symbol zastępczy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4" name="Tekst — symbol zastępczy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2" name="Tekst — symbol zastępczy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9" name="Tekst — symbol zastępczy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3" name="Tekst — symbol zastępczy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0" name="Tekst — symbol zastępczy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4" name="Tekst — symbol zastępczy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1" name="Tekst — symbol zastępczy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5" name="Tekst — symbol zastępczy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  <p:pic>
        <p:nvPicPr>
          <p:cNvPr id="13" name="Grafika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fika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1" name="Zawartość — symbol zastępczy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17" name="Tekst — symbol zastępczy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4" name="Zawartość — symbol zastępczy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18" name="Tekst — symbol zastępczy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5" name="Zawartość — symbol zastępczy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21" name="Tekst — symbol zastępczy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19" name="Tekst — symbol zastępczy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2" name="Zawartość — symbol zastępczy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6" name="Zawartość — symbol zastępczy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14" name="Tekst — symbol zastępczy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awartość — symbol zastępczy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cxnSp>
        <p:nvCxnSpPr>
          <p:cNvPr id="23" name="Łącznik prosty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a — symbol zastępczy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22" name="Stopka — symbol zastępczy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24" name="Numer slajdu — symbol zastępczy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Zakończen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a — symbol zastępczy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10" name="Stopka — symbol zastępczy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11" name="Numer slajdu — symbol zastępczy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n spotkan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ś cza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ka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TYTUŁ</a:t>
            </a:r>
          </a:p>
        </p:txBody>
      </p:sp>
      <p:sp>
        <p:nvSpPr>
          <p:cNvPr id="16" name="Tekst — symbol zastępczy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7" name="Tekst — symbol zastępczy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8" name="Tekst — symbol zastępczy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9" name="Tekst — symbol zastępczy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4" name="Tekst — symbol zastępczy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sp>
        <p:nvSpPr>
          <p:cNvPr id="35" name="Tekst — symbol zastępczy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sp>
        <p:nvSpPr>
          <p:cNvPr id="36" name="Tekst — symbol zastępczy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sp>
        <p:nvSpPr>
          <p:cNvPr id="37" name="Tekst — symbol zastępczy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cxnSp>
        <p:nvCxnSpPr>
          <p:cNvPr id="3" name="Łącznik prosty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Łącznik prosty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umna zawartości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7" name="Tekst — symbol zastępczy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1" name="Tekst — symbol zastępczy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DODAĆ PODTYTUŁ</a:t>
            </a:r>
          </a:p>
        </p:txBody>
      </p:sp>
      <p:sp>
        <p:nvSpPr>
          <p:cNvPr id="32" name="Tekst — symbol zastępczy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3" name="Tekst — symbol zastępczy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DODAĆ PODTYTUŁ</a:t>
            </a:r>
          </a:p>
        </p:txBody>
      </p:sp>
      <p:sp>
        <p:nvSpPr>
          <p:cNvPr id="34" name="Tekst — symbol zastępczy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2" name="Tekst — symbol zastępczy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DODAĆ PODTYTUŁ</a:t>
            </a:r>
          </a:p>
        </p:txBody>
      </p:sp>
      <p:sp>
        <p:nvSpPr>
          <p:cNvPr id="13" name="Tekst — symbol zastępczy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2" name="Łącznik prosty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a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fika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umna zawartości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7" name="Tekst — symbol zastępczy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6" name="Tekst — symbol zastępczy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8" name="Tekst — symbol zastępczy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9" name="Tekst — symbol zastępczy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0" name="Tekst — symbol zastępczy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3" name="Tekst — symbol zastępczy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4" name="Tekst — symbol zastępczy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  <p:pic>
        <p:nvPicPr>
          <p:cNvPr id="2" name="Grafika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stę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a — symbol zastępczy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10" name="Stopka — symbol zastępczy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11" name="Numer slajdu — symbol zastępczy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dział sekcji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a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 — symbol zastępczy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2" name="Tekst — symbol zastępczy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3" name="Tekst — symbol zastępczy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4" name="Tekst — symbol zastępczy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5" name="Tekst — symbol zastępczy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6" name="Tekst — symbol zastępczy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7" name="Data — symbol zastępczy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18" name="Stopka — symbol zastępczy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19" name="Numer slajdu — symbol zastępczy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zy elementy zawartośc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WZORZEC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 WZORZEC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21" name="Tekst — symbol zastępczy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WZORZEC TEKSTU</a:t>
            </a:r>
          </a:p>
        </p:txBody>
      </p:sp>
      <p:sp>
        <p:nvSpPr>
          <p:cNvPr id="22" name="Zawartość — symbol zastępczy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l-PL" noProof="0"/>
              <a:t>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l-PL" noProof="0"/>
              <a:t>Prezentacja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5443025" cy="1122202"/>
          </a:xfrm>
        </p:spPr>
        <p:txBody>
          <a:bodyPr rtlCol="0"/>
          <a:lstStyle/>
          <a:p>
            <a:pPr rtl="0"/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391">
        <p159:morph option="byObject"/>
      </p:transition>
    </mc:Choice>
    <mc:Fallback xmlns="">
      <p:transition spd="slow" advTm="439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D4414B-2338-650C-F25C-747853AF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Przygotowanie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41ED8FA-4550-E180-4675-861A93E409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Pobranie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AAC0368F-6BE9-57F6-0565-66C97855B3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4341" y="4014606"/>
            <a:ext cx="1080000" cy="1080000"/>
          </a:xfr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CE45CEB-B6D2-7178-B883-BCA38B78A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wyCzyszczenie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1025DBDF-8DCE-51DC-0D3D-BA16DD2B751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 anchor="ctr"/>
          <a:lstStyle/>
          <a:p>
            <a:pPr algn="ctr"/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Zapisanie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ymbol zastępczy daty 8">
            <a:extLst>
              <a:ext uri="{FF2B5EF4-FFF2-40B4-BE49-F238E27FC236}">
                <a16:creationId xmlns:a16="http://schemas.microsoft.com/office/drawing/2014/main" id="{B30AF481-8627-C668-08C0-FD11FE0A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Symbol zastępczy stopki 9">
            <a:extLst>
              <a:ext uri="{FF2B5EF4-FFF2-40B4-BE49-F238E27FC236}">
                <a16:creationId xmlns:a16="http://schemas.microsoft.com/office/drawing/2014/main" id="{518CD15D-C2D8-3170-8C5D-3D5F34B5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Symbol zastępczy numeru slajdu 10">
            <a:extLst>
              <a:ext uri="{FF2B5EF4-FFF2-40B4-BE49-F238E27FC236}">
                <a16:creationId xmlns:a16="http://schemas.microsoft.com/office/drawing/2014/main" id="{7AF48FA5-E4EF-2B1A-1615-1121A300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10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8138AE23-F371-FBA6-3E28-00B13795E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7659" y="4014606"/>
            <a:ext cx="1080000" cy="1080000"/>
          </a:xfrm>
          <a:prstGeom prst="rect">
            <a:avLst/>
          </a:prstGeom>
        </p:spPr>
      </p:pic>
      <p:pic>
        <p:nvPicPr>
          <p:cNvPr id="16" name="Grafika 15">
            <a:extLst>
              <a:ext uri="{FF2B5EF4-FFF2-40B4-BE49-F238E27FC236}">
                <a16:creationId xmlns:a16="http://schemas.microsoft.com/office/drawing/2014/main" id="{10449BE2-11F5-D5CC-B9F0-1FB84E85EE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6000" y="4014606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98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533">
        <p159:morph option="byObject"/>
      </p:transition>
    </mc:Choice>
    <mc:Fallback xmlns="">
      <p:transition spd="slow" advTm="5533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E44A9776-7662-1304-9AF2-FBB4007E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Zapisanie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134F96D-E50D-ABAF-6C17-DB77588C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34D149D-F648-5B59-8C60-9019B810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C3092B3-5CF8-FCB1-3B2D-3A30CF08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11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ABA1687-1F8C-5799-D46A-A1249C74E840}"/>
              </a:ext>
            </a:extLst>
          </p:cNvPr>
          <p:cNvSpPr txBox="1"/>
          <p:nvPr/>
        </p:nvSpPr>
        <p:spPr>
          <a:xfrm>
            <a:off x="838200" y="156357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aasdasd</a:t>
            </a:r>
            <a:endParaRPr lang="pl-PL" dirty="0"/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id="{A23BAA48-4034-7D7C-3A7C-DDCD889FC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3800" y="60435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82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32">
        <p159:morph option="byObject"/>
      </p:transition>
    </mc:Choice>
    <mc:Fallback xmlns="">
      <p:transition spd="slow" advTm="3032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D4414B-2338-650C-F25C-747853AF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Przygotowanie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41ED8FA-4550-E180-4675-861A93E409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Pobranie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AAC0368F-6BE9-57F6-0565-66C97855B3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4341" y="4014606"/>
            <a:ext cx="1080000" cy="1080000"/>
          </a:xfr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CE45CEB-B6D2-7178-B883-BCA38B78A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wyCzyszczenie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1025DBDF-8DCE-51DC-0D3D-BA16DD2B751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 anchor="ctr"/>
          <a:lstStyle/>
          <a:p>
            <a:pPr algn="ctr"/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Zapisanie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ymbol zastępczy daty 8">
            <a:extLst>
              <a:ext uri="{FF2B5EF4-FFF2-40B4-BE49-F238E27FC236}">
                <a16:creationId xmlns:a16="http://schemas.microsoft.com/office/drawing/2014/main" id="{B30AF481-8627-C668-08C0-FD11FE0A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Symbol zastępczy stopki 9">
            <a:extLst>
              <a:ext uri="{FF2B5EF4-FFF2-40B4-BE49-F238E27FC236}">
                <a16:creationId xmlns:a16="http://schemas.microsoft.com/office/drawing/2014/main" id="{518CD15D-C2D8-3170-8C5D-3D5F34B5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Symbol zastępczy numeru slajdu 10">
            <a:extLst>
              <a:ext uri="{FF2B5EF4-FFF2-40B4-BE49-F238E27FC236}">
                <a16:creationId xmlns:a16="http://schemas.microsoft.com/office/drawing/2014/main" id="{7AF48FA5-E4EF-2B1A-1615-1121A300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12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8138AE23-F371-FBA6-3E28-00B13795E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7659" y="4014606"/>
            <a:ext cx="1080000" cy="1080000"/>
          </a:xfrm>
          <a:prstGeom prst="rect">
            <a:avLst/>
          </a:prstGeom>
        </p:spPr>
      </p:pic>
      <p:pic>
        <p:nvPicPr>
          <p:cNvPr id="16" name="Grafika 15">
            <a:extLst>
              <a:ext uri="{FF2B5EF4-FFF2-40B4-BE49-F238E27FC236}">
                <a16:creationId xmlns:a16="http://schemas.microsoft.com/office/drawing/2014/main" id="{10449BE2-11F5-D5CC-B9F0-1FB84E85EE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6000" y="4014606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84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533">
        <p159:morph option="byObject"/>
      </p:transition>
    </mc:Choice>
    <mc:Fallback xmlns="">
      <p:transition spd="slow" advTm="5533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571235"/>
            <a:ext cx="6096000" cy="1715531"/>
          </a:xfrm>
        </p:spPr>
        <p:txBody>
          <a:bodyPr rtlCol="0"/>
          <a:lstStyle/>
          <a:p>
            <a:pPr algn="ctr" rtl="0"/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Model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nlp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563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408">
        <p159:morph option="byObject"/>
      </p:transition>
    </mc:Choice>
    <mc:Fallback xmlns="">
      <p:transition spd="slow" advTm="4408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819229" cy="1325563"/>
          </a:xfrm>
        </p:spPr>
        <p:txBody>
          <a:bodyPr rtlCol="0"/>
          <a:lstStyle/>
          <a:p>
            <a:pPr rtl="0"/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Model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nlp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8" y="2924175"/>
            <a:ext cx="3960000" cy="2913380"/>
          </a:xfrm>
        </p:spPr>
        <p:txBody>
          <a:bodyPr rtlCol="0">
            <a:normAutofit/>
          </a:bodyPr>
          <a:lstStyle/>
          <a:p>
            <a:pPr algn="just" rtl="0">
              <a:lnSpc>
                <a:spcPct val="150000"/>
              </a:lnSpc>
            </a:pP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Przetwarzanie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języka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naturalnego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znane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również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jako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NLP (ang. Natural Language Processing), to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technika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umożliwiająca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zrozumienie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oraz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interpretację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ludzkiego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języka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Wykorzystuje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ona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zaawansowane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algorytmy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, do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analizy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tekstów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Dzięki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NLP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możliwe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jest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rozwijanie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systemów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takich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jak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tłumaczenia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oraz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analiza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dokumentów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Data — symbol zastępczy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l-PL" smtClean="0">
                <a:latin typeface="Lato" panose="020F0502020204030203" pitchFamily="34" charset="0"/>
                <a:cs typeface="Lato" panose="020F0502020204030203" pitchFamily="34" charset="0"/>
              </a:rPr>
              <a:pPr rtl="0"/>
              <a:t>14</a:t>
            </a:fld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042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2169">
        <p159:morph option="byObject"/>
      </p:transition>
    </mc:Choice>
    <mc:Fallback xmlns="">
      <p:transition spd="slow" advTm="12169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6FC7DE-C0A7-7FFE-2565-DFD98764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Model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nlp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04E0169-993E-2AF8-4118-4F4C5A01AF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212400" y="1481138"/>
            <a:ext cx="2141764" cy="514350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Wybór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084DD1D-12C8-A61D-9FD0-4725DD0968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2800" y="2557463"/>
            <a:ext cx="2141764" cy="514350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Wczytanie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43DBBD3-DE01-77C2-48BF-5D4682ABB6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200" y="3633788"/>
            <a:ext cx="2141764" cy="514350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Oznaczenie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dokumentów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22E22A58-709F-E1F6-DF39-91EE9FC188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55600" y="4710114"/>
            <a:ext cx="2529691" cy="514350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trening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oraz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walidacja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1A078709-743C-14CB-1713-8ED3D3CD04F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Lato" panose="020F0502020204030203" pitchFamily="34" charset="0"/>
                <a:cs typeface="Lato" panose="020F0502020204030203" pitchFamily="34" charset="0"/>
              </a:rPr>
              <a:t>Word2Vec </a:t>
            </a:r>
            <a:r>
              <a:rPr lang="en-US" sz="1600" dirty="0" err="1">
                <a:latin typeface="Lato" panose="020F0502020204030203" pitchFamily="34" charset="0"/>
                <a:cs typeface="Lato" panose="020F0502020204030203" pitchFamily="34" charset="0"/>
              </a:rPr>
              <a:t>czy</a:t>
            </a:r>
            <a:r>
              <a:rPr lang="en-US" sz="1600" dirty="0">
                <a:latin typeface="Lato" panose="020F0502020204030203" pitchFamily="34" charset="0"/>
                <a:cs typeface="Lato" panose="020F0502020204030203" pitchFamily="34" charset="0"/>
              </a:rPr>
              <a:t> Doc2Vec</a:t>
            </a:r>
            <a:endParaRPr lang="pl-PL" sz="16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6EF46450-F0FC-6E44-5636-55C7E5E1FF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1600" dirty="0" err="1">
                <a:latin typeface="Lato" panose="020F0502020204030203" pitchFamily="34" charset="0"/>
                <a:cs typeface="Lato" panose="020F0502020204030203" pitchFamily="34" charset="0"/>
              </a:rPr>
              <a:t>Proces</a:t>
            </a:r>
            <a:r>
              <a:rPr lang="en-US" sz="16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latin typeface="Lato" panose="020F0502020204030203" pitchFamily="34" charset="0"/>
                <a:cs typeface="Lato" panose="020F0502020204030203" pitchFamily="34" charset="0"/>
              </a:rPr>
              <a:t>ładowania</a:t>
            </a:r>
            <a:r>
              <a:rPr lang="en-US" sz="16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latin typeface="Lato" panose="020F0502020204030203" pitchFamily="34" charset="0"/>
                <a:cs typeface="Lato" panose="020F0502020204030203" pitchFamily="34" charset="0"/>
              </a:rPr>
              <a:t>wyczyszczonych</a:t>
            </a:r>
            <a:r>
              <a:rPr lang="en-US" sz="16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sz="16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11178F57-7A6C-B4A1-8EE2-106D6D6C246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sz="1600" dirty="0" err="1">
                <a:latin typeface="Lato" panose="020F0502020204030203" pitchFamily="34" charset="0"/>
                <a:cs typeface="Lato" panose="020F0502020204030203" pitchFamily="34" charset="0"/>
              </a:rPr>
              <a:t>Przygotowanie</a:t>
            </a:r>
            <a:r>
              <a:rPr lang="en-US" sz="16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r>
              <a:rPr lang="en-US" sz="1600" dirty="0">
                <a:latin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1600" dirty="0" err="1">
                <a:latin typeface="Lato" panose="020F0502020204030203" pitchFamily="34" charset="0"/>
                <a:cs typeface="Lato" panose="020F0502020204030203" pitchFamily="34" charset="0"/>
              </a:rPr>
              <a:t>nauki</a:t>
            </a:r>
            <a:endParaRPr lang="pl-PL" sz="16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Symbol zastępczy tekstu 9">
            <a:extLst>
              <a:ext uri="{FF2B5EF4-FFF2-40B4-BE49-F238E27FC236}">
                <a16:creationId xmlns:a16="http://schemas.microsoft.com/office/drawing/2014/main" id="{DFEE992B-AE3C-460F-B009-E36783FB752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en-US" sz="1600" dirty="0" err="1">
                <a:latin typeface="Lato" panose="020F0502020204030203" pitchFamily="34" charset="0"/>
                <a:cs typeface="Lato" panose="020F0502020204030203" pitchFamily="34" charset="0"/>
              </a:rPr>
              <a:t>Szukanie</a:t>
            </a:r>
            <a:r>
              <a:rPr lang="en-US" sz="16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latin typeface="Lato" panose="020F0502020204030203" pitchFamily="34" charset="0"/>
                <a:cs typeface="Lato" panose="020F0502020204030203" pitchFamily="34" charset="0"/>
              </a:rPr>
              <a:t>najlepszej</a:t>
            </a:r>
            <a:r>
              <a:rPr lang="en-US" sz="16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latin typeface="Lato" panose="020F0502020204030203" pitchFamily="34" charset="0"/>
                <a:cs typeface="Lato" panose="020F0502020204030203" pitchFamily="34" charset="0"/>
              </a:rPr>
              <a:t>kombinacji</a:t>
            </a:r>
            <a:r>
              <a:rPr lang="en-US" sz="16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latin typeface="Lato" panose="020F0502020204030203" pitchFamily="34" charset="0"/>
                <a:cs typeface="Lato" panose="020F0502020204030203" pitchFamily="34" charset="0"/>
              </a:rPr>
              <a:t>hiperparametrów</a:t>
            </a:r>
            <a:endParaRPr lang="pl-PL" sz="16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Symbol zastępczy daty 10">
            <a:extLst>
              <a:ext uri="{FF2B5EF4-FFF2-40B4-BE49-F238E27FC236}">
                <a16:creationId xmlns:a16="http://schemas.microsoft.com/office/drawing/2014/main" id="{F3BE2C34-FC27-D13C-379E-F7172EEE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</a:p>
        </p:txBody>
      </p:sp>
      <p:sp>
        <p:nvSpPr>
          <p:cNvPr id="12" name="Symbol zastępczy stopki 11">
            <a:extLst>
              <a:ext uri="{FF2B5EF4-FFF2-40B4-BE49-F238E27FC236}">
                <a16:creationId xmlns:a16="http://schemas.microsoft.com/office/drawing/2014/main" id="{1CA2B871-8190-4464-2E21-A6ED773D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928304" cy="365125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Symbol zastępczy numeru slajdu 12">
            <a:extLst>
              <a:ext uri="{FF2B5EF4-FFF2-40B4-BE49-F238E27FC236}">
                <a16:creationId xmlns:a16="http://schemas.microsoft.com/office/drawing/2014/main" id="{EE71C1B3-FC49-FCA3-36D7-DB6C677B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15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9" name="Grafika 18">
            <a:extLst>
              <a:ext uri="{FF2B5EF4-FFF2-40B4-BE49-F238E27FC236}">
                <a16:creationId xmlns:a16="http://schemas.microsoft.com/office/drawing/2014/main" id="{7DF1AA88-BED5-03B9-6023-44F2F919C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0445" y="2634638"/>
            <a:ext cx="360000" cy="360000"/>
          </a:xfrm>
          <a:prstGeom prst="rect">
            <a:avLst/>
          </a:prstGeom>
        </p:spPr>
      </p:pic>
      <p:pic>
        <p:nvPicPr>
          <p:cNvPr id="23" name="Grafika 22">
            <a:extLst>
              <a:ext uri="{FF2B5EF4-FFF2-40B4-BE49-F238E27FC236}">
                <a16:creationId xmlns:a16="http://schemas.microsoft.com/office/drawing/2014/main" id="{21DF54BF-A2E2-B8CE-0388-5DC9FA28F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9800" y="1558313"/>
            <a:ext cx="360000" cy="360000"/>
          </a:xfrm>
          <a:prstGeom prst="rect">
            <a:avLst/>
          </a:prstGeom>
        </p:spPr>
      </p:pic>
      <p:pic>
        <p:nvPicPr>
          <p:cNvPr id="25" name="Grafika 24">
            <a:extLst>
              <a:ext uri="{FF2B5EF4-FFF2-40B4-BE49-F238E27FC236}">
                <a16:creationId xmlns:a16="http://schemas.microsoft.com/office/drawing/2014/main" id="{2222DB77-6DB2-9E78-94B5-71191E486A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2964" y="3710963"/>
            <a:ext cx="360000" cy="360000"/>
          </a:xfrm>
          <a:prstGeom prst="rect">
            <a:avLst/>
          </a:prstGeom>
        </p:spPr>
      </p:pic>
      <p:pic>
        <p:nvPicPr>
          <p:cNvPr id="27" name="Grafika 26">
            <a:extLst>
              <a:ext uri="{FF2B5EF4-FFF2-40B4-BE49-F238E27FC236}">
                <a16:creationId xmlns:a16="http://schemas.microsoft.com/office/drawing/2014/main" id="{BD89CD70-89E8-9992-0104-F3F9DA6243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85291" y="4792778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90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2099">
        <p159:morph option="byObject"/>
      </p:transition>
    </mc:Choice>
    <mc:Fallback xmlns="">
      <p:transition spd="slow" advTm="12099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E44A9776-7662-1304-9AF2-FBB4007E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WYBÓR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134F96D-E50D-ABAF-6C17-DB77588C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34D149D-F648-5B59-8C60-9019B810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C3092B3-5CF8-FCB1-3B2D-3A30CF08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16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ABA1687-1F8C-5799-D46A-A1249C74E840}"/>
              </a:ext>
            </a:extLst>
          </p:cNvPr>
          <p:cNvSpPr txBox="1"/>
          <p:nvPr/>
        </p:nvSpPr>
        <p:spPr>
          <a:xfrm>
            <a:off x="838200" y="156357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aasdasd</a:t>
            </a:r>
            <a:endParaRPr lang="pl-PL" dirty="0"/>
          </a:p>
        </p:txBody>
      </p:sp>
      <p:pic>
        <p:nvPicPr>
          <p:cNvPr id="2" name="Grafika 1">
            <a:extLst>
              <a:ext uri="{FF2B5EF4-FFF2-40B4-BE49-F238E27FC236}">
                <a16:creationId xmlns:a16="http://schemas.microsoft.com/office/drawing/2014/main" id="{17CF3EFC-48B4-CE0F-78A6-022EC2BCC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3800" y="60435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97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307">
        <p159:morph option="byObject"/>
      </p:transition>
    </mc:Choice>
    <mc:Fallback xmlns="">
      <p:transition spd="slow" advTm="3307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6FC7DE-C0A7-7FFE-2565-DFD98764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Model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nlp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04E0169-993E-2AF8-4118-4F4C5A01AF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212400" y="1481138"/>
            <a:ext cx="2141764" cy="514350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Wybór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084DD1D-12C8-A61D-9FD0-4725DD0968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2800" y="2557463"/>
            <a:ext cx="2141764" cy="514350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Wczytanie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43DBBD3-DE01-77C2-48BF-5D4682ABB6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200" y="3633788"/>
            <a:ext cx="2141764" cy="514350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Oznaczenie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dokumentów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22E22A58-709F-E1F6-DF39-91EE9FC188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55600" y="4710114"/>
            <a:ext cx="2529691" cy="514350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trening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oraz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walidacja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1A078709-743C-14CB-1713-8ED3D3CD04F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Word2Vec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czy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Doc2Vec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6EF46450-F0FC-6E44-5636-55C7E5E1FF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Proces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ładowania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wyczyszczonych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11178F57-7A6C-B4A1-8EE2-106D6D6C246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Przygotowanie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nauki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Symbol zastępczy tekstu 9">
            <a:extLst>
              <a:ext uri="{FF2B5EF4-FFF2-40B4-BE49-F238E27FC236}">
                <a16:creationId xmlns:a16="http://schemas.microsoft.com/office/drawing/2014/main" id="{DFEE992B-AE3C-460F-B009-E36783FB752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Szukanie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najlepszej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kombinacji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hiperparametrów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Symbol zastępczy daty 10">
            <a:extLst>
              <a:ext uri="{FF2B5EF4-FFF2-40B4-BE49-F238E27FC236}">
                <a16:creationId xmlns:a16="http://schemas.microsoft.com/office/drawing/2014/main" id="{F3BE2C34-FC27-D13C-379E-F7172EEE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</a:p>
        </p:txBody>
      </p:sp>
      <p:sp>
        <p:nvSpPr>
          <p:cNvPr id="12" name="Symbol zastępczy stopki 11">
            <a:extLst>
              <a:ext uri="{FF2B5EF4-FFF2-40B4-BE49-F238E27FC236}">
                <a16:creationId xmlns:a16="http://schemas.microsoft.com/office/drawing/2014/main" id="{1CA2B871-8190-4464-2E21-A6ED773D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928304" cy="365125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Symbol zastępczy numeru slajdu 12">
            <a:extLst>
              <a:ext uri="{FF2B5EF4-FFF2-40B4-BE49-F238E27FC236}">
                <a16:creationId xmlns:a16="http://schemas.microsoft.com/office/drawing/2014/main" id="{EE71C1B3-FC49-FCA3-36D7-DB6C677B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17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9" name="Grafika 18">
            <a:extLst>
              <a:ext uri="{FF2B5EF4-FFF2-40B4-BE49-F238E27FC236}">
                <a16:creationId xmlns:a16="http://schemas.microsoft.com/office/drawing/2014/main" id="{7DF1AA88-BED5-03B9-6023-44F2F919C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0445" y="2634638"/>
            <a:ext cx="360000" cy="360000"/>
          </a:xfrm>
          <a:prstGeom prst="rect">
            <a:avLst/>
          </a:prstGeom>
        </p:spPr>
      </p:pic>
      <p:pic>
        <p:nvPicPr>
          <p:cNvPr id="23" name="Grafika 22">
            <a:extLst>
              <a:ext uri="{FF2B5EF4-FFF2-40B4-BE49-F238E27FC236}">
                <a16:creationId xmlns:a16="http://schemas.microsoft.com/office/drawing/2014/main" id="{21DF54BF-A2E2-B8CE-0388-5DC9FA28F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9800" y="1558313"/>
            <a:ext cx="360000" cy="360000"/>
          </a:xfrm>
          <a:prstGeom prst="rect">
            <a:avLst/>
          </a:prstGeom>
        </p:spPr>
      </p:pic>
      <p:pic>
        <p:nvPicPr>
          <p:cNvPr id="25" name="Grafika 24">
            <a:extLst>
              <a:ext uri="{FF2B5EF4-FFF2-40B4-BE49-F238E27FC236}">
                <a16:creationId xmlns:a16="http://schemas.microsoft.com/office/drawing/2014/main" id="{2222DB77-6DB2-9E78-94B5-71191E486A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2964" y="3710963"/>
            <a:ext cx="360000" cy="360000"/>
          </a:xfrm>
          <a:prstGeom prst="rect">
            <a:avLst/>
          </a:prstGeom>
        </p:spPr>
      </p:pic>
      <p:pic>
        <p:nvPicPr>
          <p:cNvPr id="27" name="Grafika 26">
            <a:extLst>
              <a:ext uri="{FF2B5EF4-FFF2-40B4-BE49-F238E27FC236}">
                <a16:creationId xmlns:a16="http://schemas.microsoft.com/office/drawing/2014/main" id="{BD89CD70-89E8-9992-0104-F3F9DA6243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85291" y="4792778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68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629">
        <p159:morph option="byObject"/>
      </p:transition>
    </mc:Choice>
    <mc:Fallback xmlns="">
      <p:transition spd="slow" advTm="2629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E44A9776-7662-1304-9AF2-FBB4007E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Wczytanie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134F96D-E50D-ABAF-6C17-DB77588C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34D149D-F648-5B59-8C60-9019B810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C3092B3-5CF8-FCB1-3B2D-3A30CF08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18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ABA1687-1F8C-5799-D46A-A1249C74E840}"/>
              </a:ext>
            </a:extLst>
          </p:cNvPr>
          <p:cNvSpPr txBox="1"/>
          <p:nvPr/>
        </p:nvSpPr>
        <p:spPr>
          <a:xfrm>
            <a:off x="838200" y="156357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aasdasd</a:t>
            </a:r>
            <a:endParaRPr lang="pl-PL" dirty="0"/>
          </a:p>
        </p:txBody>
      </p:sp>
      <p:pic>
        <p:nvPicPr>
          <p:cNvPr id="2" name="Grafika 1">
            <a:extLst>
              <a:ext uri="{FF2B5EF4-FFF2-40B4-BE49-F238E27FC236}">
                <a16:creationId xmlns:a16="http://schemas.microsoft.com/office/drawing/2014/main" id="{7F1EAA36-2B8C-E2B0-90AE-22FB6A98E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3800" y="601356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30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916">
        <p159:morph option="byObject"/>
      </p:transition>
    </mc:Choice>
    <mc:Fallback xmlns="">
      <p:transition spd="slow" advTm="2916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6FC7DE-C0A7-7FFE-2565-DFD98764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Model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nlp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04E0169-993E-2AF8-4118-4F4C5A01AF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212400" y="1481138"/>
            <a:ext cx="2141764" cy="514350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Wybór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084DD1D-12C8-A61D-9FD0-4725DD0968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2800" y="2557463"/>
            <a:ext cx="2141764" cy="514350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Wczytanie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43DBBD3-DE01-77C2-48BF-5D4682ABB6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200" y="3633788"/>
            <a:ext cx="2141764" cy="514350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Oznaczenie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dokumentów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22E22A58-709F-E1F6-DF39-91EE9FC188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55600" y="4710114"/>
            <a:ext cx="2529691" cy="514350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trening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oraz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walidacja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1A078709-743C-14CB-1713-8ED3D3CD04F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Word2Vec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czy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Doc2Vec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6EF46450-F0FC-6E44-5636-55C7E5E1FF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Proces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ładowania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wyczyszczonych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11178F57-7A6C-B4A1-8EE2-106D6D6C246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Przygotowanie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nauki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Symbol zastępczy tekstu 9">
            <a:extLst>
              <a:ext uri="{FF2B5EF4-FFF2-40B4-BE49-F238E27FC236}">
                <a16:creationId xmlns:a16="http://schemas.microsoft.com/office/drawing/2014/main" id="{DFEE992B-AE3C-460F-B009-E36783FB752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Szukanie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najlepszej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kombinacji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hiperparametrów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Symbol zastępczy daty 10">
            <a:extLst>
              <a:ext uri="{FF2B5EF4-FFF2-40B4-BE49-F238E27FC236}">
                <a16:creationId xmlns:a16="http://schemas.microsoft.com/office/drawing/2014/main" id="{F3BE2C34-FC27-D13C-379E-F7172EEE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</a:p>
        </p:txBody>
      </p:sp>
      <p:sp>
        <p:nvSpPr>
          <p:cNvPr id="12" name="Symbol zastępczy stopki 11">
            <a:extLst>
              <a:ext uri="{FF2B5EF4-FFF2-40B4-BE49-F238E27FC236}">
                <a16:creationId xmlns:a16="http://schemas.microsoft.com/office/drawing/2014/main" id="{1CA2B871-8190-4464-2E21-A6ED773D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928304" cy="365125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Symbol zastępczy numeru slajdu 12">
            <a:extLst>
              <a:ext uri="{FF2B5EF4-FFF2-40B4-BE49-F238E27FC236}">
                <a16:creationId xmlns:a16="http://schemas.microsoft.com/office/drawing/2014/main" id="{EE71C1B3-FC49-FCA3-36D7-DB6C677B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19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9" name="Grafika 18">
            <a:extLst>
              <a:ext uri="{FF2B5EF4-FFF2-40B4-BE49-F238E27FC236}">
                <a16:creationId xmlns:a16="http://schemas.microsoft.com/office/drawing/2014/main" id="{7DF1AA88-BED5-03B9-6023-44F2F919C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0445" y="2634638"/>
            <a:ext cx="360000" cy="360000"/>
          </a:xfrm>
          <a:prstGeom prst="rect">
            <a:avLst/>
          </a:prstGeom>
        </p:spPr>
      </p:pic>
      <p:pic>
        <p:nvPicPr>
          <p:cNvPr id="23" name="Grafika 22">
            <a:extLst>
              <a:ext uri="{FF2B5EF4-FFF2-40B4-BE49-F238E27FC236}">
                <a16:creationId xmlns:a16="http://schemas.microsoft.com/office/drawing/2014/main" id="{21DF54BF-A2E2-B8CE-0388-5DC9FA28F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9800" y="1558313"/>
            <a:ext cx="360000" cy="360000"/>
          </a:xfrm>
          <a:prstGeom prst="rect">
            <a:avLst/>
          </a:prstGeom>
        </p:spPr>
      </p:pic>
      <p:pic>
        <p:nvPicPr>
          <p:cNvPr id="25" name="Grafika 24">
            <a:extLst>
              <a:ext uri="{FF2B5EF4-FFF2-40B4-BE49-F238E27FC236}">
                <a16:creationId xmlns:a16="http://schemas.microsoft.com/office/drawing/2014/main" id="{2222DB77-6DB2-9E78-94B5-71191E486A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2964" y="3710963"/>
            <a:ext cx="360000" cy="360000"/>
          </a:xfrm>
          <a:prstGeom prst="rect">
            <a:avLst/>
          </a:prstGeom>
        </p:spPr>
      </p:pic>
      <p:pic>
        <p:nvPicPr>
          <p:cNvPr id="27" name="Grafika 26">
            <a:extLst>
              <a:ext uri="{FF2B5EF4-FFF2-40B4-BE49-F238E27FC236}">
                <a16:creationId xmlns:a16="http://schemas.microsoft.com/office/drawing/2014/main" id="{BD89CD70-89E8-9992-0104-F3F9DA6243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85291" y="4792778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6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813">
        <p159:morph option="byObject"/>
      </p:transition>
    </mc:Choice>
    <mc:Fallback xmlns="">
      <p:transition spd="slow" advTm="2813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36525"/>
            <a:ext cx="7924800" cy="6219825"/>
          </a:xfrm>
        </p:spPr>
        <p:txBody>
          <a:bodyPr rtlCol="0" anchor="ctr"/>
          <a:lstStyle/>
          <a:p>
            <a:pPr algn="ctr" rtl="0"/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Inteligentna wyszukiwarka narzędzi </a:t>
            </a:r>
            <a:r>
              <a:rPr lang="pl-PL" dirty="0" err="1">
                <a:latin typeface="Lato" panose="020F0502020204030203" pitchFamily="34" charset="0"/>
                <a:cs typeface="Lato" panose="020F0502020204030203" pitchFamily="34" charset="0"/>
              </a:rPr>
              <a:t>bioinformatycznych</a:t>
            </a: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 stworzona w oparciu </a:t>
            </a:r>
            <a:b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o algorytmy klasy NLP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2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024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l-PL" smtClean="0">
                <a:latin typeface="Lato" panose="020F0502020204030203" pitchFamily="34" charset="0"/>
                <a:cs typeface="Lato" panose="020F0502020204030203" pitchFamily="34" charset="0"/>
              </a:rPr>
              <a:pPr rtl="0"/>
              <a:t>2</a:t>
            </a:fld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996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445">
        <p159:morph option="byObject"/>
      </p:transition>
    </mc:Choice>
    <mc:Fallback xmlns="">
      <p:transition spd="slow" advTm="5445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E44A9776-7662-1304-9AF2-FBB4007E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Oznaczenie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dokumentów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134F96D-E50D-ABAF-6C17-DB77588C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34D149D-F648-5B59-8C60-9019B810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C3092B3-5CF8-FCB1-3B2D-3A30CF08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20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ABA1687-1F8C-5799-D46A-A1249C74E840}"/>
              </a:ext>
            </a:extLst>
          </p:cNvPr>
          <p:cNvSpPr txBox="1"/>
          <p:nvPr/>
        </p:nvSpPr>
        <p:spPr>
          <a:xfrm>
            <a:off x="838200" y="156357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aasdasd</a:t>
            </a:r>
            <a:endParaRPr lang="pl-PL" dirty="0"/>
          </a:p>
        </p:txBody>
      </p:sp>
      <p:pic>
        <p:nvPicPr>
          <p:cNvPr id="2" name="Grafika 1">
            <a:extLst>
              <a:ext uri="{FF2B5EF4-FFF2-40B4-BE49-F238E27FC236}">
                <a16:creationId xmlns:a16="http://schemas.microsoft.com/office/drawing/2014/main" id="{4DAEE776-0D84-3C7F-EB5E-F27ECFD5C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3800" y="60435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7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139">
        <p159:morph option="byObject"/>
      </p:transition>
    </mc:Choice>
    <mc:Fallback xmlns="">
      <p:transition spd="slow" advTm="3139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6FC7DE-C0A7-7FFE-2565-DFD98764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Model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nlp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04E0169-993E-2AF8-4118-4F4C5A01AF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212400" y="1481138"/>
            <a:ext cx="2141764" cy="514350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Wybór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084DD1D-12C8-A61D-9FD0-4725DD0968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2800" y="2557463"/>
            <a:ext cx="2141764" cy="514350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Wczytanie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43DBBD3-DE01-77C2-48BF-5D4682ABB6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200" y="3633788"/>
            <a:ext cx="2141764" cy="514350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Oznaczenie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dokumentów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22E22A58-709F-E1F6-DF39-91EE9FC188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55600" y="4710114"/>
            <a:ext cx="2529691" cy="514350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trening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oraz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walidacja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1A078709-743C-14CB-1713-8ED3D3CD04F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Word2Vec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czy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Doc2Vec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6EF46450-F0FC-6E44-5636-55C7E5E1FF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Proces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ładowania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wyczyszczonych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11178F57-7A6C-B4A1-8EE2-106D6D6C246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Przygotowanie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nauki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Symbol zastępczy tekstu 9">
            <a:extLst>
              <a:ext uri="{FF2B5EF4-FFF2-40B4-BE49-F238E27FC236}">
                <a16:creationId xmlns:a16="http://schemas.microsoft.com/office/drawing/2014/main" id="{DFEE992B-AE3C-460F-B009-E36783FB752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Szukanie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najlepszej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kombinacji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hiperparametrów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Symbol zastępczy daty 10">
            <a:extLst>
              <a:ext uri="{FF2B5EF4-FFF2-40B4-BE49-F238E27FC236}">
                <a16:creationId xmlns:a16="http://schemas.microsoft.com/office/drawing/2014/main" id="{F3BE2C34-FC27-D13C-379E-F7172EEE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</a:p>
        </p:txBody>
      </p:sp>
      <p:sp>
        <p:nvSpPr>
          <p:cNvPr id="12" name="Symbol zastępczy stopki 11">
            <a:extLst>
              <a:ext uri="{FF2B5EF4-FFF2-40B4-BE49-F238E27FC236}">
                <a16:creationId xmlns:a16="http://schemas.microsoft.com/office/drawing/2014/main" id="{1CA2B871-8190-4464-2E21-A6ED773D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928304" cy="365125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Symbol zastępczy numeru slajdu 12">
            <a:extLst>
              <a:ext uri="{FF2B5EF4-FFF2-40B4-BE49-F238E27FC236}">
                <a16:creationId xmlns:a16="http://schemas.microsoft.com/office/drawing/2014/main" id="{EE71C1B3-FC49-FCA3-36D7-DB6C677B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21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9" name="Grafika 18">
            <a:extLst>
              <a:ext uri="{FF2B5EF4-FFF2-40B4-BE49-F238E27FC236}">
                <a16:creationId xmlns:a16="http://schemas.microsoft.com/office/drawing/2014/main" id="{7DF1AA88-BED5-03B9-6023-44F2F919C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0445" y="2634638"/>
            <a:ext cx="360000" cy="360000"/>
          </a:xfrm>
          <a:prstGeom prst="rect">
            <a:avLst/>
          </a:prstGeom>
        </p:spPr>
      </p:pic>
      <p:pic>
        <p:nvPicPr>
          <p:cNvPr id="23" name="Grafika 22">
            <a:extLst>
              <a:ext uri="{FF2B5EF4-FFF2-40B4-BE49-F238E27FC236}">
                <a16:creationId xmlns:a16="http://schemas.microsoft.com/office/drawing/2014/main" id="{21DF54BF-A2E2-B8CE-0388-5DC9FA28F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9800" y="1558313"/>
            <a:ext cx="360000" cy="360000"/>
          </a:xfrm>
          <a:prstGeom prst="rect">
            <a:avLst/>
          </a:prstGeom>
        </p:spPr>
      </p:pic>
      <p:pic>
        <p:nvPicPr>
          <p:cNvPr id="25" name="Grafika 24">
            <a:extLst>
              <a:ext uri="{FF2B5EF4-FFF2-40B4-BE49-F238E27FC236}">
                <a16:creationId xmlns:a16="http://schemas.microsoft.com/office/drawing/2014/main" id="{2222DB77-6DB2-9E78-94B5-71191E486A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2964" y="3710963"/>
            <a:ext cx="360000" cy="360000"/>
          </a:xfrm>
          <a:prstGeom prst="rect">
            <a:avLst/>
          </a:prstGeom>
        </p:spPr>
      </p:pic>
      <p:pic>
        <p:nvPicPr>
          <p:cNvPr id="27" name="Grafika 26">
            <a:extLst>
              <a:ext uri="{FF2B5EF4-FFF2-40B4-BE49-F238E27FC236}">
                <a16:creationId xmlns:a16="http://schemas.microsoft.com/office/drawing/2014/main" id="{BD89CD70-89E8-9992-0104-F3F9DA6243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85291" y="4792778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85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842">
        <p159:morph option="byObject"/>
      </p:transition>
    </mc:Choice>
    <mc:Fallback xmlns="">
      <p:transition spd="slow" advTm="2842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E44A9776-7662-1304-9AF2-FBB4007E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Trening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oraz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walidacja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134F96D-E50D-ABAF-6C17-DB77588C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34D149D-F648-5B59-8C60-9019B810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C3092B3-5CF8-FCB1-3B2D-3A30CF08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22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ABA1687-1F8C-5799-D46A-A1249C74E840}"/>
              </a:ext>
            </a:extLst>
          </p:cNvPr>
          <p:cNvSpPr txBox="1"/>
          <p:nvPr/>
        </p:nvSpPr>
        <p:spPr>
          <a:xfrm>
            <a:off x="838200" y="156357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aasdasd</a:t>
            </a:r>
            <a:endParaRPr lang="pl-PL" dirty="0"/>
          </a:p>
        </p:txBody>
      </p:sp>
      <p:pic>
        <p:nvPicPr>
          <p:cNvPr id="2" name="Grafika 1">
            <a:extLst>
              <a:ext uri="{FF2B5EF4-FFF2-40B4-BE49-F238E27FC236}">
                <a16:creationId xmlns:a16="http://schemas.microsoft.com/office/drawing/2014/main" id="{903BDF6B-D583-313C-AD54-E435FF8A9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3800" y="601356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71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880">
        <p159:morph option="byObject"/>
      </p:transition>
    </mc:Choice>
    <mc:Fallback xmlns="">
      <p:transition spd="slow" advTm="288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6FC7DE-C0A7-7FFE-2565-DFD98764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Model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nlp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04E0169-993E-2AF8-4118-4F4C5A01AF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212400" y="1481138"/>
            <a:ext cx="2141764" cy="514350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Wybór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084DD1D-12C8-A61D-9FD0-4725DD0968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2800" y="2557463"/>
            <a:ext cx="2141764" cy="514350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Wczytanie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43DBBD3-DE01-77C2-48BF-5D4682ABB6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200" y="3633788"/>
            <a:ext cx="2141764" cy="514350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Oznaczenie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dokumentów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22E22A58-709F-E1F6-DF39-91EE9FC188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55600" y="4710114"/>
            <a:ext cx="2529691" cy="514350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trening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oraz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walidacja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1A078709-743C-14CB-1713-8ED3D3CD04F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Word2Vec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czy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Doc2Vec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6EF46450-F0FC-6E44-5636-55C7E5E1FF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Proces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ładowania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wyczyszczonych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11178F57-7A6C-B4A1-8EE2-106D6D6C246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Przygotowanie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nauki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Symbol zastępczy tekstu 9">
            <a:extLst>
              <a:ext uri="{FF2B5EF4-FFF2-40B4-BE49-F238E27FC236}">
                <a16:creationId xmlns:a16="http://schemas.microsoft.com/office/drawing/2014/main" id="{DFEE992B-AE3C-460F-B009-E36783FB752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Szukanie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najlepszej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kombinacji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hiperparametrów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Symbol zastępczy daty 10">
            <a:extLst>
              <a:ext uri="{FF2B5EF4-FFF2-40B4-BE49-F238E27FC236}">
                <a16:creationId xmlns:a16="http://schemas.microsoft.com/office/drawing/2014/main" id="{F3BE2C34-FC27-D13C-379E-F7172EEE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</a:p>
        </p:txBody>
      </p:sp>
      <p:sp>
        <p:nvSpPr>
          <p:cNvPr id="12" name="Symbol zastępczy stopki 11">
            <a:extLst>
              <a:ext uri="{FF2B5EF4-FFF2-40B4-BE49-F238E27FC236}">
                <a16:creationId xmlns:a16="http://schemas.microsoft.com/office/drawing/2014/main" id="{1CA2B871-8190-4464-2E21-A6ED773D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928304" cy="365125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Symbol zastępczy numeru slajdu 12">
            <a:extLst>
              <a:ext uri="{FF2B5EF4-FFF2-40B4-BE49-F238E27FC236}">
                <a16:creationId xmlns:a16="http://schemas.microsoft.com/office/drawing/2014/main" id="{EE71C1B3-FC49-FCA3-36D7-DB6C677B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23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9" name="Grafika 18">
            <a:extLst>
              <a:ext uri="{FF2B5EF4-FFF2-40B4-BE49-F238E27FC236}">
                <a16:creationId xmlns:a16="http://schemas.microsoft.com/office/drawing/2014/main" id="{7DF1AA88-BED5-03B9-6023-44F2F919C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0445" y="2634638"/>
            <a:ext cx="360000" cy="360000"/>
          </a:xfrm>
          <a:prstGeom prst="rect">
            <a:avLst/>
          </a:prstGeom>
        </p:spPr>
      </p:pic>
      <p:pic>
        <p:nvPicPr>
          <p:cNvPr id="23" name="Grafika 22">
            <a:extLst>
              <a:ext uri="{FF2B5EF4-FFF2-40B4-BE49-F238E27FC236}">
                <a16:creationId xmlns:a16="http://schemas.microsoft.com/office/drawing/2014/main" id="{21DF54BF-A2E2-B8CE-0388-5DC9FA28F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9800" y="1558313"/>
            <a:ext cx="360000" cy="360000"/>
          </a:xfrm>
          <a:prstGeom prst="rect">
            <a:avLst/>
          </a:prstGeom>
        </p:spPr>
      </p:pic>
      <p:pic>
        <p:nvPicPr>
          <p:cNvPr id="25" name="Grafika 24">
            <a:extLst>
              <a:ext uri="{FF2B5EF4-FFF2-40B4-BE49-F238E27FC236}">
                <a16:creationId xmlns:a16="http://schemas.microsoft.com/office/drawing/2014/main" id="{2222DB77-6DB2-9E78-94B5-71191E486A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2964" y="3710963"/>
            <a:ext cx="360000" cy="360000"/>
          </a:xfrm>
          <a:prstGeom prst="rect">
            <a:avLst/>
          </a:prstGeom>
        </p:spPr>
      </p:pic>
      <p:pic>
        <p:nvPicPr>
          <p:cNvPr id="27" name="Grafika 26">
            <a:extLst>
              <a:ext uri="{FF2B5EF4-FFF2-40B4-BE49-F238E27FC236}">
                <a16:creationId xmlns:a16="http://schemas.microsoft.com/office/drawing/2014/main" id="{BD89CD70-89E8-9992-0104-F3F9DA6243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85291" y="4792778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19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687">
        <p159:morph option="byObject"/>
      </p:transition>
    </mc:Choice>
    <mc:Fallback xmlns="">
      <p:transition spd="slow" advTm="2687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571235"/>
            <a:ext cx="6096000" cy="1715531"/>
          </a:xfrm>
        </p:spPr>
        <p:txBody>
          <a:bodyPr rtlCol="0"/>
          <a:lstStyle/>
          <a:p>
            <a:pPr algn="ctr" rtl="0"/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strona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internetowa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950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512">
        <p159:morph option="byObject"/>
      </p:transition>
    </mc:Choice>
    <mc:Fallback xmlns="">
      <p:transition spd="slow" advTm="4512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959999" cy="1325563"/>
          </a:xfrm>
        </p:spPr>
        <p:txBody>
          <a:bodyPr rtlCol="0"/>
          <a:lstStyle/>
          <a:p>
            <a:pPr rtl="0"/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strona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internetowa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8" y="2924175"/>
            <a:ext cx="3960000" cy="2519363"/>
          </a:xfrm>
        </p:spPr>
        <p:txBody>
          <a:bodyPr rtlCol="0">
            <a:normAutofit/>
          </a:bodyPr>
          <a:lstStyle/>
          <a:p>
            <a:pPr algn="just" rtl="0">
              <a:lnSpc>
                <a:spcPct val="150000"/>
              </a:lnSpc>
            </a:pP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Aby ułatwić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korzystanie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z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wyuczonego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modelu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stworzono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stronę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internetową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, z</a:t>
            </a: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a pomocą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której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użytkownik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może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l-PL" dirty="0" err="1">
                <a:latin typeface="Lato" panose="020F0502020204030203" pitchFamily="34" charset="0"/>
                <a:cs typeface="Lato" panose="020F0502020204030203" pitchFamily="34" charset="0"/>
              </a:rPr>
              <a:t>wyszuk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iwać</a:t>
            </a: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 artykuł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y</a:t>
            </a: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b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o narzędziach </a:t>
            </a:r>
            <a:r>
              <a:rPr lang="pl-PL" dirty="0" err="1">
                <a:latin typeface="Lato" panose="020F0502020204030203" pitchFamily="34" charset="0"/>
                <a:cs typeface="Lato" panose="020F0502020204030203" pitchFamily="34" charset="0"/>
              </a:rPr>
              <a:t>bioinformatycznych</a:t>
            </a: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To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tylko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przyspiesza</a:t>
            </a: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ale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również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usprawnia</a:t>
            </a: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cały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proces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umożliwiając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szybkie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efektywne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odnajdywanie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potrzebnych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informacji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algn="just" rtl="0">
              <a:lnSpc>
                <a:spcPct val="150000"/>
              </a:lnSpc>
            </a:pP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Data — symbol zastępczy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l-PL" smtClean="0">
                <a:latin typeface="Lato" panose="020F0502020204030203" pitchFamily="34" charset="0"/>
                <a:cs typeface="Lato" panose="020F0502020204030203" pitchFamily="34" charset="0"/>
              </a:rPr>
              <a:pPr rtl="0"/>
              <a:t>25</a:t>
            </a:fld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326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2056">
        <p159:morph option="byObject"/>
      </p:transition>
    </mc:Choice>
    <mc:Fallback xmlns="">
      <p:transition spd="slow" advTm="12056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DBF893-CE52-A934-F1A8-4048A3798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Strona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internetowa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5495DE6-B994-3902-FFB4-6AFF12ABD7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INTERFEJS UŻYTKOWNIKA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CAE2AFBA-4957-211B-469C-9D576223A1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5850" y="4293539"/>
            <a:ext cx="1080000" cy="1080000"/>
          </a:xfr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5710218-1CE3-9E7F-3ADF-4308E1210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INTEGRACJA MODELU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AE27CA8-3A03-DF96-106F-6DCEAD9B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268AF64-2E69-3D88-FB8A-A372D0BB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5A065A3-1E32-18BF-0B25-8601A063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26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3" name="Grafika 12">
            <a:extLst>
              <a:ext uri="{FF2B5EF4-FFF2-40B4-BE49-F238E27FC236}">
                <a16:creationId xmlns:a16="http://schemas.microsoft.com/office/drawing/2014/main" id="{1F3E7C2F-15CC-B4C9-0C38-298E51FDA0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41986" y="4293539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80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936">
        <p159:morph option="byObject"/>
      </p:transition>
    </mc:Choice>
    <mc:Fallback xmlns="">
      <p:transition spd="slow" advTm="4936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E44A9776-7662-1304-9AF2-FBB4007E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Interfejs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użytkownika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134F96D-E50D-ABAF-6C17-DB77588C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34D149D-F648-5B59-8C60-9019B810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C3092B3-5CF8-FCB1-3B2D-3A30CF08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27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ABA1687-1F8C-5799-D46A-A1249C74E840}"/>
              </a:ext>
            </a:extLst>
          </p:cNvPr>
          <p:cNvSpPr txBox="1"/>
          <p:nvPr/>
        </p:nvSpPr>
        <p:spPr>
          <a:xfrm>
            <a:off x="838200" y="156357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aasdasd</a:t>
            </a:r>
            <a:endParaRPr lang="pl-PL" dirty="0"/>
          </a:p>
        </p:txBody>
      </p:sp>
      <p:pic>
        <p:nvPicPr>
          <p:cNvPr id="7" name="Symbol zastępczy zawartości 10">
            <a:extLst>
              <a:ext uri="{FF2B5EF4-FFF2-40B4-BE49-F238E27FC236}">
                <a16:creationId xmlns:a16="http://schemas.microsoft.com/office/drawing/2014/main" id="{4AED1C16-DB9F-FFE0-9100-AC674D3DB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3800" y="601356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29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739">
        <p159:morph option="byObject"/>
      </p:transition>
    </mc:Choice>
    <mc:Fallback xmlns="">
      <p:transition spd="slow" advTm="3739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DBF893-CE52-A934-F1A8-4048A3798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Strona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internetowa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5495DE6-B994-3902-FFB4-6AFF12ABD7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INTERFEJS UŻYTKOWNIKA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CAE2AFBA-4957-211B-469C-9D576223A1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5850" y="4293539"/>
            <a:ext cx="1080000" cy="1080000"/>
          </a:xfr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5710218-1CE3-9E7F-3ADF-4308E1210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INTEGRACJA MODELU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AE27CA8-3A03-DF96-106F-6DCEAD9B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268AF64-2E69-3D88-FB8A-A372D0BB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5A065A3-1E32-18BF-0B25-8601A063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28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3" name="Grafika 12">
            <a:extLst>
              <a:ext uri="{FF2B5EF4-FFF2-40B4-BE49-F238E27FC236}">
                <a16:creationId xmlns:a16="http://schemas.microsoft.com/office/drawing/2014/main" id="{1F3E7C2F-15CC-B4C9-0C38-298E51FDA0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41986" y="4293539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04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936">
        <p159:morph option="byObject"/>
      </p:transition>
    </mc:Choice>
    <mc:Fallback xmlns="">
      <p:transition spd="slow" advTm="4936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E44A9776-7662-1304-9AF2-FBB4007E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Integracja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modelu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134F96D-E50D-ABAF-6C17-DB77588C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34D149D-F648-5B59-8C60-9019B810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C3092B3-5CF8-FCB1-3B2D-3A30CF08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29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ABA1687-1F8C-5799-D46A-A1249C74E840}"/>
              </a:ext>
            </a:extLst>
          </p:cNvPr>
          <p:cNvSpPr txBox="1"/>
          <p:nvPr/>
        </p:nvSpPr>
        <p:spPr>
          <a:xfrm>
            <a:off x="838200" y="156357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aasdasd</a:t>
            </a:r>
            <a:endParaRPr lang="pl-PL" dirty="0"/>
          </a:p>
        </p:txBody>
      </p:sp>
      <p:pic>
        <p:nvPicPr>
          <p:cNvPr id="7" name="Grafika 6">
            <a:extLst>
              <a:ext uri="{FF2B5EF4-FFF2-40B4-BE49-F238E27FC236}">
                <a16:creationId xmlns:a16="http://schemas.microsoft.com/office/drawing/2014/main" id="{FEA0E570-3BE6-F1D6-01EC-FB021CED6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3800" y="601356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58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756">
        <p159:morph option="byObject"/>
      </p:transition>
    </mc:Choice>
    <mc:Fallback xmlns="">
      <p:transition spd="slow" advTm="3756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819229" cy="1325563"/>
          </a:xfrm>
        </p:spPr>
        <p:txBody>
          <a:bodyPr rtlCol="0"/>
          <a:lstStyle/>
          <a:p>
            <a:pPr rtl="0"/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O 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PROJEKCIE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8" y="2924175"/>
            <a:ext cx="3960000" cy="2519363"/>
          </a:xfrm>
        </p:spPr>
        <p:txBody>
          <a:bodyPr rtlCol="0">
            <a:normAutofit lnSpcReduction="10000"/>
          </a:bodyPr>
          <a:lstStyle/>
          <a:p>
            <a:pPr algn="just" rtl="0">
              <a:lnSpc>
                <a:spcPct val="150000"/>
              </a:lnSpc>
            </a:pP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Strona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internetowa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z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opcją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wy</a:t>
            </a:r>
            <a:r>
              <a:rPr lang="pl-PL" dirty="0" err="1">
                <a:latin typeface="Lato" panose="020F0502020204030203" pitchFamily="34" charset="0"/>
                <a:cs typeface="Lato" panose="020F0502020204030203" pitchFamily="34" charset="0"/>
              </a:rPr>
              <a:t>szuk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iwania</a:t>
            </a: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 informacji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o narzędziach </a:t>
            </a:r>
            <a:r>
              <a:rPr lang="pl-PL" dirty="0" err="1">
                <a:latin typeface="Lato" panose="020F0502020204030203" pitchFamily="34" charset="0"/>
                <a:cs typeface="Lato" panose="020F0502020204030203" pitchFamily="34" charset="0"/>
              </a:rPr>
              <a:t>bioinformatycznych</a:t>
            </a: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Można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powiedzieć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że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jest to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dodatek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wyszukiwarki PubMed. Wykorzystuje model uczenia maszynowego oparty na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technice</a:t>
            </a: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 NLP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(ang. Natural Language Processing)</a:t>
            </a: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, umożliwiając użytkownikom szybkie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oraz</a:t>
            </a: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 precyzyjne wyszukiwanie artykułów.</a:t>
            </a:r>
          </a:p>
        </p:txBody>
      </p:sp>
      <p:sp>
        <p:nvSpPr>
          <p:cNvPr id="6" name="Data — symbol zastępczy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l-PL" smtClean="0">
                <a:latin typeface="Lato" panose="020F0502020204030203" pitchFamily="34" charset="0"/>
                <a:cs typeface="Lato" panose="020F0502020204030203" pitchFamily="34" charset="0"/>
              </a:rPr>
              <a:pPr rtl="0"/>
              <a:t>3</a:t>
            </a:fld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627">
        <p159:morph option="byObject"/>
      </p:transition>
    </mc:Choice>
    <mc:Fallback xmlns="">
      <p:transition spd="slow" advTm="9627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DBF893-CE52-A934-F1A8-4048A3798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Strona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internetowa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5495DE6-B994-3902-FFB4-6AFF12ABD7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INTERFEJS UŻYTKOWNIKA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CAE2AFBA-4957-211B-469C-9D576223A1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5850" y="4293539"/>
            <a:ext cx="1080000" cy="1080000"/>
          </a:xfr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5710218-1CE3-9E7F-3ADF-4308E1210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INTEGRACJA MODELU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AE27CA8-3A03-DF96-106F-6DCEAD9B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268AF64-2E69-3D88-FB8A-A372D0BB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5A065A3-1E32-18BF-0B25-8601A063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30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3" name="Grafika 12">
            <a:extLst>
              <a:ext uri="{FF2B5EF4-FFF2-40B4-BE49-F238E27FC236}">
                <a16:creationId xmlns:a16="http://schemas.microsoft.com/office/drawing/2014/main" id="{1F3E7C2F-15CC-B4C9-0C38-298E51FDA0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41986" y="4293539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24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936">
        <p159:morph option="byObject"/>
      </p:transition>
    </mc:Choice>
    <mc:Fallback xmlns="">
      <p:transition spd="slow" advTm="4936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571235"/>
            <a:ext cx="6095999" cy="1715531"/>
          </a:xfrm>
        </p:spPr>
        <p:txBody>
          <a:bodyPr rtlCol="0"/>
          <a:lstStyle/>
          <a:p>
            <a:pPr algn="ctr" rtl="0"/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Terminarz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prac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483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274">
        <p159:morph option="byObject"/>
      </p:transition>
    </mc:Choice>
    <mc:Fallback xmlns="">
      <p:transition spd="slow" advTm="3274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Terminarz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prac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0" name="Tekst — symbol zastępczy 31">
            <a:extLst>
              <a:ext uri="{FF2B5EF4-FFF2-40B4-BE49-F238E27FC236}">
                <a16:creationId xmlns:a16="http://schemas.microsoft.com/office/drawing/2014/main" id="{2FF506C9-7C92-4B9C-A356-9B519D03C78D}"/>
              </a:ext>
            </a:extLst>
          </p:cNvPr>
          <p:cNvSpPr txBox="1">
            <a:spLocks/>
          </p:cNvSpPr>
          <p:nvPr/>
        </p:nvSpPr>
        <p:spPr>
          <a:xfrm>
            <a:off x="2441040" y="2222275"/>
            <a:ext cx="20574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400" spc="150" dirty="0">
                <a:latin typeface="Lato" panose="020F0502020204030203" pitchFamily="34" charset="0"/>
                <a:ea typeface="+mj-ea"/>
                <a:cs typeface="Lato" panose="020F0502020204030203" pitchFamily="34" charset="0"/>
              </a:rPr>
              <a:t>TWORZENIE STRONY INTERNETOWEJ</a:t>
            </a:r>
            <a:endParaRPr lang="pl-PL" sz="14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2" name="Tekst — symbol zastępczy 31">
            <a:extLst>
              <a:ext uri="{FF2B5EF4-FFF2-40B4-BE49-F238E27FC236}">
                <a16:creationId xmlns:a16="http://schemas.microsoft.com/office/drawing/2014/main" id="{EFC30FAC-E9E5-427E-B670-7978BE575652}"/>
              </a:ext>
            </a:extLst>
          </p:cNvPr>
          <p:cNvSpPr txBox="1">
            <a:spLocks/>
          </p:cNvSpPr>
          <p:nvPr/>
        </p:nvSpPr>
        <p:spPr>
          <a:xfrm>
            <a:off x="5190031" y="2218613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400" spc="150" dirty="0">
                <a:latin typeface="Lato" panose="020F0502020204030203" pitchFamily="34" charset="0"/>
                <a:ea typeface="+mj-ea"/>
                <a:cs typeface="Lato" panose="020F0502020204030203" pitchFamily="34" charset="0"/>
              </a:rPr>
              <a:t>POBRANIE ORAZ CZYSZCZENIE DANYCH</a:t>
            </a:r>
            <a:endParaRPr lang="pl-PL" sz="14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4" name="Tekst — symbol zastępczy 31">
            <a:extLst>
              <a:ext uri="{FF2B5EF4-FFF2-40B4-BE49-F238E27FC236}">
                <a16:creationId xmlns:a16="http://schemas.microsoft.com/office/drawing/2014/main" id="{E0CD2DAB-9E42-4D11-A98D-56ECD20DBC7E}"/>
              </a:ext>
            </a:extLst>
          </p:cNvPr>
          <p:cNvSpPr txBox="1">
            <a:spLocks/>
          </p:cNvSpPr>
          <p:nvPr/>
        </p:nvSpPr>
        <p:spPr>
          <a:xfrm>
            <a:off x="8347137" y="2221637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400" dirty="0">
                <a:latin typeface="Lato" panose="020F0502020204030203" pitchFamily="34" charset="0"/>
                <a:cs typeface="Lato" panose="020F0502020204030203" pitchFamily="34" charset="0"/>
              </a:rPr>
              <a:t>POPRAWA </a:t>
            </a:r>
            <a:br>
              <a:rPr lang="en-US" sz="1400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1400" dirty="0">
                <a:latin typeface="Lato" panose="020F0502020204030203" pitchFamily="34" charset="0"/>
                <a:cs typeface="Lato" panose="020F0502020204030203" pitchFamily="34" charset="0"/>
              </a:rPr>
              <a:t>SKRYPTÓW</a:t>
            </a:r>
            <a:endParaRPr lang="pl-PL" sz="14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kst — symbol zastępczy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4399" y="3354712"/>
            <a:ext cx="731520" cy="457200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20</a:t>
            </a:r>
            <a:r>
              <a:rPr lang="en-US" dirty="0"/>
              <a:t>23</a:t>
            </a:r>
            <a:endParaRPr lang="pl-PL" dirty="0"/>
          </a:p>
        </p:txBody>
      </p:sp>
      <p:sp>
        <p:nvSpPr>
          <p:cNvPr id="7" name="Tekst — symbol zastępczy 6">
            <a:extLst>
              <a:ext uri="{FF2B5EF4-FFF2-40B4-BE49-F238E27FC236}">
                <a16:creationId xmlns:a16="http://schemas.microsoft.com/office/drawing/2014/main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6596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l-PL"/>
              <a:t>STY</a:t>
            </a:r>
          </a:p>
        </p:txBody>
      </p:sp>
      <p:sp>
        <p:nvSpPr>
          <p:cNvPr id="8" name="Tekst — symbol zastępczy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5388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l-PL"/>
              <a:t>LUT</a:t>
            </a:r>
          </a:p>
        </p:txBody>
      </p:sp>
      <p:sp>
        <p:nvSpPr>
          <p:cNvPr id="9" name="Tekst — symbol zastępczy 8">
            <a:extLst>
              <a:ext uri="{FF2B5EF4-FFF2-40B4-BE49-F238E27FC236}">
                <a16:creationId xmlns:a16="http://schemas.microsoft.com/office/drawing/2014/main" id="{873EDDDB-6509-4407-BA35-232AAF9F198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4180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l-PL"/>
              <a:t>MAR</a:t>
            </a: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A33A061F-AC2A-4E3F-B448-DC6FEC307A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2972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l-PL"/>
              <a:t>KWI</a:t>
            </a:r>
          </a:p>
        </p:txBody>
      </p:sp>
      <p:sp>
        <p:nvSpPr>
          <p:cNvPr id="12" name="Tekst — symbol zastępczy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1764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l-PL"/>
              <a:t>MAJ</a:t>
            </a:r>
          </a:p>
        </p:txBody>
      </p:sp>
      <p:sp>
        <p:nvSpPr>
          <p:cNvPr id="13" name="Tekst — symbol zastępczy 12">
            <a:extLst>
              <a:ext uri="{FF2B5EF4-FFF2-40B4-BE49-F238E27FC236}">
                <a16:creationId xmlns:a16="http://schemas.microsoft.com/office/drawing/2014/main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90556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l-PL"/>
              <a:t>CZE</a:t>
            </a:r>
          </a:p>
        </p:txBody>
      </p:sp>
      <p:sp>
        <p:nvSpPr>
          <p:cNvPr id="14" name="Tekst — symbol zastępczy 13">
            <a:extLst>
              <a:ext uri="{FF2B5EF4-FFF2-40B4-BE49-F238E27FC236}">
                <a16:creationId xmlns:a16="http://schemas.microsoft.com/office/drawing/2014/main" id="{EEAE71AD-30AF-4021-B577-B686EC6DA3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9348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l-PL"/>
              <a:t>LIP</a:t>
            </a:r>
          </a:p>
        </p:txBody>
      </p:sp>
      <p:sp>
        <p:nvSpPr>
          <p:cNvPr id="16" name="Tekst — symbol zastępczy 15">
            <a:extLst>
              <a:ext uri="{FF2B5EF4-FFF2-40B4-BE49-F238E27FC236}">
                <a16:creationId xmlns:a16="http://schemas.microsoft.com/office/drawing/2014/main" id="{D8E5FFBE-125E-43C8-A66E-DE8D2FE7AF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48140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l-PL"/>
              <a:t>SIE</a:t>
            </a:r>
          </a:p>
        </p:txBody>
      </p:sp>
      <p:sp>
        <p:nvSpPr>
          <p:cNvPr id="17" name="Tekst — symbol zastępczy 16">
            <a:extLst>
              <a:ext uri="{FF2B5EF4-FFF2-40B4-BE49-F238E27FC236}">
                <a16:creationId xmlns:a16="http://schemas.microsoft.com/office/drawing/2014/main" id="{7209F81D-5EC6-4D97-B0C2-AC00081AB1A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26932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l-PL"/>
              <a:t>WRZ</a:t>
            </a:r>
          </a:p>
        </p:txBody>
      </p:sp>
      <p:sp>
        <p:nvSpPr>
          <p:cNvPr id="15" name="Tekst — symbol zastępczy 14">
            <a:extLst>
              <a:ext uri="{FF2B5EF4-FFF2-40B4-BE49-F238E27FC236}">
                <a16:creationId xmlns:a16="http://schemas.microsoft.com/office/drawing/2014/main" id="{4A477EE3-A17C-4158-91E8-03A401BE9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057240" y="3502152"/>
            <a:ext cx="640080" cy="201776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l-PL"/>
              <a:t>PAŹ</a:t>
            </a:r>
          </a:p>
        </p:txBody>
      </p:sp>
      <p:sp>
        <p:nvSpPr>
          <p:cNvPr id="18" name="Tekst — symbol zastępczy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84516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l-PL"/>
              <a:t>LIS</a:t>
            </a:r>
          </a:p>
        </p:txBody>
      </p:sp>
      <p:sp>
        <p:nvSpPr>
          <p:cNvPr id="19" name="Tekst — symbol zastępczy 18">
            <a:extLst>
              <a:ext uri="{FF2B5EF4-FFF2-40B4-BE49-F238E27FC236}">
                <a16:creationId xmlns:a16="http://schemas.microsoft.com/office/drawing/2014/main" id="{A7907FC8-DAAF-4896-A2B1-C173BF2FAE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633085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l-PL"/>
              <a:t>GRU</a:t>
            </a:r>
          </a:p>
        </p:txBody>
      </p:sp>
      <p:sp>
        <p:nvSpPr>
          <p:cNvPr id="11" name="Rok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4400" y="4292468"/>
            <a:ext cx="731520" cy="457200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20</a:t>
            </a:r>
            <a:r>
              <a:rPr lang="en-US" dirty="0"/>
              <a:t>24</a:t>
            </a:r>
            <a:endParaRPr lang="pl-PL" dirty="0"/>
          </a:p>
        </p:txBody>
      </p:sp>
      <p:sp>
        <p:nvSpPr>
          <p:cNvPr id="20" name="Tekst — symbol zastępczy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969915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l-PL"/>
              <a:t>STY</a:t>
            </a:r>
          </a:p>
        </p:txBody>
      </p:sp>
      <p:sp>
        <p:nvSpPr>
          <p:cNvPr id="21" name="Tekst — symbol zastępczy 20">
            <a:extLst>
              <a:ext uri="{FF2B5EF4-FFF2-40B4-BE49-F238E27FC236}">
                <a16:creationId xmlns:a16="http://schemas.microsoft.com/office/drawing/2014/main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757602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l-PL"/>
              <a:t>LUT</a:t>
            </a:r>
          </a:p>
        </p:txBody>
      </p:sp>
      <p:sp>
        <p:nvSpPr>
          <p:cNvPr id="22" name="Tekst — symbol zastępczy 21">
            <a:extLst>
              <a:ext uri="{FF2B5EF4-FFF2-40B4-BE49-F238E27FC236}">
                <a16:creationId xmlns:a16="http://schemas.microsoft.com/office/drawing/2014/main" id="{0C5FD452-DC3E-4D62-B19B-0A79E604A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45289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l-PL"/>
              <a:t>MAR</a:t>
            </a:r>
          </a:p>
        </p:txBody>
      </p:sp>
      <p:sp>
        <p:nvSpPr>
          <p:cNvPr id="23" name="Tekst — symbol zastępczy 22">
            <a:extLst>
              <a:ext uri="{FF2B5EF4-FFF2-40B4-BE49-F238E27FC236}">
                <a16:creationId xmlns:a16="http://schemas.microsoft.com/office/drawing/2014/main" id="{96D290B2-F312-4D9A-96C7-D40523406AC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32976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l-PL"/>
              <a:t>KWI</a:t>
            </a:r>
          </a:p>
        </p:txBody>
      </p:sp>
      <p:sp>
        <p:nvSpPr>
          <p:cNvPr id="24" name="Tekst — symbol zastępczy 23">
            <a:extLst>
              <a:ext uri="{FF2B5EF4-FFF2-40B4-BE49-F238E27FC236}">
                <a16:creationId xmlns:a16="http://schemas.microsoft.com/office/drawing/2014/main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120663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l-PL"/>
              <a:t>MAJ</a:t>
            </a:r>
          </a:p>
        </p:txBody>
      </p:sp>
      <p:sp>
        <p:nvSpPr>
          <p:cNvPr id="25" name="Tekst — symbol zastępczy 24">
            <a:extLst>
              <a:ext uri="{FF2B5EF4-FFF2-40B4-BE49-F238E27FC236}">
                <a16:creationId xmlns:a16="http://schemas.microsoft.com/office/drawing/2014/main" id="{70D1D022-03FA-47E6-8430-252C6D5B4C4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908350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l-PL"/>
              <a:t>CZE</a:t>
            </a:r>
          </a:p>
        </p:txBody>
      </p:sp>
      <p:sp>
        <p:nvSpPr>
          <p:cNvPr id="26" name="Tekst — symbol zastępczy 25">
            <a:extLst>
              <a:ext uri="{FF2B5EF4-FFF2-40B4-BE49-F238E27FC236}">
                <a16:creationId xmlns:a16="http://schemas.microsoft.com/office/drawing/2014/main" id="{FA7483FC-7290-41B1-B371-ECA1174519D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96037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l-PL"/>
              <a:t>LIP</a:t>
            </a:r>
          </a:p>
        </p:txBody>
      </p:sp>
      <p:sp>
        <p:nvSpPr>
          <p:cNvPr id="28" name="Tekst — symbol zastępczy 27">
            <a:extLst>
              <a:ext uri="{FF2B5EF4-FFF2-40B4-BE49-F238E27FC236}">
                <a16:creationId xmlns:a16="http://schemas.microsoft.com/office/drawing/2014/main" id="{D149E385-DCE9-4DC9-8F0A-F8BAF02D979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483724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l-PL"/>
              <a:t>SIE</a:t>
            </a:r>
          </a:p>
        </p:txBody>
      </p:sp>
      <p:sp>
        <p:nvSpPr>
          <p:cNvPr id="29" name="Tekst — symbol zastępczy 28">
            <a:extLst>
              <a:ext uri="{FF2B5EF4-FFF2-40B4-BE49-F238E27FC236}">
                <a16:creationId xmlns:a16="http://schemas.microsoft.com/office/drawing/2014/main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271411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l-PL"/>
              <a:t>WRZ</a:t>
            </a:r>
          </a:p>
        </p:txBody>
      </p:sp>
      <p:sp>
        <p:nvSpPr>
          <p:cNvPr id="27" name="Tekst — symbol zastępczy 26">
            <a:extLst>
              <a:ext uri="{FF2B5EF4-FFF2-40B4-BE49-F238E27FC236}">
                <a16:creationId xmlns:a16="http://schemas.microsoft.com/office/drawing/2014/main" id="{1787EDAC-5EAB-4A0D-9BD2-D6E9FD0B26A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059098" y="4425696"/>
            <a:ext cx="640080" cy="201776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l-PL"/>
              <a:t>PAŹ</a:t>
            </a:r>
          </a:p>
        </p:txBody>
      </p:sp>
      <p:sp>
        <p:nvSpPr>
          <p:cNvPr id="30" name="Tekst — symbol zastępczy 29">
            <a:extLst>
              <a:ext uri="{FF2B5EF4-FFF2-40B4-BE49-F238E27FC236}">
                <a16:creationId xmlns:a16="http://schemas.microsoft.com/office/drawing/2014/main" id="{E80CB353-63CA-4305-9748-807B6905DB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846785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l-PL"/>
              <a:t>LIS</a:t>
            </a:r>
          </a:p>
        </p:txBody>
      </p:sp>
      <p:sp>
        <p:nvSpPr>
          <p:cNvPr id="31" name="Tekst — symbol zastępczy 30">
            <a:extLst>
              <a:ext uri="{FF2B5EF4-FFF2-40B4-BE49-F238E27FC236}">
                <a16:creationId xmlns:a16="http://schemas.microsoft.com/office/drawing/2014/main" id="{1B52C010-5159-4F61-821F-E73647E7C06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0634472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l-PL"/>
              <a:t>GRU</a:t>
            </a:r>
          </a:p>
        </p:txBody>
      </p:sp>
      <p:cxnSp>
        <p:nvCxnSpPr>
          <p:cNvPr id="45" name="Łącznik prosty 44">
            <a:extLst>
              <a:ext uri="{FF2B5EF4-FFF2-40B4-BE49-F238E27FC236}">
                <a16:creationId xmlns:a16="http://schemas.microsoft.com/office/drawing/2014/main" id="{7AAE5EC1-092E-4A01-B866-C63F654A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455482" y="2913698"/>
            <a:ext cx="14259" cy="515302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Łącznik prosty 52">
            <a:extLst>
              <a:ext uri="{FF2B5EF4-FFF2-40B4-BE49-F238E27FC236}">
                <a16:creationId xmlns:a16="http://schemas.microsoft.com/office/drawing/2014/main" id="{044DC497-37D3-454C-98C5-A4A1043E5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218933" y="2901831"/>
            <a:ext cx="6667" cy="538024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Łącznik prosty 54">
            <a:extLst>
              <a:ext uri="{FF2B5EF4-FFF2-40B4-BE49-F238E27FC236}">
                <a16:creationId xmlns:a16="http://schemas.microsoft.com/office/drawing/2014/main" id="{EF3C6EDC-B2DD-42F0-911D-04963A0F2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9376040" y="2893156"/>
            <a:ext cx="0" cy="532327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rostokąt 32">
            <a:extLst>
              <a:ext uri="{FF2B5EF4-FFF2-40B4-BE49-F238E27FC236}">
                <a16:creationId xmlns:a16="http://schemas.microsoft.com/office/drawing/2014/main" id="{3FBB4508-2CA6-4A49-9EAD-91DB1B205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4180" y="3429000"/>
            <a:ext cx="1282604" cy="283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>
              <a:latin typeface="Calibri" panose="020F0502020204030204" pitchFamily="34" charset="0"/>
            </a:endParaRPr>
          </a:p>
        </p:txBody>
      </p:sp>
      <p:sp>
        <p:nvSpPr>
          <p:cNvPr id="34" name="Prostokąt 33">
            <a:extLst>
              <a:ext uri="{FF2B5EF4-FFF2-40B4-BE49-F238E27FC236}">
                <a16:creationId xmlns:a16="http://schemas.microsoft.com/office/drawing/2014/main" id="{88989049-2208-43EB-A323-1B5374E0A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62137" y="3439855"/>
            <a:ext cx="526925" cy="2749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>
              <a:latin typeface="Calibri" panose="020F0502020204030204" pitchFamily="34" charset="0"/>
            </a:endParaRPr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E3093EB5-1D82-4E0B-A4EF-8517FC047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12577" y="3425483"/>
            <a:ext cx="526925" cy="2749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>
              <a:latin typeface="Calibri" panose="020F0502020204030204" pitchFamily="34" charset="0"/>
            </a:endParaRPr>
          </a:p>
        </p:txBody>
      </p:sp>
      <p:sp>
        <p:nvSpPr>
          <p:cNvPr id="56" name="Tekst — symbol zastępczy 31">
            <a:extLst>
              <a:ext uri="{FF2B5EF4-FFF2-40B4-BE49-F238E27FC236}">
                <a16:creationId xmlns:a16="http://schemas.microsoft.com/office/drawing/2014/main" id="{6E8FAB27-F000-4DFF-8595-B8ADBB6058E9}"/>
              </a:ext>
            </a:extLst>
          </p:cNvPr>
          <p:cNvSpPr txBox="1">
            <a:spLocks/>
          </p:cNvSpPr>
          <p:nvPr/>
        </p:nvSpPr>
        <p:spPr>
          <a:xfrm>
            <a:off x="1259117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400" spc="150" dirty="0">
                <a:latin typeface="Lato" panose="020F0502020204030203" pitchFamily="34" charset="0"/>
                <a:ea typeface="+mj-ea"/>
                <a:cs typeface="Lato" panose="020F0502020204030203" pitchFamily="34" charset="0"/>
              </a:rPr>
              <a:t>TRENOWANIE FINALNEGO MODELU</a:t>
            </a:r>
            <a:endParaRPr lang="pl-PL" sz="14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57" name="Łącznik prosty 56">
            <a:extLst>
              <a:ext uri="{FF2B5EF4-FFF2-40B4-BE49-F238E27FC236}">
                <a16:creationId xmlns:a16="http://schemas.microsoft.com/office/drawing/2014/main" id="{0C8EDAF4-CF26-40C7-AACE-2482D9323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286000" y="4638776"/>
            <a:ext cx="2019" cy="537881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rostokąt 47">
            <a:extLst>
              <a:ext uri="{FF2B5EF4-FFF2-40B4-BE49-F238E27FC236}">
                <a16:creationId xmlns:a16="http://schemas.microsoft.com/office/drawing/2014/main" id="{1DC26F87-2877-496A-B506-6A562ACD9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2537" y="4363848"/>
            <a:ext cx="526925" cy="2749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>
              <a:latin typeface="Calibri" panose="020F0502020204030204" pitchFamily="34" charset="0"/>
            </a:endParaRPr>
          </a:p>
        </p:txBody>
      </p:sp>
      <p:sp>
        <p:nvSpPr>
          <p:cNvPr id="66" name="Data — symbol zastępczy 65">
            <a:extLst>
              <a:ext uri="{FF2B5EF4-FFF2-40B4-BE49-F238E27FC236}">
                <a16:creationId xmlns:a16="http://schemas.microsoft.com/office/drawing/2014/main" id="{FF303B66-BE3D-4142-824A-9EE2B017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BA35BD6B-402B-4987-9FCE-9A6924EE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259ECD5-0EAD-48D0-B30B-16305BC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l-PL" smtClean="0">
                <a:latin typeface="Lato" panose="020F0502020204030203" pitchFamily="34" charset="0"/>
                <a:cs typeface="Lato" panose="020F0502020204030203" pitchFamily="34" charset="0"/>
              </a:rPr>
              <a:pPr rtl="0"/>
              <a:t>32</a:t>
            </a:fld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7" name="Tekst — symbol zastępczy 31">
            <a:extLst>
              <a:ext uri="{FF2B5EF4-FFF2-40B4-BE49-F238E27FC236}">
                <a16:creationId xmlns:a16="http://schemas.microsoft.com/office/drawing/2014/main" id="{76E2FC94-60CC-DFD7-C52B-B894082A3767}"/>
              </a:ext>
            </a:extLst>
          </p:cNvPr>
          <p:cNvSpPr txBox="1">
            <a:spLocks/>
          </p:cNvSpPr>
          <p:nvPr/>
        </p:nvSpPr>
        <p:spPr>
          <a:xfrm>
            <a:off x="9900497" y="2218613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400" dirty="0">
                <a:latin typeface="Lato" panose="020F0502020204030203" pitchFamily="34" charset="0"/>
                <a:cs typeface="Lato" panose="020F0502020204030203" pitchFamily="34" charset="0"/>
              </a:rPr>
              <a:t>TRENOWANIE MODELI TESTOWYCH</a:t>
            </a:r>
            <a:endParaRPr lang="pl-PL" sz="14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8" name="Łącznik prosty 37">
            <a:extLst>
              <a:ext uri="{FF2B5EF4-FFF2-40B4-BE49-F238E27FC236}">
                <a16:creationId xmlns:a16="http://schemas.microsoft.com/office/drawing/2014/main" id="{92474AFA-D1A9-1D1F-FC63-4C7BA15F8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10929400" y="2890132"/>
            <a:ext cx="0" cy="532327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rostokąt 38">
            <a:extLst>
              <a:ext uri="{FF2B5EF4-FFF2-40B4-BE49-F238E27FC236}">
                <a16:creationId xmlns:a16="http://schemas.microsoft.com/office/drawing/2014/main" id="{93A61A74-5BBA-5FF7-86D7-F415D9C6C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65937" y="3422459"/>
            <a:ext cx="526925" cy="2749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>
              <a:latin typeface="Calibri" panose="020F0502020204030204" pitchFamily="34" charset="0"/>
            </a:endParaRPr>
          </a:p>
        </p:txBody>
      </p:sp>
      <p:sp>
        <p:nvSpPr>
          <p:cNvPr id="5" name="Tekst — symbol zastępczy 31">
            <a:extLst>
              <a:ext uri="{FF2B5EF4-FFF2-40B4-BE49-F238E27FC236}">
                <a16:creationId xmlns:a16="http://schemas.microsoft.com/office/drawing/2014/main" id="{35479051-1DF1-40F7-207A-F7B56A231EB6}"/>
              </a:ext>
            </a:extLst>
          </p:cNvPr>
          <p:cNvSpPr txBox="1">
            <a:spLocks/>
          </p:cNvSpPr>
          <p:nvPr/>
        </p:nvSpPr>
        <p:spPr>
          <a:xfrm>
            <a:off x="6358228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400" spc="150" dirty="0">
                <a:latin typeface="Lato" panose="020F0502020204030203" pitchFamily="34" charset="0"/>
                <a:ea typeface="+mj-ea"/>
                <a:cs typeface="Lato" panose="020F0502020204030203" pitchFamily="34" charset="0"/>
              </a:rPr>
              <a:t>DALSZY ROWÓJ PROJEKTU</a:t>
            </a:r>
            <a:endParaRPr lang="pl-PL" sz="14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2" name="Łącznik prosty 31">
            <a:extLst>
              <a:ext uri="{FF2B5EF4-FFF2-40B4-BE49-F238E27FC236}">
                <a16:creationId xmlns:a16="http://schemas.microsoft.com/office/drawing/2014/main" id="{05FADEDB-24B0-C3E6-5129-3982FA559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6" idx="2"/>
            <a:endCxn id="5" idx="0"/>
          </p:cNvCxnSpPr>
          <p:nvPr/>
        </p:nvCxnSpPr>
        <p:spPr>
          <a:xfrm flipH="1">
            <a:off x="7387130" y="4638776"/>
            <a:ext cx="1" cy="567589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rostokąt 35">
            <a:extLst>
              <a:ext uri="{FF2B5EF4-FFF2-40B4-BE49-F238E27FC236}">
                <a16:creationId xmlns:a16="http://schemas.microsoft.com/office/drawing/2014/main" id="{00B3AF4D-0DC6-F89C-CE7B-2F0E4243D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81400" y="4363848"/>
            <a:ext cx="7611461" cy="274928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972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847">
        <p159:morph option="byObject"/>
      </p:transition>
    </mc:Choice>
    <mc:Fallback xmlns="">
      <p:transition spd="slow" advTm="10847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571235"/>
            <a:ext cx="6096000" cy="1715531"/>
          </a:xfrm>
        </p:spPr>
        <p:txBody>
          <a:bodyPr rtlCol="0"/>
          <a:lstStyle/>
          <a:p>
            <a:pPr algn="ctr" rtl="0"/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Podsumowanie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974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756">
        <p159:morph option="byObject"/>
      </p:transition>
    </mc:Choice>
    <mc:Fallback xmlns="">
      <p:transition spd="slow" advTm="3756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6A57EF-49F6-632F-AB14-694984667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112000" cy="1204912"/>
          </a:xfrm>
        </p:spPr>
        <p:txBody>
          <a:bodyPr anchor="ctr"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Główne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osiągnięcia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projektu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F46C45A-8EB5-7833-AFD2-D305AC65E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4" y="3356450"/>
            <a:ext cx="4680000" cy="2520000"/>
          </a:xfrm>
        </p:spPr>
        <p:txBody>
          <a:bodyPr anchor="t"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Stworzenie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wyszukiwarki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artykułów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b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o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narzędziach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bioinformatycznych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Integracja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modelu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NLP z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interfejsem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użytkownika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Ocena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jakości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modelu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oprawcowanie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ranking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Utworzenie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modelu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uczenia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maszynowego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NLP za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pomocą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techniki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Doc2Vec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76F45B9-E663-09AF-D4CD-F3F34A818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89C285D-8FFE-CEFC-B71F-2D8016808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E224758-0019-31DD-1A26-9A883583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34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40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2267">
        <p159:morph option="byObject"/>
      </p:transition>
    </mc:Choice>
    <mc:Fallback xmlns="">
      <p:transition spd="slow" advTm="12267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6A57EF-49F6-632F-AB14-694984667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112000" cy="612000"/>
          </a:xfrm>
        </p:spPr>
        <p:txBody>
          <a:bodyPr anchor="ctr"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Wnioski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końcowe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F46C45A-8EB5-7833-AFD2-D305AC65E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4" y="3059994"/>
            <a:ext cx="4680000" cy="2520000"/>
          </a:xfrm>
        </p:spPr>
        <p:txBody>
          <a:bodyPr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Projekt potwierdza potencjał zastosowania modeli NLP, w analizie artykułów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o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narzędziach</a:t>
            </a: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l-PL" dirty="0" err="1">
                <a:latin typeface="Lato" panose="020F0502020204030203" pitchFamily="34" charset="0"/>
                <a:cs typeface="Lato" panose="020F0502020204030203" pitchFamily="34" charset="0"/>
              </a:rPr>
              <a:t>bioinformatycznych</a:t>
            </a: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. Choć sukcesy zostały osiągnięte, istnieje potencjał dalszego doskonalenia poprzez uwzględnienie większego i bardziej zróżnicowanego zbioru danych treningowych. Projekt stanowi ważny krok w kierunku ułatwienia dostępu do wiedzy </a:t>
            </a:r>
            <a:r>
              <a:rPr lang="pl-PL" dirty="0" err="1">
                <a:latin typeface="Lato" panose="020F0502020204030203" pitchFamily="34" charset="0"/>
                <a:cs typeface="Lato" panose="020F0502020204030203" pitchFamily="34" charset="0"/>
              </a:rPr>
              <a:t>bioinformatycznej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76F45B9-E663-09AF-D4CD-F3F34A818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89C285D-8FFE-CEFC-B71F-2D8016808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E224758-0019-31DD-1A26-9A883583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35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54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2255">
        <p159:morph option="byObject"/>
      </p:transition>
    </mc:Choice>
    <mc:Fallback xmlns="">
      <p:transition spd="slow" advTm="12255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PODZIĘKOWANIA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l-PL" smtClean="0">
                <a:latin typeface="Lato" panose="020F0502020204030203" pitchFamily="34" charset="0"/>
                <a:cs typeface="Lato" panose="020F0502020204030203" pitchFamily="34" charset="0"/>
              </a:rPr>
              <a:pPr rtl="0"/>
              <a:t>36</a:t>
            </a:fld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179">
        <p159:morph option="byObject"/>
      </p:transition>
    </mc:Choice>
    <mc:Fallback xmlns="">
      <p:transition spd="slow" advTm="4179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571235"/>
            <a:ext cx="6096000" cy="1715531"/>
          </a:xfrm>
        </p:spPr>
        <p:txBody>
          <a:bodyPr rtlCol="0"/>
          <a:lstStyle/>
          <a:p>
            <a:pPr algn="ctr" rtl="0"/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Przygotowanie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957">
        <p159:morph option="byObject"/>
      </p:transition>
    </mc:Choice>
    <mc:Fallback xmlns="">
      <p:transition spd="slow" advTm="3957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1020445"/>
            <a:ext cx="3959999" cy="1325563"/>
          </a:xfrm>
        </p:spPr>
        <p:txBody>
          <a:bodyPr rtlCol="0"/>
          <a:lstStyle/>
          <a:p>
            <a:pPr rtl="0"/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Przygotowanie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8" y="2924175"/>
            <a:ext cx="3960000" cy="2519363"/>
          </a:xfrm>
        </p:spPr>
        <p:txBody>
          <a:bodyPr rtlCol="0">
            <a:normAutofit/>
          </a:bodyPr>
          <a:lstStyle/>
          <a:p>
            <a:pPr algn="just" rtl="0">
              <a:lnSpc>
                <a:spcPct val="150000"/>
              </a:lnSpc>
            </a:pP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Przygotowanie danych stanowi fundament uczenia maszynowego, ponieważ 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ma to bezpośredni </a:t>
            </a: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wpływ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na jakość i skuteczność modeli.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Poprawnie</a:t>
            </a: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 przetworzone dane nie tylko 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zwiększają</a:t>
            </a: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 wydajność modelu,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lecz</a:t>
            </a: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 także umożliwiają bardziej precyzyjne prognozy </a:t>
            </a:r>
            <a:b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oraz</a:t>
            </a: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 decyzje oparte na analizie danych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Data — symbol zastępczy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l-PL" smtClean="0">
                <a:latin typeface="Lato" panose="020F0502020204030203" pitchFamily="34" charset="0"/>
                <a:cs typeface="Lato" panose="020F0502020204030203" pitchFamily="34" charset="0"/>
              </a:rPr>
              <a:pPr rtl="0"/>
              <a:t>5</a:t>
            </a:fld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251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1454">
        <p159:morph option="byObject"/>
      </p:transition>
    </mc:Choice>
    <mc:Fallback xmlns="">
      <p:transition spd="slow" advTm="11454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D4414B-2338-650C-F25C-747853AF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Przygotowanie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41ED8FA-4550-E180-4675-861A93E409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Pobranie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AAC0368F-6BE9-57F6-0565-66C97855B3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4341" y="4014606"/>
            <a:ext cx="1080000" cy="1080000"/>
          </a:xfr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CE45CEB-B6D2-7178-B883-BCA38B78A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wyCzyszczenie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1025DBDF-8DCE-51DC-0D3D-BA16DD2B751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 anchor="ctr"/>
          <a:lstStyle/>
          <a:p>
            <a:pPr algn="ctr"/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Zapisanie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ymbol zastępczy daty 8">
            <a:extLst>
              <a:ext uri="{FF2B5EF4-FFF2-40B4-BE49-F238E27FC236}">
                <a16:creationId xmlns:a16="http://schemas.microsoft.com/office/drawing/2014/main" id="{B30AF481-8627-C668-08C0-FD11FE0A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Symbol zastępczy stopki 9">
            <a:extLst>
              <a:ext uri="{FF2B5EF4-FFF2-40B4-BE49-F238E27FC236}">
                <a16:creationId xmlns:a16="http://schemas.microsoft.com/office/drawing/2014/main" id="{518CD15D-C2D8-3170-8C5D-3D5F34B5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Symbol zastępczy numeru slajdu 10">
            <a:extLst>
              <a:ext uri="{FF2B5EF4-FFF2-40B4-BE49-F238E27FC236}">
                <a16:creationId xmlns:a16="http://schemas.microsoft.com/office/drawing/2014/main" id="{7AF48FA5-E4EF-2B1A-1615-1121A300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6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8138AE23-F371-FBA6-3E28-00B13795E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7659" y="4014606"/>
            <a:ext cx="1080000" cy="1080000"/>
          </a:xfrm>
          <a:prstGeom prst="rect">
            <a:avLst/>
          </a:prstGeom>
        </p:spPr>
      </p:pic>
      <p:pic>
        <p:nvPicPr>
          <p:cNvPr id="16" name="Grafika 15">
            <a:extLst>
              <a:ext uri="{FF2B5EF4-FFF2-40B4-BE49-F238E27FC236}">
                <a16:creationId xmlns:a16="http://schemas.microsoft.com/office/drawing/2014/main" id="{10449BE2-11F5-D5CC-B9F0-1FB84E85EE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6000" y="4014606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68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533">
        <p159:morph option="byObject"/>
      </p:transition>
    </mc:Choice>
    <mc:Fallback xmlns="">
      <p:transition spd="slow" advTm="5533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E44A9776-7662-1304-9AF2-FBB4007E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Pobranie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134F96D-E50D-ABAF-6C17-DB77588C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34D149D-F648-5B59-8C60-9019B810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C3092B3-5CF8-FCB1-3B2D-3A30CF08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7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" name="Symbol zastępczy zawartości 12">
            <a:extLst>
              <a:ext uri="{FF2B5EF4-FFF2-40B4-BE49-F238E27FC236}">
                <a16:creationId xmlns:a16="http://schemas.microsoft.com/office/drawing/2014/main" id="{0E7125FA-9C2F-B84C-FF68-BEB97D678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3800" y="601356"/>
            <a:ext cx="720000" cy="720000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1ABA1687-1F8C-5799-D46A-A1249C74E840}"/>
              </a:ext>
            </a:extLst>
          </p:cNvPr>
          <p:cNvSpPr txBox="1"/>
          <p:nvPr/>
        </p:nvSpPr>
        <p:spPr>
          <a:xfrm>
            <a:off x="838200" y="156357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aasdasd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3672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147">
        <p159:morph option="byObject"/>
      </p:transition>
    </mc:Choice>
    <mc:Fallback xmlns="">
      <p:transition spd="slow" advTm="4147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D4414B-2338-650C-F25C-747853AF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Przygotowanie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41ED8FA-4550-E180-4675-861A93E409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Pobranie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AAC0368F-6BE9-57F6-0565-66C97855B3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4341" y="4014606"/>
            <a:ext cx="1080000" cy="1080000"/>
          </a:xfr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CE45CEB-B6D2-7178-B883-BCA38B78A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wyCzyszczenie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1025DBDF-8DCE-51DC-0D3D-BA16DD2B751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 anchor="ctr"/>
          <a:lstStyle/>
          <a:p>
            <a:pPr algn="ctr"/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Zapisanie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ymbol zastępczy daty 8">
            <a:extLst>
              <a:ext uri="{FF2B5EF4-FFF2-40B4-BE49-F238E27FC236}">
                <a16:creationId xmlns:a16="http://schemas.microsoft.com/office/drawing/2014/main" id="{B30AF481-8627-C668-08C0-FD11FE0A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Symbol zastępczy stopki 9">
            <a:extLst>
              <a:ext uri="{FF2B5EF4-FFF2-40B4-BE49-F238E27FC236}">
                <a16:creationId xmlns:a16="http://schemas.microsoft.com/office/drawing/2014/main" id="{518CD15D-C2D8-3170-8C5D-3D5F34B5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Symbol zastępczy numeru slajdu 10">
            <a:extLst>
              <a:ext uri="{FF2B5EF4-FFF2-40B4-BE49-F238E27FC236}">
                <a16:creationId xmlns:a16="http://schemas.microsoft.com/office/drawing/2014/main" id="{7AF48FA5-E4EF-2B1A-1615-1121A300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8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8138AE23-F371-FBA6-3E28-00B13795E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7659" y="4014606"/>
            <a:ext cx="1080000" cy="1080000"/>
          </a:xfrm>
          <a:prstGeom prst="rect">
            <a:avLst/>
          </a:prstGeom>
        </p:spPr>
      </p:pic>
      <p:pic>
        <p:nvPicPr>
          <p:cNvPr id="16" name="Grafika 15">
            <a:extLst>
              <a:ext uri="{FF2B5EF4-FFF2-40B4-BE49-F238E27FC236}">
                <a16:creationId xmlns:a16="http://schemas.microsoft.com/office/drawing/2014/main" id="{10449BE2-11F5-D5CC-B9F0-1FB84E85EE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6000" y="4014606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30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533">
        <p159:morph option="byObject"/>
      </p:transition>
    </mc:Choice>
    <mc:Fallback xmlns="">
      <p:transition spd="slow" advTm="5533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E44A9776-7662-1304-9AF2-FBB4007E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wyCzyszczenie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134F96D-E50D-ABAF-6C17-DB77588C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34D149D-F648-5B59-8C60-9019B810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C3092B3-5CF8-FCB1-3B2D-3A30CF08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9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ABA1687-1F8C-5799-D46A-A1249C74E840}"/>
              </a:ext>
            </a:extLst>
          </p:cNvPr>
          <p:cNvSpPr txBox="1"/>
          <p:nvPr/>
        </p:nvSpPr>
        <p:spPr>
          <a:xfrm>
            <a:off x="838200" y="156357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aasdasd</a:t>
            </a:r>
            <a:endParaRPr lang="pl-PL" dirty="0"/>
          </a:p>
        </p:txBody>
      </p:sp>
      <p:pic>
        <p:nvPicPr>
          <p:cNvPr id="10" name="Grafika 9">
            <a:extLst>
              <a:ext uri="{FF2B5EF4-FFF2-40B4-BE49-F238E27FC236}">
                <a16:creationId xmlns:a16="http://schemas.microsoft.com/office/drawing/2014/main" id="{3D14DF41-30D4-789D-DF79-BF510A592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3800" y="601356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00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126">
        <p159:morph option="byObject"/>
      </p:transition>
    </mc:Choice>
    <mc:Fallback xmlns="">
      <p:transition spd="slow" advTm="3126">
        <p:fade/>
      </p:transition>
    </mc:Fallback>
  </mc:AlternateContent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1_TF56180624_Win32" id="{8862C0A0-8013-46C7-AF68-691B9899ECBA}" vid="{61C0B28A-C360-492B-97B7-84C40F8956AC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purl.org/dc/elements/1.1/"/>
    <ds:schemaRef ds:uri="71af3243-3dd4-4a8d-8c0d-dd76da1f02a5"/>
    <ds:schemaRef ds:uri="http://www.w3.org/XML/1998/namespace"/>
    <ds:schemaRef ds:uri="16c05727-aa75-4e4a-9b5f-8a80a1165891"/>
    <ds:schemaRef ds:uri="230e9df3-be65-4c73-a93b-d1236ebd677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Minimalistyczna prezentacja handlowa</Template>
  <TotalTime>610</TotalTime>
  <Words>799</Words>
  <Application>Microsoft Office PowerPoint</Application>
  <PresentationFormat>Panoramiczny</PresentationFormat>
  <Paragraphs>249</Paragraphs>
  <Slides>36</Slides>
  <Notes>13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36</vt:i4>
      </vt:variant>
    </vt:vector>
  </HeadingPairs>
  <TitlesOfParts>
    <vt:vector size="40" baseType="lpstr">
      <vt:lpstr>Arial</vt:lpstr>
      <vt:lpstr>Calibri</vt:lpstr>
      <vt:lpstr>Lato</vt:lpstr>
      <vt:lpstr>Monoline</vt:lpstr>
      <vt:lpstr>Projekt inżynierski</vt:lpstr>
      <vt:lpstr>Inteligentna wyszukiwarka narzędzi bioinformatycznych stworzona w oparciu  o algorytmy klasy NLP</vt:lpstr>
      <vt:lpstr>O PROJEKCIE</vt:lpstr>
      <vt:lpstr>Przygotowanie danych</vt:lpstr>
      <vt:lpstr>Przygotowanie danych</vt:lpstr>
      <vt:lpstr>Przygotowanie danych</vt:lpstr>
      <vt:lpstr>Pobranie danych</vt:lpstr>
      <vt:lpstr>Przygotowanie danych</vt:lpstr>
      <vt:lpstr>wyCzyszczenie danych</vt:lpstr>
      <vt:lpstr>Przygotowanie danych</vt:lpstr>
      <vt:lpstr>Zapisanie danych</vt:lpstr>
      <vt:lpstr>Przygotowanie danych</vt:lpstr>
      <vt:lpstr>Model nlp</vt:lpstr>
      <vt:lpstr>Model nlp</vt:lpstr>
      <vt:lpstr>Model nlp</vt:lpstr>
      <vt:lpstr>WYBÓR</vt:lpstr>
      <vt:lpstr>Model nlp</vt:lpstr>
      <vt:lpstr>Wczytanie danych</vt:lpstr>
      <vt:lpstr>Model nlp</vt:lpstr>
      <vt:lpstr>Oznaczenie dokumentów</vt:lpstr>
      <vt:lpstr>Model nlp</vt:lpstr>
      <vt:lpstr>Trening oraz walidacja</vt:lpstr>
      <vt:lpstr>Model nlp</vt:lpstr>
      <vt:lpstr>strona internetowa</vt:lpstr>
      <vt:lpstr>strona internetowa</vt:lpstr>
      <vt:lpstr>Strona internetowa</vt:lpstr>
      <vt:lpstr>Interfejs użytkownika</vt:lpstr>
      <vt:lpstr>Strona internetowa</vt:lpstr>
      <vt:lpstr>Integracja modelu</vt:lpstr>
      <vt:lpstr>Strona internetowa</vt:lpstr>
      <vt:lpstr>Terminarz prac</vt:lpstr>
      <vt:lpstr>Terminarz prac</vt:lpstr>
      <vt:lpstr>Podsumowanie</vt:lpstr>
      <vt:lpstr>Główne osiągnięcia projektu</vt:lpstr>
      <vt:lpstr>Wnioski końcowe</vt:lpstr>
      <vt:lpstr>PODZIĘKOWANIA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inżynierski</dc:title>
  <dc:creator>Albert Gawin</dc:creator>
  <cp:lastModifiedBy>Albert Gawin</cp:lastModifiedBy>
  <cp:revision>2</cp:revision>
  <dcterms:created xsi:type="dcterms:W3CDTF">2024-01-19T20:14:53Z</dcterms:created>
  <dcterms:modified xsi:type="dcterms:W3CDTF">2024-01-22T06:29:58Z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