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7"/>
  </p:notesMasterIdLst>
  <p:handoutMasterIdLst>
    <p:handoutMasterId r:id="rId48"/>
  </p:handoutMasterIdLst>
  <p:sldIdLst>
    <p:sldId id="256" r:id="rId5"/>
    <p:sldId id="295" r:id="rId6"/>
    <p:sldId id="277" r:id="rId7"/>
    <p:sldId id="258" r:id="rId8"/>
    <p:sldId id="301" r:id="rId9"/>
    <p:sldId id="317" r:id="rId10"/>
    <p:sldId id="310" r:id="rId11"/>
    <p:sldId id="340" r:id="rId12"/>
    <p:sldId id="314" r:id="rId13"/>
    <p:sldId id="345" r:id="rId14"/>
    <p:sldId id="346" r:id="rId15"/>
    <p:sldId id="347" r:id="rId16"/>
    <p:sldId id="348" r:id="rId17"/>
    <p:sldId id="349" r:id="rId18"/>
    <p:sldId id="350" r:id="rId19"/>
    <p:sldId id="341" r:id="rId20"/>
    <p:sldId id="312" r:id="rId21"/>
    <p:sldId id="342" r:id="rId22"/>
    <p:sldId id="296" r:id="rId23"/>
    <p:sldId id="302" r:id="rId24"/>
    <p:sldId id="307" r:id="rId25"/>
    <p:sldId id="319" r:id="rId26"/>
    <p:sldId id="331" r:id="rId27"/>
    <p:sldId id="320" r:id="rId28"/>
    <p:sldId id="332" r:id="rId29"/>
    <p:sldId id="321" r:id="rId30"/>
    <p:sldId id="333" r:id="rId31"/>
    <p:sldId id="322" r:id="rId32"/>
    <p:sldId id="334" r:id="rId33"/>
    <p:sldId id="297" r:id="rId34"/>
    <p:sldId id="303" r:id="rId35"/>
    <p:sldId id="308" r:id="rId36"/>
    <p:sldId id="327" r:id="rId37"/>
    <p:sldId id="343" r:id="rId38"/>
    <p:sldId id="329" r:id="rId39"/>
    <p:sldId id="344" r:id="rId40"/>
    <p:sldId id="298" r:id="rId41"/>
    <p:sldId id="294" r:id="rId42"/>
    <p:sldId id="300" r:id="rId43"/>
    <p:sldId id="335" r:id="rId44"/>
    <p:sldId id="336" r:id="rId45"/>
    <p:sldId id="276" r:id="rId4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0A3"/>
    <a:srgbClr val="E7BB9B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0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84C721-F4C4-4104-B212-36410AB85D48}" type="datetime1">
              <a:rPr lang="pl-PL" smtClean="0"/>
              <a:t>22.01.2024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33FC-E0B7-45D5-9DAE-FE7605F8B9DB}" type="datetime1">
              <a:rPr lang="pl-PL" smtClean="0"/>
              <a:pPr/>
              <a:t>22.01.2024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3730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453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6178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5546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558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131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200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527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99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6933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511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31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 rynkow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Zawartość — symbol zastępczy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27" name="Zawartość — symbol zastępczy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wa elementy zawartośc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0" name="Tekst — symbol zastępczy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5" name="Tekst — symbol zastępczy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7" name="Tekst — symbol zastępczy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9" name="Tekst — symbol zastępczy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Tekst — symbol zastępczy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6" name="Tekst — symbol zastępczy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Data — symbol zastępczy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37" name="Stopka — symbol zastępczy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38" name="Numer slajdu — symbol zastępczy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a SmartArt 6 — symbol zastępczy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grafikę SmartArt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4 osob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8 osó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5" name="Obraz — symbol zastępczy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Obraz — symbol zastępczy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7" name="Obraz — symbol zastępczy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58" name="Obraz — symbol zastępczy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4" name="Tekst — symbol zastępczy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2" name="Tekst — symbol zastępczy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9" name="Tekst — symbol zastępczy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3" name="Tekst — symbol zastępczy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0" name="Tekst — symbol zastępczy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4" name="Tekst — symbol zastępczy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1" name="Tekst — symbol zastępczy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5" name="Tekst — symbol zastępczy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7" name="Tekst — symbol zastępczy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4" name="Zawartość — symbol zastępczy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Zawartość — symbol zastępczy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9" name="Tekst — symbol zastępczy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awartość — symbol zastępczy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kończen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spotkan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a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5" name="Tekst — symbol zastępczy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6" name="Tekst — symbol zastępczy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7" name="Tekst — symbol zastępczy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2" name="Tekst — symbol zastępczy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a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4" name="Tekst — symbol zastępczy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stę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 — symbol zastępczy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Data — symbol zastępczy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8" name="Stopka — symbol zastępczy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9" name="Numer slajdu — symbol zastępczy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y elementy zawartośc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9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Relationship Id="rId9" Type="http://schemas.openxmlformats.org/officeDocument/2006/relationships/image" Target="../media/image51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443025" cy="1122202"/>
          </a:xfrm>
        </p:spPr>
        <p:txBody>
          <a:bodyPr rtlCol="0"/>
          <a:lstStyle/>
          <a:p>
            <a:pPr rtl="0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10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3D14DF41-30D4-789D-DF79-BF510A592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  <p:sp>
        <p:nvSpPr>
          <p:cNvPr id="2" name="Podtytuł 2">
            <a:extLst>
              <a:ext uri="{FF2B5EF4-FFF2-40B4-BE49-F238E27FC236}">
                <a16:creationId xmlns:a16="http://schemas.microsoft.com/office/drawing/2014/main" id="{8F4CA874-407D-50BF-8AAD-4AA1238DE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3040314"/>
            <a:ext cx="10515600" cy="180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there is more to brain connections than the mere transfer of signals between 5 brain regions. behavior and cognition emerge through cortical area interaction.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8FB323C5-85FB-5E12-FC29-51F45535A2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98029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1. </a:t>
            </a:r>
            <a:r>
              <a:rPr lang="en-US" sz="2400" dirty="0" err="1">
                <a:latin typeface="Lato" panose="020F0502020204030203" pitchFamily="34" charset="0"/>
                <a:cs typeface="Lato" panose="020F0502020204030203" pitchFamily="34" charset="0"/>
              </a:rPr>
              <a:t>Zmniejszanie</a:t>
            </a: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 liter</a:t>
            </a:r>
            <a:endParaRPr lang="pl-PL" sz="2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35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11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3D14DF41-30D4-789D-DF79-BF510A592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  <p:sp>
        <p:nvSpPr>
          <p:cNvPr id="2" name="Podtytuł 2">
            <a:extLst>
              <a:ext uri="{FF2B5EF4-FFF2-40B4-BE49-F238E27FC236}">
                <a16:creationId xmlns:a16="http://schemas.microsoft.com/office/drawing/2014/main" id="{8F4CA874-407D-50BF-8AAD-4AA1238DE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3040314"/>
            <a:ext cx="10515600" cy="180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there is more to brain connections than the mere transfer of signals between 5 brain regions. behavior and cognition emerge through cortical area interaction.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8FB323C5-85FB-5E12-FC29-51F45535A2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98029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2. </a:t>
            </a:r>
            <a:r>
              <a:rPr lang="en-US" sz="2400" dirty="0" err="1">
                <a:latin typeface="Lato" panose="020F0502020204030203" pitchFamily="34" charset="0"/>
                <a:cs typeface="Lato" panose="020F0502020204030203" pitchFamily="34" charset="0"/>
              </a:rPr>
              <a:t>Usuwanie</a:t>
            </a: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cs typeface="Lato" panose="020F0502020204030203" pitchFamily="34" charset="0"/>
              </a:rPr>
              <a:t>łamań</a:t>
            </a: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cs typeface="Lato" panose="020F0502020204030203" pitchFamily="34" charset="0"/>
              </a:rPr>
              <a:t>linii</a:t>
            </a:r>
            <a:endParaRPr lang="pl-PL" sz="2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23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12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3D14DF41-30D4-789D-DF79-BF510A592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  <p:sp>
        <p:nvSpPr>
          <p:cNvPr id="2" name="Podtytuł 2">
            <a:extLst>
              <a:ext uri="{FF2B5EF4-FFF2-40B4-BE49-F238E27FC236}">
                <a16:creationId xmlns:a16="http://schemas.microsoft.com/office/drawing/2014/main" id="{8F4CA874-407D-50BF-8AAD-4AA1238DE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3040314"/>
            <a:ext cx="10515600" cy="180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there is more to brain connections than the mere transfer of signals between 5 brain regions behavior and cognition emerge through cortical area interaction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8FB323C5-85FB-5E12-FC29-51F45535A2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98029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3. </a:t>
            </a:r>
            <a:r>
              <a:rPr lang="en-US" sz="2400" dirty="0" err="1">
                <a:latin typeface="Lato" panose="020F0502020204030203" pitchFamily="34" charset="0"/>
                <a:cs typeface="Lato" panose="020F0502020204030203" pitchFamily="34" charset="0"/>
              </a:rPr>
              <a:t>Usuwanie</a:t>
            </a: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cs typeface="Lato" panose="020F0502020204030203" pitchFamily="34" charset="0"/>
              </a:rPr>
              <a:t>punktacji</a:t>
            </a:r>
            <a:endParaRPr lang="pl-PL" sz="2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83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13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3D14DF41-30D4-789D-DF79-BF510A592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  <p:sp>
        <p:nvSpPr>
          <p:cNvPr id="2" name="Podtytuł 2">
            <a:extLst>
              <a:ext uri="{FF2B5EF4-FFF2-40B4-BE49-F238E27FC236}">
                <a16:creationId xmlns:a16="http://schemas.microsoft.com/office/drawing/2014/main" id="{8F4CA874-407D-50BF-8AAD-4AA1238DE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3040314"/>
            <a:ext cx="10515600" cy="180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['brain', 'connections', 'mere', 'transfer', 'signals', '5', 'brain', 'regions', 'behavior', 'cognition', 'emerge', 'cortical', 'area', 'interaction']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8FB323C5-85FB-5E12-FC29-51F45535A2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98029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4. </a:t>
            </a:r>
            <a:r>
              <a:rPr lang="en-US" sz="2400" dirty="0" err="1">
                <a:latin typeface="Lato" panose="020F0502020204030203" pitchFamily="34" charset="0"/>
                <a:cs typeface="Lato" panose="020F0502020204030203" pitchFamily="34" charset="0"/>
              </a:rPr>
              <a:t>Usuwanie</a:t>
            </a: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cs typeface="Lato" panose="020F0502020204030203" pitchFamily="34" charset="0"/>
              </a:rPr>
              <a:t>słów</a:t>
            </a: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 ze stop </a:t>
            </a:r>
            <a:r>
              <a:rPr lang="en-US" sz="2400" dirty="0" err="1">
                <a:latin typeface="Lato" panose="020F0502020204030203" pitchFamily="34" charset="0"/>
                <a:cs typeface="Lato" panose="020F0502020204030203" pitchFamily="34" charset="0"/>
              </a:rPr>
              <a:t>listy</a:t>
            </a:r>
            <a:endParaRPr lang="pl-PL" sz="2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28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14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3D14DF41-30D4-789D-DF79-BF510A592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  <p:sp>
        <p:nvSpPr>
          <p:cNvPr id="2" name="Podtytuł 2">
            <a:extLst>
              <a:ext uri="{FF2B5EF4-FFF2-40B4-BE49-F238E27FC236}">
                <a16:creationId xmlns:a16="http://schemas.microsoft.com/office/drawing/2014/main" id="{8F4CA874-407D-50BF-8AAD-4AA1238DE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3040314"/>
            <a:ext cx="10515600" cy="180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['brain', 'connections', 'mere', 'transfer', 'signals', '', 'brain', 'regions', 'behavior', 'cognition', 'emerge', 'cortical', 'area', 'interaction']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8FB323C5-85FB-5E12-FC29-51F45535A2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98029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5. </a:t>
            </a:r>
            <a:r>
              <a:rPr lang="en-US" sz="2400" dirty="0" err="1">
                <a:latin typeface="Lato" panose="020F0502020204030203" pitchFamily="34" charset="0"/>
                <a:cs typeface="Lato" panose="020F0502020204030203" pitchFamily="34" charset="0"/>
              </a:rPr>
              <a:t>Usuwanie</a:t>
            </a: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cs typeface="Lato" panose="020F0502020204030203" pitchFamily="34" charset="0"/>
              </a:rPr>
              <a:t>cyfr</a:t>
            </a:r>
            <a:endParaRPr lang="pl-PL" sz="2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14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15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3D14DF41-30D4-789D-DF79-BF510A592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  <p:sp>
        <p:nvSpPr>
          <p:cNvPr id="2" name="Podtytuł 2">
            <a:extLst>
              <a:ext uri="{FF2B5EF4-FFF2-40B4-BE49-F238E27FC236}">
                <a16:creationId xmlns:a16="http://schemas.microsoft.com/office/drawing/2014/main" id="{8F4CA874-407D-50BF-8AAD-4AA1238DE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3040314"/>
            <a:ext cx="10515600" cy="180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brain connection mere transfer signal   brain region behavior cognition emerge cortical area interaction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8FB323C5-85FB-5E12-FC29-51F45535A2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98029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6. </a:t>
            </a:r>
            <a:r>
              <a:rPr lang="en-US" sz="2400" dirty="0" err="1">
                <a:latin typeface="Lato" panose="020F0502020204030203" pitchFamily="34" charset="0"/>
                <a:cs typeface="Lato" panose="020F0502020204030203" pitchFamily="34" charset="0"/>
              </a:rPr>
              <a:t>Specjalna</a:t>
            </a: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cs typeface="Lato" panose="020F0502020204030203" pitchFamily="34" charset="0"/>
              </a:rPr>
              <a:t>lematyzacja</a:t>
            </a:r>
            <a:endParaRPr lang="pl-PL" sz="2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47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D4414B-2338-650C-F25C-747853AF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1ED8FA-4550-E180-4675-861A93E40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Pobranie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AAC0368F-6BE9-57F6-0565-66C97855B3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4341" y="4014606"/>
            <a:ext cx="1080000" cy="1080000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CE45CEB-B6D2-7178-B883-BCA38B78A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025DBDF-8DCE-51DC-0D3D-BA16DD2B751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Zapisanie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B30AF481-8627-C668-08C0-FD11FE0A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518CD15D-C2D8-3170-8C5D-3D5F34B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7AF48FA5-E4EF-2B1A-1615-1121A30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16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138AE23-F371-FBA6-3E28-00B13795E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659" y="4014606"/>
            <a:ext cx="1080000" cy="1080000"/>
          </a:xfrm>
          <a:prstGeom prst="rect">
            <a:avLst/>
          </a:pr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10449BE2-11F5-D5CC-B9F0-1FB84E85E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6000" y="401460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98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Zapisanie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17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23BAA48-4034-7D7C-3A7C-DDCD889FC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4352"/>
            <a:ext cx="720000" cy="720000"/>
          </a:xfrm>
          <a:prstGeom prst="rect">
            <a:avLst/>
          </a:prstGeom>
        </p:spPr>
      </p:pic>
      <p:sp>
        <p:nvSpPr>
          <p:cNvPr id="2" name="Podtytuł 2">
            <a:extLst>
              <a:ext uri="{FF2B5EF4-FFF2-40B4-BE49-F238E27FC236}">
                <a16:creationId xmlns:a16="http://schemas.microsoft.com/office/drawing/2014/main" id="{6C58E355-BE75-B156-6552-47ED39042C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1929915"/>
            <a:ext cx="10515600" cy="180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Przetworzone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dane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zostały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zapisane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w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formie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plików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folderu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clean_data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Nazwa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każdego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z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tych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plików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zawiera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w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sobie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numer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identyfikujący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przetworzone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artykuły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sz="18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590BA412-E0A7-B3FC-E7CC-A2B34A6F6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305" y="3969142"/>
            <a:ext cx="341738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82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D4414B-2338-650C-F25C-747853AF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1ED8FA-4550-E180-4675-861A93E40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Pobranie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AAC0368F-6BE9-57F6-0565-66C97855B3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4341" y="4014606"/>
            <a:ext cx="1080000" cy="1080000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CE45CEB-B6D2-7178-B883-BCA38B78A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025DBDF-8DCE-51DC-0D3D-BA16DD2B751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Zapisanie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B30AF481-8627-C668-08C0-FD11FE0A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518CD15D-C2D8-3170-8C5D-3D5F34B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7AF48FA5-E4EF-2B1A-1615-1121A30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18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138AE23-F371-FBA6-3E28-00B13795E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659" y="4014606"/>
            <a:ext cx="1080000" cy="1080000"/>
          </a:xfrm>
          <a:prstGeom prst="rect">
            <a:avLst/>
          </a:pr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10449BE2-11F5-D5CC-B9F0-1FB84E85E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6000" y="401460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84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71235"/>
            <a:ext cx="6096000" cy="1715531"/>
          </a:xfrm>
        </p:spPr>
        <p:txBody>
          <a:bodyPr rtlCol="0"/>
          <a:lstStyle/>
          <a:p>
            <a:pPr algn="ctr" rtl="0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nlp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63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7434" y="0"/>
            <a:ext cx="8784566" cy="6858001"/>
          </a:xfrm>
        </p:spPr>
        <p:txBody>
          <a:bodyPr rtlCol="0" anchor="ctr"/>
          <a:lstStyle/>
          <a:p>
            <a:pPr algn="ctr"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Inteligentna wyszukiwarka narzędzi </a:t>
            </a:r>
            <a:r>
              <a:rPr lang="pl-PL" dirty="0" err="1">
                <a:latin typeface="Lato" panose="020F0502020204030203" pitchFamily="34" charset="0"/>
                <a:cs typeface="Lato" panose="020F0502020204030203" pitchFamily="34" charset="0"/>
              </a:rPr>
              <a:t>bioinformatycznych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stworzona w oparciu </a:t>
            </a:r>
            <a:b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o algorytmy klasy NLP</a:t>
            </a:r>
          </a:p>
        </p:txBody>
      </p:sp>
    </p:spTree>
    <p:extLst>
      <p:ext uri="{BB962C8B-B14F-4D97-AF65-F5344CB8AC3E}">
        <p14:creationId xmlns:p14="http://schemas.microsoft.com/office/powerpoint/2010/main" val="1172996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819229" cy="1325563"/>
          </a:xfrm>
        </p:spPr>
        <p:txBody>
          <a:bodyPr rtlCol="0"/>
          <a:lstStyle/>
          <a:p>
            <a:pPr rtl="0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nlp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924175"/>
            <a:ext cx="3960000" cy="2913380"/>
          </a:xfrm>
        </p:spPr>
        <p:txBody>
          <a:bodyPr rtlCol="0">
            <a:normAutofit/>
          </a:bodyPr>
          <a:lstStyle/>
          <a:p>
            <a:pPr algn="just" rtl="0">
              <a:lnSpc>
                <a:spcPct val="150000"/>
              </a:lnSpc>
            </a:pP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Przetwarzanie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języka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naturalnego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znane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również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jako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NLP (ang. Natural Language Processing), to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technika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umożliwiająca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zrozumienie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interpretację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ludzkiego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języka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Wykorzystuje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zaawansowane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algorytmy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do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analizy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tekstów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. Dzięki NLP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możliwe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jest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rozwijanie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systemów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takich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jak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tłumaczenia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analiza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dokumentów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>
                <a:latin typeface="Lato" panose="020F0502020204030203" pitchFamily="34" charset="0"/>
                <a:cs typeface="Lato" panose="020F0502020204030203" pitchFamily="34" charset="0"/>
              </a:rPr>
              <a:pPr rtl="0"/>
              <a:t>20</a:t>
            </a:fld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42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FC7DE-C0A7-7FFE-2565-DFD98764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nlp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4E0169-993E-2AF8-4118-4F4C5A01A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12400" y="148113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Wybór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84DD1D-12C8-A61D-9FD0-4725DD0968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800" y="2557463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Wczytanie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3DBBD3-DE01-77C2-48BF-5D4682ABB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200" y="363378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Oznaczenie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dokumentów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2E22A58-709F-E1F6-DF39-91EE9FC188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5600" y="4710114"/>
            <a:ext cx="2529691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trening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walidacja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A078709-743C-14CB-1713-8ED3D3CD04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Word2Vec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czy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Doc2Vec</a:t>
            </a:r>
            <a:endParaRPr lang="pl-PL" sz="1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6EF46450-F0FC-6E44-5636-55C7E5E1FF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Proces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ładowania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wyczyszczonych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sz="1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11178F57-7A6C-B4A1-8EE2-106D6D6C24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nauki</a:t>
            </a:r>
            <a:endParaRPr lang="pl-PL" sz="1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DFEE992B-AE3C-460F-B009-E36783FB75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Szukanie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najlepszej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kombinacji</a:t>
            </a:r>
            <a:r>
              <a:rPr lang="en-US" sz="1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Lato" panose="020F0502020204030203" pitchFamily="34" charset="0"/>
              </a:rPr>
              <a:t>hiperparametrów</a:t>
            </a:r>
            <a:endParaRPr lang="pl-PL" sz="1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daty 10">
            <a:extLst>
              <a:ext uri="{FF2B5EF4-FFF2-40B4-BE49-F238E27FC236}">
                <a16:creationId xmlns:a16="http://schemas.microsoft.com/office/drawing/2014/main" id="{F3BE2C34-FC27-D13C-379E-F7172EEE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12" name="Symbol zastępczy stopki 11">
            <a:extLst>
              <a:ext uri="{FF2B5EF4-FFF2-40B4-BE49-F238E27FC236}">
                <a16:creationId xmlns:a16="http://schemas.microsoft.com/office/drawing/2014/main" id="{1CA2B871-8190-4464-2E21-A6ED773D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928304" cy="365125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Symbol zastępczy numeru slajdu 12">
            <a:extLst>
              <a:ext uri="{FF2B5EF4-FFF2-40B4-BE49-F238E27FC236}">
                <a16:creationId xmlns:a16="http://schemas.microsoft.com/office/drawing/2014/main" id="{EE71C1B3-FC49-FCA3-36D7-DB6C677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21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9" name="Grafika 18">
            <a:extLst>
              <a:ext uri="{FF2B5EF4-FFF2-40B4-BE49-F238E27FC236}">
                <a16:creationId xmlns:a16="http://schemas.microsoft.com/office/drawing/2014/main" id="{7DF1AA88-BED5-03B9-6023-44F2F919C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445" y="2634638"/>
            <a:ext cx="360000" cy="360000"/>
          </a:xfrm>
          <a:prstGeom prst="rect">
            <a:avLst/>
          </a:prstGeom>
        </p:spPr>
      </p:pic>
      <p:pic>
        <p:nvPicPr>
          <p:cNvPr id="23" name="Grafika 22">
            <a:extLst>
              <a:ext uri="{FF2B5EF4-FFF2-40B4-BE49-F238E27FC236}">
                <a16:creationId xmlns:a16="http://schemas.microsoft.com/office/drawing/2014/main" id="{21DF54BF-A2E2-B8CE-0388-5DC9FA28F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800" y="1558313"/>
            <a:ext cx="360000" cy="360000"/>
          </a:xfrm>
          <a:prstGeom prst="rect">
            <a:avLst/>
          </a:prstGeom>
        </p:spPr>
      </p:pic>
      <p:pic>
        <p:nvPicPr>
          <p:cNvPr id="25" name="Grafika 24">
            <a:extLst>
              <a:ext uri="{FF2B5EF4-FFF2-40B4-BE49-F238E27FC236}">
                <a16:creationId xmlns:a16="http://schemas.microsoft.com/office/drawing/2014/main" id="{2222DB77-6DB2-9E78-94B5-71191E486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2964" y="3710963"/>
            <a:ext cx="360000" cy="360000"/>
          </a:xfrm>
          <a:prstGeom prst="rect">
            <a:avLst/>
          </a:prstGeom>
        </p:spPr>
      </p:pic>
      <p:pic>
        <p:nvPicPr>
          <p:cNvPr id="27" name="Grafika 26">
            <a:extLst>
              <a:ext uri="{FF2B5EF4-FFF2-40B4-BE49-F238E27FC236}">
                <a16:creationId xmlns:a16="http://schemas.microsoft.com/office/drawing/2014/main" id="{BD89CD70-89E8-9992-0104-F3F9DA6243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5291" y="479277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90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WYBÓR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22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17CF3EFC-48B4-CE0F-78A6-022EC2BCC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4352"/>
            <a:ext cx="720000" cy="720000"/>
          </a:xfrm>
          <a:prstGeom prst="rect">
            <a:avLst/>
          </a:prstGeom>
        </p:spPr>
      </p:pic>
      <p:sp>
        <p:nvSpPr>
          <p:cNvPr id="7" name="Podtytuł 2">
            <a:extLst>
              <a:ext uri="{FF2B5EF4-FFF2-40B4-BE49-F238E27FC236}">
                <a16:creationId xmlns:a16="http://schemas.microsoft.com/office/drawing/2014/main" id="{88DB95F1-E65D-F5DF-9820-B6C8A88357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52133" y="1695117"/>
            <a:ext cx="6480000" cy="216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Word2Vec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jest to technika polegająca na zamianie słów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na wektory liczbowe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a pomocą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których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wyszukuje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podobieństwa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1800" dirty="0" err="1">
                <a:latin typeface="Lato" panose="020F0502020204030203" pitchFamily="34" charset="0"/>
                <a:cs typeface="Lato" panose="020F0502020204030203" pitchFamily="34" charset="0"/>
              </a:rPr>
              <a:t>sł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ów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sz="18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C92DAA4-8903-FBE7-6E9B-12FBEA223D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76" y="1690688"/>
            <a:ext cx="3477847" cy="2160000"/>
          </a:xfrm>
          <a:prstGeom prst="rect">
            <a:avLst/>
          </a:prstGeom>
        </p:spPr>
      </p:pic>
      <p:sp>
        <p:nvSpPr>
          <p:cNvPr id="10" name="Podtytuł 2">
            <a:extLst>
              <a:ext uri="{FF2B5EF4-FFF2-40B4-BE49-F238E27FC236}">
                <a16:creationId xmlns:a16="http://schemas.microsoft.com/office/drawing/2014/main" id="{DEFCF0CA-60CC-5DA9-6115-7C6DDD9E1E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873800" y="4026539"/>
            <a:ext cx="6480000" cy="216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Doc2Vec jest to technika polegająca na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przedstawieniu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 całego dokumentu jako wektora liczbowego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, za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pomocą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którego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model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znajduje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podobieństwa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artykułu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wejścia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użytkownika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sz="18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5A847C9-2AF6-33C2-8FE0-7F1968C6F5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33" y="4026904"/>
            <a:ext cx="3261360" cy="21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97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FC7DE-C0A7-7FFE-2565-DFD98764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nlp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4E0169-993E-2AF8-4118-4F4C5A01A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12400" y="148113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Wybór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84DD1D-12C8-A61D-9FD0-4725DD0968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800" y="2557463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Wczytanie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3DBBD3-DE01-77C2-48BF-5D4682ABB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200" y="363378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Oznaczenie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dokumentów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2E22A58-709F-E1F6-DF39-91EE9FC188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5600" y="4710114"/>
            <a:ext cx="2529691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trening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walidacja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A078709-743C-14CB-1713-8ED3D3CD04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Word2Vec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czy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Doc2Vec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6EF46450-F0FC-6E44-5636-55C7E5E1FF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Proces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ładowania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wyczyszczonych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11178F57-7A6C-B4A1-8EE2-106D6D6C24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nauki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DFEE992B-AE3C-460F-B009-E36783FB75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Szukanie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najlepszej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kombinacji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hiperparametrów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daty 10">
            <a:extLst>
              <a:ext uri="{FF2B5EF4-FFF2-40B4-BE49-F238E27FC236}">
                <a16:creationId xmlns:a16="http://schemas.microsoft.com/office/drawing/2014/main" id="{F3BE2C34-FC27-D13C-379E-F7172EEE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12" name="Symbol zastępczy stopki 11">
            <a:extLst>
              <a:ext uri="{FF2B5EF4-FFF2-40B4-BE49-F238E27FC236}">
                <a16:creationId xmlns:a16="http://schemas.microsoft.com/office/drawing/2014/main" id="{1CA2B871-8190-4464-2E21-A6ED773D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928304" cy="365125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Symbol zastępczy numeru slajdu 12">
            <a:extLst>
              <a:ext uri="{FF2B5EF4-FFF2-40B4-BE49-F238E27FC236}">
                <a16:creationId xmlns:a16="http://schemas.microsoft.com/office/drawing/2014/main" id="{EE71C1B3-FC49-FCA3-36D7-DB6C677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23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9" name="Grafika 18">
            <a:extLst>
              <a:ext uri="{FF2B5EF4-FFF2-40B4-BE49-F238E27FC236}">
                <a16:creationId xmlns:a16="http://schemas.microsoft.com/office/drawing/2014/main" id="{7DF1AA88-BED5-03B9-6023-44F2F919C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445" y="2634638"/>
            <a:ext cx="360000" cy="360000"/>
          </a:xfrm>
          <a:prstGeom prst="rect">
            <a:avLst/>
          </a:prstGeom>
        </p:spPr>
      </p:pic>
      <p:pic>
        <p:nvPicPr>
          <p:cNvPr id="23" name="Grafika 22">
            <a:extLst>
              <a:ext uri="{FF2B5EF4-FFF2-40B4-BE49-F238E27FC236}">
                <a16:creationId xmlns:a16="http://schemas.microsoft.com/office/drawing/2014/main" id="{21DF54BF-A2E2-B8CE-0388-5DC9FA28F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800" y="1558313"/>
            <a:ext cx="360000" cy="360000"/>
          </a:xfrm>
          <a:prstGeom prst="rect">
            <a:avLst/>
          </a:prstGeom>
        </p:spPr>
      </p:pic>
      <p:pic>
        <p:nvPicPr>
          <p:cNvPr id="25" name="Grafika 24">
            <a:extLst>
              <a:ext uri="{FF2B5EF4-FFF2-40B4-BE49-F238E27FC236}">
                <a16:creationId xmlns:a16="http://schemas.microsoft.com/office/drawing/2014/main" id="{2222DB77-6DB2-9E78-94B5-71191E486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2964" y="3710963"/>
            <a:ext cx="360000" cy="360000"/>
          </a:xfrm>
          <a:prstGeom prst="rect">
            <a:avLst/>
          </a:prstGeom>
        </p:spPr>
      </p:pic>
      <p:pic>
        <p:nvPicPr>
          <p:cNvPr id="27" name="Grafika 26">
            <a:extLst>
              <a:ext uri="{FF2B5EF4-FFF2-40B4-BE49-F238E27FC236}">
                <a16:creationId xmlns:a16="http://schemas.microsoft.com/office/drawing/2014/main" id="{BD89CD70-89E8-9992-0104-F3F9DA6243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5291" y="479277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68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Wczytanie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24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7F1EAA36-2B8C-E2B0-90AE-22FB6A98E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  <p:sp>
        <p:nvSpPr>
          <p:cNvPr id="7" name="Podtytuł 2">
            <a:extLst>
              <a:ext uri="{FF2B5EF4-FFF2-40B4-BE49-F238E27FC236}">
                <a16:creationId xmlns:a16="http://schemas.microsoft.com/office/drawing/2014/main" id="{FE30473C-FAB1-FB2A-7B33-6BB6D29946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1929915"/>
            <a:ext cx="10515600" cy="180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Każdy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wcześniej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wyczyszczony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plik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został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odczytany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zapisany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jednej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ramki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. Dzięki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temu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wszystkie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artykuły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znajdowały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się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w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jednej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zmiennej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sz="18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CFE370FC-416B-FB0F-C425-804EBE76C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92" y="3969142"/>
            <a:ext cx="1034341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30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FC7DE-C0A7-7FFE-2565-DFD98764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nlp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4E0169-993E-2AF8-4118-4F4C5A01A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12400" y="148113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Wybór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84DD1D-12C8-A61D-9FD0-4725DD0968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800" y="2557463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Wczytanie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3DBBD3-DE01-77C2-48BF-5D4682ABB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200" y="363378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Oznaczenie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dokumentów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2E22A58-709F-E1F6-DF39-91EE9FC188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5600" y="4710114"/>
            <a:ext cx="2529691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trening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walidacja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A078709-743C-14CB-1713-8ED3D3CD04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Word2Vec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czy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Doc2Vec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6EF46450-F0FC-6E44-5636-55C7E5E1FF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Proces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ładowania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wyczyszczonych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11178F57-7A6C-B4A1-8EE2-106D6D6C24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nauki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DFEE992B-AE3C-460F-B009-E36783FB75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Szukanie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najlepszej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kombinacji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hiperparametrów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daty 10">
            <a:extLst>
              <a:ext uri="{FF2B5EF4-FFF2-40B4-BE49-F238E27FC236}">
                <a16:creationId xmlns:a16="http://schemas.microsoft.com/office/drawing/2014/main" id="{F3BE2C34-FC27-D13C-379E-F7172EEE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12" name="Symbol zastępczy stopki 11">
            <a:extLst>
              <a:ext uri="{FF2B5EF4-FFF2-40B4-BE49-F238E27FC236}">
                <a16:creationId xmlns:a16="http://schemas.microsoft.com/office/drawing/2014/main" id="{1CA2B871-8190-4464-2E21-A6ED773D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928304" cy="365125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Symbol zastępczy numeru slajdu 12">
            <a:extLst>
              <a:ext uri="{FF2B5EF4-FFF2-40B4-BE49-F238E27FC236}">
                <a16:creationId xmlns:a16="http://schemas.microsoft.com/office/drawing/2014/main" id="{EE71C1B3-FC49-FCA3-36D7-DB6C677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25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9" name="Grafika 18">
            <a:extLst>
              <a:ext uri="{FF2B5EF4-FFF2-40B4-BE49-F238E27FC236}">
                <a16:creationId xmlns:a16="http://schemas.microsoft.com/office/drawing/2014/main" id="{7DF1AA88-BED5-03B9-6023-44F2F919C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445" y="2634638"/>
            <a:ext cx="360000" cy="360000"/>
          </a:xfrm>
          <a:prstGeom prst="rect">
            <a:avLst/>
          </a:prstGeom>
        </p:spPr>
      </p:pic>
      <p:pic>
        <p:nvPicPr>
          <p:cNvPr id="23" name="Grafika 22">
            <a:extLst>
              <a:ext uri="{FF2B5EF4-FFF2-40B4-BE49-F238E27FC236}">
                <a16:creationId xmlns:a16="http://schemas.microsoft.com/office/drawing/2014/main" id="{21DF54BF-A2E2-B8CE-0388-5DC9FA28F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800" y="1558313"/>
            <a:ext cx="360000" cy="360000"/>
          </a:xfrm>
          <a:prstGeom prst="rect">
            <a:avLst/>
          </a:prstGeom>
        </p:spPr>
      </p:pic>
      <p:pic>
        <p:nvPicPr>
          <p:cNvPr id="25" name="Grafika 24">
            <a:extLst>
              <a:ext uri="{FF2B5EF4-FFF2-40B4-BE49-F238E27FC236}">
                <a16:creationId xmlns:a16="http://schemas.microsoft.com/office/drawing/2014/main" id="{2222DB77-6DB2-9E78-94B5-71191E486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2964" y="3710963"/>
            <a:ext cx="360000" cy="360000"/>
          </a:xfrm>
          <a:prstGeom prst="rect">
            <a:avLst/>
          </a:prstGeom>
        </p:spPr>
      </p:pic>
      <p:pic>
        <p:nvPicPr>
          <p:cNvPr id="27" name="Grafika 26">
            <a:extLst>
              <a:ext uri="{FF2B5EF4-FFF2-40B4-BE49-F238E27FC236}">
                <a16:creationId xmlns:a16="http://schemas.microsoft.com/office/drawing/2014/main" id="{BD89CD70-89E8-9992-0104-F3F9DA6243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5291" y="479277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6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Oznaczenie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dokumentów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26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4DAEE776-0D84-3C7F-EB5E-F27ECFD5C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4352"/>
            <a:ext cx="720000" cy="720000"/>
          </a:xfrm>
          <a:prstGeom prst="rect">
            <a:avLst/>
          </a:prstGeom>
        </p:spPr>
      </p:pic>
      <p:sp>
        <p:nvSpPr>
          <p:cNvPr id="7" name="Podtytuł 2">
            <a:extLst>
              <a:ext uri="{FF2B5EF4-FFF2-40B4-BE49-F238E27FC236}">
                <a16:creationId xmlns:a16="http://schemas.microsoft.com/office/drawing/2014/main" id="{CFEF2DBC-1E39-C5EB-732B-0D3C69F10F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1929915"/>
            <a:ext cx="10515600" cy="180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Polega na reprezentacji, każdego z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artykułów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 jako unikalny </a:t>
            </a:r>
            <a:r>
              <a:rPr lang="pl-PL" sz="1800" dirty="0" err="1">
                <a:latin typeface="Lato" panose="020F0502020204030203" pitchFamily="34" charset="0"/>
                <a:cs typeface="Lato" panose="020F0502020204030203" pitchFamily="34" charset="0"/>
              </a:rPr>
              <a:t>tag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. Dzięki takiemu zabiegowi, każdy tekst posiada swój unikalny identyfikator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co jest wymagane przez technikę Doc2Vec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sz="18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Grafika 11">
            <a:extLst>
              <a:ext uri="{FF2B5EF4-FFF2-40B4-BE49-F238E27FC236}">
                <a16:creationId xmlns:a16="http://schemas.microsoft.com/office/drawing/2014/main" id="{1B9A8B7E-20BB-640D-0E6F-3478B0374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8600" y="4317123"/>
            <a:ext cx="1440000" cy="1440000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6AD72703-F6CA-C4CE-ADCD-ECAFBC697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5833" y="4317123"/>
            <a:ext cx="1440000" cy="1440000"/>
          </a:xfrm>
          <a:prstGeom prst="rect">
            <a:avLst/>
          </a:prstGeom>
        </p:spPr>
      </p:pic>
      <p:pic>
        <p:nvPicPr>
          <p:cNvPr id="20" name="Grafika 19">
            <a:extLst>
              <a:ext uri="{FF2B5EF4-FFF2-40B4-BE49-F238E27FC236}">
                <a16:creationId xmlns:a16="http://schemas.microsoft.com/office/drawing/2014/main" id="{EE77946C-5A0F-04B5-613C-DD0AE7B58D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2216" y="449712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7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FC7DE-C0A7-7FFE-2565-DFD98764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nlp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4E0169-993E-2AF8-4118-4F4C5A01A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12400" y="148113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Wybór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84DD1D-12C8-A61D-9FD0-4725DD0968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800" y="2557463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Wczytanie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3DBBD3-DE01-77C2-48BF-5D4682ABB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200" y="363378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Oznaczenie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dokumentów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2E22A58-709F-E1F6-DF39-91EE9FC188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5600" y="4710114"/>
            <a:ext cx="2529691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trening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walidacja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A078709-743C-14CB-1713-8ED3D3CD04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Word2Vec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czy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Doc2Vec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6EF46450-F0FC-6E44-5636-55C7E5E1FF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Proces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ładowania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wyczyszczonych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11178F57-7A6C-B4A1-8EE2-106D6D6C24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nauki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DFEE992B-AE3C-460F-B009-E36783FB75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Szukanie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najlepszej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kombinacji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hiperparametrów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daty 10">
            <a:extLst>
              <a:ext uri="{FF2B5EF4-FFF2-40B4-BE49-F238E27FC236}">
                <a16:creationId xmlns:a16="http://schemas.microsoft.com/office/drawing/2014/main" id="{F3BE2C34-FC27-D13C-379E-F7172EEE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12" name="Symbol zastępczy stopki 11">
            <a:extLst>
              <a:ext uri="{FF2B5EF4-FFF2-40B4-BE49-F238E27FC236}">
                <a16:creationId xmlns:a16="http://schemas.microsoft.com/office/drawing/2014/main" id="{1CA2B871-8190-4464-2E21-A6ED773D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928304" cy="365125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Symbol zastępczy numeru slajdu 12">
            <a:extLst>
              <a:ext uri="{FF2B5EF4-FFF2-40B4-BE49-F238E27FC236}">
                <a16:creationId xmlns:a16="http://schemas.microsoft.com/office/drawing/2014/main" id="{EE71C1B3-FC49-FCA3-36D7-DB6C677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27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9" name="Grafika 18">
            <a:extLst>
              <a:ext uri="{FF2B5EF4-FFF2-40B4-BE49-F238E27FC236}">
                <a16:creationId xmlns:a16="http://schemas.microsoft.com/office/drawing/2014/main" id="{7DF1AA88-BED5-03B9-6023-44F2F919C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445" y="2634638"/>
            <a:ext cx="360000" cy="360000"/>
          </a:xfrm>
          <a:prstGeom prst="rect">
            <a:avLst/>
          </a:prstGeom>
        </p:spPr>
      </p:pic>
      <p:pic>
        <p:nvPicPr>
          <p:cNvPr id="23" name="Grafika 22">
            <a:extLst>
              <a:ext uri="{FF2B5EF4-FFF2-40B4-BE49-F238E27FC236}">
                <a16:creationId xmlns:a16="http://schemas.microsoft.com/office/drawing/2014/main" id="{21DF54BF-A2E2-B8CE-0388-5DC9FA28F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800" y="1558313"/>
            <a:ext cx="360000" cy="360000"/>
          </a:xfrm>
          <a:prstGeom prst="rect">
            <a:avLst/>
          </a:prstGeom>
        </p:spPr>
      </p:pic>
      <p:pic>
        <p:nvPicPr>
          <p:cNvPr id="25" name="Grafika 24">
            <a:extLst>
              <a:ext uri="{FF2B5EF4-FFF2-40B4-BE49-F238E27FC236}">
                <a16:creationId xmlns:a16="http://schemas.microsoft.com/office/drawing/2014/main" id="{2222DB77-6DB2-9E78-94B5-71191E486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2964" y="3710963"/>
            <a:ext cx="360000" cy="360000"/>
          </a:xfrm>
          <a:prstGeom prst="rect">
            <a:avLst/>
          </a:prstGeom>
        </p:spPr>
      </p:pic>
      <p:pic>
        <p:nvPicPr>
          <p:cNvPr id="27" name="Grafika 26">
            <a:extLst>
              <a:ext uri="{FF2B5EF4-FFF2-40B4-BE49-F238E27FC236}">
                <a16:creationId xmlns:a16="http://schemas.microsoft.com/office/drawing/2014/main" id="{BD89CD70-89E8-9992-0104-F3F9DA6243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5291" y="479277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85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Trening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walidacja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28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903BDF6B-D583-313C-AD54-E435FF8A9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  <p:sp>
        <p:nvSpPr>
          <p:cNvPr id="7" name="Podtytuł 2">
            <a:extLst>
              <a:ext uri="{FF2B5EF4-FFF2-40B4-BE49-F238E27FC236}">
                <a16:creationId xmlns:a16="http://schemas.microsoft.com/office/drawing/2014/main" id="{7C42FC22-1558-8B73-AB15-4542DFA7C3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1929915"/>
            <a:ext cx="6480000" cy="180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Wyczyszczone oraz oznaczone dokumenty wykorzystano do trenowania modeli, 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w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celu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wybrania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najlepszego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z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nich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Modele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oceniano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na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podstawie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zwracanych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artykułów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sz="18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53A8B68-8619-06C2-5F0E-CE0F0E2F5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00" y="2198509"/>
            <a:ext cx="3960000" cy="1262811"/>
          </a:xfrm>
          <a:prstGeom prst="rect">
            <a:avLst/>
          </a:prstGeom>
        </p:spPr>
      </p:pic>
      <p:sp>
        <p:nvSpPr>
          <p:cNvPr id="10" name="Podtytuł 2">
            <a:extLst>
              <a:ext uri="{FF2B5EF4-FFF2-40B4-BE49-F238E27FC236}">
                <a16:creationId xmlns:a16="http://schemas.microsoft.com/office/drawing/2014/main" id="{B5B0C974-B197-CF07-9311-45F2E524C85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873800" y="4143132"/>
            <a:ext cx="6480000" cy="180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Dzięki analizie oraz optymalizacji </a:t>
            </a:r>
            <a:r>
              <a:rPr lang="pl-PL" sz="1800" dirty="0" err="1">
                <a:latin typeface="Lato" panose="020F0502020204030203" pitchFamily="34" charset="0"/>
                <a:cs typeface="Lato" panose="020F0502020204030203" pitchFamily="34" charset="0"/>
              </a:rPr>
              <a:t>hiperparametrów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, udało się znaleźć model, który najdokładniej identyfikuje narzędzia </a:t>
            </a:r>
            <a:r>
              <a:rPr lang="pl-PL" sz="1800" dirty="0" err="1">
                <a:latin typeface="Lato" panose="020F0502020204030203" pitchFamily="34" charset="0"/>
                <a:cs typeface="Lato" panose="020F0502020204030203" pitchFamily="34" charset="0"/>
              </a:rPr>
              <a:t>bioinformatyczne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5FC174B-9843-7E96-043A-7877E8E9E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569" y="4004670"/>
            <a:ext cx="2160000" cy="207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71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FC7DE-C0A7-7FFE-2565-DFD98764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Model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nlp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4E0169-993E-2AF8-4118-4F4C5A01A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12400" y="148113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Wybór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84DD1D-12C8-A61D-9FD0-4725DD0968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800" y="2557463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Wczytanie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3DBBD3-DE01-77C2-48BF-5D4682ABB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200" y="3633788"/>
            <a:ext cx="2141764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Oznaczenie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dokumentów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2E22A58-709F-E1F6-DF39-91EE9FC188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5600" y="4710114"/>
            <a:ext cx="2529691" cy="514350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trening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walidacja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A078709-743C-14CB-1713-8ED3D3CD04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Word2Vec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czy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Doc2Vec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6EF46450-F0FC-6E44-5636-55C7E5E1FF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Proces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ładowania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wyczyszczonych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11178F57-7A6C-B4A1-8EE2-106D6D6C24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nauki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DFEE992B-AE3C-460F-B009-E36783FB75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Szukanie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najlepszej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kombinacji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hiperparametrów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daty 10">
            <a:extLst>
              <a:ext uri="{FF2B5EF4-FFF2-40B4-BE49-F238E27FC236}">
                <a16:creationId xmlns:a16="http://schemas.microsoft.com/office/drawing/2014/main" id="{F3BE2C34-FC27-D13C-379E-F7172EEE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12" name="Symbol zastępczy stopki 11">
            <a:extLst>
              <a:ext uri="{FF2B5EF4-FFF2-40B4-BE49-F238E27FC236}">
                <a16:creationId xmlns:a16="http://schemas.microsoft.com/office/drawing/2014/main" id="{1CA2B871-8190-4464-2E21-A6ED773D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928304" cy="365125"/>
          </a:xfrm>
        </p:spPr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Symbol zastępczy numeru slajdu 12">
            <a:extLst>
              <a:ext uri="{FF2B5EF4-FFF2-40B4-BE49-F238E27FC236}">
                <a16:creationId xmlns:a16="http://schemas.microsoft.com/office/drawing/2014/main" id="{EE71C1B3-FC49-FCA3-36D7-DB6C677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29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9" name="Grafika 18">
            <a:extLst>
              <a:ext uri="{FF2B5EF4-FFF2-40B4-BE49-F238E27FC236}">
                <a16:creationId xmlns:a16="http://schemas.microsoft.com/office/drawing/2014/main" id="{7DF1AA88-BED5-03B9-6023-44F2F919C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445" y="2634638"/>
            <a:ext cx="360000" cy="360000"/>
          </a:xfrm>
          <a:prstGeom prst="rect">
            <a:avLst/>
          </a:prstGeom>
        </p:spPr>
      </p:pic>
      <p:pic>
        <p:nvPicPr>
          <p:cNvPr id="23" name="Grafika 22">
            <a:extLst>
              <a:ext uri="{FF2B5EF4-FFF2-40B4-BE49-F238E27FC236}">
                <a16:creationId xmlns:a16="http://schemas.microsoft.com/office/drawing/2014/main" id="{21DF54BF-A2E2-B8CE-0388-5DC9FA28F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800" y="1558313"/>
            <a:ext cx="360000" cy="360000"/>
          </a:xfrm>
          <a:prstGeom prst="rect">
            <a:avLst/>
          </a:prstGeom>
        </p:spPr>
      </p:pic>
      <p:pic>
        <p:nvPicPr>
          <p:cNvPr id="25" name="Grafika 24">
            <a:extLst>
              <a:ext uri="{FF2B5EF4-FFF2-40B4-BE49-F238E27FC236}">
                <a16:creationId xmlns:a16="http://schemas.microsoft.com/office/drawing/2014/main" id="{2222DB77-6DB2-9E78-94B5-71191E486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2964" y="3710963"/>
            <a:ext cx="360000" cy="360000"/>
          </a:xfrm>
          <a:prstGeom prst="rect">
            <a:avLst/>
          </a:prstGeom>
        </p:spPr>
      </p:pic>
      <p:pic>
        <p:nvPicPr>
          <p:cNvPr id="27" name="Grafika 26">
            <a:extLst>
              <a:ext uri="{FF2B5EF4-FFF2-40B4-BE49-F238E27FC236}">
                <a16:creationId xmlns:a16="http://schemas.microsoft.com/office/drawing/2014/main" id="{BD89CD70-89E8-9992-0104-F3F9DA6243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5291" y="479277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19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819229" cy="1325563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O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PROJEKCIE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924175"/>
            <a:ext cx="3960000" cy="2519363"/>
          </a:xfrm>
        </p:spPr>
        <p:txBody>
          <a:bodyPr rtlCol="0">
            <a:normAutofit lnSpcReduction="10000"/>
          </a:bodyPr>
          <a:lstStyle/>
          <a:p>
            <a:pPr algn="just" rtl="0">
              <a:lnSpc>
                <a:spcPct val="150000"/>
              </a:lnSpc>
            </a:pP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Strona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internetowa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z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opcją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</a:t>
            </a:r>
            <a:r>
              <a:rPr lang="pl-PL" dirty="0" err="1">
                <a:latin typeface="Lato" panose="020F0502020204030203" pitchFamily="34" charset="0"/>
                <a:cs typeface="Lato" panose="020F0502020204030203" pitchFamily="34" charset="0"/>
              </a:rPr>
              <a:t>szuk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iwania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informacji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o narzędziach </a:t>
            </a:r>
            <a:r>
              <a:rPr lang="pl-PL" dirty="0" err="1">
                <a:latin typeface="Lato" panose="020F0502020204030203" pitchFamily="34" charset="0"/>
                <a:cs typeface="Lato" panose="020F0502020204030203" pitchFamily="34" charset="0"/>
              </a:rPr>
              <a:t>bioinformatycznych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Można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powiedzieć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że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jest to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dodatek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wyszukiwarki PubMed. Wykorzystuje model uczenia maszynowego oparty 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technice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NLP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(ang. Natural Language Processing)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, umożliwiając użytkownikom szybkie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precyzyjne wyszukiwanie artykułów.</a:t>
            </a:r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>
                <a:latin typeface="Lato" panose="020F0502020204030203" pitchFamily="34" charset="0"/>
                <a:cs typeface="Lato" panose="020F0502020204030203" pitchFamily="34" charset="0"/>
              </a:rPr>
              <a:pPr rtl="0"/>
              <a:t>3</a:t>
            </a:fld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71235"/>
            <a:ext cx="6096000" cy="1715531"/>
          </a:xfrm>
        </p:spPr>
        <p:txBody>
          <a:bodyPr rtlCol="0"/>
          <a:lstStyle/>
          <a:p>
            <a:pPr algn="ctr" rtl="0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strona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internetowa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50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959999" cy="1325563"/>
          </a:xfrm>
        </p:spPr>
        <p:txBody>
          <a:bodyPr rtlCol="0"/>
          <a:lstStyle/>
          <a:p>
            <a:pPr rtl="0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strona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internetowa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924175"/>
            <a:ext cx="3960000" cy="2519363"/>
          </a:xfrm>
        </p:spPr>
        <p:txBody>
          <a:bodyPr rtlCol="0">
            <a:normAutofit/>
          </a:bodyPr>
          <a:lstStyle/>
          <a:p>
            <a:pPr algn="just" rtl="0">
              <a:lnSpc>
                <a:spcPct val="150000"/>
              </a:lnSpc>
            </a:pP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Aby ułatwić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korzystanie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z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wyuczonego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modelu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stworzono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stronę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internetową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z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a pomocą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której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użytkownik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może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dirty="0" err="1">
                <a:latin typeface="Lato" panose="020F0502020204030203" pitchFamily="34" charset="0"/>
                <a:cs typeface="Lato" panose="020F0502020204030203" pitchFamily="34" charset="0"/>
              </a:rPr>
              <a:t>wyszuk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iwać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artykuł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y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o narzędziach </a:t>
            </a:r>
            <a:r>
              <a:rPr lang="pl-PL" dirty="0" err="1">
                <a:latin typeface="Lato" panose="020F0502020204030203" pitchFamily="34" charset="0"/>
                <a:cs typeface="Lato" panose="020F0502020204030203" pitchFamily="34" charset="0"/>
              </a:rPr>
              <a:t>bioinformatycznych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tylko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przyspiesza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ale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również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usprawnia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cały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proces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umożliwiając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szybkie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efektywne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odnajdywanie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potrzebnych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informacji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 rtl="0">
              <a:lnSpc>
                <a:spcPct val="150000"/>
              </a:lnSpc>
            </a:pP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>
                <a:latin typeface="Lato" panose="020F0502020204030203" pitchFamily="34" charset="0"/>
                <a:cs typeface="Lato" panose="020F0502020204030203" pitchFamily="34" charset="0"/>
              </a:rPr>
              <a:pPr rtl="0"/>
              <a:t>31</a:t>
            </a:fld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26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DBF893-CE52-A934-F1A8-4048A379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Strona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internetowa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5495DE6-B994-3902-FFB4-6AFF12ABD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INTERFEJS UŻYTKOWNIKA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CAE2AFBA-4957-211B-469C-9D576223A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850" y="4293539"/>
            <a:ext cx="1080000" cy="1080000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710218-1CE3-9E7F-3ADF-4308E1210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INTEGRACJA MODELU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AE27CA8-3A03-DF96-106F-6DCEAD9B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268AF64-2E69-3D88-FB8A-A372D0BB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5A065A3-1E32-18BF-0B25-8601A063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32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1F3E7C2F-15CC-B4C9-0C38-298E51FDA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1986" y="429353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80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Interfejs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użytkownika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33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Symbol zastępczy zawartości 10">
            <a:extLst>
              <a:ext uri="{FF2B5EF4-FFF2-40B4-BE49-F238E27FC236}">
                <a16:creationId xmlns:a16="http://schemas.microsoft.com/office/drawing/2014/main" id="{4AED1C16-DB9F-FFE0-9100-AC674D3D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  <p:sp>
        <p:nvSpPr>
          <p:cNvPr id="2" name="Podtytuł 2">
            <a:extLst>
              <a:ext uri="{FF2B5EF4-FFF2-40B4-BE49-F238E27FC236}">
                <a16:creationId xmlns:a16="http://schemas.microsoft.com/office/drawing/2014/main" id="{84468522-41A8-7A30-785C-05FD5AEC997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1929915"/>
            <a:ext cx="5760000" cy="4183018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Strona internetowa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została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stworzona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, aby 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ułatwi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ć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 użytkownikom przeszukiwanie artykułów o narzędziach </a:t>
            </a:r>
            <a:r>
              <a:rPr lang="pl-PL" sz="1800" dirty="0" err="1">
                <a:latin typeface="Lato" panose="020F0502020204030203" pitchFamily="34" charset="0"/>
                <a:cs typeface="Lato" panose="020F0502020204030203" pitchFamily="34" charset="0"/>
              </a:rPr>
              <a:t>bioinformatycznych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Prosty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interfejs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przyspiesza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szukanie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1800" dirty="0" err="1">
                <a:latin typeface="Lato" panose="020F0502020204030203" pitchFamily="34" charset="0"/>
                <a:cs typeface="Lato" panose="020F0502020204030203" pitchFamily="34" charset="0"/>
              </a:rPr>
              <a:t>publikac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ji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za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prezent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owanych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w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formie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bloków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z tytułem i opisem artykułu. 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F2693F8-E717-54D9-F310-A50DCF0FC3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200" y="2761424"/>
            <a:ext cx="465840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29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DBF893-CE52-A934-F1A8-4048A379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Strona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internetowa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5495DE6-B994-3902-FFB4-6AFF12ABD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INTERFEJS UŻYTKOWNIKA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CAE2AFBA-4957-211B-469C-9D576223A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850" y="4293539"/>
            <a:ext cx="1080000" cy="1080000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710218-1CE3-9E7F-3ADF-4308E1210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INTEGRACJA MODELU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AE27CA8-3A03-DF96-106F-6DCEAD9B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268AF64-2E69-3D88-FB8A-A372D0BB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5A065A3-1E32-18BF-0B25-8601A063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34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1F3E7C2F-15CC-B4C9-0C38-298E51FDA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1986" y="429353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04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Integracja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modelu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35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FEA0E570-3BE6-F1D6-01EC-FB021CED6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  <p:sp>
        <p:nvSpPr>
          <p:cNvPr id="2" name="Podtytuł 2">
            <a:extLst>
              <a:ext uri="{FF2B5EF4-FFF2-40B4-BE49-F238E27FC236}">
                <a16:creationId xmlns:a16="http://schemas.microsoft.com/office/drawing/2014/main" id="{08F5E08E-181D-CAE0-4B19-FC2F1BD32F0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1929915"/>
            <a:ext cx="6480000" cy="180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Przygotowane modele zapisywane są w folderze „</a:t>
            </a:r>
            <a:r>
              <a:rPr lang="pl-PL" sz="1800" dirty="0" err="1">
                <a:latin typeface="Lato" panose="020F0502020204030203" pitchFamily="34" charset="0"/>
                <a:cs typeface="Lato" panose="020F0502020204030203" pitchFamily="34" charset="0"/>
              </a:rPr>
              <a:t>models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”, dzięki czemu strona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zawsze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p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osiada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nich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dostęp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sz="18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51E60E0-187F-AEBD-DE93-18C630D21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561" y="1749915"/>
            <a:ext cx="3646239" cy="2160000"/>
          </a:xfrm>
          <a:prstGeom prst="rect">
            <a:avLst/>
          </a:prstGeom>
        </p:spPr>
      </p:pic>
      <p:sp>
        <p:nvSpPr>
          <p:cNvPr id="10" name="Podtytuł 2">
            <a:extLst>
              <a:ext uri="{FF2B5EF4-FFF2-40B4-BE49-F238E27FC236}">
                <a16:creationId xmlns:a16="http://schemas.microsoft.com/office/drawing/2014/main" id="{10E8C934-80D6-3899-E8A4-CF6A96BBA4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4233132"/>
            <a:ext cx="10515600" cy="180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Po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utworzeniu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wektora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dla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wejścia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użytkownika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rozpoczęto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process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porównywania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który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polegał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na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odczytaniu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podobieństwa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semantycznego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Na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podstawie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tych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wyników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utworzony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został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ranking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który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określał jak najlepsze dopasowanie wejścia użytkownika do artykułów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sz="18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58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DBF893-CE52-A934-F1A8-4048A379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Strona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internetowa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5495DE6-B994-3902-FFB4-6AFF12ABD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INTERFEJS UŻYTKOWNIKA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CAE2AFBA-4957-211B-469C-9D576223A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850" y="4293539"/>
            <a:ext cx="1080000" cy="1080000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710218-1CE3-9E7F-3ADF-4308E1210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INTEGRACJA MODELU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AE27CA8-3A03-DF96-106F-6DCEAD9B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268AF64-2E69-3D88-FB8A-A372D0BB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5A065A3-1E32-18BF-0B25-8601A063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36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1F3E7C2F-15CC-B4C9-0C38-298E51FDA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1986" y="429353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24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71235"/>
            <a:ext cx="6095999" cy="1715531"/>
          </a:xfrm>
        </p:spPr>
        <p:txBody>
          <a:bodyPr rtlCol="0"/>
          <a:lstStyle/>
          <a:p>
            <a:pPr algn="ctr" rtl="0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Terminarz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prac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3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Terminarz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prac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0" name="Tekst — symbol zastępczy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441040" y="2222275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spc="150" dirty="0"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TWORZENIE STRONY INTERNETOWEJ</a:t>
            </a:r>
            <a:endParaRPr lang="pl-PL" sz="1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kst — symbol zastępczy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spc="150" dirty="0"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POBRANIE ORAZ CZYSZCZENIE DANYCH</a:t>
            </a:r>
            <a:endParaRPr lang="pl-PL" sz="1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kst — symbol zastępczy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8347137" y="2221637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</a:rPr>
              <a:t>POPRAWA </a:t>
            </a:r>
            <a:br>
              <a:rPr lang="en-US" sz="1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</a:rPr>
              <a:t>SKRYPTÓW</a:t>
            </a:r>
            <a:endParaRPr lang="pl-PL" sz="1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20</a:t>
            </a:r>
            <a:r>
              <a:rPr lang="en-US" dirty="0"/>
              <a:t>23</a:t>
            </a:r>
            <a:endParaRPr lang="pl-PL" dirty="0"/>
          </a:p>
        </p:txBody>
      </p:sp>
      <p:sp>
        <p:nvSpPr>
          <p:cNvPr id="7" name="Tekst — symbol zastępczy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STY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LUT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MAR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KWI</a:t>
            </a:r>
          </a:p>
        </p:txBody>
      </p:sp>
      <p:sp>
        <p:nvSpPr>
          <p:cNvPr id="12" name="Tekst — symbol zastępczy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MAJ</a:t>
            </a:r>
          </a:p>
        </p:txBody>
      </p:sp>
      <p:sp>
        <p:nvSpPr>
          <p:cNvPr id="13" name="Tekst — symbol zastępczy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CZE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LIP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SIE</a:t>
            </a:r>
          </a:p>
        </p:txBody>
      </p:sp>
      <p:sp>
        <p:nvSpPr>
          <p:cNvPr id="17" name="Tekst — symbol zastępczy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WRZ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l-PL"/>
              <a:t>PAŹ</a:t>
            </a:r>
          </a:p>
        </p:txBody>
      </p:sp>
      <p:sp>
        <p:nvSpPr>
          <p:cNvPr id="18" name="Tekst — symbol zastępczy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LIS</a:t>
            </a:r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GRU</a:t>
            </a:r>
          </a:p>
        </p:txBody>
      </p:sp>
      <p:sp>
        <p:nvSpPr>
          <p:cNvPr id="11" name="Rok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20</a:t>
            </a:r>
            <a:r>
              <a:rPr lang="en-US" dirty="0"/>
              <a:t>24</a:t>
            </a:r>
            <a:endParaRPr lang="pl-PL" dirty="0"/>
          </a:p>
        </p:txBody>
      </p:sp>
      <p:sp>
        <p:nvSpPr>
          <p:cNvPr id="20" name="Tekst — symbol zastępczy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STY</a:t>
            </a:r>
          </a:p>
        </p:txBody>
      </p:sp>
      <p:sp>
        <p:nvSpPr>
          <p:cNvPr id="21" name="Tekst — symbol zastępczy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LUT</a:t>
            </a:r>
          </a:p>
        </p:txBody>
      </p:sp>
      <p:sp>
        <p:nvSpPr>
          <p:cNvPr id="22" name="Tekst — symbol zastępczy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MAR</a:t>
            </a:r>
          </a:p>
        </p:txBody>
      </p:sp>
      <p:sp>
        <p:nvSpPr>
          <p:cNvPr id="23" name="Tekst — symbol zastępczy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KWI</a:t>
            </a:r>
          </a:p>
        </p:txBody>
      </p:sp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MAJ</a:t>
            </a: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CZE</a:t>
            </a:r>
          </a:p>
        </p:txBody>
      </p:sp>
      <p:sp>
        <p:nvSpPr>
          <p:cNvPr id="26" name="Tekst — symbol zastępczy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LIP</a:t>
            </a:r>
          </a:p>
        </p:txBody>
      </p:sp>
      <p:sp>
        <p:nvSpPr>
          <p:cNvPr id="28" name="Tekst — symbol zastępczy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SIE</a:t>
            </a:r>
          </a:p>
        </p:txBody>
      </p:sp>
      <p:sp>
        <p:nvSpPr>
          <p:cNvPr id="29" name="Tekst — symbol zastępczy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WRZ</a:t>
            </a:r>
          </a:p>
        </p:txBody>
      </p:sp>
      <p:sp>
        <p:nvSpPr>
          <p:cNvPr id="27" name="Tekst — symbol zastępczy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l-PL"/>
              <a:t>PAŹ</a:t>
            </a:r>
          </a:p>
        </p:txBody>
      </p:sp>
      <p:sp>
        <p:nvSpPr>
          <p:cNvPr id="30" name="Tekst — symbol zastępczy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LIS</a:t>
            </a:r>
          </a:p>
        </p:txBody>
      </p:sp>
      <p:sp>
        <p:nvSpPr>
          <p:cNvPr id="31" name="Tekst — symbol zastępczy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l-PL"/>
              <a:t>GRU</a:t>
            </a:r>
          </a:p>
        </p:txBody>
      </p:sp>
      <p:cxnSp>
        <p:nvCxnSpPr>
          <p:cNvPr id="45" name="Łącznik prosty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455482" y="2913698"/>
            <a:ext cx="14259" cy="51530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376040" y="2893156"/>
            <a:ext cx="0" cy="53232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stokąt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80" y="3429000"/>
            <a:ext cx="1282604" cy="283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>
              <a:latin typeface="Calibri" panose="020F0502020204030204" pitchFamily="34" charset="0"/>
            </a:endParaRPr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>
              <a:latin typeface="Calibri" panose="020F0502020204030204" pitchFamily="34" charset="0"/>
            </a:endParaRP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2577" y="3425483"/>
            <a:ext cx="526925" cy="2749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>
              <a:latin typeface="Calibri" panose="020F0502020204030204" pitchFamily="34" charset="0"/>
            </a:endParaRPr>
          </a:p>
        </p:txBody>
      </p:sp>
      <p:sp>
        <p:nvSpPr>
          <p:cNvPr id="56" name="Tekst — symbol zastępczy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spc="150" dirty="0"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TRENOWANIE FINALNEGO MODELU</a:t>
            </a:r>
            <a:endParaRPr lang="pl-PL" sz="1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7" name="Łącznik prosty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rostokąt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>
              <a:latin typeface="Calibri" panose="020F0502020204030204" pitchFamily="34" charset="0"/>
            </a:endParaRPr>
          </a:p>
        </p:txBody>
      </p:sp>
      <p:sp>
        <p:nvSpPr>
          <p:cNvPr id="66" name="Data — symbol zastępczy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>
                <a:latin typeface="Lato" panose="020F0502020204030203" pitchFamily="34" charset="0"/>
                <a:cs typeface="Lato" panose="020F0502020204030203" pitchFamily="34" charset="0"/>
              </a:rPr>
              <a:pPr rtl="0"/>
              <a:t>38</a:t>
            </a:fld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kst — symbol zastępczy 31">
            <a:extLst>
              <a:ext uri="{FF2B5EF4-FFF2-40B4-BE49-F238E27FC236}">
                <a16:creationId xmlns:a16="http://schemas.microsoft.com/office/drawing/2014/main" id="{76E2FC94-60CC-DFD7-C52B-B894082A3767}"/>
              </a:ext>
            </a:extLst>
          </p:cNvPr>
          <p:cNvSpPr txBox="1">
            <a:spLocks/>
          </p:cNvSpPr>
          <p:nvPr/>
        </p:nvSpPr>
        <p:spPr>
          <a:xfrm>
            <a:off x="9900497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</a:rPr>
              <a:t>TRENOWANIE MODELI TESTOWYCH</a:t>
            </a:r>
            <a:endParaRPr lang="pl-PL" sz="1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92474AFA-D1A9-1D1F-FC63-4C7BA15F8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929400" y="2890132"/>
            <a:ext cx="0" cy="53232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93A61A74-5BBA-5FF7-86D7-F415D9C6C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65937" y="3422459"/>
            <a:ext cx="526925" cy="2749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>
              <a:latin typeface="Calibri" panose="020F0502020204030204" pitchFamily="34" charset="0"/>
            </a:endParaRPr>
          </a:p>
        </p:txBody>
      </p:sp>
      <p:sp>
        <p:nvSpPr>
          <p:cNvPr id="5" name="Tekst — symbol zastępczy 31">
            <a:extLst>
              <a:ext uri="{FF2B5EF4-FFF2-40B4-BE49-F238E27FC236}">
                <a16:creationId xmlns:a16="http://schemas.microsoft.com/office/drawing/2014/main" id="{35479051-1DF1-40F7-207A-F7B56A231EB6}"/>
              </a:ext>
            </a:extLst>
          </p:cNvPr>
          <p:cNvSpPr txBox="1">
            <a:spLocks/>
          </p:cNvSpPr>
          <p:nvPr/>
        </p:nvSpPr>
        <p:spPr>
          <a:xfrm>
            <a:off x="635822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spc="150" dirty="0"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DALSZY ROWÓJ PROJEKTU</a:t>
            </a:r>
            <a:endParaRPr lang="pl-PL" sz="1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05FADEDB-24B0-C3E6-5129-3982FA559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 flipH="1">
            <a:off x="7387130" y="4638776"/>
            <a:ext cx="1" cy="56758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rostokąt 35">
            <a:extLst>
              <a:ext uri="{FF2B5EF4-FFF2-40B4-BE49-F238E27FC236}">
                <a16:creationId xmlns:a16="http://schemas.microsoft.com/office/drawing/2014/main" id="{00B3AF4D-0DC6-F89C-CE7B-2F0E4243D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1400" y="4363848"/>
            <a:ext cx="7611461" cy="274928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72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71235"/>
            <a:ext cx="6096000" cy="1715531"/>
          </a:xfrm>
        </p:spPr>
        <p:txBody>
          <a:bodyPr rtlCol="0"/>
          <a:lstStyle/>
          <a:p>
            <a:pPr algn="ctr" rtl="0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Podsumowanie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74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71235"/>
            <a:ext cx="6096000" cy="1715531"/>
          </a:xfrm>
        </p:spPr>
        <p:txBody>
          <a:bodyPr rtlCol="0"/>
          <a:lstStyle/>
          <a:p>
            <a:pPr algn="ctr" rtl="0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6A57EF-49F6-632F-AB14-69498466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112000" cy="1204912"/>
          </a:xfrm>
        </p:spPr>
        <p:txBody>
          <a:bodyPr anchor="ctr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Główne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osiągnięcia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projektu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F46C45A-8EB5-7833-AFD2-D305AC65E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356450"/>
            <a:ext cx="4680000" cy="2520000"/>
          </a:xfrm>
        </p:spPr>
        <p:txBody>
          <a:bodyPr anchor="t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Stworzenie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wyszukiwarki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artykułów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narzędziach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bioinformatycznych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Integracja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modelu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NLP z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interfejsem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użytkownika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Ocena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jakości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modelu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oprawcowanie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ranking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Utworzenie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modelu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uczenia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maszynowego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NLP za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pomocą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techniki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Doc2Vec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76F45B9-E663-09AF-D4CD-F3F34A81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9C285D-8FFE-CEFC-B71F-2D801680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224758-0019-31DD-1A26-9A883583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40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0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6A57EF-49F6-632F-AB14-69498466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112000" cy="612000"/>
          </a:xfrm>
        </p:spPr>
        <p:txBody>
          <a:bodyPr anchor="ctr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Wnioski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końcowe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F46C45A-8EB5-7833-AFD2-D305AC65E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059994"/>
            <a:ext cx="4680000" cy="2520000"/>
          </a:xfrm>
        </p:spPr>
        <p:txBody>
          <a:bodyPr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Projekt potwierdza potencjał zastosowania modeli NLP, w analizie artykułów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o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narzędziach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dirty="0" err="1">
                <a:latin typeface="Lato" panose="020F0502020204030203" pitchFamily="34" charset="0"/>
                <a:cs typeface="Lato" panose="020F0502020204030203" pitchFamily="34" charset="0"/>
              </a:rPr>
              <a:t>bioinformatycznych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. Choć sukcesy zostały osiągnięte, istnieje potencjał dalszego doskonalenia poprzez uwzględnienie większego i bardziej zróżnicowanego zbioru danych treningowych. Projekt stanowi ważny krok w kierunku ułatwienia dostępu do wiedzy </a:t>
            </a:r>
            <a:r>
              <a:rPr lang="pl-PL" dirty="0" err="1">
                <a:latin typeface="Lato" panose="020F0502020204030203" pitchFamily="34" charset="0"/>
                <a:cs typeface="Lato" panose="020F0502020204030203" pitchFamily="34" charset="0"/>
              </a:rPr>
              <a:t>bioinformatycznej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76F45B9-E663-09AF-D4CD-F3F34A81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9C285D-8FFE-CEFC-B71F-2D801680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224758-0019-31DD-1A26-9A883583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41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42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PODZIĘKOWANIA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>
                <a:latin typeface="Lato" panose="020F0502020204030203" pitchFamily="34" charset="0"/>
                <a:cs typeface="Lato" panose="020F0502020204030203" pitchFamily="34" charset="0"/>
              </a:rPr>
              <a:pPr rtl="0"/>
              <a:t>42</a:t>
            </a:fld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020445"/>
            <a:ext cx="3959999" cy="1325563"/>
          </a:xfrm>
        </p:spPr>
        <p:txBody>
          <a:bodyPr rtlCol="0"/>
          <a:lstStyle/>
          <a:p>
            <a:pPr rtl="0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924175"/>
            <a:ext cx="3960000" cy="2519363"/>
          </a:xfrm>
        </p:spPr>
        <p:txBody>
          <a:bodyPr rtlCol="0">
            <a:normAutofit/>
          </a:bodyPr>
          <a:lstStyle/>
          <a:p>
            <a:pPr algn="just" rtl="0">
              <a:lnSpc>
                <a:spcPct val="150000"/>
              </a:lnSpc>
            </a:pP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Przygotowanie danych stanowi fundament uczenia maszynowego, ponieważ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ma to bezpośredni 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wpływ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na jakość i skuteczność modeli.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Poprawnie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przetworzone dane nie tylko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zwiększają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wydajność modelu,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lecz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także umożliwiają bardziej precyzyjne prognozy </a:t>
            </a:r>
            <a:b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oraz</a:t>
            </a:r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 decyzje oparte na analizie danych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>
                <a:latin typeface="Lato" panose="020F0502020204030203" pitchFamily="34" charset="0"/>
                <a:cs typeface="Lato" panose="020F0502020204030203" pitchFamily="34" charset="0"/>
              </a:rPr>
              <a:pPr rtl="0"/>
              <a:t>5</a:t>
            </a:fld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51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D4414B-2338-650C-F25C-747853AF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1ED8FA-4550-E180-4675-861A93E40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Pobranie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AAC0368F-6BE9-57F6-0565-66C97855B3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4341" y="4014606"/>
            <a:ext cx="1080000" cy="1080000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CE45CEB-B6D2-7178-B883-BCA38B78A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025DBDF-8DCE-51DC-0D3D-BA16DD2B751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Zapisanie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B30AF481-8627-C668-08C0-FD11FE0A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518CD15D-C2D8-3170-8C5D-3D5F34B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7AF48FA5-E4EF-2B1A-1615-1121A30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6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138AE23-F371-FBA6-3E28-00B13795E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659" y="4014606"/>
            <a:ext cx="1080000" cy="1080000"/>
          </a:xfrm>
          <a:prstGeom prst="rect">
            <a:avLst/>
          </a:pr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10449BE2-11F5-D5CC-B9F0-1FB84E85E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6000" y="401460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68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Pobranie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7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Symbol zastępczy zawartości 12">
            <a:extLst>
              <a:ext uri="{FF2B5EF4-FFF2-40B4-BE49-F238E27FC236}">
                <a16:creationId xmlns:a16="http://schemas.microsoft.com/office/drawing/2014/main" id="{0E7125FA-9C2F-B84C-FF68-BEB97D678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B3C998C-EECF-3FBE-468E-22F938438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250" y="1926919"/>
            <a:ext cx="3646550" cy="1800000"/>
          </a:xfrm>
          <a:prstGeom prst="rect">
            <a:avLst/>
          </a:prstGeom>
        </p:spPr>
      </p:pic>
      <p:sp>
        <p:nvSpPr>
          <p:cNvPr id="14" name="Podtytuł 2">
            <a:extLst>
              <a:ext uri="{FF2B5EF4-FFF2-40B4-BE49-F238E27FC236}">
                <a16:creationId xmlns:a16="http://schemas.microsoft.com/office/drawing/2014/main" id="{1AEF51AC-4194-0BD4-3EBF-DB6D0F8086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1926920"/>
            <a:ext cx="6480000" cy="180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Dane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zostały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pobrane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z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bazy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PubMed Annual Baseline,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która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zawiera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łącznie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kilka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milionów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artykułów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 err="1">
                <a:latin typeface="Lato" panose="020F0502020204030203" pitchFamily="34" charset="0"/>
                <a:cs typeface="Lato" panose="020F0502020204030203" pitchFamily="34" charset="0"/>
              </a:rPr>
              <a:t>naukowych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pl-PL" sz="18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Podtytuł 2">
            <a:extLst>
              <a:ext uri="{FF2B5EF4-FFF2-40B4-BE49-F238E27FC236}">
                <a16:creationId xmlns:a16="http://schemas.microsoft.com/office/drawing/2014/main" id="{10411E4F-5BAB-83DE-9270-F1D8A656D5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4141634"/>
            <a:ext cx="10515600" cy="180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l-PL" sz="1800" dirty="0">
                <a:latin typeface="Lato" panose="020F0502020204030203" pitchFamily="34" charset="0"/>
                <a:cs typeface="Lato" panose="020F0502020204030203" pitchFamily="34" charset="0"/>
              </a:rPr>
              <a:t>Funkcja pobierająca analizuje każdy plik, sprawdzając, czy zawiera przynajmniej jeden artykuł z okresu 2020-2023. Jeżeli taki artykuł nie zostanie znaleziony, plik zostaje usunięty.</a:t>
            </a:r>
            <a:r>
              <a:rPr lang="en-US" sz="18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endParaRPr lang="pl-PL" sz="18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2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D4414B-2338-650C-F25C-747853AF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Przygotowanie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1ED8FA-4550-E180-4675-861A93E40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Pobranie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AAC0368F-6BE9-57F6-0565-66C97855B3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4341" y="4014606"/>
            <a:ext cx="1080000" cy="1080000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CE45CEB-B6D2-7178-B883-BCA38B78A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025DBDF-8DCE-51DC-0D3D-BA16DD2B751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anchor="ctr"/>
          <a:lstStyle/>
          <a:p>
            <a:pPr algn="ctr"/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Zapisanie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B30AF481-8627-C668-08C0-FD11FE0A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518CD15D-C2D8-3170-8C5D-3D5F34B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7AF48FA5-E4EF-2B1A-1615-1121A30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8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138AE23-F371-FBA6-3E28-00B13795E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659" y="4014606"/>
            <a:ext cx="1080000" cy="1080000"/>
          </a:xfrm>
          <a:prstGeom prst="rect">
            <a:avLst/>
          </a:pr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10449BE2-11F5-D5CC-B9F0-1FB84E85E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6000" y="401460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30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44A9776-7662-1304-9AF2-FBB4007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wyCzyszczenie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danych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34F96D-E50D-ABAF-6C17-DB77588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>
                <a:latin typeface="Lato" panose="020F0502020204030203" pitchFamily="34" charset="0"/>
                <a:cs typeface="Lato" panose="020F0502020204030203" pitchFamily="34" charset="0"/>
              </a:rPr>
              <a:t>20</a:t>
            </a:r>
            <a:r>
              <a:rPr lang="en-US" noProof="0" dirty="0">
                <a:latin typeface="Lato" panose="020F0502020204030203" pitchFamily="34" charset="0"/>
                <a:cs typeface="Lato" panose="020F0502020204030203" pitchFamily="34" charset="0"/>
              </a:rPr>
              <a:t>24</a:t>
            </a:r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4D149D-F648-5B59-8C60-9019B810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inżynierski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– Albert Gawin</a:t>
            </a:r>
            <a:endParaRPr lang="pl-PL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3092B3-5CF8-FCB1-3B2D-3A30CF0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>
                <a:latin typeface="Lato" panose="020F0502020204030203" pitchFamily="34" charset="0"/>
                <a:cs typeface="Lato" panose="020F0502020204030203" pitchFamily="34" charset="0"/>
              </a:rPr>
              <a:t>9</a:t>
            </a:fld>
            <a:endParaRPr lang="pl-PL" noProof="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3D14DF41-30D4-789D-DF79-BF510A592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3800" y="601356"/>
            <a:ext cx="720000" cy="720000"/>
          </a:xfrm>
          <a:prstGeom prst="rect">
            <a:avLst/>
          </a:prstGeom>
        </p:spPr>
      </p:pic>
      <p:sp>
        <p:nvSpPr>
          <p:cNvPr id="2" name="Podtytuł 2">
            <a:extLst>
              <a:ext uri="{FF2B5EF4-FFF2-40B4-BE49-F238E27FC236}">
                <a16:creationId xmlns:a16="http://schemas.microsoft.com/office/drawing/2014/main" id="{8F4CA874-407D-50BF-8AAD-4AA1238DE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3040314"/>
            <a:ext cx="10515600" cy="18000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There is more to brain connections than the mere transfer of signals between 5 brain regions. Behavior and cognition emerge through cortical area interaction.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8FB323C5-85FB-5E12-FC29-51F45535A2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98029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dirty="0" err="1">
                <a:latin typeface="Lato" panose="020F0502020204030203" pitchFamily="34" charset="0"/>
                <a:cs typeface="Lato" panose="020F0502020204030203" pitchFamily="34" charset="0"/>
              </a:rPr>
              <a:t>Oryginalny</a:t>
            </a: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cs typeface="Lato" panose="020F0502020204030203" pitchFamily="34" charset="0"/>
              </a:rPr>
              <a:t>tekst</a:t>
            </a:r>
            <a:endParaRPr lang="pl-PL" sz="2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00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1_TF56180624_Win32" id="{8862C0A0-8013-46C7-AF68-691B9899ECBA}" vid="{61C0B28A-C360-492B-97B7-84C40F8956AC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purl.org/dc/elements/1.1/"/>
    <ds:schemaRef ds:uri="71af3243-3dd4-4a8d-8c0d-dd76da1f02a5"/>
    <ds:schemaRef ds:uri="http://www.w3.org/XML/1998/namespace"/>
    <ds:schemaRef ds:uri="16c05727-aa75-4e4a-9b5f-8a80a1165891"/>
    <ds:schemaRef ds:uri="230e9df3-be65-4c73-a93b-d1236ebd677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Minimalistyczna prezentacja handlowa</Template>
  <TotalTime>768</TotalTime>
  <Words>1344</Words>
  <Application>Microsoft Office PowerPoint</Application>
  <PresentationFormat>Panoramiczny</PresentationFormat>
  <Paragraphs>287</Paragraphs>
  <Slides>42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42</vt:i4>
      </vt:variant>
    </vt:vector>
  </HeadingPairs>
  <TitlesOfParts>
    <vt:vector size="46" baseType="lpstr">
      <vt:lpstr>Arial</vt:lpstr>
      <vt:lpstr>Calibri</vt:lpstr>
      <vt:lpstr>Lato</vt:lpstr>
      <vt:lpstr>Monoline</vt:lpstr>
      <vt:lpstr>Projekt inżynierski</vt:lpstr>
      <vt:lpstr>Inteligentna wyszukiwarka narzędzi bioinformatycznych stworzona w oparciu  o algorytmy klasy NLP</vt:lpstr>
      <vt:lpstr>O PROJEKCIE</vt:lpstr>
      <vt:lpstr>Przygotowanie danych</vt:lpstr>
      <vt:lpstr>Przygotowanie danych</vt:lpstr>
      <vt:lpstr>Przygotowanie danych</vt:lpstr>
      <vt:lpstr>Pobranie danych</vt:lpstr>
      <vt:lpstr>Przygotowanie danych</vt:lpstr>
      <vt:lpstr>wyCzyszczenie danych</vt:lpstr>
      <vt:lpstr>wyCzyszczenie danych</vt:lpstr>
      <vt:lpstr>wyCzyszczenie danych</vt:lpstr>
      <vt:lpstr>wyCzyszczenie danych</vt:lpstr>
      <vt:lpstr>wyCzyszczenie danych</vt:lpstr>
      <vt:lpstr>wyCzyszczenie danych</vt:lpstr>
      <vt:lpstr>wyCzyszczenie danych</vt:lpstr>
      <vt:lpstr>Przygotowanie danych</vt:lpstr>
      <vt:lpstr>Zapisanie danych</vt:lpstr>
      <vt:lpstr>Przygotowanie danych</vt:lpstr>
      <vt:lpstr>Model nlp</vt:lpstr>
      <vt:lpstr>Model nlp</vt:lpstr>
      <vt:lpstr>Model nlp</vt:lpstr>
      <vt:lpstr>WYBÓR</vt:lpstr>
      <vt:lpstr>Model nlp</vt:lpstr>
      <vt:lpstr>Wczytanie danych</vt:lpstr>
      <vt:lpstr>Model nlp</vt:lpstr>
      <vt:lpstr>Oznaczenie dokumentów</vt:lpstr>
      <vt:lpstr>Model nlp</vt:lpstr>
      <vt:lpstr>Trening oraz walidacja</vt:lpstr>
      <vt:lpstr>Model nlp</vt:lpstr>
      <vt:lpstr>strona internetowa</vt:lpstr>
      <vt:lpstr>strona internetowa</vt:lpstr>
      <vt:lpstr>Strona internetowa</vt:lpstr>
      <vt:lpstr>Interfejs użytkownika</vt:lpstr>
      <vt:lpstr>Strona internetowa</vt:lpstr>
      <vt:lpstr>Integracja modelu</vt:lpstr>
      <vt:lpstr>Strona internetowa</vt:lpstr>
      <vt:lpstr>Terminarz prac</vt:lpstr>
      <vt:lpstr>Terminarz prac</vt:lpstr>
      <vt:lpstr>Podsumowanie</vt:lpstr>
      <vt:lpstr>Główne osiągnięcia projektu</vt:lpstr>
      <vt:lpstr>Wnioski końcowe</vt:lpstr>
      <vt:lpstr>PODZIĘKOWANIA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inżynierski</dc:title>
  <dc:creator>Albert Gawin</dc:creator>
  <cp:lastModifiedBy>Albert Gawin</cp:lastModifiedBy>
  <cp:revision>91</cp:revision>
  <dcterms:created xsi:type="dcterms:W3CDTF">2024-01-19T20:14:53Z</dcterms:created>
  <dcterms:modified xsi:type="dcterms:W3CDTF">2024-01-22T09:54:41Z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