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Theme: Metaheuristics for Optimization Problems</a:t>
            </a:r>
          </a:p>
          <a:p>
            <a:pPr>
              <a:defRPr sz="2000"/>
            </a:pPr>
            <a:r>
              <a:t>Topic: Stock Portfolio Optimization</a:t>
            </a:r>
          </a:p>
          <a:p>
            <a:pPr>
              <a:defRPr sz="2000"/>
            </a:pPr>
            <a:r>
              <a:t>Objective:</a:t>
            </a:r>
          </a:p>
          <a:p>
            <a:pPr>
              <a:defRPr sz="2000"/>
            </a:pPr>
            <a:r>
              <a:t>• Develop a system to optimize stock portfolio weights using Hill-Climbing, Simulated Annealing, Tabu Search, and Genetic Algorithms.</a:t>
            </a:r>
          </a:p>
          <a:p>
            <a:pPr>
              <a:defRPr sz="2000"/>
            </a:pPr>
            <a:r>
              <a:t>Goal:</a:t>
            </a:r>
          </a:p>
          <a:p>
            <a:pPr>
              <a:defRPr sz="2000"/>
            </a:pPr>
            <a:r>
              <a:t>• Maximize expected return while minimizing risk using real stock data.</a:t>
            </a:r>
          </a:p>
          <a:p>
            <a:pPr>
              <a:defRPr sz="2000"/>
            </a:pPr>
            <a:r>
              <a:t>Dataset:</a:t>
            </a:r>
          </a:p>
          <a:p>
            <a:pPr>
              <a:defRPr sz="2000"/>
            </a:pPr>
            <a:r>
              <a:t>• Australian Historical Stock Prices (Kaggle)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Key References:</a:t>
            </a:r>
          </a:p>
          <a:p>
            <a:pPr>
              <a:defRPr sz="2000"/>
            </a:pPr>
            <a:r>
              <a:t>• Markowitz (1952) – Portfolio Selection</a:t>
            </a:r>
          </a:p>
          <a:p>
            <a:pPr>
              <a:defRPr sz="2000"/>
            </a:pPr>
            <a:r>
              <a:t>• Løkketangen (2019) – Metaheuristics in Combinatorial Optimization</a:t>
            </a:r>
          </a:p>
          <a:p>
            <a:pPr>
              <a:defRPr sz="2000"/>
            </a:pPr>
            <a:r>
              <a:t>• Kaggle and GitHub works using GA for finance optimization</a:t>
            </a:r>
          </a:p>
          <a:p>
            <a:pPr>
              <a:defRPr sz="2000"/>
            </a:pPr>
            <a:r>
              <a:t>Insights:</a:t>
            </a:r>
          </a:p>
          <a:p>
            <a:pPr>
              <a:defRPr sz="2000"/>
            </a:pPr>
            <a:r>
              <a:t>• Metaheuristics excel in NP-hard financial problems</a:t>
            </a:r>
          </a:p>
          <a:p>
            <a:pPr>
              <a:defRPr sz="2000"/>
            </a:pPr>
            <a:r>
              <a:t>• Efficient balance between exploration and exploitation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Optimization Function:</a:t>
            </a:r>
          </a:p>
          <a:p>
            <a:pPr>
              <a:defRPr sz="2000"/>
            </a:pPr>
            <a:r>
              <a:t>maximize f(w) = (1 - λ) × R(w) - λ × σ(w)</a:t>
            </a:r>
          </a:p>
          <a:p>
            <a:pPr>
              <a:defRPr sz="2000"/>
            </a:pPr>
            <a:r>
              <a:t>Where:</a:t>
            </a:r>
          </a:p>
          <a:p>
            <a:pPr>
              <a:defRPr sz="2000"/>
            </a:pPr>
            <a:r>
              <a:t>• R(w): Expected return</a:t>
            </a:r>
          </a:p>
          <a:p>
            <a:pPr>
              <a:defRPr sz="2000"/>
            </a:pPr>
            <a:r>
              <a:t>• σ(w): Risk (standard deviation)</a:t>
            </a:r>
          </a:p>
          <a:p>
            <a:pPr>
              <a:defRPr sz="2000"/>
            </a:pPr>
            <a:r>
              <a:t>• λ: Risk-return trade-off factor</a:t>
            </a:r>
          </a:p>
          <a:p>
            <a:pPr>
              <a:defRPr sz="2000"/>
            </a:pPr>
            <a:r>
              <a:t>• w = (w1, ..., wn): Portfolio weights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Constraints:</a:t>
            </a:r>
          </a:p>
          <a:p>
            <a:pPr>
              <a:defRPr sz="2000"/>
            </a:pPr>
            <a:r>
              <a:t>• wi ≥ 0</a:t>
            </a:r>
          </a:p>
          <a:p>
            <a:pPr>
              <a:defRPr sz="2000"/>
            </a:pPr>
            <a:r>
              <a:t>• Σ wi = 1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Neighborhood: small perturbations in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Explanation of the Evaluation Function:</a:t>
            </a:r>
            <a:br/>
            <a:br/>
            <a:r>
              <a:t>Each portfolio is represented by a vector of weights (peso). The algorithm evaluates each portfolio by calculating:</a:t>
            </a:r>
            <a:br/>
            <a:br/>
            <a:r>
              <a:t>retorno = np.dot(peso, meanReturns)</a:t>
            </a:r>
            <a:br/>
            <a:r>
              <a:t>→ Expected return: sum of (weight × mean return) for all stocks.</a:t>
            </a:r>
            <a:br/>
            <a:r>
              <a:t>Mathematically: R(w) = Σ wi × μi</a:t>
            </a:r>
            <a:br/>
            <a:br/>
            <a:r>
              <a:t>risco = np.sqrt(np.dot(peso.T, np.dot(matrizCov, peso)))</a:t>
            </a:r>
            <a:br/>
            <a:r>
              <a:t>→ Portfolio risk (standard deviation): accounts for how stocks move together.</a:t>
            </a:r>
            <a:br/>
            <a:r>
              <a:t>Mathematically: σ(w) = √(wᵀ Σ w)</a:t>
            </a:r>
            <a:br/>
            <a:br/>
            <a:r>
              <a:t>Goal: maximize return while minimizing risk (trade-off controlled by λ).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Metaheuristics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Hill-Climbing – iterative improvement, local best search</a:t>
            </a:r>
          </a:p>
          <a:p>
            <a:pPr>
              <a:defRPr sz="2000"/>
            </a:pPr>
            <a:r>
              <a:t>Simulated Annealing – probabilistic acceptance, cooling schedule</a:t>
            </a:r>
          </a:p>
          <a:p>
            <a:pPr>
              <a:defRPr sz="2000"/>
            </a:pPr>
            <a:r>
              <a:t>Tabu Search – avoids revisits, memory-based guidance</a:t>
            </a:r>
          </a:p>
          <a:p>
            <a:pPr>
              <a:defRPr sz="2000"/>
            </a:pPr>
            <a:r>
              <a:t>Genetic Algorithm – population evolution, crossover &amp; mutation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Evaluation Metrics:</a:t>
            </a:r>
          </a:p>
          <a:p>
            <a:pPr>
              <a:defRPr sz="2000"/>
            </a:pPr>
            <a:r>
              <a:t>• Best score (return-risk balance)</a:t>
            </a:r>
          </a:p>
          <a:p>
            <a:pPr>
              <a:defRPr sz="2000"/>
            </a:pPr>
            <a:r>
              <a:t>• Convergence curve</a:t>
            </a:r>
          </a:p>
          <a:p>
            <a:pPr>
              <a:defRPr sz="2000"/>
            </a:pPr>
            <a:r>
              <a:t>• Execution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Current Status:</a:t>
            </a:r>
          </a:p>
          <a:p>
            <a:pPr>
              <a:defRPr sz="2000"/>
            </a:pPr>
            <a:r>
              <a:t>• Problem modeled and dataset preprocessed</a:t>
            </a:r>
          </a:p>
          <a:p>
            <a:pPr>
              <a:defRPr sz="2000"/>
            </a:pPr>
            <a:r>
              <a:t>• Hill-Climbing and Simulated Annealing prototypes complete</a:t>
            </a:r>
          </a:p>
          <a:p>
            <a:pPr>
              <a:defRPr sz="2000"/>
            </a:pPr>
            <a:r>
              <a:t>• Results logging system in progress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Next Steps:</a:t>
            </a:r>
          </a:p>
          <a:p>
            <a:pPr>
              <a:defRPr sz="2000"/>
            </a:pPr>
            <a:r>
              <a:t>1. Implement Tabu Search and Genetic Algorithm</a:t>
            </a:r>
          </a:p>
          <a:p>
            <a:pPr>
              <a:defRPr sz="2000"/>
            </a:pPr>
            <a:r>
              <a:t>2. Parameter tuning and time balancing</a:t>
            </a:r>
          </a:p>
          <a:p>
            <a:pPr>
              <a:defRPr sz="2000"/>
            </a:pPr>
            <a:r>
              <a:t>3. Visualization dashboard for results</a:t>
            </a:r>
          </a:p>
          <a:p>
            <a:pPr>
              <a:defRPr sz="2000"/>
            </a:pPr>
            <a:r>
              <a:t>4. GUI for interactive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