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310" r:id="rId3"/>
    <p:sldId id="316" r:id="rId4"/>
    <p:sldId id="311" r:id="rId5"/>
    <p:sldId id="323" r:id="rId6"/>
    <p:sldId id="312" r:id="rId7"/>
    <p:sldId id="314" r:id="rId8"/>
    <p:sldId id="315" r:id="rId9"/>
    <p:sldId id="326" r:id="rId10"/>
    <p:sldId id="317" r:id="rId11"/>
    <p:sldId id="322" r:id="rId12"/>
    <p:sldId id="327" r:id="rId13"/>
    <p:sldId id="324" r:id="rId14"/>
    <p:sldId id="318" r:id="rId15"/>
    <p:sldId id="320" r:id="rId16"/>
    <p:sldId id="321" r:id="rId17"/>
    <p:sldId id="325"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420" initials="T" lastIdx="3" clrIdx="0">
    <p:extLst>
      <p:ext uri="{19B8F6BF-5375-455C-9EA6-DF929625EA0E}">
        <p15:presenceInfo xmlns:p15="http://schemas.microsoft.com/office/powerpoint/2012/main" userId="T42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5C5"/>
    <a:srgbClr val="F6C2C2"/>
    <a:srgbClr val="FFFF99"/>
    <a:srgbClr val="F20E0E"/>
    <a:srgbClr val="E7E7E7"/>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75" autoAdjust="0"/>
    <p:restoredTop sz="94227" autoAdjust="0"/>
  </p:normalViewPr>
  <p:slideViewPr>
    <p:cSldViewPr snapToGrid="0">
      <p:cViewPr varScale="1">
        <p:scale>
          <a:sx n="106" d="100"/>
          <a:sy n="106" d="100"/>
        </p:scale>
        <p:origin x="336" y="10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317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709511779959778E-2"/>
          <c:y val="3.0562736025614216E-2"/>
          <c:w val="0.92823941996164516"/>
          <c:h val="0.80758468512638104"/>
        </c:manualLayout>
      </c:layout>
      <c:scatterChart>
        <c:scatterStyle val="lineMarker"/>
        <c:varyColors val="0"/>
        <c:ser>
          <c:idx val="0"/>
          <c:order val="0"/>
          <c:tx>
            <c:strRef>
              <c:f>Hoja1!$B$1</c:f>
              <c:strCache>
                <c:ptCount val="1"/>
                <c:pt idx="0">
                  <c:v>1%</c:v>
                </c:pt>
              </c:strCache>
            </c:strRef>
          </c:tx>
          <c:spPr>
            <a:ln w="28575" cap="rnd">
              <a:solidFill>
                <a:srgbClr val="C00000"/>
              </a:solidFill>
              <a:round/>
            </a:ln>
            <a:effectLst/>
          </c:spPr>
          <c:marker>
            <c:symbol val="none"/>
          </c:marker>
          <c:xVal>
            <c:numRef>
              <c:f>Hoja1!$A$2:$A$92</c:f>
              <c:numCache>
                <c:formatCode>General</c:formatCode>
                <c:ptCount val="91"/>
                <c:pt idx="0">
                  <c:v>1928</c:v>
                </c:pt>
                <c:pt idx="1">
                  <c:v>1929</c:v>
                </c:pt>
                <c:pt idx="2">
                  <c:v>1930</c:v>
                </c:pt>
                <c:pt idx="3">
                  <c:v>1931</c:v>
                </c:pt>
                <c:pt idx="4">
                  <c:v>1932</c:v>
                </c:pt>
                <c:pt idx="5">
                  <c:v>1933</c:v>
                </c:pt>
                <c:pt idx="6">
                  <c:v>1934</c:v>
                </c:pt>
                <c:pt idx="7">
                  <c:v>1935</c:v>
                </c:pt>
                <c:pt idx="8">
                  <c:v>1936</c:v>
                </c:pt>
                <c:pt idx="9">
                  <c:v>1937</c:v>
                </c:pt>
                <c:pt idx="10">
                  <c:v>1938</c:v>
                </c:pt>
                <c:pt idx="11">
                  <c:v>1939</c:v>
                </c:pt>
                <c:pt idx="12">
                  <c:v>1940</c:v>
                </c:pt>
                <c:pt idx="13">
                  <c:v>1941</c:v>
                </c:pt>
                <c:pt idx="14">
                  <c:v>1942</c:v>
                </c:pt>
                <c:pt idx="15">
                  <c:v>1943</c:v>
                </c:pt>
                <c:pt idx="16">
                  <c:v>1944</c:v>
                </c:pt>
                <c:pt idx="17">
                  <c:v>1945</c:v>
                </c:pt>
                <c:pt idx="18">
                  <c:v>1946</c:v>
                </c:pt>
                <c:pt idx="19">
                  <c:v>1947</c:v>
                </c:pt>
                <c:pt idx="20">
                  <c:v>1948</c:v>
                </c:pt>
                <c:pt idx="21">
                  <c:v>1949</c:v>
                </c:pt>
                <c:pt idx="22">
                  <c:v>1950</c:v>
                </c:pt>
                <c:pt idx="23">
                  <c:v>1951</c:v>
                </c:pt>
                <c:pt idx="24">
                  <c:v>1952</c:v>
                </c:pt>
                <c:pt idx="25">
                  <c:v>1953</c:v>
                </c:pt>
                <c:pt idx="26">
                  <c:v>1954</c:v>
                </c:pt>
                <c:pt idx="27">
                  <c:v>1955</c:v>
                </c:pt>
                <c:pt idx="28">
                  <c:v>1956</c:v>
                </c:pt>
                <c:pt idx="29">
                  <c:v>1957</c:v>
                </c:pt>
                <c:pt idx="30">
                  <c:v>1958</c:v>
                </c:pt>
                <c:pt idx="31">
                  <c:v>1959</c:v>
                </c:pt>
                <c:pt idx="32">
                  <c:v>1960</c:v>
                </c:pt>
                <c:pt idx="33">
                  <c:v>1961</c:v>
                </c:pt>
                <c:pt idx="34">
                  <c:v>1962</c:v>
                </c:pt>
                <c:pt idx="35">
                  <c:v>1963</c:v>
                </c:pt>
                <c:pt idx="36">
                  <c:v>1964</c:v>
                </c:pt>
                <c:pt idx="37">
                  <c:v>1965</c:v>
                </c:pt>
                <c:pt idx="38">
                  <c:v>1966</c:v>
                </c:pt>
                <c:pt idx="39">
                  <c:v>1967</c:v>
                </c:pt>
                <c:pt idx="40">
                  <c:v>1968</c:v>
                </c:pt>
                <c:pt idx="41">
                  <c:v>1969</c:v>
                </c:pt>
                <c:pt idx="42">
                  <c:v>1970</c:v>
                </c:pt>
                <c:pt idx="43">
                  <c:v>1971</c:v>
                </c:pt>
                <c:pt idx="44">
                  <c:v>1972</c:v>
                </c:pt>
                <c:pt idx="45">
                  <c:v>1973</c:v>
                </c:pt>
                <c:pt idx="46">
                  <c:v>1974</c:v>
                </c:pt>
                <c:pt idx="47">
                  <c:v>1975</c:v>
                </c:pt>
                <c:pt idx="48">
                  <c:v>1976</c:v>
                </c:pt>
                <c:pt idx="49">
                  <c:v>1977</c:v>
                </c:pt>
                <c:pt idx="50">
                  <c:v>1978</c:v>
                </c:pt>
                <c:pt idx="51">
                  <c:v>1979</c:v>
                </c:pt>
                <c:pt idx="52">
                  <c:v>1980</c:v>
                </c:pt>
                <c:pt idx="53">
                  <c:v>1981</c:v>
                </c:pt>
                <c:pt idx="54">
                  <c:v>1982</c:v>
                </c:pt>
                <c:pt idx="55">
                  <c:v>1983</c:v>
                </c:pt>
                <c:pt idx="56">
                  <c:v>1984</c:v>
                </c:pt>
                <c:pt idx="57">
                  <c:v>1985</c:v>
                </c:pt>
                <c:pt idx="58">
                  <c:v>1986</c:v>
                </c:pt>
                <c:pt idx="59">
                  <c:v>1987</c:v>
                </c:pt>
                <c:pt idx="60">
                  <c:v>1988</c:v>
                </c:pt>
                <c:pt idx="61">
                  <c:v>1989</c:v>
                </c:pt>
                <c:pt idx="62">
                  <c:v>1990</c:v>
                </c:pt>
                <c:pt idx="63">
                  <c:v>1991</c:v>
                </c:pt>
                <c:pt idx="64">
                  <c:v>1992</c:v>
                </c:pt>
                <c:pt idx="65">
                  <c:v>1993</c:v>
                </c:pt>
                <c:pt idx="66">
                  <c:v>1994</c:v>
                </c:pt>
                <c:pt idx="67">
                  <c:v>1995</c:v>
                </c:pt>
                <c:pt idx="68">
                  <c:v>1996</c:v>
                </c:pt>
                <c:pt idx="69">
                  <c:v>1997</c:v>
                </c:pt>
                <c:pt idx="70">
                  <c:v>1998</c:v>
                </c:pt>
                <c:pt idx="71">
                  <c:v>1999</c:v>
                </c:pt>
                <c:pt idx="72">
                  <c:v>2000</c:v>
                </c:pt>
                <c:pt idx="73">
                  <c:v>2001</c:v>
                </c:pt>
                <c:pt idx="74">
                  <c:v>2002</c:v>
                </c:pt>
                <c:pt idx="75">
                  <c:v>2003</c:v>
                </c:pt>
                <c:pt idx="76">
                  <c:v>2004</c:v>
                </c:pt>
                <c:pt idx="77">
                  <c:v>2005</c:v>
                </c:pt>
                <c:pt idx="78">
                  <c:v>2006</c:v>
                </c:pt>
                <c:pt idx="79">
                  <c:v>2007</c:v>
                </c:pt>
                <c:pt idx="80">
                  <c:v>2008</c:v>
                </c:pt>
                <c:pt idx="81">
                  <c:v>2009</c:v>
                </c:pt>
                <c:pt idx="82">
                  <c:v>2010</c:v>
                </c:pt>
                <c:pt idx="83">
                  <c:v>2011</c:v>
                </c:pt>
                <c:pt idx="84">
                  <c:v>2012</c:v>
                </c:pt>
                <c:pt idx="85">
                  <c:v>2013</c:v>
                </c:pt>
                <c:pt idx="86">
                  <c:v>2014</c:v>
                </c:pt>
                <c:pt idx="87">
                  <c:v>2015</c:v>
                </c:pt>
                <c:pt idx="88">
                  <c:v>2016</c:v>
                </c:pt>
                <c:pt idx="89">
                  <c:v>2017</c:v>
                </c:pt>
                <c:pt idx="90">
                  <c:v>2018</c:v>
                </c:pt>
              </c:numCache>
            </c:numRef>
          </c:xVal>
          <c:yVal>
            <c:numRef>
              <c:f>Hoja1!$B$2:$B$92</c:f>
              <c:numCache>
                <c:formatCode>0.00%</c:formatCode>
                <c:ptCount val="91"/>
                <c:pt idx="0">
                  <c:v>0.6</c:v>
                </c:pt>
                <c:pt idx="1">
                  <c:v>0.6333333333333333</c:v>
                </c:pt>
                <c:pt idx="2">
                  <c:v>0.6333333333333333</c:v>
                </c:pt>
                <c:pt idx="3">
                  <c:v>0.65555555555555556</c:v>
                </c:pt>
                <c:pt idx="4">
                  <c:v>0.62222222222222223</c:v>
                </c:pt>
                <c:pt idx="5">
                  <c:v>0.77777777777777779</c:v>
                </c:pt>
                <c:pt idx="6">
                  <c:v>0.62121212121212122</c:v>
                </c:pt>
                <c:pt idx="7">
                  <c:v>0.68939393939393945</c:v>
                </c:pt>
                <c:pt idx="11">
                  <c:v>0.65151515151515149</c:v>
                </c:pt>
                <c:pt idx="12">
                  <c:v>0.66666666666666663</c:v>
                </c:pt>
                <c:pt idx="13">
                  <c:v>0.59340659340659341</c:v>
                </c:pt>
                <c:pt idx="14">
                  <c:v>0.59340659340659341</c:v>
                </c:pt>
                <c:pt idx="15">
                  <c:v>0.55494505494505497</c:v>
                </c:pt>
                <c:pt idx="16">
                  <c:v>0.63186813186813184</c:v>
                </c:pt>
                <c:pt idx="17">
                  <c:v>0.56593406593406592</c:v>
                </c:pt>
                <c:pt idx="18">
                  <c:v>0.60989010989010994</c:v>
                </c:pt>
                <c:pt idx="19">
                  <c:v>0.65934065934065933</c:v>
                </c:pt>
                <c:pt idx="20">
                  <c:v>0.70879120879120883</c:v>
                </c:pt>
                <c:pt idx="21">
                  <c:v>0.61538461538461542</c:v>
                </c:pt>
                <c:pt idx="22">
                  <c:v>0.70416666666666672</c:v>
                </c:pt>
                <c:pt idx="23">
                  <c:v>0.68333333333333335</c:v>
                </c:pt>
                <c:pt idx="24">
                  <c:v>0.66249999999999998</c:v>
                </c:pt>
                <c:pt idx="25">
                  <c:v>0.64166666666666672</c:v>
                </c:pt>
                <c:pt idx="26">
                  <c:v>0.64583333333333337</c:v>
                </c:pt>
                <c:pt idx="27">
                  <c:v>0.67500000000000004</c:v>
                </c:pt>
                <c:pt idx="28">
                  <c:v>0.64583333333333337</c:v>
                </c:pt>
                <c:pt idx="29">
                  <c:v>0.64166666666666672</c:v>
                </c:pt>
                <c:pt idx="30">
                  <c:v>0.64583333333333337</c:v>
                </c:pt>
                <c:pt idx="31">
                  <c:v>0.65</c:v>
                </c:pt>
                <c:pt idx="32">
                  <c:v>0.59583333333333333</c:v>
                </c:pt>
                <c:pt idx="33">
                  <c:v>0.6333333333333333</c:v>
                </c:pt>
                <c:pt idx="34">
                  <c:v>0.66666666666666663</c:v>
                </c:pt>
                <c:pt idx="35">
                  <c:v>0.66249999999999998</c:v>
                </c:pt>
                <c:pt idx="36">
                  <c:v>0.65</c:v>
                </c:pt>
                <c:pt idx="37">
                  <c:v>0.58750000000000002</c:v>
                </c:pt>
                <c:pt idx="38">
                  <c:v>0.62083333333333335</c:v>
                </c:pt>
                <c:pt idx="39">
                  <c:v>0.59583333333333333</c:v>
                </c:pt>
                <c:pt idx="40">
                  <c:v>0.53749999999999998</c:v>
                </c:pt>
                <c:pt idx="41">
                  <c:v>0.5708333333333333</c:v>
                </c:pt>
                <c:pt idx="42">
                  <c:v>0.58333333333333337</c:v>
                </c:pt>
                <c:pt idx="43">
                  <c:v>0.57843137254901966</c:v>
                </c:pt>
                <c:pt idx="44">
                  <c:v>0.56209150326797386</c:v>
                </c:pt>
                <c:pt idx="45">
                  <c:v>0.64379084967320266</c:v>
                </c:pt>
                <c:pt idx="46">
                  <c:v>0.63725490196078427</c:v>
                </c:pt>
                <c:pt idx="47">
                  <c:v>0.65359477124183007</c:v>
                </c:pt>
                <c:pt idx="48">
                  <c:v>0.62745098039215685</c:v>
                </c:pt>
                <c:pt idx="49">
                  <c:v>0.65359477124183007</c:v>
                </c:pt>
                <c:pt idx="50">
                  <c:v>0.62091503267973858</c:v>
                </c:pt>
                <c:pt idx="51">
                  <c:v>0.58032786885245902</c:v>
                </c:pt>
                <c:pt idx="52">
                  <c:v>0.565359477124183</c:v>
                </c:pt>
                <c:pt idx="53">
                  <c:v>0.63725490196078427</c:v>
                </c:pt>
                <c:pt idx="54">
                  <c:v>0.58496732026143794</c:v>
                </c:pt>
                <c:pt idx="55">
                  <c:v>0.55228758169934644</c:v>
                </c:pt>
                <c:pt idx="56">
                  <c:v>0.42156862745098039</c:v>
                </c:pt>
                <c:pt idx="57">
                  <c:v>0.54575163398692805</c:v>
                </c:pt>
                <c:pt idx="58">
                  <c:v>0.57828282828282829</c:v>
                </c:pt>
                <c:pt idx="59">
                  <c:v>0.51842105263157889</c:v>
                </c:pt>
                <c:pt idx="60">
                  <c:v>0.46052631578947367</c:v>
                </c:pt>
                <c:pt idx="61">
                  <c:v>0.52105263157894732</c:v>
                </c:pt>
                <c:pt idx="62">
                  <c:v>0.52105263157894732</c:v>
                </c:pt>
                <c:pt idx="63">
                  <c:v>0.54736842105263162</c:v>
                </c:pt>
                <c:pt idx="64">
                  <c:v>0.47894736842105262</c:v>
                </c:pt>
                <c:pt idx="65">
                  <c:v>0.49473684210526314</c:v>
                </c:pt>
                <c:pt idx="66">
                  <c:v>0.47631578947368419</c:v>
                </c:pt>
                <c:pt idx="67">
                  <c:v>0.45670995670995673</c:v>
                </c:pt>
                <c:pt idx="68">
                  <c:v>0.47619047619047616</c:v>
                </c:pt>
                <c:pt idx="69">
                  <c:v>0.47894736842105262</c:v>
                </c:pt>
                <c:pt idx="70">
                  <c:v>0.50263157894736843</c:v>
                </c:pt>
                <c:pt idx="71">
                  <c:v>0.47894736842105262</c:v>
                </c:pt>
                <c:pt idx="72">
                  <c:v>0.52368421052631575</c:v>
                </c:pt>
                <c:pt idx="73">
                  <c:v>0.48947368421052634</c:v>
                </c:pt>
                <c:pt idx="74">
                  <c:v>0.4631578947368421</c:v>
                </c:pt>
                <c:pt idx="75">
                  <c:v>0.45263157894736844</c:v>
                </c:pt>
                <c:pt idx="76">
                  <c:v>0.50526315789473686</c:v>
                </c:pt>
                <c:pt idx="77">
                  <c:v>0.4263157894736842</c:v>
                </c:pt>
                <c:pt idx="78">
                  <c:v>0.45263157894736844</c:v>
                </c:pt>
                <c:pt idx="79">
                  <c:v>0.47894736842105262</c:v>
                </c:pt>
                <c:pt idx="80">
                  <c:v>0.48421052631578948</c:v>
                </c:pt>
                <c:pt idx="81">
                  <c:v>0.51052631578947372</c:v>
                </c:pt>
                <c:pt idx="82">
                  <c:v>0.51842105263157889</c:v>
                </c:pt>
                <c:pt idx="83">
                  <c:v>0.49473684210526314</c:v>
                </c:pt>
                <c:pt idx="84">
                  <c:v>0.49736842105263157</c:v>
                </c:pt>
                <c:pt idx="85">
                  <c:v>0.47105263157894739</c:v>
                </c:pt>
                <c:pt idx="86">
                  <c:v>0.45</c:v>
                </c:pt>
                <c:pt idx="87">
                  <c:v>0.48157894736842105</c:v>
                </c:pt>
                <c:pt idx="88">
                  <c:v>0.47631578947368419</c:v>
                </c:pt>
                <c:pt idx="89">
                  <c:v>0.47105263157894739</c:v>
                </c:pt>
                <c:pt idx="90">
                  <c:v>0.44210526315789472</c:v>
                </c:pt>
              </c:numCache>
            </c:numRef>
          </c:yVal>
          <c:smooth val="0"/>
          <c:extLst>
            <c:ext xmlns:c16="http://schemas.microsoft.com/office/drawing/2014/chart" uri="{C3380CC4-5D6E-409C-BE32-E72D297353CC}">
              <c16:uniqueId val="{00000000-DE5B-4729-9A6D-B62C7A69917E}"/>
            </c:ext>
          </c:extLst>
        </c:ser>
        <c:ser>
          <c:idx val="1"/>
          <c:order val="1"/>
          <c:tx>
            <c:strRef>
              <c:f>Hoja1!$C$1</c:f>
              <c:strCache>
                <c:ptCount val="1"/>
                <c:pt idx="0">
                  <c:v>X%</c:v>
                </c:pt>
              </c:strCache>
            </c:strRef>
          </c:tx>
          <c:spPr>
            <a:ln w="28575" cap="rnd">
              <a:solidFill>
                <a:srgbClr val="FFC000"/>
              </a:solidFill>
              <a:round/>
            </a:ln>
            <a:effectLst/>
          </c:spPr>
          <c:marker>
            <c:symbol val="none"/>
          </c:marker>
          <c:xVal>
            <c:numRef>
              <c:f>Hoja1!$A$2:$A$92</c:f>
              <c:numCache>
                <c:formatCode>General</c:formatCode>
                <c:ptCount val="91"/>
                <c:pt idx="0">
                  <c:v>1928</c:v>
                </c:pt>
                <c:pt idx="1">
                  <c:v>1929</c:v>
                </c:pt>
                <c:pt idx="2">
                  <c:v>1930</c:v>
                </c:pt>
                <c:pt idx="3">
                  <c:v>1931</c:v>
                </c:pt>
                <c:pt idx="4">
                  <c:v>1932</c:v>
                </c:pt>
                <c:pt idx="5">
                  <c:v>1933</c:v>
                </c:pt>
                <c:pt idx="6">
                  <c:v>1934</c:v>
                </c:pt>
                <c:pt idx="7">
                  <c:v>1935</c:v>
                </c:pt>
                <c:pt idx="8">
                  <c:v>1936</c:v>
                </c:pt>
                <c:pt idx="9">
                  <c:v>1937</c:v>
                </c:pt>
                <c:pt idx="10">
                  <c:v>1938</c:v>
                </c:pt>
                <c:pt idx="11">
                  <c:v>1939</c:v>
                </c:pt>
                <c:pt idx="12">
                  <c:v>1940</c:v>
                </c:pt>
                <c:pt idx="13">
                  <c:v>1941</c:v>
                </c:pt>
                <c:pt idx="14">
                  <c:v>1942</c:v>
                </c:pt>
                <c:pt idx="15">
                  <c:v>1943</c:v>
                </c:pt>
                <c:pt idx="16">
                  <c:v>1944</c:v>
                </c:pt>
                <c:pt idx="17">
                  <c:v>1945</c:v>
                </c:pt>
                <c:pt idx="18">
                  <c:v>1946</c:v>
                </c:pt>
                <c:pt idx="19">
                  <c:v>1947</c:v>
                </c:pt>
                <c:pt idx="20">
                  <c:v>1948</c:v>
                </c:pt>
                <c:pt idx="21">
                  <c:v>1949</c:v>
                </c:pt>
                <c:pt idx="22">
                  <c:v>1950</c:v>
                </c:pt>
                <c:pt idx="23">
                  <c:v>1951</c:v>
                </c:pt>
                <c:pt idx="24">
                  <c:v>1952</c:v>
                </c:pt>
                <c:pt idx="25">
                  <c:v>1953</c:v>
                </c:pt>
                <c:pt idx="26">
                  <c:v>1954</c:v>
                </c:pt>
                <c:pt idx="27">
                  <c:v>1955</c:v>
                </c:pt>
                <c:pt idx="28">
                  <c:v>1956</c:v>
                </c:pt>
                <c:pt idx="29">
                  <c:v>1957</c:v>
                </c:pt>
                <c:pt idx="30">
                  <c:v>1958</c:v>
                </c:pt>
                <c:pt idx="31">
                  <c:v>1959</c:v>
                </c:pt>
                <c:pt idx="32">
                  <c:v>1960</c:v>
                </c:pt>
                <c:pt idx="33">
                  <c:v>1961</c:v>
                </c:pt>
                <c:pt idx="34">
                  <c:v>1962</c:v>
                </c:pt>
                <c:pt idx="35">
                  <c:v>1963</c:v>
                </c:pt>
                <c:pt idx="36">
                  <c:v>1964</c:v>
                </c:pt>
                <c:pt idx="37">
                  <c:v>1965</c:v>
                </c:pt>
                <c:pt idx="38">
                  <c:v>1966</c:v>
                </c:pt>
                <c:pt idx="39">
                  <c:v>1967</c:v>
                </c:pt>
                <c:pt idx="40">
                  <c:v>1968</c:v>
                </c:pt>
                <c:pt idx="41">
                  <c:v>1969</c:v>
                </c:pt>
                <c:pt idx="42">
                  <c:v>1970</c:v>
                </c:pt>
                <c:pt idx="43">
                  <c:v>1971</c:v>
                </c:pt>
                <c:pt idx="44">
                  <c:v>1972</c:v>
                </c:pt>
                <c:pt idx="45">
                  <c:v>1973</c:v>
                </c:pt>
                <c:pt idx="46">
                  <c:v>1974</c:v>
                </c:pt>
                <c:pt idx="47">
                  <c:v>1975</c:v>
                </c:pt>
                <c:pt idx="48">
                  <c:v>1976</c:v>
                </c:pt>
                <c:pt idx="49">
                  <c:v>1977</c:v>
                </c:pt>
                <c:pt idx="50">
                  <c:v>1978</c:v>
                </c:pt>
                <c:pt idx="51">
                  <c:v>1979</c:v>
                </c:pt>
                <c:pt idx="52">
                  <c:v>1980</c:v>
                </c:pt>
                <c:pt idx="53">
                  <c:v>1981</c:v>
                </c:pt>
                <c:pt idx="54">
                  <c:v>1982</c:v>
                </c:pt>
                <c:pt idx="55">
                  <c:v>1983</c:v>
                </c:pt>
                <c:pt idx="56">
                  <c:v>1984</c:v>
                </c:pt>
                <c:pt idx="57">
                  <c:v>1985</c:v>
                </c:pt>
                <c:pt idx="58">
                  <c:v>1986</c:v>
                </c:pt>
                <c:pt idx="59">
                  <c:v>1987</c:v>
                </c:pt>
                <c:pt idx="60">
                  <c:v>1988</c:v>
                </c:pt>
                <c:pt idx="61">
                  <c:v>1989</c:v>
                </c:pt>
                <c:pt idx="62">
                  <c:v>1990</c:v>
                </c:pt>
                <c:pt idx="63">
                  <c:v>1991</c:v>
                </c:pt>
                <c:pt idx="64">
                  <c:v>1992</c:v>
                </c:pt>
                <c:pt idx="65">
                  <c:v>1993</c:v>
                </c:pt>
                <c:pt idx="66">
                  <c:v>1994</c:v>
                </c:pt>
                <c:pt idx="67">
                  <c:v>1995</c:v>
                </c:pt>
                <c:pt idx="68">
                  <c:v>1996</c:v>
                </c:pt>
                <c:pt idx="69">
                  <c:v>1997</c:v>
                </c:pt>
                <c:pt idx="70">
                  <c:v>1998</c:v>
                </c:pt>
                <c:pt idx="71">
                  <c:v>1999</c:v>
                </c:pt>
                <c:pt idx="72">
                  <c:v>2000</c:v>
                </c:pt>
                <c:pt idx="73">
                  <c:v>2001</c:v>
                </c:pt>
                <c:pt idx="74">
                  <c:v>2002</c:v>
                </c:pt>
                <c:pt idx="75">
                  <c:v>2003</c:v>
                </c:pt>
                <c:pt idx="76">
                  <c:v>2004</c:v>
                </c:pt>
                <c:pt idx="77">
                  <c:v>2005</c:v>
                </c:pt>
                <c:pt idx="78">
                  <c:v>2006</c:v>
                </c:pt>
                <c:pt idx="79">
                  <c:v>2007</c:v>
                </c:pt>
                <c:pt idx="80">
                  <c:v>2008</c:v>
                </c:pt>
                <c:pt idx="81">
                  <c:v>2009</c:v>
                </c:pt>
                <c:pt idx="82">
                  <c:v>2010</c:v>
                </c:pt>
                <c:pt idx="83">
                  <c:v>2011</c:v>
                </c:pt>
                <c:pt idx="84">
                  <c:v>2012</c:v>
                </c:pt>
                <c:pt idx="85">
                  <c:v>2013</c:v>
                </c:pt>
                <c:pt idx="86">
                  <c:v>2014</c:v>
                </c:pt>
                <c:pt idx="87">
                  <c:v>2015</c:v>
                </c:pt>
                <c:pt idx="88">
                  <c:v>2016</c:v>
                </c:pt>
                <c:pt idx="89">
                  <c:v>2017</c:v>
                </c:pt>
                <c:pt idx="90">
                  <c:v>2018</c:v>
                </c:pt>
              </c:numCache>
            </c:numRef>
          </c:xVal>
          <c:yVal>
            <c:numRef>
              <c:f>Hoja1!$C$2:$C$92</c:f>
              <c:numCache>
                <c:formatCode>0.00%</c:formatCode>
                <c:ptCount val="91"/>
                <c:pt idx="0">
                  <c:v>0.16666666666666666</c:v>
                </c:pt>
                <c:pt idx="1">
                  <c:v>0.14444444444444443</c:v>
                </c:pt>
                <c:pt idx="2">
                  <c:v>0.15555555555555556</c:v>
                </c:pt>
                <c:pt idx="3">
                  <c:v>0.17777777777777778</c:v>
                </c:pt>
                <c:pt idx="4">
                  <c:v>0.16666666666666666</c:v>
                </c:pt>
                <c:pt idx="5">
                  <c:v>0.12222222222222222</c:v>
                </c:pt>
                <c:pt idx="6">
                  <c:v>0.12878787878787878</c:v>
                </c:pt>
                <c:pt idx="7">
                  <c:v>0.11363636363636363</c:v>
                </c:pt>
                <c:pt idx="11">
                  <c:v>0.14393939393939395</c:v>
                </c:pt>
                <c:pt idx="12">
                  <c:v>0.13636363636363635</c:v>
                </c:pt>
                <c:pt idx="13">
                  <c:v>0.19780219780219779</c:v>
                </c:pt>
                <c:pt idx="14">
                  <c:v>0.2087912087912088</c:v>
                </c:pt>
                <c:pt idx="15">
                  <c:v>0.21428571428571427</c:v>
                </c:pt>
                <c:pt idx="16">
                  <c:v>0.17582417582417584</c:v>
                </c:pt>
                <c:pt idx="17">
                  <c:v>0.26373626373626374</c:v>
                </c:pt>
                <c:pt idx="18">
                  <c:v>0.19230769230769232</c:v>
                </c:pt>
                <c:pt idx="19">
                  <c:v>0.18131868131868131</c:v>
                </c:pt>
                <c:pt idx="20">
                  <c:v>0.13186813186813187</c:v>
                </c:pt>
                <c:pt idx="21">
                  <c:v>0.21428571428571427</c:v>
                </c:pt>
                <c:pt idx="22">
                  <c:v>0.12916666666666668</c:v>
                </c:pt>
                <c:pt idx="23">
                  <c:v>0.17499999999999999</c:v>
                </c:pt>
                <c:pt idx="24">
                  <c:v>0.16250000000000001</c:v>
                </c:pt>
                <c:pt idx="25">
                  <c:v>0.17916666666666667</c:v>
                </c:pt>
                <c:pt idx="26">
                  <c:v>0.20833333333333334</c:v>
                </c:pt>
                <c:pt idx="27">
                  <c:v>0.13750000000000001</c:v>
                </c:pt>
                <c:pt idx="28">
                  <c:v>0.20416666666666666</c:v>
                </c:pt>
                <c:pt idx="29">
                  <c:v>0.19166666666666668</c:v>
                </c:pt>
                <c:pt idx="30">
                  <c:v>0.16250000000000001</c:v>
                </c:pt>
                <c:pt idx="31">
                  <c:v>0.13333333333333333</c:v>
                </c:pt>
                <c:pt idx="32">
                  <c:v>0.21249999999999999</c:v>
                </c:pt>
                <c:pt idx="33">
                  <c:v>0.21666666666666667</c:v>
                </c:pt>
                <c:pt idx="34">
                  <c:v>0.16250000000000001</c:v>
                </c:pt>
                <c:pt idx="35">
                  <c:v>0.18333333333333332</c:v>
                </c:pt>
                <c:pt idx="36">
                  <c:v>0.15833333333333333</c:v>
                </c:pt>
                <c:pt idx="37">
                  <c:v>0.22500000000000001</c:v>
                </c:pt>
                <c:pt idx="38">
                  <c:v>0.23749999999999999</c:v>
                </c:pt>
                <c:pt idx="39">
                  <c:v>0.22916666666666666</c:v>
                </c:pt>
                <c:pt idx="40">
                  <c:v>0.32500000000000001</c:v>
                </c:pt>
                <c:pt idx="41">
                  <c:v>0.23749999999999999</c:v>
                </c:pt>
                <c:pt idx="42">
                  <c:v>0.25416666666666665</c:v>
                </c:pt>
                <c:pt idx="43">
                  <c:v>0.26797385620915032</c:v>
                </c:pt>
                <c:pt idx="44">
                  <c:v>0.29411764705882354</c:v>
                </c:pt>
                <c:pt idx="45">
                  <c:v>0.23202614379084968</c:v>
                </c:pt>
                <c:pt idx="46">
                  <c:v>0.27124183006535946</c:v>
                </c:pt>
                <c:pt idx="47">
                  <c:v>0.23202614379084968</c:v>
                </c:pt>
                <c:pt idx="48">
                  <c:v>0.24509803921568626</c:v>
                </c:pt>
                <c:pt idx="49">
                  <c:v>0.22875816993464052</c:v>
                </c:pt>
                <c:pt idx="50">
                  <c:v>0.24509803921568626</c:v>
                </c:pt>
                <c:pt idx="51">
                  <c:v>0.27540983606557379</c:v>
                </c:pt>
                <c:pt idx="52">
                  <c:v>0.22875816993464052</c:v>
                </c:pt>
                <c:pt idx="53">
                  <c:v>0.18300653594771241</c:v>
                </c:pt>
                <c:pt idx="54">
                  <c:v>0.2581699346405229</c:v>
                </c:pt>
                <c:pt idx="55">
                  <c:v>0.26470588235294118</c:v>
                </c:pt>
                <c:pt idx="56">
                  <c:v>0.3562091503267974</c:v>
                </c:pt>
                <c:pt idx="57">
                  <c:v>0.25490196078431371</c:v>
                </c:pt>
                <c:pt idx="58">
                  <c:v>0.25505050505050503</c:v>
                </c:pt>
                <c:pt idx="59">
                  <c:v>0.26842105263157895</c:v>
                </c:pt>
                <c:pt idx="60">
                  <c:v>0.29473684210526313</c:v>
                </c:pt>
                <c:pt idx="61">
                  <c:v>0.28157894736842104</c:v>
                </c:pt>
                <c:pt idx="62">
                  <c:v>0.30526315789473685</c:v>
                </c:pt>
                <c:pt idx="63">
                  <c:v>0.25</c:v>
                </c:pt>
                <c:pt idx="64">
                  <c:v>0.28947368421052633</c:v>
                </c:pt>
                <c:pt idx="65">
                  <c:v>0.27894736842105261</c:v>
                </c:pt>
                <c:pt idx="66">
                  <c:v>0.29736842105263156</c:v>
                </c:pt>
                <c:pt idx="67">
                  <c:v>0.2813852813852814</c:v>
                </c:pt>
                <c:pt idx="68">
                  <c:v>0.25757575757575757</c:v>
                </c:pt>
                <c:pt idx="69">
                  <c:v>0.28947368421052633</c:v>
                </c:pt>
                <c:pt idx="70">
                  <c:v>0.25526315789473686</c:v>
                </c:pt>
                <c:pt idx="71">
                  <c:v>0.29473684210526313</c:v>
                </c:pt>
                <c:pt idx="72">
                  <c:v>0.26052631578947366</c:v>
                </c:pt>
                <c:pt idx="73">
                  <c:v>0.26578947368421052</c:v>
                </c:pt>
                <c:pt idx="74">
                  <c:v>0.27631578947368424</c:v>
                </c:pt>
                <c:pt idx="75">
                  <c:v>0.25</c:v>
                </c:pt>
                <c:pt idx="76">
                  <c:v>0.26315789473684209</c:v>
                </c:pt>
                <c:pt idx="77">
                  <c:v>0.27631578947368424</c:v>
                </c:pt>
                <c:pt idx="78">
                  <c:v>0.25789473684210529</c:v>
                </c:pt>
                <c:pt idx="79">
                  <c:v>0.22894736842105262</c:v>
                </c:pt>
                <c:pt idx="80">
                  <c:v>0.21842105263157896</c:v>
                </c:pt>
                <c:pt idx="81">
                  <c:v>0.25</c:v>
                </c:pt>
                <c:pt idx="82">
                  <c:v>0.20789473684210527</c:v>
                </c:pt>
                <c:pt idx="83">
                  <c:v>0.24736842105263157</c:v>
                </c:pt>
                <c:pt idx="84">
                  <c:v>0.22105263157894736</c:v>
                </c:pt>
                <c:pt idx="85">
                  <c:v>0.22631578947368422</c:v>
                </c:pt>
                <c:pt idx="86">
                  <c:v>0.23947368421052631</c:v>
                </c:pt>
                <c:pt idx="87">
                  <c:v>0.24210526315789474</c:v>
                </c:pt>
                <c:pt idx="88">
                  <c:v>0.23421052631578948</c:v>
                </c:pt>
                <c:pt idx="89">
                  <c:v>0.22631578947368422</c:v>
                </c:pt>
                <c:pt idx="90">
                  <c:v>0.28947368421052633</c:v>
                </c:pt>
              </c:numCache>
            </c:numRef>
          </c:yVal>
          <c:smooth val="0"/>
          <c:extLst>
            <c:ext xmlns:c16="http://schemas.microsoft.com/office/drawing/2014/chart" uri="{C3380CC4-5D6E-409C-BE32-E72D297353CC}">
              <c16:uniqueId val="{00000001-DE5B-4729-9A6D-B62C7A69917E}"/>
            </c:ext>
          </c:extLst>
        </c:ser>
        <c:ser>
          <c:idx val="2"/>
          <c:order val="2"/>
          <c:tx>
            <c:strRef>
              <c:f>Hoja1!$D$1</c:f>
              <c:strCache>
                <c:ptCount val="1"/>
                <c:pt idx="0">
                  <c:v>2%</c:v>
                </c:pt>
              </c:strCache>
            </c:strRef>
          </c:tx>
          <c:spPr>
            <a:ln w="28575" cap="rnd">
              <a:solidFill>
                <a:schemeClr val="accent5"/>
              </a:solidFill>
              <a:round/>
            </a:ln>
            <a:effectLst/>
          </c:spPr>
          <c:marker>
            <c:symbol val="none"/>
          </c:marker>
          <c:xVal>
            <c:numRef>
              <c:f>Hoja1!$A$2:$A$92</c:f>
              <c:numCache>
                <c:formatCode>General</c:formatCode>
                <c:ptCount val="91"/>
                <c:pt idx="0">
                  <c:v>1928</c:v>
                </c:pt>
                <c:pt idx="1">
                  <c:v>1929</c:v>
                </c:pt>
                <c:pt idx="2">
                  <c:v>1930</c:v>
                </c:pt>
                <c:pt idx="3">
                  <c:v>1931</c:v>
                </c:pt>
                <c:pt idx="4">
                  <c:v>1932</c:v>
                </c:pt>
                <c:pt idx="5">
                  <c:v>1933</c:v>
                </c:pt>
                <c:pt idx="6">
                  <c:v>1934</c:v>
                </c:pt>
                <c:pt idx="7">
                  <c:v>1935</c:v>
                </c:pt>
                <c:pt idx="8">
                  <c:v>1936</c:v>
                </c:pt>
                <c:pt idx="9">
                  <c:v>1937</c:v>
                </c:pt>
                <c:pt idx="10">
                  <c:v>1938</c:v>
                </c:pt>
                <c:pt idx="11">
                  <c:v>1939</c:v>
                </c:pt>
                <c:pt idx="12">
                  <c:v>1940</c:v>
                </c:pt>
                <c:pt idx="13">
                  <c:v>1941</c:v>
                </c:pt>
                <c:pt idx="14">
                  <c:v>1942</c:v>
                </c:pt>
                <c:pt idx="15">
                  <c:v>1943</c:v>
                </c:pt>
                <c:pt idx="16">
                  <c:v>1944</c:v>
                </c:pt>
                <c:pt idx="17">
                  <c:v>1945</c:v>
                </c:pt>
                <c:pt idx="18">
                  <c:v>1946</c:v>
                </c:pt>
                <c:pt idx="19">
                  <c:v>1947</c:v>
                </c:pt>
                <c:pt idx="20">
                  <c:v>1948</c:v>
                </c:pt>
                <c:pt idx="21">
                  <c:v>1949</c:v>
                </c:pt>
                <c:pt idx="22">
                  <c:v>1950</c:v>
                </c:pt>
                <c:pt idx="23">
                  <c:v>1951</c:v>
                </c:pt>
                <c:pt idx="24">
                  <c:v>1952</c:v>
                </c:pt>
                <c:pt idx="25">
                  <c:v>1953</c:v>
                </c:pt>
                <c:pt idx="26">
                  <c:v>1954</c:v>
                </c:pt>
                <c:pt idx="27">
                  <c:v>1955</c:v>
                </c:pt>
                <c:pt idx="28">
                  <c:v>1956</c:v>
                </c:pt>
                <c:pt idx="29">
                  <c:v>1957</c:v>
                </c:pt>
                <c:pt idx="30">
                  <c:v>1958</c:v>
                </c:pt>
                <c:pt idx="31">
                  <c:v>1959</c:v>
                </c:pt>
                <c:pt idx="32">
                  <c:v>1960</c:v>
                </c:pt>
                <c:pt idx="33">
                  <c:v>1961</c:v>
                </c:pt>
                <c:pt idx="34">
                  <c:v>1962</c:v>
                </c:pt>
                <c:pt idx="35">
                  <c:v>1963</c:v>
                </c:pt>
                <c:pt idx="36">
                  <c:v>1964</c:v>
                </c:pt>
                <c:pt idx="37">
                  <c:v>1965</c:v>
                </c:pt>
                <c:pt idx="38">
                  <c:v>1966</c:v>
                </c:pt>
                <c:pt idx="39">
                  <c:v>1967</c:v>
                </c:pt>
                <c:pt idx="40">
                  <c:v>1968</c:v>
                </c:pt>
                <c:pt idx="41">
                  <c:v>1969</c:v>
                </c:pt>
                <c:pt idx="42">
                  <c:v>1970</c:v>
                </c:pt>
                <c:pt idx="43">
                  <c:v>1971</c:v>
                </c:pt>
                <c:pt idx="44">
                  <c:v>1972</c:v>
                </c:pt>
                <c:pt idx="45">
                  <c:v>1973</c:v>
                </c:pt>
                <c:pt idx="46">
                  <c:v>1974</c:v>
                </c:pt>
                <c:pt idx="47">
                  <c:v>1975</c:v>
                </c:pt>
                <c:pt idx="48">
                  <c:v>1976</c:v>
                </c:pt>
                <c:pt idx="49">
                  <c:v>1977</c:v>
                </c:pt>
                <c:pt idx="50">
                  <c:v>1978</c:v>
                </c:pt>
                <c:pt idx="51">
                  <c:v>1979</c:v>
                </c:pt>
                <c:pt idx="52">
                  <c:v>1980</c:v>
                </c:pt>
                <c:pt idx="53">
                  <c:v>1981</c:v>
                </c:pt>
                <c:pt idx="54">
                  <c:v>1982</c:v>
                </c:pt>
                <c:pt idx="55">
                  <c:v>1983</c:v>
                </c:pt>
                <c:pt idx="56">
                  <c:v>1984</c:v>
                </c:pt>
                <c:pt idx="57">
                  <c:v>1985</c:v>
                </c:pt>
                <c:pt idx="58">
                  <c:v>1986</c:v>
                </c:pt>
                <c:pt idx="59">
                  <c:v>1987</c:v>
                </c:pt>
                <c:pt idx="60">
                  <c:v>1988</c:v>
                </c:pt>
                <c:pt idx="61">
                  <c:v>1989</c:v>
                </c:pt>
                <c:pt idx="62">
                  <c:v>1990</c:v>
                </c:pt>
                <c:pt idx="63">
                  <c:v>1991</c:v>
                </c:pt>
                <c:pt idx="64">
                  <c:v>1992</c:v>
                </c:pt>
                <c:pt idx="65">
                  <c:v>1993</c:v>
                </c:pt>
                <c:pt idx="66">
                  <c:v>1994</c:v>
                </c:pt>
                <c:pt idx="67">
                  <c:v>1995</c:v>
                </c:pt>
                <c:pt idx="68">
                  <c:v>1996</c:v>
                </c:pt>
                <c:pt idx="69">
                  <c:v>1997</c:v>
                </c:pt>
                <c:pt idx="70">
                  <c:v>1998</c:v>
                </c:pt>
                <c:pt idx="71">
                  <c:v>1999</c:v>
                </c:pt>
                <c:pt idx="72">
                  <c:v>2000</c:v>
                </c:pt>
                <c:pt idx="73">
                  <c:v>2001</c:v>
                </c:pt>
                <c:pt idx="74">
                  <c:v>2002</c:v>
                </c:pt>
                <c:pt idx="75">
                  <c:v>2003</c:v>
                </c:pt>
                <c:pt idx="76">
                  <c:v>2004</c:v>
                </c:pt>
                <c:pt idx="77">
                  <c:v>2005</c:v>
                </c:pt>
                <c:pt idx="78">
                  <c:v>2006</c:v>
                </c:pt>
                <c:pt idx="79">
                  <c:v>2007</c:v>
                </c:pt>
                <c:pt idx="80">
                  <c:v>2008</c:v>
                </c:pt>
                <c:pt idx="81">
                  <c:v>2009</c:v>
                </c:pt>
                <c:pt idx="82">
                  <c:v>2010</c:v>
                </c:pt>
                <c:pt idx="83">
                  <c:v>2011</c:v>
                </c:pt>
                <c:pt idx="84">
                  <c:v>2012</c:v>
                </c:pt>
                <c:pt idx="85">
                  <c:v>2013</c:v>
                </c:pt>
                <c:pt idx="86">
                  <c:v>2014</c:v>
                </c:pt>
                <c:pt idx="87">
                  <c:v>2015</c:v>
                </c:pt>
                <c:pt idx="88">
                  <c:v>2016</c:v>
                </c:pt>
                <c:pt idx="89">
                  <c:v>2017</c:v>
                </c:pt>
                <c:pt idx="90">
                  <c:v>2018</c:v>
                </c:pt>
              </c:numCache>
            </c:numRef>
          </c:xVal>
          <c:yVal>
            <c:numRef>
              <c:f>Hoja1!$D$2:$D$92</c:f>
              <c:numCache>
                <c:formatCode>0.00%</c:formatCode>
                <c:ptCount val="91"/>
                <c:pt idx="0">
                  <c:v>0.23333333333333334</c:v>
                </c:pt>
                <c:pt idx="1">
                  <c:v>0.22222222222222221</c:v>
                </c:pt>
                <c:pt idx="2">
                  <c:v>0.21111111111111111</c:v>
                </c:pt>
                <c:pt idx="3">
                  <c:v>0.16666666666666666</c:v>
                </c:pt>
                <c:pt idx="4">
                  <c:v>0.21111111111111111</c:v>
                </c:pt>
                <c:pt idx="5">
                  <c:v>0.1</c:v>
                </c:pt>
                <c:pt idx="6">
                  <c:v>0.25</c:v>
                </c:pt>
                <c:pt idx="7">
                  <c:v>0.19696969696969696</c:v>
                </c:pt>
                <c:pt idx="11">
                  <c:v>0.20454545454545456</c:v>
                </c:pt>
                <c:pt idx="12">
                  <c:v>0.19696969696969696</c:v>
                </c:pt>
                <c:pt idx="13">
                  <c:v>0.2087912087912088</c:v>
                </c:pt>
                <c:pt idx="14">
                  <c:v>0.19780219780219779</c:v>
                </c:pt>
                <c:pt idx="15">
                  <c:v>0.23076923076923078</c:v>
                </c:pt>
                <c:pt idx="16">
                  <c:v>0.19230769230769232</c:v>
                </c:pt>
                <c:pt idx="17">
                  <c:v>0.17032967032967034</c:v>
                </c:pt>
                <c:pt idx="18">
                  <c:v>0.19780219780219779</c:v>
                </c:pt>
                <c:pt idx="19">
                  <c:v>0.15934065934065933</c:v>
                </c:pt>
                <c:pt idx="20">
                  <c:v>0.15934065934065933</c:v>
                </c:pt>
                <c:pt idx="21">
                  <c:v>0.17032967032967034</c:v>
                </c:pt>
                <c:pt idx="22">
                  <c:v>0.16666666666666666</c:v>
                </c:pt>
                <c:pt idx="23">
                  <c:v>0.14166666666666666</c:v>
                </c:pt>
                <c:pt idx="24">
                  <c:v>0.17499999999999999</c:v>
                </c:pt>
                <c:pt idx="25">
                  <c:v>0.17916666666666667</c:v>
                </c:pt>
                <c:pt idx="26">
                  <c:v>0.14583333333333334</c:v>
                </c:pt>
                <c:pt idx="27">
                  <c:v>0.1875</c:v>
                </c:pt>
                <c:pt idx="28">
                  <c:v>0.15</c:v>
                </c:pt>
                <c:pt idx="29">
                  <c:v>0.16666666666666666</c:v>
                </c:pt>
                <c:pt idx="30">
                  <c:v>0.19166666666666668</c:v>
                </c:pt>
                <c:pt idx="31">
                  <c:v>0.21666666666666667</c:v>
                </c:pt>
                <c:pt idx="32">
                  <c:v>0.19166666666666668</c:v>
                </c:pt>
                <c:pt idx="33">
                  <c:v>0.15</c:v>
                </c:pt>
                <c:pt idx="34">
                  <c:v>0.17083333333333334</c:v>
                </c:pt>
                <c:pt idx="35">
                  <c:v>0.15416666666666667</c:v>
                </c:pt>
                <c:pt idx="36">
                  <c:v>0.19166666666666668</c:v>
                </c:pt>
                <c:pt idx="37">
                  <c:v>0.1875</c:v>
                </c:pt>
                <c:pt idx="38">
                  <c:v>0.14166666666666666</c:v>
                </c:pt>
                <c:pt idx="39">
                  <c:v>0.17499999999999999</c:v>
                </c:pt>
                <c:pt idx="40">
                  <c:v>0.13750000000000001</c:v>
                </c:pt>
                <c:pt idx="41">
                  <c:v>0.19166666666666668</c:v>
                </c:pt>
                <c:pt idx="42">
                  <c:v>0.16250000000000001</c:v>
                </c:pt>
                <c:pt idx="43">
                  <c:v>0.15359477124183007</c:v>
                </c:pt>
                <c:pt idx="44">
                  <c:v>0.1437908496732026</c:v>
                </c:pt>
                <c:pt idx="45">
                  <c:v>0.12418300653594772</c:v>
                </c:pt>
                <c:pt idx="46">
                  <c:v>9.1503267973856203E-2</c:v>
                </c:pt>
                <c:pt idx="47">
                  <c:v>0.11437908496732026</c:v>
                </c:pt>
                <c:pt idx="48">
                  <c:v>0.12745098039215685</c:v>
                </c:pt>
                <c:pt idx="49">
                  <c:v>0.11764705882352941</c:v>
                </c:pt>
                <c:pt idx="50">
                  <c:v>0.13398692810457516</c:v>
                </c:pt>
                <c:pt idx="51">
                  <c:v>0.14426229508196722</c:v>
                </c:pt>
                <c:pt idx="52">
                  <c:v>0.20588235294117646</c:v>
                </c:pt>
                <c:pt idx="53">
                  <c:v>0.17973856209150327</c:v>
                </c:pt>
                <c:pt idx="54">
                  <c:v>0.15686274509803921</c:v>
                </c:pt>
                <c:pt idx="55">
                  <c:v>0.18300653594771241</c:v>
                </c:pt>
                <c:pt idx="56">
                  <c:v>0.22222222222222221</c:v>
                </c:pt>
                <c:pt idx="57">
                  <c:v>0.19934640522875818</c:v>
                </c:pt>
                <c:pt idx="58">
                  <c:v>0.16666666666666666</c:v>
                </c:pt>
                <c:pt idx="59">
                  <c:v>0.2131578947368421</c:v>
                </c:pt>
                <c:pt idx="60">
                  <c:v>0.24473684210526317</c:v>
                </c:pt>
                <c:pt idx="61">
                  <c:v>0.19736842105263158</c:v>
                </c:pt>
                <c:pt idx="62">
                  <c:v>0.1736842105263158</c:v>
                </c:pt>
                <c:pt idx="63">
                  <c:v>0.20263157894736841</c:v>
                </c:pt>
                <c:pt idx="64">
                  <c:v>0.23157894736842105</c:v>
                </c:pt>
                <c:pt idx="65">
                  <c:v>0.22631578947368422</c:v>
                </c:pt>
                <c:pt idx="66">
                  <c:v>0.22631578947368422</c:v>
                </c:pt>
                <c:pt idx="67">
                  <c:v>0.26190476190476192</c:v>
                </c:pt>
                <c:pt idx="68">
                  <c:v>0.26623376623376621</c:v>
                </c:pt>
                <c:pt idx="69">
                  <c:v>0.23157894736842105</c:v>
                </c:pt>
                <c:pt idx="70">
                  <c:v>0.24210526315789474</c:v>
                </c:pt>
                <c:pt idx="71">
                  <c:v>0.22631578947368422</c:v>
                </c:pt>
                <c:pt idx="72">
                  <c:v>0.21578947368421053</c:v>
                </c:pt>
                <c:pt idx="73">
                  <c:v>0.24473684210526317</c:v>
                </c:pt>
                <c:pt idx="74">
                  <c:v>0.26052631578947366</c:v>
                </c:pt>
                <c:pt idx="75">
                  <c:v>0.29736842105263156</c:v>
                </c:pt>
                <c:pt idx="76">
                  <c:v>0.23157894736842105</c:v>
                </c:pt>
                <c:pt idx="77">
                  <c:v>0.29736842105263156</c:v>
                </c:pt>
                <c:pt idx="78">
                  <c:v>0.28947368421052633</c:v>
                </c:pt>
                <c:pt idx="79">
                  <c:v>0.29210526315789476</c:v>
                </c:pt>
                <c:pt idx="80">
                  <c:v>0.29736842105263156</c:v>
                </c:pt>
                <c:pt idx="81">
                  <c:v>0.23947368421052631</c:v>
                </c:pt>
                <c:pt idx="82">
                  <c:v>0.27368421052631581</c:v>
                </c:pt>
                <c:pt idx="83">
                  <c:v>0.25789473684210529</c:v>
                </c:pt>
                <c:pt idx="84">
                  <c:v>0.28157894736842104</c:v>
                </c:pt>
                <c:pt idx="85">
                  <c:v>0.30263157894736842</c:v>
                </c:pt>
                <c:pt idx="86">
                  <c:v>0.31052631578947371</c:v>
                </c:pt>
                <c:pt idx="87">
                  <c:v>0.27631578947368424</c:v>
                </c:pt>
                <c:pt idx="88">
                  <c:v>0.28947368421052633</c:v>
                </c:pt>
                <c:pt idx="89">
                  <c:v>0.30263157894736842</c:v>
                </c:pt>
                <c:pt idx="90">
                  <c:v>0.26842105263157895</c:v>
                </c:pt>
              </c:numCache>
            </c:numRef>
          </c:yVal>
          <c:smooth val="0"/>
          <c:extLst>
            <c:ext xmlns:c16="http://schemas.microsoft.com/office/drawing/2014/chart" uri="{C3380CC4-5D6E-409C-BE32-E72D297353CC}">
              <c16:uniqueId val="{00000002-DE5B-4729-9A6D-B62C7A69917E}"/>
            </c:ext>
          </c:extLst>
        </c:ser>
        <c:dLbls>
          <c:showLegendKey val="0"/>
          <c:showVal val="0"/>
          <c:showCatName val="0"/>
          <c:showSerName val="0"/>
          <c:showPercent val="0"/>
          <c:showBubbleSize val="0"/>
        </c:dLbls>
        <c:axId val="315973440"/>
        <c:axId val="175273088"/>
      </c:scatterChart>
      <c:valAx>
        <c:axId val="315973440"/>
        <c:scaling>
          <c:orientation val="minMax"/>
          <c:max val="2020"/>
          <c:min val="192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ES"/>
          </a:p>
        </c:txPr>
        <c:crossAx val="175273088"/>
        <c:crosses val="autoZero"/>
        <c:crossBetween val="midCat"/>
        <c:majorUnit val="5"/>
      </c:valAx>
      <c:valAx>
        <c:axId val="1752730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ES"/>
          </a:p>
        </c:txPr>
        <c:crossAx val="3159734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Calibri Light" panose="020F0302020204030204" pitchFamily="34" charset="0"/>
          <a:cs typeface="Calibri Light" panose="020F0302020204030204" pitchFamily="34"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B84DACB-08BA-4899-8D53-90B39D4794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A93E3224-CD7D-4EAF-A429-3A6897EC66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0B68-83F5-473B-815A-1B1AD2334AD2}" type="datetimeFigureOut">
              <a:rPr lang="en-GB" smtClean="0"/>
              <a:t>16/01/2020</a:t>
            </a:fld>
            <a:endParaRPr lang="en-GB"/>
          </a:p>
        </p:txBody>
      </p:sp>
      <p:sp>
        <p:nvSpPr>
          <p:cNvPr id="4" name="Marcador de pie de página 3">
            <a:extLst>
              <a:ext uri="{FF2B5EF4-FFF2-40B4-BE49-F238E27FC236}">
                <a16:creationId xmlns:a16="http://schemas.microsoft.com/office/drawing/2014/main" id="{2FBE179D-7365-4DAB-B34F-14AFEBA0E3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FEC5C407-DD99-4C37-A736-96E6004674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30F669-89AA-4EC4-A188-3DA6D17E94A8}" type="slidenum">
              <a:rPr lang="en-GB" smtClean="0"/>
              <a:t>‹Nº›</a:t>
            </a:fld>
            <a:endParaRPr lang="en-GB"/>
          </a:p>
        </p:txBody>
      </p:sp>
    </p:spTree>
    <p:extLst>
      <p:ext uri="{BB962C8B-B14F-4D97-AF65-F5344CB8AC3E}">
        <p14:creationId xmlns:p14="http://schemas.microsoft.com/office/powerpoint/2010/main" val="755832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16E0A-16CC-45D7-A99F-8500BDA2347F}" type="datetimeFigureOut">
              <a:rPr lang="en-GB" smtClean="0"/>
              <a:t>16/01/2020</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B4474-6BBA-46D8-BBB8-DC7C2758863B}" type="slidenum">
              <a:rPr lang="en-GB" smtClean="0"/>
              <a:t>‹Nº›</a:t>
            </a:fld>
            <a:endParaRPr lang="en-GB"/>
          </a:p>
        </p:txBody>
      </p:sp>
    </p:spTree>
    <p:extLst>
      <p:ext uri="{BB962C8B-B14F-4D97-AF65-F5344CB8AC3E}">
        <p14:creationId xmlns:p14="http://schemas.microsoft.com/office/powerpoint/2010/main" val="375592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393192"/>
            <a:ext cx="9720072" cy="6372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1380744"/>
            <a:ext cx="4754880" cy="49286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1380744"/>
            <a:ext cx="4754880" cy="49286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396556"/>
            <a:ext cx="9720072" cy="636716"/>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4128" y="1325880"/>
            <a:ext cx="9720073" cy="498348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1/16/2020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a:cxnSpLocks/>
          </p:cNvCxnSpPr>
          <p:nvPr/>
        </p:nvCxnSpPr>
        <p:spPr>
          <a:xfrm flipV="1">
            <a:off x="762000" y="396556"/>
            <a:ext cx="0" cy="6367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Light" panose="020F0302020204030204" pitchFamily="34" charset="0"/>
          <a:ea typeface="+mn-ea"/>
          <a:cs typeface="Calibri Light" panose="020F0302020204030204" pitchFamily="34" charset="0"/>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Light" panose="020F0302020204030204" pitchFamily="34" charset="0"/>
          <a:ea typeface="+mn-ea"/>
          <a:cs typeface="Calibri Light" panose="020F0302020204030204" pitchFamily="34" charset="0"/>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juegos.loteriasyapuestas.es/jugar/la-quiniela/apuest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png"/><Relationship Id="rId10" Type="http://schemas.openxmlformats.org/officeDocument/2006/relationships/image" Target="../media/image31.png"/><Relationship Id="rId4" Type="http://schemas.openxmlformats.org/officeDocument/2006/relationships/image" Target="../media/image5.png"/><Relationship Id="rId9" Type="http://schemas.openxmlformats.org/officeDocument/2006/relationships/image" Target="../media/image30.jpe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xC-c7E5PK0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5.png"/><Relationship Id="rId4" Type="http://schemas.openxmlformats.org/officeDocument/2006/relationships/image" Target="../media/image13.png"/><Relationship Id="rId9"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api-footbal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EFDC8-269D-4A97-9AF5-AC1D4CFDF98D}"/>
              </a:ext>
            </a:extLst>
          </p:cNvPr>
          <p:cNvSpPr>
            <a:spLocks noGrp="1"/>
          </p:cNvSpPr>
          <p:nvPr>
            <p:ph type="ctrTitle"/>
          </p:nvPr>
        </p:nvSpPr>
        <p:spPr/>
        <p:txBody>
          <a:bodyPr/>
          <a:lstStyle/>
          <a:p>
            <a:r>
              <a:rPr lang="en-GB" dirty="0"/>
              <a:t>Final project</a:t>
            </a:r>
          </a:p>
        </p:txBody>
      </p:sp>
      <p:sp>
        <p:nvSpPr>
          <p:cNvPr id="3" name="Subtítulo 2">
            <a:extLst>
              <a:ext uri="{FF2B5EF4-FFF2-40B4-BE49-F238E27FC236}">
                <a16:creationId xmlns:a16="http://schemas.microsoft.com/office/drawing/2014/main" id="{6903E83D-BB0A-43C4-A166-DDCCDFEC491F}"/>
              </a:ext>
            </a:extLst>
          </p:cNvPr>
          <p:cNvSpPr>
            <a:spLocks noGrp="1"/>
          </p:cNvSpPr>
          <p:nvPr>
            <p:ph type="subTitle" idx="1"/>
          </p:nvPr>
        </p:nvSpPr>
        <p:spPr/>
        <p:txBody>
          <a:bodyPr/>
          <a:lstStyle/>
          <a:p>
            <a:r>
              <a:rPr lang="en-GB" dirty="0"/>
              <a:t>Albert Hinojosa Rovira</a:t>
            </a:r>
          </a:p>
          <a:p>
            <a:r>
              <a:rPr lang="en-GB" dirty="0"/>
              <a:t>22/01/2020</a:t>
            </a:r>
          </a:p>
        </p:txBody>
      </p:sp>
    </p:spTree>
    <p:extLst>
      <p:ext uri="{BB962C8B-B14F-4D97-AF65-F5344CB8AC3E}">
        <p14:creationId xmlns:p14="http://schemas.microsoft.com/office/powerpoint/2010/main" val="1380124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EEE28-F272-45A5-8A55-41208F99279F}"/>
              </a:ext>
            </a:extLst>
          </p:cNvPr>
          <p:cNvSpPr>
            <a:spLocks noGrp="1"/>
          </p:cNvSpPr>
          <p:nvPr>
            <p:ph type="title"/>
          </p:nvPr>
        </p:nvSpPr>
        <p:spPr/>
        <p:txBody>
          <a:bodyPr/>
          <a:lstStyle/>
          <a:p>
            <a:r>
              <a:rPr lang="en-GB" dirty="0"/>
              <a:t>The data – structure of data</a:t>
            </a:r>
          </a:p>
        </p:txBody>
      </p:sp>
      <p:sp>
        <p:nvSpPr>
          <p:cNvPr id="5" name="CuadroTexto 4">
            <a:extLst>
              <a:ext uri="{FF2B5EF4-FFF2-40B4-BE49-F238E27FC236}">
                <a16:creationId xmlns:a16="http://schemas.microsoft.com/office/drawing/2014/main" id="{8D45C1A8-BB7B-4703-866E-000B48EFFF4E}"/>
              </a:ext>
            </a:extLst>
          </p:cNvPr>
          <p:cNvSpPr txBox="1"/>
          <p:nvPr/>
        </p:nvSpPr>
        <p:spPr>
          <a:xfrm>
            <a:off x="1886582" y="1230005"/>
            <a:ext cx="3724519" cy="2313295"/>
          </a:xfrm>
          <a:prstGeom prst="rect">
            <a:avLst/>
          </a:prstGeom>
        </p:spPr>
        <p:txBody>
          <a:bodyPr vert="horz" lIns="45720" tIns="45720" rIns="45720" bIns="45720" rtlCol="0" anchor="ctr" anchorCtr="0">
            <a:normAutofit/>
          </a:bodyPr>
          <a:lstStyle>
            <a:lvl1pPr marL="457200" indent="-457200" defTabSz="914400">
              <a:lnSpc>
                <a:spcPct val="90000"/>
              </a:lnSpc>
              <a:spcBef>
                <a:spcPts val="1200"/>
              </a:spcBef>
              <a:spcAft>
                <a:spcPts val="200"/>
              </a:spcAft>
              <a:buClr>
                <a:schemeClr val="accent1"/>
              </a:buClr>
              <a:buSzPct val="100000"/>
              <a:buFont typeface="+mj-lt"/>
              <a:buAutoNum type="arabicPeriod"/>
              <a:defRPr sz="3600">
                <a:latin typeface="Calibri Light" panose="020F0302020204030204" pitchFamily="34" charset="0"/>
                <a:cs typeface="Calibri Light" panose="020F0302020204030204" pitchFamily="34" charset="0"/>
              </a:defRPr>
            </a:lvl1pPr>
            <a:lvl2pPr marL="265176" indent="-137160" defTabSz="914400">
              <a:lnSpc>
                <a:spcPct val="90000"/>
              </a:lnSpc>
              <a:spcBef>
                <a:spcPts val="200"/>
              </a:spcBef>
              <a:spcAft>
                <a:spcPts val="400"/>
              </a:spcAft>
              <a:buClr>
                <a:schemeClr val="accent1"/>
              </a:buClr>
              <a:buFont typeface="Wingdings 3" pitchFamily="18" charset="2"/>
              <a:buChar char=""/>
              <a:defRPr>
                <a:latin typeface="Calibri Light" panose="020F0302020204030204" pitchFamily="34" charset="0"/>
                <a:cs typeface="Calibri Light" panose="020F0302020204030204" pitchFamily="34" charset="0"/>
              </a:defRPr>
            </a:lvl2pPr>
            <a:lvl3pPr marL="448056"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3pPr>
            <a:lvl4pPr marL="59436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4pPr>
            <a:lvl5pPr marL="77724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571500" indent="-395288">
              <a:buFont typeface="Wingdings" panose="05000000000000000000" pitchFamily="2" charset="2"/>
              <a:buChar char="§"/>
            </a:pPr>
            <a:r>
              <a:rPr lang="en-US" sz="1800" dirty="0"/>
              <a:t>League (1</a:t>
            </a:r>
            <a:r>
              <a:rPr lang="en-US" sz="1800" baseline="30000" dirty="0"/>
              <a:t>st</a:t>
            </a:r>
            <a:r>
              <a:rPr lang="en-US" sz="1800" dirty="0"/>
              <a:t> or 2</a:t>
            </a:r>
            <a:r>
              <a:rPr lang="en-US" sz="1800" baseline="30000" dirty="0"/>
              <a:t>nd</a:t>
            </a:r>
            <a:r>
              <a:rPr lang="en-US" sz="1800" dirty="0"/>
              <a:t> league)</a:t>
            </a:r>
          </a:p>
          <a:p>
            <a:pPr marL="571500" indent="-395288">
              <a:buFont typeface="Wingdings" panose="05000000000000000000" pitchFamily="2" charset="2"/>
              <a:buChar char="§"/>
            </a:pPr>
            <a:r>
              <a:rPr lang="en-US" sz="1800" dirty="0"/>
              <a:t>Round</a:t>
            </a:r>
          </a:p>
          <a:p>
            <a:pPr marL="571500" indent="-395288">
              <a:buFont typeface="Wingdings" panose="05000000000000000000" pitchFamily="2" charset="2"/>
              <a:buChar char="§"/>
            </a:pPr>
            <a:r>
              <a:rPr lang="en-US" sz="1800" dirty="0"/>
              <a:t>Date of the game</a:t>
            </a:r>
          </a:p>
          <a:p>
            <a:pPr marL="571500" indent="-395288">
              <a:buFont typeface="Wingdings" panose="05000000000000000000" pitchFamily="2" charset="2"/>
              <a:buChar char="§"/>
            </a:pPr>
            <a:r>
              <a:rPr lang="en-US" sz="1800" dirty="0"/>
              <a:t>Home &amp; Away Team</a:t>
            </a:r>
          </a:p>
          <a:p>
            <a:pPr marL="571500" indent="-395288">
              <a:buFont typeface="Wingdings" panose="05000000000000000000" pitchFamily="2" charset="2"/>
              <a:buChar char="§"/>
            </a:pPr>
            <a:r>
              <a:rPr lang="en-US" sz="1800" dirty="0"/>
              <a:t>Result &amp; </a:t>
            </a:r>
            <a:r>
              <a:rPr lang="en-US" sz="1800" dirty="0" err="1"/>
              <a:t>Quiniela</a:t>
            </a:r>
            <a:r>
              <a:rPr lang="en-US" sz="1800" dirty="0"/>
              <a:t> Result (1X2)</a:t>
            </a:r>
          </a:p>
        </p:txBody>
      </p:sp>
      <p:sp>
        <p:nvSpPr>
          <p:cNvPr id="8" name="CuadroTexto 7">
            <a:extLst>
              <a:ext uri="{FF2B5EF4-FFF2-40B4-BE49-F238E27FC236}">
                <a16:creationId xmlns:a16="http://schemas.microsoft.com/office/drawing/2014/main" id="{EF99B3F5-7699-41B6-9026-FB83DC11A012}"/>
              </a:ext>
            </a:extLst>
          </p:cNvPr>
          <p:cNvSpPr txBox="1"/>
          <p:nvPr/>
        </p:nvSpPr>
        <p:spPr>
          <a:xfrm>
            <a:off x="1886582" y="4244718"/>
            <a:ext cx="3724519" cy="2216726"/>
          </a:xfrm>
          <a:prstGeom prst="rect">
            <a:avLst/>
          </a:prstGeom>
        </p:spPr>
        <p:txBody>
          <a:bodyPr vert="horz" lIns="45720" tIns="45720" rIns="45720" bIns="45720" rtlCol="0" anchor="ctr" anchorCtr="0">
            <a:normAutofit/>
          </a:bodyPr>
          <a:lstStyle>
            <a:lvl1pPr marL="457200" indent="-457200" defTabSz="914400">
              <a:lnSpc>
                <a:spcPct val="90000"/>
              </a:lnSpc>
              <a:spcBef>
                <a:spcPts val="1200"/>
              </a:spcBef>
              <a:spcAft>
                <a:spcPts val="200"/>
              </a:spcAft>
              <a:buClr>
                <a:schemeClr val="accent1"/>
              </a:buClr>
              <a:buSzPct val="100000"/>
              <a:buFont typeface="+mj-lt"/>
              <a:buAutoNum type="arabicPeriod"/>
              <a:defRPr sz="3600">
                <a:latin typeface="Calibri Light" panose="020F0302020204030204" pitchFamily="34" charset="0"/>
                <a:cs typeface="Calibri Light" panose="020F0302020204030204" pitchFamily="34" charset="0"/>
              </a:defRPr>
            </a:lvl1pPr>
            <a:lvl2pPr marL="265176" indent="-137160" defTabSz="914400">
              <a:lnSpc>
                <a:spcPct val="90000"/>
              </a:lnSpc>
              <a:spcBef>
                <a:spcPts val="200"/>
              </a:spcBef>
              <a:spcAft>
                <a:spcPts val="400"/>
              </a:spcAft>
              <a:buClr>
                <a:schemeClr val="accent1"/>
              </a:buClr>
              <a:buFont typeface="Wingdings 3" pitchFamily="18" charset="2"/>
              <a:buChar char=""/>
              <a:defRPr>
                <a:latin typeface="Calibri Light" panose="020F0302020204030204" pitchFamily="34" charset="0"/>
                <a:cs typeface="Calibri Light" panose="020F0302020204030204" pitchFamily="34" charset="0"/>
              </a:defRPr>
            </a:lvl2pPr>
            <a:lvl3pPr marL="448056"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3pPr>
            <a:lvl4pPr marL="59436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4pPr>
            <a:lvl5pPr marL="77724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571500" indent="-395288">
              <a:buClr>
                <a:srgbClr val="C00000"/>
              </a:buClr>
              <a:buFont typeface="Wingdings" panose="05000000000000000000" pitchFamily="2" charset="2"/>
              <a:buChar char="§"/>
            </a:pPr>
            <a:r>
              <a:rPr lang="en-US" sz="1800" dirty="0"/>
              <a:t>Last 2 / 5 / 10 games results for each team (% 1X2)</a:t>
            </a:r>
          </a:p>
          <a:p>
            <a:pPr marL="571500" indent="-395288">
              <a:buClr>
                <a:srgbClr val="C00000"/>
              </a:buClr>
              <a:buFont typeface="Wingdings" panose="05000000000000000000" pitchFamily="2" charset="2"/>
              <a:buChar char="§"/>
            </a:pPr>
            <a:r>
              <a:rPr lang="en-US" sz="1800" dirty="0"/>
              <a:t>Head to head historical results in the last 2 / 5 / 10 games</a:t>
            </a:r>
          </a:p>
          <a:p>
            <a:pPr marL="571500" indent="-395288">
              <a:buClr>
                <a:srgbClr val="C00000"/>
              </a:buClr>
              <a:buFont typeface="Wingdings" panose="05000000000000000000" pitchFamily="2" charset="2"/>
              <a:buChar char="§"/>
            </a:pPr>
            <a:r>
              <a:rPr lang="en-US" sz="1800" dirty="0"/>
              <a:t>Away team as visitor results</a:t>
            </a:r>
          </a:p>
          <a:p>
            <a:pPr marL="571500" indent="-395288">
              <a:buClr>
                <a:srgbClr val="C00000"/>
              </a:buClr>
              <a:buFont typeface="Wingdings" panose="05000000000000000000" pitchFamily="2" charset="2"/>
              <a:buChar char="§"/>
            </a:pPr>
            <a:r>
              <a:rPr lang="en-US" sz="1800" dirty="0"/>
              <a:t>Home team as local results</a:t>
            </a:r>
            <a:endParaRPr lang="en-GB" sz="1800" dirty="0"/>
          </a:p>
        </p:txBody>
      </p:sp>
      <p:sp>
        <p:nvSpPr>
          <p:cNvPr id="10" name="Arco 9">
            <a:extLst>
              <a:ext uri="{FF2B5EF4-FFF2-40B4-BE49-F238E27FC236}">
                <a16:creationId xmlns:a16="http://schemas.microsoft.com/office/drawing/2014/main" id="{7437F298-C354-465E-8962-16AE37B03488}"/>
              </a:ext>
            </a:extLst>
          </p:cNvPr>
          <p:cNvSpPr/>
          <p:nvPr/>
        </p:nvSpPr>
        <p:spPr>
          <a:xfrm rot="10800000">
            <a:off x="477979" y="2555469"/>
            <a:ext cx="1111828" cy="2431473"/>
          </a:xfrm>
          <a:prstGeom prst="arc">
            <a:avLst>
              <a:gd name="adj1" fmla="val 16200000"/>
              <a:gd name="adj2" fmla="val 5246600"/>
            </a:avLst>
          </a:prstGeom>
          <a:ln w="38100">
            <a:solidFill>
              <a:schemeClr val="bg1">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CuadroTexto 11">
            <a:extLst>
              <a:ext uri="{FF2B5EF4-FFF2-40B4-BE49-F238E27FC236}">
                <a16:creationId xmlns:a16="http://schemas.microsoft.com/office/drawing/2014/main" id="{8B497722-0FC4-48E2-9820-46229DD46C97}"/>
              </a:ext>
            </a:extLst>
          </p:cNvPr>
          <p:cNvSpPr txBox="1"/>
          <p:nvPr/>
        </p:nvSpPr>
        <p:spPr>
          <a:xfrm rot="16200000">
            <a:off x="421576" y="2259919"/>
            <a:ext cx="207195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DATABASE</a:t>
            </a:r>
          </a:p>
        </p:txBody>
      </p:sp>
      <p:sp>
        <p:nvSpPr>
          <p:cNvPr id="13" name="CuadroTexto 12">
            <a:extLst>
              <a:ext uri="{FF2B5EF4-FFF2-40B4-BE49-F238E27FC236}">
                <a16:creationId xmlns:a16="http://schemas.microsoft.com/office/drawing/2014/main" id="{45365D1D-AADE-4EEC-9548-FAB491F35CB5}"/>
              </a:ext>
            </a:extLst>
          </p:cNvPr>
          <p:cNvSpPr txBox="1"/>
          <p:nvPr/>
        </p:nvSpPr>
        <p:spPr>
          <a:xfrm rot="16200000">
            <a:off x="421576" y="5189150"/>
            <a:ext cx="207195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FEATURE  ENGINEERING</a:t>
            </a:r>
          </a:p>
        </p:txBody>
      </p:sp>
      <p:sp>
        <p:nvSpPr>
          <p:cNvPr id="14" name="CuadroTexto 13">
            <a:extLst>
              <a:ext uri="{FF2B5EF4-FFF2-40B4-BE49-F238E27FC236}">
                <a16:creationId xmlns:a16="http://schemas.microsoft.com/office/drawing/2014/main" id="{79F2AFE2-FB1D-4322-AD92-ABC098A27E43}"/>
              </a:ext>
            </a:extLst>
          </p:cNvPr>
          <p:cNvSpPr txBox="1"/>
          <p:nvPr/>
        </p:nvSpPr>
        <p:spPr>
          <a:xfrm rot="16200000">
            <a:off x="4373640" y="3724534"/>
            <a:ext cx="5001182"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FINAL  FULL  DATABASE </a:t>
            </a:r>
          </a:p>
        </p:txBody>
      </p:sp>
      <p:pic>
        <p:nvPicPr>
          <p:cNvPr id="15" name="Imagen 14">
            <a:extLst>
              <a:ext uri="{FF2B5EF4-FFF2-40B4-BE49-F238E27FC236}">
                <a16:creationId xmlns:a16="http://schemas.microsoft.com/office/drawing/2014/main" id="{2BA2AFC6-6323-4EDB-8B46-4098FD5EF3EA}"/>
              </a:ext>
            </a:extLst>
          </p:cNvPr>
          <p:cNvPicPr>
            <a:picLocks noChangeAspect="1"/>
          </p:cNvPicPr>
          <p:nvPr/>
        </p:nvPicPr>
        <p:blipFill>
          <a:blip r:embed="rId2"/>
          <a:stretch>
            <a:fillRect/>
          </a:stretch>
        </p:blipFill>
        <p:spPr>
          <a:xfrm>
            <a:off x="8171478" y="2887848"/>
            <a:ext cx="3111718" cy="1752934"/>
          </a:xfrm>
          <a:prstGeom prst="rect">
            <a:avLst/>
          </a:prstGeom>
        </p:spPr>
      </p:pic>
      <p:sp>
        <p:nvSpPr>
          <p:cNvPr id="18" name="Flecha: hacia abajo 17">
            <a:extLst>
              <a:ext uri="{FF2B5EF4-FFF2-40B4-BE49-F238E27FC236}">
                <a16:creationId xmlns:a16="http://schemas.microsoft.com/office/drawing/2014/main" id="{D969084E-4755-49C9-A6C9-AE026F30E28F}"/>
              </a:ext>
            </a:extLst>
          </p:cNvPr>
          <p:cNvSpPr/>
          <p:nvPr/>
        </p:nvSpPr>
        <p:spPr>
          <a:xfrm rot="16200000">
            <a:off x="7319265" y="3537409"/>
            <a:ext cx="438105" cy="467591"/>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uadroTexto 16">
            <a:extLst>
              <a:ext uri="{FF2B5EF4-FFF2-40B4-BE49-F238E27FC236}">
                <a16:creationId xmlns:a16="http://schemas.microsoft.com/office/drawing/2014/main" id="{1E75DB90-53F1-4551-B968-5C5E7659D5E9}"/>
              </a:ext>
            </a:extLst>
          </p:cNvPr>
          <p:cNvSpPr txBox="1"/>
          <p:nvPr/>
        </p:nvSpPr>
        <p:spPr>
          <a:xfrm>
            <a:off x="9718130" y="5209463"/>
            <a:ext cx="2047009" cy="1169551"/>
          </a:xfrm>
          <a:prstGeom prst="rect">
            <a:avLst/>
          </a:prstGeom>
          <a:noFill/>
          <a:ln>
            <a:solidFill>
              <a:schemeClr val="bg1">
                <a:lumMod val="75000"/>
              </a:schemeClr>
            </a:solidFill>
          </a:ln>
        </p:spPr>
        <p:txBody>
          <a:bodyPr wrap="square" rtlCol="0">
            <a:spAutoFit/>
          </a:bodyPr>
          <a:lstStyle/>
          <a:p>
            <a:pPr marL="285750" indent="-285750">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To learn something new</a:t>
            </a:r>
          </a:p>
          <a:p>
            <a:pPr marL="285750" indent="-285750">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If offers 500MB of storage in the cloud for free forever</a:t>
            </a:r>
          </a:p>
        </p:txBody>
      </p:sp>
      <p:pic>
        <p:nvPicPr>
          <p:cNvPr id="20" name="Picture 10" descr="https://static.thenounproject.com/png/1743059-200.png">
            <a:extLst>
              <a:ext uri="{FF2B5EF4-FFF2-40B4-BE49-F238E27FC236}">
                <a16:creationId xmlns:a16="http://schemas.microsoft.com/office/drawing/2014/main" id="{6EA212FD-AC34-49D4-A464-0DF8582E5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8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2EC8B-DCBA-4982-8638-CC3146F93285}"/>
              </a:ext>
            </a:extLst>
          </p:cNvPr>
          <p:cNvSpPr>
            <a:spLocks noGrp="1"/>
          </p:cNvSpPr>
          <p:nvPr>
            <p:ph type="title"/>
          </p:nvPr>
        </p:nvSpPr>
        <p:spPr/>
        <p:txBody>
          <a:bodyPr/>
          <a:lstStyle/>
          <a:p>
            <a:r>
              <a:rPr lang="en-GB" dirty="0"/>
              <a:t>The data – web scraping</a:t>
            </a:r>
          </a:p>
        </p:txBody>
      </p:sp>
      <p:pic>
        <p:nvPicPr>
          <p:cNvPr id="4" name="Imagen 3">
            <a:extLst>
              <a:ext uri="{FF2B5EF4-FFF2-40B4-BE49-F238E27FC236}">
                <a16:creationId xmlns:a16="http://schemas.microsoft.com/office/drawing/2014/main" id="{039BD64C-ACFB-4682-ACB3-6E26602E2571}"/>
              </a:ext>
            </a:extLst>
          </p:cNvPr>
          <p:cNvPicPr>
            <a:picLocks noChangeAspect="1"/>
          </p:cNvPicPr>
          <p:nvPr/>
        </p:nvPicPr>
        <p:blipFill rotWithShape="1">
          <a:blip r:embed="rId2"/>
          <a:srcRect t="18716"/>
          <a:stretch/>
        </p:blipFill>
        <p:spPr>
          <a:xfrm>
            <a:off x="820880" y="1433377"/>
            <a:ext cx="10453257" cy="5155333"/>
          </a:xfrm>
          <a:prstGeom prst="rect">
            <a:avLst/>
          </a:prstGeom>
        </p:spPr>
      </p:pic>
      <p:sp>
        <p:nvSpPr>
          <p:cNvPr id="5" name="Rectángulo 4">
            <a:extLst>
              <a:ext uri="{FF2B5EF4-FFF2-40B4-BE49-F238E27FC236}">
                <a16:creationId xmlns:a16="http://schemas.microsoft.com/office/drawing/2014/main" id="{396E9DBF-18F6-4DFE-B37E-D9B4683E18CF}"/>
              </a:ext>
            </a:extLst>
          </p:cNvPr>
          <p:cNvSpPr/>
          <p:nvPr/>
        </p:nvSpPr>
        <p:spPr>
          <a:xfrm>
            <a:off x="571501" y="3657601"/>
            <a:ext cx="1901535" cy="277437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10" descr="https://static.thenounproject.com/png/1743059-200.png">
            <a:extLst>
              <a:ext uri="{FF2B5EF4-FFF2-40B4-BE49-F238E27FC236}">
                <a16:creationId xmlns:a16="http://schemas.microsoft.com/office/drawing/2014/main" id="{C3E565C2-D416-4F62-9245-6681861C8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7873FA9-1EBF-4439-9C3F-6E5377625453}"/>
              </a:ext>
            </a:extLst>
          </p:cNvPr>
          <p:cNvSpPr txBox="1"/>
          <p:nvPr/>
        </p:nvSpPr>
        <p:spPr>
          <a:xfrm>
            <a:off x="820880" y="1074845"/>
            <a:ext cx="6972302" cy="369332"/>
          </a:xfrm>
          <a:prstGeom prst="rect">
            <a:avLst/>
          </a:prstGeom>
          <a:noFill/>
        </p:spPr>
        <p:txBody>
          <a:bodyPr wrap="square" rtlCol="0">
            <a:spAutoFit/>
          </a:bodyPr>
          <a:lstStyle/>
          <a:p>
            <a:r>
              <a:rPr lang="es-ES" dirty="0">
                <a:solidFill>
                  <a:schemeClr val="accent1">
                    <a:lumMod val="75000"/>
                  </a:schemeClr>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https://juegos.loteriasyapuestas.es/jugar/la-quiniela/apuesta/</a:t>
            </a:r>
            <a:endParaRPr lang="en-GB" dirty="0">
              <a:solidFill>
                <a:schemeClr val="accent1">
                  <a:lumMod val="7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6844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7ECEB-5B48-4F7A-A751-6C5C761AB7B3}"/>
              </a:ext>
            </a:extLst>
          </p:cNvPr>
          <p:cNvSpPr>
            <a:spLocks noGrp="1"/>
          </p:cNvSpPr>
          <p:nvPr>
            <p:ph type="title"/>
          </p:nvPr>
        </p:nvSpPr>
        <p:spPr/>
        <p:txBody>
          <a:bodyPr/>
          <a:lstStyle/>
          <a:p>
            <a:r>
              <a:rPr lang="en-GB" dirty="0"/>
              <a:t>Used data</a:t>
            </a:r>
          </a:p>
        </p:txBody>
      </p:sp>
      <p:graphicFrame>
        <p:nvGraphicFramePr>
          <p:cNvPr id="6" name="Marcador de contenido 5">
            <a:extLst>
              <a:ext uri="{FF2B5EF4-FFF2-40B4-BE49-F238E27FC236}">
                <a16:creationId xmlns:a16="http://schemas.microsoft.com/office/drawing/2014/main" id="{40B0B49E-6995-4562-9B21-12DF09C5A33C}"/>
              </a:ext>
            </a:extLst>
          </p:cNvPr>
          <p:cNvGraphicFramePr>
            <a:graphicFrameLocks noGrp="1"/>
          </p:cNvGraphicFramePr>
          <p:nvPr>
            <p:ph idx="1"/>
            <p:extLst>
              <p:ext uri="{D42A27DB-BD31-4B8C-83A1-F6EECF244321}">
                <p14:modId xmlns:p14="http://schemas.microsoft.com/office/powerpoint/2010/main" val="736810611"/>
              </p:ext>
            </p:extLst>
          </p:nvPr>
        </p:nvGraphicFramePr>
        <p:xfrm>
          <a:off x="660903" y="1339912"/>
          <a:ext cx="10873212" cy="5121531"/>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2" descr="https://static.thenounproject.com/png/2560083-200.png">
            <a:extLst>
              <a:ext uri="{FF2B5EF4-FFF2-40B4-BE49-F238E27FC236}">
                <a16:creationId xmlns:a16="http://schemas.microsoft.com/office/drawing/2014/main" id="{655D4A17-866F-4590-B67F-01E0809D9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D59C43A1-290C-4608-BBF1-ED6020B47B93}"/>
              </a:ext>
            </a:extLst>
          </p:cNvPr>
          <p:cNvSpPr/>
          <p:nvPr/>
        </p:nvSpPr>
        <p:spPr>
          <a:xfrm>
            <a:off x="8967354" y="2649681"/>
            <a:ext cx="2254827" cy="2753592"/>
          </a:xfrm>
          <a:prstGeom prst="rect">
            <a:avLst/>
          </a:prstGeom>
          <a:noFill/>
          <a:ln w="3492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uadroTexto 8">
            <a:extLst>
              <a:ext uri="{FF2B5EF4-FFF2-40B4-BE49-F238E27FC236}">
                <a16:creationId xmlns:a16="http://schemas.microsoft.com/office/drawing/2014/main" id="{A5486850-0730-45A3-B926-EF61CBDDD2AA}"/>
              </a:ext>
            </a:extLst>
          </p:cNvPr>
          <p:cNvSpPr txBox="1"/>
          <p:nvPr/>
        </p:nvSpPr>
        <p:spPr>
          <a:xfrm>
            <a:off x="9261693" y="2272421"/>
            <a:ext cx="1647730" cy="369332"/>
          </a:xfrm>
          <a:prstGeom prst="rect">
            <a:avLst/>
          </a:prstGeom>
          <a:noFill/>
        </p:spPr>
        <p:txBody>
          <a:bodyPr wrap="square" rtlCol="0">
            <a:spAutoFit/>
          </a:bodyPr>
          <a:lstStyle/>
          <a:p>
            <a:pPr algn="ctr"/>
            <a:r>
              <a:rPr lang="en-GB" b="1" dirty="0">
                <a:latin typeface="Calibri "/>
                <a:cs typeface="Calibri Light" panose="020F0302020204030204" pitchFamily="34" charset="0"/>
              </a:rPr>
              <a:t>20 years</a:t>
            </a:r>
          </a:p>
        </p:txBody>
      </p:sp>
      <p:sp>
        <p:nvSpPr>
          <p:cNvPr id="10" name="CuadroTexto 9">
            <a:extLst>
              <a:ext uri="{FF2B5EF4-FFF2-40B4-BE49-F238E27FC236}">
                <a16:creationId xmlns:a16="http://schemas.microsoft.com/office/drawing/2014/main" id="{FD5F98F3-80BF-4021-A49B-B266F1E85F16}"/>
              </a:ext>
            </a:extLst>
          </p:cNvPr>
          <p:cNvSpPr txBox="1"/>
          <p:nvPr/>
        </p:nvSpPr>
        <p:spPr>
          <a:xfrm>
            <a:off x="1149799" y="1121917"/>
            <a:ext cx="3340728" cy="369332"/>
          </a:xfrm>
          <a:prstGeom prst="rect">
            <a:avLst/>
          </a:prstGeom>
          <a:noFill/>
        </p:spPr>
        <p:txBody>
          <a:bodyPr wrap="square" rtlCol="0">
            <a:spAutoFit/>
          </a:bodyPr>
          <a:lstStyle/>
          <a:p>
            <a:r>
              <a:rPr lang="en-GB" dirty="0">
                <a:solidFill>
                  <a:schemeClr val="bg1">
                    <a:lumMod val="50000"/>
                  </a:schemeClr>
                </a:solidFill>
                <a:latin typeface="Calibri "/>
              </a:rPr>
              <a:t>1</a:t>
            </a:r>
            <a:r>
              <a:rPr lang="en-GB" baseline="30000" dirty="0">
                <a:solidFill>
                  <a:schemeClr val="bg1">
                    <a:lumMod val="50000"/>
                  </a:schemeClr>
                </a:solidFill>
                <a:latin typeface="Calibri "/>
              </a:rPr>
              <a:t>st</a:t>
            </a:r>
            <a:r>
              <a:rPr lang="en-GB" dirty="0">
                <a:solidFill>
                  <a:schemeClr val="bg1">
                    <a:lumMod val="50000"/>
                  </a:schemeClr>
                </a:solidFill>
                <a:latin typeface="Calibri "/>
              </a:rPr>
              <a:t> League Results by Year</a:t>
            </a:r>
          </a:p>
        </p:txBody>
      </p:sp>
    </p:spTree>
    <p:extLst>
      <p:ext uri="{BB962C8B-B14F-4D97-AF65-F5344CB8AC3E}">
        <p14:creationId xmlns:p14="http://schemas.microsoft.com/office/powerpoint/2010/main" val="190660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0D7B6-FB68-4D83-AA0C-22A4B2497397}"/>
              </a:ext>
            </a:extLst>
          </p:cNvPr>
          <p:cNvSpPr>
            <a:spLocks noGrp="1"/>
          </p:cNvSpPr>
          <p:nvPr>
            <p:ph type="title"/>
          </p:nvPr>
        </p:nvSpPr>
        <p:spPr/>
        <p:txBody>
          <a:bodyPr/>
          <a:lstStyle/>
          <a:p>
            <a:r>
              <a:rPr lang="en-GB" dirty="0"/>
              <a:t>Machine learning models</a:t>
            </a:r>
          </a:p>
        </p:txBody>
      </p:sp>
      <p:sp>
        <p:nvSpPr>
          <p:cNvPr id="3" name="Marcador de contenido 2">
            <a:extLst>
              <a:ext uri="{FF2B5EF4-FFF2-40B4-BE49-F238E27FC236}">
                <a16:creationId xmlns:a16="http://schemas.microsoft.com/office/drawing/2014/main" id="{F6D66D7A-A1F9-4E5C-875E-53ABAC50A59A}"/>
              </a:ext>
            </a:extLst>
          </p:cNvPr>
          <p:cNvSpPr>
            <a:spLocks noGrp="1"/>
          </p:cNvSpPr>
          <p:nvPr>
            <p:ph idx="1"/>
          </p:nvPr>
        </p:nvSpPr>
        <p:spPr>
          <a:xfrm>
            <a:off x="2598048" y="1846336"/>
            <a:ext cx="3718866" cy="3765324"/>
          </a:xfrm>
        </p:spPr>
        <p:txBody>
          <a:bodyPr anchor="ctr" anchorCtr="0"/>
          <a:lstStyle/>
          <a:p>
            <a:pPr algn="ctr"/>
            <a:r>
              <a:rPr lang="en-GB" sz="2000" dirty="0"/>
              <a:t>Random Forest</a:t>
            </a:r>
          </a:p>
          <a:p>
            <a:pPr algn="ctr"/>
            <a:r>
              <a:rPr lang="en-GB" sz="2000" dirty="0"/>
              <a:t>Gradient Boosting  Trees</a:t>
            </a:r>
          </a:p>
          <a:p>
            <a:pPr algn="ctr"/>
            <a:r>
              <a:rPr lang="en-GB" sz="2000" dirty="0"/>
              <a:t>Xtreme Gradient Boosting (XGB)</a:t>
            </a:r>
          </a:p>
          <a:p>
            <a:pPr algn="ctr"/>
            <a:r>
              <a:rPr lang="en-GB" sz="2000" dirty="0"/>
              <a:t>Extra Trees Classifier</a:t>
            </a:r>
          </a:p>
          <a:p>
            <a:pPr algn="ctr"/>
            <a:r>
              <a:rPr lang="en-GB" sz="2000" dirty="0"/>
              <a:t>Support Vector Machine</a:t>
            </a:r>
          </a:p>
          <a:p>
            <a:pPr algn="ctr"/>
            <a:r>
              <a:rPr lang="en-GB" sz="2000" dirty="0"/>
              <a:t>KNN</a:t>
            </a:r>
          </a:p>
          <a:p>
            <a:pPr algn="ctr"/>
            <a:r>
              <a:rPr lang="en-GB" sz="2000" dirty="0"/>
              <a:t>Logistic Regression</a:t>
            </a:r>
          </a:p>
        </p:txBody>
      </p:sp>
      <p:pic>
        <p:nvPicPr>
          <p:cNvPr id="4" name="Picture 8" descr="https://static.thenounproject.com/png/1119933-200.png">
            <a:extLst>
              <a:ext uri="{FF2B5EF4-FFF2-40B4-BE49-F238E27FC236}">
                <a16:creationId xmlns:a16="http://schemas.microsoft.com/office/drawing/2014/main" id="{2F964065-0EBC-496C-92AC-C0C4C2EF9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000" y="288000"/>
            <a:ext cx="838095" cy="83809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38F483D-08BD-4AD4-A7F1-6F5518FA5DED}"/>
              </a:ext>
            </a:extLst>
          </p:cNvPr>
          <p:cNvSpPr txBox="1"/>
          <p:nvPr/>
        </p:nvSpPr>
        <p:spPr>
          <a:xfrm>
            <a:off x="7236972" y="2797974"/>
            <a:ext cx="1749833" cy="1862048"/>
          </a:xfrm>
          <a:prstGeom prst="rect">
            <a:avLst/>
          </a:prstGeom>
          <a:noFill/>
        </p:spPr>
        <p:txBody>
          <a:bodyPr wrap="square" rtlCol="0" anchor="ctr" anchorCtr="0">
            <a:spAutoFit/>
          </a:bodyPr>
          <a:lstStyle/>
          <a:p>
            <a:pPr algn="ctr">
              <a:spcBef>
                <a:spcPts val="600"/>
              </a:spcBef>
            </a:pPr>
            <a:r>
              <a:rPr lang="en-GB" sz="2000" dirty="0">
                <a:latin typeface="Calibri Light" panose="020F0302020204030204" pitchFamily="34" charset="0"/>
                <a:cs typeface="Calibri Light" panose="020F0302020204030204" pitchFamily="34" charset="0"/>
              </a:rPr>
              <a:t>Accuracy</a:t>
            </a:r>
          </a:p>
          <a:p>
            <a:pPr algn="ctr">
              <a:spcBef>
                <a:spcPts val="600"/>
              </a:spcBef>
            </a:pPr>
            <a:r>
              <a:rPr lang="en-GB" sz="2000" dirty="0">
                <a:latin typeface="Calibri Light" panose="020F0302020204030204" pitchFamily="34" charset="0"/>
                <a:cs typeface="Calibri Light" panose="020F0302020204030204" pitchFamily="34" charset="0"/>
              </a:rPr>
              <a:t>Kappa</a:t>
            </a:r>
          </a:p>
          <a:p>
            <a:pPr algn="ctr">
              <a:spcBef>
                <a:spcPts val="600"/>
              </a:spcBef>
            </a:pPr>
            <a:r>
              <a:rPr lang="en-GB" sz="2000" dirty="0">
                <a:latin typeface="Calibri Light" panose="020F0302020204030204" pitchFamily="34" charset="0"/>
                <a:cs typeface="Calibri Light" panose="020F0302020204030204" pitchFamily="34" charset="0"/>
              </a:rPr>
              <a:t>F1-Score</a:t>
            </a:r>
          </a:p>
          <a:p>
            <a:pPr algn="ctr">
              <a:spcBef>
                <a:spcPts val="600"/>
              </a:spcBef>
            </a:pPr>
            <a:r>
              <a:rPr lang="en-GB" sz="2000" dirty="0">
                <a:latin typeface="Calibri Light" panose="020F0302020204030204" pitchFamily="34" charset="0"/>
                <a:cs typeface="Calibri Light" panose="020F0302020204030204" pitchFamily="34" charset="0"/>
              </a:rPr>
              <a:t>Distribution of probabilities</a:t>
            </a:r>
          </a:p>
        </p:txBody>
      </p:sp>
      <p:sp>
        <p:nvSpPr>
          <p:cNvPr id="8" name="Cerrar llave 7">
            <a:extLst>
              <a:ext uri="{FF2B5EF4-FFF2-40B4-BE49-F238E27FC236}">
                <a16:creationId xmlns:a16="http://schemas.microsoft.com/office/drawing/2014/main" id="{CE929558-6C61-43D6-A15A-258E6A523A91}"/>
              </a:ext>
            </a:extLst>
          </p:cNvPr>
          <p:cNvSpPr/>
          <p:nvPr/>
        </p:nvSpPr>
        <p:spPr>
          <a:xfrm>
            <a:off x="6624990" y="2003083"/>
            <a:ext cx="328958" cy="3451830"/>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Cerrar llave 8">
            <a:extLst>
              <a:ext uri="{FF2B5EF4-FFF2-40B4-BE49-F238E27FC236}">
                <a16:creationId xmlns:a16="http://schemas.microsoft.com/office/drawing/2014/main" id="{FAFE6429-31DA-4A6B-868E-9E0D30B039FC}"/>
              </a:ext>
            </a:extLst>
          </p:cNvPr>
          <p:cNvSpPr/>
          <p:nvPr/>
        </p:nvSpPr>
        <p:spPr>
          <a:xfrm>
            <a:off x="9203917" y="2838785"/>
            <a:ext cx="328958" cy="1780426"/>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Cerrar llave 9">
            <a:extLst>
              <a:ext uri="{FF2B5EF4-FFF2-40B4-BE49-F238E27FC236}">
                <a16:creationId xmlns:a16="http://schemas.microsoft.com/office/drawing/2014/main" id="{78D8A62A-4D3F-48C2-950A-21BA17D6AC91}"/>
              </a:ext>
            </a:extLst>
          </p:cNvPr>
          <p:cNvSpPr/>
          <p:nvPr/>
        </p:nvSpPr>
        <p:spPr>
          <a:xfrm>
            <a:off x="2073403" y="2931053"/>
            <a:ext cx="328958" cy="1595890"/>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uadroTexto 10">
            <a:extLst>
              <a:ext uri="{FF2B5EF4-FFF2-40B4-BE49-F238E27FC236}">
                <a16:creationId xmlns:a16="http://schemas.microsoft.com/office/drawing/2014/main" id="{3010CAA2-3C5A-46AF-87CE-03BABF2D7E71}"/>
              </a:ext>
            </a:extLst>
          </p:cNvPr>
          <p:cNvSpPr txBox="1"/>
          <p:nvPr/>
        </p:nvSpPr>
        <p:spPr>
          <a:xfrm>
            <a:off x="949871" y="3221167"/>
            <a:ext cx="1002204" cy="1015663"/>
          </a:xfrm>
          <a:prstGeom prst="rect">
            <a:avLst/>
          </a:prstGeom>
          <a:noFill/>
        </p:spPr>
        <p:txBody>
          <a:bodyPr wrap="square" rtlCol="0" anchor="ctr" anchorCtr="0">
            <a:spAutoFit/>
          </a:bodyPr>
          <a:lstStyle/>
          <a:p>
            <a:pPr algn="ctr"/>
            <a:r>
              <a:rPr lang="en-GB" sz="2000" dirty="0">
                <a:latin typeface="Calibri Light" panose="020F0302020204030204" pitchFamily="34" charset="0"/>
                <a:cs typeface="Calibri Light" panose="020F0302020204030204" pitchFamily="34" charset="0"/>
              </a:rPr>
              <a:t>1</a:t>
            </a:r>
          </a:p>
          <a:p>
            <a:pPr algn="ctr"/>
            <a:r>
              <a:rPr lang="en-GB" sz="2000" dirty="0">
                <a:latin typeface="Calibri Light" panose="020F0302020204030204" pitchFamily="34" charset="0"/>
                <a:cs typeface="Calibri Light" panose="020F0302020204030204" pitchFamily="34" charset="0"/>
              </a:rPr>
              <a:t>X </a:t>
            </a:r>
          </a:p>
          <a:p>
            <a:pPr algn="ctr"/>
            <a:r>
              <a:rPr lang="en-GB" sz="2000" dirty="0">
                <a:latin typeface="Calibri Light" panose="020F0302020204030204" pitchFamily="34" charset="0"/>
                <a:cs typeface="Calibri Light" panose="020F0302020204030204" pitchFamily="34" charset="0"/>
              </a:rPr>
              <a:t>2</a:t>
            </a:r>
          </a:p>
        </p:txBody>
      </p:sp>
      <p:sp>
        <p:nvSpPr>
          <p:cNvPr id="7" name="CuadroTexto 6">
            <a:extLst>
              <a:ext uri="{FF2B5EF4-FFF2-40B4-BE49-F238E27FC236}">
                <a16:creationId xmlns:a16="http://schemas.microsoft.com/office/drawing/2014/main" id="{86D0534C-4092-4F1B-AE00-D1BE135E1FC9}"/>
              </a:ext>
            </a:extLst>
          </p:cNvPr>
          <p:cNvSpPr txBox="1"/>
          <p:nvPr/>
        </p:nvSpPr>
        <p:spPr>
          <a:xfrm>
            <a:off x="9845458" y="3405833"/>
            <a:ext cx="1749833" cy="646331"/>
          </a:xfrm>
          <a:prstGeom prst="rect">
            <a:avLst/>
          </a:prstGeom>
          <a:noFill/>
        </p:spPr>
        <p:txBody>
          <a:bodyPr wrap="square" rtlCol="0">
            <a:spAutoFit/>
          </a:bodyPr>
          <a:lstStyle/>
          <a:p>
            <a:pPr algn="ctr"/>
            <a:r>
              <a:rPr lang="en-GB" b="1" dirty="0">
                <a:latin typeface="Calibri "/>
                <a:cs typeface="Calibri Light" panose="020F0302020204030204" pitchFamily="34" charset="0"/>
              </a:rPr>
              <a:t>LOGISTIC REGRESSION</a:t>
            </a:r>
          </a:p>
        </p:txBody>
      </p:sp>
    </p:spTree>
    <p:extLst>
      <p:ext uri="{BB962C8B-B14F-4D97-AF65-F5344CB8AC3E}">
        <p14:creationId xmlns:p14="http://schemas.microsoft.com/office/powerpoint/2010/main" val="241545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81D6A-E536-4A5E-B264-1E296D481C8A}"/>
              </a:ext>
            </a:extLst>
          </p:cNvPr>
          <p:cNvSpPr>
            <a:spLocks noGrp="1"/>
          </p:cNvSpPr>
          <p:nvPr>
            <p:ph type="title"/>
          </p:nvPr>
        </p:nvSpPr>
        <p:spPr/>
        <p:txBody>
          <a:bodyPr/>
          <a:lstStyle/>
          <a:p>
            <a:r>
              <a:rPr lang="en-GB" dirty="0"/>
              <a:t>probabilities FOR MODEL SELECTION</a:t>
            </a:r>
          </a:p>
        </p:txBody>
      </p:sp>
      <p:pic>
        <p:nvPicPr>
          <p:cNvPr id="4" name="Picture 6" descr="https://static.thenounproject.com/png/2475107-200.png">
            <a:extLst>
              <a:ext uri="{FF2B5EF4-FFF2-40B4-BE49-F238E27FC236}">
                <a16:creationId xmlns:a16="http://schemas.microsoft.com/office/drawing/2014/main" id="{A0675E09-1B5F-4D2D-97BB-C9EC6F3B8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000" y="288000"/>
            <a:ext cx="838095" cy="83809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E9127D4E-8D75-4C69-B646-02D561FE3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828" y="2297518"/>
            <a:ext cx="2681097" cy="17873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F60D9BA-531B-4783-BB01-376154172C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828" y="4472071"/>
            <a:ext cx="2681097" cy="179454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6FAF9615-7CA1-4909-BD4D-2CAEFBDFD4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262" y="4482796"/>
            <a:ext cx="2681097" cy="177309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1F5AA95-2DFF-40DE-9A37-3A968E3654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0697" y="4482796"/>
            <a:ext cx="2681097" cy="1773099"/>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2A81647B-FEF1-4FB6-82EF-7503BD66F2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0697" y="2304668"/>
            <a:ext cx="2681097" cy="1773099"/>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020E611B-0C1F-425E-8315-62D8AFA48028}"/>
              </a:ext>
            </a:extLst>
          </p:cNvPr>
          <p:cNvSpPr txBox="1"/>
          <p:nvPr/>
        </p:nvSpPr>
        <p:spPr>
          <a:xfrm rot="16200000">
            <a:off x="234217" y="5215457"/>
            <a:ext cx="1630018"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LOGISTIC</a:t>
            </a:r>
          </a:p>
        </p:txBody>
      </p:sp>
      <p:sp>
        <p:nvSpPr>
          <p:cNvPr id="18" name="CuadroTexto 17">
            <a:extLst>
              <a:ext uri="{FF2B5EF4-FFF2-40B4-BE49-F238E27FC236}">
                <a16:creationId xmlns:a16="http://schemas.microsoft.com/office/drawing/2014/main" id="{8DAB7150-453C-40FD-AC66-AE5B56D4F4EE}"/>
              </a:ext>
            </a:extLst>
          </p:cNvPr>
          <p:cNvSpPr txBox="1"/>
          <p:nvPr/>
        </p:nvSpPr>
        <p:spPr>
          <a:xfrm rot="16200000">
            <a:off x="230447" y="3037329"/>
            <a:ext cx="1630018"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OTHER</a:t>
            </a:r>
          </a:p>
        </p:txBody>
      </p:sp>
      <p:pic>
        <p:nvPicPr>
          <p:cNvPr id="7184" name="Picture 16">
            <a:extLst>
              <a:ext uri="{FF2B5EF4-FFF2-40B4-BE49-F238E27FC236}">
                <a16:creationId xmlns:a16="http://schemas.microsoft.com/office/drawing/2014/main" id="{6FC4B339-DA23-49C0-B988-CBFB206B9C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8262" y="2303817"/>
            <a:ext cx="2683669" cy="1774800"/>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49FC1E66-54B4-41F4-994B-DCC4D5533F10}"/>
              </a:ext>
            </a:extLst>
          </p:cNvPr>
          <p:cNvSpPr txBox="1"/>
          <p:nvPr/>
        </p:nvSpPr>
        <p:spPr>
          <a:xfrm>
            <a:off x="1958210" y="1721621"/>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1 - PROBABILITIES</a:t>
            </a:r>
          </a:p>
        </p:txBody>
      </p:sp>
      <p:sp>
        <p:nvSpPr>
          <p:cNvPr id="21" name="CuadroTexto 20">
            <a:extLst>
              <a:ext uri="{FF2B5EF4-FFF2-40B4-BE49-F238E27FC236}">
                <a16:creationId xmlns:a16="http://schemas.microsoft.com/office/drawing/2014/main" id="{09A8A13D-6EC5-43C7-BB4E-0D77D2FFB5BC}"/>
              </a:ext>
            </a:extLst>
          </p:cNvPr>
          <p:cNvSpPr txBox="1"/>
          <p:nvPr/>
        </p:nvSpPr>
        <p:spPr>
          <a:xfrm>
            <a:off x="5360705" y="1721620"/>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2 - PROBABILITIES</a:t>
            </a:r>
          </a:p>
        </p:txBody>
      </p:sp>
      <p:sp>
        <p:nvSpPr>
          <p:cNvPr id="22" name="CuadroTexto 21">
            <a:extLst>
              <a:ext uri="{FF2B5EF4-FFF2-40B4-BE49-F238E27FC236}">
                <a16:creationId xmlns:a16="http://schemas.microsoft.com/office/drawing/2014/main" id="{B5060E08-D737-4184-9058-E637E8FC250A}"/>
              </a:ext>
            </a:extLst>
          </p:cNvPr>
          <p:cNvSpPr txBox="1"/>
          <p:nvPr/>
        </p:nvSpPr>
        <p:spPr>
          <a:xfrm>
            <a:off x="8776126" y="1717754"/>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X - PROBABILITIES</a:t>
            </a:r>
          </a:p>
        </p:txBody>
      </p:sp>
    </p:spTree>
    <p:extLst>
      <p:ext uri="{BB962C8B-B14F-4D97-AF65-F5344CB8AC3E}">
        <p14:creationId xmlns:p14="http://schemas.microsoft.com/office/powerpoint/2010/main" val="98059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ángulo 77">
            <a:extLst>
              <a:ext uri="{FF2B5EF4-FFF2-40B4-BE49-F238E27FC236}">
                <a16:creationId xmlns:a16="http://schemas.microsoft.com/office/drawing/2014/main" id="{B8F2E1DF-DE4A-47AC-942E-48CBA478889C}"/>
              </a:ext>
            </a:extLst>
          </p:cNvPr>
          <p:cNvSpPr>
            <a:spLocks noChangeAspect="1"/>
          </p:cNvSpPr>
          <p:nvPr/>
        </p:nvSpPr>
        <p:spPr>
          <a:xfrm>
            <a:off x="5760405" y="4828243"/>
            <a:ext cx="1080000" cy="10800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ángulo 74">
            <a:extLst>
              <a:ext uri="{FF2B5EF4-FFF2-40B4-BE49-F238E27FC236}">
                <a16:creationId xmlns:a16="http://schemas.microsoft.com/office/drawing/2014/main" id="{8C620F1A-35F3-4DF9-AB4E-E682A9291165}"/>
              </a:ext>
            </a:extLst>
          </p:cNvPr>
          <p:cNvSpPr>
            <a:spLocks noChangeAspect="1"/>
          </p:cNvSpPr>
          <p:nvPr/>
        </p:nvSpPr>
        <p:spPr>
          <a:xfrm>
            <a:off x="7827539" y="4826230"/>
            <a:ext cx="1080000" cy="10800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upo 10">
            <a:extLst>
              <a:ext uri="{FF2B5EF4-FFF2-40B4-BE49-F238E27FC236}">
                <a16:creationId xmlns:a16="http://schemas.microsoft.com/office/drawing/2014/main" id="{3B853A57-3873-4F88-8FB6-C9C09FE2FADD}"/>
              </a:ext>
            </a:extLst>
          </p:cNvPr>
          <p:cNvGrpSpPr>
            <a:grpSpLocks noChangeAspect="1"/>
          </p:cNvGrpSpPr>
          <p:nvPr/>
        </p:nvGrpSpPr>
        <p:grpSpPr>
          <a:xfrm>
            <a:off x="5759045" y="1854589"/>
            <a:ext cx="1080000" cy="1080000"/>
            <a:chOff x="9566823" y="1066237"/>
            <a:chExt cx="1080000" cy="1080000"/>
          </a:xfrm>
        </p:grpSpPr>
        <p:pic>
          <p:nvPicPr>
            <p:cNvPr id="5124" name="Picture 4" descr="https://static.thenounproject.com/png/2201549-200.png">
              <a:extLst>
                <a:ext uri="{FF2B5EF4-FFF2-40B4-BE49-F238E27FC236}">
                  <a16:creationId xmlns:a16="http://schemas.microsoft.com/office/drawing/2014/main" id="{A5CC930A-CBB8-409F-9957-FD4C24D59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3046" y="1232460"/>
              <a:ext cx="747554" cy="74755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F4370E1-71A6-4A3E-89B9-8823C8DD1D73}"/>
                </a:ext>
              </a:extLst>
            </p:cNvPr>
            <p:cNvSpPr>
              <a:spLocks noChangeAspect="1"/>
            </p:cNvSpPr>
            <p:nvPr/>
          </p:nvSpPr>
          <p:spPr>
            <a:xfrm>
              <a:off x="9566823" y="1066237"/>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upo 6">
            <a:extLst>
              <a:ext uri="{FF2B5EF4-FFF2-40B4-BE49-F238E27FC236}">
                <a16:creationId xmlns:a16="http://schemas.microsoft.com/office/drawing/2014/main" id="{BC3D2109-0986-4E2B-BE07-CA8A37CA8898}"/>
              </a:ext>
            </a:extLst>
          </p:cNvPr>
          <p:cNvGrpSpPr>
            <a:grpSpLocks noChangeAspect="1"/>
          </p:cNvGrpSpPr>
          <p:nvPr/>
        </p:nvGrpSpPr>
        <p:grpSpPr>
          <a:xfrm>
            <a:off x="998406" y="1853446"/>
            <a:ext cx="1101600" cy="1101600"/>
            <a:chOff x="8129210" y="370092"/>
            <a:chExt cx="1101075" cy="1101075"/>
          </a:xfrm>
        </p:grpSpPr>
        <p:pic>
          <p:nvPicPr>
            <p:cNvPr id="4" name="Imagen 3">
              <a:extLst>
                <a:ext uri="{FF2B5EF4-FFF2-40B4-BE49-F238E27FC236}">
                  <a16:creationId xmlns:a16="http://schemas.microsoft.com/office/drawing/2014/main" id="{C1524B41-4D39-48F4-B631-6ABF63449929}"/>
                </a:ext>
              </a:extLst>
            </p:cNvPr>
            <p:cNvPicPr>
              <a:picLocks noChangeAspect="1"/>
            </p:cNvPicPr>
            <p:nvPr/>
          </p:nvPicPr>
          <p:blipFill>
            <a:blip r:embed="rId3"/>
            <a:stretch>
              <a:fillRect/>
            </a:stretch>
          </p:blipFill>
          <p:spPr>
            <a:xfrm>
              <a:off x="8129210" y="370092"/>
              <a:ext cx="1101075" cy="1101075"/>
            </a:xfrm>
            <a:prstGeom prst="rect">
              <a:avLst/>
            </a:prstGeom>
          </p:spPr>
        </p:pic>
        <p:sp>
          <p:nvSpPr>
            <p:cNvPr id="28" name="Rectángulo 27">
              <a:extLst>
                <a:ext uri="{FF2B5EF4-FFF2-40B4-BE49-F238E27FC236}">
                  <a16:creationId xmlns:a16="http://schemas.microsoft.com/office/drawing/2014/main" id="{C1FFD119-A326-4305-AC08-A9FD6E6B7F6B}"/>
                </a:ext>
              </a:extLst>
            </p:cNvPr>
            <p:cNvSpPr>
              <a:spLocks noChangeAspect="1"/>
            </p:cNvSpPr>
            <p:nvPr/>
          </p:nvSpPr>
          <p:spPr>
            <a:xfrm>
              <a:off x="8139747" y="380629"/>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upo 12">
            <a:extLst>
              <a:ext uri="{FF2B5EF4-FFF2-40B4-BE49-F238E27FC236}">
                <a16:creationId xmlns:a16="http://schemas.microsoft.com/office/drawing/2014/main" id="{0D562B4C-E0D4-42AB-B3DC-CC3EDF0A81DA}"/>
              </a:ext>
            </a:extLst>
          </p:cNvPr>
          <p:cNvGrpSpPr>
            <a:grpSpLocks noChangeAspect="1"/>
          </p:cNvGrpSpPr>
          <p:nvPr/>
        </p:nvGrpSpPr>
        <p:grpSpPr>
          <a:xfrm>
            <a:off x="1622787" y="3315598"/>
            <a:ext cx="1080000" cy="1080000"/>
            <a:chOff x="9566823" y="2300812"/>
            <a:chExt cx="1080000" cy="1080000"/>
          </a:xfrm>
        </p:grpSpPr>
        <p:pic>
          <p:nvPicPr>
            <p:cNvPr id="2" name="Picture 10" descr="https://static.thenounproject.com/png/1743059-200.png">
              <a:extLst>
                <a:ext uri="{FF2B5EF4-FFF2-40B4-BE49-F238E27FC236}">
                  <a16:creationId xmlns:a16="http://schemas.microsoft.com/office/drawing/2014/main" id="{6FB749CA-FFC2-4504-A4D5-ECFC99FC62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0106" y="2424095"/>
              <a:ext cx="833435" cy="833435"/>
            </a:xfrm>
            <a:prstGeom prst="rect">
              <a:avLst/>
            </a:prstGeom>
            <a:noFill/>
            <a:extLst>
              <a:ext uri="{909E8E84-426E-40DD-AFC4-6F175D3DCCD1}">
                <a14:hiddenFill xmlns:a14="http://schemas.microsoft.com/office/drawing/2010/main">
                  <a:solidFill>
                    <a:srgbClr val="FFFFFF"/>
                  </a:solidFill>
                </a14:hiddenFill>
              </a:ext>
            </a:extLst>
          </p:spPr>
        </p:pic>
        <p:sp>
          <p:nvSpPr>
            <p:cNvPr id="29" name="Rectángulo 28">
              <a:extLst>
                <a:ext uri="{FF2B5EF4-FFF2-40B4-BE49-F238E27FC236}">
                  <a16:creationId xmlns:a16="http://schemas.microsoft.com/office/drawing/2014/main" id="{B86D1C90-F891-44BD-96B6-2083FE7B6FB2}"/>
                </a:ext>
              </a:extLst>
            </p:cNvPr>
            <p:cNvSpPr>
              <a:spLocks noChangeAspect="1"/>
            </p:cNvSpPr>
            <p:nvPr/>
          </p:nvSpPr>
          <p:spPr>
            <a:xfrm>
              <a:off x="9566823" y="2300812"/>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upo 9">
            <a:extLst>
              <a:ext uri="{FF2B5EF4-FFF2-40B4-BE49-F238E27FC236}">
                <a16:creationId xmlns:a16="http://schemas.microsoft.com/office/drawing/2014/main" id="{7CA93E83-F64B-4918-A43C-033238BC5572}"/>
              </a:ext>
            </a:extLst>
          </p:cNvPr>
          <p:cNvGrpSpPr>
            <a:grpSpLocks noChangeAspect="1"/>
          </p:cNvGrpSpPr>
          <p:nvPr/>
        </p:nvGrpSpPr>
        <p:grpSpPr>
          <a:xfrm>
            <a:off x="2253128" y="1865127"/>
            <a:ext cx="1080000" cy="1080000"/>
            <a:chOff x="8109843" y="1816458"/>
            <a:chExt cx="1080000" cy="1080000"/>
          </a:xfrm>
        </p:grpSpPr>
        <p:pic>
          <p:nvPicPr>
            <p:cNvPr id="95" name="Picture 10" descr="https://static.thenounproject.com/png/768881-200.png">
              <a:extLst>
                <a:ext uri="{FF2B5EF4-FFF2-40B4-BE49-F238E27FC236}">
                  <a16:creationId xmlns:a16="http://schemas.microsoft.com/office/drawing/2014/main" id="{BEC79B8E-9796-4CE3-87BB-BD9BDD293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789" y="1969404"/>
              <a:ext cx="774109" cy="774109"/>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C57C74D0-A1B3-48FB-9176-F1EE63A8CD32}"/>
                </a:ext>
              </a:extLst>
            </p:cNvPr>
            <p:cNvSpPr>
              <a:spLocks noChangeAspect="1"/>
            </p:cNvSpPr>
            <p:nvPr/>
          </p:nvSpPr>
          <p:spPr>
            <a:xfrm>
              <a:off x="8109843" y="1816458"/>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upo 13">
            <a:extLst>
              <a:ext uri="{FF2B5EF4-FFF2-40B4-BE49-F238E27FC236}">
                <a16:creationId xmlns:a16="http://schemas.microsoft.com/office/drawing/2014/main" id="{DC4109AB-4A8D-43B9-9105-6F9D8A63E5A1}"/>
              </a:ext>
            </a:extLst>
          </p:cNvPr>
          <p:cNvGrpSpPr>
            <a:grpSpLocks noChangeAspect="1"/>
          </p:cNvGrpSpPr>
          <p:nvPr/>
        </p:nvGrpSpPr>
        <p:grpSpPr>
          <a:xfrm>
            <a:off x="1622787" y="4826229"/>
            <a:ext cx="1080000" cy="1080000"/>
            <a:chOff x="1006323" y="2633457"/>
            <a:chExt cx="1080000" cy="1080000"/>
          </a:xfrm>
        </p:grpSpPr>
        <p:pic>
          <p:nvPicPr>
            <p:cNvPr id="5122" name="Picture 2" descr="https://static.thenounproject.com/png/1298585-200.png">
              <a:extLst>
                <a:ext uri="{FF2B5EF4-FFF2-40B4-BE49-F238E27FC236}">
                  <a16:creationId xmlns:a16="http://schemas.microsoft.com/office/drawing/2014/main" id="{62DB8BB3-6B2D-4338-AB5D-A48F592172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323" y="2633457"/>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id="{E26C309E-1909-49DA-B52A-AFAD0D10926F}"/>
                </a:ext>
              </a:extLst>
            </p:cNvPr>
            <p:cNvSpPr>
              <a:spLocks noChangeAspect="1"/>
            </p:cNvSpPr>
            <p:nvPr/>
          </p:nvSpPr>
          <p:spPr>
            <a:xfrm>
              <a:off x="1006323" y="2633457"/>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upo 16">
            <a:extLst>
              <a:ext uri="{FF2B5EF4-FFF2-40B4-BE49-F238E27FC236}">
                <a16:creationId xmlns:a16="http://schemas.microsoft.com/office/drawing/2014/main" id="{5903865A-5BE3-4247-8ECF-7AE888C0BBD9}"/>
              </a:ext>
            </a:extLst>
          </p:cNvPr>
          <p:cNvGrpSpPr>
            <a:grpSpLocks noChangeAspect="1"/>
          </p:cNvGrpSpPr>
          <p:nvPr/>
        </p:nvGrpSpPr>
        <p:grpSpPr>
          <a:xfrm>
            <a:off x="3690916" y="3315598"/>
            <a:ext cx="1080000" cy="1080000"/>
            <a:chOff x="2659340" y="169470"/>
            <a:chExt cx="1080000" cy="1080000"/>
          </a:xfrm>
        </p:grpSpPr>
        <p:pic>
          <p:nvPicPr>
            <p:cNvPr id="8" name="Picture 8" descr="https://static.thenounproject.com/png/1119933-200.png">
              <a:extLst>
                <a:ext uri="{FF2B5EF4-FFF2-40B4-BE49-F238E27FC236}">
                  <a16:creationId xmlns:a16="http://schemas.microsoft.com/office/drawing/2014/main" id="{14DB48E0-F5EA-460E-9D5E-490042314B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501" y="333631"/>
              <a:ext cx="751679" cy="751679"/>
            </a:xfrm>
            <a:prstGeom prst="rect">
              <a:avLst/>
            </a:prstGeom>
            <a:noFill/>
            <a:extLst>
              <a:ext uri="{909E8E84-426E-40DD-AFC4-6F175D3DCCD1}">
                <a14:hiddenFill xmlns:a14="http://schemas.microsoft.com/office/drawing/2010/main">
                  <a:solidFill>
                    <a:srgbClr val="FFFFFF"/>
                  </a:solidFill>
                </a14:hiddenFill>
              </a:ext>
            </a:extLst>
          </p:spPr>
        </p:pic>
        <p:sp>
          <p:nvSpPr>
            <p:cNvPr id="40" name="Rectángulo 39">
              <a:extLst>
                <a:ext uri="{FF2B5EF4-FFF2-40B4-BE49-F238E27FC236}">
                  <a16:creationId xmlns:a16="http://schemas.microsoft.com/office/drawing/2014/main" id="{D50B79F9-DE03-4386-AC6C-48FBBAAFB427}"/>
                </a:ext>
              </a:extLst>
            </p:cNvPr>
            <p:cNvSpPr>
              <a:spLocks noChangeAspect="1"/>
            </p:cNvSpPr>
            <p:nvPr/>
          </p:nvSpPr>
          <p:spPr>
            <a:xfrm>
              <a:off x="2659340" y="169470"/>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upo 15">
            <a:extLst>
              <a:ext uri="{FF2B5EF4-FFF2-40B4-BE49-F238E27FC236}">
                <a16:creationId xmlns:a16="http://schemas.microsoft.com/office/drawing/2014/main" id="{DA703989-0963-41C3-9552-5C6D5BE86BD7}"/>
              </a:ext>
            </a:extLst>
          </p:cNvPr>
          <p:cNvGrpSpPr>
            <a:grpSpLocks noChangeAspect="1"/>
          </p:cNvGrpSpPr>
          <p:nvPr/>
        </p:nvGrpSpPr>
        <p:grpSpPr>
          <a:xfrm>
            <a:off x="7827175" y="3314097"/>
            <a:ext cx="1080000" cy="1080000"/>
            <a:chOff x="5548479" y="169470"/>
            <a:chExt cx="1080000" cy="1080000"/>
          </a:xfrm>
        </p:grpSpPr>
        <p:pic>
          <p:nvPicPr>
            <p:cNvPr id="9" name="Picture 6" descr="https://static.thenounproject.com/png/2475107-200.png">
              <a:extLst>
                <a:ext uri="{FF2B5EF4-FFF2-40B4-BE49-F238E27FC236}">
                  <a16:creationId xmlns:a16="http://schemas.microsoft.com/office/drawing/2014/main" id="{531068DA-987B-425E-8143-DD2EB4222E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988" y="303979"/>
              <a:ext cx="810983" cy="810983"/>
            </a:xfrm>
            <a:prstGeom prst="rect">
              <a:avLst/>
            </a:prstGeom>
            <a:noFill/>
            <a:extLst>
              <a:ext uri="{909E8E84-426E-40DD-AFC4-6F175D3DCCD1}">
                <a14:hiddenFill xmlns:a14="http://schemas.microsoft.com/office/drawing/2010/main">
                  <a:solidFill>
                    <a:srgbClr val="FFFFFF"/>
                  </a:solidFill>
                </a14:hiddenFill>
              </a:ext>
            </a:extLst>
          </p:spPr>
        </p:pic>
        <p:sp>
          <p:nvSpPr>
            <p:cNvPr id="41" name="Rectángulo 40">
              <a:extLst>
                <a:ext uri="{FF2B5EF4-FFF2-40B4-BE49-F238E27FC236}">
                  <a16:creationId xmlns:a16="http://schemas.microsoft.com/office/drawing/2014/main" id="{7F2EA78A-1058-4EA1-897E-F6D1B7F0856E}"/>
                </a:ext>
              </a:extLst>
            </p:cNvPr>
            <p:cNvSpPr>
              <a:spLocks noChangeAspect="1"/>
            </p:cNvSpPr>
            <p:nvPr/>
          </p:nvSpPr>
          <p:spPr>
            <a:xfrm>
              <a:off x="5548479" y="169470"/>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upo 43">
            <a:extLst>
              <a:ext uri="{FF2B5EF4-FFF2-40B4-BE49-F238E27FC236}">
                <a16:creationId xmlns:a16="http://schemas.microsoft.com/office/drawing/2014/main" id="{4BF6BC37-7DEB-4737-B539-231FF1FD17CF}"/>
              </a:ext>
            </a:extLst>
          </p:cNvPr>
          <p:cNvGrpSpPr>
            <a:grpSpLocks noChangeAspect="1"/>
          </p:cNvGrpSpPr>
          <p:nvPr/>
        </p:nvGrpSpPr>
        <p:grpSpPr>
          <a:xfrm>
            <a:off x="10029213" y="5012971"/>
            <a:ext cx="1080000" cy="1080000"/>
            <a:chOff x="8109843" y="1816458"/>
            <a:chExt cx="1080000" cy="1080000"/>
          </a:xfrm>
        </p:grpSpPr>
        <p:pic>
          <p:nvPicPr>
            <p:cNvPr id="45" name="Picture 10" descr="https://static.thenounproject.com/png/768881-200.png">
              <a:extLst>
                <a:ext uri="{FF2B5EF4-FFF2-40B4-BE49-F238E27FC236}">
                  <a16:creationId xmlns:a16="http://schemas.microsoft.com/office/drawing/2014/main" id="{6C4DC6ED-E73A-49C6-AD80-1BFB269CC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789" y="1969404"/>
              <a:ext cx="774109" cy="774109"/>
            </a:xfrm>
            <a:prstGeom prst="rect">
              <a:avLst/>
            </a:prstGeom>
            <a:noFill/>
            <a:extLst>
              <a:ext uri="{909E8E84-426E-40DD-AFC4-6F175D3DCCD1}">
                <a14:hiddenFill xmlns:a14="http://schemas.microsoft.com/office/drawing/2010/main">
                  <a:solidFill>
                    <a:srgbClr val="FFFFFF"/>
                  </a:solidFill>
                </a14:hiddenFill>
              </a:ext>
            </a:extLst>
          </p:spPr>
        </p:pic>
        <p:sp>
          <p:nvSpPr>
            <p:cNvPr id="46" name="Rectángulo 45">
              <a:extLst>
                <a:ext uri="{FF2B5EF4-FFF2-40B4-BE49-F238E27FC236}">
                  <a16:creationId xmlns:a16="http://schemas.microsoft.com/office/drawing/2014/main" id="{46046C95-BFC0-4FD0-BD13-CAA90F6A7214}"/>
                </a:ext>
              </a:extLst>
            </p:cNvPr>
            <p:cNvSpPr>
              <a:spLocks noChangeAspect="1"/>
            </p:cNvSpPr>
            <p:nvPr/>
          </p:nvSpPr>
          <p:spPr>
            <a:xfrm>
              <a:off x="8109843" y="1816458"/>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upo 32">
            <a:extLst>
              <a:ext uri="{FF2B5EF4-FFF2-40B4-BE49-F238E27FC236}">
                <a16:creationId xmlns:a16="http://schemas.microsoft.com/office/drawing/2014/main" id="{0D65B7BA-E34A-491B-AA44-D1059BB29547}"/>
              </a:ext>
            </a:extLst>
          </p:cNvPr>
          <p:cNvGrpSpPr>
            <a:grpSpLocks noChangeAspect="1"/>
          </p:cNvGrpSpPr>
          <p:nvPr/>
        </p:nvGrpSpPr>
        <p:grpSpPr>
          <a:xfrm>
            <a:off x="5759045" y="4826229"/>
            <a:ext cx="3145550" cy="1453484"/>
            <a:chOff x="1589732" y="3429000"/>
            <a:chExt cx="3277543" cy="1514475"/>
          </a:xfrm>
        </p:grpSpPr>
        <p:pic>
          <p:nvPicPr>
            <p:cNvPr id="5128" name="Picture 8" descr="Resultat d'imatges de dash plotly">
              <a:extLst>
                <a:ext uri="{FF2B5EF4-FFF2-40B4-BE49-F238E27FC236}">
                  <a16:creationId xmlns:a16="http://schemas.microsoft.com/office/drawing/2014/main" id="{E3C1373D-2AC9-4875-8D71-6D1265FBFCF9}"/>
                </a:ext>
              </a:extLst>
            </p:cNvPr>
            <p:cNvPicPr>
              <a:picLocks noChangeAspect="1" noChangeArrowheads="1"/>
            </p:cNvPicPr>
            <p:nvPr/>
          </p:nvPicPr>
          <p:blipFill>
            <a:blip r:embed="rId9">
              <a:clrChange>
                <a:clrFrom>
                  <a:srgbClr val="F6F6F6"/>
                </a:clrFrom>
                <a:clrTo>
                  <a:srgbClr val="F6F6F6">
                    <a:alpha val="0"/>
                  </a:srgbClr>
                </a:clrTo>
              </a:clrChange>
              <a:biLevel thresh="75000"/>
              <a:extLst>
                <a:ext uri="{28A0092B-C50C-407E-A947-70E740481C1C}">
                  <a14:useLocalDpi xmlns:a14="http://schemas.microsoft.com/office/drawing/2010/main" val="0"/>
                </a:ext>
              </a:extLst>
            </a:blip>
            <a:srcRect/>
            <a:stretch>
              <a:fillRect/>
            </a:stretch>
          </p:blipFill>
          <p:spPr bwMode="auto">
            <a:xfrm>
              <a:off x="1758565" y="3553447"/>
              <a:ext cx="2939876" cy="1265581"/>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31">
              <a:extLst>
                <a:ext uri="{FF2B5EF4-FFF2-40B4-BE49-F238E27FC236}">
                  <a16:creationId xmlns:a16="http://schemas.microsoft.com/office/drawing/2014/main" id="{4C88D6AB-AC22-4B75-9560-C0C78B8DEFBE}"/>
                </a:ext>
              </a:extLst>
            </p:cNvPr>
            <p:cNvSpPr/>
            <p:nvPr/>
          </p:nvSpPr>
          <p:spPr>
            <a:xfrm>
              <a:off x="1589732" y="3429000"/>
              <a:ext cx="3277543" cy="1514475"/>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upo 33">
            <a:extLst>
              <a:ext uri="{FF2B5EF4-FFF2-40B4-BE49-F238E27FC236}">
                <a16:creationId xmlns:a16="http://schemas.microsoft.com/office/drawing/2014/main" id="{FEED570C-DE37-4A92-9A5B-1FFBB86D6865}"/>
              </a:ext>
            </a:extLst>
          </p:cNvPr>
          <p:cNvGrpSpPr>
            <a:grpSpLocks noChangeAspect="1"/>
          </p:cNvGrpSpPr>
          <p:nvPr/>
        </p:nvGrpSpPr>
        <p:grpSpPr>
          <a:xfrm>
            <a:off x="5759045" y="3314097"/>
            <a:ext cx="1080000" cy="1080000"/>
            <a:chOff x="3922362" y="338225"/>
            <a:chExt cx="1080000" cy="1080000"/>
          </a:xfrm>
        </p:grpSpPr>
        <p:sp>
          <p:nvSpPr>
            <p:cNvPr id="39" name="Rectángulo 38">
              <a:extLst>
                <a:ext uri="{FF2B5EF4-FFF2-40B4-BE49-F238E27FC236}">
                  <a16:creationId xmlns:a16="http://schemas.microsoft.com/office/drawing/2014/main" id="{EB004309-B7B1-46FE-A068-74725A92810B}"/>
                </a:ext>
              </a:extLst>
            </p:cNvPr>
            <p:cNvSpPr>
              <a:spLocks noChangeAspect="1"/>
            </p:cNvSpPr>
            <p:nvPr/>
          </p:nvSpPr>
          <p:spPr>
            <a:xfrm>
              <a:off x="3922362" y="338225"/>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6" name="Picture 4" descr="https://static.thenounproject.com/png/2294007-200.png">
              <a:extLst>
                <a:ext uri="{FF2B5EF4-FFF2-40B4-BE49-F238E27FC236}">
                  <a16:creationId xmlns:a16="http://schemas.microsoft.com/office/drawing/2014/main" id="{618A5B8E-4AC1-44FF-A1D6-887DE26653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729" y="521592"/>
              <a:ext cx="713267" cy="713267"/>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ítulo 34">
            <a:extLst>
              <a:ext uri="{FF2B5EF4-FFF2-40B4-BE49-F238E27FC236}">
                <a16:creationId xmlns:a16="http://schemas.microsoft.com/office/drawing/2014/main" id="{745118E5-1659-4048-B1E9-0BA3B3A92483}"/>
              </a:ext>
            </a:extLst>
          </p:cNvPr>
          <p:cNvSpPr>
            <a:spLocks noGrp="1"/>
          </p:cNvSpPr>
          <p:nvPr>
            <p:ph type="title"/>
          </p:nvPr>
        </p:nvSpPr>
        <p:spPr/>
        <p:txBody>
          <a:bodyPr/>
          <a:lstStyle/>
          <a:p>
            <a:r>
              <a:rPr lang="en-GB" dirty="0"/>
              <a:t>Project workflow</a:t>
            </a:r>
          </a:p>
        </p:txBody>
      </p:sp>
      <p:sp>
        <p:nvSpPr>
          <p:cNvPr id="64" name="CuadroTexto 63">
            <a:extLst>
              <a:ext uri="{FF2B5EF4-FFF2-40B4-BE49-F238E27FC236}">
                <a16:creationId xmlns:a16="http://schemas.microsoft.com/office/drawing/2014/main" id="{83F90F6A-D24F-478E-9B46-04515E1E16EF}"/>
              </a:ext>
            </a:extLst>
          </p:cNvPr>
          <p:cNvSpPr txBox="1"/>
          <p:nvPr/>
        </p:nvSpPr>
        <p:spPr>
          <a:xfrm>
            <a:off x="2259478" y="1402569"/>
            <a:ext cx="1082293"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Game Results before 2019</a:t>
            </a:r>
          </a:p>
        </p:txBody>
      </p:sp>
      <p:sp>
        <p:nvSpPr>
          <p:cNvPr id="67" name="CuadroTexto 66">
            <a:extLst>
              <a:ext uri="{FF2B5EF4-FFF2-40B4-BE49-F238E27FC236}">
                <a16:creationId xmlns:a16="http://schemas.microsoft.com/office/drawing/2014/main" id="{128FD2B4-F4E1-4409-8A8F-578486BB907B}"/>
              </a:ext>
            </a:extLst>
          </p:cNvPr>
          <p:cNvSpPr txBox="1"/>
          <p:nvPr/>
        </p:nvSpPr>
        <p:spPr>
          <a:xfrm>
            <a:off x="1014196" y="1402569"/>
            <a:ext cx="1090537"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2019/2020 and after</a:t>
            </a:r>
          </a:p>
        </p:txBody>
      </p:sp>
      <p:cxnSp>
        <p:nvCxnSpPr>
          <p:cNvPr id="48" name="Conector recto de flecha 47">
            <a:extLst>
              <a:ext uri="{FF2B5EF4-FFF2-40B4-BE49-F238E27FC236}">
                <a16:creationId xmlns:a16="http://schemas.microsoft.com/office/drawing/2014/main" id="{BE561F74-A8B0-419A-A2FC-60221CE4002B}"/>
              </a:ext>
            </a:extLst>
          </p:cNvPr>
          <p:cNvCxnSpPr>
            <a:stCxn id="29" idx="3"/>
            <a:endCxn id="40" idx="1"/>
          </p:cNvCxnSpPr>
          <p:nvPr/>
        </p:nvCxnSpPr>
        <p:spPr>
          <a:xfrm>
            <a:off x="2702787" y="3855598"/>
            <a:ext cx="98812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206A885D-49D2-4BD9-AE34-D765FB251CFD}"/>
              </a:ext>
            </a:extLst>
          </p:cNvPr>
          <p:cNvCxnSpPr>
            <a:cxnSpLocks/>
            <a:stCxn id="40" idx="3"/>
            <a:endCxn id="39" idx="1"/>
          </p:cNvCxnSpPr>
          <p:nvPr/>
        </p:nvCxnSpPr>
        <p:spPr>
          <a:xfrm flipV="1">
            <a:off x="4770916" y="3854097"/>
            <a:ext cx="988129" cy="15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D4C03E6F-1F84-4CFC-8F93-F7CB506A5A9A}"/>
              </a:ext>
            </a:extLst>
          </p:cNvPr>
          <p:cNvCxnSpPr>
            <a:stCxn id="39" idx="3"/>
            <a:endCxn id="41" idx="1"/>
          </p:cNvCxnSpPr>
          <p:nvPr/>
        </p:nvCxnSpPr>
        <p:spPr>
          <a:xfrm>
            <a:off x="6839045" y="3854097"/>
            <a:ext cx="98813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31C0EBED-343F-41F5-85CD-9834A242A790}"/>
              </a:ext>
            </a:extLst>
          </p:cNvPr>
          <p:cNvCxnSpPr>
            <a:cxnSpLocks/>
            <a:stCxn id="41" idx="2"/>
            <a:endCxn id="75" idx="0"/>
          </p:cNvCxnSpPr>
          <p:nvPr/>
        </p:nvCxnSpPr>
        <p:spPr>
          <a:xfrm>
            <a:off x="8367175" y="4394097"/>
            <a:ext cx="364" cy="4321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8EB52B51-AE67-4B48-AFED-36B1E1F55934}"/>
              </a:ext>
            </a:extLst>
          </p:cNvPr>
          <p:cNvCxnSpPr>
            <a:stCxn id="39" idx="2"/>
            <a:endCxn id="78" idx="0"/>
          </p:cNvCxnSpPr>
          <p:nvPr/>
        </p:nvCxnSpPr>
        <p:spPr>
          <a:xfrm>
            <a:off x="6299045" y="4394097"/>
            <a:ext cx="1360" cy="43414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9A4F4976-7FBA-4A76-BC66-AB94EF1F4878}"/>
              </a:ext>
            </a:extLst>
          </p:cNvPr>
          <p:cNvCxnSpPr>
            <a:cxnSpLocks/>
            <a:stCxn id="3" idx="2"/>
            <a:endCxn id="39" idx="0"/>
          </p:cNvCxnSpPr>
          <p:nvPr/>
        </p:nvCxnSpPr>
        <p:spPr>
          <a:xfrm>
            <a:off x="6299045" y="2934589"/>
            <a:ext cx="0" cy="37950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6FAB5AD5-5C49-4EF3-9B2D-305EFD07AA5C}"/>
              </a:ext>
            </a:extLst>
          </p:cNvPr>
          <p:cNvCxnSpPr>
            <a:cxnSpLocks/>
          </p:cNvCxnSpPr>
          <p:nvPr/>
        </p:nvCxnSpPr>
        <p:spPr>
          <a:xfrm>
            <a:off x="1817016" y="2945127"/>
            <a:ext cx="0" cy="3599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5099D842-A8FB-4AE1-A255-7C4BE19D0CCF}"/>
              </a:ext>
            </a:extLst>
          </p:cNvPr>
          <p:cNvCxnSpPr>
            <a:cxnSpLocks/>
          </p:cNvCxnSpPr>
          <p:nvPr/>
        </p:nvCxnSpPr>
        <p:spPr>
          <a:xfrm>
            <a:off x="2514723" y="2945127"/>
            <a:ext cx="0" cy="3599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ector recto de flecha 92">
            <a:extLst>
              <a:ext uri="{FF2B5EF4-FFF2-40B4-BE49-F238E27FC236}">
                <a16:creationId xmlns:a16="http://schemas.microsoft.com/office/drawing/2014/main" id="{53CF3F53-CF22-49B5-8547-5ACF3764F4D4}"/>
              </a:ext>
            </a:extLst>
          </p:cNvPr>
          <p:cNvCxnSpPr>
            <a:cxnSpLocks/>
            <a:stCxn id="29" idx="2"/>
            <a:endCxn id="38" idx="0"/>
          </p:cNvCxnSpPr>
          <p:nvPr/>
        </p:nvCxnSpPr>
        <p:spPr>
          <a:xfrm>
            <a:off x="2162787" y="4395598"/>
            <a:ext cx="0" cy="430631"/>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a:extLst>
              <a:ext uri="{FF2B5EF4-FFF2-40B4-BE49-F238E27FC236}">
                <a16:creationId xmlns:a16="http://schemas.microsoft.com/office/drawing/2014/main" id="{357BD630-FD13-4F2F-A8E0-B2A0B6B25EB9}"/>
              </a:ext>
            </a:extLst>
          </p:cNvPr>
          <p:cNvCxnSpPr>
            <a:cxnSpLocks/>
            <a:stCxn id="32" idx="3"/>
            <a:endCxn id="46" idx="1"/>
          </p:cNvCxnSpPr>
          <p:nvPr/>
        </p:nvCxnSpPr>
        <p:spPr>
          <a:xfrm>
            <a:off x="8904595" y="5552971"/>
            <a:ext cx="112461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CuadroTexto 99">
            <a:extLst>
              <a:ext uri="{FF2B5EF4-FFF2-40B4-BE49-F238E27FC236}">
                <a16:creationId xmlns:a16="http://schemas.microsoft.com/office/drawing/2014/main" id="{D4D81109-90CA-45BD-9B56-7FDB0CC614D0}"/>
              </a:ext>
            </a:extLst>
          </p:cNvPr>
          <p:cNvSpPr txBox="1"/>
          <p:nvPr/>
        </p:nvSpPr>
        <p:spPr>
          <a:xfrm>
            <a:off x="5008455" y="1388947"/>
            <a:ext cx="2581180"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Web Scraping from </a:t>
            </a:r>
            <a:r>
              <a:rPr lang="en-GB" sz="1200" dirty="0" err="1">
                <a:latin typeface="Calibri Light" panose="020F0302020204030204" pitchFamily="34" charset="0"/>
                <a:cs typeface="Calibri Light" panose="020F0302020204030204" pitchFamily="34" charset="0"/>
              </a:rPr>
              <a:t>Quinielas</a:t>
            </a:r>
            <a:r>
              <a:rPr lang="en-GB" sz="1200" dirty="0">
                <a:latin typeface="Calibri Light" panose="020F0302020204030204" pitchFamily="34" charset="0"/>
                <a:cs typeface="Calibri Light" panose="020F0302020204030204" pitchFamily="34" charset="0"/>
              </a:rPr>
              <a:t> official webpage  with Beautiful Soup</a:t>
            </a:r>
          </a:p>
        </p:txBody>
      </p:sp>
      <p:sp>
        <p:nvSpPr>
          <p:cNvPr id="101" name="CuadroTexto 100">
            <a:extLst>
              <a:ext uri="{FF2B5EF4-FFF2-40B4-BE49-F238E27FC236}">
                <a16:creationId xmlns:a16="http://schemas.microsoft.com/office/drawing/2014/main" id="{BD669576-01D6-46EE-9625-2F623EE27DE1}"/>
              </a:ext>
            </a:extLst>
          </p:cNvPr>
          <p:cNvSpPr txBox="1"/>
          <p:nvPr/>
        </p:nvSpPr>
        <p:spPr>
          <a:xfrm>
            <a:off x="1200032" y="5919009"/>
            <a:ext cx="1903951"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Storing all the information in MongoDB Atlas</a:t>
            </a:r>
          </a:p>
        </p:txBody>
      </p:sp>
      <p:sp>
        <p:nvSpPr>
          <p:cNvPr id="103" name="CuadroTexto 102">
            <a:extLst>
              <a:ext uri="{FF2B5EF4-FFF2-40B4-BE49-F238E27FC236}">
                <a16:creationId xmlns:a16="http://schemas.microsoft.com/office/drawing/2014/main" id="{3DC4215E-EA40-4EA0-A5F7-ECDF11B7A71D}"/>
              </a:ext>
            </a:extLst>
          </p:cNvPr>
          <p:cNvSpPr txBox="1"/>
          <p:nvPr/>
        </p:nvSpPr>
        <p:spPr>
          <a:xfrm>
            <a:off x="7580444" y="2848455"/>
            <a:ext cx="1672500"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Probabilities for each game to have 1/X/2</a:t>
            </a:r>
          </a:p>
        </p:txBody>
      </p:sp>
      <p:sp>
        <p:nvSpPr>
          <p:cNvPr id="104" name="CuadroTexto 103">
            <a:extLst>
              <a:ext uri="{FF2B5EF4-FFF2-40B4-BE49-F238E27FC236}">
                <a16:creationId xmlns:a16="http://schemas.microsoft.com/office/drawing/2014/main" id="{93A9A706-F99B-44B1-914B-8AC6E7D4A184}"/>
              </a:ext>
            </a:extLst>
          </p:cNvPr>
          <p:cNvSpPr txBox="1"/>
          <p:nvPr/>
        </p:nvSpPr>
        <p:spPr>
          <a:xfrm>
            <a:off x="3289052" y="4397062"/>
            <a:ext cx="1903951" cy="276999"/>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Machine Learning models</a:t>
            </a:r>
          </a:p>
        </p:txBody>
      </p:sp>
      <p:sp>
        <p:nvSpPr>
          <p:cNvPr id="105" name="CuadroTexto 104">
            <a:extLst>
              <a:ext uri="{FF2B5EF4-FFF2-40B4-BE49-F238E27FC236}">
                <a16:creationId xmlns:a16="http://schemas.microsoft.com/office/drawing/2014/main" id="{07014496-F575-41A9-88F6-8E1DDD691016}"/>
              </a:ext>
            </a:extLst>
          </p:cNvPr>
          <p:cNvSpPr txBox="1"/>
          <p:nvPr/>
        </p:nvSpPr>
        <p:spPr>
          <a:xfrm>
            <a:off x="9732963" y="4731214"/>
            <a:ext cx="1672500" cy="276999"/>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Final Predictions</a:t>
            </a:r>
          </a:p>
        </p:txBody>
      </p:sp>
    </p:spTree>
    <p:extLst>
      <p:ext uri="{BB962C8B-B14F-4D97-AF65-F5344CB8AC3E}">
        <p14:creationId xmlns:p14="http://schemas.microsoft.com/office/powerpoint/2010/main" val="144826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FC7722-957E-4968-B331-03B4539CA210}"/>
              </a:ext>
            </a:extLst>
          </p:cNvPr>
          <p:cNvPicPr>
            <a:picLocks noChangeAspect="1"/>
          </p:cNvPicPr>
          <p:nvPr/>
        </p:nvPicPr>
        <p:blipFill rotWithShape="1">
          <a:blip r:embed="rId2"/>
          <a:srcRect b="13399"/>
          <a:stretch/>
        </p:blipFill>
        <p:spPr>
          <a:xfrm>
            <a:off x="609600" y="443616"/>
            <a:ext cx="10972800" cy="5939073"/>
          </a:xfrm>
          <a:prstGeom prst="rect">
            <a:avLst/>
          </a:prstGeom>
          <a:ln>
            <a:solidFill>
              <a:schemeClr val="bg1">
                <a:lumMod val="65000"/>
              </a:schemeClr>
            </a:solidFill>
          </a:ln>
        </p:spPr>
      </p:pic>
    </p:spTree>
    <p:extLst>
      <p:ext uri="{BB962C8B-B14F-4D97-AF65-F5344CB8AC3E}">
        <p14:creationId xmlns:p14="http://schemas.microsoft.com/office/powerpoint/2010/main" val="3641413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D4E97-0823-48F4-8487-AB50DC7205A5}"/>
              </a:ext>
            </a:extLst>
          </p:cNvPr>
          <p:cNvSpPr>
            <a:spLocks noGrp="1"/>
          </p:cNvSpPr>
          <p:nvPr>
            <p:ph type="title"/>
          </p:nvPr>
        </p:nvSpPr>
        <p:spPr/>
        <p:txBody>
          <a:bodyPr/>
          <a:lstStyle/>
          <a:p>
            <a:r>
              <a:rPr lang="en-GB" dirty="0"/>
              <a:t>Things to improve</a:t>
            </a:r>
          </a:p>
        </p:txBody>
      </p:sp>
      <p:sp>
        <p:nvSpPr>
          <p:cNvPr id="3" name="Marcador de contenido 2">
            <a:extLst>
              <a:ext uri="{FF2B5EF4-FFF2-40B4-BE49-F238E27FC236}">
                <a16:creationId xmlns:a16="http://schemas.microsoft.com/office/drawing/2014/main" id="{158D0443-C21C-4BDF-ACFA-81A6D592453C}"/>
              </a:ext>
            </a:extLst>
          </p:cNvPr>
          <p:cNvSpPr>
            <a:spLocks noGrp="1"/>
          </p:cNvSpPr>
          <p:nvPr>
            <p:ph idx="1"/>
          </p:nvPr>
        </p:nvSpPr>
        <p:spPr/>
        <p:txBody>
          <a:bodyPr/>
          <a:lstStyle/>
          <a:p>
            <a:pPr marL="457200" indent="-457200">
              <a:buFont typeface="+mj-lt"/>
              <a:buAutoNum type="arabicPeriod"/>
            </a:pPr>
            <a:r>
              <a:rPr lang="en-GB" dirty="0"/>
              <a:t>Store the WebApp in a cloud service.</a:t>
            </a:r>
          </a:p>
          <a:p>
            <a:pPr marL="457200" indent="-457200">
              <a:buFont typeface="+mj-lt"/>
              <a:buAutoNum type="arabicPeriod"/>
            </a:pPr>
            <a:r>
              <a:rPr lang="en-GB" dirty="0"/>
              <a:t>Automatize processes to access to a new season.</a:t>
            </a:r>
          </a:p>
          <a:p>
            <a:pPr marL="457200" indent="-457200">
              <a:buFont typeface="+mj-lt"/>
              <a:buAutoNum type="arabicPeriod"/>
            </a:pPr>
            <a:r>
              <a:rPr lang="en-GB" dirty="0"/>
              <a:t>Interface to manage dictionaries.</a:t>
            </a:r>
          </a:p>
          <a:p>
            <a:pPr marL="457200" indent="-457200">
              <a:buFont typeface="+mj-lt"/>
              <a:buAutoNum type="arabicPeriod"/>
            </a:pPr>
            <a:r>
              <a:rPr lang="en-GB" dirty="0"/>
              <a:t>Build better models with more information and make better predictions.</a:t>
            </a:r>
          </a:p>
          <a:p>
            <a:pPr marL="457200" indent="-457200">
              <a:buFont typeface="+mj-lt"/>
              <a:buAutoNum type="arabicPeriod"/>
            </a:pPr>
            <a:r>
              <a:rPr lang="en-GB" dirty="0"/>
              <a:t>Create a module to check bets created in the past.</a:t>
            </a:r>
          </a:p>
          <a:p>
            <a:pPr marL="457200" indent="-457200">
              <a:buFont typeface="+mj-lt"/>
              <a:buAutoNum type="arabicPeriod"/>
            </a:pPr>
            <a:r>
              <a:rPr lang="en-GB" dirty="0"/>
              <a:t>Don’t stop learning but start making money.</a:t>
            </a:r>
          </a:p>
        </p:txBody>
      </p:sp>
    </p:spTree>
    <p:extLst>
      <p:ext uri="{BB962C8B-B14F-4D97-AF65-F5344CB8AC3E}">
        <p14:creationId xmlns:p14="http://schemas.microsoft.com/office/powerpoint/2010/main" val="3463951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9F1BEF3-CFDF-4C83-8BD1-53EF9D1A6B6E}"/>
              </a:ext>
            </a:extLst>
          </p:cNvPr>
          <p:cNvSpPr txBox="1"/>
          <p:nvPr/>
        </p:nvSpPr>
        <p:spPr>
          <a:xfrm>
            <a:off x="2400301" y="3023756"/>
            <a:ext cx="7387937" cy="830997"/>
          </a:xfrm>
          <a:prstGeom prst="rect">
            <a:avLst/>
          </a:prstGeom>
          <a:noFill/>
        </p:spPr>
        <p:txBody>
          <a:bodyPr wrap="square" rtlCol="0">
            <a:spAutoFit/>
          </a:bodyPr>
          <a:lstStyle/>
          <a:p>
            <a:pPr algn="ctr"/>
            <a:r>
              <a:rPr lang="en-GB" sz="4800" b="1" dirty="0">
                <a:latin typeface="Calibri "/>
              </a:rPr>
              <a:t>Thank you for your interest</a:t>
            </a:r>
          </a:p>
        </p:txBody>
      </p:sp>
    </p:spTree>
    <p:extLst>
      <p:ext uri="{BB962C8B-B14F-4D97-AF65-F5344CB8AC3E}">
        <p14:creationId xmlns:p14="http://schemas.microsoft.com/office/powerpoint/2010/main" val="98697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25FA474-4EFF-43C8-A1B9-043A70732445}"/>
              </a:ext>
            </a:extLst>
          </p:cNvPr>
          <p:cNvPicPr>
            <a:picLocks noChangeAspect="1"/>
          </p:cNvPicPr>
          <p:nvPr/>
        </p:nvPicPr>
        <p:blipFill>
          <a:blip r:embed="rId2"/>
          <a:stretch>
            <a:fillRect/>
          </a:stretch>
        </p:blipFill>
        <p:spPr>
          <a:xfrm>
            <a:off x="1174876" y="695325"/>
            <a:ext cx="9715500" cy="5467350"/>
          </a:xfrm>
          <a:prstGeom prst="rect">
            <a:avLst/>
          </a:prstGeom>
        </p:spPr>
      </p:pic>
    </p:spTree>
    <p:extLst>
      <p:ext uri="{BB962C8B-B14F-4D97-AF65-F5344CB8AC3E}">
        <p14:creationId xmlns:p14="http://schemas.microsoft.com/office/powerpoint/2010/main" val="419422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C1FD77B8-4E4F-497D-A401-F5806459AD06}"/>
              </a:ext>
            </a:extLst>
          </p:cNvPr>
          <p:cNvCxnSpPr>
            <a:cxnSpLocks/>
            <a:stCxn id="13" idx="2"/>
            <a:endCxn id="5" idx="6"/>
          </p:cNvCxnSpPr>
          <p:nvPr/>
        </p:nvCxnSpPr>
        <p:spPr>
          <a:xfrm flipH="1">
            <a:off x="1918560" y="2228316"/>
            <a:ext cx="148226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AB067B1-E36C-473D-8BE3-69042EAE72FB}"/>
              </a:ext>
            </a:extLst>
          </p:cNvPr>
          <p:cNvSpPr>
            <a:spLocks noGrp="1"/>
          </p:cNvSpPr>
          <p:nvPr>
            <p:ph type="title"/>
          </p:nvPr>
        </p:nvSpPr>
        <p:spPr/>
        <p:txBody>
          <a:bodyPr/>
          <a:lstStyle/>
          <a:p>
            <a:r>
              <a:rPr lang="en-GB" dirty="0"/>
              <a:t>WORK PROCESS</a:t>
            </a:r>
          </a:p>
        </p:txBody>
      </p:sp>
      <p:pic>
        <p:nvPicPr>
          <p:cNvPr id="4102" name="Picture 6" descr="https://static.thenounproject.com/png/2475107-200.png">
            <a:extLst>
              <a:ext uri="{FF2B5EF4-FFF2-40B4-BE49-F238E27FC236}">
                <a16:creationId xmlns:a16="http://schemas.microsoft.com/office/drawing/2014/main" id="{D7AC1322-8A2A-4BDB-BA9B-63A03A00A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480"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static.thenounproject.com/png/1119933-200.png">
            <a:extLst>
              <a:ext uri="{FF2B5EF4-FFF2-40B4-BE49-F238E27FC236}">
                <a16:creationId xmlns:a16="http://schemas.microsoft.com/office/drawing/2014/main" id="{EF2005AA-090C-4432-98DA-48018C2A4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278"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static.thenounproject.com/png/1743059-200.png">
            <a:extLst>
              <a:ext uri="{FF2B5EF4-FFF2-40B4-BE49-F238E27FC236}">
                <a16:creationId xmlns:a16="http://schemas.microsoft.com/office/drawing/2014/main" id="{4AB05E4B-5035-44DD-9A47-4BD580201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874"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EE847BB-D068-45D4-ADBB-15D68DBF2EA8}"/>
              </a:ext>
            </a:extLst>
          </p:cNvPr>
          <p:cNvSpPr txBox="1"/>
          <p:nvPr/>
        </p:nvSpPr>
        <p:spPr>
          <a:xfrm>
            <a:off x="606483"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COLLECT DATA</a:t>
            </a:r>
          </a:p>
        </p:txBody>
      </p:sp>
      <p:sp>
        <p:nvSpPr>
          <p:cNvPr id="10" name="CuadroTexto 9">
            <a:extLst>
              <a:ext uri="{FF2B5EF4-FFF2-40B4-BE49-F238E27FC236}">
                <a16:creationId xmlns:a16="http://schemas.microsoft.com/office/drawing/2014/main" id="{86062B7B-3BE7-48B7-AA3E-FEE5F2913847}"/>
              </a:ext>
            </a:extLst>
          </p:cNvPr>
          <p:cNvSpPr txBox="1"/>
          <p:nvPr/>
        </p:nvSpPr>
        <p:spPr>
          <a:xfrm>
            <a:off x="7578282"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GET PROBABILITIES</a:t>
            </a:r>
          </a:p>
        </p:txBody>
      </p:sp>
      <p:sp>
        <p:nvSpPr>
          <p:cNvPr id="11" name="CuadroTexto 10">
            <a:extLst>
              <a:ext uri="{FF2B5EF4-FFF2-40B4-BE49-F238E27FC236}">
                <a16:creationId xmlns:a16="http://schemas.microsoft.com/office/drawing/2014/main" id="{8B09DBF1-D3C0-49E4-8979-AE4DF913427A}"/>
              </a:ext>
            </a:extLst>
          </p:cNvPr>
          <p:cNvSpPr txBox="1"/>
          <p:nvPr/>
        </p:nvSpPr>
        <p:spPr>
          <a:xfrm>
            <a:off x="5254349"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ML MODELS</a:t>
            </a:r>
          </a:p>
        </p:txBody>
      </p:sp>
      <p:sp>
        <p:nvSpPr>
          <p:cNvPr id="5" name="Elipse 4">
            <a:extLst>
              <a:ext uri="{FF2B5EF4-FFF2-40B4-BE49-F238E27FC236}">
                <a16:creationId xmlns:a16="http://schemas.microsoft.com/office/drawing/2014/main" id="{1BDDF81E-568F-44D8-91CB-39CA25B264A3}"/>
              </a:ext>
            </a:extLst>
          </p:cNvPr>
          <p:cNvSpPr/>
          <p:nvPr/>
        </p:nvSpPr>
        <p:spPr>
          <a:xfrm>
            <a:off x="1076896"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1</a:t>
            </a:r>
          </a:p>
        </p:txBody>
      </p:sp>
      <p:sp>
        <p:nvSpPr>
          <p:cNvPr id="13" name="Elipse 12">
            <a:extLst>
              <a:ext uri="{FF2B5EF4-FFF2-40B4-BE49-F238E27FC236}">
                <a16:creationId xmlns:a16="http://schemas.microsoft.com/office/drawing/2014/main" id="{7A6940DD-4D7A-4471-BF85-2C1B75ADAEA5}"/>
              </a:ext>
            </a:extLst>
          </p:cNvPr>
          <p:cNvSpPr/>
          <p:nvPr/>
        </p:nvSpPr>
        <p:spPr>
          <a:xfrm>
            <a:off x="3400829"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2</a:t>
            </a:r>
          </a:p>
        </p:txBody>
      </p:sp>
      <p:sp>
        <p:nvSpPr>
          <p:cNvPr id="14" name="Elipse 13">
            <a:extLst>
              <a:ext uri="{FF2B5EF4-FFF2-40B4-BE49-F238E27FC236}">
                <a16:creationId xmlns:a16="http://schemas.microsoft.com/office/drawing/2014/main" id="{E7A8454A-65A7-47FE-86C5-FE9ECD26F535}"/>
              </a:ext>
            </a:extLst>
          </p:cNvPr>
          <p:cNvSpPr/>
          <p:nvPr/>
        </p:nvSpPr>
        <p:spPr>
          <a:xfrm>
            <a:off x="5675168"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3</a:t>
            </a:r>
          </a:p>
        </p:txBody>
      </p:sp>
      <p:sp>
        <p:nvSpPr>
          <p:cNvPr id="17" name="CuadroTexto 16">
            <a:extLst>
              <a:ext uri="{FF2B5EF4-FFF2-40B4-BE49-F238E27FC236}">
                <a16:creationId xmlns:a16="http://schemas.microsoft.com/office/drawing/2014/main" id="{D5893588-B09A-4829-A6B6-DDC5747EB422}"/>
              </a:ext>
            </a:extLst>
          </p:cNvPr>
          <p:cNvSpPr txBox="1"/>
          <p:nvPr/>
        </p:nvSpPr>
        <p:spPr>
          <a:xfrm>
            <a:off x="9902214"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MAKE MONEY</a:t>
            </a:r>
          </a:p>
        </p:txBody>
      </p:sp>
      <p:sp>
        <p:nvSpPr>
          <p:cNvPr id="18" name="Elipse 17">
            <a:extLst>
              <a:ext uri="{FF2B5EF4-FFF2-40B4-BE49-F238E27FC236}">
                <a16:creationId xmlns:a16="http://schemas.microsoft.com/office/drawing/2014/main" id="{2FDD42C8-394D-46DC-A5E9-E80689D7F6D1}"/>
              </a:ext>
            </a:extLst>
          </p:cNvPr>
          <p:cNvSpPr/>
          <p:nvPr/>
        </p:nvSpPr>
        <p:spPr>
          <a:xfrm>
            <a:off x="8048695"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4</a:t>
            </a:r>
          </a:p>
        </p:txBody>
      </p:sp>
      <p:pic>
        <p:nvPicPr>
          <p:cNvPr id="4110" name="Picture 14" descr="https://static.thenounproject.com/png/12777-200.png">
            <a:extLst>
              <a:ext uri="{FF2B5EF4-FFF2-40B4-BE49-F238E27FC236}">
                <a16:creationId xmlns:a16="http://schemas.microsoft.com/office/drawing/2014/main" id="{077477FC-EB79-4894-8BD2-E342989F9F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9682"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static.thenounproject.com/png/2560083-200.png">
            <a:extLst>
              <a:ext uri="{FF2B5EF4-FFF2-40B4-BE49-F238E27FC236}">
                <a16:creationId xmlns:a16="http://schemas.microsoft.com/office/drawing/2014/main" id="{16495478-505F-4D3D-B61F-63AC79D8C4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7076"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37192DB7-3CF5-45F0-AA15-2E7AE2C53728}"/>
              </a:ext>
            </a:extLst>
          </p:cNvPr>
          <p:cNvSpPr txBox="1"/>
          <p:nvPr/>
        </p:nvSpPr>
        <p:spPr>
          <a:xfrm>
            <a:off x="2930416"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ANALIZE</a:t>
            </a:r>
          </a:p>
        </p:txBody>
      </p:sp>
      <p:sp>
        <p:nvSpPr>
          <p:cNvPr id="19" name="Elipse 18">
            <a:extLst>
              <a:ext uri="{FF2B5EF4-FFF2-40B4-BE49-F238E27FC236}">
                <a16:creationId xmlns:a16="http://schemas.microsoft.com/office/drawing/2014/main" id="{52CF548C-0026-4E65-AD2E-BAE8FBC49031}"/>
              </a:ext>
            </a:extLst>
          </p:cNvPr>
          <p:cNvSpPr/>
          <p:nvPr/>
        </p:nvSpPr>
        <p:spPr>
          <a:xfrm>
            <a:off x="10372627"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5</a:t>
            </a:r>
          </a:p>
        </p:txBody>
      </p:sp>
      <p:cxnSp>
        <p:nvCxnSpPr>
          <p:cNvPr id="22" name="Conector recto 21">
            <a:extLst>
              <a:ext uri="{FF2B5EF4-FFF2-40B4-BE49-F238E27FC236}">
                <a16:creationId xmlns:a16="http://schemas.microsoft.com/office/drawing/2014/main" id="{8F951677-2159-4F15-9DB1-785DF52A4828}"/>
              </a:ext>
            </a:extLst>
          </p:cNvPr>
          <p:cNvCxnSpPr>
            <a:cxnSpLocks/>
            <a:stCxn id="14" idx="2"/>
            <a:endCxn id="13" idx="6"/>
          </p:cNvCxnSpPr>
          <p:nvPr/>
        </p:nvCxnSpPr>
        <p:spPr>
          <a:xfrm flipH="1">
            <a:off x="4242493" y="2228316"/>
            <a:ext cx="143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52705492-DFD6-4580-A01A-5893BF0D3BAF}"/>
              </a:ext>
            </a:extLst>
          </p:cNvPr>
          <p:cNvCxnSpPr>
            <a:cxnSpLocks/>
            <a:stCxn id="14" idx="6"/>
            <a:endCxn id="18" idx="2"/>
          </p:cNvCxnSpPr>
          <p:nvPr/>
        </p:nvCxnSpPr>
        <p:spPr>
          <a:xfrm>
            <a:off x="6516832" y="2228316"/>
            <a:ext cx="153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5664EF0-A835-4703-8239-309674796A31}"/>
              </a:ext>
            </a:extLst>
          </p:cNvPr>
          <p:cNvCxnSpPr>
            <a:cxnSpLocks/>
            <a:stCxn id="19" idx="2"/>
            <a:endCxn id="18" idx="6"/>
          </p:cNvCxnSpPr>
          <p:nvPr/>
        </p:nvCxnSpPr>
        <p:spPr>
          <a:xfrm flipH="1">
            <a:off x="8890359" y="2228316"/>
            <a:ext cx="1482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49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4" grpId="0" animBg="1"/>
      <p:bldP spid="17" grpId="0"/>
      <p:bldP spid="18" grpId="0" animBg="1"/>
      <p:bldP spid="16"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0A297-82D4-4DCB-8991-3AF0BEC4FD7D}"/>
              </a:ext>
            </a:extLst>
          </p:cNvPr>
          <p:cNvSpPr>
            <a:spLocks noGrp="1"/>
          </p:cNvSpPr>
          <p:nvPr>
            <p:ph type="title"/>
          </p:nvPr>
        </p:nvSpPr>
        <p:spPr/>
        <p:txBody>
          <a:bodyPr/>
          <a:lstStyle/>
          <a:p>
            <a:r>
              <a:rPr lang="en-GB" dirty="0"/>
              <a:t>GOAL</a:t>
            </a:r>
          </a:p>
        </p:txBody>
      </p:sp>
      <p:sp>
        <p:nvSpPr>
          <p:cNvPr id="4" name="Marcador de contenido 3">
            <a:extLst>
              <a:ext uri="{FF2B5EF4-FFF2-40B4-BE49-F238E27FC236}">
                <a16:creationId xmlns:a16="http://schemas.microsoft.com/office/drawing/2014/main" id="{19BCD2EB-3C84-4403-BD46-2B1D4D488184}"/>
              </a:ext>
            </a:extLst>
          </p:cNvPr>
          <p:cNvSpPr>
            <a:spLocks noGrp="1"/>
          </p:cNvSpPr>
          <p:nvPr>
            <p:ph idx="1"/>
          </p:nvPr>
        </p:nvSpPr>
        <p:spPr>
          <a:xfrm>
            <a:off x="1575303" y="1403286"/>
            <a:ext cx="9168898" cy="4906073"/>
          </a:xfrm>
        </p:spPr>
        <p:txBody>
          <a:bodyPr>
            <a:normAutofit/>
          </a:bodyPr>
          <a:lstStyle/>
          <a:p>
            <a:pPr marL="0" indent="0">
              <a:spcBef>
                <a:spcPts val="4200"/>
              </a:spcBef>
              <a:buNone/>
            </a:pPr>
            <a:r>
              <a:rPr lang="en-GB" sz="4000" dirty="0"/>
              <a:t>Data Analytics project with super cool models </a:t>
            </a:r>
          </a:p>
          <a:p>
            <a:pPr marL="0" indent="0">
              <a:spcBef>
                <a:spcPts val="4200"/>
              </a:spcBef>
              <a:buNone/>
            </a:pPr>
            <a:r>
              <a:rPr lang="en-GB" sz="4000" dirty="0"/>
              <a:t>A complete Data Science Project</a:t>
            </a:r>
          </a:p>
          <a:p>
            <a:pPr marL="0" indent="0">
              <a:spcBef>
                <a:spcPts val="4200"/>
              </a:spcBef>
              <a:buNone/>
            </a:pPr>
            <a:r>
              <a:rPr lang="en-GB" sz="4000" dirty="0"/>
              <a:t>Make money</a:t>
            </a:r>
          </a:p>
          <a:p>
            <a:pPr marL="0" indent="0">
              <a:spcBef>
                <a:spcPts val="4200"/>
              </a:spcBef>
              <a:buNone/>
            </a:pPr>
            <a:r>
              <a:rPr lang="en-GB" sz="4000" dirty="0"/>
              <a:t>Learn</a:t>
            </a:r>
          </a:p>
          <a:p>
            <a:pPr>
              <a:spcBef>
                <a:spcPts val="4200"/>
              </a:spcBef>
            </a:pPr>
            <a:endParaRPr lang="en-GB" sz="4000" dirty="0"/>
          </a:p>
          <a:p>
            <a:pPr>
              <a:spcBef>
                <a:spcPts val="4200"/>
              </a:spcBef>
            </a:pPr>
            <a:endParaRPr lang="en-GB" sz="4000" dirty="0"/>
          </a:p>
        </p:txBody>
      </p:sp>
      <p:sp>
        <p:nvSpPr>
          <p:cNvPr id="5" name="CuadroTexto 4">
            <a:extLst>
              <a:ext uri="{FF2B5EF4-FFF2-40B4-BE49-F238E27FC236}">
                <a16:creationId xmlns:a16="http://schemas.microsoft.com/office/drawing/2014/main" id="{CE3A2251-2C69-4151-9040-51DF8A23C8AC}"/>
              </a:ext>
            </a:extLst>
          </p:cNvPr>
          <p:cNvSpPr txBox="1"/>
          <p:nvPr/>
        </p:nvSpPr>
        <p:spPr>
          <a:xfrm>
            <a:off x="657462" y="2910919"/>
            <a:ext cx="733331" cy="923330"/>
          </a:xfrm>
          <a:prstGeom prst="rect">
            <a:avLst/>
          </a:prstGeom>
          <a:noFill/>
        </p:spPr>
        <p:txBody>
          <a:bodyPr wrap="square" rtlCol="0">
            <a:spAutoFit/>
          </a:bodyPr>
          <a:lstStyle/>
          <a:p>
            <a:pPr algn="ctr"/>
            <a:r>
              <a:rPr lang="en-GB" sz="5400" dirty="0">
                <a:solidFill>
                  <a:schemeClr val="accent5"/>
                </a:solidFill>
                <a:sym typeface="Wingdings" panose="05000000000000000000" pitchFamily="2" charset="2"/>
              </a:rPr>
              <a:t></a:t>
            </a:r>
            <a:endParaRPr lang="en-GB" sz="5400" dirty="0">
              <a:solidFill>
                <a:schemeClr val="accent5"/>
              </a:solidFill>
            </a:endParaRPr>
          </a:p>
        </p:txBody>
      </p:sp>
      <p:sp>
        <p:nvSpPr>
          <p:cNvPr id="6" name="CuadroTexto 5">
            <a:extLst>
              <a:ext uri="{FF2B5EF4-FFF2-40B4-BE49-F238E27FC236}">
                <a16:creationId xmlns:a16="http://schemas.microsoft.com/office/drawing/2014/main" id="{F2E7868C-7655-43AE-BA17-448F6421A625}"/>
              </a:ext>
            </a:extLst>
          </p:cNvPr>
          <p:cNvSpPr txBox="1"/>
          <p:nvPr/>
        </p:nvSpPr>
        <p:spPr>
          <a:xfrm>
            <a:off x="657462" y="1456897"/>
            <a:ext cx="733331" cy="923330"/>
          </a:xfrm>
          <a:prstGeom prst="rect">
            <a:avLst/>
          </a:prstGeom>
          <a:noFill/>
        </p:spPr>
        <p:txBody>
          <a:bodyPr wrap="square" rtlCol="0">
            <a:spAutoFit/>
          </a:bodyPr>
          <a:lstStyle/>
          <a:p>
            <a:pPr algn="ctr"/>
            <a:r>
              <a:rPr lang="en-GB" sz="5400" dirty="0">
                <a:solidFill>
                  <a:srgbClr val="C00000"/>
                </a:solidFill>
                <a:sym typeface="Wingdings" panose="05000000000000000000" pitchFamily="2" charset="2"/>
              </a:rPr>
              <a:t></a:t>
            </a:r>
            <a:endParaRPr lang="en-GB" sz="5400" dirty="0">
              <a:solidFill>
                <a:srgbClr val="C00000"/>
              </a:solidFill>
            </a:endParaRPr>
          </a:p>
        </p:txBody>
      </p:sp>
      <p:sp>
        <p:nvSpPr>
          <p:cNvPr id="7" name="CuadroTexto 6">
            <a:extLst>
              <a:ext uri="{FF2B5EF4-FFF2-40B4-BE49-F238E27FC236}">
                <a16:creationId xmlns:a16="http://schemas.microsoft.com/office/drawing/2014/main" id="{A310EE5B-F8BF-4682-AF94-5DF95C994116}"/>
              </a:ext>
            </a:extLst>
          </p:cNvPr>
          <p:cNvSpPr txBox="1"/>
          <p:nvPr/>
        </p:nvSpPr>
        <p:spPr>
          <a:xfrm>
            <a:off x="657462" y="3998099"/>
            <a:ext cx="733331" cy="923330"/>
          </a:xfrm>
          <a:prstGeom prst="rect">
            <a:avLst/>
          </a:prstGeom>
          <a:noFill/>
        </p:spPr>
        <p:txBody>
          <a:bodyPr wrap="square" rtlCol="0">
            <a:spAutoFit/>
          </a:bodyPr>
          <a:lstStyle/>
          <a:p>
            <a:pPr algn="ctr"/>
            <a:r>
              <a:rPr lang="en-GB" sz="5400" dirty="0">
                <a:solidFill>
                  <a:srgbClr val="C00000"/>
                </a:solidFill>
                <a:sym typeface="Wingdings" panose="05000000000000000000" pitchFamily="2" charset="2"/>
              </a:rPr>
              <a:t></a:t>
            </a:r>
            <a:endParaRPr lang="en-GB" sz="5400" dirty="0">
              <a:solidFill>
                <a:srgbClr val="C00000"/>
              </a:solidFill>
            </a:endParaRPr>
          </a:p>
        </p:txBody>
      </p:sp>
      <p:sp>
        <p:nvSpPr>
          <p:cNvPr id="8" name="CuadroTexto 7">
            <a:extLst>
              <a:ext uri="{FF2B5EF4-FFF2-40B4-BE49-F238E27FC236}">
                <a16:creationId xmlns:a16="http://schemas.microsoft.com/office/drawing/2014/main" id="{3467E2D5-C9B9-4A87-9389-1C47BAB356DF}"/>
              </a:ext>
            </a:extLst>
          </p:cNvPr>
          <p:cNvSpPr txBox="1"/>
          <p:nvPr/>
        </p:nvSpPr>
        <p:spPr>
          <a:xfrm>
            <a:off x="657462" y="5147625"/>
            <a:ext cx="733331" cy="923330"/>
          </a:xfrm>
          <a:prstGeom prst="rect">
            <a:avLst/>
          </a:prstGeom>
          <a:noFill/>
        </p:spPr>
        <p:txBody>
          <a:bodyPr wrap="square" rtlCol="0">
            <a:spAutoFit/>
          </a:bodyPr>
          <a:lstStyle/>
          <a:p>
            <a:pPr algn="ctr"/>
            <a:r>
              <a:rPr lang="en-GB" sz="5400" dirty="0">
                <a:solidFill>
                  <a:schemeClr val="accent5"/>
                </a:solidFill>
                <a:sym typeface="Wingdings" panose="05000000000000000000" pitchFamily="2" charset="2"/>
              </a:rPr>
              <a:t></a:t>
            </a:r>
            <a:endParaRPr lang="en-GB" sz="5400" dirty="0">
              <a:solidFill>
                <a:schemeClr val="accent5"/>
              </a:solidFill>
            </a:endParaRPr>
          </a:p>
        </p:txBody>
      </p:sp>
      <p:pic>
        <p:nvPicPr>
          <p:cNvPr id="1026" name="Picture 2" descr="Resultat d'imatges de play button">
            <a:extLst>
              <a:ext uri="{FF2B5EF4-FFF2-40B4-BE49-F238E27FC236}">
                <a16:creationId xmlns:a16="http://schemas.microsoft.com/office/drawing/2014/main" id="{EB42B6D2-4113-49A8-B935-7616C3A8C3BD}"/>
              </a:ext>
            </a:extLst>
          </p:cNvPr>
          <p:cNvPicPr>
            <a:picLocks noChangeAspect="1" noChangeArrowheads="1"/>
          </p:cNvPicPr>
          <p:nvPr/>
        </p:nvPicPr>
        <p:blipFill rotWithShape="1">
          <a:blip r:embed="rId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18482" t="17518" r="17728" b="18565"/>
          <a:stretch/>
        </p:blipFill>
        <p:spPr bwMode="auto">
          <a:xfrm>
            <a:off x="8297063" y="3178210"/>
            <a:ext cx="407229" cy="40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2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08EAF-C5AF-44A3-9A03-996401A81C37}"/>
              </a:ext>
            </a:extLst>
          </p:cNvPr>
          <p:cNvSpPr>
            <a:spLocks noGrp="1"/>
          </p:cNvSpPr>
          <p:nvPr>
            <p:ph type="title"/>
          </p:nvPr>
        </p:nvSpPr>
        <p:spPr/>
        <p:txBody>
          <a:bodyPr/>
          <a:lstStyle/>
          <a:p>
            <a:r>
              <a:rPr lang="en-GB" dirty="0"/>
              <a:t>What is data science</a:t>
            </a:r>
          </a:p>
        </p:txBody>
      </p:sp>
      <p:sp>
        <p:nvSpPr>
          <p:cNvPr id="3" name="Marcador de contenido 2">
            <a:extLst>
              <a:ext uri="{FF2B5EF4-FFF2-40B4-BE49-F238E27FC236}">
                <a16:creationId xmlns:a16="http://schemas.microsoft.com/office/drawing/2014/main" id="{C72DBA78-9B9D-4DC0-9DCF-468B067B5E07}"/>
              </a:ext>
            </a:extLst>
          </p:cNvPr>
          <p:cNvSpPr>
            <a:spLocks noGrp="1"/>
          </p:cNvSpPr>
          <p:nvPr>
            <p:ph idx="1"/>
          </p:nvPr>
        </p:nvSpPr>
        <p:spPr>
          <a:xfrm>
            <a:off x="8745030" y="1520687"/>
            <a:ext cx="2893695" cy="4681331"/>
          </a:xfrm>
        </p:spPr>
        <p:txBody>
          <a:bodyPr anchor="ctr" anchorCtr="0">
            <a:normAutofit lnSpcReduction="10000"/>
          </a:bodyPr>
          <a:lstStyle/>
          <a:p>
            <a:pPr marL="0" indent="0">
              <a:buNone/>
            </a:pPr>
            <a:r>
              <a:rPr lang="en-US" sz="1600" dirty="0"/>
              <a:t>Data Science is not about making complicated models, is not about making awesome visualizations, is not about writing code. Data Science is about using data, to create as much impact as possible for your company. </a:t>
            </a:r>
          </a:p>
          <a:p>
            <a:pPr marL="0" indent="0">
              <a:buNone/>
            </a:pPr>
            <a:r>
              <a:rPr lang="en-US" sz="1600" dirty="0"/>
              <a:t>Impact can be in the form of multiple things. It could be in the form of Insights, in the form of data products or in the form of product recommendations for a company. </a:t>
            </a:r>
          </a:p>
          <a:p>
            <a:pPr marL="0" indent="0">
              <a:buNone/>
            </a:pPr>
            <a:r>
              <a:rPr lang="en-US" sz="1600" dirty="0"/>
              <a:t>To do those thigs, then you need tools, like making complicated models, or data visualizations, or writing code. But essentially as a Data Scientist your job is to solve real company problems using data and what kind of tools you use, we don’t care.</a:t>
            </a:r>
            <a:endParaRPr lang="en-GB" sz="1600" dirty="0"/>
          </a:p>
        </p:txBody>
      </p:sp>
      <p:pic>
        <p:nvPicPr>
          <p:cNvPr id="4" name="Elementos multimedia en línea 3" title="What REALLY is Data Science? Told by a Data Scientist">
            <a:hlinkClick r:id="" action="ppaction://media"/>
            <a:extLst>
              <a:ext uri="{FF2B5EF4-FFF2-40B4-BE49-F238E27FC236}">
                <a16:creationId xmlns:a16="http://schemas.microsoft.com/office/drawing/2014/main" id="{EEE34227-D79A-40BE-84C5-368803DB61EB}"/>
              </a:ext>
            </a:extLst>
          </p:cNvPr>
          <p:cNvPicPr>
            <a:picLocks noRot="1" noChangeAspect="1"/>
          </p:cNvPicPr>
          <p:nvPr>
            <a:videoFile r:link="rId1"/>
          </p:nvPr>
        </p:nvPicPr>
        <p:blipFill>
          <a:blip r:embed="rId3"/>
          <a:stretch>
            <a:fillRect/>
          </a:stretch>
        </p:blipFill>
        <p:spPr>
          <a:xfrm>
            <a:off x="526773" y="1636229"/>
            <a:ext cx="7911548" cy="4450246"/>
          </a:xfrm>
          <a:prstGeom prst="rect">
            <a:avLst/>
          </a:prstGeom>
        </p:spPr>
      </p:pic>
    </p:spTree>
    <p:extLst>
      <p:ext uri="{BB962C8B-B14F-4D97-AF65-F5344CB8AC3E}">
        <p14:creationId xmlns:p14="http://schemas.microsoft.com/office/powerpoint/2010/main" val="130022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65D10-A2E4-4248-B8B9-75C4ADAA5933}"/>
              </a:ext>
            </a:extLst>
          </p:cNvPr>
          <p:cNvSpPr>
            <a:spLocks noGrp="1"/>
          </p:cNvSpPr>
          <p:nvPr>
            <p:ph type="title"/>
          </p:nvPr>
        </p:nvSpPr>
        <p:spPr/>
        <p:txBody>
          <a:bodyPr/>
          <a:lstStyle/>
          <a:p>
            <a:r>
              <a:rPr lang="en-GB" dirty="0"/>
              <a:t>Technologies used</a:t>
            </a:r>
          </a:p>
        </p:txBody>
      </p:sp>
      <p:sp>
        <p:nvSpPr>
          <p:cNvPr id="3" name="Marcador de contenido 2">
            <a:extLst>
              <a:ext uri="{FF2B5EF4-FFF2-40B4-BE49-F238E27FC236}">
                <a16:creationId xmlns:a16="http://schemas.microsoft.com/office/drawing/2014/main" id="{D1E0B606-F76D-42A4-86E0-CFC1217F8925}"/>
              </a:ext>
            </a:extLst>
          </p:cNvPr>
          <p:cNvSpPr>
            <a:spLocks noGrp="1"/>
          </p:cNvSpPr>
          <p:nvPr>
            <p:ph idx="1"/>
          </p:nvPr>
        </p:nvSpPr>
        <p:spPr>
          <a:xfrm>
            <a:off x="5016701" y="2195013"/>
            <a:ext cx="4181615" cy="3164639"/>
          </a:xfrm>
        </p:spPr>
        <p:txBody>
          <a:bodyPr anchor="ctr" anchorCtr="0">
            <a:normAutofit lnSpcReduction="10000"/>
          </a:bodyPr>
          <a:lstStyle/>
          <a:p>
            <a:pPr marL="457200" indent="-457200">
              <a:buFont typeface="+mj-lt"/>
              <a:buAutoNum type="arabicPeriod"/>
            </a:pPr>
            <a:r>
              <a:rPr lang="en-GB" sz="3600" dirty="0"/>
              <a:t>Machine Learning</a:t>
            </a:r>
          </a:p>
          <a:p>
            <a:pPr marL="457200" indent="-457200">
              <a:buFont typeface="+mj-lt"/>
              <a:buAutoNum type="arabicPeriod"/>
            </a:pPr>
            <a:r>
              <a:rPr lang="en-GB" sz="3600" dirty="0"/>
              <a:t>API</a:t>
            </a:r>
          </a:p>
          <a:p>
            <a:pPr marL="457200" indent="-457200">
              <a:buFont typeface="+mj-lt"/>
              <a:buAutoNum type="arabicPeriod"/>
            </a:pPr>
            <a:r>
              <a:rPr lang="en-GB" sz="3600" dirty="0"/>
              <a:t>Web Scraping</a:t>
            </a:r>
          </a:p>
          <a:p>
            <a:pPr marL="457200" indent="-457200">
              <a:buFont typeface="+mj-lt"/>
              <a:buAutoNum type="arabicPeriod"/>
            </a:pPr>
            <a:r>
              <a:rPr lang="en-GB" sz="3600" dirty="0"/>
              <a:t>MongoDB (Atlas)</a:t>
            </a:r>
          </a:p>
          <a:p>
            <a:pPr marL="457200" indent="-457200">
              <a:buFont typeface="+mj-lt"/>
              <a:buAutoNum type="arabicPeriod"/>
            </a:pPr>
            <a:r>
              <a:rPr lang="en-GB" sz="3600" dirty="0"/>
              <a:t>Dash</a:t>
            </a:r>
          </a:p>
        </p:txBody>
      </p:sp>
      <p:sp>
        <p:nvSpPr>
          <p:cNvPr id="4" name="Cerrar llave 3">
            <a:extLst>
              <a:ext uri="{FF2B5EF4-FFF2-40B4-BE49-F238E27FC236}">
                <a16:creationId xmlns:a16="http://schemas.microsoft.com/office/drawing/2014/main" id="{04AC45DE-5F5F-4C0C-A432-99E519895A9D}"/>
              </a:ext>
            </a:extLst>
          </p:cNvPr>
          <p:cNvSpPr/>
          <p:nvPr/>
        </p:nvSpPr>
        <p:spPr>
          <a:xfrm>
            <a:off x="9198316" y="2195013"/>
            <a:ext cx="328958" cy="3164639"/>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050" name="Picture 2" descr="Resultat d'imatges de quiniela logo">
            <a:extLst>
              <a:ext uri="{FF2B5EF4-FFF2-40B4-BE49-F238E27FC236}">
                <a16:creationId xmlns:a16="http://schemas.microsoft.com/office/drawing/2014/main" id="{C972CF33-5C54-4A0D-912E-56AC21788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603" y="2948657"/>
            <a:ext cx="2752725" cy="1657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84B98E5-BD0C-4927-9D1E-B076B4C54782}"/>
              </a:ext>
            </a:extLst>
          </p:cNvPr>
          <p:cNvSpPr txBox="1"/>
          <p:nvPr/>
        </p:nvSpPr>
        <p:spPr>
          <a:xfrm>
            <a:off x="9701296" y="3429000"/>
            <a:ext cx="1963882" cy="646331"/>
          </a:xfrm>
          <a:prstGeom prst="rect">
            <a:avLst/>
          </a:prstGeom>
          <a:noFill/>
        </p:spPr>
        <p:txBody>
          <a:bodyPr wrap="square" rtlCol="0">
            <a:spAutoFit/>
          </a:bodyPr>
          <a:lstStyle/>
          <a:p>
            <a:pPr algn="ctr"/>
            <a:r>
              <a:rPr lang="en-GB" sz="3600" b="1" dirty="0">
                <a:latin typeface="Calibri" panose="020F0502020204030204" pitchFamily="34" charset="0"/>
                <a:cs typeface="Calibri" panose="020F0502020204030204" pitchFamily="34" charset="0"/>
              </a:rPr>
              <a:t>PYTHON</a:t>
            </a:r>
          </a:p>
        </p:txBody>
      </p:sp>
      <p:sp>
        <p:nvSpPr>
          <p:cNvPr id="7" name="Flecha: a la derecha 6">
            <a:extLst>
              <a:ext uri="{FF2B5EF4-FFF2-40B4-BE49-F238E27FC236}">
                <a16:creationId xmlns:a16="http://schemas.microsoft.com/office/drawing/2014/main" id="{6EBF3AE7-F50D-4DD5-A35D-8CE8AEF2E202}"/>
              </a:ext>
            </a:extLst>
          </p:cNvPr>
          <p:cNvSpPr/>
          <p:nvPr/>
        </p:nvSpPr>
        <p:spPr>
          <a:xfrm>
            <a:off x="3816628" y="3523835"/>
            <a:ext cx="658855" cy="5069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07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FC7722-957E-4968-B331-03B4539CA210}"/>
              </a:ext>
            </a:extLst>
          </p:cNvPr>
          <p:cNvPicPr>
            <a:picLocks noChangeAspect="1"/>
          </p:cNvPicPr>
          <p:nvPr/>
        </p:nvPicPr>
        <p:blipFill rotWithShape="1">
          <a:blip r:embed="rId2"/>
          <a:srcRect b="13399"/>
          <a:stretch/>
        </p:blipFill>
        <p:spPr>
          <a:xfrm>
            <a:off x="609600" y="443616"/>
            <a:ext cx="10972800" cy="5939073"/>
          </a:xfrm>
          <a:prstGeom prst="rect">
            <a:avLst/>
          </a:prstGeom>
          <a:ln>
            <a:solidFill>
              <a:schemeClr val="bg1">
                <a:lumMod val="65000"/>
              </a:schemeClr>
            </a:solidFill>
          </a:ln>
        </p:spPr>
      </p:pic>
    </p:spTree>
    <p:extLst>
      <p:ext uri="{BB962C8B-B14F-4D97-AF65-F5344CB8AC3E}">
        <p14:creationId xmlns:p14="http://schemas.microsoft.com/office/powerpoint/2010/main" val="205417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56C23-9570-4F0B-8C67-40A57A6AE495}"/>
              </a:ext>
            </a:extLst>
          </p:cNvPr>
          <p:cNvSpPr>
            <a:spLocks noGrp="1"/>
          </p:cNvSpPr>
          <p:nvPr>
            <p:ph type="title"/>
          </p:nvPr>
        </p:nvSpPr>
        <p:spPr/>
        <p:txBody>
          <a:bodyPr/>
          <a:lstStyle/>
          <a:p>
            <a:r>
              <a:rPr lang="en-GB" dirty="0"/>
              <a:t>THE DATA – sources</a:t>
            </a:r>
          </a:p>
        </p:txBody>
      </p:sp>
      <p:grpSp>
        <p:nvGrpSpPr>
          <p:cNvPr id="25" name="Grupo 24">
            <a:extLst>
              <a:ext uri="{FF2B5EF4-FFF2-40B4-BE49-F238E27FC236}">
                <a16:creationId xmlns:a16="http://schemas.microsoft.com/office/drawing/2014/main" id="{EBE03213-DA21-4FD5-8695-4813A71B9E9D}"/>
              </a:ext>
            </a:extLst>
          </p:cNvPr>
          <p:cNvGrpSpPr/>
          <p:nvPr/>
        </p:nvGrpSpPr>
        <p:grpSpPr>
          <a:xfrm>
            <a:off x="4419624" y="1362618"/>
            <a:ext cx="3349782" cy="2585927"/>
            <a:chOff x="4421109" y="1362618"/>
            <a:chExt cx="3349782" cy="2585927"/>
          </a:xfrm>
        </p:grpSpPr>
        <p:sp>
          <p:nvSpPr>
            <p:cNvPr id="5" name="Rectángulo 4">
              <a:extLst>
                <a:ext uri="{FF2B5EF4-FFF2-40B4-BE49-F238E27FC236}">
                  <a16:creationId xmlns:a16="http://schemas.microsoft.com/office/drawing/2014/main" id="{87157ABD-4E3B-49E8-800F-0FF2E83745E8}"/>
                </a:ext>
              </a:extLst>
            </p:cNvPr>
            <p:cNvSpPr/>
            <p:nvPr/>
          </p:nvSpPr>
          <p:spPr>
            <a:xfrm>
              <a:off x="4421109" y="1362618"/>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Update of the historical Database with results of current season and future seasons of 1</a:t>
              </a:r>
              <a:r>
                <a:rPr lang="en-GB" baseline="30000" dirty="0">
                  <a:solidFill>
                    <a:schemeClr val="tx1"/>
                  </a:solidFill>
                  <a:latin typeface="Calibri Light" panose="020F0302020204030204" pitchFamily="34" charset="0"/>
                  <a:cs typeface="Calibri Light" panose="020F0302020204030204" pitchFamily="34" charset="0"/>
                </a:rPr>
                <a:t>st</a:t>
              </a:r>
              <a:r>
                <a:rPr lang="en-GB" dirty="0">
                  <a:solidFill>
                    <a:schemeClr val="tx1"/>
                  </a:solidFill>
                  <a:latin typeface="Calibri Light" panose="020F0302020204030204" pitchFamily="34" charset="0"/>
                  <a:cs typeface="Calibri Light" panose="020F0302020204030204" pitchFamily="34" charset="0"/>
                </a:rPr>
                <a:t> and 2</a:t>
              </a:r>
              <a:r>
                <a:rPr lang="en-GB" baseline="30000" dirty="0">
                  <a:solidFill>
                    <a:schemeClr val="tx1"/>
                  </a:solidFill>
                  <a:latin typeface="Calibri Light" panose="020F0302020204030204" pitchFamily="34" charset="0"/>
                  <a:cs typeface="Calibri Light" panose="020F0302020204030204" pitchFamily="34" charset="0"/>
                </a:rPr>
                <a:t>nd</a:t>
              </a:r>
              <a:r>
                <a:rPr lang="en-GB" dirty="0">
                  <a:solidFill>
                    <a:schemeClr val="tx1"/>
                  </a:solidFill>
                  <a:latin typeface="Calibri Light" panose="020F0302020204030204" pitchFamily="34" charset="0"/>
                  <a:cs typeface="Calibri Light" panose="020F0302020204030204" pitchFamily="34" charset="0"/>
                </a:rPr>
                <a:t> Spanish League. </a:t>
              </a:r>
            </a:p>
          </p:txBody>
        </p:sp>
        <p:pic>
          <p:nvPicPr>
            <p:cNvPr id="8" name="Imagen 7">
              <a:hlinkClick r:id="rId2" action="ppaction://hlinksldjump"/>
              <a:extLst>
                <a:ext uri="{FF2B5EF4-FFF2-40B4-BE49-F238E27FC236}">
                  <a16:creationId xmlns:a16="http://schemas.microsoft.com/office/drawing/2014/main" id="{ED3190EA-D7B6-4420-85AA-30D99ADC3745}"/>
                </a:ext>
              </a:extLst>
            </p:cNvPr>
            <p:cNvPicPr>
              <a:picLocks noChangeAspect="1"/>
            </p:cNvPicPr>
            <p:nvPr/>
          </p:nvPicPr>
          <p:blipFill>
            <a:blip r:embed="rId3"/>
            <a:stretch>
              <a:fillRect/>
            </a:stretch>
          </p:blipFill>
          <p:spPr>
            <a:xfrm>
              <a:off x="5585773" y="1391704"/>
              <a:ext cx="1020455" cy="1020455"/>
            </a:xfrm>
            <a:prstGeom prst="rect">
              <a:avLst/>
            </a:prstGeom>
          </p:spPr>
        </p:pic>
      </p:grpSp>
      <p:sp>
        <p:nvSpPr>
          <p:cNvPr id="6" name="Rectángulo 5">
            <a:extLst>
              <a:ext uri="{FF2B5EF4-FFF2-40B4-BE49-F238E27FC236}">
                <a16:creationId xmlns:a16="http://schemas.microsoft.com/office/drawing/2014/main" id="{F96B3539-07C6-4729-8D94-AB1697495CA9}"/>
              </a:ext>
            </a:extLst>
          </p:cNvPr>
          <p:cNvSpPr/>
          <p:nvPr/>
        </p:nvSpPr>
        <p:spPr>
          <a:xfrm>
            <a:off x="8264566" y="1362672"/>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Web Scraping of current official </a:t>
            </a:r>
            <a:r>
              <a:rPr lang="en-GB" dirty="0" err="1">
                <a:solidFill>
                  <a:schemeClr val="tx1"/>
                </a:solidFill>
                <a:latin typeface="Calibri Light" panose="020F0302020204030204" pitchFamily="34" charset="0"/>
                <a:cs typeface="Calibri Light" panose="020F0302020204030204" pitchFamily="34" charset="0"/>
              </a:rPr>
              <a:t>Quiniela</a:t>
            </a:r>
            <a:r>
              <a:rPr lang="en-GB" dirty="0">
                <a:solidFill>
                  <a:schemeClr val="tx1"/>
                </a:solidFill>
                <a:latin typeface="Calibri Light" panose="020F0302020204030204" pitchFamily="34" charset="0"/>
                <a:cs typeface="Calibri Light" panose="020F0302020204030204" pitchFamily="34" charset="0"/>
              </a:rPr>
              <a:t> connecting to </a:t>
            </a:r>
            <a:r>
              <a:rPr lang="en-GB" dirty="0" err="1">
                <a:solidFill>
                  <a:schemeClr val="tx1"/>
                </a:solidFill>
                <a:latin typeface="Calibri Light" panose="020F0302020204030204" pitchFamily="34" charset="0"/>
                <a:cs typeface="Calibri Light" panose="020F0302020204030204" pitchFamily="34" charset="0"/>
              </a:rPr>
              <a:t>Loterias</a:t>
            </a:r>
            <a:r>
              <a:rPr lang="en-GB" dirty="0">
                <a:solidFill>
                  <a:schemeClr val="tx1"/>
                </a:solidFill>
                <a:latin typeface="Calibri Light" panose="020F0302020204030204" pitchFamily="34" charset="0"/>
                <a:cs typeface="Calibri Light" panose="020F0302020204030204" pitchFamily="34" charset="0"/>
              </a:rPr>
              <a:t> y </a:t>
            </a:r>
            <a:r>
              <a:rPr lang="en-GB" dirty="0" err="1">
                <a:solidFill>
                  <a:schemeClr val="tx1"/>
                </a:solidFill>
                <a:latin typeface="Calibri Light" panose="020F0302020204030204" pitchFamily="34" charset="0"/>
                <a:cs typeface="Calibri Light" panose="020F0302020204030204" pitchFamily="34" charset="0"/>
              </a:rPr>
              <a:t>Apuestas</a:t>
            </a:r>
            <a:r>
              <a:rPr lang="en-GB" dirty="0">
                <a:solidFill>
                  <a:schemeClr val="tx1"/>
                </a:solidFill>
                <a:latin typeface="Calibri Light" panose="020F0302020204030204" pitchFamily="34" charset="0"/>
                <a:cs typeface="Calibri Light" panose="020F0302020204030204" pitchFamily="34" charset="0"/>
              </a:rPr>
              <a:t> webpage</a:t>
            </a:r>
          </a:p>
          <a:p>
            <a:pPr algn="ctr"/>
            <a:endParaRPr lang="en-GB" dirty="0">
              <a:latin typeface="Calibri Light" panose="020F0302020204030204" pitchFamily="34" charset="0"/>
              <a:cs typeface="Calibri Light" panose="020F0302020204030204" pitchFamily="34" charset="0"/>
            </a:endParaRPr>
          </a:p>
        </p:txBody>
      </p:sp>
      <p:pic>
        <p:nvPicPr>
          <p:cNvPr id="3078" name="Picture 6" descr="https://funthon.files.wordpress.com/2017/05/bs.png?w=772">
            <a:extLst>
              <a:ext uri="{FF2B5EF4-FFF2-40B4-BE49-F238E27FC236}">
                <a16:creationId xmlns:a16="http://schemas.microsoft.com/office/drawing/2014/main" id="{8043CBB0-43EB-4D07-90DA-AA2B39AE8658}"/>
              </a:ext>
            </a:extLst>
          </p:cNvPr>
          <p:cNvPicPr>
            <a:picLocks noChangeAspect="1" noChangeArrowheads="1"/>
          </p:cNvPicPr>
          <p:nvPr/>
        </p:nvPicPr>
        <p:blipFill rotWithShape="1">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13199" b="13199"/>
          <a:stretch/>
        </p:blipFill>
        <p:spPr bwMode="auto">
          <a:xfrm>
            <a:off x="9295481" y="3464718"/>
            <a:ext cx="1368272" cy="433091"/>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upo 25">
            <a:extLst>
              <a:ext uri="{FF2B5EF4-FFF2-40B4-BE49-F238E27FC236}">
                <a16:creationId xmlns:a16="http://schemas.microsoft.com/office/drawing/2014/main" id="{AA201AC3-E106-4B98-99A8-D3B379829556}"/>
              </a:ext>
            </a:extLst>
          </p:cNvPr>
          <p:cNvGrpSpPr/>
          <p:nvPr/>
        </p:nvGrpSpPr>
        <p:grpSpPr>
          <a:xfrm>
            <a:off x="796705" y="1362618"/>
            <a:ext cx="3349782" cy="2585927"/>
            <a:chOff x="796705" y="1362619"/>
            <a:chExt cx="3349782" cy="2585927"/>
          </a:xfrm>
        </p:grpSpPr>
        <p:sp>
          <p:nvSpPr>
            <p:cNvPr id="4" name="Rectángulo 3">
              <a:extLst>
                <a:ext uri="{FF2B5EF4-FFF2-40B4-BE49-F238E27FC236}">
                  <a16:creationId xmlns:a16="http://schemas.microsoft.com/office/drawing/2014/main" id="{8B22A565-EFE7-489D-B4DD-C5938F4B831D}"/>
                </a:ext>
              </a:extLst>
            </p:cNvPr>
            <p:cNvSpPr/>
            <p:nvPr/>
          </p:nvSpPr>
          <p:spPr>
            <a:xfrm>
              <a:off x="796705" y="1362619"/>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Excel file with Historic Data. Results of all the games of 1</a:t>
              </a:r>
              <a:r>
                <a:rPr lang="en-GB" baseline="30000" dirty="0">
                  <a:solidFill>
                    <a:schemeClr val="tx1"/>
                  </a:solidFill>
                  <a:latin typeface="Calibri Light" panose="020F0302020204030204" pitchFamily="34" charset="0"/>
                  <a:cs typeface="Calibri Light" panose="020F0302020204030204" pitchFamily="34" charset="0"/>
                </a:rPr>
                <a:t>st</a:t>
              </a:r>
              <a:r>
                <a:rPr lang="en-GB" dirty="0">
                  <a:solidFill>
                    <a:schemeClr val="tx1"/>
                  </a:solidFill>
                  <a:latin typeface="Calibri Light" panose="020F0302020204030204" pitchFamily="34" charset="0"/>
                  <a:cs typeface="Calibri Light" panose="020F0302020204030204" pitchFamily="34" charset="0"/>
                </a:rPr>
                <a:t> and 2</a:t>
              </a:r>
              <a:r>
                <a:rPr lang="en-GB" baseline="30000" dirty="0">
                  <a:solidFill>
                    <a:schemeClr val="tx1"/>
                  </a:solidFill>
                  <a:latin typeface="Calibri Light" panose="020F0302020204030204" pitchFamily="34" charset="0"/>
                  <a:cs typeface="Calibri Light" panose="020F0302020204030204" pitchFamily="34" charset="0"/>
                </a:rPr>
                <a:t>nd</a:t>
              </a:r>
              <a:r>
                <a:rPr lang="en-GB" dirty="0">
                  <a:solidFill>
                    <a:schemeClr val="tx1"/>
                  </a:solidFill>
                  <a:latin typeface="Calibri Light" panose="020F0302020204030204" pitchFamily="34" charset="0"/>
                  <a:cs typeface="Calibri Light" panose="020F0302020204030204" pitchFamily="34" charset="0"/>
                </a:rPr>
                <a:t> Spanish League since first edition. </a:t>
              </a:r>
            </a:p>
          </p:txBody>
        </p:sp>
        <p:pic>
          <p:nvPicPr>
            <p:cNvPr id="12" name="Picture 10" descr="https://static.thenounproject.com/png/768881-200.png">
              <a:extLst>
                <a:ext uri="{FF2B5EF4-FFF2-40B4-BE49-F238E27FC236}">
                  <a16:creationId xmlns:a16="http://schemas.microsoft.com/office/drawing/2014/main" id="{F942260D-5509-4FB7-BB9D-97FD8742C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4225" y="1565524"/>
              <a:ext cx="734743" cy="734743"/>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https://static.thenounproject.com/png/289148-200.png">
            <a:extLst>
              <a:ext uri="{FF2B5EF4-FFF2-40B4-BE49-F238E27FC236}">
                <a16:creationId xmlns:a16="http://schemas.microsoft.com/office/drawing/2014/main" id="{A8727430-39F6-4BD9-B0D5-41061D89FF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9563" y="4693777"/>
            <a:ext cx="828833" cy="8288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tatic.thenounproject.com/png/67376-200.png">
            <a:extLst>
              <a:ext uri="{FF2B5EF4-FFF2-40B4-BE49-F238E27FC236}">
                <a16:creationId xmlns:a16="http://schemas.microsoft.com/office/drawing/2014/main" id="{48AE9320-D11C-4B68-8C53-7968AE0154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0519" y="4611143"/>
            <a:ext cx="1768477" cy="1768477"/>
          </a:xfrm>
          <a:prstGeom prst="rect">
            <a:avLst/>
          </a:prstGeom>
          <a:noFill/>
          <a:extLst>
            <a:ext uri="{909E8E84-426E-40DD-AFC4-6F175D3DCCD1}">
              <a14:hiddenFill xmlns:a14="http://schemas.microsoft.com/office/drawing/2010/main">
                <a:solidFill>
                  <a:srgbClr val="FFFFFF"/>
                </a:solidFill>
              </a14:hiddenFill>
            </a:ext>
          </a:extLst>
        </p:spPr>
      </p:pic>
      <p:sp>
        <p:nvSpPr>
          <p:cNvPr id="9" name="Forma libre: forma 8">
            <a:extLst>
              <a:ext uri="{FF2B5EF4-FFF2-40B4-BE49-F238E27FC236}">
                <a16:creationId xmlns:a16="http://schemas.microsoft.com/office/drawing/2014/main" id="{C7AD4B4D-632A-4086-B9BB-356ACCD13728}"/>
              </a:ext>
            </a:extLst>
          </p:cNvPr>
          <p:cNvSpPr/>
          <p:nvPr/>
        </p:nvSpPr>
        <p:spPr>
          <a:xfrm rot="21357426">
            <a:off x="2720006" y="5722053"/>
            <a:ext cx="3390097" cy="749935"/>
          </a:xfrm>
          <a:custGeom>
            <a:avLst/>
            <a:gdLst>
              <a:gd name="connsiteX0" fmla="*/ 3190010 w 3190010"/>
              <a:gd name="connsiteY0" fmla="*/ 0 h 749935"/>
              <a:gd name="connsiteX1" fmla="*/ 1714500 w 3190010"/>
              <a:gd name="connsiteY1" fmla="*/ 706582 h 749935"/>
              <a:gd name="connsiteX2" fmla="*/ 0 w 3190010"/>
              <a:gd name="connsiteY2" fmla="*/ 613064 h 749935"/>
            </a:gdLst>
            <a:ahLst/>
            <a:cxnLst>
              <a:cxn ang="0">
                <a:pos x="connsiteX0" y="connsiteY0"/>
              </a:cxn>
              <a:cxn ang="0">
                <a:pos x="connsiteX1" y="connsiteY1"/>
              </a:cxn>
              <a:cxn ang="0">
                <a:pos x="connsiteX2" y="connsiteY2"/>
              </a:cxn>
            </a:cxnLst>
            <a:rect l="l" t="t" r="r" b="b"/>
            <a:pathLst>
              <a:path w="3190010" h="749935">
                <a:moveTo>
                  <a:pt x="3190010" y="0"/>
                </a:moveTo>
                <a:cubicBezTo>
                  <a:pt x="2718089" y="302202"/>
                  <a:pt x="2246168" y="604405"/>
                  <a:pt x="1714500" y="706582"/>
                </a:cubicBezTo>
                <a:cubicBezTo>
                  <a:pt x="1182832" y="808759"/>
                  <a:pt x="591416" y="710911"/>
                  <a:pt x="0" y="613064"/>
                </a:cubicBezTo>
              </a:path>
            </a:pathLst>
          </a:custGeom>
          <a:noFill/>
          <a:ln w="41275">
            <a:solidFill>
              <a:schemeClr val="bg1">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ector recto 19">
            <a:extLst>
              <a:ext uri="{FF2B5EF4-FFF2-40B4-BE49-F238E27FC236}">
                <a16:creationId xmlns:a16="http://schemas.microsoft.com/office/drawing/2014/main" id="{6A10AB1A-9C86-45CD-BC60-EE0020B910CC}"/>
              </a:ext>
            </a:extLst>
          </p:cNvPr>
          <p:cNvCxnSpPr>
            <a:cxnSpLocks/>
          </p:cNvCxnSpPr>
          <p:nvPr/>
        </p:nvCxnSpPr>
        <p:spPr>
          <a:xfrm>
            <a:off x="8042543" y="1362618"/>
            <a:ext cx="0" cy="5102317"/>
          </a:xfrm>
          <a:prstGeom prst="line">
            <a:avLst/>
          </a:prstGeom>
          <a:ln w="381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Flecha: hacia abajo 26">
            <a:extLst>
              <a:ext uri="{FF2B5EF4-FFF2-40B4-BE49-F238E27FC236}">
                <a16:creationId xmlns:a16="http://schemas.microsoft.com/office/drawing/2014/main" id="{FB8E8B36-DDB4-4093-A3DF-1BFEFEB2D62D}"/>
              </a:ext>
            </a:extLst>
          </p:cNvPr>
          <p:cNvSpPr/>
          <p:nvPr/>
        </p:nvSpPr>
        <p:spPr>
          <a:xfrm>
            <a:off x="5874928"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echa: hacia abajo 30">
            <a:extLst>
              <a:ext uri="{FF2B5EF4-FFF2-40B4-BE49-F238E27FC236}">
                <a16:creationId xmlns:a16="http://schemas.microsoft.com/office/drawing/2014/main" id="{01C34638-98F4-4FF5-8666-A90005316A68}"/>
              </a:ext>
            </a:extLst>
          </p:cNvPr>
          <p:cNvSpPr/>
          <p:nvPr/>
        </p:nvSpPr>
        <p:spPr>
          <a:xfrm>
            <a:off x="9770984"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echa: hacia abajo 31">
            <a:extLst>
              <a:ext uri="{FF2B5EF4-FFF2-40B4-BE49-F238E27FC236}">
                <a16:creationId xmlns:a16="http://schemas.microsoft.com/office/drawing/2014/main" id="{8C55F9A1-AA6A-489A-9067-700452F3617A}"/>
              </a:ext>
            </a:extLst>
          </p:cNvPr>
          <p:cNvSpPr/>
          <p:nvPr/>
        </p:nvSpPr>
        <p:spPr>
          <a:xfrm>
            <a:off x="2252543"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Imagen 27">
            <a:extLst>
              <a:ext uri="{FF2B5EF4-FFF2-40B4-BE49-F238E27FC236}">
                <a16:creationId xmlns:a16="http://schemas.microsoft.com/office/drawing/2014/main" id="{637B2B95-09E9-4C8E-94E7-FF9F3C9168C0}"/>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Lst>
          </a:blip>
          <a:stretch>
            <a:fillRect/>
          </a:stretch>
        </p:blipFill>
        <p:spPr>
          <a:xfrm>
            <a:off x="9303553" y="1487357"/>
            <a:ext cx="1377147" cy="829147"/>
          </a:xfrm>
          <a:prstGeom prst="rect">
            <a:avLst/>
          </a:prstGeom>
        </p:spPr>
      </p:pic>
      <p:pic>
        <p:nvPicPr>
          <p:cNvPr id="34" name="Picture 10" descr="https://static.thenounproject.com/png/1743059-200.png">
            <a:extLst>
              <a:ext uri="{FF2B5EF4-FFF2-40B4-BE49-F238E27FC236}">
                <a16:creationId xmlns:a16="http://schemas.microsoft.com/office/drawing/2014/main" id="{F6742433-68C5-45F9-9FF0-727246B4F9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static.thenounproject.com/png/1779403-200.png">
            <a:extLst>
              <a:ext uri="{FF2B5EF4-FFF2-40B4-BE49-F238E27FC236}">
                <a16:creationId xmlns:a16="http://schemas.microsoft.com/office/drawing/2014/main" id="{A8444857-84C1-4D0D-B989-C8500A3464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65200" y="4739829"/>
            <a:ext cx="828834" cy="82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1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53047-2425-4233-8A95-62086D4A0897}"/>
              </a:ext>
            </a:extLst>
          </p:cNvPr>
          <p:cNvSpPr>
            <a:spLocks noGrp="1"/>
          </p:cNvSpPr>
          <p:nvPr>
            <p:ph type="title"/>
          </p:nvPr>
        </p:nvSpPr>
        <p:spPr/>
        <p:txBody>
          <a:bodyPr/>
          <a:lstStyle/>
          <a:p>
            <a:r>
              <a:rPr lang="en-GB" dirty="0"/>
              <a:t>What is an </a:t>
            </a:r>
            <a:r>
              <a:rPr lang="en-GB" dirty="0" err="1"/>
              <a:t>api</a:t>
            </a:r>
            <a:endParaRPr lang="en-GB" dirty="0"/>
          </a:p>
        </p:txBody>
      </p:sp>
      <p:pic>
        <p:nvPicPr>
          <p:cNvPr id="4" name="Imagen 3">
            <a:extLst>
              <a:ext uri="{FF2B5EF4-FFF2-40B4-BE49-F238E27FC236}">
                <a16:creationId xmlns:a16="http://schemas.microsoft.com/office/drawing/2014/main" id="{64790677-F5CF-4CFB-B2D1-7A27B7F95E3F}"/>
              </a:ext>
            </a:extLst>
          </p:cNvPr>
          <p:cNvPicPr>
            <a:picLocks noChangeAspect="1"/>
          </p:cNvPicPr>
          <p:nvPr/>
        </p:nvPicPr>
        <p:blipFill>
          <a:blip r:embed="rId2"/>
          <a:stretch>
            <a:fillRect/>
          </a:stretch>
        </p:blipFill>
        <p:spPr>
          <a:xfrm>
            <a:off x="7251826" y="1178832"/>
            <a:ext cx="1020455" cy="1020455"/>
          </a:xfrm>
          <a:prstGeom prst="rect">
            <a:avLst/>
          </a:prstGeom>
        </p:spPr>
      </p:pic>
      <p:pic>
        <p:nvPicPr>
          <p:cNvPr id="5" name="Imagen 4">
            <a:extLst>
              <a:ext uri="{FF2B5EF4-FFF2-40B4-BE49-F238E27FC236}">
                <a16:creationId xmlns:a16="http://schemas.microsoft.com/office/drawing/2014/main" id="{23ABCD90-0D52-4C21-9095-363534216154}"/>
              </a:ext>
            </a:extLst>
          </p:cNvPr>
          <p:cNvPicPr>
            <a:picLocks noChangeAspect="1"/>
          </p:cNvPicPr>
          <p:nvPr/>
        </p:nvPicPr>
        <p:blipFill rotWithShape="1">
          <a:blip r:embed="rId3"/>
          <a:srcRect l="41927" t="12775" r="1413"/>
          <a:stretch/>
        </p:blipFill>
        <p:spPr>
          <a:xfrm>
            <a:off x="1010488" y="1220147"/>
            <a:ext cx="5869075" cy="5646905"/>
          </a:xfrm>
          <a:prstGeom prst="rect">
            <a:avLst/>
          </a:prstGeom>
          <a:ln w="6350">
            <a:solidFill>
              <a:schemeClr val="bg1">
                <a:lumMod val="75000"/>
              </a:schemeClr>
            </a:solidFill>
          </a:ln>
        </p:spPr>
      </p:pic>
      <p:sp>
        <p:nvSpPr>
          <p:cNvPr id="6" name="CuadroTexto 5">
            <a:extLst>
              <a:ext uri="{FF2B5EF4-FFF2-40B4-BE49-F238E27FC236}">
                <a16:creationId xmlns:a16="http://schemas.microsoft.com/office/drawing/2014/main" id="{A79A607B-F710-468F-8496-7BCC0319AAFD}"/>
              </a:ext>
            </a:extLst>
          </p:cNvPr>
          <p:cNvSpPr txBox="1"/>
          <p:nvPr/>
        </p:nvSpPr>
        <p:spPr>
          <a:xfrm>
            <a:off x="7251826" y="2344848"/>
            <a:ext cx="3929686" cy="3139321"/>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API is the acronym for Application Programming Interface, which is a software intermediary that allows two applications to talk to each other. </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In this case is the way that </a:t>
            </a:r>
            <a:r>
              <a:rPr lang="en-US" dirty="0" err="1">
                <a:latin typeface="Calibri Light" panose="020F0302020204030204" pitchFamily="34" charset="0"/>
                <a:cs typeface="Calibri Light" panose="020F0302020204030204" pitchFamily="34" charset="0"/>
              </a:rPr>
              <a:t>Quinielas</a:t>
            </a:r>
            <a:r>
              <a:rPr lang="en-US" dirty="0">
                <a:latin typeface="Calibri Light" panose="020F0302020204030204" pitchFamily="34" charset="0"/>
                <a:cs typeface="Calibri Light" panose="020F0302020204030204" pitchFamily="34" charset="0"/>
              </a:rPr>
              <a:t> has to access the data stored in </a:t>
            </a:r>
            <a:r>
              <a:rPr lang="es-ES" dirty="0">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https://www.api-football.com</a:t>
            </a:r>
            <a:r>
              <a:rPr lang="es-ES" dirty="0">
                <a:latin typeface="Calibri Light" panose="020F0302020204030204" pitchFamily="34" charset="0"/>
                <a:cs typeface="Calibri Light" panose="020F0302020204030204" pitchFamily="34" charset="0"/>
              </a:rPr>
              <a:t> and </a:t>
            </a:r>
            <a:r>
              <a:rPr lang="es-ES" dirty="0" err="1">
                <a:latin typeface="Calibri Light" panose="020F0302020204030204" pitchFamily="34" charset="0"/>
                <a:cs typeface="Calibri Light" panose="020F0302020204030204" pitchFamily="34" charset="0"/>
              </a:rPr>
              <a:t>download</a:t>
            </a:r>
            <a:r>
              <a:rPr lang="es-ES" dirty="0">
                <a:latin typeface="Calibri Light" panose="020F0302020204030204" pitchFamily="34" charset="0"/>
                <a:cs typeface="Calibri Light" panose="020F0302020204030204" pitchFamily="34" charset="0"/>
              </a:rPr>
              <a:t> </a:t>
            </a:r>
            <a:r>
              <a:rPr lang="es-ES" dirty="0" err="1">
                <a:latin typeface="Calibri Light" panose="020F0302020204030204" pitchFamily="34" charset="0"/>
                <a:cs typeface="Calibri Light" panose="020F0302020204030204" pitchFamily="34" charset="0"/>
              </a:rPr>
              <a:t>it</a:t>
            </a:r>
            <a:r>
              <a:rPr lang="es-ES" dirty="0">
                <a:latin typeface="Calibri Light" panose="020F0302020204030204" pitchFamily="34" charset="0"/>
                <a:cs typeface="Calibri Light" panose="020F0302020204030204" pitchFamily="34" charset="0"/>
              </a:rPr>
              <a:t> in </a:t>
            </a:r>
            <a:r>
              <a:rPr lang="es-ES" dirty="0" err="1">
                <a:latin typeface="Calibri Light" panose="020F0302020204030204" pitchFamily="34" charset="0"/>
                <a:cs typeface="Calibri Light" panose="020F0302020204030204" pitchFamily="34" charset="0"/>
              </a:rPr>
              <a:t>json</a:t>
            </a:r>
            <a:r>
              <a:rPr lang="es-ES" dirty="0">
                <a:latin typeface="Calibri Light" panose="020F0302020204030204" pitchFamily="34" charset="0"/>
                <a:cs typeface="Calibri Light" panose="020F0302020204030204" pitchFamily="34" charset="0"/>
              </a:rPr>
              <a:t> </a:t>
            </a:r>
            <a:r>
              <a:rPr lang="es-ES" dirty="0" err="1">
                <a:latin typeface="Calibri Light" panose="020F0302020204030204" pitchFamily="34" charset="0"/>
                <a:cs typeface="Calibri Light" panose="020F0302020204030204" pitchFamily="34" charset="0"/>
              </a:rPr>
              <a:t>format</a:t>
            </a:r>
            <a:r>
              <a:rPr lang="es-ES" dirty="0">
                <a:latin typeface="Calibri Light" panose="020F0302020204030204" pitchFamily="34" charset="0"/>
                <a:cs typeface="Calibri Light" panose="020F0302020204030204" pitchFamily="34" charset="0"/>
              </a:rPr>
              <a:t>.</a:t>
            </a:r>
          </a:p>
          <a:p>
            <a:endParaRPr lang="es-ES" dirty="0">
              <a:latin typeface="Calibri Light" panose="020F0302020204030204" pitchFamily="34" charset="0"/>
              <a:cs typeface="Calibri Light" panose="020F0302020204030204" pitchFamily="34" charset="0"/>
            </a:endParaRPr>
          </a:p>
          <a:p>
            <a:endParaRPr lang="en-GB"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48837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5698</TotalTime>
  <Words>537</Words>
  <Application>Microsoft Office PowerPoint</Application>
  <PresentationFormat>Panorámica</PresentationFormat>
  <Paragraphs>112</Paragraphs>
  <Slides>18</Slides>
  <Notes>0</Notes>
  <HiddenSlides>2</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Calibri</vt:lpstr>
      <vt:lpstr>Calibri </vt:lpstr>
      <vt:lpstr>Calibri Light</vt:lpstr>
      <vt:lpstr>Tw Cen MT</vt:lpstr>
      <vt:lpstr>Tw Cen MT Condensed</vt:lpstr>
      <vt:lpstr>Wingdings</vt:lpstr>
      <vt:lpstr>Wingdings 3</vt:lpstr>
      <vt:lpstr>Integral</vt:lpstr>
      <vt:lpstr>Final project</vt:lpstr>
      <vt:lpstr>Presentación de PowerPoint</vt:lpstr>
      <vt:lpstr>WORK PROCESS</vt:lpstr>
      <vt:lpstr>GOAL</vt:lpstr>
      <vt:lpstr>What is data science</vt:lpstr>
      <vt:lpstr>Technologies used</vt:lpstr>
      <vt:lpstr>Presentación de PowerPoint</vt:lpstr>
      <vt:lpstr>THE DATA – sources</vt:lpstr>
      <vt:lpstr>What is an api</vt:lpstr>
      <vt:lpstr>The data – structure of data</vt:lpstr>
      <vt:lpstr>The data – web scraping</vt:lpstr>
      <vt:lpstr>Used data</vt:lpstr>
      <vt:lpstr>Machine learning models</vt:lpstr>
      <vt:lpstr>probabilities FOR MODEL SELECTION</vt:lpstr>
      <vt:lpstr>Project workflow</vt:lpstr>
      <vt:lpstr>Presentación de PowerPoint</vt:lpstr>
      <vt:lpstr>Things to improve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T420</dc:creator>
  <cp:lastModifiedBy>T420</cp:lastModifiedBy>
  <cp:revision>307</cp:revision>
  <dcterms:created xsi:type="dcterms:W3CDTF">2019-09-26T09:25:20Z</dcterms:created>
  <dcterms:modified xsi:type="dcterms:W3CDTF">2020-01-16T12:30:27Z</dcterms:modified>
</cp:coreProperties>
</file>