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310" r:id="rId3"/>
    <p:sldId id="316" r:id="rId4"/>
    <p:sldId id="311" r:id="rId5"/>
    <p:sldId id="323" r:id="rId6"/>
    <p:sldId id="312" r:id="rId7"/>
    <p:sldId id="314" r:id="rId8"/>
    <p:sldId id="315" r:id="rId9"/>
    <p:sldId id="317" r:id="rId10"/>
    <p:sldId id="322" r:id="rId11"/>
    <p:sldId id="324" r:id="rId12"/>
    <p:sldId id="318" r:id="rId13"/>
    <p:sldId id="320" r:id="rId14"/>
    <p:sldId id="321" r:id="rId15"/>
    <p:sldId id="325"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420" initials="T" lastIdx="3" clrIdx="0">
    <p:extLst>
      <p:ext uri="{19B8F6BF-5375-455C-9EA6-DF929625EA0E}">
        <p15:presenceInfo xmlns:p15="http://schemas.microsoft.com/office/powerpoint/2012/main" userId="T42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5C5"/>
    <a:srgbClr val="F6C2C2"/>
    <a:srgbClr val="FFFF99"/>
    <a:srgbClr val="F20E0E"/>
    <a:srgbClr val="E7E7E7"/>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75" autoAdjust="0"/>
    <p:restoredTop sz="94227" autoAdjust="0"/>
  </p:normalViewPr>
  <p:slideViewPr>
    <p:cSldViewPr snapToGrid="0">
      <p:cViewPr varScale="1">
        <p:scale>
          <a:sx n="96" d="100"/>
          <a:sy n="96" d="100"/>
        </p:scale>
        <p:origin x="114" y="30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31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B84DACB-08BA-4899-8D53-90B39D4794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A93E3224-CD7D-4EAF-A429-3A6897EC66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0B68-83F5-473B-815A-1B1AD2334AD2}" type="datetimeFigureOut">
              <a:rPr lang="en-GB" smtClean="0"/>
              <a:t>14/01/2020</a:t>
            </a:fld>
            <a:endParaRPr lang="en-GB"/>
          </a:p>
        </p:txBody>
      </p:sp>
      <p:sp>
        <p:nvSpPr>
          <p:cNvPr id="4" name="Marcador de pie de página 3">
            <a:extLst>
              <a:ext uri="{FF2B5EF4-FFF2-40B4-BE49-F238E27FC236}">
                <a16:creationId xmlns:a16="http://schemas.microsoft.com/office/drawing/2014/main" id="{2FBE179D-7365-4DAB-B34F-14AFEBA0E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FEC5C407-DD99-4C37-A736-96E6004674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30F669-89AA-4EC4-A188-3DA6D17E94A8}" type="slidenum">
              <a:rPr lang="en-GB" smtClean="0"/>
              <a:t>‹Nº›</a:t>
            </a:fld>
            <a:endParaRPr lang="en-GB"/>
          </a:p>
        </p:txBody>
      </p:sp>
    </p:spTree>
    <p:extLst>
      <p:ext uri="{BB962C8B-B14F-4D97-AF65-F5344CB8AC3E}">
        <p14:creationId xmlns:p14="http://schemas.microsoft.com/office/powerpoint/2010/main" val="755832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16E0A-16CC-45D7-A99F-8500BDA2347F}" type="datetimeFigureOut">
              <a:rPr lang="en-GB" smtClean="0"/>
              <a:t>14/01/2020</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B4474-6BBA-46D8-BBB8-DC7C2758863B}" type="slidenum">
              <a:rPr lang="en-GB" smtClean="0"/>
              <a:t>‹Nº›</a:t>
            </a:fld>
            <a:endParaRPr lang="en-GB"/>
          </a:p>
        </p:txBody>
      </p:sp>
    </p:spTree>
    <p:extLst>
      <p:ext uri="{BB962C8B-B14F-4D97-AF65-F5344CB8AC3E}">
        <p14:creationId xmlns:p14="http://schemas.microsoft.com/office/powerpoint/2010/main" val="375592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393192"/>
            <a:ext cx="9720072" cy="6372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396556"/>
            <a:ext cx="9720072" cy="636716"/>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1325880"/>
            <a:ext cx="9720073" cy="498348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a:cxnSpLocks/>
          </p:cNvCxnSpPr>
          <p:nvPr/>
        </p:nvCxnSpPr>
        <p:spPr>
          <a:xfrm flipV="1">
            <a:off x="762000" y="396556"/>
            <a:ext cx="0" cy="6367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Light" panose="020F0302020204030204" pitchFamily="34" charset="0"/>
          <a:ea typeface="+mn-ea"/>
          <a:cs typeface="Calibri Light" panose="020F0302020204030204" pitchFamily="34"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Light" panose="020F0302020204030204" pitchFamily="34" charset="0"/>
          <a:ea typeface="+mn-ea"/>
          <a:cs typeface="Calibri Light" panose="020F0302020204030204" pitchFamily="34"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juegos.loteriasyapuestas.es/jugar/la-quiniela/apuest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image" Target="../media/image5.png"/><Relationship Id="rId9" Type="http://schemas.openxmlformats.org/officeDocument/2006/relationships/image" Target="../media/image28.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xC-c7E5PK0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EFDC8-269D-4A97-9AF5-AC1D4CFDF98D}"/>
              </a:ext>
            </a:extLst>
          </p:cNvPr>
          <p:cNvSpPr>
            <a:spLocks noGrp="1"/>
          </p:cNvSpPr>
          <p:nvPr>
            <p:ph type="ctrTitle"/>
          </p:nvPr>
        </p:nvSpPr>
        <p:spPr/>
        <p:txBody>
          <a:bodyPr/>
          <a:lstStyle/>
          <a:p>
            <a:r>
              <a:rPr lang="en-GB" dirty="0"/>
              <a:t>Final project</a:t>
            </a:r>
          </a:p>
        </p:txBody>
      </p:sp>
      <p:sp>
        <p:nvSpPr>
          <p:cNvPr id="3" name="Subtítulo 2">
            <a:extLst>
              <a:ext uri="{FF2B5EF4-FFF2-40B4-BE49-F238E27FC236}">
                <a16:creationId xmlns:a16="http://schemas.microsoft.com/office/drawing/2014/main" id="{6903E83D-BB0A-43C4-A166-DDCCDFEC491F}"/>
              </a:ext>
            </a:extLst>
          </p:cNvPr>
          <p:cNvSpPr>
            <a:spLocks noGrp="1"/>
          </p:cNvSpPr>
          <p:nvPr>
            <p:ph type="subTitle" idx="1"/>
          </p:nvPr>
        </p:nvSpPr>
        <p:spPr/>
        <p:txBody>
          <a:bodyPr/>
          <a:lstStyle/>
          <a:p>
            <a:r>
              <a:rPr lang="en-GB" dirty="0"/>
              <a:t>Albert Hinojosa Rovira</a:t>
            </a:r>
          </a:p>
          <a:p>
            <a:r>
              <a:rPr lang="en-GB" dirty="0"/>
              <a:t>22/01/2020</a:t>
            </a:r>
          </a:p>
        </p:txBody>
      </p:sp>
    </p:spTree>
    <p:extLst>
      <p:ext uri="{BB962C8B-B14F-4D97-AF65-F5344CB8AC3E}">
        <p14:creationId xmlns:p14="http://schemas.microsoft.com/office/powerpoint/2010/main" val="138012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2EC8B-DCBA-4982-8638-CC3146F93285}"/>
              </a:ext>
            </a:extLst>
          </p:cNvPr>
          <p:cNvSpPr>
            <a:spLocks noGrp="1"/>
          </p:cNvSpPr>
          <p:nvPr>
            <p:ph type="title"/>
          </p:nvPr>
        </p:nvSpPr>
        <p:spPr/>
        <p:txBody>
          <a:bodyPr/>
          <a:lstStyle/>
          <a:p>
            <a:r>
              <a:rPr lang="en-GB" dirty="0"/>
              <a:t>The data – web scraping</a:t>
            </a:r>
          </a:p>
        </p:txBody>
      </p:sp>
      <p:pic>
        <p:nvPicPr>
          <p:cNvPr id="4" name="Imagen 3">
            <a:extLst>
              <a:ext uri="{FF2B5EF4-FFF2-40B4-BE49-F238E27FC236}">
                <a16:creationId xmlns:a16="http://schemas.microsoft.com/office/drawing/2014/main" id="{039BD64C-ACFB-4682-ACB3-6E26602E2571}"/>
              </a:ext>
            </a:extLst>
          </p:cNvPr>
          <p:cNvPicPr>
            <a:picLocks noChangeAspect="1"/>
          </p:cNvPicPr>
          <p:nvPr/>
        </p:nvPicPr>
        <p:blipFill rotWithShape="1">
          <a:blip r:embed="rId2"/>
          <a:srcRect t="18716"/>
          <a:stretch/>
        </p:blipFill>
        <p:spPr>
          <a:xfrm>
            <a:off x="820880" y="1433377"/>
            <a:ext cx="10453257" cy="5155333"/>
          </a:xfrm>
          <a:prstGeom prst="rect">
            <a:avLst/>
          </a:prstGeom>
        </p:spPr>
      </p:pic>
      <p:sp>
        <p:nvSpPr>
          <p:cNvPr id="5" name="Rectángulo 4">
            <a:extLst>
              <a:ext uri="{FF2B5EF4-FFF2-40B4-BE49-F238E27FC236}">
                <a16:creationId xmlns:a16="http://schemas.microsoft.com/office/drawing/2014/main" id="{396E9DBF-18F6-4DFE-B37E-D9B4683E18CF}"/>
              </a:ext>
            </a:extLst>
          </p:cNvPr>
          <p:cNvSpPr/>
          <p:nvPr/>
        </p:nvSpPr>
        <p:spPr>
          <a:xfrm>
            <a:off x="571501" y="3657601"/>
            <a:ext cx="1901535" cy="277437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10" descr="https://static.thenounproject.com/png/1743059-200.png">
            <a:extLst>
              <a:ext uri="{FF2B5EF4-FFF2-40B4-BE49-F238E27FC236}">
                <a16:creationId xmlns:a16="http://schemas.microsoft.com/office/drawing/2014/main" id="{C3E565C2-D416-4F62-9245-6681861C8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7873FA9-1EBF-4439-9C3F-6E5377625453}"/>
              </a:ext>
            </a:extLst>
          </p:cNvPr>
          <p:cNvSpPr txBox="1"/>
          <p:nvPr/>
        </p:nvSpPr>
        <p:spPr>
          <a:xfrm>
            <a:off x="820880" y="1074845"/>
            <a:ext cx="6972302" cy="369332"/>
          </a:xfrm>
          <a:prstGeom prst="rect">
            <a:avLst/>
          </a:prstGeom>
          <a:noFill/>
        </p:spPr>
        <p:txBody>
          <a:bodyPr wrap="square" rtlCol="0">
            <a:spAutoFit/>
          </a:bodyPr>
          <a:lstStyle/>
          <a:p>
            <a:r>
              <a:rPr lang="es-ES" dirty="0">
                <a:solidFill>
                  <a:schemeClr val="accent1">
                    <a:lumMod val="75000"/>
                  </a:schemeClr>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https://juegos.loteriasyapuestas.es/jugar/la-quiniela/apuesta/</a:t>
            </a:r>
            <a:endParaRPr lang="en-GB" dirty="0">
              <a:solidFill>
                <a:schemeClr val="accent1">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6844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0D7B6-FB68-4D83-AA0C-22A4B2497397}"/>
              </a:ext>
            </a:extLst>
          </p:cNvPr>
          <p:cNvSpPr>
            <a:spLocks noGrp="1"/>
          </p:cNvSpPr>
          <p:nvPr>
            <p:ph type="title"/>
          </p:nvPr>
        </p:nvSpPr>
        <p:spPr/>
        <p:txBody>
          <a:bodyPr/>
          <a:lstStyle/>
          <a:p>
            <a:r>
              <a:rPr lang="en-GB" dirty="0"/>
              <a:t>Machine learning models</a:t>
            </a:r>
          </a:p>
        </p:txBody>
      </p:sp>
      <p:sp>
        <p:nvSpPr>
          <p:cNvPr id="3" name="Marcador de contenido 2">
            <a:extLst>
              <a:ext uri="{FF2B5EF4-FFF2-40B4-BE49-F238E27FC236}">
                <a16:creationId xmlns:a16="http://schemas.microsoft.com/office/drawing/2014/main" id="{F6D66D7A-A1F9-4E5C-875E-53ABAC50A59A}"/>
              </a:ext>
            </a:extLst>
          </p:cNvPr>
          <p:cNvSpPr>
            <a:spLocks noGrp="1"/>
          </p:cNvSpPr>
          <p:nvPr>
            <p:ph idx="1"/>
          </p:nvPr>
        </p:nvSpPr>
        <p:spPr>
          <a:xfrm>
            <a:off x="2598048" y="1846336"/>
            <a:ext cx="3718866" cy="3765324"/>
          </a:xfrm>
        </p:spPr>
        <p:txBody>
          <a:bodyPr anchor="ctr" anchorCtr="0"/>
          <a:lstStyle/>
          <a:p>
            <a:pPr algn="ctr"/>
            <a:r>
              <a:rPr lang="en-GB" sz="2000" dirty="0"/>
              <a:t>Random Forest</a:t>
            </a:r>
          </a:p>
          <a:p>
            <a:pPr algn="ctr"/>
            <a:r>
              <a:rPr lang="en-GB" sz="2000" dirty="0"/>
              <a:t>Gradient Boosting  Trees</a:t>
            </a:r>
          </a:p>
          <a:p>
            <a:pPr algn="ctr"/>
            <a:r>
              <a:rPr lang="en-GB" sz="2000" dirty="0"/>
              <a:t>Xtreme Gradient Boosting (XGB)</a:t>
            </a:r>
          </a:p>
          <a:p>
            <a:pPr algn="ctr"/>
            <a:r>
              <a:rPr lang="en-GB" sz="2000" dirty="0"/>
              <a:t>Extra Trees Classifier</a:t>
            </a:r>
          </a:p>
          <a:p>
            <a:pPr algn="ctr"/>
            <a:r>
              <a:rPr lang="en-GB" sz="2000" dirty="0"/>
              <a:t>Support Vector Machine</a:t>
            </a:r>
          </a:p>
          <a:p>
            <a:pPr algn="ctr"/>
            <a:r>
              <a:rPr lang="en-GB" sz="2000" dirty="0"/>
              <a:t>KNN</a:t>
            </a:r>
          </a:p>
          <a:p>
            <a:pPr algn="ctr"/>
            <a:r>
              <a:rPr lang="en-GB" sz="2000" dirty="0"/>
              <a:t>Logistic Regression</a:t>
            </a:r>
          </a:p>
        </p:txBody>
      </p:sp>
      <p:pic>
        <p:nvPicPr>
          <p:cNvPr id="4" name="Picture 8" descr="https://static.thenounproject.com/png/1119933-200.png">
            <a:extLst>
              <a:ext uri="{FF2B5EF4-FFF2-40B4-BE49-F238E27FC236}">
                <a16:creationId xmlns:a16="http://schemas.microsoft.com/office/drawing/2014/main" id="{2F964065-0EBC-496C-92AC-C0C4C2EF9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38F483D-08BD-4AD4-A7F1-6F5518FA5DED}"/>
              </a:ext>
            </a:extLst>
          </p:cNvPr>
          <p:cNvSpPr txBox="1"/>
          <p:nvPr/>
        </p:nvSpPr>
        <p:spPr>
          <a:xfrm>
            <a:off x="7236972" y="2797974"/>
            <a:ext cx="1749833" cy="1862048"/>
          </a:xfrm>
          <a:prstGeom prst="rect">
            <a:avLst/>
          </a:prstGeom>
          <a:noFill/>
        </p:spPr>
        <p:txBody>
          <a:bodyPr wrap="square" rtlCol="0" anchor="ctr" anchorCtr="0">
            <a:spAutoFit/>
          </a:bodyPr>
          <a:lstStyle/>
          <a:p>
            <a:pPr algn="ctr">
              <a:spcBef>
                <a:spcPts val="600"/>
              </a:spcBef>
            </a:pPr>
            <a:r>
              <a:rPr lang="en-GB" sz="2000" dirty="0">
                <a:latin typeface="Calibri Light" panose="020F0302020204030204" pitchFamily="34" charset="0"/>
                <a:cs typeface="Calibri Light" panose="020F0302020204030204" pitchFamily="34" charset="0"/>
              </a:rPr>
              <a:t>Accuracy</a:t>
            </a:r>
          </a:p>
          <a:p>
            <a:pPr algn="ctr">
              <a:spcBef>
                <a:spcPts val="600"/>
              </a:spcBef>
            </a:pPr>
            <a:r>
              <a:rPr lang="en-GB" sz="2000" dirty="0">
                <a:latin typeface="Calibri Light" panose="020F0302020204030204" pitchFamily="34" charset="0"/>
                <a:cs typeface="Calibri Light" panose="020F0302020204030204" pitchFamily="34" charset="0"/>
              </a:rPr>
              <a:t>Kappa</a:t>
            </a:r>
          </a:p>
          <a:p>
            <a:pPr algn="ctr">
              <a:spcBef>
                <a:spcPts val="600"/>
              </a:spcBef>
            </a:pPr>
            <a:r>
              <a:rPr lang="en-GB" sz="2000" dirty="0">
                <a:latin typeface="Calibri Light" panose="020F0302020204030204" pitchFamily="34" charset="0"/>
                <a:cs typeface="Calibri Light" panose="020F0302020204030204" pitchFamily="34" charset="0"/>
              </a:rPr>
              <a:t>F1-Score</a:t>
            </a:r>
          </a:p>
          <a:p>
            <a:pPr algn="ctr">
              <a:spcBef>
                <a:spcPts val="600"/>
              </a:spcBef>
            </a:pPr>
            <a:r>
              <a:rPr lang="en-GB" sz="2000" dirty="0">
                <a:latin typeface="Calibri Light" panose="020F0302020204030204" pitchFamily="34" charset="0"/>
                <a:cs typeface="Calibri Light" panose="020F0302020204030204" pitchFamily="34" charset="0"/>
              </a:rPr>
              <a:t>Distribution of probabilities</a:t>
            </a:r>
          </a:p>
        </p:txBody>
      </p:sp>
      <p:sp>
        <p:nvSpPr>
          <p:cNvPr id="8" name="Cerrar llave 7">
            <a:extLst>
              <a:ext uri="{FF2B5EF4-FFF2-40B4-BE49-F238E27FC236}">
                <a16:creationId xmlns:a16="http://schemas.microsoft.com/office/drawing/2014/main" id="{CE929558-6C61-43D6-A15A-258E6A523A91}"/>
              </a:ext>
            </a:extLst>
          </p:cNvPr>
          <p:cNvSpPr/>
          <p:nvPr/>
        </p:nvSpPr>
        <p:spPr>
          <a:xfrm>
            <a:off x="6624990" y="2003083"/>
            <a:ext cx="328958" cy="345183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Cerrar llave 8">
            <a:extLst>
              <a:ext uri="{FF2B5EF4-FFF2-40B4-BE49-F238E27FC236}">
                <a16:creationId xmlns:a16="http://schemas.microsoft.com/office/drawing/2014/main" id="{FAFE6429-31DA-4A6B-868E-9E0D30B039FC}"/>
              </a:ext>
            </a:extLst>
          </p:cNvPr>
          <p:cNvSpPr/>
          <p:nvPr/>
        </p:nvSpPr>
        <p:spPr>
          <a:xfrm>
            <a:off x="9203917" y="2838785"/>
            <a:ext cx="328958" cy="1780426"/>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Cerrar llave 9">
            <a:extLst>
              <a:ext uri="{FF2B5EF4-FFF2-40B4-BE49-F238E27FC236}">
                <a16:creationId xmlns:a16="http://schemas.microsoft.com/office/drawing/2014/main" id="{78D8A62A-4D3F-48C2-950A-21BA17D6AC91}"/>
              </a:ext>
            </a:extLst>
          </p:cNvPr>
          <p:cNvSpPr/>
          <p:nvPr/>
        </p:nvSpPr>
        <p:spPr>
          <a:xfrm>
            <a:off x="1937603" y="2931053"/>
            <a:ext cx="328958" cy="159589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uadroTexto 10">
            <a:extLst>
              <a:ext uri="{FF2B5EF4-FFF2-40B4-BE49-F238E27FC236}">
                <a16:creationId xmlns:a16="http://schemas.microsoft.com/office/drawing/2014/main" id="{3010CAA2-3C5A-46AF-87CE-03BABF2D7E71}"/>
              </a:ext>
            </a:extLst>
          </p:cNvPr>
          <p:cNvSpPr txBox="1"/>
          <p:nvPr/>
        </p:nvSpPr>
        <p:spPr>
          <a:xfrm>
            <a:off x="814071" y="3221167"/>
            <a:ext cx="1002204" cy="1015663"/>
          </a:xfrm>
          <a:prstGeom prst="rect">
            <a:avLst/>
          </a:prstGeom>
          <a:noFill/>
        </p:spPr>
        <p:txBody>
          <a:bodyPr wrap="square" rtlCol="0" anchor="ctr" anchorCtr="0">
            <a:spAutoFit/>
          </a:bodyPr>
          <a:lstStyle/>
          <a:p>
            <a:pPr algn="ctr"/>
            <a:r>
              <a:rPr lang="en-GB" sz="2000" dirty="0">
                <a:latin typeface="Calibri Light" panose="020F0302020204030204" pitchFamily="34" charset="0"/>
                <a:cs typeface="Calibri Light" panose="020F0302020204030204" pitchFamily="34" charset="0"/>
              </a:rPr>
              <a:t>1</a:t>
            </a:r>
          </a:p>
          <a:p>
            <a:pPr algn="ctr"/>
            <a:r>
              <a:rPr lang="en-GB" sz="2000" dirty="0">
                <a:latin typeface="Calibri Light" panose="020F0302020204030204" pitchFamily="34" charset="0"/>
                <a:cs typeface="Calibri Light" panose="020F0302020204030204" pitchFamily="34" charset="0"/>
              </a:rPr>
              <a:t>X </a:t>
            </a:r>
          </a:p>
          <a:p>
            <a:pPr algn="ctr"/>
            <a:r>
              <a:rPr lang="en-GB" sz="2000" dirty="0">
                <a:latin typeface="Calibri Light" panose="020F0302020204030204" pitchFamily="34" charset="0"/>
                <a:cs typeface="Calibri Light" panose="020F0302020204030204" pitchFamily="34" charset="0"/>
              </a:rPr>
              <a:t>2</a:t>
            </a:r>
          </a:p>
        </p:txBody>
      </p:sp>
      <p:sp>
        <p:nvSpPr>
          <p:cNvPr id="7" name="CuadroTexto 6">
            <a:extLst>
              <a:ext uri="{FF2B5EF4-FFF2-40B4-BE49-F238E27FC236}">
                <a16:creationId xmlns:a16="http://schemas.microsoft.com/office/drawing/2014/main" id="{86D0534C-4092-4F1B-AE00-D1BE135E1FC9}"/>
              </a:ext>
            </a:extLst>
          </p:cNvPr>
          <p:cNvSpPr txBox="1"/>
          <p:nvPr/>
        </p:nvSpPr>
        <p:spPr>
          <a:xfrm>
            <a:off x="9845458" y="3405833"/>
            <a:ext cx="1749833" cy="646331"/>
          </a:xfrm>
          <a:prstGeom prst="rect">
            <a:avLst/>
          </a:prstGeom>
          <a:noFill/>
        </p:spPr>
        <p:txBody>
          <a:bodyPr wrap="square" rtlCol="0">
            <a:spAutoFit/>
          </a:bodyPr>
          <a:lstStyle/>
          <a:p>
            <a:pPr algn="ctr"/>
            <a:r>
              <a:rPr lang="en-GB" b="1" dirty="0">
                <a:latin typeface="Calibri "/>
                <a:cs typeface="Calibri Light" panose="020F0302020204030204" pitchFamily="34" charset="0"/>
              </a:rPr>
              <a:t>LOGISTIC REGRESSION</a:t>
            </a:r>
          </a:p>
        </p:txBody>
      </p:sp>
    </p:spTree>
    <p:extLst>
      <p:ext uri="{BB962C8B-B14F-4D97-AF65-F5344CB8AC3E}">
        <p14:creationId xmlns:p14="http://schemas.microsoft.com/office/powerpoint/2010/main" val="241545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81D6A-E536-4A5E-B264-1E296D481C8A}"/>
              </a:ext>
            </a:extLst>
          </p:cNvPr>
          <p:cNvSpPr>
            <a:spLocks noGrp="1"/>
          </p:cNvSpPr>
          <p:nvPr>
            <p:ph type="title"/>
          </p:nvPr>
        </p:nvSpPr>
        <p:spPr/>
        <p:txBody>
          <a:bodyPr/>
          <a:lstStyle/>
          <a:p>
            <a:r>
              <a:rPr lang="en-GB" dirty="0"/>
              <a:t>probabilities FOR MODEL SELECTION</a:t>
            </a:r>
          </a:p>
        </p:txBody>
      </p:sp>
      <p:pic>
        <p:nvPicPr>
          <p:cNvPr id="4" name="Picture 6" descr="https://static.thenounproject.com/png/2475107-200.png">
            <a:extLst>
              <a:ext uri="{FF2B5EF4-FFF2-40B4-BE49-F238E27FC236}">
                <a16:creationId xmlns:a16="http://schemas.microsoft.com/office/drawing/2014/main" id="{A0675E09-1B5F-4D2D-97BB-C9EC6F3B8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9127D4E-8D75-4C69-B646-02D561FE3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828" y="2297518"/>
            <a:ext cx="2681097" cy="17873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F60D9BA-531B-4783-BB01-376154172C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828" y="4472071"/>
            <a:ext cx="2681097" cy="179454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6FAF9615-7CA1-4909-BD4D-2CAEFBDFD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262"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1F5AA95-2DFF-40DE-9A37-3A968E3654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0697"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2A81647B-FEF1-4FB6-82EF-7503BD66F2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0697" y="2304668"/>
            <a:ext cx="2681097" cy="1773099"/>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020E611B-0C1F-425E-8315-62D8AFA48028}"/>
              </a:ext>
            </a:extLst>
          </p:cNvPr>
          <p:cNvSpPr txBox="1"/>
          <p:nvPr/>
        </p:nvSpPr>
        <p:spPr>
          <a:xfrm rot="16200000">
            <a:off x="234217" y="5215457"/>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LOGISTIC</a:t>
            </a:r>
          </a:p>
        </p:txBody>
      </p:sp>
      <p:sp>
        <p:nvSpPr>
          <p:cNvPr id="18" name="CuadroTexto 17">
            <a:extLst>
              <a:ext uri="{FF2B5EF4-FFF2-40B4-BE49-F238E27FC236}">
                <a16:creationId xmlns:a16="http://schemas.microsoft.com/office/drawing/2014/main" id="{8DAB7150-453C-40FD-AC66-AE5B56D4F4EE}"/>
              </a:ext>
            </a:extLst>
          </p:cNvPr>
          <p:cNvSpPr txBox="1"/>
          <p:nvPr/>
        </p:nvSpPr>
        <p:spPr>
          <a:xfrm rot="16200000">
            <a:off x="230447" y="3037329"/>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OTHER</a:t>
            </a:r>
          </a:p>
        </p:txBody>
      </p:sp>
      <p:pic>
        <p:nvPicPr>
          <p:cNvPr id="7184" name="Picture 16">
            <a:extLst>
              <a:ext uri="{FF2B5EF4-FFF2-40B4-BE49-F238E27FC236}">
                <a16:creationId xmlns:a16="http://schemas.microsoft.com/office/drawing/2014/main" id="{6FC4B339-DA23-49C0-B988-CBFB206B9C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262" y="2303817"/>
            <a:ext cx="2683669" cy="1774800"/>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49FC1E66-54B4-41F4-994B-DCC4D5533F10}"/>
              </a:ext>
            </a:extLst>
          </p:cNvPr>
          <p:cNvSpPr txBox="1"/>
          <p:nvPr/>
        </p:nvSpPr>
        <p:spPr>
          <a:xfrm>
            <a:off x="1958210" y="1721621"/>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1 - PROBABILITIES</a:t>
            </a:r>
          </a:p>
        </p:txBody>
      </p:sp>
      <p:sp>
        <p:nvSpPr>
          <p:cNvPr id="21" name="CuadroTexto 20">
            <a:extLst>
              <a:ext uri="{FF2B5EF4-FFF2-40B4-BE49-F238E27FC236}">
                <a16:creationId xmlns:a16="http://schemas.microsoft.com/office/drawing/2014/main" id="{09A8A13D-6EC5-43C7-BB4E-0D77D2FFB5BC}"/>
              </a:ext>
            </a:extLst>
          </p:cNvPr>
          <p:cNvSpPr txBox="1"/>
          <p:nvPr/>
        </p:nvSpPr>
        <p:spPr>
          <a:xfrm>
            <a:off x="5360705" y="1721620"/>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2 - PROBABILITIES</a:t>
            </a:r>
          </a:p>
        </p:txBody>
      </p:sp>
      <p:sp>
        <p:nvSpPr>
          <p:cNvPr id="22" name="CuadroTexto 21">
            <a:extLst>
              <a:ext uri="{FF2B5EF4-FFF2-40B4-BE49-F238E27FC236}">
                <a16:creationId xmlns:a16="http://schemas.microsoft.com/office/drawing/2014/main" id="{B5060E08-D737-4184-9058-E637E8FC250A}"/>
              </a:ext>
            </a:extLst>
          </p:cNvPr>
          <p:cNvSpPr txBox="1"/>
          <p:nvPr/>
        </p:nvSpPr>
        <p:spPr>
          <a:xfrm>
            <a:off x="8776126" y="1717754"/>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X - PROBABILITIES</a:t>
            </a:r>
          </a:p>
        </p:txBody>
      </p:sp>
    </p:spTree>
    <p:extLst>
      <p:ext uri="{BB962C8B-B14F-4D97-AF65-F5344CB8AC3E}">
        <p14:creationId xmlns:p14="http://schemas.microsoft.com/office/powerpoint/2010/main" val="98059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ángulo 77">
            <a:extLst>
              <a:ext uri="{FF2B5EF4-FFF2-40B4-BE49-F238E27FC236}">
                <a16:creationId xmlns:a16="http://schemas.microsoft.com/office/drawing/2014/main" id="{B8F2E1DF-DE4A-47AC-942E-48CBA478889C}"/>
              </a:ext>
            </a:extLst>
          </p:cNvPr>
          <p:cNvSpPr>
            <a:spLocks noChangeAspect="1"/>
          </p:cNvSpPr>
          <p:nvPr/>
        </p:nvSpPr>
        <p:spPr>
          <a:xfrm>
            <a:off x="5760405" y="4828243"/>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ángulo 74">
            <a:extLst>
              <a:ext uri="{FF2B5EF4-FFF2-40B4-BE49-F238E27FC236}">
                <a16:creationId xmlns:a16="http://schemas.microsoft.com/office/drawing/2014/main" id="{8C620F1A-35F3-4DF9-AB4E-E682A9291165}"/>
              </a:ext>
            </a:extLst>
          </p:cNvPr>
          <p:cNvSpPr>
            <a:spLocks noChangeAspect="1"/>
          </p:cNvSpPr>
          <p:nvPr/>
        </p:nvSpPr>
        <p:spPr>
          <a:xfrm>
            <a:off x="7827539" y="4826230"/>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upo 10">
            <a:extLst>
              <a:ext uri="{FF2B5EF4-FFF2-40B4-BE49-F238E27FC236}">
                <a16:creationId xmlns:a16="http://schemas.microsoft.com/office/drawing/2014/main" id="{3B853A57-3873-4F88-8FB6-C9C09FE2FADD}"/>
              </a:ext>
            </a:extLst>
          </p:cNvPr>
          <p:cNvGrpSpPr>
            <a:grpSpLocks noChangeAspect="1"/>
          </p:cNvGrpSpPr>
          <p:nvPr/>
        </p:nvGrpSpPr>
        <p:grpSpPr>
          <a:xfrm>
            <a:off x="5759045" y="1854589"/>
            <a:ext cx="1080000" cy="1080000"/>
            <a:chOff x="9566823" y="1066237"/>
            <a:chExt cx="1080000" cy="1080000"/>
          </a:xfrm>
        </p:grpSpPr>
        <p:pic>
          <p:nvPicPr>
            <p:cNvPr id="5124" name="Picture 4" descr="https://static.thenounproject.com/png/2201549-200.png">
              <a:extLst>
                <a:ext uri="{FF2B5EF4-FFF2-40B4-BE49-F238E27FC236}">
                  <a16:creationId xmlns:a16="http://schemas.microsoft.com/office/drawing/2014/main" id="{A5CC930A-CBB8-409F-9957-FD4C24D59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046" y="1232460"/>
              <a:ext cx="747554" cy="74755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F4370E1-71A6-4A3E-89B9-8823C8DD1D73}"/>
                </a:ext>
              </a:extLst>
            </p:cNvPr>
            <p:cNvSpPr>
              <a:spLocks noChangeAspect="1"/>
            </p:cNvSpPr>
            <p:nvPr/>
          </p:nvSpPr>
          <p:spPr>
            <a:xfrm>
              <a:off x="9566823" y="106623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upo 6">
            <a:extLst>
              <a:ext uri="{FF2B5EF4-FFF2-40B4-BE49-F238E27FC236}">
                <a16:creationId xmlns:a16="http://schemas.microsoft.com/office/drawing/2014/main" id="{BC3D2109-0986-4E2B-BE07-CA8A37CA8898}"/>
              </a:ext>
            </a:extLst>
          </p:cNvPr>
          <p:cNvGrpSpPr>
            <a:grpSpLocks noChangeAspect="1"/>
          </p:cNvGrpSpPr>
          <p:nvPr/>
        </p:nvGrpSpPr>
        <p:grpSpPr>
          <a:xfrm>
            <a:off x="998406" y="1853446"/>
            <a:ext cx="1101600" cy="1101600"/>
            <a:chOff x="8129210" y="370092"/>
            <a:chExt cx="1101075" cy="1101075"/>
          </a:xfrm>
        </p:grpSpPr>
        <p:pic>
          <p:nvPicPr>
            <p:cNvPr id="4" name="Imagen 3">
              <a:extLst>
                <a:ext uri="{FF2B5EF4-FFF2-40B4-BE49-F238E27FC236}">
                  <a16:creationId xmlns:a16="http://schemas.microsoft.com/office/drawing/2014/main" id="{C1524B41-4D39-48F4-B631-6ABF63449929}"/>
                </a:ext>
              </a:extLst>
            </p:cNvPr>
            <p:cNvPicPr>
              <a:picLocks noChangeAspect="1"/>
            </p:cNvPicPr>
            <p:nvPr/>
          </p:nvPicPr>
          <p:blipFill>
            <a:blip r:embed="rId3"/>
            <a:stretch>
              <a:fillRect/>
            </a:stretch>
          </p:blipFill>
          <p:spPr>
            <a:xfrm>
              <a:off x="8129210" y="370092"/>
              <a:ext cx="1101075" cy="1101075"/>
            </a:xfrm>
            <a:prstGeom prst="rect">
              <a:avLst/>
            </a:prstGeom>
          </p:spPr>
        </p:pic>
        <p:sp>
          <p:nvSpPr>
            <p:cNvPr id="28" name="Rectángulo 27">
              <a:extLst>
                <a:ext uri="{FF2B5EF4-FFF2-40B4-BE49-F238E27FC236}">
                  <a16:creationId xmlns:a16="http://schemas.microsoft.com/office/drawing/2014/main" id="{C1FFD119-A326-4305-AC08-A9FD6E6B7F6B}"/>
                </a:ext>
              </a:extLst>
            </p:cNvPr>
            <p:cNvSpPr>
              <a:spLocks noChangeAspect="1"/>
            </p:cNvSpPr>
            <p:nvPr/>
          </p:nvSpPr>
          <p:spPr>
            <a:xfrm>
              <a:off x="8139747" y="380629"/>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upo 12">
            <a:extLst>
              <a:ext uri="{FF2B5EF4-FFF2-40B4-BE49-F238E27FC236}">
                <a16:creationId xmlns:a16="http://schemas.microsoft.com/office/drawing/2014/main" id="{0D562B4C-E0D4-42AB-B3DC-CC3EDF0A81DA}"/>
              </a:ext>
            </a:extLst>
          </p:cNvPr>
          <p:cNvGrpSpPr>
            <a:grpSpLocks noChangeAspect="1"/>
          </p:cNvGrpSpPr>
          <p:nvPr/>
        </p:nvGrpSpPr>
        <p:grpSpPr>
          <a:xfrm>
            <a:off x="1622787" y="3315598"/>
            <a:ext cx="1080000" cy="1080000"/>
            <a:chOff x="9566823" y="2300812"/>
            <a:chExt cx="1080000" cy="1080000"/>
          </a:xfrm>
        </p:grpSpPr>
        <p:pic>
          <p:nvPicPr>
            <p:cNvPr id="2" name="Picture 10" descr="https://static.thenounproject.com/png/1743059-200.png">
              <a:extLst>
                <a:ext uri="{FF2B5EF4-FFF2-40B4-BE49-F238E27FC236}">
                  <a16:creationId xmlns:a16="http://schemas.microsoft.com/office/drawing/2014/main" id="{6FB749CA-FFC2-4504-A4D5-ECFC99FC6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106" y="2424095"/>
              <a:ext cx="833435" cy="833435"/>
            </a:xfrm>
            <a:prstGeom prst="rect">
              <a:avLst/>
            </a:prstGeom>
            <a:noFill/>
            <a:extLst>
              <a:ext uri="{909E8E84-426E-40DD-AFC4-6F175D3DCCD1}">
                <a14:hiddenFill xmlns:a14="http://schemas.microsoft.com/office/drawing/2010/main">
                  <a:solidFill>
                    <a:srgbClr val="FFFFFF"/>
                  </a:solidFill>
                </a14:hiddenFill>
              </a:ext>
            </a:extLst>
          </p:spPr>
        </p:pic>
        <p:sp>
          <p:nvSpPr>
            <p:cNvPr id="29" name="Rectángulo 28">
              <a:extLst>
                <a:ext uri="{FF2B5EF4-FFF2-40B4-BE49-F238E27FC236}">
                  <a16:creationId xmlns:a16="http://schemas.microsoft.com/office/drawing/2014/main" id="{B86D1C90-F891-44BD-96B6-2083FE7B6FB2}"/>
                </a:ext>
              </a:extLst>
            </p:cNvPr>
            <p:cNvSpPr>
              <a:spLocks noChangeAspect="1"/>
            </p:cNvSpPr>
            <p:nvPr/>
          </p:nvSpPr>
          <p:spPr>
            <a:xfrm>
              <a:off x="9566823" y="2300812"/>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upo 9">
            <a:extLst>
              <a:ext uri="{FF2B5EF4-FFF2-40B4-BE49-F238E27FC236}">
                <a16:creationId xmlns:a16="http://schemas.microsoft.com/office/drawing/2014/main" id="{7CA93E83-F64B-4918-A43C-033238BC5572}"/>
              </a:ext>
            </a:extLst>
          </p:cNvPr>
          <p:cNvGrpSpPr>
            <a:grpSpLocks noChangeAspect="1"/>
          </p:cNvGrpSpPr>
          <p:nvPr/>
        </p:nvGrpSpPr>
        <p:grpSpPr>
          <a:xfrm>
            <a:off x="2253128" y="1865127"/>
            <a:ext cx="1080000" cy="1080000"/>
            <a:chOff x="8109843" y="1816458"/>
            <a:chExt cx="1080000" cy="1080000"/>
          </a:xfrm>
        </p:grpSpPr>
        <p:pic>
          <p:nvPicPr>
            <p:cNvPr id="95" name="Picture 10" descr="https://static.thenounproject.com/png/768881-200.png">
              <a:extLst>
                <a:ext uri="{FF2B5EF4-FFF2-40B4-BE49-F238E27FC236}">
                  <a16:creationId xmlns:a16="http://schemas.microsoft.com/office/drawing/2014/main" id="{BEC79B8E-9796-4CE3-87BB-BD9BDD293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C57C74D0-A1B3-48FB-9176-F1EE63A8CD32}"/>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upo 13">
            <a:extLst>
              <a:ext uri="{FF2B5EF4-FFF2-40B4-BE49-F238E27FC236}">
                <a16:creationId xmlns:a16="http://schemas.microsoft.com/office/drawing/2014/main" id="{DC4109AB-4A8D-43B9-9105-6F9D8A63E5A1}"/>
              </a:ext>
            </a:extLst>
          </p:cNvPr>
          <p:cNvGrpSpPr>
            <a:grpSpLocks noChangeAspect="1"/>
          </p:cNvGrpSpPr>
          <p:nvPr/>
        </p:nvGrpSpPr>
        <p:grpSpPr>
          <a:xfrm>
            <a:off x="1622787" y="4826229"/>
            <a:ext cx="1080000" cy="1080000"/>
            <a:chOff x="1006323" y="2633457"/>
            <a:chExt cx="1080000" cy="1080000"/>
          </a:xfrm>
        </p:grpSpPr>
        <p:pic>
          <p:nvPicPr>
            <p:cNvPr id="5122" name="Picture 2" descr="https://static.thenounproject.com/png/1298585-200.png">
              <a:extLst>
                <a:ext uri="{FF2B5EF4-FFF2-40B4-BE49-F238E27FC236}">
                  <a16:creationId xmlns:a16="http://schemas.microsoft.com/office/drawing/2014/main" id="{62DB8BB3-6B2D-4338-AB5D-A48F592172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323" y="263345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E26C309E-1909-49DA-B52A-AFAD0D10926F}"/>
                </a:ext>
              </a:extLst>
            </p:cNvPr>
            <p:cNvSpPr>
              <a:spLocks noChangeAspect="1"/>
            </p:cNvSpPr>
            <p:nvPr/>
          </p:nvSpPr>
          <p:spPr>
            <a:xfrm>
              <a:off x="1006323" y="263345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upo 16">
            <a:extLst>
              <a:ext uri="{FF2B5EF4-FFF2-40B4-BE49-F238E27FC236}">
                <a16:creationId xmlns:a16="http://schemas.microsoft.com/office/drawing/2014/main" id="{5903865A-5BE3-4247-8ECF-7AE888C0BBD9}"/>
              </a:ext>
            </a:extLst>
          </p:cNvPr>
          <p:cNvGrpSpPr>
            <a:grpSpLocks noChangeAspect="1"/>
          </p:cNvGrpSpPr>
          <p:nvPr/>
        </p:nvGrpSpPr>
        <p:grpSpPr>
          <a:xfrm>
            <a:off x="3690916" y="3315598"/>
            <a:ext cx="1080000" cy="1080000"/>
            <a:chOff x="2659340" y="169470"/>
            <a:chExt cx="1080000" cy="1080000"/>
          </a:xfrm>
        </p:grpSpPr>
        <p:pic>
          <p:nvPicPr>
            <p:cNvPr id="8" name="Picture 8" descr="https://static.thenounproject.com/png/1119933-200.png">
              <a:extLst>
                <a:ext uri="{FF2B5EF4-FFF2-40B4-BE49-F238E27FC236}">
                  <a16:creationId xmlns:a16="http://schemas.microsoft.com/office/drawing/2014/main" id="{14DB48E0-F5EA-460E-9D5E-490042314B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501" y="333631"/>
              <a:ext cx="751679" cy="751679"/>
            </a:xfrm>
            <a:prstGeom prst="rect">
              <a:avLst/>
            </a:prstGeom>
            <a:noFill/>
            <a:extLst>
              <a:ext uri="{909E8E84-426E-40DD-AFC4-6F175D3DCCD1}">
                <a14:hiddenFill xmlns:a14="http://schemas.microsoft.com/office/drawing/2010/main">
                  <a:solidFill>
                    <a:srgbClr val="FFFFFF"/>
                  </a:solidFill>
                </a14:hiddenFill>
              </a:ext>
            </a:extLst>
          </p:spPr>
        </p:pic>
        <p:sp>
          <p:nvSpPr>
            <p:cNvPr id="40" name="Rectángulo 39">
              <a:extLst>
                <a:ext uri="{FF2B5EF4-FFF2-40B4-BE49-F238E27FC236}">
                  <a16:creationId xmlns:a16="http://schemas.microsoft.com/office/drawing/2014/main" id="{D50B79F9-DE03-4386-AC6C-48FBBAAFB427}"/>
                </a:ext>
              </a:extLst>
            </p:cNvPr>
            <p:cNvSpPr>
              <a:spLocks noChangeAspect="1"/>
            </p:cNvSpPr>
            <p:nvPr/>
          </p:nvSpPr>
          <p:spPr>
            <a:xfrm>
              <a:off x="2659340"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upo 15">
            <a:extLst>
              <a:ext uri="{FF2B5EF4-FFF2-40B4-BE49-F238E27FC236}">
                <a16:creationId xmlns:a16="http://schemas.microsoft.com/office/drawing/2014/main" id="{DA703989-0963-41C3-9552-5C6D5BE86BD7}"/>
              </a:ext>
            </a:extLst>
          </p:cNvPr>
          <p:cNvGrpSpPr>
            <a:grpSpLocks noChangeAspect="1"/>
          </p:cNvGrpSpPr>
          <p:nvPr/>
        </p:nvGrpSpPr>
        <p:grpSpPr>
          <a:xfrm>
            <a:off x="7827175" y="3314097"/>
            <a:ext cx="1080000" cy="1080000"/>
            <a:chOff x="5548479" y="169470"/>
            <a:chExt cx="1080000" cy="1080000"/>
          </a:xfrm>
        </p:grpSpPr>
        <p:pic>
          <p:nvPicPr>
            <p:cNvPr id="9" name="Picture 6" descr="https://static.thenounproject.com/png/2475107-200.png">
              <a:extLst>
                <a:ext uri="{FF2B5EF4-FFF2-40B4-BE49-F238E27FC236}">
                  <a16:creationId xmlns:a16="http://schemas.microsoft.com/office/drawing/2014/main" id="{531068DA-987B-425E-8143-DD2EB4222E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988" y="303979"/>
              <a:ext cx="810983" cy="810983"/>
            </a:xfrm>
            <a:prstGeom prst="rect">
              <a:avLst/>
            </a:prstGeom>
            <a:noFill/>
            <a:extLst>
              <a:ext uri="{909E8E84-426E-40DD-AFC4-6F175D3DCCD1}">
                <a14:hiddenFill xmlns:a14="http://schemas.microsoft.com/office/drawing/2010/main">
                  <a:solidFill>
                    <a:srgbClr val="FFFFFF"/>
                  </a:solidFill>
                </a14:hiddenFill>
              </a:ext>
            </a:extLst>
          </p:spPr>
        </p:pic>
        <p:sp>
          <p:nvSpPr>
            <p:cNvPr id="41" name="Rectángulo 40">
              <a:extLst>
                <a:ext uri="{FF2B5EF4-FFF2-40B4-BE49-F238E27FC236}">
                  <a16:creationId xmlns:a16="http://schemas.microsoft.com/office/drawing/2014/main" id="{7F2EA78A-1058-4EA1-897E-F6D1B7F0856E}"/>
                </a:ext>
              </a:extLst>
            </p:cNvPr>
            <p:cNvSpPr>
              <a:spLocks noChangeAspect="1"/>
            </p:cNvSpPr>
            <p:nvPr/>
          </p:nvSpPr>
          <p:spPr>
            <a:xfrm>
              <a:off x="5548479"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upo 43">
            <a:extLst>
              <a:ext uri="{FF2B5EF4-FFF2-40B4-BE49-F238E27FC236}">
                <a16:creationId xmlns:a16="http://schemas.microsoft.com/office/drawing/2014/main" id="{4BF6BC37-7DEB-4737-B539-231FF1FD17CF}"/>
              </a:ext>
            </a:extLst>
          </p:cNvPr>
          <p:cNvGrpSpPr>
            <a:grpSpLocks noChangeAspect="1"/>
          </p:cNvGrpSpPr>
          <p:nvPr/>
        </p:nvGrpSpPr>
        <p:grpSpPr>
          <a:xfrm>
            <a:off x="10029213" y="5012971"/>
            <a:ext cx="1080000" cy="1080000"/>
            <a:chOff x="8109843" y="1816458"/>
            <a:chExt cx="1080000" cy="1080000"/>
          </a:xfrm>
        </p:grpSpPr>
        <p:pic>
          <p:nvPicPr>
            <p:cNvPr id="45" name="Picture 10" descr="https://static.thenounproject.com/png/768881-200.png">
              <a:extLst>
                <a:ext uri="{FF2B5EF4-FFF2-40B4-BE49-F238E27FC236}">
                  <a16:creationId xmlns:a16="http://schemas.microsoft.com/office/drawing/2014/main" id="{6C4DC6ED-E73A-49C6-AD80-1BFB269CC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46" name="Rectángulo 45">
              <a:extLst>
                <a:ext uri="{FF2B5EF4-FFF2-40B4-BE49-F238E27FC236}">
                  <a16:creationId xmlns:a16="http://schemas.microsoft.com/office/drawing/2014/main" id="{46046C95-BFC0-4FD0-BD13-CAA90F6A7214}"/>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upo 32">
            <a:extLst>
              <a:ext uri="{FF2B5EF4-FFF2-40B4-BE49-F238E27FC236}">
                <a16:creationId xmlns:a16="http://schemas.microsoft.com/office/drawing/2014/main" id="{0D65B7BA-E34A-491B-AA44-D1059BB29547}"/>
              </a:ext>
            </a:extLst>
          </p:cNvPr>
          <p:cNvGrpSpPr>
            <a:grpSpLocks noChangeAspect="1"/>
          </p:cNvGrpSpPr>
          <p:nvPr/>
        </p:nvGrpSpPr>
        <p:grpSpPr>
          <a:xfrm>
            <a:off x="5759045" y="4826229"/>
            <a:ext cx="3145550" cy="1453484"/>
            <a:chOff x="1589732" y="3429000"/>
            <a:chExt cx="3277543" cy="1514475"/>
          </a:xfrm>
        </p:grpSpPr>
        <p:pic>
          <p:nvPicPr>
            <p:cNvPr id="5128" name="Picture 8" descr="Resultat d'imatges de dash plotly">
              <a:extLst>
                <a:ext uri="{FF2B5EF4-FFF2-40B4-BE49-F238E27FC236}">
                  <a16:creationId xmlns:a16="http://schemas.microsoft.com/office/drawing/2014/main" id="{E3C1373D-2AC9-4875-8D71-6D1265FBFCF9}"/>
                </a:ext>
              </a:extLst>
            </p:cNvPr>
            <p:cNvPicPr>
              <a:picLocks noChangeAspect="1" noChangeArrowheads="1"/>
            </p:cNvPicPr>
            <p:nvPr/>
          </p:nvPicPr>
          <p:blipFill>
            <a:blip r:embed="rId9">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a:stretch>
              <a:fillRect/>
            </a:stretch>
          </p:blipFill>
          <p:spPr bwMode="auto">
            <a:xfrm>
              <a:off x="1758565" y="3553447"/>
              <a:ext cx="2939876" cy="1265581"/>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31">
              <a:extLst>
                <a:ext uri="{FF2B5EF4-FFF2-40B4-BE49-F238E27FC236}">
                  <a16:creationId xmlns:a16="http://schemas.microsoft.com/office/drawing/2014/main" id="{4C88D6AB-AC22-4B75-9560-C0C78B8DEFBE}"/>
                </a:ext>
              </a:extLst>
            </p:cNvPr>
            <p:cNvSpPr/>
            <p:nvPr/>
          </p:nvSpPr>
          <p:spPr>
            <a:xfrm>
              <a:off x="1589732" y="3429000"/>
              <a:ext cx="3277543" cy="151447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upo 33">
            <a:extLst>
              <a:ext uri="{FF2B5EF4-FFF2-40B4-BE49-F238E27FC236}">
                <a16:creationId xmlns:a16="http://schemas.microsoft.com/office/drawing/2014/main" id="{FEED570C-DE37-4A92-9A5B-1FFBB86D6865}"/>
              </a:ext>
            </a:extLst>
          </p:cNvPr>
          <p:cNvGrpSpPr>
            <a:grpSpLocks noChangeAspect="1"/>
          </p:cNvGrpSpPr>
          <p:nvPr/>
        </p:nvGrpSpPr>
        <p:grpSpPr>
          <a:xfrm>
            <a:off x="5759045" y="3314097"/>
            <a:ext cx="1080000" cy="1080000"/>
            <a:chOff x="3922362" y="338225"/>
            <a:chExt cx="1080000" cy="1080000"/>
          </a:xfrm>
        </p:grpSpPr>
        <p:sp>
          <p:nvSpPr>
            <p:cNvPr id="39" name="Rectángulo 38">
              <a:extLst>
                <a:ext uri="{FF2B5EF4-FFF2-40B4-BE49-F238E27FC236}">
                  <a16:creationId xmlns:a16="http://schemas.microsoft.com/office/drawing/2014/main" id="{EB004309-B7B1-46FE-A068-74725A92810B}"/>
                </a:ext>
              </a:extLst>
            </p:cNvPr>
            <p:cNvSpPr>
              <a:spLocks noChangeAspect="1"/>
            </p:cNvSpPr>
            <p:nvPr/>
          </p:nvSpPr>
          <p:spPr>
            <a:xfrm>
              <a:off x="3922362" y="338225"/>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https://static.thenounproject.com/png/2294007-200.png">
              <a:extLst>
                <a:ext uri="{FF2B5EF4-FFF2-40B4-BE49-F238E27FC236}">
                  <a16:creationId xmlns:a16="http://schemas.microsoft.com/office/drawing/2014/main" id="{618A5B8E-4AC1-44FF-A1D6-887DE26653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729" y="521592"/>
              <a:ext cx="713267" cy="713267"/>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ítulo 34">
            <a:extLst>
              <a:ext uri="{FF2B5EF4-FFF2-40B4-BE49-F238E27FC236}">
                <a16:creationId xmlns:a16="http://schemas.microsoft.com/office/drawing/2014/main" id="{745118E5-1659-4048-B1E9-0BA3B3A92483}"/>
              </a:ext>
            </a:extLst>
          </p:cNvPr>
          <p:cNvSpPr>
            <a:spLocks noGrp="1"/>
          </p:cNvSpPr>
          <p:nvPr>
            <p:ph type="title"/>
          </p:nvPr>
        </p:nvSpPr>
        <p:spPr/>
        <p:txBody>
          <a:bodyPr/>
          <a:lstStyle/>
          <a:p>
            <a:r>
              <a:rPr lang="en-GB" dirty="0"/>
              <a:t>Project workflow</a:t>
            </a:r>
          </a:p>
        </p:txBody>
      </p:sp>
      <p:sp>
        <p:nvSpPr>
          <p:cNvPr id="64" name="CuadroTexto 63">
            <a:extLst>
              <a:ext uri="{FF2B5EF4-FFF2-40B4-BE49-F238E27FC236}">
                <a16:creationId xmlns:a16="http://schemas.microsoft.com/office/drawing/2014/main" id="{83F90F6A-D24F-478E-9B46-04515E1E16EF}"/>
              </a:ext>
            </a:extLst>
          </p:cNvPr>
          <p:cNvSpPr txBox="1"/>
          <p:nvPr/>
        </p:nvSpPr>
        <p:spPr>
          <a:xfrm>
            <a:off x="2259478" y="1402569"/>
            <a:ext cx="1082293"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Game Results before 2019</a:t>
            </a:r>
          </a:p>
        </p:txBody>
      </p:sp>
      <p:sp>
        <p:nvSpPr>
          <p:cNvPr id="67" name="CuadroTexto 66">
            <a:extLst>
              <a:ext uri="{FF2B5EF4-FFF2-40B4-BE49-F238E27FC236}">
                <a16:creationId xmlns:a16="http://schemas.microsoft.com/office/drawing/2014/main" id="{128FD2B4-F4E1-4409-8A8F-578486BB907B}"/>
              </a:ext>
            </a:extLst>
          </p:cNvPr>
          <p:cNvSpPr txBox="1"/>
          <p:nvPr/>
        </p:nvSpPr>
        <p:spPr>
          <a:xfrm>
            <a:off x="1014196" y="1402569"/>
            <a:ext cx="1090537"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2019/2020 and after</a:t>
            </a:r>
          </a:p>
        </p:txBody>
      </p:sp>
      <p:cxnSp>
        <p:nvCxnSpPr>
          <p:cNvPr id="48" name="Conector recto de flecha 47">
            <a:extLst>
              <a:ext uri="{FF2B5EF4-FFF2-40B4-BE49-F238E27FC236}">
                <a16:creationId xmlns:a16="http://schemas.microsoft.com/office/drawing/2014/main" id="{BE561F74-A8B0-419A-A2FC-60221CE4002B}"/>
              </a:ext>
            </a:extLst>
          </p:cNvPr>
          <p:cNvCxnSpPr>
            <a:stCxn id="29" idx="3"/>
            <a:endCxn id="40" idx="1"/>
          </p:cNvCxnSpPr>
          <p:nvPr/>
        </p:nvCxnSpPr>
        <p:spPr>
          <a:xfrm>
            <a:off x="2702787" y="3855598"/>
            <a:ext cx="98812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206A885D-49D2-4BD9-AE34-D765FB251CFD}"/>
              </a:ext>
            </a:extLst>
          </p:cNvPr>
          <p:cNvCxnSpPr>
            <a:cxnSpLocks/>
            <a:stCxn id="40" idx="3"/>
            <a:endCxn id="39" idx="1"/>
          </p:cNvCxnSpPr>
          <p:nvPr/>
        </p:nvCxnSpPr>
        <p:spPr>
          <a:xfrm flipV="1">
            <a:off x="4770916" y="3854097"/>
            <a:ext cx="988129" cy="15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D4C03E6F-1F84-4CFC-8F93-F7CB506A5A9A}"/>
              </a:ext>
            </a:extLst>
          </p:cNvPr>
          <p:cNvCxnSpPr>
            <a:stCxn id="39" idx="3"/>
            <a:endCxn id="41" idx="1"/>
          </p:cNvCxnSpPr>
          <p:nvPr/>
        </p:nvCxnSpPr>
        <p:spPr>
          <a:xfrm>
            <a:off x="6839045" y="3854097"/>
            <a:ext cx="98813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31C0EBED-343F-41F5-85CD-9834A242A790}"/>
              </a:ext>
            </a:extLst>
          </p:cNvPr>
          <p:cNvCxnSpPr>
            <a:cxnSpLocks/>
            <a:stCxn id="41" idx="2"/>
            <a:endCxn id="75" idx="0"/>
          </p:cNvCxnSpPr>
          <p:nvPr/>
        </p:nvCxnSpPr>
        <p:spPr>
          <a:xfrm>
            <a:off x="8367175" y="4394097"/>
            <a:ext cx="364" cy="4321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8EB52B51-AE67-4B48-AFED-36B1E1F55934}"/>
              </a:ext>
            </a:extLst>
          </p:cNvPr>
          <p:cNvCxnSpPr>
            <a:stCxn id="39" idx="2"/>
            <a:endCxn id="78" idx="0"/>
          </p:cNvCxnSpPr>
          <p:nvPr/>
        </p:nvCxnSpPr>
        <p:spPr>
          <a:xfrm>
            <a:off x="6299045" y="4394097"/>
            <a:ext cx="1360" cy="43414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9A4F4976-7FBA-4A76-BC66-AB94EF1F4878}"/>
              </a:ext>
            </a:extLst>
          </p:cNvPr>
          <p:cNvCxnSpPr>
            <a:cxnSpLocks/>
            <a:stCxn id="3" idx="2"/>
            <a:endCxn id="39" idx="0"/>
          </p:cNvCxnSpPr>
          <p:nvPr/>
        </p:nvCxnSpPr>
        <p:spPr>
          <a:xfrm>
            <a:off x="6299045" y="2934589"/>
            <a:ext cx="0" cy="37950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6FAB5AD5-5C49-4EF3-9B2D-305EFD07AA5C}"/>
              </a:ext>
            </a:extLst>
          </p:cNvPr>
          <p:cNvCxnSpPr>
            <a:cxnSpLocks/>
          </p:cNvCxnSpPr>
          <p:nvPr/>
        </p:nvCxnSpPr>
        <p:spPr>
          <a:xfrm>
            <a:off x="1817016"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5099D842-A8FB-4AE1-A255-7C4BE19D0CCF}"/>
              </a:ext>
            </a:extLst>
          </p:cNvPr>
          <p:cNvCxnSpPr>
            <a:cxnSpLocks/>
          </p:cNvCxnSpPr>
          <p:nvPr/>
        </p:nvCxnSpPr>
        <p:spPr>
          <a:xfrm>
            <a:off x="2514723"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ector recto de flecha 92">
            <a:extLst>
              <a:ext uri="{FF2B5EF4-FFF2-40B4-BE49-F238E27FC236}">
                <a16:creationId xmlns:a16="http://schemas.microsoft.com/office/drawing/2014/main" id="{53CF3F53-CF22-49B5-8547-5ACF3764F4D4}"/>
              </a:ext>
            </a:extLst>
          </p:cNvPr>
          <p:cNvCxnSpPr>
            <a:cxnSpLocks/>
            <a:stCxn id="29" idx="2"/>
            <a:endCxn id="38" idx="0"/>
          </p:cNvCxnSpPr>
          <p:nvPr/>
        </p:nvCxnSpPr>
        <p:spPr>
          <a:xfrm>
            <a:off x="2162787" y="4395598"/>
            <a:ext cx="0" cy="430631"/>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357BD630-FD13-4F2F-A8E0-B2A0B6B25EB9}"/>
              </a:ext>
            </a:extLst>
          </p:cNvPr>
          <p:cNvCxnSpPr>
            <a:cxnSpLocks/>
            <a:stCxn id="32" idx="3"/>
            <a:endCxn id="46" idx="1"/>
          </p:cNvCxnSpPr>
          <p:nvPr/>
        </p:nvCxnSpPr>
        <p:spPr>
          <a:xfrm>
            <a:off x="8904595" y="5552971"/>
            <a:ext cx="112461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CuadroTexto 99">
            <a:extLst>
              <a:ext uri="{FF2B5EF4-FFF2-40B4-BE49-F238E27FC236}">
                <a16:creationId xmlns:a16="http://schemas.microsoft.com/office/drawing/2014/main" id="{D4D81109-90CA-45BD-9B56-7FDB0CC614D0}"/>
              </a:ext>
            </a:extLst>
          </p:cNvPr>
          <p:cNvSpPr txBox="1"/>
          <p:nvPr/>
        </p:nvSpPr>
        <p:spPr>
          <a:xfrm>
            <a:off x="5008455" y="1388947"/>
            <a:ext cx="258118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Web Scraping from </a:t>
            </a:r>
            <a:r>
              <a:rPr lang="en-GB" sz="1200" dirty="0" err="1">
                <a:latin typeface="Calibri Light" panose="020F0302020204030204" pitchFamily="34" charset="0"/>
                <a:cs typeface="Calibri Light" panose="020F0302020204030204" pitchFamily="34" charset="0"/>
              </a:rPr>
              <a:t>Quinielas</a:t>
            </a:r>
            <a:r>
              <a:rPr lang="en-GB" sz="1200" dirty="0">
                <a:latin typeface="Calibri Light" panose="020F0302020204030204" pitchFamily="34" charset="0"/>
                <a:cs typeface="Calibri Light" panose="020F0302020204030204" pitchFamily="34" charset="0"/>
              </a:rPr>
              <a:t> official webpage  with Beautiful Soup</a:t>
            </a:r>
          </a:p>
        </p:txBody>
      </p:sp>
      <p:sp>
        <p:nvSpPr>
          <p:cNvPr id="101" name="CuadroTexto 100">
            <a:extLst>
              <a:ext uri="{FF2B5EF4-FFF2-40B4-BE49-F238E27FC236}">
                <a16:creationId xmlns:a16="http://schemas.microsoft.com/office/drawing/2014/main" id="{BD669576-01D6-46EE-9625-2F623EE27DE1}"/>
              </a:ext>
            </a:extLst>
          </p:cNvPr>
          <p:cNvSpPr txBox="1"/>
          <p:nvPr/>
        </p:nvSpPr>
        <p:spPr>
          <a:xfrm>
            <a:off x="1200032" y="5919009"/>
            <a:ext cx="1903951"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Storing all the information in MongoDB Atlas</a:t>
            </a:r>
          </a:p>
        </p:txBody>
      </p:sp>
      <p:sp>
        <p:nvSpPr>
          <p:cNvPr id="103" name="CuadroTexto 102">
            <a:extLst>
              <a:ext uri="{FF2B5EF4-FFF2-40B4-BE49-F238E27FC236}">
                <a16:creationId xmlns:a16="http://schemas.microsoft.com/office/drawing/2014/main" id="{3DC4215E-EA40-4EA0-A5F7-ECDF11B7A71D}"/>
              </a:ext>
            </a:extLst>
          </p:cNvPr>
          <p:cNvSpPr txBox="1"/>
          <p:nvPr/>
        </p:nvSpPr>
        <p:spPr>
          <a:xfrm>
            <a:off x="7580444" y="2848455"/>
            <a:ext cx="167250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Probabilities for each game to have 1/X/2</a:t>
            </a:r>
          </a:p>
        </p:txBody>
      </p:sp>
      <p:sp>
        <p:nvSpPr>
          <p:cNvPr id="104" name="CuadroTexto 103">
            <a:extLst>
              <a:ext uri="{FF2B5EF4-FFF2-40B4-BE49-F238E27FC236}">
                <a16:creationId xmlns:a16="http://schemas.microsoft.com/office/drawing/2014/main" id="{93A9A706-F99B-44B1-914B-8AC6E7D4A184}"/>
              </a:ext>
            </a:extLst>
          </p:cNvPr>
          <p:cNvSpPr txBox="1"/>
          <p:nvPr/>
        </p:nvSpPr>
        <p:spPr>
          <a:xfrm>
            <a:off x="3289052" y="4397062"/>
            <a:ext cx="1903951"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Machine Learning models</a:t>
            </a:r>
          </a:p>
        </p:txBody>
      </p:sp>
      <p:sp>
        <p:nvSpPr>
          <p:cNvPr id="105" name="CuadroTexto 104">
            <a:extLst>
              <a:ext uri="{FF2B5EF4-FFF2-40B4-BE49-F238E27FC236}">
                <a16:creationId xmlns:a16="http://schemas.microsoft.com/office/drawing/2014/main" id="{07014496-F575-41A9-88F6-8E1DDD691016}"/>
              </a:ext>
            </a:extLst>
          </p:cNvPr>
          <p:cNvSpPr txBox="1"/>
          <p:nvPr/>
        </p:nvSpPr>
        <p:spPr>
          <a:xfrm>
            <a:off x="9732963" y="4731214"/>
            <a:ext cx="1672500"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Final Predictions</a:t>
            </a:r>
          </a:p>
        </p:txBody>
      </p:sp>
    </p:spTree>
    <p:extLst>
      <p:ext uri="{BB962C8B-B14F-4D97-AF65-F5344CB8AC3E}">
        <p14:creationId xmlns:p14="http://schemas.microsoft.com/office/powerpoint/2010/main" val="144826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FC7722-957E-4968-B331-03B4539CA210}"/>
              </a:ext>
            </a:extLst>
          </p:cNvPr>
          <p:cNvPicPr>
            <a:picLocks noChangeAspect="1"/>
          </p:cNvPicPr>
          <p:nvPr/>
        </p:nvPicPr>
        <p:blipFill rotWithShape="1">
          <a:blip r:embed="rId2"/>
          <a:srcRect b="13399"/>
          <a:stretch/>
        </p:blipFill>
        <p:spPr>
          <a:xfrm>
            <a:off x="609600" y="443616"/>
            <a:ext cx="10972800" cy="5939073"/>
          </a:xfrm>
          <a:prstGeom prst="rect">
            <a:avLst/>
          </a:prstGeom>
          <a:ln>
            <a:solidFill>
              <a:schemeClr val="bg1">
                <a:lumMod val="65000"/>
              </a:schemeClr>
            </a:solidFill>
          </a:ln>
        </p:spPr>
      </p:pic>
    </p:spTree>
    <p:extLst>
      <p:ext uri="{BB962C8B-B14F-4D97-AF65-F5344CB8AC3E}">
        <p14:creationId xmlns:p14="http://schemas.microsoft.com/office/powerpoint/2010/main" val="364141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D4E97-0823-48F4-8487-AB50DC7205A5}"/>
              </a:ext>
            </a:extLst>
          </p:cNvPr>
          <p:cNvSpPr>
            <a:spLocks noGrp="1"/>
          </p:cNvSpPr>
          <p:nvPr>
            <p:ph type="title"/>
          </p:nvPr>
        </p:nvSpPr>
        <p:spPr/>
        <p:txBody>
          <a:bodyPr/>
          <a:lstStyle/>
          <a:p>
            <a:r>
              <a:rPr lang="en-GB" dirty="0"/>
              <a:t>Things to improve</a:t>
            </a:r>
          </a:p>
        </p:txBody>
      </p:sp>
      <p:sp>
        <p:nvSpPr>
          <p:cNvPr id="3" name="Marcador de contenido 2">
            <a:extLst>
              <a:ext uri="{FF2B5EF4-FFF2-40B4-BE49-F238E27FC236}">
                <a16:creationId xmlns:a16="http://schemas.microsoft.com/office/drawing/2014/main" id="{158D0443-C21C-4BDF-ACFA-81A6D592453C}"/>
              </a:ext>
            </a:extLst>
          </p:cNvPr>
          <p:cNvSpPr>
            <a:spLocks noGrp="1"/>
          </p:cNvSpPr>
          <p:nvPr>
            <p:ph idx="1"/>
          </p:nvPr>
        </p:nvSpPr>
        <p:spPr/>
        <p:txBody>
          <a:bodyPr/>
          <a:lstStyle/>
          <a:p>
            <a:r>
              <a:rPr lang="en-GB" dirty="0"/>
              <a:t>Store the WebApp in a cloud service.</a:t>
            </a:r>
          </a:p>
          <a:p>
            <a:r>
              <a:rPr lang="en-GB" dirty="0"/>
              <a:t>Automatize processes to access to a new season.</a:t>
            </a:r>
          </a:p>
          <a:p>
            <a:r>
              <a:rPr lang="en-GB" dirty="0"/>
              <a:t>Interface to manage dictionaries.</a:t>
            </a:r>
          </a:p>
          <a:p>
            <a:r>
              <a:rPr lang="en-GB" dirty="0"/>
              <a:t>Build better models with more information and make better predictions.</a:t>
            </a:r>
          </a:p>
          <a:p>
            <a:r>
              <a:rPr lang="en-GB" dirty="0"/>
              <a:t>Create a module to check bets created in the past.</a:t>
            </a:r>
          </a:p>
          <a:p>
            <a:r>
              <a:rPr lang="en-GB" dirty="0"/>
              <a:t>Don’t stop learning but start making money.</a:t>
            </a:r>
          </a:p>
        </p:txBody>
      </p:sp>
      <p:pic>
        <p:nvPicPr>
          <p:cNvPr id="5122" name="Picture 2" descr="Imatge relacionada">
            <a:extLst>
              <a:ext uri="{FF2B5EF4-FFF2-40B4-BE49-F238E27FC236}">
                <a16:creationId xmlns:a16="http://schemas.microsoft.com/office/drawing/2014/main" id="{D96B874E-9F06-453A-924F-B148BE68B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873" y="3655260"/>
            <a:ext cx="3807836" cy="280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95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9F1BEF3-CFDF-4C83-8BD1-53EF9D1A6B6E}"/>
              </a:ext>
            </a:extLst>
          </p:cNvPr>
          <p:cNvSpPr txBox="1"/>
          <p:nvPr/>
        </p:nvSpPr>
        <p:spPr>
          <a:xfrm>
            <a:off x="2400301" y="3023756"/>
            <a:ext cx="7387937" cy="830997"/>
          </a:xfrm>
          <a:prstGeom prst="rect">
            <a:avLst/>
          </a:prstGeom>
          <a:noFill/>
        </p:spPr>
        <p:txBody>
          <a:bodyPr wrap="square" rtlCol="0">
            <a:spAutoFit/>
          </a:bodyPr>
          <a:lstStyle/>
          <a:p>
            <a:pPr algn="ctr"/>
            <a:r>
              <a:rPr lang="en-GB" sz="4800" b="1" dirty="0">
                <a:latin typeface="Calibri "/>
              </a:rPr>
              <a:t>Thank you for your interest</a:t>
            </a:r>
          </a:p>
        </p:txBody>
      </p:sp>
    </p:spTree>
    <p:extLst>
      <p:ext uri="{BB962C8B-B14F-4D97-AF65-F5344CB8AC3E}">
        <p14:creationId xmlns:p14="http://schemas.microsoft.com/office/powerpoint/2010/main" val="98697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25FA474-4EFF-43C8-A1B9-043A70732445}"/>
              </a:ext>
            </a:extLst>
          </p:cNvPr>
          <p:cNvPicPr>
            <a:picLocks noChangeAspect="1"/>
          </p:cNvPicPr>
          <p:nvPr/>
        </p:nvPicPr>
        <p:blipFill>
          <a:blip r:embed="rId2"/>
          <a:stretch>
            <a:fillRect/>
          </a:stretch>
        </p:blipFill>
        <p:spPr>
          <a:xfrm>
            <a:off x="1174876" y="695325"/>
            <a:ext cx="9715500" cy="5467350"/>
          </a:xfrm>
          <a:prstGeom prst="rect">
            <a:avLst/>
          </a:prstGeom>
        </p:spPr>
      </p:pic>
    </p:spTree>
    <p:extLst>
      <p:ext uri="{BB962C8B-B14F-4D97-AF65-F5344CB8AC3E}">
        <p14:creationId xmlns:p14="http://schemas.microsoft.com/office/powerpoint/2010/main" val="419422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C1FD77B8-4E4F-497D-A401-F5806459AD06}"/>
              </a:ext>
            </a:extLst>
          </p:cNvPr>
          <p:cNvCxnSpPr>
            <a:cxnSpLocks/>
            <a:stCxn id="13" idx="2"/>
            <a:endCxn id="5" idx="6"/>
          </p:cNvCxnSpPr>
          <p:nvPr/>
        </p:nvCxnSpPr>
        <p:spPr>
          <a:xfrm flipH="1">
            <a:off x="1918560" y="2228316"/>
            <a:ext cx="14822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AB067B1-E36C-473D-8BE3-69042EAE72FB}"/>
              </a:ext>
            </a:extLst>
          </p:cNvPr>
          <p:cNvSpPr>
            <a:spLocks noGrp="1"/>
          </p:cNvSpPr>
          <p:nvPr>
            <p:ph type="title"/>
          </p:nvPr>
        </p:nvSpPr>
        <p:spPr/>
        <p:txBody>
          <a:bodyPr/>
          <a:lstStyle/>
          <a:p>
            <a:r>
              <a:rPr lang="en-GB" dirty="0"/>
              <a:t>WORK PROCESS</a:t>
            </a:r>
          </a:p>
        </p:txBody>
      </p:sp>
      <p:pic>
        <p:nvPicPr>
          <p:cNvPr id="4102" name="Picture 6" descr="https://static.thenounproject.com/png/2475107-200.png">
            <a:extLst>
              <a:ext uri="{FF2B5EF4-FFF2-40B4-BE49-F238E27FC236}">
                <a16:creationId xmlns:a16="http://schemas.microsoft.com/office/drawing/2014/main" id="{D7AC1322-8A2A-4BDB-BA9B-63A03A00A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278"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static.thenounproject.com/png/1119933-200.png">
            <a:extLst>
              <a:ext uri="{FF2B5EF4-FFF2-40B4-BE49-F238E27FC236}">
                <a16:creationId xmlns:a16="http://schemas.microsoft.com/office/drawing/2014/main" id="{EF2005AA-090C-4432-98DA-48018C2A4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076"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static.thenounproject.com/png/1743059-200.png">
            <a:extLst>
              <a:ext uri="{FF2B5EF4-FFF2-40B4-BE49-F238E27FC236}">
                <a16:creationId xmlns:a16="http://schemas.microsoft.com/office/drawing/2014/main" id="{4AB05E4B-5035-44DD-9A47-4BD580201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874"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EE847BB-D068-45D4-ADBB-15D68DBF2EA8}"/>
              </a:ext>
            </a:extLst>
          </p:cNvPr>
          <p:cNvSpPr txBox="1"/>
          <p:nvPr/>
        </p:nvSpPr>
        <p:spPr>
          <a:xfrm>
            <a:off x="606483"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COLLECT DATA</a:t>
            </a:r>
          </a:p>
        </p:txBody>
      </p:sp>
      <p:sp>
        <p:nvSpPr>
          <p:cNvPr id="10" name="CuadroTexto 9">
            <a:extLst>
              <a:ext uri="{FF2B5EF4-FFF2-40B4-BE49-F238E27FC236}">
                <a16:creationId xmlns:a16="http://schemas.microsoft.com/office/drawing/2014/main" id="{86062B7B-3BE7-48B7-AA3E-FEE5F2913847}"/>
              </a:ext>
            </a:extLst>
          </p:cNvPr>
          <p:cNvSpPr txBox="1"/>
          <p:nvPr/>
        </p:nvSpPr>
        <p:spPr>
          <a:xfrm>
            <a:off x="5254349"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GET PROBABILITIES</a:t>
            </a:r>
          </a:p>
        </p:txBody>
      </p:sp>
      <p:sp>
        <p:nvSpPr>
          <p:cNvPr id="11" name="CuadroTexto 10">
            <a:extLst>
              <a:ext uri="{FF2B5EF4-FFF2-40B4-BE49-F238E27FC236}">
                <a16:creationId xmlns:a16="http://schemas.microsoft.com/office/drawing/2014/main" id="{8B09DBF1-D3C0-49E4-8979-AE4DF913427A}"/>
              </a:ext>
            </a:extLst>
          </p:cNvPr>
          <p:cNvSpPr txBox="1"/>
          <p:nvPr/>
        </p:nvSpPr>
        <p:spPr>
          <a:xfrm>
            <a:off x="2930416"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ML MODELS</a:t>
            </a:r>
          </a:p>
        </p:txBody>
      </p:sp>
      <p:sp>
        <p:nvSpPr>
          <p:cNvPr id="5" name="Elipse 4">
            <a:extLst>
              <a:ext uri="{FF2B5EF4-FFF2-40B4-BE49-F238E27FC236}">
                <a16:creationId xmlns:a16="http://schemas.microsoft.com/office/drawing/2014/main" id="{1BDDF81E-568F-44D8-91CB-39CA25B264A3}"/>
              </a:ext>
            </a:extLst>
          </p:cNvPr>
          <p:cNvSpPr/>
          <p:nvPr/>
        </p:nvSpPr>
        <p:spPr>
          <a:xfrm>
            <a:off x="1076896"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1</a:t>
            </a:r>
          </a:p>
        </p:txBody>
      </p:sp>
      <p:sp>
        <p:nvSpPr>
          <p:cNvPr id="13" name="Elipse 12">
            <a:extLst>
              <a:ext uri="{FF2B5EF4-FFF2-40B4-BE49-F238E27FC236}">
                <a16:creationId xmlns:a16="http://schemas.microsoft.com/office/drawing/2014/main" id="{7A6940DD-4D7A-4471-BF85-2C1B75ADAEA5}"/>
              </a:ext>
            </a:extLst>
          </p:cNvPr>
          <p:cNvSpPr/>
          <p:nvPr/>
        </p:nvSpPr>
        <p:spPr>
          <a:xfrm>
            <a:off x="3400829"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2</a:t>
            </a:r>
          </a:p>
        </p:txBody>
      </p:sp>
      <p:sp>
        <p:nvSpPr>
          <p:cNvPr id="14" name="Elipse 13">
            <a:extLst>
              <a:ext uri="{FF2B5EF4-FFF2-40B4-BE49-F238E27FC236}">
                <a16:creationId xmlns:a16="http://schemas.microsoft.com/office/drawing/2014/main" id="{E7A8454A-65A7-47FE-86C5-FE9ECD26F535}"/>
              </a:ext>
            </a:extLst>
          </p:cNvPr>
          <p:cNvSpPr/>
          <p:nvPr/>
        </p:nvSpPr>
        <p:spPr>
          <a:xfrm>
            <a:off x="5675168"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3</a:t>
            </a:r>
          </a:p>
        </p:txBody>
      </p:sp>
      <p:sp>
        <p:nvSpPr>
          <p:cNvPr id="17" name="CuadroTexto 16">
            <a:extLst>
              <a:ext uri="{FF2B5EF4-FFF2-40B4-BE49-F238E27FC236}">
                <a16:creationId xmlns:a16="http://schemas.microsoft.com/office/drawing/2014/main" id="{D5893588-B09A-4829-A6B6-DDC5747EB422}"/>
              </a:ext>
            </a:extLst>
          </p:cNvPr>
          <p:cNvSpPr txBox="1"/>
          <p:nvPr/>
        </p:nvSpPr>
        <p:spPr>
          <a:xfrm>
            <a:off x="9902214"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MAKE MONEY</a:t>
            </a:r>
          </a:p>
        </p:txBody>
      </p:sp>
      <p:sp>
        <p:nvSpPr>
          <p:cNvPr id="18" name="Elipse 17">
            <a:extLst>
              <a:ext uri="{FF2B5EF4-FFF2-40B4-BE49-F238E27FC236}">
                <a16:creationId xmlns:a16="http://schemas.microsoft.com/office/drawing/2014/main" id="{2FDD42C8-394D-46DC-A5E9-E80689D7F6D1}"/>
              </a:ext>
            </a:extLst>
          </p:cNvPr>
          <p:cNvSpPr/>
          <p:nvPr/>
        </p:nvSpPr>
        <p:spPr>
          <a:xfrm>
            <a:off x="8048695"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4</a:t>
            </a:r>
          </a:p>
        </p:txBody>
      </p:sp>
      <p:pic>
        <p:nvPicPr>
          <p:cNvPr id="4110" name="Picture 14" descr="https://static.thenounproject.com/png/12777-200.png">
            <a:extLst>
              <a:ext uri="{FF2B5EF4-FFF2-40B4-BE49-F238E27FC236}">
                <a16:creationId xmlns:a16="http://schemas.microsoft.com/office/drawing/2014/main" id="{077477FC-EB79-4894-8BD2-E342989F9F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9682"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tatic.thenounproject.com/png/2560083-200.png">
            <a:extLst>
              <a:ext uri="{FF2B5EF4-FFF2-40B4-BE49-F238E27FC236}">
                <a16:creationId xmlns:a16="http://schemas.microsoft.com/office/drawing/2014/main" id="{16495478-505F-4D3D-B61F-63AC79D8C4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5480"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37192DB7-3CF5-45F0-AA15-2E7AE2C53728}"/>
              </a:ext>
            </a:extLst>
          </p:cNvPr>
          <p:cNvSpPr txBox="1"/>
          <p:nvPr/>
        </p:nvSpPr>
        <p:spPr>
          <a:xfrm>
            <a:off x="7578282"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ANALIZE</a:t>
            </a:r>
          </a:p>
        </p:txBody>
      </p:sp>
      <p:sp>
        <p:nvSpPr>
          <p:cNvPr id="19" name="Elipse 18">
            <a:extLst>
              <a:ext uri="{FF2B5EF4-FFF2-40B4-BE49-F238E27FC236}">
                <a16:creationId xmlns:a16="http://schemas.microsoft.com/office/drawing/2014/main" id="{52CF548C-0026-4E65-AD2E-BAE8FBC49031}"/>
              </a:ext>
            </a:extLst>
          </p:cNvPr>
          <p:cNvSpPr/>
          <p:nvPr/>
        </p:nvSpPr>
        <p:spPr>
          <a:xfrm>
            <a:off x="10372627"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5</a:t>
            </a:r>
          </a:p>
        </p:txBody>
      </p:sp>
      <p:cxnSp>
        <p:nvCxnSpPr>
          <p:cNvPr id="22" name="Conector recto 21">
            <a:extLst>
              <a:ext uri="{FF2B5EF4-FFF2-40B4-BE49-F238E27FC236}">
                <a16:creationId xmlns:a16="http://schemas.microsoft.com/office/drawing/2014/main" id="{8F951677-2159-4F15-9DB1-785DF52A4828}"/>
              </a:ext>
            </a:extLst>
          </p:cNvPr>
          <p:cNvCxnSpPr>
            <a:cxnSpLocks/>
            <a:stCxn id="14" idx="2"/>
            <a:endCxn id="13" idx="6"/>
          </p:cNvCxnSpPr>
          <p:nvPr/>
        </p:nvCxnSpPr>
        <p:spPr>
          <a:xfrm flipH="1">
            <a:off x="4242493" y="2228316"/>
            <a:ext cx="143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2705492-DFD6-4580-A01A-5893BF0D3BAF}"/>
              </a:ext>
            </a:extLst>
          </p:cNvPr>
          <p:cNvCxnSpPr>
            <a:cxnSpLocks/>
            <a:stCxn id="14" idx="6"/>
            <a:endCxn id="18" idx="2"/>
          </p:cNvCxnSpPr>
          <p:nvPr/>
        </p:nvCxnSpPr>
        <p:spPr>
          <a:xfrm>
            <a:off x="6516832" y="2228316"/>
            <a:ext cx="153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5664EF0-A835-4703-8239-309674796A31}"/>
              </a:ext>
            </a:extLst>
          </p:cNvPr>
          <p:cNvCxnSpPr>
            <a:cxnSpLocks/>
            <a:stCxn id="19" idx="2"/>
            <a:endCxn id="18" idx="6"/>
          </p:cNvCxnSpPr>
          <p:nvPr/>
        </p:nvCxnSpPr>
        <p:spPr>
          <a:xfrm flipH="1">
            <a:off x="8890359" y="2228316"/>
            <a:ext cx="1482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49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4" grpId="0" animBg="1"/>
      <p:bldP spid="17" grpId="0"/>
      <p:bldP spid="18" grpId="0" animBg="1"/>
      <p:bldP spid="16"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0A297-82D4-4DCB-8991-3AF0BEC4FD7D}"/>
              </a:ext>
            </a:extLst>
          </p:cNvPr>
          <p:cNvSpPr>
            <a:spLocks noGrp="1"/>
          </p:cNvSpPr>
          <p:nvPr>
            <p:ph type="title"/>
          </p:nvPr>
        </p:nvSpPr>
        <p:spPr/>
        <p:txBody>
          <a:bodyPr/>
          <a:lstStyle/>
          <a:p>
            <a:r>
              <a:rPr lang="en-GB" dirty="0"/>
              <a:t>GOAL</a:t>
            </a:r>
          </a:p>
        </p:txBody>
      </p:sp>
      <p:sp>
        <p:nvSpPr>
          <p:cNvPr id="4" name="Marcador de contenido 3">
            <a:extLst>
              <a:ext uri="{FF2B5EF4-FFF2-40B4-BE49-F238E27FC236}">
                <a16:creationId xmlns:a16="http://schemas.microsoft.com/office/drawing/2014/main" id="{19BCD2EB-3C84-4403-BD46-2B1D4D488184}"/>
              </a:ext>
            </a:extLst>
          </p:cNvPr>
          <p:cNvSpPr>
            <a:spLocks noGrp="1"/>
          </p:cNvSpPr>
          <p:nvPr>
            <p:ph idx="1"/>
          </p:nvPr>
        </p:nvSpPr>
        <p:spPr>
          <a:xfrm>
            <a:off x="1575303" y="1403286"/>
            <a:ext cx="9168898" cy="4906073"/>
          </a:xfrm>
        </p:spPr>
        <p:txBody>
          <a:bodyPr>
            <a:normAutofit/>
          </a:bodyPr>
          <a:lstStyle/>
          <a:p>
            <a:pPr marL="0" indent="0">
              <a:spcBef>
                <a:spcPts val="4200"/>
              </a:spcBef>
              <a:buNone/>
            </a:pPr>
            <a:r>
              <a:rPr lang="en-GB" sz="4000" dirty="0"/>
              <a:t>Data Analytics project with super cool models </a:t>
            </a:r>
          </a:p>
          <a:p>
            <a:pPr marL="0" indent="0">
              <a:spcBef>
                <a:spcPts val="4200"/>
              </a:spcBef>
              <a:buNone/>
            </a:pPr>
            <a:r>
              <a:rPr lang="en-GB" sz="4000" dirty="0"/>
              <a:t>A complete Data Science Project</a:t>
            </a:r>
          </a:p>
          <a:p>
            <a:pPr marL="0" indent="0">
              <a:spcBef>
                <a:spcPts val="4200"/>
              </a:spcBef>
              <a:buNone/>
            </a:pPr>
            <a:r>
              <a:rPr lang="en-GB" sz="4000" dirty="0"/>
              <a:t>Make money</a:t>
            </a:r>
          </a:p>
          <a:p>
            <a:pPr marL="0" indent="0">
              <a:spcBef>
                <a:spcPts val="4200"/>
              </a:spcBef>
              <a:buNone/>
            </a:pPr>
            <a:r>
              <a:rPr lang="en-GB" sz="4000" dirty="0"/>
              <a:t>Learn</a:t>
            </a:r>
          </a:p>
          <a:p>
            <a:pPr>
              <a:spcBef>
                <a:spcPts val="4200"/>
              </a:spcBef>
            </a:pPr>
            <a:endParaRPr lang="en-GB" sz="4000" dirty="0"/>
          </a:p>
          <a:p>
            <a:pPr>
              <a:spcBef>
                <a:spcPts val="4200"/>
              </a:spcBef>
            </a:pPr>
            <a:endParaRPr lang="en-GB" sz="4000" dirty="0"/>
          </a:p>
        </p:txBody>
      </p:sp>
      <p:sp>
        <p:nvSpPr>
          <p:cNvPr id="5" name="CuadroTexto 4">
            <a:extLst>
              <a:ext uri="{FF2B5EF4-FFF2-40B4-BE49-F238E27FC236}">
                <a16:creationId xmlns:a16="http://schemas.microsoft.com/office/drawing/2014/main" id="{CE3A2251-2C69-4151-9040-51DF8A23C8AC}"/>
              </a:ext>
            </a:extLst>
          </p:cNvPr>
          <p:cNvSpPr txBox="1"/>
          <p:nvPr/>
        </p:nvSpPr>
        <p:spPr>
          <a:xfrm>
            <a:off x="657462" y="2910919"/>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sp>
        <p:nvSpPr>
          <p:cNvPr id="6" name="CuadroTexto 5">
            <a:extLst>
              <a:ext uri="{FF2B5EF4-FFF2-40B4-BE49-F238E27FC236}">
                <a16:creationId xmlns:a16="http://schemas.microsoft.com/office/drawing/2014/main" id="{F2E7868C-7655-43AE-BA17-448F6421A625}"/>
              </a:ext>
            </a:extLst>
          </p:cNvPr>
          <p:cNvSpPr txBox="1"/>
          <p:nvPr/>
        </p:nvSpPr>
        <p:spPr>
          <a:xfrm>
            <a:off x="657462" y="1456897"/>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7" name="CuadroTexto 6">
            <a:extLst>
              <a:ext uri="{FF2B5EF4-FFF2-40B4-BE49-F238E27FC236}">
                <a16:creationId xmlns:a16="http://schemas.microsoft.com/office/drawing/2014/main" id="{A310EE5B-F8BF-4682-AF94-5DF95C994116}"/>
              </a:ext>
            </a:extLst>
          </p:cNvPr>
          <p:cNvSpPr txBox="1"/>
          <p:nvPr/>
        </p:nvSpPr>
        <p:spPr>
          <a:xfrm>
            <a:off x="657462" y="3998099"/>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8" name="CuadroTexto 7">
            <a:extLst>
              <a:ext uri="{FF2B5EF4-FFF2-40B4-BE49-F238E27FC236}">
                <a16:creationId xmlns:a16="http://schemas.microsoft.com/office/drawing/2014/main" id="{3467E2D5-C9B9-4A87-9389-1C47BAB356DF}"/>
              </a:ext>
            </a:extLst>
          </p:cNvPr>
          <p:cNvSpPr txBox="1"/>
          <p:nvPr/>
        </p:nvSpPr>
        <p:spPr>
          <a:xfrm>
            <a:off x="657462" y="5147625"/>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spTree>
    <p:extLst>
      <p:ext uri="{BB962C8B-B14F-4D97-AF65-F5344CB8AC3E}">
        <p14:creationId xmlns:p14="http://schemas.microsoft.com/office/powerpoint/2010/main" val="39584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08EAF-C5AF-44A3-9A03-996401A81C37}"/>
              </a:ext>
            </a:extLst>
          </p:cNvPr>
          <p:cNvSpPr>
            <a:spLocks noGrp="1"/>
          </p:cNvSpPr>
          <p:nvPr>
            <p:ph type="title"/>
          </p:nvPr>
        </p:nvSpPr>
        <p:spPr/>
        <p:txBody>
          <a:bodyPr/>
          <a:lstStyle/>
          <a:p>
            <a:r>
              <a:rPr lang="en-GB" dirty="0"/>
              <a:t>What is data science</a:t>
            </a:r>
          </a:p>
        </p:txBody>
      </p:sp>
      <p:sp>
        <p:nvSpPr>
          <p:cNvPr id="3" name="Marcador de contenido 2">
            <a:extLst>
              <a:ext uri="{FF2B5EF4-FFF2-40B4-BE49-F238E27FC236}">
                <a16:creationId xmlns:a16="http://schemas.microsoft.com/office/drawing/2014/main" id="{C72DBA78-9B9D-4DC0-9DCF-468B067B5E07}"/>
              </a:ext>
            </a:extLst>
          </p:cNvPr>
          <p:cNvSpPr>
            <a:spLocks noGrp="1"/>
          </p:cNvSpPr>
          <p:nvPr>
            <p:ph idx="1"/>
          </p:nvPr>
        </p:nvSpPr>
        <p:spPr>
          <a:xfrm>
            <a:off x="8745030" y="1520687"/>
            <a:ext cx="2893695" cy="4681331"/>
          </a:xfrm>
        </p:spPr>
        <p:txBody>
          <a:bodyPr anchor="ctr" anchorCtr="0">
            <a:normAutofit lnSpcReduction="10000"/>
          </a:bodyPr>
          <a:lstStyle/>
          <a:p>
            <a:pPr marL="0" indent="0">
              <a:buNone/>
            </a:pPr>
            <a:r>
              <a:rPr lang="en-US" sz="1600" dirty="0"/>
              <a:t>Data Science is not about making complicated models, is not about making awesome visualizations, is not about writing code. Data Science is about using data, to create as much impact as possible for your company. </a:t>
            </a:r>
          </a:p>
          <a:p>
            <a:pPr marL="0" indent="0">
              <a:buNone/>
            </a:pPr>
            <a:r>
              <a:rPr lang="en-US" sz="1600" dirty="0"/>
              <a:t>Impact can be in the form of multiple things. It could be in the form of Insights, in the form of data products or in the form of product recommendations for a company. </a:t>
            </a:r>
          </a:p>
          <a:p>
            <a:pPr marL="0" indent="0">
              <a:buNone/>
            </a:pPr>
            <a:r>
              <a:rPr lang="en-US" sz="1600" dirty="0"/>
              <a:t>To do those thigs, then you need tools, like making complicated models, or data visualizations, or writing code. But essentially as a Data Scientist your job is to solve real company problems using data and what kind of tools you use, we don’t care.</a:t>
            </a:r>
            <a:endParaRPr lang="en-GB" sz="1600" dirty="0"/>
          </a:p>
        </p:txBody>
      </p:sp>
      <p:pic>
        <p:nvPicPr>
          <p:cNvPr id="4" name="Elementos multimedia en línea 3" title="What REALLY is Data Science? Told by a Data Scientist">
            <a:hlinkClick r:id="" action="ppaction://media"/>
            <a:extLst>
              <a:ext uri="{FF2B5EF4-FFF2-40B4-BE49-F238E27FC236}">
                <a16:creationId xmlns:a16="http://schemas.microsoft.com/office/drawing/2014/main" id="{EEE34227-D79A-40BE-84C5-368803DB61EB}"/>
              </a:ext>
            </a:extLst>
          </p:cNvPr>
          <p:cNvPicPr>
            <a:picLocks noRot="1" noChangeAspect="1"/>
          </p:cNvPicPr>
          <p:nvPr>
            <a:videoFile r:link="rId1"/>
          </p:nvPr>
        </p:nvPicPr>
        <p:blipFill>
          <a:blip r:embed="rId3"/>
          <a:stretch>
            <a:fillRect/>
          </a:stretch>
        </p:blipFill>
        <p:spPr>
          <a:xfrm>
            <a:off x="526773" y="1636229"/>
            <a:ext cx="7911548" cy="4450246"/>
          </a:xfrm>
          <a:prstGeom prst="rect">
            <a:avLst/>
          </a:prstGeom>
        </p:spPr>
      </p:pic>
    </p:spTree>
    <p:extLst>
      <p:ext uri="{BB962C8B-B14F-4D97-AF65-F5344CB8AC3E}">
        <p14:creationId xmlns:p14="http://schemas.microsoft.com/office/powerpoint/2010/main" val="130022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65D10-A2E4-4248-B8B9-75C4ADAA5933}"/>
              </a:ext>
            </a:extLst>
          </p:cNvPr>
          <p:cNvSpPr>
            <a:spLocks noGrp="1"/>
          </p:cNvSpPr>
          <p:nvPr>
            <p:ph type="title"/>
          </p:nvPr>
        </p:nvSpPr>
        <p:spPr/>
        <p:txBody>
          <a:bodyPr/>
          <a:lstStyle/>
          <a:p>
            <a:r>
              <a:rPr lang="en-GB" dirty="0"/>
              <a:t>Technologies used</a:t>
            </a:r>
          </a:p>
        </p:txBody>
      </p:sp>
      <p:sp>
        <p:nvSpPr>
          <p:cNvPr id="3" name="Marcador de contenido 2">
            <a:extLst>
              <a:ext uri="{FF2B5EF4-FFF2-40B4-BE49-F238E27FC236}">
                <a16:creationId xmlns:a16="http://schemas.microsoft.com/office/drawing/2014/main" id="{D1E0B606-F76D-42A4-86E0-CFC1217F8925}"/>
              </a:ext>
            </a:extLst>
          </p:cNvPr>
          <p:cNvSpPr>
            <a:spLocks noGrp="1"/>
          </p:cNvSpPr>
          <p:nvPr>
            <p:ph idx="1"/>
          </p:nvPr>
        </p:nvSpPr>
        <p:spPr>
          <a:xfrm>
            <a:off x="5016701" y="2195013"/>
            <a:ext cx="4181615" cy="3164639"/>
          </a:xfrm>
        </p:spPr>
        <p:txBody>
          <a:bodyPr anchor="ctr" anchorCtr="0">
            <a:normAutofit lnSpcReduction="10000"/>
          </a:bodyPr>
          <a:lstStyle/>
          <a:p>
            <a:pPr marL="457200" indent="-457200">
              <a:buFont typeface="+mj-lt"/>
              <a:buAutoNum type="arabicPeriod"/>
            </a:pPr>
            <a:r>
              <a:rPr lang="en-GB" sz="3600" dirty="0"/>
              <a:t>Machine Learning</a:t>
            </a:r>
          </a:p>
          <a:p>
            <a:pPr marL="457200" indent="-457200">
              <a:buFont typeface="+mj-lt"/>
              <a:buAutoNum type="arabicPeriod"/>
            </a:pPr>
            <a:r>
              <a:rPr lang="en-GB" sz="3600" dirty="0"/>
              <a:t>API</a:t>
            </a:r>
          </a:p>
          <a:p>
            <a:pPr marL="457200" indent="-457200">
              <a:buFont typeface="+mj-lt"/>
              <a:buAutoNum type="arabicPeriod"/>
            </a:pPr>
            <a:r>
              <a:rPr lang="en-GB" sz="3600" dirty="0"/>
              <a:t>Web Scraping</a:t>
            </a:r>
          </a:p>
          <a:p>
            <a:pPr marL="457200" indent="-457200">
              <a:buFont typeface="+mj-lt"/>
              <a:buAutoNum type="arabicPeriod"/>
            </a:pPr>
            <a:r>
              <a:rPr lang="en-GB" sz="3600" dirty="0"/>
              <a:t>MongoDB (Atlas)</a:t>
            </a:r>
          </a:p>
          <a:p>
            <a:pPr marL="457200" indent="-457200">
              <a:buFont typeface="+mj-lt"/>
              <a:buAutoNum type="arabicPeriod"/>
            </a:pPr>
            <a:r>
              <a:rPr lang="en-GB" sz="3600" dirty="0"/>
              <a:t>Dash</a:t>
            </a:r>
          </a:p>
        </p:txBody>
      </p:sp>
      <p:sp>
        <p:nvSpPr>
          <p:cNvPr id="4" name="Cerrar llave 3">
            <a:extLst>
              <a:ext uri="{FF2B5EF4-FFF2-40B4-BE49-F238E27FC236}">
                <a16:creationId xmlns:a16="http://schemas.microsoft.com/office/drawing/2014/main" id="{04AC45DE-5F5F-4C0C-A432-99E519895A9D}"/>
              </a:ext>
            </a:extLst>
          </p:cNvPr>
          <p:cNvSpPr/>
          <p:nvPr/>
        </p:nvSpPr>
        <p:spPr>
          <a:xfrm>
            <a:off x="9198316" y="2195013"/>
            <a:ext cx="328958" cy="3164639"/>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050" name="Picture 2" descr="Resultat d'imatges de quiniela logo">
            <a:extLst>
              <a:ext uri="{FF2B5EF4-FFF2-40B4-BE49-F238E27FC236}">
                <a16:creationId xmlns:a16="http://schemas.microsoft.com/office/drawing/2014/main" id="{C972CF33-5C54-4A0D-912E-56AC21788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603" y="2948657"/>
            <a:ext cx="2752725" cy="1657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84B98E5-BD0C-4927-9D1E-B076B4C54782}"/>
              </a:ext>
            </a:extLst>
          </p:cNvPr>
          <p:cNvSpPr txBox="1"/>
          <p:nvPr/>
        </p:nvSpPr>
        <p:spPr>
          <a:xfrm>
            <a:off x="9701296" y="3429000"/>
            <a:ext cx="1963882" cy="646331"/>
          </a:xfrm>
          <a:prstGeom prst="rect">
            <a:avLst/>
          </a:prstGeom>
          <a:noFill/>
        </p:spPr>
        <p:txBody>
          <a:bodyPr wrap="square" rtlCol="0">
            <a:spAutoFit/>
          </a:bodyPr>
          <a:lstStyle/>
          <a:p>
            <a:pPr algn="ctr"/>
            <a:r>
              <a:rPr lang="en-GB" sz="3600" b="1" dirty="0">
                <a:latin typeface="Calibri" panose="020F0502020204030204" pitchFamily="34" charset="0"/>
                <a:cs typeface="Calibri" panose="020F0502020204030204" pitchFamily="34" charset="0"/>
              </a:rPr>
              <a:t>PYTHON</a:t>
            </a:r>
          </a:p>
        </p:txBody>
      </p:sp>
      <p:sp>
        <p:nvSpPr>
          <p:cNvPr id="7" name="Flecha: a la derecha 6">
            <a:extLst>
              <a:ext uri="{FF2B5EF4-FFF2-40B4-BE49-F238E27FC236}">
                <a16:creationId xmlns:a16="http://schemas.microsoft.com/office/drawing/2014/main" id="{6EBF3AE7-F50D-4DD5-A35D-8CE8AEF2E202}"/>
              </a:ext>
            </a:extLst>
          </p:cNvPr>
          <p:cNvSpPr/>
          <p:nvPr/>
        </p:nvSpPr>
        <p:spPr>
          <a:xfrm>
            <a:off x="3816628" y="3523835"/>
            <a:ext cx="658855" cy="5069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07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FC7722-957E-4968-B331-03B4539CA210}"/>
              </a:ext>
            </a:extLst>
          </p:cNvPr>
          <p:cNvPicPr>
            <a:picLocks noChangeAspect="1"/>
          </p:cNvPicPr>
          <p:nvPr/>
        </p:nvPicPr>
        <p:blipFill rotWithShape="1">
          <a:blip r:embed="rId2"/>
          <a:srcRect b="13399"/>
          <a:stretch/>
        </p:blipFill>
        <p:spPr>
          <a:xfrm>
            <a:off x="609600" y="443616"/>
            <a:ext cx="10972800" cy="5939073"/>
          </a:xfrm>
          <a:prstGeom prst="rect">
            <a:avLst/>
          </a:prstGeom>
          <a:ln>
            <a:solidFill>
              <a:schemeClr val="bg1">
                <a:lumMod val="65000"/>
              </a:schemeClr>
            </a:solidFill>
          </a:ln>
        </p:spPr>
      </p:pic>
    </p:spTree>
    <p:extLst>
      <p:ext uri="{BB962C8B-B14F-4D97-AF65-F5344CB8AC3E}">
        <p14:creationId xmlns:p14="http://schemas.microsoft.com/office/powerpoint/2010/main" val="205417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56C23-9570-4F0B-8C67-40A57A6AE495}"/>
              </a:ext>
            </a:extLst>
          </p:cNvPr>
          <p:cNvSpPr>
            <a:spLocks noGrp="1"/>
          </p:cNvSpPr>
          <p:nvPr>
            <p:ph type="title"/>
          </p:nvPr>
        </p:nvSpPr>
        <p:spPr/>
        <p:txBody>
          <a:bodyPr/>
          <a:lstStyle/>
          <a:p>
            <a:r>
              <a:rPr lang="en-GB" dirty="0"/>
              <a:t>THE DATA – sources</a:t>
            </a:r>
          </a:p>
        </p:txBody>
      </p:sp>
      <p:grpSp>
        <p:nvGrpSpPr>
          <p:cNvPr id="25" name="Grupo 24">
            <a:extLst>
              <a:ext uri="{FF2B5EF4-FFF2-40B4-BE49-F238E27FC236}">
                <a16:creationId xmlns:a16="http://schemas.microsoft.com/office/drawing/2014/main" id="{EBE03213-DA21-4FD5-8695-4813A71B9E9D}"/>
              </a:ext>
            </a:extLst>
          </p:cNvPr>
          <p:cNvGrpSpPr/>
          <p:nvPr/>
        </p:nvGrpSpPr>
        <p:grpSpPr>
          <a:xfrm>
            <a:off x="4419624" y="1362618"/>
            <a:ext cx="3349782" cy="2585927"/>
            <a:chOff x="4421109" y="1362618"/>
            <a:chExt cx="3349782" cy="2585927"/>
          </a:xfrm>
        </p:grpSpPr>
        <p:sp>
          <p:nvSpPr>
            <p:cNvPr id="5" name="Rectángulo 4">
              <a:extLst>
                <a:ext uri="{FF2B5EF4-FFF2-40B4-BE49-F238E27FC236}">
                  <a16:creationId xmlns:a16="http://schemas.microsoft.com/office/drawing/2014/main" id="{87157ABD-4E3B-49E8-800F-0FF2E83745E8}"/>
                </a:ext>
              </a:extLst>
            </p:cNvPr>
            <p:cNvSpPr/>
            <p:nvPr/>
          </p:nvSpPr>
          <p:spPr>
            <a:xfrm>
              <a:off x="4421109" y="1362618"/>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Update of the historical Database with results of current season and future seasons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a:t>
              </a:r>
            </a:p>
          </p:txBody>
        </p:sp>
        <p:pic>
          <p:nvPicPr>
            <p:cNvPr id="8" name="Imagen 7">
              <a:extLst>
                <a:ext uri="{FF2B5EF4-FFF2-40B4-BE49-F238E27FC236}">
                  <a16:creationId xmlns:a16="http://schemas.microsoft.com/office/drawing/2014/main" id="{ED3190EA-D7B6-4420-85AA-30D99ADC3745}"/>
                </a:ext>
              </a:extLst>
            </p:cNvPr>
            <p:cNvPicPr>
              <a:picLocks noChangeAspect="1"/>
            </p:cNvPicPr>
            <p:nvPr/>
          </p:nvPicPr>
          <p:blipFill>
            <a:blip r:embed="rId2"/>
            <a:stretch>
              <a:fillRect/>
            </a:stretch>
          </p:blipFill>
          <p:spPr>
            <a:xfrm>
              <a:off x="5585773" y="1391704"/>
              <a:ext cx="1020455" cy="1020455"/>
            </a:xfrm>
            <a:prstGeom prst="rect">
              <a:avLst/>
            </a:prstGeom>
          </p:spPr>
        </p:pic>
      </p:grpSp>
      <p:sp>
        <p:nvSpPr>
          <p:cNvPr id="6" name="Rectángulo 5">
            <a:extLst>
              <a:ext uri="{FF2B5EF4-FFF2-40B4-BE49-F238E27FC236}">
                <a16:creationId xmlns:a16="http://schemas.microsoft.com/office/drawing/2014/main" id="{F96B3539-07C6-4729-8D94-AB1697495CA9}"/>
              </a:ext>
            </a:extLst>
          </p:cNvPr>
          <p:cNvSpPr/>
          <p:nvPr/>
        </p:nvSpPr>
        <p:spPr>
          <a:xfrm>
            <a:off x="8264566" y="1362672"/>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Web Scraping of current official </a:t>
            </a:r>
            <a:r>
              <a:rPr lang="en-GB" dirty="0" err="1">
                <a:solidFill>
                  <a:schemeClr val="tx1"/>
                </a:solidFill>
                <a:latin typeface="Calibri Light" panose="020F0302020204030204" pitchFamily="34" charset="0"/>
                <a:cs typeface="Calibri Light" panose="020F0302020204030204" pitchFamily="34" charset="0"/>
              </a:rPr>
              <a:t>Quiniela</a:t>
            </a:r>
            <a:r>
              <a:rPr lang="en-GB" dirty="0">
                <a:solidFill>
                  <a:schemeClr val="tx1"/>
                </a:solidFill>
                <a:latin typeface="Calibri Light" panose="020F0302020204030204" pitchFamily="34" charset="0"/>
                <a:cs typeface="Calibri Light" panose="020F0302020204030204" pitchFamily="34" charset="0"/>
              </a:rPr>
              <a:t> connecting to </a:t>
            </a:r>
            <a:r>
              <a:rPr lang="en-GB" dirty="0" err="1">
                <a:solidFill>
                  <a:schemeClr val="tx1"/>
                </a:solidFill>
                <a:latin typeface="Calibri Light" panose="020F0302020204030204" pitchFamily="34" charset="0"/>
                <a:cs typeface="Calibri Light" panose="020F0302020204030204" pitchFamily="34" charset="0"/>
              </a:rPr>
              <a:t>Loterias</a:t>
            </a:r>
            <a:r>
              <a:rPr lang="en-GB" dirty="0">
                <a:solidFill>
                  <a:schemeClr val="tx1"/>
                </a:solidFill>
                <a:latin typeface="Calibri Light" panose="020F0302020204030204" pitchFamily="34" charset="0"/>
                <a:cs typeface="Calibri Light" panose="020F0302020204030204" pitchFamily="34" charset="0"/>
              </a:rPr>
              <a:t> y </a:t>
            </a:r>
            <a:r>
              <a:rPr lang="en-GB" dirty="0" err="1">
                <a:solidFill>
                  <a:schemeClr val="tx1"/>
                </a:solidFill>
                <a:latin typeface="Calibri Light" panose="020F0302020204030204" pitchFamily="34" charset="0"/>
                <a:cs typeface="Calibri Light" panose="020F0302020204030204" pitchFamily="34" charset="0"/>
              </a:rPr>
              <a:t>Apuestas</a:t>
            </a:r>
            <a:r>
              <a:rPr lang="en-GB" dirty="0">
                <a:solidFill>
                  <a:schemeClr val="tx1"/>
                </a:solidFill>
                <a:latin typeface="Calibri Light" panose="020F0302020204030204" pitchFamily="34" charset="0"/>
                <a:cs typeface="Calibri Light" panose="020F0302020204030204" pitchFamily="34" charset="0"/>
              </a:rPr>
              <a:t> webpage</a:t>
            </a:r>
          </a:p>
          <a:p>
            <a:pPr algn="ctr"/>
            <a:endParaRPr lang="en-GB" dirty="0">
              <a:latin typeface="Calibri Light" panose="020F0302020204030204" pitchFamily="34" charset="0"/>
              <a:cs typeface="Calibri Light" panose="020F0302020204030204" pitchFamily="34" charset="0"/>
            </a:endParaRPr>
          </a:p>
        </p:txBody>
      </p:sp>
      <p:pic>
        <p:nvPicPr>
          <p:cNvPr id="3078" name="Picture 6" descr="https://funthon.files.wordpress.com/2017/05/bs.png?w=772">
            <a:extLst>
              <a:ext uri="{FF2B5EF4-FFF2-40B4-BE49-F238E27FC236}">
                <a16:creationId xmlns:a16="http://schemas.microsoft.com/office/drawing/2014/main" id="{8043CBB0-43EB-4D07-90DA-AA2B39AE8658}"/>
              </a:ext>
            </a:extLst>
          </p:cNvPr>
          <p:cNvPicPr>
            <a:picLocks noChangeAspect="1" noChangeArrowheads="1"/>
          </p:cNvPicPr>
          <p:nvPr/>
        </p:nvPicPr>
        <p:blipFill rotWithShape="1">
          <a:blip r:embed="rId3">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13199" b="13199"/>
          <a:stretch/>
        </p:blipFill>
        <p:spPr bwMode="auto">
          <a:xfrm>
            <a:off x="9295481" y="3464718"/>
            <a:ext cx="1368272" cy="433091"/>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a:extLst>
              <a:ext uri="{FF2B5EF4-FFF2-40B4-BE49-F238E27FC236}">
                <a16:creationId xmlns:a16="http://schemas.microsoft.com/office/drawing/2014/main" id="{AA201AC3-E106-4B98-99A8-D3B379829556}"/>
              </a:ext>
            </a:extLst>
          </p:cNvPr>
          <p:cNvGrpSpPr/>
          <p:nvPr/>
        </p:nvGrpSpPr>
        <p:grpSpPr>
          <a:xfrm>
            <a:off x="796705" y="1362618"/>
            <a:ext cx="3349782" cy="2585927"/>
            <a:chOff x="796705" y="1362619"/>
            <a:chExt cx="3349782" cy="2585927"/>
          </a:xfrm>
        </p:grpSpPr>
        <p:sp>
          <p:nvSpPr>
            <p:cNvPr id="4" name="Rectángulo 3">
              <a:extLst>
                <a:ext uri="{FF2B5EF4-FFF2-40B4-BE49-F238E27FC236}">
                  <a16:creationId xmlns:a16="http://schemas.microsoft.com/office/drawing/2014/main" id="{8B22A565-EFE7-489D-B4DD-C5938F4B831D}"/>
                </a:ext>
              </a:extLst>
            </p:cNvPr>
            <p:cNvSpPr/>
            <p:nvPr/>
          </p:nvSpPr>
          <p:spPr>
            <a:xfrm>
              <a:off x="796705" y="1362619"/>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Excel file with Historic Data. Results of all the games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since first edition. Only last 20 seasons used</a:t>
              </a:r>
            </a:p>
          </p:txBody>
        </p:sp>
        <p:pic>
          <p:nvPicPr>
            <p:cNvPr id="12" name="Picture 10" descr="https://static.thenounproject.com/png/768881-200.png">
              <a:extLst>
                <a:ext uri="{FF2B5EF4-FFF2-40B4-BE49-F238E27FC236}">
                  <a16:creationId xmlns:a16="http://schemas.microsoft.com/office/drawing/2014/main" id="{F942260D-5509-4FB7-BB9D-97FD8742C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225" y="1565524"/>
              <a:ext cx="734743" cy="73474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https://static.thenounproject.com/png/289148-200.png">
            <a:extLst>
              <a:ext uri="{FF2B5EF4-FFF2-40B4-BE49-F238E27FC236}">
                <a16:creationId xmlns:a16="http://schemas.microsoft.com/office/drawing/2014/main" id="{A8727430-39F6-4BD9-B0D5-41061D89FF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9563" y="4693777"/>
            <a:ext cx="828833" cy="828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tatic.thenounproject.com/png/67376-200.png">
            <a:extLst>
              <a:ext uri="{FF2B5EF4-FFF2-40B4-BE49-F238E27FC236}">
                <a16:creationId xmlns:a16="http://schemas.microsoft.com/office/drawing/2014/main" id="{48AE9320-D11C-4B68-8C53-7968AE015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0519" y="4611143"/>
            <a:ext cx="1768477" cy="1768477"/>
          </a:xfrm>
          <a:prstGeom prst="rect">
            <a:avLst/>
          </a:prstGeom>
          <a:noFill/>
          <a:extLst>
            <a:ext uri="{909E8E84-426E-40DD-AFC4-6F175D3DCCD1}">
              <a14:hiddenFill xmlns:a14="http://schemas.microsoft.com/office/drawing/2010/main">
                <a:solidFill>
                  <a:srgbClr val="FFFFFF"/>
                </a:solidFill>
              </a14:hiddenFill>
            </a:ext>
          </a:extLst>
        </p:spPr>
      </p:pic>
      <p:sp>
        <p:nvSpPr>
          <p:cNvPr id="9" name="Forma libre: forma 8">
            <a:extLst>
              <a:ext uri="{FF2B5EF4-FFF2-40B4-BE49-F238E27FC236}">
                <a16:creationId xmlns:a16="http://schemas.microsoft.com/office/drawing/2014/main" id="{C7AD4B4D-632A-4086-B9BB-356ACCD13728}"/>
              </a:ext>
            </a:extLst>
          </p:cNvPr>
          <p:cNvSpPr/>
          <p:nvPr/>
        </p:nvSpPr>
        <p:spPr>
          <a:xfrm rot="21357426">
            <a:off x="2720006" y="5722053"/>
            <a:ext cx="3390097" cy="749935"/>
          </a:xfrm>
          <a:custGeom>
            <a:avLst/>
            <a:gdLst>
              <a:gd name="connsiteX0" fmla="*/ 3190010 w 3190010"/>
              <a:gd name="connsiteY0" fmla="*/ 0 h 749935"/>
              <a:gd name="connsiteX1" fmla="*/ 1714500 w 3190010"/>
              <a:gd name="connsiteY1" fmla="*/ 706582 h 749935"/>
              <a:gd name="connsiteX2" fmla="*/ 0 w 3190010"/>
              <a:gd name="connsiteY2" fmla="*/ 613064 h 749935"/>
            </a:gdLst>
            <a:ahLst/>
            <a:cxnLst>
              <a:cxn ang="0">
                <a:pos x="connsiteX0" y="connsiteY0"/>
              </a:cxn>
              <a:cxn ang="0">
                <a:pos x="connsiteX1" y="connsiteY1"/>
              </a:cxn>
              <a:cxn ang="0">
                <a:pos x="connsiteX2" y="connsiteY2"/>
              </a:cxn>
            </a:cxnLst>
            <a:rect l="l" t="t" r="r" b="b"/>
            <a:pathLst>
              <a:path w="3190010" h="749935">
                <a:moveTo>
                  <a:pt x="3190010" y="0"/>
                </a:moveTo>
                <a:cubicBezTo>
                  <a:pt x="2718089" y="302202"/>
                  <a:pt x="2246168" y="604405"/>
                  <a:pt x="1714500" y="706582"/>
                </a:cubicBezTo>
                <a:cubicBezTo>
                  <a:pt x="1182832" y="808759"/>
                  <a:pt x="591416" y="710911"/>
                  <a:pt x="0" y="613064"/>
                </a:cubicBezTo>
              </a:path>
            </a:pathLst>
          </a:custGeom>
          <a:noFill/>
          <a:ln w="41275">
            <a:solidFill>
              <a:schemeClr val="bg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ector recto 19">
            <a:extLst>
              <a:ext uri="{FF2B5EF4-FFF2-40B4-BE49-F238E27FC236}">
                <a16:creationId xmlns:a16="http://schemas.microsoft.com/office/drawing/2014/main" id="{6A10AB1A-9C86-45CD-BC60-EE0020B910CC}"/>
              </a:ext>
            </a:extLst>
          </p:cNvPr>
          <p:cNvCxnSpPr>
            <a:cxnSpLocks/>
          </p:cNvCxnSpPr>
          <p:nvPr/>
        </p:nvCxnSpPr>
        <p:spPr>
          <a:xfrm>
            <a:off x="8042543" y="1362618"/>
            <a:ext cx="0" cy="5102317"/>
          </a:xfrm>
          <a:prstGeom prst="line">
            <a:avLst/>
          </a:prstGeom>
          <a:ln w="381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Flecha: hacia abajo 26">
            <a:extLst>
              <a:ext uri="{FF2B5EF4-FFF2-40B4-BE49-F238E27FC236}">
                <a16:creationId xmlns:a16="http://schemas.microsoft.com/office/drawing/2014/main" id="{FB8E8B36-DDB4-4093-A3DF-1BFEFEB2D62D}"/>
              </a:ext>
            </a:extLst>
          </p:cNvPr>
          <p:cNvSpPr/>
          <p:nvPr/>
        </p:nvSpPr>
        <p:spPr>
          <a:xfrm>
            <a:off x="5874928"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echa: hacia abajo 30">
            <a:extLst>
              <a:ext uri="{FF2B5EF4-FFF2-40B4-BE49-F238E27FC236}">
                <a16:creationId xmlns:a16="http://schemas.microsoft.com/office/drawing/2014/main" id="{01C34638-98F4-4FF5-8666-A90005316A68}"/>
              </a:ext>
            </a:extLst>
          </p:cNvPr>
          <p:cNvSpPr/>
          <p:nvPr/>
        </p:nvSpPr>
        <p:spPr>
          <a:xfrm>
            <a:off x="9770984"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echa: hacia abajo 31">
            <a:extLst>
              <a:ext uri="{FF2B5EF4-FFF2-40B4-BE49-F238E27FC236}">
                <a16:creationId xmlns:a16="http://schemas.microsoft.com/office/drawing/2014/main" id="{8C55F9A1-AA6A-489A-9067-700452F3617A}"/>
              </a:ext>
            </a:extLst>
          </p:cNvPr>
          <p:cNvSpPr/>
          <p:nvPr/>
        </p:nvSpPr>
        <p:spPr>
          <a:xfrm>
            <a:off x="2252543"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Imagen 27">
            <a:extLst>
              <a:ext uri="{FF2B5EF4-FFF2-40B4-BE49-F238E27FC236}">
                <a16:creationId xmlns:a16="http://schemas.microsoft.com/office/drawing/2014/main" id="{637B2B95-09E9-4C8E-94E7-FF9F3C9168C0}"/>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9303553" y="1487357"/>
            <a:ext cx="1377147" cy="829147"/>
          </a:xfrm>
          <a:prstGeom prst="rect">
            <a:avLst/>
          </a:prstGeom>
        </p:spPr>
      </p:pic>
      <p:pic>
        <p:nvPicPr>
          <p:cNvPr id="34" name="Picture 10" descr="https://static.thenounproject.com/png/1743059-200.png">
            <a:extLst>
              <a:ext uri="{FF2B5EF4-FFF2-40B4-BE49-F238E27FC236}">
                <a16:creationId xmlns:a16="http://schemas.microsoft.com/office/drawing/2014/main" id="{F6742433-68C5-45F9-9FF0-727246B4F9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static.thenounproject.com/png/1779403-200.png">
            <a:extLst>
              <a:ext uri="{FF2B5EF4-FFF2-40B4-BE49-F238E27FC236}">
                <a16:creationId xmlns:a16="http://schemas.microsoft.com/office/drawing/2014/main" id="{A8444857-84C1-4D0D-B989-C8500A3464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5200" y="4739829"/>
            <a:ext cx="828834" cy="82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1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EEE28-F272-45A5-8A55-41208F99279F}"/>
              </a:ext>
            </a:extLst>
          </p:cNvPr>
          <p:cNvSpPr>
            <a:spLocks noGrp="1"/>
          </p:cNvSpPr>
          <p:nvPr>
            <p:ph type="title"/>
          </p:nvPr>
        </p:nvSpPr>
        <p:spPr/>
        <p:txBody>
          <a:bodyPr/>
          <a:lstStyle/>
          <a:p>
            <a:r>
              <a:rPr lang="en-GB" dirty="0"/>
              <a:t>The data – structure of data</a:t>
            </a:r>
          </a:p>
        </p:txBody>
      </p:sp>
      <p:sp>
        <p:nvSpPr>
          <p:cNvPr id="5" name="CuadroTexto 4">
            <a:extLst>
              <a:ext uri="{FF2B5EF4-FFF2-40B4-BE49-F238E27FC236}">
                <a16:creationId xmlns:a16="http://schemas.microsoft.com/office/drawing/2014/main" id="{8D45C1A8-BB7B-4703-866E-000B48EFFF4E}"/>
              </a:ext>
            </a:extLst>
          </p:cNvPr>
          <p:cNvSpPr txBox="1"/>
          <p:nvPr/>
        </p:nvSpPr>
        <p:spPr>
          <a:xfrm>
            <a:off x="1886582" y="1230005"/>
            <a:ext cx="3724519" cy="2313295"/>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Font typeface="Wingdings" panose="05000000000000000000" pitchFamily="2" charset="2"/>
              <a:buChar char="§"/>
            </a:pPr>
            <a:r>
              <a:rPr lang="en-US" sz="1800" dirty="0"/>
              <a:t>League (1</a:t>
            </a:r>
            <a:r>
              <a:rPr lang="en-US" sz="1800" baseline="30000" dirty="0"/>
              <a:t>st</a:t>
            </a:r>
            <a:r>
              <a:rPr lang="en-US" sz="1800" dirty="0"/>
              <a:t> or 2</a:t>
            </a:r>
            <a:r>
              <a:rPr lang="en-US" sz="1800" baseline="30000" dirty="0"/>
              <a:t>nd</a:t>
            </a:r>
            <a:r>
              <a:rPr lang="en-US" sz="1800" dirty="0"/>
              <a:t> league)</a:t>
            </a:r>
          </a:p>
          <a:p>
            <a:pPr marL="571500" indent="-395288">
              <a:buFont typeface="Wingdings" panose="05000000000000000000" pitchFamily="2" charset="2"/>
              <a:buChar char="§"/>
            </a:pPr>
            <a:r>
              <a:rPr lang="en-US" sz="1800" dirty="0"/>
              <a:t>Round</a:t>
            </a:r>
          </a:p>
          <a:p>
            <a:pPr marL="571500" indent="-395288">
              <a:buFont typeface="Wingdings" panose="05000000000000000000" pitchFamily="2" charset="2"/>
              <a:buChar char="§"/>
            </a:pPr>
            <a:r>
              <a:rPr lang="en-US" sz="1800" dirty="0"/>
              <a:t>Date of the game</a:t>
            </a:r>
          </a:p>
          <a:p>
            <a:pPr marL="571500" indent="-395288">
              <a:buFont typeface="Wingdings" panose="05000000000000000000" pitchFamily="2" charset="2"/>
              <a:buChar char="§"/>
            </a:pPr>
            <a:r>
              <a:rPr lang="en-US" sz="1800" dirty="0"/>
              <a:t>Home &amp; Away Team</a:t>
            </a:r>
          </a:p>
          <a:p>
            <a:pPr marL="571500" indent="-395288">
              <a:buFont typeface="Wingdings" panose="05000000000000000000" pitchFamily="2" charset="2"/>
              <a:buChar char="§"/>
            </a:pPr>
            <a:r>
              <a:rPr lang="en-US" sz="1800" dirty="0"/>
              <a:t>Result &amp; </a:t>
            </a:r>
            <a:r>
              <a:rPr lang="en-US" sz="1800" dirty="0" err="1"/>
              <a:t>Quiniela</a:t>
            </a:r>
            <a:r>
              <a:rPr lang="en-US" sz="1800" dirty="0"/>
              <a:t> Result (1X2)</a:t>
            </a:r>
          </a:p>
        </p:txBody>
      </p:sp>
      <p:sp>
        <p:nvSpPr>
          <p:cNvPr id="8" name="CuadroTexto 7">
            <a:extLst>
              <a:ext uri="{FF2B5EF4-FFF2-40B4-BE49-F238E27FC236}">
                <a16:creationId xmlns:a16="http://schemas.microsoft.com/office/drawing/2014/main" id="{EF99B3F5-7699-41B6-9026-FB83DC11A012}"/>
              </a:ext>
            </a:extLst>
          </p:cNvPr>
          <p:cNvSpPr txBox="1"/>
          <p:nvPr/>
        </p:nvSpPr>
        <p:spPr>
          <a:xfrm>
            <a:off x="1886582" y="4244718"/>
            <a:ext cx="3724519" cy="2216726"/>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Clr>
                <a:srgbClr val="C00000"/>
              </a:buClr>
              <a:buFont typeface="Wingdings" panose="05000000000000000000" pitchFamily="2" charset="2"/>
              <a:buChar char="§"/>
            </a:pPr>
            <a:r>
              <a:rPr lang="en-US" sz="1800" dirty="0"/>
              <a:t>Last 2 / 5 / 10 games results for each team (% 1X2)</a:t>
            </a:r>
          </a:p>
          <a:p>
            <a:pPr marL="571500" indent="-395288">
              <a:buClr>
                <a:srgbClr val="C00000"/>
              </a:buClr>
              <a:buFont typeface="Wingdings" panose="05000000000000000000" pitchFamily="2" charset="2"/>
              <a:buChar char="§"/>
            </a:pPr>
            <a:r>
              <a:rPr lang="en-US" sz="1800" dirty="0"/>
              <a:t>Head to head historical results in the last 2 / 5 / 10 games</a:t>
            </a:r>
          </a:p>
          <a:p>
            <a:pPr marL="571500" indent="-395288">
              <a:buClr>
                <a:srgbClr val="C00000"/>
              </a:buClr>
              <a:buFont typeface="Wingdings" panose="05000000000000000000" pitchFamily="2" charset="2"/>
              <a:buChar char="§"/>
            </a:pPr>
            <a:r>
              <a:rPr lang="en-US" sz="1800" dirty="0"/>
              <a:t>Away team as visitor results</a:t>
            </a:r>
          </a:p>
          <a:p>
            <a:pPr marL="571500" indent="-395288">
              <a:buClr>
                <a:srgbClr val="C00000"/>
              </a:buClr>
              <a:buFont typeface="Wingdings" panose="05000000000000000000" pitchFamily="2" charset="2"/>
              <a:buChar char="§"/>
            </a:pPr>
            <a:r>
              <a:rPr lang="en-US" sz="1800" dirty="0"/>
              <a:t>Home team as local results</a:t>
            </a:r>
            <a:endParaRPr lang="en-GB" sz="1800" dirty="0"/>
          </a:p>
        </p:txBody>
      </p:sp>
      <p:sp>
        <p:nvSpPr>
          <p:cNvPr id="10" name="Arco 9">
            <a:extLst>
              <a:ext uri="{FF2B5EF4-FFF2-40B4-BE49-F238E27FC236}">
                <a16:creationId xmlns:a16="http://schemas.microsoft.com/office/drawing/2014/main" id="{7437F298-C354-465E-8962-16AE37B03488}"/>
              </a:ext>
            </a:extLst>
          </p:cNvPr>
          <p:cNvSpPr/>
          <p:nvPr/>
        </p:nvSpPr>
        <p:spPr>
          <a:xfrm rot="10800000">
            <a:off x="477979" y="2555469"/>
            <a:ext cx="1111828" cy="2431473"/>
          </a:xfrm>
          <a:prstGeom prst="arc">
            <a:avLst>
              <a:gd name="adj1" fmla="val 16200000"/>
              <a:gd name="adj2" fmla="val 5246600"/>
            </a:avLst>
          </a:prstGeom>
          <a:ln w="38100">
            <a:solidFill>
              <a:schemeClr val="bg1">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CuadroTexto 11">
            <a:extLst>
              <a:ext uri="{FF2B5EF4-FFF2-40B4-BE49-F238E27FC236}">
                <a16:creationId xmlns:a16="http://schemas.microsoft.com/office/drawing/2014/main" id="{8B497722-0FC4-48E2-9820-46229DD46C97}"/>
              </a:ext>
            </a:extLst>
          </p:cNvPr>
          <p:cNvSpPr txBox="1"/>
          <p:nvPr/>
        </p:nvSpPr>
        <p:spPr>
          <a:xfrm rot="16200000">
            <a:off x="421576" y="2259919"/>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DATABASE</a:t>
            </a:r>
          </a:p>
        </p:txBody>
      </p:sp>
      <p:sp>
        <p:nvSpPr>
          <p:cNvPr id="13" name="CuadroTexto 12">
            <a:extLst>
              <a:ext uri="{FF2B5EF4-FFF2-40B4-BE49-F238E27FC236}">
                <a16:creationId xmlns:a16="http://schemas.microsoft.com/office/drawing/2014/main" id="{45365D1D-AADE-4EEC-9548-FAB491F35CB5}"/>
              </a:ext>
            </a:extLst>
          </p:cNvPr>
          <p:cNvSpPr txBox="1"/>
          <p:nvPr/>
        </p:nvSpPr>
        <p:spPr>
          <a:xfrm rot="16200000">
            <a:off x="421576" y="5189150"/>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FEATURE  ENGINEERING</a:t>
            </a:r>
          </a:p>
        </p:txBody>
      </p:sp>
      <p:sp>
        <p:nvSpPr>
          <p:cNvPr id="14" name="CuadroTexto 13">
            <a:extLst>
              <a:ext uri="{FF2B5EF4-FFF2-40B4-BE49-F238E27FC236}">
                <a16:creationId xmlns:a16="http://schemas.microsoft.com/office/drawing/2014/main" id="{79F2AFE2-FB1D-4322-AD92-ABC098A27E43}"/>
              </a:ext>
            </a:extLst>
          </p:cNvPr>
          <p:cNvSpPr txBox="1"/>
          <p:nvPr/>
        </p:nvSpPr>
        <p:spPr>
          <a:xfrm rot="16200000">
            <a:off x="4373640" y="3724534"/>
            <a:ext cx="5001182"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FINAL  FULL  DATABASE </a:t>
            </a:r>
          </a:p>
        </p:txBody>
      </p:sp>
      <p:pic>
        <p:nvPicPr>
          <p:cNvPr id="15" name="Imagen 14">
            <a:extLst>
              <a:ext uri="{FF2B5EF4-FFF2-40B4-BE49-F238E27FC236}">
                <a16:creationId xmlns:a16="http://schemas.microsoft.com/office/drawing/2014/main" id="{2BA2AFC6-6323-4EDB-8B46-4098FD5EF3EA}"/>
              </a:ext>
            </a:extLst>
          </p:cNvPr>
          <p:cNvPicPr>
            <a:picLocks noChangeAspect="1"/>
          </p:cNvPicPr>
          <p:nvPr/>
        </p:nvPicPr>
        <p:blipFill>
          <a:blip r:embed="rId2"/>
          <a:stretch>
            <a:fillRect/>
          </a:stretch>
        </p:blipFill>
        <p:spPr>
          <a:xfrm>
            <a:off x="8171478" y="2887848"/>
            <a:ext cx="3111718" cy="1752934"/>
          </a:xfrm>
          <a:prstGeom prst="rect">
            <a:avLst/>
          </a:prstGeom>
        </p:spPr>
      </p:pic>
      <p:sp>
        <p:nvSpPr>
          <p:cNvPr id="18" name="Flecha: hacia abajo 17">
            <a:extLst>
              <a:ext uri="{FF2B5EF4-FFF2-40B4-BE49-F238E27FC236}">
                <a16:creationId xmlns:a16="http://schemas.microsoft.com/office/drawing/2014/main" id="{D969084E-4755-49C9-A6C9-AE026F30E28F}"/>
              </a:ext>
            </a:extLst>
          </p:cNvPr>
          <p:cNvSpPr/>
          <p:nvPr/>
        </p:nvSpPr>
        <p:spPr>
          <a:xfrm rot="16200000">
            <a:off x="7319265" y="3537409"/>
            <a:ext cx="438105" cy="467591"/>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uadroTexto 16">
            <a:extLst>
              <a:ext uri="{FF2B5EF4-FFF2-40B4-BE49-F238E27FC236}">
                <a16:creationId xmlns:a16="http://schemas.microsoft.com/office/drawing/2014/main" id="{1E75DB90-53F1-4551-B968-5C5E7659D5E9}"/>
              </a:ext>
            </a:extLst>
          </p:cNvPr>
          <p:cNvSpPr txBox="1"/>
          <p:nvPr/>
        </p:nvSpPr>
        <p:spPr>
          <a:xfrm>
            <a:off x="9723958" y="5424907"/>
            <a:ext cx="2047009" cy="1169551"/>
          </a:xfrm>
          <a:prstGeom prst="rect">
            <a:avLst/>
          </a:prstGeom>
          <a:noFill/>
          <a:ln>
            <a:solidFill>
              <a:schemeClr val="bg1">
                <a:lumMod val="75000"/>
              </a:schemeClr>
            </a:solidFill>
          </a:ln>
        </p:spPr>
        <p:txBody>
          <a:bodyPr wrap="square" rtlCol="0">
            <a:spAutoFit/>
          </a:bodyPr>
          <a:lstStyle/>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To learn something new</a:t>
            </a:r>
          </a:p>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If offers 500MB of storage in the cloud for free forever</a:t>
            </a:r>
          </a:p>
        </p:txBody>
      </p:sp>
      <p:pic>
        <p:nvPicPr>
          <p:cNvPr id="20" name="Picture 10" descr="https://static.thenounproject.com/png/1743059-200.png">
            <a:extLst>
              <a:ext uri="{FF2B5EF4-FFF2-40B4-BE49-F238E27FC236}">
                <a16:creationId xmlns:a16="http://schemas.microsoft.com/office/drawing/2014/main" id="{6EA212FD-AC34-49D4-A464-0DF8582E5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82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5540</TotalTime>
  <Words>505</Words>
  <Application>Microsoft Office PowerPoint</Application>
  <PresentationFormat>Panorámica</PresentationFormat>
  <Paragraphs>105</Paragraphs>
  <Slides>16</Slides>
  <Notes>0</Notes>
  <HiddenSlides>1</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Calibri </vt:lpstr>
      <vt:lpstr>Calibri Light</vt:lpstr>
      <vt:lpstr>Tw Cen MT</vt:lpstr>
      <vt:lpstr>Tw Cen MT Condensed</vt:lpstr>
      <vt:lpstr>Wingdings</vt:lpstr>
      <vt:lpstr>Wingdings 3</vt:lpstr>
      <vt:lpstr>Integral</vt:lpstr>
      <vt:lpstr>Final project</vt:lpstr>
      <vt:lpstr>Presentación de PowerPoint</vt:lpstr>
      <vt:lpstr>WORK PROCESS</vt:lpstr>
      <vt:lpstr>GOAL</vt:lpstr>
      <vt:lpstr>What is data science</vt:lpstr>
      <vt:lpstr>Technologies used</vt:lpstr>
      <vt:lpstr>Presentación de PowerPoint</vt:lpstr>
      <vt:lpstr>THE DATA – sources</vt:lpstr>
      <vt:lpstr>The data – structure of data</vt:lpstr>
      <vt:lpstr>The data – web scraping</vt:lpstr>
      <vt:lpstr>Machine learning models</vt:lpstr>
      <vt:lpstr>probabilities FOR MODEL SELECTION</vt:lpstr>
      <vt:lpstr>Project workflow</vt:lpstr>
      <vt:lpstr>Presentación de PowerPoint</vt:lpstr>
      <vt:lpstr>Things to improve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T420</dc:creator>
  <cp:lastModifiedBy>T420</cp:lastModifiedBy>
  <cp:revision>297</cp:revision>
  <dcterms:created xsi:type="dcterms:W3CDTF">2019-09-26T09:25:20Z</dcterms:created>
  <dcterms:modified xsi:type="dcterms:W3CDTF">2020-01-14T14:21:08Z</dcterms:modified>
</cp:coreProperties>
</file>