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ranienbaum"/>
      <p:regular r:id="rId20"/>
    </p:embeddedFont>
    <p:embeddedFont>
      <p:font typeface="Anahei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anienbaum-regular.fntdata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983882305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e983882305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983882305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e983882305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983882305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e983882305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2b3de137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2b3de137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e2b3de1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e2b3de1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35c361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35c361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9754086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9754086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e97540864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e97540864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9838823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9838823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98388230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e98388230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e98388230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e98388230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983882305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983882305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e983882305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e98388230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5400000">
            <a:off x="3525284" y="29678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-98266" y="14799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5400000">
            <a:off x="-2207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3943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4" type="subTitle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720025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subTitle"/>
          </p:nvPr>
        </p:nvSpPr>
        <p:spPr>
          <a:xfrm>
            <a:off x="719988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054000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6053963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720025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6" type="subTitle"/>
          </p:nvPr>
        </p:nvSpPr>
        <p:spPr>
          <a:xfrm>
            <a:off x="719988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7" type="subTitle"/>
          </p:nvPr>
        </p:nvSpPr>
        <p:spPr>
          <a:xfrm>
            <a:off x="6054000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8" type="subTitle"/>
          </p:nvPr>
        </p:nvSpPr>
        <p:spPr>
          <a:xfrm>
            <a:off x="6053963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2" type="subTitle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subTitle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subTitle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8" type="subTitle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subTitle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4" type="subTitle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5" type="subTitle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" name="Google Shape;192;p1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20025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998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6054021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6053975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720025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6" type="subTitle"/>
          </p:nvPr>
        </p:nvSpPr>
        <p:spPr>
          <a:xfrm>
            <a:off x="71998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7" type="subTitle"/>
          </p:nvPr>
        </p:nvSpPr>
        <p:spPr>
          <a:xfrm>
            <a:off x="3387017" y="3083763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8" type="subTitle"/>
          </p:nvPr>
        </p:nvSpPr>
        <p:spPr>
          <a:xfrm>
            <a:off x="3386975" y="2703538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9" type="subTitle"/>
          </p:nvPr>
        </p:nvSpPr>
        <p:spPr>
          <a:xfrm>
            <a:off x="6054021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3" type="subTitle"/>
          </p:nvPr>
        </p:nvSpPr>
        <p:spPr>
          <a:xfrm>
            <a:off x="6053975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hasCustomPrompt="1"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hasCustomPrompt="1"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/>
          <p:nvPr>
            <p:ph hasCustomPrompt="1"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51465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1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133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4554352" y="10341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124477" y="-14008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1029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>
            <a:off x="720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>
            <a:off x="6054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>
            <a:off x="6054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5" name="Google Shape;275;p2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598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618413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5400000">
            <a:off x="10800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90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ctrTitle"/>
          </p:nvPr>
        </p:nvSpPr>
        <p:spPr>
          <a:xfrm>
            <a:off x="1386425" y="1269750"/>
            <a:ext cx="6371100" cy="18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</a:t>
            </a:r>
            <a:r>
              <a:rPr lang="en"/>
              <a:t>CHESS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Online Chess Application</a:t>
            </a:r>
            <a:endParaRPr sz="3800"/>
          </a:p>
        </p:txBody>
      </p:sp>
      <p:sp>
        <p:nvSpPr>
          <p:cNvPr id="315" name="Google Shape;315;p30"/>
          <p:cNvSpPr txBox="1"/>
          <p:nvPr>
            <p:ph idx="1" type="subTitle"/>
          </p:nvPr>
        </p:nvSpPr>
        <p:spPr>
          <a:xfrm>
            <a:off x="2274425" y="3461900"/>
            <a:ext cx="49824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Absolvent: </a:t>
            </a:r>
            <a:r>
              <a:rPr b="1" lang="en"/>
              <a:t>Bălăuță-Amargheoalei Albert-Ionuț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Coordonator: </a:t>
            </a:r>
            <a:r>
              <a:rPr b="1" lang="en"/>
              <a:t>Radu Eugen Boriga</a:t>
            </a:r>
            <a:endParaRPr b="1"/>
          </a:p>
        </p:txBody>
      </p:sp>
      <p:sp>
        <p:nvSpPr>
          <p:cNvPr id="316" name="Google Shape;316;p30"/>
          <p:cNvSpPr/>
          <p:nvPr/>
        </p:nvSpPr>
        <p:spPr>
          <a:xfrm>
            <a:off x="38122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44824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>
            <a:off x="5152625" y="791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38122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>
            <a:off x="44824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>
            <a:off x="5152625" y="4172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411100"/>
            <a:ext cx="817122" cy="10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875" y="411100"/>
            <a:ext cx="945600" cy="10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9"/>
          <p:cNvSpPr txBox="1"/>
          <p:nvPr>
            <p:ph type="title"/>
          </p:nvPr>
        </p:nvSpPr>
        <p:spPr>
          <a:xfrm>
            <a:off x="458400" y="2659450"/>
            <a:ext cx="4576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Partidei</a:t>
            </a:r>
            <a:endParaRPr/>
          </a:p>
        </p:txBody>
      </p:sp>
      <p:sp>
        <p:nvSpPr>
          <p:cNvPr id="502" name="Google Shape;502;p39"/>
          <p:cNvSpPr txBox="1"/>
          <p:nvPr>
            <p:ph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Pagina de Analiză</a:t>
            </a:r>
            <a:endParaRPr/>
          </a:p>
        </p:txBody>
      </p:sp>
      <p:sp>
        <p:nvSpPr>
          <p:cNvPr id="508" name="Google Shape;508;p40"/>
          <p:cNvSpPr txBox="1"/>
          <p:nvPr>
            <p:ph idx="1" type="body"/>
          </p:nvPr>
        </p:nvSpPr>
        <p:spPr>
          <a:xfrm>
            <a:off x="720000" y="1692550"/>
            <a:ext cx="47730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400"/>
              <a:t>Fiecare partidă finalizată poate fi </a:t>
            </a:r>
            <a:r>
              <a:rPr b="1" lang="en" sz="1400"/>
              <a:t>analizată.</a:t>
            </a:r>
            <a:endParaRPr b="1"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Afișarea</a:t>
            </a:r>
            <a:r>
              <a:rPr lang="en" sz="1400"/>
              <a:t> tuturor mutărilor parcurse în meci.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Navigarea</a:t>
            </a:r>
            <a:r>
              <a:rPr lang="en" sz="1400"/>
              <a:t> prin mutările din timpul partidei prin intermediul unor săgeți.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Evaluarea</a:t>
            </a:r>
            <a:r>
              <a:rPr lang="en" sz="1400"/>
              <a:t> poziției de joc.</a:t>
            </a:r>
            <a:endParaRPr sz="1400"/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Recomandarea </a:t>
            </a:r>
            <a:r>
              <a:rPr lang="en" sz="1400"/>
              <a:t>celor mai bune mutări și </a:t>
            </a:r>
            <a:r>
              <a:rPr b="1" lang="en" sz="1400"/>
              <a:t>evidențierea </a:t>
            </a:r>
            <a:r>
              <a:rPr lang="en" sz="1400"/>
              <a:t>acestora corespunzător.</a:t>
            </a:r>
            <a:endParaRPr sz="1400"/>
          </a:p>
        </p:txBody>
      </p:sp>
      <p:grpSp>
        <p:nvGrpSpPr>
          <p:cNvPr id="509" name="Google Shape;509;p40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510" name="Google Shape;510;p40"/>
            <p:cNvSpPr/>
            <p:nvPr/>
          </p:nvSpPr>
          <p:spPr>
            <a:xfrm>
              <a:off x="56730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62514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8298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74082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79866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56730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14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8298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74082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79866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56730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2514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8298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74082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79866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26" name="Google Shape;526;p40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295275" y="1421850"/>
            <a:ext cx="3970200" cy="32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Folosim modelul popular </a:t>
            </a:r>
            <a:r>
              <a:rPr b="1" lang="en"/>
              <a:t>Stockfish </a:t>
            </a:r>
            <a:r>
              <a:rPr lang="en"/>
              <a:t>pentru a obține evaluarea poziției și recomandările.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</a:t>
            </a:r>
            <a:r>
              <a:rPr lang="en"/>
              <a:t>nteracționăm cu modelul prin pachetul </a:t>
            </a:r>
            <a:r>
              <a:rPr b="1" lang="en"/>
              <a:t>python-chess</a:t>
            </a:r>
            <a:r>
              <a:rPr lang="en"/>
              <a:t>.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Punem în evidență mutările prin afișarea unor săgeți sugestive.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3" name="Google Shape;53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Integrare cu modelul AI</a:t>
            </a: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899" y="1421850"/>
            <a:ext cx="4341425" cy="26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br>
              <a:rPr lang="en"/>
            </a:br>
            <a:r>
              <a:rPr lang="en"/>
              <a:t>YOU!</a:t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 flipH="1" rot="-5400000">
            <a:off x="7553753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 rot="5400000">
            <a:off x="259728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/>
          <p:nvPr/>
        </p:nvSpPr>
        <p:spPr>
          <a:xfrm>
            <a:off x="720001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 rot="10800000">
            <a:off x="7539176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329" name="Google Shape;329;p31"/>
          <p:cNvSpPr txBox="1"/>
          <p:nvPr>
            <p:ph idx="4" type="title"/>
          </p:nvPr>
        </p:nvSpPr>
        <p:spPr>
          <a:xfrm>
            <a:off x="2750538" y="1587825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0" name="Google Shape;330;p31"/>
          <p:cNvSpPr txBox="1"/>
          <p:nvPr>
            <p:ph idx="5" type="subTitle"/>
          </p:nvPr>
        </p:nvSpPr>
        <p:spPr>
          <a:xfrm>
            <a:off x="3903138" y="2198625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Platforma unde studenții se vor putea întălni.</a:t>
            </a:r>
            <a:endParaRPr/>
          </a:p>
        </p:txBody>
      </p:sp>
      <p:sp>
        <p:nvSpPr>
          <p:cNvPr id="331" name="Google Shape;331;p31"/>
          <p:cNvSpPr txBox="1"/>
          <p:nvPr>
            <p:ph idx="6" type="subTitle"/>
          </p:nvPr>
        </p:nvSpPr>
        <p:spPr>
          <a:xfrm>
            <a:off x="3903138" y="1664025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APLICAȚIA WEB</a:t>
            </a:r>
            <a:endParaRPr/>
          </a:p>
        </p:txBody>
      </p:sp>
      <p:sp>
        <p:nvSpPr>
          <p:cNvPr id="332" name="Google Shape;332;p31"/>
          <p:cNvSpPr txBox="1"/>
          <p:nvPr>
            <p:ph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31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Procesul de implementare al jocului.</a:t>
            </a:r>
            <a:endParaRPr/>
          </a:p>
        </p:txBody>
      </p:sp>
      <p:sp>
        <p:nvSpPr>
          <p:cNvPr id="334" name="Google Shape;334;p31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JOCUL DE ȘAH</a:t>
            </a:r>
            <a:endParaRPr/>
          </a:p>
        </p:txBody>
      </p:sp>
      <p:sp>
        <p:nvSpPr>
          <p:cNvPr id="335" name="Google Shape;335;p31"/>
          <p:cNvSpPr txBox="1"/>
          <p:nvPr>
            <p:ph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6" name="Google Shape;336;p31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Funcționalitatea de analiză a unei partide.</a:t>
            </a:r>
            <a:endParaRPr/>
          </a:p>
        </p:txBody>
      </p:sp>
      <p:sp>
        <p:nvSpPr>
          <p:cNvPr id="337" name="Google Shape;337;p31"/>
          <p:cNvSpPr txBox="1"/>
          <p:nvPr>
            <p:ph idx="15" type="subTitle"/>
          </p:nvPr>
        </p:nvSpPr>
        <p:spPr>
          <a:xfrm>
            <a:off x="5873525" y="3171850"/>
            <a:ext cx="27585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PARTIDEI</a:t>
            </a:r>
            <a:endParaRPr/>
          </a:p>
        </p:txBody>
      </p:sp>
      <p:sp>
        <p:nvSpPr>
          <p:cNvPr id="338" name="Google Shape;338;p31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1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 txBox="1"/>
          <p:nvPr>
            <p:ph type="title"/>
          </p:nvPr>
        </p:nvSpPr>
        <p:spPr>
          <a:xfrm>
            <a:off x="1010350" y="2659450"/>
            <a:ext cx="3325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Aplicația Web</a:t>
            </a:r>
            <a:endParaRPr/>
          </a:p>
        </p:txBody>
      </p:sp>
      <p:sp>
        <p:nvSpPr>
          <p:cNvPr id="345" name="Google Shape;345;p32"/>
          <p:cNvSpPr txBox="1"/>
          <p:nvPr>
            <p:ph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Aspecte tehnice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720000" y="119132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50"/>
              <a:t>Django Framework - MTV pattern</a:t>
            </a:r>
            <a:endParaRPr b="1" sz="15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Model: </a:t>
            </a:r>
            <a:r>
              <a:rPr lang="en"/>
              <a:t>Structura informațiilor și definirea entităților din baza de date.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Template: </a:t>
            </a:r>
            <a:r>
              <a:rPr lang="en"/>
              <a:t>Dezvoltarea aspectului vizual al paginii.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View: </a:t>
            </a:r>
            <a:r>
              <a:rPr lang="en"/>
              <a:t>Implementarea logicii de backend și gestionarea request-urilor.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50"/>
              <a:t>Limbaje de programare</a:t>
            </a:r>
            <a:endParaRPr b="1" sz="15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Backend: </a:t>
            </a:r>
            <a:r>
              <a:rPr lang="en"/>
              <a:t>logica de server și funcționalitățile principale ale aplicației în </a:t>
            </a:r>
            <a:r>
              <a:rPr b="1" lang="en"/>
              <a:t>Python.</a:t>
            </a:r>
            <a:endParaRPr b="1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Frontend: </a:t>
            </a:r>
            <a:r>
              <a:rPr lang="en"/>
              <a:t>structurarea paginilor web în </a:t>
            </a:r>
            <a:r>
              <a:rPr b="1" lang="en"/>
              <a:t>HTML</a:t>
            </a:r>
            <a:r>
              <a:rPr lang="en"/>
              <a:t>, stilizarea paginilor în </a:t>
            </a:r>
            <a:r>
              <a:rPr b="1" lang="en"/>
              <a:t>CSS</a:t>
            </a:r>
            <a:r>
              <a:rPr lang="en"/>
              <a:t> și dinamizarea interacțiunilor prin </a:t>
            </a:r>
            <a:r>
              <a:rPr b="1" lang="en"/>
              <a:t>JavaScript.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50"/>
              <a:t>Baza de Date</a:t>
            </a:r>
            <a:r>
              <a:rPr b="1" lang="en" sz="1550"/>
              <a:t> </a:t>
            </a:r>
            <a:endParaRPr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en"/>
              <a:t>SQLite: </a:t>
            </a:r>
            <a:r>
              <a:rPr lang="en"/>
              <a:t>Sistem de gestionare a bazelor de date ușor de folosit, fără necesitatea de a hosta un server separat.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Funcționalități</a:t>
            </a:r>
            <a:endParaRPr/>
          </a:p>
        </p:txBody>
      </p:sp>
      <p:grpSp>
        <p:nvGrpSpPr>
          <p:cNvPr id="357" name="Google Shape;357;p34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58" name="Google Shape;358;p34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34"/>
          <p:cNvSpPr txBox="1"/>
          <p:nvPr>
            <p:ph idx="4294967295" type="subTitle"/>
          </p:nvPr>
        </p:nvSpPr>
        <p:spPr>
          <a:xfrm>
            <a:off x="378150" y="3282500"/>
            <a:ext cx="27840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Creare</a:t>
            </a:r>
            <a:r>
              <a:rPr lang="en" sz="1100"/>
              <a:t> turnee în care utilizatorul are control total asupra participanților.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Participare</a:t>
            </a:r>
            <a:r>
              <a:rPr lang="en" sz="1100"/>
              <a:t> la turnee organizate de alți utilizatori.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Generare automată</a:t>
            </a:r>
            <a:r>
              <a:rPr lang="en" sz="1100"/>
              <a:t> a rundelor și a clasamentului turneului.</a:t>
            </a:r>
            <a:endParaRPr sz="1100"/>
          </a:p>
        </p:txBody>
      </p:sp>
      <p:sp>
        <p:nvSpPr>
          <p:cNvPr id="361" name="Google Shape;361;p34"/>
          <p:cNvSpPr txBox="1"/>
          <p:nvPr>
            <p:ph idx="4294967295" type="subTitle"/>
          </p:nvPr>
        </p:nvSpPr>
        <p:spPr>
          <a:xfrm>
            <a:off x="582713" y="275657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Organizare turnee</a:t>
            </a:r>
            <a:endParaRPr b="1"/>
          </a:p>
        </p:txBody>
      </p:sp>
      <p:sp>
        <p:nvSpPr>
          <p:cNvPr id="362" name="Google Shape;362;p34"/>
          <p:cNvSpPr txBox="1"/>
          <p:nvPr>
            <p:ph idx="4294967295" type="subTitle"/>
          </p:nvPr>
        </p:nvSpPr>
        <p:spPr>
          <a:xfrm>
            <a:off x="6054000" y="3282500"/>
            <a:ext cx="23700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Introducere punctaj universal ce se modifică în funcție de rezultatele jucătorului.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Afișare clasament universal în funcție de </a:t>
            </a:r>
            <a:r>
              <a:rPr b="1" lang="en" sz="1100"/>
              <a:t>ELO</a:t>
            </a:r>
            <a:r>
              <a:rPr lang="en" sz="1100"/>
              <a:t>.</a:t>
            </a:r>
            <a:endParaRPr sz="1100"/>
          </a:p>
        </p:txBody>
      </p:sp>
      <p:sp>
        <p:nvSpPr>
          <p:cNvPr id="363" name="Google Shape;363;p34"/>
          <p:cNvSpPr txBox="1"/>
          <p:nvPr>
            <p:ph idx="4294967295" type="subTitle"/>
          </p:nvPr>
        </p:nvSpPr>
        <p:spPr>
          <a:xfrm>
            <a:off x="6053963" y="275657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Clasament universal</a:t>
            </a:r>
            <a:endParaRPr b="1"/>
          </a:p>
        </p:txBody>
      </p:sp>
      <p:sp>
        <p:nvSpPr>
          <p:cNvPr id="364" name="Google Shape;364;p34"/>
          <p:cNvSpPr txBox="1"/>
          <p:nvPr>
            <p:ph idx="4294967295" type="subTitle"/>
          </p:nvPr>
        </p:nvSpPr>
        <p:spPr>
          <a:xfrm>
            <a:off x="378150" y="1852325"/>
            <a:ext cx="23700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Creare</a:t>
            </a:r>
            <a:r>
              <a:rPr lang="en" sz="1100"/>
              <a:t> partide de șah cu orice alt utilizator.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Vizualizare </a:t>
            </a:r>
            <a:r>
              <a:rPr lang="en" sz="1100"/>
              <a:t>partide active.</a:t>
            </a:r>
            <a:endParaRPr sz="1100"/>
          </a:p>
        </p:txBody>
      </p:sp>
      <p:sp>
        <p:nvSpPr>
          <p:cNvPr id="365" name="Google Shape;365;p34"/>
          <p:cNvSpPr txBox="1"/>
          <p:nvPr>
            <p:ph idx="4294967295" type="subTitle"/>
          </p:nvPr>
        </p:nvSpPr>
        <p:spPr>
          <a:xfrm>
            <a:off x="582726" y="1326400"/>
            <a:ext cx="2507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Creare</a:t>
            </a:r>
            <a:r>
              <a:rPr b="1" lang="en"/>
              <a:t> partide de șah</a:t>
            </a:r>
            <a:endParaRPr b="1"/>
          </a:p>
        </p:txBody>
      </p:sp>
      <p:sp>
        <p:nvSpPr>
          <p:cNvPr id="366" name="Google Shape;366;p34"/>
          <p:cNvSpPr txBox="1"/>
          <p:nvPr>
            <p:ph idx="4294967295" type="subTitle"/>
          </p:nvPr>
        </p:nvSpPr>
        <p:spPr>
          <a:xfrm>
            <a:off x="6054000" y="1852325"/>
            <a:ext cx="2539200" cy="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Profil personal</a:t>
            </a:r>
            <a:r>
              <a:rPr lang="en" sz="1100"/>
              <a:t> pentru fiecare utilizator al platformei.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Vizualizare </a:t>
            </a:r>
            <a:r>
              <a:rPr b="1" lang="en" sz="1100"/>
              <a:t>statistici</a:t>
            </a:r>
            <a:r>
              <a:rPr lang="en" sz="1100"/>
              <a:t> relevante și </a:t>
            </a:r>
            <a:r>
              <a:rPr b="1" lang="en" sz="1100"/>
              <a:t>istoric</a:t>
            </a:r>
            <a:r>
              <a:rPr lang="en" sz="1100"/>
              <a:t> al meciurilor.</a:t>
            </a:r>
            <a:endParaRPr sz="1100"/>
          </a:p>
        </p:txBody>
      </p:sp>
      <p:sp>
        <p:nvSpPr>
          <p:cNvPr id="367" name="Google Shape;367;p34"/>
          <p:cNvSpPr txBox="1"/>
          <p:nvPr>
            <p:ph idx="4294967295" type="subTitle"/>
          </p:nvPr>
        </p:nvSpPr>
        <p:spPr>
          <a:xfrm>
            <a:off x="6053963" y="1326400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Profil personal</a:t>
            </a:r>
            <a:endParaRPr b="1"/>
          </a:p>
        </p:txBody>
      </p:sp>
      <p:sp>
        <p:nvSpPr>
          <p:cNvPr id="368" name="Google Shape;368;p34"/>
          <p:cNvSpPr/>
          <p:nvPr/>
        </p:nvSpPr>
        <p:spPr>
          <a:xfrm>
            <a:off x="3240575" y="1326400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/>
          <p:nvPr/>
        </p:nvSpPr>
        <p:spPr>
          <a:xfrm>
            <a:off x="3240575" y="279302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4929325" y="1326400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/>
          <p:nvPr/>
        </p:nvSpPr>
        <p:spPr>
          <a:xfrm>
            <a:off x="4929325" y="279302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34"/>
          <p:cNvGrpSpPr/>
          <p:nvPr/>
        </p:nvGrpSpPr>
        <p:grpSpPr>
          <a:xfrm>
            <a:off x="5236002" y="1633092"/>
            <a:ext cx="360737" cy="360699"/>
            <a:chOff x="3168172" y="1586023"/>
            <a:chExt cx="309380" cy="309348"/>
          </a:xfrm>
        </p:grpSpPr>
        <p:sp>
          <p:nvSpPr>
            <p:cNvPr id="373" name="Google Shape;373;p34"/>
            <p:cNvSpPr/>
            <p:nvPr/>
          </p:nvSpPr>
          <p:spPr>
            <a:xfrm>
              <a:off x="3247788" y="1665639"/>
              <a:ext cx="150153" cy="150121"/>
            </a:xfrm>
            <a:custGeom>
              <a:rect b="b" l="l" r="r" t="t"/>
              <a:pathLst>
                <a:path extrusionOk="0" h="4699" w="4700">
                  <a:moveTo>
                    <a:pt x="2344" y="0"/>
                  </a:moveTo>
                  <a:cubicBezTo>
                    <a:pt x="1056" y="0"/>
                    <a:pt x="0" y="1056"/>
                    <a:pt x="0" y="2342"/>
                  </a:cubicBezTo>
                  <a:cubicBezTo>
                    <a:pt x="0" y="3642"/>
                    <a:pt x="1056" y="4699"/>
                    <a:pt x="2344" y="4699"/>
                  </a:cubicBezTo>
                  <a:cubicBezTo>
                    <a:pt x="3644" y="4699"/>
                    <a:pt x="4700" y="3642"/>
                    <a:pt x="4700" y="2342"/>
                  </a:cubicBezTo>
                  <a:cubicBezTo>
                    <a:pt x="4700" y="1056"/>
                    <a:pt x="3644" y="0"/>
                    <a:pt x="23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3168172" y="1586023"/>
              <a:ext cx="309380" cy="309348"/>
            </a:xfrm>
            <a:custGeom>
              <a:rect b="b" l="l" r="r" t="t"/>
              <a:pathLst>
                <a:path extrusionOk="0" h="9683" w="9684">
                  <a:moveTo>
                    <a:pt x="4836" y="1205"/>
                  </a:moveTo>
                  <a:cubicBezTo>
                    <a:pt x="6840" y="1205"/>
                    <a:pt x="8465" y="2830"/>
                    <a:pt x="8465" y="4834"/>
                  </a:cubicBezTo>
                  <a:cubicBezTo>
                    <a:pt x="8465" y="6839"/>
                    <a:pt x="6840" y="8478"/>
                    <a:pt x="4836" y="8478"/>
                  </a:cubicBezTo>
                  <a:cubicBezTo>
                    <a:pt x="2831" y="8478"/>
                    <a:pt x="1206" y="6839"/>
                    <a:pt x="1206" y="4834"/>
                  </a:cubicBezTo>
                  <a:cubicBezTo>
                    <a:pt x="1206" y="2830"/>
                    <a:pt x="2831" y="1205"/>
                    <a:pt x="4836" y="1205"/>
                  </a:cubicBezTo>
                  <a:close/>
                  <a:moveTo>
                    <a:pt x="2573" y="0"/>
                  </a:moveTo>
                  <a:cubicBezTo>
                    <a:pt x="1152" y="0"/>
                    <a:pt x="0" y="1151"/>
                    <a:pt x="0" y="2573"/>
                  </a:cubicBezTo>
                  <a:lnTo>
                    <a:pt x="0" y="7110"/>
                  </a:lnTo>
                  <a:cubicBezTo>
                    <a:pt x="0" y="8532"/>
                    <a:pt x="1152" y="9683"/>
                    <a:pt x="2573" y="9683"/>
                  </a:cubicBezTo>
                  <a:lnTo>
                    <a:pt x="7111" y="9683"/>
                  </a:lnTo>
                  <a:cubicBezTo>
                    <a:pt x="8519" y="9683"/>
                    <a:pt x="9684" y="8532"/>
                    <a:pt x="9684" y="7110"/>
                  </a:cubicBezTo>
                  <a:lnTo>
                    <a:pt x="9684" y="2573"/>
                  </a:lnTo>
                  <a:cubicBezTo>
                    <a:pt x="9684" y="1151"/>
                    <a:pt x="8519" y="0"/>
                    <a:pt x="7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4"/>
          <p:cNvGrpSpPr/>
          <p:nvPr/>
        </p:nvGrpSpPr>
        <p:grpSpPr>
          <a:xfrm>
            <a:off x="5241294" y="3104999"/>
            <a:ext cx="350157" cy="350157"/>
            <a:chOff x="3172485" y="2128128"/>
            <a:chExt cx="300306" cy="300306"/>
          </a:xfrm>
        </p:grpSpPr>
        <p:sp>
          <p:nvSpPr>
            <p:cNvPr id="376" name="Google Shape;376;p34"/>
            <p:cNvSpPr/>
            <p:nvPr/>
          </p:nvSpPr>
          <p:spPr>
            <a:xfrm>
              <a:off x="3380185" y="2327615"/>
              <a:ext cx="32" cy="447"/>
            </a:xfrm>
            <a:custGeom>
              <a:rect b="b" l="l" r="r" t="t"/>
              <a:pathLst>
                <a:path extrusionOk="0" h="14" w="1">
                  <a:moveTo>
                    <a:pt x="0" y="0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3264657" y="2229373"/>
              <a:ext cx="1310" cy="32"/>
            </a:xfrm>
            <a:custGeom>
              <a:rect b="b" l="l" r="r" t="t"/>
              <a:pathLst>
                <a:path extrusionOk="0" h="1" w="41">
                  <a:moveTo>
                    <a:pt x="41" y="1"/>
                  </a:moveTo>
                  <a:lnTo>
                    <a:pt x="2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3172485" y="2128128"/>
              <a:ext cx="300306" cy="300306"/>
            </a:xfrm>
            <a:custGeom>
              <a:rect b="b" l="l" r="r" t="t"/>
              <a:pathLst>
                <a:path extrusionOk="0" h="9400" w="9400">
                  <a:moveTo>
                    <a:pt x="7205" y="1545"/>
                  </a:moveTo>
                  <a:cubicBezTo>
                    <a:pt x="7612" y="1545"/>
                    <a:pt x="7951" y="1870"/>
                    <a:pt x="7964" y="2276"/>
                  </a:cubicBezTo>
                  <a:cubicBezTo>
                    <a:pt x="7978" y="2507"/>
                    <a:pt x="7910" y="2682"/>
                    <a:pt x="7801" y="2845"/>
                  </a:cubicBezTo>
                  <a:cubicBezTo>
                    <a:pt x="7599" y="3157"/>
                    <a:pt x="6691" y="3915"/>
                    <a:pt x="6501" y="3915"/>
                  </a:cubicBezTo>
                  <a:cubicBezTo>
                    <a:pt x="6312" y="3915"/>
                    <a:pt x="5405" y="3157"/>
                    <a:pt x="5201" y="2845"/>
                  </a:cubicBezTo>
                  <a:cubicBezTo>
                    <a:pt x="5093" y="2682"/>
                    <a:pt x="5026" y="2507"/>
                    <a:pt x="5026" y="2276"/>
                  </a:cubicBezTo>
                  <a:cubicBezTo>
                    <a:pt x="5053" y="1870"/>
                    <a:pt x="5378" y="1545"/>
                    <a:pt x="5784" y="1545"/>
                  </a:cubicBezTo>
                  <a:cubicBezTo>
                    <a:pt x="6203" y="1545"/>
                    <a:pt x="6447" y="1978"/>
                    <a:pt x="6501" y="1978"/>
                  </a:cubicBezTo>
                  <a:cubicBezTo>
                    <a:pt x="6555" y="1978"/>
                    <a:pt x="6813" y="1545"/>
                    <a:pt x="7205" y="1545"/>
                  </a:cubicBezTo>
                  <a:close/>
                  <a:moveTo>
                    <a:pt x="2899" y="1247"/>
                  </a:moveTo>
                  <a:cubicBezTo>
                    <a:pt x="3102" y="1247"/>
                    <a:pt x="3996" y="2005"/>
                    <a:pt x="4213" y="2317"/>
                  </a:cubicBezTo>
                  <a:cubicBezTo>
                    <a:pt x="4307" y="2465"/>
                    <a:pt x="4389" y="2642"/>
                    <a:pt x="4376" y="2872"/>
                  </a:cubicBezTo>
                  <a:cubicBezTo>
                    <a:pt x="4348" y="3278"/>
                    <a:pt x="4023" y="3617"/>
                    <a:pt x="3617" y="3617"/>
                  </a:cubicBezTo>
                  <a:cubicBezTo>
                    <a:pt x="3428" y="3617"/>
                    <a:pt x="3278" y="3522"/>
                    <a:pt x="3157" y="3413"/>
                  </a:cubicBezTo>
                  <a:lnTo>
                    <a:pt x="3157" y="3509"/>
                  </a:lnTo>
                  <a:lnTo>
                    <a:pt x="3346" y="3996"/>
                  </a:lnTo>
                  <a:cubicBezTo>
                    <a:pt x="3359" y="4051"/>
                    <a:pt x="3359" y="4105"/>
                    <a:pt x="3332" y="4145"/>
                  </a:cubicBezTo>
                  <a:cubicBezTo>
                    <a:pt x="3305" y="4186"/>
                    <a:pt x="3251" y="4213"/>
                    <a:pt x="3211" y="4213"/>
                  </a:cubicBezTo>
                  <a:lnTo>
                    <a:pt x="2601" y="4213"/>
                  </a:lnTo>
                  <a:cubicBezTo>
                    <a:pt x="2561" y="4213"/>
                    <a:pt x="2507" y="4186"/>
                    <a:pt x="2480" y="4145"/>
                  </a:cubicBezTo>
                  <a:cubicBezTo>
                    <a:pt x="2452" y="4105"/>
                    <a:pt x="2452" y="4051"/>
                    <a:pt x="2465" y="3996"/>
                  </a:cubicBezTo>
                  <a:lnTo>
                    <a:pt x="2655" y="3509"/>
                  </a:lnTo>
                  <a:lnTo>
                    <a:pt x="2655" y="3413"/>
                  </a:lnTo>
                  <a:cubicBezTo>
                    <a:pt x="2534" y="3509"/>
                    <a:pt x="2384" y="3617"/>
                    <a:pt x="2195" y="3617"/>
                  </a:cubicBezTo>
                  <a:cubicBezTo>
                    <a:pt x="1788" y="3617"/>
                    <a:pt x="1463" y="3278"/>
                    <a:pt x="1436" y="2872"/>
                  </a:cubicBezTo>
                  <a:cubicBezTo>
                    <a:pt x="1423" y="2642"/>
                    <a:pt x="1504" y="2480"/>
                    <a:pt x="1599" y="2317"/>
                  </a:cubicBezTo>
                  <a:cubicBezTo>
                    <a:pt x="1815" y="1992"/>
                    <a:pt x="2709" y="1247"/>
                    <a:pt x="2899" y="1247"/>
                  </a:cubicBezTo>
                  <a:close/>
                  <a:moveTo>
                    <a:pt x="2913" y="4957"/>
                  </a:moveTo>
                  <a:cubicBezTo>
                    <a:pt x="2926" y="4957"/>
                    <a:pt x="2953" y="4971"/>
                    <a:pt x="2967" y="4984"/>
                  </a:cubicBezTo>
                  <a:lnTo>
                    <a:pt x="4226" y="6393"/>
                  </a:lnTo>
                  <a:cubicBezTo>
                    <a:pt x="4253" y="6434"/>
                    <a:pt x="4253" y="6474"/>
                    <a:pt x="4226" y="6515"/>
                  </a:cubicBezTo>
                  <a:lnTo>
                    <a:pt x="2967" y="7937"/>
                  </a:lnTo>
                  <a:cubicBezTo>
                    <a:pt x="2953" y="7951"/>
                    <a:pt x="2926" y="7964"/>
                    <a:pt x="2913" y="7964"/>
                  </a:cubicBezTo>
                  <a:cubicBezTo>
                    <a:pt x="2886" y="7964"/>
                    <a:pt x="2859" y="7951"/>
                    <a:pt x="2845" y="7937"/>
                  </a:cubicBezTo>
                  <a:lnTo>
                    <a:pt x="1586" y="6515"/>
                  </a:lnTo>
                  <a:cubicBezTo>
                    <a:pt x="1559" y="6474"/>
                    <a:pt x="1559" y="6434"/>
                    <a:pt x="1586" y="6393"/>
                  </a:cubicBezTo>
                  <a:lnTo>
                    <a:pt x="2845" y="4984"/>
                  </a:lnTo>
                  <a:cubicBezTo>
                    <a:pt x="2859" y="4971"/>
                    <a:pt x="2886" y="4957"/>
                    <a:pt x="2913" y="4957"/>
                  </a:cubicBezTo>
                  <a:close/>
                  <a:moveTo>
                    <a:pt x="6501" y="4768"/>
                  </a:moveTo>
                  <a:cubicBezTo>
                    <a:pt x="6907" y="4768"/>
                    <a:pt x="7247" y="5093"/>
                    <a:pt x="7247" y="5513"/>
                  </a:cubicBezTo>
                  <a:cubicBezTo>
                    <a:pt x="7247" y="5662"/>
                    <a:pt x="7192" y="5811"/>
                    <a:pt x="7111" y="5932"/>
                  </a:cubicBezTo>
                  <a:cubicBezTo>
                    <a:pt x="7517" y="5932"/>
                    <a:pt x="7855" y="6257"/>
                    <a:pt x="7855" y="6664"/>
                  </a:cubicBezTo>
                  <a:cubicBezTo>
                    <a:pt x="7855" y="7084"/>
                    <a:pt x="7517" y="7409"/>
                    <a:pt x="7111" y="7409"/>
                  </a:cubicBezTo>
                  <a:cubicBezTo>
                    <a:pt x="7016" y="7409"/>
                    <a:pt x="6935" y="7395"/>
                    <a:pt x="6853" y="7368"/>
                  </a:cubicBezTo>
                  <a:cubicBezTo>
                    <a:pt x="6842" y="7363"/>
                    <a:pt x="6831" y="7360"/>
                    <a:pt x="6820" y="7360"/>
                  </a:cubicBezTo>
                  <a:cubicBezTo>
                    <a:pt x="6804" y="7360"/>
                    <a:pt x="6788" y="7366"/>
                    <a:pt x="6772" y="7382"/>
                  </a:cubicBezTo>
                  <a:cubicBezTo>
                    <a:pt x="6745" y="7395"/>
                    <a:pt x="6745" y="7436"/>
                    <a:pt x="6759" y="7463"/>
                  </a:cubicBezTo>
                  <a:lnTo>
                    <a:pt x="6935" y="7951"/>
                  </a:lnTo>
                  <a:cubicBezTo>
                    <a:pt x="6962" y="8005"/>
                    <a:pt x="6949" y="8045"/>
                    <a:pt x="6922" y="8086"/>
                  </a:cubicBezTo>
                  <a:cubicBezTo>
                    <a:pt x="6894" y="8126"/>
                    <a:pt x="6853" y="8153"/>
                    <a:pt x="6799" y="8153"/>
                  </a:cubicBezTo>
                  <a:lnTo>
                    <a:pt x="6203" y="8153"/>
                  </a:lnTo>
                  <a:cubicBezTo>
                    <a:pt x="6149" y="8153"/>
                    <a:pt x="6109" y="8126"/>
                    <a:pt x="6082" y="8086"/>
                  </a:cubicBezTo>
                  <a:cubicBezTo>
                    <a:pt x="6041" y="8045"/>
                    <a:pt x="6041" y="8005"/>
                    <a:pt x="6055" y="7951"/>
                  </a:cubicBezTo>
                  <a:lnTo>
                    <a:pt x="6244" y="7463"/>
                  </a:lnTo>
                  <a:cubicBezTo>
                    <a:pt x="6257" y="7436"/>
                    <a:pt x="6244" y="7395"/>
                    <a:pt x="6230" y="7382"/>
                  </a:cubicBezTo>
                  <a:cubicBezTo>
                    <a:pt x="6214" y="7366"/>
                    <a:pt x="6198" y="7360"/>
                    <a:pt x="6182" y="7360"/>
                  </a:cubicBezTo>
                  <a:cubicBezTo>
                    <a:pt x="6171" y="7360"/>
                    <a:pt x="6160" y="7363"/>
                    <a:pt x="6149" y="7368"/>
                  </a:cubicBezTo>
                  <a:cubicBezTo>
                    <a:pt x="6068" y="7395"/>
                    <a:pt x="5974" y="7409"/>
                    <a:pt x="5892" y="7409"/>
                  </a:cubicBezTo>
                  <a:cubicBezTo>
                    <a:pt x="5472" y="7409"/>
                    <a:pt x="5147" y="7084"/>
                    <a:pt x="5147" y="6664"/>
                  </a:cubicBezTo>
                  <a:cubicBezTo>
                    <a:pt x="5147" y="6257"/>
                    <a:pt x="5472" y="5932"/>
                    <a:pt x="5892" y="5932"/>
                  </a:cubicBezTo>
                  <a:cubicBezTo>
                    <a:pt x="5811" y="5811"/>
                    <a:pt x="5757" y="5662"/>
                    <a:pt x="5757" y="5513"/>
                  </a:cubicBezTo>
                  <a:cubicBezTo>
                    <a:pt x="5757" y="5093"/>
                    <a:pt x="6095" y="4768"/>
                    <a:pt x="6501" y="4768"/>
                  </a:cubicBezTo>
                  <a:close/>
                  <a:moveTo>
                    <a:pt x="367" y="1"/>
                  </a:moveTo>
                  <a:cubicBezTo>
                    <a:pt x="163" y="1"/>
                    <a:pt x="1" y="163"/>
                    <a:pt x="1" y="353"/>
                  </a:cubicBezTo>
                  <a:lnTo>
                    <a:pt x="1" y="9047"/>
                  </a:lnTo>
                  <a:cubicBezTo>
                    <a:pt x="1" y="9237"/>
                    <a:pt x="163" y="9399"/>
                    <a:pt x="367" y="9399"/>
                  </a:cubicBezTo>
                  <a:lnTo>
                    <a:pt x="9047" y="9399"/>
                  </a:lnTo>
                  <a:cubicBezTo>
                    <a:pt x="9237" y="9399"/>
                    <a:pt x="9399" y="9237"/>
                    <a:pt x="9399" y="9047"/>
                  </a:cubicBezTo>
                  <a:lnTo>
                    <a:pt x="9399" y="353"/>
                  </a:lnTo>
                  <a:cubicBezTo>
                    <a:pt x="9399" y="163"/>
                    <a:pt x="9237" y="1"/>
                    <a:pt x="9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34"/>
          <p:cNvSpPr/>
          <p:nvPr/>
        </p:nvSpPr>
        <p:spPr>
          <a:xfrm>
            <a:off x="3612081" y="1604829"/>
            <a:ext cx="231099" cy="417237"/>
          </a:xfrm>
          <a:custGeom>
            <a:rect b="b" l="l" r="r" t="t"/>
            <a:pathLst>
              <a:path extrusionOk="0" h="11201" w="6204">
                <a:moveTo>
                  <a:pt x="3590" y="0"/>
                </a:moveTo>
                <a:cubicBezTo>
                  <a:pt x="3428" y="0"/>
                  <a:pt x="3292" y="95"/>
                  <a:pt x="3224" y="244"/>
                </a:cubicBezTo>
                <a:cubicBezTo>
                  <a:pt x="3170" y="393"/>
                  <a:pt x="3197" y="556"/>
                  <a:pt x="3305" y="664"/>
                </a:cubicBezTo>
                <a:cubicBezTo>
                  <a:pt x="3657" y="1016"/>
                  <a:pt x="3657" y="1571"/>
                  <a:pt x="3305" y="1923"/>
                </a:cubicBezTo>
                <a:cubicBezTo>
                  <a:pt x="3278" y="1950"/>
                  <a:pt x="3143" y="2031"/>
                  <a:pt x="2574" y="2167"/>
                </a:cubicBezTo>
                <a:lnTo>
                  <a:pt x="2574" y="1192"/>
                </a:lnTo>
                <a:cubicBezTo>
                  <a:pt x="2574" y="772"/>
                  <a:pt x="2236" y="433"/>
                  <a:pt x="1802" y="433"/>
                </a:cubicBezTo>
                <a:cubicBezTo>
                  <a:pt x="1382" y="433"/>
                  <a:pt x="1044" y="772"/>
                  <a:pt x="1044" y="1192"/>
                </a:cubicBezTo>
                <a:lnTo>
                  <a:pt x="1044" y="2465"/>
                </a:lnTo>
                <a:cubicBezTo>
                  <a:pt x="584" y="2546"/>
                  <a:pt x="340" y="2587"/>
                  <a:pt x="259" y="2627"/>
                </a:cubicBezTo>
                <a:cubicBezTo>
                  <a:pt x="96" y="2696"/>
                  <a:pt x="1" y="2831"/>
                  <a:pt x="1" y="2994"/>
                </a:cubicBezTo>
                <a:cubicBezTo>
                  <a:pt x="1" y="3156"/>
                  <a:pt x="96" y="3291"/>
                  <a:pt x="259" y="3359"/>
                </a:cubicBezTo>
                <a:cubicBezTo>
                  <a:pt x="340" y="3400"/>
                  <a:pt x="584" y="3440"/>
                  <a:pt x="1044" y="3521"/>
                </a:cubicBezTo>
                <a:lnTo>
                  <a:pt x="1044" y="10442"/>
                </a:lnTo>
                <a:cubicBezTo>
                  <a:pt x="1044" y="10861"/>
                  <a:pt x="1382" y="11200"/>
                  <a:pt x="1802" y="11200"/>
                </a:cubicBezTo>
                <a:cubicBezTo>
                  <a:pt x="2236" y="11200"/>
                  <a:pt x="2574" y="10861"/>
                  <a:pt x="2574" y="10442"/>
                </a:cubicBezTo>
                <a:lnTo>
                  <a:pt x="2574" y="3819"/>
                </a:lnTo>
                <a:cubicBezTo>
                  <a:pt x="3170" y="3955"/>
                  <a:pt x="3292" y="4036"/>
                  <a:pt x="3305" y="4050"/>
                </a:cubicBezTo>
                <a:cubicBezTo>
                  <a:pt x="3657" y="4402"/>
                  <a:pt x="3657" y="4971"/>
                  <a:pt x="3305" y="5323"/>
                </a:cubicBezTo>
                <a:cubicBezTo>
                  <a:pt x="3197" y="5431"/>
                  <a:pt x="3170" y="5594"/>
                  <a:pt x="3224" y="5742"/>
                </a:cubicBezTo>
                <a:cubicBezTo>
                  <a:pt x="3292" y="5892"/>
                  <a:pt x="3428" y="5986"/>
                  <a:pt x="3590" y="5986"/>
                </a:cubicBezTo>
                <a:cubicBezTo>
                  <a:pt x="4226" y="5986"/>
                  <a:pt x="4836" y="5729"/>
                  <a:pt x="5309" y="5242"/>
                </a:cubicBezTo>
                <a:cubicBezTo>
                  <a:pt x="5878" y="4673"/>
                  <a:pt x="6203" y="3860"/>
                  <a:pt x="6203" y="2994"/>
                </a:cubicBezTo>
                <a:cubicBezTo>
                  <a:pt x="6203" y="2208"/>
                  <a:pt x="5947" y="1463"/>
                  <a:pt x="5459" y="894"/>
                </a:cubicBezTo>
                <a:cubicBezTo>
                  <a:pt x="4971" y="325"/>
                  <a:pt x="4294" y="0"/>
                  <a:pt x="35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"/>
          <p:cNvSpPr/>
          <p:nvPr/>
        </p:nvSpPr>
        <p:spPr>
          <a:xfrm>
            <a:off x="3499838" y="3075980"/>
            <a:ext cx="455568" cy="408186"/>
          </a:xfrm>
          <a:custGeom>
            <a:rect b="b" l="l" r="r" t="t"/>
            <a:pathLst>
              <a:path extrusionOk="0" h="10958" w="12230">
                <a:moveTo>
                  <a:pt x="2804" y="1"/>
                </a:moveTo>
                <a:cubicBezTo>
                  <a:pt x="2573" y="1"/>
                  <a:pt x="2344" y="96"/>
                  <a:pt x="2181" y="258"/>
                </a:cubicBezTo>
                <a:cubicBezTo>
                  <a:pt x="2073" y="367"/>
                  <a:pt x="2059" y="705"/>
                  <a:pt x="2127" y="990"/>
                </a:cubicBezTo>
                <a:lnTo>
                  <a:pt x="2005" y="1125"/>
                </a:lnTo>
                <a:lnTo>
                  <a:pt x="1680" y="800"/>
                </a:lnTo>
                <a:cubicBezTo>
                  <a:pt x="1612" y="732"/>
                  <a:pt x="1531" y="705"/>
                  <a:pt x="1436" y="705"/>
                </a:cubicBezTo>
                <a:cubicBezTo>
                  <a:pt x="1354" y="705"/>
                  <a:pt x="1273" y="732"/>
                  <a:pt x="1206" y="800"/>
                </a:cubicBezTo>
                <a:lnTo>
                  <a:pt x="881" y="1125"/>
                </a:lnTo>
                <a:cubicBezTo>
                  <a:pt x="759" y="1246"/>
                  <a:pt x="759" y="1463"/>
                  <a:pt x="881" y="1586"/>
                </a:cubicBezTo>
                <a:lnTo>
                  <a:pt x="1206" y="1911"/>
                </a:lnTo>
                <a:lnTo>
                  <a:pt x="1071" y="2046"/>
                </a:lnTo>
                <a:cubicBezTo>
                  <a:pt x="935" y="2019"/>
                  <a:pt x="800" y="2005"/>
                  <a:pt x="691" y="2005"/>
                </a:cubicBezTo>
                <a:cubicBezTo>
                  <a:pt x="434" y="2005"/>
                  <a:pt x="366" y="2073"/>
                  <a:pt x="339" y="2100"/>
                </a:cubicBezTo>
                <a:cubicBezTo>
                  <a:pt x="0" y="2438"/>
                  <a:pt x="0" y="3007"/>
                  <a:pt x="339" y="3346"/>
                </a:cubicBezTo>
                <a:cubicBezTo>
                  <a:pt x="515" y="3522"/>
                  <a:pt x="732" y="3603"/>
                  <a:pt x="975" y="3603"/>
                </a:cubicBezTo>
                <a:cubicBezTo>
                  <a:pt x="1206" y="3603"/>
                  <a:pt x="1436" y="3522"/>
                  <a:pt x="1598" y="3346"/>
                </a:cubicBezTo>
                <a:cubicBezTo>
                  <a:pt x="1707" y="3251"/>
                  <a:pt x="1721" y="2913"/>
                  <a:pt x="1652" y="2615"/>
                </a:cubicBezTo>
                <a:lnTo>
                  <a:pt x="1775" y="2479"/>
                </a:lnTo>
                <a:lnTo>
                  <a:pt x="2804" y="3509"/>
                </a:lnTo>
                <a:lnTo>
                  <a:pt x="2804" y="6637"/>
                </a:lnTo>
                <a:cubicBezTo>
                  <a:pt x="2804" y="7151"/>
                  <a:pt x="3007" y="7626"/>
                  <a:pt x="3305" y="8045"/>
                </a:cubicBezTo>
                <a:lnTo>
                  <a:pt x="1896" y="9453"/>
                </a:lnTo>
                <a:cubicBezTo>
                  <a:pt x="1802" y="9535"/>
                  <a:pt x="1694" y="9697"/>
                  <a:pt x="1639" y="9806"/>
                </a:cubicBezTo>
                <a:lnTo>
                  <a:pt x="1219" y="10659"/>
                </a:lnTo>
                <a:cubicBezTo>
                  <a:pt x="1165" y="10768"/>
                  <a:pt x="1179" y="10835"/>
                  <a:pt x="1206" y="10876"/>
                </a:cubicBezTo>
                <a:cubicBezTo>
                  <a:pt x="1233" y="10930"/>
                  <a:pt x="1287" y="10957"/>
                  <a:pt x="1354" y="10957"/>
                </a:cubicBezTo>
                <a:cubicBezTo>
                  <a:pt x="1396" y="10957"/>
                  <a:pt x="1436" y="10943"/>
                  <a:pt x="1477" y="10916"/>
                </a:cubicBezTo>
                <a:lnTo>
                  <a:pt x="2330" y="10497"/>
                </a:lnTo>
                <a:cubicBezTo>
                  <a:pt x="2438" y="10443"/>
                  <a:pt x="2600" y="10334"/>
                  <a:pt x="2682" y="10239"/>
                </a:cubicBezTo>
                <a:lnTo>
                  <a:pt x="4050" y="8872"/>
                </a:lnTo>
                <a:cubicBezTo>
                  <a:pt x="4144" y="8966"/>
                  <a:pt x="4253" y="9047"/>
                  <a:pt x="4348" y="9128"/>
                </a:cubicBezTo>
                <a:cubicBezTo>
                  <a:pt x="5065" y="9711"/>
                  <a:pt x="5905" y="10145"/>
                  <a:pt x="6094" y="10145"/>
                </a:cubicBezTo>
                <a:cubicBezTo>
                  <a:pt x="6244" y="10145"/>
                  <a:pt x="7084" y="9697"/>
                  <a:pt x="7815" y="9128"/>
                </a:cubicBezTo>
                <a:cubicBezTo>
                  <a:pt x="7923" y="9047"/>
                  <a:pt x="8032" y="8953"/>
                  <a:pt x="8140" y="8845"/>
                </a:cubicBezTo>
                <a:lnTo>
                  <a:pt x="9534" y="10239"/>
                </a:lnTo>
                <a:cubicBezTo>
                  <a:pt x="9630" y="10334"/>
                  <a:pt x="9778" y="10443"/>
                  <a:pt x="9900" y="10497"/>
                </a:cubicBezTo>
                <a:lnTo>
                  <a:pt x="10740" y="10916"/>
                </a:lnTo>
                <a:cubicBezTo>
                  <a:pt x="10794" y="10943"/>
                  <a:pt x="10834" y="10957"/>
                  <a:pt x="10876" y="10957"/>
                </a:cubicBezTo>
                <a:cubicBezTo>
                  <a:pt x="10930" y="10957"/>
                  <a:pt x="10984" y="10930"/>
                  <a:pt x="11024" y="10876"/>
                </a:cubicBezTo>
                <a:cubicBezTo>
                  <a:pt x="11038" y="10835"/>
                  <a:pt x="11065" y="10768"/>
                  <a:pt x="11011" y="10659"/>
                </a:cubicBezTo>
                <a:lnTo>
                  <a:pt x="10591" y="9806"/>
                </a:lnTo>
                <a:cubicBezTo>
                  <a:pt x="10536" y="9697"/>
                  <a:pt x="10415" y="9535"/>
                  <a:pt x="10334" y="9453"/>
                </a:cubicBezTo>
                <a:lnTo>
                  <a:pt x="8898" y="8018"/>
                </a:lnTo>
                <a:cubicBezTo>
                  <a:pt x="9196" y="7599"/>
                  <a:pt x="9386" y="7138"/>
                  <a:pt x="9386" y="6637"/>
                </a:cubicBezTo>
                <a:lnTo>
                  <a:pt x="9386" y="3536"/>
                </a:lnTo>
                <a:lnTo>
                  <a:pt x="10442" y="2479"/>
                </a:lnTo>
                <a:lnTo>
                  <a:pt x="10578" y="2615"/>
                </a:lnTo>
                <a:cubicBezTo>
                  <a:pt x="10509" y="2913"/>
                  <a:pt x="10523" y="3251"/>
                  <a:pt x="10618" y="3346"/>
                </a:cubicBezTo>
                <a:cubicBezTo>
                  <a:pt x="10794" y="3522"/>
                  <a:pt x="11011" y="3603"/>
                  <a:pt x="11255" y="3603"/>
                </a:cubicBezTo>
                <a:cubicBezTo>
                  <a:pt x="11484" y="3603"/>
                  <a:pt x="11715" y="3522"/>
                  <a:pt x="11878" y="3346"/>
                </a:cubicBezTo>
                <a:cubicBezTo>
                  <a:pt x="12230" y="3007"/>
                  <a:pt x="12230" y="2438"/>
                  <a:pt x="11878" y="2100"/>
                </a:cubicBezTo>
                <a:cubicBezTo>
                  <a:pt x="11851" y="2073"/>
                  <a:pt x="11782" y="2005"/>
                  <a:pt x="11526" y="2005"/>
                </a:cubicBezTo>
                <a:cubicBezTo>
                  <a:pt x="11430" y="2005"/>
                  <a:pt x="11282" y="2019"/>
                  <a:pt x="11146" y="2046"/>
                </a:cubicBezTo>
                <a:lnTo>
                  <a:pt x="11011" y="1911"/>
                </a:lnTo>
                <a:lnTo>
                  <a:pt x="11336" y="1586"/>
                </a:lnTo>
                <a:cubicBezTo>
                  <a:pt x="11471" y="1463"/>
                  <a:pt x="11471" y="1246"/>
                  <a:pt x="11336" y="1125"/>
                </a:cubicBezTo>
                <a:lnTo>
                  <a:pt x="11011" y="800"/>
                </a:lnTo>
                <a:cubicBezTo>
                  <a:pt x="10957" y="732"/>
                  <a:pt x="10876" y="705"/>
                  <a:pt x="10780" y="705"/>
                </a:cubicBezTo>
                <a:cubicBezTo>
                  <a:pt x="10686" y="705"/>
                  <a:pt x="10605" y="732"/>
                  <a:pt x="10551" y="800"/>
                </a:cubicBezTo>
                <a:lnTo>
                  <a:pt x="10226" y="1125"/>
                </a:lnTo>
                <a:lnTo>
                  <a:pt x="10090" y="990"/>
                </a:lnTo>
                <a:cubicBezTo>
                  <a:pt x="10157" y="705"/>
                  <a:pt x="10144" y="367"/>
                  <a:pt x="10049" y="258"/>
                </a:cubicBezTo>
                <a:cubicBezTo>
                  <a:pt x="9873" y="96"/>
                  <a:pt x="9657" y="1"/>
                  <a:pt x="9413" y="1"/>
                </a:cubicBezTo>
                <a:cubicBezTo>
                  <a:pt x="9182" y="1"/>
                  <a:pt x="8953" y="96"/>
                  <a:pt x="8790" y="258"/>
                </a:cubicBezTo>
                <a:cubicBezTo>
                  <a:pt x="8613" y="421"/>
                  <a:pt x="8532" y="651"/>
                  <a:pt x="8532" y="881"/>
                </a:cubicBezTo>
                <a:cubicBezTo>
                  <a:pt x="8532" y="1125"/>
                  <a:pt x="8613" y="1342"/>
                  <a:pt x="8790" y="1517"/>
                </a:cubicBezTo>
                <a:cubicBezTo>
                  <a:pt x="8803" y="1531"/>
                  <a:pt x="8871" y="1599"/>
                  <a:pt x="9142" y="1599"/>
                </a:cubicBezTo>
                <a:cubicBezTo>
                  <a:pt x="9236" y="1599"/>
                  <a:pt x="9372" y="1599"/>
                  <a:pt x="9521" y="1559"/>
                </a:cubicBezTo>
                <a:lnTo>
                  <a:pt x="9657" y="1694"/>
                </a:lnTo>
                <a:lnTo>
                  <a:pt x="8438" y="2913"/>
                </a:lnTo>
                <a:lnTo>
                  <a:pt x="8275" y="2913"/>
                </a:lnTo>
                <a:cubicBezTo>
                  <a:pt x="8032" y="2913"/>
                  <a:pt x="7774" y="2872"/>
                  <a:pt x="7517" y="2804"/>
                </a:cubicBezTo>
                <a:cubicBezTo>
                  <a:pt x="6921" y="2628"/>
                  <a:pt x="6434" y="1938"/>
                  <a:pt x="6271" y="1721"/>
                </a:cubicBezTo>
                <a:cubicBezTo>
                  <a:pt x="6244" y="1680"/>
                  <a:pt x="6190" y="1653"/>
                  <a:pt x="6122" y="1653"/>
                </a:cubicBezTo>
                <a:cubicBezTo>
                  <a:pt x="6067" y="1653"/>
                  <a:pt x="6027" y="1667"/>
                  <a:pt x="6000" y="1707"/>
                </a:cubicBezTo>
                <a:cubicBezTo>
                  <a:pt x="5838" y="1938"/>
                  <a:pt x="5350" y="2615"/>
                  <a:pt x="4754" y="2804"/>
                </a:cubicBezTo>
                <a:cubicBezTo>
                  <a:pt x="4496" y="2872"/>
                  <a:pt x="4226" y="2913"/>
                  <a:pt x="3969" y="2913"/>
                </a:cubicBezTo>
                <a:lnTo>
                  <a:pt x="3792" y="2913"/>
                </a:lnTo>
                <a:lnTo>
                  <a:pt x="2573" y="1694"/>
                </a:lnTo>
                <a:lnTo>
                  <a:pt x="2709" y="1559"/>
                </a:lnTo>
                <a:cubicBezTo>
                  <a:pt x="2844" y="1586"/>
                  <a:pt x="2980" y="1599"/>
                  <a:pt x="3088" y="1599"/>
                </a:cubicBezTo>
                <a:cubicBezTo>
                  <a:pt x="3346" y="1599"/>
                  <a:pt x="3413" y="1531"/>
                  <a:pt x="3440" y="1517"/>
                </a:cubicBezTo>
                <a:cubicBezTo>
                  <a:pt x="3779" y="1165"/>
                  <a:pt x="3779" y="611"/>
                  <a:pt x="3440" y="258"/>
                </a:cubicBezTo>
                <a:cubicBezTo>
                  <a:pt x="3265" y="96"/>
                  <a:pt x="3048" y="1"/>
                  <a:pt x="28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Jocul de șah</a:t>
            </a:r>
            <a:endParaRPr/>
          </a:p>
        </p:txBody>
      </p:sp>
      <p:sp>
        <p:nvSpPr>
          <p:cNvPr id="386" name="Google Shape;386;p35"/>
          <p:cNvSpPr txBox="1"/>
          <p:nvPr>
            <p:ph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Aspectul jocului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853550" y="1193263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6"/>
          <p:cNvSpPr txBox="1"/>
          <p:nvPr>
            <p:ph idx="4294967295" type="subTitle"/>
          </p:nvPr>
        </p:nvSpPr>
        <p:spPr>
          <a:xfrm>
            <a:off x="598250" y="2974725"/>
            <a:ext cx="3648900" cy="16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Generăm o tablă de șah cu 8 rânduri și 8 coloane având pătrate de culori alternante prin </a:t>
            </a:r>
            <a:r>
              <a:rPr b="1" lang="en" sz="1100"/>
              <a:t>șabloane Django </a:t>
            </a:r>
            <a:r>
              <a:rPr lang="en" sz="1100"/>
              <a:t>ce generează HTML dinamic.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Definim o clasă specifică </a:t>
            </a:r>
            <a:r>
              <a:rPr b="1" lang="en" sz="1100"/>
              <a:t>„Bo</a:t>
            </a:r>
            <a:r>
              <a:rPr b="1" lang="en" sz="1100"/>
              <a:t>ard”</a:t>
            </a:r>
            <a:r>
              <a:rPr lang="en" sz="1100"/>
              <a:t> în backend pentru a gestiona </a:t>
            </a:r>
            <a:r>
              <a:rPr b="1" lang="en" sz="1100"/>
              <a:t>structura tablei</a:t>
            </a:r>
            <a:r>
              <a:rPr lang="en" sz="1100"/>
              <a:t> și </a:t>
            </a:r>
            <a:r>
              <a:rPr b="1" lang="en" sz="1100"/>
              <a:t>poziția pieselor</a:t>
            </a:r>
            <a:r>
              <a:rPr lang="en" sz="1100"/>
              <a:t> prin intermediul unui dicționar.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Inversăm</a:t>
            </a:r>
            <a:r>
              <a:rPr lang="en" sz="1100"/>
              <a:t> tabla în funcție de rolul jucătorului (alb/negru).</a:t>
            </a:r>
            <a:endParaRPr sz="1100"/>
          </a:p>
        </p:txBody>
      </p:sp>
      <p:sp>
        <p:nvSpPr>
          <p:cNvPr id="394" name="Google Shape;394;p36"/>
          <p:cNvSpPr txBox="1"/>
          <p:nvPr>
            <p:ph idx="4294967295" type="subTitle"/>
          </p:nvPr>
        </p:nvSpPr>
        <p:spPr>
          <a:xfrm>
            <a:off x="1618400" y="244012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Generarea tablei de șah</a:t>
            </a:r>
            <a:endParaRPr b="1"/>
          </a:p>
        </p:txBody>
      </p:sp>
      <p:sp>
        <p:nvSpPr>
          <p:cNvPr id="395" name="Google Shape;395;p36"/>
          <p:cNvSpPr txBox="1"/>
          <p:nvPr>
            <p:ph idx="4294967295" type="subTitle"/>
          </p:nvPr>
        </p:nvSpPr>
        <p:spPr>
          <a:xfrm>
            <a:off x="4770550" y="2974725"/>
            <a:ext cx="33177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Utilizăm </a:t>
            </a:r>
            <a:r>
              <a:rPr b="1" lang="en" sz="1100"/>
              <a:t>imagini sugestive</a:t>
            </a:r>
            <a:r>
              <a:rPr lang="en" sz="1100"/>
              <a:t> pentru piese, preluate dintr-un pachet popular de pe Lichess.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Reprezentarea în backend printr-o ierarhie de clase ce moștenesc dintr-o clasă de bază </a:t>
            </a:r>
            <a:r>
              <a:rPr b="1" lang="en" sz="1100"/>
              <a:t>„Piece”.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Fiecare piesă conține setul său specific de </a:t>
            </a:r>
            <a:r>
              <a:rPr b="1" lang="en" sz="1100"/>
              <a:t>reguli </a:t>
            </a:r>
            <a:r>
              <a:rPr lang="en" sz="1100"/>
              <a:t>și </a:t>
            </a:r>
            <a:r>
              <a:rPr b="1" lang="en" sz="1100"/>
              <a:t>validări</a:t>
            </a:r>
            <a:r>
              <a:rPr lang="en" sz="1100"/>
              <a:t> ale mutărilor.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96" name="Google Shape;396;p36"/>
          <p:cNvSpPr txBox="1"/>
          <p:nvPr>
            <p:ph idx="4294967295" type="subTitle"/>
          </p:nvPr>
        </p:nvSpPr>
        <p:spPr>
          <a:xfrm>
            <a:off x="5155638" y="244012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Adăugarea pieselor</a:t>
            </a:r>
            <a:endParaRPr b="1"/>
          </a:p>
        </p:txBody>
      </p:sp>
      <p:grpSp>
        <p:nvGrpSpPr>
          <p:cNvPr id="397" name="Google Shape;397;p36"/>
          <p:cNvGrpSpPr/>
          <p:nvPr/>
        </p:nvGrpSpPr>
        <p:grpSpPr>
          <a:xfrm>
            <a:off x="248758" y="3407384"/>
            <a:ext cx="338808" cy="430665"/>
            <a:chOff x="2693092" y="1574297"/>
            <a:chExt cx="261810" cy="332765"/>
          </a:xfrm>
        </p:grpSpPr>
        <p:sp>
          <p:nvSpPr>
            <p:cNvPr id="398" name="Google Shape;398;p36"/>
            <p:cNvSpPr/>
            <p:nvPr/>
          </p:nvSpPr>
          <p:spPr>
            <a:xfrm>
              <a:off x="2735073" y="1612380"/>
              <a:ext cx="10830" cy="18657"/>
            </a:xfrm>
            <a:custGeom>
              <a:rect b="b" l="l" r="r" t="t"/>
              <a:pathLst>
                <a:path extrusionOk="0" h="584" w="339">
                  <a:moveTo>
                    <a:pt x="163" y="1"/>
                  </a:moveTo>
                  <a:lnTo>
                    <a:pt x="163" y="28"/>
                  </a:lnTo>
                  <a:lnTo>
                    <a:pt x="0" y="515"/>
                  </a:lnTo>
                  <a:cubicBezTo>
                    <a:pt x="0" y="542"/>
                    <a:pt x="0" y="557"/>
                    <a:pt x="13" y="570"/>
                  </a:cubicBezTo>
                  <a:cubicBezTo>
                    <a:pt x="13" y="584"/>
                    <a:pt x="41" y="584"/>
                    <a:pt x="55" y="584"/>
                  </a:cubicBezTo>
                  <a:lnTo>
                    <a:pt x="271" y="584"/>
                  </a:lnTo>
                  <a:cubicBezTo>
                    <a:pt x="298" y="584"/>
                    <a:pt x="311" y="584"/>
                    <a:pt x="326" y="570"/>
                  </a:cubicBezTo>
                  <a:cubicBezTo>
                    <a:pt x="339" y="557"/>
                    <a:pt x="339" y="542"/>
                    <a:pt x="326" y="515"/>
                  </a:cubicBezTo>
                  <a:lnTo>
                    <a:pt x="176" y="28"/>
                  </a:lnTo>
                  <a:cubicBezTo>
                    <a:pt x="176" y="15"/>
                    <a:pt x="163" y="15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902485" y="1849951"/>
              <a:ext cx="10447" cy="18625"/>
            </a:xfrm>
            <a:custGeom>
              <a:rect b="b" l="l" r="r" t="t"/>
              <a:pathLst>
                <a:path extrusionOk="0" h="583" w="327">
                  <a:moveTo>
                    <a:pt x="55" y="0"/>
                  </a:moveTo>
                  <a:cubicBezTo>
                    <a:pt x="28" y="0"/>
                    <a:pt x="15" y="13"/>
                    <a:pt x="1" y="27"/>
                  </a:cubicBezTo>
                  <a:lnTo>
                    <a:pt x="1" y="82"/>
                  </a:lnTo>
                  <a:lnTo>
                    <a:pt x="150" y="569"/>
                  </a:lnTo>
                  <a:cubicBezTo>
                    <a:pt x="164" y="569"/>
                    <a:pt x="164" y="582"/>
                    <a:pt x="164" y="582"/>
                  </a:cubicBezTo>
                  <a:lnTo>
                    <a:pt x="164" y="569"/>
                  </a:lnTo>
                  <a:lnTo>
                    <a:pt x="326" y="82"/>
                  </a:lnTo>
                  <a:lnTo>
                    <a:pt x="326" y="27"/>
                  </a:lnTo>
                  <a:cubicBezTo>
                    <a:pt x="313" y="13"/>
                    <a:pt x="299" y="0"/>
                    <a:pt x="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2693092" y="1574297"/>
              <a:ext cx="261810" cy="332765"/>
            </a:xfrm>
            <a:custGeom>
              <a:rect b="b" l="l" r="r" t="t"/>
              <a:pathLst>
                <a:path extrusionOk="0" h="10416" w="8195">
                  <a:moveTo>
                    <a:pt x="1544" y="597"/>
                  </a:moveTo>
                  <a:cubicBezTo>
                    <a:pt x="1640" y="597"/>
                    <a:pt x="1721" y="665"/>
                    <a:pt x="1748" y="746"/>
                  </a:cubicBezTo>
                  <a:lnTo>
                    <a:pt x="2317" y="2384"/>
                  </a:lnTo>
                  <a:cubicBezTo>
                    <a:pt x="2330" y="2426"/>
                    <a:pt x="2330" y="2480"/>
                    <a:pt x="2303" y="2507"/>
                  </a:cubicBezTo>
                  <a:cubicBezTo>
                    <a:pt x="2275" y="2534"/>
                    <a:pt x="2235" y="2561"/>
                    <a:pt x="2194" y="2561"/>
                  </a:cubicBezTo>
                  <a:lnTo>
                    <a:pt x="2073" y="2561"/>
                  </a:lnTo>
                  <a:cubicBezTo>
                    <a:pt x="1978" y="2561"/>
                    <a:pt x="1883" y="2493"/>
                    <a:pt x="1869" y="2412"/>
                  </a:cubicBezTo>
                  <a:lnTo>
                    <a:pt x="1815" y="2249"/>
                  </a:lnTo>
                  <a:cubicBezTo>
                    <a:pt x="1802" y="2195"/>
                    <a:pt x="1734" y="2155"/>
                    <a:pt x="1680" y="2155"/>
                  </a:cubicBezTo>
                  <a:lnTo>
                    <a:pt x="1273" y="2155"/>
                  </a:lnTo>
                  <a:cubicBezTo>
                    <a:pt x="1219" y="2155"/>
                    <a:pt x="1165" y="2195"/>
                    <a:pt x="1152" y="2249"/>
                  </a:cubicBezTo>
                  <a:lnTo>
                    <a:pt x="1098" y="2412"/>
                  </a:lnTo>
                  <a:cubicBezTo>
                    <a:pt x="1071" y="2493"/>
                    <a:pt x="989" y="2561"/>
                    <a:pt x="894" y="2561"/>
                  </a:cubicBezTo>
                  <a:lnTo>
                    <a:pt x="773" y="2561"/>
                  </a:lnTo>
                  <a:cubicBezTo>
                    <a:pt x="719" y="2561"/>
                    <a:pt x="677" y="2534"/>
                    <a:pt x="664" y="2507"/>
                  </a:cubicBezTo>
                  <a:cubicBezTo>
                    <a:pt x="637" y="2480"/>
                    <a:pt x="637" y="2426"/>
                    <a:pt x="650" y="2384"/>
                  </a:cubicBezTo>
                  <a:lnTo>
                    <a:pt x="1206" y="746"/>
                  </a:lnTo>
                  <a:cubicBezTo>
                    <a:pt x="1233" y="665"/>
                    <a:pt x="1327" y="597"/>
                    <a:pt x="1423" y="597"/>
                  </a:cubicBezTo>
                  <a:close/>
                  <a:moveTo>
                    <a:pt x="4104" y="2574"/>
                  </a:moveTo>
                  <a:cubicBezTo>
                    <a:pt x="4104" y="2574"/>
                    <a:pt x="6434" y="4186"/>
                    <a:pt x="6434" y="5418"/>
                  </a:cubicBezTo>
                  <a:cubicBezTo>
                    <a:pt x="6434" y="6149"/>
                    <a:pt x="5932" y="6624"/>
                    <a:pt x="5242" y="6624"/>
                  </a:cubicBezTo>
                  <a:cubicBezTo>
                    <a:pt x="4876" y="6624"/>
                    <a:pt x="4496" y="6380"/>
                    <a:pt x="4294" y="6176"/>
                  </a:cubicBezTo>
                  <a:lnTo>
                    <a:pt x="4294" y="6176"/>
                  </a:lnTo>
                  <a:cubicBezTo>
                    <a:pt x="4294" y="6177"/>
                    <a:pt x="4484" y="7084"/>
                    <a:pt x="4849" y="7762"/>
                  </a:cubicBezTo>
                  <a:cubicBezTo>
                    <a:pt x="4869" y="7809"/>
                    <a:pt x="4490" y="7832"/>
                    <a:pt x="4111" y="7832"/>
                  </a:cubicBezTo>
                  <a:cubicBezTo>
                    <a:pt x="3732" y="7832"/>
                    <a:pt x="3352" y="7809"/>
                    <a:pt x="3373" y="7762"/>
                  </a:cubicBezTo>
                  <a:cubicBezTo>
                    <a:pt x="3711" y="7030"/>
                    <a:pt x="3915" y="6177"/>
                    <a:pt x="3915" y="6176"/>
                  </a:cubicBezTo>
                  <a:lnTo>
                    <a:pt x="3915" y="6176"/>
                  </a:lnTo>
                  <a:cubicBezTo>
                    <a:pt x="3698" y="6366"/>
                    <a:pt x="3305" y="6624"/>
                    <a:pt x="2967" y="6624"/>
                  </a:cubicBezTo>
                  <a:cubicBezTo>
                    <a:pt x="2262" y="6624"/>
                    <a:pt x="1761" y="6163"/>
                    <a:pt x="1761" y="5432"/>
                  </a:cubicBezTo>
                  <a:cubicBezTo>
                    <a:pt x="1761" y="4199"/>
                    <a:pt x="4090" y="2574"/>
                    <a:pt x="4090" y="2574"/>
                  </a:cubicBezTo>
                  <a:close/>
                  <a:moveTo>
                    <a:pt x="7422" y="7856"/>
                  </a:moveTo>
                  <a:cubicBezTo>
                    <a:pt x="7476" y="7856"/>
                    <a:pt x="7517" y="7870"/>
                    <a:pt x="7530" y="7910"/>
                  </a:cubicBezTo>
                  <a:cubicBezTo>
                    <a:pt x="7557" y="7937"/>
                    <a:pt x="7571" y="7978"/>
                    <a:pt x="7544" y="8018"/>
                  </a:cubicBezTo>
                  <a:lnTo>
                    <a:pt x="6988" y="9658"/>
                  </a:lnTo>
                  <a:cubicBezTo>
                    <a:pt x="6961" y="9739"/>
                    <a:pt x="6867" y="9806"/>
                    <a:pt x="6786" y="9806"/>
                  </a:cubicBezTo>
                  <a:lnTo>
                    <a:pt x="6650" y="9806"/>
                  </a:lnTo>
                  <a:cubicBezTo>
                    <a:pt x="6569" y="9806"/>
                    <a:pt x="6474" y="9739"/>
                    <a:pt x="6447" y="9658"/>
                  </a:cubicBezTo>
                  <a:lnTo>
                    <a:pt x="5878" y="8018"/>
                  </a:lnTo>
                  <a:cubicBezTo>
                    <a:pt x="5865" y="7978"/>
                    <a:pt x="5878" y="7937"/>
                    <a:pt x="5892" y="7910"/>
                  </a:cubicBezTo>
                  <a:cubicBezTo>
                    <a:pt x="5919" y="7870"/>
                    <a:pt x="5959" y="7856"/>
                    <a:pt x="6013" y="7856"/>
                  </a:cubicBezTo>
                  <a:lnTo>
                    <a:pt x="6136" y="7856"/>
                  </a:lnTo>
                  <a:cubicBezTo>
                    <a:pt x="6217" y="7856"/>
                    <a:pt x="6311" y="7924"/>
                    <a:pt x="6338" y="8005"/>
                  </a:cubicBezTo>
                  <a:lnTo>
                    <a:pt x="6379" y="8168"/>
                  </a:lnTo>
                  <a:cubicBezTo>
                    <a:pt x="6407" y="8208"/>
                    <a:pt x="6461" y="8262"/>
                    <a:pt x="6515" y="8262"/>
                  </a:cubicBezTo>
                  <a:lnTo>
                    <a:pt x="6921" y="8262"/>
                  </a:lnTo>
                  <a:cubicBezTo>
                    <a:pt x="6975" y="8262"/>
                    <a:pt x="7030" y="8208"/>
                    <a:pt x="7043" y="8168"/>
                  </a:cubicBezTo>
                  <a:lnTo>
                    <a:pt x="7097" y="8005"/>
                  </a:lnTo>
                  <a:cubicBezTo>
                    <a:pt x="7124" y="7924"/>
                    <a:pt x="7219" y="7856"/>
                    <a:pt x="7300" y="7856"/>
                  </a:cubicBezTo>
                  <a:close/>
                  <a:moveTo>
                    <a:pt x="515" y="1"/>
                  </a:moveTo>
                  <a:cubicBezTo>
                    <a:pt x="231" y="1"/>
                    <a:pt x="0" y="232"/>
                    <a:pt x="0" y="516"/>
                  </a:cubicBezTo>
                  <a:lnTo>
                    <a:pt x="0" y="9901"/>
                  </a:lnTo>
                  <a:cubicBezTo>
                    <a:pt x="0" y="10185"/>
                    <a:pt x="231" y="10416"/>
                    <a:pt x="515" y="10416"/>
                  </a:cubicBezTo>
                  <a:lnTo>
                    <a:pt x="7680" y="10416"/>
                  </a:lnTo>
                  <a:cubicBezTo>
                    <a:pt x="7963" y="10416"/>
                    <a:pt x="8194" y="10185"/>
                    <a:pt x="8194" y="9901"/>
                  </a:cubicBezTo>
                  <a:lnTo>
                    <a:pt x="8194" y="516"/>
                  </a:lnTo>
                  <a:cubicBezTo>
                    <a:pt x="8194" y="232"/>
                    <a:pt x="7963" y="1"/>
                    <a:pt x="7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36"/>
          <p:cNvSpPr/>
          <p:nvPr/>
        </p:nvSpPr>
        <p:spPr>
          <a:xfrm>
            <a:off x="6171248" y="1436539"/>
            <a:ext cx="338797" cy="459604"/>
          </a:xfrm>
          <a:custGeom>
            <a:rect b="b" l="l" r="r" t="t"/>
            <a:pathLst>
              <a:path extrusionOk="0" h="10565" w="7788">
                <a:moveTo>
                  <a:pt x="6406" y="8912"/>
                </a:moveTo>
                <a:cubicBezTo>
                  <a:pt x="6650" y="8912"/>
                  <a:pt x="6854" y="9115"/>
                  <a:pt x="6854" y="9358"/>
                </a:cubicBezTo>
                <a:cubicBezTo>
                  <a:pt x="6854" y="9602"/>
                  <a:pt x="6650" y="9806"/>
                  <a:pt x="6406" y="9806"/>
                </a:cubicBezTo>
                <a:lnTo>
                  <a:pt x="5539" y="9806"/>
                </a:lnTo>
                <a:cubicBezTo>
                  <a:pt x="5283" y="9806"/>
                  <a:pt x="5093" y="9602"/>
                  <a:pt x="5093" y="9358"/>
                </a:cubicBezTo>
                <a:cubicBezTo>
                  <a:pt x="5093" y="9115"/>
                  <a:pt x="5283" y="8912"/>
                  <a:pt x="5539" y="8912"/>
                </a:cubicBezTo>
                <a:close/>
                <a:moveTo>
                  <a:pt x="3901" y="1"/>
                </a:moveTo>
                <a:cubicBezTo>
                  <a:pt x="2926" y="1"/>
                  <a:pt x="2141" y="786"/>
                  <a:pt x="2141" y="1747"/>
                </a:cubicBezTo>
                <a:cubicBezTo>
                  <a:pt x="2141" y="2425"/>
                  <a:pt x="2520" y="3007"/>
                  <a:pt x="3075" y="3291"/>
                </a:cubicBezTo>
                <a:lnTo>
                  <a:pt x="3075" y="6312"/>
                </a:lnTo>
                <a:cubicBezTo>
                  <a:pt x="2560" y="6406"/>
                  <a:pt x="2087" y="6569"/>
                  <a:pt x="1693" y="6826"/>
                </a:cubicBezTo>
                <a:cubicBezTo>
                  <a:pt x="1287" y="7070"/>
                  <a:pt x="1003" y="7381"/>
                  <a:pt x="854" y="7720"/>
                </a:cubicBezTo>
                <a:lnTo>
                  <a:pt x="516" y="7720"/>
                </a:lnTo>
                <a:cubicBezTo>
                  <a:pt x="231" y="7720"/>
                  <a:pt x="1" y="7950"/>
                  <a:pt x="1" y="8235"/>
                </a:cubicBezTo>
                <a:lnTo>
                  <a:pt x="1" y="10063"/>
                </a:lnTo>
                <a:cubicBezTo>
                  <a:pt x="1" y="10334"/>
                  <a:pt x="231" y="10564"/>
                  <a:pt x="516" y="10564"/>
                </a:cubicBezTo>
                <a:lnTo>
                  <a:pt x="7273" y="10564"/>
                </a:lnTo>
                <a:cubicBezTo>
                  <a:pt x="7558" y="10564"/>
                  <a:pt x="7788" y="10334"/>
                  <a:pt x="7788" y="10063"/>
                </a:cubicBezTo>
                <a:lnTo>
                  <a:pt x="7788" y="8235"/>
                </a:lnTo>
                <a:cubicBezTo>
                  <a:pt x="7788" y="7950"/>
                  <a:pt x="7558" y="7720"/>
                  <a:pt x="7273" y="7720"/>
                </a:cubicBezTo>
                <a:lnTo>
                  <a:pt x="6935" y="7720"/>
                </a:lnTo>
                <a:cubicBezTo>
                  <a:pt x="6785" y="7381"/>
                  <a:pt x="6501" y="7070"/>
                  <a:pt x="6095" y="6826"/>
                </a:cubicBezTo>
                <a:cubicBezTo>
                  <a:pt x="5702" y="6569"/>
                  <a:pt x="5201" y="6393"/>
                  <a:pt x="4660" y="6312"/>
                </a:cubicBezTo>
                <a:lnTo>
                  <a:pt x="4660" y="3318"/>
                </a:lnTo>
                <a:cubicBezTo>
                  <a:pt x="5241" y="3034"/>
                  <a:pt x="5648" y="2439"/>
                  <a:pt x="5648" y="1747"/>
                </a:cubicBezTo>
                <a:cubicBezTo>
                  <a:pt x="5648" y="786"/>
                  <a:pt x="4862" y="1"/>
                  <a:pt x="39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" name="Google Shape;402;p36"/>
          <p:cNvGrpSpPr/>
          <p:nvPr/>
        </p:nvGrpSpPr>
        <p:grpSpPr>
          <a:xfrm>
            <a:off x="1952875" y="1193198"/>
            <a:ext cx="1061953" cy="974246"/>
            <a:chOff x="1084650" y="1378499"/>
            <a:chExt cx="3224880" cy="3224911"/>
          </a:xfrm>
        </p:grpSpPr>
        <p:sp>
          <p:nvSpPr>
            <p:cNvPr id="403" name="Google Shape;403;p36"/>
            <p:cNvSpPr/>
            <p:nvPr/>
          </p:nvSpPr>
          <p:spPr>
            <a:xfrm>
              <a:off x="1084650" y="1378499"/>
              <a:ext cx="3224880" cy="3224911"/>
            </a:xfrm>
            <a:custGeom>
              <a:rect b="b" l="l" r="r" t="t"/>
              <a:pathLst>
                <a:path extrusionOk="0" h="104021" w="104020">
                  <a:moveTo>
                    <a:pt x="103066" y="0"/>
                  </a:moveTo>
                  <a:lnTo>
                    <a:pt x="0" y="954"/>
                  </a:lnTo>
                  <a:lnTo>
                    <a:pt x="967" y="104020"/>
                  </a:lnTo>
                  <a:lnTo>
                    <a:pt x="104020" y="103053"/>
                  </a:lnTo>
                  <a:lnTo>
                    <a:pt x="10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208880" y="1526323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577353" y="1522881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946260" y="1519471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314733" y="15160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683609" y="1512619"/>
              <a:ext cx="371906" cy="372309"/>
            </a:xfrm>
            <a:custGeom>
              <a:rect b="b" l="l" r="r" t="t"/>
              <a:pathLst>
                <a:path extrusionOk="0" h="12009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3052082" y="1509178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3420989" y="1505736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2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3789462" y="1502326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1580763" y="18917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1" y="11886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1949701" y="1888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2318143" y="188490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2687019" y="1881495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3055492" y="1878054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3424399" y="1874643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3792872" y="1871202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1212321" y="189519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1215731" y="2263671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584204" y="2260230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953111" y="2256819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2321584" y="2253378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8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2690461" y="2249967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3058934" y="2246526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900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3427841" y="2243085"/>
              <a:ext cx="371906" cy="372371"/>
            </a:xfrm>
            <a:custGeom>
              <a:rect b="b" l="l" r="r" t="t"/>
              <a:pathLst>
                <a:path extrusionOk="0" h="12011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1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3796314" y="2239674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587646" y="2629136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956553" y="26257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2324995" y="26222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1" y="111"/>
                  </a:lnTo>
                  <a:lnTo>
                    <a:pt x="112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2693902" y="26188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3062344" y="2615433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3431251" y="2612022"/>
              <a:ext cx="371937" cy="371906"/>
            </a:xfrm>
            <a:custGeom>
              <a:rect b="b" l="l" r="r" t="t"/>
              <a:pathLst>
                <a:path extrusionOk="0" h="11996" w="11997">
                  <a:moveTo>
                    <a:pt x="11886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3799724" y="2608581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219173" y="2632578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222583" y="3001050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91056" y="2997609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900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959963" y="2994199"/>
              <a:ext cx="371937" cy="372309"/>
            </a:xfrm>
            <a:custGeom>
              <a:rect b="b" l="l" r="r" t="t"/>
              <a:pathLst>
                <a:path extrusionOk="0" h="12009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1996" y="11898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328436" y="2990757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09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697312" y="2987347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1" y="111"/>
                  </a:lnTo>
                  <a:lnTo>
                    <a:pt x="111" y="11995"/>
                  </a:lnTo>
                  <a:lnTo>
                    <a:pt x="11996" y="11898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3065785" y="2983905"/>
              <a:ext cx="372371" cy="372340"/>
            </a:xfrm>
            <a:custGeom>
              <a:rect b="b" l="l" r="r" t="t"/>
              <a:pathLst>
                <a:path extrusionOk="0" h="12010" w="12011">
                  <a:moveTo>
                    <a:pt x="11899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3434692" y="2980464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1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3803165" y="2977054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09"/>
                  </a:lnTo>
                  <a:lnTo>
                    <a:pt x="12009" y="11898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594497" y="3366485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963404" y="336307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2331878" y="3359230"/>
              <a:ext cx="372309" cy="372340"/>
            </a:xfrm>
            <a:custGeom>
              <a:rect b="b" l="l" r="r" t="t"/>
              <a:pathLst>
                <a:path extrusionOk="0" h="12010" w="12009">
                  <a:moveTo>
                    <a:pt x="11898" y="0"/>
                  </a:moveTo>
                  <a:lnTo>
                    <a:pt x="0" y="124"/>
                  </a:lnTo>
                  <a:lnTo>
                    <a:pt x="111" y="12009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700754" y="335622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3069196" y="3352781"/>
              <a:ext cx="372371" cy="371906"/>
            </a:xfrm>
            <a:custGeom>
              <a:rect b="b" l="l" r="r" t="t"/>
              <a:pathLst>
                <a:path extrusionOk="0" h="11996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1" y="11885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3438134" y="3349371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3806576" y="334592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09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226024" y="3369926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229435" y="3738399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2" y="12010"/>
                  </a:lnTo>
                  <a:lnTo>
                    <a:pt x="11996" y="11885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597908" y="3734957"/>
              <a:ext cx="372371" cy="371937"/>
            </a:xfrm>
            <a:custGeom>
              <a:rect b="b" l="l" r="r" t="t"/>
              <a:pathLst>
                <a:path extrusionOk="0" h="11997" w="12011">
                  <a:moveTo>
                    <a:pt x="11900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900"/>
                  </a:lnTo>
                  <a:lnTo>
                    <a:pt x="119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6815" y="3731547"/>
              <a:ext cx="371937" cy="372340"/>
            </a:xfrm>
            <a:custGeom>
              <a:rect b="b" l="l" r="r" t="t"/>
              <a:pathLst>
                <a:path extrusionOk="0" h="12010" w="11997">
                  <a:moveTo>
                    <a:pt x="11886" y="0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2335288" y="3728105"/>
              <a:ext cx="372340" cy="372371"/>
            </a:xfrm>
            <a:custGeom>
              <a:rect b="b" l="l" r="r" t="t"/>
              <a:pathLst>
                <a:path extrusionOk="0" h="12011" w="12010">
                  <a:moveTo>
                    <a:pt x="11899" y="1"/>
                  </a:moveTo>
                  <a:lnTo>
                    <a:pt x="1" y="111"/>
                  </a:lnTo>
                  <a:lnTo>
                    <a:pt x="111" y="12010"/>
                  </a:lnTo>
                  <a:lnTo>
                    <a:pt x="12009" y="11885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2704164" y="3724664"/>
              <a:ext cx="371937" cy="371937"/>
            </a:xfrm>
            <a:custGeom>
              <a:rect b="b" l="l" r="r" t="t"/>
              <a:pathLst>
                <a:path extrusionOk="0" h="11997" w="11997">
                  <a:moveTo>
                    <a:pt x="11885" y="1"/>
                  </a:moveTo>
                  <a:lnTo>
                    <a:pt x="1" y="112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3072637" y="3721254"/>
              <a:ext cx="372371" cy="372371"/>
            </a:xfrm>
            <a:custGeom>
              <a:rect b="b" l="l" r="r" t="t"/>
              <a:pathLst>
                <a:path extrusionOk="0" h="12011" w="12011">
                  <a:moveTo>
                    <a:pt x="11900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10" y="11885"/>
                  </a:lnTo>
                  <a:lnTo>
                    <a:pt x="119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3441544" y="3717812"/>
              <a:ext cx="371906" cy="371937"/>
            </a:xfrm>
            <a:custGeom>
              <a:rect b="b" l="l" r="r" t="t"/>
              <a:pathLst>
                <a:path extrusionOk="0" h="11997" w="11996">
                  <a:moveTo>
                    <a:pt x="11885" y="1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1996" y="11900"/>
                  </a:lnTo>
                  <a:lnTo>
                    <a:pt x="1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3810017" y="3714402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11"/>
                  </a:lnTo>
                  <a:lnTo>
                    <a:pt x="111" y="12010"/>
                  </a:lnTo>
                  <a:lnTo>
                    <a:pt x="12009" y="11899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601349" y="4103864"/>
              <a:ext cx="372340" cy="371937"/>
            </a:xfrm>
            <a:custGeom>
              <a:rect b="b" l="l" r="r" t="t"/>
              <a:pathLst>
                <a:path extrusionOk="0" h="11997" w="12010">
                  <a:moveTo>
                    <a:pt x="11899" y="1"/>
                  </a:moveTo>
                  <a:lnTo>
                    <a:pt x="0" y="97"/>
                  </a:lnTo>
                  <a:lnTo>
                    <a:pt x="111" y="11996"/>
                  </a:lnTo>
                  <a:lnTo>
                    <a:pt x="12010" y="11886"/>
                  </a:lnTo>
                  <a:lnTo>
                    <a:pt x="118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970256" y="4100454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111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2338729" y="4096578"/>
              <a:ext cx="372309" cy="372371"/>
            </a:xfrm>
            <a:custGeom>
              <a:rect b="b" l="l" r="r" t="t"/>
              <a:pathLst>
                <a:path extrusionOk="0" h="12011" w="12009">
                  <a:moveTo>
                    <a:pt x="11898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09" y="11900"/>
                  </a:lnTo>
                  <a:lnTo>
                    <a:pt x="11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2707605" y="4093602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6"/>
                  </a:lnTo>
                  <a:lnTo>
                    <a:pt x="11996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076078" y="4089726"/>
              <a:ext cx="372340" cy="372340"/>
            </a:xfrm>
            <a:custGeom>
              <a:rect b="b" l="l" r="r" t="t"/>
              <a:pathLst>
                <a:path extrusionOk="0" h="12010" w="12010">
                  <a:moveTo>
                    <a:pt x="11899" y="0"/>
                  </a:moveTo>
                  <a:lnTo>
                    <a:pt x="0" y="125"/>
                  </a:lnTo>
                  <a:lnTo>
                    <a:pt x="111" y="12010"/>
                  </a:lnTo>
                  <a:lnTo>
                    <a:pt x="12010" y="11899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3444985" y="4086750"/>
              <a:ext cx="371906" cy="371906"/>
            </a:xfrm>
            <a:custGeom>
              <a:rect b="b" l="l" r="r" t="t"/>
              <a:pathLst>
                <a:path extrusionOk="0" h="11996" w="11996">
                  <a:moveTo>
                    <a:pt x="11885" y="0"/>
                  </a:moveTo>
                  <a:lnTo>
                    <a:pt x="0" y="96"/>
                  </a:lnTo>
                  <a:lnTo>
                    <a:pt x="111" y="11995"/>
                  </a:lnTo>
                  <a:lnTo>
                    <a:pt x="11995" y="11885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3813428" y="4083309"/>
              <a:ext cx="372340" cy="371906"/>
            </a:xfrm>
            <a:custGeom>
              <a:rect b="b" l="l" r="r" t="t"/>
              <a:pathLst>
                <a:path extrusionOk="0" h="11996" w="12010">
                  <a:moveTo>
                    <a:pt x="11899" y="0"/>
                  </a:moveTo>
                  <a:lnTo>
                    <a:pt x="1" y="111"/>
                  </a:lnTo>
                  <a:lnTo>
                    <a:pt x="111" y="11996"/>
                  </a:lnTo>
                  <a:lnTo>
                    <a:pt x="12010" y="11885"/>
                  </a:lnTo>
                  <a:lnTo>
                    <a:pt x="118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232876" y="4106871"/>
              <a:ext cx="371906" cy="372340"/>
            </a:xfrm>
            <a:custGeom>
              <a:rect b="b" l="l" r="r" t="t"/>
              <a:pathLst>
                <a:path extrusionOk="0" h="12010" w="11996">
                  <a:moveTo>
                    <a:pt x="11885" y="0"/>
                  </a:moveTo>
                  <a:lnTo>
                    <a:pt x="1" y="125"/>
                  </a:lnTo>
                  <a:lnTo>
                    <a:pt x="111" y="12010"/>
                  </a:lnTo>
                  <a:lnTo>
                    <a:pt x="11996" y="11899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Mutatul pieselor</a:t>
            </a:r>
            <a:endParaRPr/>
          </a:p>
        </p:txBody>
      </p:sp>
      <p:sp>
        <p:nvSpPr>
          <p:cNvPr id="473" name="Google Shape;473;p37"/>
          <p:cNvSpPr txBox="1"/>
          <p:nvPr>
            <p:ph idx="4294967295" type="subTitle"/>
          </p:nvPr>
        </p:nvSpPr>
        <p:spPr>
          <a:xfrm>
            <a:off x="988975" y="1647750"/>
            <a:ext cx="3820500" cy="27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</a:t>
            </a:r>
            <a:r>
              <a:rPr b="1" lang="en" sz="1400"/>
              <a:t> click: </a:t>
            </a:r>
            <a:r>
              <a:rPr lang="en" sz="1400"/>
              <a:t>evidențierea tuturor mutărilor posibile și efectuarea mutării cu un click adițional pe poziția respectivă.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 </a:t>
            </a:r>
            <a:r>
              <a:rPr b="1" lang="en" sz="1400"/>
              <a:t>drag and drop</a:t>
            </a:r>
            <a:r>
              <a:rPr b="1" lang="en" sz="1400"/>
              <a:t>: </a:t>
            </a:r>
            <a:r>
              <a:rPr lang="en" sz="1400"/>
              <a:t>tragerea piese din poziția sa către o altă poziție.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Validare </a:t>
            </a:r>
            <a:r>
              <a:rPr lang="en" sz="1400"/>
              <a:t>corespunzătoare a mutărilor posibile în funcție de piesă și descoperirea regelui în șah.</a:t>
            </a:r>
            <a:endParaRPr b="1" sz="1400"/>
          </a:p>
        </p:txBody>
      </p:sp>
      <p:grpSp>
        <p:nvGrpSpPr>
          <p:cNvPr id="474" name="Google Shape;474;p37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75" name="Google Shape;475;p37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7"/>
          <p:cNvSpPr/>
          <p:nvPr/>
        </p:nvSpPr>
        <p:spPr>
          <a:xfrm>
            <a:off x="7992601" y="1435588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5100701" y="14356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5100689" y="4262600"/>
            <a:ext cx="431400" cy="43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7992589" y="4262600"/>
            <a:ext cx="431400" cy="43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475" y="1647750"/>
            <a:ext cx="2828699" cy="282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Derularea partdei</a:t>
            </a:r>
            <a:endParaRPr/>
          </a:p>
        </p:txBody>
      </p:sp>
      <p:sp>
        <p:nvSpPr>
          <p:cNvPr id="487" name="Google Shape;487;p38"/>
          <p:cNvSpPr txBox="1"/>
          <p:nvPr>
            <p:ph idx="4294967295" type="subTitle"/>
          </p:nvPr>
        </p:nvSpPr>
        <p:spPr>
          <a:xfrm>
            <a:off x="986750" y="3013550"/>
            <a:ext cx="31290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Timp de joc </a:t>
            </a:r>
            <a:r>
              <a:rPr b="1" lang="en" sz="1200"/>
              <a:t>variabil</a:t>
            </a:r>
            <a:r>
              <a:rPr lang="en" sz="1200"/>
              <a:t> în funcție de dorința creatorului.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Timpul </a:t>
            </a:r>
            <a:r>
              <a:rPr b="1" lang="en" sz="1200"/>
              <a:t>scade</a:t>
            </a:r>
            <a:r>
              <a:rPr lang="en" sz="1200"/>
              <a:t> pentru jucătorul la mutare și se </a:t>
            </a:r>
            <a:r>
              <a:rPr b="1" lang="en" sz="1200"/>
              <a:t>oprește</a:t>
            </a:r>
            <a:r>
              <a:rPr lang="en" sz="1200"/>
              <a:t> când acesta mută.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8" name="Google Shape;488;p38"/>
          <p:cNvSpPr txBox="1"/>
          <p:nvPr>
            <p:ph idx="4294967295" type="subTitle"/>
          </p:nvPr>
        </p:nvSpPr>
        <p:spPr>
          <a:xfrm>
            <a:off x="1694475" y="236562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Administrarea timpului</a:t>
            </a:r>
            <a:endParaRPr b="1"/>
          </a:p>
        </p:txBody>
      </p:sp>
      <p:sp>
        <p:nvSpPr>
          <p:cNvPr id="489" name="Google Shape;489;p38"/>
          <p:cNvSpPr txBox="1"/>
          <p:nvPr>
            <p:ph idx="4294967295" type="subTitle"/>
          </p:nvPr>
        </p:nvSpPr>
        <p:spPr>
          <a:xfrm>
            <a:off x="4878875" y="3013550"/>
            <a:ext cx="3232500" cy="12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Buton de oferire </a:t>
            </a:r>
            <a:r>
              <a:rPr b="1" lang="en" sz="1200"/>
              <a:t>remiză</a:t>
            </a:r>
            <a:r>
              <a:rPr lang="en" sz="1200"/>
              <a:t> către jucătorul advers pe care acesta o poate accepta sau nu.</a:t>
            </a:r>
            <a:endParaRPr sz="1200"/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Buton de </a:t>
            </a:r>
            <a:r>
              <a:rPr b="1" lang="en" sz="1200"/>
              <a:t>renunțare</a:t>
            </a:r>
            <a:r>
              <a:rPr lang="en" sz="1200"/>
              <a:t> la partidă atunci când jucătorul se dă bătut.</a:t>
            </a:r>
            <a:endParaRPr sz="1200"/>
          </a:p>
        </p:txBody>
      </p:sp>
      <p:sp>
        <p:nvSpPr>
          <p:cNvPr id="490" name="Google Shape;490;p38"/>
          <p:cNvSpPr txBox="1"/>
          <p:nvPr>
            <p:ph idx="4294967295" type="subTitle"/>
          </p:nvPr>
        </p:nvSpPr>
        <p:spPr>
          <a:xfrm>
            <a:off x="5175719" y="2365625"/>
            <a:ext cx="23700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Remiză și Renunțare</a:t>
            </a:r>
            <a:endParaRPr b="1"/>
          </a:p>
        </p:txBody>
      </p:sp>
      <p:sp>
        <p:nvSpPr>
          <p:cNvPr id="491" name="Google Shape;491;p38"/>
          <p:cNvSpPr/>
          <p:nvPr/>
        </p:nvSpPr>
        <p:spPr>
          <a:xfrm>
            <a:off x="2425637" y="1305275"/>
            <a:ext cx="907500" cy="77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8"/>
          <p:cNvSpPr/>
          <p:nvPr/>
        </p:nvSpPr>
        <p:spPr>
          <a:xfrm>
            <a:off x="5855823" y="1305275"/>
            <a:ext cx="907500" cy="77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8"/>
          <p:cNvSpPr/>
          <p:nvPr/>
        </p:nvSpPr>
        <p:spPr>
          <a:xfrm>
            <a:off x="2682708" y="1564283"/>
            <a:ext cx="393533" cy="254558"/>
          </a:xfrm>
          <a:custGeom>
            <a:rect b="b" l="l" r="r" t="t"/>
            <a:pathLst>
              <a:path extrusionOk="0" h="8790" w="11566">
                <a:moveTo>
                  <a:pt x="8884" y="5187"/>
                </a:moveTo>
                <a:cubicBezTo>
                  <a:pt x="9521" y="5187"/>
                  <a:pt x="10036" y="5702"/>
                  <a:pt x="10036" y="6325"/>
                </a:cubicBezTo>
                <a:cubicBezTo>
                  <a:pt x="10036" y="6962"/>
                  <a:pt x="9521" y="7476"/>
                  <a:pt x="8884" y="7476"/>
                </a:cubicBezTo>
                <a:cubicBezTo>
                  <a:pt x="8261" y="7476"/>
                  <a:pt x="7746" y="6962"/>
                  <a:pt x="7746" y="6325"/>
                </a:cubicBezTo>
                <a:cubicBezTo>
                  <a:pt x="7746" y="5702"/>
                  <a:pt x="8261" y="5187"/>
                  <a:pt x="8884" y="5187"/>
                </a:cubicBezTo>
                <a:close/>
                <a:moveTo>
                  <a:pt x="2425" y="5025"/>
                </a:moveTo>
                <a:cubicBezTo>
                  <a:pt x="2668" y="5025"/>
                  <a:pt x="2871" y="5214"/>
                  <a:pt x="2871" y="5458"/>
                </a:cubicBezTo>
                <a:lnTo>
                  <a:pt x="2871" y="5891"/>
                </a:lnTo>
                <a:lnTo>
                  <a:pt x="3291" y="5891"/>
                </a:lnTo>
                <a:cubicBezTo>
                  <a:pt x="3535" y="5891"/>
                  <a:pt x="3738" y="6081"/>
                  <a:pt x="3738" y="6325"/>
                </a:cubicBezTo>
                <a:cubicBezTo>
                  <a:pt x="3738" y="6569"/>
                  <a:pt x="3535" y="6772"/>
                  <a:pt x="3291" y="6772"/>
                </a:cubicBezTo>
                <a:lnTo>
                  <a:pt x="2871" y="6772"/>
                </a:lnTo>
                <a:lnTo>
                  <a:pt x="2871" y="7192"/>
                </a:lnTo>
                <a:cubicBezTo>
                  <a:pt x="2871" y="7435"/>
                  <a:pt x="2668" y="7639"/>
                  <a:pt x="2425" y="7639"/>
                </a:cubicBezTo>
                <a:cubicBezTo>
                  <a:pt x="2181" y="7639"/>
                  <a:pt x="1977" y="7435"/>
                  <a:pt x="1977" y="7192"/>
                </a:cubicBezTo>
                <a:lnTo>
                  <a:pt x="1977" y="6772"/>
                </a:lnTo>
                <a:lnTo>
                  <a:pt x="1558" y="6772"/>
                </a:lnTo>
                <a:cubicBezTo>
                  <a:pt x="1314" y="6772"/>
                  <a:pt x="1111" y="6569"/>
                  <a:pt x="1111" y="6325"/>
                </a:cubicBezTo>
                <a:cubicBezTo>
                  <a:pt x="1111" y="6081"/>
                  <a:pt x="1314" y="5891"/>
                  <a:pt x="1558" y="5891"/>
                </a:cubicBezTo>
                <a:lnTo>
                  <a:pt x="1977" y="5891"/>
                </a:lnTo>
                <a:lnTo>
                  <a:pt x="1977" y="5458"/>
                </a:lnTo>
                <a:cubicBezTo>
                  <a:pt x="1977" y="5214"/>
                  <a:pt x="2181" y="5025"/>
                  <a:pt x="2425" y="5025"/>
                </a:cubicBezTo>
                <a:close/>
                <a:moveTo>
                  <a:pt x="7246" y="0"/>
                </a:moveTo>
                <a:cubicBezTo>
                  <a:pt x="7237" y="0"/>
                  <a:pt x="7228" y="0"/>
                  <a:pt x="7219" y="1"/>
                </a:cubicBezTo>
                <a:cubicBezTo>
                  <a:pt x="6975" y="14"/>
                  <a:pt x="6785" y="218"/>
                  <a:pt x="6785" y="461"/>
                </a:cubicBezTo>
                <a:lnTo>
                  <a:pt x="6813" y="962"/>
                </a:lnTo>
                <a:lnTo>
                  <a:pt x="6148" y="962"/>
                </a:lnTo>
                <a:cubicBezTo>
                  <a:pt x="5688" y="962"/>
                  <a:pt x="5309" y="1341"/>
                  <a:pt x="5309" y="1802"/>
                </a:cubicBezTo>
                <a:lnTo>
                  <a:pt x="5309" y="3860"/>
                </a:lnTo>
                <a:lnTo>
                  <a:pt x="4375" y="3860"/>
                </a:lnTo>
                <a:cubicBezTo>
                  <a:pt x="4321" y="3481"/>
                  <a:pt x="3996" y="3197"/>
                  <a:pt x="3602" y="3197"/>
                </a:cubicBezTo>
                <a:lnTo>
                  <a:pt x="3075" y="3197"/>
                </a:lnTo>
                <a:cubicBezTo>
                  <a:pt x="2681" y="3197"/>
                  <a:pt x="2356" y="3495"/>
                  <a:pt x="2302" y="3860"/>
                </a:cubicBezTo>
                <a:cubicBezTo>
                  <a:pt x="1016" y="3955"/>
                  <a:pt x="0" y="5025"/>
                  <a:pt x="0" y="6325"/>
                </a:cubicBezTo>
                <a:cubicBezTo>
                  <a:pt x="0" y="7693"/>
                  <a:pt x="1098" y="8790"/>
                  <a:pt x="2465" y="8790"/>
                </a:cubicBezTo>
                <a:lnTo>
                  <a:pt x="9088" y="8790"/>
                </a:lnTo>
                <a:cubicBezTo>
                  <a:pt x="10455" y="8790"/>
                  <a:pt x="11566" y="7693"/>
                  <a:pt x="11566" y="6325"/>
                </a:cubicBezTo>
                <a:cubicBezTo>
                  <a:pt x="11566" y="5025"/>
                  <a:pt x="10536" y="3955"/>
                  <a:pt x="9250" y="3860"/>
                </a:cubicBezTo>
                <a:cubicBezTo>
                  <a:pt x="9196" y="3495"/>
                  <a:pt x="8871" y="3197"/>
                  <a:pt x="8478" y="3197"/>
                </a:cubicBezTo>
                <a:lnTo>
                  <a:pt x="7950" y="3197"/>
                </a:lnTo>
                <a:cubicBezTo>
                  <a:pt x="7557" y="3197"/>
                  <a:pt x="7232" y="3481"/>
                  <a:pt x="7178" y="3860"/>
                </a:cubicBezTo>
                <a:lnTo>
                  <a:pt x="6203" y="3860"/>
                </a:lnTo>
                <a:lnTo>
                  <a:pt x="6203" y="1870"/>
                </a:lnTo>
                <a:lnTo>
                  <a:pt x="6894" y="1870"/>
                </a:lnTo>
                <a:cubicBezTo>
                  <a:pt x="7110" y="1870"/>
                  <a:pt x="7327" y="1774"/>
                  <a:pt x="7476" y="1612"/>
                </a:cubicBezTo>
                <a:cubicBezTo>
                  <a:pt x="7638" y="1449"/>
                  <a:pt x="7719" y="1233"/>
                  <a:pt x="7706" y="1016"/>
                </a:cubicBezTo>
                <a:lnTo>
                  <a:pt x="7692" y="434"/>
                </a:lnTo>
                <a:cubicBezTo>
                  <a:pt x="7680" y="185"/>
                  <a:pt x="7490" y="0"/>
                  <a:pt x="72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4" name="Google Shape;494;p38"/>
          <p:cNvGrpSpPr/>
          <p:nvPr/>
        </p:nvGrpSpPr>
        <p:grpSpPr>
          <a:xfrm>
            <a:off x="6145021" y="1551199"/>
            <a:ext cx="329520" cy="280453"/>
            <a:chOff x="2669290" y="3199016"/>
            <a:chExt cx="309380" cy="309380"/>
          </a:xfrm>
        </p:grpSpPr>
        <p:sp>
          <p:nvSpPr>
            <p:cNvPr id="495" name="Google Shape;495;p38"/>
            <p:cNvSpPr/>
            <p:nvPr/>
          </p:nvSpPr>
          <p:spPr>
            <a:xfrm>
              <a:off x="2764050" y="3310644"/>
              <a:ext cx="119899" cy="95235"/>
            </a:xfrm>
            <a:custGeom>
              <a:rect b="b" l="l" r="r" t="t"/>
              <a:pathLst>
                <a:path extrusionOk="0" h="2981" w="3753">
                  <a:moveTo>
                    <a:pt x="1883" y="1"/>
                  </a:moveTo>
                  <a:lnTo>
                    <a:pt x="0" y="2980"/>
                  </a:lnTo>
                  <a:lnTo>
                    <a:pt x="3752" y="2980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2669290" y="3199016"/>
              <a:ext cx="309380" cy="309380"/>
            </a:xfrm>
            <a:custGeom>
              <a:rect b="b" l="l" r="r" t="t"/>
              <a:pathLst>
                <a:path extrusionOk="0" h="9684" w="9684">
                  <a:moveTo>
                    <a:pt x="4849" y="1774"/>
                  </a:moveTo>
                  <a:cubicBezTo>
                    <a:pt x="5120" y="1774"/>
                    <a:pt x="5364" y="1924"/>
                    <a:pt x="5526" y="2167"/>
                  </a:cubicBezTo>
                  <a:lnTo>
                    <a:pt x="8289" y="6555"/>
                  </a:lnTo>
                  <a:cubicBezTo>
                    <a:pt x="8452" y="6812"/>
                    <a:pt x="8465" y="7110"/>
                    <a:pt x="8329" y="7354"/>
                  </a:cubicBezTo>
                  <a:cubicBezTo>
                    <a:pt x="8194" y="7612"/>
                    <a:pt x="7923" y="7760"/>
                    <a:pt x="7625" y="7760"/>
                  </a:cubicBezTo>
                  <a:lnTo>
                    <a:pt x="2059" y="7760"/>
                  </a:lnTo>
                  <a:cubicBezTo>
                    <a:pt x="1762" y="7760"/>
                    <a:pt x="1504" y="7612"/>
                    <a:pt x="1368" y="7354"/>
                  </a:cubicBezTo>
                  <a:cubicBezTo>
                    <a:pt x="1220" y="7110"/>
                    <a:pt x="1247" y="6812"/>
                    <a:pt x="1395" y="6555"/>
                  </a:cubicBezTo>
                  <a:lnTo>
                    <a:pt x="4158" y="2167"/>
                  </a:lnTo>
                  <a:cubicBezTo>
                    <a:pt x="4321" y="1924"/>
                    <a:pt x="4578" y="1774"/>
                    <a:pt x="4849" y="1774"/>
                  </a:cubicBezTo>
                  <a:close/>
                  <a:moveTo>
                    <a:pt x="2574" y="1"/>
                  </a:moveTo>
                  <a:cubicBezTo>
                    <a:pt x="1152" y="1"/>
                    <a:pt x="1" y="1151"/>
                    <a:pt x="1" y="2574"/>
                  </a:cubicBezTo>
                  <a:lnTo>
                    <a:pt x="1" y="7110"/>
                  </a:lnTo>
                  <a:cubicBezTo>
                    <a:pt x="1" y="8533"/>
                    <a:pt x="1152" y="9683"/>
                    <a:pt x="2574" y="9683"/>
                  </a:cubicBezTo>
                  <a:lnTo>
                    <a:pt x="7110" y="9683"/>
                  </a:lnTo>
                  <a:cubicBezTo>
                    <a:pt x="8533" y="9683"/>
                    <a:pt x="9684" y="8533"/>
                    <a:pt x="9684" y="7110"/>
                  </a:cubicBezTo>
                  <a:lnTo>
                    <a:pt x="9684" y="2574"/>
                  </a:lnTo>
                  <a:cubicBezTo>
                    <a:pt x="9684" y="1151"/>
                    <a:pt x="8533" y="1"/>
                    <a:pt x="7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