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2"/>
  </p:notesMasterIdLst>
  <p:sldIdLst>
    <p:sldId id="256" r:id="rId2"/>
    <p:sldId id="265" r:id="rId3"/>
    <p:sldId id="257" r:id="rId4"/>
    <p:sldId id="258" r:id="rId5"/>
    <p:sldId id="260" r:id="rId6"/>
    <p:sldId id="261" r:id="rId7"/>
    <p:sldId id="266" r:id="rId8"/>
    <p:sldId id="264" r:id="rId9"/>
    <p:sldId id="269" r:id="rId10"/>
    <p:sldId id="27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AFF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255"/>
    <p:restoredTop sz="95673"/>
  </p:normalViewPr>
  <p:slideViewPr>
    <p:cSldViewPr snapToGrid="0" snapToObjects="1">
      <p:cViewPr>
        <p:scale>
          <a:sx n="123" d="100"/>
          <a:sy n="123" d="100"/>
        </p:scale>
        <p:origin x="288"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366D9-DF48-2C45-B507-7DF31BEDC26F}" type="datetimeFigureOut">
              <a:rPr lang="es-ES" smtClean="0"/>
              <a:t>25/1/16</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D584E3-ECE0-1C4F-941C-513FF531DE80}" type="slidenum">
              <a:rPr lang="es-ES" smtClean="0"/>
              <a:t>‹Nr.›</a:t>
            </a:fld>
            <a:endParaRPr lang="es-ES"/>
          </a:p>
        </p:txBody>
      </p:sp>
    </p:spTree>
    <p:extLst>
      <p:ext uri="{BB962C8B-B14F-4D97-AF65-F5344CB8AC3E}">
        <p14:creationId xmlns:p14="http://schemas.microsoft.com/office/powerpoint/2010/main" val="250784934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r>
              <a:rPr lang="es-ES" dirty="0" smtClean="0"/>
              <a:t>Nuestra plataforma web consiste en 2 partes.</a:t>
            </a:r>
          </a:p>
          <a:p>
            <a:pPr algn="just"/>
            <a:r>
              <a:rPr lang="es-ES" dirty="0" smtClean="0"/>
              <a:t>La primera es una capa optimizada para trabajar en tiempo real, la cual se encarga de recibir la información proveniente de los sensores de forma asíncrona, para posteriormente enviar los datos la siguiente etapa.</a:t>
            </a:r>
          </a:p>
          <a:p>
            <a:pPr algn="just"/>
            <a:r>
              <a:rPr lang="es-ES" dirty="0" smtClean="0"/>
              <a:t>La segunda etapa es la capa de base de datos y sistema de monitoreo, recibe los datos de la primera etapa y los almacena en base de datos para su consulta.</a:t>
            </a:r>
          </a:p>
          <a:p>
            <a:pPr algn="just"/>
            <a:r>
              <a:rPr lang="es-ES" dirty="0" smtClean="0"/>
              <a:t>Esto nos permite tener un sistema mas eficiente evitando problemas provocados  por cuellos de botella.</a:t>
            </a:r>
          </a:p>
          <a:p>
            <a:r>
              <a:rPr lang="es-ES" dirty="0" smtClean="0"/>
              <a:t>En la plataforma web se pueden almacenar registros de la siguiente forma:</a:t>
            </a:r>
          </a:p>
          <a:p>
            <a:r>
              <a:rPr lang="es-ES" dirty="0" smtClean="0"/>
              <a:t>Calles: A su vez puede tener diversos semáforos.</a:t>
            </a:r>
          </a:p>
          <a:p>
            <a:r>
              <a:rPr lang="es-ES" dirty="0" smtClean="0"/>
              <a:t>Semáforo: Contiene la información del semáforo como ubicación y los datos de trafico por minuto, hora, día, semana, mes y año.</a:t>
            </a:r>
          </a:p>
          <a:p>
            <a:endParaRPr lang="es-ES" dirty="0" smtClean="0"/>
          </a:p>
          <a:p>
            <a:r>
              <a:rPr lang="es-ES" dirty="0" smtClean="0"/>
              <a:t>API: Se integra una capa para que los datos puedan estar disponibles de forma abierta para todo aquel que desee generar aplicaciones que ayuden a la movilidad urbana.</a:t>
            </a:r>
          </a:p>
          <a:p>
            <a:pPr algn="just"/>
            <a:endParaRPr lang="es-ES" dirty="0" smtClean="0"/>
          </a:p>
          <a:p>
            <a:endParaRPr lang="es-ES" dirty="0"/>
          </a:p>
        </p:txBody>
      </p:sp>
      <p:sp>
        <p:nvSpPr>
          <p:cNvPr id="4" name="Marcador de número de diapositiva 3"/>
          <p:cNvSpPr>
            <a:spLocks noGrp="1"/>
          </p:cNvSpPr>
          <p:nvPr>
            <p:ph type="sldNum" sz="quarter" idx="10"/>
          </p:nvPr>
        </p:nvSpPr>
        <p:spPr/>
        <p:txBody>
          <a:bodyPr/>
          <a:lstStyle/>
          <a:p>
            <a:fld id="{D3D584E3-ECE0-1C4F-941C-513FF531DE80}" type="slidenum">
              <a:rPr lang="es-ES" smtClean="0"/>
              <a:t>6</a:t>
            </a:fld>
            <a:endParaRPr lang="es-ES"/>
          </a:p>
        </p:txBody>
      </p:sp>
    </p:spTree>
    <p:extLst>
      <p:ext uri="{BB962C8B-B14F-4D97-AF65-F5344CB8AC3E}">
        <p14:creationId xmlns:p14="http://schemas.microsoft.com/office/powerpoint/2010/main" val="1579167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r>
              <a:rPr lang="es-ES" dirty="0" smtClean="0"/>
              <a:t>para hacer mas eficiente la sincronización se semáforos, actuando en función de la información y no seguir regidos por criterios estáticos.</a:t>
            </a:r>
          </a:p>
          <a:p>
            <a:pPr algn="just"/>
            <a:endParaRPr lang="es-ES" dirty="0" smtClean="0"/>
          </a:p>
          <a:p>
            <a:pPr algn="just"/>
            <a:r>
              <a:rPr lang="es-ES" dirty="0" smtClean="0"/>
              <a:t>Se tiene planeado usar algoritmos de heurística para encontrar la mejor optimización en la sincronización de semáforos y trafico junto con algunos algoritmos de inteligencia artificial.</a:t>
            </a:r>
          </a:p>
          <a:p>
            <a:pPr algn="just"/>
            <a:endParaRPr lang="es-ES" dirty="0" smtClean="0"/>
          </a:p>
          <a:p>
            <a:pPr algn="just"/>
            <a:r>
              <a:rPr lang="es-ES" dirty="0" smtClean="0"/>
              <a:t>Se usa un dispositivo que se pueda adaptar a los semáforos existentes para cambiar su comportamiento de forma remota en base al sistema de semáforos inteligentes.</a:t>
            </a:r>
          </a:p>
          <a:p>
            <a:endParaRPr lang="es-ES" dirty="0"/>
          </a:p>
        </p:txBody>
      </p:sp>
      <p:sp>
        <p:nvSpPr>
          <p:cNvPr id="4" name="Marcador de número de diapositiva 3"/>
          <p:cNvSpPr>
            <a:spLocks noGrp="1"/>
          </p:cNvSpPr>
          <p:nvPr>
            <p:ph type="sldNum" sz="quarter" idx="10"/>
          </p:nvPr>
        </p:nvSpPr>
        <p:spPr/>
        <p:txBody>
          <a:bodyPr/>
          <a:lstStyle/>
          <a:p>
            <a:fld id="{D3D584E3-ECE0-1C4F-941C-513FF531DE80}" type="slidenum">
              <a:rPr lang="es-ES" smtClean="0"/>
              <a:t>8</a:t>
            </a:fld>
            <a:endParaRPr lang="es-ES"/>
          </a:p>
        </p:txBody>
      </p:sp>
    </p:spTree>
    <p:extLst>
      <p:ext uri="{BB962C8B-B14F-4D97-AF65-F5344CB8AC3E}">
        <p14:creationId xmlns:p14="http://schemas.microsoft.com/office/powerpoint/2010/main" val="3481317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s-ES_tradnl" smtClean="0"/>
              <a:t>Clic para editar título</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51DEABC-D766-4322-8E78-B830FAE35C72}" type="datetime4">
              <a:rPr lang="en-US" smtClean="0"/>
              <a:pPr/>
              <a:t>January 25, 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a:p>
        </p:txBody>
      </p:sp>
      <p:sp>
        <p:nvSpPr>
          <p:cNvPr id="3" name="Vertical Text Placeholder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Date Placeholder 3"/>
          <p:cNvSpPr>
            <a:spLocks noGrp="1"/>
          </p:cNvSpPr>
          <p:nvPr>
            <p:ph type="dt" sz="half" idx="10"/>
          </p:nvPr>
        </p:nvSpPr>
        <p:spPr/>
        <p:txBody>
          <a:bodyPr/>
          <a:lstStyle/>
          <a:p>
            <a:fld id="{F3131F9E-604E-4343-9F29-EF72E8231CAD}" type="datetime4">
              <a:rPr lang="en-US" smtClean="0"/>
              <a:pPr/>
              <a:t>January 25,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_tradnl" smtClean="0"/>
              <a:t>Clic para editar título</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Date Placeholder 3"/>
          <p:cNvSpPr>
            <a:spLocks noGrp="1"/>
          </p:cNvSpPr>
          <p:nvPr>
            <p:ph type="dt" sz="half" idx="10"/>
          </p:nvPr>
        </p:nvSpPr>
        <p:spPr/>
        <p:txBody>
          <a:bodyPr/>
          <a:lstStyle/>
          <a:p>
            <a:fld id="{34A8E1CE-37F8-4102-8DF9-852A0A51F293}" type="datetime4">
              <a:rPr lang="en-US" smtClean="0"/>
              <a:pPr/>
              <a:t>January 25,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a:p>
        </p:txBody>
      </p:sp>
      <p:sp>
        <p:nvSpPr>
          <p:cNvPr id="3" name="Content Placeholder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10"/>
          </p:nvPr>
        </p:nvSpPr>
        <p:spPr/>
        <p:txBody>
          <a:bodyPr/>
          <a:lstStyle/>
          <a:p>
            <a:fld id="{93333F43-3E86-47E4-BFBB-2476D384E1C6}" type="datetime4">
              <a:rPr lang="en-US" smtClean="0"/>
              <a:pPr/>
              <a:t>January 25,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s-ES_tradnl" smtClean="0"/>
              <a:t>Clic para editar título</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7" name="Date Placeholder 6"/>
          <p:cNvSpPr>
            <a:spLocks noGrp="1"/>
          </p:cNvSpPr>
          <p:nvPr>
            <p:ph type="dt" sz="half" idx="10"/>
          </p:nvPr>
        </p:nvSpPr>
        <p:spPr/>
        <p:txBody>
          <a:bodyPr/>
          <a:lstStyle/>
          <a:p>
            <a:fld id="{751663BA-01FC-4367-B6F3-ABB2645D55F1}" type="datetime4">
              <a:rPr lang="en-US" smtClean="0"/>
              <a:pPr/>
              <a:t>January 25, 2016</a:t>
            </a:fld>
            <a:endParaRPr lang="en-US" dirty="0"/>
          </a:p>
        </p:txBody>
      </p:sp>
      <p:sp>
        <p:nvSpPr>
          <p:cNvPr id="8" name="Slide Number Placeholder 7"/>
          <p:cNvSpPr>
            <a:spLocks noGrp="1"/>
          </p:cNvSpPr>
          <p:nvPr>
            <p:ph type="sldNum" sz="quarter" idx="11"/>
          </p:nvPr>
        </p:nvSpPr>
        <p:spPr/>
        <p:txBody>
          <a:bodyPr/>
          <a:lstStyle/>
          <a:p>
            <a:fld id="{F38DF745-7D3F-47F4-83A3-874385CFAA69}" type="slidenum">
              <a:rPr lang="en-US" smtClean="0"/>
              <a:pPr/>
              <a:t>‹Nr.›</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5" name="Date Placeholder 4"/>
          <p:cNvSpPr>
            <a:spLocks noGrp="1"/>
          </p:cNvSpPr>
          <p:nvPr>
            <p:ph type="dt" sz="half" idx="10"/>
          </p:nvPr>
        </p:nvSpPr>
        <p:spPr/>
        <p:txBody>
          <a:bodyPr/>
          <a:lstStyle/>
          <a:p>
            <a:fld id="{79B19C71-EC74-44AF-B27E-FC7DC3C3A61D}" type="datetime4">
              <a:rPr lang="en-US" smtClean="0"/>
              <a:pPr/>
              <a:t>January 25,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smtClean="0"/>
              <a:t>Clic para editar título</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s-ES_tradnl" smtClean="0"/>
              <a:t>Haga clic para modificar el estilo de texto del patrón</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7" name="Date Placeholder 6"/>
          <p:cNvSpPr>
            <a:spLocks noGrp="1"/>
          </p:cNvSpPr>
          <p:nvPr>
            <p:ph type="dt" sz="half" idx="10"/>
          </p:nvPr>
        </p:nvSpPr>
        <p:spPr/>
        <p:txBody>
          <a:bodyPr/>
          <a:lstStyle/>
          <a:p>
            <a:fld id="{6A5CDA29-3CBE-48EA-92AE-A996835462BA}" type="datetime4">
              <a:rPr lang="en-US" smtClean="0"/>
              <a:pPr/>
              <a:t>January 25, 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8DF745-7D3F-47F4-83A3-874385CFAA69}"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lang="en-US"/>
          </a:p>
        </p:txBody>
      </p:sp>
      <p:sp>
        <p:nvSpPr>
          <p:cNvPr id="3" name="Date Placeholder 2"/>
          <p:cNvSpPr>
            <a:spLocks noGrp="1"/>
          </p:cNvSpPr>
          <p:nvPr>
            <p:ph type="dt" sz="half" idx="10"/>
          </p:nvPr>
        </p:nvSpPr>
        <p:spPr/>
        <p:txBody>
          <a:bodyPr/>
          <a:lstStyle/>
          <a:p>
            <a:fld id="{E29EC054-3869-4501-B163-1BBFDE8DCE04}" type="datetime4">
              <a:rPr lang="en-US" smtClean="0"/>
              <a:pPr/>
              <a:t>January 25, 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8DF745-7D3F-47F4-83A3-874385CFAA69}"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3D831-56C1-49CF-8EF7-8B9A98402BCD}" type="datetime4">
              <a:rPr lang="en-US" smtClean="0"/>
              <a:pPr/>
              <a:t>January 25, 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6EAD5615-7F4F-4584-84D5-CC95918C321F}" type="datetime4">
              <a:rPr lang="en-US" smtClean="0"/>
              <a:pPr/>
              <a:t>January 25,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‹Nr.›</a:t>
            </a:fld>
            <a:endParaRPr lang="en-US"/>
          </a:p>
        </p:txBody>
      </p:sp>
      <p:sp>
        <p:nvSpPr>
          <p:cNvPr id="8" name="Title 7"/>
          <p:cNvSpPr>
            <a:spLocks noGrp="1"/>
          </p:cNvSpPr>
          <p:nvPr>
            <p:ph type="title"/>
          </p:nvPr>
        </p:nvSpPr>
        <p:spPr/>
        <p:txBody>
          <a:bodyPr/>
          <a:lstStyle/>
          <a:p>
            <a:r>
              <a:rPr lang="es-ES_tradnl" smtClean="0"/>
              <a:t>Clic para editar título</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76EEA923-9BEE-48CE-9F28-5B525F399BAD}" type="datetime4">
              <a:rPr lang="en-US" smtClean="0"/>
              <a:pPr/>
              <a:t>January 25,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‹Nr.›</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s-ES_tradnl" smtClean="0"/>
              <a:t>Clic para editar título</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s-ES_tradnl" smtClean="0"/>
              <a:t>Clic para editar título</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January 25, 2016</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F38DF745-7D3F-47F4-83A3-874385CFAA69}" type="slidenum">
              <a:rPr lang="en-US" smtClean="0"/>
              <a:pPr/>
              <a:t>‹Nr.›</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sldNum="0"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4" Type="http://schemas.openxmlformats.org/officeDocument/2006/relationships/image" Target="../media/image15.jpg"/><Relationship Id="rId5" Type="http://schemas.openxmlformats.org/officeDocument/2006/relationships/image" Target="../media/image16.jpg"/><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6.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11.jpg"/><Relationship Id="rId5" Type="http://schemas.openxmlformats.org/officeDocument/2006/relationships/image" Target="../media/image12.jpg"/><Relationship Id="rId1" Type="http://schemas.openxmlformats.org/officeDocument/2006/relationships/slideLayout" Target="../slideLayouts/slideLayout2.xml"/><Relationship Id="rId2"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57200" y="0"/>
            <a:ext cx="7772400" cy="4571999"/>
          </a:xfrm>
        </p:spPr>
        <p:txBody>
          <a:bodyPr/>
          <a:lstStyle/>
          <a:p>
            <a:r>
              <a:rPr lang="es-ES" dirty="0" smtClean="0"/>
              <a:t>Smart Reality</a:t>
            </a:r>
            <a:endParaRPr lang="es-ES" dirty="0"/>
          </a:p>
        </p:txBody>
      </p:sp>
      <p:sp>
        <p:nvSpPr>
          <p:cNvPr id="3" name="Subtítulo 2"/>
          <p:cNvSpPr>
            <a:spLocks noGrp="1"/>
          </p:cNvSpPr>
          <p:nvPr>
            <p:ph type="subTitle" idx="1"/>
          </p:nvPr>
        </p:nvSpPr>
        <p:spPr>
          <a:xfrm>
            <a:off x="457200" y="3868412"/>
            <a:ext cx="6858000" cy="914400"/>
          </a:xfrm>
        </p:spPr>
        <p:txBody>
          <a:bodyPr/>
          <a:lstStyle/>
          <a:p>
            <a:r>
              <a:rPr lang="es-ES" dirty="0" smtClean="0"/>
              <a:t>Plataforma web para monitoreo en ciudades inteligentes</a:t>
            </a:r>
            <a:endParaRPr lang="es-ES" dirty="0"/>
          </a:p>
        </p:txBody>
      </p:sp>
    </p:spTree>
    <p:extLst>
      <p:ext uri="{BB962C8B-B14F-4D97-AF65-F5344CB8AC3E}">
        <p14:creationId xmlns:p14="http://schemas.microsoft.com/office/powerpoint/2010/main" val="1184292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598"/>
            <a:ext cx="5791200" cy="547573"/>
          </a:xfrm>
        </p:spPr>
        <p:txBody>
          <a:bodyPr>
            <a:normAutofit/>
          </a:bodyPr>
          <a:lstStyle/>
          <a:p>
            <a:r>
              <a:rPr lang="es-ES_tradnl" sz="2800" dirty="0" smtClean="0"/>
              <a:t>Aplicaciones Propuestas</a:t>
            </a:r>
            <a:endParaRPr lang="es-ES_tradnl" sz="2800" dirty="0"/>
          </a:p>
        </p:txBody>
      </p:sp>
      <p:sp>
        <p:nvSpPr>
          <p:cNvPr id="3" name="Marcador de contenido 2"/>
          <p:cNvSpPr>
            <a:spLocks noGrp="1"/>
          </p:cNvSpPr>
          <p:nvPr>
            <p:ph idx="1"/>
          </p:nvPr>
        </p:nvSpPr>
        <p:spPr>
          <a:xfrm>
            <a:off x="457200" y="904010"/>
            <a:ext cx="7620000" cy="5222154"/>
          </a:xfrm>
        </p:spPr>
        <p:txBody>
          <a:bodyPr/>
          <a:lstStyle/>
          <a:p>
            <a:r>
              <a:rPr lang="es-ES_tradnl" dirty="0" smtClean="0"/>
              <a:t>Monitoreo Ambiental y Calidad del aire</a:t>
            </a:r>
          </a:p>
          <a:p>
            <a:r>
              <a:rPr lang="es-ES_tradnl" sz="1400" dirty="0" smtClean="0"/>
              <a:t>-</a:t>
            </a:r>
            <a:r>
              <a:rPr lang="es-ES" sz="1400" dirty="0" smtClean="0"/>
              <a:t>Calidad del Aire</a:t>
            </a:r>
          </a:p>
          <a:p>
            <a:r>
              <a:rPr lang="es-ES" sz="1400" dirty="0" smtClean="0"/>
              <a:t>-Humedad Relativa</a:t>
            </a:r>
          </a:p>
          <a:p>
            <a:r>
              <a:rPr lang="es-ES" sz="1400" dirty="0" smtClean="0"/>
              <a:t>-Temperatura</a:t>
            </a:r>
          </a:p>
          <a:p>
            <a:r>
              <a:rPr lang="es-ES" sz="1400" dirty="0" smtClean="0"/>
              <a:t>-Radiación UV</a:t>
            </a:r>
          </a:p>
          <a:p>
            <a:endParaRPr lang="es-ES_tradnl" dirty="0"/>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555" y="2826327"/>
            <a:ext cx="2036618" cy="3620654"/>
          </a:xfrm>
          <a:prstGeom prst="rect">
            <a:avLst/>
          </a:prstGeom>
        </p:spPr>
      </p:pic>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5261" y="2826327"/>
            <a:ext cx="2036618" cy="3620654"/>
          </a:xfrm>
          <a:prstGeom prst="rect">
            <a:avLst/>
          </a:prstGeom>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4813" y="2825003"/>
            <a:ext cx="2037363" cy="3621978"/>
          </a:xfrm>
          <a:prstGeom prst="rect">
            <a:avLst/>
          </a:prstGeom>
        </p:spPr>
      </p:pic>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47535" y="2825003"/>
            <a:ext cx="2037363" cy="3621978"/>
          </a:xfrm>
          <a:prstGeom prst="rect">
            <a:avLst/>
          </a:prstGeom>
        </p:spPr>
      </p:pic>
    </p:spTree>
    <p:extLst>
      <p:ext uri="{BB962C8B-B14F-4D97-AF65-F5344CB8AC3E}">
        <p14:creationId xmlns:p14="http://schemas.microsoft.com/office/powerpoint/2010/main" val="795669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99764"/>
            <a:ext cx="5791200" cy="768065"/>
          </a:xfrm>
        </p:spPr>
        <p:txBody>
          <a:bodyPr/>
          <a:lstStyle/>
          <a:p>
            <a:r>
              <a:rPr lang="es-ES" dirty="0"/>
              <a:t>P</a:t>
            </a:r>
            <a:r>
              <a:rPr lang="es-ES" dirty="0" smtClean="0"/>
              <a:t>roblema</a:t>
            </a:r>
            <a:endParaRPr lang="es-ES" dirty="0"/>
          </a:p>
        </p:txBody>
      </p:sp>
      <p:sp>
        <p:nvSpPr>
          <p:cNvPr id="3" name="Marcador de contenido 2"/>
          <p:cNvSpPr>
            <a:spLocks noGrp="1"/>
          </p:cNvSpPr>
          <p:nvPr>
            <p:ph idx="1"/>
          </p:nvPr>
        </p:nvSpPr>
        <p:spPr>
          <a:xfrm>
            <a:off x="457200" y="1075370"/>
            <a:ext cx="7620000" cy="4373563"/>
          </a:xfrm>
        </p:spPr>
        <p:txBody>
          <a:bodyPr/>
          <a:lstStyle/>
          <a:p>
            <a:r>
              <a:rPr lang="es-ES" dirty="0" smtClean="0"/>
              <a:t>Las ciudades a pesar de ser muy dinámicas, hoy en día rigen su comportamiento y políticas por criterios estáticos.</a:t>
            </a:r>
          </a:p>
          <a:p>
            <a:r>
              <a:rPr lang="es-ES" dirty="0" smtClean="0"/>
              <a:t>Por ejemplo la gestión del trafico vehicular:</a:t>
            </a:r>
          </a:p>
          <a:p>
            <a:endParaRPr lang="es-ES" dirty="0" smtClean="0"/>
          </a:p>
          <a:p>
            <a:endParaRPr lang="es-ES" dirty="0" smtClean="0"/>
          </a:p>
          <a:p>
            <a:endParaRPr lang="es-ES" dirty="0" smtClean="0"/>
          </a:p>
          <a:p>
            <a:endParaRPr lang="es-ES" dirty="0" smtClean="0"/>
          </a:p>
          <a:p>
            <a:endParaRPr lang="es-ES" dirty="0" smtClean="0"/>
          </a:p>
          <a:p>
            <a:r>
              <a:rPr lang="es-ES" dirty="0" smtClean="0"/>
              <a:t>O el abastecimiento de agua potable:</a:t>
            </a:r>
            <a:endParaRPr lang="es-ES" dirty="0"/>
          </a:p>
        </p:txBody>
      </p:sp>
      <p:pic>
        <p:nvPicPr>
          <p:cNvPr id="5" name="Imagen 4"/>
          <p:cNvPicPr>
            <a:picLocks noChangeAspect="1"/>
          </p:cNvPicPr>
          <p:nvPr/>
        </p:nvPicPr>
        <p:blipFill>
          <a:blip r:embed="rId2"/>
          <a:stretch>
            <a:fillRect/>
          </a:stretch>
        </p:blipFill>
        <p:spPr>
          <a:xfrm>
            <a:off x="707942" y="2282818"/>
            <a:ext cx="6064545" cy="2140428"/>
          </a:xfrm>
          <a:prstGeom prst="rect">
            <a:avLst/>
          </a:prstGeom>
        </p:spPr>
      </p:pic>
      <p:pic>
        <p:nvPicPr>
          <p:cNvPr id="6" name="Marcador de contenido 4"/>
          <p:cNvPicPr>
            <a:picLocks noChangeAspect="1"/>
          </p:cNvPicPr>
          <p:nvPr/>
        </p:nvPicPr>
        <p:blipFill rotWithShape="1">
          <a:blip r:embed="rId3"/>
          <a:srcRect t="45685" b="2986"/>
          <a:stretch/>
        </p:blipFill>
        <p:spPr>
          <a:xfrm>
            <a:off x="707942" y="4829450"/>
            <a:ext cx="6064545" cy="1900130"/>
          </a:xfrm>
          <a:prstGeom prst="rect">
            <a:avLst/>
          </a:prstGeom>
        </p:spPr>
      </p:pic>
    </p:spTree>
    <p:extLst>
      <p:ext uri="{BB962C8B-B14F-4D97-AF65-F5344CB8AC3E}">
        <p14:creationId xmlns:p14="http://schemas.microsoft.com/office/powerpoint/2010/main" val="560870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24244"/>
            <a:ext cx="5791200" cy="800074"/>
          </a:xfrm>
        </p:spPr>
        <p:txBody>
          <a:bodyPr/>
          <a:lstStyle/>
          <a:p>
            <a:r>
              <a:rPr lang="es-ES" dirty="0" smtClean="0"/>
              <a:t>Propuesta</a:t>
            </a:r>
            <a:endParaRPr lang="es-ES" dirty="0"/>
          </a:p>
        </p:txBody>
      </p:sp>
      <p:sp>
        <p:nvSpPr>
          <p:cNvPr id="3" name="Marcador de contenido 2"/>
          <p:cNvSpPr>
            <a:spLocks noGrp="1"/>
          </p:cNvSpPr>
          <p:nvPr>
            <p:ph idx="1"/>
          </p:nvPr>
        </p:nvSpPr>
        <p:spPr>
          <a:xfrm>
            <a:off x="457200" y="1752601"/>
            <a:ext cx="7620000" cy="2367942"/>
          </a:xfrm>
        </p:spPr>
        <p:txBody>
          <a:bodyPr>
            <a:normAutofit fontScale="85000" lnSpcReduction="20000"/>
          </a:bodyPr>
          <a:lstStyle/>
          <a:p>
            <a:r>
              <a:rPr lang="es-ES" dirty="0" smtClean="0"/>
              <a:t>Plataforma tecnológica para el monitoreo de trafico vehicular, compatible con otras variables y aplicaciones.</a:t>
            </a:r>
          </a:p>
          <a:p>
            <a:endParaRPr lang="es-ES" dirty="0" smtClean="0"/>
          </a:p>
          <a:p>
            <a:r>
              <a:rPr lang="es-ES" dirty="0" smtClean="0"/>
              <a:t> Nuestra plataforma consta de 3 partes fundamentales:</a:t>
            </a:r>
            <a:endParaRPr lang="es-ES" dirty="0"/>
          </a:p>
          <a:p>
            <a:r>
              <a:rPr lang="es-ES" dirty="0" smtClean="0"/>
              <a:t>-Sistema de adquisición de datos</a:t>
            </a:r>
          </a:p>
          <a:p>
            <a:r>
              <a:rPr lang="es-ES" dirty="0" smtClean="0"/>
              <a:t>-Plataforma web de monitoreo y API (Datos Abiertos)</a:t>
            </a:r>
          </a:p>
          <a:p>
            <a:r>
              <a:rPr lang="es-ES" dirty="0" smtClean="0"/>
              <a:t>-Capa de procesamiento de información y respuesta.</a:t>
            </a:r>
          </a:p>
          <a:p>
            <a:endParaRPr lang="es-ES" dirty="0" smtClean="0"/>
          </a:p>
        </p:txBody>
      </p:sp>
      <p:sp>
        <p:nvSpPr>
          <p:cNvPr id="4" name="Triángulo isósceles 3"/>
          <p:cNvSpPr/>
          <p:nvPr/>
        </p:nvSpPr>
        <p:spPr>
          <a:xfrm>
            <a:off x="675582" y="5755248"/>
            <a:ext cx="445884" cy="405299"/>
          </a:xfrm>
          <a:prstGeom prst="triangl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s-ES"/>
          </a:p>
        </p:txBody>
      </p:sp>
      <p:sp>
        <p:nvSpPr>
          <p:cNvPr id="5" name="Triángulo isósceles 4"/>
          <p:cNvSpPr/>
          <p:nvPr/>
        </p:nvSpPr>
        <p:spPr>
          <a:xfrm>
            <a:off x="1463029" y="5755248"/>
            <a:ext cx="445884" cy="405299"/>
          </a:xfrm>
          <a:prstGeom prst="triangl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s-ES"/>
          </a:p>
        </p:txBody>
      </p:sp>
      <p:sp>
        <p:nvSpPr>
          <p:cNvPr id="6" name="Triángulo isósceles 5"/>
          <p:cNvSpPr/>
          <p:nvPr/>
        </p:nvSpPr>
        <p:spPr>
          <a:xfrm>
            <a:off x="1098215" y="5390479"/>
            <a:ext cx="445884" cy="405299"/>
          </a:xfrm>
          <a:prstGeom prst="triangl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s-ES"/>
          </a:p>
        </p:txBody>
      </p:sp>
      <p:sp>
        <p:nvSpPr>
          <p:cNvPr id="7" name="Nube 6"/>
          <p:cNvSpPr/>
          <p:nvPr/>
        </p:nvSpPr>
        <p:spPr>
          <a:xfrm>
            <a:off x="1908913" y="4215113"/>
            <a:ext cx="2459118" cy="1175368"/>
          </a:xfrm>
          <a:prstGeom prst="cloud">
            <a:avLst/>
          </a:prstGeom>
          <a:solidFill>
            <a:srgbClr val="42AFF3"/>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
          </a:p>
        </p:txBody>
      </p:sp>
      <p:sp>
        <p:nvSpPr>
          <p:cNvPr id="9" name="Y 8"/>
          <p:cNvSpPr/>
          <p:nvPr/>
        </p:nvSpPr>
        <p:spPr>
          <a:xfrm>
            <a:off x="5039843" y="4323193"/>
            <a:ext cx="2630210" cy="1067286"/>
          </a:xfrm>
          <a:prstGeom prst="flowChartSummingJuncti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s-ES"/>
          </a:p>
        </p:txBody>
      </p:sp>
      <p:sp>
        <p:nvSpPr>
          <p:cNvPr id="10" name="Paralelogramo 9"/>
          <p:cNvSpPr/>
          <p:nvPr/>
        </p:nvSpPr>
        <p:spPr>
          <a:xfrm>
            <a:off x="5215494" y="6092997"/>
            <a:ext cx="391836" cy="540399"/>
          </a:xfrm>
          <a:prstGeom prst="parallelogram">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ES"/>
          </a:p>
        </p:txBody>
      </p:sp>
      <p:sp>
        <p:nvSpPr>
          <p:cNvPr id="11" name="Paralelogramo 10"/>
          <p:cNvSpPr/>
          <p:nvPr/>
        </p:nvSpPr>
        <p:spPr>
          <a:xfrm>
            <a:off x="4715563" y="6092997"/>
            <a:ext cx="391836" cy="540399"/>
          </a:xfrm>
          <a:prstGeom prst="parallelogram">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ES"/>
          </a:p>
        </p:txBody>
      </p:sp>
      <p:sp>
        <p:nvSpPr>
          <p:cNvPr id="12" name="Paralelogramo 11"/>
          <p:cNvSpPr/>
          <p:nvPr/>
        </p:nvSpPr>
        <p:spPr>
          <a:xfrm>
            <a:off x="5770409" y="6092997"/>
            <a:ext cx="391836" cy="540399"/>
          </a:xfrm>
          <a:prstGeom prst="parallelogram">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ES"/>
          </a:p>
        </p:txBody>
      </p:sp>
      <p:sp>
        <p:nvSpPr>
          <p:cNvPr id="13" name="CuadroTexto 12"/>
          <p:cNvSpPr txBox="1"/>
          <p:nvPr/>
        </p:nvSpPr>
        <p:spPr>
          <a:xfrm>
            <a:off x="235749" y="6231767"/>
            <a:ext cx="2454559" cy="523220"/>
          </a:xfrm>
          <a:prstGeom prst="rect">
            <a:avLst/>
          </a:prstGeom>
          <a:noFill/>
        </p:spPr>
        <p:txBody>
          <a:bodyPr wrap="square" rtlCol="0">
            <a:spAutoFit/>
          </a:bodyPr>
          <a:lstStyle/>
          <a:p>
            <a:r>
              <a:rPr lang="es-ES" sz="1400" dirty="0" smtClean="0"/>
              <a:t>Hardware de adquisición de datos en las calles</a:t>
            </a:r>
            <a:endParaRPr lang="es-ES" sz="1400" dirty="0"/>
          </a:p>
        </p:txBody>
      </p:sp>
      <p:sp>
        <p:nvSpPr>
          <p:cNvPr id="14" name="CuadroTexto 13"/>
          <p:cNvSpPr txBox="1"/>
          <p:nvPr/>
        </p:nvSpPr>
        <p:spPr>
          <a:xfrm>
            <a:off x="2044030" y="4506281"/>
            <a:ext cx="2454559" cy="523220"/>
          </a:xfrm>
          <a:prstGeom prst="rect">
            <a:avLst/>
          </a:prstGeom>
          <a:noFill/>
        </p:spPr>
        <p:txBody>
          <a:bodyPr wrap="square" rtlCol="0">
            <a:spAutoFit/>
          </a:bodyPr>
          <a:lstStyle/>
          <a:p>
            <a:r>
              <a:rPr lang="es-ES" sz="1400" dirty="0" smtClean="0"/>
              <a:t>Plataforma web para el monitoreo de trafico y API</a:t>
            </a:r>
            <a:endParaRPr lang="es-ES" sz="1400" dirty="0"/>
          </a:p>
        </p:txBody>
      </p:sp>
      <p:sp>
        <p:nvSpPr>
          <p:cNvPr id="15" name="CuadroTexto 14"/>
          <p:cNvSpPr txBox="1"/>
          <p:nvPr/>
        </p:nvSpPr>
        <p:spPr>
          <a:xfrm>
            <a:off x="5215494" y="4640247"/>
            <a:ext cx="2454559" cy="523220"/>
          </a:xfrm>
          <a:prstGeom prst="rect">
            <a:avLst/>
          </a:prstGeom>
          <a:noFill/>
        </p:spPr>
        <p:txBody>
          <a:bodyPr wrap="square" rtlCol="0">
            <a:spAutoFit/>
          </a:bodyPr>
          <a:lstStyle/>
          <a:p>
            <a:r>
              <a:rPr lang="es-ES" sz="1400" dirty="0"/>
              <a:t>Capa de procesamiento de información y respuesta</a:t>
            </a:r>
          </a:p>
        </p:txBody>
      </p:sp>
      <p:sp>
        <p:nvSpPr>
          <p:cNvPr id="16" name="Flecha curva 15"/>
          <p:cNvSpPr/>
          <p:nvPr/>
        </p:nvSpPr>
        <p:spPr>
          <a:xfrm>
            <a:off x="986349" y="4633921"/>
            <a:ext cx="729629" cy="661988"/>
          </a:xfrm>
          <a:prstGeom prst="ben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
              <a:solidFill>
                <a:schemeClr val="tx1"/>
              </a:solidFill>
            </a:endParaRPr>
          </a:p>
        </p:txBody>
      </p:sp>
      <p:sp>
        <p:nvSpPr>
          <p:cNvPr id="17" name="Flecha derecha 16"/>
          <p:cNvSpPr/>
          <p:nvPr/>
        </p:nvSpPr>
        <p:spPr>
          <a:xfrm>
            <a:off x="4498589" y="4701471"/>
            <a:ext cx="433158" cy="256689"/>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
          </a:p>
        </p:txBody>
      </p:sp>
      <p:sp>
        <p:nvSpPr>
          <p:cNvPr id="18" name="Flecha derecha 17"/>
          <p:cNvSpPr/>
          <p:nvPr/>
        </p:nvSpPr>
        <p:spPr>
          <a:xfrm rot="5627486">
            <a:off x="5453901" y="5613393"/>
            <a:ext cx="433158" cy="256689"/>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
          </a:p>
        </p:txBody>
      </p:sp>
      <p:sp>
        <p:nvSpPr>
          <p:cNvPr id="19" name="CuadroTexto 18"/>
          <p:cNvSpPr txBox="1"/>
          <p:nvPr/>
        </p:nvSpPr>
        <p:spPr>
          <a:xfrm>
            <a:off x="6370005" y="6231767"/>
            <a:ext cx="2454559" cy="307777"/>
          </a:xfrm>
          <a:prstGeom prst="rect">
            <a:avLst/>
          </a:prstGeom>
          <a:noFill/>
        </p:spPr>
        <p:txBody>
          <a:bodyPr wrap="square" rtlCol="0">
            <a:spAutoFit/>
          </a:bodyPr>
          <a:lstStyle/>
          <a:p>
            <a:r>
              <a:rPr lang="es-ES" sz="1400" dirty="0" smtClean="0"/>
              <a:t>Semáforos Inteligentes</a:t>
            </a:r>
            <a:endParaRPr lang="es-ES" sz="1400" dirty="0"/>
          </a:p>
        </p:txBody>
      </p:sp>
    </p:spTree>
    <p:extLst>
      <p:ext uri="{BB962C8B-B14F-4D97-AF65-F5344CB8AC3E}">
        <p14:creationId xmlns:p14="http://schemas.microsoft.com/office/powerpoint/2010/main" val="3895880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1781"/>
            <a:ext cx="9041480" cy="1371600"/>
          </a:xfrm>
        </p:spPr>
        <p:txBody>
          <a:bodyPr>
            <a:normAutofit fontScale="90000"/>
          </a:bodyPr>
          <a:lstStyle/>
          <a:p>
            <a:r>
              <a:rPr lang="es-ES" dirty="0"/>
              <a:t>Sistema </a:t>
            </a:r>
            <a:r>
              <a:rPr lang="es-ES" dirty="0" smtClean="0"/>
              <a:t>de adquisición </a:t>
            </a:r>
            <a:r>
              <a:rPr lang="es-ES" dirty="0"/>
              <a:t>de datos</a:t>
            </a:r>
            <a:br>
              <a:rPr lang="es-ES" dirty="0"/>
            </a:br>
            <a:endParaRPr lang="es-ES" dirty="0"/>
          </a:p>
        </p:txBody>
      </p:sp>
      <p:sp>
        <p:nvSpPr>
          <p:cNvPr id="3" name="Marcador de contenido 2"/>
          <p:cNvSpPr>
            <a:spLocks noGrp="1"/>
          </p:cNvSpPr>
          <p:nvPr>
            <p:ph idx="1"/>
          </p:nvPr>
        </p:nvSpPr>
        <p:spPr>
          <a:xfrm>
            <a:off x="457200" y="874451"/>
            <a:ext cx="8333598" cy="3163654"/>
          </a:xfrm>
        </p:spPr>
        <p:txBody>
          <a:bodyPr>
            <a:normAutofit fontScale="70000" lnSpcReduction="20000"/>
          </a:bodyPr>
          <a:lstStyle/>
          <a:p>
            <a:pPr algn="just"/>
            <a:r>
              <a:rPr lang="es-ES" sz="1900" dirty="0" smtClean="0"/>
              <a:t>Consiste en hardware especializado para recolectar datos del trafico a través de sensores de presencia que pueden ser acoplados en el pavimento o bien los laterales de las calles.</a:t>
            </a:r>
          </a:p>
          <a:p>
            <a:pPr algn="just"/>
            <a:r>
              <a:rPr lang="es-ES" sz="1900" dirty="0" smtClean="0"/>
              <a:t>Cuentan con comunicación por radiofrecuencia para conectarse a un modulo central dotado de comunicación WIFI o 3G el cual se encargara de subir los datos de los sensores a la plataforma web.</a:t>
            </a:r>
          </a:p>
          <a:p>
            <a:pPr algn="just"/>
            <a:endParaRPr lang="es-ES" sz="1900" dirty="0" smtClean="0"/>
          </a:p>
          <a:p>
            <a:pPr algn="just"/>
            <a:r>
              <a:rPr lang="es-ES" sz="1900" dirty="0" smtClean="0"/>
              <a:t>El sistema además se puede adaptar para recolectar otras variables como:</a:t>
            </a:r>
          </a:p>
          <a:p>
            <a:pPr algn="just"/>
            <a:r>
              <a:rPr lang="es-ES" sz="1900" dirty="0" smtClean="0"/>
              <a:t>-Calidad del aire</a:t>
            </a:r>
          </a:p>
          <a:p>
            <a:pPr algn="just"/>
            <a:r>
              <a:rPr lang="es-ES" sz="1900" dirty="0" smtClean="0"/>
              <a:t>-Temperatura</a:t>
            </a:r>
          </a:p>
          <a:p>
            <a:pPr algn="just"/>
            <a:r>
              <a:rPr lang="es-ES" sz="1900" dirty="0" smtClean="0"/>
              <a:t>-Humedad</a:t>
            </a:r>
          </a:p>
          <a:p>
            <a:pPr algn="just"/>
            <a:r>
              <a:rPr lang="es-ES" sz="1900" dirty="0" smtClean="0"/>
              <a:t>-Presión Atmosférica</a:t>
            </a:r>
          </a:p>
          <a:p>
            <a:pPr algn="just"/>
            <a:r>
              <a:rPr lang="es-ES" sz="1900" dirty="0" smtClean="0"/>
              <a:t>-Transporte</a:t>
            </a:r>
          </a:p>
          <a:p>
            <a:pPr algn="just"/>
            <a:r>
              <a:rPr lang="es-ES" sz="1900" dirty="0" smtClean="0"/>
              <a:t>-Entre otras variables.</a:t>
            </a:r>
          </a:p>
          <a:p>
            <a:endParaRPr lang="es-ES" sz="1600" dirty="0"/>
          </a:p>
        </p:txBody>
      </p:sp>
      <p:pic>
        <p:nvPicPr>
          <p:cNvPr id="5" name="Imagen 4" descr="plataform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0798" y="3279822"/>
            <a:ext cx="6350000" cy="3175000"/>
          </a:xfrm>
          <a:prstGeom prst="rect">
            <a:avLst/>
          </a:prstGeom>
        </p:spPr>
      </p:pic>
    </p:spTree>
    <p:extLst>
      <p:ext uri="{BB962C8B-B14F-4D97-AF65-F5344CB8AC3E}">
        <p14:creationId xmlns:p14="http://schemas.microsoft.com/office/powerpoint/2010/main" val="4207903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65"/>
          <p:cNvPicPr preferRelativeResize="0"/>
          <p:nvPr/>
        </p:nvPicPr>
        <p:blipFill rotWithShape="1">
          <a:blip r:embed="rId2">
            <a:alphaModFix/>
          </a:blip>
          <a:srcRect l="11935" t="3128" r="13420"/>
          <a:stretch/>
        </p:blipFill>
        <p:spPr>
          <a:xfrm>
            <a:off x="909760" y="364769"/>
            <a:ext cx="7413408" cy="5174320"/>
          </a:xfrm>
          <a:prstGeom prst="rect">
            <a:avLst/>
          </a:prstGeom>
          <a:ln>
            <a:noFill/>
          </a:ln>
          <a:effectLst>
            <a:softEdge rad="112500"/>
          </a:effectLst>
        </p:spPr>
      </p:pic>
      <p:sp>
        <p:nvSpPr>
          <p:cNvPr id="5" name="CuadroTexto 4"/>
          <p:cNvSpPr txBox="1"/>
          <p:nvPr/>
        </p:nvSpPr>
        <p:spPr>
          <a:xfrm>
            <a:off x="1216047" y="5809288"/>
            <a:ext cx="6863912" cy="369332"/>
          </a:xfrm>
          <a:prstGeom prst="rect">
            <a:avLst/>
          </a:prstGeom>
          <a:noFill/>
        </p:spPr>
        <p:txBody>
          <a:bodyPr wrap="square" rtlCol="0">
            <a:spAutoFit/>
          </a:bodyPr>
          <a:lstStyle/>
          <a:p>
            <a:r>
              <a:rPr lang="es-ES" dirty="0" smtClean="0"/>
              <a:t>Vista de los prototipos de adquisición de datos y modulo central.</a:t>
            </a:r>
            <a:endParaRPr lang="es-ES" dirty="0"/>
          </a:p>
        </p:txBody>
      </p:sp>
    </p:spTree>
    <p:extLst>
      <p:ext uri="{BB962C8B-B14F-4D97-AF65-F5344CB8AC3E}">
        <p14:creationId xmlns:p14="http://schemas.microsoft.com/office/powerpoint/2010/main" val="307867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21725"/>
            <a:ext cx="5791200" cy="1371600"/>
          </a:xfrm>
        </p:spPr>
        <p:txBody>
          <a:bodyPr/>
          <a:lstStyle/>
          <a:p>
            <a:r>
              <a:rPr lang="es-ES" dirty="0" smtClean="0"/>
              <a:t>Plataforma Web de Monitoreo</a:t>
            </a:r>
            <a:endParaRPr lang="es-ES" dirty="0"/>
          </a:p>
        </p:txBody>
      </p:sp>
      <p:pic>
        <p:nvPicPr>
          <p:cNvPr id="3" name="Imagen 2"/>
          <p:cNvPicPr>
            <a:picLocks noChangeAspect="1"/>
          </p:cNvPicPr>
          <p:nvPr/>
        </p:nvPicPr>
        <p:blipFill>
          <a:blip r:embed="rId3"/>
          <a:stretch>
            <a:fillRect/>
          </a:stretch>
        </p:blipFill>
        <p:spPr>
          <a:xfrm>
            <a:off x="675409" y="1493325"/>
            <a:ext cx="7543800" cy="4854319"/>
          </a:xfrm>
          <a:prstGeom prst="rect">
            <a:avLst/>
          </a:prstGeom>
        </p:spPr>
      </p:pic>
    </p:spTree>
    <p:extLst>
      <p:ext uri="{BB962C8B-B14F-4D97-AF65-F5344CB8AC3E}">
        <p14:creationId xmlns:p14="http://schemas.microsoft.com/office/powerpoint/2010/main" val="525192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rcRect l="3639" r="3639"/>
          <a:stretch>
            <a:fillRect/>
          </a:stretch>
        </p:blipFill>
        <p:spPr>
          <a:xfrm>
            <a:off x="453704" y="927480"/>
            <a:ext cx="8237199" cy="4727809"/>
          </a:xfrm>
        </p:spPr>
      </p:pic>
      <p:sp>
        <p:nvSpPr>
          <p:cNvPr id="5" name="Rectángulo 4"/>
          <p:cNvSpPr/>
          <p:nvPr/>
        </p:nvSpPr>
        <p:spPr>
          <a:xfrm>
            <a:off x="453704" y="276398"/>
            <a:ext cx="5660411" cy="400110"/>
          </a:xfrm>
          <a:prstGeom prst="rect">
            <a:avLst/>
          </a:prstGeom>
        </p:spPr>
        <p:txBody>
          <a:bodyPr wrap="none">
            <a:spAutoFit/>
          </a:bodyPr>
          <a:lstStyle/>
          <a:p>
            <a:r>
              <a:rPr lang="es-ES" sz="2000" cap="all" spc="-60" dirty="0">
                <a:solidFill>
                  <a:schemeClr val="tx2"/>
                </a:solidFill>
                <a:latin typeface="+mj-lt"/>
                <a:ea typeface="+mj-ea"/>
                <a:cs typeface="+mj-cs"/>
              </a:rPr>
              <a:t>Panel</a:t>
            </a:r>
            <a:r>
              <a:rPr lang="es-ES" sz="1100" dirty="0" smtClean="0"/>
              <a:t> </a:t>
            </a:r>
            <a:r>
              <a:rPr lang="es-ES" sz="2000" cap="all" spc="-60" dirty="0">
                <a:solidFill>
                  <a:schemeClr val="tx2"/>
                </a:solidFill>
                <a:latin typeface="+mj-lt"/>
                <a:ea typeface="+mj-ea"/>
                <a:cs typeface="+mj-cs"/>
              </a:rPr>
              <a:t>de monitoreo en tiempo real</a:t>
            </a:r>
          </a:p>
        </p:txBody>
      </p:sp>
    </p:spTree>
    <p:extLst>
      <p:ext uri="{BB962C8B-B14F-4D97-AF65-F5344CB8AC3E}">
        <p14:creationId xmlns:p14="http://schemas.microsoft.com/office/powerpoint/2010/main" val="935472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73469"/>
            <a:ext cx="8352387" cy="1599882"/>
          </a:xfrm>
        </p:spPr>
        <p:txBody>
          <a:bodyPr>
            <a:noAutofit/>
          </a:bodyPr>
          <a:lstStyle/>
          <a:p>
            <a:r>
              <a:rPr lang="es-ES" sz="2000" dirty="0" smtClean="0"/>
              <a:t>Capa </a:t>
            </a:r>
            <a:r>
              <a:rPr lang="es-ES" sz="2000" dirty="0"/>
              <a:t>de procesamiento de información y respuesta.</a:t>
            </a:r>
            <a:br>
              <a:rPr lang="es-ES" sz="2000" dirty="0"/>
            </a:br>
            <a:r>
              <a:rPr lang="es-ES" sz="2000" dirty="0"/>
              <a:t/>
            </a:r>
            <a:br>
              <a:rPr lang="es-ES" sz="2000" dirty="0"/>
            </a:br>
            <a:endParaRPr lang="es-ES" sz="2000" dirty="0"/>
          </a:p>
        </p:txBody>
      </p:sp>
      <p:sp>
        <p:nvSpPr>
          <p:cNvPr id="3" name="Marcador de contenido 2"/>
          <p:cNvSpPr>
            <a:spLocks noGrp="1"/>
          </p:cNvSpPr>
          <p:nvPr>
            <p:ph idx="1"/>
          </p:nvPr>
        </p:nvSpPr>
        <p:spPr>
          <a:xfrm>
            <a:off x="457200" y="939272"/>
            <a:ext cx="7620000" cy="4373563"/>
          </a:xfrm>
        </p:spPr>
        <p:txBody>
          <a:bodyPr>
            <a:normAutofit/>
          </a:bodyPr>
          <a:lstStyle/>
          <a:p>
            <a:pPr algn="just"/>
            <a:r>
              <a:rPr lang="es-ES" sz="1800" dirty="0" smtClean="0"/>
              <a:t>Plataforma para describir el comportamiento de los semáforos con el fin de </a:t>
            </a:r>
            <a:r>
              <a:rPr lang="es-ES" sz="1800" dirty="0"/>
              <a:t>hacer mas eficiente </a:t>
            </a:r>
            <a:r>
              <a:rPr lang="es-ES" sz="1800" dirty="0" smtClean="0"/>
              <a:t>su sincronización, </a:t>
            </a:r>
            <a:r>
              <a:rPr lang="es-ES" sz="1800" dirty="0"/>
              <a:t>actuando en función de la </a:t>
            </a:r>
            <a:r>
              <a:rPr lang="es-ES" sz="1800" dirty="0" smtClean="0"/>
              <a:t>información recolectada </a:t>
            </a:r>
            <a:r>
              <a:rPr lang="es-ES" sz="1800" dirty="0"/>
              <a:t>y no seguir regidos por criterios estáticos.</a:t>
            </a:r>
          </a:p>
          <a:p>
            <a:endParaRPr lang="es-ES" dirty="0"/>
          </a:p>
        </p:txBody>
      </p:sp>
      <p:pic>
        <p:nvPicPr>
          <p:cNvPr id="4" name="Marcador de contenido 3"/>
          <p:cNvPicPr>
            <a:picLocks noChangeAspect="1"/>
          </p:cNvPicPr>
          <p:nvPr/>
        </p:nvPicPr>
        <p:blipFill>
          <a:blip r:embed="rId3"/>
          <a:srcRect t="9255" b="9255"/>
          <a:stretch>
            <a:fillRect/>
          </a:stretch>
        </p:blipFill>
        <p:spPr>
          <a:xfrm>
            <a:off x="627915" y="2161833"/>
            <a:ext cx="7677678" cy="4406668"/>
          </a:xfrm>
          <a:prstGeom prst="rect">
            <a:avLst/>
          </a:prstGeom>
        </p:spPr>
      </p:pic>
    </p:spTree>
    <p:extLst>
      <p:ext uri="{BB962C8B-B14F-4D97-AF65-F5344CB8AC3E}">
        <p14:creationId xmlns:p14="http://schemas.microsoft.com/office/powerpoint/2010/main" val="2902637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598"/>
            <a:ext cx="5791200" cy="547573"/>
          </a:xfrm>
        </p:spPr>
        <p:txBody>
          <a:bodyPr>
            <a:normAutofit/>
          </a:bodyPr>
          <a:lstStyle/>
          <a:p>
            <a:r>
              <a:rPr lang="es-ES_tradnl" sz="2800" dirty="0" smtClean="0"/>
              <a:t>Aplicaciones Propuestas</a:t>
            </a:r>
            <a:endParaRPr lang="es-ES_tradnl" sz="2800" dirty="0"/>
          </a:p>
        </p:txBody>
      </p:sp>
      <p:sp>
        <p:nvSpPr>
          <p:cNvPr id="3" name="Marcador de contenido 2"/>
          <p:cNvSpPr>
            <a:spLocks noGrp="1"/>
          </p:cNvSpPr>
          <p:nvPr>
            <p:ph idx="1"/>
          </p:nvPr>
        </p:nvSpPr>
        <p:spPr>
          <a:xfrm>
            <a:off x="457200" y="904010"/>
            <a:ext cx="7620000" cy="5222154"/>
          </a:xfrm>
        </p:spPr>
        <p:txBody>
          <a:bodyPr/>
          <a:lstStyle/>
          <a:p>
            <a:r>
              <a:rPr lang="es-ES_tradnl" dirty="0" smtClean="0"/>
              <a:t>Monitoreo de la Red Urbana de Transporte Articulado (Ruta)</a:t>
            </a:r>
          </a:p>
          <a:p>
            <a:r>
              <a:rPr lang="es-ES_tradnl" sz="1400" dirty="0" smtClean="0"/>
              <a:t>-</a:t>
            </a:r>
            <a:r>
              <a:rPr lang="es-ES" sz="1400" dirty="0" smtClean="0"/>
              <a:t>Localización</a:t>
            </a:r>
          </a:p>
          <a:p>
            <a:r>
              <a:rPr lang="es-ES" sz="1400" dirty="0" smtClean="0"/>
              <a:t>-Velocidad</a:t>
            </a:r>
          </a:p>
          <a:p>
            <a:r>
              <a:rPr lang="es-ES" sz="1400" dirty="0" smtClean="0"/>
              <a:t>-Num. Pasajeros</a:t>
            </a:r>
          </a:p>
          <a:p>
            <a:r>
              <a:rPr lang="es-ES" sz="1400" dirty="0" smtClean="0"/>
              <a:t>-Tiempo estimado de llegada</a:t>
            </a:r>
          </a:p>
          <a:p>
            <a:endParaRPr lang="es-ES_tradnl"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010" y="2769900"/>
            <a:ext cx="1887899" cy="3356264"/>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5384" y="2769900"/>
            <a:ext cx="1887898" cy="3356264"/>
          </a:xfrm>
          <a:prstGeom prst="rect">
            <a:avLst/>
          </a:prstGeom>
        </p:spPr>
      </p:pic>
      <p:pic>
        <p:nvPicPr>
          <p:cNvPr id="7" name="Imagen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69450" y="2769900"/>
            <a:ext cx="1887899" cy="3356264"/>
          </a:xfrm>
          <a:prstGeom prst="rect">
            <a:avLst/>
          </a:prstGeom>
        </p:spPr>
      </p:pic>
      <p:pic>
        <p:nvPicPr>
          <p:cNvPr id="8" name="Imagen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3518" y="2769900"/>
            <a:ext cx="1887898" cy="3356264"/>
          </a:xfrm>
          <a:prstGeom prst="rect">
            <a:avLst/>
          </a:prstGeom>
        </p:spPr>
      </p:pic>
    </p:spTree>
    <p:extLst>
      <p:ext uri="{BB962C8B-B14F-4D97-AF65-F5344CB8AC3E}">
        <p14:creationId xmlns:p14="http://schemas.microsoft.com/office/powerpoint/2010/main" val="2064990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Esencial.thmx</Template>
  <TotalTime>216</TotalTime>
  <Words>584</Words>
  <Application>Microsoft Macintosh PowerPoint</Application>
  <PresentationFormat>Presentación en pantalla (4:3)</PresentationFormat>
  <Paragraphs>66</Paragraphs>
  <Slides>10</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 Black</vt:lpstr>
      <vt:lpstr>Calibri</vt:lpstr>
      <vt:lpstr>Arial</vt:lpstr>
      <vt:lpstr>Esencial</vt:lpstr>
      <vt:lpstr>Smart Reality</vt:lpstr>
      <vt:lpstr>Problema</vt:lpstr>
      <vt:lpstr>Propuesta</vt:lpstr>
      <vt:lpstr>Sistema de adquisición de datos </vt:lpstr>
      <vt:lpstr>Presentación de PowerPoint</vt:lpstr>
      <vt:lpstr>Plataforma Web de Monitoreo</vt:lpstr>
      <vt:lpstr>Presentación de PowerPoint</vt:lpstr>
      <vt:lpstr>Capa de procesamiento de información y respuesta.  </vt:lpstr>
      <vt:lpstr>Aplicaciones Propuestas</vt:lpstr>
      <vt:lpstr>Aplicaciones Propuestas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Reality</dc:title>
  <dc:creator>Administrador</dc:creator>
  <cp:lastModifiedBy>Usuario de Microsoft Office</cp:lastModifiedBy>
  <cp:revision>21</cp:revision>
  <dcterms:created xsi:type="dcterms:W3CDTF">2015-10-20T03:52:32Z</dcterms:created>
  <dcterms:modified xsi:type="dcterms:W3CDTF">2016-01-25T20:56:39Z</dcterms:modified>
</cp:coreProperties>
</file>