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34"/>
  </p:notesMasterIdLst>
  <p:handoutMasterIdLst>
    <p:handoutMasterId r:id="rId35"/>
  </p:handoutMasterIdLst>
  <p:sldIdLst>
    <p:sldId id="268" r:id="rId3"/>
    <p:sldId id="281" r:id="rId4"/>
    <p:sldId id="323" r:id="rId5"/>
    <p:sldId id="320" r:id="rId6"/>
    <p:sldId id="325" r:id="rId7"/>
    <p:sldId id="288" r:id="rId8"/>
    <p:sldId id="310" r:id="rId9"/>
    <p:sldId id="311" r:id="rId10"/>
    <p:sldId id="321" r:id="rId11"/>
    <p:sldId id="314" r:id="rId12"/>
    <p:sldId id="315" r:id="rId13"/>
    <p:sldId id="316" r:id="rId14"/>
    <p:sldId id="317" r:id="rId15"/>
    <p:sldId id="318" r:id="rId16"/>
    <p:sldId id="319" r:id="rId17"/>
    <p:sldId id="322" r:id="rId18"/>
    <p:sldId id="324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287" r:id="rId30"/>
    <p:sldId id="326" r:id="rId31"/>
    <p:sldId id="327" r:id="rId32"/>
    <p:sldId id="328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 Conference" id="{48E813D6-3766-8E41-B655-84F191418313}">
          <p14:sldIdLst>
            <p14:sldId id="268"/>
            <p14:sldId id="281"/>
            <p14:sldId id="323"/>
            <p14:sldId id="320"/>
            <p14:sldId id="325"/>
            <p14:sldId id="288"/>
            <p14:sldId id="310"/>
            <p14:sldId id="311"/>
            <p14:sldId id="321"/>
            <p14:sldId id="314"/>
            <p14:sldId id="315"/>
            <p14:sldId id="316"/>
            <p14:sldId id="317"/>
            <p14:sldId id="318"/>
            <p14:sldId id="319"/>
            <p14:sldId id="322"/>
            <p14:sldId id="324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287"/>
            <p14:sldId id="326"/>
            <p14:sldId id="327"/>
            <p14:sldId id="32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A8E"/>
    <a:srgbClr val="105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9" autoAdjust="0"/>
    <p:restoredTop sz="92677" autoAdjust="0"/>
  </p:normalViewPr>
  <p:slideViewPr>
    <p:cSldViewPr snapToGrid="0">
      <p:cViewPr>
        <p:scale>
          <a:sx n="100" d="100"/>
          <a:sy n="100" d="100"/>
        </p:scale>
        <p:origin x="-773" y="-22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14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Search</a:t>
            </a:r>
            <a:r>
              <a:rPr lang="en-US" baseline="0" dirty="0" smtClean="0"/>
              <a:t> space = set of all execution plans for an input query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Produced serial plan of the SQL Server instance on control node is not enough/optimal as there is no knowledge about the distribution of data &gt; join order may be different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if data sets are co-located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A06D-B1EC-416C-A2A5-D4A85D1AB3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5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A06D-B1EC-416C-A2A5-D4A85D1AB3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91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A06D-B1EC-416C-A2A5-D4A85D1AB3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A06D-B1EC-416C-A2A5-D4A85D1AB3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4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A06D-B1EC-416C-A2A5-D4A85D1AB32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24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A06D-B1EC-416C-A2A5-D4A85D1AB32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74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Decoupling</a:t>
            </a:r>
            <a:r>
              <a:rPr lang="en-US" baseline="0" dirty="0" smtClean="0"/>
              <a:t> setup/installation routine from enabling the actual functionality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Legal reasons why we cannot provide an appliance fully prepped before handing out to customer (violating appliance model)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err="1" smtClean="0"/>
              <a:t>Sp_configure</a:t>
            </a:r>
            <a:r>
              <a:rPr lang="en-US" baseline="0" dirty="0" smtClean="0"/>
              <a:t> to enable </a:t>
            </a:r>
            <a:r>
              <a:rPr lang="en-US" baseline="0" dirty="0" err="1" smtClean="0"/>
              <a:t>Polybase</a:t>
            </a:r>
            <a:r>
              <a:rPr lang="en-US" baseline="0" dirty="0" smtClean="0"/>
              <a:t>; 3 different supported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configurations/distributions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Underneath we are referring to the different jar files/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clients needed to connect to </a:t>
            </a:r>
            <a:r>
              <a:rPr lang="en-US" baseline="0" dirty="0" err="1" smtClean="0"/>
              <a:t>Hadoop</a:t>
            </a:r>
            <a:endParaRPr lang="en-US" baseline="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err="1" smtClean="0"/>
              <a:t>Hadoop</a:t>
            </a:r>
            <a:r>
              <a:rPr lang="en-US" baseline="0" dirty="0" smtClean="0"/>
              <a:t> 1.0 vs.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2.0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Homogenous environment required; breaking changes; HDFS bridge not </a:t>
            </a:r>
            <a:r>
              <a:rPr lang="en-US" baseline="0" dirty="0" err="1" smtClean="0"/>
              <a:t>transparant</a:t>
            </a:r>
            <a:r>
              <a:rPr lang="en-US" baseline="0" dirty="0" smtClean="0"/>
              <a:t> against it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A06D-B1EC-416C-A2A5-D4A85D1AB32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5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A06D-B1EC-416C-A2A5-D4A85D1AB32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iRes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8" b="3324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03250"/>
            <a:ext cx="9144000" cy="3407276"/>
          </a:xfrm>
          <a:prstGeom prst="rect">
            <a:avLst/>
          </a:prstGeom>
          <a:solidFill>
            <a:schemeClr val="lt1">
              <a:alpha val="6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2744" y="692246"/>
            <a:ext cx="1641149" cy="1562057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2012462" y="4840523"/>
            <a:ext cx="7131538" cy="302977"/>
          </a:xfrm>
          <a:prstGeom prst="rect">
            <a:avLst/>
          </a:prstGeom>
          <a:gradFill flip="none" rotWithShape="1">
            <a:gsLst>
              <a:gs pos="25000">
                <a:schemeClr val="tx1">
                  <a:alpha val="0"/>
                </a:schemeClr>
              </a:gs>
              <a:gs pos="68000">
                <a:schemeClr val="bg1">
                  <a:alpha val="75000"/>
                </a:schemeClr>
              </a:gs>
              <a:gs pos="100000">
                <a:schemeClr val="bg1">
                  <a:alpha val="62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6691277" y="4363888"/>
            <a:ext cx="1749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Segoe"/>
              </a:rPr>
              <a:t>April 10-12, Chicago,</a:t>
            </a:r>
            <a:r>
              <a:rPr lang="en-US" sz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Segoe"/>
              </a:rPr>
              <a:t> 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Segoe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612" y="4351343"/>
            <a:ext cx="278273" cy="22490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421596" y="1712925"/>
            <a:ext cx="5374084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>
              <a:defRPr lang="en-US" sz="3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 smtClean="0"/>
              <a:t>Session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1889" y="2416452"/>
            <a:ext cx="5374905" cy="453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en-US" dirty="0">
                <a:solidFill>
                  <a:schemeClr val="accent6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Clr>
                <a:schemeClr val="accent3"/>
              </a:buClr>
              <a:buFont typeface="Arial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"/>
              </a:defRPr>
            </a:lvl1pPr>
            <a:lvl2pPr marL="342900" indent="-342900"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"/>
              </a:defRPr>
            </a:lvl2pPr>
            <a:lvl3pPr marL="638175" indent="-342900">
              <a:buClr>
                <a:schemeClr val="accent3"/>
              </a:buClr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"/>
              </a:defRPr>
            </a:lvl3pPr>
            <a:lvl4pPr marL="922338" indent="-342900">
              <a:buClr>
                <a:schemeClr val="accent3"/>
              </a:buClr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"/>
              </a:defRPr>
            </a:lvl4pPr>
            <a:lvl5pPr marL="1189038" indent="-342900">
              <a:buClr>
                <a:schemeClr val="accent3"/>
              </a:buClr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139301" y="4869656"/>
            <a:ext cx="495344" cy="27384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372AB51-BDCC-4F95-83CF-1CBB2D34E9E5}" type="slidenum">
              <a:rPr lang="en-US" smtClean="0"/>
              <a:pPr algn="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649"/>
            <a:ext cx="4038600" cy="3011738"/>
          </a:xfrm>
        </p:spPr>
        <p:txBody>
          <a:bodyPr>
            <a:normAutofit/>
          </a:bodyPr>
          <a:lstStyle>
            <a:lvl1pPr marL="169863" indent="-169863">
              <a:buClr>
                <a:schemeClr val="accent3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1pPr>
            <a:lvl2pPr marL="169863" indent="-169863">
              <a:buClr>
                <a:schemeClr val="accent3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2pPr>
            <a:lvl3pPr marL="169863" indent="-169863">
              <a:buClr>
                <a:schemeClr val="accent3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3pPr>
            <a:lvl4pPr marL="169863" indent="-169863">
              <a:buClr>
                <a:schemeClr val="accent3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4pPr>
            <a:lvl5pPr marL="169863" indent="-169863">
              <a:buClr>
                <a:schemeClr val="accent3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099399"/>
            <a:ext cx="4040859" cy="307181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099399"/>
            <a:ext cx="4040859" cy="307181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27266" y="1476649"/>
            <a:ext cx="4038600" cy="3011738"/>
          </a:xfrm>
        </p:spPr>
        <p:txBody>
          <a:bodyPr>
            <a:normAutofit/>
          </a:bodyPr>
          <a:lstStyle>
            <a:lvl1pPr marL="169863" indent="-169863">
              <a:buClr>
                <a:schemeClr val="accent3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1pPr>
            <a:lvl2pPr marL="169863" indent="-169863">
              <a:buClr>
                <a:schemeClr val="accent3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2pPr>
            <a:lvl3pPr marL="169863" indent="-169863">
              <a:buClr>
                <a:schemeClr val="accent3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3pPr>
            <a:lvl4pPr marL="169863" indent="-169863">
              <a:buClr>
                <a:schemeClr val="accent3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4pPr>
            <a:lvl5pPr marL="169863" indent="-169863">
              <a:buClr>
                <a:schemeClr val="accent3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139301" y="4869656"/>
            <a:ext cx="495344" cy="27384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372AB51-BDCC-4F95-83CF-1CBB2D34E9E5}" type="slidenum">
              <a:rPr lang="en-US" smtClean="0"/>
              <a:pPr algn="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8139301" y="4869656"/>
            <a:ext cx="495344" cy="27384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372AB51-BDCC-4F95-83CF-1CBB2D34E9E5}" type="slidenum">
              <a:rPr lang="en-US" smtClean="0"/>
              <a:pPr algn="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iRes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8" b="3324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1879600"/>
            <a:ext cx="9144000" cy="3263900"/>
          </a:xfrm>
          <a:prstGeom prst="rect">
            <a:avLst/>
          </a:prstGeom>
          <a:solidFill>
            <a:schemeClr val="lt1">
              <a:alpha val="53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3920" y="2343247"/>
            <a:ext cx="1641149" cy="1562057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2012462" y="4840523"/>
            <a:ext cx="7131538" cy="302977"/>
          </a:xfrm>
          <a:prstGeom prst="rect">
            <a:avLst/>
          </a:prstGeom>
          <a:gradFill flip="none" rotWithShape="1">
            <a:gsLst>
              <a:gs pos="25000">
                <a:schemeClr val="tx1">
                  <a:alpha val="0"/>
                </a:schemeClr>
              </a:gs>
              <a:gs pos="68000">
                <a:schemeClr val="bg1">
                  <a:alpha val="75000"/>
                </a:schemeClr>
              </a:gs>
              <a:gs pos="100000">
                <a:schemeClr val="bg1">
                  <a:alpha val="62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6979146" y="4857469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Segoe UI  "/>
              </a:rPr>
              <a:t>April 10-12, Chicago,</a:t>
            </a:r>
            <a:r>
              <a:rPr lang="en-US" sz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Segoe UI  "/>
              </a:rPr>
              <a:t> 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Segoe UI  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354797" y="2898703"/>
            <a:ext cx="5374084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>
              <a:defRPr lang="en-US" sz="3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 smtClean="0"/>
              <a:t>Session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55090" y="3602230"/>
            <a:ext cx="5374905" cy="453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en-US" dirty="0">
                <a:solidFill>
                  <a:srgbClr val="296A8E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 smtClean="0"/>
              <a:t>Subtitle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879" y="4876277"/>
            <a:ext cx="278273" cy="22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Clr>
                <a:schemeClr val="accent3"/>
              </a:buClr>
              <a:buFont typeface="Arial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"/>
              </a:defRPr>
            </a:lvl1pPr>
            <a:lvl2pPr marL="342900" indent="-342900"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"/>
              </a:defRPr>
            </a:lvl2pPr>
            <a:lvl3pPr marL="638175" indent="-342900">
              <a:buClr>
                <a:schemeClr val="accent3"/>
              </a:buClr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"/>
              </a:defRPr>
            </a:lvl3pPr>
            <a:lvl4pPr marL="922338" indent="-342900">
              <a:buClr>
                <a:schemeClr val="accent3"/>
              </a:buClr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"/>
              </a:defRPr>
            </a:lvl4pPr>
            <a:lvl5pPr marL="1189038" indent="-342900">
              <a:buClr>
                <a:schemeClr val="accent3"/>
              </a:buClr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649"/>
            <a:ext cx="4038600" cy="3011738"/>
          </a:xfrm>
        </p:spPr>
        <p:txBody>
          <a:bodyPr>
            <a:normAutofit/>
          </a:bodyPr>
          <a:lstStyle>
            <a:lvl1pPr marL="169863" indent="-169863">
              <a:buClr>
                <a:schemeClr val="accent3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1pPr>
            <a:lvl2pPr marL="169863" indent="-169863">
              <a:buClr>
                <a:schemeClr val="accent3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2pPr>
            <a:lvl3pPr marL="169863" indent="-169863">
              <a:buClr>
                <a:schemeClr val="accent3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3pPr>
            <a:lvl4pPr marL="169863" indent="-169863">
              <a:buClr>
                <a:schemeClr val="accent3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4pPr>
            <a:lvl5pPr marL="169863" indent="-169863">
              <a:buClr>
                <a:schemeClr val="accent3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099399"/>
            <a:ext cx="4040859" cy="307181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099399"/>
            <a:ext cx="4040859" cy="307181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27266" y="1476649"/>
            <a:ext cx="4038600" cy="3011738"/>
          </a:xfrm>
        </p:spPr>
        <p:txBody>
          <a:bodyPr>
            <a:normAutofit/>
          </a:bodyPr>
          <a:lstStyle>
            <a:lvl1pPr marL="169863" indent="-169863">
              <a:buClr>
                <a:schemeClr val="accent3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1pPr>
            <a:lvl2pPr marL="169863" indent="-169863">
              <a:buClr>
                <a:schemeClr val="accent3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2pPr>
            <a:lvl3pPr marL="169863" indent="-169863">
              <a:buClr>
                <a:schemeClr val="accent3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3pPr>
            <a:lvl4pPr marL="169863" indent="-169863">
              <a:buClr>
                <a:schemeClr val="accent3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4pPr>
            <a:lvl5pPr marL="169863" indent="-169863">
              <a:buClr>
                <a:schemeClr val="accent3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iRes.jpg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8" b="33240"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4719053"/>
          </a:xfrm>
          <a:prstGeom prst="rect">
            <a:avLst/>
          </a:prstGeom>
          <a:solidFill>
            <a:schemeClr val="lt1">
              <a:alpha val="81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634" y="224355"/>
            <a:ext cx="8229600" cy="51435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634" y="1246522"/>
            <a:ext cx="8229600" cy="3466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Clr>
                <a:schemeClr val="accent3"/>
              </a:buClr>
            </a:pPr>
            <a:r>
              <a:rPr lang="en-US" dirty="0" smtClean="0"/>
              <a:t>Click to edit Master text styles</a:t>
            </a:r>
          </a:p>
          <a:p>
            <a:pPr marL="342900" lvl="1" indent="-342900">
              <a:buClr>
                <a:schemeClr val="accent3"/>
              </a:buClr>
              <a:buFont typeface="Arial"/>
              <a:buChar char="•"/>
            </a:pPr>
            <a:r>
              <a:rPr lang="en-US" dirty="0" smtClean="0"/>
              <a:t>Second level</a:t>
            </a:r>
          </a:p>
          <a:p>
            <a:pPr marL="638175" lvl="2" indent="-342900">
              <a:buClr>
                <a:schemeClr val="accent3"/>
              </a:buClr>
              <a:buFont typeface="Arial"/>
              <a:buChar char="•"/>
            </a:pPr>
            <a:r>
              <a:rPr lang="en-US" dirty="0" smtClean="0"/>
              <a:t>Third level</a:t>
            </a:r>
          </a:p>
          <a:p>
            <a:pPr marL="922338" lvl="3" indent="-342900">
              <a:buClr>
                <a:schemeClr val="accent3"/>
              </a:buClr>
              <a:buFont typeface="Arial"/>
              <a:buChar char="•"/>
            </a:pPr>
            <a:r>
              <a:rPr lang="en-US" dirty="0" smtClean="0"/>
              <a:t>Fourth level</a:t>
            </a:r>
          </a:p>
          <a:p>
            <a:pPr marL="1189038" lvl="4" indent="-342900">
              <a:buClr>
                <a:schemeClr val="accent3"/>
              </a:buClr>
              <a:buFont typeface="Arial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0101" y="4869656"/>
            <a:ext cx="495344" cy="27384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511" y="4836173"/>
            <a:ext cx="278273" cy="22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marL="0" algn="l" defTabSz="457200" rtl="0" eaLnBrk="1" latinLnBrk="0" hangingPunct="1">
        <a:lnSpc>
          <a:spcPts val="35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solidFill>
            <a:schemeClr val="accent5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95275" indent="0" algn="l" defTabSz="914400" rtl="0" eaLnBrk="1" latinLnBrk="0" hangingPunct="1">
        <a:spcBef>
          <a:spcPct val="20000"/>
        </a:spcBef>
        <a:buFont typeface="Arial" pitchFamily="34" charset="0"/>
        <a:buNone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79438" indent="0" algn="l" defTabSz="914400" rtl="0" eaLnBrk="1" latinLnBrk="0" hangingPunct="1">
        <a:spcBef>
          <a:spcPct val="20000"/>
        </a:spcBef>
        <a:buFont typeface="Arial" pitchFamily="34" charset="0"/>
        <a:buNone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46138" indent="0" algn="l" defTabSz="914400" rtl="0" eaLnBrk="1" latinLnBrk="0" hangingPunct="1">
        <a:spcBef>
          <a:spcPct val="20000"/>
        </a:spcBef>
        <a:buFont typeface="Arial" pitchFamily="34" charset="0"/>
        <a:buNone/>
        <a:defRPr lang="en-US" sz="16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iRes.jpg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8" b="3324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127000"/>
            <a:ext cx="9144000" cy="4587875"/>
          </a:xfrm>
          <a:prstGeom prst="rect">
            <a:avLst/>
          </a:prstGeom>
          <a:solidFill>
            <a:schemeClr val="lt1">
              <a:alpha val="81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634" y="224355"/>
            <a:ext cx="8229600" cy="51435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634" y="1246522"/>
            <a:ext cx="8229600" cy="3466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Clr>
                <a:schemeClr val="accent3"/>
              </a:buClr>
            </a:pPr>
            <a:r>
              <a:rPr lang="en-US" dirty="0" smtClean="0"/>
              <a:t>Click to edit Master text styles</a:t>
            </a:r>
          </a:p>
          <a:p>
            <a:pPr marL="342900" lvl="1" indent="-342900">
              <a:buClr>
                <a:schemeClr val="accent3"/>
              </a:buClr>
              <a:buFont typeface="Arial"/>
              <a:buChar char="•"/>
            </a:pPr>
            <a:r>
              <a:rPr lang="en-US" dirty="0" smtClean="0"/>
              <a:t>Second level</a:t>
            </a:r>
          </a:p>
          <a:p>
            <a:pPr marL="638175" lvl="2" indent="-342900">
              <a:buClr>
                <a:schemeClr val="accent3"/>
              </a:buClr>
              <a:buFont typeface="Arial"/>
              <a:buChar char="•"/>
            </a:pPr>
            <a:r>
              <a:rPr lang="en-US" dirty="0" smtClean="0"/>
              <a:t>Third level</a:t>
            </a:r>
          </a:p>
          <a:p>
            <a:pPr marL="922338" lvl="3" indent="-342900">
              <a:buClr>
                <a:schemeClr val="accent3"/>
              </a:buClr>
              <a:buFont typeface="Arial"/>
              <a:buChar char="•"/>
            </a:pPr>
            <a:r>
              <a:rPr lang="en-US" dirty="0" smtClean="0"/>
              <a:t>Fourth level</a:t>
            </a:r>
          </a:p>
          <a:p>
            <a:pPr marL="1189038" lvl="4" indent="-342900">
              <a:buClr>
                <a:schemeClr val="accent3"/>
              </a:buClr>
              <a:buFont typeface="Arial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853" y="4829695"/>
            <a:ext cx="278273" cy="224905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248700" y="4844256"/>
            <a:ext cx="495344" cy="27384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372AB51-BDCC-4F95-83CF-1CBB2D34E9E5}" type="slidenum">
              <a:rPr lang="en-US" smtClean="0">
                <a:solidFill>
                  <a:schemeClr val="accent3"/>
                </a:solidFill>
              </a:rPr>
              <a:pPr algn="ctr"/>
              <a:t>‹Nº›</a:t>
            </a:fld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marL="0" algn="l" defTabSz="457200" rtl="0" eaLnBrk="1" latinLnBrk="0" hangingPunct="1">
        <a:lnSpc>
          <a:spcPts val="35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solidFill>
            <a:schemeClr val="tx1">
              <a:lumMod val="50000"/>
              <a:lumOff val="50000"/>
            </a:schemeClr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95275" indent="0" algn="l" defTabSz="914400" rtl="0" eaLnBrk="1" latinLnBrk="0" hangingPunct="1">
        <a:spcBef>
          <a:spcPct val="20000"/>
        </a:spcBef>
        <a:buFont typeface="Arial" pitchFamily="34" charset="0"/>
        <a:buNone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79438" indent="0" algn="l" defTabSz="914400" rtl="0" eaLnBrk="1" latinLnBrk="0" hangingPunct="1">
        <a:spcBef>
          <a:spcPct val="20000"/>
        </a:spcBef>
        <a:buFont typeface="Arial" pitchFamily="34" charset="0"/>
        <a:buNone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46138" indent="0" algn="l" defTabSz="914400" rtl="0" eaLnBrk="1" latinLnBrk="0" hangingPunct="1">
        <a:spcBef>
          <a:spcPct val="20000"/>
        </a:spcBef>
        <a:buFont typeface="Arial" pitchFamily="34" charset="0"/>
        <a:buNone/>
        <a:defRPr lang="en-US" sz="16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jpeg"/><Relationship Id="rId4" Type="http://schemas.openxmlformats.org/officeDocument/2006/relationships/hyperlink" Target="http://blog.fpweb.net/media/2011/04/powerpivot-for-sharepoint-screenshot.jp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6791" y="2570921"/>
            <a:ext cx="6515272" cy="1057685"/>
          </a:xfrm>
        </p:spPr>
        <p:txBody>
          <a:bodyPr>
            <a:normAutofit/>
          </a:bodyPr>
          <a:lstStyle/>
          <a:p>
            <a:r>
              <a:rPr lang="en-US" sz="3200" dirty="0"/>
              <a:t>Relational and Non-Relational </a:t>
            </a:r>
            <a:br>
              <a:rPr lang="en-US" sz="3200" dirty="0"/>
            </a:br>
            <a:r>
              <a:rPr lang="en-US" sz="3200" dirty="0"/>
              <a:t>Data Living in Peace and Harmony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3251" y="3628606"/>
            <a:ext cx="5374905" cy="486066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92D050"/>
                </a:solidFill>
              </a:rPr>
              <a:t>Polybase</a:t>
            </a:r>
            <a:r>
              <a:rPr lang="en-US" dirty="0" smtClean="0">
                <a:solidFill>
                  <a:srgbClr val="92D050"/>
                </a:solidFill>
              </a:rPr>
              <a:t> in SQL Server PDW 2012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66275" y="2368611"/>
            <a:ext cx="2134179" cy="2317564"/>
            <a:chOff x="140450" y="2777148"/>
            <a:chExt cx="2450350" cy="3090085"/>
          </a:xfrm>
        </p:grpSpPr>
        <p:sp>
          <p:nvSpPr>
            <p:cNvPr id="5" name="Rectangle 4"/>
            <p:cNvSpPr/>
            <p:nvPr/>
          </p:nvSpPr>
          <p:spPr bwMode="auto">
            <a:xfrm>
              <a:off x="228600" y="2777148"/>
              <a:ext cx="2362200" cy="307196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68577" tIns="34289" rIns="68577" bIns="3428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39"/>
              <a:endParaRPr lang="en-US" sz="13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28600" y="5405568"/>
              <a:ext cx="2362195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8580" tIns="68580" rIns="68580" bIns="6858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121832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ln>
                  <a:solidFill>
                    <a:schemeClr val="bg1">
                      <a:alpha val="0"/>
                    </a:schemeClr>
                  </a:solidFill>
                </a:ln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533" y="4267200"/>
              <a:ext cx="947871" cy="725036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629659" y="2980011"/>
              <a:ext cx="767579" cy="616971"/>
              <a:chOff x="4490221" y="3167391"/>
              <a:chExt cx="767579" cy="616971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490221" y="3194496"/>
                <a:ext cx="762000" cy="589866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495800" y="3167391"/>
                <a:ext cx="762000" cy="615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Social </a:t>
                </a:r>
                <a:br>
                  <a:rPr lang="en-US" sz="1200" dirty="0"/>
                </a:br>
                <a:r>
                  <a:rPr lang="en-US" sz="1200" dirty="0"/>
                  <a:t>Apps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424515" y="3005748"/>
              <a:ext cx="838200" cy="615554"/>
              <a:chOff x="4439045" y="3189511"/>
              <a:chExt cx="838200" cy="615554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495800" y="3194496"/>
                <a:ext cx="762000" cy="589866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439045" y="3189511"/>
                <a:ext cx="838200" cy="615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Sensor </a:t>
                </a:r>
                <a:br>
                  <a:rPr lang="en-US" sz="1200" dirty="0"/>
                </a:br>
                <a:r>
                  <a:rPr lang="en-US" sz="1200" dirty="0"/>
                  <a:t>&amp; RFID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21351" y="3637524"/>
              <a:ext cx="990600" cy="618202"/>
              <a:chOff x="4382627" y="3194496"/>
              <a:chExt cx="990600" cy="618202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495800" y="3194496"/>
                <a:ext cx="762000" cy="589866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82627" y="3197145"/>
                <a:ext cx="99060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Mobile </a:t>
                </a:r>
                <a:br>
                  <a:rPr lang="en-US" sz="1200" dirty="0"/>
                </a:br>
                <a:r>
                  <a:rPr lang="en-US" sz="1200" dirty="0"/>
                  <a:t>Apps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413616" y="3640986"/>
              <a:ext cx="838200" cy="615553"/>
              <a:chOff x="4462330" y="3185974"/>
              <a:chExt cx="838200" cy="615553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524030" y="3194496"/>
                <a:ext cx="762000" cy="589866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462330" y="3185974"/>
                <a:ext cx="83820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Web</a:t>
                </a:r>
                <a:br>
                  <a:rPr lang="en-US" sz="1200" dirty="0"/>
                </a:br>
                <a:r>
                  <a:rPr lang="en-US" sz="1200" dirty="0"/>
                  <a:t>Apps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40450" y="5448082"/>
              <a:ext cx="23240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Non-relational data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80310" y="2311461"/>
            <a:ext cx="2006340" cy="2332021"/>
            <a:chOff x="228600" y="2777148"/>
            <a:chExt cx="2362200" cy="3109361"/>
          </a:xfrm>
        </p:grpSpPr>
        <p:sp>
          <p:nvSpPr>
            <p:cNvPr id="22" name="Rectangle 21"/>
            <p:cNvSpPr/>
            <p:nvPr/>
          </p:nvSpPr>
          <p:spPr bwMode="auto">
            <a:xfrm>
              <a:off x="228600" y="2777148"/>
              <a:ext cx="2362200" cy="307196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68577" tIns="34289" rIns="68577" bIns="3428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39"/>
              <a:endParaRPr lang="en-US" sz="13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28600" y="5405735"/>
              <a:ext cx="2362200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8580" tIns="68580" rIns="68580" bIns="6858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121832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ln>
                  <a:solidFill>
                    <a:schemeClr val="bg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6700" y="5486400"/>
              <a:ext cx="23241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Relational data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5692516" y="2394780"/>
            <a:ext cx="1679834" cy="442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71450"/>
            <a:ext cx="6687519" cy="514350"/>
          </a:xfrm>
        </p:spPr>
        <p:txBody>
          <a:bodyPr>
            <a:noAutofit/>
          </a:bodyPr>
          <a:lstStyle/>
          <a:p>
            <a:r>
              <a:rPr lang="en-US" sz="2800" dirty="0" err="1"/>
              <a:t>Polybase</a:t>
            </a:r>
            <a:r>
              <a:rPr lang="en-US" sz="2800" dirty="0"/>
              <a:t> – Enhancing PDW query engine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57850" y="24003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Traditional schema-based DW applications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657600" y="3530547"/>
            <a:ext cx="1771650" cy="12753"/>
          </a:xfrm>
          <a:prstGeom prst="straightConnector1">
            <a:avLst/>
          </a:prstGeom>
          <a:ln>
            <a:headEnd type="triangle"/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943350" y="3143250"/>
            <a:ext cx="1200150" cy="740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18248" y="3143251"/>
            <a:ext cx="12573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Enhanced</a:t>
            </a:r>
          </a:p>
          <a:p>
            <a:pPr algn="ctr"/>
            <a:r>
              <a:rPr lang="en-US" sz="1350" dirty="0"/>
              <a:t>PDW query engine</a:t>
            </a:r>
          </a:p>
        </p:txBody>
      </p:sp>
      <p:sp>
        <p:nvSpPr>
          <p:cNvPr id="58" name="Text Box 2"/>
          <p:cNvSpPr txBox="1">
            <a:spLocks noChangeArrowheads="1"/>
          </p:cNvSpPr>
          <p:nvPr/>
        </p:nvSpPr>
        <p:spPr bwMode="auto">
          <a:xfrm>
            <a:off x="2743200" y="1299210"/>
            <a:ext cx="1488527" cy="75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n-US" sz="1500" dirty="0">
                <a:latin typeface="Calibri"/>
                <a:ea typeface="Calibri"/>
                <a:cs typeface="Times New Roman"/>
              </a:rPr>
              <a:t>Data Scientists</a:t>
            </a:r>
            <a:br>
              <a:rPr lang="en-US" sz="1500" dirty="0">
                <a:latin typeface="Calibri"/>
                <a:ea typeface="Calibri"/>
                <a:cs typeface="Times New Roman"/>
              </a:rPr>
            </a:br>
            <a:r>
              <a:rPr lang="en-US" sz="1500" dirty="0">
                <a:latin typeface="Calibri"/>
                <a:ea typeface="Calibri"/>
                <a:cs typeface="Times New Roman"/>
              </a:rPr>
              <a:t>BI Users</a:t>
            </a:r>
            <a:br>
              <a:rPr lang="en-US" sz="1500" dirty="0">
                <a:latin typeface="Calibri"/>
                <a:ea typeface="Calibri"/>
                <a:cs typeface="Times New Roman"/>
              </a:rPr>
            </a:br>
            <a:r>
              <a:rPr lang="en-US" sz="1500" dirty="0">
                <a:latin typeface="Calibri"/>
                <a:ea typeface="Calibri"/>
                <a:cs typeface="Times New Roman"/>
              </a:rPr>
              <a:t>DB Admins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095573" y="1398270"/>
            <a:ext cx="876478" cy="773430"/>
            <a:chOff x="3810000" y="1295400"/>
            <a:chExt cx="1168637" cy="1031240"/>
          </a:xfrm>
        </p:grpSpPr>
        <p:pic>
          <p:nvPicPr>
            <p:cNvPr id="57" name="Picture 56" descr="http://en.opensuse.org/images/0/0b/Icon-user.pn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608" y="1295400"/>
              <a:ext cx="609600" cy="650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Picture 58" descr="http://en.opensuse.org/images/0/0b/Icon-user.pn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676400"/>
              <a:ext cx="609600" cy="650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Picture 59" descr="http://en.opensuse.org/images/0/0b/Icon-user.pn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037" y="1656080"/>
              <a:ext cx="609600" cy="6502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Group 2"/>
          <p:cNvGrpSpPr/>
          <p:nvPr/>
        </p:nvGrpSpPr>
        <p:grpSpPr>
          <a:xfrm>
            <a:off x="3369224" y="2228850"/>
            <a:ext cx="2110277" cy="544830"/>
            <a:chOff x="2968298" y="2971800"/>
            <a:chExt cx="2813703" cy="726440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4419600" y="2971800"/>
              <a:ext cx="0" cy="681598"/>
            </a:xfrm>
            <a:prstGeom prst="straightConnector1">
              <a:avLst/>
            </a:prstGeom>
            <a:ln>
              <a:headEnd type="triangle"/>
              <a:tailEnd type="none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 Box 2"/>
            <p:cNvSpPr txBox="1">
              <a:spLocks noChangeArrowheads="1"/>
            </p:cNvSpPr>
            <p:nvPr/>
          </p:nvSpPr>
          <p:spPr bwMode="auto">
            <a:xfrm>
              <a:off x="2968298" y="2971800"/>
              <a:ext cx="1984702" cy="726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350" dirty="0">
                  <a:latin typeface="Calibri"/>
                  <a:ea typeface="Calibri"/>
                  <a:cs typeface="Times New Roman"/>
                </a:rPr>
                <a:t>Regular </a:t>
              </a:r>
              <a:br>
                <a:rPr lang="en-US" sz="1350" dirty="0">
                  <a:latin typeface="Calibri"/>
                  <a:ea typeface="Calibri"/>
                  <a:cs typeface="Times New Roman"/>
                </a:rPr>
              </a:br>
              <a:r>
                <a:rPr lang="en-US" sz="1350" dirty="0">
                  <a:latin typeface="Calibri"/>
                  <a:ea typeface="Calibri"/>
                  <a:cs typeface="Times New Roman"/>
                </a:rPr>
                <a:t>T-SQL</a:t>
              </a:r>
            </a:p>
          </p:txBody>
        </p:sp>
        <p:sp>
          <p:nvSpPr>
            <p:cNvPr id="67" name="Text Box 2"/>
            <p:cNvSpPr txBox="1">
              <a:spLocks noChangeArrowheads="1"/>
            </p:cNvSpPr>
            <p:nvPr/>
          </p:nvSpPr>
          <p:spPr bwMode="auto">
            <a:xfrm>
              <a:off x="4800600" y="2971800"/>
              <a:ext cx="981401" cy="408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350" dirty="0">
                  <a:latin typeface="Calibri"/>
                  <a:ea typeface="Calibri"/>
                  <a:cs typeface="Times New Roman"/>
                </a:rPr>
                <a:t>Results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4876800" y="2971800"/>
              <a:ext cx="0" cy="681598"/>
            </a:xfrm>
            <a:prstGeom prst="straightConnector1">
              <a:avLst/>
            </a:prstGeom>
            <a:ln>
              <a:headEnd type="none"/>
              <a:tailEnd type="triangle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9" name="Picture 68" descr="http://blog.fpweb.net/media/2011/04/powerpivot-for-sharepoint-screenshot.jpg">
            <a:hlinkClick r:id="rId4" tgtFrame="_blank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974" y="971550"/>
            <a:ext cx="1403093" cy="94107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Text Box 2"/>
          <p:cNvSpPr txBox="1">
            <a:spLocks noChangeArrowheads="1"/>
          </p:cNvSpPr>
          <p:nvPr/>
        </p:nvSpPr>
        <p:spPr bwMode="auto">
          <a:xfrm>
            <a:off x="5372100" y="3829051"/>
            <a:ext cx="1143000" cy="33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n-US" sz="1350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PDW V2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5910025" y="2944269"/>
            <a:ext cx="1290875" cy="1170532"/>
            <a:chOff x="6324600" y="3782906"/>
            <a:chExt cx="1752600" cy="1739819"/>
          </a:xfrm>
        </p:grpSpPr>
        <p:cxnSp>
          <p:nvCxnSpPr>
            <p:cNvPr id="98" name="Straight Connector 97"/>
            <p:cNvCxnSpPr>
              <a:stCxn id="92" idx="2"/>
              <a:endCxn id="91" idx="0"/>
            </p:cNvCxnSpPr>
            <p:nvPr/>
          </p:nvCxnSpPr>
          <p:spPr>
            <a:xfrm>
              <a:off x="7185184" y="4214608"/>
              <a:ext cx="12633" cy="87641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7315203" y="4330648"/>
              <a:ext cx="457198" cy="34187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7315203" y="4672522"/>
              <a:ext cx="457198" cy="26104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6625409" y="4416840"/>
              <a:ext cx="409147" cy="23597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6618105" y="4634685"/>
              <a:ext cx="416451" cy="29888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pic>
          <p:nvPicPr>
            <p:cNvPr id="73" name="Picture 72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6372" y="4395013"/>
              <a:ext cx="571228" cy="555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73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4114800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77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5233" y="4664953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87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4672522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88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4131553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90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6833" y="5091023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91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3782906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/>
          <p:cNvGrpSpPr/>
          <p:nvPr/>
        </p:nvGrpSpPr>
        <p:grpSpPr>
          <a:xfrm>
            <a:off x="1885950" y="3771900"/>
            <a:ext cx="1714500" cy="514350"/>
            <a:chOff x="914400" y="5029200"/>
            <a:chExt cx="2286000" cy="685800"/>
          </a:xfrm>
        </p:grpSpPr>
        <p:sp>
          <p:nvSpPr>
            <p:cNvPr id="104" name="Text Box 2"/>
            <p:cNvSpPr txBox="1">
              <a:spLocks noChangeArrowheads="1"/>
            </p:cNvSpPr>
            <p:nvPr/>
          </p:nvSpPr>
          <p:spPr bwMode="auto">
            <a:xfrm>
              <a:off x="1676400" y="5029200"/>
              <a:ext cx="1524000" cy="443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350" dirty="0" err="1">
                  <a:solidFill>
                    <a:schemeClr val="bg1"/>
                  </a:solidFill>
                  <a:latin typeface="Calibri"/>
                  <a:ea typeface="Calibri"/>
                  <a:cs typeface="Times New Roman"/>
                </a:rPr>
                <a:t>Hadoop</a:t>
              </a:r>
              <a:endParaRPr lang="en-US" sz="1350" dirty="0">
                <a:solidFill>
                  <a:schemeClr val="bg1"/>
                </a:solidFill>
                <a:latin typeface="Calibri"/>
                <a:ea typeface="Calibri"/>
                <a:cs typeface="Times New Roman"/>
              </a:endParaRPr>
            </a:p>
          </p:txBody>
        </p:sp>
        <p:pic>
          <p:nvPicPr>
            <p:cNvPr id="105" name="Picture 104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5327741"/>
              <a:ext cx="492964" cy="387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105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6" y="5327741"/>
              <a:ext cx="492964" cy="387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106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5327741"/>
              <a:ext cx="492964" cy="387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3805688" y="2800350"/>
            <a:ext cx="1439177" cy="308833"/>
            <a:chOff x="3550251" y="3733800"/>
            <a:chExt cx="1918902" cy="411777"/>
          </a:xfrm>
        </p:grpSpPr>
        <p:sp>
          <p:nvSpPr>
            <p:cNvPr id="79" name="Rounded Rectangle 78"/>
            <p:cNvSpPr/>
            <p:nvPr/>
          </p:nvSpPr>
          <p:spPr>
            <a:xfrm>
              <a:off x="3752345" y="3733800"/>
              <a:ext cx="1581655" cy="38926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50251" y="3745468"/>
              <a:ext cx="191890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External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93071"/>
            <a:ext cx="8229600" cy="514350"/>
          </a:xfrm>
        </p:spPr>
        <p:txBody>
          <a:bodyPr/>
          <a:lstStyle/>
          <a:p>
            <a:r>
              <a:rPr lang="en-US" sz="2800" dirty="0" smtClean="0"/>
              <a:t>External Tables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671320"/>
            <a:ext cx="8229600" cy="191402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Internal representation of data residing in </a:t>
            </a:r>
            <a:r>
              <a:rPr lang="en-US" sz="1800" dirty="0" err="1" smtClean="0"/>
              <a:t>Hadoop</a:t>
            </a:r>
            <a:r>
              <a:rPr lang="en-US" sz="1800" dirty="0" smtClean="0"/>
              <a:t>/HDFS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 smtClean="0"/>
              <a:t>Only support of delimited text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High-level permissions required for creating external tables 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 smtClean="0"/>
              <a:t>ADMINISTER BULK OPERATIONS &amp; ALTER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Different than ‘regular SQL tables’ (e.g. no DML support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Introducing new T-SQL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428750" y="2770516"/>
            <a:ext cx="6172200" cy="759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CREATE EXTERNAL TABLE </a:t>
            </a:r>
            <a:r>
              <a:rPr lang="en-US" sz="1200" i="1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sz="1200" i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({&lt;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column_definition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&gt;} [,...</a:t>
            </a:r>
            <a:r>
              <a:rPr lang="en-US" sz="1200" i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    {WITH 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(LOCATION =‘&lt;URI&gt;’,[FORMAT_OPTIONS = (&lt;VALUES&gt;)])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[;]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57300" y="3086102"/>
            <a:ext cx="1657350" cy="1351686"/>
            <a:chOff x="152400" y="4209871"/>
            <a:chExt cx="2209800" cy="1802248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295400" y="4209871"/>
              <a:ext cx="0" cy="1129148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152400" y="4971876"/>
              <a:ext cx="2209800" cy="1040243"/>
              <a:chOff x="152400" y="4971876"/>
              <a:chExt cx="2209800" cy="104024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" y="5335011"/>
                <a:ext cx="2209800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/>
                  <a:t>Indicates </a:t>
                </a:r>
                <a:br>
                  <a:rPr lang="en-US" sz="1350" dirty="0"/>
                </a:br>
                <a:r>
                  <a:rPr lang="en-US" sz="1350" dirty="0"/>
                  <a:t>‘External’ Table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838199" y="4971876"/>
                <a:ext cx="463531" cy="416951"/>
                <a:chOff x="3512271" y="4946175"/>
                <a:chExt cx="517780" cy="45799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3530175" y="4946175"/>
                  <a:ext cx="438556" cy="403291"/>
                </a:xfrm>
                <a:prstGeom prst="ellipse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512271" y="4964674"/>
                  <a:ext cx="517780" cy="4394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50" dirty="0"/>
                    <a:t>1.</a:t>
                  </a:r>
                </a:p>
              </p:txBody>
            </p:sp>
          </p:grpSp>
        </p:grpSp>
      </p:grpSp>
      <p:grpSp>
        <p:nvGrpSpPr>
          <p:cNvPr id="13" name="Group 12"/>
          <p:cNvGrpSpPr/>
          <p:nvPr/>
        </p:nvGrpSpPr>
        <p:grpSpPr>
          <a:xfrm>
            <a:off x="2914650" y="3184954"/>
            <a:ext cx="2286001" cy="1488132"/>
            <a:chOff x="2362200" y="4362273"/>
            <a:chExt cx="3048001" cy="1984175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3505200" y="4362273"/>
              <a:ext cx="0" cy="946952"/>
            </a:xfrm>
            <a:prstGeom prst="straightConnector1">
              <a:avLst/>
            </a:prstGeom>
            <a:ln w="25400">
              <a:prstDash val="solid"/>
              <a:headEnd type="none"/>
              <a:tailEnd type="triangle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2362200" y="4971862"/>
              <a:ext cx="3048001" cy="1374586"/>
              <a:chOff x="2362200" y="4971862"/>
              <a:chExt cx="3048001" cy="1374586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362200" y="5392340"/>
                <a:ext cx="3048001" cy="954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b="1" dirty="0"/>
                  <a:t>Required </a:t>
                </a:r>
                <a:r>
                  <a:rPr lang="en-US" sz="1350" dirty="0"/>
                  <a:t>location of </a:t>
                </a:r>
                <a:r>
                  <a:rPr lang="en-US" sz="1350" dirty="0" err="1"/>
                  <a:t>Hadoop</a:t>
                </a:r>
                <a:r>
                  <a:rPr lang="en-US" sz="1350" dirty="0"/>
                  <a:t> cluster and file</a:t>
                </a:r>
                <a:br>
                  <a:rPr lang="en-US" sz="1350" dirty="0"/>
                </a:br>
                <a:endParaRPr lang="en-US" sz="1350" dirty="0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3048003" y="4971862"/>
                <a:ext cx="463532" cy="416944"/>
                <a:chOff x="3597386" y="4946166"/>
                <a:chExt cx="517780" cy="457983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633489" y="4946166"/>
                  <a:ext cx="438556" cy="403291"/>
                </a:xfrm>
                <a:prstGeom prst="ellipse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597386" y="4964658"/>
                  <a:ext cx="517780" cy="4394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50" dirty="0"/>
                    <a:t>2.</a:t>
                  </a:r>
                </a:p>
              </p:txBody>
            </p:sp>
          </p:grpSp>
        </p:grpSp>
      </p:grpSp>
      <p:grpSp>
        <p:nvGrpSpPr>
          <p:cNvPr id="14" name="Group 13"/>
          <p:cNvGrpSpPr/>
          <p:nvPr/>
        </p:nvGrpSpPr>
        <p:grpSpPr>
          <a:xfrm>
            <a:off x="5200651" y="3200400"/>
            <a:ext cx="2514599" cy="1669187"/>
            <a:chOff x="5410201" y="4362271"/>
            <a:chExt cx="3352799" cy="2225582"/>
          </a:xfrm>
        </p:grpSpPr>
        <p:sp>
          <p:nvSpPr>
            <p:cNvPr id="35" name="TextBox 34"/>
            <p:cNvSpPr txBox="1"/>
            <p:nvPr/>
          </p:nvSpPr>
          <p:spPr>
            <a:xfrm>
              <a:off x="5410201" y="5356747"/>
              <a:ext cx="3352799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/>
                <a:t>Optional</a:t>
              </a:r>
              <a:r>
                <a:rPr lang="en-US" sz="1350" dirty="0"/>
                <a:t> Format Options associated with data import from HDFS</a:t>
              </a:r>
              <a:br>
                <a:rPr lang="en-US" sz="1350" dirty="0"/>
              </a:br>
              <a:endParaRPr lang="en-US" sz="135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6629400" y="4362271"/>
              <a:ext cx="0" cy="976748"/>
            </a:xfrm>
            <a:prstGeom prst="straightConnector1">
              <a:avLst/>
            </a:prstGeom>
            <a:ln w="25400">
              <a:prstDash val="solid"/>
              <a:headEnd type="none"/>
              <a:tailEnd type="triangle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6165869" y="4971875"/>
              <a:ext cx="463531" cy="416945"/>
              <a:chOff x="3505200" y="4946175"/>
              <a:chExt cx="517780" cy="457984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530175" y="4946175"/>
                <a:ext cx="438556" cy="403291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45" name="TextBox 44"/>
              <p:cNvSpPr txBox="1"/>
              <p:nvPr/>
            </p:nvSpPr>
            <p:spPr>
              <a:xfrm>
                <a:off x="3505200" y="4964668"/>
                <a:ext cx="517780" cy="439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/>
                  <a:t>3.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084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5263" y="160795"/>
            <a:ext cx="6172200" cy="536972"/>
          </a:xfrm>
        </p:spPr>
        <p:txBody>
          <a:bodyPr>
            <a:normAutofit/>
          </a:bodyPr>
          <a:lstStyle/>
          <a:p>
            <a:r>
              <a:rPr lang="en-US" sz="2800" dirty="0"/>
              <a:t>Format Options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32295" y="887278"/>
            <a:ext cx="7791773" cy="646331"/>
            <a:chOff x="227308" y="1295400"/>
            <a:chExt cx="10017071" cy="861774"/>
          </a:xfrm>
        </p:grpSpPr>
        <p:sp>
          <p:nvSpPr>
            <p:cNvPr id="6" name="Rectangle 5"/>
            <p:cNvSpPr/>
            <p:nvPr/>
          </p:nvSpPr>
          <p:spPr>
            <a:xfrm>
              <a:off x="685800" y="1295400"/>
              <a:ext cx="7620000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27308" y="1295400"/>
              <a:ext cx="10017071" cy="8617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200" b="1" dirty="0"/>
                <a:t>&lt;Format Options&gt; :: = [,FIELD</a:t>
              </a:r>
              <a:r>
                <a:rPr lang="en-US" sz="1200" dirty="0"/>
                <a:t>_</a:t>
              </a:r>
              <a:r>
                <a:rPr lang="en-US" sz="1200" b="1" dirty="0"/>
                <a:t>TERMINATOR</a:t>
              </a:r>
              <a:r>
                <a:rPr lang="en-US" sz="1200" dirty="0"/>
                <a:t>= ‘Value’</a:t>
              </a:r>
              <a:r>
                <a:rPr lang="en-US" sz="1200" b="1" dirty="0"/>
                <a:t>], [,STRING</a:t>
              </a:r>
              <a:r>
                <a:rPr lang="en-US" sz="1200" dirty="0"/>
                <a:t>_</a:t>
              </a:r>
              <a:r>
                <a:rPr lang="en-US" sz="1200" b="1" dirty="0"/>
                <a:t>DELIMITER = </a:t>
              </a:r>
              <a:r>
                <a:rPr lang="en-US" sz="1200" dirty="0"/>
                <a:t>‘Value’</a:t>
              </a:r>
              <a:r>
                <a:rPr lang="en-US" sz="1200" b="1" dirty="0"/>
                <a:t>], [,DATE</a:t>
              </a:r>
              <a:r>
                <a:rPr lang="en-US" sz="1200" dirty="0"/>
                <a:t>_</a:t>
              </a:r>
              <a:r>
                <a:rPr lang="en-US" sz="1200" b="1" dirty="0"/>
                <a:t>FORMAT = </a:t>
              </a:r>
              <a:r>
                <a:rPr lang="en-US" sz="1200" dirty="0"/>
                <a:t>‘Value’</a:t>
              </a:r>
              <a:r>
                <a:rPr lang="en-US" sz="1200" b="1" dirty="0"/>
                <a:t>], [,REJECT</a:t>
              </a:r>
              <a:r>
                <a:rPr lang="en-US" sz="1200" dirty="0"/>
                <a:t>_</a:t>
              </a:r>
              <a:r>
                <a:rPr lang="en-US" sz="1200" b="1" dirty="0"/>
                <a:t>TYPE = </a:t>
              </a:r>
              <a:r>
                <a:rPr lang="en-US" sz="1200" dirty="0"/>
                <a:t>‘Value’</a:t>
              </a:r>
              <a:r>
                <a:rPr lang="en-US" sz="1200" b="1" dirty="0"/>
                <a:t>], [,REJECT</a:t>
              </a:r>
              <a:r>
                <a:rPr lang="en-US" sz="1200" dirty="0"/>
                <a:t>_</a:t>
              </a:r>
              <a:r>
                <a:rPr lang="en-US" sz="1200" b="1" dirty="0"/>
                <a:t>VALUE = </a:t>
              </a:r>
              <a:r>
                <a:rPr lang="en-US" sz="1200" dirty="0"/>
                <a:t>‘Value’</a:t>
              </a:r>
              <a:r>
                <a:rPr lang="en-US" sz="1200" b="1" dirty="0"/>
                <a:t>] [,REJECT</a:t>
              </a:r>
              <a:r>
                <a:rPr lang="en-US" sz="1200" dirty="0"/>
                <a:t>_</a:t>
              </a:r>
              <a:r>
                <a:rPr lang="en-US" sz="1200" b="1" dirty="0"/>
                <a:t>SAMPLE</a:t>
              </a:r>
              <a:r>
                <a:rPr lang="en-US" sz="1200" dirty="0"/>
                <a:t>_</a:t>
              </a:r>
              <a:r>
                <a:rPr lang="en-US" sz="1200" b="1" dirty="0"/>
                <a:t>VALUE = </a:t>
              </a:r>
              <a:r>
                <a:rPr lang="en-US" sz="1200" dirty="0"/>
                <a:t>‘Value’,</a:t>
              </a:r>
              <a:r>
                <a:rPr lang="en-US" sz="1200" b="1" dirty="0"/>
                <a:t>], [USE_TYPE_DEFAULT = </a:t>
              </a:r>
              <a:r>
                <a:rPr lang="en-US" sz="1200" dirty="0"/>
                <a:t>‘Value</a:t>
              </a:r>
              <a:r>
                <a:rPr lang="en-US" sz="1200" b="1" dirty="0"/>
                <a:t>’] 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732295" y="1638044"/>
            <a:ext cx="5772150" cy="293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itchFamily="34" charset="0"/>
              <a:buChar char="•"/>
            </a:pPr>
            <a:r>
              <a:rPr lang="en-US" sz="1350" dirty="0"/>
              <a:t>FIELD_TERMINATOR</a:t>
            </a:r>
          </a:p>
          <a:p>
            <a:pPr marL="600075" lvl="1" indent="-257175">
              <a:buFont typeface="Wingdings" pitchFamily="2" charset="2"/>
              <a:buChar char="Ø"/>
            </a:pPr>
            <a:r>
              <a:rPr lang="en-US" sz="1275" dirty="0"/>
              <a:t>to indicate a column delimiter </a:t>
            </a:r>
          </a:p>
          <a:p>
            <a:pPr marL="214313" indent="-214313">
              <a:buFont typeface="Arial" pitchFamily="34" charset="0"/>
              <a:buChar char="•"/>
            </a:pPr>
            <a:r>
              <a:rPr lang="en-US" sz="1350" dirty="0"/>
              <a:t>STRING_DELIMITER </a:t>
            </a:r>
          </a:p>
          <a:p>
            <a:pPr marL="600075" lvl="1" indent="-257175">
              <a:buFont typeface="Wingdings" pitchFamily="2" charset="2"/>
              <a:buChar char="Ø"/>
            </a:pPr>
            <a:r>
              <a:rPr lang="en-US" sz="1275" dirty="0"/>
              <a:t>to specify the delimiter for string data type fields</a:t>
            </a:r>
          </a:p>
          <a:p>
            <a:pPr marL="214313" indent="-214313">
              <a:buFont typeface="Arial" pitchFamily="34" charset="0"/>
              <a:buChar char="•"/>
            </a:pPr>
            <a:r>
              <a:rPr lang="en-US" sz="1350" dirty="0"/>
              <a:t>DATE_FORMAT </a:t>
            </a:r>
          </a:p>
          <a:p>
            <a:pPr marL="600075" lvl="1" indent="-257175">
              <a:buFont typeface="Wingdings" pitchFamily="2" charset="2"/>
              <a:buChar char="Ø"/>
            </a:pPr>
            <a:r>
              <a:rPr lang="en-US" sz="1275" dirty="0"/>
              <a:t>for specifying a particular date format </a:t>
            </a:r>
          </a:p>
          <a:p>
            <a:pPr marL="214313" indent="-214313">
              <a:buFont typeface="Arial" pitchFamily="34" charset="0"/>
              <a:buChar char="•"/>
            </a:pPr>
            <a:r>
              <a:rPr lang="en-US" sz="1350" dirty="0"/>
              <a:t>REJECT_TYPE </a:t>
            </a:r>
          </a:p>
          <a:p>
            <a:pPr marL="557213" lvl="1" indent="-214313">
              <a:buFont typeface="Wingdings" pitchFamily="2" charset="2"/>
              <a:buChar char="Ø"/>
            </a:pPr>
            <a:r>
              <a:rPr lang="en-US" sz="1275" dirty="0"/>
              <a:t>for specifying the type of rejection, either value or percentage</a:t>
            </a:r>
          </a:p>
          <a:p>
            <a:pPr marL="214313" indent="-214313">
              <a:buFont typeface="Arial" pitchFamily="34" charset="0"/>
              <a:buChar char="•"/>
            </a:pPr>
            <a:r>
              <a:rPr lang="en-US" sz="1350" dirty="0"/>
              <a:t>REJECT_SAMPLE_VALUE </a:t>
            </a:r>
          </a:p>
          <a:p>
            <a:pPr marL="557213" lvl="1" indent="-214313">
              <a:buFont typeface="Wingdings" pitchFamily="2" charset="2"/>
              <a:buChar char="Ø"/>
            </a:pPr>
            <a:r>
              <a:rPr lang="en-US" sz="1275" dirty="0"/>
              <a:t>for specifying the sample set – for reject type percentage</a:t>
            </a:r>
          </a:p>
          <a:p>
            <a:pPr marL="214313" indent="-214313">
              <a:buFont typeface="Arial" pitchFamily="34" charset="0"/>
              <a:buChar char="•"/>
            </a:pPr>
            <a:r>
              <a:rPr lang="en-US" sz="1350" dirty="0"/>
              <a:t>REJECT_VALUE</a:t>
            </a:r>
          </a:p>
          <a:p>
            <a:pPr marL="557213" lvl="1" indent="-214313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350" dirty="0"/>
              <a:t> </a:t>
            </a:r>
            <a:r>
              <a:rPr lang="en-US" sz="1275" dirty="0"/>
              <a:t>for specifying a particular value/threshold for rejected rows</a:t>
            </a:r>
          </a:p>
          <a:p>
            <a:pPr marL="214313" indent="-214313">
              <a:buFont typeface="Arial" pitchFamily="34" charset="0"/>
              <a:buChar char="•"/>
            </a:pPr>
            <a:r>
              <a:rPr lang="en-US" sz="1350" dirty="0"/>
              <a:t>USE_TYPE_DEFAULT </a:t>
            </a:r>
          </a:p>
          <a:p>
            <a:pPr marL="557213" lvl="1" indent="-214313">
              <a:buFont typeface="Wingdings" pitchFamily="2" charset="2"/>
              <a:buChar char="Ø"/>
            </a:pPr>
            <a:r>
              <a:rPr lang="en-US" sz="1275" dirty="0"/>
              <a:t>for specifying how missing entries in text files are treated</a:t>
            </a:r>
          </a:p>
        </p:txBody>
      </p:sp>
    </p:spTree>
    <p:extLst>
      <p:ext uri="{BB962C8B-B14F-4D97-AF65-F5344CB8AC3E}">
        <p14:creationId xmlns:p14="http://schemas.microsoft.com/office/powerpoint/2010/main" val="157264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06160" y="2122579"/>
            <a:ext cx="2114552" cy="2544710"/>
            <a:chOff x="162983" y="2758340"/>
            <a:chExt cx="2427817" cy="3088336"/>
          </a:xfrm>
        </p:grpSpPr>
        <p:sp>
          <p:nvSpPr>
            <p:cNvPr id="9" name="Rectangle 8"/>
            <p:cNvSpPr/>
            <p:nvPr/>
          </p:nvSpPr>
          <p:spPr bwMode="auto">
            <a:xfrm>
              <a:off x="228600" y="2758340"/>
              <a:ext cx="2362200" cy="307196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68577" tIns="34289" rIns="68577" bIns="3428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39"/>
              <a:endParaRPr lang="en-US" sz="13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28600" y="5426458"/>
              <a:ext cx="2362200" cy="4202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8580" tIns="68580" rIns="68580" bIns="6858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121832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ln>
                  <a:solidFill>
                    <a:schemeClr val="bg1">
                      <a:alpha val="0"/>
                    </a:schemeClr>
                  </a:solidFill>
                </a:ln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983" y="4064068"/>
              <a:ext cx="881287" cy="67410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66700" y="5451247"/>
              <a:ext cx="2324100" cy="36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Non-Relational data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968" y="108967"/>
            <a:ext cx="6172200" cy="571500"/>
          </a:xfrm>
        </p:spPr>
        <p:txBody>
          <a:bodyPr>
            <a:normAutofit/>
          </a:bodyPr>
          <a:lstStyle/>
          <a:p>
            <a:r>
              <a:rPr lang="en-US" sz="2800" dirty="0"/>
              <a:t>HDFS</a:t>
            </a:r>
            <a:r>
              <a:rPr lang="en-US" sz="3000" dirty="0"/>
              <a:t> Bridge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189" y="655319"/>
            <a:ext cx="8027314" cy="11430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Direct and parallelized HDFS access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Enhancing PDW’s </a:t>
            </a:r>
            <a:r>
              <a:rPr lang="en-US" sz="1500" b="1" dirty="0">
                <a:solidFill>
                  <a:schemeClr val="tx1"/>
                </a:solidFill>
              </a:rPr>
              <a:t>D</a:t>
            </a:r>
            <a:r>
              <a:rPr lang="en-US" sz="1500" dirty="0">
                <a:solidFill>
                  <a:schemeClr val="tx1"/>
                </a:solidFill>
              </a:rPr>
              <a:t>ata </a:t>
            </a:r>
            <a:r>
              <a:rPr lang="en-US" sz="1500" b="1" dirty="0">
                <a:solidFill>
                  <a:schemeClr val="tx1"/>
                </a:solidFill>
              </a:rPr>
              <a:t>M</a:t>
            </a:r>
            <a:r>
              <a:rPr lang="en-US" sz="1500" dirty="0">
                <a:solidFill>
                  <a:schemeClr val="tx1"/>
                </a:solidFill>
              </a:rPr>
              <a:t>ovement </a:t>
            </a:r>
            <a:r>
              <a:rPr lang="en-US" sz="1500" b="1" dirty="0">
                <a:solidFill>
                  <a:schemeClr val="tx1"/>
                </a:solidFill>
              </a:rPr>
              <a:t>S</a:t>
            </a:r>
            <a:r>
              <a:rPr lang="en-US" sz="1500" dirty="0">
                <a:solidFill>
                  <a:schemeClr val="tx1"/>
                </a:solidFill>
              </a:rPr>
              <a:t>ervice (DMS) to allow direct communication between HDFS data nodes and PDW compute nodes</a:t>
            </a:r>
          </a:p>
          <a:p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2005269" y="3598513"/>
            <a:ext cx="1429175" cy="666579"/>
            <a:chOff x="1146969" y="5029200"/>
            <a:chExt cx="2133600" cy="888773"/>
          </a:xfrm>
        </p:grpSpPr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1146969" y="5474742"/>
              <a:ext cx="2133600" cy="443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 dirty="0">
                  <a:solidFill>
                    <a:schemeClr val="bg1"/>
                  </a:solidFill>
                  <a:latin typeface="Calibri"/>
                  <a:ea typeface="Calibri"/>
                  <a:cs typeface="Times New Roman"/>
                </a:rPr>
                <a:t>HDFS data nodes</a:t>
              </a:r>
            </a:p>
          </p:txBody>
        </p:sp>
        <p:pic>
          <p:nvPicPr>
            <p:cNvPr id="7" name="Picture 6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646" y="5029200"/>
              <a:ext cx="612246" cy="480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246" y="5029200"/>
              <a:ext cx="612246" cy="480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1046" y="5029200"/>
              <a:ext cx="612246" cy="480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1886244" y="2169766"/>
            <a:ext cx="668537" cy="462728"/>
            <a:chOff x="4490221" y="3167391"/>
            <a:chExt cx="767579" cy="616971"/>
          </a:xfrm>
        </p:grpSpPr>
        <p:sp>
          <p:nvSpPr>
            <p:cNvPr id="47" name="Rounded Rectangle 46"/>
            <p:cNvSpPr/>
            <p:nvPr/>
          </p:nvSpPr>
          <p:spPr>
            <a:xfrm>
              <a:off x="4490221" y="3194496"/>
              <a:ext cx="762000" cy="58986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95800" y="3167391"/>
              <a:ext cx="762000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Social </a:t>
              </a:r>
              <a:br>
                <a:rPr lang="en-US" sz="1200" dirty="0"/>
              </a:br>
              <a:r>
                <a:rPr lang="en-US" sz="1200" dirty="0"/>
                <a:t>Apps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578538" y="2189067"/>
            <a:ext cx="730046" cy="461665"/>
            <a:chOff x="4439045" y="3189511"/>
            <a:chExt cx="838200" cy="615554"/>
          </a:xfrm>
        </p:grpSpPr>
        <p:sp>
          <p:nvSpPr>
            <p:cNvPr id="45" name="Rounded Rectangle 44"/>
            <p:cNvSpPr/>
            <p:nvPr/>
          </p:nvSpPr>
          <p:spPr>
            <a:xfrm>
              <a:off x="4495800" y="3194496"/>
              <a:ext cx="762000" cy="58986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39045" y="3189511"/>
              <a:ext cx="838200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Sensor </a:t>
              </a:r>
              <a:br>
                <a:rPr lang="en-US" sz="1200" dirty="0"/>
              </a:br>
              <a:r>
                <a:rPr lang="en-US" sz="1200" dirty="0"/>
                <a:t>&amp; RFID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791911" y="2662900"/>
            <a:ext cx="862781" cy="463652"/>
            <a:chOff x="4382627" y="3194496"/>
            <a:chExt cx="990600" cy="618202"/>
          </a:xfrm>
        </p:grpSpPr>
        <p:sp>
          <p:nvSpPr>
            <p:cNvPr id="43" name="Rounded Rectangle 42"/>
            <p:cNvSpPr/>
            <p:nvPr/>
          </p:nvSpPr>
          <p:spPr>
            <a:xfrm>
              <a:off x="4495800" y="3194496"/>
              <a:ext cx="762000" cy="58986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82627" y="3197145"/>
              <a:ext cx="9906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Mobile </a:t>
              </a:r>
              <a:br>
                <a:rPr lang="en-US" sz="1200" dirty="0"/>
              </a:br>
              <a:r>
                <a:rPr lang="en-US" sz="1200" dirty="0"/>
                <a:t>Apps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592010" y="2665497"/>
            <a:ext cx="730046" cy="461665"/>
            <a:chOff x="4462330" y="3185974"/>
            <a:chExt cx="838200" cy="615553"/>
          </a:xfrm>
        </p:grpSpPr>
        <p:sp>
          <p:nvSpPr>
            <p:cNvPr id="41" name="Rounded Rectangle 40"/>
            <p:cNvSpPr/>
            <p:nvPr/>
          </p:nvSpPr>
          <p:spPr>
            <a:xfrm>
              <a:off x="4524030" y="3194496"/>
              <a:ext cx="762000" cy="58986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62330" y="3185974"/>
              <a:ext cx="8382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Web</a:t>
              </a:r>
              <a:br>
                <a:rPr lang="en-US" sz="1200" dirty="0"/>
              </a:br>
              <a:r>
                <a:rPr lang="en-US" sz="1200" dirty="0"/>
                <a:t>Apps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500571" y="2138075"/>
            <a:ext cx="2006340" cy="2544714"/>
            <a:chOff x="228600" y="2777147"/>
            <a:chExt cx="2362200" cy="3088338"/>
          </a:xfrm>
        </p:grpSpPr>
        <p:sp>
          <p:nvSpPr>
            <p:cNvPr id="56" name="Rectangle 55"/>
            <p:cNvSpPr/>
            <p:nvPr/>
          </p:nvSpPr>
          <p:spPr bwMode="auto">
            <a:xfrm>
              <a:off x="228600" y="2777147"/>
              <a:ext cx="2362200" cy="307196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68577" tIns="34289" rIns="68577" bIns="3428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39"/>
              <a:endParaRPr lang="en-US" sz="13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28600" y="5445267"/>
              <a:ext cx="2362199" cy="4202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8580" tIns="68580" rIns="68580" bIns="6858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121832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ln>
                  <a:solidFill>
                    <a:schemeClr val="bg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8600" y="5481822"/>
              <a:ext cx="2324100" cy="36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Relational data</a:t>
              </a:r>
            </a:p>
          </p:txBody>
        </p:sp>
      </p:grpSp>
      <p:sp>
        <p:nvSpPr>
          <p:cNvPr id="59" name="Rounded Rectangle 58"/>
          <p:cNvSpPr/>
          <p:nvPr/>
        </p:nvSpPr>
        <p:spPr>
          <a:xfrm>
            <a:off x="5712777" y="2241715"/>
            <a:ext cx="1679834" cy="442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62613" y="224532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Traditional schema-based DW applications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3677861" y="3185712"/>
            <a:ext cx="1771650" cy="12753"/>
          </a:xfrm>
          <a:prstGeom prst="straightConnector1">
            <a:avLst/>
          </a:prstGeom>
          <a:ln>
            <a:headEnd type="triangle"/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3963611" y="2800512"/>
            <a:ext cx="1200150" cy="740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63611" y="2848868"/>
            <a:ext cx="12573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Enhanced</a:t>
            </a:r>
          </a:p>
          <a:p>
            <a:pPr algn="ctr"/>
            <a:r>
              <a:rPr lang="en-US" sz="1350" dirty="0"/>
              <a:t>PDW query engine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4592261" y="1941165"/>
            <a:ext cx="0" cy="457200"/>
          </a:xfrm>
          <a:prstGeom prst="straightConnector1">
            <a:avLst/>
          </a:prstGeom>
          <a:ln>
            <a:headEnd type="triangle"/>
            <a:tailEnd type="non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8" name="Picture 67" descr="http://en.opensuse.org/images/0/0b/Icon-user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3" y="1512054"/>
            <a:ext cx="457200" cy="48768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Text Box 2"/>
          <p:cNvSpPr txBox="1">
            <a:spLocks noChangeArrowheads="1"/>
          </p:cNvSpPr>
          <p:nvPr/>
        </p:nvSpPr>
        <p:spPr bwMode="auto">
          <a:xfrm>
            <a:off x="3876155" y="1965185"/>
            <a:ext cx="742950" cy="54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n-US" sz="1400" dirty="0">
                <a:latin typeface="Calibri"/>
                <a:ea typeface="Calibri"/>
                <a:cs typeface="Times New Roman"/>
              </a:rPr>
              <a:t>Regular </a:t>
            </a:r>
            <a:br>
              <a:rPr lang="en-US" sz="1400" dirty="0">
                <a:latin typeface="Calibri"/>
                <a:ea typeface="Calibri"/>
                <a:cs typeface="Times New Roman"/>
              </a:rPr>
            </a:br>
            <a:r>
              <a:rPr lang="en-US" sz="1400" dirty="0">
                <a:latin typeface="Calibri"/>
                <a:ea typeface="Calibri"/>
                <a:cs typeface="Times New Roman"/>
              </a:rPr>
              <a:t>T-SQL</a:t>
            </a:r>
          </a:p>
        </p:txBody>
      </p:sp>
      <p:sp>
        <p:nvSpPr>
          <p:cNvPr id="71" name="Text Box 2"/>
          <p:cNvSpPr txBox="1">
            <a:spLocks noChangeArrowheads="1"/>
          </p:cNvSpPr>
          <p:nvPr/>
        </p:nvSpPr>
        <p:spPr bwMode="auto">
          <a:xfrm>
            <a:off x="4649411" y="2034717"/>
            <a:ext cx="736051" cy="306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n-US" sz="1400" dirty="0">
                <a:latin typeface="Calibri"/>
                <a:ea typeface="Calibri"/>
                <a:cs typeface="Times New Roman"/>
              </a:rPr>
              <a:t>Results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4706561" y="1941165"/>
            <a:ext cx="0" cy="457200"/>
          </a:xfrm>
          <a:prstGeom prst="straightConnector1">
            <a:avLst/>
          </a:prstGeom>
          <a:ln>
            <a:headEnd type="none"/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 Box 2"/>
          <p:cNvSpPr txBox="1">
            <a:spLocks noChangeArrowheads="1"/>
          </p:cNvSpPr>
          <p:nvPr/>
        </p:nvSpPr>
        <p:spPr bwMode="auto">
          <a:xfrm>
            <a:off x="6021011" y="3998566"/>
            <a:ext cx="1143000" cy="33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n-US" sz="1350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PDW V2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5963861" y="2885184"/>
            <a:ext cx="1290875" cy="1170532"/>
            <a:chOff x="6324600" y="3782906"/>
            <a:chExt cx="1752600" cy="1739819"/>
          </a:xfrm>
        </p:grpSpPr>
        <p:cxnSp>
          <p:nvCxnSpPr>
            <p:cNvPr id="76" name="Straight Connector 75"/>
            <p:cNvCxnSpPr>
              <a:stCxn id="87" idx="2"/>
              <a:endCxn id="86" idx="0"/>
            </p:cNvCxnSpPr>
            <p:nvPr/>
          </p:nvCxnSpPr>
          <p:spPr>
            <a:xfrm>
              <a:off x="7185184" y="4214608"/>
              <a:ext cx="12633" cy="87641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7315203" y="4330648"/>
              <a:ext cx="457198" cy="34187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 flipV="1">
              <a:off x="7315203" y="4672522"/>
              <a:ext cx="457198" cy="26104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 flipV="1">
              <a:off x="6625409" y="4416840"/>
              <a:ext cx="409147" cy="23597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6618105" y="4634685"/>
              <a:ext cx="416451" cy="29888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pic>
          <p:nvPicPr>
            <p:cNvPr id="81" name="Picture 80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6372" y="4395013"/>
              <a:ext cx="571228" cy="555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81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4114800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5233" y="4664953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83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4672522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84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4131553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85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6833" y="5091023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86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3782906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2" name="Rounded Rectangle 91"/>
          <p:cNvSpPr/>
          <p:nvPr/>
        </p:nvSpPr>
        <p:spPr>
          <a:xfrm>
            <a:off x="3977520" y="2455515"/>
            <a:ext cx="1186241" cy="2919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825949" y="2441019"/>
            <a:ext cx="14391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External Table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5949" y="3583380"/>
            <a:ext cx="1439177" cy="300873"/>
            <a:chOff x="3550251" y="5085235"/>
            <a:chExt cx="1918902" cy="401165"/>
          </a:xfrm>
        </p:grpSpPr>
        <p:sp>
          <p:nvSpPr>
            <p:cNvPr id="96" name="Rounded Rectangle 95"/>
            <p:cNvSpPr/>
            <p:nvPr/>
          </p:nvSpPr>
          <p:spPr>
            <a:xfrm>
              <a:off x="3730425" y="5097131"/>
              <a:ext cx="1581655" cy="38926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550251" y="5085235"/>
              <a:ext cx="1918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HDFS bridge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97299" y="3724865"/>
            <a:ext cx="2743200" cy="4971"/>
            <a:chOff x="2712051" y="5273867"/>
            <a:chExt cx="3657600" cy="6628"/>
          </a:xfrm>
        </p:grpSpPr>
        <p:cxnSp>
          <p:nvCxnSpPr>
            <p:cNvPr id="121" name="Straight Arrow Connector 120"/>
            <p:cNvCxnSpPr/>
            <p:nvPr/>
          </p:nvCxnSpPr>
          <p:spPr>
            <a:xfrm flipV="1">
              <a:off x="5379051" y="5280098"/>
              <a:ext cx="990600" cy="39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2712051" y="5273867"/>
              <a:ext cx="990600" cy="39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22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726126" y="2480699"/>
            <a:ext cx="1257300" cy="59904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49" y="148828"/>
            <a:ext cx="7216398" cy="536972"/>
          </a:xfrm>
        </p:spPr>
        <p:txBody>
          <a:bodyPr>
            <a:noAutofit/>
          </a:bodyPr>
          <a:lstStyle/>
          <a:p>
            <a:r>
              <a:rPr lang="en-US" sz="2800" dirty="0"/>
              <a:t>Underneath External </a:t>
            </a:r>
            <a:r>
              <a:rPr lang="en-US" sz="2800" dirty="0" smtClean="0"/>
              <a:t>Tables – HDFS bridge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02" y="742950"/>
            <a:ext cx="7330698" cy="14319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Statistics generation (estimation) at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650" dirty="0">
                <a:solidFill>
                  <a:schemeClr val="tx1"/>
                </a:solidFill>
              </a:rPr>
              <a:t>‘design time’</a:t>
            </a:r>
          </a:p>
          <a:p>
            <a:pPr lvl="2">
              <a:buFont typeface="+mj-lt"/>
              <a:buAutoNum type="arabicPeriod"/>
            </a:pPr>
            <a:r>
              <a:rPr lang="en-US" dirty="0"/>
              <a:t>Estimation of row length &amp; number of rows (file binding)</a:t>
            </a:r>
          </a:p>
          <a:p>
            <a:pPr lvl="2">
              <a:buFont typeface="+mj-lt"/>
              <a:buAutoNum type="arabicPeriod"/>
            </a:pPr>
            <a:r>
              <a:rPr lang="en-US" dirty="0"/>
              <a:t>Calculation of blocks needed per compute node (split generation)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Parsing </a:t>
            </a:r>
            <a:r>
              <a:rPr lang="en-US" sz="1800" dirty="0"/>
              <a:t>of the format options needed for import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1826" y="2424919"/>
            <a:ext cx="1485900" cy="680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75" dirty="0"/>
              <a:t>CREATE </a:t>
            </a:r>
            <a:br>
              <a:rPr lang="en-US" sz="1275" dirty="0"/>
            </a:br>
            <a:r>
              <a:rPr lang="en-US" sz="1275" dirty="0"/>
              <a:t>EXTERNAL TABLE</a:t>
            </a:r>
            <a:br>
              <a:rPr lang="en-US" sz="1275" dirty="0"/>
            </a:br>
            <a:r>
              <a:rPr lang="en-US" sz="1275" dirty="0"/>
              <a:t>Statement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11776" y="3199449"/>
            <a:ext cx="211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Tabular view on  </a:t>
            </a:r>
            <a:br>
              <a:rPr lang="en-US" sz="1200" dirty="0"/>
            </a:br>
            <a:r>
              <a:rPr lang="en-US" sz="1200" dirty="0" err="1"/>
              <a:t>hdfs</a:t>
            </a:r>
            <a:r>
              <a:rPr lang="en-US" sz="1200" dirty="0"/>
              <a:t>://../</a:t>
            </a:r>
            <a:r>
              <a:rPr lang="en-US" sz="1200" dirty="0" err="1"/>
              <a:t>employee.tbl</a:t>
            </a:r>
            <a:endParaRPr lang="en-US" sz="1200" dirty="0"/>
          </a:p>
        </p:txBody>
      </p:sp>
      <p:sp>
        <p:nvSpPr>
          <p:cNvPr id="11" name="Freeform 10"/>
          <p:cNvSpPr/>
          <p:nvPr/>
        </p:nvSpPr>
        <p:spPr>
          <a:xfrm rot="20996091">
            <a:off x="1113110" y="2833134"/>
            <a:ext cx="607571" cy="546477"/>
          </a:xfrm>
          <a:custGeom>
            <a:avLst/>
            <a:gdLst>
              <a:gd name="connsiteX0" fmla="*/ 539119 w 539119"/>
              <a:gd name="connsiteY0" fmla="*/ 0 h 989704"/>
              <a:gd name="connsiteX1" fmla="*/ 1236 w 539119"/>
              <a:gd name="connsiteY1" fmla="*/ 484094 h 989704"/>
              <a:gd name="connsiteX2" fmla="*/ 420785 w 539119"/>
              <a:gd name="connsiteY2" fmla="*/ 989704 h 98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119" h="989704">
                <a:moveTo>
                  <a:pt x="539119" y="0"/>
                </a:moveTo>
                <a:cubicBezTo>
                  <a:pt x="280038" y="159571"/>
                  <a:pt x="20958" y="319143"/>
                  <a:pt x="1236" y="484094"/>
                </a:cubicBezTo>
                <a:cubicBezTo>
                  <a:pt x="-18486" y="649045"/>
                  <a:pt x="201149" y="819374"/>
                  <a:pt x="420785" y="989704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40576" y="2252098"/>
            <a:ext cx="4629150" cy="1330326"/>
            <a:chOff x="2819400" y="3581400"/>
            <a:chExt cx="6172200" cy="1773768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819400" y="4290933"/>
              <a:ext cx="1219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4114800" y="3795633"/>
              <a:ext cx="1219200" cy="1143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25327" y="3886200"/>
              <a:ext cx="2209800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75" dirty="0"/>
                <a:t>HDFS </a:t>
              </a:r>
              <a:br>
                <a:rPr lang="en-US" sz="1275" dirty="0"/>
              </a:br>
              <a:r>
                <a:rPr lang="en-US" sz="1275" dirty="0"/>
                <a:t>bridge </a:t>
              </a:r>
              <a:br>
                <a:rPr lang="en-US" sz="1275" dirty="0"/>
              </a:br>
              <a:r>
                <a:rPr lang="en-US" sz="1275" dirty="0"/>
                <a:t>process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29000" y="4910555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part of DMS process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5367168" y="4290933"/>
              <a:ext cx="1600200" cy="12998"/>
            </a:xfrm>
            <a:prstGeom prst="straightConnector1">
              <a:avLst/>
            </a:prstGeom>
            <a:ln w="31750" cmpd="dbl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7010400" y="3871833"/>
              <a:ext cx="1676400" cy="79873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00600" y="3581400"/>
              <a:ext cx="26670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i="1" dirty="0"/>
                <a:t>File binding &amp; split generation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81800" y="3944033"/>
              <a:ext cx="22098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/>
                <a:t>Hadoop</a:t>
              </a:r>
              <a:r>
                <a:rPr lang="en-US" sz="1350" dirty="0"/>
                <a:t> </a:t>
              </a:r>
              <a:br>
                <a:rPr lang="en-US" sz="1350" dirty="0"/>
              </a:br>
              <a:r>
                <a:rPr lang="en-US" sz="1350" dirty="0"/>
                <a:t>Name Node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167268" y="4739615"/>
              <a:ext cx="26670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maintains metadata (file location, file size …)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54776" y="2784248"/>
            <a:ext cx="4229100" cy="1747332"/>
            <a:chOff x="1905000" y="4290933"/>
            <a:chExt cx="5638800" cy="2329775"/>
          </a:xfrm>
        </p:grpSpPr>
        <p:sp>
          <p:nvSpPr>
            <p:cNvPr id="52" name="Oval 51"/>
            <p:cNvSpPr/>
            <p:nvPr/>
          </p:nvSpPr>
          <p:spPr>
            <a:xfrm>
              <a:off x="4038600" y="5446931"/>
              <a:ext cx="1219200" cy="1143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905000" y="4290933"/>
              <a:ext cx="5638800" cy="2329775"/>
              <a:chOff x="1905000" y="4290933"/>
              <a:chExt cx="5638800" cy="2329775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905000" y="5943600"/>
                <a:ext cx="2362200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i="1" dirty="0"/>
                  <a:t>Parsing of</a:t>
                </a:r>
                <a:br>
                  <a:rPr lang="en-US" sz="1350" i="1" dirty="0"/>
                </a:br>
                <a:r>
                  <a:rPr lang="en-US" sz="1350" i="1" dirty="0"/>
                  <a:t>format options</a:t>
                </a: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743200" y="4290933"/>
                <a:ext cx="4800600" cy="2268220"/>
                <a:chOff x="2743200" y="4290933"/>
                <a:chExt cx="4800600" cy="2268220"/>
              </a:xfrm>
            </p:grpSpPr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3124200" y="4290933"/>
                  <a:ext cx="0" cy="161319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2743200" y="5904131"/>
                  <a:ext cx="12192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3200400" y="5653144"/>
                  <a:ext cx="2895600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50" dirty="0"/>
                    <a:t>Parser</a:t>
                  </a:r>
                  <a:br>
                    <a:rPr lang="en-US" sz="1350" dirty="0"/>
                  </a:br>
                  <a:r>
                    <a:rPr lang="en-US" sz="1350" dirty="0"/>
                    <a:t>process</a:t>
                  </a: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5257800" y="5943600"/>
                  <a:ext cx="2286000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part of ‘regular’ T-SQL parsing process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9121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60155" y="94585"/>
            <a:ext cx="7344259" cy="536972"/>
          </a:xfrm>
        </p:spPr>
        <p:txBody>
          <a:bodyPr>
            <a:normAutofit/>
          </a:bodyPr>
          <a:lstStyle/>
          <a:p>
            <a:r>
              <a:rPr lang="en-US" sz="2400" dirty="0"/>
              <a:t>Summary – External Tables in PDW Query Lifecycle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8" name="Content Placeholder 2"/>
          <p:cNvSpPr>
            <a:spLocks noGrp="1"/>
          </p:cNvSpPr>
          <p:nvPr>
            <p:ph idx="1"/>
          </p:nvPr>
        </p:nvSpPr>
        <p:spPr>
          <a:xfrm>
            <a:off x="421312" y="684937"/>
            <a:ext cx="7286625" cy="1485900"/>
          </a:xfrm>
        </p:spPr>
        <p:txBody>
          <a:bodyPr>
            <a:normAutofit/>
          </a:bodyPr>
          <a:lstStyle/>
          <a:p>
            <a:r>
              <a:rPr lang="en-US" sz="1800" dirty="0"/>
              <a:t>Shell-only execution </a:t>
            </a:r>
            <a:endParaRPr lang="en-US" sz="18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No actual physical tables created on compute nodes</a:t>
            </a:r>
          </a:p>
          <a:p>
            <a:r>
              <a:rPr lang="en-US" sz="1800" dirty="0" smtClean="0"/>
              <a:t>Control </a:t>
            </a:r>
            <a:r>
              <a:rPr lang="en-US" sz="1800" dirty="0"/>
              <a:t>node obtains external table object </a:t>
            </a:r>
          </a:p>
          <a:p>
            <a:pPr lvl="1"/>
            <a:r>
              <a:rPr lang="en-US" sz="1600" dirty="0"/>
              <a:t>Shell table as any other with the statistic information &amp; format options</a:t>
            </a:r>
          </a:p>
        </p:txBody>
      </p:sp>
      <p:sp>
        <p:nvSpPr>
          <p:cNvPr id="91" name="Flowchart: Magnetic Disk 90"/>
          <p:cNvSpPr/>
          <p:nvPr/>
        </p:nvSpPr>
        <p:spPr>
          <a:xfrm>
            <a:off x="3299824" y="3185435"/>
            <a:ext cx="866663" cy="102870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2" name="Flowchart: Magnetic Disk 91"/>
          <p:cNvSpPr/>
          <p:nvPr/>
        </p:nvSpPr>
        <p:spPr>
          <a:xfrm>
            <a:off x="5047605" y="3332680"/>
            <a:ext cx="628650" cy="740261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3" name="Flowchart: Magnetic Disk 92"/>
          <p:cNvSpPr/>
          <p:nvPr/>
        </p:nvSpPr>
        <p:spPr>
          <a:xfrm>
            <a:off x="5962005" y="3325621"/>
            <a:ext cx="628650" cy="740261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4" name="Flowchart: Magnetic Disk 93"/>
          <p:cNvSpPr/>
          <p:nvPr/>
        </p:nvSpPr>
        <p:spPr>
          <a:xfrm>
            <a:off x="7047855" y="3327301"/>
            <a:ext cx="628650" cy="740261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1874098" y="3675580"/>
            <a:ext cx="1230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3161655" y="2989780"/>
            <a:ext cx="4686300" cy="168489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7" name="TextBox 96"/>
          <p:cNvSpPr txBox="1"/>
          <p:nvPr/>
        </p:nvSpPr>
        <p:spPr>
          <a:xfrm>
            <a:off x="2904479" y="4162382"/>
            <a:ext cx="1657350" cy="4847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350" dirty="0"/>
              <a:t>Control Node </a:t>
            </a:r>
            <a:br>
              <a:rPr lang="en-US" sz="1350" dirty="0"/>
            </a:br>
            <a:r>
              <a:rPr lang="en-US" sz="1350" dirty="0"/>
              <a:t>[Shell DB]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533255" y="4162382"/>
            <a:ext cx="1428750" cy="4847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350" dirty="0"/>
              <a:t>Compute</a:t>
            </a:r>
            <a:br>
              <a:rPr lang="en-US" sz="1350" dirty="0"/>
            </a:br>
            <a:r>
              <a:rPr lang="en-US" sz="1350" dirty="0"/>
              <a:t>Node 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561955" y="4189930"/>
            <a:ext cx="1428750" cy="4847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350" dirty="0"/>
              <a:t>Compute</a:t>
            </a:r>
            <a:br>
              <a:rPr lang="en-US" sz="1350" dirty="0"/>
            </a:br>
            <a:r>
              <a:rPr lang="en-US" sz="1350" dirty="0"/>
              <a:t>Node 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133455" y="3798631"/>
            <a:ext cx="142875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350" dirty="0"/>
              <a:t>…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647805" y="4189930"/>
            <a:ext cx="1428750" cy="4847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350" dirty="0"/>
              <a:t>Compute</a:t>
            </a:r>
            <a:br>
              <a:rPr lang="en-US" sz="1350" dirty="0"/>
            </a:br>
            <a:r>
              <a:rPr lang="en-US" sz="1350" dirty="0"/>
              <a:t>Node 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21022" y="2246830"/>
            <a:ext cx="1657349" cy="1143000"/>
            <a:chOff x="1355688" y="3316069"/>
            <a:chExt cx="2209799" cy="1524000"/>
          </a:xfrm>
        </p:grpSpPr>
        <p:cxnSp>
          <p:nvCxnSpPr>
            <p:cNvPr id="114" name="Straight Arrow Connector 113"/>
            <p:cNvCxnSpPr/>
            <p:nvPr/>
          </p:nvCxnSpPr>
          <p:spPr>
            <a:xfrm flipH="1" flipV="1">
              <a:off x="3200399" y="4154269"/>
              <a:ext cx="1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14"/>
            <p:cNvGrpSpPr/>
            <p:nvPr/>
          </p:nvGrpSpPr>
          <p:grpSpPr>
            <a:xfrm>
              <a:off x="1355688" y="3316069"/>
              <a:ext cx="2209799" cy="762000"/>
              <a:chOff x="730176" y="3431738"/>
              <a:chExt cx="2209799" cy="762000"/>
            </a:xfrm>
          </p:grpSpPr>
          <p:sp>
            <p:nvSpPr>
              <p:cNvPr id="116" name="Vertical Scroll 115"/>
              <p:cNvSpPr/>
              <p:nvPr/>
            </p:nvSpPr>
            <p:spPr>
              <a:xfrm>
                <a:off x="2117688" y="3431738"/>
                <a:ext cx="822287" cy="762000"/>
              </a:xfrm>
              <a:prstGeom prst="verticalScroll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30176" y="3471207"/>
                <a:ext cx="1539912" cy="64633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1350" dirty="0"/>
                  <a:t>SHELL-only </a:t>
                </a:r>
                <a:br>
                  <a:rPr lang="en-US" sz="1350" dirty="0"/>
                </a:br>
                <a:r>
                  <a:rPr lang="en-US" sz="1350" dirty="0"/>
                  <a:t>plan</a:t>
                </a:r>
              </a:p>
            </p:txBody>
          </p:sp>
        </p:grpSp>
      </p:grpSp>
      <p:sp>
        <p:nvSpPr>
          <p:cNvPr id="103" name="TextBox 102"/>
          <p:cNvSpPr txBox="1"/>
          <p:nvPr/>
        </p:nvSpPr>
        <p:spPr>
          <a:xfrm>
            <a:off x="1580827" y="3180176"/>
            <a:ext cx="1575986" cy="4847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350" dirty="0"/>
              <a:t>CREATE EXTERNAL TABLE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90505" y="2447882"/>
            <a:ext cx="2114550" cy="994729"/>
            <a:chOff x="5715000" y="3584138"/>
            <a:chExt cx="2819400" cy="1326305"/>
          </a:xfrm>
        </p:grpSpPr>
        <p:sp>
          <p:nvSpPr>
            <p:cNvPr id="105" name="TextBox 104"/>
            <p:cNvSpPr txBox="1"/>
            <p:nvPr/>
          </p:nvSpPr>
          <p:spPr>
            <a:xfrm>
              <a:off x="5715000" y="3584138"/>
              <a:ext cx="2819400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350" dirty="0"/>
                <a:t>No actual physical tables on compute nodes</a:t>
              </a: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V="1">
              <a:off x="5718363" y="4224643"/>
              <a:ext cx="1177737" cy="685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6896100" y="4224643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H="1" flipV="1">
              <a:off x="6896100" y="4230469"/>
              <a:ext cx="1447800" cy="67997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047105" y="2219282"/>
            <a:ext cx="4286250" cy="2427848"/>
            <a:chOff x="-76200" y="3279338"/>
            <a:chExt cx="5715000" cy="3237131"/>
          </a:xfrm>
        </p:grpSpPr>
        <p:sp>
          <p:nvSpPr>
            <p:cNvPr id="104" name="Rectangle 103"/>
            <p:cNvSpPr/>
            <p:nvPr/>
          </p:nvSpPr>
          <p:spPr>
            <a:xfrm>
              <a:off x="3276600" y="5116158"/>
              <a:ext cx="470760" cy="44112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1026458" y="5449669"/>
              <a:ext cx="2097742" cy="555955"/>
            </a:xfrm>
            <a:custGeom>
              <a:avLst/>
              <a:gdLst>
                <a:gd name="connsiteX0" fmla="*/ 2097742 w 2097742"/>
                <a:gd name="connsiteY0" fmla="*/ 0 h 555955"/>
                <a:gd name="connsiteX1" fmla="*/ 968189 w 2097742"/>
                <a:gd name="connsiteY1" fmla="*/ 537882 h 555955"/>
                <a:gd name="connsiteX2" fmla="*/ 0 w 2097742"/>
                <a:gd name="connsiteY2" fmla="*/ 376517 h 55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7742" h="555955">
                  <a:moveTo>
                    <a:pt x="2097742" y="0"/>
                  </a:moveTo>
                  <a:cubicBezTo>
                    <a:pt x="1707777" y="237564"/>
                    <a:pt x="1317813" y="475129"/>
                    <a:pt x="968189" y="537882"/>
                  </a:cubicBezTo>
                  <a:cubicBezTo>
                    <a:pt x="618565" y="600635"/>
                    <a:pt x="309282" y="488576"/>
                    <a:pt x="0" y="376517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0" name="Flowchart: Magnetic Disk 109"/>
            <p:cNvSpPr/>
            <p:nvPr/>
          </p:nvSpPr>
          <p:spPr>
            <a:xfrm>
              <a:off x="228376" y="5336721"/>
              <a:ext cx="686024" cy="795162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-76200" y="6147137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350" dirty="0" err="1"/>
                <a:t>Hadoop</a:t>
              </a:r>
              <a:r>
                <a:rPr lang="en-US" sz="1350" dirty="0"/>
                <a:t> Name Node</a:t>
              </a: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3947160" y="3983940"/>
              <a:ext cx="610959" cy="1366221"/>
            </a:xfrm>
            <a:custGeom>
              <a:avLst/>
              <a:gdLst>
                <a:gd name="connsiteX0" fmla="*/ 0 w 610959"/>
                <a:gd name="connsiteY0" fmla="*/ 1366221 h 1366221"/>
                <a:gd name="connsiteX1" fmla="*/ 537882 w 610959"/>
                <a:gd name="connsiteY1" fmla="*/ 849854 h 1366221"/>
                <a:gd name="connsiteX2" fmla="*/ 591671 w 610959"/>
                <a:gd name="connsiteY2" fmla="*/ 0 h 1366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959" h="1366221">
                  <a:moveTo>
                    <a:pt x="0" y="1366221"/>
                  </a:moveTo>
                  <a:cubicBezTo>
                    <a:pt x="219635" y="1221889"/>
                    <a:pt x="439270" y="1077557"/>
                    <a:pt x="537882" y="849854"/>
                  </a:cubicBezTo>
                  <a:cubicBezTo>
                    <a:pt x="636494" y="622150"/>
                    <a:pt x="614082" y="311075"/>
                    <a:pt x="591671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581400" y="3279338"/>
              <a:ext cx="2057400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350" dirty="0">
                  <a:solidFill>
                    <a:schemeClr val="accent6">
                      <a:lumMod val="75000"/>
                    </a:schemeClr>
                  </a:solidFill>
                </a:rPr>
                <a:t>External Table Shell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608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57400"/>
            <a:ext cx="9144000" cy="971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176" y="2314575"/>
            <a:ext cx="7767459" cy="45720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smtClean="0">
                <a:solidFill>
                  <a:schemeClr val="bg2"/>
                </a:solidFill>
              </a:rPr>
              <a:t>Querying non-relational data in HDFS via T-SQL</a:t>
            </a: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85900" y="1885950"/>
            <a:ext cx="6172200" cy="6111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1678"/>
            <a:ext cx="7216398" cy="536972"/>
          </a:xfrm>
        </p:spPr>
        <p:txBody>
          <a:bodyPr>
            <a:noAutofit/>
          </a:bodyPr>
          <a:lstStyle/>
          <a:p>
            <a:r>
              <a:rPr lang="en-US" sz="2800" dirty="0"/>
              <a:t>Querying non-relational data </a:t>
            </a:r>
            <a:r>
              <a:rPr lang="en-US" sz="2800" dirty="0" smtClean="0"/>
              <a:t>via T-SQL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698" y="745857"/>
            <a:ext cx="7919634" cy="642609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romanUcPeriod"/>
            </a:pPr>
            <a:r>
              <a:rPr lang="en-US" sz="1800" dirty="0">
                <a:solidFill>
                  <a:schemeClr val="tx1"/>
                </a:solidFill>
              </a:rPr>
              <a:t>Query data in HDFS and display results in table form (via external tables)</a:t>
            </a:r>
          </a:p>
          <a:p>
            <a:pPr marL="385763" indent="-385763">
              <a:buFont typeface="+mj-lt"/>
              <a:buAutoNum type="romanUcPeriod"/>
            </a:pPr>
            <a:r>
              <a:rPr lang="en-US" sz="1800" dirty="0">
                <a:solidFill>
                  <a:schemeClr val="tx1"/>
                </a:solidFill>
              </a:rPr>
              <a:t>Join data from HDFS with relational PDW data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28750" y="1543050"/>
            <a:ext cx="6172200" cy="3429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25" dirty="0" smtClean="0"/>
              <a:t>Running Example </a:t>
            </a:r>
            <a:r>
              <a:rPr lang="en-US" sz="1425" dirty="0"/>
              <a:t>– Creating external table ‘</a:t>
            </a:r>
            <a:r>
              <a:rPr lang="en-US" sz="1425" dirty="0" err="1"/>
              <a:t>ClickStream</a:t>
            </a:r>
            <a:r>
              <a:rPr lang="en-US" sz="1425" dirty="0"/>
              <a:t>’: </a:t>
            </a:r>
          </a:p>
        </p:txBody>
      </p:sp>
      <p:sp>
        <p:nvSpPr>
          <p:cNvPr id="5" name="Rectangle 4"/>
          <p:cNvSpPr/>
          <p:nvPr/>
        </p:nvSpPr>
        <p:spPr>
          <a:xfrm>
            <a:off x="1485900" y="1943101"/>
            <a:ext cx="6149768" cy="54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75" b="1" dirty="0">
                <a:latin typeface="Courier New" pitchFamily="49" charset="0"/>
                <a:cs typeface="Courier New" pitchFamily="49" charset="0"/>
              </a:rPr>
              <a:t>CREATE EXTERNAL TABLE </a:t>
            </a:r>
            <a:r>
              <a:rPr lang="en-US" sz="975" dirty="0" err="1">
                <a:latin typeface="Courier New" pitchFamily="49" charset="0"/>
                <a:cs typeface="Courier New" pitchFamily="49" charset="0"/>
              </a:rPr>
              <a:t>ClickStream</a:t>
            </a:r>
            <a:r>
              <a:rPr lang="en-US" sz="975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75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975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75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975" dirty="0">
                <a:latin typeface="Courier New" pitchFamily="49" charset="0"/>
                <a:cs typeface="Courier New" pitchFamily="49" charset="0"/>
              </a:rPr>
              <a:t>(50), </a:t>
            </a:r>
            <a:r>
              <a:rPr lang="en-US" sz="975" dirty="0" err="1">
                <a:latin typeface="Courier New" pitchFamily="49" charset="0"/>
                <a:cs typeface="Courier New" pitchFamily="49" charset="0"/>
              </a:rPr>
              <a:t>event_date</a:t>
            </a:r>
            <a:r>
              <a:rPr lang="en-US" sz="975" dirty="0">
                <a:latin typeface="Courier New" pitchFamily="49" charset="0"/>
                <a:cs typeface="Courier New" pitchFamily="49" charset="0"/>
              </a:rPr>
              <a:t> date, </a:t>
            </a:r>
            <a:r>
              <a:rPr lang="en-US" sz="975" dirty="0" err="1">
                <a:latin typeface="Courier New" pitchFamily="49" charset="0"/>
                <a:cs typeface="Courier New" pitchFamily="49" charset="0"/>
              </a:rPr>
              <a:t>user_IP</a:t>
            </a:r>
            <a:r>
              <a:rPr lang="en-US" sz="975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75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975" dirty="0">
                <a:latin typeface="Courier New" pitchFamily="49" charset="0"/>
                <a:cs typeface="Courier New" pitchFamily="49" charset="0"/>
              </a:rPr>
              <a:t>(50)), </a:t>
            </a:r>
            <a:r>
              <a:rPr lang="en-US" sz="975" b="1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975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75" b="1" dirty="0">
                <a:latin typeface="Courier New" pitchFamily="49" charset="0"/>
                <a:cs typeface="Courier New" pitchFamily="49" charset="0"/>
              </a:rPr>
              <a:t>LOCATION</a:t>
            </a:r>
            <a:r>
              <a:rPr lang="en-US" sz="975" dirty="0">
                <a:latin typeface="Courier New" pitchFamily="49" charset="0"/>
                <a:cs typeface="Courier New" pitchFamily="49" charset="0"/>
              </a:rPr>
              <a:t> =‘</a:t>
            </a:r>
            <a:r>
              <a:rPr lang="en-US" sz="975" dirty="0" err="1">
                <a:latin typeface="Courier New" pitchFamily="49" charset="0"/>
                <a:cs typeface="Courier New" pitchFamily="49" charset="0"/>
              </a:rPr>
              <a:t>hdfs</a:t>
            </a:r>
            <a:r>
              <a:rPr lang="en-US" sz="975" dirty="0">
                <a:latin typeface="Courier New" pitchFamily="49" charset="0"/>
                <a:cs typeface="Courier New" pitchFamily="49" charset="0"/>
              </a:rPr>
              <a:t>://MyHadoop:5000/tpch1GB/</a:t>
            </a:r>
            <a:r>
              <a:rPr lang="en-US" sz="975" b="1" dirty="0" err="1">
                <a:latin typeface="Courier New" pitchFamily="49" charset="0"/>
                <a:cs typeface="Courier New" pitchFamily="49" charset="0"/>
              </a:rPr>
              <a:t>employee.tbl</a:t>
            </a:r>
            <a:r>
              <a:rPr lang="en-US" sz="975" dirty="0">
                <a:latin typeface="Courier New" pitchFamily="49" charset="0"/>
                <a:cs typeface="Courier New" pitchFamily="49" charset="0"/>
              </a:rPr>
              <a:t>’, </a:t>
            </a:r>
            <a:r>
              <a:rPr lang="en-US" sz="975" b="1" dirty="0">
                <a:latin typeface="Courier New" pitchFamily="49" charset="0"/>
                <a:cs typeface="Courier New" pitchFamily="49" charset="0"/>
              </a:rPr>
              <a:t>FORMAT_OPTIONS</a:t>
            </a:r>
            <a:r>
              <a:rPr lang="en-US" sz="975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975" b="1" dirty="0">
                <a:latin typeface="Courier New" pitchFamily="49" charset="0"/>
                <a:cs typeface="Courier New" pitchFamily="49" charset="0"/>
              </a:rPr>
              <a:t>FIELD_TERMINATOR</a:t>
            </a:r>
            <a:r>
              <a:rPr lang="en-US" sz="975" dirty="0">
                <a:latin typeface="Courier New" pitchFamily="49" charset="0"/>
                <a:cs typeface="Courier New" pitchFamily="49" charset="0"/>
              </a:rPr>
              <a:t> = '|'));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343401" y="2286000"/>
            <a:ext cx="3371849" cy="793581"/>
            <a:chOff x="4267200" y="3048000"/>
            <a:chExt cx="4495799" cy="1058107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7200900" y="3048000"/>
              <a:ext cx="0" cy="381000"/>
            </a:xfrm>
            <a:prstGeom prst="straightConnector1">
              <a:avLst/>
            </a:prstGeom>
            <a:ln w="25400">
              <a:prstDash val="solid"/>
              <a:headEnd type="none"/>
              <a:tailEnd type="triangle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4267200" y="3238500"/>
              <a:ext cx="1066800" cy="339670"/>
            </a:xfrm>
            <a:prstGeom prst="straightConnector1">
              <a:avLst/>
            </a:prstGeom>
            <a:ln w="25400">
              <a:prstDash val="solid"/>
              <a:headEnd type="none"/>
              <a:tailEnd type="triangle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105400" y="3429000"/>
              <a:ext cx="3657599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Text file in HDFS with | as field delimiter</a:t>
              </a:r>
            </a:p>
          </p:txBody>
        </p:sp>
      </p:grpSp>
      <p:sp>
        <p:nvSpPr>
          <p:cNvPr id="33" name="Content Placeholder 2"/>
          <p:cNvSpPr txBox="1">
            <a:spLocks/>
          </p:cNvSpPr>
          <p:nvPr/>
        </p:nvSpPr>
        <p:spPr>
          <a:xfrm>
            <a:off x="1477740" y="2562272"/>
            <a:ext cx="1807491" cy="28575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Query Examples</a:t>
            </a:r>
            <a:endParaRPr lang="en-US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309604" y="2888589"/>
            <a:ext cx="7061575" cy="575235"/>
            <a:chOff x="222137" y="4130418"/>
            <a:chExt cx="9415434" cy="766979"/>
          </a:xfrm>
        </p:grpSpPr>
        <p:sp>
          <p:nvSpPr>
            <p:cNvPr id="20" name="Rectangle 19"/>
            <p:cNvSpPr/>
            <p:nvPr/>
          </p:nvSpPr>
          <p:spPr>
            <a:xfrm>
              <a:off x="457200" y="4340423"/>
              <a:ext cx="5211510" cy="5242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7200" y="4343400"/>
              <a:ext cx="5211510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b="1" dirty="0"/>
                <a:t>SELECT</a:t>
              </a:r>
              <a:r>
                <a:rPr lang="en-US" sz="1050" dirty="0"/>
                <a:t> top 10 (</a:t>
              </a:r>
              <a:r>
                <a:rPr lang="en-US" sz="1050" dirty="0" err="1"/>
                <a:t>url</a:t>
              </a:r>
              <a:r>
                <a:rPr lang="en-US" sz="1050" dirty="0"/>
                <a:t>) </a:t>
              </a:r>
              <a:r>
                <a:rPr lang="en-US" sz="1050" b="1" dirty="0"/>
                <a:t>FROM</a:t>
              </a:r>
              <a:r>
                <a:rPr lang="en-US" sz="1050" dirty="0"/>
                <a:t> </a:t>
              </a:r>
              <a:r>
                <a:rPr lang="en-US" sz="1050" dirty="0" err="1"/>
                <a:t>ClickStream</a:t>
              </a:r>
              <a:r>
                <a:rPr lang="en-US" sz="1050" dirty="0"/>
                <a:t> where </a:t>
              </a:r>
              <a:r>
                <a:rPr lang="en-US" sz="1050" dirty="0" err="1"/>
                <a:t>user_IP</a:t>
              </a:r>
              <a:r>
                <a:rPr lang="en-US" sz="1050" dirty="0"/>
                <a:t> = ‘192.168.0.1’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44912" y="4447387"/>
              <a:ext cx="389265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Filter query against data in HDFS 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22137" y="4130418"/>
              <a:ext cx="458698" cy="369332"/>
              <a:chOff x="3447732" y="4908061"/>
              <a:chExt cx="645299" cy="514324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530175" y="4946175"/>
                <a:ext cx="438556" cy="403291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36" name="TextBox 35"/>
              <p:cNvSpPr txBox="1"/>
              <p:nvPr/>
            </p:nvSpPr>
            <p:spPr>
              <a:xfrm>
                <a:off x="3447732" y="4908061"/>
                <a:ext cx="645299" cy="514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1301855" y="3439252"/>
            <a:ext cx="7315198" cy="615866"/>
            <a:chOff x="211806" y="4864636"/>
            <a:chExt cx="9753596" cy="821154"/>
          </a:xfrm>
        </p:grpSpPr>
        <p:sp>
          <p:nvSpPr>
            <p:cNvPr id="27" name="Rectangle 26"/>
            <p:cNvSpPr/>
            <p:nvPr/>
          </p:nvSpPr>
          <p:spPr>
            <a:xfrm>
              <a:off x="440820" y="5093732"/>
              <a:ext cx="5227890" cy="5202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0820" y="5090755"/>
              <a:ext cx="5304091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b="1" dirty="0"/>
                <a:t>SELECT</a:t>
              </a:r>
              <a:r>
                <a:rPr lang="en-US" sz="1050" dirty="0"/>
                <a:t> </a:t>
              </a:r>
              <a:r>
                <a:rPr lang="en-US" sz="1050" dirty="0" err="1"/>
                <a:t>url.description</a:t>
              </a:r>
              <a:r>
                <a:rPr lang="en-US" sz="1050" dirty="0"/>
                <a:t> </a:t>
              </a:r>
              <a:r>
                <a:rPr lang="en-US" sz="1050" b="1" dirty="0"/>
                <a:t>FROM </a:t>
              </a:r>
              <a:r>
                <a:rPr lang="en-US" sz="1050" dirty="0" err="1"/>
                <a:t>ClickStream</a:t>
              </a:r>
              <a:r>
                <a:rPr lang="en-US" sz="1050" dirty="0"/>
                <a:t> </a:t>
              </a:r>
              <a:r>
                <a:rPr lang="en-US" sz="1050" dirty="0" err="1"/>
                <a:t>cs</a:t>
              </a:r>
              <a:r>
                <a:rPr lang="en-US" sz="1050" dirty="0"/>
                <a:t>, </a:t>
              </a:r>
              <a:r>
                <a:rPr lang="en-US" sz="1050" dirty="0" err="1"/>
                <a:t>Url_Descr</a:t>
              </a:r>
              <a:r>
                <a:rPr lang="en-US" sz="1050" dirty="0"/>
                <a:t>* </a:t>
              </a:r>
              <a:r>
                <a:rPr lang="en-US" sz="1050" dirty="0" err="1"/>
                <a:t>url</a:t>
              </a:r>
              <a:r>
                <a:rPr lang="en-US" sz="1050" dirty="0"/>
                <a:t> </a:t>
              </a:r>
              <a:r>
                <a:rPr lang="en-US" sz="1050" b="1" dirty="0"/>
                <a:t>WHERE</a:t>
              </a:r>
              <a:r>
                <a:rPr lang="en-US" sz="1050" dirty="0"/>
                <a:t> cs.url = url.name and cs.url=’www.cars.com’;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51712" y="5029200"/>
              <a:ext cx="4313690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Join data from various files in HDFS </a:t>
              </a:r>
              <a:br>
                <a:rPr lang="en-US" sz="1400" dirty="0"/>
              </a:br>
              <a:r>
                <a:rPr lang="en-US" sz="1200" dirty="0"/>
                <a:t>(*</a:t>
              </a:r>
              <a:r>
                <a:rPr lang="en-US" sz="1200" dirty="0" err="1"/>
                <a:t>Url_Descr</a:t>
              </a:r>
              <a:r>
                <a:rPr lang="en-US" sz="1200" dirty="0"/>
                <a:t>  is a second text file)   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11806" y="4864636"/>
              <a:ext cx="458699" cy="369332"/>
              <a:chOff x="3433196" y="4908061"/>
              <a:chExt cx="645300" cy="514324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3530175" y="4946175"/>
                <a:ext cx="438556" cy="403291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39" name="TextBox 38"/>
              <p:cNvSpPr txBox="1"/>
              <p:nvPr/>
            </p:nvSpPr>
            <p:spPr>
              <a:xfrm>
                <a:off x="3433196" y="4908061"/>
                <a:ext cx="645300" cy="514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1318839" y="4051716"/>
            <a:ext cx="7460946" cy="630942"/>
            <a:chOff x="234452" y="5681252"/>
            <a:chExt cx="9947927" cy="841255"/>
          </a:xfrm>
        </p:grpSpPr>
        <p:sp>
          <p:nvSpPr>
            <p:cNvPr id="41" name="Rectangle 40"/>
            <p:cNvSpPr/>
            <p:nvPr/>
          </p:nvSpPr>
          <p:spPr>
            <a:xfrm>
              <a:off x="440820" y="5943600"/>
              <a:ext cx="5227890" cy="5202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87111" y="5953780"/>
              <a:ext cx="5380291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b="1" dirty="0"/>
                <a:t>SELECT</a:t>
              </a:r>
              <a:r>
                <a:rPr lang="en-US" sz="1050" dirty="0"/>
                <a:t> </a:t>
              </a:r>
              <a:r>
                <a:rPr lang="en-US" sz="1050" dirty="0" err="1"/>
                <a:t>user_name</a:t>
              </a:r>
              <a:r>
                <a:rPr lang="en-US" sz="1050" dirty="0"/>
                <a:t> </a:t>
              </a:r>
              <a:r>
                <a:rPr lang="en-US" sz="1050" b="1" dirty="0"/>
                <a:t>FROM</a:t>
              </a:r>
              <a:r>
                <a:rPr lang="en-US" sz="1050" dirty="0"/>
                <a:t> </a:t>
              </a:r>
              <a:r>
                <a:rPr lang="en-US" sz="1050" dirty="0" err="1"/>
                <a:t>ClickStream</a:t>
              </a:r>
              <a:r>
                <a:rPr lang="en-US" sz="1050" dirty="0"/>
                <a:t> </a:t>
              </a:r>
              <a:r>
                <a:rPr lang="en-US" sz="1050" dirty="0" err="1"/>
                <a:t>cs</a:t>
              </a:r>
              <a:r>
                <a:rPr lang="en-US" sz="1050" dirty="0"/>
                <a:t>, User* u </a:t>
              </a:r>
              <a:r>
                <a:rPr lang="en-US" sz="1050" b="1" dirty="0"/>
                <a:t>WHERE</a:t>
              </a:r>
              <a:r>
                <a:rPr lang="en-US" sz="1050" dirty="0"/>
                <a:t> </a:t>
              </a:r>
              <a:r>
                <a:rPr lang="en-US" sz="1050" dirty="0" err="1"/>
                <a:t>cs.user_IP</a:t>
              </a:r>
              <a:r>
                <a:rPr lang="en-US" sz="1050" dirty="0"/>
                <a:t> = </a:t>
              </a:r>
              <a:r>
                <a:rPr lang="en-US" sz="1050" dirty="0" err="1"/>
                <a:t>u.user_IP</a:t>
              </a:r>
              <a:r>
                <a:rPr lang="en-US" sz="1050" dirty="0"/>
                <a:t> and cs.url=’www.microsoft.com’;</a:t>
              </a: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234452" y="5681252"/>
              <a:ext cx="405056" cy="369332"/>
              <a:chOff x="3465056" y="4908061"/>
              <a:chExt cx="569835" cy="514324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3530175" y="4946175"/>
                <a:ext cx="438556" cy="403291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44" name="TextBox 43"/>
              <p:cNvSpPr txBox="1"/>
              <p:nvPr/>
            </p:nvSpPr>
            <p:spPr>
              <a:xfrm>
                <a:off x="3465056" y="4908061"/>
                <a:ext cx="569835" cy="514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3.</a:t>
                </a: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5850605" y="5865917"/>
              <a:ext cx="4331774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Join data from HDFS </a:t>
              </a:r>
              <a:r>
                <a:rPr lang="en-US" sz="1400" dirty="0" smtClean="0"/>
                <a:t>with data </a:t>
              </a:r>
              <a:r>
                <a:rPr lang="en-US" sz="1400" dirty="0"/>
                <a:t>in PDW</a:t>
              </a:r>
              <a:br>
                <a:rPr lang="en-US" sz="1400" dirty="0"/>
              </a:br>
              <a:r>
                <a:rPr lang="en-US" sz="1200" dirty="0"/>
                <a:t>(*User is a distributed PDW table)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33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 bwMode="auto">
          <a:xfrm>
            <a:off x="5273385" y="2457739"/>
            <a:ext cx="1792134" cy="21693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913939"/>
            <a:endParaRPr 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4" name="Picture 3" descr="http://en.opensuse.org/images/0/0b/Icon-user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060" y="1990203"/>
            <a:ext cx="470431" cy="4904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le 4"/>
          <p:cNvSpPr/>
          <p:nvPr/>
        </p:nvSpPr>
        <p:spPr>
          <a:xfrm>
            <a:off x="3906399" y="3707254"/>
            <a:ext cx="1038506" cy="8664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657601" y="3418165"/>
            <a:ext cx="1437746" cy="9944"/>
          </a:xfrm>
          <a:prstGeom prst="straightConnector1">
            <a:avLst/>
          </a:prstGeom>
          <a:ln>
            <a:headEnd type="triangle"/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889495" y="3124578"/>
            <a:ext cx="973958" cy="5239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8644" y="3133523"/>
            <a:ext cx="102033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Enhanced</a:t>
            </a:r>
          </a:p>
          <a:p>
            <a:pPr algn="ctr"/>
            <a:r>
              <a:rPr lang="en-US" sz="1050" dirty="0"/>
              <a:t>PDW query </a:t>
            </a:r>
            <a:br>
              <a:rPr lang="en-US" sz="1050" dirty="0"/>
            </a:br>
            <a:r>
              <a:rPr lang="en-US" sz="1050" dirty="0"/>
              <a:t>engine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399663" y="2491269"/>
            <a:ext cx="0" cy="356504"/>
          </a:xfrm>
          <a:prstGeom prst="straightConnector1">
            <a:avLst/>
          </a:prstGeom>
          <a:ln>
            <a:headEnd type="triangle"/>
            <a:tailEnd type="non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771900" y="2508121"/>
            <a:ext cx="602926" cy="212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n-US" sz="1200" b="1" dirty="0">
                <a:latin typeface="Calibri"/>
                <a:ea typeface="Calibri"/>
                <a:cs typeface="Times New Roman"/>
              </a:rPr>
              <a:t>SELECT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498274" y="2504873"/>
            <a:ext cx="597327" cy="238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n-US" sz="1200" b="1" dirty="0">
                <a:latin typeface="Calibri"/>
                <a:ea typeface="Calibri"/>
                <a:cs typeface="Times New Roman"/>
              </a:rPr>
              <a:t>Results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492421" y="2475132"/>
            <a:ext cx="0" cy="356504"/>
          </a:xfrm>
          <a:prstGeom prst="straightConnector1">
            <a:avLst/>
          </a:prstGeom>
          <a:ln>
            <a:headEnd type="none"/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900782" y="2848791"/>
            <a:ext cx="962670" cy="2276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9139" y="2829993"/>
            <a:ext cx="11679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External Table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947677" y="3993031"/>
            <a:ext cx="428796" cy="46511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459049" y="4001873"/>
            <a:ext cx="460252" cy="45627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56276" y="3926071"/>
            <a:ext cx="6077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DMS 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Reader 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1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78769" y="3933210"/>
            <a:ext cx="6325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DMS 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Reader N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95500" y="4316488"/>
            <a:ext cx="2759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  <a:p>
            <a:pPr algn="ctr"/>
            <a:endParaRPr 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3924897" y="3705612"/>
            <a:ext cx="10203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HDFS bridge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38819" y="2473413"/>
            <a:ext cx="1838334" cy="2189323"/>
            <a:chOff x="204550" y="2777148"/>
            <a:chExt cx="2386250" cy="3100190"/>
          </a:xfrm>
        </p:grpSpPr>
        <p:sp>
          <p:nvSpPr>
            <p:cNvPr id="22" name="Rectangle 21"/>
            <p:cNvSpPr/>
            <p:nvPr/>
          </p:nvSpPr>
          <p:spPr bwMode="auto">
            <a:xfrm>
              <a:off x="228600" y="2777148"/>
              <a:ext cx="2362200" cy="307196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68577" tIns="34289" rIns="68577" bIns="3428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39"/>
              <a:endParaRPr 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28600" y="5407760"/>
              <a:ext cx="2362200" cy="4576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8580" tIns="68580" rIns="68580" bIns="6858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121832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 dirty="0">
                <a:ln>
                  <a:solidFill>
                    <a:schemeClr val="bg1">
                      <a:alpha val="0"/>
                    </a:schemeClr>
                  </a:solidFill>
                </a:ln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818" y="4064068"/>
              <a:ext cx="881287" cy="674105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04550" y="5485094"/>
              <a:ext cx="2324096" cy="392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Non-Relational data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036470" y="3786532"/>
            <a:ext cx="1264127" cy="550441"/>
            <a:chOff x="1137787" y="5029200"/>
            <a:chExt cx="2133600" cy="856331"/>
          </a:xfrm>
        </p:grpSpPr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1137787" y="5442300"/>
              <a:ext cx="2133600" cy="443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Calibri"/>
                  <a:ea typeface="Calibri"/>
                  <a:cs typeface="Times New Roman"/>
                </a:rPr>
                <a:t>HDFS data nodes</a:t>
              </a:r>
            </a:p>
          </p:txBody>
        </p:sp>
        <p:pic>
          <p:nvPicPr>
            <p:cNvPr id="28" name="Picture 27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646" y="5029200"/>
              <a:ext cx="612246" cy="480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246" y="5029200"/>
              <a:ext cx="612246" cy="480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1046" y="5029200"/>
              <a:ext cx="612246" cy="480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/>
          <p:cNvGrpSpPr/>
          <p:nvPr/>
        </p:nvGrpSpPr>
        <p:grpSpPr>
          <a:xfrm>
            <a:off x="1942989" y="2500570"/>
            <a:ext cx="591332" cy="430887"/>
            <a:chOff x="4490221" y="3167390"/>
            <a:chExt cx="767579" cy="670339"/>
          </a:xfrm>
        </p:grpSpPr>
        <p:sp>
          <p:nvSpPr>
            <p:cNvPr id="32" name="Rounded Rectangle 31"/>
            <p:cNvSpPr/>
            <p:nvPr/>
          </p:nvSpPr>
          <p:spPr>
            <a:xfrm>
              <a:off x="4490221" y="3194496"/>
              <a:ext cx="762000" cy="58986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95800" y="3167390"/>
              <a:ext cx="762000" cy="670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Social </a:t>
              </a:r>
              <a:br>
                <a:rPr lang="en-US" sz="1100" dirty="0"/>
              </a:br>
              <a:r>
                <a:rPr lang="en-US" sz="1100" dirty="0"/>
                <a:t>Apps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55334" y="2517113"/>
            <a:ext cx="645737" cy="430887"/>
            <a:chOff x="4439045" y="3189508"/>
            <a:chExt cx="838200" cy="670337"/>
          </a:xfrm>
        </p:grpSpPr>
        <p:sp>
          <p:nvSpPr>
            <p:cNvPr id="35" name="Rounded Rectangle 34"/>
            <p:cNvSpPr/>
            <p:nvPr/>
          </p:nvSpPr>
          <p:spPr>
            <a:xfrm>
              <a:off x="4495800" y="3194496"/>
              <a:ext cx="762000" cy="58986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39045" y="3189508"/>
              <a:ext cx="838200" cy="670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Sensor </a:t>
              </a:r>
              <a:br>
                <a:rPr lang="en-US" sz="1100" dirty="0"/>
              </a:br>
              <a:r>
                <a:rPr lang="en-US" sz="1100" dirty="0"/>
                <a:t>&amp; RFID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859550" y="2923220"/>
            <a:ext cx="763143" cy="432592"/>
            <a:chOff x="4382627" y="3194496"/>
            <a:chExt cx="990600" cy="672989"/>
          </a:xfrm>
        </p:grpSpPr>
        <p:sp>
          <p:nvSpPr>
            <p:cNvPr id="38" name="Rounded Rectangle 37"/>
            <p:cNvSpPr/>
            <p:nvPr/>
          </p:nvSpPr>
          <p:spPr>
            <a:xfrm>
              <a:off x="4495800" y="3194496"/>
              <a:ext cx="762000" cy="58986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82627" y="3197148"/>
              <a:ext cx="990600" cy="670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Mobile </a:t>
              </a:r>
              <a:br>
                <a:rPr lang="en-US" sz="1100" dirty="0"/>
              </a:br>
              <a:r>
                <a:rPr lang="en-US" sz="1100" dirty="0"/>
                <a:t>Apps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567250" y="2925436"/>
            <a:ext cx="645737" cy="430887"/>
            <a:chOff x="4462330" y="3185973"/>
            <a:chExt cx="838200" cy="670339"/>
          </a:xfrm>
        </p:grpSpPr>
        <p:sp>
          <p:nvSpPr>
            <p:cNvPr id="41" name="Rounded Rectangle 40"/>
            <p:cNvSpPr/>
            <p:nvPr/>
          </p:nvSpPr>
          <p:spPr>
            <a:xfrm>
              <a:off x="4524030" y="3194496"/>
              <a:ext cx="762000" cy="58986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62330" y="3185973"/>
              <a:ext cx="838200" cy="670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Web</a:t>
              </a:r>
              <a:br>
                <a:rPr lang="en-US" sz="1100" dirty="0"/>
              </a:br>
              <a:r>
                <a:rPr lang="en-US" sz="1100" dirty="0"/>
                <a:t>Apps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58797" y="3805901"/>
            <a:ext cx="576353" cy="264914"/>
            <a:chOff x="3117778" y="5562600"/>
            <a:chExt cx="705060" cy="304086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3117778" y="5719718"/>
              <a:ext cx="698638" cy="3114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3124200" y="5562600"/>
              <a:ext cx="698638" cy="3114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124200" y="5863572"/>
              <a:ext cx="698638" cy="3114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273385" y="4329221"/>
            <a:ext cx="1841790" cy="300082"/>
            <a:chOff x="228600" y="5425298"/>
            <a:chExt cx="2427651" cy="422539"/>
          </a:xfrm>
        </p:grpSpPr>
        <p:sp>
          <p:nvSpPr>
            <p:cNvPr id="49" name="Rectangle 48"/>
            <p:cNvSpPr/>
            <p:nvPr/>
          </p:nvSpPr>
          <p:spPr bwMode="auto">
            <a:xfrm>
              <a:off x="228600" y="5425298"/>
              <a:ext cx="2362200" cy="42253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8580" tIns="68580" rIns="68580" bIns="6858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121832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50" kern="0" dirty="0">
                <a:ln>
                  <a:solidFill>
                    <a:schemeClr val="bg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2152" y="5440877"/>
              <a:ext cx="2324099" cy="390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Relational data</a:t>
              </a:r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5380020" y="2571499"/>
            <a:ext cx="1583404" cy="3813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37967" y="2571499"/>
            <a:ext cx="16900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Traditional schema-based DW applications</a:t>
            </a:r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5526678" y="4053769"/>
            <a:ext cx="1020968" cy="286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n-US" sz="1200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PDW V2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899216" y="3140038"/>
            <a:ext cx="1153055" cy="1008887"/>
            <a:chOff x="6324600" y="3782906"/>
            <a:chExt cx="1752600" cy="1739819"/>
          </a:xfrm>
        </p:grpSpPr>
        <p:cxnSp>
          <p:nvCxnSpPr>
            <p:cNvPr id="55" name="Straight Connector 54"/>
            <p:cNvCxnSpPr>
              <a:stCxn id="66" idx="2"/>
              <a:endCxn id="65" idx="0"/>
            </p:cNvCxnSpPr>
            <p:nvPr/>
          </p:nvCxnSpPr>
          <p:spPr>
            <a:xfrm>
              <a:off x="7185184" y="4214608"/>
              <a:ext cx="12633" cy="87641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7315203" y="4330648"/>
              <a:ext cx="457198" cy="34187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 flipV="1">
              <a:off x="7315203" y="4672522"/>
              <a:ext cx="457198" cy="26104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 flipV="1">
              <a:off x="6625409" y="4416840"/>
              <a:ext cx="409147" cy="23597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6618105" y="4634685"/>
              <a:ext cx="416451" cy="29888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pic>
          <p:nvPicPr>
            <p:cNvPr id="60" name="Picture 59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6372" y="4395013"/>
              <a:ext cx="571228" cy="555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0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4114800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1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5233" y="4664953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4672522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4131553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64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6833" y="5091023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65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3782906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7" name="Straight Arrow Connector 66"/>
          <p:cNvCxnSpPr/>
          <p:nvPr/>
        </p:nvCxnSpPr>
        <p:spPr>
          <a:xfrm>
            <a:off x="5086350" y="3977522"/>
            <a:ext cx="576734" cy="2729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091652" y="3839869"/>
            <a:ext cx="576734" cy="2729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91652" y="4103554"/>
            <a:ext cx="576734" cy="2729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418940" y="3111644"/>
            <a:ext cx="3652463" cy="594193"/>
            <a:chOff x="1701254" y="4510478"/>
            <a:chExt cx="4869950" cy="792257"/>
          </a:xfrm>
        </p:grpSpPr>
        <p:sp>
          <p:nvSpPr>
            <p:cNvPr id="71" name="Text Box 2"/>
            <p:cNvSpPr txBox="1">
              <a:spLocks noChangeArrowheads="1"/>
            </p:cNvSpPr>
            <p:nvPr/>
          </p:nvSpPr>
          <p:spPr bwMode="auto">
            <a:xfrm>
              <a:off x="1701254" y="4770153"/>
              <a:ext cx="1685502" cy="518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Calibri"/>
                  <a:ea typeface="Calibri"/>
                  <a:cs typeface="Times New Roman"/>
                </a:rPr>
                <a:t>Parallel </a:t>
              </a:r>
              <a:br>
                <a:rPr lang="en-US" sz="1200" dirty="0">
                  <a:solidFill>
                    <a:schemeClr val="bg1"/>
                  </a:solidFill>
                  <a:latin typeface="Calibri"/>
                  <a:ea typeface="Calibri"/>
                  <a:cs typeface="Times New Roman"/>
                </a:rPr>
              </a:br>
              <a:r>
                <a:rPr lang="en-US" sz="1200" dirty="0">
                  <a:solidFill>
                    <a:schemeClr val="bg1"/>
                  </a:solidFill>
                  <a:latin typeface="Calibri"/>
                  <a:ea typeface="Calibri"/>
                  <a:cs typeface="Times New Roman"/>
                </a:rPr>
                <a:t>HDFS Reads</a:t>
              </a:r>
            </a:p>
          </p:txBody>
        </p:sp>
        <p:sp>
          <p:nvSpPr>
            <p:cNvPr id="72" name="Text Box 2"/>
            <p:cNvSpPr txBox="1">
              <a:spLocks noChangeArrowheads="1"/>
            </p:cNvSpPr>
            <p:nvPr/>
          </p:nvSpPr>
          <p:spPr bwMode="auto">
            <a:xfrm>
              <a:off x="5410200" y="4510478"/>
              <a:ext cx="1161004" cy="792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Calibri"/>
                  <a:ea typeface="Calibri"/>
                  <a:cs typeface="Times New Roman"/>
                </a:rPr>
                <a:t>Parallel</a:t>
              </a:r>
              <a:br>
                <a:rPr lang="en-US" sz="1200" dirty="0">
                  <a:solidFill>
                    <a:schemeClr val="bg1"/>
                  </a:solidFill>
                  <a:latin typeface="Calibri"/>
                  <a:ea typeface="Calibri"/>
                  <a:cs typeface="Times New Roman"/>
                </a:rPr>
              </a:br>
              <a:r>
                <a:rPr lang="en-US" sz="1200" dirty="0">
                  <a:solidFill>
                    <a:schemeClr val="bg1"/>
                  </a:solidFill>
                  <a:latin typeface="Calibri"/>
                  <a:ea typeface="Calibri"/>
                  <a:cs typeface="Times New Roman"/>
                </a:rPr>
                <a:t>Importing</a:t>
              </a:r>
            </a:p>
          </p:txBody>
        </p:sp>
      </p:grpSp>
      <p:sp>
        <p:nvSpPr>
          <p:cNvPr id="73" name="Title 1"/>
          <p:cNvSpPr>
            <a:spLocks noGrp="1"/>
          </p:cNvSpPr>
          <p:nvPr>
            <p:ph type="title"/>
          </p:nvPr>
        </p:nvSpPr>
        <p:spPr>
          <a:xfrm>
            <a:off x="434634" y="177861"/>
            <a:ext cx="8229600" cy="514350"/>
          </a:xfrm>
        </p:spPr>
        <p:txBody>
          <a:bodyPr/>
          <a:lstStyle/>
          <a:p>
            <a:r>
              <a:rPr lang="en-US" sz="2800" dirty="0" smtClean="0"/>
              <a:t>Querying non-relational data – HFDS bridge </a:t>
            </a:r>
            <a:endParaRPr lang="en-US" sz="2800" dirty="0"/>
          </a:p>
        </p:txBody>
      </p: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377621" y="781443"/>
            <a:ext cx="8229600" cy="113262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Data gets imported (moved) ‘on-the-fly’ via parallel HDFS readers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Schema validation against stored external table shell objects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Data ‘lands’ in temporary tables (Q-tables) for processing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Data gets removed after results are returned to the client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28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/>
      <p:bldP spid="18" grpId="0"/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5900" y="148828"/>
            <a:ext cx="6400800" cy="536972"/>
          </a:xfrm>
        </p:spPr>
        <p:txBody>
          <a:bodyPr>
            <a:normAutofit/>
          </a:bodyPr>
          <a:lstStyle/>
          <a:p>
            <a:r>
              <a:rPr lang="en-US" sz="2475" dirty="0"/>
              <a:t>Summary – Querying External Tables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2648425" y="1972811"/>
            <a:ext cx="866663" cy="102870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Flowchart: Magnetic Disk 7"/>
          <p:cNvSpPr/>
          <p:nvPr/>
        </p:nvSpPr>
        <p:spPr>
          <a:xfrm>
            <a:off x="4914900" y="2171700"/>
            <a:ext cx="628650" cy="740261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Flowchart: Magnetic Disk 9"/>
          <p:cNvSpPr/>
          <p:nvPr/>
        </p:nvSpPr>
        <p:spPr>
          <a:xfrm>
            <a:off x="6072524" y="2166321"/>
            <a:ext cx="628650" cy="740261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2588097" y="1915661"/>
            <a:ext cx="4878341" cy="170319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2358362" y="3066503"/>
            <a:ext cx="1657350" cy="4847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75" dirty="0"/>
              <a:t>Control Node </a:t>
            </a:r>
            <a:br>
              <a:rPr lang="en-US" sz="1275" dirty="0"/>
            </a:br>
            <a:r>
              <a:rPr lang="en-US" sz="1275" dirty="0"/>
              <a:t>[Shell DB]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29050" y="2686051"/>
            <a:ext cx="1428750" cy="4847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75" dirty="0"/>
              <a:t>Compute</a:t>
            </a:r>
            <a:br>
              <a:rPr lang="en-US" sz="1275" dirty="0"/>
            </a:br>
            <a:r>
              <a:rPr lang="en-US" sz="1275" dirty="0"/>
              <a:t>Node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29200" y="2637651"/>
            <a:ext cx="142875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350" dirty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59399" y="2671942"/>
            <a:ext cx="1428750" cy="4847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75" dirty="0"/>
              <a:t>Compute</a:t>
            </a:r>
            <a:br>
              <a:rPr lang="en-US" sz="1275" dirty="0"/>
            </a:br>
            <a:r>
              <a:rPr lang="en-US" sz="1275" dirty="0"/>
              <a:t>Node 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87067" y="995569"/>
            <a:ext cx="2514600" cy="1257300"/>
            <a:chOff x="-283508" y="3355538"/>
            <a:chExt cx="3352800" cy="1676400"/>
          </a:xfrm>
        </p:grpSpPr>
        <p:cxnSp>
          <p:nvCxnSpPr>
            <p:cNvPr id="30" name="Straight Arrow Connector 29"/>
            <p:cNvCxnSpPr/>
            <p:nvPr/>
          </p:nvCxnSpPr>
          <p:spPr>
            <a:xfrm flipH="1" flipV="1">
              <a:off x="2688291" y="4346138"/>
              <a:ext cx="1" cy="685800"/>
            </a:xfrm>
            <a:prstGeom prst="straightConnector1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-283508" y="3355538"/>
              <a:ext cx="3352800" cy="990601"/>
              <a:chOff x="-283508" y="3355538"/>
              <a:chExt cx="3352800" cy="990601"/>
            </a:xfrm>
          </p:grpSpPr>
          <p:sp>
            <p:nvSpPr>
              <p:cNvPr id="32" name="Vertical Scroll 31"/>
              <p:cNvSpPr/>
              <p:nvPr/>
            </p:nvSpPr>
            <p:spPr>
              <a:xfrm>
                <a:off x="2247005" y="3507938"/>
                <a:ext cx="822287" cy="762000"/>
              </a:xfrm>
              <a:prstGeom prst="verticalScroll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-283508" y="3355538"/>
                <a:ext cx="2915098" cy="9906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sz="1350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DSQL plan with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external DMS move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029856" y="2055450"/>
            <a:ext cx="1476057" cy="508038"/>
            <a:chOff x="-89635" y="2857473"/>
            <a:chExt cx="1968076" cy="677383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-65555" y="3528157"/>
              <a:ext cx="1943996" cy="66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-89635" y="2857473"/>
              <a:ext cx="1924499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275" dirty="0"/>
                <a:t>SELECT FROM</a:t>
              </a:r>
              <a:br>
                <a:rPr lang="en-US" sz="1275" dirty="0"/>
              </a:br>
              <a:r>
                <a:rPr lang="en-US" sz="1275" dirty="0"/>
                <a:t>EXTERNAL TABLE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071535" y="2372848"/>
            <a:ext cx="353070" cy="33084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Flowchart: Magnetic Disk 25"/>
          <p:cNvSpPr/>
          <p:nvPr/>
        </p:nvSpPr>
        <p:spPr>
          <a:xfrm>
            <a:off x="4886829" y="3689878"/>
            <a:ext cx="514518" cy="596372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TextBox 28"/>
          <p:cNvSpPr txBox="1"/>
          <p:nvPr/>
        </p:nvSpPr>
        <p:spPr>
          <a:xfrm>
            <a:off x="3407369" y="2113797"/>
            <a:ext cx="1299826" cy="4847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75" dirty="0">
                <a:solidFill>
                  <a:schemeClr val="accent6">
                    <a:lumMod val="50000"/>
                  </a:schemeClr>
                </a:solidFill>
              </a:rPr>
              <a:t>External Table Shell Object</a:t>
            </a:r>
          </a:p>
        </p:txBody>
      </p:sp>
      <p:sp>
        <p:nvSpPr>
          <p:cNvPr id="35" name="Flowchart: Magnetic Disk 34"/>
          <p:cNvSpPr/>
          <p:nvPr/>
        </p:nvSpPr>
        <p:spPr>
          <a:xfrm>
            <a:off x="6286332" y="3689878"/>
            <a:ext cx="514518" cy="596372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TextBox 42"/>
          <p:cNvSpPr txBox="1"/>
          <p:nvPr/>
        </p:nvSpPr>
        <p:spPr>
          <a:xfrm>
            <a:off x="4332744" y="4296907"/>
            <a:ext cx="1485900" cy="4847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75" dirty="0" err="1"/>
              <a:t>Hadoop</a:t>
            </a:r>
            <a:r>
              <a:rPr lang="en-US" sz="1275" dirty="0"/>
              <a:t> </a:t>
            </a:r>
            <a:br>
              <a:rPr lang="en-US" sz="1275" dirty="0"/>
            </a:br>
            <a:r>
              <a:rPr lang="en-US" sz="1275" dirty="0"/>
              <a:t>Data Node 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75853" y="4296907"/>
            <a:ext cx="1871915" cy="4847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75" dirty="0" err="1"/>
              <a:t>Hadoop</a:t>
            </a:r>
            <a:r>
              <a:rPr lang="en-US" sz="1275" dirty="0"/>
              <a:t> </a:t>
            </a:r>
            <a:br>
              <a:rPr lang="en-US" sz="1275" dirty="0"/>
            </a:br>
            <a:r>
              <a:rPr lang="en-US" sz="1275" dirty="0"/>
              <a:t>Data Node 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29200" y="3894951"/>
            <a:ext cx="142875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350" dirty="0"/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57600" y="1085852"/>
            <a:ext cx="2729249" cy="1047103"/>
            <a:chOff x="3352800" y="1447802"/>
            <a:chExt cx="3638998" cy="1396138"/>
          </a:xfrm>
        </p:grpSpPr>
        <p:grpSp>
          <p:nvGrpSpPr>
            <p:cNvPr id="49" name="Group 48"/>
            <p:cNvGrpSpPr/>
            <p:nvPr/>
          </p:nvGrpSpPr>
          <p:grpSpPr>
            <a:xfrm>
              <a:off x="3352800" y="1447802"/>
              <a:ext cx="3638998" cy="1396138"/>
              <a:chOff x="3047999" y="3163669"/>
              <a:chExt cx="3638998" cy="1585966"/>
            </a:xfrm>
          </p:grpSpPr>
          <p:sp>
            <p:nvSpPr>
              <p:cNvPr id="50" name="Freeform 49"/>
              <p:cNvSpPr/>
              <p:nvPr/>
            </p:nvSpPr>
            <p:spPr>
              <a:xfrm>
                <a:off x="3047999" y="3615402"/>
                <a:ext cx="1981984" cy="1134233"/>
              </a:xfrm>
              <a:custGeom>
                <a:avLst/>
                <a:gdLst>
                  <a:gd name="connsiteX0" fmla="*/ 0 w 1688950"/>
                  <a:gd name="connsiteY0" fmla="*/ 289647 h 1300865"/>
                  <a:gd name="connsiteX1" fmla="*/ 1290917 w 1688950"/>
                  <a:gd name="connsiteY1" fmla="*/ 63736 h 1300865"/>
                  <a:gd name="connsiteX2" fmla="*/ 1688950 w 1688950"/>
                  <a:gd name="connsiteY2" fmla="*/ 1300865 h 130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88950" h="1300865">
                    <a:moveTo>
                      <a:pt x="0" y="289647"/>
                    </a:moveTo>
                    <a:cubicBezTo>
                      <a:pt x="504712" y="92423"/>
                      <a:pt x="1009425" y="-104800"/>
                      <a:pt x="1290917" y="63736"/>
                    </a:cubicBezTo>
                    <a:cubicBezTo>
                      <a:pt x="1572409" y="232272"/>
                      <a:pt x="1630679" y="766568"/>
                      <a:pt x="1688950" y="130086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3061448" y="3163669"/>
                <a:ext cx="3625549" cy="1585966"/>
              </a:xfrm>
              <a:custGeom>
                <a:avLst/>
                <a:gdLst>
                  <a:gd name="connsiteX0" fmla="*/ 0 w 1688950"/>
                  <a:gd name="connsiteY0" fmla="*/ 289647 h 1300865"/>
                  <a:gd name="connsiteX1" fmla="*/ 1290917 w 1688950"/>
                  <a:gd name="connsiteY1" fmla="*/ 63736 h 1300865"/>
                  <a:gd name="connsiteX2" fmla="*/ 1688950 w 1688950"/>
                  <a:gd name="connsiteY2" fmla="*/ 1300865 h 130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88950" h="1300865">
                    <a:moveTo>
                      <a:pt x="0" y="289647"/>
                    </a:moveTo>
                    <a:cubicBezTo>
                      <a:pt x="504712" y="92423"/>
                      <a:pt x="1009425" y="-104800"/>
                      <a:pt x="1290917" y="63736"/>
                    </a:cubicBezTo>
                    <a:cubicBezTo>
                      <a:pt x="1572409" y="232272"/>
                      <a:pt x="1630679" y="766568"/>
                      <a:pt x="1688950" y="130086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4419600" y="1659023"/>
              <a:ext cx="2381698" cy="6269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275" dirty="0"/>
                <a:t>Plan Injection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088099" y="2962657"/>
            <a:ext cx="2242599" cy="656198"/>
            <a:chOff x="5260132" y="3950209"/>
            <a:chExt cx="2990132" cy="874931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5334784" y="3950209"/>
              <a:ext cx="0" cy="82312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7182299" y="3950209"/>
              <a:ext cx="0" cy="82312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144468" y="4198162"/>
              <a:ext cx="1105796" cy="6269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275" dirty="0"/>
                <a:t>HFDS Readers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60132" y="4198162"/>
              <a:ext cx="1105796" cy="6269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275" dirty="0"/>
                <a:t>HFDS Readers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65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00830" y="3089244"/>
            <a:ext cx="5216551" cy="970922"/>
          </a:xfrm>
        </p:spPr>
        <p:txBody>
          <a:bodyPr>
            <a:noAutofit/>
          </a:bodyPr>
          <a:lstStyle/>
          <a:p>
            <a:pPr>
              <a:lnSpc>
                <a:spcPts val="4100"/>
              </a:lnSpc>
            </a:pPr>
            <a:r>
              <a:rPr lang="en-US" sz="4800" dirty="0" smtClean="0"/>
              <a:t>Please silence </a:t>
            </a:r>
            <a:br>
              <a:rPr lang="en-US" sz="4800" dirty="0" smtClean="0"/>
            </a:br>
            <a:r>
              <a:rPr lang="en-US" sz="4800" dirty="0" smtClean="0"/>
              <a:t>cell phones</a:t>
            </a:r>
            <a:endParaRPr lang="en-US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560" y="2883563"/>
            <a:ext cx="603523" cy="108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57400"/>
            <a:ext cx="9144000" cy="971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726" y="2292778"/>
            <a:ext cx="8531816" cy="828675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 Parallel</a:t>
            </a:r>
            <a:r>
              <a:rPr lang="en-US" sz="2800" dirty="0" smtClean="0">
                <a:solidFill>
                  <a:schemeClr val="bg2"/>
                </a:solidFill>
              </a:rPr>
              <a:t> Import of HDFS data &amp; Export into HDFS</a:t>
            </a: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6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704300" y="1609394"/>
            <a:ext cx="5137241" cy="4438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634" y="146865"/>
            <a:ext cx="8229600" cy="610408"/>
          </a:xfrm>
        </p:spPr>
        <p:txBody>
          <a:bodyPr/>
          <a:lstStyle/>
          <a:p>
            <a:r>
              <a:rPr lang="en-US" sz="2400" dirty="0" smtClean="0"/>
              <a:t>CTAS - Parallel data import from HDFS into PDW V2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450" y="734818"/>
            <a:ext cx="8229600" cy="69766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1600" dirty="0" smtClean="0"/>
              <a:t>Fully parallelized via CREATE TABLE AS SELECT (CTAS) with external tables as source table and PDW tables (either distributed or replicated) as destination </a:t>
            </a:r>
            <a:endParaRPr lang="en-US" sz="1600" dirty="0"/>
          </a:p>
        </p:txBody>
      </p:sp>
      <p:sp>
        <p:nvSpPr>
          <p:cNvPr id="59" name="Rectangle 58"/>
          <p:cNvSpPr/>
          <p:nvPr/>
        </p:nvSpPr>
        <p:spPr>
          <a:xfrm>
            <a:off x="1802577" y="1609394"/>
            <a:ext cx="56007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ClickStream_PDW</a:t>
            </a:r>
            <a:r>
              <a:rPr lang="en-US" sz="105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WITH DISTRIBUTION </a:t>
            </a:r>
            <a:r>
              <a:rPr lang="en-US" sz="105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5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HASH</a:t>
            </a:r>
            <a:r>
              <a:rPr lang="en-US" sz="105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05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br>
              <a:rPr lang="en-US" sz="105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 SELECT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event_date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user_IP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ClickStream</a:t>
            </a:r>
            <a:endParaRPr lang="en-US" sz="1050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802578" y="1815826"/>
            <a:ext cx="4284647" cy="174361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TextBox 63"/>
          <p:cNvSpPr txBox="1"/>
          <p:nvPr/>
        </p:nvSpPr>
        <p:spPr>
          <a:xfrm>
            <a:off x="7048148" y="1514200"/>
            <a:ext cx="165735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75" dirty="0"/>
              <a:t>Retrieval of data in HDFS ‘on-the-fly</a:t>
            </a:r>
            <a:r>
              <a:rPr lang="en-US" sz="1275" dirty="0">
                <a:solidFill>
                  <a:schemeClr val="accent2">
                    <a:lumMod val="50000"/>
                  </a:schemeClr>
                </a:solidFill>
              </a:rPr>
              <a:t>’</a:t>
            </a: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1087935" y="1342597"/>
            <a:ext cx="971550" cy="2857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 dirty="0"/>
              <a:t>Example</a:t>
            </a:r>
            <a:endParaRPr lang="en-US" sz="1500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6355767" y="1782518"/>
            <a:ext cx="798855" cy="106452"/>
          </a:xfrm>
          <a:prstGeom prst="straightConnector1">
            <a:avLst/>
          </a:prstGeom>
          <a:ln w="25400">
            <a:prstDash val="solid"/>
            <a:headEnd type="none"/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9" name="Picture 128" descr="http://en.opensuse.org/images/0/0b/Icon-user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461" y="2080926"/>
            <a:ext cx="377116" cy="4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Rounded Rectangle 66"/>
          <p:cNvSpPr/>
          <p:nvPr/>
        </p:nvSpPr>
        <p:spPr>
          <a:xfrm>
            <a:off x="3906399" y="3699497"/>
            <a:ext cx="994718" cy="8664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3657601" y="3410408"/>
            <a:ext cx="1437746" cy="9944"/>
          </a:xfrm>
          <a:prstGeom prst="straightConnector1">
            <a:avLst/>
          </a:prstGeom>
          <a:ln>
            <a:headEnd type="triangle"/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89495" y="3116821"/>
            <a:ext cx="973958" cy="5239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78644" y="3125766"/>
            <a:ext cx="102033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Enhanced</a:t>
            </a:r>
          </a:p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PDW query </a:t>
            </a:r>
            <a:b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389463" y="2476022"/>
            <a:ext cx="0" cy="356504"/>
          </a:xfrm>
          <a:prstGeom prst="straightConnector1">
            <a:avLst/>
          </a:prstGeom>
          <a:ln>
            <a:headEnd type="triangle"/>
            <a:tailEnd type="non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 Box 2"/>
          <p:cNvSpPr txBox="1">
            <a:spLocks noChangeArrowheads="1"/>
          </p:cNvSpPr>
          <p:nvPr/>
        </p:nvSpPr>
        <p:spPr bwMode="auto">
          <a:xfrm>
            <a:off x="3832916" y="2492874"/>
            <a:ext cx="602926" cy="212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Times New Roman"/>
              </a:rPr>
              <a:t>CTAS</a:t>
            </a:r>
          </a:p>
        </p:txBody>
      </p:sp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4488074" y="2489626"/>
            <a:ext cx="597327" cy="238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Times New Roman"/>
              </a:rPr>
              <a:t>Results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4482221" y="2459885"/>
            <a:ext cx="0" cy="356504"/>
          </a:xfrm>
          <a:prstGeom prst="straightConnector1">
            <a:avLst/>
          </a:prstGeom>
          <a:ln>
            <a:headEnd type="none"/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3900782" y="2841034"/>
            <a:ext cx="962670" cy="2276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804844" y="2840526"/>
            <a:ext cx="11679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External Table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3947677" y="3985274"/>
            <a:ext cx="428796" cy="46511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4459049" y="3994116"/>
            <a:ext cx="404403" cy="45627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859960" y="3924777"/>
            <a:ext cx="6077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DMS 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Reader 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1 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359885" y="3948050"/>
            <a:ext cx="6084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DMS 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Reader N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295500" y="4308731"/>
            <a:ext cx="2759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</a:t>
            </a:r>
          </a:p>
          <a:p>
            <a:pPr algn="ctr"/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943029" y="3697484"/>
            <a:ext cx="10203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HDFS bridge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1619910" y="2467375"/>
            <a:ext cx="1904459" cy="2180877"/>
            <a:chOff x="228124" y="2777148"/>
            <a:chExt cx="2362676" cy="3088230"/>
          </a:xfrm>
          <a:solidFill>
            <a:schemeClr val="accent5">
              <a:lumMod val="50000"/>
            </a:schemeClr>
          </a:solidFill>
        </p:grpSpPr>
        <p:sp>
          <p:nvSpPr>
            <p:cNvPr id="69" name="Rectangle 68"/>
            <p:cNvSpPr/>
            <p:nvPr/>
          </p:nvSpPr>
          <p:spPr bwMode="auto">
            <a:xfrm>
              <a:off x="228600" y="2777148"/>
              <a:ext cx="2362200" cy="3071968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68577" tIns="34289" rIns="68577" bIns="3428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39"/>
              <a:endParaRPr 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28600" y="5407760"/>
              <a:ext cx="2362200" cy="457618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8580" tIns="68580" rIns="68580" bIns="6858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121832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4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818" y="4064068"/>
              <a:ext cx="881287" cy="674105"/>
            </a:xfrm>
            <a:prstGeom prst="rect">
              <a:avLst/>
            </a:prstGeom>
            <a:grpFill/>
          </p:spPr>
        </p:pic>
        <p:sp>
          <p:nvSpPr>
            <p:cNvPr id="72" name="TextBox 71"/>
            <p:cNvSpPr txBox="1"/>
            <p:nvPr/>
          </p:nvSpPr>
          <p:spPr>
            <a:xfrm>
              <a:off x="228124" y="5469691"/>
              <a:ext cx="2362676" cy="3922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Non-Relational data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036470" y="3778775"/>
            <a:ext cx="1264127" cy="550441"/>
            <a:chOff x="1137787" y="5029200"/>
            <a:chExt cx="2133600" cy="856331"/>
          </a:xfrm>
        </p:grpSpPr>
        <p:sp>
          <p:nvSpPr>
            <p:cNvPr id="74" name="Text Box 2"/>
            <p:cNvSpPr txBox="1">
              <a:spLocks noChangeArrowheads="1"/>
            </p:cNvSpPr>
            <p:nvPr/>
          </p:nvSpPr>
          <p:spPr bwMode="auto">
            <a:xfrm>
              <a:off x="1137787" y="5442300"/>
              <a:ext cx="2133600" cy="443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Calibri"/>
                  <a:ea typeface="Calibri"/>
                  <a:cs typeface="Times New Roman"/>
                </a:rPr>
                <a:t>HDFS data nodes</a:t>
              </a:r>
            </a:p>
          </p:txBody>
        </p:sp>
        <p:pic>
          <p:nvPicPr>
            <p:cNvPr id="75" name="Picture 74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646" y="5029200"/>
              <a:ext cx="612246" cy="480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75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246" y="5029200"/>
              <a:ext cx="612246" cy="480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76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1046" y="5029200"/>
              <a:ext cx="612246" cy="480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Group 77"/>
          <p:cNvGrpSpPr/>
          <p:nvPr/>
        </p:nvGrpSpPr>
        <p:grpSpPr>
          <a:xfrm>
            <a:off x="1942989" y="2492813"/>
            <a:ext cx="591332" cy="430887"/>
            <a:chOff x="4490221" y="3167390"/>
            <a:chExt cx="767579" cy="670339"/>
          </a:xfrm>
        </p:grpSpPr>
        <p:sp>
          <p:nvSpPr>
            <p:cNvPr id="79" name="Rounded Rectangle 78"/>
            <p:cNvSpPr/>
            <p:nvPr/>
          </p:nvSpPr>
          <p:spPr>
            <a:xfrm>
              <a:off x="4490221" y="3194496"/>
              <a:ext cx="762000" cy="58986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495800" y="3167390"/>
              <a:ext cx="762000" cy="670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Social </a:t>
              </a:r>
              <a:br>
                <a:rPr 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Apps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555334" y="2509356"/>
            <a:ext cx="645737" cy="430887"/>
            <a:chOff x="4439045" y="3189508"/>
            <a:chExt cx="838200" cy="670337"/>
          </a:xfrm>
        </p:grpSpPr>
        <p:sp>
          <p:nvSpPr>
            <p:cNvPr id="82" name="Rounded Rectangle 81"/>
            <p:cNvSpPr/>
            <p:nvPr/>
          </p:nvSpPr>
          <p:spPr>
            <a:xfrm>
              <a:off x="4495800" y="3194496"/>
              <a:ext cx="762000" cy="58986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439045" y="3189508"/>
              <a:ext cx="838200" cy="670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Sensor </a:t>
              </a:r>
              <a:br>
                <a:rPr 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&amp; RFID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859550" y="2915463"/>
            <a:ext cx="763143" cy="432592"/>
            <a:chOff x="4382627" y="3194496"/>
            <a:chExt cx="990600" cy="672989"/>
          </a:xfrm>
        </p:grpSpPr>
        <p:sp>
          <p:nvSpPr>
            <p:cNvPr id="85" name="Rounded Rectangle 84"/>
            <p:cNvSpPr/>
            <p:nvPr/>
          </p:nvSpPr>
          <p:spPr>
            <a:xfrm>
              <a:off x="4495800" y="3194496"/>
              <a:ext cx="762000" cy="58986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382627" y="3197148"/>
              <a:ext cx="990600" cy="670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Mobile </a:t>
              </a:r>
              <a:br>
                <a:rPr 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Apps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567250" y="2917679"/>
            <a:ext cx="645737" cy="430887"/>
            <a:chOff x="4462330" y="3185973"/>
            <a:chExt cx="838200" cy="670339"/>
          </a:xfrm>
        </p:grpSpPr>
        <p:sp>
          <p:nvSpPr>
            <p:cNvPr id="88" name="Rounded Rectangle 87"/>
            <p:cNvSpPr/>
            <p:nvPr/>
          </p:nvSpPr>
          <p:spPr>
            <a:xfrm>
              <a:off x="4524030" y="3194496"/>
              <a:ext cx="762000" cy="58986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462330" y="3185973"/>
              <a:ext cx="838200" cy="670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Web</a:t>
              </a:r>
              <a:br>
                <a:rPr 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Apps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158797" y="3798144"/>
            <a:ext cx="576353" cy="264914"/>
            <a:chOff x="3117778" y="5562600"/>
            <a:chExt cx="705060" cy="304086"/>
          </a:xfrm>
        </p:grpSpPr>
        <p:cxnSp>
          <p:nvCxnSpPr>
            <p:cNvPr id="121" name="Straight Arrow Connector 120"/>
            <p:cNvCxnSpPr/>
            <p:nvPr/>
          </p:nvCxnSpPr>
          <p:spPr>
            <a:xfrm>
              <a:off x="3117778" y="5719718"/>
              <a:ext cx="698638" cy="3114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3124200" y="5562600"/>
              <a:ext cx="698638" cy="3114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3124200" y="5863572"/>
              <a:ext cx="698638" cy="3114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5264786" y="2448530"/>
            <a:ext cx="1800728" cy="2191828"/>
            <a:chOff x="217266" y="2777148"/>
            <a:chExt cx="2373534" cy="3086266"/>
          </a:xfrm>
        </p:grpSpPr>
        <p:sp>
          <p:nvSpPr>
            <p:cNvPr id="91" name="Rectangle 90"/>
            <p:cNvSpPr/>
            <p:nvPr/>
          </p:nvSpPr>
          <p:spPr bwMode="auto">
            <a:xfrm>
              <a:off x="228600" y="2777148"/>
              <a:ext cx="2362200" cy="307196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68577" tIns="34289" rIns="68577" bIns="3428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39"/>
              <a:endParaRPr 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28600" y="5436210"/>
              <a:ext cx="2362200" cy="42253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8580" tIns="68580" rIns="68580" bIns="6858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121832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50" kern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17266" y="5473378"/>
              <a:ext cx="2324092" cy="390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Relational data</a:t>
              </a:r>
            </a:p>
          </p:txBody>
        </p:sp>
      </p:grpSp>
      <p:sp>
        <p:nvSpPr>
          <p:cNvPr id="94" name="Rounded Rectangle 93"/>
          <p:cNvSpPr/>
          <p:nvPr/>
        </p:nvSpPr>
        <p:spPr>
          <a:xfrm>
            <a:off x="5380020" y="2563742"/>
            <a:ext cx="1583404" cy="3813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337967" y="2563742"/>
            <a:ext cx="16900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Traditional schema-based DW applications</a:t>
            </a:r>
          </a:p>
        </p:txBody>
      </p:sp>
      <p:sp>
        <p:nvSpPr>
          <p:cNvPr id="103" name="Text Box 2"/>
          <p:cNvSpPr txBox="1">
            <a:spLocks noChangeArrowheads="1"/>
          </p:cNvSpPr>
          <p:nvPr/>
        </p:nvSpPr>
        <p:spPr bwMode="auto">
          <a:xfrm>
            <a:off x="5526678" y="4046012"/>
            <a:ext cx="1020968" cy="286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n-US" sz="1200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PDW V2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5899216" y="3132281"/>
            <a:ext cx="1153055" cy="1008887"/>
            <a:chOff x="6324600" y="3782906"/>
            <a:chExt cx="1752600" cy="1739819"/>
          </a:xfrm>
        </p:grpSpPr>
        <p:cxnSp>
          <p:nvCxnSpPr>
            <p:cNvPr id="105" name="Straight Connector 104"/>
            <p:cNvCxnSpPr>
              <a:stCxn id="116" idx="2"/>
              <a:endCxn id="115" idx="0"/>
            </p:cNvCxnSpPr>
            <p:nvPr/>
          </p:nvCxnSpPr>
          <p:spPr>
            <a:xfrm>
              <a:off x="7185184" y="4214608"/>
              <a:ext cx="12633" cy="87641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7315203" y="4330648"/>
              <a:ext cx="457198" cy="34187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 flipV="1">
              <a:off x="7315203" y="4672522"/>
              <a:ext cx="457198" cy="26104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 flipV="1">
              <a:off x="6625409" y="4416840"/>
              <a:ext cx="409147" cy="23597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6618105" y="4634685"/>
              <a:ext cx="416451" cy="29888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pic>
          <p:nvPicPr>
            <p:cNvPr id="110" name="Picture 109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6372" y="4395013"/>
              <a:ext cx="571228" cy="555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110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4114800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111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5233" y="4664953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12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4672522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113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4131553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114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6833" y="5091023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115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3782906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5" name="Straight Arrow Connector 174"/>
          <p:cNvCxnSpPr/>
          <p:nvPr/>
        </p:nvCxnSpPr>
        <p:spPr>
          <a:xfrm>
            <a:off x="5086350" y="3969765"/>
            <a:ext cx="576734" cy="2729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5091652" y="3832112"/>
            <a:ext cx="576734" cy="2729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5091652" y="4095797"/>
            <a:ext cx="576734" cy="2729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418940" y="3103887"/>
            <a:ext cx="3652463" cy="594193"/>
            <a:chOff x="1701254" y="4510478"/>
            <a:chExt cx="4869950" cy="792257"/>
          </a:xfrm>
        </p:grpSpPr>
        <p:sp>
          <p:nvSpPr>
            <p:cNvPr id="178" name="Text Box 2"/>
            <p:cNvSpPr txBox="1">
              <a:spLocks noChangeArrowheads="1"/>
            </p:cNvSpPr>
            <p:nvPr/>
          </p:nvSpPr>
          <p:spPr bwMode="auto">
            <a:xfrm>
              <a:off x="1701254" y="4739156"/>
              <a:ext cx="1685503" cy="518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Calibri"/>
                  <a:ea typeface="Calibri"/>
                  <a:cs typeface="Times New Roman"/>
                </a:rPr>
                <a:t>Parallel </a:t>
              </a:r>
              <a:br>
                <a:rPr lang="en-US" sz="1200" dirty="0">
                  <a:solidFill>
                    <a:schemeClr val="bg1"/>
                  </a:solidFill>
                  <a:latin typeface="Calibri"/>
                  <a:ea typeface="Calibri"/>
                  <a:cs typeface="Times New Roman"/>
                </a:rPr>
              </a:br>
              <a:r>
                <a:rPr lang="en-US" sz="1200" dirty="0">
                  <a:solidFill>
                    <a:schemeClr val="bg1"/>
                  </a:solidFill>
                  <a:latin typeface="Calibri"/>
                  <a:ea typeface="Calibri"/>
                  <a:cs typeface="Times New Roman"/>
                </a:rPr>
                <a:t>HDFS Reads</a:t>
              </a:r>
            </a:p>
          </p:txBody>
        </p:sp>
        <p:sp>
          <p:nvSpPr>
            <p:cNvPr id="179" name="Text Box 2"/>
            <p:cNvSpPr txBox="1">
              <a:spLocks noChangeArrowheads="1"/>
            </p:cNvSpPr>
            <p:nvPr/>
          </p:nvSpPr>
          <p:spPr bwMode="auto">
            <a:xfrm>
              <a:off x="5410200" y="4510478"/>
              <a:ext cx="1161004" cy="792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Calibri"/>
                  <a:ea typeface="Calibri"/>
                  <a:cs typeface="Times New Roman"/>
                </a:rPr>
                <a:t>Parallel</a:t>
              </a:r>
              <a:br>
                <a:rPr lang="en-US" sz="1200" dirty="0">
                  <a:solidFill>
                    <a:schemeClr val="bg1"/>
                  </a:solidFill>
                  <a:latin typeface="Calibri"/>
                  <a:ea typeface="Calibri"/>
                  <a:cs typeface="Times New Roman"/>
                </a:rPr>
              </a:br>
              <a:r>
                <a:rPr lang="en-US" sz="1200" dirty="0">
                  <a:solidFill>
                    <a:schemeClr val="bg1"/>
                  </a:solidFill>
                  <a:latin typeface="Calibri"/>
                  <a:ea typeface="Calibri"/>
                  <a:cs typeface="Times New Roman"/>
                </a:rPr>
                <a:t>Importing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25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 animBg="1"/>
      <p:bldP spid="133" grpId="0" animBg="1"/>
      <p:bldP spid="137" grpId="0" animBg="1"/>
      <p:bldP spid="134" grpId="0"/>
      <p:bldP spid="138" grpId="0"/>
      <p:bldP spid="139" grpId="0"/>
      <p:bldP spid="1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714500" y="1553706"/>
            <a:ext cx="6057900" cy="5193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939" y="148828"/>
            <a:ext cx="7100161" cy="536972"/>
          </a:xfrm>
        </p:spPr>
        <p:txBody>
          <a:bodyPr>
            <a:normAutofit/>
          </a:bodyPr>
          <a:lstStyle/>
          <a:p>
            <a:r>
              <a:rPr lang="en-US" sz="2400" dirty="0"/>
              <a:t>CETAS - Parallel data export from PDW into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179" y="742737"/>
            <a:ext cx="7524427" cy="549117"/>
          </a:xfrm>
        </p:spPr>
        <p:txBody>
          <a:bodyPr>
            <a:normAutofit/>
          </a:bodyPr>
          <a:lstStyle/>
          <a:p>
            <a:r>
              <a:rPr lang="en-US" sz="1500" dirty="0"/>
              <a:t>Fully</a:t>
            </a:r>
            <a:r>
              <a:rPr lang="en-US" sz="1500" dirty="0">
                <a:solidFill>
                  <a:schemeClr val="tx1"/>
                </a:solidFill>
              </a:rPr>
              <a:t> parallelized </a:t>
            </a:r>
            <a:r>
              <a:rPr lang="en-US" sz="1500" dirty="0"/>
              <a:t>via CREATE EXTERNAL TABLE AS SELECT (CETAS) with external tables as destination table and PDW tables as source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714500" y="1530459"/>
            <a:ext cx="6915150" cy="51937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975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CREATE EXTERNAL TABLE </a:t>
            </a:r>
            <a:r>
              <a:rPr lang="en-US" sz="975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ClickStream</a:t>
            </a:r>
            <a:r>
              <a:rPr lang="en-US" sz="975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75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sz="975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75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LOCATION</a:t>
            </a:r>
            <a:r>
              <a:rPr lang="en-US" sz="975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=‘</a:t>
            </a:r>
            <a:r>
              <a:rPr lang="en-US" sz="975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hdfs</a:t>
            </a:r>
            <a:r>
              <a:rPr lang="en-US" sz="975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://MyHadoop:5000/users/</a:t>
            </a:r>
            <a:r>
              <a:rPr lang="en-US" sz="975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outputDir</a:t>
            </a:r>
            <a:r>
              <a:rPr lang="en-US" sz="975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’,</a:t>
            </a:r>
            <a:r>
              <a:rPr lang="en-US" sz="975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FORMAT_OPTIONS </a:t>
            </a:r>
            <a:r>
              <a:rPr lang="en-US" sz="975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75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FIELD_TERMINATOR </a:t>
            </a:r>
            <a:r>
              <a:rPr lang="en-US" sz="975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= '|')) </a:t>
            </a:r>
            <a:br>
              <a:rPr lang="en-US" sz="975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975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975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75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975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975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975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event_date</a:t>
            </a:r>
            <a:r>
              <a:rPr lang="en-US" sz="975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975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user_IP</a:t>
            </a:r>
            <a:r>
              <a:rPr lang="en-US" sz="975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75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975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75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ClickStream_PDW</a:t>
            </a:r>
            <a:endParaRPr lang="en-US" sz="975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1228725" y="1325083"/>
            <a:ext cx="971550" cy="259773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 dirty="0"/>
              <a:t>Example</a:t>
            </a:r>
            <a:endParaRPr lang="en-US" sz="1500" dirty="0"/>
          </a:p>
        </p:txBody>
      </p:sp>
      <p:sp>
        <p:nvSpPr>
          <p:cNvPr id="67" name="Rounded Rectangle 66"/>
          <p:cNvSpPr/>
          <p:nvPr/>
        </p:nvSpPr>
        <p:spPr>
          <a:xfrm>
            <a:off x="3991888" y="3785387"/>
            <a:ext cx="962670" cy="7800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3743089" y="3489870"/>
            <a:ext cx="1437746" cy="9410"/>
          </a:xfrm>
          <a:prstGeom prst="straightConnector1">
            <a:avLst/>
          </a:prstGeom>
          <a:ln>
            <a:headEnd type="triangle"/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972872" y="3211475"/>
            <a:ext cx="1013123" cy="5221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86864" y="3155819"/>
            <a:ext cx="971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Enhanced</a:t>
            </a:r>
          </a:p>
          <a:p>
            <a:pPr algn="ctr"/>
            <a:r>
              <a:rPr lang="en-US" sz="1200" dirty="0"/>
              <a:t>PDW query </a:t>
            </a:r>
            <a:br>
              <a:rPr lang="en-US" sz="1200" dirty="0"/>
            </a:br>
            <a:r>
              <a:rPr lang="en-US" sz="1200" dirty="0"/>
              <a:t>engine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85152" y="2597234"/>
            <a:ext cx="0" cy="337340"/>
          </a:xfrm>
          <a:prstGeom prst="straightConnector1">
            <a:avLst/>
          </a:prstGeom>
          <a:ln>
            <a:headEnd type="triangle"/>
            <a:tailEnd type="non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 Box 2"/>
          <p:cNvSpPr txBox="1">
            <a:spLocks noChangeArrowheads="1"/>
          </p:cNvSpPr>
          <p:nvPr/>
        </p:nvSpPr>
        <p:spPr bwMode="auto">
          <a:xfrm>
            <a:off x="3923790" y="2549575"/>
            <a:ext cx="602926" cy="20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n-US" sz="1200" b="1" dirty="0">
                <a:latin typeface="Calibri"/>
                <a:ea typeface="Calibri"/>
                <a:cs typeface="Times New Roman"/>
              </a:rPr>
              <a:t>CETAS</a:t>
            </a:r>
          </a:p>
        </p:txBody>
      </p:sp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4583763" y="2549575"/>
            <a:ext cx="597327" cy="22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n-US" sz="1200" b="1" dirty="0">
                <a:latin typeface="Calibri"/>
                <a:ea typeface="Calibri"/>
                <a:cs typeface="Times New Roman"/>
              </a:rPr>
              <a:t>Results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4577909" y="2582498"/>
            <a:ext cx="0" cy="337340"/>
          </a:xfrm>
          <a:prstGeom prst="straightConnector1">
            <a:avLst/>
          </a:prstGeom>
          <a:ln>
            <a:headEnd type="none"/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3986271" y="2951102"/>
            <a:ext cx="962670" cy="2154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880395" y="2921728"/>
            <a:ext cx="1167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External Table</a:t>
            </a:r>
          </a:p>
        </p:txBody>
      </p:sp>
      <p:pic>
        <p:nvPicPr>
          <p:cNvPr id="129" name="Picture 128" descr="http://en.opensuse.org/images/0/0b/Icon-user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840" y="2115622"/>
            <a:ext cx="428625" cy="45193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Rounded Rectangle 132"/>
          <p:cNvSpPr/>
          <p:nvPr/>
        </p:nvSpPr>
        <p:spPr>
          <a:xfrm>
            <a:off x="4032382" y="4039866"/>
            <a:ext cx="385741" cy="45170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4544538" y="4059862"/>
            <a:ext cx="372733" cy="44641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438330" y="3988634"/>
            <a:ext cx="5949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HDFS 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Writer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/>
              <a:t> </a:t>
            </a:r>
            <a:r>
              <a:rPr lang="en-US" sz="1050" dirty="0">
                <a:solidFill>
                  <a:schemeClr val="bg1"/>
                </a:solidFill>
              </a:rPr>
              <a:t>N</a:t>
            </a:r>
            <a:r>
              <a:rPr lang="en-US" sz="1050" dirty="0"/>
              <a:t>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372922" y="4328860"/>
            <a:ext cx="2423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  <a:p>
            <a:pPr algn="ctr"/>
            <a:endParaRPr lang="en-US" sz="1050" dirty="0"/>
          </a:p>
        </p:txBody>
      </p:sp>
      <p:sp>
        <p:nvSpPr>
          <p:cNvPr id="140" name="TextBox 139"/>
          <p:cNvSpPr txBox="1"/>
          <p:nvPr/>
        </p:nvSpPr>
        <p:spPr>
          <a:xfrm>
            <a:off x="3953627" y="3774158"/>
            <a:ext cx="102033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25" dirty="0"/>
              <a:t>HDFS bridge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1866391" y="2458523"/>
            <a:ext cx="1810370" cy="2220098"/>
            <a:chOff x="228600" y="2777148"/>
            <a:chExt cx="2362200" cy="3088090"/>
          </a:xfrm>
        </p:grpSpPr>
        <p:sp>
          <p:nvSpPr>
            <p:cNvPr id="69" name="Rectangle 68"/>
            <p:cNvSpPr/>
            <p:nvPr/>
          </p:nvSpPr>
          <p:spPr bwMode="auto">
            <a:xfrm>
              <a:off x="228600" y="2777148"/>
              <a:ext cx="2362200" cy="307196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68577" tIns="34289" rIns="68577" bIns="3428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39"/>
              <a:endParaRPr 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28600" y="5427864"/>
              <a:ext cx="2362200" cy="4174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8580" tIns="68580" rIns="68580" bIns="6858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121832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50" kern="0" dirty="0">
                <a:ln>
                  <a:solidFill>
                    <a:schemeClr val="bg1">
                      <a:alpha val="0"/>
                    </a:schemeClr>
                  </a:solidFill>
                </a:ln>
              </a:endParaRP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4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38" y="4064068"/>
              <a:ext cx="881287" cy="674105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243838" y="5479941"/>
              <a:ext cx="2324099" cy="385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Non-relational data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243545" y="3856453"/>
            <a:ext cx="1257574" cy="522146"/>
            <a:chOff x="1137787" y="5029200"/>
            <a:chExt cx="2133600" cy="856331"/>
          </a:xfrm>
        </p:grpSpPr>
        <p:sp>
          <p:nvSpPr>
            <p:cNvPr id="74" name="Text Box 2"/>
            <p:cNvSpPr txBox="1">
              <a:spLocks noChangeArrowheads="1"/>
            </p:cNvSpPr>
            <p:nvPr/>
          </p:nvSpPr>
          <p:spPr bwMode="auto">
            <a:xfrm>
              <a:off x="1137787" y="5442300"/>
              <a:ext cx="2133600" cy="443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Calibri"/>
                  <a:ea typeface="Calibri"/>
                  <a:cs typeface="Times New Roman"/>
                </a:rPr>
                <a:t>HDFS data nodes</a:t>
              </a:r>
            </a:p>
          </p:txBody>
        </p:sp>
        <p:pic>
          <p:nvPicPr>
            <p:cNvPr id="75" name="Picture 74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646" y="5029200"/>
              <a:ext cx="612246" cy="480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75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246" y="5029200"/>
              <a:ext cx="612246" cy="480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76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1046" y="5029200"/>
              <a:ext cx="612246" cy="480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Group 77"/>
          <p:cNvGrpSpPr/>
          <p:nvPr/>
        </p:nvGrpSpPr>
        <p:grpSpPr>
          <a:xfrm>
            <a:off x="2150550" y="2547118"/>
            <a:ext cx="588266" cy="415498"/>
            <a:chOff x="4490221" y="3167391"/>
            <a:chExt cx="767579" cy="681425"/>
          </a:xfrm>
        </p:grpSpPr>
        <p:sp>
          <p:nvSpPr>
            <p:cNvPr id="79" name="Rounded Rectangle 78"/>
            <p:cNvSpPr/>
            <p:nvPr/>
          </p:nvSpPr>
          <p:spPr>
            <a:xfrm>
              <a:off x="4490221" y="3194496"/>
              <a:ext cx="762000" cy="58986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495800" y="3167391"/>
              <a:ext cx="762000" cy="68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Social </a:t>
              </a:r>
              <a:br>
                <a:rPr lang="en-US" sz="1050" dirty="0"/>
              </a:br>
              <a:r>
                <a:rPr lang="en-US" sz="1050" dirty="0"/>
                <a:t>Apps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759721" y="2562811"/>
            <a:ext cx="642389" cy="415498"/>
            <a:chOff x="4439045" y="3189511"/>
            <a:chExt cx="838200" cy="681424"/>
          </a:xfrm>
        </p:grpSpPr>
        <p:sp>
          <p:nvSpPr>
            <p:cNvPr id="82" name="Rounded Rectangle 81"/>
            <p:cNvSpPr/>
            <p:nvPr/>
          </p:nvSpPr>
          <p:spPr>
            <a:xfrm>
              <a:off x="4495800" y="3194496"/>
              <a:ext cx="762000" cy="58986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439045" y="3189511"/>
              <a:ext cx="838200" cy="681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Sensor </a:t>
              </a:r>
              <a:br>
                <a:rPr lang="en-US" sz="1050" dirty="0"/>
              </a:br>
              <a:r>
                <a:rPr lang="en-US" sz="1050" dirty="0"/>
                <a:t>&amp; RFID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067543" y="2948030"/>
            <a:ext cx="759188" cy="417113"/>
            <a:chOff x="4382627" y="3194496"/>
            <a:chExt cx="990600" cy="684074"/>
          </a:xfrm>
        </p:grpSpPr>
        <p:sp>
          <p:nvSpPr>
            <p:cNvPr id="85" name="Rounded Rectangle 84"/>
            <p:cNvSpPr/>
            <p:nvPr/>
          </p:nvSpPr>
          <p:spPr>
            <a:xfrm>
              <a:off x="4495800" y="3194496"/>
              <a:ext cx="762000" cy="58986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382627" y="3197145"/>
              <a:ext cx="990600" cy="68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Mobile </a:t>
              </a:r>
              <a:br>
                <a:rPr lang="en-US" sz="1050" dirty="0"/>
              </a:br>
              <a:r>
                <a:rPr lang="en-US" sz="1050" dirty="0"/>
                <a:t>Apps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771575" y="2950145"/>
            <a:ext cx="642389" cy="415498"/>
            <a:chOff x="4462330" y="3185974"/>
            <a:chExt cx="838200" cy="681426"/>
          </a:xfrm>
        </p:grpSpPr>
        <p:sp>
          <p:nvSpPr>
            <p:cNvPr id="88" name="Rounded Rectangle 87"/>
            <p:cNvSpPr/>
            <p:nvPr/>
          </p:nvSpPr>
          <p:spPr>
            <a:xfrm>
              <a:off x="4524030" y="3194496"/>
              <a:ext cx="762000" cy="58986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462330" y="3185974"/>
              <a:ext cx="838200" cy="681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Web</a:t>
              </a:r>
              <a:br>
                <a:rPr lang="en-US" sz="1050" dirty="0"/>
              </a:br>
              <a:r>
                <a:rPr lang="en-US" sz="1050" dirty="0"/>
                <a:t>Apps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360055" y="3874827"/>
            <a:ext cx="573365" cy="251296"/>
            <a:chOff x="3058352" y="5546006"/>
            <a:chExt cx="764487" cy="335061"/>
          </a:xfrm>
        </p:grpSpPr>
        <p:cxnSp>
          <p:nvCxnSpPr>
            <p:cNvPr id="121" name="Straight Arrow Connector 120"/>
            <p:cNvCxnSpPr/>
            <p:nvPr/>
          </p:nvCxnSpPr>
          <p:spPr>
            <a:xfrm>
              <a:off x="3058352" y="5719129"/>
              <a:ext cx="757524" cy="3431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3065315" y="5546006"/>
              <a:ext cx="757524" cy="3431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3065315" y="5877636"/>
              <a:ext cx="757524" cy="3431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8" name="Text Box 2"/>
          <p:cNvSpPr txBox="1">
            <a:spLocks noChangeArrowheads="1"/>
          </p:cNvSpPr>
          <p:nvPr/>
        </p:nvSpPr>
        <p:spPr bwMode="auto">
          <a:xfrm>
            <a:off x="2624034" y="3365748"/>
            <a:ext cx="1257574" cy="45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n-US" sz="1200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Parallel </a:t>
            </a:r>
            <a:br>
              <a:rPr lang="en-US" sz="1200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</a:br>
            <a:r>
              <a:rPr lang="en-US" sz="1200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HDFS Writes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5256218" y="2452335"/>
            <a:ext cx="1853011" cy="2207118"/>
            <a:chOff x="224020" y="2777148"/>
            <a:chExt cx="2366780" cy="3071968"/>
          </a:xfrm>
        </p:grpSpPr>
        <p:sp>
          <p:nvSpPr>
            <p:cNvPr id="91" name="Rectangle 90"/>
            <p:cNvSpPr/>
            <p:nvPr/>
          </p:nvSpPr>
          <p:spPr bwMode="auto">
            <a:xfrm>
              <a:off x="228600" y="2777148"/>
              <a:ext cx="2362200" cy="307196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68577" tIns="34289" rIns="68577" bIns="3428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39"/>
              <a:endParaRPr 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28600" y="5427733"/>
              <a:ext cx="2362200" cy="4176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8580" tIns="68580" rIns="68580" bIns="6858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121832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50" kern="0" dirty="0">
                <a:ln>
                  <a:solidFill>
                    <a:schemeClr val="bg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24020" y="5458211"/>
              <a:ext cx="2324098" cy="385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Relational data</a:t>
              </a:r>
            </a:p>
          </p:txBody>
        </p:sp>
      </p:grpSp>
      <p:sp>
        <p:nvSpPr>
          <p:cNvPr id="94" name="Rounded Rectangle 93"/>
          <p:cNvSpPr/>
          <p:nvPr/>
        </p:nvSpPr>
        <p:spPr>
          <a:xfrm>
            <a:off x="5455413" y="2621954"/>
            <a:ext cx="1548454" cy="3594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395115" y="2604543"/>
            <a:ext cx="17370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Traditional schema-based DW applications</a:t>
            </a:r>
          </a:p>
        </p:txBody>
      </p:sp>
      <p:sp>
        <p:nvSpPr>
          <p:cNvPr id="103" name="Text Box 2"/>
          <p:cNvSpPr txBox="1">
            <a:spLocks noChangeArrowheads="1"/>
          </p:cNvSpPr>
          <p:nvPr/>
        </p:nvSpPr>
        <p:spPr bwMode="auto">
          <a:xfrm>
            <a:off x="6251665" y="4081105"/>
            <a:ext cx="1053605" cy="27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n-US" sz="1200" dirty="0">
                <a:latin typeface="Calibri"/>
                <a:ea typeface="Calibri"/>
                <a:cs typeface="Times New Roman"/>
              </a:rPr>
              <a:t>PDW V2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5970556" y="3170194"/>
            <a:ext cx="1189916" cy="951041"/>
            <a:chOff x="6324600" y="3782906"/>
            <a:chExt cx="1752600" cy="1739819"/>
          </a:xfrm>
        </p:grpSpPr>
        <p:cxnSp>
          <p:nvCxnSpPr>
            <p:cNvPr id="105" name="Straight Connector 104"/>
            <p:cNvCxnSpPr>
              <a:stCxn id="116" idx="2"/>
              <a:endCxn id="115" idx="0"/>
            </p:cNvCxnSpPr>
            <p:nvPr/>
          </p:nvCxnSpPr>
          <p:spPr>
            <a:xfrm>
              <a:off x="7185184" y="4214608"/>
              <a:ext cx="12633" cy="87641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7315203" y="4330648"/>
              <a:ext cx="457198" cy="34187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 flipV="1">
              <a:off x="7315203" y="4672522"/>
              <a:ext cx="457198" cy="26104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 flipV="1">
              <a:off x="6625409" y="4416840"/>
              <a:ext cx="409147" cy="23597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6618105" y="4634685"/>
              <a:ext cx="416451" cy="29888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pic>
          <p:nvPicPr>
            <p:cNvPr id="110" name="Picture 109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6372" y="4395013"/>
              <a:ext cx="571228" cy="555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110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4114800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111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5233" y="4664953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12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4672522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113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4131553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114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6833" y="5091023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115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3782906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5066791" y="3892860"/>
            <a:ext cx="600641" cy="251138"/>
            <a:chOff x="5334000" y="5601046"/>
            <a:chExt cx="800855" cy="334851"/>
          </a:xfrm>
        </p:grpSpPr>
        <p:cxnSp>
          <p:nvCxnSpPr>
            <p:cNvPr id="175" name="Straight Arrow Connector 174"/>
            <p:cNvCxnSpPr/>
            <p:nvPr/>
          </p:nvCxnSpPr>
          <p:spPr>
            <a:xfrm>
              <a:off x="5334000" y="5774060"/>
              <a:ext cx="793560" cy="3429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5341295" y="5601046"/>
              <a:ext cx="793560" cy="3429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>
              <a:off x="5341295" y="5932468"/>
              <a:ext cx="793560" cy="3429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9" name="Text Box 2"/>
          <p:cNvSpPr txBox="1">
            <a:spLocks noChangeArrowheads="1"/>
          </p:cNvSpPr>
          <p:nvPr/>
        </p:nvSpPr>
        <p:spPr bwMode="auto">
          <a:xfrm>
            <a:off x="5233463" y="3398526"/>
            <a:ext cx="823457" cy="40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n-US" sz="1200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Parallel</a:t>
            </a:r>
            <a:br>
              <a:rPr lang="en-US" sz="1200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</a:br>
            <a:r>
              <a:rPr lang="en-US" sz="1200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Exporting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810534" y="2076297"/>
            <a:ext cx="1763909" cy="288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75" dirty="0"/>
              <a:t>Retrieval of PDW data</a:t>
            </a:r>
          </a:p>
        </p:txBody>
      </p:sp>
      <p:cxnSp>
        <p:nvCxnSpPr>
          <p:cNvPr id="122" name="Straight Arrow Connector 121"/>
          <p:cNvCxnSpPr/>
          <p:nvPr/>
        </p:nvCxnSpPr>
        <p:spPr>
          <a:xfrm flipH="1" flipV="1">
            <a:off x="6056920" y="1999226"/>
            <a:ext cx="789909" cy="214815"/>
          </a:xfrm>
          <a:prstGeom prst="straightConnector1">
            <a:avLst/>
          </a:prstGeom>
          <a:ln w="25400">
            <a:prstDash val="solid"/>
            <a:headEnd type="none"/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769164" y="1876097"/>
            <a:ext cx="4214643" cy="142712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938471" y="3988383"/>
            <a:ext cx="5735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HDFS 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Writer 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19870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133" grpId="0" animBg="1"/>
      <p:bldP spid="137" grpId="0" animBg="1"/>
      <p:bldP spid="138" grpId="0"/>
      <p:bldP spid="139" grpId="0"/>
      <p:bldP spid="140" grpId="0"/>
      <p:bldP spid="178" grpId="0"/>
      <p:bldP spid="179" grpId="0"/>
      <p:bldP spid="119" grpId="0"/>
      <p:bldP spid="1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Functional Behavior – Export (CETAS)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34" y="812836"/>
            <a:ext cx="8229600" cy="216394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For exporting relational PDW data into HDFS </a:t>
            </a:r>
          </a:p>
          <a:p>
            <a:pPr lvl="1"/>
            <a:r>
              <a:rPr lang="en-US" sz="1600" dirty="0" smtClean="0"/>
              <a:t>Output folder/directory in HDFS may exist or not </a:t>
            </a:r>
          </a:p>
          <a:p>
            <a:pPr lvl="1"/>
            <a:r>
              <a:rPr lang="en-US" sz="1600" dirty="0" smtClean="0"/>
              <a:t>On failure, cleaning up files within the directory,  e.g. any files created in HDFS during CETAS (‘one-time best effort’)</a:t>
            </a:r>
          </a:p>
          <a:p>
            <a:pPr lvl="1"/>
            <a:r>
              <a:rPr lang="en-US" sz="1600" dirty="0" smtClean="0"/>
              <a:t>Fast-fail mechanism in place for permission check (by creating an empty file) </a:t>
            </a:r>
          </a:p>
          <a:p>
            <a:pPr lvl="1"/>
            <a:r>
              <a:rPr lang="en-US" sz="1600" dirty="0" smtClean="0"/>
              <a:t>Creation of files follows a unique naming convention 	{QueryID}_{YearMonthDay}_{HourMinutesSeconds}_{FileIndex}.txt </a:t>
            </a:r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737626" y="3082294"/>
            <a:ext cx="7381546" cy="1604493"/>
            <a:chOff x="-464298" y="4468707"/>
            <a:chExt cx="9842061" cy="2106105"/>
          </a:xfrm>
        </p:grpSpPr>
        <p:grpSp>
          <p:nvGrpSpPr>
            <p:cNvPr id="4" name="Group 3"/>
            <p:cNvGrpSpPr/>
            <p:nvPr/>
          </p:nvGrpSpPr>
          <p:grpSpPr>
            <a:xfrm>
              <a:off x="685800" y="4815072"/>
              <a:ext cx="8458200" cy="954106"/>
              <a:chOff x="685800" y="5265575"/>
              <a:chExt cx="8458200" cy="954106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762000" y="5265575"/>
                <a:ext cx="8077200" cy="9541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>
                  <a:solidFill>
                    <a:schemeClr val="bg2">
                      <a:lumMod val="10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85800" y="5403503"/>
                <a:ext cx="8458200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50" b="1" dirty="0">
                    <a:solidFill>
                      <a:schemeClr val="bg2">
                        <a:lumMod val="10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CREATE EXTERNAL TABLE </a:t>
                </a:r>
                <a:r>
                  <a:rPr lang="en-US" sz="1050" dirty="0" err="1">
                    <a:solidFill>
                      <a:schemeClr val="bg2">
                        <a:lumMod val="10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ClickStream</a:t>
                </a:r>
                <a:r>
                  <a:rPr lang="en-US" sz="1050" dirty="0">
                    <a:solidFill>
                      <a:schemeClr val="bg2">
                        <a:lumMod val="10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050" b="1" dirty="0">
                    <a:solidFill>
                      <a:schemeClr val="bg2">
                        <a:lumMod val="10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WITH</a:t>
                </a:r>
                <a:r>
                  <a:rPr lang="en-US" sz="1050" dirty="0">
                    <a:solidFill>
                      <a:schemeClr val="bg2">
                        <a:lumMod val="10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 (</a:t>
                </a:r>
                <a:r>
                  <a:rPr lang="en-US" sz="1050" b="1" dirty="0">
                    <a:solidFill>
                      <a:schemeClr val="bg2">
                        <a:lumMod val="10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LOCATION</a:t>
                </a:r>
                <a:r>
                  <a:rPr lang="en-US" sz="1050" dirty="0">
                    <a:solidFill>
                      <a:schemeClr val="bg2">
                        <a:lumMod val="10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 =‘</a:t>
                </a:r>
                <a:r>
                  <a:rPr lang="en-US" sz="1050" dirty="0" err="1">
                    <a:solidFill>
                      <a:schemeClr val="bg2">
                        <a:lumMod val="10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hdfs</a:t>
                </a:r>
                <a:r>
                  <a:rPr lang="en-US" sz="1050" dirty="0">
                    <a:solidFill>
                      <a:schemeClr val="bg2">
                        <a:lumMod val="10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://MyHadoop:5000/users/</a:t>
                </a:r>
                <a:r>
                  <a:rPr lang="en-US" sz="1050" b="1" dirty="0" err="1">
                    <a:solidFill>
                      <a:schemeClr val="accent4">
                        <a:lumMod val="50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outputDir</a:t>
                </a:r>
                <a:r>
                  <a:rPr lang="en-US" sz="1050" dirty="0">
                    <a:solidFill>
                      <a:schemeClr val="bg2">
                        <a:lumMod val="10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’, </a:t>
                </a:r>
                <a:r>
                  <a:rPr lang="en-US" sz="1050" b="1" dirty="0">
                    <a:solidFill>
                      <a:schemeClr val="bg2">
                        <a:lumMod val="10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FORMAT_OPTIONS </a:t>
                </a:r>
                <a:r>
                  <a:rPr lang="en-US" sz="1050" dirty="0">
                    <a:solidFill>
                      <a:schemeClr val="bg2">
                        <a:lumMod val="10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050" b="1" dirty="0">
                    <a:solidFill>
                      <a:schemeClr val="bg2">
                        <a:lumMod val="10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FIELD_TERMINATOR </a:t>
                </a:r>
                <a:r>
                  <a:rPr lang="en-US" sz="1050" dirty="0">
                    <a:solidFill>
                      <a:schemeClr val="bg2">
                        <a:lumMod val="10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= '|')) </a:t>
                </a:r>
                <a:r>
                  <a:rPr lang="en-US" sz="1050" b="1" dirty="0">
                    <a:solidFill>
                      <a:schemeClr val="bg2">
                        <a:lumMod val="10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AS SELECT </a:t>
                </a:r>
                <a:r>
                  <a:rPr lang="en-US" sz="1050" dirty="0" err="1">
                    <a:solidFill>
                      <a:schemeClr val="bg2">
                        <a:lumMod val="10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url</a:t>
                </a:r>
                <a:r>
                  <a:rPr lang="en-US" sz="1050" dirty="0">
                    <a:solidFill>
                      <a:schemeClr val="bg2">
                        <a:lumMod val="10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1050" dirty="0" err="1">
                    <a:solidFill>
                      <a:schemeClr val="bg2">
                        <a:lumMod val="10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event_date,user_IP</a:t>
                </a:r>
                <a:r>
                  <a:rPr lang="en-US" sz="1050" dirty="0">
                    <a:solidFill>
                      <a:schemeClr val="bg2">
                        <a:lumMod val="10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050" b="1" dirty="0">
                    <a:solidFill>
                      <a:schemeClr val="bg2">
                        <a:lumMod val="10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FROM</a:t>
                </a:r>
                <a:r>
                  <a:rPr lang="en-US" sz="1050" dirty="0">
                    <a:solidFill>
                      <a:schemeClr val="bg2">
                        <a:lumMod val="10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050" b="1" dirty="0" err="1">
                    <a:solidFill>
                      <a:schemeClr val="accent4">
                        <a:lumMod val="50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ClickStream_PDW</a:t>
                </a:r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66" name="Content Placeholder 2"/>
            <p:cNvSpPr txBox="1">
              <a:spLocks/>
            </p:cNvSpPr>
            <p:nvPr/>
          </p:nvSpPr>
          <p:spPr>
            <a:xfrm>
              <a:off x="-190500" y="4468707"/>
              <a:ext cx="1295400" cy="346364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500" dirty="0"/>
                <a:t>Example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894236" y="5373993"/>
              <a:ext cx="4483527" cy="1039840"/>
              <a:chOff x="3751469" y="3328540"/>
              <a:chExt cx="7648369" cy="2011741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751469" y="3328540"/>
                <a:ext cx="1494865" cy="1928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headEnd type="none"/>
                <a:tailEnd type="triangle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226497" y="4464853"/>
                <a:ext cx="6173341" cy="875428"/>
                <a:chOff x="5226497" y="4464853"/>
                <a:chExt cx="6173341" cy="875428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5226497" y="4566204"/>
                  <a:ext cx="6173341" cy="774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50" dirty="0"/>
                    <a:t>Output directory in HDFS</a:t>
                  </a:r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5396132" y="4464853"/>
                  <a:ext cx="812010" cy="774079"/>
                  <a:chOff x="8603627" y="4389260"/>
                  <a:chExt cx="907042" cy="850271"/>
                </a:xfrm>
              </p:grpSpPr>
              <p:sp>
                <p:nvSpPr>
                  <p:cNvPr id="13" name="Oval 12"/>
                  <p:cNvSpPr/>
                  <p:nvPr/>
                </p:nvSpPr>
                <p:spPr>
                  <a:xfrm>
                    <a:off x="8678835" y="4513496"/>
                    <a:ext cx="668048" cy="700835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8603627" y="4389260"/>
                    <a:ext cx="907042" cy="8502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350" dirty="0"/>
                      <a:t>2.</a:t>
                    </a:r>
                  </a:p>
                </p:txBody>
              </p:sp>
            </p:grpSp>
          </p:grpSp>
        </p:grpSp>
        <p:grpSp>
          <p:nvGrpSpPr>
            <p:cNvPr id="20" name="Group 19"/>
            <p:cNvGrpSpPr/>
            <p:nvPr/>
          </p:nvGrpSpPr>
          <p:grpSpPr>
            <a:xfrm>
              <a:off x="-464298" y="5640912"/>
              <a:ext cx="5650424" cy="933900"/>
              <a:chOff x="2220103" y="3768469"/>
              <a:chExt cx="9638956" cy="1806781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6482172" y="3768469"/>
                <a:ext cx="7172" cy="117405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headEnd type="none"/>
                <a:tailEnd type="triangle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" name="Group 21"/>
              <p:cNvGrpSpPr/>
              <p:nvPr/>
            </p:nvGrpSpPr>
            <p:grpSpPr>
              <a:xfrm>
                <a:off x="2220103" y="3958449"/>
                <a:ext cx="9638956" cy="1616801"/>
                <a:chOff x="2220103" y="3958449"/>
                <a:chExt cx="9638956" cy="1616801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2220103" y="4801174"/>
                  <a:ext cx="9638956" cy="7740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50" dirty="0"/>
                    <a:t>PDW table (can be either distributed or replicated)</a:t>
                  </a:r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5599230" y="3958449"/>
                  <a:ext cx="890113" cy="774078"/>
                  <a:chOff x="8830493" y="3833015"/>
                  <a:chExt cx="994286" cy="85027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8989851" y="3896914"/>
                    <a:ext cx="668048" cy="700834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8830493" y="3833015"/>
                    <a:ext cx="994286" cy="8502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350" dirty="0"/>
                      <a:t>1.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07908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728420" y="3039721"/>
            <a:ext cx="7616116" cy="8712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Round-Tripping via CETAS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96" y="899743"/>
            <a:ext cx="8028313" cy="1495797"/>
          </a:xfrm>
        </p:spPr>
        <p:txBody>
          <a:bodyPr/>
          <a:lstStyle/>
          <a:p>
            <a:r>
              <a:rPr lang="en-US" sz="1800" dirty="0" smtClean="0"/>
              <a:t>Leveraging export functionality for round-tripping data coming from </a:t>
            </a:r>
            <a:r>
              <a:rPr lang="en-US" sz="1800" dirty="0" err="1" smtClean="0"/>
              <a:t>Hadoop</a:t>
            </a:r>
            <a:endParaRPr lang="en-US" sz="1800" dirty="0" smtClean="0"/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Parallelized import of data from HDFS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Joining data from HDFS with data in PDW 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Parallelized export of data into </a:t>
            </a:r>
            <a:r>
              <a:rPr lang="en-US" sz="1600" dirty="0" err="1" smtClean="0"/>
              <a:t>Hadoop</a:t>
            </a:r>
            <a:r>
              <a:rPr lang="en-US" sz="1600" dirty="0" smtClean="0"/>
              <a:t>/HDFS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28420" y="3053169"/>
            <a:ext cx="81366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CREATE EXTERNAL TABLE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ClickStream_UserAnalytics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LOCATION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=‘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hdfs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://MyHadoop:5000/users/</a:t>
            </a:r>
            <a:r>
              <a:rPr lang="en-US" sz="12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outputDir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’,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FORMAT_OPTIONS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FIELD_TERMINATOR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'|'))</a:t>
            </a:r>
            <a:br>
              <a:rPr lang="en-US" sz="1200" dirty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AS SELECT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user_location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event_date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user_IP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ClickStream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User_PDW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where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c.user_id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u.user_ID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728420" y="2656670"/>
            <a:ext cx="971550" cy="25977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50" dirty="0"/>
              <a:t>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8043" y="4275075"/>
            <a:ext cx="2211076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75" dirty="0"/>
              <a:t>External table referring to data in HDFS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453419" y="3961354"/>
            <a:ext cx="394749" cy="300082"/>
            <a:chOff x="1451764" y="6180768"/>
            <a:chExt cx="526332" cy="400110"/>
          </a:xfrm>
        </p:grpSpPr>
        <p:sp>
          <p:nvSpPr>
            <p:cNvPr id="25" name="Oval 24"/>
            <p:cNvSpPr/>
            <p:nvPr/>
          </p:nvSpPr>
          <p:spPr>
            <a:xfrm>
              <a:off x="1513515" y="6195426"/>
              <a:ext cx="375272" cy="333957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24" name="TextBox 23"/>
            <p:cNvSpPr txBox="1"/>
            <p:nvPr/>
          </p:nvSpPr>
          <p:spPr>
            <a:xfrm>
              <a:off x="1451764" y="6180768"/>
              <a:ext cx="526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1.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517753" y="2330734"/>
            <a:ext cx="3330838" cy="668193"/>
            <a:chOff x="4517753" y="2330734"/>
            <a:chExt cx="3330838" cy="668193"/>
          </a:xfrm>
        </p:grpSpPr>
        <p:sp>
          <p:nvSpPr>
            <p:cNvPr id="19" name="TextBox 18"/>
            <p:cNvSpPr txBox="1"/>
            <p:nvPr/>
          </p:nvSpPr>
          <p:spPr>
            <a:xfrm>
              <a:off x="5603603" y="2330734"/>
              <a:ext cx="2244988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75" dirty="0"/>
                <a:t>New external table created with results of the join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4517753" y="2561566"/>
              <a:ext cx="1200150" cy="43736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/>
              <a:tailEnd type="triangle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4865954" y="2504023"/>
              <a:ext cx="332299" cy="300082"/>
              <a:chOff x="1502757" y="6182847"/>
              <a:chExt cx="443065" cy="400109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1513515" y="6195426"/>
                <a:ext cx="375272" cy="333957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35" name="TextBox 34"/>
              <p:cNvSpPr txBox="1"/>
              <p:nvPr/>
            </p:nvSpPr>
            <p:spPr>
              <a:xfrm>
                <a:off x="1502757" y="6182847"/>
                <a:ext cx="443065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/>
                  <a:t>3.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17548" y="3877404"/>
            <a:ext cx="4586698" cy="850389"/>
            <a:chOff x="317548" y="3877404"/>
            <a:chExt cx="4586698" cy="850389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1203373" y="3897845"/>
              <a:ext cx="0" cy="40080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/>
              <a:tailEnd type="triangle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317548" y="3946089"/>
              <a:ext cx="1771650" cy="641101"/>
              <a:chOff x="317548" y="3946089"/>
              <a:chExt cx="1771650" cy="641101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317548" y="4298649"/>
                <a:ext cx="1771650" cy="288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75" dirty="0"/>
                  <a:t>PDW data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782126" y="3946089"/>
                <a:ext cx="332299" cy="300082"/>
                <a:chOff x="948047" y="6182719"/>
                <a:chExt cx="443066" cy="400109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996910" y="6195426"/>
                  <a:ext cx="375272" cy="333957"/>
                </a:xfrm>
                <a:prstGeom prst="ellipse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948047" y="6182719"/>
                  <a:ext cx="443066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50" dirty="0"/>
                    <a:t>2.</a:t>
                  </a:r>
                </a:p>
              </p:txBody>
            </p:sp>
          </p:grpSp>
        </p:grpSp>
        <p:grpSp>
          <p:nvGrpSpPr>
            <p:cNvPr id="4" name="Group 3"/>
            <p:cNvGrpSpPr/>
            <p:nvPr/>
          </p:nvGrpSpPr>
          <p:grpSpPr>
            <a:xfrm>
              <a:off x="2561096" y="3877404"/>
              <a:ext cx="2343150" cy="850389"/>
              <a:chOff x="2561096" y="3877404"/>
              <a:chExt cx="2343150" cy="850389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561096" y="4243045"/>
                <a:ext cx="2343150" cy="484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75" dirty="0"/>
                  <a:t>Joining incoming data from HDFS with PDW data</a:t>
                </a: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018295" y="3939384"/>
                <a:ext cx="332299" cy="300082"/>
                <a:chOff x="1502757" y="6182847"/>
                <a:chExt cx="443065" cy="400109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1513515" y="6195426"/>
                  <a:ext cx="375272" cy="333957"/>
                </a:xfrm>
                <a:prstGeom prst="ellipse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502757" y="6182847"/>
                  <a:ext cx="443065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50" dirty="0"/>
                    <a:t>2.</a:t>
                  </a:r>
                </a:p>
              </p:txBody>
            </p:sp>
          </p:grpSp>
          <p:cxnSp>
            <p:nvCxnSpPr>
              <p:cNvPr id="38" name="Straight Arrow Connector 37"/>
              <p:cNvCxnSpPr/>
              <p:nvPr/>
            </p:nvCxnSpPr>
            <p:spPr>
              <a:xfrm flipV="1">
                <a:off x="3370236" y="3877404"/>
                <a:ext cx="0" cy="40080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headEnd type="none"/>
                <a:tailEnd type="triangle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Straight Arrow Connector 38"/>
          <p:cNvCxnSpPr/>
          <p:nvPr/>
        </p:nvCxnSpPr>
        <p:spPr>
          <a:xfrm flipH="1" flipV="1">
            <a:off x="6879076" y="3688597"/>
            <a:ext cx="2583" cy="61005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/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57400"/>
            <a:ext cx="9144000" cy="971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9854" y="2292296"/>
            <a:ext cx="9523708" cy="5826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sz="2700" dirty="0">
                <a:solidFill>
                  <a:schemeClr val="bg2"/>
                </a:solidFill>
              </a:rPr>
              <a:t>Configuration &amp; Prerequisites for enabling </a:t>
            </a:r>
            <a:r>
              <a:rPr lang="en-US" sz="2700" dirty="0" err="1" smtClean="0">
                <a:solidFill>
                  <a:schemeClr val="bg2"/>
                </a:solidFill>
              </a:rPr>
              <a:t>Polybase</a:t>
            </a:r>
            <a:endParaRPr lang="en-US" sz="2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49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Enabling </a:t>
            </a:r>
            <a:r>
              <a:rPr lang="en-US" sz="2400" dirty="0" err="1" smtClean="0"/>
              <a:t>Polybase</a:t>
            </a:r>
            <a:r>
              <a:rPr lang="en-US" sz="2400" dirty="0" smtClean="0"/>
              <a:t> functionality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08" y="882312"/>
            <a:ext cx="8717796" cy="3681939"/>
          </a:xfrm>
        </p:spPr>
        <p:txBody>
          <a:bodyPr>
            <a:normAutofit fontScale="85000" lnSpcReduction="20000"/>
          </a:bodyPr>
          <a:lstStyle/>
          <a:p>
            <a:r>
              <a:rPr lang="en-US" sz="2300" dirty="0" smtClean="0"/>
              <a:t>1. Prerequisite – Java </a:t>
            </a:r>
            <a:r>
              <a:rPr lang="en-US" sz="2300" dirty="0" err="1" smtClean="0"/>
              <a:t>RunTime</a:t>
            </a:r>
            <a:r>
              <a:rPr lang="en-US" sz="2300" dirty="0" smtClean="0"/>
              <a:t> Environment </a:t>
            </a:r>
          </a:p>
          <a:p>
            <a:pPr lvl="2"/>
            <a:r>
              <a:rPr lang="en-US" dirty="0" smtClean="0"/>
              <a:t>Downloading and installing Oracle’s JRE 1.6.x (&gt; latest update version strongly recommended)</a:t>
            </a:r>
          </a:p>
          <a:p>
            <a:pPr lvl="2"/>
            <a:r>
              <a:rPr lang="en-US" dirty="0" smtClean="0"/>
              <a:t>New setup action/installation routine to install JRE [setup.exe /action=</a:t>
            </a:r>
            <a:r>
              <a:rPr lang="en-US" dirty="0" err="1" smtClean="0"/>
              <a:t>InstallJre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r>
              <a:rPr lang="en-US" sz="2300" dirty="0" smtClean="0"/>
              <a:t>2</a:t>
            </a:r>
            <a:r>
              <a:rPr lang="en-US" dirty="0" smtClean="0"/>
              <a:t>. </a:t>
            </a:r>
            <a:r>
              <a:rPr lang="en-US" sz="2300" dirty="0" smtClean="0"/>
              <a:t>Enabling </a:t>
            </a:r>
            <a:r>
              <a:rPr lang="en-US" sz="2300" dirty="0" err="1" smtClean="0"/>
              <a:t>Polybase</a:t>
            </a:r>
            <a:r>
              <a:rPr lang="en-US" sz="2300" dirty="0" smtClean="0"/>
              <a:t> via </a:t>
            </a:r>
            <a:r>
              <a:rPr lang="en-US" sz="2300" dirty="0" err="1" smtClean="0"/>
              <a:t>sp_configure</a:t>
            </a:r>
            <a:r>
              <a:rPr lang="en-US" sz="2300" dirty="0" smtClean="0"/>
              <a:t> &amp; Reconfigure</a:t>
            </a:r>
          </a:p>
          <a:p>
            <a:pPr lvl="2"/>
            <a:r>
              <a:rPr lang="en-US" dirty="0" smtClean="0"/>
              <a:t>Introducing new attribute/parameter ‘</a:t>
            </a:r>
            <a:r>
              <a:rPr lang="en-US" dirty="0" err="1" smtClean="0"/>
              <a:t>Hadoop</a:t>
            </a:r>
            <a:r>
              <a:rPr lang="en-US" dirty="0" smtClean="0"/>
              <a:t> connectivity’</a:t>
            </a:r>
          </a:p>
          <a:p>
            <a:pPr lvl="2"/>
            <a:r>
              <a:rPr lang="en-US" dirty="0" smtClean="0"/>
              <a:t>Four different configuration values {0; 1; 2; 3} :</a:t>
            </a:r>
          </a:p>
          <a:p>
            <a:pPr lvl="1"/>
            <a:endParaRPr lang="en-US" dirty="0" smtClean="0"/>
          </a:p>
          <a:p>
            <a:pPr marL="295275" lvl="2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exec 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</a:rPr>
              <a:t>sp_configure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 ‘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</a:rPr>
              <a:t>Hadoop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 connectivity, 1’ &gt; connectivity to HDP 1.1 on Windows Server </a:t>
            </a:r>
          </a:p>
          <a:p>
            <a:pPr marL="295275" lvl="2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exec 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</a:rPr>
              <a:t>sp_configure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 ‘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</a:rPr>
              <a:t>Hadoop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 connectivity, 2’ &gt; connectivity to HDP 1.1 on Linux </a:t>
            </a:r>
          </a:p>
          <a:p>
            <a:pPr marL="295275" lvl="2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exec 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</a:rPr>
              <a:t>sp_configure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 ‘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</a:rPr>
              <a:t>Hadoop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 connectivity, 3’ &gt; connectivity to CHD 4.0 on Linux</a:t>
            </a:r>
          </a:p>
          <a:p>
            <a:pPr marL="295275" lvl="2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exec 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</a:rPr>
              <a:t>sp_configure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 ‘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</a:rPr>
              <a:t>Hadoop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 connectivity, 0’ &gt; disabling 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</a:rPr>
              <a:t>Polybase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 (default)</a:t>
            </a:r>
          </a:p>
          <a:p>
            <a:pPr lvl="1"/>
            <a:endParaRPr lang="en-US" dirty="0" smtClean="0"/>
          </a:p>
          <a:p>
            <a:pPr marL="0" lvl="1" indent="0">
              <a:buNone/>
            </a:pPr>
            <a:r>
              <a:rPr lang="en-US" sz="2300" dirty="0" smtClean="0"/>
              <a:t>3</a:t>
            </a:r>
            <a:r>
              <a:rPr lang="en-US" dirty="0" smtClean="0"/>
              <a:t>. </a:t>
            </a:r>
            <a:r>
              <a:rPr lang="en-US" sz="2300" dirty="0" smtClean="0"/>
              <a:t>Execution of Reconfigure and restart of engine service needed </a:t>
            </a:r>
          </a:p>
          <a:p>
            <a:pPr lvl="2"/>
            <a:r>
              <a:rPr lang="en-US" dirty="0"/>
              <a:t>Aligning with SQL Server SMP behavior to persist system-wide configuration changes </a:t>
            </a:r>
          </a:p>
        </p:txBody>
      </p:sp>
    </p:spTree>
    <p:extLst>
      <p:ext uri="{BB962C8B-B14F-4D97-AF65-F5344CB8AC3E}">
        <p14:creationId xmlns:p14="http://schemas.microsoft.com/office/powerpoint/2010/main" val="60261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57400"/>
            <a:ext cx="9144000" cy="971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650" y="2286000"/>
            <a:ext cx="5600700" cy="8286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sz="2700" dirty="0" smtClean="0">
                <a:solidFill>
                  <a:schemeClr val="bg2"/>
                </a:solidFill>
              </a:rPr>
              <a:t>Summary</a:t>
            </a:r>
            <a:endParaRPr lang="en-US" sz="2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8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47" y="264354"/>
            <a:ext cx="7177653" cy="594122"/>
          </a:xfrm>
        </p:spPr>
        <p:txBody>
          <a:bodyPr>
            <a:normAutofit/>
          </a:bodyPr>
          <a:lstStyle/>
          <a:p>
            <a:r>
              <a:rPr lang="en-US" sz="2800" dirty="0" err="1"/>
              <a:t>Polybase</a:t>
            </a:r>
            <a:r>
              <a:rPr lang="en-US" sz="2800" dirty="0"/>
              <a:t> features in </a:t>
            </a:r>
            <a:r>
              <a:rPr lang="en-US" sz="2800" dirty="0" smtClean="0"/>
              <a:t>SQL Server PDW 2012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66" y="998479"/>
            <a:ext cx="7679410" cy="3651013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Introducing concept of External Tables and full SQL query access to data </a:t>
            </a:r>
            <a:r>
              <a:rPr lang="en-US" sz="1600" dirty="0" smtClean="0">
                <a:solidFill>
                  <a:schemeClr val="tx1"/>
                </a:solidFill>
              </a:rPr>
              <a:t>in </a:t>
            </a:r>
            <a:r>
              <a:rPr lang="en-US" sz="1600" dirty="0">
                <a:solidFill>
                  <a:schemeClr val="tx1"/>
                </a:solidFill>
              </a:rPr>
              <a:t>HDFS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Introducing HDFS bridge for direct &amp; fully parallelized </a:t>
            </a:r>
            <a:r>
              <a:rPr lang="en-US" sz="1600" dirty="0" smtClean="0">
                <a:solidFill>
                  <a:schemeClr val="tx1"/>
                </a:solidFill>
              </a:rPr>
              <a:t>access </a:t>
            </a:r>
            <a:r>
              <a:rPr lang="en-US" sz="1600" dirty="0">
                <a:solidFill>
                  <a:schemeClr val="tx1"/>
                </a:solidFill>
              </a:rPr>
              <a:t>of data in HDFS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Joining ‘on-the-fly’ PDW data with data from HDFS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sz="1600" dirty="0">
                <a:solidFill>
                  <a:schemeClr val="tx1"/>
                </a:solidFill>
              </a:rPr>
              <a:t>Basic/Minimal Statistic Support for data coming from HDFS 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Parallel import of data from HDFS in PDW tables for </a:t>
            </a:r>
            <a:r>
              <a:rPr lang="en-US" sz="1600" dirty="0" smtClean="0">
                <a:solidFill>
                  <a:schemeClr val="tx1"/>
                </a:solidFill>
              </a:rPr>
              <a:t>persistent </a:t>
            </a:r>
            <a:r>
              <a:rPr lang="en-US" sz="1600" dirty="0">
                <a:solidFill>
                  <a:schemeClr val="tx1"/>
                </a:solidFill>
              </a:rPr>
              <a:t>storage (CTAS)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Parallel export of PDW data into HDFS including </a:t>
            </a:r>
            <a:r>
              <a:rPr lang="en-US" sz="1600" dirty="0" smtClean="0">
                <a:solidFill>
                  <a:schemeClr val="tx1"/>
                </a:solidFill>
              </a:rPr>
              <a:t>‘</a:t>
            </a:r>
            <a:r>
              <a:rPr lang="en-US" sz="1600" dirty="0">
                <a:solidFill>
                  <a:schemeClr val="tx1"/>
                </a:solidFill>
              </a:rPr>
              <a:t>round-tripping’ of data (CETAS)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Support for various </a:t>
            </a:r>
            <a:r>
              <a:rPr lang="en-US" sz="1600" dirty="0" err="1">
                <a:solidFill>
                  <a:schemeClr val="tx1"/>
                </a:solidFill>
              </a:rPr>
              <a:t>Hadoop</a:t>
            </a:r>
            <a:r>
              <a:rPr lang="en-US" sz="1600" dirty="0">
                <a:solidFill>
                  <a:schemeClr val="tx1"/>
                </a:solidFill>
              </a:rPr>
              <a:t> distributions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6179" y="1052662"/>
            <a:ext cx="388335" cy="313952"/>
            <a:chOff x="3505200" y="4946175"/>
            <a:chExt cx="517780" cy="418603"/>
          </a:xfrm>
        </p:grpSpPr>
        <p:sp>
          <p:nvSpPr>
            <p:cNvPr id="5" name="Oval 4"/>
            <p:cNvSpPr/>
            <p:nvPr/>
          </p:nvSpPr>
          <p:spPr>
            <a:xfrm>
              <a:off x="3530175" y="4946175"/>
              <a:ext cx="438556" cy="40329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6" name="TextBox 5"/>
            <p:cNvSpPr txBox="1"/>
            <p:nvPr/>
          </p:nvSpPr>
          <p:spPr>
            <a:xfrm>
              <a:off x="3505200" y="4964668"/>
              <a:ext cx="517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1.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3692" y="1558549"/>
            <a:ext cx="388335" cy="313952"/>
            <a:chOff x="3505200" y="4946175"/>
            <a:chExt cx="517780" cy="418603"/>
          </a:xfrm>
        </p:grpSpPr>
        <p:sp>
          <p:nvSpPr>
            <p:cNvPr id="8" name="Oval 7"/>
            <p:cNvSpPr/>
            <p:nvPr/>
          </p:nvSpPr>
          <p:spPr>
            <a:xfrm>
              <a:off x="3530175" y="4946175"/>
              <a:ext cx="438556" cy="40329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9" name="TextBox 8"/>
            <p:cNvSpPr txBox="1"/>
            <p:nvPr/>
          </p:nvSpPr>
          <p:spPr>
            <a:xfrm>
              <a:off x="3505200" y="4964668"/>
              <a:ext cx="517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2.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39769" y="2100739"/>
            <a:ext cx="388335" cy="313952"/>
            <a:chOff x="3505200" y="4946175"/>
            <a:chExt cx="517780" cy="418603"/>
          </a:xfrm>
        </p:grpSpPr>
        <p:sp>
          <p:nvSpPr>
            <p:cNvPr id="13" name="Oval 12"/>
            <p:cNvSpPr/>
            <p:nvPr/>
          </p:nvSpPr>
          <p:spPr>
            <a:xfrm>
              <a:off x="3530175" y="4946175"/>
              <a:ext cx="438556" cy="40329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" name="TextBox 13"/>
            <p:cNvSpPr txBox="1"/>
            <p:nvPr/>
          </p:nvSpPr>
          <p:spPr>
            <a:xfrm>
              <a:off x="3505200" y="4964668"/>
              <a:ext cx="517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52588" y="2616310"/>
            <a:ext cx="388335" cy="313952"/>
            <a:chOff x="3505200" y="4946175"/>
            <a:chExt cx="517780" cy="418603"/>
          </a:xfrm>
        </p:grpSpPr>
        <p:sp>
          <p:nvSpPr>
            <p:cNvPr id="19" name="Oval 18"/>
            <p:cNvSpPr/>
            <p:nvPr/>
          </p:nvSpPr>
          <p:spPr>
            <a:xfrm>
              <a:off x="3530175" y="4946175"/>
              <a:ext cx="438556" cy="40329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20" name="TextBox 19"/>
            <p:cNvSpPr txBox="1"/>
            <p:nvPr/>
          </p:nvSpPr>
          <p:spPr>
            <a:xfrm>
              <a:off x="3505200" y="4964668"/>
              <a:ext cx="517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4.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46179" y="3147844"/>
            <a:ext cx="388335" cy="313952"/>
            <a:chOff x="3505200" y="4946175"/>
            <a:chExt cx="517780" cy="418603"/>
          </a:xfrm>
        </p:grpSpPr>
        <p:sp>
          <p:nvSpPr>
            <p:cNvPr id="25" name="Oval 24"/>
            <p:cNvSpPr/>
            <p:nvPr/>
          </p:nvSpPr>
          <p:spPr>
            <a:xfrm>
              <a:off x="3530175" y="4946175"/>
              <a:ext cx="438556" cy="40329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26" name="TextBox 25"/>
            <p:cNvSpPr txBox="1"/>
            <p:nvPr/>
          </p:nvSpPr>
          <p:spPr>
            <a:xfrm>
              <a:off x="3505200" y="4964668"/>
              <a:ext cx="517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5.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46179" y="3675755"/>
            <a:ext cx="388335" cy="313952"/>
            <a:chOff x="3505200" y="4946175"/>
            <a:chExt cx="517780" cy="418603"/>
          </a:xfrm>
        </p:grpSpPr>
        <p:sp>
          <p:nvSpPr>
            <p:cNvPr id="31" name="Oval 30"/>
            <p:cNvSpPr/>
            <p:nvPr/>
          </p:nvSpPr>
          <p:spPr>
            <a:xfrm>
              <a:off x="3530175" y="4946175"/>
              <a:ext cx="438556" cy="40329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32" name="TextBox 31"/>
            <p:cNvSpPr txBox="1"/>
            <p:nvPr/>
          </p:nvSpPr>
          <p:spPr>
            <a:xfrm>
              <a:off x="3505200" y="4964668"/>
              <a:ext cx="517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6.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48387" y="4208509"/>
            <a:ext cx="388335" cy="313952"/>
            <a:chOff x="3505200" y="4946175"/>
            <a:chExt cx="517780" cy="418603"/>
          </a:xfrm>
        </p:grpSpPr>
        <p:sp>
          <p:nvSpPr>
            <p:cNvPr id="38" name="Oval 37"/>
            <p:cNvSpPr/>
            <p:nvPr/>
          </p:nvSpPr>
          <p:spPr>
            <a:xfrm>
              <a:off x="3530175" y="4946175"/>
              <a:ext cx="438556" cy="40329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39" name="TextBox 38"/>
            <p:cNvSpPr txBox="1"/>
            <p:nvPr/>
          </p:nvSpPr>
          <p:spPr>
            <a:xfrm>
              <a:off x="3505200" y="4964668"/>
              <a:ext cx="517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7.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650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4355"/>
            <a:ext cx="8229600" cy="514350"/>
          </a:xfrm>
        </p:spPr>
        <p:txBody>
          <a:bodyPr/>
          <a:lstStyle/>
          <a:p>
            <a:r>
              <a:rPr lang="en-US" dirty="0" smtClean="0"/>
              <a:t>Related PASS Sessions &amp; References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" y="3352243"/>
            <a:ext cx="9144000" cy="4691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Online Advertising: Hybrid Approach to Large-Scale Data Analysis [DAV-303-M] – Friday April 12, 2:45pm-3:45pm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Speakers:</a:t>
            </a:r>
            <a:r>
              <a:rPr lang="en-US" sz="1400" dirty="0"/>
              <a:t> </a:t>
            </a:r>
            <a:r>
              <a:rPr lang="en-US" sz="1400" dirty="0" smtClean="0"/>
              <a:t>Dmitri Tchikatilov, Anna Skobodzinski, Trevor </a:t>
            </a:r>
            <a:r>
              <a:rPr lang="en-US" sz="1400" dirty="0" err="1" smtClean="0"/>
              <a:t>Attridge</a:t>
            </a:r>
            <a:r>
              <a:rPr lang="en-US" sz="1400" dirty="0" smtClean="0"/>
              <a:t>, Christian Bonilla @ Sheraton 3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" y="2455877"/>
            <a:ext cx="9144000" cy="478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2417131"/>
            <a:ext cx="9058759" cy="581791"/>
          </a:xfr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PDW Architecture Gets Real: Customer Implementations [</a:t>
            </a:r>
            <a:r>
              <a:rPr lang="en-US" sz="1400" dirty="0">
                <a:solidFill>
                  <a:schemeClr val="bg1"/>
                </a:solidFill>
              </a:rPr>
              <a:t>SA-300-M] - Friday April 12, </a:t>
            </a:r>
            <a:r>
              <a:rPr lang="en-US" sz="1400" dirty="0" smtClean="0">
                <a:solidFill>
                  <a:schemeClr val="bg1"/>
                </a:solidFill>
              </a:rPr>
              <a:t>10am-11am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Speakers: Murshed Zaman and Brian Walker @ Sheraton 3</a:t>
            </a:r>
          </a:p>
        </p:txBody>
      </p:sp>
      <p:sp>
        <p:nvSpPr>
          <p:cNvPr id="8" name="Rectangle 7"/>
          <p:cNvSpPr/>
          <p:nvPr/>
        </p:nvSpPr>
        <p:spPr>
          <a:xfrm>
            <a:off x="1" y="1482018"/>
            <a:ext cx="9144000" cy="5172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-20666" y="1491034"/>
            <a:ext cx="9058759" cy="581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 smtClean="0">
                <a:solidFill>
                  <a:schemeClr val="bg1"/>
                </a:solidFill>
              </a:rPr>
              <a:t>Polybase</a:t>
            </a:r>
            <a:r>
              <a:rPr lang="en-US" sz="1400" dirty="0" smtClean="0">
                <a:solidFill>
                  <a:schemeClr val="bg1"/>
                </a:solidFill>
              </a:rPr>
              <a:t> – SQL Server Website </a:t>
            </a:r>
            <a:r>
              <a:rPr lang="en-US" sz="1400" dirty="0">
                <a:solidFill>
                  <a:schemeClr val="bg1"/>
                </a:solidFill>
              </a:rPr>
              <a:t/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http://</a:t>
            </a:r>
            <a:r>
              <a:rPr lang="en-US" sz="1400" dirty="0" smtClean="0">
                <a:solidFill>
                  <a:schemeClr val="bg1"/>
                </a:solidFill>
              </a:rPr>
              <a:t>www.microsoft.com/en-us/sqlserver/solutions-technologies/data-warehousing/polybase.aspx </a:t>
            </a:r>
          </a:p>
        </p:txBody>
      </p:sp>
    </p:spTree>
    <p:extLst>
      <p:ext uri="{BB962C8B-B14F-4D97-AF65-F5344CB8AC3E}">
        <p14:creationId xmlns:p14="http://schemas.microsoft.com/office/powerpoint/2010/main" val="397279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634" y="294098"/>
            <a:ext cx="8229600" cy="514350"/>
          </a:xfrm>
        </p:spPr>
        <p:txBody>
          <a:bodyPr/>
          <a:lstStyle/>
          <a:p>
            <a:r>
              <a:rPr lang="en-US" dirty="0" smtClean="0"/>
              <a:t> Agenda	</a:t>
            </a:r>
            <a:endParaRPr lang="en-US" dirty="0"/>
          </a:p>
        </p:txBody>
      </p:sp>
      <p:sp>
        <p:nvSpPr>
          <p:cNvPr id="1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Motivation – Why </a:t>
            </a:r>
            <a:r>
              <a:rPr lang="en-US" dirty="0" err="1" smtClean="0"/>
              <a:t>Polybase</a:t>
            </a:r>
            <a:r>
              <a:rPr lang="en-US" dirty="0" smtClean="0"/>
              <a:t> at all? 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Concept of External </a:t>
            </a:r>
            <a:r>
              <a:rPr lang="en-US" dirty="0"/>
              <a:t>T</a:t>
            </a:r>
            <a:r>
              <a:rPr lang="en-US" dirty="0" smtClean="0"/>
              <a:t>ables 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Querying non-relational data in HDFS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Parallel </a:t>
            </a:r>
            <a:r>
              <a:rPr lang="en-US" dirty="0"/>
              <a:t>d</a:t>
            </a:r>
            <a:r>
              <a:rPr lang="en-US" dirty="0" smtClean="0"/>
              <a:t>ata import from HDFS &amp; data </a:t>
            </a:r>
            <a:r>
              <a:rPr lang="en-US" dirty="0"/>
              <a:t>e</a:t>
            </a:r>
            <a:r>
              <a:rPr lang="en-US" dirty="0" smtClean="0"/>
              <a:t>xport into HDFS 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Prerequisites &amp; Configuration settings 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3" indent="0"/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Win a Microsoft Surface Pro! 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4634" y="1246522"/>
            <a:ext cx="8229600" cy="34660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Complete an online </a:t>
            </a:r>
            <a:r>
              <a:rPr lang="en-US" sz="1800" b="1" dirty="0" smtClean="0"/>
              <a:t>SESSION EVALUATION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to be entered into the draw. </a:t>
            </a:r>
            <a:br>
              <a:rPr lang="en-US" sz="1800" dirty="0" smtClean="0"/>
            </a:b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Draw closes April 12, 11:59pm CT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Winners will be announced on the PASS BA </a:t>
            </a:r>
            <a:br>
              <a:rPr lang="en-US" sz="1800" dirty="0" smtClean="0"/>
            </a:br>
            <a:r>
              <a:rPr lang="en-US" sz="1800" dirty="0" smtClean="0"/>
              <a:t>Conference website and on Twitter. 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Go to </a:t>
            </a:r>
            <a:r>
              <a:rPr lang="en-US" sz="1800" b="1" dirty="0" smtClean="0"/>
              <a:t>passbaconference.com/</a:t>
            </a:r>
            <a:r>
              <a:rPr lang="en-US" sz="1800" b="1" dirty="0" err="1" smtClean="0"/>
              <a:t>evals</a:t>
            </a:r>
            <a:r>
              <a:rPr lang="en-US" sz="1800" b="1" dirty="0" smtClean="0"/>
              <a:t> </a:t>
            </a:r>
            <a:r>
              <a:rPr lang="en-US" sz="1800" dirty="0" smtClean="0"/>
              <a:t>or follow the </a:t>
            </a:r>
            <a:r>
              <a:rPr lang="en-US" sz="1800" b="1" dirty="0" smtClean="0"/>
              <a:t>QR code </a:t>
            </a:r>
            <a:r>
              <a:rPr lang="en-US" sz="1800" dirty="0" smtClean="0"/>
              <a:t>link displayed on session signage throughout the conference venue. 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endParaRPr lang="en-US" sz="1800" b="1" dirty="0"/>
          </a:p>
          <a:p>
            <a:pPr marL="0" lvl="3" indent="0">
              <a:buNone/>
            </a:pPr>
            <a:r>
              <a:rPr lang="en-US" sz="1900" i="1" dirty="0"/>
              <a:t>Your feedback is important and valuable. All </a:t>
            </a:r>
            <a:r>
              <a:rPr lang="en-US" sz="1900" i="1" dirty="0" smtClean="0"/>
              <a:t>feedback </a:t>
            </a:r>
            <a:r>
              <a:rPr lang="en-US" sz="1900" i="1" dirty="0"/>
              <a:t>will be used to improve and select </a:t>
            </a:r>
            <a:r>
              <a:rPr lang="en-US" sz="1900" i="1" dirty="0" smtClean="0"/>
              <a:t>sessions </a:t>
            </a:r>
            <a:r>
              <a:rPr lang="en-US" sz="1900" i="1" dirty="0"/>
              <a:t>for future events. </a:t>
            </a:r>
          </a:p>
          <a:p>
            <a:pPr marL="0" lvl="3" indent="0">
              <a:buNone/>
            </a:pPr>
            <a:endParaRPr lang="en-US" sz="2500" dirty="0" smtClean="0"/>
          </a:p>
          <a:p>
            <a:pPr lvl="2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304" y="915517"/>
            <a:ext cx="3445786" cy="193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8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54797" y="3459947"/>
            <a:ext cx="5374084" cy="706657"/>
          </a:xfrm>
        </p:spPr>
        <p:txBody>
          <a:bodyPr>
            <a:normAutofit/>
          </a:bodyPr>
          <a:lstStyle/>
          <a:p>
            <a:pPr algn="r"/>
            <a:r>
              <a:rPr lang="en-US" sz="5400" dirty="0" smtClean="0"/>
              <a:t>Thank you!</a:t>
            </a:r>
            <a:endParaRPr lang="en-US" sz="5400" dirty="0"/>
          </a:p>
        </p:txBody>
      </p:sp>
      <p:pic>
        <p:nvPicPr>
          <p:cNvPr id="8" name="Picture 7" descr="MSFT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13" y="4298844"/>
            <a:ext cx="1828833" cy="6726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7325" y="4202301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Diamond Sponsor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38" y="4432919"/>
            <a:ext cx="976029" cy="4044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1165" y="4171886"/>
            <a:ext cx="12362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Platinum Sponsor</a:t>
            </a:r>
          </a:p>
        </p:txBody>
      </p:sp>
    </p:spTree>
    <p:extLst>
      <p:ext uri="{BB962C8B-B14F-4D97-AF65-F5344CB8AC3E}">
        <p14:creationId xmlns:p14="http://schemas.microsoft.com/office/powerpoint/2010/main" val="40539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57400"/>
            <a:ext cx="9144000" cy="971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731" y="2314575"/>
            <a:ext cx="6988037" cy="45720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 Motivation – </a:t>
            </a:r>
            <a:r>
              <a:rPr lang="en-US" sz="2800" dirty="0" smtClean="0">
                <a:solidFill>
                  <a:schemeClr val="bg2"/>
                </a:solidFill>
              </a:rPr>
              <a:t>PDW &amp; </a:t>
            </a:r>
            <a:r>
              <a:rPr lang="en-US" sz="2800" dirty="0" err="1" smtClean="0">
                <a:solidFill>
                  <a:schemeClr val="bg2"/>
                </a:solidFill>
              </a:rPr>
              <a:t>Hadoop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155564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965785" y="3116424"/>
            <a:ext cx="1512909" cy="1042176"/>
            <a:chOff x="2965786" y="3284612"/>
            <a:chExt cx="1338468" cy="873988"/>
          </a:xfrm>
        </p:grpSpPr>
        <p:pic>
          <p:nvPicPr>
            <p:cNvPr id="19" name="Picture 2" descr="C:\Users\ruwenh\Pictures\appliancepic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2872" y="3284612"/>
              <a:ext cx="651382" cy="87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ruwenh\Pictures\appliancepic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5786" y="3284612"/>
              <a:ext cx="651382" cy="87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5"/>
                </a:solidFill>
              </a:rPr>
              <a:t>SQL Server PDW Appliance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87507" y="1240528"/>
            <a:ext cx="1627321" cy="1463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kern="0" dirty="0" smtClean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Shared-Nothing Parallel DBSM</a:t>
            </a:r>
            <a:endParaRPr lang="en-US" b="1" kern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69924" y="1240528"/>
            <a:ext cx="1627321" cy="1463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kern="0" dirty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Scalable Solution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18604" y="1240528"/>
            <a:ext cx="1627321" cy="1463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kern="0" dirty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Standards based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13666" y="1240528"/>
            <a:ext cx="1627321" cy="146304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kern="0" dirty="0" smtClean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Pre-packaged </a:t>
            </a:r>
            <a:endParaRPr lang="en-US" b="1" kern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" name="Picture 2" descr="C:\Users\ruwenh\Pictures\appliance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485" y="3196698"/>
            <a:ext cx="716904" cy="96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5397560" y="2967925"/>
            <a:ext cx="2529823" cy="1221671"/>
            <a:chOff x="5397560" y="3284612"/>
            <a:chExt cx="1990185" cy="873988"/>
          </a:xfrm>
        </p:grpSpPr>
        <p:pic>
          <p:nvPicPr>
            <p:cNvPr id="21" name="Picture 2" descr="C:\Users\ruwenh\Pictures\appliancepic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646" y="3284612"/>
              <a:ext cx="651382" cy="87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C:\Users\ruwenh\Pictures\appliancepic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60" y="3284612"/>
              <a:ext cx="651382" cy="87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C:\Users\ruwenh\Pictures\appliancepic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6363" y="3284612"/>
              <a:ext cx="651382" cy="87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ight Arrow 27"/>
          <p:cNvSpPr/>
          <p:nvPr/>
        </p:nvSpPr>
        <p:spPr>
          <a:xfrm>
            <a:off x="1229075" y="4215540"/>
            <a:ext cx="6698308" cy="15105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4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5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4634" y="224355"/>
            <a:ext cx="8229600" cy="562595"/>
          </a:xfrm>
        </p:spPr>
        <p:txBody>
          <a:bodyPr/>
          <a:lstStyle/>
          <a:p>
            <a:r>
              <a:rPr lang="en-US" sz="2800" dirty="0" smtClean="0"/>
              <a:t>Query Processing in SQL PDW (in a nutshell) </a:t>
            </a:r>
            <a:endParaRPr lang="en-US" sz="2800" dirty="0"/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77494" y="807490"/>
            <a:ext cx="9120752" cy="1111854"/>
          </a:xfrm>
        </p:spPr>
        <p:txBody>
          <a:bodyPr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1600" dirty="0" smtClean="0"/>
              <a:t>User data resides in compute nodes (distributed or replicated); control node obtains metadata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600" dirty="0" smtClean="0"/>
              <a:t>Leveraging SQL Server on control node as query processing aid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600" dirty="0" smtClean="0"/>
              <a:t>DSQL Plan may include DMS plan for moving data (e.g. for join-incompatible queries)</a:t>
            </a:r>
            <a:endParaRPr lang="en-US" sz="1600" dirty="0"/>
          </a:p>
        </p:txBody>
      </p:sp>
      <p:sp>
        <p:nvSpPr>
          <p:cNvPr id="2" name="Flowchart: Magnetic Disk 1"/>
          <p:cNvSpPr/>
          <p:nvPr/>
        </p:nvSpPr>
        <p:spPr>
          <a:xfrm>
            <a:off x="2709919" y="3186514"/>
            <a:ext cx="866663" cy="102870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Flowchart: Magnetic Disk 4"/>
          <p:cNvSpPr/>
          <p:nvPr/>
        </p:nvSpPr>
        <p:spPr>
          <a:xfrm>
            <a:off x="4457700" y="3333759"/>
            <a:ext cx="628650" cy="740261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Flowchart: Magnetic Disk 6"/>
          <p:cNvSpPr/>
          <p:nvPr/>
        </p:nvSpPr>
        <p:spPr>
          <a:xfrm>
            <a:off x="5372100" y="3326700"/>
            <a:ext cx="628650" cy="740261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Flowchart: Magnetic Disk 7"/>
          <p:cNvSpPr/>
          <p:nvPr/>
        </p:nvSpPr>
        <p:spPr>
          <a:xfrm>
            <a:off x="6457950" y="3328380"/>
            <a:ext cx="628650" cy="740261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100380" y="3723042"/>
            <a:ext cx="1242770" cy="8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43550" y="3846092"/>
            <a:ext cx="14287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14574" y="2822259"/>
            <a:ext cx="5194619" cy="1895415"/>
            <a:chOff x="2314574" y="2808641"/>
            <a:chExt cx="5194619" cy="1909033"/>
          </a:xfrm>
        </p:grpSpPr>
        <p:sp>
          <p:nvSpPr>
            <p:cNvPr id="11" name="Rectangle 10"/>
            <p:cNvSpPr/>
            <p:nvPr/>
          </p:nvSpPr>
          <p:spPr>
            <a:xfrm>
              <a:off x="2571750" y="2808641"/>
              <a:ext cx="4686300" cy="19090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14574" y="4176713"/>
              <a:ext cx="165735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Control Node </a:t>
              </a:r>
              <a:br>
                <a:rPr lang="en-US" sz="1350" dirty="0"/>
              </a:br>
              <a:r>
                <a:rPr lang="en-US" sz="1350" dirty="0"/>
                <a:t>[Shell DB]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78867" y="4163223"/>
              <a:ext cx="142875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Compute</a:t>
              </a:r>
              <a:br>
                <a:rPr lang="en-US" sz="1350" dirty="0"/>
              </a:br>
              <a:r>
                <a:rPr lang="en-US" sz="1350" dirty="0"/>
                <a:t>Node 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41885" y="4174049"/>
              <a:ext cx="142875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Compute</a:t>
              </a:r>
              <a:br>
                <a:rPr lang="en-US" sz="1350" dirty="0"/>
              </a:br>
              <a:r>
                <a:rPr lang="en-US" sz="1350" dirty="0"/>
                <a:t>Node 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80443" y="4178814"/>
              <a:ext cx="142875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Compute</a:t>
              </a:r>
              <a:br>
                <a:rPr lang="en-US" sz="1350" dirty="0"/>
              </a:br>
              <a:r>
                <a:rPr lang="en-US" sz="1350" dirty="0"/>
                <a:t>Node n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520061" y="3723041"/>
            <a:ext cx="2395089" cy="123051"/>
            <a:chOff x="5226648" y="3352800"/>
            <a:chExt cx="3193452" cy="164068"/>
          </a:xfrm>
        </p:grpSpPr>
        <p:sp>
          <p:nvSpPr>
            <p:cNvPr id="23" name="Rectangle 22"/>
            <p:cNvSpPr/>
            <p:nvPr/>
          </p:nvSpPr>
          <p:spPr>
            <a:xfrm>
              <a:off x="5226648" y="3364468"/>
              <a:ext cx="495300" cy="152400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477000" y="3352800"/>
              <a:ext cx="495300" cy="152400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924800" y="3352800"/>
              <a:ext cx="495300" cy="152400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988317" y="2152443"/>
            <a:ext cx="1440683" cy="1227698"/>
            <a:chOff x="1127088" y="3355538"/>
            <a:chExt cx="1920911" cy="1636931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2667001" y="4306669"/>
              <a:ext cx="0" cy="685800"/>
            </a:xfrm>
            <a:prstGeom prst="straightConnector1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1127088" y="3355538"/>
              <a:ext cx="1920911" cy="798731"/>
              <a:chOff x="1127088" y="3355538"/>
              <a:chExt cx="1920911" cy="798731"/>
            </a:xfrm>
          </p:grpSpPr>
          <p:sp>
            <p:nvSpPr>
              <p:cNvPr id="27" name="Vertical Scroll 26"/>
              <p:cNvSpPr/>
              <p:nvPr/>
            </p:nvSpPr>
            <p:spPr>
              <a:xfrm>
                <a:off x="2225712" y="3392269"/>
                <a:ext cx="822287" cy="762000"/>
              </a:xfrm>
              <a:prstGeom prst="verticalScroll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127088" y="3355538"/>
                <a:ext cx="1539912" cy="6771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sz="1350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DSQL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plan</a:t>
                </a: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3426186" y="2105782"/>
            <a:ext cx="3303227" cy="1217855"/>
            <a:chOff x="3044247" y="3292461"/>
            <a:chExt cx="4404303" cy="1623806"/>
          </a:xfrm>
        </p:grpSpPr>
        <p:sp>
          <p:nvSpPr>
            <p:cNvPr id="34" name="Freeform 33"/>
            <p:cNvSpPr/>
            <p:nvPr/>
          </p:nvSpPr>
          <p:spPr>
            <a:xfrm rot="397644">
              <a:off x="3110486" y="3793028"/>
              <a:ext cx="1639233" cy="1026661"/>
            </a:xfrm>
            <a:custGeom>
              <a:avLst/>
              <a:gdLst>
                <a:gd name="connsiteX0" fmla="*/ 0 w 1688950"/>
                <a:gd name="connsiteY0" fmla="*/ 289647 h 1300865"/>
                <a:gd name="connsiteX1" fmla="*/ 1290917 w 1688950"/>
                <a:gd name="connsiteY1" fmla="*/ 63736 h 1300865"/>
                <a:gd name="connsiteX2" fmla="*/ 1688950 w 1688950"/>
                <a:gd name="connsiteY2" fmla="*/ 1300865 h 130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8950" h="1300865">
                  <a:moveTo>
                    <a:pt x="0" y="289647"/>
                  </a:moveTo>
                  <a:cubicBezTo>
                    <a:pt x="504712" y="92423"/>
                    <a:pt x="1009425" y="-104800"/>
                    <a:pt x="1290917" y="63736"/>
                  </a:cubicBezTo>
                  <a:cubicBezTo>
                    <a:pt x="1572409" y="232272"/>
                    <a:pt x="1630679" y="766568"/>
                    <a:pt x="1688950" y="130086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Freeform 34"/>
            <p:cNvSpPr/>
            <p:nvPr/>
          </p:nvSpPr>
          <p:spPr>
            <a:xfrm rot="187921">
              <a:off x="3044247" y="3565599"/>
              <a:ext cx="2952751" cy="1270954"/>
            </a:xfrm>
            <a:custGeom>
              <a:avLst/>
              <a:gdLst>
                <a:gd name="connsiteX0" fmla="*/ 0 w 1688950"/>
                <a:gd name="connsiteY0" fmla="*/ 289647 h 1300865"/>
                <a:gd name="connsiteX1" fmla="*/ 1290917 w 1688950"/>
                <a:gd name="connsiteY1" fmla="*/ 63736 h 1300865"/>
                <a:gd name="connsiteX2" fmla="*/ 1688950 w 1688950"/>
                <a:gd name="connsiteY2" fmla="*/ 1300865 h 130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8950" h="1300865">
                  <a:moveTo>
                    <a:pt x="0" y="289647"/>
                  </a:moveTo>
                  <a:cubicBezTo>
                    <a:pt x="504712" y="92423"/>
                    <a:pt x="1009425" y="-104800"/>
                    <a:pt x="1290917" y="63736"/>
                  </a:cubicBezTo>
                  <a:cubicBezTo>
                    <a:pt x="1572409" y="232272"/>
                    <a:pt x="1630679" y="766568"/>
                    <a:pt x="1688950" y="130086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3061448" y="3292461"/>
              <a:ext cx="4387102" cy="1623806"/>
            </a:xfrm>
            <a:custGeom>
              <a:avLst/>
              <a:gdLst>
                <a:gd name="connsiteX0" fmla="*/ 0 w 1688950"/>
                <a:gd name="connsiteY0" fmla="*/ 289647 h 1300865"/>
                <a:gd name="connsiteX1" fmla="*/ 1290917 w 1688950"/>
                <a:gd name="connsiteY1" fmla="*/ 63736 h 1300865"/>
                <a:gd name="connsiteX2" fmla="*/ 1688950 w 1688950"/>
                <a:gd name="connsiteY2" fmla="*/ 1300865 h 130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8950" h="1300865">
                  <a:moveTo>
                    <a:pt x="0" y="289647"/>
                  </a:moveTo>
                  <a:cubicBezTo>
                    <a:pt x="504712" y="92423"/>
                    <a:pt x="1009425" y="-104800"/>
                    <a:pt x="1290917" y="63736"/>
                  </a:cubicBezTo>
                  <a:cubicBezTo>
                    <a:pt x="1572409" y="232272"/>
                    <a:pt x="1630679" y="766568"/>
                    <a:pt x="1688950" y="130086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60753" y="3380141"/>
            <a:ext cx="17422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smtClean="0"/>
              <a:t>‘</a:t>
            </a:r>
            <a:r>
              <a:rPr lang="en-US" sz="1350" dirty="0" err="1" smtClean="0"/>
              <a:t>Optimizable</a:t>
            </a:r>
            <a:r>
              <a:rPr lang="en-US" sz="1350" dirty="0" smtClean="0"/>
              <a:t> query’</a:t>
            </a:r>
            <a:endParaRPr lang="en-US" sz="1350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76582" y="3696584"/>
            <a:ext cx="2881368" cy="7060"/>
            <a:chOff x="3244775" y="5412478"/>
            <a:chExt cx="3841824" cy="9410"/>
          </a:xfrm>
        </p:grpSpPr>
        <p:cxnSp>
          <p:nvCxnSpPr>
            <p:cNvPr id="43" name="Straight Arrow Connector 42"/>
            <p:cNvCxnSpPr>
              <a:stCxn id="5" idx="4"/>
              <a:endCxn id="7" idx="2"/>
            </p:cNvCxnSpPr>
            <p:nvPr/>
          </p:nvCxnSpPr>
          <p:spPr>
            <a:xfrm flipV="1">
              <a:off x="5257799" y="5412478"/>
              <a:ext cx="381000" cy="94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7" idx="4"/>
              <a:endCxn id="8" idx="2"/>
            </p:cNvCxnSpPr>
            <p:nvPr/>
          </p:nvCxnSpPr>
          <p:spPr>
            <a:xfrm>
              <a:off x="6476999" y="5412612"/>
              <a:ext cx="609600" cy="223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" idx="4"/>
              <a:endCxn id="5" idx="2"/>
            </p:cNvCxnSpPr>
            <p:nvPr/>
          </p:nvCxnSpPr>
          <p:spPr>
            <a:xfrm>
              <a:off x="3244775" y="5417855"/>
              <a:ext cx="1174824" cy="403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2790180" y="3644357"/>
            <a:ext cx="222634" cy="33084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TextBox 54"/>
          <p:cNvSpPr txBox="1"/>
          <p:nvPr/>
        </p:nvSpPr>
        <p:spPr>
          <a:xfrm>
            <a:off x="6280047" y="2158423"/>
            <a:ext cx="11549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Plan </a:t>
            </a:r>
            <a:br>
              <a:rPr lang="en-US" sz="1350" dirty="0"/>
            </a:br>
            <a:r>
              <a:rPr lang="en-US" sz="1350" dirty="0"/>
              <a:t>Injection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474216" y="3433834"/>
            <a:ext cx="11549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DMS op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9617" y="3768903"/>
            <a:ext cx="20374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smtClean="0"/>
              <a:t>(e.g. SELECT)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66536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 animBg="1"/>
      <p:bldP spid="15" grpId="0"/>
      <p:bldP spid="54" grpId="0" animBg="1"/>
      <p:bldP spid="55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10" y="167749"/>
            <a:ext cx="6172200" cy="4967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New World of Big Data	</a:t>
            </a:r>
            <a:endParaRPr lang="en-US" dirty="0"/>
          </a:p>
        </p:txBody>
      </p:sp>
      <p:sp>
        <p:nvSpPr>
          <p:cNvPr id="138" name="Content Placeholder 2"/>
          <p:cNvSpPr>
            <a:spLocks noGrp="1"/>
          </p:cNvSpPr>
          <p:nvPr>
            <p:ph idx="1"/>
          </p:nvPr>
        </p:nvSpPr>
        <p:spPr>
          <a:xfrm>
            <a:off x="516835" y="824120"/>
            <a:ext cx="7885043" cy="1314450"/>
          </a:xfrm>
        </p:spPr>
        <p:txBody>
          <a:bodyPr>
            <a:noAutofit/>
          </a:bodyPr>
          <a:lstStyle/>
          <a:p>
            <a:r>
              <a:rPr lang="en-US" sz="1800" smtClean="0">
                <a:solidFill>
                  <a:schemeClr val="tx1"/>
                </a:solidFill>
              </a:rPr>
              <a:t>New emerging applications </a:t>
            </a:r>
          </a:p>
          <a:p>
            <a:pPr lvl="1">
              <a:buFont typeface="Arial" pitchFamily="34" charset="0"/>
              <a:buChar char="•"/>
            </a:pPr>
            <a:r>
              <a:rPr lang="en-US" sz="1600" smtClean="0">
                <a:solidFill>
                  <a:schemeClr val="tx1"/>
                </a:solidFill>
              </a:rPr>
              <a:t>generating massive amount of non-relational data</a:t>
            </a:r>
          </a:p>
          <a:p>
            <a:r>
              <a:rPr lang="en-US" sz="1800" smtClean="0">
                <a:solidFill>
                  <a:schemeClr val="tx1"/>
                </a:solidFill>
              </a:rPr>
              <a:t>New challenges for advanced data analysis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smtClean="0">
                <a:solidFill>
                  <a:schemeClr val="tx1"/>
                </a:solidFill>
              </a:rPr>
              <a:t>techniques required to integrate relational with non-relational data 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428751" y="2343150"/>
            <a:ext cx="2114549" cy="2317689"/>
            <a:chOff x="228600" y="2777148"/>
            <a:chExt cx="2427817" cy="3090252"/>
          </a:xfrm>
        </p:grpSpPr>
        <p:sp>
          <p:nvSpPr>
            <p:cNvPr id="4" name="Rectangle 3"/>
            <p:cNvSpPr/>
            <p:nvPr/>
          </p:nvSpPr>
          <p:spPr bwMode="auto">
            <a:xfrm>
              <a:off x="228600" y="2777148"/>
              <a:ext cx="2362200" cy="307196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68577" tIns="34289" rIns="68577" bIns="3428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39"/>
              <a:endParaRPr lang="en-US" sz="13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28600" y="5405735"/>
              <a:ext cx="2362200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8580" tIns="68580" rIns="68580" bIns="6858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121832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ln>
                  <a:solidFill>
                    <a:schemeClr val="bg1">
                      <a:alpha val="0"/>
                    </a:schemeClr>
                  </a:solidFill>
                </a:ln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533" y="4301148"/>
              <a:ext cx="947871" cy="725036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629659" y="2980011"/>
              <a:ext cx="767579" cy="616971"/>
              <a:chOff x="4490221" y="3167391"/>
              <a:chExt cx="767579" cy="616971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490221" y="3194496"/>
                <a:ext cx="762000" cy="589866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495800" y="3167391"/>
                <a:ext cx="762000" cy="615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Social </a:t>
                </a:r>
                <a:br>
                  <a:rPr lang="en-US" sz="1200" dirty="0"/>
                </a:br>
                <a:r>
                  <a:rPr lang="en-US" sz="1200" dirty="0"/>
                  <a:t>Apps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424516" y="3005748"/>
              <a:ext cx="838200" cy="615554"/>
              <a:chOff x="4439046" y="3189511"/>
              <a:chExt cx="838200" cy="615554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4495800" y="3194496"/>
                <a:ext cx="762000" cy="589866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39046" y="3189511"/>
                <a:ext cx="838200" cy="615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Sensor </a:t>
                </a:r>
                <a:br>
                  <a:rPr lang="en-US" sz="1200" dirty="0"/>
                </a:br>
                <a:r>
                  <a:rPr lang="en-US" sz="1200" dirty="0"/>
                  <a:t>&amp; RFID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21351" y="3637524"/>
              <a:ext cx="990600" cy="618202"/>
              <a:chOff x="4382627" y="3194496"/>
              <a:chExt cx="990600" cy="618202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495800" y="3194496"/>
                <a:ext cx="762000" cy="589866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382627" y="3197145"/>
                <a:ext cx="99060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Mobile </a:t>
                </a:r>
                <a:br>
                  <a:rPr lang="en-US" sz="1200" dirty="0"/>
                </a:br>
                <a:r>
                  <a:rPr lang="en-US" sz="1200" dirty="0"/>
                  <a:t>Apps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413616" y="3640986"/>
              <a:ext cx="838200" cy="615553"/>
              <a:chOff x="4462330" y="3185974"/>
              <a:chExt cx="838200" cy="615553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4524030" y="3194496"/>
                <a:ext cx="762000" cy="589866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462330" y="3185974"/>
                <a:ext cx="83820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Web</a:t>
                </a:r>
                <a:br>
                  <a:rPr lang="en-US" sz="1200" dirty="0"/>
                </a:br>
                <a:r>
                  <a:rPr lang="en-US" sz="1200" dirty="0"/>
                  <a:t>Apps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32317" y="5444148"/>
              <a:ext cx="23241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Non-Relational data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537460" y="2343150"/>
            <a:ext cx="2006340" cy="2317689"/>
            <a:chOff x="228600" y="2777148"/>
            <a:chExt cx="2362200" cy="3090252"/>
          </a:xfrm>
        </p:grpSpPr>
        <p:sp>
          <p:nvSpPr>
            <p:cNvPr id="70" name="Rectangle 69"/>
            <p:cNvSpPr/>
            <p:nvPr/>
          </p:nvSpPr>
          <p:spPr bwMode="auto">
            <a:xfrm>
              <a:off x="228600" y="2777148"/>
              <a:ext cx="2362200" cy="307196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68577" tIns="34289" rIns="68577" bIns="3428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39"/>
              <a:endParaRPr lang="en-US" sz="13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28600" y="5405735"/>
              <a:ext cx="2362200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8580" tIns="68580" rIns="68580" bIns="6858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121832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ln>
                  <a:solidFill>
                    <a:schemeClr val="bg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66700" y="5444148"/>
              <a:ext cx="23241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Relational data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86150" y="2829952"/>
            <a:ext cx="2057400" cy="599048"/>
            <a:chOff x="3124200" y="3773269"/>
            <a:chExt cx="2743200" cy="798731"/>
          </a:xfrm>
        </p:grpSpPr>
        <p:cxnSp>
          <p:nvCxnSpPr>
            <p:cNvPr id="1025" name="Straight Arrow Connector 1024"/>
            <p:cNvCxnSpPr/>
            <p:nvPr/>
          </p:nvCxnSpPr>
          <p:spPr>
            <a:xfrm>
              <a:off x="3733800" y="4571999"/>
              <a:ext cx="1600200" cy="1"/>
            </a:xfrm>
            <a:prstGeom prst="straightConnector1">
              <a:avLst/>
            </a:prstGeom>
            <a:ln>
              <a:headEnd type="triangle"/>
              <a:tailEnd type="triangle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32" name="TextBox 1031"/>
            <p:cNvSpPr txBox="1"/>
            <p:nvPr/>
          </p:nvSpPr>
          <p:spPr>
            <a:xfrm>
              <a:off x="3124200" y="3773269"/>
              <a:ext cx="27432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How to overcome the ‘Impedance Mismatch’?</a:t>
              </a:r>
            </a:p>
          </p:txBody>
        </p:sp>
      </p:grpSp>
      <p:sp>
        <p:nvSpPr>
          <p:cNvPr id="143" name="Rounded Rectangle 142"/>
          <p:cNvSpPr/>
          <p:nvPr/>
        </p:nvSpPr>
        <p:spPr>
          <a:xfrm>
            <a:off x="5743762" y="2421565"/>
            <a:ext cx="1628589" cy="442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625605" y="2431989"/>
            <a:ext cx="183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Traditional schema-based DW applications</a:t>
            </a:r>
          </a:p>
        </p:txBody>
      </p:sp>
      <p:sp>
        <p:nvSpPr>
          <p:cNvPr id="156" name="Text Box 2"/>
          <p:cNvSpPr txBox="1">
            <a:spLocks noChangeArrowheads="1"/>
          </p:cNvSpPr>
          <p:nvPr/>
        </p:nvSpPr>
        <p:spPr bwMode="auto">
          <a:xfrm>
            <a:off x="5486401" y="3943351"/>
            <a:ext cx="1143000" cy="33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n-US" sz="1350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RDBMS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5967176" y="2944269"/>
            <a:ext cx="1290875" cy="1170532"/>
            <a:chOff x="6324600" y="3782906"/>
            <a:chExt cx="1752600" cy="1739819"/>
          </a:xfrm>
        </p:grpSpPr>
        <p:cxnSp>
          <p:nvCxnSpPr>
            <p:cNvPr id="171" name="Straight Connector 170"/>
            <p:cNvCxnSpPr>
              <a:stCxn id="182" idx="2"/>
              <a:endCxn id="181" idx="0"/>
            </p:cNvCxnSpPr>
            <p:nvPr/>
          </p:nvCxnSpPr>
          <p:spPr>
            <a:xfrm>
              <a:off x="7185184" y="4214608"/>
              <a:ext cx="12633" cy="87641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7315203" y="4330648"/>
              <a:ext cx="457198" cy="34187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 flipV="1">
              <a:off x="7315203" y="4672522"/>
              <a:ext cx="457198" cy="26104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 flipV="1">
              <a:off x="6625409" y="4416840"/>
              <a:ext cx="409147" cy="23597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6618105" y="4634685"/>
              <a:ext cx="416451" cy="29888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pic>
          <p:nvPicPr>
            <p:cNvPr id="176" name="Picture 175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6372" y="4395013"/>
              <a:ext cx="571228" cy="555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176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4114800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177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5233" y="4664953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178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4672522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179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4131553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180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6833" y="5091023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181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3782906"/>
              <a:ext cx="501967" cy="4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6" name="Group 1035"/>
          <p:cNvGrpSpPr/>
          <p:nvPr/>
        </p:nvGrpSpPr>
        <p:grpSpPr>
          <a:xfrm>
            <a:off x="1943100" y="3771900"/>
            <a:ext cx="1714500" cy="514350"/>
            <a:chOff x="914400" y="5029200"/>
            <a:chExt cx="2286000" cy="685800"/>
          </a:xfrm>
        </p:grpSpPr>
        <p:sp>
          <p:nvSpPr>
            <p:cNvPr id="155" name="Text Box 2"/>
            <p:cNvSpPr txBox="1">
              <a:spLocks noChangeArrowheads="1"/>
            </p:cNvSpPr>
            <p:nvPr/>
          </p:nvSpPr>
          <p:spPr bwMode="auto">
            <a:xfrm>
              <a:off x="1676400" y="5029200"/>
              <a:ext cx="1524000" cy="443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 dirty="0" err="1">
                  <a:solidFill>
                    <a:schemeClr val="bg1"/>
                  </a:solidFill>
                  <a:latin typeface="Calibri"/>
                  <a:ea typeface="Calibri"/>
                  <a:cs typeface="Times New Roman"/>
                </a:rPr>
                <a:t>Hadoop</a:t>
              </a:r>
              <a:endParaRPr lang="en-US" sz="1400" dirty="0">
                <a:solidFill>
                  <a:schemeClr val="bg1"/>
                </a:solidFill>
                <a:latin typeface="Calibri"/>
                <a:ea typeface="Calibri"/>
                <a:cs typeface="Times New Roman"/>
              </a:endParaRPr>
            </a:p>
          </p:txBody>
        </p:sp>
        <p:pic>
          <p:nvPicPr>
            <p:cNvPr id="183" name="Picture 182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5327741"/>
              <a:ext cx="492964" cy="387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" name="Picture 183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6" y="5327741"/>
              <a:ext cx="492964" cy="387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185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5327741"/>
              <a:ext cx="492964" cy="387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2632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Polybase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34" y="1014609"/>
            <a:ext cx="8577630" cy="3495398"/>
          </a:xfrm>
        </p:spPr>
        <p:txBody>
          <a:bodyPr>
            <a:normAutofit/>
          </a:bodyPr>
          <a:lstStyle/>
          <a:p>
            <a:pPr defTabSz="457200">
              <a:lnSpc>
                <a:spcPts val="3500"/>
              </a:lnSpc>
              <a:spcBef>
                <a:spcPct val="0"/>
              </a:spcBef>
            </a:pPr>
            <a:r>
              <a:rPr lang="en-US" dirty="0">
                <a:solidFill>
                  <a:schemeClr val="accent5"/>
                </a:solidFill>
                <a:latin typeface="+mj-lt"/>
                <a:ea typeface="+mj-ea"/>
                <a:cs typeface="Segoe UI Light"/>
              </a:rPr>
              <a:t>Background</a:t>
            </a:r>
          </a:p>
          <a:p>
            <a:pPr lvl="1"/>
            <a:r>
              <a:rPr lang="en-US" dirty="0" smtClean="0"/>
              <a:t>Close collaboration between Microsoft’s Jim Gray System Lab lead by database pioneer David DeWitt and PDW engineering group  </a:t>
            </a:r>
          </a:p>
          <a:p>
            <a:pPr marL="0" lvl="1" indent="0">
              <a:buNone/>
            </a:pPr>
            <a:endParaRPr lang="en-US" dirty="0" smtClean="0"/>
          </a:p>
          <a:p>
            <a:r>
              <a:rPr lang="en-US" dirty="0">
                <a:solidFill>
                  <a:schemeClr val="accent5"/>
                </a:solidFill>
                <a:latin typeface="+mj-lt"/>
                <a:ea typeface="+mj-ea"/>
                <a:cs typeface="Segoe UI Light"/>
              </a:rPr>
              <a:t>High-level goals for V2 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Seamless querying of non-relational data in </a:t>
            </a:r>
            <a:r>
              <a:rPr lang="en-US" dirty="0" err="1" smtClean="0"/>
              <a:t>Hadoop</a:t>
            </a:r>
            <a:r>
              <a:rPr lang="en-US" dirty="0" smtClean="0"/>
              <a:t> via regular T-SQL 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Enhancing PDW query engine to process data coming from </a:t>
            </a:r>
            <a:r>
              <a:rPr lang="en-US" dirty="0" err="1" smtClean="0"/>
              <a:t>Hadoop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dirty="0" smtClean="0"/>
              <a:t>Parallelized data import from </a:t>
            </a:r>
            <a:r>
              <a:rPr lang="en-US" dirty="0" err="1" smtClean="0"/>
              <a:t>Hadoop</a:t>
            </a:r>
            <a:r>
              <a:rPr lang="en-US" dirty="0" smtClean="0"/>
              <a:t> &amp; data export into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Support of various </a:t>
            </a:r>
            <a:r>
              <a:rPr lang="en-US" dirty="0" err="1" smtClean="0"/>
              <a:t>Hadoop</a:t>
            </a:r>
            <a:r>
              <a:rPr lang="en-US" dirty="0" smtClean="0"/>
              <a:t> distributions – HDP 1.x on Windows Server, </a:t>
            </a:r>
            <a:br>
              <a:rPr lang="en-US" dirty="0" smtClean="0"/>
            </a:br>
            <a:r>
              <a:rPr lang="en-US" dirty="0" err="1" smtClean="0"/>
              <a:t>Hortonwork’s</a:t>
            </a:r>
            <a:r>
              <a:rPr lang="en-US" dirty="0" smtClean="0"/>
              <a:t> HDP 1.x on Linux, and </a:t>
            </a:r>
            <a:r>
              <a:rPr lang="en-US" dirty="0" err="1" smtClean="0"/>
              <a:t>Cloudera’s</a:t>
            </a:r>
            <a:r>
              <a:rPr lang="en-US" dirty="0" smtClean="0"/>
              <a:t> CHD4.0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9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57400"/>
            <a:ext cx="9144000" cy="971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650" y="2314575"/>
            <a:ext cx="5600700" cy="45720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 Concept of External Tables</a:t>
            </a:r>
          </a:p>
        </p:txBody>
      </p:sp>
    </p:spTree>
    <p:extLst>
      <p:ext uri="{BB962C8B-B14F-4D97-AF65-F5344CB8AC3E}">
        <p14:creationId xmlns:p14="http://schemas.microsoft.com/office/powerpoint/2010/main" val="280355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SS 2011_SpeakerTemplateDark">
  <a:themeElements>
    <a:clrScheme name="PASS SUMMIT 2012 1">
      <a:dk1>
        <a:sysClr val="windowText" lastClr="000000"/>
      </a:dk1>
      <a:lt1>
        <a:sysClr val="window" lastClr="FFFFFF"/>
      </a:lt1>
      <a:dk2>
        <a:srgbClr val="2B5377"/>
      </a:dk2>
      <a:lt2>
        <a:srgbClr val="EEECE1"/>
      </a:lt2>
      <a:accent1>
        <a:srgbClr val="FA761C"/>
      </a:accent1>
      <a:accent2>
        <a:srgbClr val="C00000"/>
      </a:accent2>
      <a:accent3>
        <a:srgbClr val="007891"/>
      </a:accent3>
      <a:accent4>
        <a:srgbClr val="FFC805"/>
      </a:accent4>
      <a:accent5>
        <a:srgbClr val="296A8E"/>
      </a:accent5>
      <a:accent6>
        <a:srgbClr val="72BA30"/>
      </a:accent6>
      <a:hlink>
        <a:srgbClr val="FA761C"/>
      </a:hlink>
      <a:folHlink>
        <a:srgbClr val="FA761C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ASS 2011_SpeakerTemplateDark">
  <a:themeElements>
    <a:clrScheme name="PASS SUMMIT 2012 1">
      <a:dk1>
        <a:sysClr val="windowText" lastClr="000000"/>
      </a:dk1>
      <a:lt1>
        <a:sysClr val="window" lastClr="FFFFFF"/>
      </a:lt1>
      <a:dk2>
        <a:srgbClr val="2B5377"/>
      </a:dk2>
      <a:lt2>
        <a:srgbClr val="EEECE1"/>
      </a:lt2>
      <a:accent1>
        <a:srgbClr val="FA761C"/>
      </a:accent1>
      <a:accent2>
        <a:srgbClr val="C00000"/>
      </a:accent2>
      <a:accent3>
        <a:srgbClr val="007891"/>
      </a:accent3>
      <a:accent4>
        <a:srgbClr val="FFC805"/>
      </a:accent4>
      <a:accent5>
        <a:srgbClr val="296A8E"/>
      </a:accent5>
      <a:accent6>
        <a:srgbClr val="72BA30"/>
      </a:accent6>
      <a:hlink>
        <a:srgbClr val="FA761C"/>
      </a:hlink>
      <a:folHlink>
        <a:srgbClr val="FA761C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2356</TotalTime>
  <Words>1599</Words>
  <Application>Microsoft Office PowerPoint</Application>
  <PresentationFormat>Presentación en pantalla (16:9)</PresentationFormat>
  <Paragraphs>347</Paragraphs>
  <Slides>31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31</vt:i4>
      </vt:variant>
    </vt:vector>
  </HeadingPairs>
  <TitlesOfParts>
    <vt:vector size="33" baseType="lpstr">
      <vt:lpstr>PASS 2011_SpeakerTemplateDark</vt:lpstr>
      <vt:lpstr>1_PASS 2011_SpeakerTemplateDark</vt:lpstr>
      <vt:lpstr>Relational and Non-Relational  Data Living in Peace and Harmony </vt:lpstr>
      <vt:lpstr>Please silence  cell phones</vt:lpstr>
      <vt:lpstr> Agenda </vt:lpstr>
      <vt:lpstr>Presentación de PowerPoint</vt:lpstr>
      <vt:lpstr>SQL Server PDW Appliance</vt:lpstr>
      <vt:lpstr>Query Processing in SQL PDW (in a nutshell) </vt:lpstr>
      <vt:lpstr> New World of Big Data </vt:lpstr>
      <vt:lpstr>Project Polybase </vt:lpstr>
      <vt:lpstr>Presentación de PowerPoint</vt:lpstr>
      <vt:lpstr>Polybase – Enhancing PDW query engine</vt:lpstr>
      <vt:lpstr>External Tables</vt:lpstr>
      <vt:lpstr>Format Options</vt:lpstr>
      <vt:lpstr>HDFS Bridge</vt:lpstr>
      <vt:lpstr>Underneath External Tables – HDFS bridge</vt:lpstr>
      <vt:lpstr>Summary – External Tables in PDW Query Lifecycle</vt:lpstr>
      <vt:lpstr>Presentación de PowerPoint</vt:lpstr>
      <vt:lpstr>Querying non-relational data via T-SQL</vt:lpstr>
      <vt:lpstr>Querying non-relational data – HFDS bridge </vt:lpstr>
      <vt:lpstr>Summary – Querying External Tables</vt:lpstr>
      <vt:lpstr>Presentación de PowerPoint</vt:lpstr>
      <vt:lpstr>CTAS - Parallel data import from HDFS into PDW V2</vt:lpstr>
      <vt:lpstr>CETAS - Parallel data export from PDW into HDFS</vt:lpstr>
      <vt:lpstr>Functional Behavior – Export (CETAS)</vt:lpstr>
      <vt:lpstr>Round-Tripping via CETAS</vt:lpstr>
      <vt:lpstr>Presentación de PowerPoint</vt:lpstr>
      <vt:lpstr>Enabling Polybase functionality</vt:lpstr>
      <vt:lpstr>Presentación de PowerPoint</vt:lpstr>
      <vt:lpstr>Polybase features in SQL Server PDW 2012</vt:lpstr>
      <vt:lpstr>Related PASS Sessions &amp; References</vt:lpstr>
      <vt:lpstr>Win a Microsoft Surface Pro! </vt:lpstr>
      <vt:lpstr>Thank you!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raquel</dc:creator>
  <cp:lastModifiedBy>Albert Juhé</cp:lastModifiedBy>
  <cp:revision>145</cp:revision>
  <dcterms:created xsi:type="dcterms:W3CDTF">2012-12-14T19:24:59Z</dcterms:created>
  <dcterms:modified xsi:type="dcterms:W3CDTF">2016-06-17T06:59:48Z</dcterms:modified>
</cp:coreProperties>
</file>