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3" r:id="rId5"/>
    <p:sldMasterId id="2147483711" r:id="rId6"/>
    <p:sldMasterId id="2147483742" r:id="rId7"/>
  </p:sldMasterIdLst>
  <p:notesMasterIdLst>
    <p:notesMasterId r:id="rId84"/>
  </p:notesMasterIdLst>
  <p:sldIdLst>
    <p:sldId id="636" r:id="rId8"/>
    <p:sldId id="637" r:id="rId9"/>
    <p:sldId id="597" r:id="rId10"/>
    <p:sldId id="607" r:id="rId11"/>
    <p:sldId id="608" r:id="rId12"/>
    <p:sldId id="515" r:id="rId13"/>
    <p:sldId id="609" r:id="rId14"/>
    <p:sldId id="610" r:id="rId15"/>
    <p:sldId id="611" r:id="rId16"/>
    <p:sldId id="612" r:id="rId17"/>
    <p:sldId id="613" r:id="rId18"/>
    <p:sldId id="614" r:id="rId19"/>
    <p:sldId id="600" r:id="rId20"/>
    <p:sldId id="616" r:id="rId21"/>
    <p:sldId id="617" r:id="rId22"/>
    <p:sldId id="618" r:id="rId23"/>
    <p:sldId id="622" r:id="rId24"/>
    <p:sldId id="634" r:id="rId25"/>
    <p:sldId id="602" r:id="rId26"/>
    <p:sldId id="626" r:id="rId27"/>
    <p:sldId id="628" r:id="rId28"/>
    <p:sldId id="629" r:id="rId29"/>
    <p:sldId id="528" r:id="rId30"/>
    <p:sldId id="541" r:id="rId31"/>
    <p:sldId id="564" r:id="rId32"/>
    <p:sldId id="565" r:id="rId33"/>
    <p:sldId id="530" r:id="rId34"/>
    <p:sldId id="604" r:id="rId35"/>
    <p:sldId id="566" r:id="rId36"/>
    <p:sldId id="549" r:id="rId37"/>
    <p:sldId id="550" r:id="rId38"/>
    <p:sldId id="551" r:id="rId39"/>
    <p:sldId id="630" r:id="rId40"/>
    <p:sldId id="569" r:id="rId41"/>
    <p:sldId id="552" r:id="rId42"/>
    <p:sldId id="553" r:id="rId43"/>
    <p:sldId id="554" r:id="rId44"/>
    <p:sldId id="555" r:id="rId45"/>
    <p:sldId id="556" r:id="rId46"/>
    <p:sldId id="557" r:id="rId47"/>
    <p:sldId id="558" r:id="rId48"/>
    <p:sldId id="506" r:id="rId49"/>
    <p:sldId id="293" r:id="rId50"/>
    <p:sldId id="313" r:id="rId51"/>
    <p:sldId id="459" r:id="rId52"/>
    <p:sldId id="460" r:id="rId53"/>
    <p:sldId id="461" r:id="rId54"/>
    <p:sldId id="463" r:id="rId55"/>
    <p:sldId id="462" r:id="rId56"/>
    <p:sldId id="465" r:id="rId57"/>
    <p:sldId id="466" r:id="rId58"/>
    <p:sldId id="467" r:id="rId59"/>
    <p:sldId id="468" r:id="rId60"/>
    <p:sldId id="438" r:id="rId61"/>
    <p:sldId id="439" r:id="rId62"/>
    <p:sldId id="543" r:id="rId63"/>
    <p:sldId id="507" r:id="rId64"/>
    <p:sldId id="264" r:id="rId65"/>
    <p:sldId id="469" r:id="rId66"/>
    <p:sldId id="484" r:id="rId67"/>
    <p:sldId id="472" r:id="rId68"/>
    <p:sldId id="383" r:id="rId69"/>
    <p:sldId id="473" r:id="rId70"/>
    <p:sldId id="544" r:id="rId71"/>
    <p:sldId id="631" r:id="rId72"/>
    <p:sldId id="282" r:id="rId73"/>
    <p:sldId id="317" r:id="rId74"/>
    <p:sldId id="384" r:id="rId75"/>
    <p:sldId id="479" r:id="rId76"/>
    <p:sldId id="478" r:id="rId77"/>
    <p:sldId id="510" r:id="rId78"/>
    <p:sldId id="632" r:id="rId79"/>
    <p:sldId id="633" r:id="rId80"/>
    <p:sldId id="545" r:id="rId81"/>
    <p:sldId id="548" r:id="rId82"/>
    <p:sldId id="454" r:id="rId8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19396C"/>
    <a:srgbClr val="081C23"/>
    <a:srgbClr val="F15A29"/>
    <a:srgbClr val="92D050"/>
    <a:srgbClr val="AC75D5"/>
    <a:srgbClr val="7F498F"/>
    <a:srgbClr val="D5B8EA"/>
    <a:srgbClr val="0075C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66" autoAdjust="0"/>
    <p:restoredTop sz="81529" autoAdjust="0"/>
  </p:normalViewPr>
  <p:slideViewPr>
    <p:cSldViewPr snapToGrid="0">
      <p:cViewPr varScale="1">
        <p:scale>
          <a:sx n="83" d="100"/>
          <a:sy n="83" d="100"/>
        </p:scale>
        <p:origin x="84" y="284"/>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11/9/2014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66091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11/9/2014 1:56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04973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315620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913653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11/9/2014 1:56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63797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t>11/9/2014 1:56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158971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11/9/2014 1:56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843660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7870"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37870"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65AEB57-D86B-425F-B64B-442867FCE49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11/9/2014 1:56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98731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11/9/2014 1:56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44562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3709060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642005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11/9/2014 1:56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44974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1149374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1205639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31</a:t>
            </a:fld>
            <a:endParaRPr lang="en-US"/>
          </a:p>
        </p:txBody>
      </p:sp>
    </p:spTree>
    <p:extLst>
      <p:ext uri="{BB962C8B-B14F-4D97-AF65-F5344CB8AC3E}">
        <p14:creationId xmlns:p14="http://schemas.microsoft.com/office/powerpoint/2010/main" val="1866789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2254970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9A0D577-7625-48DC-B897-41F7A5B47ECB}" type="datetime1">
              <a:rPr lang="en-US" smtClean="0">
                <a:solidFill>
                  <a:prstClr val="black"/>
                </a:solidFill>
              </a:rPr>
              <a:pPr/>
              <a:t>11/9/2014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491415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35</a:t>
            </a:fld>
            <a:endParaRPr lang="en-US"/>
          </a:p>
        </p:txBody>
      </p:sp>
    </p:spTree>
    <p:extLst>
      <p:ext uri="{BB962C8B-B14F-4D97-AF65-F5344CB8AC3E}">
        <p14:creationId xmlns:p14="http://schemas.microsoft.com/office/powerpoint/2010/main" val="4149760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36</a:t>
            </a:fld>
            <a:endParaRPr lang="en-US"/>
          </a:p>
        </p:txBody>
      </p:sp>
    </p:spTree>
    <p:extLst>
      <p:ext uri="{BB962C8B-B14F-4D97-AF65-F5344CB8AC3E}">
        <p14:creationId xmlns:p14="http://schemas.microsoft.com/office/powerpoint/2010/main" val="6326987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37</a:t>
            </a:fld>
            <a:endParaRPr lang="en-US"/>
          </a:p>
        </p:txBody>
      </p:sp>
    </p:spTree>
    <p:extLst>
      <p:ext uri="{BB962C8B-B14F-4D97-AF65-F5344CB8AC3E}">
        <p14:creationId xmlns:p14="http://schemas.microsoft.com/office/powerpoint/2010/main" val="4101527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38</a:t>
            </a:fld>
            <a:endParaRPr lang="en-US"/>
          </a:p>
        </p:txBody>
      </p:sp>
    </p:spTree>
    <p:extLst>
      <p:ext uri="{BB962C8B-B14F-4D97-AF65-F5344CB8AC3E}">
        <p14:creationId xmlns:p14="http://schemas.microsoft.com/office/powerpoint/2010/main" val="264395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39</a:t>
            </a:fld>
            <a:endParaRPr lang="en-US"/>
          </a:p>
        </p:txBody>
      </p:sp>
    </p:spTree>
    <p:extLst>
      <p:ext uri="{BB962C8B-B14F-4D97-AF65-F5344CB8AC3E}">
        <p14:creationId xmlns:p14="http://schemas.microsoft.com/office/powerpoint/2010/main" val="84101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11/9/2014 1:56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3057139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40</a:t>
            </a:fld>
            <a:endParaRPr lang="en-US"/>
          </a:p>
        </p:txBody>
      </p:sp>
    </p:spTree>
    <p:extLst>
      <p:ext uri="{BB962C8B-B14F-4D97-AF65-F5344CB8AC3E}">
        <p14:creationId xmlns:p14="http://schemas.microsoft.com/office/powerpoint/2010/main" val="388121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41</a:t>
            </a:fld>
            <a:endParaRPr lang="en-US"/>
          </a:p>
        </p:txBody>
      </p:sp>
    </p:spTree>
    <p:extLst>
      <p:ext uri="{BB962C8B-B14F-4D97-AF65-F5344CB8AC3E}">
        <p14:creationId xmlns:p14="http://schemas.microsoft.com/office/powerpoint/2010/main" val="16719680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56</a:t>
            </a:fld>
            <a:endParaRPr lang="en-US"/>
          </a:p>
        </p:txBody>
      </p:sp>
    </p:spTree>
    <p:extLst>
      <p:ext uri="{BB962C8B-B14F-4D97-AF65-F5344CB8AC3E}">
        <p14:creationId xmlns:p14="http://schemas.microsoft.com/office/powerpoint/2010/main" val="3601492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65</a:t>
            </a:fld>
            <a:endParaRPr lang="en-US"/>
          </a:p>
        </p:txBody>
      </p:sp>
    </p:spTree>
    <p:extLst>
      <p:ext uri="{BB962C8B-B14F-4D97-AF65-F5344CB8AC3E}">
        <p14:creationId xmlns:p14="http://schemas.microsoft.com/office/powerpoint/2010/main" val="3081009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73</a:t>
            </a:fld>
            <a:endParaRPr lang="en-US"/>
          </a:p>
        </p:txBody>
      </p:sp>
    </p:spTree>
    <p:extLst>
      <p:ext uri="{BB962C8B-B14F-4D97-AF65-F5344CB8AC3E}">
        <p14:creationId xmlns:p14="http://schemas.microsoft.com/office/powerpoint/2010/main" val="3896702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sz="105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11/9/2014 1:56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848010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sz="105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11/9/2014 1:56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165858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11/9/2014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510315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11/9/2014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916771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11/9/2014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462265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11/9/2014 1:56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353927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1" baseline="0">
                <a:latin typeface="+mn-lt"/>
              </a:defRPr>
            </a:lvl1pPr>
          </a:lstStyle>
          <a:p>
            <a:pPr lvl="0"/>
            <a:r>
              <a:rPr lang="en-US" dirty="0" smtClean="0"/>
              <a:t>Click to edit Master text styles</a:t>
            </a:r>
            <a:endParaRPr lang="en-US" dirty="0"/>
          </a:p>
        </p:txBody>
      </p:sp>
      <p:sp>
        <p:nvSpPr>
          <p:cNvPr id="2" name="Title 1"/>
          <p:cNvSpPr>
            <a:spLocks noGrp="1"/>
          </p:cNvSpPr>
          <p:nvPr>
            <p:ph type="title"/>
          </p:nvPr>
        </p:nvSpPr>
        <p:spPr>
          <a:xfrm>
            <a:off x="269239" y="2084173"/>
            <a:ext cx="11653522" cy="894996"/>
          </a:xfrm>
        </p:spPr>
        <p:txBody>
          <a:bodyPr/>
          <a:lstStyle>
            <a:lvl1pPr>
              <a:defRPr sz="5294"/>
            </a:lvl1pPr>
          </a:lstStyle>
          <a:p>
            <a:r>
              <a:rPr lang="en-US" dirty="0" smtClean="0"/>
              <a:t>Click to edit Master title style</a:t>
            </a:r>
            <a:endParaRPr lang="en-US" dirty="0"/>
          </a:p>
        </p:txBody>
      </p:sp>
    </p:spTree>
    <p:extLst>
      <p:ext uri="{BB962C8B-B14F-4D97-AF65-F5344CB8AC3E}">
        <p14:creationId xmlns:p14="http://schemas.microsoft.com/office/powerpoint/2010/main" val="267372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73745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2"/>
            <a:ext cx="9860674" cy="1793881"/>
          </a:xfrm>
          <a:noFill/>
        </p:spPr>
        <p:txBody>
          <a:bodyPr lIns="179259" tIns="143407" rIns="179259" bIns="143407">
            <a:noAutofit/>
          </a:bodyPr>
          <a:lstStyle>
            <a:lvl1pPr marL="0" indent="0">
              <a:spcBef>
                <a:spcPts val="0"/>
              </a:spcBef>
              <a:buNone/>
              <a:defRPr sz="3500"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8636135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smtClean="0"/>
              <a:t>Click to edit Master title style</a:t>
            </a:r>
            <a:endParaRPr lang="en-US" dirty="0"/>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13824703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smtClean="0"/>
              <a:t>Click to edit Master title style</a:t>
            </a:r>
            <a:endParaRPr lang="en-US" dirty="0"/>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232801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smtClean="0"/>
              <a:t>Video</a:t>
            </a:r>
            <a:endParaRPr lang="en-US" dirty="0"/>
          </a:p>
        </p:txBody>
      </p:sp>
    </p:spTree>
    <p:extLst>
      <p:ext uri="{BB962C8B-B14F-4D97-AF65-F5344CB8AC3E}">
        <p14:creationId xmlns:p14="http://schemas.microsoft.com/office/powerpoint/2010/main" val="31279451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534345"/>
            <a:ext cx="11034445" cy="1007888"/>
          </a:xfrm>
        </p:spPr>
        <p:txBody>
          <a:bodyPr anchor="b"/>
          <a:lstStyle>
            <a:lvl1pPr algn="l">
              <a:defRPr sz="5998">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6" y="2853732"/>
            <a:ext cx="11034445"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32426410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2816939"/>
            <a:ext cx="11034445" cy="2387600"/>
          </a:xfrm>
        </p:spPr>
        <p:txBody>
          <a:bodyPr anchor="b">
            <a:noAutofit/>
          </a:bodyPr>
          <a:lstStyle>
            <a:lvl1pPr algn="l">
              <a:defRPr sz="23893">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403483349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6138334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9"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1999"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5982686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60146869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9" y="416497"/>
            <a:ext cx="11079822" cy="922110"/>
          </a:xfrm>
        </p:spPr>
        <p:txBody>
          <a:bodyPr>
            <a:normAutofit/>
          </a:bodyPr>
          <a:lstStyle>
            <a:lvl1pPr>
              <a:defRPr sz="4399"/>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239153049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20488308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26016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919"/>
            <a:ext cx="12192000" cy="6852165"/>
          </a:xfrm>
          <a:prstGeom prst="rect">
            <a:avLst/>
          </a:prstGeom>
        </p:spPr>
      </p:pic>
      <p:sp>
        <p:nvSpPr>
          <p:cNvPr id="3" name="Rectangle 2"/>
          <p:cNvSpPr/>
          <p:nvPr userDrawn="1"/>
        </p:nvSpPr>
        <p:spPr>
          <a:xfrm>
            <a:off x="1"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Tree>
    <p:extLst>
      <p:ext uri="{BB962C8B-B14F-4D97-AF65-F5344CB8AC3E}">
        <p14:creationId xmlns:p14="http://schemas.microsoft.com/office/powerpoint/2010/main" val="24507884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1"/>
            <a:ext cx="4211227" cy="1936679"/>
          </a:xfrm>
        </p:spPr>
        <p:txBody>
          <a:bodyPr anchor="b">
            <a:noAutofit/>
          </a:bodyPr>
          <a:lstStyle>
            <a:lvl1pPr>
              <a:defRPr sz="3999"/>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457432"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9" y="2604072"/>
            <a:ext cx="4211227"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8902444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_Logo on Background">
    <p:spTree>
      <p:nvGrpSpPr>
        <p:cNvPr id="1" name=""/>
        <p:cNvGrpSpPr/>
        <p:nvPr/>
      </p:nvGrpSpPr>
      <p:grpSpPr>
        <a:xfrm>
          <a:off x="0" y="0"/>
          <a:ext cx="0" cy="0"/>
          <a:chOff x="0" y="0"/>
          <a:chExt cx="0" cy="0"/>
        </a:xfrm>
      </p:grpSpPr>
      <p:sp>
        <p:nvSpPr>
          <p:cNvPr id="2" name="Rectangle 1"/>
          <p:cNvSpPr/>
          <p:nvPr userDrawn="1"/>
        </p:nvSpPr>
        <p:spPr>
          <a:xfrm>
            <a:off x="1"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3" name="Text Box 3"/>
          <p:cNvSpPr txBox="1">
            <a:spLocks noChangeArrowheads="1"/>
          </p:cNvSpPr>
          <p:nvPr userDrawn="1"/>
        </p:nvSpPr>
        <p:spPr bwMode="blackWhite">
          <a:xfrm>
            <a:off x="450203" y="5503176"/>
            <a:ext cx="8639369" cy="711824"/>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650"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650"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7" y="2968092"/>
            <a:ext cx="3223861" cy="690695"/>
          </a:xfrm>
          <a:prstGeom prst="rect">
            <a:avLst/>
          </a:prstGeom>
        </p:spPr>
      </p:pic>
    </p:spTree>
    <p:extLst>
      <p:ext uri="{BB962C8B-B14F-4D97-AF65-F5344CB8AC3E}">
        <p14:creationId xmlns:p14="http://schemas.microsoft.com/office/powerpoint/2010/main" val="312779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0" baseline="0">
                <a:latin typeface="+mn-lt"/>
              </a:defRPr>
            </a:lvl1pPr>
          </a:lstStyle>
          <a:p>
            <a:pPr lvl="0"/>
            <a:r>
              <a:rPr lang="en-US" dirty="0" smtClean="0"/>
              <a:t>Click to edit Master text styles</a:t>
            </a:r>
            <a:endParaRPr lang="en-US" dirty="0"/>
          </a:p>
        </p:txBody>
      </p:sp>
      <p:sp>
        <p:nvSpPr>
          <p:cNvPr id="2" name="Title 1"/>
          <p:cNvSpPr>
            <a:spLocks noGrp="1"/>
          </p:cNvSpPr>
          <p:nvPr>
            <p:ph type="title"/>
          </p:nvPr>
        </p:nvSpPr>
        <p:spPr>
          <a:xfrm>
            <a:off x="269240" y="2084173"/>
            <a:ext cx="11653522" cy="894996"/>
          </a:xfrm>
        </p:spPr>
        <p:txBody>
          <a:bodyPr/>
          <a:lstStyle>
            <a:lvl1pPr>
              <a:defRPr sz="5292"/>
            </a:lvl1pPr>
          </a:lstStyle>
          <a:p>
            <a:r>
              <a:rPr lang="en-US" dirty="0" smtClean="0"/>
              <a:t>Click to edit Master title style</a:t>
            </a:r>
            <a:endParaRPr lang="en-US" dirty="0"/>
          </a:p>
        </p:txBody>
      </p:sp>
    </p:spTree>
    <p:extLst>
      <p:ext uri="{BB962C8B-B14F-4D97-AF65-F5344CB8AC3E}">
        <p14:creationId xmlns:p14="http://schemas.microsoft.com/office/powerpoint/2010/main" val="425408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645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alki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2" y="-312"/>
            <a:ext cx="12191378" cy="6858623"/>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13" y="470067"/>
            <a:ext cx="1523906" cy="326488"/>
          </a:xfrm>
          <a:prstGeom prst="rect">
            <a:avLst/>
          </a:prstGeom>
        </p:spPr>
      </p:pic>
      <p:grpSp>
        <p:nvGrpSpPr>
          <p:cNvPr id="10" name="Group 9"/>
          <p:cNvGrpSpPr/>
          <p:nvPr userDrawn="1"/>
        </p:nvGrpSpPr>
        <p:grpSpPr bwMode="gray">
          <a:xfrm>
            <a:off x="269240" y="2084172"/>
            <a:ext cx="4482124" cy="4482760"/>
            <a:chOff x="274638" y="2125663"/>
            <a:chExt cx="4572000" cy="4572000"/>
          </a:xfrm>
        </p:grpSpPr>
        <p:sp>
          <p:nvSpPr>
            <p:cNvPr id="4" name="Rectangle 3"/>
            <p:cNvSpPr/>
            <p:nvPr userDrawn="1"/>
          </p:nvSpPr>
          <p:spPr bwMode="gray">
            <a:xfrm>
              <a:off x="274638" y="2125663"/>
              <a:ext cx="4572000" cy="45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477295" y="2857189"/>
              <a:ext cx="3590428" cy="3657600"/>
            </a:xfrm>
            <a:prstGeom prst="rect">
              <a:avLst/>
            </a:prstGeom>
          </p:spPr>
        </p:pic>
      </p:grpSp>
    </p:spTree>
    <p:extLst>
      <p:ext uri="{BB962C8B-B14F-4D97-AF65-F5344CB8AC3E}">
        <p14:creationId xmlns:p14="http://schemas.microsoft.com/office/powerpoint/2010/main" val="15043191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Slide ">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2" y="-312"/>
            <a:ext cx="12191378" cy="6858623"/>
          </a:xfrm>
          <a:prstGeom prst="rect">
            <a:avLst/>
          </a:prstGeom>
        </p:spPr>
      </p:pic>
      <p:sp>
        <p:nvSpPr>
          <p:cNvPr id="18" name="Rectangle 17"/>
          <p:cNvSpPr/>
          <p:nvPr userDrawn="1"/>
        </p:nvSpPr>
        <p:spPr bwMode="gray">
          <a:xfrm>
            <a:off x="5647788" y="2995667"/>
            <a:ext cx="6274974" cy="358620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5646231" y="2980725"/>
            <a:ext cx="6276531" cy="2062069"/>
          </a:xfrm>
          <a:noFill/>
        </p:spPr>
        <p:txBody>
          <a:bodyPr vert="horz" wrap="square" lIns="146304" tIns="91440" rIns="146304" bIns="91440" rtlCol="0" anchor="t" anchorCtr="0">
            <a:noAutofit/>
          </a:bodyPr>
          <a:lstStyle>
            <a:lvl1pPr>
              <a:defRPr lang="en-US" sz="5881"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5647788" y="5042797"/>
            <a:ext cx="6274974" cy="1524136"/>
          </a:xfrm>
        </p:spPr>
        <p:txBody>
          <a:bodyPr tIns="109728" bIns="109728">
            <a:noAutofit/>
          </a:bodyPr>
          <a:lstStyle>
            <a:lvl1pPr marL="0" indent="0">
              <a:spcBef>
                <a:spcPts val="0"/>
              </a:spcBef>
              <a:buNone/>
              <a:defRPr sz="3136">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10221386" y="473037"/>
            <a:ext cx="1522403" cy="326167"/>
          </a:xfrm>
          <a:prstGeom prst="rect">
            <a:avLst/>
          </a:prstGeom>
        </p:spPr>
      </p:pic>
      <p:grpSp>
        <p:nvGrpSpPr>
          <p:cNvPr id="4" name="Group 3"/>
          <p:cNvGrpSpPr/>
          <p:nvPr userDrawn="1"/>
        </p:nvGrpSpPr>
        <p:grpSpPr bwMode="gray">
          <a:xfrm>
            <a:off x="2956179" y="3892219"/>
            <a:ext cx="2689274" cy="2689656"/>
            <a:chOff x="274638" y="2125663"/>
            <a:chExt cx="4572000" cy="4572000"/>
          </a:xfrm>
        </p:grpSpPr>
        <p:sp>
          <p:nvSpPr>
            <p:cNvPr id="14" name="Rectangle 13"/>
            <p:cNvSpPr/>
            <p:nvPr userDrawn="1"/>
          </p:nvSpPr>
          <p:spPr bwMode="gray">
            <a:xfrm>
              <a:off x="274638" y="2125663"/>
              <a:ext cx="4572000" cy="45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578908" y="3015191"/>
              <a:ext cx="3607150" cy="3352800"/>
            </a:xfrm>
            <a:prstGeom prst="rect">
              <a:avLst/>
            </a:prstGeom>
          </p:spPr>
        </p:pic>
      </p:grpSp>
    </p:spTree>
    <p:extLst>
      <p:ext uri="{BB962C8B-B14F-4D97-AF65-F5344CB8AC3E}">
        <p14:creationId xmlns:p14="http://schemas.microsoft.com/office/powerpoint/2010/main" val="586011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white">
          <a:xfrm>
            <a:off x="269240" y="2084174"/>
            <a:ext cx="7169132" cy="2696723"/>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bwMode="white">
          <a:xfrm>
            <a:off x="270373" y="4773830"/>
            <a:ext cx="7170265" cy="1793881"/>
          </a:xfrm>
          <a:noFill/>
        </p:spPr>
        <p:txBody>
          <a:bodyPr lIns="182880" tIns="146304" rIns="182880" bIns="146304">
            <a:noAutofit/>
          </a:bodyPr>
          <a:lstStyle>
            <a:lvl1pPr marL="0" indent="0">
              <a:spcBef>
                <a:spcPts val="0"/>
              </a:spcBef>
              <a:buNone/>
              <a:defRPr sz="3528"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103738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white">
          <a:xfrm>
            <a:off x="269240" y="2084173"/>
            <a:ext cx="7171398" cy="2697988"/>
          </a:xfrm>
          <a:noFill/>
        </p:spPr>
        <p:txBody>
          <a:bodyPr tIns="91440" bIns="91440" anchor="t" anchorCtr="0"/>
          <a:lstStyle>
            <a:lvl1pPr>
              <a:defRPr sz="7057" spc="-98" baseline="0">
                <a:gradFill>
                  <a:gsLst>
                    <a:gs pos="75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381094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5"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219022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4058996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85631723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282863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758087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174095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1165286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7"/>
            <a:ext cx="5378548"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8738131"/>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6"/>
            <a:ext cx="5378548"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4192097"/>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6"/>
            <a:ext cx="5378548"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629527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7"/>
            <a:ext cx="5378548"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260795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318762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816939"/>
            <a:ext cx="11034445" cy="2387600"/>
          </a:xfrm>
        </p:spPr>
        <p:txBody>
          <a:bodyPr anchor="b">
            <a:noAutofit/>
          </a:bodyPr>
          <a:lstStyle>
            <a:lvl1pPr algn="l">
              <a:defRPr sz="23900">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2" y="1187622"/>
            <a:ext cx="11655840" cy="899665"/>
          </a:xfrm>
        </p:spPr>
        <p:txBody>
          <a:bodyPr/>
          <a:lstStyle>
            <a:lvl1pPr>
              <a:defRPr sz="7057" baseline="0"/>
            </a:lvl1pPr>
          </a:lstStyle>
          <a:p>
            <a:r>
              <a:rPr lang="en-US" smtClean="0"/>
              <a:t>Click to edit Master title style</a:t>
            </a:r>
            <a:endParaRPr lang="en-US" dirty="0"/>
          </a:p>
        </p:txBody>
      </p:sp>
    </p:spTree>
    <p:extLst>
      <p:ext uri="{BB962C8B-B14F-4D97-AF65-F5344CB8AC3E}">
        <p14:creationId xmlns:p14="http://schemas.microsoft.com/office/powerpoint/2010/main" val="153549418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8"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3457210978"/>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8" cy="1793104"/>
          </a:xfrm>
        </p:spPr>
        <p:txBody>
          <a:bodyPr/>
          <a:lstStyle>
            <a:lvl1pPr>
              <a:defRPr sz="5881"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27296569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0"/>
            <a:ext cx="9860672"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47322344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2084174"/>
            <a:ext cx="9860672"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37043078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7022" y="1187622"/>
            <a:ext cx="11655840"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73890256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88841" y="-312"/>
            <a:ext cx="6103159" cy="6858623"/>
          </a:xfrm>
          <a:prstGeom prst="rect">
            <a:avLst/>
          </a:prstGeom>
        </p:spPr>
      </p:pic>
    </p:spTree>
    <p:extLst>
      <p:ext uri="{BB962C8B-B14F-4D97-AF65-F5344CB8AC3E}">
        <p14:creationId xmlns:p14="http://schemas.microsoft.com/office/powerpoint/2010/main" val="1336585816"/>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5" y="1217196"/>
            <a:ext cx="5378548"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312"/>
            <a:ext cx="6088218" cy="6858623"/>
          </a:xfrm>
          <a:prstGeom prst="rect">
            <a:avLst/>
          </a:prstGeom>
        </p:spPr>
      </p:pic>
    </p:spTree>
    <p:extLst>
      <p:ext uri="{BB962C8B-B14F-4D97-AF65-F5344CB8AC3E}">
        <p14:creationId xmlns:p14="http://schemas.microsoft.com/office/powerpoint/2010/main" val="2743524724"/>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5874688"/>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5945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8438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456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algn="ctr" defTabSz="913916" fontAlgn="base">
              <a:spcBef>
                <a:spcPct val="0"/>
              </a:spcBef>
              <a:spcAft>
                <a:spcPct val="0"/>
              </a:spcAft>
            </a:pPr>
            <a:endParaRPr lang="en-US" sz="176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2416"/>
            <a:ext cx="11653522" cy="2089751"/>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375317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088308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760610" y="193594"/>
            <a:ext cx="9860610"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spTree>
    <p:extLst>
      <p:ext uri="{BB962C8B-B14F-4D97-AF65-F5344CB8AC3E}">
        <p14:creationId xmlns:p14="http://schemas.microsoft.com/office/powerpoint/2010/main" val="3045911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Microsoft logo 1">
    <p:spTree>
      <p:nvGrpSpPr>
        <p:cNvPr id="1" name=""/>
        <p:cNvGrpSpPr/>
        <p:nvPr/>
      </p:nvGrpSpPr>
      <p:grpSpPr>
        <a:xfrm>
          <a:off x="0" y="0"/>
          <a:ext cx="0" cy="0"/>
          <a:chOff x="0" y="0"/>
          <a:chExt cx="0" cy="0"/>
        </a:xfrm>
      </p:grpSpPr>
      <p:sp>
        <p:nvSpPr>
          <p:cNvPr id="5" name="Rectangle 4"/>
          <p:cNvSpPr/>
          <p:nvPr/>
        </p:nvSpPr>
        <p:spPr>
          <a:xfrm>
            <a:off x="1"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5508" y="2424203"/>
            <a:ext cx="453281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809176"/>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Microsoft logo 3">
    <p:spTree>
      <p:nvGrpSpPr>
        <p:cNvPr id="1" name=""/>
        <p:cNvGrpSpPr/>
        <p:nvPr/>
      </p:nvGrpSpPr>
      <p:grpSpPr>
        <a:xfrm>
          <a:off x="0" y="0"/>
          <a:ext cx="0" cy="0"/>
          <a:chOff x="0" y="0"/>
          <a:chExt cx="0" cy="0"/>
        </a:xfrm>
      </p:grpSpPr>
      <p:sp>
        <p:nvSpPr>
          <p:cNvPr id="5" name="Rectangle 4"/>
          <p:cNvSpPr/>
          <p:nvPr/>
        </p:nvSpPr>
        <p:spPr>
          <a:xfrm>
            <a:off x="1"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814" y="3048833"/>
            <a:ext cx="2571405" cy="417442"/>
          </a:xfrm>
          <a:prstGeom prst="rect">
            <a:avLst/>
          </a:prstGeom>
        </p:spPr>
      </p:pic>
      <p:sp>
        <p:nvSpPr>
          <p:cNvPr id="4" name="Rectangle 3"/>
          <p:cNvSpPr/>
          <p:nvPr/>
        </p:nvSpPr>
        <p:spPr>
          <a:xfrm>
            <a:off x="1"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5508" y="2424203"/>
            <a:ext cx="453281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689059"/>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009610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5023569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3670527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3588523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1.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image" Target="../media/image4.png"/><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theme" Target="../theme/theme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66.xml"/><Relationship Id="rId2" Type="http://schemas.openxmlformats.org/officeDocument/2006/relationships/slideLayout" Target="../slideLayouts/slideLayout65.xml"/><Relationship Id="rId1" Type="http://schemas.openxmlformats.org/officeDocument/2006/relationships/slideLayout" Target="../slideLayouts/slideLayout64.xml"/><Relationship Id="rId5" Type="http://schemas.openxmlformats.org/officeDocument/2006/relationships/theme" Target="../theme/theme4.xml"/><Relationship Id="rId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9"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3" r:id="rId7"/>
    <p:sldLayoutId id="2147483664" r:id="rId8"/>
    <p:sldLayoutId id="2147483665" r:id="rId9"/>
    <p:sldLayoutId id="2147483666" r:id="rId10"/>
    <p:sldLayoutId id="2147483667" r:id="rId11"/>
    <p:sldLayoutId id="2147483688" r:id="rId12"/>
    <p:sldLayoutId id="2147483668" r:id="rId13"/>
    <p:sldLayoutId id="2147483669" r:id="rId14"/>
    <p:sldLayoutId id="2147483691" r:id="rId15"/>
    <p:sldLayoutId id="2147483748" r:id="rId16"/>
    <p:sldLayoutId id="2147483750" r:id="rId1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8" cstate="print">
            <a:extLst>
              <a:ext uri="{28A0092B-C50C-407E-A947-70E740481C1C}">
                <a14:useLocalDpi xmlns:a14="http://schemas.microsoft.com/office/drawing/2010/main" val="0"/>
              </a:ext>
            </a:extLst>
          </a:blip>
          <a:srcRect r="3957" b="4063"/>
          <a:stretch/>
        </p:blipFill>
        <p:spPr>
          <a:xfrm>
            <a:off x="10948" y="973"/>
            <a:ext cx="12170106" cy="6857027"/>
          </a:xfrm>
          <a:prstGeom prst="rect">
            <a:avLst/>
          </a:prstGeom>
        </p:spPr>
      </p:pic>
      <p:sp>
        <p:nvSpPr>
          <p:cNvPr id="2" name="Title Placeholder 1"/>
          <p:cNvSpPr>
            <a:spLocks noGrp="1"/>
          </p:cNvSpPr>
          <p:nvPr>
            <p:ph type="title"/>
          </p:nvPr>
        </p:nvSpPr>
        <p:spPr>
          <a:xfrm>
            <a:off x="560799"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9"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60"/>
            <a:ext cx="2743200" cy="365125"/>
          </a:xfrm>
          <a:prstGeom prst="rect">
            <a:avLst/>
          </a:prstGeom>
        </p:spPr>
        <p:txBody>
          <a:bodyPr vert="horz" lIns="91440" tIns="45720" rIns="91440" bIns="45720" rtlCol="0" anchor="ctr"/>
          <a:lstStyle>
            <a:lvl1pPr algn="r">
              <a:defRPr sz="1999">
                <a:solidFill>
                  <a:srgbClr val="289FD7"/>
                </a:solidFill>
                <a:latin typeface="+mj-lt"/>
              </a:defRPr>
            </a:lvl1pPr>
          </a:lstStyle>
          <a:p>
            <a:pPr defTabSz="914126"/>
            <a:fld id="{0D099E2A-118A-4377-8F98-2DF40BCBA9FE}" type="slidenum">
              <a:rPr lang="en-US" smtClean="0"/>
              <a:pPr defTabSz="914126"/>
              <a:t>‹#›</a:t>
            </a:fld>
            <a:endParaRPr lang="en-US"/>
          </a:p>
        </p:txBody>
      </p:sp>
    </p:spTree>
    <p:extLst>
      <p:ext uri="{BB962C8B-B14F-4D97-AF65-F5344CB8AC3E}">
        <p14:creationId xmlns:p14="http://schemas.microsoft.com/office/powerpoint/2010/main" val="265065780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9" r:id="rId15"/>
    <p:sldLayoutId id="2147483710" r:id="rId16"/>
  </p:sldLayoutIdLst>
  <p:timing>
    <p:tnLst>
      <p:par>
        <p:cTn id="1" dur="indefinite" restart="never" nodeType="tmRoot"/>
      </p:par>
    </p:tnLst>
  </p:timing>
  <p:hf hdr="0" ftr="0" dt="0"/>
  <p:txStyles>
    <p:titleStyle>
      <a:lvl1pPr algn="l" defTabSz="914126" rtl="0" eaLnBrk="1" latinLnBrk="0" hangingPunct="1">
        <a:lnSpc>
          <a:spcPct val="90000"/>
        </a:lnSpc>
        <a:spcBef>
          <a:spcPct val="0"/>
        </a:spcBef>
        <a:buNone/>
        <a:defRPr sz="5398" kern="1200">
          <a:solidFill>
            <a:schemeClr val="bg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3599" kern="1200">
          <a:solidFill>
            <a:schemeClr val="bg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rot="5400000">
            <a:off x="10325051" y="1906413"/>
            <a:ext cx="4214127" cy="401305"/>
          </a:xfrm>
          <a:prstGeom prst="rect">
            <a:avLst/>
          </a:prstGeom>
        </p:spPr>
      </p:pic>
    </p:spTree>
    <p:extLst>
      <p:ext uri="{BB962C8B-B14F-4D97-AF65-F5344CB8AC3E}">
        <p14:creationId xmlns:p14="http://schemas.microsoft.com/office/powerpoint/2010/main" val="409025070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735" r:id="rId24"/>
    <p:sldLayoutId id="2147483736" r:id="rId25"/>
    <p:sldLayoutId id="2147483737" r:id="rId26"/>
    <p:sldLayoutId id="2147483738" r:id="rId27"/>
    <p:sldLayoutId id="2147483739" r:id="rId28"/>
    <p:sldLayoutId id="2147483740" r:id="rId29"/>
    <p:sldLayoutId id="2147483741" r:id="rId30"/>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2"/>
            <a:ext cx="12192000"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8000" y="6477874"/>
            <a:ext cx="8382000"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2002" y="1524001"/>
            <a:ext cx="10668000"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8"/>
          <p:cNvSpPr>
            <a:spLocks noGrp="1"/>
          </p:cNvSpPr>
          <p:nvPr>
            <p:ph type="sldNum" sz="quarter" idx="4"/>
          </p:nvPr>
        </p:nvSpPr>
        <p:spPr>
          <a:xfrm>
            <a:off x="11430002" y="6477874"/>
            <a:ext cx="761998"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52233939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0.emf"/><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2.emf"/><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1.xml"/><Relationship Id="rId1" Type="http://schemas.openxmlformats.org/officeDocument/2006/relationships/slideLayout" Target="../slideLayouts/slideLayout23.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5.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5.xml"/><Relationship Id="rId1" Type="http://schemas.openxmlformats.org/officeDocument/2006/relationships/slideLayout" Target="../slideLayouts/slideLayout29.xml"/><Relationship Id="rId6" Type="http://schemas.openxmlformats.org/officeDocument/2006/relationships/image" Target="../media/image42.png"/><Relationship Id="rId5" Type="http://schemas.openxmlformats.org/officeDocument/2006/relationships/image" Target="../media/image41.emf"/><Relationship Id="rId4" Type="http://schemas.openxmlformats.org/officeDocument/2006/relationships/image" Target="../media/image40.emf"/></Relationships>
</file>

<file path=ppt/slides/_rels/slide36.xml.rels><?xml version="1.0" encoding="UTF-8" standalone="yes"?>
<Relationships xmlns="http://schemas.openxmlformats.org/package/2006/relationships"><Relationship Id="rId3" Type="http://schemas.openxmlformats.org/officeDocument/2006/relationships/image" Target="../media/image39.emf"/><Relationship Id="rId7"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9.xml"/><Relationship Id="rId6" Type="http://schemas.openxmlformats.org/officeDocument/2006/relationships/image" Target="../media/image42.png"/><Relationship Id="rId5" Type="http://schemas.openxmlformats.org/officeDocument/2006/relationships/image" Target="../media/image41.emf"/><Relationship Id="rId4" Type="http://schemas.openxmlformats.org/officeDocument/2006/relationships/image" Target="../media/image40.emf"/></Relationships>
</file>

<file path=ppt/slides/_rels/slide3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4.emf"/><Relationship Id="rId7"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9.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 Id="rId9" Type="http://schemas.openxmlformats.org/officeDocument/2006/relationships/image" Target="../media/image45.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6.emf"/><Relationship Id="rId7" Type="http://schemas.openxmlformats.org/officeDocument/2006/relationships/image" Target="../media/image50.emf"/><Relationship Id="rId12" Type="http://schemas.openxmlformats.org/officeDocument/2006/relationships/image" Target="../media/image55.emf"/><Relationship Id="rId2" Type="http://schemas.openxmlformats.org/officeDocument/2006/relationships/notesSlide" Target="../notesSlides/notesSlide29.xml"/><Relationship Id="rId1" Type="http://schemas.openxmlformats.org/officeDocument/2006/relationships/slideLayout" Target="../slideLayouts/slideLayout29.xml"/><Relationship Id="rId6" Type="http://schemas.openxmlformats.org/officeDocument/2006/relationships/image" Target="../media/image49.emf"/><Relationship Id="rId11" Type="http://schemas.openxmlformats.org/officeDocument/2006/relationships/image" Target="../media/image54.emf"/><Relationship Id="rId5" Type="http://schemas.openxmlformats.org/officeDocument/2006/relationships/image" Target="../media/image48.emf"/><Relationship Id="rId10" Type="http://schemas.openxmlformats.org/officeDocument/2006/relationships/image" Target="../media/image53.emf"/><Relationship Id="rId4" Type="http://schemas.openxmlformats.org/officeDocument/2006/relationships/image" Target="../media/image47.png"/><Relationship Id="rId9" Type="http://schemas.openxmlformats.org/officeDocument/2006/relationships/image" Target="../media/image5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image" Target="../media/image57.emf"/><Relationship Id="rId13" Type="http://schemas.openxmlformats.org/officeDocument/2006/relationships/image" Target="../media/image50.emf"/><Relationship Id="rId3" Type="http://schemas.openxmlformats.org/officeDocument/2006/relationships/image" Target="../media/image46.emf"/><Relationship Id="rId7" Type="http://schemas.openxmlformats.org/officeDocument/2006/relationships/image" Target="../media/image52.emf"/><Relationship Id="rId12" Type="http://schemas.openxmlformats.org/officeDocument/2006/relationships/image" Target="../media/image53.emf"/><Relationship Id="rId2" Type="http://schemas.openxmlformats.org/officeDocument/2006/relationships/notesSlide" Target="../notesSlides/notesSlide30.xml"/><Relationship Id="rId1" Type="http://schemas.openxmlformats.org/officeDocument/2006/relationships/slideLayout" Target="../slideLayouts/slideLayout29.xml"/><Relationship Id="rId6" Type="http://schemas.openxmlformats.org/officeDocument/2006/relationships/image" Target="../media/image49.emf"/><Relationship Id="rId11" Type="http://schemas.openxmlformats.org/officeDocument/2006/relationships/image" Target="../media/image60.emf"/><Relationship Id="rId5" Type="http://schemas.openxmlformats.org/officeDocument/2006/relationships/image" Target="../media/image56.emf"/><Relationship Id="rId10" Type="http://schemas.openxmlformats.org/officeDocument/2006/relationships/image" Target="../media/image59.emf"/><Relationship Id="rId4" Type="http://schemas.openxmlformats.org/officeDocument/2006/relationships/image" Target="../media/image47.png"/><Relationship Id="rId9" Type="http://schemas.openxmlformats.org/officeDocument/2006/relationships/image" Target="../media/image58.emf"/><Relationship Id="rId14" Type="http://schemas.openxmlformats.org/officeDocument/2006/relationships/image" Target="../media/image51.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8" Type="http://schemas.openxmlformats.org/officeDocument/2006/relationships/image" Target="../media/image66.emf"/><Relationship Id="rId13" Type="http://schemas.openxmlformats.org/officeDocument/2006/relationships/image" Target="../media/image71.emf"/><Relationship Id="rId3" Type="http://schemas.openxmlformats.org/officeDocument/2006/relationships/image" Target="../media/image61.emf"/><Relationship Id="rId7" Type="http://schemas.openxmlformats.org/officeDocument/2006/relationships/image" Target="../media/image65.emf"/><Relationship Id="rId12" Type="http://schemas.openxmlformats.org/officeDocument/2006/relationships/image" Target="../media/image70.emf"/><Relationship Id="rId2" Type="http://schemas.openxmlformats.org/officeDocument/2006/relationships/image" Target="../media/image49.emf"/><Relationship Id="rId16" Type="http://schemas.openxmlformats.org/officeDocument/2006/relationships/image" Target="../media/image74.emf"/><Relationship Id="rId1" Type="http://schemas.openxmlformats.org/officeDocument/2006/relationships/slideLayout" Target="../slideLayouts/slideLayout12.xml"/><Relationship Id="rId6" Type="http://schemas.openxmlformats.org/officeDocument/2006/relationships/image" Target="../media/image64.emf"/><Relationship Id="rId11" Type="http://schemas.openxmlformats.org/officeDocument/2006/relationships/image" Target="../media/image69.png"/><Relationship Id="rId5" Type="http://schemas.openxmlformats.org/officeDocument/2006/relationships/image" Target="../media/image63.emf"/><Relationship Id="rId15" Type="http://schemas.openxmlformats.org/officeDocument/2006/relationships/image" Target="../media/image73.emf"/><Relationship Id="rId10" Type="http://schemas.openxmlformats.org/officeDocument/2006/relationships/image" Target="../media/image68.emf"/><Relationship Id="rId4" Type="http://schemas.openxmlformats.org/officeDocument/2006/relationships/image" Target="../media/image62.emf"/><Relationship Id="rId9" Type="http://schemas.openxmlformats.org/officeDocument/2006/relationships/image" Target="../media/image67.emf"/><Relationship Id="rId14" Type="http://schemas.openxmlformats.org/officeDocument/2006/relationships/image" Target="../media/image72.emf"/></Relationships>
</file>

<file path=ppt/slides/_rels/slide45.x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image" Target="../media/image69.png"/><Relationship Id="rId3" Type="http://schemas.openxmlformats.org/officeDocument/2006/relationships/image" Target="../media/image49.emf"/><Relationship Id="rId7" Type="http://schemas.openxmlformats.org/officeDocument/2006/relationships/image" Target="../media/image64.emf"/><Relationship Id="rId12" Type="http://schemas.openxmlformats.org/officeDocument/2006/relationships/image" Target="../media/image68.emf"/><Relationship Id="rId17" Type="http://schemas.openxmlformats.org/officeDocument/2006/relationships/image" Target="../media/image74.emf"/><Relationship Id="rId2" Type="http://schemas.openxmlformats.org/officeDocument/2006/relationships/image" Target="../media/image75.emf"/><Relationship Id="rId16" Type="http://schemas.openxmlformats.org/officeDocument/2006/relationships/image" Target="../media/image67.emf"/><Relationship Id="rId1" Type="http://schemas.openxmlformats.org/officeDocument/2006/relationships/slideLayout" Target="../slideLayouts/slideLayout12.xml"/><Relationship Id="rId6" Type="http://schemas.openxmlformats.org/officeDocument/2006/relationships/image" Target="../media/image61.emf"/><Relationship Id="rId11" Type="http://schemas.openxmlformats.org/officeDocument/2006/relationships/image" Target="../media/image73.emf"/><Relationship Id="rId5" Type="http://schemas.openxmlformats.org/officeDocument/2006/relationships/image" Target="../media/image63.emf"/><Relationship Id="rId15" Type="http://schemas.openxmlformats.org/officeDocument/2006/relationships/image" Target="../media/image72.emf"/><Relationship Id="rId10" Type="http://schemas.openxmlformats.org/officeDocument/2006/relationships/image" Target="../media/image70.emf"/><Relationship Id="rId4" Type="http://schemas.openxmlformats.org/officeDocument/2006/relationships/image" Target="../media/image62.emf"/><Relationship Id="rId9" Type="http://schemas.openxmlformats.org/officeDocument/2006/relationships/image" Target="../media/image66.emf"/><Relationship Id="rId14" Type="http://schemas.openxmlformats.org/officeDocument/2006/relationships/image" Target="../media/image71.emf"/></Relationships>
</file>

<file path=ppt/slides/_rels/slide46.xml.rels><?xml version="1.0" encoding="UTF-8" standalone="yes"?>
<Relationships xmlns="http://schemas.openxmlformats.org/package/2006/relationships"><Relationship Id="rId8" Type="http://schemas.openxmlformats.org/officeDocument/2006/relationships/image" Target="../media/image70.emf"/><Relationship Id="rId13" Type="http://schemas.openxmlformats.org/officeDocument/2006/relationships/image" Target="../media/image72.emf"/><Relationship Id="rId3" Type="http://schemas.openxmlformats.org/officeDocument/2006/relationships/image" Target="../media/image49.emf"/><Relationship Id="rId7" Type="http://schemas.openxmlformats.org/officeDocument/2006/relationships/image" Target="../media/image66.emf"/><Relationship Id="rId12" Type="http://schemas.openxmlformats.org/officeDocument/2006/relationships/image" Target="../media/image71.emf"/><Relationship Id="rId17" Type="http://schemas.openxmlformats.org/officeDocument/2006/relationships/image" Target="../media/image74.emf"/><Relationship Id="rId2" Type="http://schemas.openxmlformats.org/officeDocument/2006/relationships/image" Target="../media/image75.emf"/><Relationship Id="rId16" Type="http://schemas.openxmlformats.org/officeDocument/2006/relationships/image" Target="../media/image67.emf"/><Relationship Id="rId1" Type="http://schemas.openxmlformats.org/officeDocument/2006/relationships/slideLayout" Target="../slideLayouts/slideLayout12.xml"/><Relationship Id="rId6" Type="http://schemas.openxmlformats.org/officeDocument/2006/relationships/image" Target="../media/image61.emf"/><Relationship Id="rId11" Type="http://schemas.openxmlformats.org/officeDocument/2006/relationships/image" Target="../media/image69.png"/><Relationship Id="rId5" Type="http://schemas.openxmlformats.org/officeDocument/2006/relationships/image" Target="../media/image63.emf"/><Relationship Id="rId15" Type="http://schemas.openxmlformats.org/officeDocument/2006/relationships/image" Target="../media/image65.emf"/><Relationship Id="rId10" Type="http://schemas.openxmlformats.org/officeDocument/2006/relationships/image" Target="../media/image68.emf"/><Relationship Id="rId4" Type="http://schemas.openxmlformats.org/officeDocument/2006/relationships/image" Target="../media/image62.emf"/><Relationship Id="rId9" Type="http://schemas.openxmlformats.org/officeDocument/2006/relationships/image" Target="../media/image73.emf"/><Relationship Id="rId14" Type="http://schemas.openxmlformats.org/officeDocument/2006/relationships/image" Target="../media/image64.emf"/></Relationships>
</file>

<file path=ppt/slides/_rels/slide47.xml.rels><?xml version="1.0" encoding="UTF-8" standalone="yes"?>
<Relationships xmlns="http://schemas.openxmlformats.org/package/2006/relationships"><Relationship Id="rId8" Type="http://schemas.openxmlformats.org/officeDocument/2006/relationships/image" Target="../media/image63.emf"/><Relationship Id="rId13" Type="http://schemas.openxmlformats.org/officeDocument/2006/relationships/image" Target="../media/image73.emf"/><Relationship Id="rId3" Type="http://schemas.openxmlformats.org/officeDocument/2006/relationships/image" Target="../media/image64.emf"/><Relationship Id="rId7" Type="http://schemas.openxmlformats.org/officeDocument/2006/relationships/image" Target="../media/image62.emf"/><Relationship Id="rId12" Type="http://schemas.openxmlformats.org/officeDocument/2006/relationships/image" Target="../media/image70.emf"/><Relationship Id="rId17" Type="http://schemas.openxmlformats.org/officeDocument/2006/relationships/image" Target="../media/image74.emf"/><Relationship Id="rId2" Type="http://schemas.openxmlformats.org/officeDocument/2006/relationships/image" Target="../media/image61.emf"/><Relationship Id="rId16" Type="http://schemas.openxmlformats.org/officeDocument/2006/relationships/image" Target="../media/image67.emf"/><Relationship Id="rId1" Type="http://schemas.openxmlformats.org/officeDocument/2006/relationships/slideLayout" Target="../slideLayouts/slideLayout12.xml"/><Relationship Id="rId6" Type="http://schemas.openxmlformats.org/officeDocument/2006/relationships/image" Target="../media/image49.emf"/><Relationship Id="rId11" Type="http://schemas.openxmlformats.org/officeDocument/2006/relationships/image" Target="../media/image69.png"/><Relationship Id="rId5" Type="http://schemas.openxmlformats.org/officeDocument/2006/relationships/image" Target="../media/image75.emf"/><Relationship Id="rId15" Type="http://schemas.openxmlformats.org/officeDocument/2006/relationships/image" Target="../media/image72.emf"/><Relationship Id="rId10" Type="http://schemas.openxmlformats.org/officeDocument/2006/relationships/image" Target="../media/image68.emf"/><Relationship Id="rId4" Type="http://schemas.openxmlformats.org/officeDocument/2006/relationships/image" Target="../media/image65.emf"/><Relationship Id="rId9" Type="http://schemas.openxmlformats.org/officeDocument/2006/relationships/image" Target="../media/image66.emf"/><Relationship Id="rId14" Type="http://schemas.openxmlformats.org/officeDocument/2006/relationships/image" Target="../media/image71.emf"/></Relationships>
</file>

<file path=ppt/slides/_rels/slide48.xml.rels><?xml version="1.0" encoding="UTF-8" standalone="yes"?>
<Relationships xmlns="http://schemas.openxmlformats.org/package/2006/relationships"><Relationship Id="rId8" Type="http://schemas.openxmlformats.org/officeDocument/2006/relationships/image" Target="../media/image70.emf"/><Relationship Id="rId13" Type="http://schemas.openxmlformats.org/officeDocument/2006/relationships/image" Target="../media/image71.emf"/><Relationship Id="rId18" Type="http://schemas.openxmlformats.org/officeDocument/2006/relationships/image" Target="../media/image74.emf"/><Relationship Id="rId3" Type="http://schemas.openxmlformats.org/officeDocument/2006/relationships/image" Target="../media/image49.emf"/><Relationship Id="rId7" Type="http://schemas.openxmlformats.org/officeDocument/2006/relationships/image" Target="../media/image66.emf"/><Relationship Id="rId12" Type="http://schemas.openxmlformats.org/officeDocument/2006/relationships/image" Target="../media/image76.emf"/><Relationship Id="rId17" Type="http://schemas.openxmlformats.org/officeDocument/2006/relationships/image" Target="../media/image67.emf"/><Relationship Id="rId2" Type="http://schemas.openxmlformats.org/officeDocument/2006/relationships/image" Target="../media/image75.emf"/><Relationship Id="rId16" Type="http://schemas.openxmlformats.org/officeDocument/2006/relationships/image" Target="../media/image65.emf"/><Relationship Id="rId1" Type="http://schemas.openxmlformats.org/officeDocument/2006/relationships/slideLayout" Target="../slideLayouts/slideLayout12.xml"/><Relationship Id="rId6" Type="http://schemas.openxmlformats.org/officeDocument/2006/relationships/image" Target="../media/image61.emf"/><Relationship Id="rId11" Type="http://schemas.openxmlformats.org/officeDocument/2006/relationships/image" Target="../media/image69.png"/><Relationship Id="rId5" Type="http://schemas.openxmlformats.org/officeDocument/2006/relationships/image" Target="../media/image63.emf"/><Relationship Id="rId15" Type="http://schemas.openxmlformats.org/officeDocument/2006/relationships/image" Target="../media/image64.emf"/><Relationship Id="rId10" Type="http://schemas.openxmlformats.org/officeDocument/2006/relationships/image" Target="../media/image68.emf"/><Relationship Id="rId4" Type="http://schemas.openxmlformats.org/officeDocument/2006/relationships/image" Target="../media/image62.emf"/><Relationship Id="rId9" Type="http://schemas.openxmlformats.org/officeDocument/2006/relationships/image" Target="../media/image73.emf"/><Relationship Id="rId14" Type="http://schemas.openxmlformats.org/officeDocument/2006/relationships/image" Target="../media/image72.emf"/></Relationships>
</file>

<file path=ppt/slides/_rels/slide49.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image" Target="../media/image68.emf"/><Relationship Id="rId18" Type="http://schemas.openxmlformats.org/officeDocument/2006/relationships/image" Target="../media/image78.emf"/><Relationship Id="rId3" Type="http://schemas.openxmlformats.org/officeDocument/2006/relationships/image" Target="../media/image63.emf"/><Relationship Id="rId21" Type="http://schemas.openxmlformats.org/officeDocument/2006/relationships/image" Target="../media/image74.emf"/><Relationship Id="rId7" Type="http://schemas.openxmlformats.org/officeDocument/2006/relationships/image" Target="../media/image75.emf"/><Relationship Id="rId12" Type="http://schemas.openxmlformats.org/officeDocument/2006/relationships/image" Target="../media/image73.emf"/><Relationship Id="rId17" Type="http://schemas.openxmlformats.org/officeDocument/2006/relationships/image" Target="../media/image72.emf"/><Relationship Id="rId2" Type="http://schemas.openxmlformats.org/officeDocument/2006/relationships/image" Target="../media/image77.emf"/><Relationship Id="rId16" Type="http://schemas.openxmlformats.org/officeDocument/2006/relationships/image" Target="../media/image71.emf"/><Relationship Id="rId20" Type="http://schemas.openxmlformats.org/officeDocument/2006/relationships/image" Target="../media/image67.emf"/><Relationship Id="rId1" Type="http://schemas.openxmlformats.org/officeDocument/2006/relationships/slideLayout" Target="../slideLayouts/slideLayout12.xml"/><Relationship Id="rId6" Type="http://schemas.openxmlformats.org/officeDocument/2006/relationships/image" Target="../media/image65.emf"/><Relationship Id="rId11" Type="http://schemas.openxmlformats.org/officeDocument/2006/relationships/image" Target="../media/image70.emf"/><Relationship Id="rId5" Type="http://schemas.openxmlformats.org/officeDocument/2006/relationships/image" Target="../media/image64.emf"/><Relationship Id="rId15" Type="http://schemas.openxmlformats.org/officeDocument/2006/relationships/image" Target="../media/image76.emf"/><Relationship Id="rId10" Type="http://schemas.openxmlformats.org/officeDocument/2006/relationships/image" Target="../media/image66.emf"/><Relationship Id="rId19" Type="http://schemas.openxmlformats.org/officeDocument/2006/relationships/image" Target="../media/image79.emf"/><Relationship Id="rId4" Type="http://schemas.openxmlformats.org/officeDocument/2006/relationships/image" Target="../media/image61.emf"/><Relationship Id="rId9" Type="http://schemas.openxmlformats.org/officeDocument/2006/relationships/image" Target="../media/image62.emf"/><Relationship Id="rId14" Type="http://schemas.openxmlformats.org/officeDocument/2006/relationships/image" Target="../media/image6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8" Type="http://schemas.openxmlformats.org/officeDocument/2006/relationships/image" Target="../media/image76.emf"/><Relationship Id="rId13" Type="http://schemas.openxmlformats.org/officeDocument/2006/relationships/image" Target="../media/image73.emf"/><Relationship Id="rId18" Type="http://schemas.openxmlformats.org/officeDocument/2006/relationships/image" Target="../media/image82.emf"/><Relationship Id="rId3" Type="http://schemas.openxmlformats.org/officeDocument/2006/relationships/image" Target="../media/image64.emf"/><Relationship Id="rId21" Type="http://schemas.openxmlformats.org/officeDocument/2006/relationships/image" Target="../media/image79.emf"/><Relationship Id="rId7" Type="http://schemas.openxmlformats.org/officeDocument/2006/relationships/image" Target="../media/image80.emf"/><Relationship Id="rId12" Type="http://schemas.openxmlformats.org/officeDocument/2006/relationships/image" Target="../media/image70.emf"/><Relationship Id="rId17" Type="http://schemas.openxmlformats.org/officeDocument/2006/relationships/image" Target="../media/image72.emf"/><Relationship Id="rId2" Type="http://schemas.openxmlformats.org/officeDocument/2006/relationships/image" Target="../media/image77.emf"/><Relationship Id="rId16" Type="http://schemas.openxmlformats.org/officeDocument/2006/relationships/image" Target="../media/image71.emf"/><Relationship Id="rId20" Type="http://schemas.openxmlformats.org/officeDocument/2006/relationships/image" Target="../media/image78.emf"/><Relationship Id="rId1" Type="http://schemas.openxmlformats.org/officeDocument/2006/relationships/slideLayout" Target="../slideLayouts/slideLayout12.xml"/><Relationship Id="rId6" Type="http://schemas.openxmlformats.org/officeDocument/2006/relationships/image" Target="../media/image61.emf"/><Relationship Id="rId11" Type="http://schemas.openxmlformats.org/officeDocument/2006/relationships/image" Target="../media/image66.emf"/><Relationship Id="rId5" Type="http://schemas.openxmlformats.org/officeDocument/2006/relationships/image" Target="../media/image49.emf"/><Relationship Id="rId15" Type="http://schemas.openxmlformats.org/officeDocument/2006/relationships/image" Target="../media/image69.png"/><Relationship Id="rId23" Type="http://schemas.openxmlformats.org/officeDocument/2006/relationships/image" Target="../media/image74.emf"/><Relationship Id="rId10" Type="http://schemas.openxmlformats.org/officeDocument/2006/relationships/image" Target="../media/image75.emf"/><Relationship Id="rId19" Type="http://schemas.openxmlformats.org/officeDocument/2006/relationships/image" Target="../media/image83.emf"/><Relationship Id="rId4" Type="http://schemas.openxmlformats.org/officeDocument/2006/relationships/image" Target="../media/image65.emf"/><Relationship Id="rId9" Type="http://schemas.openxmlformats.org/officeDocument/2006/relationships/image" Target="../media/image81.emf"/><Relationship Id="rId14" Type="http://schemas.openxmlformats.org/officeDocument/2006/relationships/image" Target="../media/image68.emf"/><Relationship Id="rId22" Type="http://schemas.openxmlformats.org/officeDocument/2006/relationships/image" Target="../media/image67.emf"/></Relationships>
</file>

<file path=ppt/slides/_rels/slide51.xml.rels><?xml version="1.0" encoding="UTF-8" standalone="yes"?>
<Relationships xmlns="http://schemas.openxmlformats.org/package/2006/relationships"><Relationship Id="rId8" Type="http://schemas.openxmlformats.org/officeDocument/2006/relationships/image" Target="../media/image64.emf"/><Relationship Id="rId13" Type="http://schemas.openxmlformats.org/officeDocument/2006/relationships/image" Target="../media/image68.emf"/><Relationship Id="rId18" Type="http://schemas.openxmlformats.org/officeDocument/2006/relationships/image" Target="../media/image83.emf"/><Relationship Id="rId3" Type="http://schemas.openxmlformats.org/officeDocument/2006/relationships/image" Target="../media/image77.emf"/><Relationship Id="rId21" Type="http://schemas.openxmlformats.org/officeDocument/2006/relationships/image" Target="../media/image74.emf"/><Relationship Id="rId7" Type="http://schemas.openxmlformats.org/officeDocument/2006/relationships/image" Target="../media/image65.emf"/><Relationship Id="rId12" Type="http://schemas.openxmlformats.org/officeDocument/2006/relationships/image" Target="../media/image73.emf"/><Relationship Id="rId17" Type="http://schemas.openxmlformats.org/officeDocument/2006/relationships/image" Target="../media/image82.emf"/><Relationship Id="rId2" Type="http://schemas.openxmlformats.org/officeDocument/2006/relationships/image" Target="../media/image49.emf"/><Relationship Id="rId16" Type="http://schemas.openxmlformats.org/officeDocument/2006/relationships/image" Target="../media/image72.emf"/><Relationship Id="rId20" Type="http://schemas.openxmlformats.org/officeDocument/2006/relationships/image" Target="../media/image67.emf"/><Relationship Id="rId1" Type="http://schemas.openxmlformats.org/officeDocument/2006/relationships/slideLayout" Target="../slideLayouts/slideLayout12.xml"/><Relationship Id="rId6" Type="http://schemas.openxmlformats.org/officeDocument/2006/relationships/image" Target="../media/image81.emf"/><Relationship Id="rId11" Type="http://schemas.openxmlformats.org/officeDocument/2006/relationships/image" Target="../media/image70.emf"/><Relationship Id="rId5" Type="http://schemas.openxmlformats.org/officeDocument/2006/relationships/image" Target="../media/image80.emf"/><Relationship Id="rId15" Type="http://schemas.openxmlformats.org/officeDocument/2006/relationships/image" Target="../media/image71.emf"/><Relationship Id="rId10" Type="http://schemas.openxmlformats.org/officeDocument/2006/relationships/image" Target="../media/image66.emf"/><Relationship Id="rId19" Type="http://schemas.openxmlformats.org/officeDocument/2006/relationships/image" Target="../media/image78.emf"/><Relationship Id="rId4" Type="http://schemas.openxmlformats.org/officeDocument/2006/relationships/image" Target="../media/image61.emf"/><Relationship Id="rId9" Type="http://schemas.openxmlformats.org/officeDocument/2006/relationships/image" Target="../media/image75.emf"/><Relationship Id="rId14" Type="http://schemas.openxmlformats.org/officeDocument/2006/relationships/image" Target="../media/image69.png"/></Relationships>
</file>

<file path=ppt/slides/_rels/slide52.xml.rels><?xml version="1.0" encoding="UTF-8" standalone="yes"?>
<Relationships xmlns="http://schemas.openxmlformats.org/package/2006/relationships"><Relationship Id="rId8" Type="http://schemas.openxmlformats.org/officeDocument/2006/relationships/image" Target="../media/image66.emf"/><Relationship Id="rId13" Type="http://schemas.openxmlformats.org/officeDocument/2006/relationships/image" Target="../media/image76.emf"/><Relationship Id="rId18" Type="http://schemas.openxmlformats.org/officeDocument/2006/relationships/image" Target="../media/image86.emf"/><Relationship Id="rId3" Type="http://schemas.openxmlformats.org/officeDocument/2006/relationships/image" Target="../media/image75.emf"/><Relationship Id="rId21" Type="http://schemas.openxmlformats.org/officeDocument/2006/relationships/image" Target="../media/image87.emf"/><Relationship Id="rId7" Type="http://schemas.openxmlformats.org/officeDocument/2006/relationships/image" Target="../media/image61.emf"/><Relationship Id="rId12" Type="http://schemas.openxmlformats.org/officeDocument/2006/relationships/image" Target="../media/image69.png"/><Relationship Id="rId17" Type="http://schemas.openxmlformats.org/officeDocument/2006/relationships/image" Target="../media/image85.emf"/><Relationship Id="rId2" Type="http://schemas.openxmlformats.org/officeDocument/2006/relationships/image" Target="../media/image84.emf"/><Relationship Id="rId16" Type="http://schemas.openxmlformats.org/officeDocument/2006/relationships/image" Target="../media/image67.emf"/><Relationship Id="rId20" Type="http://schemas.openxmlformats.org/officeDocument/2006/relationships/image" Target="../media/image65.emf"/><Relationship Id="rId1" Type="http://schemas.openxmlformats.org/officeDocument/2006/relationships/slideLayout" Target="../slideLayouts/slideLayout12.xml"/><Relationship Id="rId6" Type="http://schemas.openxmlformats.org/officeDocument/2006/relationships/image" Target="../media/image63.emf"/><Relationship Id="rId11" Type="http://schemas.openxmlformats.org/officeDocument/2006/relationships/image" Target="../media/image68.emf"/><Relationship Id="rId24" Type="http://schemas.openxmlformats.org/officeDocument/2006/relationships/image" Target="../media/image74.emf"/><Relationship Id="rId5" Type="http://schemas.openxmlformats.org/officeDocument/2006/relationships/image" Target="../media/image62.emf"/><Relationship Id="rId15" Type="http://schemas.openxmlformats.org/officeDocument/2006/relationships/image" Target="../media/image72.emf"/><Relationship Id="rId23" Type="http://schemas.openxmlformats.org/officeDocument/2006/relationships/image" Target="../media/image89.emf"/><Relationship Id="rId10" Type="http://schemas.openxmlformats.org/officeDocument/2006/relationships/image" Target="../media/image73.emf"/><Relationship Id="rId19" Type="http://schemas.openxmlformats.org/officeDocument/2006/relationships/image" Target="../media/image64.emf"/><Relationship Id="rId4" Type="http://schemas.openxmlformats.org/officeDocument/2006/relationships/image" Target="../media/image49.emf"/><Relationship Id="rId9" Type="http://schemas.openxmlformats.org/officeDocument/2006/relationships/image" Target="../media/image70.emf"/><Relationship Id="rId14" Type="http://schemas.openxmlformats.org/officeDocument/2006/relationships/image" Target="../media/image71.emf"/><Relationship Id="rId22" Type="http://schemas.openxmlformats.org/officeDocument/2006/relationships/image" Target="../media/image88.emf"/></Relationships>
</file>

<file path=ppt/slides/_rels/slide53.xml.rels><?xml version="1.0" encoding="UTF-8" standalone="yes"?>
<Relationships xmlns="http://schemas.openxmlformats.org/package/2006/relationships"><Relationship Id="rId8" Type="http://schemas.openxmlformats.org/officeDocument/2006/relationships/image" Target="../media/image86.emf"/><Relationship Id="rId13" Type="http://schemas.openxmlformats.org/officeDocument/2006/relationships/image" Target="../media/image68.emf"/><Relationship Id="rId18" Type="http://schemas.openxmlformats.org/officeDocument/2006/relationships/image" Target="../media/image64.emf"/><Relationship Id="rId26" Type="http://schemas.openxmlformats.org/officeDocument/2006/relationships/image" Target="../media/image94.emf"/><Relationship Id="rId3" Type="http://schemas.openxmlformats.org/officeDocument/2006/relationships/image" Target="../media/image90.emf"/><Relationship Id="rId21" Type="http://schemas.openxmlformats.org/officeDocument/2006/relationships/image" Target="../media/image87.emf"/><Relationship Id="rId7" Type="http://schemas.openxmlformats.org/officeDocument/2006/relationships/image" Target="../media/image61.emf"/><Relationship Id="rId12" Type="http://schemas.openxmlformats.org/officeDocument/2006/relationships/image" Target="../media/image73.emf"/><Relationship Id="rId17" Type="http://schemas.openxmlformats.org/officeDocument/2006/relationships/image" Target="../media/image85.emf"/><Relationship Id="rId25" Type="http://schemas.openxmlformats.org/officeDocument/2006/relationships/image" Target="../media/image93.emf"/><Relationship Id="rId2" Type="http://schemas.openxmlformats.org/officeDocument/2006/relationships/image" Target="../media/image75.emf"/><Relationship Id="rId16" Type="http://schemas.openxmlformats.org/officeDocument/2006/relationships/image" Target="../media/image72.emf"/><Relationship Id="rId20" Type="http://schemas.openxmlformats.org/officeDocument/2006/relationships/image" Target="../media/image91.emf"/><Relationship Id="rId1" Type="http://schemas.openxmlformats.org/officeDocument/2006/relationships/slideLayout" Target="../slideLayouts/slideLayout12.xml"/><Relationship Id="rId6" Type="http://schemas.openxmlformats.org/officeDocument/2006/relationships/image" Target="../media/image70.emf"/><Relationship Id="rId11" Type="http://schemas.openxmlformats.org/officeDocument/2006/relationships/image" Target="../media/image66.emf"/><Relationship Id="rId24" Type="http://schemas.openxmlformats.org/officeDocument/2006/relationships/image" Target="../media/image92.emf"/><Relationship Id="rId5" Type="http://schemas.openxmlformats.org/officeDocument/2006/relationships/image" Target="../media/image67.emf"/><Relationship Id="rId15" Type="http://schemas.openxmlformats.org/officeDocument/2006/relationships/image" Target="../media/image71.emf"/><Relationship Id="rId23" Type="http://schemas.openxmlformats.org/officeDocument/2006/relationships/image" Target="../media/image89.emf"/><Relationship Id="rId10" Type="http://schemas.openxmlformats.org/officeDocument/2006/relationships/image" Target="../media/image62.emf"/><Relationship Id="rId19" Type="http://schemas.openxmlformats.org/officeDocument/2006/relationships/image" Target="../media/image65.emf"/><Relationship Id="rId4" Type="http://schemas.openxmlformats.org/officeDocument/2006/relationships/image" Target="../media/image84.emf"/><Relationship Id="rId9" Type="http://schemas.openxmlformats.org/officeDocument/2006/relationships/image" Target="../media/image49.emf"/><Relationship Id="rId14" Type="http://schemas.openxmlformats.org/officeDocument/2006/relationships/image" Target="../media/image69.png"/><Relationship Id="rId22" Type="http://schemas.openxmlformats.org/officeDocument/2006/relationships/image" Target="../media/image88.emf"/><Relationship Id="rId27" Type="http://schemas.openxmlformats.org/officeDocument/2006/relationships/image" Target="../media/image74.emf"/></Relationships>
</file>

<file path=ppt/slides/_rels/slide54.x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image" Target="../media/image95.emf"/><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image" Target="../media/image101.emf"/><Relationship Id="rId3" Type="http://schemas.openxmlformats.org/officeDocument/2006/relationships/image" Target="../media/image61.emf"/><Relationship Id="rId7" Type="http://schemas.openxmlformats.org/officeDocument/2006/relationships/image" Target="../media/image73.emf"/><Relationship Id="rId12" Type="http://schemas.openxmlformats.org/officeDocument/2006/relationships/image" Target="../media/image100.emf"/><Relationship Id="rId2" Type="http://schemas.openxmlformats.org/officeDocument/2006/relationships/image" Target="../media/image97.emf"/><Relationship Id="rId16" Type="http://schemas.openxmlformats.org/officeDocument/2006/relationships/image" Target="../media/image74.emf"/><Relationship Id="rId1" Type="http://schemas.openxmlformats.org/officeDocument/2006/relationships/slideLayout" Target="../slideLayouts/slideLayout12.xml"/><Relationship Id="rId6" Type="http://schemas.openxmlformats.org/officeDocument/2006/relationships/image" Target="../media/image66.emf"/><Relationship Id="rId11" Type="http://schemas.openxmlformats.org/officeDocument/2006/relationships/image" Target="../media/image99.emf"/><Relationship Id="rId5" Type="http://schemas.openxmlformats.org/officeDocument/2006/relationships/image" Target="../media/image70.emf"/><Relationship Id="rId15" Type="http://schemas.openxmlformats.org/officeDocument/2006/relationships/image" Target="../media/image103.emf"/><Relationship Id="rId10" Type="http://schemas.openxmlformats.org/officeDocument/2006/relationships/image" Target="../media/image98.emf"/><Relationship Id="rId4" Type="http://schemas.openxmlformats.org/officeDocument/2006/relationships/image" Target="../media/image49.emf"/><Relationship Id="rId9" Type="http://schemas.openxmlformats.org/officeDocument/2006/relationships/image" Target="../media/image69.png"/><Relationship Id="rId14" Type="http://schemas.openxmlformats.org/officeDocument/2006/relationships/image" Target="../media/image102.emf"/></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6.emf"/></Relationships>
</file>

<file path=ppt/slides/_rels/slide60.x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image" Target="../media/image100.emf"/><Relationship Id="rId18" Type="http://schemas.openxmlformats.org/officeDocument/2006/relationships/image" Target="../media/image108.emf"/><Relationship Id="rId3" Type="http://schemas.openxmlformats.org/officeDocument/2006/relationships/image" Target="../media/image97.emf"/><Relationship Id="rId21" Type="http://schemas.openxmlformats.org/officeDocument/2006/relationships/image" Target="../media/image103.emf"/><Relationship Id="rId7" Type="http://schemas.openxmlformats.org/officeDocument/2006/relationships/image" Target="../media/image66.emf"/><Relationship Id="rId12" Type="http://schemas.openxmlformats.org/officeDocument/2006/relationships/image" Target="../media/image99.emf"/><Relationship Id="rId17" Type="http://schemas.openxmlformats.org/officeDocument/2006/relationships/image" Target="../media/image107.emf"/><Relationship Id="rId2" Type="http://schemas.openxmlformats.org/officeDocument/2006/relationships/image" Target="../media/image104.emf"/><Relationship Id="rId16" Type="http://schemas.openxmlformats.org/officeDocument/2006/relationships/image" Target="../media/image106.emf"/><Relationship Id="rId20" Type="http://schemas.openxmlformats.org/officeDocument/2006/relationships/image" Target="../media/image110.emf"/><Relationship Id="rId1" Type="http://schemas.openxmlformats.org/officeDocument/2006/relationships/slideLayout" Target="../slideLayouts/slideLayout12.xml"/><Relationship Id="rId6" Type="http://schemas.openxmlformats.org/officeDocument/2006/relationships/image" Target="../media/image70.emf"/><Relationship Id="rId11" Type="http://schemas.openxmlformats.org/officeDocument/2006/relationships/image" Target="../media/image98.emf"/><Relationship Id="rId5" Type="http://schemas.openxmlformats.org/officeDocument/2006/relationships/image" Target="../media/image49.emf"/><Relationship Id="rId15" Type="http://schemas.openxmlformats.org/officeDocument/2006/relationships/image" Target="../media/image105.emf"/><Relationship Id="rId10" Type="http://schemas.openxmlformats.org/officeDocument/2006/relationships/image" Target="../media/image69.png"/><Relationship Id="rId19" Type="http://schemas.openxmlformats.org/officeDocument/2006/relationships/image" Target="../media/image109.emf"/><Relationship Id="rId4" Type="http://schemas.openxmlformats.org/officeDocument/2006/relationships/image" Target="../media/image61.emf"/><Relationship Id="rId9" Type="http://schemas.openxmlformats.org/officeDocument/2006/relationships/image" Target="../media/image68.emf"/><Relationship Id="rId14" Type="http://schemas.openxmlformats.org/officeDocument/2006/relationships/image" Target="../media/image101.emf"/><Relationship Id="rId22" Type="http://schemas.openxmlformats.org/officeDocument/2006/relationships/image" Target="../media/image74.emf"/></Relationships>
</file>

<file path=ppt/slides/_rels/slide61.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105.emf"/><Relationship Id="rId18" Type="http://schemas.openxmlformats.org/officeDocument/2006/relationships/image" Target="../media/image110.emf"/><Relationship Id="rId3" Type="http://schemas.openxmlformats.org/officeDocument/2006/relationships/image" Target="../media/image49.emf"/><Relationship Id="rId21" Type="http://schemas.openxmlformats.org/officeDocument/2006/relationships/image" Target="../media/image113.emf"/><Relationship Id="rId7" Type="http://schemas.openxmlformats.org/officeDocument/2006/relationships/image" Target="../media/image68.emf"/><Relationship Id="rId12" Type="http://schemas.openxmlformats.org/officeDocument/2006/relationships/image" Target="../media/image99.emf"/><Relationship Id="rId17" Type="http://schemas.openxmlformats.org/officeDocument/2006/relationships/image" Target="../media/image109.emf"/><Relationship Id="rId2" Type="http://schemas.openxmlformats.org/officeDocument/2006/relationships/image" Target="../media/image61.emf"/><Relationship Id="rId16" Type="http://schemas.openxmlformats.org/officeDocument/2006/relationships/image" Target="../media/image108.emf"/><Relationship Id="rId20" Type="http://schemas.openxmlformats.org/officeDocument/2006/relationships/image" Target="../media/image112.emf"/><Relationship Id="rId1" Type="http://schemas.openxmlformats.org/officeDocument/2006/relationships/slideLayout" Target="../slideLayouts/slideLayout12.xml"/><Relationship Id="rId6" Type="http://schemas.openxmlformats.org/officeDocument/2006/relationships/image" Target="../media/image73.emf"/><Relationship Id="rId11" Type="http://schemas.openxmlformats.org/officeDocument/2006/relationships/image" Target="../media/image101.emf"/><Relationship Id="rId5" Type="http://schemas.openxmlformats.org/officeDocument/2006/relationships/image" Target="../media/image70.emf"/><Relationship Id="rId15" Type="http://schemas.openxmlformats.org/officeDocument/2006/relationships/image" Target="../media/image107.emf"/><Relationship Id="rId23" Type="http://schemas.openxmlformats.org/officeDocument/2006/relationships/image" Target="../media/image74.emf"/><Relationship Id="rId10" Type="http://schemas.openxmlformats.org/officeDocument/2006/relationships/image" Target="../media/image100.emf"/><Relationship Id="rId19" Type="http://schemas.openxmlformats.org/officeDocument/2006/relationships/image" Target="../media/image111.emf"/><Relationship Id="rId4" Type="http://schemas.openxmlformats.org/officeDocument/2006/relationships/image" Target="../media/image66.emf"/><Relationship Id="rId9" Type="http://schemas.openxmlformats.org/officeDocument/2006/relationships/image" Target="../media/image98.emf"/><Relationship Id="rId14" Type="http://schemas.openxmlformats.org/officeDocument/2006/relationships/image" Target="../media/image106.emf"/><Relationship Id="rId22" Type="http://schemas.openxmlformats.org/officeDocument/2006/relationships/image" Target="../media/image114.emf"/></Relationships>
</file>

<file path=ppt/slides/_rels/slide62.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image" Target="../media/image99.emf"/><Relationship Id="rId18" Type="http://schemas.openxmlformats.org/officeDocument/2006/relationships/image" Target="../media/image107.emf"/><Relationship Id="rId26" Type="http://schemas.openxmlformats.org/officeDocument/2006/relationships/image" Target="../media/image121.emf"/><Relationship Id="rId3" Type="http://schemas.openxmlformats.org/officeDocument/2006/relationships/image" Target="../media/image116.emf"/><Relationship Id="rId21" Type="http://schemas.openxmlformats.org/officeDocument/2006/relationships/image" Target="../media/image109.emf"/><Relationship Id="rId7" Type="http://schemas.openxmlformats.org/officeDocument/2006/relationships/image" Target="../media/image61.emf"/><Relationship Id="rId12" Type="http://schemas.openxmlformats.org/officeDocument/2006/relationships/image" Target="../media/image98.emf"/><Relationship Id="rId17" Type="http://schemas.openxmlformats.org/officeDocument/2006/relationships/image" Target="../media/image106.emf"/><Relationship Id="rId25" Type="http://schemas.openxmlformats.org/officeDocument/2006/relationships/image" Target="../media/image120.emf"/><Relationship Id="rId2" Type="http://schemas.openxmlformats.org/officeDocument/2006/relationships/image" Target="../media/image115.emf"/><Relationship Id="rId16" Type="http://schemas.openxmlformats.org/officeDocument/2006/relationships/image" Target="../media/image105.emf"/><Relationship Id="rId20" Type="http://schemas.openxmlformats.org/officeDocument/2006/relationships/image" Target="../media/image108.emf"/><Relationship Id="rId29" Type="http://schemas.openxmlformats.org/officeDocument/2006/relationships/image" Target="../media/image74.emf"/><Relationship Id="rId1" Type="http://schemas.openxmlformats.org/officeDocument/2006/relationships/slideLayout" Target="../slideLayouts/slideLayout12.xml"/><Relationship Id="rId6" Type="http://schemas.openxmlformats.org/officeDocument/2006/relationships/image" Target="../media/image119.emf"/><Relationship Id="rId11" Type="http://schemas.openxmlformats.org/officeDocument/2006/relationships/image" Target="../media/image73.emf"/><Relationship Id="rId24" Type="http://schemas.openxmlformats.org/officeDocument/2006/relationships/image" Target="../media/image69.png"/><Relationship Id="rId5" Type="http://schemas.openxmlformats.org/officeDocument/2006/relationships/image" Target="../media/image118.emf"/><Relationship Id="rId15" Type="http://schemas.openxmlformats.org/officeDocument/2006/relationships/image" Target="../media/image101.emf"/><Relationship Id="rId23" Type="http://schemas.openxmlformats.org/officeDocument/2006/relationships/image" Target="../media/image68.emf"/><Relationship Id="rId28" Type="http://schemas.openxmlformats.org/officeDocument/2006/relationships/image" Target="../media/image114.emf"/><Relationship Id="rId10" Type="http://schemas.openxmlformats.org/officeDocument/2006/relationships/image" Target="../media/image70.emf"/><Relationship Id="rId19" Type="http://schemas.openxmlformats.org/officeDocument/2006/relationships/image" Target="../media/image111.emf"/><Relationship Id="rId4" Type="http://schemas.openxmlformats.org/officeDocument/2006/relationships/image" Target="../media/image117.emf"/><Relationship Id="rId9" Type="http://schemas.openxmlformats.org/officeDocument/2006/relationships/image" Target="../media/image66.emf"/><Relationship Id="rId14" Type="http://schemas.openxmlformats.org/officeDocument/2006/relationships/image" Target="../media/image100.emf"/><Relationship Id="rId22" Type="http://schemas.openxmlformats.org/officeDocument/2006/relationships/image" Target="../media/image110.emf"/><Relationship Id="rId27" Type="http://schemas.openxmlformats.org/officeDocument/2006/relationships/image" Target="../media/image122.emf"/><Relationship Id="rId30" Type="http://schemas.openxmlformats.org/officeDocument/2006/relationships/image" Target="../media/image123.emf"/></Relationships>
</file>

<file path=ppt/slides/_rels/slide63.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image" Target="../media/image98.emf"/><Relationship Id="rId18" Type="http://schemas.openxmlformats.org/officeDocument/2006/relationships/image" Target="../media/image106.emf"/><Relationship Id="rId26" Type="http://schemas.openxmlformats.org/officeDocument/2006/relationships/image" Target="../media/image127.emf"/><Relationship Id="rId3" Type="http://schemas.openxmlformats.org/officeDocument/2006/relationships/image" Target="../media/image116.emf"/><Relationship Id="rId21" Type="http://schemas.openxmlformats.org/officeDocument/2006/relationships/image" Target="../media/image125.emf"/><Relationship Id="rId34" Type="http://schemas.openxmlformats.org/officeDocument/2006/relationships/image" Target="../media/image133.emf"/><Relationship Id="rId7" Type="http://schemas.openxmlformats.org/officeDocument/2006/relationships/image" Target="../media/image124.emf"/><Relationship Id="rId12" Type="http://schemas.openxmlformats.org/officeDocument/2006/relationships/image" Target="../media/image73.emf"/><Relationship Id="rId17" Type="http://schemas.openxmlformats.org/officeDocument/2006/relationships/image" Target="../media/image105.emf"/><Relationship Id="rId25" Type="http://schemas.openxmlformats.org/officeDocument/2006/relationships/image" Target="../media/image126.emf"/><Relationship Id="rId33" Type="http://schemas.openxmlformats.org/officeDocument/2006/relationships/image" Target="../media/image132.emf"/><Relationship Id="rId2" Type="http://schemas.openxmlformats.org/officeDocument/2006/relationships/image" Target="../media/image115.emf"/><Relationship Id="rId16" Type="http://schemas.openxmlformats.org/officeDocument/2006/relationships/image" Target="../media/image101.emf"/><Relationship Id="rId20" Type="http://schemas.openxmlformats.org/officeDocument/2006/relationships/image" Target="../media/image111.emf"/><Relationship Id="rId29" Type="http://schemas.openxmlformats.org/officeDocument/2006/relationships/image" Target="../media/image69.png"/><Relationship Id="rId1" Type="http://schemas.openxmlformats.org/officeDocument/2006/relationships/slideLayout" Target="../slideLayouts/slideLayout12.xml"/><Relationship Id="rId6" Type="http://schemas.openxmlformats.org/officeDocument/2006/relationships/image" Target="../media/image119.emf"/><Relationship Id="rId11" Type="http://schemas.openxmlformats.org/officeDocument/2006/relationships/image" Target="../media/image70.emf"/><Relationship Id="rId24" Type="http://schemas.openxmlformats.org/officeDocument/2006/relationships/image" Target="../media/image110.emf"/><Relationship Id="rId32" Type="http://schemas.openxmlformats.org/officeDocument/2006/relationships/image" Target="../media/image131.emf"/><Relationship Id="rId37" Type="http://schemas.openxmlformats.org/officeDocument/2006/relationships/image" Target="../media/image123.emf"/><Relationship Id="rId5" Type="http://schemas.openxmlformats.org/officeDocument/2006/relationships/image" Target="../media/image118.emf"/><Relationship Id="rId15" Type="http://schemas.openxmlformats.org/officeDocument/2006/relationships/image" Target="../media/image100.emf"/><Relationship Id="rId23" Type="http://schemas.openxmlformats.org/officeDocument/2006/relationships/image" Target="../media/image109.emf"/><Relationship Id="rId28" Type="http://schemas.openxmlformats.org/officeDocument/2006/relationships/image" Target="../media/image128.png"/><Relationship Id="rId36" Type="http://schemas.openxmlformats.org/officeDocument/2006/relationships/image" Target="../media/image114.emf"/><Relationship Id="rId10" Type="http://schemas.openxmlformats.org/officeDocument/2006/relationships/image" Target="../media/image66.emf"/><Relationship Id="rId19" Type="http://schemas.openxmlformats.org/officeDocument/2006/relationships/image" Target="../media/image107.emf"/><Relationship Id="rId31" Type="http://schemas.openxmlformats.org/officeDocument/2006/relationships/image" Target="../media/image130.emf"/><Relationship Id="rId4" Type="http://schemas.openxmlformats.org/officeDocument/2006/relationships/image" Target="../media/image117.emf"/><Relationship Id="rId9" Type="http://schemas.openxmlformats.org/officeDocument/2006/relationships/image" Target="../media/image49.emf"/><Relationship Id="rId14" Type="http://schemas.openxmlformats.org/officeDocument/2006/relationships/image" Target="../media/image99.emf"/><Relationship Id="rId22" Type="http://schemas.openxmlformats.org/officeDocument/2006/relationships/image" Target="../media/image108.emf"/><Relationship Id="rId27" Type="http://schemas.openxmlformats.org/officeDocument/2006/relationships/image" Target="../media/image68.emf"/><Relationship Id="rId30" Type="http://schemas.openxmlformats.org/officeDocument/2006/relationships/image" Target="../media/image129.emf"/><Relationship Id="rId35" Type="http://schemas.openxmlformats.org/officeDocument/2006/relationships/image" Target="../media/image134.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135.emf"/><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3" Type="http://schemas.openxmlformats.org/officeDocument/2006/relationships/image" Target="../media/image136.emf"/><Relationship Id="rId2" Type="http://schemas.openxmlformats.org/officeDocument/2006/relationships/image" Target="../media/image135.emf"/><Relationship Id="rId1" Type="http://schemas.openxmlformats.org/officeDocument/2006/relationships/slideLayout" Target="../slideLayouts/slideLayout11.xml"/><Relationship Id="rId5" Type="http://schemas.openxmlformats.org/officeDocument/2006/relationships/image" Target="../media/image138.emf"/><Relationship Id="rId4" Type="http://schemas.openxmlformats.org/officeDocument/2006/relationships/image" Target="../media/image137.emf"/></Relationships>
</file>

<file path=ppt/slides/_rels/slide69.xml.rels><?xml version="1.0" encoding="UTF-8" standalone="yes"?>
<Relationships xmlns="http://schemas.openxmlformats.org/package/2006/relationships"><Relationship Id="rId8" Type="http://schemas.openxmlformats.org/officeDocument/2006/relationships/image" Target="../media/image143.emf"/><Relationship Id="rId3" Type="http://schemas.openxmlformats.org/officeDocument/2006/relationships/image" Target="../media/image138.emf"/><Relationship Id="rId7" Type="http://schemas.openxmlformats.org/officeDocument/2006/relationships/image" Target="../media/image142.emf"/><Relationship Id="rId2" Type="http://schemas.openxmlformats.org/officeDocument/2006/relationships/image" Target="../media/image135.emf"/><Relationship Id="rId1" Type="http://schemas.openxmlformats.org/officeDocument/2006/relationships/slideLayout" Target="../slideLayouts/slideLayout11.xml"/><Relationship Id="rId6" Type="http://schemas.openxmlformats.org/officeDocument/2006/relationships/image" Target="../media/image141.emf"/><Relationship Id="rId5" Type="http://schemas.openxmlformats.org/officeDocument/2006/relationships/image" Target="../media/image140.emf"/><Relationship Id="rId4" Type="http://schemas.openxmlformats.org/officeDocument/2006/relationships/image" Target="../media/image139.emf"/><Relationship Id="rId9" Type="http://schemas.openxmlformats.org/officeDocument/2006/relationships/image" Target="../media/image144.emf"/></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8" Type="http://schemas.openxmlformats.org/officeDocument/2006/relationships/image" Target="../media/image144.emf"/><Relationship Id="rId3" Type="http://schemas.openxmlformats.org/officeDocument/2006/relationships/image" Target="../media/image140.emf"/><Relationship Id="rId7" Type="http://schemas.openxmlformats.org/officeDocument/2006/relationships/image" Target="../media/image143.emf"/><Relationship Id="rId2" Type="http://schemas.openxmlformats.org/officeDocument/2006/relationships/image" Target="../media/image145.emf"/><Relationship Id="rId1" Type="http://schemas.openxmlformats.org/officeDocument/2006/relationships/slideLayout" Target="../slideLayouts/slideLayout11.xml"/><Relationship Id="rId6" Type="http://schemas.openxmlformats.org/officeDocument/2006/relationships/image" Target="../media/image142.emf"/><Relationship Id="rId11" Type="http://schemas.openxmlformats.org/officeDocument/2006/relationships/image" Target="../media/image139.emf"/><Relationship Id="rId5" Type="http://schemas.openxmlformats.org/officeDocument/2006/relationships/image" Target="../media/image141.emf"/><Relationship Id="rId10" Type="http://schemas.openxmlformats.org/officeDocument/2006/relationships/image" Target="../media/image138.emf"/><Relationship Id="rId4" Type="http://schemas.openxmlformats.org/officeDocument/2006/relationships/image" Target="../media/image136.emf"/><Relationship Id="rId9" Type="http://schemas.openxmlformats.org/officeDocument/2006/relationships/image" Target="../media/image135.emf"/></Relationships>
</file>

<file path=ppt/slides/_rels/slide71.xml.rels><?xml version="1.0" encoding="UTF-8" standalone="yes"?>
<Relationships xmlns="http://schemas.openxmlformats.org/package/2006/relationships"><Relationship Id="rId8" Type="http://schemas.openxmlformats.org/officeDocument/2006/relationships/image" Target="../media/image152.emf"/><Relationship Id="rId13" Type="http://schemas.openxmlformats.org/officeDocument/2006/relationships/image" Target="../media/image72.emf"/><Relationship Id="rId3" Type="http://schemas.openxmlformats.org/officeDocument/2006/relationships/image" Target="../media/image147.emf"/><Relationship Id="rId7" Type="http://schemas.openxmlformats.org/officeDocument/2006/relationships/image" Target="../media/image151.emf"/><Relationship Id="rId12" Type="http://schemas.openxmlformats.org/officeDocument/2006/relationships/image" Target="../media/image68.emf"/><Relationship Id="rId2" Type="http://schemas.openxmlformats.org/officeDocument/2006/relationships/image" Target="../media/image146.emf"/><Relationship Id="rId1" Type="http://schemas.openxmlformats.org/officeDocument/2006/relationships/slideLayout" Target="../slideLayouts/slideLayout12.xml"/><Relationship Id="rId6" Type="http://schemas.openxmlformats.org/officeDocument/2006/relationships/image" Target="../media/image150.emf"/><Relationship Id="rId11" Type="http://schemas.openxmlformats.org/officeDocument/2006/relationships/image" Target="../media/image71.emf"/><Relationship Id="rId5" Type="http://schemas.openxmlformats.org/officeDocument/2006/relationships/image" Target="../media/image149.emf"/><Relationship Id="rId15" Type="http://schemas.openxmlformats.org/officeDocument/2006/relationships/image" Target="../media/image139.emf"/><Relationship Id="rId10" Type="http://schemas.openxmlformats.org/officeDocument/2006/relationships/image" Target="../media/image73.emf"/><Relationship Id="rId4" Type="http://schemas.openxmlformats.org/officeDocument/2006/relationships/image" Target="../media/image148.emf"/><Relationship Id="rId9" Type="http://schemas.openxmlformats.org/officeDocument/2006/relationships/image" Target="../media/image70.emf"/><Relationship Id="rId14" Type="http://schemas.openxmlformats.org/officeDocument/2006/relationships/image" Target="../media/image138.emf"/></Relationships>
</file>

<file path=ppt/slides/_rels/slide72.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6.xml"/><Relationship Id="rId5" Type="http://schemas.openxmlformats.org/officeDocument/2006/relationships/image" Target="../media/image156.png"/><Relationship Id="rId4" Type="http://schemas.openxmlformats.org/officeDocument/2006/relationships/image" Target="../media/image155.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2121267"/>
            <a:ext cx="11034445" cy="2387600"/>
          </a:xfrm>
        </p:spPr>
        <p:txBody>
          <a:bodyPr>
            <a:noAutofit/>
          </a:bodyPr>
          <a:lstStyle/>
          <a:p>
            <a:pPr algn="l"/>
            <a:r>
              <a:rPr lang="en-US" sz="9600" smtClean="0">
                <a:solidFill>
                  <a:schemeClr val="bg1"/>
                </a:solidFill>
              </a:rPr>
              <a:t>The Cloud for Modern Business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lnSpcReduction="10000"/>
          </a:bodyPr>
          <a:lstStyle/>
          <a:p>
            <a:pPr algn="l"/>
            <a:r>
              <a:rPr lang="en-US" sz="4400" dirty="0" smtClean="0">
                <a:solidFill>
                  <a:srgbClr val="00B0F0"/>
                </a:solidFill>
                <a:latin typeface="+mj-lt"/>
              </a:rPr>
              <a:t>Scott Guthrie</a:t>
            </a:r>
          </a:p>
          <a:p>
            <a:r>
              <a:rPr lang="en-US" sz="2800" dirty="0" smtClean="0">
                <a:solidFill>
                  <a:schemeClr val="bg1"/>
                </a:solidFill>
                <a:latin typeface="+mj-lt"/>
              </a:rPr>
              <a:t>Executive Vice President</a:t>
            </a:r>
          </a:p>
          <a:p>
            <a:r>
              <a:rPr lang="en-US" sz="2800" dirty="0" smtClean="0">
                <a:solidFill>
                  <a:schemeClr val="bg1"/>
                </a:solidFill>
                <a:latin typeface="+mj-lt"/>
              </a:rPr>
              <a:t>Cloud + Enterprise</a:t>
            </a:r>
            <a:endParaRPr lang="en-US" sz="2800" dirty="0">
              <a:solidFill>
                <a:schemeClr val="bg1"/>
              </a:solidFill>
              <a:latin typeface="+mj-lt"/>
            </a:endParaRPr>
          </a:p>
          <a:p>
            <a:pPr algn="l"/>
            <a:endParaRPr lang="en-US" sz="3200" dirty="0" smtClean="0">
              <a:solidFill>
                <a:srgbClr val="92D050"/>
              </a:solidFill>
            </a:endParaRPr>
          </a:p>
        </p:txBody>
      </p:sp>
    </p:spTree>
    <p:extLst>
      <p:ext uri="{BB962C8B-B14F-4D97-AF65-F5344CB8AC3E}">
        <p14:creationId xmlns:p14="http://schemas.microsoft.com/office/powerpoint/2010/main" val="244488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TextBox 867"/>
          <p:cNvSpPr txBox="1"/>
          <p:nvPr/>
        </p:nvSpPr>
        <p:spPr>
          <a:xfrm>
            <a:off x="1912684" y="4980251"/>
            <a:ext cx="8366633" cy="1511534"/>
          </a:xfrm>
          <a:prstGeom prst="rect">
            <a:avLst/>
          </a:prstGeom>
          <a:noFill/>
        </p:spPr>
        <p:txBody>
          <a:bodyPr wrap="square" lIns="179212" tIns="143371" rIns="179212" bIns="143371" rtlCol="0" anchor="ctr" anchorCtr="0">
            <a:spAutoFit/>
          </a:bodyPr>
          <a:lstStyle/>
          <a:p>
            <a:pPr algn="ctr" defTabSz="914004">
              <a:lnSpc>
                <a:spcPct val="90000"/>
              </a:lnSpc>
              <a:spcAft>
                <a:spcPts val="588"/>
              </a:spcAft>
            </a:pPr>
            <a:r>
              <a:rPr lang="en-US" sz="4411" dirty="0">
                <a:solidFill>
                  <a:schemeClr val="bg1"/>
                </a:solidFill>
                <a:latin typeface="Segoe UI Light"/>
              </a:rPr>
              <a:t>…large enough to hold two jumbo jets</a:t>
            </a:r>
          </a:p>
        </p:txBody>
      </p:sp>
      <p:pic>
        <p:nvPicPr>
          <p:cNvPr id="3" name="Picture 2"/>
          <p:cNvPicPr>
            <a:picLocks noChangeAspect="1"/>
          </p:cNvPicPr>
          <p:nvPr/>
        </p:nvPicPr>
        <p:blipFill>
          <a:blip r:embed="rId3"/>
          <a:stretch>
            <a:fillRect/>
          </a:stretch>
        </p:blipFill>
        <p:spPr>
          <a:xfrm rot="16200000">
            <a:off x="3805851" y="-1998638"/>
            <a:ext cx="4346297" cy="9048849"/>
          </a:xfrm>
          <a:prstGeom prst="rect">
            <a:avLst/>
          </a:prstGeom>
        </p:spPr>
      </p:pic>
      <p:pic>
        <p:nvPicPr>
          <p:cNvPr id="7" name="Picture 6"/>
          <p:cNvPicPr>
            <a:picLocks noChangeAspect="1"/>
          </p:cNvPicPr>
          <p:nvPr/>
        </p:nvPicPr>
        <p:blipFill>
          <a:blip r:embed="rId4"/>
          <a:stretch>
            <a:fillRect/>
          </a:stretch>
        </p:blipFill>
        <p:spPr>
          <a:xfrm rot="16200000">
            <a:off x="10036733" y="639168"/>
            <a:ext cx="3436295" cy="3701442"/>
          </a:xfrm>
          <a:prstGeom prst="rect">
            <a:avLst/>
          </a:prstGeom>
        </p:spPr>
      </p:pic>
      <p:pic>
        <p:nvPicPr>
          <p:cNvPr id="8" name="Picture 7"/>
          <p:cNvPicPr>
            <a:picLocks noChangeAspect="1"/>
          </p:cNvPicPr>
          <p:nvPr/>
        </p:nvPicPr>
        <p:blipFill>
          <a:blip r:embed="rId4"/>
          <a:stretch>
            <a:fillRect/>
          </a:stretch>
        </p:blipFill>
        <p:spPr>
          <a:xfrm rot="16200000">
            <a:off x="13953256" y="639168"/>
            <a:ext cx="3436295" cy="3701442"/>
          </a:xfrm>
          <a:prstGeom prst="rect">
            <a:avLst/>
          </a:prstGeom>
        </p:spPr>
      </p:pic>
      <p:sp>
        <p:nvSpPr>
          <p:cNvPr id="6" name="Rectangle 5"/>
          <p:cNvSpPr/>
          <p:nvPr/>
        </p:nvSpPr>
        <p:spPr bwMode="auto">
          <a:xfrm>
            <a:off x="1763280" y="352636"/>
            <a:ext cx="8516036" cy="4346298"/>
          </a:xfrm>
          <a:prstGeom prst="rect">
            <a:avLst/>
          </a:prstGeom>
          <a:noFill/>
          <a:ln w="444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1432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35" presetClass="path" presetSubtype="0" accel="50000" decel="50000" fill="hold" nodeType="withEffect">
                                  <p:stCondLst>
                                    <p:cond delay="0"/>
                                  </p:stCondLst>
                                  <p:childTnLst>
                                    <p:animMotion origin="layout" path="M -7.1228E-7 -4.2079E-6 L -0.62344 -4.2079E-6 " pathEditMode="relative" rAng="0" ptsTypes="AA">
                                      <p:cBhvr>
                                        <p:cTn id="9" dur="2000" fill="hold"/>
                                        <p:tgtEl>
                                          <p:spTgt spid="7"/>
                                        </p:tgtEl>
                                        <p:attrNameLst>
                                          <p:attrName>ppt_x</p:attrName>
                                          <p:attrName>ppt_y</p:attrName>
                                        </p:attrNameLst>
                                      </p:cBhvr>
                                      <p:rCtr x="-31172" y="0"/>
                                    </p:animMotion>
                                  </p:childTnLst>
                                </p:cTn>
                              </p:par>
                              <p:par>
                                <p:cTn id="10" presetID="10" presetClass="entr" presetSubtype="0" fill="hold" nodeType="withEffect">
                                  <p:stCondLst>
                                    <p:cond delay="10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par>
                                <p:cTn id="13" presetID="35" presetClass="path" presetSubtype="0" accel="50000" decel="50000" fill="hold" nodeType="withEffect">
                                  <p:stCondLst>
                                    <p:cond delay="1000"/>
                                  </p:stCondLst>
                                  <p:childTnLst>
                                    <p:animMotion origin="layout" path="M -2.51723E-6 -4.2079E-6 L -0.62611 -4.2079E-6 " pathEditMode="relative" rAng="0" ptsTypes="AA">
                                      <p:cBhvr>
                                        <p:cTn id="14" dur="2000" fill="hold"/>
                                        <p:tgtEl>
                                          <p:spTgt spid="8"/>
                                        </p:tgtEl>
                                        <p:attrNameLst>
                                          <p:attrName>ppt_x</p:attrName>
                                          <p:attrName>ppt_y</p:attrName>
                                        </p:attrNameLst>
                                      </p:cBhvr>
                                      <p:rCtr x="-3131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709051" y="4898391"/>
            <a:ext cx="8607182" cy="1511534"/>
          </a:xfrm>
          <a:prstGeom prst="rect">
            <a:avLst/>
          </a:prstGeom>
          <a:noFill/>
        </p:spPr>
        <p:txBody>
          <a:bodyPr wrap="square" lIns="179212" tIns="143371" rIns="179212" bIns="143371" rtlCol="0" anchor="ctr" anchorCtr="0">
            <a:spAutoFit/>
          </a:bodyPr>
          <a:lstStyle/>
          <a:p>
            <a:pPr algn="ctr" defTabSz="914004">
              <a:lnSpc>
                <a:spcPct val="90000"/>
              </a:lnSpc>
              <a:spcAft>
                <a:spcPts val="588"/>
              </a:spcAft>
            </a:pPr>
            <a:r>
              <a:rPr lang="en-US" sz="4411" dirty="0">
                <a:solidFill>
                  <a:schemeClr val="bg1"/>
                </a:solidFill>
                <a:latin typeface="Segoe UI Light"/>
              </a:rPr>
              <a:t>That’s up to 600,000 servers in each Azure region</a:t>
            </a:r>
          </a:p>
        </p:txBody>
      </p:sp>
      <p:grpSp>
        <p:nvGrpSpPr>
          <p:cNvPr id="2" name="Group 1"/>
          <p:cNvGrpSpPr/>
          <p:nvPr/>
        </p:nvGrpSpPr>
        <p:grpSpPr>
          <a:xfrm>
            <a:off x="1454575" y="352638"/>
            <a:ext cx="9048849" cy="4346297"/>
            <a:chOff x="1483741" y="359212"/>
            <a:chExt cx="9230297" cy="4433449"/>
          </a:xfrm>
        </p:grpSpPr>
        <p:pic>
          <p:nvPicPr>
            <p:cNvPr id="3" name="Picture 2"/>
            <p:cNvPicPr>
              <a:picLocks noChangeAspect="1"/>
            </p:cNvPicPr>
            <p:nvPr/>
          </p:nvPicPr>
          <p:blipFill>
            <a:blip r:embed="rId3"/>
            <a:stretch>
              <a:fillRect/>
            </a:stretch>
          </p:blipFill>
          <p:spPr>
            <a:xfrm rot="16200000">
              <a:off x="3882165" y="-2039212"/>
              <a:ext cx="4433449" cy="9230297"/>
            </a:xfrm>
            <a:prstGeom prst="rect">
              <a:avLst/>
            </a:prstGeom>
          </p:spPr>
        </p:pic>
        <p:pic>
          <p:nvPicPr>
            <p:cNvPr id="5" name="Picture 4"/>
            <p:cNvPicPr>
              <a:picLocks noChangeAspect="1"/>
            </p:cNvPicPr>
            <p:nvPr/>
          </p:nvPicPr>
          <p:blipFill>
            <a:blip r:embed="rId4"/>
            <a:stretch>
              <a:fillRect/>
            </a:stretch>
          </p:blipFill>
          <p:spPr>
            <a:xfrm rot="16200000">
              <a:off x="2467269" y="651488"/>
              <a:ext cx="3505200" cy="3775664"/>
            </a:xfrm>
            <a:prstGeom prst="rect">
              <a:avLst/>
            </a:prstGeom>
          </p:spPr>
        </p:pic>
        <p:pic>
          <p:nvPicPr>
            <p:cNvPr id="6" name="Picture 5"/>
            <p:cNvPicPr>
              <a:picLocks noChangeAspect="1"/>
            </p:cNvPicPr>
            <p:nvPr/>
          </p:nvPicPr>
          <p:blipFill>
            <a:blip r:embed="rId4"/>
            <a:stretch>
              <a:fillRect/>
            </a:stretch>
          </p:blipFill>
          <p:spPr>
            <a:xfrm rot="16200000">
              <a:off x="6462326" y="651488"/>
              <a:ext cx="3505200" cy="3775664"/>
            </a:xfrm>
            <a:prstGeom prst="rect">
              <a:avLst/>
            </a:prstGeom>
          </p:spPr>
        </p:pic>
      </p:grpSp>
      <p:pic>
        <p:nvPicPr>
          <p:cNvPr id="4" name="Picture 3"/>
          <p:cNvPicPr>
            <a:picLocks noChangeAspect="1"/>
          </p:cNvPicPr>
          <p:nvPr/>
        </p:nvPicPr>
        <p:blipFill>
          <a:blip r:embed="rId5"/>
          <a:stretch>
            <a:fillRect/>
          </a:stretch>
        </p:blipFill>
        <p:spPr>
          <a:xfrm rot="16200000">
            <a:off x="8557786" y="2193098"/>
            <a:ext cx="992596" cy="1852847"/>
          </a:xfrm>
          <a:prstGeom prst="rect">
            <a:avLst/>
          </a:prstGeom>
        </p:spPr>
      </p:pic>
      <p:sp>
        <p:nvSpPr>
          <p:cNvPr id="868" name="TextBox 867"/>
          <p:cNvSpPr txBox="1"/>
          <p:nvPr/>
        </p:nvSpPr>
        <p:spPr>
          <a:xfrm>
            <a:off x="988972" y="5203888"/>
            <a:ext cx="10047340" cy="900538"/>
          </a:xfrm>
          <a:prstGeom prst="rect">
            <a:avLst/>
          </a:prstGeom>
          <a:noFill/>
        </p:spPr>
        <p:txBody>
          <a:bodyPr wrap="square" lIns="179212" tIns="143371" rIns="179212" bIns="143371" rtlCol="0" anchor="ctr" anchorCtr="0">
            <a:spAutoFit/>
          </a:bodyPr>
          <a:lstStyle/>
          <a:p>
            <a:pPr algn="ctr" defTabSz="914004">
              <a:lnSpc>
                <a:spcPct val="90000"/>
              </a:lnSpc>
              <a:spcAft>
                <a:spcPts val="588"/>
              </a:spcAft>
            </a:pPr>
            <a:r>
              <a:rPr lang="en-US" sz="4411" dirty="0">
                <a:solidFill>
                  <a:schemeClr val="bg1"/>
                </a:solidFill>
                <a:latin typeface="Segoe UI Light"/>
              </a:rPr>
              <a:t>And there are 16 buildings per region…</a:t>
            </a:r>
          </a:p>
        </p:txBody>
      </p:sp>
      <p:pic>
        <p:nvPicPr>
          <p:cNvPr id="8" name="Picture 7"/>
          <p:cNvPicPr>
            <a:picLocks noChangeAspect="1"/>
          </p:cNvPicPr>
          <p:nvPr/>
        </p:nvPicPr>
        <p:blipFill>
          <a:blip r:embed="rId5"/>
          <a:stretch>
            <a:fillRect/>
          </a:stretch>
        </p:blipFill>
        <p:spPr>
          <a:xfrm rot="16200000">
            <a:off x="8557786" y="1083239"/>
            <a:ext cx="992596" cy="1852847"/>
          </a:xfrm>
          <a:prstGeom prst="rect">
            <a:avLst/>
          </a:prstGeom>
        </p:spPr>
      </p:pic>
      <p:pic>
        <p:nvPicPr>
          <p:cNvPr id="9" name="Picture 8"/>
          <p:cNvPicPr>
            <a:picLocks noChangeAspect="1"/>
          </p:cNvPicPr>
          <p:nvPr/>
        </p:nvPicPr>
        <p:blipFill>
          <a:blip r:embed="rId5"/>
          <a:stretch>
            <a:fillRect/>
          </a:stretch>
        </p:blipFill>
        <p:spPr>
          <a:xfrm rot="16200000">
            <a:off x="8557786" y="-26620"/>
            <a:ext cx="992596" cy="1852847"/>
          </a:xfrm>
          <a:prstGeom prst="rect">
            <a:avLst/>
          </a:prstGeom>
        </p:spPr>
      </p:pic>
      <p:pic>
        <p:nvPicPr>
          <p:cNvPr id="10" name="Picture 9"/>
          <p:cNvPicPr>
            <a:picLocks noChangeAspect="1"/>
          </p:cNvPicPr>
          <p:nvPr/>
        </p:nvPicPr>
        <p:blipFill>
          <a:blip r:embed="rId5"/>
          <a:stretch>
            <a:fillRect/>
          </a:stretch>
        </p:blipFill>
        <p:spPr>
          <a:xfrm rot="16200000">
            <a:off x="8557786" y="3281614"/>
            <a:ext cx="992596" cy="1852847"/>
          </a:xfrm>
          <a:prstGeom prst="rect">
            <a:avLst/>
          </a:prstGeom>
        </p:spPr>
      </p:pic>
      <p:pic>
        <p:nvPicPr>
          <p:cNvPr id="15" name="Picture 14"/>
          <p:cNvPicPr>
            <a:picLocks noChangeAspect="1"/>
          </p:cNvPicPr>
          <p:nvPr/>
        </p:nvPicPr>
        <p:blipFill>
          <a:blip r:embed="rId5"/>
          <a:stretch>
            <a:fillRect/>
          </a:stretch>
        </p:blipFill>
        <p:spPr>
          <a:xfrm rot="16200000">
            <a:off x="6583517" y="2193098"/>
            <a:ext cx="992596" cy="1852847"/>
          </a:xfrm>
          <a:prstGeom prst="rect">
            <a:avLst/>
          </a:prstGeom>
        </p:spPr>
      </p:pic>
      <p:pic>
        <p:nvPicPr>
          <p:cNvPr id="16" name="Picture 15"/>
          <p:cNvPicPr>
            <a:picLocks noChangeAspect="1"/>
          </p:cNvPicPr>
          <p:nvPr/>
        </p:nvPicPr>
        <p:blipFill>
          <a:blip r:embed="rId5"/>
          <a:stretch>
            <a:fillRect/>
          </a:stretch>
        </p:blipFill>
        <p:spPr>
          <a:xfrm rot="16200000">
            <a:off x="6583517" y="1083239"/>
            <a:ext cx="992596" cy="1852847"/>
          </a:xfrm>
          <a:prstGeom prst="rect">
            <a:avLst/>
          </a:prstGeom>
        </p:spPr>
      </p:pic>
      <p:pic>
        <p:nvPicPr>
          <p:cNvPr id="17" name="Picture 16"/>
          <p:cNvPicPr>
            <a:picLocks noChangeAspect="1"/>
          </p:cNvPicPr>
          <p:nvPr/>
        </p:nvPicPr>
        <p:blipFill>
          <a:blip r:embed="rId5"/>
          <a:stretch>
            <a:fillRect/>
          </a:stretch>
        </p:blipFill>
        <p:spPr>
          <a:xfrm rot="16200000">
            <a:off x="6583517" y="-26620"/>
            <a:ext cx="992596" cy="1852847"/>
          </a:xfrm>
          <a:prstGeom prst="rect">
            <a:avLst/>
          </a:prstGeom>
        </p:spPr>
      </p:pic>
      <p:pic>
        <p:nvPicPr>
          <p:cNvPr id="18" name="Picture 17"/>
          <p:cNvPicPr>
            <a:picLocks noChangeAspect="1"/>
          </p:cNvPicPr>
          <p:nvPr/>
        </p:nvPicPr>
        <p:blipFill>
          <a:blip r:embed="rId5"/>
          <a:stretch>
            <a:fillRect/>
          </a:stretch>
        </p:blipFill>
        <p:spPr>
          <a:xfrm rot="16200000">
            <a:off x="6583517" y="3281614"/>
            <a:ext cx="992596" cy="1852847"/>
          </a:xfrm>
          <a:prstGeom prst="rect">
            <a:avLst/>
          </a:prstGeom>
        </p:spPr>
      </p:pic>
      <p:pic>
        <p:nvPicPr>
          <p:cNvPr id="19" name="Picture 18"/>
          <p:cNvPicPr>
            <a:picLocks noChangeAspect="1"/>
          </p:cNvPicPr>
          <p:nvPr/>
        </p:nvPicPr>
        <p:blipFill>
          <a:blip r:embed="rId5"/>
          <a:stretch>
            <a:fillRect/>
          </a:stretch>
        </p:blipFill>
        <p:spPr>
          <a:xfrm rot="16200000">
            <a:off x="4615887" y="2193098"/>
            <a:ext cx="992596" cy="1852847"/>
          </a:xfrm>
          <a:prstGeom prst="rect">
            <a:avLst/>
          </a:prstGeom>
        </p:spPr>
      </p:pic>
      <p:pic>
        <p:nvPicPr>
          <p:cNvPr id="20" name="Picture 19"/>
          <p:cNvPicPr>
            <a:picLocks noChangeAspect="1"/>
          </p:cNvPicPr>
          <p:nvPr/>
        </p:nvPicPr>
        <p:blipFill>
          <a:blip r:embed="rId5"/>
          <a:stretch>
            <a:fillRect/>
          </a:stretch>
        </p:blipFill>
        <p:spPr>
          <a:xfrm rot="16200000">
            <a:off x="4615887" y="1083239"/>
            <a:ext cx="992596" cy="1852847"/>
          </a:xfrm>
          <a:prstGeom prst="rect">
            <a:avLst/>
          </a:prstGeom>
        </p:spPr>
      </p:pic>
      <p:pic>
        <p:nvPicPr>
          <p:cNvPr id="21" name="Picture 20"/>
          <p:cNvPicPr>
            <a:picLocks noChangeAspect="1"/>
          </p:cNvPicPr>
          <p:nvPr/>
        </p:nvPicPr>
        <p:blipFill>
          <a:blip r:embed="rId5"/>
          <a:stretch>
            <a:fillRect/>
          </a:stretch>
        </p:blipFill>
        <p:spPr>
          <a:xfrm rot="16200000">
            <a:off x="4615887" y="-26620"/>
            <a:ext cx="992596" cy="1852847"/>
          </a:xfrm>
          <a:prstGeom prst="rect">
            <a:avLst/>
          </a:prstGeom>
        </p:spPr>
      </p:pic>
      <p:pic>
        <p:nvPicPr>
          <p:cNvPr id="22" name="Picture 21"/>
          <p:cNvPicPr>
            <a:picLocks noChangeAspect="1"/>
          </p:cNvPicPr>
          <p:nvPr/>
        </p:nvPicPr>
        <p:blipFill>
          <a:blip r:embed="rId5"/>
          <a:stretch>
            <a:fillRect/>
          </a:stretch>
        </p:blipFill>
        <p:spPr>
          <a:xfrm rot="16200000">
            <a:off x="4615887" y="3281614"/>
            <a:ext cx="992596" cy="1852847"/>
          </a:xfrm>
          <a:prstGeom prst="rect">
            <a:avLst/>
          </a:prstGeom>
        </p:spPr>
      </p:pic>
      <p:pic>
        <p:nvPicPr>
          <p:cNvPr id="23" name="Picture 22"/>
          <p:cNvPicPr>
            <a:picLocks noChangeAspect="1"/>
          </p:cNvPicPr>
          <p:nvPr/>
        </p:nvPicPr>
        <p:blipFill>
          <a:blip r:embed="rId5"/>
          <a:stretch>
            <a:fillRect/>
          </a:stretch>
        </p:blipFill>
        <p:spPr>
          <a:xfrm rot="16200000">
            <a:off x="2641618" y="2193098"/>
            <a:ext cx="992596" cy="1852847"/>
          </a:xfrm>
          <a:prstGeom prst="rect">
            <a:avLst/>
          </a:prstGeom>
        </p:spPr>
      </p:pic>
      <p:pic>
        <p:nvPicPr>
          <p:cNvPr id="24" name="Picture 23"/>
          <p:cNvPicPr>
            <a:picLocks noChangeAspect="1"/>
          </p:cNvPicPr>
          <p:nvPr/>
        </p:nvPicPr>
        <p:blipFill>
          <a:blip r:embed="rId5"/>
          <a:stretch>
            <a:fillRect/>
          </a:stretch>
        </p:blipFill>
        <p:spPr>
          <a:xfrm rot="16200000">
            <a:off x="2641618" y="1083239"/>
            <a:ext cx="992596" cy="1852847"/>
          </a:xfrm>
          <a:prstGeom prst="rect">
            <a:avLst/>
          </a:prstGeom>
        </p:spPr>
      </p:pic>
      <p:pic>
        <p:nvPicPr>
          <p:cNvPr id="25" name="Picture 24"/>
          <p:cNvPicPr>
            <a:picLocks noChangeAspect="1"/>
          </p:cNvPicPr>
          <p:nvPr/>
        </p:nvPicPr>
        <p:blipFill>
          <a:blip r:embed="rId5"/>
          <a:stretch>
            <a:fillRect/>
          </a:stretch>
        </p:blipFill>
        <p:spPr>
          <a:xfrm rot="16200000">
            <a:off x="2641618" y="-26620"/>
            <a:ext cx="992596" cy="1852847"/>
          </a:xfrm>
          <a:prstGeom prst="rect">
            <a:avLst/>
          </a:prstGeom>
        </p:spPr>
      </p:pic>
      <p:pic>
        <p:nvPicPr>
          <p:cNvPr id="26" name="Picture 25"/>
          <p:cNvPicPr>
            <a:picLocks noChangeAspect="1"/>
          </p:cNvPicPr>
          <p:nvPr/>
        </p:nvPicPr>
        <p:blipFill>
          <a:blip r:embed="rId5"/>
          <a:stretch>
            <a:fillRect/>
          </a:stretch>
        </p:blipFill>
        <p:spPr>
          <a:xfrm rot="16200000">
            <a:off x="2641618" y="3281614"/>
            <a:ext cx="992596" cy="1852847"/>
          </a:xfrm>
          <a:prstGeom prst="rect">
            <a:avLst/>
          </a:prstGeom>
        </p:spPr>
      </p:pic>
      <p:sp>
        <p:nvSpPr>
          <p:cNvPr id="27" name="Rectangle 26"/>
          <p:cNvSpPr/>
          <p:nvPr/>
        </p:nvSpPr>
        <p:spPr bwMode="auto">
          <a:xfrm>
            <a:off x="1763280" y="352636"/>
            <a:ext cx="8516036" cy="4346298"/>
          </a:xfrm>
          <a:prstGeom prst="rect">
            <a:avLst/>
          </a:prstGeom>
          <a:noFill/>
          <a:ln w="444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495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544" fill="hold" nodeType="after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Effect transition="out" filter="fade">
                                      <p:cBhvr>
                                        <p:cTn id="8" dur="1000"/>
                                        <p:tgtEl>
                                          <p:spTgt spid="2"/>
                                        </p:tgtEl>
                                      </p:cBhvr>
                                    </p:animEffect>
                                    <p:anim calcmode="lin" valueType="num">
                                      <p:cBhvr>
                                        <p:cTn id="9" dur="1000"/>
                                        <p:tgtEl>
                                          <p:spTgt spid="2"/>
                                        </p:tgtEl>
                                        <p:attrNameLst>
                                          <p:attrName>ppt_x</p:attrName>
                                        </p:attrNameLst>
                                      </p:cBhvr>
                                      <p:tavLst>
                                        <p:tav tm="0">
                                          <p:val>
                                            <p:strVal val="ppt_x"/>
                                          </p:val>
                                        </p:tav>
                                        <p:tav tm="100000">
                                          <p:val>
                                            <p:fltVal val="0.5"/>
                                          </p:val>
                                        </p:tav>
                                      </p:tavLst>
                                    </p:anim>
                                    <p:anim calcmode="lin" valueType="num">
                                      <p:cBhvr>
                                        <p:cTn id="10" dur="1000"/>
                                        <p:tgtEl>
                                          <p:spTgt spid="2"/>
                                        </p:tgtEl>
                                        <p:attrNameLst>
                                          <p:attrName>ppt_y</p:attrName>
                                        </p:attrNameLst>
                                      </p:cBhvr>
                                      <p:tavLst>
                                        <p:tav tm="0">
                                          <p:val>
                                            <p:strVal val="ppt_y"/>
                                          </p:val>
                                        </p:tav>
                                        <p:tav tm="100000">
                                          <p:val>
                                            <p:fltVal val="0.5"/>
                                          </p:val>
                                        </p:tav>
                                      </p:tavLst>
                                    </p:anim>
                                    <p:set>
                                      <p:cBhvr>
                                        <p:cTn id="11" dur="1" fill="hold">
                                          <p:stCondLst>
                                            <p:cond delay="999"/>
                                          </p:stCondLst>
                                        </p:cTn>
                                        <p:tgtEl>
                                          <p:spTgt spid="2"/>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500"/>
                                        <p:tgtEl>
                                          <p:spTgt spid="27"/>
                                        </p:tgtEl>
                                      </p:cBhvr>
                                    </p:animEffect>
                                    <p:set>
                                      <p:cBhvr>
                                        <p:cTn id="14" dur="1" fill="hold">
                                          <p:stCondLst>
                                            <p:cond delay="499"/>
                                          </p:stCondLst>
                                        </p:cTn>
                                        <p:tgtEl>
                                          <p:spTgt spid="27"/>
                                        </p:tgtEl>
                                        <p:attrNameLst>
                                          <p:attrName>style.visibility</p:attrName>
                                        </p:attrNameLst>
                                      </p:cBhvr>
                                      <p:to>
                                        <p:strVal val="hidden"/>
                                      </p:to>
                                    </p:set>
                                  </p:childTnLst>
                                </p:cTn>
                              </p:par>
                              <p:par>
                                <p:cTn id="15" presetID="42" presetClass="path" presetSubtype="0" accel="50000" decel="50000" fill="hold" nodeType="withEffect">
                                  <p:stCondLst>
                                    <p:cond delay="0"/>
                                  </p:stCondLst>
                                  <p:childTnLst>
                                    <p:animMotion origin="layout" path="M 3.65331E-6 -4.36223E-6 L -0.22326 -0.23853 " pathEditMode="relative" rAng="0" ptsTypes="AA">
                                      <p:cBhvr>
                                        <p:cTn id="16" dur="1000" fill="hold"/>
                                        <p:tgtEl>
                                          <p:spTgt spid="2"/>
                                        </p:tgtEl>
                                        <p:attrNameLst>
                                          <p:attrName>ppt_x</p:attrName>
                                          <p:attrName>ppt_y</p:attrName>
                                        </p:attrNameLst>
                                      </p:cBhvr>
                                      <p:rCtr x="-11169" y="-11938"/>
                                    </p:animMotion>
                                  </p:childTnLst>
                                </p:cTn>
                              </p:par>
                              <p:par>
                                <p:cTn id="17" presetID="10" presetClass="entr" presetSubtype="0" fill="hold"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10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2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30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nodeType="withEffect">
                                  <p:stCondLst>
                                    <p:cond delay="40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nodeType="withEffect">
                                  <p:stCondLst>
                                    <p:cond delay="50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nodeType="withEffect">
                                  <p:stCondLst>
                                    <p:cond delay="60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nodeType="withEffect">
                                  <p:stCondLst>
                                    <p:cond delay="65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nodeType="withEffect">
                                  <p:stCondLst>
                                    <p:cond delay="70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0" presetClass="entr" presetSubtype="0" fill="hold" nodeType="withEffect">
                                  <p:stCondLst>
                                    <p:cond delay="75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par>
                                <p:cTn id="51" presetID="10" presetClass="entr" presetSubtype="0" fill="hold" nodeType="withEffect">
                                  <p:stCondLst>
                                    <p:cond delay="80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nodeType="withEffect">
                                  <p:stCondLst>
                                    <p:cond delay="90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nodeType="withEffect">
                                  <p:stCondLst>
                                    <p:cond delay="95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par>
                                <p:cTn id="60" presetID="10" presetClass="entr" presetSubtype="0" fill="hold" nodeType="withEffect">
                                  <p:stCondLst>
                                    <p:cond delay="100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par>
                                <p:cTn id="63" presetID="10" presetClass="entr" presetSubtype="0" fill="hold" nodeType="withEffect">
                                  <p:stCondLst>
                                    <p:cond delay="105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childTnLst>
                          </p:cTn>
                        </p:par>
                        <p:par>
                          <p:cTn id="66" fill="hold">
                            <p:stCondLst>
                              <p:cond delay="2550"/>
                            </p:stCondLst>
                            <p:childTnLst>
                              <p:par>
                                <p:cTn id="67" presetID="10" presetClass="entr" presetSubtype="0" fill="hold" grpId="1" nodeType="afterEffect">
                                  <p:stCondLst>
                                    <p:cond delay="0"/>
                                  </p:stCondLst>
                                  <p:childTnLst>
                                    <p:set>
                                      <p:cBhvr>
                                        <p:cTn id="68" dur="1" fill="hold">
                                          <p:stCondLst>
                                            <p:cond delay="0"/>
                                          </p:stCondLst>
                                        </p:cTn>
                                        <p:tgtEl>
                                          <p:spTgt spid="868"/>
                                        </p:tgtEl>
                                        <p:attrNameLst>
                                          <p:attrName>style.visibility</p:attrName>
                                        </p:attrNameLst>
                                      </p:cBhvr>
                                      <p:to>
                                        <p:strVal val="visible"/>
                                      </p:to>
                                    </p:set>
                                    <p:animEffect transition="in" filter="fade">
                                      <p:cBhvr>
                                        <p:cTn id="69" dur="500"/>
                                        <p:tgtEl>
                                          <p:spTgt spid="86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0" nodeType="clickEffect">
                                  <p:stCondLst>
                                    <p:cond delay="0"/>
                                  </p:stCondLst>
                                  <p:childTnLst>
                                    <p:animEffect transition="out" filter="fade">
                                      <p:cBhvr>
                                        <p:cTn id="73" dur="500"/>
                                        <p:tgtEl>
                                          <p:spTgt spid="868"/>
                                        </p:tgtEl>
                                      </p:cBhvr>
                                    </p:animEffect>
                                    <p:set>
                                      <p:cBhvr>
                                        <p:cTn id="74" dur="1" fill="hold">
                                          <p:stCondLst>
                                            <p:cond delay="499"/>
                                          </p:stCondLst>
                                        </p:cTn>
                                        <p:tgtEl>
                                          <p:spTgt spid="868"/>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868" grpId="0"/>
      <p:bldP spid="868" grpId="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029201" y="2395153"/>
            <a:ext cx="3952235" cy="395223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solidFill>
                <a:prstClr val="white"/>
              </a:solidFill>
            </a:endParaRPr>
          </a:p>
        </p:txBody>
      </p:sp>
      <p:sp>
        <p:nvSpPr>
          <p:cNvPr id="5" name="Oval 4"/>
          <p:cNvSpPr/>
          <p:nvPr/>
        </p:nvSpPr>
        <p:spPr>
          <a:xfrm>
            <a:off x="7821828" y="2395153"/>
            <a:ext cx="3952235" cy="395223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solidFill>
                <a:prstClr val="white"/>
              </a:solidFill>
            </a:endParaRPr>
          </a:p>
        </p:txBody>
      </p:sp>
      <p:sp>
        <p:nvSpPr>
          <p:cNvPr id="3" name="Oval 2"/>
          <p:cNvSpPr/>
          <p:nvPr/>
        </p:nvSpPr>
        <p:spPr>
          <a:xfrm>
            <a:off x="6412178" y="381001"/>
            <a:ext cx="3952235" cy="395223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solidFill>
                <a:prstClr val="white"/>
              </a:solidFill>
            </a:endParaRPr>
          </a:p>
        </p:txBody>
      </p:sp>
      <p:sp>
        <p:nvSpPr>
          <p:cNvPr id="6" name="Text Placeholder 12"/>
          <p:cNvSpPr txBox="1">
            <a:spLocks/>
          </p:cNvSpPr>
          <p:nvPr/>
        </p:nvSpPr>
        <p:spPr>
          <a:xfrm>
            <a:off x="373143" y="2108446"/>
            <a:ext cx="4467864" cy="2923298"/>
          </a:xfrm>
          <a:prstGeom prst="rect">
            <a:avLst/>
          </a:prstGeom>
        </p:spPr>
        <p:txBody>
          <a:bodyPr vert="horz" wrap="square" lIns="143407" tIns="89629" rIns="143407" bIns="89629"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6600" dirty="0">
                <a:solidFill>
                  <a:prstClr val="white"/>
                </a:solidFill>
              </a:rPr>
              <a:t>How we differentiate with Azure</a:t>
            </a:r>
          </a:p>
        </p:txBody>
      </p:sp>
      <p:sp>
        <p:nvSpPr>
          <p:cNvPr id="16" name="Rectangle 15"/>
          <p:cNvSpPr/>
          <p:nvPr/>
        </p:nvSpPr>
        <p:spPr>
          <a:xfrm>
            <a:off x="5562601" y="4744198"/>
            <a:ext cx="2735825" cy="480131"/>
          </a:xfrm>
          <a:prstGeom prst="rect">
            <a:avLst/>
          </a:prstGeom>
        </p:spPr>
        <p:txBody>
          <a:bodyPr wrap="square">
            <a:spAutoFit/>
          </a:bodyPr>
          <a:lstStyle/>
          <a:p>
            <a:pPr algn="ctr" defTabSz="932192" fontAlgn="base">
              <a:lnSpc>
                <a:spcPct val="90000"/>
              </a:lnSpc>
              <a:spcBef>
                <a:spcPct val="0"/>
              </a:spcBef>
              <a:spcAft>
                <a:spcPct val="0"/>
              </a:spcAft>
            </a:pPr>
            <a:r>
              <a:rPr lang="en-US" sz="2800" dirty="0">
                <a:solidFill>
                  <a:prstClr val="white"/>
                </a:solidFill>
                <a:latin typeface="Segoe UI Light"/>
                <a:ea typeface="Segoe UI" pitchFamily="34" charset="0"/>
                <a:cs typeface="Segoe UI" pitchFamily="34" charset="0"/>
              </a:rPr>
              <a:t>Enterprise Grade</a:t>
            </a:r>
          </a:p>
        </p:txBody>
      </p:sp>
      <p:sp>
        <p:nvSpPr>
          <p:cNvPr id="18" name="Rectangle 17"/>
          <p:cNvSpPr/>
          <p:nvPr/>
        </p:nvSpPr>
        <p:spPr>
          <a:xfrm>
            <a:off x="8862051" y="4744198"/>
            <a:ext cx="2154684" cy="480131"/>
          </a:xfrm>
          <a:prstGeom prst="rect">
            <a:avLst/>
          </a:prstGeom>
        </p:spPr>
        <p:txBody>
          <a:bodyPr wrap="square">
            <a:spAutoFit/>
          </a:bodyPr>
          <a:lstStyle/>
          <a:p>
            <a:pPr algn="ctr" defTabSz="932192" fontAlgn="base">
              <a:lnSpc>
                <a:spcPct val="90000"/>
              </a:lnSpc>
              <a:spcBef>
                <a:spcPct val="0"/>
              </a:spcBef>
              <a:spcAft>
                <a:spcPct val="0"/>
              </a:spcAft>
            </a:pPr>
            <a:r>
              <a:rPr lang="en-US" sz="2800" dirty="0">
                <a:solidFill>
                  <a:prstClr val="white"/>
                </a:solidFill>
                <a:latin typeface="Segoe UI Light"/>
                <a:ea typeface="Segoe UI" pitchFamily="34" charset="0"/>
                <a:cs typeface="Segoe UI" pitchFamily="34" charset="0"/>
              </a:rPr>
              <a:t>Hybrid</a:t>
            </a:r>
          </a:p>
        </p:txBody>
      </p:sp>
      <p:sp>
        <p:nvSpPr>
          <p:cNvPr id="31" name="Freeform 138"/>
          <p:cNvSpPr>
            <a:spLocks noEditPoints="1"/>
          </p:cNvSpPr>
          <p:nvPr/>
        </p:nvSpPr>
        <p:spPr bwMode="black">
          <a:xfrm rot="2731855">
            <a:off x="9643260" y="3878039"/>
            <a:ext cx="597877" cy="744512"/>
          </a:xfrm>
          <a:custGeom>
            <a:avLst/>
            <a:gdLst>
              <a:gd name="T0" fmla="*/ 64 w 64"/>
              <a:gd name="T1" fmla="*/ 9 h 80"/>
              <a:gd name="T2" fmla="*/ 64 w 64"/>
              <a:gd name="T3" fmla="*/ 32 h 80"/>
              <a:gd name="T4" fmla="*/ 40 w 64"/>
              <a:gd name="T5" fmla="*/ 33 h 80"/>
              <a:gd name="T6" fmla="*/ 32 w 64"/>
              <a:gd name="T7" fmla="*/ 25 h 80"/>
              <a:gd name="T8" fmla="*/ 47 w 64"/>
              <a:gd name="T9" fmla="*/ 24 h 80"/>
              <a:gd name="T10" fmla="*/ 37 w 64"/>
              <a:gd name="T11" fmla="*/ 18 h 80"/>
              <a:gd name="T12" fmla="*/ 12 w 64"/>
              <a:gd name="T13" fmla="*/ 35 h 80"/>
              <a:gd name="T14" fmla="*/ 0 w 64"/>
              <a:gd name="T15" fmla="*/ 35 h 80"/>
              <a:gd name="T16" fmla="*/ 39 w 64"/>
              <a:gd name="T17" fmla="*/ 7 h 80"/>
              <a:gd name="T18" fmla="*/ 55 w 64"/>
              <a:gd name="T19" fmla="*/ 15 h 80"/>
              <a:gd name="T20" fmla="*/ 56 w 64"/>
              <a:gd name="T21" fmla="*/ 0 h 80"/>
              <a:gd name="T22" fmla="*/ 64 w 64"/>
              <a:gd name="T23" fmla="*/ 9 h 80"/>
              <a:gd name="T24" fmla="*/ 26 w 64"/>
              <a:gd name="T25" fmla="*/ 62 h 80"/>
              <a:gd name="T26" fmla="*/ 15 w 64"/>
              <a:gd name="T27" fmla="*/ 56 h 80"/>
              <a:gd name="T28" fmla="*/ 32 w 64"/>
              <a:gd name="T29" fmla="*/ 56 h 80"/>
              <a:gd name="T30" fmla="*/ 24 w 64"/>
              <a:gd name="T31" fmla="*/ 47 h 80"/>
              <a:gd name="T32" fmla="*/ 0 w 64"/>
              <a:gd name="T33" fmla="*/ 48 h 80"/>
              <a:gd name="T34" fmla="*/ 0 w 64"/>
              <a:gd name="T35" fmla="*/ 72 h 80"/>
              <a:gd name="T36" fmla="*/ 8 w 64"/>
              <a:gd name="T37" fmla="*/ 80 h 80"/>
              <a:gd name="T38" fmla="*/ 9 w 64"/>
              <a:gd name="T39" fmla="*/ 66 h 80"/>
              <a:gd name="T40" fmla="*/ 24 w 64"/>
              <a:gd name="T41" fmla="*/ 73 h 80"/>
              <a:gd name="T42" fmla="*/ 64 w 64"/>
              <a:gd name="T43" fmla="*/ 45 h 80"/>
              <a:gd name="T44" fmla="*/ 51 w 64"/>
              <a:gd name="T45" fmla="*/ 45 h 80"/>
              <a:gd name="T46" fmla="*/ 26 w 64"/>
              <a:gd name="T47"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0">
                <a:moveTo>
                  <a:pt x="64" y="9"/>
                </a:moveTo>
                <a:cubicBezTo>
                  <a:pt x="64" y="32"/>
                  <a:pt x="64" y="32"/>
                  <a:pt x="64" y="32"/>
                </a:cubicBezTo>
                <a:cubicBezTo>
                  <a:pt x="40" y="33"/>
                  <a:pt x="40" y="33"/>
                  <a:pt x="40" y="33"/>
                </a:cubicBezTo>
                <a:cubicBezTo>
                  <a:pt x="32" y="25"/>
                  <a:pt x="32" y="25"/>
                  <a:pt x="32" y="25"/>
                </a:cubicBezTo>
                <a:cubicBezTo>
                  <a:pt x="47" y="24"/>
                  <a:pt x="47" y="24"/>
                  <a:pt x="47" y="24"/>
                </a:cubicBezTo>
                <a:cubicBezTo>
                  <a:pt x="45" y="21"/>
                  <a:pt x="41" y="19"/>
                  <a:pt x="37" y="18"/>
                </a:cubicBezTo>
                <a:cubicBezTo>
                  <a:pt x="26" y="16"/>
                  <a:pt x="14" y="24"/>
                  <a:pt x="12" y="35"/>
                </a:cubicBezTo>
                <a:cubicBezTo>
                  <a:pt x="0" y="35"/>
                  <a:pt x="0" y="35"/>
                  <a:pt x="0" y="35"/>
                </a:cubicBezTo>
                <a:cubicBezTo>
                  <a:pt x="4" y="14"/>
                  <a:pt x="22" y="4"/>
                  <a:pt x="39" y="7"/>
                </a:cubicBezTo>
                <a:cubicBezTo>
                  <a:pt x="45" y="8"/>
                  <a:pt x="51" y="11"/>
                  <a:pt x="55" y="15"/>
                </a:cubicBezTo>
                <a:cubicBezTo>
                  <a:pt x="56" y="0"/>
                  <a:pt x="56" y="0"/>
                  <a:pt x="56" y="0"/>
                </a:cubicBezTo>
                <a:lnTo>
                  <a:pt x="64" y="9"/>
                </a:lnTo>
                <a:close/>
                <a:moveTo>
                  <a:pt x="26" y="62"/>
                </a:moveTo>
                <a:cubicBezTo>
                  <a:pt x="22" y="61"/>
                  <a:pt x="18" y="59"/>
                  <a:pt x="15" y="56"/>
                </a:cubicBezTo>
                <a:cubicBezTo>
                  <a:pt x="32" y="56"/>
                  <a:pt x="32" y="56"/>
                  <a:pt x="32" y="56"/>
                </a:cubicBezTo>
                <a:cubicBezTo>
                  <a:pt x="24" y="47"/>
                  <a:pt x="24" y="47"/>
                  <a:pt x="24" y="47"/>
                </a:cubicBezTo>
                <a:cubicBezTo>
                  <a:pt x="0" y="48"/>
                  <a:pt x="0" y="48"/>
                  <a:pt x="0" y="48"/>
                </a:cubicBezTo>
                <a:cubicBezTo>
                  <a:pt x="0" y="72"/>
                  <a:pt x="0" y="72"/>
                  <a:pt x="0" y="72"/>
                </a:cubicBezTo>
                <a:cubicBezTo>
                  <a:pt x="8" y="80"/>
                  <a:pt x="8" y="80"/>
                  <a:pt x="8" y="80"/>
                </a:cubicBezTo>
                <a:cubicBezTo>
                  <a:pt x="9" y="66"/>
                  <a:pt x="9" y="66"/>
                  <a:pt x="9" y="66"/>
                </a:cubicBezTo>
                <a:cubicBezTo>
                  <a:pt x="13" y="70"/>
                  <a:pt x="18" y="72"/>
                  <a:pt x="24" y="73"/>
                </a:cubicBezTo>
                <a:cubicBezTo>
                  <a:pt x="42" y="77"/>
                  <a:pt x="60" y="66"/>
                  <a:pt x="64" y="45"/>
                </a:cubicBezTo>
                <a:cubicBezTo>
                  <a:pt x="51" y="45"/>
                  <a:pt x="51" y="45"/>
                  <a:pt x="51" y="45"/>
                </a:cubicBezTo>
                <a:cubicBezTo>
                  <a:pt x="49" y="57"/>
                  <a:pt x="38" y="64"/>
                  <a:pt x="26" y="62"/>
                </a:cubicBezTo>
                <a:close/>
              </a:path>
            </a:pathLst>
          </a:custGeom>
          <a:solidFill>
            <a:schemeClr val="bg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grpSp>
        <p:nvGrpSpPr>
          <p:cNvPr id="32" name="Group 31"/>
          <p:cNvGrpSpPr/>
          <p:nvPr/>
        </p:nvGrpSpPr>
        <p:grpSpPr>
          <a:xfrm>
            <a:off x="6427256" y="2391838"/>
            <a:ext cx="3937156" cy="3359384"/>
            <a:chOff x="6425668" y="2391838"/>
            <a:chExt cx="3937156" cy="3359384"/>
          </a:xfrm>
        </p:grpSpPr>
        <p:sp>
          <p:nvSpPr>
            <p:cNvPr id="33" name="Freeform 32"/>
            <p:cNvSpPr/>
            <p:nvPr/>
          </p:nvSpPr>
          <p:spPr bwMode="auto">
            <a:xfrm>
              <a:off x="7826083" y="2978855"/>
              <a:ext cx="1133260" cy="1360759"/>
            </a:xfrm>
            <a:custGeom>
              <a:avLst/>
              <a:gdLst>
                <a:gd name="connsiteX0" fmla="*/ 477802 w 955602"/>
                <a:gd name="connsiteY0" fmla="*/ 0 h 1147438"/>
                <a:gd name="connsiteX1" fmla="*/ 494765 w 955602"/>
                <a:gd name="connsiteY1" fmla="*/ 16857 h 1147438"/>
                <a:gd name="connsiteX2" fmla="*/ 552173 w 955602"/>
                <a:gd name="connsiteY2" fmla="*/ 80000 h 1147438"/>
                <a:gd name="connsiteX3" fmla="*/ 599237 w 955602"/>
                <a:gd name="connsiteY3" fmla="*/ 135981 h 1147438"/>
                <a:gd name="connsiteX4" fmla="*/ 638559 w 955602"/>
                <a:gd name="connsiteY4" fmla="*/ 187894 h 1147438"/>
                <a:gd name="connsiteX5" fmla="*/ 684574 w 955602"/>
                <a:gd name="connsiteY5" fmla="*/ 253832 h 1147438"/>
                <a:gd name="connsiteX6" fmla="*/ 719600 w 955602"/>
                <a:gd name="connsiteY6" fmla="*/ 309184 h 1147438"/>
                <a:gd name="connsiteX7" fmla="*/ 759616 w 955602"/>
                <a:gd name="connsiteY7" fmla="*/ 379251 h 1147438"/>
                <a:gd name="connsiteX8" fmla="*/ 789915 w 955602"/>
                <a:gd name="connsiteY8" fmla="*/ 437519 h 1147438"/>
                <a:gd name="connsiteX9" fmla="*/ 823749 w 955602"/>
                <a:gd name="connsiteY9" fmla="*/ 511739 h 1147438"/>
                <a:gd name="connsiteX10" fmla="*/ 848930 w 955602"/>
                <a:gd name="connsiteY10" fmla="*/ 572300 h 1147438"/>
                <a:gd name="connsiteX11" fmla="*/ 876332 w 955602"/>
                <a:gd name="connsiteY11" fmla="*/ 650870 h 1147438"/>
                <a:gd name="connsiteX12" fmla="*/ 896055 w 955602"/>
                <a:gd name="connsiteY12" fmla="*/ 712923 h 1147438"/>
                <a:gd name="connsiteX13" fmla="*/ 916716 w 955602"/>
                <a:gd name="connsiteY13" fmla="*/ 796478 h 1147438"/>
                <a:gd name="connsiteX14" fmla="*/ 930682 w 955602"/>
                <a:gd name="connsiteY14" fmla="*/ 858762 h 1147438"/>
                <a:gd name="connsiteX15" fmla="*/ 944174 w 955602"/>
                <a:gd name="connsiteY15" fmla="*/ 949022 h 1147438"/>
                <a:gd name="connsiteX16" fmla="*/ 952157 w 955602"/>
                <a:gd name="connsiteY16" fmla="*/ 1008853 h 1147438"/>
                <a:gd name="connsiteX17" fmla="*/ 955602 w 955602"/>
                <a:gd name="connsiteY17" fmla="*/ 1077056 h 1147438"/>
                <a:gd name="connsiteX18" fmla="*/ 865623 w 955602"/>
                <a:gd name="connsiteY18" fmla="*/ 1100183 h 1147438"/>
                <a:gd name="connsiteX19" fmla="*/ 803483 w 955602"/>
                <a:gd name="connsiteY19" fmla="*/ 1115128 h 1147438"/>
                <a:gd name="connsiteX20" fmla="*/ 696710 w 955602"/>
                <a:gd name="connsiteY20" fmla="*/ 1131418 h 1147438"/>
                <a:gd name="connsiteX21" fmla="*/ 642952 w 955602"/>
                <a:gd name="connsiteY21" fmla="*/ 1139102 h 1147438"/>
                <a:gd name="connsiteX22" fmla="*/ 477801 w 955602"/>
                <a:gd name="connsiteY22" fmla="*/ 1147438 h 1147438"/>
                <a:gd name="connsiteX23" fmla="*/ 325850 w 955602"/>
                <a:gd name="connsiteY23" fmla="*/ 1139768 h 1147438"/>
                <a:gd name="connsiteX24" fmla="*/ 284921 w 955602"/>
                <a:gd name="connsiteY24" fmla="*/ 1135389 h 1147438"/>
                <a:gd name="connsiteX25" fmla="*/ 162846 w 955602"/>
                <a:gd name="connsiteY25" fmla="*/ 1116764 h 1147438"/>
                <a:gd name="connsiteX26" fmla="*/ 135218 w 955602"/>
                <a:gd name="connsiteY26" fmla="*/ 1111811 h 1147438"/>
                <a:gd name="connsiteX27" fmla="*/ 0 w 955602"/>
                <a:gd name="connsiteY27" fmla="*/ 1077056 h 1147438"/>
                <a:gd name="connsiteX28" fmla="*/ 3487 w 955602"/>
                <a:gd name="connsiteY28" fmla="*/ 1008023 h 1147438"/>
                <a:gd name="connsiteX29" fmla="*/ 8679 w 955602"/>
                <a:gd name="connsiteY29" fmla="*/ 967412 h 1147438"/>
                <a:gd name="connsiteX30" fmla="*/ 24046 w 955602"/>
                <a:gd name="connsiteY30" fmla="*/ 864610 h 1147438"/>
                <a:gd name="connsiteX31" fmla="*/ 34381 w 955602"/>
                <a:gd name="connsiteY31" fmla="*/ 814697 h 1147438"/>
                <a:gd name="connsiteX32" fmla="*/ 57089 w 955602"/>
                <a:gd name="connsiteY32" fmla="*/ 722865 h 1147438"/>
                <a:gd name="connsiteX33" fmla="*/ 71030 w 955602"/>
                <a:gd name="connsiteY33" fmla="*/ 674499 h 1147438"/>
                <a:gd name="connsiteX34" fmla="*/ 104442 w 955602"/>
                <a:gd name="connsiteY34" fmla="*/ 578694 h 1147438"/>
                <a:gd name="connsiteX35" fmla="*/ 118306 w 955602"/>
                <a:gd name="connsiteY35" fmla="*/ 541457 h 1147438"/>
                <a:gd name="connsiteX36" fmla="*/ 176071 w 955602"/>
                <a:gd name="connsiteY36" fmla="*/ 414740 h 1147438"/>
                <a:gd name="connsiteX37" fmla="*/ 187654 w 955602"/>
                <a:gd name="connsiteY37" fmla="*/ 393841 h 1147438"/>
                <a:gd name="connsiteX38" fmla="*/ 244726 w 955602"/>
                <a:gd name="connsiteY38" fmla="*/ 293908 h 1147438"/>
                <a:gd name="connsiteX39" fmla="*/ 270282 w 955602"/>
                <a:gd name="connsiteY39" fmla="*/ 254902 h 1147438"/>
                <a:gd name="connsiteX40" fmla="*/ 323635 w 955602"/>
                <a:gd name="connsiteY40" fmla="*/ 178449 h 1147438"/>
                <a:gd name="connsiteX41" fmla="*/ 353998 w 955602"/>
                <a:gd name="connsiteY41" fmla="*/ 138797 h 1147438"/>
                <a:gd name="connsiteX42" fmla="*/ 403453 w 955602"/>
                <a:gd name="connsiteY42" fmla="*/ 79972 h 1147438"/>
                <a:gd name="connsiteX43" fmla="*/ 460818 w 955602"/>
                <a:gd name="connsiteY43" fmla="*/ 16877 h 1147438"/>
                <a:gd name="connsiteX44" fmla="*/ 477802 w 955602"/>
                <a:gd name="connsiteY44" fmla="*/ 0 h 11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55602" h="1147438">
                  <a:moveTo>
                    <a:pt x="477802" y="0"/>
                  </a:moveTo>
                  <a:lnTo>
                    <a:pt x="494765" y="16857"/>
                  </a:lnTo>
                  <a:lnTo>
                    <a:pt x="552173" y="80000"/>
                  </a:lnTo>
                  <a:lnTo>
                    <a:pt x="599237" y="135981"/>
                  </a:lnTo>
                  <a:lnTo>
                    <a:pt x="638559" y="187894"/>
                  </a:lnTo>
                  <a:lnTo>
                    <a:pt x="684574" y="253832"/>
                  </a:lnTo>
                  <a:lnTo>
                    <a:pt x="719600" y="309184"/>
                  </a:lnTo>
                  <a:lnTo>
                    <a:pt x="759616" y="379251"/>
                  </a:lnTo>
                  <a:lnTo>
                    <a:pt x="789915" y="437519"/>
                  </a:lnTo>
                  <a:lnTo>
                    <a:pt x="823749" y="511739"/>
                  </a:lnTo>
                  <a:lnTo>
                    <a:pt x="848930" y="572300"/>
                  </a:lnTo>
                  <a:lnTo>
                    <a:pt x="876332" y="650870"/>
                  </a:lnTo>
                  <a:lnTo>
                    <a:pt x="896055" y="712923"/>
                  </a:lnTo>
                  <a:lnTo>
                    <a:pt x="916716" y="796478"/>
                  </a:lnTo>
                  <a:lnTo>
                    <a:pt x="930682" y="858762"/>
                  </a:lnTo>
                  <a:lnTo>
                    <a:pt x="944174" y="949022"/>
                  </a:lnTo>
                  <a:lnTo>
                    <a:pt x="952157" y="1008853"/>
                  </a:lnTo>
                  <a:lnTo>
                    <a:pt x="955602" y="1077056"/>
                  </a:lnTo>
                  <a:lnTo>
                    <a:pt x="865623" y="1100183"/>
                  </a:lnTo>
                  <a:lnTo>
                    <a:pt x="803483" y="1115128"/>
                  </a:lnTo>
                  <a:lnTo>
                    <a:pt x="696710" y="1131418"/>
                  </a:lnTo>
                  <a:lnTo>
                    <a:pt x="642952" y="1139102"/>
                  </a:lnTo>
                  <a:lnTo>
                    <a:pt x="477801" y="1147438"/>
                  </a:lnTo>
                  <a:lnTo>
                    <a:pt x="325850" y="1139768"/>
                  </a:lnTo>
                  <a:lnTo>
                    <a:pt x="284921" y="1135389"/>
                  </a:lnTo>
                  <a:lnTo>
                    <a:pt x="162846" y="1116764"/>
                  </a:lnTo>
                  <a:lnTo>
                    <a:pt x="135218" y="1111811"/>
                  </a:lnTo>
                  <a:lnTo>
                    <a:pt x="0" y="1077056"/>
                  </a:lnTo>
                  <a:lnTo>
                    <a:pt x="3487" y="1008023"/>
                  </a:lnTo>
                  <a:lnTo>
                    <a:pt x="8679" y="967412"/>
                  </a:lnTo>
                  <a:lnTo>
                    <a:pt x="24046" y="864610"/>
                  </a:lnTo>
                  <a:lnTo>
                    <a:pt x="34381" y="814697"/>
                  </a:lnTo>
                  <a:lnTo>
                    <a:pt x="57089" y="722865"/>
                  </a:lnTo>
                  <a:lnTo>
                    <a:pt x="71030" y="674499"/>
                  </a:lnTo>
                  <a:lnTo>
                    <a:pt x="104442" y="578694"/>
                  </a:lnTo>
                  <a:lnTo>
                    <a:pt x="118306" y="541457"/>
                  </a:lnTo>
                  <a:lnTo>
                    <a:pt x="176071" y="414740"/>
                  </a:lnTo>
                  <a:lnTo>
                    <a:pt x="187654" y="393841"/>
                  </a:lnTo>
                  <a:lnTo>
                    <a:pt x="244726" y="293908"/>
                  </a:lnTo>
                  <a:lnTo>
                    <a:pt x="270282" y="254902"/>
                  </a:lnTo>
                  <a:lnTo>
                    <a:pt x="323635" y="178449"/>
                  </a:lnTo>
                  <a:lnTo>
                    <a:pt x="353998" y="138797"/>
                  </a:lnTo>
                  <a:lnTo>
                    <a:pt x="403453" y="79972"/>
                  </a:lnTo>
                  <a:lnTo>
                    <a:pt x="460818" y="16877"/>
                  </a:lnTo>
                  <a:lnTo>
                    <a:pt x="477802" y="0"/>
                  </a:lnTo>
                  <a:close/>
                </a:path>
              </a:pathLst>
            </a:custGeom>
            <a:solidFill>
              <a:srgbClr val="FFFFFF">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defTabSz="93219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4" name="Freeform 33"/>
            <p:cNvSpPr/>
            <p:nvPr/>
          </p:nvSpPr>
          <p:spPr bwMode="auto">
            <a:xfrm>
              <a:off x="6425668" y="2391838"/>
              <a:ext cx="1967765" cy="1864269"/>
            </a:xfrm>
            <a:custGeom>
              <a:avLst/>
              <a:gdLst>
                <a:gd name="connsiteX0" fmla="*/ 477801 w 1659284"/>
                <a:gd name="connsiteY0" fmla="*/ 0 h 1572014"/>
                <a:gd name="connsiteX1" fmla="*/ 1597178 w 1659284"/>
                <a:gd name="connsiteY1" fmla="*/ 432331 h 1572014"/>
                <a:gd name="connsiteX2" fmla="*/ 1659284 w 1659284"/>
                <a:gd name="connsiteY2" fmla="*/ 494045 h 1572014"/>
                <a:gd name="connsiteX3" fmla="*/ 1557845 w 1659284"/>
                <a:gd name="connsiteY3" fmla="*/ 605616 h 1572014"/>
                <a:gd name="connsiteX4" fmla="*/ 1184278 w 1659284"/>
                <a:gd name="connsiteY4" fmla="*/ 1515069 h 1572014"/>
                <a:gd name="connsiteX5" fmla="*/ 1181760 w 1659284"/>
                <a:gd name="connsiteY5" fmla="*/ 1572014 h 1572014"/>
                <a:gd name="connsiteX6" fmla="*/ 1049703 w 1659284"/>
                <a:gd name="connsiteY6" fmla="*/ 1526904 h 1572014"/>
                <a:gd name="connsiteX7" fmla="*/ 3935 w 1659284"/>
                <a:gd name="connsiteY7" fmla="*/ 148287 h 1572014"/>
                <a:gd name="connsiteX8" fmla="*/ 0 w 1659284"/>
                <a:gd name="connsiteY8" fmla="*/ 70383 h 1572014"/>
                <a:gd name="connsiteX9" fmla="*/ 142285 w 1659284"/>
                <a:gd name="connsiteY9" fmla="*/ 33811 h 1572014"/>
                <a:gd name="connsiteX10" fmla="*/ 477801 w 1659284"/>
                <a:gd name="connsiteY10" fmla="*/ 0 h 157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9284" h="1572014">
                  <a:moveTo>
                    <a:pt x="477801" y="0"/>
                  </a:moveTo>
                  <a:cubicBezTo>
                    <a:pt x="908791" y="0"/>
                    <a:pt x="1301530" y="163716"/>
                    <a:pt x="1597178" y="432331"/>
                  </a:cubicBezTo>
                  <a:lnTo>
                    <a:pt x="1659284" y="494045"/>
                  </a:lnTo>
                  <a:lnTo>
                    <a:pt x="1557845" y="605616"/>
                  </a:lnTo>
                  <a:cubicBezTo>
                    <a:pt x="1350038" y="857331"/>
                    <a:pt x="1214833" y="1171161"/>
                    <a:pt x="1184278" y="1515069"/>
                  </a:cubicBezTo>
                  <a:lnTo>
                    <a:pt x="1181760" y="1572014"/>
                  </a:lnTo>
                  <a:lnTo>
                    <a:pt x="1049703" y="1526904"/>
                  </a:lnTo>
                  <a:cubicBezTo>
                    <a:pt x="482660" y="1303387"/>
                    <a:pt x="67876" y="777677"/>
                    <a:pt x="3935" y="148287"/>
                  </a:cubicBezTo>
                  <a:lnTo>
                    <a:pt x="0" y="70383"/>
                  </a:lnTo>
                  <a:lnTo>
                    <a:pt x="142285" y="33811"/>
                  </a:lnTo>
                  <a:cubicBezTo>
                    <a:pt x="250660" y="11642"/>
                    <a:pt x="362870" y="0"/>
                    <a:pt x="477801" y="0"/>
                  </a:cubicBez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defTabSz="93219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5" name="Freeform 34"/>
            <p:cNvSpPr/>
            <p:nvPr/>
          </p:nvSpPr>
          <p:spPr bwMode="auto">
            <a:xfrm>
              <a:off x="7820556" y="4252990"/>
              <a:ext cx="1144312" cy="1498232"/>
            </a:xfrm>
            <a:custGeom>
              <a:avLst/>
              <a:gdLst>
                <a:gd name="connsiteX0" fmla="*/ 960261 w 964921"/>
                <a:gd name="connsiteY0" fmla="*/ 0 h 1263360"/>
                <a:gd name="connsiteX1" fmla="*/ 964921 w 964921"/>
                <a:gd name="connsiteY1" fmla="*/ 92243 h 1263360"/>
                <a:gd name="connsiteX2" fmla="*/ 964921 w 964921"/>
                <a:gd name="connsiteY2" fmla="*/ 92251 h 1263360"/>
                <a:gd name="connsiteX3" fmla="*/ 956816 w 964921"/>
                <a:gd name="connsiteY3" fmla="*/ 252718 h 1263360"/>
                <a:gd name="connsiteX4" fmla="*/ 949954 w 964921"/>
                <a:gd name="connsiteY4" fmla="*/ 304146 h 1263360"/>
                <a:gd name="connsiteX5" fmla="*/ 933932 w 964921"/>
                <a:gd name="connsiteY5" fmla="*/ 409088 h 1263360"/>
                <a:gd name="connsiteX6" fmla="*/ 920746 w 964921"/>
                <a:gd name="connsiteY6" fmla="*/ 467895 h 1263360"/>
                <a:gd name="connsiteX7" fmla="*/ 896850 w 964921"/>
                <a:gd name="connsiteY7" fmla="*/ 560795 h 1263360"/>
                <a:gd name="connsiteX8" fmla="*/ 877973 w 964921"/>
                <a:gd name="connsiteY8" fmla="*/ 620190 h 1263360"/>
                <a:gd name="connsiteX9" fmla="*/ 845995 w 964921"/>
                <a:gd name="connsiteY9" fmla="*/ 707526 h 1263360"/>
                <a:gd name="connsiteX10" fmla="*/ 822321 w 964921"/>
                <a:gd name="connsiteY10" fmla="*/ 764461 h 1263360"/>
                <a:gd name="connsiteX11" fmla="*/ 781407 w 964921"/>
                <a:gd name="connsiteY11" fmla="*/ 849365 h 1263360"/>
                <a:gd name="connsiteX12" fmla="*/ 754450 w 964921"/>
                <a:gd name="connsiteY12" fmla="*/ 901204 h 1263360"/>
                <a:gd name="connsiteX13" fmla="*/ 701346 w 964921"/>
                <a:gd name="connsiteY13" fmla="*/ 988586 h 1263360"/>
                <a:gd name="connsiteX14" fmla="*/ 675044 w 964921"/>
                <a:gd name="connsiteY14" fmla="*/ 1030151 h 1263360"/>
                <a:gd name="connsiteX15" fmla="*/ 584760 w 964921"/>
                <a:gd name="connsiteY15" fmla="*/ 1150841 h 1263360"/>
                <a:gd name="connsiteX16" fmla="*/ 482461 w 964921"/>
                <a:gd name="connsiteY16" fmla="*/ 1263360 h 1263360"/>
                <a:gd name="connsiteX17" fmla="*/ 380161 w 964921"/>
                <a:gd name="connsiteY17" fmla="*/ 1150841 h 1263360"/>
                <a:gd name="connsiteX18" fmla="*/ 0 w 964921"/>
                <a:gd name="connsiteY18" fmla="*/ 92250 h 1263360"/>
                <a:gd name="connsiteX19" fmla="*/ 4076 w 964921"/>
                <a:gd name="connsiteY19" fmla="*/ 57 h 1263360"/>
                <a:gd name="connsiteX20" fmla="*/ 16837 w 964921"/>
                <a:gd name="connsiteY20" fmla="*/ 4416 h 1263360"/>
                <a:gd name="connsiteX21" fmla="*/ 129199 w 964921"/>
                <a:gd name="connsiteY21" fmla="*/ 32840 h 1263360"/>
                <a:gd name="connsiteX22" fmla="*/ 152108 w 964921"/>
                <a:gd name="connsiteY22" fmla="*/ 36948 h 1263360"/>
                <a:gd name="connsiteX23" fmla="*/ 167309 w 964921"/>
                <a:gd name="connsiteY23" fmla="*/ 40603 h 1263360"/>
                <a:gd name="connsiteX24" fmla="*/ 192912 w 964921"/>
                <a:gd name="connsiteY24" fmla="*/ 44263 h 1263360"/>
                <a:gd name="connsiteX25" fmla="*/ 244451 w 964921"/>
                <a:gd name="connsiteY25" fmla="*/ 53503 h 1263360"/>
                <a:gd name="connsiteX26" fmla="*/ 296570 w 964921"/>
                <a:gd name="connsiteY26" fmla="*/ 59080 h 1263360"/>
                <a:gd name="connsiteX27" fmla="*/ 322747 w 964921"/>
                <a:gd name="connsiteY27" fmla="*/ 62822 h 1263360"/>
                <a:gd name="connsiteX28" fmla="*/ 338510 w 964921"/>
                <a:gd name="connsiteY28" fmla="*/ 63568 h 1263360"/>
                <a:gd name="connsiteX29" fmla="*/ 362302 w 964921"/>
                <a:gd name="connsiteY29" fmla="*/ 66114 h 1263360"/>
                <a:gd name="connsiteX30" fmla="*/ 482461 w 964921"/>
                <a:gd name="connsiteY30" fmla="*/ 70382 h 1263360"/>
                <a:gd name="connsiteX31" fmla="*/ 817977 w 964921"/>
                <a:gd name="connsiteY31" fmla="*/ 36571 h 1263360"/>
                <a:gd name="connsiteX32" fmla="*/ 960261 w 964921"/>
                <a:gd name="connsiteY32" fmla="*/ 0 h 126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64921" h="1263360">
                  <a:moveTo>
                    <a:pt x="960261" y="0"/>
                  </a:moveTo>
                  <a:lnTo>
                    <a:pt x="964921" y="92243"/>
                  </a:lnTo>
                  <a:lnTo>
                    <a:pt x="964921" y="92251"/>
                  </a:lnTo>
                  <a:lnTo>
                    <a:pt x="956816" y="252718"/>
                  </a:lnTo>
                  <a:lnTo>
                    <a:pt x="949954" y="304146"/>
                  </a:lnTo>
                  <a:lnTo>
                    <a:pt x="933932" y="409088"/>
                  </a:lnTo>
                  <a:lnTo>
                    <a:pt x="920746" y="467895"/>
                  </a:lnTo>
                  <a:lnTo>
                    <a:pt x="896850" y="560795"/>
                  </a:lnTo>
                  <a:lnTo>
                    <a:pt x="877973" y="620190"/>
                  </a:lnTo>
                  <a:lnTo>
                    <a:pt x="845995" y="707526"/>
                  </a:lnTo>
                  <a:lnTo>
                    <a:pt x="822321" y="764461"/>
                  </a:lnTo>
                  <a:lnTo>
                    <a:pt x="781407" y="849365"/>
                  </a:lnTo>
                  <a:lnTo>
                    <a:pt x="754450" y="901204"/>
                  </a:lnTo>
                  <a:lnTo>
                    <a:pt x="701346" y="988586"/>
                  </a:lnTo>
                  <a:lnTo>
                    <a:pt x="675044" y="1030151"/>
                  </a:lnTo>
                  <a:lnTo>
                    <a:pt x="584760" y="1150841"/>
                  </a:lnTo>
                  <a:lnTo>
                    <a:pt x="482461" y="1263360"/>
                  </a:lnTo>
                  <a:lnTo>
                    <a:pt x="380161" y="1150841"/>
                  </a:lnTo>
                  <a:cubicBezTo>
                    <a:pt x="142667" y="863168"/>
                    <a:pt x="0" y="494364"/>
                    <a:pt x="0" y="92250"/>
                  </a:cubicBezTo>
                  <a:lnTo>
                    <a:pt x="4076" y="57"/>
                  </a:lnTo>
                  <a:lnTo>
                    <a:pt x="16837" y="4416"/>
                  </a:lnTo>
                  <a:cubicBezTo>
                    <a:pt x="53777" y="15152"/>
                    <a:pt x="91248" y="24643"/>
                    <a:pt x="129199" y="32840"/>
                  </a:cubicBezTo>
                  <a:lnTo>
                    <a:pt x="152108" y="36948"/>
                  </a:lnTo>
                  <a:lnTo>
                    <a:pt x="167309" y="40603"/>
                  </a:lnTo>
                  <a:lnTo>
                    <a:pt x="192912" y="44263"/>
                  </a:lnTo>
                  <a:lnTo>
                    <a:pt x="244451" y="53503"/>
                  </a:lnTo>
                  <a:lnTo>
                    <a:pt x="296570" y="59080"/>
                  </a:lnTo>
                  <a:lnTo>
                    <a:pt x="322747" y="62822"/>
                  </a:lnTo>
                  <a:lnTo>
                    <a:pt x="338510" y="63568"/>
                  </a:lnTo>
                  <a:lnTo>
                    <a:pt x="362302" y="66114"/>
                  </a:lnTo>
                  <a:cubicBezTo>
                    <a:pt x="401987" y="68943"/>
                    <a:pt x="442056" y="70382"/>
                    <a:pt x="482461" y="70382"/>
                  </a:cubicBezTo>
                  <a:cubicBezTo>
                    <a:pt x="597392" y="70382"/>
                    <a:pt x="709603" y="58740"/>
                    <a:pt x="817977" y="36571"/>
                  </a:cubicBezTo>
                  <a:lnTo>
                    <a:pt x="960261"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defTabSz="93219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35"/>
            <p:cNvSpPr/>
            <p:nvPr/>
          </p:nvSpPr>
          <p:spPr bwMode="auto">
            <a:xfrm>
              <a:off x="8395059" y="2396972"/>
              <a:ext cx="1967765" cy="1864026"/>
            </a:xfrm>
            <a:custGeom>
              <a:avLst/>
              <a:gdLst>
                <a:gd name="connsiteX0" fmla="*/ 1181483 w 1659284"/>
                <a:gd name="connsiteY0" fmla="*/ 0 h 1571809"/>
                <a:gd name="connsiteX1" fmla="*/ 1516999 w 1659284"/>
                <a:gd name="connsiteY1" fmla="*/ 33811 h 1571809"/>
                <a:gd name="connsiteX2" fmla="*/ 1659284 w 1659284"/>
                <a:gd name="connsiteY2" fmla="*/ 70383 h 1571809"/>
                <a:gd name="connsiteX3" fmla="*/ 1656042 w 1659284"/>
                <a:gd name="connsiteY3" fmla="*/ 134582 h 1571809"/>
                <a:gd name="connsiteX4" fmla="*/ 1645581 w 1659284"/>
                <a:gd name="connsiteY4" fmla="*/ 219043 h 1571809"/>
                <a:gd name="connsiteX5" fmla="*/ 1640074 w 1659284"/>
                <a:gd name="connsiteY5" fmla="*/ 258936 h 1571809"/>
                <a:gd name="connsiteX6" fmla="*/ 1614210 w 1659284"/>
                <a:gd name="connsiteY6" fmla="*/ 383374 h 1571809"/>
                <a:gd name="connsiteX7" fmla="*/ 1611505 w 1659284"/>
                <a:gd name="connsiteY7" fmla="*/ 392773 h 1571809"/>
                <a:gd name="connsiteX8" fmla="*/ 1578748 w 1659284"/>
                <a:gd name="connsiteY8" fmla="*/ 504150 h 1571809"/>
                <a:gd name="connsiteX9" fmla="*/ 1564317 w 1659284"/>
                <a:gd name="connsiteY9" fmla="*/ 543563 h 1571809"/>
                <a:gd name="connsiteX10" fmla="*/ 1537111 w 1659284"/>
                <a:gd name="connsiteY10" fmla="*/ 614459 h 1571809"/>
                <a:gd name="connsiteX11" fmla="*/ 1448781 w 1659284"/>
                <a:gd name="connsiteY11" fmla="*/ 794623 h 1571809"/>
                <a:gd name="connsiteX12" fmla="*/ 1430171 w 1659284"/>
                <a:gd name="connsiteY12" fmla="*/ 826755 h 1571809"/>
                <a:gd name="connsiteX13" fmla="*/ 1318820 w 1659284"/>
                <a:gd name="connsiteY13" fmla="*/ 991600 h 1571809"/>
                <a:gd name="connsiteX14" fmla="*/ 1299394 w 1659284"/>
                <a:gd name="connsiteY14" fmla="*/ 1015567 h 1571809"/>
                <a:gd name="connsiteX15" fmla="*/ 1160914 w 1659284"/>
                <a:gd name="connsiteY15" fmla="*/ 1170032 h 1571809"/>
                <a:gd name="connsiteX16" fmla="*/ 1157845 w 1659284"/>
                <a:gd name="connsiteY16" fmla="*/ 1172803 h 1571809"/>
                <a:gd name="connsiteX17" fmla="*/ 1000622 w 1659284"/>
                <a:gd name="connsiteY17" fmla="*/ 1306192 h 1571809"/>
                <a:gd name="connsiteX18" fmla="*/ 978114 w 1659284"/>
                <a:gd name="connsiteY18" fmla="*/ 1323548 h 1571809"/>
                <a:gd name="connsiteX19" fmla="*/ 809411 w 1659284"/>
                <a:gd name="connsiteY19" fmla="*/ 1430870 h 1571809"/>
                <a:gd name="connsiteX20" fmla="*/ 776906 w 1659284"/>
                <a:gd name="connsiteY20" fmla="*/ 1448646 h 1571809"/>
                <a:gd name="connsiteX21" fmla="*/ 594473 w 1659284"/>
                <a:gd name="connsiteY21" fmla="*/ 1531875 h 1571809"/>
                <a:gd name="connsiteX22" fmla="*/ 533243 w 1659284"/>
                <a:gd name="connsiteY22" fmla="*/ 1553641 h 1571809"/>
                <a:gd name="connsiteX23" fmla="*/ 481952 w 1659284"/>
                <a:gd name="connsiteY23" fmla="*/ 1570668 h 1571809"/>
                <a:gd name="connsiteX24" fmla="*/ 477514 w 1659284"/>
                <a:gd name="connsiteY24" fmla="*/ 1571809 h 1571809"/>
                <a:gd name="connsiteX25" fmla="*/ 475005 w 1659284"/>
                <a:gd name="connsiteY25" fmla="*/ 1515070 h 1571809"/>
                <a:gd name="connsiteX26" fmla="*/ 473494 w 1659284"/>
                <a:gd name="connsiteY26" fmla="*/ 1503741 h 1571809"/>
                <a:gd name="connsiteX27" fmla="*/ 473004 w 1659284"/>
                <a:gd name="connsiteY27" fmla="*/ 1494051 h 1571809"/>
                <a:gd name="connsiteX28" fmla="*/ 465521 w 1659284"/>
                <a:gd name="connsiteY28" fmla="*/ 1443988 h 1571809"/>
                <a:gd name="connsiteX29" fmla="*/ 465512 w 1659284"/>
                <a:gd name="connsiteY29" fmla="*/ 1443923 h 1571809"/>
                <a:gd name="connsiteX30" fmla="*/ 465511 w 1659284"/>
                <a:gd name="connsiteY30" fmla="*/ 1443912 h 1571809"/>
                <a:gd name="connsiteX31" fmla="*/ 455597 w 1659284"/>
                <a:gd name="connsiteY31" fmla="*/ 1369616 h 1571809"/>
                <a:gd name="connsiteX32" fmla="*/ 452020 w 1659284"/>
                <a:gd name="connsiteY32" fmla="*/ 1353664 h 1571809"/>
                <a:gd name="connsiteX33" fmla="*/ 452020 w 1659284"/>
                <a:gd name="connsiteY33" fmla="*/ 1353663 h 1571809"/>
                <a:gd name="connsiteX34" fmla="*/ 452018 w 1659284"/>
                <a:gd name="connsiteY34" fmla="*/ 1353651 h 1571809"/>
                <a:gd name="connsiteX35" fmla="*/ 449824 w 1659284"/>
                <a:gd name="connsiteY35" fmla="*/ 1338978 h 1571809"/>
                <a:gd name="connsiteX36" fmla="*/ 438064 w 1659284"/>
                <a:gd name="connsiteY36" fmla="*/ 1291420 h 1571809"/>
                <a:gd name="connsiteX37" fmla="*/ 423934 w 1659284"/>
                <a:gd name="connsiteY37" fmla="*/ 1228405 h 1571809"/>
                <a:gd name="connsiteX38" fmla="*/ 417395 w 1659284"/>
                <a:gd name="connsiteY38" fmla="*/ 1207830 h 1571809"/>
                <a:gd name="connsiteX39" fmla="*/ 417393 w 1659284"/>
                <a:gd name="connsiteY39" fmla="*/ 1207824 h 1571809"/>
                <a:gd name="connsiteX40" fmla="*/ 417388 w 1659284"/>
                <a:gd name="connsiteY40" fmla="*/ 1207808 h 1571809"/>
                <a:gd name="connsiteX41" fmla="*/ 412716 w 1659284"/>
                <a:gd name="connsiteY41" fmla="*/ 1188915 h 1571809"/>
                <a:gd name="connsiteX42" fmla="*/ 397677 w 1659284"/>
                <a:gd name="connsiteY42" fmla="*/ 1145793 h 1571809"/>
                <a:gd name="connsiteX43" fmla="*/ 397670 w 1659284"/>
                <a:gd name="connsiteY43" fmla="*/ 1145771 h 1571809"/>
                <a:gd name="connsiteX44" fmla="*/ 397670 w 1659284"/>
                <a:gd name="connsiteY44" fmla="*/ 1145770 h 1571809"/>
                <a:gd name="connsiteX45" fmla="*/ 380579 w 1659284"/>
                <a:gd name="connsiteY45" fmla="*/ 1091998 h 1571809"/>
                <a:gd name="connsiteX46" fmla="*/ 370264 w 1659284"/>
                <a:gd name="connsiteY46" fmla="*/ 1067191 h 1571809"/>
                <a:gd name="connsiteX47" fmla="*/ 362368 w 1659284"/>
                <a:gd name="connsiteY47" fmla="*/ 1044550 h 1571809"/>
                <a:gd name="connsiteX48" fmla="*/ 345093 w 1659284"/>
                <a:gd name="connsiteY48" fmla="*/ 1006655 h 1571809"/>
                <a:gd name="connsiteX49" fmla="*/ 345087 w 1659284"/>
                <a:gd name="connsiteY49" fmla="*/ 1006640 h 1571809"/>
                <a:gd name="connsiteX50" fmla="*/ 345087 w 1659284"/>
                <a:gd name="connsiteY50" fmla="*/ 1006639 h 1571809"/>
                <a:gd name="connsiteX51" fmla="*/ 326091 w 1659284"/>
                <a:gd name="connsiteY51" fmla="*/ 960955 h 1571809"/>
                <a:gd name="connsiteX52" fmla="*/ 311249 w 1659284"/>
                <a:gd name="connsiteY52" fmla="*/ 932412 h 1571809"/>
                <a:gd name="connsiteX53" fmla="*/ 299470 w 1659284"/>
                <a:gd name="connsiteY53" fmla="*/ 906573 h 1571809"/>
                <a:gd name="connsiteX54" fmla="*/ 280959 w 1659284"/>
                <a:gd name="connsiteY54" fmla="*/ 874160 h 1571809"/>
                <a:gd name="connsiteX55" fmla="*/ 261031 w 1659284"/>
                <a:gd name="connsiteY55" fmla="*/ 835837 h 1571809"/>
                <a:gd name="connsiteX56" fmla="*/ 240932 w 1659284"/>
                <a:gd name="connsiteY56" fmla="*/ 804075 h 1571809"/>
                <a:gd name="connsiteX57" fmla="*/ 224712 w 1659284"/>
                <a:gd name="connsiteY57" fmla="*/ 775674 h 1571809"/>
                <a:gd name="connsiteX58" fmla="*/ 205920 w 1659284"/>
                <a:gd name="connsiteY58" fmla="*/ 748745 h 1571809"/>
                <a:gd name="connsiteX59" fmla="*/ 205912 w 1659284"/>
                <a:gd name="connsiteY59" fmla="*/ 748733 h 1571809"/>
                <a:gd name="connsiteX60" fmla="*/ 205908 w 1659284"/>
                <a:gd name="connsiteY60" fmla="*/ 748726 h 1571809"/>
                <a:gd name="connsiteX61" fmla="*/ 185960 w 1659284"/>
                <a:gd name="connsiteY61" fmla="*/ 717204 h 1571809"/>
                <a:gd name="connsiteX62" fmla="*/ 159900 w 1659284"/>
                <a:gd name="connsiteY62" fmla="*/ 682799 h 1571809"/>
                <a:gd name="connsiteX63" fmla="*/ 159897 w 1659284"/>
                <a:gd name="connsiteY63" fmla="*/ 682795 h 1571809"/>
                <a:gd name="connsiteX64" fmla="*/ 159890 w 1659284"/>
                <a:gd name="connsiteY64" fmla="*/ 682786 h 1571809"/>
                <a:gd name="connsiteX65" fmla="*/ 138783 w 1659284"/>
                <a:gd name="connsiteY65" fmla="*/ 652540 h 1571809"/>
                <a:gd name="connsiteX66" fmla="*/ 120576 w 1659284"/>
                <a:gd name="connsiteY66" fmla="*/ 630883 h 1571809"/>
                <a:gd name="connsiteX67" fmla="*/ 101438 w 1659284"/>
                <a:gd name="connsiteY67" fmla="*/ 605617 h 1571809"/>
                <a:gd name="connsiteX68" fmla="*/ 73508 w 1659284"/>
                <a:gd name="connsiteY68" fmla="*/ 574897 h 1571809"/>
                <a:gd name="connsiteX69" fmla="*/ 42373 w 1659284"/>
                <a:gd name="connsiteY69" fmla="*/ 537863 h 1571809"/>
                <a:gd name="connsiteX70" fmla="*/ 16108 w 1659284"/>
                <a:gd name="connsiteY70" fmla="*/ 511763 h 1571809"/>
                <a:gd name="connsiteX71" fmla="*/ 16103 w 1659284"/>
                <a:gd name="connsiteY71" fmla="*/ 511758 h 1571809"/>
                <a:gd name="connsiteX72" fmla="*/ 16098 w 1659284"/>
                <a:gd name="connsiteY72" fmla="*/ 511753 h 1571809"/>
                <a:gd name="connsiteX73" fmla="*/ 0 w 1659284"/>
                <a:gd name="connsiteY73" fmla="*/ 494047 h 1571809"/>
                <a:gd name="connsiteX74" fmla="*/ 31893 w 1659284"/>
                <a:gd name="connsiteY74" fmla="*/ 462354 h 1571809"/>
                <a:gd name="connsiteX75" fmla="*/ 94866 w 1659284"/>
                <a:gd name="connsiteY75" fmla="*/ 405141 h 1571809"/>
                <a:gd name="connsiteX76" fmla="*/ 148854 w 1659284"/>
                <a:gd name="connsiteY76" fmla="*/ 360333 h 1571809"/>
                <a:gd name="connsiteX77" fmla="*/ 217287 w 1659284"/>
                <a:gd name="connsiteY77" fmla="*/ 309178 h 1571809"/>
                <a:gd name="connsiteX78" fmla="*/ 274965 w 1659284"/>
                <a:gd name="connsiteY78" fmla="*/ 269469 h 1571809"/>
                <a:gd name="connsiteX79" fmla="*/ 348742 w 1659284"/>
                <a:gd name="connsiteY79" fmla="*/ 224664 h 1571809"/>
                <a:gd name="connsiteX80" fmla="*/ 409477 w 1659284"/>
                <a:gd name="connsiteY80" fmla="*/ 190488 h 1571809"/>
                <a:gd name="connsiteX81" fmla="*/ 488707 w 1659284"/>
                <a:gd name="connsiteY81" fmla="*/ 152335 h 1571809"/>
                <a:gd name="connsiteX82" fmla="*/ 551620 w 1659284"/>
                <a:gd name="connsiteY82" fmla="*/ 124139 h 1571809"/>
                <a:gd name="connsiteX83" fmla="*/ 636876 w 1659284"/>
                <a:gd name="connsiteY83" fmla="*/ 92946 h 1571809"/>
                <a:gd name="connsiteX84" fmla="*/ 700646 w 1659284"/>
                <a:gd name="connsiteY84" fmla="*/ 71163 h 1571809"/>
                <a:gd name="connsiteX85" fmla="*/ 793631 w 1659284"/>
                <a:gd name="connsiteY85" fmla="*/ 47263 h 1571809"/>
                <a:gd name="connsiteX86" fmla="*/ 855812 w 1659284"/>
                <a:gd name="connsiteY86" fmla="*/ 32308 h 1571809"/>
                <a:gd name="connsiteX87" fmla="*/ 962470 w 1659284"/>
                <a:gd name="connsiteY87" fmla="*/ 16036 h 1571809"/>
                <a:gd name="connsiteX88" fmla="*/ 1016344 w 1659284"/>
                <a:gd name="connsiteY88" fmla="*/ 8335 h 1571809"/>
                <a:gd name="connsiteX89" fmla="*/ 1181166 w 1659284"/>
                <a:gd name="connsiteY89" fmla="*/ 15 h 1571809"/>
                <a:gd name="connsiteX90" fmla="*/ 1181483 w 1659284"/>
                <a:gd name="connsiteY90" fmla="*/ 0 h 157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659284" h="1571809">
                  <a:moveTo>
                    <a:pt x="1181483" y="0"/>
                  </a:moveTo>
                  <a:cubicBezTo>
                    <a:pt x="1296414" y="0"/>
                    <a:pt x="1408625" y="11642"/>
                    <a:pt x="1516999" y="33811"/>
                  </a:cubicBezTo>
                  <a:lnTo>
                    <a:pt x="1659284" y="70383"/>
                  </a:lnTo>
                  <a:lnTo>
                    <a:pt x="1656042" y="134582"/>
                  </a:lnTo>
                  <a:lnTo>
                    <a:pt x="1645581" y="219043"/>
                  </a:lnTo>
                  <a:lnTo>
                    <a:pt x="1640074" y="258936"/>
                  </a:lnTo>
                  <a:lnTo>
                    <a:pt x="1614210" y="383374"/>
                  </a:lnTo>
                  <a:lnTo>
                    <a:pt x="1611505" y="392773"/>
                  </a:lnTo>
                  <a:lnTo>
                    <a:pt x="1578748" y="504150"/>
                  </a:lnTo>
                  <a:lnTo>
                    <a:pt x="1564317" y="543563"/>
                  </a:lnTo>
                  <a:lnTo>
                    <a:pt x="1537111" y="614459"/>
                  </a:lnTo>
                  <a:lnTo>
                    <a:pt x="1448781" y="794623"/>
                  </a:lnTo>
                  <a:lnTo>
                    <a:pt x="1430171" y="826755"/>
                  </a:lnTo>
                  <a:lnTo>
                    <a:pt x="1318820" y="991600"/>
                  </a:lnTo>
                  <a:lnTo>
                    <a:pt x="1299394" y="1015567"/>
                  </a:lnTo>
                  <a:lnTo>
                    <a:pt x="1160914" y="1170032"/>
                  </a:lnTo>
                  <a:lnTo>
                    <a:pt x="1157845" y="1172803"/>
                  </a:lnTo>
                  <a:lnTo>
                    <a:pt x="1000622" y="1306192"/>
                  </a:lnTo>
                  <a:lnTo>
                    <a:pt x="978114" y="1323548"/>
                  </a:lnTo>
                  <a:lnTo>
                    <a:pt x="809411" y="1430870"/>
                  </a:lnTo>
                  <a:lnTo>
                    <a:pt x="776906" y="1448646"/>
                  </a:lnTo>
                  <a:lnTo>
                    <a:pt x="594473" y="1531875"/>
                  </a:lnTo>
                  <a:lnTo>
                    <a:pt x="533243" y="1553641"/>
                  </a:lnTo>
                  <a:lnTo>
                    <a:pt x="481952" y="1570668"/>
                  </a:lnTo>
                  <a:lnTo>
                    <a:pt x="477514" y="1571809"/>
                  </a:lnTo>
                  <a:lnTo>
                    <a:pt x="475005" y="1515070"/>
                  </a:lnTo>
                  <a:lnTo>
                    <a:pt x="473494" y="1503741"/>
                  </a:lnTo>
                  <a:lnTo>
                    <a:pt x="473004" y="1494051"/>
                  </a:lnTo>
                  <a:lnTo>
                    <a:pt x="465521" y="1443988"/>
                  </a:lnTo>
                  <a:lnTo>
                    <a:pt x="465512" y="1443923"/>
                  </a:lnTo>
                  <a:lnTo>
                    <a:pt x="465511" y="1443912"/>
                  </a:lnTo>
                  <a:lnTo>
                    <a:pt x="455597" y="1369616"/>
                  </a:lnTo>
                  <a:lnTo>
                    <a:pt x="452020" y="1353664"/>
                  </a:lnTo>
                  <a:lnTo>
                    <a:pt x="452020" y="1353663"/>
                  </a:lnTo>
                  <a:lnTo>
                    <a:pt x="452018" y="1353651"/>
                  </a:lnTo>
                  <a:lnTo>
                    <a:pt x="449824" y="1338978"/>
                  </a:lnTo>
                  <a:lnTo>
                    <a:pt x="438064" y="1291420"/>
                  </a:lnTo>
                  <a:lnTo>
                    <a:pt x="423934" y="1228405"/>
                  </a:lnTo>
                  <a:lnTo>
                    <a:pt x="417395" y="1207830"/>
                  </a:lnTo>
                  <a:lnTo>
                    <a:pt x="417393" y="1207824"/>
                  </a:lnTo>
                  <a:lnTo>
                    <a:pt x="417388" y="1207808"/>
                  </a:lnTo>
                  <a:lnTo>
                    <a:pt x="412716" y="1188915"/>
                  </a:lnTo>
                  <a:lnTo>
                    <a:pt x="397677" y="1145793"/>
                  </a:lnTo>
                  <a:lnTo>
                    <a:pt x="397670" y="1145771"/>
                  </a:lnTo>
                  <a:lnTo>
                    <a:pt x="397670" y="1145770"/>
                  </a:lnTo>
                  <a:lnTo>
                    <a:pt x="380579" y="1091998"/>
                  </a:lnTo>
                  <a:lnTo>
                    <a:pt x="370264" y="1067191"/>
                  </a:lnTo>
                  <a:lnTo>
                    <a:pt x="362368" y="1044550"/>
                  </a:lnTo>
                  <a:lnTo>
                    <a:pt x="345093" y="1006655"/>
                  </a:lnTo>
                  <a:lnTo>
                    <a:pt x="345087" y="1006640"/>
                  </a:lnTo>
                  <a:lnTo>
                    <a:pt x="345087" y="1006639"/>
                  </a:lnTo>
                  <a:lnTo>
                    <a:pt x="326091" y="960955"/>
                  </a:lnTo>
                  <a:lnTo>
                    <a:pt x="311249" y="932412"/>
                  </a:lnTo>
                  <a:lnTo>
                    <a:pt x="299470" y="906573"/>
                  </a:lnTo>
                  <a:lnTo>
                    <a:pt x="280959" y="874160"/>
                  </a:lnTo>
                  <a:lnTo>
                    <a:pt x="261031" y="835837"/>
                  </a:lnTo>
                  <a:lnTo>
                    <a:pt x="240932" y="804075"/>
                  </a:lnTo>
                  <a:lnTo>
                    <a:pt x="224712" y="775674"/>
                  </a:lnTo>
                  <a:lnTo>
                    <a:pt x="205920" y="748745"/>
                  </a:lnTo>
                  <a:lnTo>
                    <a:pt x="205912" y="748733"/>
                  </a:lnTo>
                  <a:lnTo>
                    <a:pt x="205908" y="748726"/>
                  </a:lnTo>
                  <a:lnTo>
                    <a:pt x="185960" y="717204"/>
                  </a:lnTo>
                  <a:lnTo>
                    <a:pt x="159900" y="682799"/>
                  </a:lnTo>
                  <a:lnTo>
                    <a:pt x="159897" y="682795"/>
                  </a:lnTo>
                  <a:lnTo>
                    <a:pt x="159890" y="682786"/>
                  </a:lnTo>
                  <a:lnTo>
                    <a:pt x="138783" y="652540"/>
                  </a:lnTo>
                  <a:lnTo>
                    <a:pt x="120576" y="630883"/>
                  </a:lnTo>
                  <a:lnTo>
                    <a:pt x="101438" y="605617"/>
                  </a:lnTo>
                  <a:lnTo>
                    <a:pt x="73508" y="574897"/>
                  </a:lnTo>
                  <a:lnTo>
                    <a:pt x="42373" y="537863"/>
                  </a:lnTo>
                  <a:lnTo>
                    <a:pt x="16108" y="511763"/>
                  </a:lnTo>
                  <a:lnTo>
                    <a:pt x="16103" y="511758"/>
                  </a:lnTo>
                  <a:lnTo>
                    <a:pt x="16098" y="511753"/>
                  </a:lnTo>
                  <a:lnTo>
                    <a:pt x="0" y="494047"/>
                  </a:lnTo>
                  <a:lnTo>
                    <a:pt x="31893" y="462354"/>
                  </a:lnTo>
                  <a:lnTo>
                    <a:pt x="94866" y="405141"/>
                  </a:lnTo>
                  <a:lnTo>
                    <a:pt x="148854" y="360333"/>
                  </a:lnTo>
                  <a:lnTo>
                    <a:pt x="217287" y="309178"/>
                  </a:lnTo>
                  <a:lnTo>
                    <a:pt x="274965" y="269469"/>
                  </a:lnTo>
                  <a:lnTo>
                    <a:pt x="348742" y="224664"/>
                  </a:lnTo>
                  <a:lnTo>
                    <a:pt x="409477" y="190488"/>
                  </a:lnTo>
                  <a:lnTo>
                    <a:pt x="488707" y="152335"/>
                  </a:lnTo>
                  <a:lnTo>
                    <a:pt x="551620" y="124139"/>
                  </a:lnTo>
                  <a:lnTo>
                    <a:pt x="636876" y="92946"/>
                  </a:lnTo>
                  <a:lnTo>
                    <a:pt x="700646" y="71163"/>
                  </a:lnTo>
                  <a:lnTo>
                    <a:pt x="793631" y="47263"/>
                  </a:lnTo>
                  <a:lnTo>
                    <a:pt x="855812" y="32308"/>
                  </a:lnTo>
                  <a:lnTo>
                    <a:pt x="962470" y="16036"/>
                  </a:lnTo>
                  <a:lnTo>
                    <a:pt x="1016344" y="8335"/>
                  </a:lnTo>
                  <a:lnTo>
                    <a:pt x="1181166" y="15"/>
                  </a:lnTo>
                  <a:lnTo>
                    <a:pt x="1181483"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defTabSz="93219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grpSp>
      <p:sp>
        <p:nvSpPr>
          <p:cNvPr id="17" name="Rectangle 16"/>
          <p:cNvSpPr/>
          <p:nvPr/>
        </p:nvSpPr>
        <p:spPr>
          <a:xfrm>
            <a:off x="7239000" y="2667001"/>
            <a:ext cx="2220480" cy="535531"/>
          </a:xfrm>
          <a:prstGeom prst="rect">
            <a:avLst/>
          </a:prstGeom>
        </p:spPr>
        <p:txBody>
          <a:bodyPr wrap="none">
            <a:spAutoFit/>
          </a:bodyPr>
          <a:lstStyle/>
          <a:p>
            <a:pPr defTabSz="932192" fontAlgn="base">
              <a:lnSpc>
                <a:spcPct val="90000"/>
              </a:lnSpc>
              <a:spcBef>
                <a:spcPct val="0"/>
              </a:spcBef>
              <a:spcAft>
                <a:spcPct val="0"/>
              </a:spcAft>
            </a:pPr>
            <a:r>
              <a:rPr lang="en-US" sz="3200" dirty="0">
                <a:solidFill>
                  <a:prstClr val="white"/>
                </a:solidFill>
                <a:latin typeface="Segoe UI Light"/>
                <a:ea typeface="Segoe UI" pitchFamily="34" charset="0"/>
                <a:cs typeface="Segoe UI" pitchFamily="34" charset="0"/>
              </a:rPr>
              <a:t>Hyper-scale</a:t>
            </a:r>
          </a:p>
        </p:txBody>
      </p:sp>
      <p:pic>
        <p:nvPicPr>
          <p:cNvPr id="2" name="Picture 1"/>
          <p:cNvPicPr>
            <a:picLocks noChangeAspect="1"/>
          </p:cNvPicPr>
          <p:nvPr/>
        </p:nvPicPr>
        <p:blipFill>
          <a:blip r:embed="rId3"/>
          <a:stretch>
            <a:fillRect/>
          </a:stretch>
        </p:blipFill>
        <p:spPr>
          <a:xfrm>
            <a:off x="6667960" y="3906642"/>
            <a:ext cx="571040" cy="741558"/>
          </a:xfrm>
          <a:prstGeom prst="rect">
            <a:avLst/>
          </a:prstGeom>
        </p:spPr>
      </p:pic>
      <p:pic>
        <p:nvPicPr>
          <p:cNvPr id="19" name="Picture 18"/>
          <p:cNvPicPr>
            <a:picLocks noChangeAspect="1"/>
          </p:cNvPicPr>
          <p:nvPr/>
        </p:nvPicPr>
        <p:blipFill>
          <a:blip r:embed="rId4"/>
          <a:stretch>
            <a:fillRect/>
          </a:stretch>
        </p:blipFill>
        <p:spPr>
          <a:xfrm>
            <a:off x="8013588" y="1962889"/>
            <a:ext cx="749412" cy="593646"/>
          </a:xfrm>
          <a:prstGeom prst="rect">
            <a:avLst/>
          </a:prstGeom>
        </p:spPr>
      </p:pic>
    </p:spTree>
    <p:extLst>
      <p:ext uri="{BB962C8B-B14F-4D97-AF65-F5344CB8AC3E}">
        <p14:creationId xmlns:p14="http://schemas.microsoft.com/office/powerpoint/2010/main" val="25891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241" y="491459"/>
            <a:ext cx="11076937" cy="957600"/>
          </a:xfrm>
        </p:spPr>
        <p:txBody>
          <a:bodyPr/>
          <a:lstStyle/>
          <a:p>
            <a:r>
              <a:rPr lang="en-US" dirty="0"/>
              <a:t>Leader in Gartner magic </a:t>
            </a:r>
            <a:r>
              <a:rPr lang="en-US" dirty="0" smtClean="0"/>
              <a:t>quadrants</a:t>
            </a:r>
            <a:endParaRPr lang="en-US" dirty="0"/>
          </a:p>
        </p:txBody>
      </p:sp>
      <p:grpSp>
        <p:nvGrpSpPr>
          <p:cNvPr id="33" name="Group 32"/>
          <p:cNvGrpSpPr/>
          <p:nvPr/>
        </p:nvGrpSpPr>
        <p:grpSpPr>
          <a:xfrm>
            <a:off x="762000" y="1828801"/>
            <a:ext cx="9424154" cy="3027395"/>
            <a:chOff x="1389950" y="1896299"/>
            <a:chExt cx="9424154" cy="3027395"/>
          </a:xfrm>
        </p:grpSpPr>
        <p:sp>
          <p:nvSpPr>
            <p:cNvPr id="4" name="TextBox 3"/>
            <p:cNvSpPr txBox="1"/>
            <p:nvPr/>
          </p:nvSpPr>
          <p:spPr>
            <a:xfrm>
              <a:off x="2284412" y="1938261"/>
              <a:ext cx="8529692" cy="2985433"/>
            </a:xfrm>
            <a:prstGeom prst="rect">
              <a:avLst/>
            </a:prstGeom>
            <a:noFill/>
          </p:spPr>
          <p:txBody>
            <a:bodyPr wrap="square" rtlCol="0">
              <a:spAutoFit/>
            </a:bodyPr>
            <a:lstStyle/>
            <a:p>
              <a:pPr>
                <a:spcAft>
                  <a:spcPts val="2400"/>
                </a:spcAft>
              </a:pPr>
              <a:r>
                <a:rPr lang="en-US" sz="3200" dirty="0">
                  <a:solidFill>
                    <a:schemeClr val="bg1"/>
                  </a:solidFill>
                </a:rPr>
                <a:t>Cloud Infrastructure as a Service</a:t>
              </a:r>
            </a:p>
            <a:p>
              <a:pPr>
                <a:spcAft>
                  <a:spcPts val="2400"/>
                </a:spcAft>
              </a:pPr>
              <a:r>
                <a:rPr lang="en-US" sz="3200" dirty="0">
                  <a:solidFill>
                    <a:schemeClr val="bg1"/>
                  </a:solidFill>
                </a:rPr>
                <a:t>Enterprise Application Platform as a Service</a:t>
              </a:r>
            </a:p>
            <a:p>
              <a:pPr>
                <a:spcAft>
                  <a:spcPts val="2400"/>
                </a:spcAft>
              </a:pPr>
              <a:r>
                <a:rPr lang="en-US" sz="3200" dirty="0">
                  <a:solidFill>
                    <a:schemeClr val="bg1"/>
                  </a:solidFill>
                </a:rPr>
                <a:t>Public Cloud Storage Services</a:t>
              </a:r>
            </a:p>
            <a:p>
              <a:pPr>
                <a:spcAft>
                  <a:spcPts val="2400"/>
                </a:spcAft>
              </a:pPr>
              <a:r>
                <a:rPr lang="en-US" sz="3200" dirty="0">
                  <a:solidFill>
                    <a:schemeClr val="bg1"/>
                  </a:solidFill>
                </a:rPr>
                <a:t>x86 Server Virtualization</a:t>
              </a:r>
            </a:p>
          </p:txBody>
        </p:sp>
        <p:grpSp>
          <p:nvGrpSpPr>
            <p:cNvPr id="6" name="Group 5"/>
            <p:cNvGrpSpPr/>
            <p:nvPr/>
          </p:nvGrpSpPr>
          <p:grpSpPr>
            <a:xfrm rot="18900000">
              <a:off x="1389950" y="1896299"/>
              <a:ext cx="563509" cy="379194"/>
              <a:chOff x="8913812" y="1031876"/>
              <a:chExt cx="1524000" cy="1025524"/>
            </a:xfrm>
            <a:solidFill>
              <a:srgbClr val="92D050"/>
            </a:solidFill>
          </p:grpSpPr>
          <p:sp>
            <p:nvSpPr>
              <p:cNvPr id="5" name="Rectangle 4"/>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rot="18900000">
              <a:off x="1389951" y="2702416"/>
              <a:ext cx="563509" cy="379194"/>
              <a:chOff x="8913812" y="1031876"/>
              <a:chExt cx="1524000" cy="1025524"/>
            </a:xfrm>
            <a:solidFill>
              <a:srgbClr val="92D050"/>
            </a:solidFill>
          </p:grpSpPr>
          <p:sp>
            <p:nvSpPr>
              <p:cNvPr id="20" name="Rectangle 19"/>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rot="18900000">
              <a:off x="1389952" y="3508533"/>
              <a:ext cx="563509" cy="379194"/>
              <a:chOff x="8913812" y="1031876"/>
              <a:chExt cx="1524000" cy="1025524"/>
            </a:xfrm>
            <a:solidFill>
              <a:srgbClr val="92D050"/>
            </a:solidFill>
          </p:grpSpPr>
          <p:sp>
            <p:nvSpPr>
              <p:cNvPr id="23" name="Rectangle 22"/>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rot="18900000">
              <a:off x="1389953" y="4314650"/>
              <a:ext cx="563509" cy="379194"/>
              <a:chOff x="8913812" y="1031876"/>
              <a:chExt cx="1524000" cy="1025524"/>
            </a:xfrm>
            <a:solidFill>
              <a:srgbClr val="92D050"/>
            </a:solidFill>
          </p:grpSpPr>
          <p:sp>
            <p:nvSpPr>
              <p:cNvPr id="26" name="Rectangle 25"/>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 name="Group 9"/>
          <p:cNvGrpSpPr/>
          <p:nvPr/>
        </p:nvGrpSpPr>
        <p:grpSpPr>
          <a:xfrm>
            <a:off x="1589" y="5223358"/>
            <a:ext cx="12739483" cy="1662771"/>
            <a:chOff x="0" y="5280782"/>
            <a:chExt cx="12739483" cy="1605349"/>
          </a:xfrm>
        </p:grpSpPr>
        <p:sp>
          <p:nvSpPr>
            <p:cNvPr id="9" name="Rectangle 8"/>
            <p:cNvSpPr/>
            <p:nvPr/>
          </p:nvSpPr>
          <p:spPr>
            <a:xfrm>
              <a:off x="0" y="5280782"/>
              <a:ext cx="12188825" cy="160534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03197" y="5534741"/>
              <a:ext cx="1071615" cy="980588"/>
            </a:xfrm>
            <a:prstGeom prst="rect">
              <a:avLst/>
            </a:prstGeom>
            <a:noFill/>
            <a:ln>
              <a:noFill/>
            </a:ln>
          </p:spPr>
          <p:txBody>
            <a:bodyPr wrap="square" rtlCol="0" anchor="ctr">
              <a:spAutoFit/>
            </a:bodyPr>
            <a:lstStyle/>
            <a:p>
              <a:r>
                <a:rPr lang="en-US" sz="6000" dirty="0">
                  <a:solidFill>
                    <a:schemeClr val="bg1"/>
                  </a:solidFill>
                  <a:latin typeface="+mj-lt"/>
                  <a:sym typeface="Wingdings" panose="05000000000000000000" pitchFamily="2" charset="2"/>
                </a:rPr>
                <a:t></a:t>
              </a:r>
              <a:endParaRPr lang="en-US" sz="3600" u="sng" dirty="0">
                <a:solidFill>
                  <a:schemeClr val="bg1"/>
                </a:solidFill>
                <a:latin typeface="+mj-lt"/>
              </a:endParaRPr>
            </a:p>
          </p:txBody>
        </p:sp>
        <p:sp>
          <p:nvSpPr>
            <p:cNvPr id="35" name="TextBox 34"/>
            <p:cNvSpPr txBox="1"/>
            <p:nvPr/>
          </p:nvSpPr>
          <p:spPr>
            <a:xfrm>
              <a:off x="1674812" y="5719984"/>
              <a:ext cx="11064671" cy="624011"/>
            </a:xfrm>
            <a:prstGeom prst="rect">
              <a:avLst/>
            </a:prstGeom>
            <a:noFill/>
            <a:ln>
              <a:noFill/>
            </a:ln>
          </p:spPr>
          <p:txBody>
            <a:bodyPr wrap="square" rtlCol="0" anchor="ctr">
              <a:spAutoFit/>
            </a:bodyPr>
            <a:lstStyle/>
            <a:p>
              <a:r>
                <a:rPr lang="en-US" sz="3600" dirty="0">
                  <a:solidFill>
                    <a:schemeClr val="bg1"/>
                  </a:solidFill>
                  <a:latin typeface="+mj-lt"/>
                </a:rPr>
                <a:t>Microsoft only leader in </a:t>
              </a:r>
              <a:r>
                <a:rPr lang="en-US" sz="3600" u="sng" dirty="0">
                  <a:solidFill>
                    <a:schemeClr val="bg1"/>
                  </a:solidFill>
                  <a:latin typeface="+mj-lt"/>
                </a:rPr>
                <a:t>all four magic quadrants</a:t>
              </a:r>
            </a:p>
          </p:txBody>
        </p:sp>
      </p:grpSp>
    </p:spTree>
    <p:extLst>
      <p:ext uri="{BB962C8B-B14F-4D97-AF65-F5344CB8AC3E}">
        <p14:creationId xmlns:p14="http://schemas.microsoft.com/office/powerpoint/2010/main" val="42349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childTnLst>
                                </p:cTn>
                              </p:par>
                            </p:childTnLst>
                          </p:cTn>
                        </p:par>
                        <p:par>
                          <p:cTn id="8" fill="hold">
                            <p:stCondLst>
                              <p:cond delay="2000"/>
                            </p:stCondLst>
                            <p:childTnLst>
                              <p:par>
                                <p:cTn id="9" presetID="42" presetClass="entr" presetSubtype="0" fill="hold" nodeType="afterEffect">
                                  <p:stCondLst>
                                    <p:cond delay="50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750"/>
                                        <p:tgtEl>
                                          <p:spTgt spid="10"/>
                                        </p:tgtEl>
                                      </p:cBhvr>
                                    </p:animEffect>
                                    <p:anim calcmode="lin" valueType="num">
                                      <p:cBhvr>
                                        <p:cTn id="12" dur="750" fill="hold"/>
                                        <p:tgtEl>
                                          <p:spTgt spid="10"/>
                                        </p:tgtEl>
                                        <p:attrNameLst>
                                          <p:attrName>ppt_x</p:attrName>
                                        </p:attrNameLst>
                                      </p:cBhvr>
                                      <p:tavLst>
                                        <p:tav tm="0">
                                          <p:val>
                                            <p:strVal val="#ppt_x"/>
                                          </p:val>
                                        </p:tav>
                                        <p:tav tm="100000">
                                          <p:val>
                                            <p:strVal val="#ppt_x"/>
                                          </p:val>
                                        </p:tav>
                                      </p:tavLst>
                                    </p:anim>
                                    <p:anim calcmode="lin" valueType="num">
                                      <p:cBhvr>
                                        <p:cTn id="13" dur="7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809" y="1187938"/>
            <a:ext cx="5393795" cy="2091658"/>
          </a:xfrm>
        </p:spPr>
        <p:txBody>
          <a:bodyPr/>
          <a:lstStyle/>
          <a:p>
            <a:r>
              <a:rPr lang="en-US" sz="5882" dirty="0"/>
              <a:t>New </a:t>
            </a:r>
            <a:r>
              <a:rPr lang="en-US" sz="5882" b="1" dirty="0">
                <a:latin typeface="+mn-lt"/>
              </a:rPr>
              <a:t>D</a:t>
            </a:r>
            <a:r>
              <a:rPr lang="en-US" sz="5882" dirty="0"/>
              <a:t> family of</a:t>
            </a:r>
            <a:br>
              <a:rPr lang="en-US" sz="5882" dirty="0"/>
            </a:br>
            <a:r>
              <a:rPr lang="en-US" sz="5882" dirty="0"/>
              <a:t>virtual machines</a:t>
            </a:r>
          </a:p>
        </p:txBody>
      </p:sp>
      <p:sp>
        <p:nvSpPr>
          <p:cNvPr id="10" name="Content Placeholder 2"/>
          <p:cNvSpPr txBox="1">
            <a:spLocks/>
          </p:cNvSpPr>
          <p:nvPr/>
        </p:nvSpPr>
        <p:spPr>
          <a:xfrm>
            <a:off x="6394809" y="3613947"/>
            <a:ext cx="5565766" cy="2323293"/>
          </a:xfrm>
          <a:prstGeom prst="rect">
            <a:avLst/>
          </a:prstGeom>
          <a:noFill/>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588"/>
              </a:spcBef>
              <a:buClr>
                <a:schemeClr val="bg1"/>
              </a:buClr>
              <a:buNone/>
            </a:pPr>
            <a:r>
              <a:rPr lang="en-US" sz="4313" dirty="0">
                <a:solidFill>
                  <a:srgbClr val="BDD4DE"/>
                </a:solidFill>
              </a:rPr>
              <a:t>60% faster CPU</a:t>
            </a:r>
          </a:p>
          <a:p>
            <a:pPr marL="0" indent="0">
              <a:lnSpc>
                <a:spcPct val="100000"/>
              </a:lnSpc>
              <a:spcBef>
                <a:spcPts val="588"/>
              </a:spcBef>
              <a:buClr>
                <a:schemeClr val="bg1"/>
              </a:buClr>
              <a:buNone/>
            </a:pPr>
            <a:r>
              <a:rPr lang="en-US" sz="4313" dirty="0">
                <a:solidFill>
                  <a:srgbClr val="BDD4DE"/>
                </a:solidFill>
              </a:rPr>
              <a:t>More memory</a:t>
            </a:r>
          </a:p>
          <a:p>
            <a:pPr marL="0" indent="0">
              <a:lnSpc>
                <a:spcPct val="100000"/>
              </a:lnSpc>
              <a:spcBef>
                <a:spcPts val="588"/>
              </a:spcBef>
              <a:buClr>
                <a:schemeClr val="bg1"/>
              </a:buClr>
              <a:buNone/>
            </a:pPr>
            <a:r>
              <a:rPr lang="en-US" sz="4313" dirty="0">
                <a:solidFill>
                  <a:srgbClr val="BDD4DE"/>
                </a:solidFill>
              </a:rPr>
              <a:t>Local SSD storage</a:t>
            </a:r>
          </a:p>
        </p:txBody>
      </p:sp>
      <p:cxnSp>
        <p:nvCxnSpPr>
          <p:cNvPr id="4" name="Straight Connector 3"/>
          <p:cNvCxnSpPr/>
          <p:nvPr/>
        </p:nvCxnSpPr>
        <p:spPr>
          <a:xfrm>
            <a:off x="6536893" y="3279596"/>
            <a:ext cx="5079741" cy="0"/>
          </a:xfrm>
          <a:prstGeom prst="line">
            <a:avLst/>
          </a:prstGeom>
          <a:ln>
            <a:solidFill>
              <a:srgbClr val="BDD4DE"/>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stretch>
            <a:fillRect/>
          </a:stretch>
        </p:blipFill>
        <p:spPr>
          <a:xfrm>
            <a:off x="1171824" y="4848340"/>
            <a:ext cx="4392065" cy="1853987"/>
          </a:xfrm>
          <a:prstGeom prst="rect">
            <a:avLst/>
          </a:prstGeom>
        </p:spPr>
      </p:pic>
      <p:grpSp>
        <p:nvGrpSpPr>
          <p:cNvPr id="14" name="Group 13"/>
          <p:cNvGrpSpPr/>
          <p:nvPr/>
        </p:nvGrpSpPr>
        <p:grpSpPr>
          <a:xfrm>
            <a:off x="1378590" y="1262641"/>
            <a:ext cx="3978531" cy="3653633"/>
            <a:chOff x="884237" y="1287463"/>
            <a:chExt cx="5048250" cy="4635996"/>
          </a:xfrm>
        </p:grpSpPr>
        <p:sp>
          <p:nvSpPr>
            <p:cNvPr id="13" name="Rectangle 12"/>
            <p:cNvSpPr/>
            <p:nvPr/>
          </p:nvSpPr>
          <p:spPr bwMode="auto">
            <a:xfrm>
              <a:off x="1189037" y="1592262"/>
              <a:ext cx="4495800" cy="3124200"/>
            </a:xfrm>
            <a:prstGeom prst="rect">
              <a:avLst/>
            </a:prstGeom>
            <a:solidFill>
              <a:srgbClr val="52728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3"/>
            <a:stretch>
              <a:fillRect/>
            </a:stretch>
          </p:blipFill>
          <p:spPr>
            <a:xfrm>
              <a:off x="902025" y="1294365"/>
              <a:ext cx="5030461" cy="4629094"/>
            </a:xfrm>
            <a:prstGeom prst="rect">
              <a:avLst/>
            </a:prstGeom>
          </p:spPr>
        </p:pic>
        <p:sp>
          <p:nvSpPr>
            <p:cNvPr id="9" name="AutoShape 3"/>
            <p:cNvSpPr>
              <a:spLocks noChangeAspect="1" noChangeArrowheads="1" noTextEdit="1"/>
            </p:cNvSpPr>
            <p:nvPr/>
          </p:nvSpPr>
          <p:spPr bwMode="auto">
            <a:xfrm>
              <a:off x="884237" y="1287463"/>
              <a:ext cx="50482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2" name="Freeform 6"/>
            <p:cNvSpPr>
              <a:spLocks noEditPoints="1"/>
            </p:cNvSpPr>
            <p:nvPr/>
          </p:nvSpPr>
          <p:spPr bwMode="auto">
            <a:xfrm>
              <a:off x="2883107" y="2415277"/>
              <a:ext cx="1298989" cy="1539185"/>
            </a:xfrm>
            <a:custGeom>
              <a:avLst/>
              <a:gdLst>
                <a:gd name="T0" fmla="*/ 0 w 173"/>
                <a:gd name="T1" fmla="*/ 205 h 205"/>
                <a:gd name="T2" fmla="*/ 0 w 173"/>
                <a:gd name="T3" fmla="*/ 0 h 205"/>
                <a:gd name="T4" fmla="*/ 59 w 173"/>
                <a:gd name="T5" fmla="*/ 0 h 205"/>
                <a:gd name="T6" fmla="*/ 173 w 173"/>
                <a:gd name="T7" fmla="*/ 100 h 205"/>
                <a:gd name="T8" fmla="*/ 141 w 173"/>
                <a:gd name="T9" fmla="*/ 176 h 205"/>
                <a:gd name="T10" fmla="*/ 57 w 173"/>
                <a:gd name="T11" fmla="*/ 205 h 205"/>
                <a:gd name="T12" fmla="*/ 0 w 173"/>
                <a:gd name="T13" fmla="*/ 205 h 205"/>
                <a:gd name="T14" fmla="*/ 34 w 173"/>
                <a:gd name="T15" fmla="*/ 29 h 205"/>
                <a:gd name="T16" fmla="*/ 34 w 173"/>
                <a:gd name="T17" fmla="*/ 177 h 205"/>
                <a:gd name="T18" fmla="*/ 61 w 173"/>
                <a:gd name="T19" fmla="*/ 177 h 205"/>
                <a:gd name="T20" fmla="*/ 117 w 173"/>
                <a:gd name="T21" fmla="*/ 157 h 205"/>
                <a:gd name="T22" fmla="*/ 137 w 173"/>
                <a:gd name="T23" fmla="*/ 101 h 205"/>
                <a:gd name="T24" fmla="*/ 62 w 173"/>
                <a:gd name="T25" fmla="*/ 29 h 205"/>
                <a:gd name="T26" fmla="*/ 34 w 173"/>
                <a:gd name="T27" fmla="*/ 2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3" h="205">
                  <a:moveTo>
                    <a:pt x="0" y="205"/>
                  </a:moveTo>
                  <a:cubicBezTo>
                    <a:pt x="0" y="0"/>
                    <a:pt x="0" y="0"/>
                    <a:pt x="0" y="0"/>
                  </a:cubicBezTo>
                  <a:cubicBezTo>
                    <a:pt x="59" y="0"/>
                    <a:pt x="59" y="0"/>
                    <a:pt x="59" y="0"/>
                  </a:cubicBezTo>
                  <a:cubicBezTo>
                    <a:pt x="135" y="0"/>
                    <a:pt x="173" y="33"/>
                    <a:pt x="173" y="100"/>
                  </a:cubicBezTo>
                  <a:cubicBezTo>
                    <a:pt x="173" y="132"/>
                    <a:pt x="162" y="157"/>
                    <a:pt x="141" y="176"/>
                  </a:cubicBezTo>
                  <a:cubicBezTo>
                    <a:pt x="120" y="196"/>
                    <a:pt x="92" y="205"/>
                    <a:pt x="57" y="205"/>
                  </a:cubicBezTo>
                  <a:lnTo>
                    <a:pt x="0" y="205"/>
                  </a:lnTo>
                  <a:close/>
                  <a:moveTo>
                    <a:pt x="34" y="29"/>
                  </a:moveTo>
                  <a:cubicBezTo>
                    <a:pt x="34" y="177"/>
                    <a:pt x="34" y="177"/>
                    <a:pt x="34" y="177"/>
                  </a:cubicBezTo>
                  <a:cubicBezTo>
                    <a:pt x="61" y="177"/>
                    <a:pt x="61" y="177"/>
                    <a:pt x="61" y="177"/>
                  </a:cubicBezTo>
                  <a:cubicBezTo>
                    <a:pt x="85" y="177"/>
                    <a:pt x="104" y="170"/>
                    <a:pt x="117" y="157"/>
                  </a:cubicBezTo>
                  <a:cubicBezTo>
                    <a:pt x="130" y="144"/>
                    <a:pt x="137" y="125"/>
                    <a:pt x="137" y="101"/>
                  </a:cubicBezTo>
                  <a:cubicBezTo>
                    <a:pt x="137" y="53"/>
                    <a:pt x="112" y="29"/>
                    <a:pt x="62" y="29"/>
                  </a:cubicBezTo>
                  <a:lnTo>
                    <a:pt x="34" y="29"/>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18633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42" presetClass="entr" presetSubtype="0" fill="hold" nodeType="withEffect">
                                  <p:stCondLst>
                                    <p:cond delay="75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50"/>
                                        <p:tgtEl>
                                          <p:spTgt spid="16"/>
                                        </p:tgtEl>
                                      </p:cBhvr>
                                    </p:animEffect>
                                    <p:anim calcmode="lin" valueType="num">
                                      <p:cBhvr>
                                        <p:cTn id="17" dur="750" fill="hold"/>
                                        <p:tgtEl>
                                          <p:spTgt spid="16"/>
                                        </p:tgtEl>
                                        <p:attrNameLst>
                                          <p:attrName>ppt_x</p:attrName>
                                        </p:attrNameLst>
                                      </p:cBhvr>
                                      <p:tavLst>
                                        <p:tav tm="0">
                                          <p:val>
                                            <p:strVal val="#ppt_x"/>
                                          </p:val>
                                        </p:tav>
                                        <p:tav tm="100000">
                                          <p:val>
                                            <p:strVal val="#ppt_x"/>
                                          </p:val>
                                        </p:tav>
                                      </p:tavLst>
                                    </p:anim>
                                    <p:anim calcmode="lin" valueType="num">
                                      <p:cBhvr>
                                        <p:cTn id="18" dur="750" fill="hold"/>
                                        <p:tgtEl>
                                          <p:spTgt spid="16"/>
                                        </p:tgtEl>
                                        <p:attrNameLst>
                                          <p:attrName>ppt_y</p:attrName>
                                        </p:attrNameLst>
                                      </p:cBhvr>
                                      <p:tavLst>
                                        <p:tav tm="0">
                                          <p:val>
                                            <p:strVal val="#ppt_y+.1"/>
                                          </p:val>
                                        </p:tav>
                                        <p:tav tm="100000">
                                          <p:val>
                                            <p:strVal val="#ppt_y"/>
                                          </p:val>
                                        </p:tav>
                                      </p:tavLst>
                                    </p:anim>
                                  </p:childTnLst>
                                </p:cTn>
                              </p:par>
                              <p:par>
                                <p:cTn id="19" presetID="10" presetClass="entr" presetSubtype="0" fill="hold" nodeType="withEffect">
                                  <p:stCondLst>
                                    <p:cond delay="150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029" y="918700"/>
            <a:ext cx="5393795" cy="2091658"/>
          </a:xfrm>
        </p:spPr>
        <p:txBody>
          <a:bodyPr>
            <a:normAutofit fontScale="90000"/>
          </a:bodyPr>
          <a:lstStyle/>
          <a:p>
            <a:r>
              <a:rPr lang="en-US" sz="7058" dirty="0"/>
              <a:t>Announcing </a:t>
            </a:r>
            <a:br>
              <a:rPr lang="en-US" sz="7058" dirty="0"/>
            </a:br>
            <a:r>
              <a:rPr lang="en-US" sz="7058" dirty="0"/>
              <a:t>the </a:t>
            </a:r>
            <a:r>
              <a:rPr lang="en-US" sz="7842" b="1" dirty="0">
                <a:latin typeface="+mn-lt"/>
              </a:rPr>
              <a:t>G</a:t>
            </a:r>
            <a:r>
              <a:rPr lang="en-US" sz="7058" dirty="0"/>
              <a:t> family</a:t>
            </a:r>
          </a:p>
        </p:txBody>
      </p:sp>
      <p:sp>
        <p:nvSpPr>
          <p:cNvPr id="10" name="Content Placeholder 2"/>
          <p:cNvSpPr txBox="1">
            <a:spLocks/>
          </p:cNvSpPr>
          <p:nvPr/>
        </p:nvSpPr>
        <p:spPr>
          <a:xfrm>
            <a:off x="568048" y="3613947"/>
            <a:ext cx="5568042" cy="2172429"/>
          </a:xfrm>
          <a:prstGeom prst="rect">
            <a:avLst/>
          </a:prstGeom>
          <a:noFill/>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745" dirty="0">
                <a:solidFill>
                  <a:schemeClr val="tx1">
                    <a:lumMod val="20000"/>
                    <a:lumOff val="80000"/>
                  </a:schemeClr>
                </a:solidFill>
                <a:latin typeface="+mn-lt"/>
              </a:rPr>
              <a:t>Optimized for data workloads</a:t>
            </a:r>
          </a:p>
          <a:p>
            <a:pPr marL="0" indent="0">
              <a:lnSpc>
                <a:spcPct val="100000"/>
              </a:lnSpc>
              <a:spcBef>
                <a:spcPts val="1176"/>
              </a:spcBef>
              <a:buClr>
                <a:schemeClr val="bg1"/>
              </a:buClr>
              <a:buNone/>
            </a:pPr>
            <a:r>
              <a:rPr lang="en-US" sz="2745" dirty="0">
                <a:solidFill>
                  <a:schemeClr val="tx1">
                    <a:lumMod val="20000"/>
                    <a:lumOff val="80000"/>
                  </a:schemeClr>
                </a:solidFill>
                <a:latin typeface="+mn-lt"/>
              </a:rPr>
              <a:t>Up to 32 CPU cores, 450 GB RAM, 6.5 TB local SSD</a:t>
            </a:r>
          </a:p>
          <a:p>
            <a:pPr marL="0" indent="0">
              <a:lnSpc>
                <a:spcPct val="100000"/>
              </a:lnSpc>
              <a:spcBef>
                <a:spcPts val="1176"/>
              </a:spcBef>
              <a:buClr>
                <a:schemeClr val="bg1"/>
              </a:buClr>
              <a:buNone/>
            </a:pPr>
            <a:r>
              <a:rPr lang="en-US" sz="2745" dirty="0">
                <a:solidFill>
                  <a:schemeClr val="tx1">
                    <a:lumMod val="20000"/>
                    <a:lumOff val="80000"/>
                  </a:schemeClr>
                </a:solidFill>
                <a:latin typeface="+mn-lt"/>
              </a:rPr>
              <a:t>Latest generation Intel processor</a:t>
            </a:r>
          </a:p>
        </p:txBody>
      </p:sp>
      <p:cxnSp>
        <p:nvCxnSpPr>
          <p:cNvPr id="4" name="Straight Connector 3"/>
          <p:cNvCxnSpPr/>
          <p:nvPr/>
        </p:nvCxnSpPr>
        <p:spPr>
          <a:xfrm>
            <a:off x="642749" y="3354298"/>
            <a:ext cx="54610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6845008" y="987225"/>
            <a:ext cx="4392065" cy="5715101"/>
            <a:chOff x="6982264" y="1006524"/>
            <a:chExt cx="4480135" cy="5829701"/>
          </a:xfrm>
        </p:grpSpPr>
        <p:pic>
          <p:nvPicPr>
            <p:cNvPr id="15" name="Picture 14"/>
            <p:cNvPicPr>
              <a:picLocks noChangeAspect="1"/>
            </p:cNvPicPr>
            <p:nvPr/>
          </p:nvPicPr>
          <p:blipFill>
            <a:blip r:embed="rId3"/>
            <a:stretch>
              <a:fillRect/>
            </a:stretch>
          </p:blipFill>
          <p:spPr>
            <a:xfrm>
              <a:off x="6982264" y="4945062"/>
              <a:ext cx="4480135" cy="1891163"/>
            </a:xfrm>
            <a:prstGeom prst="rect">
              <a:avLst/>
            </a:prstGeom>
          </p:spPr>
        </p:pic>
        <p:pic>
          <p:nvPicPr>
            <p:cNvPr id="18" name="Picture 17"/>
            <p:cNvPicPr>
              <a:picLocks noChangeAspect="1"/>
            </p:cNvPicPr>
            <p:nvPr/>
          </p:nvPicPr>
          <p:blipFill rotWithShape="1">
            <a:blip r:embed="rId4"/>
            <a:srcRect r="10643"/>
            <a:stretch/>
          </p:blipFill>
          <p:spPr>
            <a:xfrm>
              <a:off x="7515051" y="1478066"/>
              <a:ext cx="3663371" cy="2469407"/>
            </a:xfrm>
            <a:prstGeom prst="rect">
              <a:avLst/>
            </a:prstGeom>
          </p:spPr>
        </p:pic>
        <p:sp>
          <p:nvSpPr>
            <p:cNvPr id="24" name="AutoShape 3"/>
            <p:cNvSpPr>
              <a:spLocks noChangeAspect="1" noChangeArrowheads="1" noTextEdit="1"/>
            </p:cNvSpPr>
            <p:nvPr/>
          </p:nvSpPr>
          <p:spPr bwMode="auto">
            <a:xfrm>
              <a:off x="7132637" y="1006524"/>
              <a:ext cx="4304244" cy="389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pic>
          <p:nvPicPr>
            <p:cNvPr id="26" name="Picture 25"/>
            <p:cNvPicPr>
              <a:picLocks noChangeAspect="1"/>
            </p:cNvPicPr>
            <p:nvPr/>
          </p:nvPicPr>
          <p:blipFill>
            <a:blip r:embed="rId5"/>
            <a:stretch>
              <a:fillRect/>
            </a:stretch>
          </p:blipFill>
          <p:spPr>
            <a:xfrm>
              <a:off x="7199561" y="1172781"/>
              <a:ext cx="4182165" cy="3848481"/>
            </a:xfrm>
            <a:prstGeom prst="rect">
              <a:avLst/>
            </a:prstGeom>
          </p:spPr>
        </p:pic>
      </p:grpSp>
      <p:sp>
        <p:nvSpPr>
          <p:cNvPr id="27" name="TextBox 26"/>
          <p:cNvSpPr txBox="1"/>
          <p:nvPr/>
        </p:nvSpPr>
        <p:spPr>
          <a:xfrm>
            <a:off x="8302763" y="1639132"/>
            <a:ext cx="1603043" cy="2163378"/>
          </a:xfrm>
          <a:prstGeom prst="rect">
            <a:avLst/>
          </a:prstGeom>
          <a:noFill/>
        </p:spPr>
        <p:txBody>
          <a:bodyPr wrap="square" lIns="179285" tIns="143428" rIns="179285" bIns="143428" rtlCol="0">
            <a:spAutoFit/>
          </a:bodyPr>
          <a:lstStyle/>
          <a:p>
            <a:pPr>
              <a:lnSpc>
                <a:spcPct val="90000"/>
              </a:lnSpc>
              <a:spcAft>
                <a:spcPts val="588"/>
              </a:spcAft>
            </a:pPr>
            <a:r>
              <a:rPr lang="en-US" sz="13528" b="1" dirty="0">
                <a:solidFill>
                  <a:schemeClr val="bg1"/>
                </a:solidFill>
              </a:rPr>
              <a:t>G</a:t>
            </a:r>
          </a:p>
        </p:txBody>
      </p:sp>
      <p:sp>
        <p:nvSpPr>
          <p:cNvPr id="28" name="Rectangle 27"/>
          <p:cNvSpPr/>
          <p:nvPr/>
        </p:nvSpPr>
        <p:spPr bwMode="auto">
          <a:xfrm>
            <a:off x="0" y="973"/>
            <a:ext cx="12192000" cy="6857027"/>
          </a:xfrm>
          <a:prstGeom prst="rect">
            <a:avLst/>
          </a:prstGeom>
          <a:solidFill>
            <a:srgbClr val="1D438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spcBef>
                <a:spcPts val="1176"/>
              </a:spcBef>
              <a:buClr>
                <a:schemeClr val="bg1"/>
              </a:buClr>
            </a:pPr>
            <a:r>
              <a:rPr lang="en-US" sz="7842" dirty="0">
                <a:solidFill>
                  <a:schemeClr val="bg1"/>
                </a:solidFill>
                <a:latin typeface="+mj-lt"/>
              </a:rPr>
              <a:t>Largest Virtual Machines </a:t>
            </a:r>
            <a:br>
              <a:rPr lang="en-US" sz="7842" dirty="0">
                <a:solidFill>
                  <a:schemeClr val="bg1"/>
                </a:solidFill>
                <a:latin typeface="+mj-lt"/>
              </a:rPr>
            </a:br>
            <a:r>
              <a:rPr lang="en-US" sz="7842" dirty="0">
                <a:solidFill>
                  <a:schemeClr val="bg1"/>
                </a:solidFill>
                <a:latin typeface="+mj-lt"/>
              </a:rPr>
              <a:t>in the public cloud</a:t>
            </a:r>
          </a:p>
        </p:txBody>
      </p:sp>
    </p:spTree>
    <p:extLst>
      <p:ext uri="{BB962C8B-B14F-4D97-AF65-F5344CB8AC3E}">
        <p14:creationId xmlns:p14="http://schemas.microsoft.com/office/powerpoint/2010/main" val="168066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250"/>
                            </p:stCondLst>
                            <p:childTnLst>
                              <p:par>
                                <p:cTn id="19" presetID="10" presetClass="entr" presetSubtype="0" fill="hold" grpId="0" nodeType="afterEffect">
                                  <p:stCondLst>
                                    <p:cond delay="50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27" grpId="0"/>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16-Point Star 15"/>
          <p:cNvSpPr/>
          <p:nvPr/>
        </p:nvSpPr>
        <p:spPr bwMode="auto">
          <a:xfrm>
            <a:off x="-477782" y="665024"/>
            <a:ext cx="5901463" cy="5901463"/>
          </a:xfrm>
          <a:prstGeom prst="star16">
            <a:avLst>
              <a:gd name="adj" fmla="val 35361"/>
            </a:avLst>
          </a:prstGeom>
          <a:solidFill>
            <a:srgbClr val="FDFDFD">
              <a:alpha val="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4975469" y="918700"/>
            <a:ext cx="6623800" cy="2091658"/>
          </a:xfrm>
        </p:spPr>
        <p:txBody>
          <a:bodyPr/>
          <a:lstStyle/>
          <a:p>
            <a:r>
              <a:rPr lang="en-US" sz="7058" dirty="0"/>
              <a:t>Announcing </a:t>
            </a:r>
            <a:br>
              <a:rPr lang="en-US" sz="7058" dirty="0"/>
            </a:br>
            <a:r>
              <a:rPr lang="en-US" sz="7058" dirty="0"/>
              <a:t>premium storage</a:t>
            </a:r>
          </a:p>
        </p:txBody>
      </p:sp>
      <p:sp>
        <p:nvSpPr>
          <p:cNvPr id="10" name="Content Placeholder 2"/>
          <p:cNvSpPr txBox="1">
            <a:spLocks/>
          </p:cNvSpPr>
          <p:nvPr/>
        </p:nvSpPr>
        <p:spPr>
          <a:xfrm>
            <a:off x="5025489" y="3613947"/>
            <a:ext cx="5568042" cy="2323293"/>
          </a:xfrm>
          <a:prstGeom prst="rect">
            <a:avLst/>
          </a:prstGeom>
          <a:noFill/>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745" dirty="0">
                <a:solidFill>
                  <a:schemeClr val="bg1"/>
                </a:solidFill>
                <a:latin typeface="+mn-lt"/>
              </a:rPr>
              <a:t>Up to 32 TB of storage per VM</a:t>
            </a:r>
          </a:p>
          <a:p>
            <a:pPr marL="0" indent="0">
              <a:lnSpc>
                <a:spcPct val="100000"/>
              </a:lnSpc>
              <a:spcBef>
                <a:spcPts val="1176"/>
              </a:spcBef>
              <a:buClr>
                <a:schemeClr val="bg1"/>
              </a:buClr>
              <a:buNone/>
            </a:pPr>
            <a:r>
              <a:rPr lang="en-US" sz="2745" dirty="0">
                <a:solidFill>
                  <a:schemeClr val="bg1"/>
                </a:solidFill>
                <a:latin typeface="+mn-lt"/>
              </a:rPr>
              <a:t>&gt;50,000 IOPS per VM</a:t>
            </a:r>
          </a:p>
          <a:p>
            <a:pPr marL="0" indent="0">
              <a:lnSpc>
                <a:spcPct val="100000"/>
              </a:lnSpc>
              <a:spcBef>
                <a:spcPts val="1176"/>
              </a:spcBef>
              <a:buClr>
                <a:schemeClr val="bg1"/>
              </a:buClr>
              <a:buNone/>
            </a:pPr>
            <a:r>
              <a:rPr lang="en-US" sz="2745" dirty="0">
                <a:solidFill>
                  <a:schemeClr val="bg1"/>
                </a:solidFill>
                <a:latin typeface="+mn-lt"/>
              </a:rPr>
              <a:t>Less than 1ms read latency</a:t>
            </a:r>
          </a:p>
          <a:p>
            <a:pPr marL="0" indent="0">
              <a:lnSpc>
                <a:spcPct val="100000"/>
              </a:lnSpc>
              <a:spcBef>
                <a:spcPts val="1176"/>
              </a:spcBef>
              <a:buClr>
                <a:schemeClr val="bg1"/>
              </a:buClr>
              <a:buNone/>
            </a:pPr>
            <a:endParaRPr lang="en-US" sz="2745" dirty="0">
              <a:solidFill>
                <a:schemeClr val="bg1"/>
              </a:solidFill>
              <a:latin typeface="+mn-lt"/>
            </a:endParaRPr>
          </a:p>
        </p:txBody>
      </p:sp>
      <p:cxnSp>
        <p:nvCxnSpPr>
          <p:cNvPr id="4" name="Straight Connector 3"/>
          <p:cNvCxnSpPr/>
          <p:nvPr/>
        </p:nvCxnSpPr>
        <p:spPr>
          <a:xfrm>
            <a:off x="5132497" y="3279596"/>
            <a:ext cx="6242667"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stretch>
            <a:fillRect/>
          </a:stretch>
        </p:blipFill>
        <p:spPr>
          <a:xfrm>
            <a:off x="2990885" y="4844838"/>
            <a:ext cx="1486280" cy="1490576"/>
          </a:xfrm>
          <a:prstGeom prst="rect">
            <a:avLst/>
          </a:prstGeom>
        </p:spPr>
      </p:pic>
      <p:pic>
        <p:nvPicPr>
          <p:cNvPr id="13" name="Picture 12"/>
          <p:cNvPicPr>
            <a:picLocks noChangeAspect="1"/>
          </p:cNvPicPr>
          <p:nvPr/>
        </p:nvPicPr>
        <p:blipFill>
          <a:blip r:embed="rId3"/>
          <a:stretch>
            <a:fillRect/>
          </a:stretch>
        </p:blipFill>
        <p:spPr>
          <a:xfrm>
            <a:off x="624820" y="1700441"/>
            <a:ext cx="3815982" cy="3827010"/>
          </a:xfrm>
          <a:prstGeom prst="rect">
            <a:avLst/>
          </a:prstGeom>
        </p:spPr>
      </p:pic>
      <p:pic>
        <p:nvPicPr>
          <p:cNvPr id="15" name="Picture 14"/>
          <p:cNvPicPr>
            <a:picLocks noChangeAspect="1"/>
          </p:cNvPicPr>
          <p:nvPr/>
        </p:nvPicPr>
        <p:blipFill>
          <a:blip r:embed="rId3"/>
          <a:stretch>
            <a:fillRect/>
          </a:stretch>
        </p:blipFill>
        <p:spPr>
          <a:xfrm>
            <a:off x="2211493" y="450675"/>
            <a:ext cx="1974734" cy="1980442"/>
          </a:xfrm>
          <a:prstGeom prst="rect">
            <a:avLst/>
          </a:prstGeom>
        </p:spPr>
      </p:pic>
    </p:spTree>
    <p:extLst>
      <p:ext uri="{BB962C8B-B14F-4D97-AF65-F5344CB8AC3E}">
        <p14:creationId xmlns:p14="http://schemas.microsoft.com/office/powerpoint/2010/main" val="415404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10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125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15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2000"/>
                            </p:stCondLst>
                            <p:childTnLst>
                              <p:par>
                                <p:cTn id="24" presetID="10" presetClass="entr" presetSubtype="0" fill="hold" grpId="1"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500"/>
                                        <p:tgtEl>
                                          <p:spTgt spid="16"/>
                                        </p:tgtEl>
                                      </p:cBhvr>
                                    </p:animEffect>
                                  </p:childTnLst>
                                </p:cTn>
                              </p:par>
                              <p:par>
                                <p:cTn id="27" presetID="8" presetClass="emph" presetSubtype="0" fill="hold" grpId="0" nodeType="withEffect">
                                  <p:stCondLst>
                                    <p:cond delay="0"/>
                                  </p:stCondLst>
                                  <p:childTnLst>
                                    <p:animRot by="21600000">
                                      <p:cBhvr>
                                        <p:cTn id="28" dur="6000" fill="hold"/>
                                        <p:tgtEl>
                                          <p:spTgt spid="16"/>
                                        </p:tgtEl>
                                        <p:attrNameLst>
                                          <p:attrName>r</p:attrName>
                                        </p:attrNameLst>
                                      </p:cBhvr>
                                    </p:animRot>
                                  </p:childTnLst>
                                </p:cTn>
                              </p:par>
                              <p:par>
                                <p:cTn id="29" presetID="10" presetClass="exit" presetSubtype="0" fill="hold" grpId="2" nodeType="withEffect">
                                  <p:stCondLst>
                                    <p:cond delay="3000"/>
                                  </p:stCondLst>
                                  <p:childTnLst>
                                    <p:animEffect transition="out" filter="fade">
                                      <p:cBhvr>
                                        <p:cTn id="30" dur="1250"/>
                                        <p:tgtEl>
                                          <p:spTgt spid="16"/>
                                        </p:tgtEl>
                                      </p:cBhvr>
                                    </p:animEffect>
                                    <p:set>
                                      <p:cBhvr>
                                        <p:cTn id="31" dur="1" fill="hold">
                                          <p:stCondLst>
                                            <p:cond delay="124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2"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029201" y="2395153"/>
            <a:ext cx="3952235" cy="395223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solidFill>
                <a:prstClr val="white"/>
              </a:solidFill>
            </a:endParaRPr>
          </a:p>
        </p:txBody>
      </p:sp>
      <p:sp>
        <p:nvSpPr>
          <p:cNvPr id="5" name="Oval 4"/>
          <p:cNvSpPr/>
          <p:nvPr/>
        </p:nvSpPr>
        <p:spPr>
          <a:xfrm>
            <a:off x="7821828" y="2395153"/>
            <a:ext cx="3952235" cy="395223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solidFill>
                <a:schemeClr val="bg1"/>
              </a:solidFill>
            </a:endParaRPr>
          </a:p>
        </p:txBody>
      </p:sp>
      <p:sp>
        <p:nvSpPr>
          <p:cNvPr id="3" name="Oval 2"/>
          <p:cNvSpPr/>
          <p:nvPr/>
        </p:nvSpPr>
        <p:spPr>
          <a:xfrm>
            <a:off x="6412178" y="381001"/>
            <a:ext cx="3952235" cy="395223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solidFill>
                <a:prstClr val="white"/>
              </a:solidFill>
            </a:endParaRPr>
          </a:p>
        </p:txBody>
      </p:sp>
      <p:sp>
        <p:nvSpPr>
          <p:cNvPr id="6" name="Text Placeholder 12"/>
          <p:cNvSpPr txBox="1">
            <a:spLocks/>
          </p:cNvSpPr>
          <p:nvPr/>
        </p:nvSpPr>
        <p:spPr>
          <a:xfrm>
            <a:off x="373143" y="2108446"/>
            <a:ext cx="4467864" cy="2923298"/>
          </a:xfrm>
          <a:prstGeom prst="rect">
            <a:avLst/>
          </a:prstGeom>
        </p:spPr>
        <p:txBody>
          <a:bodyPr vert="horz" wrap="square" lIns="143407" tIns="89629" rIns="143407" bIns="89629"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6600" dirty="0">
                <a:solidFill>
                  <a:prstClr val="white"/>
                </a:solidFill>
              </a:rPr>
              <a:t>How we differentiate with Azure</a:t>
            </a:r>
          </a:p>
        </p:txBody>
      </p:sp>
      <p:sp>
        <p:nvSpPr>
          <p:cNvPr id="16" name="Rectangle 15"/>
          <p:cNvSpPr/>
          <p:nvPr/>
        </p:nvSpPr>
        <p:spPr>
          <a:xfrm>
            <a:off x="5562601" y="4744198"/>
            <a:ext cx="2735825" cy="480131"/>
          </a:xfrm>
          <a:prstGeom prst="rect">
            <a:avLst/>
          </a:prstGeom>
        </p:spPr>
        <p:txBody>
          <a:bodyPr wrap="square">
            <a:spAutoFit/>
          </a:bodyPr>
          <a:lstStyle/>
          <a:p>
            <a:pPr algn="ctr" defTabSz="932192" fontAlgn="base">
              <a:lnSpc>
                <a:spcPct val="90000"/>
              </a:lnSpc>
              <a:spcBef>
                <a:spcPct val="0"/>
              </a:spcBef>
              <a:spcAft>
                <a:spcPct val="0"/>
              </a:spcAft>
            </a:pPr>
            <a:r>
              <a:rPr lang="en-US" sz="2800" dirty="0">
                <a:solidFill>
                  <a:prstClr val="white"/>
                </a:solidFill>
                <a:latin typeface="Segoe UI Light"/>
                <a:ea typeface="Segoe UI" pitchFamily="34" charset="0"/>
                <a:cs typeface="Segoe UI" pitchFamily="34" charset="0"/>
              </a:rPr>
              <a:t>Enterprise Grade</a:t>
            </a:r>
          </a:p>
        </p:txBody>
      </p:sp>
      <p:sp>
        <p:nvSpPr>
          <p:cNvPr id="18" name="Rectangle 17"/>
          <p:cNvSpPr/>
          <p:nvPr/>
        </p:nvSpPr>
        <p:spPr>
          <a:xfrm>
            <a:off x="8862051" y="4744198"/>
            <a:ext cx="2154684" cy="480131"/>
          </a:xfrm>
          <a:prstGeom prst="rect">
            <a:avLst/>
          </a:prstGeom>
        </p:spPr>
        <p:txBody>
          <a:bodyPr wrap="square">
            <a:spAutoFit/>
          </a:bodyPr>
          <a:lstStyle/>
          <a:p>
            <a:pPr algn="ctr" defTabSz="932192" fontAlgn="base">
              <a:lnSpc>
                <a:spcPct val="90000"/>
              </a:lnSpc>
              <a:spcBef>
                <a:spcPct val="0"/>
              </a:spcBef>
              <a:spcAft>
                <a:spcPct val="0"/>
              </a:spcAft>
            </a:pPr>
            <a:r>
              <a:rPr lang="en-US" sz="2800" dirty="0">
                <a:solidFill>
                  <a:prstClr val="white"/>
                </a:solidFill>
                <a:latin typeface="Segoe UI Light"/>
                <a:ea typeface="Segoe UI" pitchFamily="34" charset="0"/>
                <a:cs typeface="Segoe UI" pitchFamily="34" charset="0"/>
              </a:rPr>
              <a:t>Hybrid</a:t>
            </a:r>
          </a:p>
        </p:txBody>
      </p:sp>
      <p:sp>
        <p:nvSpPr>
          <p:cNvPr id="31" name="Freeform 138"/>
          <p:cNvSpPr>
            <a:spLocks noEditPoints="1"/>
          </p:cNvSpPr>
          <p:nvPr/>
        </p:nvSpPr>
        <p:spPr bwMode="black">
          <a:xfrm rot="2731855">
            <a:off x="9643260" y="3878039"/>
            <a:ext cx="597877" cy="744512"/>
          </a:xfrm>
          <a:custGeom>
            <a:avLst/>
            <a:gdLst>
              <a:gd name="T0" fmla="*/ 64 w 64"/>
              <a:gd name="T1" fmla="*/ 9 h 80"/>
              <a:gd name="T2" fmla="*/ 64 w 64"/>
              <a:gd name="T3" fmla="*/ 32 h 80"/>
              <a:gd name="T4" fmla="*/ 40 w 64"/>
              <a:gd name="T5" fmla="*/ 33 h 80"/>
              <a:gd name="T6" fmla="*/ 32 w 64"/>
              <a:gd name="T7" fmla="*/ 25 h 80"/>
              <a:gd name="T8" fmla="*/ 47 w 64"/>
              <a:gd name="T9" fmla="*/ 24 h 80"/>
              <a:gd name="T10" fmla="*/ 37 w 64"/>
              <a:gd name="T11" fmla="*/ 18 h 80"/>
              <a:gd name="T12" fmla="*/ 12 w 64"/>
              <a:gd name="T13" fmla="*/ 35 h 80"/>
              <a:gd name="T14" fmla="*/ 0 w 64"/>
              <a:gd name="T15" fmla="*/ 35 h 80"/>
              <a:gd name="T16" fmla="*/ 39 w 64"/>
              <a:gd name="T17" fmla="*/ 7 h 80"/>
              <a:gd name="T18" fmla="*/ 55 w 64"/>
              <a:gd name="T19" fmla="*/ 15 h 80"/>
              <a:gd name="T20" fmla="*/ 56 w 64"/>
              <a:gd name="T21" fmla="*/ 0 h 80"/>
              <a:gd name="T22" fmla="*/ 64 w 64"/>
              <a:gd name="T23" fmla="*/ 9 h 80"/>
              <a:gd name="T24" fmla="*/ 26 w 64"/>
              <a:gd name="T25" fmla="*/ 62 h 80"/>
              <a:gd name="T26" fmla="*/ 15 w 64"/>
              <a:gd name="T27" fmla="*/ 56 h 80"/>
              <a:gd name="T28" fmla="*/ 32 w 64"/>
              <a:gd name="T29" fmla="*/ 56 h 80"/>
              <a:gd name="T30" fmla="*/ 24 w 64"/>
              <a:gd name="T31" fmla="*/ 47 h 80"/>
              <a:gd name="T32" fmla="*/ 0 w 64"/>
              <a:gd name="T33" fmla="*/ 48 h 80"/>
              <a:gd name="T34" fmla="*/ 0 w 64"/>
              <a:gd name="T35" fmla="*/ 72 h 80"/>
              <a:gd name="T36" fmla="*/ 8 w 64"/>
              <a:gd name="T37" fmla="*/ 80 h 80"/>
              <a:gd name="T38" fmla="*/ 9 w 64"/>
              <a:gd name="T39" fmla="*/ 66 h 80"/>
              <a:gd name="T40" fmla="*/ 24 w 64"/>
              <a:gd name="T41" fmla="*/ 73 h 80"/>
              <a:gd name="T42" fmla="*/ 64 w 64"/>
              <a:gd name="T43" fmla="*/ 45 h 80"/>
              <a:gd name="T44" fmla="*/ 51 w 64"/>
              <a:gd name="T45" fmla="*/ 45 h 80"/>
              <a:gd name="T46" fmla="*/ 26 w 64"/>
              <a:gd name="T47"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0">
                <a:moveTo>
                  <a:pt x="64" y="9"/>
                </a:moveTo>
                <a:cubicBezTo>
                  <a:pt x="64" y="32"/>
                  <a:pt x="64" y="32"/>
                  <a:pt x="64" y="32"/>
                </a:cubicBezTo>
                <a:cubicBezTo>
                  <a:pt x="40" y="33"/>
                  <a:pt x="40" y="33"/>
                  <a:pt x="40" y="33"/>
                </a:cubicBezTo>
                <a:cubicBezTo>
                  <a:pt x="32" y="25"/>
                  <a:pt x="32" y="25"/>
                  <a:pt x="32" y="25"/>
                </a:cubicBezTo>
                <a:cubicBezTo>
                  <a:pt x="47" y="24"/>
                  <a:pt x="47" y="24"/>
                  <a:pt x="47" y="24"/>
                </a:cubicBezTo>
                <a:cubicBezTo>
                  <a:pt x="45" y="21"/>
                  <a:pt x="41" y="19"/>
                  <a:pt x="37" y="18"/>
                </a:cubicBezTo>
                <a:cubicBezTo>
                  <a:pt x="26" y="16"/>
                  <a:pt x="14" y="24"/>
                  <a:pt x="12" y="35"/>
                </a:cubicBezTo>
                <a:cubicBezTo>
                  <a:pt x="0" y="35"/>
                  <a:pt x="0" y="35"/>
                  <a:pt x="0" y="35"/>
                </a:cubicBezTo>
                <a:cubicBezTo>
                  <a:pt x="4" y="14"/>
                  <a:pt x="22" y="4"/>
                  <a:pt x="39" y="7"/>
                </a:cubicBezTo>
                <a:cubicBezTo>
                  <a:pt x="45" y="8"/>
                  <a:pt x="51" y="11"/>
                  <a:pt x="55" y="15"/>
                </a:cubicBezTo>
                <a:cubicBezTo>
                  <a:pt x="56" y="0"/>
                  <a:pt x="56" y="0"/>
                  <a:pt x="56" y="0"/>
                </a:cubicBezTo>
                <a:lnTo>
                  <a:pt x="64" y="9"/>
                </a:lnTo>
                <a:close/>
                <a:moveTo>
                  <a:pt x="26" y="62"/>
                </a:moveTo>
                <a:cubicBezTo>
                  <a:pt x="22" y="61"/>
                  <a:pt x="18" y="59"/>
                  <a:pt x="15" y="56"/>
                </a:cubicBezTo>
                <a:cubicBezTo>
                  <a:pt x="32" y="56"/>
                  <a:pt x="32" y="56"/>
                  <a:pt x="32" y="56"/>
                </a:cubicBezTo>
                <a:cubicBezTo>
                  <a:pt x="24" y="47"/>
                  <a:pt x="24" y="47"/>
                  <a:pt x="24" y="47"/>
                </a:cubicBezTo>
                <a:cubicBezTo>
                  <a:pt x="0" y="48"/>
                  <a:pt x="0" y="48"/>
                  <a:pt x="0" y="48"/>
                </a:cubicBezTo>
                <a:cubicBezTo>
                  <a:pt x="0" y="72"/>
                  <a:pt x="0" y="72"/>
                  <a:pt x="0" y="72"/>
                </a:cubicBezTo>
                <a:cubicBezTo>
                  <a:pt x="8" y="80"/>
                  <a:pt x="8" y="80"/>
                  <a:pt x="8" y="80"/>
                </a:cubicBezTo>
                <a:cubicBezTo>
                  <a:pt x="9" y="66"/>
                  <a:pt x="9" y="66"/>
                  <a:pt x="9" y="66"/>
                </a:cubicBezTo>
                <a:cubicBezTo>
                  <a:pt x="13" y="70"/>
                  <a:pt x="18" y="72"/>
                  <a:pt x="24" y="73"/>
                </a:cubicBezTo>
                <a:cubicBezTo>
                  <a:pt x="42" y="77"/>
                  <a:pt x="60" y="66"/>
                  <a:pt x="64" y="45"/>
                </a:cubicBezTo>
                <a:cubicBezTo>
                  <a:pt x="51" y="45"/>
                  <a:pt x="51" y="45"/>
                  <a:pt x="51" y="45"/>
                </a:cubicBezTo>
                <a:cubicBezTo>
                  <a:pt x="49" y="57"/>
                  <a:pt x="38" y="64"/>
                  <a:pt x="26" y="62"/>
                </a:cubicBezTo>
                <a:close/>
              </a:path>
            </a:pathLst>
          </a:custGeom>
          <a:solidFill>
            <a:schemeClr val="bg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grpSp>
        <p:nvGrpSpPr>
          <p:cNvPr id="32" name="Group 31"/>
          <p:cNvGrpSpPr/>
          <p:nvPr/>
        </p:nvGrpSpPr>
        <p:grpSpPr>
          <a:xfrm>
            <a:off x="6427256" y="2391838"/>
            <a:ext cx="3937156" cy="3359384"/>
            <a:chOff x="6425668" y="2391838"/>
            <a:chExt cx="3937156" cy="3359384"/>
          </a:xfrm>
        </p:grpSpPr>
        <p:sp>
          <p:nvSpPr>
            <p:cNvPr id="33" name="Freeform 32"/>
            <p:cNvSpPr/>
            <p:nvPr/>
          </p:nvSpPr>
          <p:spPr bwMode="auto">
            <a:xfrm>
              <a:off x="7826083" y="2978855"/>
              <a:ext cx="1133260" cy="1360759"/>
            </a:xfrm>
            <a:custGeom>
              <a:avLst/>
              <a:gdLst>
                <a:gd name="connsiteX0" fmla="*/ 477802 w 955602"/>
                <a:gd name="connsiteY0" fmla="*/ 0 h 1147438"/>
                <a:gd name="connsiteX1" fmla="*/ 494765 w 955602"/>
                <a:gd name="connsiteY1" fmla="*/ 16857 h 1147438"/>
                <a:gd name="connsiteX2" fmla="*/ 552173 w 955602"/>
                <a:gd name="connsiteY2" fmla="*/ 80000 h 1147438"/>
                <a:gd name="connsiteX3" fmla="*/ 599237 w 955602"/>
                <a:gd name="connsiteY3" fmla="*/ 135981 h 1147438"/>
                <a:gd name="connsiteX4" fmla="*/ 638559 w 955602"/>
                <a:gd name="connsiteY4" fmla="*/ 187894 h 1147438"/>
                <a:gd name="connsiteX5" fmla="*/ 684574 w 955602"/>
                <a:gd name="connsiteY5" fmla="*/ 253832 h 1147438"/>
                <a:gd name="connsiteX6" fmla="*/ 719600 w 955602"/>
                <a:gd name="connsiteY6" fmla="*/ 309184 h 1147438"/>
                <a:gd name="connsiteX7" fmla="*/ 759616 w 955602"/>
                <a:gd name="connsiteY7" fmla="*/ 379251 h 1147438"/>
                <a:gd name="connsiteX8" fmla="*/ 789915 w 955602"/>
                <a:gd name="connsiteY8" fmla="*/ 437519 h 1147438"/>
                <a:gd name="connsiteX9" fmla="*/ 823749 w 955602"/>
                <a:gd name="connsiteY9" fmla="*/ 511739 h 1147438"/>
                <a:gd name="connsiteX10" fmla="*/ 848930 w 955602"/>
                <a:gd name="connsiteY10" fmla="*/ 572300 h 1147438"/>
                <a:gd name="connsiteX11" fmla="*/ 876332 w 955602"/>
                <a:gd name="connsiteY11" fmla="*/ 650870 h 1147438"/>
                <a:gd name="connsiteX12" fmla="*/ 896055 w 955602"/>
                <a:gd name="connsiteY12" fmla="*/ 712923 h 1147438"/>
                <a:gd name="connsiteX13" fmla="*/ 916716 w 955602"/>
                <a:gd name="connsiteY13" fmla="*/ 796478 h 1147438"/>
                <a:gd name="connsiteX14" fmla="*/ 930682 w 955602"/>
                <a:gd name="connsiteY14" fmla="*/ 858762 h 1147438"/>
                <a:gd name="connsiteX15" fmla="*/ 944174 w 955602"/>
                <a:gd name="connsiteY15" fmla="*/ 949022 h 1147438"/>
                <a:gd name="connsiteX16" fmla="*/ 952157 w 955602"/>
                <a:gd name="connsiteY16" fmla="*/ 1008853 h 1147438"/>
                <a:gd name="connsiteX17" fmla="*/ 955602 w 955602"/>
                <a:gd name="connsiteY17" fmla="*/ 1077056 h 1147438"/>
                <a:gd name="connsiteX18" fmla="*/ 865623 w 955602"/>
                <a:gd name="connsiteY18" fmla="*/ 1100183 h 1147438"/>
                <a:gd name="connsiteX19" fmla="*/ 803483 w 955602"/>
                <a:gd name="connsiteY19" fmla="*/ 1115128 h 1147438"/>
                <a:gd name="connsiteX20" fmla="*/ 696710 w 955602"/>
                <a:gd name="connsiteY20" fmla="*/ 1131418 h 1147438"/>
                <a:gd name="connsiteX21" fmla="*/ 642952 w 955602"/>
                <a:gd name="connsiteY21" fmla="*/ 1139102 h 1147438"/>
                <a:gd name="connsiteX22" fmla="*/ 477801 w 955602"/>
                <a:gd name="connsiteY22" fmla="*/ 1147438 h 1147438"/>
                <a:gd name="connsiteX23" fmla="*/ 325850 w 955602"/>
                <a:gd name="connsiteY23" fmla="*/ 1139768 h 1147438"/>
                <a:gd name="connsiteX24" fmla="*/ 284921 w 955602"/>
                <a:gd name="connsiteY24" fmla="*/ 1135389 h 1147438"/>
                <a:gd name="connsiteX25" fmla="*/ 162846 w 955602"/>
                <a:gd name="connsiteY25" fmla="*/ 1116764 h 1147438"/>
                <a:gd name="connsiteX26" fmla="*/ 135218 w 955602"/>
                <a:gd name="connsiteY26" fmla="*/ 1111811 h 1147438"/>
                <a:gd name="connsiteX27" fmla="*/ 0 w 955602"/>
                <a:gd name="connsiteY27" fmla="*/ 1077056 h 1147438"/>
                <a:gd name="connsiteX28" fmla="*/ 3487 w 955602"/>
                <a:gd name="connsiteY28" fmla="*/ 1008023 h 1147438"/>
                <a:gd name="connsiteX29" fmla="*/ 8679 w 955602"/>
                <a:gd name="connsiteY29" fmla="*/ 967412 h 1147438"/>
                <a:gd name="connsiteX30" fmla="*/ 24046 w 955602"/>
                <a:gd name="connsiteY30" fmla="*/ 864610 h 1147438"/>
                <a:gd name="connsiteX31" fmla="*/ 34381 w 955602"/>
                <a:gd name="connsiteY31" fmla="*/ 814697 h 1147438"/>
                <a:gd name="connsiteX32" fmla="*/ 57089 w 955602"/>
                <a:gd name="connsiteY32" fmla="*/ 722865 h 1147438"/>
                <a:gd name="connsiteX33" fmla="*/ 71030 w 955602"/>
                <a:gd name="connsiteY33" fmla="*/ 674499 h 1147438"/>
                <a:gd name="connsiteX34" fmla="*/ 104442 w 955602"/>
                <a:gd name="connsiteY34" fmla="*/ 578694 h 1147438"/>
                <a:gd name="connsiteX35" fmla="*/ 118306 w 955602"/>
                <a:gd name="connsiteY35" fmla="*/ 541457 h 1147438"/>
                <a:gd name="connsiteX36" fmla="*/ 176071 w 955602"/>
                <a:gd name="connsiteY36" fmla="*/ 414740 h 1147438"/>
                <a:gd name="connsiteX37" fmla="*/ 187654 w 955602"/>
                <a:gd name="connsiteY37" fmla="*/ 393841 h 1147438"/>
                <a:gd name="connsiteX38" fmla="*/ 244726 w 955602"/>
                <a:gd name="connsiteY38" fmla="*/ 293908 h 1147438"/>
                <a:gd name="connsiteX39" fmla="*/ 270282 w 955602"/>
                <a:gd name="connsiteY39" fmla="*/ 254902 h 1147438"/>
                <a:gd name="connsiteX40" fmla="*/ 323635 w 955602"/>
                <a:gd name="connsiteY40" fmla="*/ 178449 h 1147438"/>
                <a:gd name="connsiteX41" fmla="*/ 353998 w 955602"/>
                <a:gd name="connsiteY41" fmla="*/ 138797 h 1147438"/>
                <a:gd name="connsiteX42" fmla="*/ 403453 w 955602"/>
                <a:gd name="connsiteY42" fmla="*/ 79972 h 1147438"/>
                <a:gd name="connsiteX43" fmla="*/ 460818 w 955602"/>
                <a:gd name="connsiteY43" fmla="*/ 16877 h 1147438"/>
                <a:gd name="connsiteX44" fmla="*/ 477802 w 955602"/>
                <a:gd name="connsiteY44" fmla="*/ 0 h 11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55602" h="1147438">
                  <a:moveTo>
                    <a:pt x="477802" y="0"/>
                  </a:moveTo>
                  <a:lnTo>
                    <a:pt x="494765" y="16857"/>
                  </a:lnTo>
                  <a:lnTo>
                    <a:pt x="552173" y="80000"/>
                  </a:lnTo>
                  <a:lnTo>
                    <a:pt x="599237" y="135981"/>
                  </a:lnTo>
                  <a:lnTo>
                    <a:pt x="638559" y="187894"/>
                  </a:lnTo>
                  <a:lnTo>
                    <a:pt x="684574" y="253832"/>
                  </a:lnTo>
                  <a:lnTo>
                    <a:pt x="719600" y="309184"/>
                  </a:lnTo>
                  <a:lnTo>
                    <a:pt x="759616" y="379251"/>
                  </a:lnTo>
                  <a:lnTo>
                    <a:pt x="789915" y="437519"/>
                  </a:lnTo>
                  <a:lnTo>
                    <a:pt x="823749" y="511739"/>
                  </a:lnTo>
                  <a:lnTo>
                    <a:pt x="848930" y="572300"/>
                  </a:lnTo>
                  <a:lnTo>
                    <a:pt x="876332" y="650870"/>
                  </a:lnTo>
                  <a:lnTo>
                    <a:pt x="896055" y="712923"/>
                  </a:lnTo>
                  <a:lnTo>
                    <a:pt x="916716" y="796478"/>
                  </a:lnTo>
                  <a:lnTo>
                    <a:pt x="930682" y="858762"/>
                  </a:lnTo>
                  <a:lnTo>
                    <a:pt x="944174" y="949022"/>
                  </a:lnTo>
                  <a:lnTo>
                    <a:pt x="952157" y="1008853"/>
                  </a:lnTo>
                  <a:lnTo>
                    <a:pt x="955602" y="1077056"/>
                  </a:lnTo>
                  <a:lnTo>
                    <a:pt x="865623" y="1100183"/>
                  </a:lnTo>
                  <a:lnTo>
                    <a:pt x="803483" y="1115128"/>
                  </a:lnTo>
                  <a:lnTo>
                    <a:pt x="696710" y="1131418"/>
                  </a:lnTo>
                  <a:lnTo>
                    <a:pt x="642952" y="1139102"/>
                  </a:lnTo>
                  <a:lnTo>
                    <a:pt x="477801" y="1147438"/>
                  </a:lnTo>
                  <a:lnTo>
                    <a:pt x="325850" y="1139768"/>
                  </a:lnTo>
                  <a:lnTo>
                    <a:pt x="284921" y="1135389"/>
                  </a:lnTo>
                  <a:lnTo>
                    <a:pt x="162846" y="1116764"/>
                  </a:lnTo>
                  <a:lnTo>
                    <a:pt x="135218" y="1111811"/>
                  </a:lnTo>
                  <a:lnTo>
                    <a:pt x="0" y="1077056"/>
                  </a:lnTo>
                  <a:lnTo>
                    <a:pt x="3487" y="1008023"/>
                  </a:lnTo>
                  <a:lnTo>
                    <a:pt x="8679" y="967412"/>
                  </a:lnTo>
                  <a:lnTo>
                    <a:pt x="24046" y="864610"/>
                  </a:lnTo>
                  <a:lnTo>
                    <a:pt x="34381" y="814697"/>
                  </a:lnTo>
                  <a:lnTo>
                    <a:pt x="57089" y="722865"/>
                  </a:lnTo>
                  <a:lnTo>
                    <a:pt x="71030" y="674499"/>
                  </a:lnTo>
                  <a:lnTo>
                    <a:pt x="104442" y="578694"/>
                  </a:lnTo>
                  <a:lnTo>
                    <a:pt x="118306" y="541457"/>
                  </a:lnTo>
                  <a:lnTo>
                    <a:pt x="176071" y="414740"/>
                  </a:lnTo>
                  <a:lnTo>
                    <a:pt x="187654" y="393841"/>
                  </a:lnTo>
                  <a:lnTo>
                    <a:pt x="244726" y="293908"/>
                  </a:lnTo>
                  <a:lnTo>
                    <a:pt x="270282" y="254902"/>
                  </a:lnTo>
                  <a:lnTo>
                    <a:pt x="323635" y="178449"/>
                  </a:lnTo>
                  <a:lnTo>
                    <a:pt x="353998" y="138797"/>
                  </a:lnTo>
                  <a:lnTo>
                    <a:pt x="403453" y="79972"/>
                  </a:lnTo>
                  <a:lnTo>
                    <a:pt x="460818" y="16877"/>
                  </a:lnTo>
                  <a:lnTo>
                    <a:pt x="477802" y="0"/>
                  </a:lnTo>
                  <a:close/>
                </a:path>
              </a:pathLst>
            </a:custGeom>
            <a:solidFill>
              <a:srgbClr val="FFFFFF">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defTabSz="93219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4" name="Freeform 33"/>
            <p:cNvSpPr/>
            <p:nvPr/>
          </p:nvSpPr>
          <p:spPr bwMode="auto">
            <a:xfrm>
              <a:off x="6425668" y="2391838"/>
              <a:ext cx="1967765" cy="1864269"/>
            </a:xfrm>
            <a:custGeom>
              <a:avLst/>
              <a:gdLst>
                <a:gd name="connsiteX0" fmla="*/ 477801 w 1659284"/>
                <a:gd name="connsiteY0" fmla="*/ 0 h 1572014"/>
                <a:gd name="connsiteX1" fmla="*/ 1597178 w 1659284"/>
                <a:gd name="connsiteY1" fmla="*/ 432331 h 1572014"/>
                <a:gd name="connsiteX2" fmla="*/ 1659284 w 1659284"/>
                <a:gd name="connsiteY2" fmla="*/ 494045 h 1572014"/>
                <a:gd name="connsiteX3" fmla="*/ 1557845 w 1659284"/>
                <a:gd name="connsiteY3" fmla="*/ 605616 h 1572014"/>
                <a:gd name="connsiteX4" fmla="*/ 1184278 w 1659284"/>
                <a:gd name="connsiteY4" fmla="*/ 1515069 h 1572014"/>
                <a:gd name="connsiteX5" fmla="*/ 1181760 w 1659284"/>
                <a:gd name="connsiteY5" fmla="*/ 1572014 h 1572014"/>
                <a:gd name="connsiteX6" fmla="*/ 1049703 w 1659284"/>
                <a:gd name="connsiteY6" fmla="*/ 1526904 h 1572014"/>
                <a:gd name="connsiteX7" fmla="*/ 3935 w 1659284"/>
                <a:gd name="connsiteY7" fmla="*/ 148287 h 1572014"/>
                <a:gd name="connsiteX8" fmla="*/ 0 w 1659284"/>
                <a:gd name="connsiteY8" fmla="*/ 70383 h 1572014"/>
                <a:gd name="connsiteX9" fmla="*/ 142285 w 1659284"/>
                <a:gd name="connsiteY9" fmla="*/ 33811 h 1572014"/>
                <a:gd name="connsiteX10" fmla="*/ 477801 w 1659284"/>
                <a:gd name="connsiteY10" fmla="*/ 0 h 157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9284" h="1572014">
                  <a:moveTo>
                    <a:pt x="477801" y="0"/>
                  </a:moveTo>
                  <a:cubicBezTo>
                    <a:pt x="908791" y="0"/>
                    <a:pt x="1301530" y="163716"/>
                    <a:pt x="1597178" y="432331"/>
                  </a:cubicBezTo>
                  <a:lnTo>
                    <a:pt x="1659284" y="494045"/>
                  </a:lnTo>
                  <a:lnTo>
                    <a:pt x="1557845" y="605616"/>
                  </a:lnTo>
                  <a:cubicBezTo>
                    <a:pt x="1350038" y="857331"/>
                    <a:pt x="1214833" y="1171161"/>
                    <a:pt x="1184278" y="1515069"/>
                  </a:cubicBezTo>
                  <a:lnTo>
                    <a:pt x="1181760" y="1572014"/>
                  </a:lnTo>
                  <a:lnTo>
                    <a:pt x="1049703" y="1526904"/>
                  </a:lnTo>
                  <a:cubicBezTo>
                    <a:pt x="482660" y="1303387"/>
                    <a:pt x="67876" y="777677"/>
                    <a:pt x="3935" y="148287"/>
                  </a:cubicBezTo>
                  <a:lnTo>
                    <a:pt x="0" y="70383"/>
                  </a:lnTo>
                  <a:lnTo>
                    <a:pt x="142285" y="33811"/>
                  </a:lnTo>
                  <a:cubicBezTo>
                    <a:pt x="250660" y="11642"/>
                    <a:pt x="362870" y="0"/>
                    <a:pt x="477801" y="0"/>
                  </a:cubicBez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defTabSz="93219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5" name="Freeform 34"/>
            <p:cNvSpPr/>
            <p:nvPr/>
          </p:nvSpPr>
          <p:spPr bwMode="auto">
            <a:xfrm>
              <a:off x="7820556" y="4252990"/>
              <a:ext cx="1144312" cy="1498232"/>
            </a:xfrm>
            <a:custGeom>
              <a:avLst/>
              <a:gdLst>
                <a:gd name="connsiteX0" fmla="*/ 960261 w 964921"/>
                <a:gd name="connsiteY0" fmla="*/ 0 h 1263360"/>
                <a:gd name="connsiteX1" fmla="*/ 964921 w 964921"/>
                <a:gd name="connsiteY1" fmla="*/ 92243 h 1263360"/>
                <a:gd name="connsiteX2" fmla="*/ 964921 w 964921"/>
                <a:gd name="connsiteY2" fmla="*/ 92251 h 1263360"/>
                <a:gd name="connsiteX3" fmla="*/ 956816 w 964921"/>
                <a:gd name="connsiteY3" fmla="*/ 252718 h 1263360"/>
                <a:gd name="connsiteX4" fmla="*/ 949954 w 964921"/>
                <a:gd name="connsiteY4" fmla="*/ 304146 h 1263360"/>
                <a:gd name="connsiteX5" fmla="*/ 933932 w 964921"/>
                <a:gd name="connsiteY5" fmla="*/ 409088 h 1263360"/>
                <a:gd name="connsiteX6" fmla="*/ 920746 w 964921"/>
                <a:gd name="connsiteY6" fmla="*/ 467895 h 1263360"/>
                <a:gd name="connsiteX7" fmla="*/ 896850 w 964921"/>
                <a:gd name="connsiteY7" fmla="*/ 560795 h 1263360"/>
                <a:gd name="connsiteX8" fmla="*/ 877973 w 964921"/>
                <a:gd name="connsiteY8" fmla="*/ 620190 h 1263360"/>
                <a:gd name="connsiteX9" fmla="*/ 845995 w 964921"/>
                <a:gd name="connsiteY9" fmla="*/ 707526 h 1263360"/>
                <a:gd name="connsiteX10" fmla="*/ 822321 w 964921"/>
                <a:gd name="connsiteY10" fmla="*/ 764461 h 1263360"/>
                <a:gd name="connsiteX11" fmla="*/ 781407 w 964921"/>
                <a:gd name="connsiteY11" fmla="*/ 849365 h 1263360"/>
                <a:gd name="connsiteX12" fmla="*/ 754450 w 964921"/>
                <a:gd name="connsiteY12" fmla="*/ 901204 h 1263360"/>
                <a:gd name="connsiteX13" fmla="*/ 701346 w 964921"/>
                <a:gd name="connsiteY13" fmla="*/ 988586 h 1263360"/>
                <a:gd name="connsiteX14" fmla="*/ 675044 w 964921"/>
                <a:gd name="connsiteY14" fmla="*/ 1030151 h 1263360"/>
                <a:gd name="connsiteX15" fmla="*/ 584760 w 964921"/>
                <a:gd name="connsiteY15" fmla="*/ 1150841 h 1263360"/>
                <a:gd name="connsiteX16" fmla="*/ 482461 w 964921"/>
                <a:gd name="connsiteY16" fmla="*/ 1263360 h 1263360"/>
                <a:gd name="connsiteX17" fmla="*/ 380161 w 964921"/>
                <a:gd name="connsiteY17" fmla="*/ 1150841 h 1263360"/>
                <a:gd name="connsiteX18" fmla="*/ 0 w 964921"/>
                <a:gd name="connsiteY18" fmla="*/ 92250 h 1263360"/>
                <a:gd name="connsiteX19" fmla="*/ 4076 w 964921"/>
                <a:gd name="connsiteY19" fmla="*/ 57 h 1263360"/>
                <a:gd name="connsiteX20" fmla="*/ 16837 w 964921"/>
                <a:gd name="connsiteY20" fmla="*/ 4416 h 1263360"/>
                <a:gd name="connsiteX21" fmla="*/ 129199 w 964921"/>
                <a:gd name="connsiteY21" fmla="*/ 32840 h 1263360"/>
                <a:gd name="connsiteX22" fmla="*/ 152108 w 964921"/>
                <a:gd name="connsiteY22" fmla="*/ 36948 h 1263360"/>
                <a:gd name="connsiteX23" fmla="*/ 167309 w 964921"/>
                <a:gd name="connsiteY23" fmla="*/ 40603 h 1263360"/>
                <a:gd name="connsiteX24" fmla="*/ 192912 w 964921"/>
                <a:gd name="connsiteY24" fmla="*/ 44263 h 1263360"/>
                <a:gd name="connsiteX25" fmla="*/ 244451 w 964921"/>
                <a:gd name="connsiteY25" fmla="*/ 53503 h 1263360"/>
                <a:gd name="connsiteX26" fmla="*/ 296570 w 964921"/>
                <a:gd name="connsiteY26" fmla="*/ 59080 h 1263360"/>
                <a:gd name="connsiteX27" fmla="*/ 322747 w 964921"/>
                <a:gd name="connsiteY27" fmla="*/ 62822 h 1263360"/>
                <a:gd name="connsiteX28" fmla="*/ 338510 w 964921"/>
                <a:gd name="connsiteY28" fmla="*/ 63568 h 1263360"/>
                <a:gd name="connsiteX29" fmla="*/ 362302 w 964921"/>
                <a:gd name="connsiteY29" fmla="*/ 66114 h 1263360"/>
                <a:gd name="connsiteX30" fmla="*/ 482461 w 964921"/>
                <a:gd name="connsiteY30" fmla="*/ 70382 h 1263360"/>
                <a:gd name="connsiteX31" fmla="*/ 817977 w 964921"/>
                <a:gd name="connsiteY31" fmla="*/ 36571 h 1263360"/>
                <a:gd name="connsiteX32" fmla="*/ 960261 w 964921"/>
                <a:gd name="connsiteY32" fmla="*/ 0 h 126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64921" h="1263360">
                  <a:moveTo>
                    <a:pt x="960261" y="0"/>
                  </a:moveTo>
                  <a:lnTo>
                    <a:pt x="964921" y="92243"/>
                  </a:lnTo>
                  <a:lnTo>
                    <a:pt x="964921" y="92251"/>
                  </a:lnTo>
                  <a:lnTo>
                    <a:pt x="956816" y="252718"/>
                  </a:lnTo>
                  <a:lnTo>
                    <a:pt x="949954" y="304146"/>
                  </a:lnTo>
                  <a:lnTo>
                    <a:pt x="933932" y="409088"/>
                  </a:lnTo>
                  <a:lnTo>
                    <a:pt x="920746" y="467895"/>
                  </a:lnTo>
                  <a:lnTo>
                    <a:pt x="896850" y="560795"/>
                  </a:lnTo>
                  <a:lnTo>
                    <a:pt x="877973" y="620190"/>
                  </a:lnTo>
                  <a:lnTo>
                    <a:pt x="845995" y="707526"/>
                  </a:lnTo>
                  <a:lnTo>
                    <a:pt x="822321" y="764461"/>
                  </a:lnTo>
                  <a:lnTo>
                    <a:pt x="781407" y="849365"/>
                  </a:lnTo>
                  <a:lnTo>
                    <a:pt x="754450" y="901204"/>
                  </a:lnTo>
                  <a:lnTo>
                    <a:pt x="701346" y="988586"/>
                  </a:lnTo>
                  <a:lnTo>
                    <a:pt x="675044" y="1030151"/>
                  </a:lnTo>
                  <a:lnTo>
                    <a:pt x="584760" y="1150841"/>
                  </a:lnTo>
                  <a:lnTo>
                    <a:pt x="482461" y="1263360"/>
                  </a:lnTo>
                  <a:lnTo>
                    <a:pt x="380161" y="1150841"/>
                  </a:lnTo>
                  <a:cubicBezTo>
                    <a:pt x="142667" y="863168"/>
                    <a:pt x="0" y="494364"/>
                    <a:pt x="0" y="92250"/>
                  </a:cubicBezTo>
                  <a:lnTo>
                    <a:pt x="4076" y="57"/>
                  </a:lnTo>
                  <a:lnTo>
                    <a:pt x="16837" y="4416"/>
                  </a:lnTo>
                  <a:cubicBezTo>
                    <a:pt x="53777" y="15152"/>
                    <a:pt x="91248" y="24643"/>
                    <a:pt x="129199" y="32840"/>
                  </a:cubicBezTo>
                  <a:lnTo>
                    <a:pt x="152108" y="36948"/>
                  </a:lnTo>
                  <a:lnTo>
                    <a:pt x="167309" y="40603"/>
                  </a:lnTo>
                  <a:lnTo>
                    <a:pt x="192912" y="44263"/>
                  </a:lnTo>
                  <a:lnTo>
                    <a:pt x="244451" y="53503"/>
                  </a:lnTo>
                  <a:lnTo>
                    <a:pt x="296570" y="59080"/>
                  </a:lnTo>
                  <a:lnTo>
                    <a:pt x="322747" y="62822"/>
                  </a:lnTo>
                  <a:lnTo>
                    <a:pt x="338510" y="63568"/>
                  </a:lnTo>
                  <a:lnTo>
                    <a:pt x="362302" y="66114"/>
                  </a:lnTo>
                  <a:cubicBezTo>
                    <a:pt x="401987" y="68943"/>
                    <a:pt x="442056" y="70382"/>
                    <a:pt x="482461" y="70382"/>
                  </a:cubicBezTo>
                  <a:cubicBezTo>
                    <a:pt x="597392" y="70382"/>
                    <a:pt x="709603" y="58740"/>
                    <a:pt x="817977" y="36571"/>
                  </a:cubicBezTo>
                  <a:lnTo>
                    <a:pt x="960261"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defTabSz="93219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35"/>
            <p:cNvSpPr/>
            <p:nvPr/>
          </p:nvSpPr>
          <p:spPr bwMode="auto">
            <a:xfrm>
              <a:off x="8395059" y="2396972"/>
              <a:ext cx="1967765" cy="1864026"/>
            </a:xfrm>
            <a:custGeom>
              <a:avLst/>
              <a:gdLst>
                <a:gd name="connsiteX0" fmla="*/ 1181483 w 1659284"/>
                <a:gd name="connsiteY0" fmla="*/ 0 h 1571809"/>
                <a:gd name="connsiteX1" fmla="*/ 1516999 w 1659284"/>
                <a:gd name="connsiteY1" fmla="*/ 33811 h 1571809"/>
                <a:gd name="connsiteX2" fmla="*/ 1659284 w 1659284"/>
                <a:gd name="connsiteY2" fmla="*/ 70383 h 1571809"/>
                <a:gd name="connsiteX3" fmla="*/ 1656042 w 1659284"/>
                <a:gd name="connsiteY3" fmla="*/ 134582 h 1571809"/>
                <a:gd name="connsiteX4" fmla="*/ 1645581 w 1659284"/>
                <a:gd name="connsiteY4" fmla="*/ 219043 h 1571809"/>
                <a:gd name="connsiteX5" fmla="*/ 1640074 w 1659284"/>
                <a:gd name="connsiteY5" fmla="*/ 258936 h 1571809"/>
                <a:gd name="connsiteX6" fmla="*/ 1614210 w 1659284"/>
                <a:gd name="connsiteY6" fmla="*/ 383374 h 1571809"/>
                <a:gd name="connsiteX7" fmla="*/ 1611505 w 1659284"/>
                <a:gd name="connsiteY7" fmla="*/ 392773 h 1571809"/>
                <a:gd name="connsiteX8" fmla="*/ 1578748 w 1659284"/>
                <a:gd name="connsiteY8" fmla="*/ 504150 h 1571809"/>
                <a:gd name="connsiteX9" fmla="*/ 1564317 w 1659284"/>
                <a:gd name="connsiteY9" fmla="*/ 543563 h 1571809"/>
                <a:gd name="connsiteX10" fmla="*/ 1537111 w 1659284"/>
                <a:gd name="connsiteY10" fmla="*/ 614459 h 1571809"/>
                <a:gd name="connsiteX11" fmla="*/ 1448781 w 1659284"/>
                <a:gd name="connsiteY11" fmla="*/ 794623 h 1571809"/>
                <a:gd name="connsiteX12" fmla="*/ 1430171 w 1659284"/>
                <a:gd name="connsiteY12" fmla="*/ 826755 h 1571809"/>
                <a:gd name="connsiteX13" fmla="*/ 1318820 w 1659284"/>
                <a:gd name="connsiteY13" fmla="*/ 991600 h 1571809"/>
                <a:gd name="connsiteX14" fmla="*/ 1299394 w 1659284"/>
                <a:gd name="connsiteY14" fmla="*/ 1015567 h 1571809"/>
                <a:gd name="connsiteX15" fmla="*/ 1160914 w 1659284"/>
                <a:gd name="connsiteY15" fmla="*/ 1170032 h 1571809"/>
                <a:gd name="connsiteX16" fmla="*/ 1157845 w 1659284"/>
                <a:gd name="connsiteY16" fmla="*/ 1172803 h 1571809"/>
                <a:gd name="connsiteX17" fmla="*/ 1000622 w 1659284"/>
                <a:gd name="connsiteY17" fmla="*/ 1306192 h 1571809"/>
                <a:gd name="connsiteX18" fmla="*/ 978114 w 1659284"/>
                <a:gd name="connsiteY18" fmla="*/ 1323548 h 1571809"/>
                <a:gd name="connsiteX19" fmla="*/ 809411 w 1659284"/>
                <a:gd name="connsiteY19" fmla="*/ 1430870 h 1571809"/>
                <a:gd name="connsiteX20" fmla="*/ 776906 w 1659284"/>
                <a:gd name="connsiteY20" fmla="*/ 1448646 h 1571809"/>
                <a:gd name="connsiteX21" fmla="*/ 594473 w 1659284"/>
                <a:gd name="connsiteY21" fmla="*/ 1531875 h 1571809"/>
                <a:gd name="connsiteX22" fmla="*/ 533243 w 1659284"/>
                <a:gd name="connsiteY22" fmla="*/ 1553641 h 1571809"/>
                <a:gd name="connsiteX23" fmla="*/ 481952 w 1659284"/>
                <a:gd name="connsiteY23" fmla="*/ 1570668 h 1571809"/>
                <a:gd name="connsiteX24" fmla="*/ 477514 w 1659284"/>
                <a:gd name="connsiteY24" fmla="*/ 1571809 h 1571809"/>
                <a:gd name="connsiteX25" fmla="*/ 475005 w 1659284"/>
                <a:gd name="connsiteY25" fmla="*/ 1515070 h 1571809"/>
                <a:gd name="connsiteX26" fmla="*/ 473494 w 1659284"/>
                <a:gd name="connsiteY26" fmla="*/ 1503741 h 1571809"/>
                <a:gd name="connsiteX27" fmla="*/ 473004 w 1659284"/>
                <a:gd name="connsiteY27" fmla="*/ 1494051 h 1571809"/>
                <a:gd name="connsiteX28" fmla="*/ 465521 w 1659284"/>
                <a:gd name="connsiteY28" fmla="*/ 1443988 h 1571809"/>
                <a:gd name="connsiteX29" fmla="*/ 465512 w 1659284"/>
                <a:gd name="connsiteY29" fmla="*/ 1443923 h 1571809"/>
                <a:gd name="connsiteX30" fmla="*/ 465511 w 1659284"/>
                <a:gd name="connsiteY30" fmla="*/ 1443912 h 1571809"/>
                <a:gd name="connsiteX31" fmla="*/ 455597 w 1659284"/>
                <a:gd name="connsiteY31" fmla="*/ 1369616 h 1571809"/>
                <a:gd name="connsiteX32" fmla="*/ 452020 w 1659284"/>
                <a:gd name="connsiteY32" fmla="*/ 1353664 h 1571809"/>
                <a:gd name="connsiteX33" fmla="*/ 452020 w 1659284"/>
                <a:gd name="connsiteY33" fmla="*/ 1353663 h 1571809"/>
                <a:gd name="connsiteX34" fmla="*/ 452018 w 1659284"/>
                <a:gd name="connsiteY34" fmla="*/ 1353651 h 1571809"/>
                <a:gd name="connsiteX35" fmla="*/ 449824 w 1659284"/>
                <a:gd name="connsiteY35" fmla="*/ 1338978 h 1571809"/>
                <a:gd name="connsiteX36" fmla="*/ 438064 w 1659284"/>
                <a:gd name="connsiteY36" fmla="*/ 1291420 h 1571809"/>
                <a:gd name="connsiteX37" fmla="*/ 423934 w 1659284"/>
                <a:gd name="connsiteY37" fmla="*/ 1228405 h 1571809"/>
                <a:gd name="connsiteX38" fmla="*/ 417395 w 1659284"/>
                <a:gd name="connsiteY38" fmla="*/ 1207830 h 1571809"/>
                <a:gd name="connsiteX39" fmla="*/ 417393 w 1659284"/>
                <a:gd name="connsiteY39" fmla="*/ 1207824 h 1571809"/>
                <a:gd name="connsiteX40" fmla="*/ 417388 w 1659284"/>
                <a:gd name="connsiteY40" fmla="*/ 1207808 h 1571809"/>
                <a:gd name="connsiteX41" fmla="*/ 412716 w 1659284"/>
                <a:gd name="connsiteY41" fmla="*/ 1188915 h 1571809"/>
                <a:gd name="connsiteX42" fmla="*/ 397677 w 1659284"/>
                <a:gd name="connsiteY42" fmla="*/ 1145793 h 1571809"/>
                <a:gd name="connsiteX43" fmla="*/ 397670 w 1659284"/>
                <a:gd name="connsiteY43" fmla="*/ 1145771 h 1571809"/>
                <a:gd name="connsiteX44" fmla="*/ 397670 w 1659284"/>
                <a:gd name="connsiteY44" fmla="*/ 1145770 h 1571809"/>
                <a:gd name="connsiteX45" fmla="*/ 380579 w 1659284"/>
                <a:gd name="connsiteY45" fmla="*/ 1091998 h 1571809"/>
                <a:gd name="connsiteX46" fmla="*/ 370264 w 1659284"/>
                <a:gd name="connsiteY46" fmla="*/ 1067191 h 1571809"/>
                <a:gd name="connsiteX47" fmla="*/ 362368 w 1659284"/>
                <a:gd name="connsiteY47" fmla="*/ 1044550 h 1571809"/>
                <a:gd name="connsiteX48" fmla="*/ 345093 w 1659284"/>
                <a:gd name="connsiteY48" fmla="*/ 1006655 h 1571809"/>
                <a:gd name="connsiteX49" fmla="*/ 345087 w 1659284"/>
                <a:gd name="connsiteY49" fmla="*/ 1006640 h 1571809"/>
                <a:gd name="connsiteX50" fmla="*/ 345087 w 1659284"/>
                <a:gd name="connsiteY50" fmla="*/ 1006639 h 1571809"/>
                <a:gd name="connsiteX51" fmla="*/ 326091 w 1659284"/>
                <a:gd name="connsiteY51" fmla="*/ 960955 h 1571809"/>
                <a:gd name="connsiteX52" fmla="*/ 311249 w 1659284"/>
                <a:gd name="connsiteY52" fmla="*/ 932412 h 1571809"/>
                <a:gd name="connsiteX53" fmla="*/ 299470 w 1659284"/>
                <a:gd name="connsiteY53" fmla="*/ 906573 h 1571809"/>
                <a:gd name="connsiteX54" fmla="*/ 280959 w 1659284"/>
                <a:gd name="connsiteY54" fmla="*/ 874160 h 1571809"/>
                <a:gd name="connsiteX55" fmla="*/ 261031 w 1659284"/>
                <a:gd name="connsiteY55" fmla="*/ 835837 h 1571809"/>
                <a:gd name="connsiteX56" fmla="*/ 240932 w 1659284"/>
                <a:gd name="connsiteY56" fmla="*/ 804075 h 1571809"/>
                <a:gd name="connsiteX57" fmla="*/ 224712 w 1659284"/>
                <a:gd name="connsiteY57" fmla="*/ 775674 h 1571809"/>
                <a:gd name="connsiteX58" fmla="*/ 205920 w 1659284"/>
                <a:gd name="connsiteY58" fmla="*/ 748745 h 1571809"/>
                <a:gd name="connsiteX59" fmla="*/ 205912 w 1659284"/>
                <a:gd name="connsiteY59" fmla="*/ 748733 h 1571809"/>
                <a:gd name="connsiteX60" fmla="*/ 205908 w 1659284"/>
                <a:gd name="connsiteY60" fmla="*/ 748726 h 1571809"/>
                <a:gd name="connsiteX61" fmla="*/ 185960 w 1659284"/>
                <a:gd name="connsiteY61" fmla="*/ 717204 h 1571809"/>
                <a:gd name="connsiteX62" fmla="*/ 159900 w 1659284"/>
                <a:gd name="connsiteY62" fmla="*/ 682799 h 1571809"/>
                <a:gd name="connsiteX63" fmla="*/ 159897 w 1659284"/>
                <a:gd name="connsiteY63" fmla="*/ 682795 h 1571809"/>
                <a:gd name="connsiteX64" fmla="*/ 159890 w 1659284"/>
                <a:gd name="connsiteY64" fmla="*/ 682786 h 1571809"/>
                <a:gd name="connsiteX65" fmla="*/ 138783 w 1659284"/>
                <a:gd name="connsiteY65" fmla="*/ 652540 h 1571809"/>
                <a:gd name="connsiteX66" fmla="*/ 120576 w 1659284"/>
                <a:gd name="connsiteY66" fmla="*/ 630883 h 1571809"/>
                <a:gd name="connsiteX67" fmla="*/ 101438 w 1659284"/>
                <a:gd name="connsiteY67" fmla="*/ 605617 h 1571809"/>
                <a:gd name="connsiteX68" fmla="*/ 73508 w 1659284"/>
                <a:gd name="connsiteY68" fmla="*/ 574897 h 1571809"/>
                <a:gd name="connsiteX69" fmla="*/ 42373 w 1659284"/>
                <a:gd name="connsiteY69" fmla="*/ 537863 h 1571809"/>
                <a:gd name="connsiteX70" fmla="*/ 16108 w 1659284"/>
                <a:gd name="connsiteY70" fmla="*/ 511763 h 1571809"/>
                <a:gd name="connsiteX71" fmla="*/ 16103 w 1659284"/>
                <a:gd name="connsiteY71" fmla="*/ 511758 h 1571809"/>
                <a:gd name="connsiteX72" fmla="*/ 16098 w 1659284"/>
                <a:gd name="connsiteY72" fmla="*/ 511753 h 1571809"/>
                <a:gd name="connsiteX73" fmla="*/ 0 w 1659284"/>
                <a:gd name="connsiteY73" fmla="*/ 494047 h 1571809"/>
                <a:gd name="connsiteX74" fmla="*/ 31893 w 1659284"/>
                <a:gd name="connsiteY74" fmla="*/ 462354 h 1571809"/>
                <a:gd name="connsiteX75" fmla="*/ 94866 w 1659284"/>
                <a:gd name="connsiteY75" fmla="*/ 405141 h 1571809"/>
                <a:gd name="connsiteX76" fmla="*/ 148854 w 1659284"/>
                <a:gd name="connsiteY76" fmla="*/ 360333 h 1571809"/>
                <a:gd name="connsiteX77" fmla="*/ 217287 w 1659284"/>
                <a:gd name="connsiteY77" fmla="*/ 309178 h 1571809"/>
                <a:gd name="connsiteX78" fmla="*/ 274965 w 1659284"/>
                <a:gd name="connsiteY78" fmla="*/ 269469 h 1571809"/>
                <a:gd name="connsiteX79" fmla="*/ 348742 w 1659284"/>
                <a:gd name="connsiteY79" fmla="*/ 224664 h 1571809"/>
                <a:gd name="connsiteX80" fmla="*/ 409477 w 1659284"/>
                <a:gd name="connsiteY80" fmla="*/ 190488 h 1571809"/>
                <a:gd name="connsiteX81" fmla="*/ 488707 w 1659284"/>
                <a:gd name="connsiteY81" fmla="*/ 152335 h 1571809"/>
                <a:gd name="connsiteX82" fmla="*/ 551620 w 1659284"/>
                <a:gd name="connsiteY82" fmla="*/ 124139 h 1571809"/>
                <a:gd name="connsiteX83" fmla="*/ 636876 w 1659284"/>
                <a:gd name="connsiteY83" fmla="*/ 92946 h 1571809"/>
                <a:gd name="connsiteX84" fmla="*/ 700646 w 1659284"/>
                <a:gd name="connsiteY84" fmla="*/ 71163 h 1571809"/>
                <a:gd name="connsiteX85" fmla="*/ 793631 w 1659284"/>
                <a:gd name="connsiteY85" fmla="*/ 47263 h 1571809"/>
                <a:gd name="connsiteX86" fmla="*/ 855812 w 1659284"/>
                <a:gd name="connsiteY86" fmla="*/ 32308 h 1571809"/>
                <a:gd name="connsiteX87" fmla="*/ 962470 w 1659284"/>
                <a:gd name="connsiteY87" fmla="*/ 16036 h 1571809"/>
                <a:gd name="connsiteX88" fmla="*/ 1016344 w 1659284"/>
                <a:gd name="connsiteY88" fmla="*/ 8335 h 1571809"/>
                <a:gd name="connsiteX89" fmla="*/ 1181166 w 1659284"/>
                <a:gd name="connsiteY89" fmla="*/ 15 h 1571809"/>
                <a:gd name="connsiteX90" fmla="*/ 1181483 w 1659284"/>
                <a:gd name="connsiteY90" fmla="*/ 0 h 157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659284" h="1571809">
                  <a:moveTo>
                    <a:pt x="1181483" y="0"/>
                  </a:moveTo>
                  <a:cubicBezTo>
                    <a:pt x="1296414" y="0"/>
                    <a:pt x="1408625" y="11642"/>
                    <a:pt x="1516999" y="33811"/>
                  </a:cubicBezTo>
                  <a:lnTo>
                    <a:pt x="1659284" y="70383"/>
                  </a:lnTo>
                  <a:lnTo>
                    <a:pt x="1656042" y="134582"/>
                  </a:lnTo>
                  <a:lnTo>
                    <a:pt x="1645581" y="219043"/>
                  </a:lnTo>
                  <a:lnTo>
                    <a:pt x="1640074" y="258936"/>
                  </a:lnTo>
                  <a:lnTo>
                    <a:pt x="1614210" y="383374"/>
                  </a:lnTo>
                  <a:lnTo>
                    <a:pt x="1611505" y="392773"/>
                  </a:lnTo>
                  <a:lnTo>
                    <a:pt x="1578748" y="504150"/>
                  </a:lnTo>
                  <a:lnTo>
                    <a:pt x="1564317" y="543563"/>
                  </a:lnTo>
                  <a:lnTo>
                    <a:pt x="1537111" y="614459"/>
                  </a:lnTo>
                  <a:lnTo>
                    <a:pt x="1448781" y="794623"/>
                  </a:lnTo>
                  <a:lnTo>
                    <a:pt x="1430171" y="826755"/>
                  </a:lnTo>
                  <a:lnTo>
                    <a:pt x="1318820" y="991600"/>
                  </a:lnTo>
                  <a:lnTo>
                    <a:pt x="1299394" y="1015567"/>
                  </a:lnTo>
                  <a:lnTo>
                    <a:pt x="1160914" y="1170032"/>
                  </a:lnTo>
                  <a:lnTo>
                    <a:pt x="1157845" y="1172803"/>
                  </a:lnTo>
                  <a:lnTo>
                    <a:pt x="1000622" y="1306192"/>
                  </a:lnTo>
                  <a:lnTo>
                    <a:pt x="978114" y="1323548"/>
                  </a:lnTo>
                  <a:lnTo>
                    <a:pt x="809411" y="1430870"/>
                  </a:lnTo>
                  <a:lnTo>
                    <a:pt x="776906" y="1448646"/>
                  </a:lnTo>
                  <a:lnTo>
                    <a:pt x="594473" y="1531875"/>
                  </a:lnTo>
                  <a:lnTo>
                    <a:pt x="533243" y="1553641"/>
                  </a:lnTo>
                  <a:lnTo>
                    <a:pt x="481952" y="1570668"/>
                  </a:lnTo>
                  <a:lnTo>
                    <a:pt x="477514" y="1571809"/>
                  </a:lnTo>
                  <a:lnTo>
                    <a:pt x="475005" y="1515070"/>
                  </a:lnTo>
                  <a:lnTo>
                    <a:pt x="473494" y="1503741"/>
                  </a:lnTo>
                  <a:lnTo>
                    <a:pt x="473004" y="1494051"/>
                  </a:lnTo>
                  <a:lnTo>
                    <a:pt x="465521" y="1443988"/>
                  </a:lnTo>
                  <a:lnTo>
                    <a:pt x="465512" y="1443923"/>
                  </a:lnTo>
                  <a:lnTo>
                    <a:pt x="465511" y="1443912"/>
                  </a:lnTo>
                  <a:lnTo>
                    <a:pt x="455597" y="1369616"/>
                  </a:lnTo>
                  <a:lnTo>
                    <a:pt x="452020" y="1353664"/>
                  </a:lnTo>
                  <a:lnTo>
                    <a:pt x="452020" y="1353663"/>
                  </a:lnTo>
                  <a:lnTo>
                    <a:pt x="452018" y="1353651"/>
                  </a:lnTo>
                  <a:lnTo>
                    <a:pt x="449824" y="1338978"/>
                  </a:lnTo>
                  <a:lnTo>
                    <a:pt x="438064" y="1291420"/>
                  </a:lnTo>
                  <a:lnTo>
                    <a:pt x="423934" y="1228405"/>
                  </a:lnTo>
                  <a:lnTo>
                    <a:pt x="417395" y="1207830"/>
                  </a:lnTo>
                  <a:lnTo>
                    <a:pt x="417393" y="1207824"/>
                  </a:lnTo>
                  <a:lnTo>
                    <a:pt x="417388" y="1207808"/>
                  </a:lnTo>
                  <a:lnTo>
                    <a:pt x="412716" y="1188915"/>
                  </a:lnTo>
                  <a:lnTo>
                    <a:pt x="397677" y="1145793"/>
                  </a:lnTo>
                  <a:lnTo>
                    <a:pt x="397670" y="1145771"/>
                  </a:lnTo>
                  <a:lnTo>
                    <a:pt x="397670" y="1145770"/>
                  </a:lnTo>
                  <a:lnTo>
                    <a:pt x="380579" y="1091998"/>
                  </a:lnTo>
                  <a:lnTo>
                    <a:pt x="370264" y="1067191"/>
                  </a:lnTo>
                  <a:lnTo>
                    <a:pt x="362368" y="1044550"/>
                  </a:lnTo>
                  <a:lnTo>
                    <a:pt x="345093" y="1006655"/>
                  </a:lnTo>
                  <a:lnTo>
                    <a:pt x="345087" y="1006640"/>
                  </a:lnTo>
                  <a:lnTo>
                    <a:pt x="345087" y="1006639"/>
                  </a:lnTo>
                  <a:lnTo>
                    <a:pt x="326091" y="960955"/>
                  </a:lnTo>
                  <a:lnTo>
                    <a:pt x="311249" y="932412"/>
                  </a:lnTo>
                  <a:lnTo>
                    <a:pt x="299470" y="906573"/>
                  </a:lnTo>
                  <a:lnTo>
                    <a:pt x="280959" y="874160"/>
                  </a:lnTo>
                  <a:lnTo>
                    <a:pt x="261031" y="835837"/>
                  </a:lnTo>
                  <a:lnTo>
                    <a:pt x="240932" y="804075"/>
                  </a:lnTo>
                  <a:lnTo>
                    <a:pt x="224712" y="775674"/>
                  </a:lnTo>
                  <a:lnTo>
                    <a:pt x="205920" y="748745"/>
                  </a:lnTo>
                  <a:lnTo>
                    <a:pt x="205912" y="748733"/>
                  </a:lnTo>
                  <a:lnTo>
                    <a:pt x="205908" y="748726"/>
                  </a:lnTo>
                  <a:lnTo>
                    <a:pt x="185960" y="717204"/>
                  </a:lnTo>
                  <a:lnTo>
                    <a:pt x="159900" y="682799"/>
                  </a:lnTo>
                  <a:lnTo>
                    <a:pt x="159897" y="682795"/>
                  </a:lnTo>
                  <a:lnTo>
                    <a:pt x="159890" y="682786"/>
                  </a:lnTo>
                  <a:lnTo>
                    <a:pt x="138783" y="652540"/>
                  </a:lnTo>
                  <a:lnTo>
                    <a:pt x="120576" y="630883"/>
                  </a:lnTo>
                  <a:lnTo>
                    <a:pt x="101438" y="605617"/>
                  </a:lnTo>
                  <a:lnTo>
                    <a:pt x="73508" y="574897"/>
                  </a:lnTo>
                  <a:lnTo>
                    <a:pt x="42373" y="537863"/>
                  </a:lnTo>
                  <a:lnTo>
                    <a:pt x="16108" y="511763"/>
                  </a:lnTo>
                  <a:lnTo>
                    <a:pt x="16103" y="511758"/>
                  </a:lnTo>
                  <a:lnTo>
                    <a:pt x="16098" y="511753"/>
                  </a:lnTo>
                  <a:lnTo>
                    <a:pt x="0" y="494047"/>
                  </a:lnTo>
                  <a:lnTo>
                    <a:pt x="31893" y="462354"/>
                  </a:lnTo>
                  <a:lnTo>
                    <a:pt x="94866" y="405141"/>
                  </a:lnTo>
                  <a:lnTo>
                    <a:pt x="148854" y="360333"/>
                  </a:lnTo>
                  <a:lnTo>
                    <a:pt x="217287" y="309178"/>
                  </a:lnTo>
                  <a:lnTo>
                    <a:pt x="274965" y="269469"/>
                  </a:lnTo>
                  <a:lnTo>
                    <a:pt x="348742" y="224664"/>
                  </a:lnTo>
                  <a:lnTo>
                    <a:pt x="409477" y="190488"/>
                  </a:lnTo>
                  <a:lnTo>
                    <a:pt x="488707" y="152335"/>
                  </a:lnTo>
                  <a:lnTo>
                    <a:pt x="551620" y="124139"/>
                  </a:lnTo>
                  <a:lnTo>
                    <a:pt x="636876" y="92946"/>
                  </a:lnTo>
                  <a:lnTo>
                    <a:pt x="700646" y="71163"/>
                  </a:lnTo>
                  <a:lnTo>
                    <a:pt x="793631" y="47263"/>
                  </a:lnTo>
                  <a:lnTo>
                    <a:pt x="855812" y="32308"/>
                  </a:lnTo>
                  <a:lnTo>
                    <a:pt x="962470" y="16036"/>
                  </a:lnTo>
                  <a:lnTo>
                    <a:pt x="1016344" y="8335"/>
                  </a:lnTo>
                  <a:lnTo>
                    <a:pt x="1181166" y="15"/>
                  </a:lnTo>
                  <a:lnTo>
                    <a:pt x="1181483"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defTabSz="93219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grpSp>
      <p:sp>
        <p:nvSpPr>
          <p:cNvPr id="17" name="Rectangle 16"/>
          <p:cNvSpPr/>
          <p:nvPr/>
        </p:nvSpPr>
        <p:spPr>
          <a:xfrm>
            <a:off x="7239000" y="2667001"/>
            <a:ext cx="2220480" cy="535531"/>
          </a:xfrm>
          <a:prstGeom prst="rect">
            <a:avLst/>
          </a:prstGeom>
        </p:spPr>
        <p:txBody>
          <a:bodyPr wrap="none">
            <a:spAutoFit/>
          </a:bodyPr>
          <a:lstStyle/>
          <a:p>
            <a:pPr defTabSz="932192" fontAlgn="base">
              <a:lnSpc>
                <a:spcPct val="90000"/>
              </a:lnSpc>
              <a:spcBef>
                <a:spcPct val="0"/>
              </a:spcBef>
              <a:spcAft>
                <a:spcPct val="0"/>
              </a:spcAft>
            </a:pPr>
            <a:r>
              <a:rPr lang="en-US" sz="3200" dirty="0">
                <a:solidFill>
                  <a:prstClr val="white"/>
                </a:solidFill>
                <a:latin typeface="Segoe UI Light"/>
                <a:ea typeface="Segoe UI" pitchFamily="34" charset="0"/>
                <a:cs typeface="Segoe UI" pitchFamily="34" charset="0"/>
              </a:rPr>
              <a:t>Hyper-scale</a:t>
            </a:r>
          </a:p>
        </p:txBody>
      </p:sp>
      <p:pic>
        <p:nvPicPr>
          <p:cNvPr id="2" name="Picture 1"/>
          <p:cNvPicPr>
            <a:picLocks noChangeAspect="1"/>
          </p:cNvPicPr>
          <p:nvPr/>
        </p:nvPicPr>
        <p:blipFill>
          <a:blip r:embed="rId3"/>
          <a:stretch>
            <a:fillRect/>
          </a:stretch>
        </p:blipFill>
        <p:spPr>
          <a:xfrm>
            <a:off x="6667960" y="3906642"/>
            <a:ext cx="571040" cy="741558"/>
          </a:xfrm>
          <a:prstGeom prst="rect">
            <a:avLst/>
          </a:prstGeom>
        </p:spPr>
      </p:pic>
      <p:pic>
        <p:nvPicPr>
          <p:cNvPr id="19" name="Picture 18"/>
          <p:cNvPicPr>
            <a:picLocks noChangeAspect="1"/>
          </p:cNvPicPr>
          <p:nvPr/>
        </p:nvPicPr>
        <p:blipFill>
          <a:blip r:embed="rId4"/>
          <a:stretch>
            <a:fillRect/>
          </a:stretch>
        </p:blipFill>
        <p:spPr>
          <a:xfrm>
            <a:off x="8013588" y="1962889"/>
            <a:ext cx="749412" cy="593646"/>
          </a:xfrm>
          <a:prstGeom prst="rect">
            <a:avLst/>
          </a:prstGeom>
        </p:spPr>
      </p:pic>
    </p:spTree>
    <p:extLst>
      <p:ext uri="{BB962C8B-B14F-4D97-AF65-F5344CB8AC3E}">
        <p14:creationId xmlns:p14="http://schemas.microsoft.com/office/powerpoint/2010/main" val="157290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stretch>
            <a:fillRect/>
          </a:stretch>
        </p:blipFill>
        <p:spPr>
          <a:xfrm>
            <a:off x="8756485" y="239567"/>
            <a:ext cx="3257820" cy="1867914"/>
          </a:xfrm>
          <a:prstGeom prst="rect">
            <a:avLst/>
          </a:prstGeom>
        </p:spPr>
      </p:pic>
      <p:sp>
        <p:nvSpPr>
          <p:cNvPr id="48" name="Title 1"/>
          <p:cNvSpPr txBox="1">
            <a:spLocks/>
          </p:cNvSpPr>
          <p:nvPr/>
        </p:nvSpPr>
        <p:spPr>
          <a:xfrm>
            <a:off x="9681699" y="1113236"/>
            <a:ext cx="1447595" cy="685703"/>
          </a:xfrm>
          <a:prstGeom prst="rect">
            <a:avLst/>
          </a:prstGeom>
          <a:noFill/>
        </p:spPr>
        <p:txBody>
          <a:bodyPr vert="horz" lIns="143387" tIns="89616" rIns="143387" bIns="89616" rtlCol="0" anchor="t" anchorCtr="0">
            <a:normAutofit fontScale="97500" lnSpcReduction="10000"/>
          </a:bodyPr>
          <a:lstStyle>
            <a:lvl1pPr marL="0" algn="l" defTabSz="1088105" rtl="0" eaLnBrk="1" latinLnBrk="0" hangingPunct="1">
              <a:lnSpc>
                <a:spcPct val="90000"/>
              </a:lnSpc>
              <a:spcBef>
                <a:spcPct val="0"/>
              </a:spcBef>
              <a:buNone/>
              <a:defRPr lang="en-US" sz="4000" kern="1200" spc="-98" baseline="0">
                <a:gradFill>
                  <a:gsLst>
                    <a:gs pos="3333">
                      <a:schemeClr val="tx1"/>
                    </a:gs>
                    <a:gs pos="39000">
                      <a:schemeClr val="tx1"/>
                    </a:gs>
                  </a:gsLst>
                  <a:lin ang="5400000" scaled="0"/>
                </a:gradFill>
                <a:latin typeface="Segoe UI Light" pitchFamily="34" charset="0"/>
                <a:ea typeface="Segoe UI" pitchFamily="34" charset="0"/>
                <a:cs typeface="Segoe UI" pitchFamily="34" charset="0"/>
              </a:defRPr>
            </a:lvl1pPr>
          </a:lstStyle>
          <a:p>
            <a:r>
              <a:rPr lang="en-US" dirty="0">
                <a:solidFill>
                  <a:srgbClr val="0070C0"/>
                </a:solidFill>
              </a:rPr>
              <a:t>Azure</a:t>
            </a:r>
          </a:p>
        </p:txBody>
      </p:sp>
      <p:pic>
        <p:nvPicPr>
          <p:cNvPr id="22" name="Picture 21"/>
          <p:cNvPicPr>
            <a:picLocks noChangeAspect="1"/>
          </p:cNvPicPr>
          <p:nvPr/>
        </p:nvPicPr>
        <p:blipFill>
          <a:blip r:embed="rId4"/>
          <a:stretch>
            <a:fillRect/>
          </a:stretch>
        </p:blipFill>
        <p:spPr>
          <a:xfrm>
            <a:off x="1" y="1262641"/>
            <a:ext cx="6766980" cy="5631913"/>
          </a:xfrm>
          <a:prstGeom prst="rect">
            <a:avLst/>
          </a:prstGeom>
        </p:spPr>
      </p:pic>
      <p:pic>
        <p:nvPicPr>
          <p:cNvPr id="24" name="Picture 23"/>
          <p:cNvPicPr>
            <a:picLocks noChangeAspect="1"/>
          </p:cNvPicPr>
          <p:nvPr/>
        </p:nvPicPr>
        <p:blipFill>
          <a:blip r:embed="rId5"/>
          <a:stretch>
            <a:fillRect/>
          </a:stretch>
        </p:blipFill>
        <p:spPr>
          <a:xfrm>
            <a:off x="-149709" y="3729814"/>
            <a:ext cx="2290908" cy="3159041"/>
          </a:xfrm>
          <a:prstGeom prst="rect">
            <a:avLst/>
          </a:prstGeom>
        </p:spPr>
      </p:pic>
      <p:pic>
        <p:nvPicPr>
          <p:cNvPr id="23" name="Picture 22"/>
          <p:cNvPicPr>
            <a:picLocks noChangeAspect="1"/>
          </p:cNvPicPr>
          <p:nvPr/>
        </p:nvPicPr>
        <p:blipFill>
          <a:blip r:embed="rId6"/>
          <a:stretch>
            <a:fillRect/>
          </a:stretch>
        </p:blipFill>
        <p:spPr>
          <a:xfrm>
            <a:off x="1293958" y="2493841"/>
            <a:ext cx="2018584" cy="4405859"/>
          </a:xfrm>
          <a:prstGeom prst="rect">
            <a:avLst/>
          </a:prstGeom>
        </p:spPr>
      </p:pic>
      <p:sp>
        <p:nvSpPr>
          <p:cNvPr id="17" name="Bent Arrow 16"/>
          <p:cNvSpPr/>
          <p:nvPr/>
        </p:nvSpPr>
        <p:spPr bwMode="auto">
          <a:xfrm rot="16200000" flipV="1">
            <a:off x="8055755" y="3365795"/>
            <a:ext cx="4152126" cy="1618293"/>
          </a:xfrm>
          <a:prstGeom prst="bentArrow">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5" name="Group 64"/>
          <p:cNvGrpSpPr/>
          <p:nvPr/>
        </p:nvGrpSpPr>
        <p:grpSpPr>
          <a:xfrm>
            <a:off x="2302086" y="1676649"/>
            <a:ext cx="7251929" cy="5217904"/>
            <a:chOff x="2348247" y="1709773"/>
            <a:chExt cx="7397345" cy="5322534"/>
          </a:xfrm>
        </p:grpSpPr>
        <p:pic>
          <p:nvPicPr>
            <p:cNvPr id="27" name="Picture 26"/>
            <p:cNvPicPr>
              <a:picLocks noChangeAspect="1"/>
            </p:cNvPicPr>
            <p:nvPr/>
          </p:nvPicPr>
          <p:blipFill>
            <a:blip r:embed="rId7"/>
            <a:stretch>
              <a:fillRect/>
            </a:stretch>
          </p:blipFill>
          <p:spPr>
            <a:xfrm>
              <a:off x="2348247" y="1709773"/>
              <a:ext cx="3209061" cy="5322534"/>
            </a:xfrm>
            <a:prstGeom prst="rect">
              <a:avLst/>
            </a:prstGeom>
          </p:spPr>
        </p:pic>
        <p:pic>
          <p:nvPicPr>
            <p:cNvPr id="64" name="Picture 63"/>
            <p:cNvPicPr>
              <a:picLocks noChangeAspect="1"/>
            </p:cNvPicPr>
            <p:nvPr/>
          </p:nvPicPr>
          <p:blipFill>
            <a:blip r:embed="rId8"/>
            <a:stretch>
              <a:fillRect/>
            </a:stretch>
          </p:blipFill>
          <p:spPr>
            <a:xfrm>
              <a:off x="4130307" y="5211593"/>
              <a:ext cx="5615285" cy="1820714"/>
            </a:xfrm>
            <a:prstGeom prst="rect">
              <a:avLst/>
            </a:prstGeom>
          </p:spPr>
        </p:pic>
      </p:grpSp>
      <p:sp>
        <p:nvSpPr>
          <p:cNvPr id="2" name="Title 1"/>
          <p:cNvSpPr>
            <a:spLocks noGrp="1"/>
          </p:cNvSpPr>
          <p:nvPr>
            <p:ph type="title" idx="4294967295"/>
          </p:nvPr>
        </p:nvSpPr>
        <p:spPr>
          <a:xfrm>
            <a:off x="951631" y="439144"/>
            <a:ext cx="6257855" cy="1458247"/>
          </a:xfrm>
        </p:spPr>
        <p:txBody>
          <a:bodyPr>
            <a:noAutofit/>
          </a:bodyPr>
          <a:lstStyle/>
          <a:p>
            <a:r>
              <a:rPr lang="en-US" sz="3921" dirty="0"/>
              <a:t>Connect every on-premises server to the cloud</a:t>
            </a:r>
          </a:p>
        </p:txBody>
      </p:sp>
      <p:sp>
        <p:nvSpPr>
          <p:cNvPr id="26" name="Title 1"/>
          <p:cNvSpPr txBox="1">
            <a:spLocks/>
          </p:cNvSpPr>
          <p:nvPr/>
        </p:nvSpPr>
        <p:spPr>
          <a:xfrm>
            <a:off x="6029490" y="4548342"/>
            <a:ext cx="3431166" cy="609514"/>
          </a:xfrm>
          <a:prstGeom prst="rect">
            <a:avLst/>
          </a:prstGeom>
          <a:noFill/>
        </p:spPr>
        <p:txBody>
          <a:bodyPr vert="horz" lIns="143387" tIns="89616" rIns="143387" bIns="89616" rtlCol="0" anchor="t" anchorCtr="0">
            <a:noAutofit/>
          </a:bodyPr>
          <a:lstStyle>
            <a:lvl1pPr marL="0" algn="l" defTabSz="1088105" rtl="0" eaLnBrk="1" latinLnBrk="0" hangingPunct="1">
              <a:lnSpc>
                <a:spcPct val="90000"/>
              </a:lnSpc>
              <a:spcBef>
                <a:spcPct val="0"/>
              </a:spcBef>
              <a:buNone/>
              <a:defRPr lang="en-US" sz="4000" kern="1200" spc="-98" baseline="0">
                <a:solidFill>
                  <a:srgbClr val="00B0F0"/>
                </a:solidFill>
                <a:latin typeface="Segoe UI Light" pitchFamily="34" charset="0"/>
                <a:ea typeface="Segoe UI" pitchFamily="34" charset="0"/>
                <a:cs typeface="Segoe UI" pitchFamily="34" charset="0"/>
              </a:defRPr>
            </a:lvl1pPr>
          </a:lstStyle>
          <a:p>
            <a:r>
              <a:rPr lang="en-US" sz="1765" b="1" dirty="0">
                <a:solidFill>
                  <a:schemeClr val="bg1"/>
                </a:solidFill>
                <a:latin typeface="+mn-lt"/>
              </a:rPr>
              <a:t>On-Premises Datacenter</a:t>
            </a:r>
          </a:p>
        </p:txBody>
      </p:sp>
      <p:sp>
        <p:nvSpPr>
          <p:cNvPr id="15" name="TextBox 14"/>
          <p:cNvSpPr txBox="1"/>
          <p:nvPr/>
        </p:nvSpPr>
        <p:spPr>
          <a:xfrm>
            <a:off x="6096000" y="2159065"/>
            <a:ext cx="3271152" cy="2575978"/>
          </a:xfrm>
          <a:prstGeom prst="rect">
            <a:avLst/>
          </a:prstGeom>
        </p:spPr>
        <p:txBody>
          <a:bodyPr vert="horz" wrap="square" lIns="91427" tIns="91427" rIns="91427" bIns="91427" rtlCol="0" anchor="t">
            <a:noAutofit/>
          </a:bodyPr>
          <a:lstStyle/>
          <a:p>
            <a:r>
              <a:rPr lang="en-US" sz="2745" dirty="0">
                <a:solidFill>
                  <a:schemeClr val="bg1"/>
                </a:solidFill>
                <a:latin typeface="+mj-lt"/>
                <a:ea typeface="Segoe UI" pitchFamily="34" charset="0"/>
                <a:cs typeface="Segoe UI" pitchFamily="34" charset="0"/>
              </a:rPr>
              <a:t>Storage</a:t>
            </a:r>
          </a:p>
          <a:p>
            <a:r>
              <a:rPr lang="en-US" sz="2745" dirty="0">
                <a:solidFill>
                  <a:schemeClr val="bg1"/>
                </a:solidFill>
                <a:latin typeface="+mj-lt"/>
                <a:ea typeface="Segoe UI" pitchFamily="34" charset="0"/>
                <a:cs typeface="Segoe UI" pitchFamily="34" charset="0"/>
              </a:rPr>
              <a:t>Backup</a:t>
            </a:r>
          </a:p>
          <a:p>
            <a:r>
              <a:rPr lang="en-US" sz="2745" dirty="0">
                <a:solidFill>
                  <a:schemeClr val="bg1"/>
                </a:solidFill>
                <a:latin typeface="+mj-lt"/>
                <a:ea typeface="Segoe UI" pitchFamily="34" charset="0"/>
                <a:cs typeface="Segoe UI" pitchFamily="34" charset="0"/>
              </a:rPr>
              <a:t>Disaster recovery</a:t>
            </a:r>
          </a:p>
          <a:p>
            <a:r>
              <a:rPr lang="en-US" sz="2745" dirty="0">
                <a:solidFill>
                  <a:schemeClr val="bg1"/>
                </a:solidFill>
                <a:latin typeface="+mj-lt"/>
                <a:ea typeface="Segoe UI" pitchFamily="34" charset="0"/>
                <a:cs typeface="Segoe UI" pitchFamily="34" charset="0"/>
              </a:rPr>
              <a:t>Identity</a:t>
            </a:r>
          </a:p>
          <a:p>
            <a:r>
              <a:rPr lang="en-US" sz="2745" dirty="0">
                <a:solidFill>
                  <a:schemeClr val="bg1"/>
                </a:solidFill>
                <a:latin typeface="+mj-lt"/>
                <a:ea typeface="Segoe UI" pitchFamily="34" charset="0"/>
                <a:cs typeface="Segoe UI" pitchFamily="34" charset="0"/>
              </a:rPr>
              <a:t>Networking</a:t>
            </a:r>
          </a:p>
        </p:txBody>
      </p:sp>
    </p:spTree>
    <p:extLst>
      <p:ext uri="{BB962C8B-B14F-4D97-AF65-F5344CB8AC3E}">
        <p14:creationId xmlns:p14="http://schemas.microsoft.com/office/powerpoint/2010/main" val="133978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childTnLst>
                                </p:cTn>
                              </p:par>
                              <p:par>
                                <p:cTn id="8" presetID="42"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1000"/>
                                        <p:tgtEl>
                                          <p:spTgt spid="30"/>
                                        </p:tgtEl>
                                      </p:cBhvr>
                                    </p:animEffect>
                                    <p:anim calcmode="lin" valueType="num">
                                      <p:cBhvr>
                                        <p:cTn id="11" dur="1000" fill="hold"/>
                                        <p:tgtEl>
                                          <p:spTgt spid="30"/>
                                        </p:tgtEl>
                                        <p:attrNameLst>
                                          <p:attrName>ppt_x</p:attrName>
                                        </p:attrNameLst>
                                      </p:cBhvr>
                                      <p:tavLst>
                                        <p:tav tm="0">
                                          <p:val>
                                            <p:strVal val="#ppt_x"/>
                                          </p:val>
                                        </p:tav>
                                        <p:tav tm="100000">
                                          <p:val>
                                            <p:strVal val="#ppt_x"/>
                                          </p:val>
                                        </p:tav>
                                      </p:tavLst>
                                    </p:anim>
                                    <p:anim calcmode="lin" valueType="num">
                                      <p:cBhvr>
                                        <p:cTn id="12" dur="1000" fill="hold"/>
                                        <p:tgtEl>
                                          <p:spTgt spid="30"/>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750"/>
                                        <p:tgtEl>
                                          <p:spTgt spid="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50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100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2000"/>
                                        <p:tgtEl>
                                          <p:spTgt spid="22"/>
                                        </p:tgtEl>
                                      </p:cBhvr>
                                    </p:animEffect>
                                    <p:anim calcmode="lin" valueType="num">
                                      <p:cBhvr>
                                        <p:cTn id="37" dur="2000" fill="hold"/>
                                        <p:tgtEl>
                                          <p:spTgt spid="22"/>
                                        </p:tgtEl>
                                        <p:attrNameLst>
                                          <p:attrName>ppt_x</p:attrName>
                                        </p:attrNameLst>
                                      </p:cBhvr>
                                      <p:tavLst>
                                        <p:tav tm="0">
                                          <p:val>
                                            <p:strVal val="#ppt_x"/>
                                          </p:val>
                                        </p:tav>
                                        <p:tav tm="100000">
                                          <p:val>
                                            <p:strVal val="#ppt_x"/>
                                          </p:val>
                                        </p:tav>
                                      </p:tavLst>
                                    </p:anim>
                                    <p:anim calcmode="lin" valueType="num">
                                      <p:cBhvr>
                                        <p:cTn id="38" dur="2000" fill="hold"/>
                                        <p:tgtEl>
                                          <p:spTgt spid="22"/>
                                        </p:tgtEl>
                                        <p:attrNameLst>
                                          <p:attrName>ppt_y</p:attrName>
                                        </p:attrNameLst>
                                      </p:cBhvr>
                                      <p:tavLst>
                                        <p:tav tm="0">
                                          <p:val>
                                            <p:strVal val="#ppt_y+.1"/>
                                          </p:val>
                                        </p:tav>
                                        <p:tav tm="100000">
                                          <p:val>
                                            <p:strVal val="#ppt_y"/>
                                          </p:val>
                                        </p:tav>
                                      </p:tavLst>
                                    </p:anim>
                                  </p:childTnLst>
                                </p:cTn>
                              </p:par>
                              <p:par>
                                <p:cTn id="39" presetID="22" presetClass="entr" presetSubtype="4" fill="hold" grpId="0" nodeType="withEffect">
                                  <p:stCondLst>
                                    <p:cond delay="100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par>
                                <p:cTn id="42" presetID="10" presetClass="entr" presetSubtype="0" fill="hold" grpId="0" nodeType="withEffect">
                                  <p:stCondLst>
                                    <p:cond delay="100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17" grpId="0" animBg="1"/>
      <p:bldP spid="2" grpId="0"/>
      <p:bldP spid="26"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029201" y="2395153"/>
            <a:ext cx="3952235" cy="395223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solidFill>
                <a:prstClr val="white"/>
              </a:solidFill>
            </a:endParaRPr>
          </a:p>
        </p:txBody>
      </p:sp>
      <p:sp>
        <p:nvSpPr>
          <p:cNvPr id="5" name="Oval 4"/>
          <p:cNvSpPr/>
          <p:nvPr/>
        </p:nvSpPr>
        <p:spPr>
          <a:xfrm>
            <a:off x="7821828" y="2395153"/>
            <a:ext cx="3952235" cy="395223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solidFill>
                <a:prstClr val="white"/>
              </a:solidFill>
            </a:endParaRPr>
          </a:p>
        </p:txBody>
      </p:sp>
      <p:sp>
        <p:nvSpPr>
          <p:cNvPr id="3" name="Oval 2"/>
          <p:cNvSpPr/>
          <p:nvPr/>
        </p:nvSpPr>
        <p:spPr>
          <a:xfrm>
            <a:off x="6412178" y="381001"/>
            <a:ext cx="3952235" cy="395223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solidFill>
                <a:prstClr val="white"/>
              </a:solidFill>
            </a:endParaRPr>
          </a:p>
        </p:txBody>
      </p:sp>
      <p:sp>
        <p:nvSpPr>
          <p:cNvPr id="6" name="Text Placeholder 12"/>
          <p:cNvSpPr txBox="1">
            <a:spLocks/>
          </p:cNvSpPr>
          <p:nvPr/>
        </p:nvSpPr>
        <p:spPr>
          <a:xfrm>
            <a:off x="373143" y="2108446"/>
            <a:ext cx="4467864" cy="2923298"/>
          </a:xfrm>
          <a:prstGeom prst="rect">
            <a:avLst/>
          </a:prstGeom>
        </p:spPr>
        <p:txBody>
          <a:bodyPr vert="horz" wrap="square" lIns="143407" tIns="89629" rIns="143407" bIns="89629"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6600" dirty="0">
                <a:solidFill>
                  <a:prstClr val="white"/>
                </a:solidFill>
              </a:rPr>
              <a:t>How we differentiate with Azure</a:t>
            </a:r>
          </a:p>
        </p:txBody>
      </p:sp>
      <p:sp>
        <p:nvSpPr>
          <p:cNvPr id="16" name="Rectangle 15"/>
          <p:cNvSpPr/>
          <p:nvPr/>
        </p:nvSpPr>
        <p:spPr>
          <a:xfrm>
            <a:off x="5562601" y="4744198"/>
            <a:ext cx="2735825" cy="480131"/>
          </a:xfrm>
          <a:prstGeom prst="rect">
            <a:avLst/>
          </a:prstGeom>
        </p:spPr>
        <p:txBody>
          <a:bodyPr wrap="square">
            <a:spAutoFit/>
          </a:bodyPr>
          <a:lstStyle/>
          <a:p>
            <a:pPr algn="ctr" defTabSz="932192" fontAlgn="base">
              <a:lnSpc>
                <a:spcPct val="90000"/>
              </a:lnSpc>
              <a:spcBef>
                <a:spcPct val="0"/>
              </a:spcBef>
              <a:spcAft>
                <a:spcPct val="0"/>
              </a:spcAft>
            </a:pPr>
            <a:r>
              <a:rPr lang="en-US" sz="2800" dirty="0">
                <a:solidFill>
                  <a:prstClr val="white"/>
                </a:solidFill>
                <a:latin typeface="Segoe UI Light"/>
                <a:ea typeface="Segoe UI" pitchFamily="34" charset="0"/>
                <a:cs typeface="Segoe UI" pitchFamily="34" charset="0"/>
              </a:rPr>
              <a:t>Enterprise Grade</a:t>
            </a:r>
          </a:p>
        </p:txBody>
      </p:sp>
      <p:sp>
        <p:nvSpPr>
          <p:cNvPr id="18" name="Rectangle 17"/>
          <p:cNvSpPr/>
          <p:nvPr/>
        </p:nvSpPr>
        <p:spPr>
          <a:xfrm>
            <a:off x="8862051" y="4744198"/>
            <a:ext cx="2154684" cy="480131"/>
          </a:xfrm>
          <a:prstGeom prst="rect">
            <a:avLst/>
          </a:prstGeom>
        </p:spPr>
        <p:txBody>
          <a:bodyPr wrap="square">
            <a:spAutoFit/>
          </a:bodyPr>
          <a:lstStyle/>
          <a:p>
            <a:pPr algn="ctr" defTabSz="932192" fontAlgn="base">
              <a:lnSpc>
                <a:spcPct val="90000"/>
              </a:lnSpc>
              <a:spcBef>
                <a:spcPct val="0"/>
              </a:spcBef>
              <a:spcAft>
                <a:spcPct val="0"/>
              </a:spcAft>
            </a:pPr>
            <a:r>
              <a:rPr lang="en-US" sz="2800" dirty="0">
                <a:solidFill>
                  <a:prstClr val="white"/>
                </a:solidFill>
                <a:latin typeface="Segoe UI Light"/>
                <a:ea typeface="Segoe UI" pitchFamily="34" charset="0"/>
                <a:cs typeface="Segoe UI" pitchFamily="34" charset="0"/>
              </a:rPr>
              <a:t>Hybrid</a:t>
            </a:r>
          </a:p>
        </p:txBody>
      </p:sp>
      <p:sp>
        <p:nvSpPr>
          <p:cNvPr id="31" name="Freeform 138"/>
          <p:cNvSpPr>
            <a:spLocks noEditPoints="1"/>
          </p:cNvSpPr>
          <p:nvPr/>
        </p:nvSpPr>
        <p:spPr bwMode="black">
          <a:xfrm rot="2731855">
            <a:off x="9643260" y="3878039"/>
            <a:ext cx="597877" cy="744512"/>
          </a:xfrm>
          <a:custGeom>
            <a:avLst/>
            <a:gdLst>
              <a:gd name="T0" fmla="*/ 64 w 64"/>
              <a:gd name="T1" fmla="*/ 9 h 80"/>
              <a:gd name="T2" fmla="*/ 64 w 64"/>
              <a:gd name="T3" fmla="*/ 32 h 80"/>
              <a:gd name="T4" fmla="*/ 40 w 64"/>
              <a:gd name="T5" fmla="*/ 33 h 80"/>
              <a:gd name="T6" fmla="*/ 32 w 64"/>
              <a:gd name="T7" fmla="*/ 25 h 80"/>
              <a:gd name="T8" fmla="*/ 47 w 64"/>
              <a:gd name="T9" fmla="*/ 24 h 80"/>
              <a:gd name="T10" fmla="*/ 37 w 64"/>
              <a:gd name="T11" fmla="*/ 18 h 80"/>
              <a:gd name="T12" fmla="*/ 12 w 64"/>
              <a:gd name="T13" fmla="*/ 35 h 80"/>
              <a:gd name="T14" fmla="*/ 0 w 64"/>
              <a:gd name="T15" fmla="*/ 35 h 80"/>
              <a:gd name="T16" fmla="*/ 39 w 64"/>
              <a:gd name="T17" fmla="*/ 7 h 80"/>
              <a:gd name="T18" fmla="*/ 55 w 64"/>
              <a:gd name="T19" fmla="*/ 15 h 80"/>
              <a:gd name="T20" fmla="*/ 56 w 64"/>
              <a:gd name="T21" fmla="*/ 0 h 80"/>
              <a:gd name="T22" fmla="*/ 64 w 64"/>
              <a:gd name="T23" fmla="*/ 9 h 80"/>
              <a:gd name="T24" fmla="*/ 26 w 64"/>
              <a:gd name="T25" fmla="*/ 62 h 80"/>
              <a:gd name="T26" fmla="*/ 15 w 64"/>
              <a:gd name="T27" fmla="*/ 56 h 80"/>
              <a:gd name="T28" fmla="*/ 32 w 64"/>
              <a:gd name="T29" fmla="*/ 56 h 80"/>
              <a:gd name="T30" fmla="*/ 24 w 64"/>
              <a:gd name="T31" fmla="*/ 47 h 80"/>
              <a:gd name="T32" fmla="*/ 0 w 64"/>
              <a:gd name="T33" fmla="*/ 48 h 80"/>
              <a:gd name="T34" fmla="*/ 0 w 64"/>
              <a:gd name="T35" fmla="*/ 72 h 80"/>
              <a:gd name="T36" fmla="*/ 8 w 64"/>
              <a:gd name="T37" fmla="*/ 80 h 80"/>
              <a:gd name="T38" fmla="*/ 9 w 64"/>
              <a:gd name="T39" fmla="*/ 66 h 80"/>
              <a:gd name="T40" fmla="*/ 24 w 64"/>
              <a:gd name="T41" fmla="*/ 73 h 80"/>
              <a:gd name="T42" fmla="*/ 64 w 64"/>
              <a:gd name="T43" fmla="*/ 45 h 80"/>
              <a:gd name="T44" fmla="*/ 51 w 64"/>
              <a:gd name="T45" fmla="*/ 45 h 80"/>
              <a:gd name="T46" fmla="*/ 26 w 64"/>
              <a:gd name="T47"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0">
                <a:moveTo>
                  <a:pt x="64" y="9"/>
                </a:moveTo>
                <a:cubicBezTo>
                  <a:pt x="64" y="32"/>
                  <a:pt x="64" y="32"/>
                  <a:pt x="64" y="32"/>
                </a:cubicBezTo>
                <a:cubicBezTo>
                  <a:pt x="40" y="33"/>
                  <a:pt x="40" y="33"/>
                  <a:pt x="40" y="33"/>
                </a:cubicBezTo>
                <a:cubicBezTo>
                  <a:pt x="32" y="25"/>
                  <a:pt x="32" y="25"/>
                  <a:pt x="32" y="25"/>
                </a:cubicBezTo>
                <a:cubicBezTo>
                  <a:pt x="47" y="24"/>
                  <a:pt x="47" y="24"/>
                  <a:pt x="47" y="24"/>
                </a:cubicBezTo>
                <a:cubicBezTo>
                  <a:pt x="45" y="21"/>
                  <a:pt x="41" y="19"/>
                  <a:pt x="37" y="18"/>
                </a:cubicBezTo>
                <a:cubicBezTo>
                  <a:pt x="26" y="16"/>
                  <a:pt x="14" y="24"/>
                  <a:pt x="12" y="35"/>
                </a:cubicBezTo>
                <a:cubicBezTo>
                  <a:pt x="0" y="35"/>
                  <a:pt x="0" y="35"/>
                  <a:pt x="0" y="35"/>
                </a:cubicBezTo>
                <a:cubicBezTo>
                  <a:pt x="4" y="14"/>
                  <a:pt x="22" y="4"/>
                  <a:pt x="39" y="7"/>
                </a:cubicBezTo>
                <a:cubicBezTo>
                  <a:pt x="45" y="8"/>
                  <a:pt x="51" y="11"/>
                  <a:pt x="55" y="15"/>
                </a:cubicBezTo>
                <a:cubicBezTo>
                  <a:pt x="56" y="0"/>
                  <a:pt x="56" y="0"/>
                  <a:pt x="56" y="0"/>
                </a:cubicBezTo>
                <a:lnTo>
                  <a:pt x="64" y="9"/>
                </a:lnTo>
                <a:close/>
                <a:moveTo>
                  <a:pt x="26" y="62"/>
                </a:moveTo>
                <a:cubicBezTo>
                  <a:pt x="22" y="61"/>
                  <a:pt x="18" y="59"/>
                  <a:pt x="15" y="56"/>
                </a:cubicBezTo>
                <a:cubicBezTo>
                  <a:pt x="32" y="56"/>
                  <a:pt x="32" y="56"/>
                  <a:pt x="32" y="56"/>
                </a:cubicBezTo>
                <a:cubicBezTo>
                  <a:pt x="24" y="47"/>
                  <a:pt x="24" y="47"/>
                  <a:pt x="24" y="47"/>
                </a:cubicBezTo>
                <a:cubicBezTo>
                  <a:pt x="0" y="48"/>
                  <a:pt x="0" y="48"/>
                  <a:pt x="0" y="48"/>
                </a:cubicBezTo>
                <a:cubicBezTo>
                  <a:pt x="0" y="72"/>
                  <a:pt x="0" y="72"/>
                  <a:pt x="0" y="72"/>
                </a:cubicBezTo>
                <a:cubicBezTo>
                  <a:pt x="8" y="80"/>
                  <a:pt x="8" y="80"/>
                  <a:pt x="8" y="80"/>
                </a:cubicBezTo>
                <a:cubicBezTo>
                  <a:pt x="9" y="66"/>
                  <a:pt x="9" y="66"/>
                  <a:pt x="9" y="66"/>
                </a:cubicBezTo>
                <a:cubicBezTo>
                  <a:pt x="13" y="70"/>
                  <a:pt x="18" y="72"/>
                  <a:pt x="24" y="73"/>
                </a:cubicBezTo>
                <a:cubicBezTo>
                  <a:pt x="42" y="77"/>
                  <a:pt x="60" y="66"/>
                  <a:pt x="64" y="45"/>
                </a:cubicBezTo>
                <a:cubicBezTo>
                  <a:pt x="51" y="45"/>
                  <a:pt x="51" y="45"/>
                  <a:pt x="51" y="45"/>
                </a:cubicBezTo>
                <a:cubicBezTo>
                  <a:pt x="49" y="57"/>
                  <a:pt x="38" y="64"/>
                  <a:pt x="26" y="62"/>
                </a:cubicBezTo>
                <a:close/>
              </a:path>
            </a:pathLst>
          </a:custGeom>
          <a:solidFill>
            <a:schemeClr val="bg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grpSp>
        <p:nvGrpSpPr>
          <p:cNvPr id="32" name="Group 31"/>
          <p:cNvGrpSpPr/>
          <p:nvPr/>
        </p:nvGrpSpPr>
        <p:grpSpPr>
          <a:xfrm>
            <a:off x="6427256" y="2391838"/>
            <a:ext cx="3937156" cy="3359384"/>
            <a:chOff x="6425668" y="2391838"/>
            <a:chExt cx="3937156" cy="3359384"/>
          </a:xfrm>
        </p:grpSpPr>
        <p:sp>
          <p:nvSpPr>
            <p:cNvPr id="33" name="Freeform 32"/>
            <p:cNvSpPr/>
            <p:nvPr/>
          </p:nvSpPr>
          <p:spPr bwMode="auto">
            <a:xfrm>
              <a:off x="7826083" y="2978855"/>
              <a:ext cx="1133260" cy="1360759"/>
            </a:xfrm>
            <a:custGeom>
              <a:avLst/>
              <a:gdLst>
                <a:gd name="connsiteX0" fmla="*/ 477802 w 955602"/>
                <a:gd name="connsiteY0" fmla="*/ 0 h 1147438"/>
                <a:gd name="connsiteX1" fmla="*/ 494765 w 955602"/>
                <a:gd name="connsiteY1" fmla="*/ 16857 h 1147438"/>
                <a:gd name="connsiteX2" fmla="*/ 552173 w 955602"/>
                <a:gd name="connsiteY2" fmla="*/ 80000 h 1147438"/>
                <a:gd name="connsiteX3" fmla="*/ 599237 w 955602"/>
                <a:gd name="connsiteY3" fmla="*/ 135981 h 1147438"/>
                <a:gd name="connsiteX4" fmla="*/ 638559 w 955602"/>
                <a:gd name="connsiteY4" fmla="*/ 187894 h 1147438"/>
                <a:gd name="connsiteX5" fmla="*/ 684574 w 955602"/>
                <a:gd name="connsiteY5" fmla="*/ 253832 h 1147438"/>
                <a:gd name="connsiteX6" fmla="*/ 719600 w 955602"/>
                <a:gd name="connsiteY6" fmla="*/ 309184 h 1147438"/>
                <a:gd name="connsiteX7" fmla="*/ 759616 w 955602"/>
                <a:gd name="connsiteY7" fmla="*/ 379251 h 1147438"/>
                <a:gd name="connsiteX8" fmla="*/ 789915 w 955602"/>
                <a:gd name="connsiteY8" fmla="*/ 437519 h 1147438"/>
                <a:gd name="connsiteX9" fmla="*/ 823749 w 955602"/>
                <a:gd name="connsiteY9" fmla="*/ 511739 h 1147438"/>
                <a:gd name="connsiteX10" fmla="*/ 848930 w 955602"/>
                <a:gd name="connsiteY10" fmla="*/ 572300 h 1147438"/>
                <a:gd name="connsiteX11" fmla="*/ 876332 w 955602"/>
                <a:gd name="connsiteY11" fmla="*/ 650870 h 1147438"/>
                <a:gd name="connsiteX12" fmla="*/ 896055 w 955602"/>
                <a:gd name="connsiteY12" fmla="*/ 712923 h 1147438"/>
                <a:gd name="connsiteX13" fmla="*/ 916716 w 955602"/>
                <a:gd name="connsiteY13" fmla="*/ 796478 h 1147438"/>
                <a:gd name="connsiteX14" fmla="*/ 930682 w 955602"/>
                <a:gd name="connsiteY14" fmla="*/ 858762 h 1147438"/>
                <a:gd name="connsiteX15" fmla="*/ 944174 w 955602"/>
                <a:gd name="connsiteY15" fmla="*/ 949022 h 1147438"/>
                <a:gd name="connsiteX16" fmla="*/ 952157 w 955602"/>
                <a:gd name="connsiteY16" fmla="*/ 1008853 h 1147438"/>
                <a:gd name="connsiteX17" fmla="*/ 955602 w 955602"/>
                <a:gd name="connsiteY17" fmla="*/ 1077056 h 1147438"/>
                <a:gd name="connsiteX18" fmla="*/ 865623 w 955602"/>
                <a:gd name="connsiteY18" fmla="*/ 1100183 h 1147438"/>
                <a:gd name="connsiteX19" fmla="*/ 803483 w 955602"/>
                <a:gd name="connsiteY19" fmla="*/ 1115128 h 1147438"/>
                <a:gd name="connsiteX20" fmla="*/ 696710 w 955602"/>
                <a:gd name="connsiteY20" fmla="*/ 1131418 h 1147438"/>
                <a:gd name="connsiteX21" fmla="*/ 642952 w 955602"/>
                <a:gd name="connsiteY21" fmla="*/ 1139102 h 1147438"/>
                <a:gd name="connsiteX22" fmla="*/ 477801 w 955602"/>
                <a:gd name="connsiteY22" fmla="*/ 1147438 h 1147438"/>
                <a:gd name="connsiteX23" fmla="*/ 325850 w 955602"/>
                <a:gd name="connsiteY23" fmla="*/ 1139768 h 1147438"/>
                <a:gd name="connsiteX24" fmla="*/ 284921 w 955602"/>
                <a:gd name="connsiteY24" fmla="*/ 1135389 h 1147438"/>
                <a:gd name="connsiteX25" fmla="*/ 162846 w 955602"/>
                <a:gd name="connsiteY25" fmla="*/ 1116764 h 1147438"/>
                <a:gd name="connsiteX26" fmla="*/ 135218 w 955602"/>
                <a:gd name="connsiteY26" fmla="*/ 1111811 h 1147438"/>
                <a:gd name="connsiteX27" fmla="*/ 0 w 955602"/>
                <a:gd name="connsiteY27" fmla="*/ 1077056 h 1147438"/>
                <a:gd name="connsiteX28" fmla="*/ 3487 w 955602"/>
                <a:gd name="connsiteY28" fmla="*/ 1008023 h 1147438"/>
                <a:gd name="connsiteX29" fmla="*/ 8679 w 955602"/>
                <a:gd name="connsiteY29" fmla="*/ 967412 h 1147438"/>
                <a:gd name="connsiteX30" fmla="*/ 24046 w 955602"/>
                <a:gd name="connsiteY30" fmla="*/ 864610 h 1147438"/>
                <a:gd name="connsiteX31" fmla="*/ 34381 w 955602"/>
                <a:gd name="connsiteY31" fmla="*/ 814697 h 1147438"/>
                <a:gd name="connsiteX32" fmla="*/ 57089 w 955602"/>
                <a:gd name="connsiteY32" fmla="*/ 722865 h 1147438"/>
                <a:gd name="connsiteX33" fmla="*/ 71030 w 955602"/>
                <a:gd name="connsiteY33" fmla="*/ 674499 h 1147438"/>
                <a:gd name="connsiteX34" fmla="*/ 104442 w 955602"/>
                <a:gd name="connsiteY34" fmla="*/ 578694 h 1147438"/>
                <a:gd name="connsiteX35" fmla="*/ 118306 w 955602"/>
                <a:gd name="connsiteY35" fmla="*/ 541457 h 1147438"/>
                <a:gd name="connsiteX36" fmla="*/ 176071 w 955602"/>
                <a:gd name="connsiteY36" fmla="*/ 414740 h 1147438"/>
                <a:gd name="connsiteX37" fmla="*/ 187654 w 955602"/>
                <a:gd name="connsiteY37" fmla="*/ 393841 h 1147438"/>
                <a:gd name="connsiteX38" fmla="*/ 244726 w 955602"/>
                <a:gd name="connsiteY38" fmla="*/ 293908 h 1147438"/>
                <a:gd name="connsiteX39" fmla="*/ 270282 w 955602"/>
                <a:gd name="connsiteY39" fmla="*/ 254902 h 1147438"/>
                <a:gd name="connsiteX40" fmla="*/ 323635 w 955602"/>
                <a:gd name="connsiteY40" fmla="*/ 178449 h 1147438"/>
                <a:gd name="connsiteX41" fmla="*/ 353998 w 955602"/>
                <a:gd name="connsiteY41" fmla="*/ 138797 h 1147438"/>
                <a:gd name="connsiteX42" fmla="*/ 403453 w 955602"/>
                <a:gd name="connsiteY42" fmla="*/ 79972 h 1147438"/>
                <a:gd name="connsiteX43" fmla="*/ 460818 w 955602"/>
                <a:gd name="connsiteY43" fmla="*/ 16877 h 1147438"/>
                <a:gd name="connsiteX44" fmla="*/ 477802 w 955602"/>
                <a:gd name="connsiteY44" fmla="*/ 0 h 11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55602" h="1147438">
                  <a:moveTo>
                    <a:pt x="477802" y="0"/>
                  </a:moveTo>
                  <a:lnTo>
                    <a:pt x="494765" y="16857"/>
                  </a:lnTo>
                  <a:lnTo>
                    <a:pt x="552173" y="80000"/>
                  </a:lnTo>
                  <a:lnTo>
                    <a:pt x="599237" y="135981"/>
                  </a:lnTo>
                  <a:lnTo>
                    <a:pt x="638559" y="187894"/>
                  </a:lnTo>
                  <a:lnTo>
                    <a:pt x="684574" y="253832"/>
                  </a:lnTo>
                  <a:lnTo>
                    <a:pt x="719600" y="309184"/>
                  </a:lnTo>
                  <a:lnTo>
                    <a:pt x="759616" y="379251"/>
                  </a:lnTo>
                  <a:lnTo>
                    <a:pt x="789915" y="437519"/>
                  </a:lnTo>
                  <a:lnTo>
                    <a:pt x="823749" y="511739"/>
                  </a:lnTo>
                  <a:lnTo>
                    <a:pt x="848930" y="572300"/>
                  </a:lnTo>
                  <a:lnTo>
                    <a:pt x="876332" y="650870"/>
                  </a:lnTo>
                  <a:lnTo>
                    <a:pt x="896055" y="712923"/>
                  </a:lnTo>
                  <a:lnTo>
                    <a:pt x="916716" y="796478"/>
                  </a:lnTo>
                  <a:lnTo>
                    <a:pt x="930682" y="858762"/>
                  </a:lnTo>
                  <a:lnTo>
                    <a:pt x="944174" y="949022"/>
                  </a:lnTo>
                  <a:lnTo>
                    <a:pt x="952157" y="1008853"/>
                  </a:lnTo>
                  <a:lnTo>
                    <a:pt x="955602" y="1077056"/>
                  </a:lnTo>
                  <a:lnTo>
                    <a:pt x="865623" y="1100183"/>
                  </a:lnTo>
                  <a:lnTo>
                    <a:pt x="803483" y="1115128"/>
                  </a:lnTo>
                  <a:lnTo>
                    <a:pt x="696710" y="1131418"/>
                  </a:lnTo>
                  <a:lnTo>
                    <a:pt x="642952" y="1139102"/>
                  </a:lnTo>
                  <a:lnTo>
                    <a:pt x="477801" y="1147438"/>
                  </a:lnTo>
                  <a:lnTo>
                    <a:pt x="325850" y="1139768"/>
                  </a:lnTo>
                  <a:lnTo>
                    <a:pt x="284921" y="1135389"/>
                  </a:lnTo>
                  <a:lnTo>
                    <a:pt x="162846" y="1116764"/>
                  </a:lnTo>
                  <a:lnTo>
                    <a:pt x="135218" y="1111811"/>
                  </a:lnTo>
                  <a:lnTo>
                    <a:pt x="0" y="1077056"/>
                  </a:lnTo>
                  <a:lnTo>
                    <a:pt x="3487" y="1008023"/>
                  </a:lnTo>
                  <a:lnTo>
                    <a:pt x="8679" y="967412"/>
                  </a:lnTo>
                  <a:lnTo>
                    <a:pt x="24046" y="864610"/>
                  </a:lnTo>
                  <a:lnTo>
                    <a:pt x="34381" y="814697"/>
                  </a:lnTo>
                  <a:lnTo>
                    <a:pt x="57089" y="722865"/>
                  </a:lnTo>
                  <a:lnTo>
                    <a:pt x="71030" y="674499"/>
                  </a:lnTo>
                  <a:lnTo>
                    <a:pt x="104442" y="578694"/>
                  </a:lnTo>
                  <a:lnTo>
                    <a:pt x="118306" y="541457"/>
                  </a:lnTo>
                  <a:lnTo>
                    <a:pt x="176071" y="414740"/>
                  </a:lnTo>
                  <a:lnTo>
                    <a:pt x="187654" y="393841"/>
                  </a:lnTo>
                  <a:lnTo>
                    <a:pt x="244726" y="293908"/>
                  </a:lnTo>
                  <a:lnTo>
                    <a:pt x="270282" y="254902"/>
                  </a:lnTo>
                  <a:lnTo>
                    <a:pt x="323635" y="178449"/>
                  </a:lnTo>
                  <a:lnTo>
                    <a:pt x="353998" y="138797"/>
                  </a:lnTo>
                  <a:lnTo>
                    <a:pt x="403453" y="79972"/>
                  </a:lnTo>
                  <a:lnTo>
                    <a:pt x="460818" y="16877"/>
                  </a:lnTo>
                  <a:lnTo>
                    <a:pt x="477802" y="0"/>
                  </a:lnTo>
                  <a:close/>
                </a:path>
              </a:pathLst>
            </a:custGeom>
            <a:solidFill>
              <a:srgbClr val="FFFFFF">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defTabSz="93219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4" name="Freeform 33"/>
            <p:cNvSpPr/>
            <p:nvPr/>
          </p:nvSpPr>
          <p:spPr bwMode="auto">
            <a:xfrm>
              <a:off x="6425668" y="2391838"/>
              <a:ext cx="1967765" cy="1864269"/>
            </a:xfrm>
            <a:custGeom>
              <a:avLst/>
              <a:gdLst>
                <a:gd name="connsiteX0" fmla="*/ 477801 w 1659284"/>
                <a:gd name="connsiteY0" fmla="*/ 0 h 1572014"/>
                <a:gd name="connsiteX1" fmla="*/ 1597178 w 1659284"/>
                <a:gd name="connsiteY1" fmla="*/ 432331 h 1572014"/>
                <a:gd name="connsiteX2" fmla="*/ 1659284 w 1659284"/>
                <a:gd name="connsiteY2" fmla="*/ 494045 h 1572014"/>
                <a:gd name="connsiteX3" fmla="*/ 1557845 w 1659284"/>
                <a:gd name="connsiteY3" fmla="*/ 605616 h 1572014"/>
                <a:gd name="connsiteX4" fmla="*/ 1184278 w 1659284"/>
                <a:gd name="connsiteY4" fmla="*/ 1515069 h 1572014"/>
                <a:gd name="connsiteX5" fmla="*/ 1181760 w 1659284"/>
                <a:gd name="connsiteY5" fmla="*/ 1572014 h 1572014"/>
                <a:gd name="connsiteX6" fmla="*/ 1049703 w 1659284"/>
                <a:gd name="connsiteY6" fmla="*/ 1526904 h 1572014"/>
                <a:gd name="connsiteX7" fmla="*/ 3935 w 1659284"/>
                <a:gd name="connsiteY7" fmla="*/ 148287 h 1572014"/>
                <a:gd name="connsiteX8" fmla="*/ 0 w 1659284"/>
                <a:gd name="connsiteY8" fmla="*/ 70383 h 1572014"/>
                <a:gd name="connsiteX9" fmla="*/ 142285 w 1659284"/>
                <a:gd name="connsiteY9" fmla="*/ 33811 h 1572014"/>
                <a:gd name="connsiteX10" fmla="*/ 477801 w 1659284"/>
                <a:gd name="connsiteY10" fmla="*/ 0 h 157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9284" h="1572014">
                  <a:moveTo>
                    <a:pt x="477801" y="0"/>
                  </a:moveTo>
                  <a:cubicBezTo>
                    <a:pt x="908791" y="0"/>
                    <a:pt x="1301530" y="163716"/>
                    <a:pt x="1597178" y="432331"/>
                  </a:cubicBezTo>
                  <a:lnTo>
                    <a:pt x="1659284" y="494045"/>
                  </a:lnTo>
                  <a:lnTo>
                    <a:pt x="1557845" y="605616"/>
                  </a:lnTo>
                  <a:cubicBezTo>
                    <a:pt x="1350038" y="857331"/>
                    <a:pt x="1214833" y="1171161"/>
                    <a:pt x="1184278" y="1515069"/>
                  </a:cubicBezTo>
                  <a:lnTo>
                    <a:pt x="1181760" y="1572014"/>
                  </a:lnTo>
                  <a:lnTo>
                    <a:pt x="1049703" y="1526904"/>
                  </a:lnTo>
                  <a:cubicBezTo>
                    <a:pt x="482660" y="1303387"/>
                    <a:pt x="67876" y="777677"/>
                    <a:pt x="3935" y="148287"/>
                  </a:cubicBezTo>
                  <a:lnTo>
                    <a:pt x="0" y="70383"/>
                  </a:lnTo>
                  <a:lnTo>
                    <a:pt x="142285" y="33811"/>
                  </a:lnTo>
                  <a:cubicBezTo>
                    <a:pt x="250660" y="11642"/>
                    <a:pt x="362870" y="0"/>
                    <a:pt x="477801" y="0"/>
                  </a:cubicBez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defTabSz="93219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5" name="Freeform 34"/>
            <p:cNvSpPr/>
            <p:nvPr/>
          </p:nvSpPr>
          <p:spPr bwMode="auto">
            <a:xfrm>
              <a:off x="7820556" y="4252990"/>
              <a:ext cx="1144312" cy="1498232"/>
            </a:xfrm>
            <a:custGeom>
              <a:avLst/>
              <a:gdLst>
                <a:gd name="connsiteX0" fmla="*/ 960261 w 964921"/>
                <a:gd name="connsiteY0" fmla="*/ 0 h 1263360"/>
                <a:gd name="connsiteX1" fmla="*/ 964921 w 964921"/>
                <a:gd name="connsiteY1" fmla="*/ 92243 h 1263360"/>
                <a:gd name="connsiteX2" fmla="*/ 964921 w 964921"/>
                <a:gd name="connsiteY2" fmla="*/ 92251 h 1263360"/>
                <a:gd name="connsiteX3" fmla="*/ 956816 w 964921"/>
                <a:gd name="connsiteY3" fmla="*/ 252718 h 1263360"/>
                <a:gd name="connsiteX4" fmla="*/ 949954 w 964921"/>
                <a:gd name="connsiteY4" fmla="*/ 304146 h 1263360"/>
                <a:gd name="connsiteX5" fmla="*/ 933932 w 964921"/>
                <a:gd name="connsiteY5" fmla="*/ 409088 h 1263360"/>
                <a:gd name="connsiteX6" fmla="*/ 920746 w 964921"/>
                <a:gd name="connsiteY6" fmla="*/ 467895 h 1263360"/>
                <a:gd name="connsiteX7" fmla="*/ 896850 w 964921"/>
                <a:gd name="connsiteY7" fmla="*/ 560795 h 1263360"/>
                <a:gd name="connsiteX8" fmla="*/ 877973 w 964921"/>
                <a:gd name="connsiteY8" fmla="*/ 620190 h 1263360"/>
                <a:gd name="connsiteX9" fmla="*/ 845995 w 964921"/>
                <a:gd name="connsiteY9" fmla="*/ 707526 h 1263360"/>
                <a:gd name="connsiteX10" fmla="*/ 822321 w 964921"/>
                <a:gd name="connsiteY10" fmla="*/ 764461 h 1263360"/>
                <a:gd name="connsiteX11" fmla="*/ 781407 w 964921"/>
                <a:gd name="connsiteY11" fmla="*/ 849365 h 1263360"/>
                <a:gd name="connsiteX12" fmla="*/ 754450 w 964921"/>
                <a:gd name="connsiteY12" fmla="*/ 901204 h 1263360"/>
                <a:gd name="connsiteX13" fmla="*/ 701346 w 964921"/>
                <a:gd name="connsiteY13" fmla="*/ 988586 h 1263360"/>
                <a:gd name="connsiteX14" fmla="*/ 675044 w 964921"/>
                <a:gd name="connsiteY14" fmla="*/ 1030151 h 1263360"/>
                <a:gd name="connsiteX15" fmla="*/ 584760 w 964921"/>
                <a:gd name="connsiteY15" fmla="*/ 1150841 h 1263360"/>
                <a:gd name="connsiteX16" fmla="*/ 482461 w 964921"/>
                <a:gd name="connsiteY16" fmla="*/ 1263360 h 1263360"/>
                <a:gd name="connsiteX17" fmla="*/ 380161 w 964921"/>
                <a:gd name="connsiteY17" fmla="*/ 1150841 h 1263360"/>
                <a:gd name="connsiteX18" fmla="*/ 0 w 964921"/>
                <a:gd name="connsiteY18" fmla="*/ 92250 h 1263360"/>
                <a:gd name="connsiteX19" fmla="*/ 4076 w 964921"/>
                <a:gd name="connsiteY19" fmla="*/ 57 h 1263360"/>
                <a:gd name="connsiteX20" fmla="*/ 16837 w 964921"/>
                <a:gd name="connsiteY20" fmla="*/ 4416 h 1263360"/>
                <a:gd name="connsiteX21" fmla="*/ 129199 w 964921"/>
                <a:gd name="connsiteY21" fmla="*/ 32840 h 1263360"/>
                <a:gd name="connsiteX22" fmla="*/ 152108 w 964921"/>
                <a:gd name="connsiteY22" fmla="*/ 36948 h 1263360"/>
                <a:gd name="connsiteX23" fmla="*/ 167309 w 964921"/>
                <a:gd name="connsiteY23" fmla="*/ 40603 h 1263360"/>
                <a:gd name="connsiteX24" fmla="*/ 192912 w 964921"/>
                <a:gd name="connsiteY24" fmla="*/ 44263 h 1263360"/>
                <a:gd name="connsiteX25" fmla="*/ 244451 w 964921"/>
                <a:gd name="connsiteY25" fmla="*/ 53503 h 1263360"/>
                <a:gd name="connsiteX26" fmla="*/ 296570 w 964921"/>
                <a:gd name="connsiteY26" fmla="*/ 59080 h 1263360"/>
                <a:gd name="connsiteX27" fmla="*/ 322747 w 964921"/>
                <a:gd name="connsiteY27" fmla="*/ 62822 h 1263360"/>
                <a:gd name="connsiteX28" fmla="*/ 338510 w 964921"/>
                <a:gd name="connsiteY28" fmla="*/ 63568 h 1263360"/>
                <a:gd name="connsiteX29" fmla="*/ 362302 w 964921"/>
                <a:gd name="connsiteY29" fmla="*/ 66114 h 1263360"/>
                <a:gd name="connsiteX30" fmla="*/ 482461 w 964921"/>
                <a:gd name="connsiteY30" fmla="*/ 70382 h 1263360"/>
                <a:gd name="connsiteX31" fmla="*/ 817977 w 964921"/>
                <a:gd name="connsiteY31" fmla="*/ 36571 h 1263360"/>
                <a:gd name="connsiteX32" fmla="*/ 960261 w 964921"/>
                <a:gd name="connsiteY32" fmla="*/ 0 h 126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64921" h="1263360">
                  <a:moveTo>
                    <a:pt x="960261" y="0"/>
                  </a:moveTo>
                  <a:lnTo>
                    <a:pt x="964921" y="92243"/>
                  </a:lnTo>
                  <a:lnTo>
                    <a:pt x="964921" y="92251"/>
                  </a:lnTo>
                  <a:lnTo>
                    <a:pt x="956816" y="252718"/>
                  </a:lnTo>
                  <a:lnTo>
                    <a:pt x="949954" y="304146"/>
                  </a:lnTo>
                  <a:lnTo>
                    <a:pt x="933932" y="409088"/>
                  </a:lnTo>
                  <a:lnTo>
                    <a:pt x="920746" y="467895"/>
                  </a:lnTo>
                  <a:lnTo>
                    <a:pt x="896850" y="560795"/>
                  </a:lnTo>
                  <a:lnTo>
                    <a:pt x="877973" y="620190"/>
                  </a:lnTo>
                  <a:lnTo>
                    <a:pt x="845995" y="707526"/>
                  </a:lnTo>
                  <a:lnTo>
                    <a:pt x="822321" y="764461"/>
                  </a:lnTo>
                  <a:lnTo>
                    <a:pt x="781407" y="849365"/>
                  </a:lnTo>
                  <a:lnTo>
                    <a:pt x="754450" y="901204"/>
                  </a:lnTo>
                  <a:lnTo>
                    <a:pt x="701346" y="988586"/>
                  </a:lnTo>
                  <a:lnTo>
                    <a:pt x="675044" y="1030151"/>
                  </a:lnTo>
                  <a:lnTo>
                    <a:pt x="584760" y="1150841"/>
                  </a:lnTo>
                  <a:lnTo>
                    <a:pt x="482461" y="1263360"/>
                  </a:lnTo>
                  <a:lnTo>
                    <a:pt x="380161" y="1150841"/>
                  </a:lnTo>
                  <a:cubicBezTo>
                    <a:pt x="142667" y="863168"/>
                    <a:pt x="0" y="494364"/>
                    <a:pt x="0" y="92250"/>
                  </a:cubicBezTo>
                  <a:lnTo>
                    <a:pt x="4076" y="57"/>
                  </a:lnTo>
                  <a:lnTo>
                    <a:pt x="16837" y="4416"/>
                  </a:lnTo>
                  <a:cubicBezTo>
                    <a:pt x="53777" y="15152"/>
                    <a:pt x="91248" y="24643"/>
                    <a:pt x="129199" y="32840"/>
                  </a:cubicBezTo>
                  <a:lnTo>
                    <a:pt x="152108" y="36948"/>
                  </a:lnTo>
                  <a:lnTo>
                    <a:pt x="167309" y="40603"/>
                  </a:lnTo>
                  <a:lnTo>
                    <a:pt x="192912" y="44263"/>
                  </a:lnTo>
                  <a:lnTo>
                    <a:pt x="244451" y="53503"/>
                  </a:lnTo>
                  <a:lnTo>
                    <a:pt x="296570" y="59080"/>
                  </a:lnTo>
                  <a:lnTo>
                    <a:pt x="322747" y="62822"/>
                  </a:lnTo>
                  <a:lnTo>
                    <a:pt x="338510" y="63568"/>
                  </a:lnTo>
                  <a:lnTo>
                    <a:pt x="362302" y="66114"/>
                  </a:lnTo>
                  <a:cubicBezTo>
                    <a:pt x="401987" y="68943"/>
                    <a:pt x="442056" y="70382"/>
                    <a:pt x="482461" y="70382"/>
                  </a:cubicBezTo>
                  <a:cubicBezTo>
                    <a:pt x="597392" y="70382"/>
                    <a:pt x="709603" y="58740"/>
                    <a:pt x="817977" y="36571"/>
                  </a:cubicBezTo>
                  <a:lnTo>
                    <a:pt x="960261"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defTabSz="93219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35"/>
            <p:cNvSpPr/>
            <p:nvPr/>
          </p:nvSpPr>
          <p:spPr bwMode="auto">
            <a:xfrm>
              <a:off x="8395059" y="2396972"/>
              <a:ext cx="1967765" cy="1864026"/>
            </a:xfrm>
            <a:custGeom>
              <a:avLst/>
              <a:gdLst>
                <a:gd name="connsiteX0" fmla="*/ 1181483 w 1659284"/>
                <a:gd name="connsiteY0" fmla="*/ 0 h 1571809"/>
                <a:gd name="connsiteX1" fmla="*/ 1516999 w 1659284"/>
                <a:gd name="connsiteY1" fmla="*/ 33811 h 1571809"/>
                <a:gd name="connsiteX2" fmla="*/ 1659284 w 1659284"/>
                <a:gd name="connsiteY2" fmla="*/ 70383 h 1571809"/>
                <a:gd name="connsiteX3" fmla="*/ 1656042 w 1659284"/>
                <a:gd name="connsiteY3" fmla="*/ 134582 h 1571809"/>
                <a:gd name="connsiteX4" fmla="*/ 1645581 w 1659284"/>
                <a:gd name="connsiteY4" fmla="*/ 219043 h 1571809"/>
                <a:gd name="connsiteX5" fmla="*/ 1640074 w 1659284"/>
                <a:gd name="connsiteY5" fmla="*/ 258936 h 1571809"/>
                <a:gd name="connsiteX6" fmla="*/ 1614210 w 1659284"/>
                <a:gd name="connsiteY6" fmla="*/ 383374 h 1571809"/>
                <a:gd name="connsiteX7" fmla="*/ 1611505 w 1659284"/>
                <a:gd name="connsiteY7" fmla="*/ 392773 h 1571809"/>
                <a:gd name="connsiteX8" fmla="*/ 1578748 w 1659284"/>
                <a:gd name="connsiteY8" fmla="*/ 504150 h 1571809"/>
                <a:gd name="connsiteX9" fmla="*/ 1564317 w 1659284"/>
                <a:gd name="connsiteY9" fmla="*/ 543563 h 1571809"/>
                <a:gd name="connsiteX10" fmla="*/ 1537111 w 1659284"/>
                <a:gd name="connsiteY10" fmla="*/ 614459 h 1571809"/>
                <a:gd name="connsiteX11" fmla="*/ 1448781 w 1659284"/>
                <a:gd name="connsiteY11" fmla="*/ 794623 h 1571809"/>
                <a:gd name="connsiteX12" fmla="*/ 1430171 w 1659284"/>
                <a:gd name="connsiteY12" fmla="*/ 826755 h 1571809"/>
                <a:gd name="connsiteX13" fmla="*/ 1318820 w 1659284"/>
                <a:gd name="connsiteY13" fmla="*/ 991600 h 1571809"/>
                <a:gd name="connsiteX14" fmla="*/ 1299394 w 1659284"/>
                <a:gd name="connsiteY14" fmla="*/ 1015567 h 1571809"/>
                <a:gd name="connsiteX15" fmla="*/ 1160914 w 1659284"/>
                <a:gd name="connsiteY15" fmla="*/ 1170032 h 1571809"/>
                <a:gd name="connsiteX16" fmla="*/ 1157845 w 1659284"/>
                <a:gd name="connsiteY16" fmla="*/ 1172803 h 1571809"/>
                <a:gd name="connsiteX17" fmla="*/ 1000622 w 1659284"/>
                <a:gd name="connsiteY17" fmla="*/ 1306192 h 1571809"/>
                <a:gd name="connsiteX18" fmla="*/ 978114 w 1659284"/>
                <a:gd name="connsiteY18" fmla="*/ 1323548 h 1571809"/>
                <a:gd name="connsiteX19" fmla="*/ 809411 w 1659284"/>
                <a:gd name="connsiteY19" fmla="*/ 1430870 h 1571809"/>
                <a:gd name="connsiteX20" fmla="*/ 776906 w 1659284"/>
                <a:gd name="connsiteY20" fmla="*/ 1448646 h 1571809"/>
                <a:gd name="connsiteX21" fmla="*/ 594473 w 1659284"/>
                <a:gd name="connsiteY21" fmla="*/ 1531875 h 1571809"/>
                <a:gd name="connsiteX22" fmla="*/ 533243 w 1659284"/>
                <a:gd name="connsiteY22" fmla="*/ 1553641 h 1571809"/>
                <a:gd name="connsiteX23" fmla="*/ 481952 w 1659284"/>
                <a:gd name="connsiteY23" fmla="*/ 1570668 h 1571809"/>
                <a:gd name="connsiteX24" fmla="*/ 477514 w 1659284"/>
                <a:gd name="connsiteY24" fmla="*/ 1571809 h 1571809"/>
                <a:gd name="connsiteX25" fmla="*/ 475005 w 1659284"/>
                <a:gd name="connsiteY25" fmla="*/ 1515070 h 1571809"/>
                <a:gd name="connsiteX26" fmla="*/ 473494 w 1659284"/>
                <a:gd name="connsiteY26" fmla="*/ 1503741 h 1571809"/>
                <a:gd name="connsiteX27" fmla="*/ 473004 w 1659284"/>
                <a:gd name="connsiteY27" fmla="*/ 1494051 h 1571809"/>
                <a:gd name="connsiteX28" fmla="*/ 465521 w 1659284"/>
                <a:gd name="connsiteY28" fmla="*/ 1443988 h 1571809"/>
                <a:gd name="connsiteX29" fmla="*/ 465512 w 1659284"/>
                <a:gd name="connsiteY29" fmla="*/ 1443923 h 1571809"/>
                <a:gd name="connsiteX30" fmla="*/ 465511 w 1659284"/>
                <a:gd name="connsiteY30" fmla="*/ 1443912 h 1571809"/>
                <a:gd name="connsiteX31" fmla="*/ 455597 w 1659284"/>
                <a:gd name="connsiteY31" fmla="*/ 1369616 h 1571809"/>
                <a:gd name="connsiteX32" fmla="*/ 452020 w 1659284"/>
                <a:gd name="connsiteY32" fmla="*/ 1353664 h 1571809"/>
                <a:gd name="connsiteX33" fmla="*/ 452020 w 1659284"/>
                <a:gd name="connsiteY33" fmla="*/ 1353663 h 1571809"/>
                <a:gd name="connsiteX34" fmla="*/ 452018 w 1659284"/>
                <a:gd name="connsiteY34" fmla="*/ 1353651 h 1571809"/>
                <a:gd name="connsiteX35" fmla="*/ 449824 w 1659284"/>
                <a:gd name="connsiteY35" fmla="*/ 1338978 h 1571809"/>
                <a:gd name="connsiteX36" fmla="*/ 438064 w 1659284"/>
                <a:gd name="connsiteY36" fmla="*/ 1291420 h 1571809"/>
                <a:gd name="connsiteX37" fmla="*/ 423934 w 1659284"/>
                <a:gd name="connsiteY37" fmla="*/ 1228405 h 1571809"/>
                <a:gd name="connsiteX38" fmla="*/ 417395 w 1659284"/>
                <a:gd name="connsiteY38" fmla="*/ 1207830 h 1571809"/>
                <a:gd name="connsiteX39" fmla="*/ 417393 w 1659284"/>
                <a:gd name="connsiteY39" fmla="*/ 1207824 h 1571809"/>
                <a:gd name="connsiteX40" fmla="*/ 417388 w 1659284"/>
                <a:gd name="connsiteY40" fmla="*/ 1207808 h 1571809"/>
                <a:gd name="connsiteX41" fmla="*/ 412716 w 1659284"/>
                <a:gd name="connsiteY41" fmla="*/ 1188915 h 1571809"/>
                <a:gd name="connsiteX42" fmla="*/ 397677 w 1659284"/>
                <a:gd name="connsiteY42" fmla="*/ 1145793 h 1571809"/>
                <a:gd name="connsiteX43" fmla="*/ 397670 w 1659284"/>
                <a:gd name="connsiteY43" fmla="*/ 1145771 h 1571809"/>
                <a:gd name="connsiteX44" fmla="*/ 397670 w 1659284"/>
                <a:gd name="connsiteY44" fmla="*/ 1145770 h 1571809"/>
                <a:gd name="connsiteX45" fmla="*/ 380579 w 1659284"/>
                <a:gd name="connsiteY45" fmla="*/ 1091998 h 1571809"/>
                <a:gd name="connsiteX46" fmla="*/ 370264 w 1659284"/>
                <a:gd name="connsiteY46" fmla="*/ 1067191 h 1571809"/>
                <a:gd name="connsiteX47" fmla="*/ 362368 w 1659284"/>
                <a:gd name="connsiteY47" fmla="*/ 1044550 h 1571809"/>
                <a:gd name="connsiteX48" fmla="*/ 345093 w 1659284"/>
                <a:gd name="connsiteY48" fmla="*/ 1006655 h 1571809"/>
                <a:gd name="connsiteX49" fmla="*/ 345087 w 1659284"/>
                <a:gd name="connsiteY49" fmla="*/ 1006640 h 1571809"/>
                <a:gd name="connsiteX50" fmla="*/ 345087 w 1659284"/>
                <a:gd name="connsiteY50" fmla="*/ 1006639 h 1571809"/>
                <a:gd name="connsiteX51" fmla="*/ 326091 w 1659284"/>
                <a:gd name="connsiteY51" fmla="*/ 960955 h 1571809"/>
                <a:gd name="connsiteX52" fmla="*/ 311249 w 1659284"/>
                <a:gd name="connsiteY52" fmla="*/ 932412 h 1571809"/>
                <a:gd name="connsiteX53" fmla="*/ 299470 w 1659284"/>
                <a:gd name="connsiteY53" fmla="*/ 906573 h 1571809"/>
                <a:gd name="connsiteX54" fmla="*/ 280959 w 1659284"/>
                <a:gd name="connsiteY54" fmla="*/ 874160 h 1571809"/>
                <a:gd name="connsiteX55" fmla="*/ 261031 w 1659284"/>
                <a:gd name="connsiteY55" fmla="*/ 835837 h 1571809"/>
                <a:gd name="connsiteX56" fmla="*/ 240932 w 1659284"/>
                <a:gd name="connsiteY56" fmla="*/ 804075 h 1571809"/>
                <a:gd name="connsiteX57" fmla="*/ 224712 w 1659284"/>
                <a:gd name="connsiteY57" fmla="*/ 775674 h 1571809"/>
                <a:gd name="connsiteX58" fmla="*/ 205920 w 1659284"/>
                <a:gd name="connsiteY58" fmla="*/ 748745 h 1571809"/>
                <a:gd name="connsiteX59" fmla="*/ 205912 w 1659284"/>
                <a:gd name="connsiteY59" fmla="*/ 748733 h 1571809"/>
                <a:gd name="connsiteX60" fmla="*/ 205908 w 1659284"/>
                <a:gd name="connsiteY60" fmla="*/ 748726 h 1571809"/>
                <a:gd name="connsiteX61" fmla="*/ 185960 w 1659284"/>
                <a:gd name="connsiteY61" fmla="*/ 717204 h 1571809"/>
                <a:gd name="connsiteX62" fmla="*/ 159900 w 1659284"/>
                <a:gd name="connsiteY62" fmla="*/ 682799 h 1571809"/>
                <a:gd name="connsiteX63" fmla="*/ 159897 w 1659284"/>
                <a:gd name="connsiteY63" fmla="*/ 682795 h 1571809"/>
                <a:gd name="connsiteX64" fmla="*/ 159890 w 1659284"/>
                <a:gd name="connsiteY64" fmla="*/ 682786 h 1571809"/>
                <a:gd name="connsiteX65" fmla="*/ 138783 w 1659284"/>
                <a:gd name="connsiteY65" fmla="*/ 652540 h 1571809"/>
                <a:gd name="connsiteX66" fmla="*/ 120576 w 1659284"/>
                <a:gd name="connsiteY66" fmla="*/ 630883 h 1571809"/>
                <a:gd name="connsiteX67" fmla="*/ 101438 w 1659284"/>
                <a:gd name="connsiteY67" fmla="*/ 605617 h 1571809"/>
                <a:gd name="connsiteX68" fmla="*/ 73508 w 1659284"/>
                <a:gd name="connsiteY68" fmla="*/ 574897 h 1571809"/>
                <a:gd name="connsiteX69" fmla="*/ 42373 w 1659284"/>
                <a:gd name="connsiteY69" fmla="*/ 537863 h 1571809"/>
                <a:gd name="connsiteX70" fmla="*/ 16108 w 1659284"/>
                <a:gd name="connsiteY70" fmla="*/ 511763 h 1571809"/>
                <a:gd name="connsiteX71" fmla="*/ 16103 w 1659284"/>
                <a:gd name="connsiteY71" fmla="*/ 511758 h 1571809"/>
                <a:gd name="connsiteX72" fmla="*/ 16098 w 1659284"/>
                <a:gd name="connsiteY72" fmla="*/ 511753 h 1571809"/>
                <a:gd name="connsiteX73" fmla="*/ 0 w 1659284"/>
                <a:gd name="connsiteY73" fmla="*/ 494047 h 1571809"/>
                <a:gd name="connsiteX74" fmla="*/ 31893 w 1659284"/>
                <a:gd name="connsiteY74" fmla="*/ 462354 h 1571809"/>
                <a:gd name="connsiteX75" fmla="*/ 94866 w 1659284"/>
                <a:gd name="connsiteY75" fmla="*/ 405141 h 1571809"/>
                <a:gd name="connsiteX76" fmla="*/ 148854 w 1659284"/>
                <a:gd name="connsiteY76" fmla="*/ 360333 h 1571809"/>
                <a:gd name="connsiteX77" fmla="*/ 217287 w 1659284"/>
                <a:gd name="connsiteY77" fmla="*/ 309178 h 1571809"/>
                <a:gd name="connsiteX78" fmla="*/ 274965 w 1659284"/>
                <a:gd name="connsiteY78" fmla="*/ 269469 h 1571809"/>
                <a:gd name="connsiteX79" fmla="*/ 348742 w 1659284"/>
                <a:gd name="connsiteY79" fmla="*/ 224664 h 1571809"/>
                <a:gd name="connsiteX80" fmla="*/ 409477 w 1659284"/>
                <a:gd name="connsiteY80" fmla="*/ 190488 h 1571809"/>
                <a:gd name="connsiteX81" fmla="*/ 488707 w 1659284"/>
                <a:gd name="connsiteY81" fmla="*/ 152335 h 1571809"/>
                <a:gd name="connsiteX82" fmla="*/ 551620 w 1659284"/>
                <a:gd name="connsiteY82" fmla="*/ 124139 h 1571809"/>
                <a:gd name="connsiteX83" fmla="*/ 636876 w 1659284"/>
                <a:gd name="connsiteY83" fmla="*/ 92946 h 1571809"/>
                <a:gd name="connsiteX84" fmla="*/ 700646 w 1659284"/>
                <a:gd name="connsiteY84" fmla="*/ 71163 h 1571809"/>
                <a:gd name="connsiteX85" fmla="*/ 793631 w 1659284"/>
                <a:gd name="connsiteY85" fmla="*/ 47263 h 1571809"/>
                <a:gd name="connsiteX86" fmla="*/ 855812 w 1659284"/>
                <a:gd name="connsiteY86" fmla="*/ 32308 h 1571809"/>
                <a:gd name="connsiteX87" fmla="*/ 962470 w 1659284"/>
                <a:gd name="connsiteY87" fmla="*/ 16036 h 1571809"/>
                <a:gd name="connsiteX88" fmla="*/ 1016344 w 1659284"/>
                <a:gd name="connsiteY88" fmla="*/ 8335 h 1571809"/>
                <a:gd name="connsiteX89" fmla="*/ 1181166 w 1659284"/>
                <a:gd name="connsiteY89" fmla="*/ 15 h 1571809"/>
                <a:gd name="connsiteX90" fmla="*/ 1181483 w 1659284"/>
                <a:gd name="connsiteY90" fmla="*/ 0 h 157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659284" h="1571809">
                  <a:moveTo>
                    <a:pt x="1181483" y="0"/>
                  </a:moveTo>
                  <a:cubicBezTo>
                    <a:pt x="1296414" y="0"/>
                    <a:pt x="1408625" y="11642"/>
                    <a:pt x="1516999" y="33811"/>
                  </a:cubicBezTo>
                  <a:lnTo>
                    <a:pt x="1659284" y="70383"/>
                  </a:lnTo>
                  <a:lnTo>
                    <a:pt x="1656042" y="134582"/>
                  </a:lnTo>
                  <a:lnTo>
                    <a:pt x="1645581" y="219043"/>
                  </a:lnTo>
                  <a:lnTo>
                    <a:pt x="1640074" y="258936"/>
                  </a:lnTo>
                  <a:lnTo>
                    <a:pt x="1614210" y="383374"/>
                  </a:lnTo>
                  <a:lnTo>
                    <a:pt x="1611505" y="392773"/>
                  </a:lnTo>
                  <a:lnTo>
                    <a:pt x="1578748" y="504150"/>
                  </a:lnTo>
                  <a:lnTo>
                    <a:pt x="1564317" y="543563"/>
                  </a:lnTo>
                  <a:lnTo>
                    <a:pt x="1537111" y="614459"/>
                  </a:lnTo>
                  <a:lnTo>
                    <a:pt x="1448781" y="794623"/>
                  </a:lnTo>
                  <a:lnTo>
                    <a:pt x="1430171" y="826755"/>
                  </a:lnTo>
                  <a:lnTo>
                    <a:pt x="1318820" y="991600"/>
                  </a:lnTo>
                  <a:lnTo>
                    <a:pt x="1299394" y="1015567"/>
                  </a:lnTo>
                  <a:lnTo>
                    <a:pt x="1160914" y="1170032"/>
                  </a:lnTo>
                  <a:lnTo>
                    <a:pt x="1157845" y="1172803"/>
                  </a:lnTo>
                  <a:lnTo>
                    <a:pt x="1000622" y="1306192"/>
                  </a:lnTo>
                  <a:lnTo>
                    <a:pt x="978114" y="1323548"/>
                  </a:lnTo>
                  <a:lnTo>
                    <a:pt x="809411" y="1430870"/>
                  </a:lnTo>
                  <a:lnTo>
                    <a:pt x="776906" y="1448646"/>
                  </a:lnTo>
                  <a:lnTo>
                    <a:pt x="594473" y="1531875"/>
                  </a:lnTo>
                  <a:lnTo>
                    <a:pt x="533243" y="1553641"/>
                  </a:lnTo>
                  <a:lnTo>
                    <a:pt x="481952" y="1570668"/>
                  </a:lnTo>
                  <a:lnTo>
                    <a:pt x="477514" y="1571809"/>
                  </a:lnTo>
                  <a:lnTo>
                    <a:pt x="475005" y="1515070"/>
                  </a:lnTo>
                  <a:lnTo>
                    <a:pt x="473494" y="1503741"/>
                  </a:lnTo>
                  <a:lnTo>
                    <a:pt x="473004" y="1494051"/>
                  </a:lnTo>
                  <a:lnTo>
                    <a:pt x="465521" y="1443988"/>
                  </a:lnTo>
                  <a:lnTo>
                    <a:pt x="465512" y="1443923"/>
                  </a:lnTo>
                  <a:lnTo>
                    <a:pt x="465511" y="1443912"/>
                  </a:lnTo>
                  <a:lnTo>
                    <a:pt x="455597" y="1369616"/>
                  </a:lnTo>
                  <a:lnTo>
                    <a:pt x="452020" y="1353664"/>
                  </a:lnTo>
                  <a:lnTo>
                    <a:pt x="452020" y="1353663"/>
                  </a:lnTo>
                  <a:lnTo>
                    <a:pt x="452018" y="1353651"/>
                  </a:lnTo>
                  <a:lnTo>
                    <a:pt x="449824" y="1338978"/>
                  </a:lnTo>
                  <a:lnTo>
                    <a:pt x="438064" y="1291420"/>
                  </a:lnTo>
                  <a:lnTo>
                    <a:pt x="423934" y="1228405"/>
                  </a:lnTo>
                  <a:lnTo>
                    <a:pt x="417395" y="1207830"/>
                  </a:lnTo>
                  <a:lnTo>
                    <a:pt x="417393" y="1207824"/>
                  </a:lnTo>
                  <a:lnTo>
                    <a:pt x="417388" y="1207808"/>
                  </a:lnTo>
                  <a:lnTo>
                    <a:pt x="412716" y="1188915"/>
                  </a:lnTo>
                  <a:lnTo>
                    <a:pt x="397677" y="1145793"/>
                  </a:lnTo>
                  <a:lnTo>
                    <a:pt x="397670" y="1145771"/>
                  </a:lnTo>
                  <a:lnTo>
                    <a:pt x="397670" y="1145770"/>
                  </a:lnTo>
                  <a:lnTo>
                    <a:pt x="380579" y="1091998"/>
                  </a:lnTo>
                  <a:lnTo>
                    <a:pt x="370264" y="1067191"/>
                  </a:lnTo>
                  <a:lnTo>
                    <a:pt x="362368" y="1044550"/>
                  </a:lnTo>
                  <a:lnTo>
                    <a:pt x="345093" y="1006655"/>
                  </a:lnTo>
                  <a:lnTo>
                    <a:pt x="345087" y="1006640"/>
                  </a:lnTo>
                  <a:lnTo>
                    <a:pt x="345087" y="1006639"/>
                  </a:lnTo>
                  <a:lnTo>
                    <a:pt x="326091" y="960955"/>
                  </a:lnTo>
                  <a:lnTo>
                    <a:pt x="311249" y="932412"/>
                  </a:lnTo>
                  <a:lnTo>
                    <a:pt x="299470" y="906573"/>
                  </a:lnTo>
                  <a:lnTo>
                    <a:pt x="280959" y="874160"/>
                  </a:lnTo>
                  <a:lnTo>
                    <a:pt x="261031" y="835837"/>
                  </a:lnTo>
                  <a:lnTo>
                    <a:pt x="240932" y="804075"/>
                  </a:lnTo>
                  <a:lnTo>
                    <a:pt x="224712" y="775674"/>
                  </a:lnTo>
                  <a:lnTo>
                    <a:pt x="205920" y="748745"/>
                  </a:lnTo>
                  <a:lnTo>
                    <a:pt x="205912" y="748733"/>
                  </a:lnTo>
                  <a:lnTo>
                    <a:pt x="205908" y="748726"/>
                  </a:lnTo>
                  <a:lnTo>
                    <a:pt x="185960" y="717204"/>
                  </a:lnTo>
                  <a:lnTo>
                    <a:pt x="159900" y="682799"/>
                  </a:lnTo>
                  <a:lnTo>
                    <a:pt x="159897" y="682795"/>
                  </a:lnTo>
                  <a:lnTo>
                    <a:pt x="159890" y="682786"/>
                  </a:lnTo>
                  <a:lnTo>
                    <a:pt x="138783" y="652540"/>
                  </a:lnTo>
                  <a:lnTo>
                    <a:pt x="120576" y="630883"/>
                  </a:lnTo>
                  <a:lnTo>
                    <a:pt x="101438" y="605617"/>
                  </a:lnTo>
                  <a:lnTo>
                    <a:pt x="73508" y="574897"/>
                  </a:lnTo>
                  <a:lnTo>
                    <a:pt x="42373" y="537863"/>
                  </a:lnTo>
                  <a:lnTo>
                    <a:pt x="16108" y="511763"/>
                  </a:lnTo>
                  <a:lnTo>
                    <a:pt x="16103" y="511758"/>
                  </a:lnTo>
                  <a:lnTo>
                    <a:pt x="16098" y="511753"/>
                  </a:lnTo>
                  <a:lnTo>
                    <a:pt x="0" y="494047"/>
                  </a:lnTo>
                  <a:lnTo>
                    <a:pt x="31893" y="462354"/>
                  </a:lnTo>
                  <a:lnTo>
                    <a:pt x="94866" y="405141"/>
                  </a:lnTo>
                  <a:lnTo>
                    <a:pt x="148854" y="360333"/>
                  </a:lnTo>
                  <a:lnTo>
                    <a:pt x="217287" y="309178"/>
                  </a:lnTo>
                  <a:lnTo>
                    <a:pt x="274965" y="269469"/>
                  </a:lnTo>
                  <a:lnTo>
                    <a:pt x="348742" y="224664"/>
                  </a:lnTo>
                  <a:lnTo>
                    <a:pt x="409477" y="190488"/>
                  </a:lnTo>
                  <a:lnTo>
                    <a:pt x="488707" y="152335"/>
                  </a:lnTo>
                  <a:lnTo>
                    <a:pt x="551620" y="124139"/>
                  </a:lnTo>
                  <a:lnTo>
                    <a:pt x="636876" y="92946"/>
                  </a:lnTo>
                  <a:lnTo>
                    <a:pt x="700646" y="71163"/>
                  </a:lnTo>
                  <a:lnTo>
                    <a:pt x="793631" y="47263"/>
                  </a:lnTo>
                  <a:lnTo>
                    <a:pt x="855812" y="32308"/>
                  </a:lnTo>
                  <a:lnTo>
                    <a:pt x="962470" y="16036"/>
                  </a:lnTo>
                  <a:lnTo>
                    <a:pt x="1016344" y="8335"/>
                  </a:lnTo>
                  <a:lnTo>
                    <a:pt x="1181166" y="15"/>
                  </a:lnTo>
                  <a:lnTo>
                    <a:pt x="1181483"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defTabSz="93219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grpSp>
      <p:sp>
        <p:nvSpPr>
          <p:cNvPr id="17" name="Rectangle 16"/>
          <p:cNvSpPr/>
          <p:nvPr/>
        </p:nvSpPr>
        <p:spPr>
          <a:xfrm>
            <a:off x="7239000" y="2667001"/>
            <a:ext cx="2220480" cy="535531"/>
          </a:xfrm>
          <a:prstGeom prst="rect">
            <a:avLst/>
          </a:prstGeom>
        </p:spPr>
        <p:txBody>
          <a:bodyPr wrap="none">
            <a:spAutoFit/>
          </a:bodyPr>
          <a:lstStyle/>
          <a:p>
            <a:pPr defTabSz="932192" fontAlgn="base">
              <a:lnSpc>
                <a:spcPct val="90000"/>
              </a:lnSpc>
              <a:spcBef>
                <a:spcPct val="0"/>
              </a:spcBef>
              <a:spcAft>
                <a:spcPct val="0"/>
              </a:spcAft>
            </a:pPr>
            <a:r>
              <a:rPr lang="en-US" sz="3200" dirty="0">
                <a:solidFill>
                  <a:prstClr val="white"/>
                </a:solidFill>
                <a:latin typeface="Segoe UI Light"/>
                <a:ea typeface="Segoe UI" pitchFamily="34" charset="0"/>
                <a:cs typeface="Segoe UI" pitchFamily="34" charset="0"/>
              </a:rPr>
              <a:t>Hyper-scale</a:t>
            </a:r>
          </a:p>
        </p:txBody>
      </p:sp>
      <p:pic>
        <p:nvPicPr>
          <p:cNvPr id="2" name="Picture 1"/>
          <p:cNvPicPr>
            <a:picLocks noChangeAspect="1"/>
          </p:cNvPicPr>
          <p:nvPr/>
        </p:nvPicPr>
        <p:blipFill>
          <a:blip r:embed="rId3"/>
          <a:stretch>
            <a:fillRect/>
          </a:stretch>
        </p:blipFill>
        <p:spPr>
          <a:xfrm>
            <a:off x="6667960" y="3906642"/>
            <a:ext cx="571040" cy="741558"/>
          </a:xfrm>
          <a:prstGeom prst="rect">
            <a:avLst/>
          </a:prstGeom>
        </p:spPr>
      </p:pic>
      <p:pic>
        <p:nvPicPr>
          <p:cNvPr id="19" name="Picture 18"/>
          <p:cNvPicPr>
            <a:picLocks noChangeAspect="1"/>
          </p:cNvPicPr>
          <p:nvPr/>
        </p:nvPicPr>
        <p:blipFill>
          <a:blip r:embed="rId4"/>
          <a:stretch>
            <a:fillRect/>
          </a:stretch>
        </p:blipFill>
        <p:spPr>
          <a:xfrm>
            <a:off x="8013588" y="1962889"/>
            <a:ext cx="749412" cy="593646"/>
          </a:xfrm>
          <a:prstGeom prst="rect">
            <a:avLst/>
          </a:prstGeom>
        </p:spPr>
      </p:pic>
    </p:spTree>
    <p:extLst>
      <p:ext uri="{BB962C8B-B14F-4D97-AF65-F5344CB8AC3E}">
        <p14:creationId xmlns:p14="http://schemas.microsoft.com/office/powerpoint/2010/main" val="383842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6999336" y="2241344"/>
            <a:ext cx="3159073" cy="1203242"/>
            <a:chOff x="6992340" y="2285791"/>
            <a:chExt cx="3222419" cy="1227370"/>
          </a:xfrm>
          <a:solidFill>
            <a:srgbClr val="0072C6"/>
          </a:solidFill>
        </p:grpSpPr>
        <p:sp>
          <p:nvSpPr>
            <p:cNvPr id="47" name="Freeform 6"/>
            <p:cNvSpPr>
              <a:spLocks/>
            </p:cNvSpPr>
            <p:nvPr/>
          </p:nvSpPr>
          <p:spPr bwMode="auto">
            <a:xfrm flipH="1">
              <a:off x="6992340" y="2381956"/>
              <a:ext cx="2790499" cy="1131205"/>
            </a:xfrm>
            <a:custGeom>
              <a:avLst/>
              <a:gdLst>
                <a:gd name="T0" fmla="*/ 349 w 391"/>
                <a:gd name="T1" fmla="*/ 74 h 158"/>
                <a:gd name="T2" fmla="*/ 342 w 391"/>
                <a:gd name="T3" fmla="*/ 75 h 158"/>
                <a:gd name="T4" fmla="*/ 263 w 391"/>
                <a:gd name="T5" fmla="*/ 0 h 158"/>
                <a:gd name="T6" fmla="*/ 186 w 391"/>
                <a:gd name="T7" fmla="*/ 59 h 158"/>
                <a:gd name="T8" fmla="*/ 145 w 391"/>
                <a:gd name="T9" fmla="*/ 41 h 158"/>
                <a:gd name="T10" fmla="*/ 86 w 391"/>
                <a:gd name="T11" fmla="*/ 94 h 158"/>
                <a:gd name="T12" fmla="*/ 59 w 391"/>
                <a:gd name="T13" fmla="*/ 107 h 158"/>
                <a:gd name="T14" fmla="*/ 32 w 391"/>
                <a:gd name="T15" fmla="*/ 93 h 158"/>
                <a:gd name="T16" fmla="*/ 0 w 391"/>
                <a:gd name="T17" fmla="*/ 126 h 158"/>
                <a:gd name="T18" fmla="*/ 32 w 391"/>
                <a:gd name="T19" fmla="*/ 158 h 158"/>
                <a:gd name="T20" fmla="*/ 41 w 391"/>
                <a:gd name="T21" fmla="*/ 158 h 158"/>
                <a:gd name="T22" fmla="*/ 148 w 391"/>
                <a:gd name="T23" fmla="*/ 158 h 158"/>
                <a:gd name="T24" fmla="*/ 208 w 391"/>
                <a:gd name="T25" fmla="*/ 158 h 158"/>
                <a:gd name="T26" fmla="*/ 351 w 391"/>
                <a:gd name="T27" fmla="*/ 158 h 158"/>
                <a:gd name="T28" fmla="*/ 351 w 391"/>
                <a:gd name="T29" fmla="*/ 158 h 158"/>
                <a:gd name="T30" fmla="*/ 391 w 391"/>
                <a:gd name="T31" fmla="*/ 116 h 158"/>
                <a:gd name="T32" fmla="*/ 349 w 391"/>
                <a:gd name="T33" fmla="*/ 7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8">
                  <a:moveTo>
                    <a:pt x="349" y="74"/>
                  </a:moveTo>
                  <a:cubicBezTo>
                    <a:pt x="347" y="74"/>
                    <a:pt x="344" y="75"/>
                    <a:pt x="342" y="75"/>
                  </a:cubicBezTo>
                  <a:cubicBezTo>
                    <a:pt x="340" y="33"/>
                    <a:pt x="305" y="0"/>
                    <a:pt x="263" y="0"/>
                  </a:cubicBezTo>
                  <a:cubicBezTo>
                    <a:pt x="226" y="0"/>
                    <a:pt x="195" y="25"/>
                    <a:pt x="186" y="59"/>
                  </a:cubicBezTo>
                  <a:cubicBezTo>
                    <a:pt x="176" y="48"/>
                    <a:pt x="161" y="41"/>
                    <a:pt x="145" y="41"/>
                  </a:cubicBezTo>
                  <a:cubicBezTo>
                    <a:pt x="114" y="41"/>
                    <a:pt x="89" y="64"/>
                    <a:pt x="86" y="94"/>
                  </a:cubicBezTo>
                  <a:cubicBezTo>
                    <a:pt x="76" y="95"/>
                    <a:pt x="66" y="100"/>
                    <a:pt x="59" y="107"/>
                  </a:cubicBezTo>
                  <a:cubicBezTo>
                    <a:pt x="53" y="98"/>
                    <a:pt x="43" y="93"/>
                    <a:pt x="32" y="93"/>
                  </a:cubicBezTo>
                  <a:cubicBezTo>
                    <a:pt x="14" y="93"/>
                    <a:pt x="0" y="108"/>
                    <a:pt x="0" y="126"/>
                  </a:cubicBezTo>
                  <a:cubicBezTo>
                    <a:pt x="0" y="144"/>
                    <a:pt x="14" y="158"/>
                    <a:pt x="32" y="158"/>
                  </a:cubicBezTo>
                  <a:cubicBezTo>
                    <a:pt x="41" y="158"/>
                    <a:pt x="41" y="158"/>
                    <a:pt x="41" y="158"/>
                  </a:cubicBezTo>
                  <a:cubicBezTo>
                    <a:pt x="148" y="158"/>
                    <a:pt x="148" y="158"/>
                    <a:pt x="148" y="158"/>
                  </a:cubicBezTo>
                  <a:cubicBezTo>
                    <a:pt x="208" y="158"/>
                    <a:pt x="208" y="158"/>
                    <a:pt x="208" y="158"/>
                  </a:cubicBezTo>
                  <a:cubicBezTo>
                    <a:pt x="351" y="158"/>
                    <a:pt x="351" y="158"/>
                    <a:pt x="351" y="158"/>
                  </a:cubicBezTo>
                  <a:cubicBezTo>
                    <a:pt x="351" y="158"/>
                    <a:pt x="351" y="158"/>
                    <a:pt x="351" y="158"/>
                  </a:cubicBezTo>
                  <a:cubicBezTo>
                    <a:pt x="373" y="157"/>
                    <a:pt x="391" y="139"/>
                    <a:pt x="391" y="116"/>
                  </a:cubicBezTo>
                  <a:cubicBezTo>
                    <a:pt x="391" y="93"/>
                    <a:pt x="372" y="74"/>
                    <a:pt x="349" y="74"/>
                  </a:cubicBezTo>
                  <a:close/>
                </a:path>
              </a:pathLst>
            </a:custGeom>
            <a:grpFill/>
            <a:ln>
              <a:noFill/>
            </a:ln>
            <a:effectLst/>
            <a:extLst/>
          </p:spPr>
          <p:txBody>
            <a:bodyPr vert="horz" wrap="square" lIns="89642" tIns="44821" rIns="89642" bIns="44821" numCol="1" anchor="t" anchorCtr="0" compatLnSpc="1">
              <a:prstTxWarp prst="textNoShape">
                <a:avLst/>
              </a:prstTxWarp>
              <a:noAutofit/>
            </a:bodyPr>
            <a:lstStyle/>
            <a:p>
              <a:pPr algn="ctr" defTabSz="896386" fontAlgn="base">
                <a:defRPr/>
              </a:pPr>
              <a:endParaRPr lang="en-US" sz="1568" kern="0" dirty="0">
                <a:solidFill>
                  <a:srgbClr val="505050"/>
                </a:solidFill>
              </a:endParaRPr>
            </a:p>
          </p:txBody>
        </p:sp>
        <p:sp>
          <p:nvSpPr>
            <p:cNvPr id="48" name="Freeform 8"/>
            <p:cNvSpPr>
              <a:spLocks/>
            </p:cNvSpPr>
            <p:nvPr/>
          </p:nvSpPr>
          <p:spPr bwMode="auto">
            <a:xfrm flipH="1">
              <a:off x="9292780" y="2285791"/>
              <a:ext cx="921979" cy="51923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50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6" y="48"/>
                    <a:pt x="187" y="43"/>
                    <a:pt x="187" y="37"/>
                  </a:cubicBezTo>
                  <a:cubicBezTo>
                    <a:pt x="187" y="16"/>
                    <a:pt x="171" y="0"/>
                    <a:pt x="150" y="0"/>
                  </a:cubicBezTo>
                  <a:cubicBezTo>
                    <a:pt x="131" y="0"/>
                    <a:pt x="116" y="14"/>
                    <a:pt x="114" y="32"/>
                  </a:cubicBezTo>
                  <a:cubicBezTo>
                    <a:pt x="107" y="25"/>
                    <a:pt x="97" y="20"/>
                    <a:pt x="86" y="20"/>
                  </a:cubicBezTo>
                  <a:cubicBezTo>
                    <a:pt x="67" y="20"/>
                    <a:pt x="51" y="36"/>
                    <a:pt x="50" y="55"/>
                  </a:cubicBezTo>
                  <a:cubicBezTo>
                    <a:pt x="46" y="54"/>
                    <a:pt x="41" y="53"/>
                    <a:pt x="37" y="53"/>
                  </a:cubicBezTo>
                  <a:cubicBezTo>
                    <a:pt x="17" y="53"/>
                    <a:pt x="0" y="69"/>
                    <a:pt x="0" y="90"/>
                  </a:cubicBezTo>
                  <a:cubicBezTo>
                    <a:pt x="0" y="110"/>
                    <a:pt x="17"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00BCF2"/>
            </a:solidFill>
            <a:ln>
              <a:noFill/>
            </a:ln>
            <a:effectLst/>
            <a:extLst/>
          </p:spPr>
          <p:txBody>
            <a:bodyPr vert="horz" wrap="square" lIns="89642" tIns="44821" rIns="89642" bIns="44821" numCol="1" anchor="t" anchorCtr="0" compatLnSpc="1">
              <a:prstTxWarp prst="textNoShape">
                <a:avLst/>
              </a:prstTxWarp>
              <a:noAutofit/>
            </a:bodyPr>
            <a:lstStyle/>
            <a:p>
              <a:pPr algn="ctr" defTabSz="896386" fontAlgn="base">
                <a:defRPr/>
              </a:pPr>
              <a:endParaRPr lang="en-US" sz="1568" kern="0" dirty="0">
                <a:solidFill>
                  <a:srgbClr val="505050"/>
                </a:solidFill>
              </a:endParaRPr>
            </a:p>
          </p:txBody>
        </p:sp>
      </p:grpSp>
      <p:grpSp>
        <p:nvGrpSpPr>
          <p:cNvPr id="49" name="Group 48"/>
          <p:cNvGrpSpPr/>
          <p:nvPr/>
        </p:nvGrpSpPr>
        <p:grpSpPr>
          <a:xfrm>
            <a:off x="1914556" y="2287553"/>
            <a:ext cx="3770564" cy="1217269"/>
            <a:chOff x="1276351" y="2130426"/>
            <a:chExt cx="4233861" cy="1366838"/>
          </a:xfrm>
          <a:solidFill>
            <a:srgbClr val="0072C6"/>
          </a:solidFill>
        </p:grpSpPr>
        <p:sp>
          <p:nvSpPr>
            <p:cNvPr id="50" name="Freeform 5"/>
            <p:cNvSpPr>
              <a:spLocks/>
            </p:cNvSpPr>
            <p:nvPr/>
          </p:nvSpPr>
          <p:spPr bwMode="auto">
            <a:xfrm>
              <a:off x="1276351" y="3406776"/>
              <a:ext cx="2109787" cy="90488"/>
            </a:xfrm>
            <a:custGeom>
              <a:avLst/>
              <a:gdLst>
                <a:gd name="T0" fmla="*/ 474 w 474"/>
                <a:gd name="T1" fmla="*/ 0 h 20"/>
                <a:gd name="T2" fmla="*/ 474 w 474"/>
                <a:gd name="T3" fmla="*/ 3 h 20"/>
                <a:gd name="T4" fmla="*/ 455 w 474"/>
                <a:gd name="T5" fmla="*/ 20 h 20"/>
                <a:gd name="T6" fmla="*/ 19 w 474"/>
                <a:gd name="T7" fmla="*/ 20 h 20"/>
                <a:gd name="T8" fmla="*/ 0 w 474"/>
                <a:gd name="T9" fmla="*/ 3 h 20"/>
                <a:gd name="T10" fmla="*/ 0 w 474"/>
                <a:gd name="T11" fmla="*/ 0 h 20"/>
                <a:gd name="T12" fmla="*/ 474 w 474"/>
                <a:gd name="T13" fmla="*/ 0 h 20"/>
                <a:gd name="T14" fmla="*/ 474 w 474"/>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4" h="20">
                  <a:moveTo>
                    <a:pt x="474" y="0"/>
                  </a:moveTo>
                  <a:cubicBezTo>
                    <a:pt x="474" y="3"/>
                    <a:pt x="474" y="3"/>
                    <a:pt x="474" y="3"/>
                  </a:cubicBezTo>
                  <a:cubicBezTo>
                    <a:pt x="474" y="11"/>
                    <a:pt x="466" y="20"/>
                    <a:pt x="455" y="20"/>
                  </a:cubicBezTo>
                  <a:cubicBezTo>
                    <a:pt x="19" y="20"/>
                    <a:pt x="19" y="20"/>
                    <a:pt x="19" y="20"/>
                  </a:cubicBezTo>
                  <a:cubicBezTo>
                    <a:pt x="8" y="20"/>
                    <a:pt x="0" y="11"/>
                    <a:pt x="0" y="3"/>
                  </a:cubicBezTo>
                  <a:cubicBezTo>
                    <a:pt x="0" y="0"/>
                    <a:pt x="0" y="0"/>
                    <a:pt x="0" y="0"/>
                  </a:cubicBezTo>
                  <a:cubicBezTo>
                    <a:pt x="474" y="0"/>
                    <a:pt x="474" y="0"/>
                    <a:pt x="474" y="0"/>
                  </a:cubicBezTo>
                  <a:cubicBezTo>
                    <a:pt x="474" y="0"/>
                    <a:pt x="474" y="0"/>
                    <a:pt x="47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defRPr/>
              </a:pPr>
              <a:endParaRPr lang="en-US" sz="1667" kern="0" dirty="0">
                <a:solidFill>
                  <a:srgbClr val="505050"/>
                </a:solidFill>
              </a:endParaRPr>
            </a:p>
          </p:txBody>
        </p:sp>
        <p:sp>
          <p:nvSpPr>
            <p:cNvPr id="51" name="Freeform 6"/>
            <p:cNvSpPr>
              <a:spLocks/>
            </p:cNvSpPr>
            <p:nvPr/>
          </p:nvSpPr>
          <p:spPr bwMode="auto">
            <a:xfrm>
              <a:off x="1454150" y="2130426"/>
              <a:ext cx="1754187" cy="1227138"/>
            </a:xfrm>
            <a:custGeom>
              <a:avLst/>
              <a:gdLst>
                <a:gd name="T0" fmla="*/ 381 w 394"/>
                <a:gd name="T1" fmla="*/ 0 h 274"/>
                <a:gd name="T2" fmla="*/ 13 w 394"/>
                <a:gd name="T3" fmla="*/ 0 h 274"/>
                <a:gd name="T4" fmla="*/ 0 w 394"/>
                <a:gd name="T5" fmla="*/ 13 h 274"/>
                <a:gd name="T6" fmla="*/ 0 w 394"/>
                <a:gd name="T7" fmla="*/ 261 h 274"/>
                <a:gd name="T8" fmla="*/ 13 w 394"/>
                <a:gd name="T9" fmla="*/ 274 h 274"/>
                <a:gd name="T10" fmla="*/ 381 w 394"/>
                <a:gd name="T11" fmla="*/ 274 h 274"/>
                <a:gd name="T12" fmla="*/ 394 w 394"/>
                <a:gd name="T13" fmla="*/ 261 h 274"/>
                <a:gd name="T14" fmla="*/ 394 w 394"/>
                <a:gd name="T15" fmla="*/ 13 h 274"/>
                <a:gd name="T16" fmla="*/ 381 w 394"/>
                <a:gd name="T17"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274">
                  <a:moveTo>
                    <a:pt x="381" y="0"/>
                  </a:moveTo>
                  <a:cubicBezTo>
                    <a:pt x="13" y="0"/>
                    <a:pt x="13" y="0"/>
                    <a:pt x="13" y="0"/>
                  </a:cubicBezTo>
                  <a:cubicBezTo>
                    <a:pt x="6" y="0"/>
                    <a:pt x="0" y="6"/>
                    <a:pt x="0" y="13"/>
                  </a:cubicBezTo>
                  <a:cubicBezTo>
                    <a:pt x="0" y="261"/>
                    <a:pt x="0" y="261"/>
                    <a:pt x="0" y="261"/>
                  </a:cubicBezTo>
                  <a:cubicBezTo>
                    <a:pt x="0" y="268"/>
                    <a:pt x="6" y="274"/>
                    <a:pt x="13" y="274"/>
                  </a:cubicBezTo>
                  <a:cubicBezTo>
                    <a:pt x="381" y="274"/>
                    <a:pt x="381" y="274"/>
                    <a:pt x="381" y="274"/>
                  </a:cubicBezTo>
                  <a:cubicBezTo>
                    <a:pt x="389" y="274"/>
                    <a:pt x="394" y="268"/>
                    <a:pt x="394" y="261"/>
                  </a:cubicBezTo>
                  <a:cubicBezTo>
                    <a:pt x="394" y="13"/>
                    <a:pt x="394" y="13"/>
                    <a:pt x="394" y="13"/>
                  </a:cubicBezTo>
                  <a:cubicBezTo>
                    <a:pt x="394" y="6"/>
                    <a:pt x="389" y="0"/>
                    <a:pt x="3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defRPr/>
              </a:pPr>
              <a:endParaRPr lang="en-US" sz="1667" kern="0" dirty="0">
                <a:solidFill>
                  <a:srgbClr val="505050"/>
                </a:solidFill>
              </a:endParaRPr>
            </a:p>
          </p:txBody>
        </p:sp>
        <p:sp>
          <p:nvSpPr>
            <p:cNvPr id="54" name="Freeform 7"/>
            <p:cNvSpPr>
              <a:spLocks noEditPoints="1"/>
            </p:cNvSpPr>
            <p:nvPr/>
          </p:nvSpPr>
          <p:spPr bwMode="auto">
            <a:xfrm>
              <a:off x="3497263" y="2135188"/>
              <a:ext cx="757237" cy="1362075"/>
            </a:xfrm>
            <a:custGeom>
              <a:avLst/>
              <a:gdLst>
                <a:gd name="T0" fmla="*/ 155 w 170"/>
                <a:gd name="T1" fmla="*/ 0 h 304"/>
                <a:gd name="T2" fmla="*/ 15 w 170"/>
                <a:gd name="T3" fmla="*/ 0 h 304"/>
                <a:gd name="T4" fmla="*/ 0 w 170"/>
                <a:gd name="T5" fmla="*/ 14 h 304"/>
                <a:gd name="T6" fmla="*/ 0 w 170"/>
                <a:gd name="T7" fmla="*/ 289 h 304"/>
                <a:gd name="T8" fmla="*/ 15 w 170"/>
                <a:gd name="T9" fmla="*/ 304 h 304"/>
                <a:gd name="T10" fmla="*/ 155 w 170"/>
                <a:gd name="T11" fmla="*/ 304 h 304"/>
                <a:gd name="T12" fmla="*/ 170 w 170"/>
                <a:gd name="T13" fmla="*/ 289 h 304"/>
                <a:gd name="T14" fmla="*/ 170 w 170"/>
                <a:gd name="T15" fmla="*/ 14 h 304"/>
                <a:gd name="T16" fmla="*/ 155 w 170"/>
                <a:gd name="T17" fmla="*/ 0 h 304"/>
                <a:gd name="T18" fmla="*/ 70 w 170"/>
                <a:gd name="T19" fmla="*/ 5 h 304"/>
                <a:gd name="T20" fmla="*/ 100 w 170"/>
                <a:gd name="T21" fmla="*/ 5 h 304"/>
                <a:gd name="T22" fmla="*/ 100 w 170"/>
                <a:gd name="T23" fmla="*/ 9 h 304"/>
                <a:gd name="T24" fmla="*/ 70 w 170"/>
                <a:gd name="T25" fmla="*/ 9 h 304"/>
                <a:gd name="T26" fmla="*/ 70 w 170"/>
                <a:gd name="T27" fmla="*/ 5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304">
                  <a:moveTo>
                    <a:pt x="155" y="0"/>
                  </a:moveTo>
                  <a:cubicBezTo>
                    <a:pt x="155" y="0"/>
                    <a:pt x="155" y="0"/>
                    <a:pt x="15" y="0"/>
                  </a:cubicBezTo>
                  <a:cubicBezTo>
                    <a:pt x="5" y="0"/>
                    <a:pt x="0" y="5"/>
                    <a:pt x="0" y="14"/>
                  </a:cubicBezTo>
                  <a:cubicBezTo>
                    <a:pt x="0" y="14"/>
                    <a:pt x="0" y="14"/>
                    <a:pt x="0" y="289"/>
                  </a:cubicBezTo>
                  <a:cubicBezTo>
                    <a:pt x="0" y="294"/>
                    <a:pt x="5" y="304"/>
                    <a:pt x="15" y="304"/>
                  </a:cubicBezTo>
                  <a:cubicBezTo>
                    <a:pt x="15" y="304"/>
                    <a:pt x="15" y="304"/>
                    <a:pt x="155" y="304"/>
                  </a:cubicBezTo>
                  <a:cubicBezTo>
                    <a:pt x="165" y="304"/>
                    <a:pt x="170" y="294"/>
                    <a:pt x="170" y="289"/>
                  </a:cubicBezTo>
                  <a:cubicBezTo>
                    <a:pt x="170" y="289"/>
                    <a:pt x="170" y="289"/>
                    <a:pt x="170" y="14"/>
                  </a:cubicBezTo>
                  <a:cubicBezTo>
                    <a:pt x="170" y="5"/>
                    <a:pt x="165" y="0"/>
                    <a:pt x="155" y="0"/>
                  </a:cubicBezTo>
                  <a:close/>
                  <a:moveTo>
                    <a:pt x="70" y="5"/>
                  </a:moveTo>
                  <a:cubicBezTo>
                    <a:pt x="70" y="5"/>
                    <a:pt x="70" y="5"/>
                    <a:pt x="100" y="5"/>
                  </a:cubicBezTo>
                  <a:cubicBezTo>
                    <a:pt x="100" y="9"/>
                    <a:pt x="100" y="9"/>
                    <a:pt x="100" y="9"/>
                  </a:cubicBezTo>
                  <a:cubicBezTo>
                    <a:pt x="100" y="9"/>
                    <a:pt x="100" y="9"/>
                    <a:pt x="70" y="9"/>
                  </a:cubicBezTo>
                  <a:cubicBezTo>
                    <a:pt x="70" y="9"/>
                    <a:pt x="70" y="9"/>
                    <a:pt x="7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defRPr/>
              </a:pPr>
              <a:endParaRPr lang="en-US" sz="1667" kern="0" dirty="0">
                <a:solidFill>
                  <a:srgbClr val="505050"/>
                </a:solidFill>
              </a:endParaRPr>
            </a:p>
          </p:txBody>
        </p:sp>
        <p:sp>
          <p:nvSpPr>
            <p:cNvPr id="57" name="Freeform 8"/>
            <p:cNvSpPr>
              <a:spLocks/>
            </p:cNvSpPr>
            <p:nvPr/>
          </p:nvSpPr>
          <p:spPr bwMode="auto">
            <a:xfrm>
              <a:off x="4508500" y="2130426"/>
              <a:ext cx="1001712" cy="1366838"/>
            </a:xfrm>
            <a:custGeom>
              <a:avLst/>
              <a:gdLst>
                <a:gd name="T0" fmla="*/ 211 w 225"/>
                <a:gd name="T1" fmla="*/ 0 h 305"/>
                <a:gd name="T2" fmla="*/ 15 w 225"/>
                <a:gd name="T3" fmla="*/ 0 h 305"/>
                <a:gd name="T4" fmla="*/ 0 w 225"/>
                <a:gd name="T5" fmla="*/ 13 h 305"/>
                <a:gd name="T6" fmla="*/ 0 w 225"/>
                <a:gd name="T7" fmla="*/ 290 h 305"/>
                <a:gd name="T8" fmla="*/ 15 w 225"/>
                <a:gd name="T9" fmla="*/ 305 h 305"/>
                <a:gd name="T10" fmla="*/ 211 w 225"/>
                <a:gd name="T11" fmla="*/ 305 h 305"/>
                <a:gd name="T12" fmla="*/ 225 w 225"/>
                <a:gd name="T13" fmla="*/ 290 h 305"/>
                <a:gd name="T14" fmla="*/ 225 w 225"/>
                <a:gd name="T15" fmla="*/ 13 h 305"/>
                <a:gd name="T16" fmla="*/ 211 w 225"/>
                <a:gd name="T1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 h="305">
                  <a:moveTo>
                    <a:pt x="211" y="0"/>
                  </a:moveTo>
                  <a:cubicBezTo>
                    <a:pt x="211" y="0"/>
                    <a:pt x="211" y="0"/>
                    <a:pt x="15" y="0"/>
                  </a:cubicBezTo>
                  <a:cubicBezTo>
                    <a:pt x="7" y="0"/>
                    <a:pt x="0" y="7"/>
                    <a:pt x="0" y="13"/>
                  </a:cubicBezTo>
                  <a:cubicBezTo>
                    <a:pt x="0" y="13"/>
                    <a:pt x="0" y="13"/>
                    <a:pt x="0" y="290"/>
                  </a:cubicBezTo>
                  <a:cubicBezTo>
                    <a:pt x="0" y="298"/>
                    <a:pt x="7" y="305"/>
                    <a:pt x="15" y="305"/>
                  </a:cubicBezTo>
                  <a:cubicBezTo>
                    <a:pt x="15" y="305"/>
                    <a:pt x="15" y="305"/>
                    <a:pt x="211" y="305"/>
                  </a:cubicBezTo>
                  <a:cubicBezTo>
                    <a:pt x="220" y="305"/>
                    <a:pt x="225" y="298"/>
                    <a:pt x="225" y="290"/>
                  </a:cubicBezTo>
                  <a:cubicBezTo>
                    <a:pt x="225" y="290"/>
                    <a:pt x="225" y="290"/>
                    <a:pt x="225" y="13"/>
                  </a:cubicBezTo>
                  <a:cubicBezTo>
                    <a:pt x="225" y="7"/>
                    <a:pt x="220" y="0"/>
                    <a:pt x="2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defRPr/>
              </a:pPr>
              <a:endParaRPr lang="en-US" sz="1667" kern="0" dirty="0">
                <a:solidFill>
                  <a:srgbClr val="505050"/>
                </a:solidFill>
              </a:endParaRPr>
            </a:p>
          </p:txBody>
        </p:sp>
      </p:grpSp>
      <p:sp>
        <p:nvSpPr>
          <p:cNvPr id="58" name="Freeform 8"/>
          <p:cNvSpPr>
            <a:spLocks/>
          </p:cNvSpPr>
          <p:nvPr/>
        </p:nvSpPr>
        <p:spPr bwMode="auto">
          <a:xfrm>
            <a:off x="4842756" y="2377943"/>
            <a:ext cx="792630" cy="1046293"/>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Freeform 8"/>
          <p:cNvSpPr>
            <a:spLocks/>
          </p:cNvSpPr>
          <p:nvPr/>
        </p:nvSpPr>
        <p:spPr bwMode="auto">
          <a:xfrm>
            <a:off x="3953121" y="2377943"/>
            <a:ext cx="554968" cy="1046293"/>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 name="Freeform 8"/>
          <p:cNvSpPr>
            <a:spLocks/>
          </p:cNvSpPr>
          <p:nvPr/>
        </p:nvSpPr>
        <p:spPr bwMode="auto">
          <a:xfrm>
            <a:off x="2147968" y="2377943"/>
            <a:ext cx="1420578" cy="915193"/>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6" name="TextBox 65"/>
          <p:cNvSpPr txBox="1"/>
          <p:nvPr/>
        </p:nvSpPr>
        <p:spPr>
          <a:xfrm>
            <a:off x="2376131" y="3823843"/>
            <a:ext cx="2847416" cy="887075"/>
          </a:xfrm>
          <a:prstGeom prst="rect">
            <a:avLst/>
          </a:prstGeom>
          <a:noFill/>
        </p:spPr>
        <p:txBody>
          <a:bodyPr wrap="none" lIns="179285" tIns="143428" rIns="179285" bIns="143428" rtlCol="0">
            <a:spAutoFit/>
          </a:bodyPr>
          <a:lstStyle/>
          <a:p>
            <a:pPr algn="ctr" defTabSz="896386" fontAlgn="base">
              <a:lnSpc>
                <a:spcPct val="90000"/>
              </a:lnSpc>
              <a:spcBef>
                <a:spcPct val="0"/>
              </a:spcBef>
              <a:spcAft>
                <a:spcPts val="588"/>
              </a:spcAft>
            </a:pPr>
            <a:r>
              <a:rPr lang="en-US" sz="4313" spc="-100" dirty="0">
                <a:ln w="3175">
                  <a:noFill/>
                </a:ln>
                <a:solidFill>
                  <a:schemeClr val="bg1"/>
                </a:solidFill>
                <a:latin typeface="Segoe UI Light"/>
                <a:cs typeface="Segoe UI" pitchFamily="34" charset="0"/>
              </a:rPr>
              <a:t>Mobile-first	</a:t>
            </a:r>
          </a:p>
        </p:txBody>
      </p:sp>
      <p:sp>
        <p:nvSpPr>
          <p:cNvPr id="67" name="TextBox 66"/>
          <p:cNvSpPr txBox="1"/>
          <p:nvPr/>
        </p:nvSpPr>
        <p:spPr>
          <a:xfrm>
            <a:off x="7201988" y="3823843"/>
            <a:ext cx="2646517" cy="887075"/>
          </a:xfrm>
          <a:prstGeom prst="rect">
            <a:avLst/>
          </a:prstGeom>
          <a:noFill/>
        </p:spPr>
        <p:txBody>
          <a:bodyPr wrap="none" lIns="179285" tIns="143428" rIns="179285" bIns="143428" rtlCol="0">
            <a:spAutoFit/>
          </a:bodyPr>
          <a:lstStyle/>
          <a:p>
            <a:pPr algn="ctr" defTabSz="896386" fontAlgn="base">
              <a:lnSpc>
                <a:spcPct val="90000"/>
              </a:lnSpc>
              <a:spcBef>
                <a:spcPct val="0"/>
              </a:spcBef>
              <a:spcAft>
                <a:spcPts val="588"/>
              </a:spcAft>
            </a:pPr>
            <a:r>
              <a:rPr lang="en-US" sz="4313" spc="-100" dirty="0">
                <a:ln w="3175">
                  <a:noFill/>
                </a:ln>
                <a:solidFill>
                  <a:schemeClr val="bg1"/>
                </a:solidFill>
                <a:latin typeface="Segoe UI Light"/>
                <a:cs typeface="Segoe UI" pitchFamily="34" charset="0"/>
              </a:rPr>
              <a:t>Cloud-first</a:t>
            </a:r>
          </a:p>
        </p:txBody>
      </p:sp>
    </p:spTree>
    <p:extLst>
      <p:ext uri="{BB962C8B-B14F-4D97-AF65-F5344CB8AC3E}">
        <p14:creationId xmlns:p14="http://schemas.microsoft.com/office/powerpoint/2010/main" val="1752292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6-Point Star 6"/>
          <p:cNvSpPr/>
          <p:nvPr/>
        </p:nvSpPr>
        <p:spPr bwMode="auto">
          <a:xfrm>
            <a:off x="409838" y="-322091"/>
            <a:ext cx="4722219" cy="4722219"/>
          </a:xfrm>
          <a:prstGeom prst="star16">
            <a:avLst>
              <a:gd name="adj" fmla="val 35361"/>
            </a:avLst>
          </a:prstGeom>
          <a:solidFill>
            <a:srgbClr val="8D9FB0">
              <a:alpha val="1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5348979" y="1670268"/>
            <a:ext cx="6499080" cy="3222437"/>
          </a:xfrm>
          <a:prstGeom prst="rect">
            <a:avLst/>
          </a:prstGeom>
          <a:noFill/>
        </p:spPr>
        <p:txBody>
          <a:bodyPr wrap="square" lIns="179285" tIns="143428" rIns="179285" bIns="143428" rtlCol="0">
            <a:spAutoFit/>
          </a:bodyPr>
          <a:lstStyle/>
          <a:p>
            <a:pPr>
              <a:lnSpc>
                <a:spcPct val="90000"/>
              </a:lnSpc>
              <a:spcAft>
                <a:spcPts val="588"/>
              </a:spcAft>
              <a:defRPr/>
            </a:pPr>
            <a:r>
              <a:rPr lang="en-US" sz="7058" spc="-98" dirty="0">
                <a:gradFill>
                  <a:gsLst>
                    <a:gs pos="2917">
                      <a:srgbClr val="FFFFFF"/>
                    </a:gs>
                    <a:gs pos="30000">
                      <a:srgbClr val="FFFFFF"/>
                    </a:gs>
                  </a:gsLst>
                  <a:lin ang="5400000" scaled="0"/>
                </a:gradFill>
                <a:latin typeface="Segoe UI Light"/>
                <a:ea typeface="Segoe UI Black" panose="020B0A02040204020203" pitchFamily="34" charset="0"/>
                <a:cs typeface="Segoe UI Black" panose="020B0A02040204020203" pitchFamily="34" charset="0"/>
              </a:rPr>
              <a:t>Connecting </a:t>
            </a:r>
            <a:br>
              <a:rPr lang="en-US" sz="7058" spc="-98" dirty="0">
                <a:gradFill>
                  <a:gsLst>
                    <a:gs pos="2917">
                      <a:srgbClr val="FFFFFF"/>
                    </a:gs>
                    <a:gs pos="30000">
                      <a:srgbClr val="FFFFFF"/>
                    </a:gs>
                  </a:gsLst>
                  <a:lin ang="5400000" scaled="0"/>
                </a:gradFill>
                <a:latin typeface="Segoe UI Light"/>
                <a:ea typeface="Segoe UI Black" panose="020B0A02040204020203" pitchFamily="34" charset="0"/>
                <a:cs typeface="Segoe UI Black" panose="020B0A02040204020203" pitchFamily="34" charset="0"/>
              </a:rPr>
            </a:br>
            <a:r>
              <a:rPr lang="en-US" sz="7058" spc="-98" dirty="0">
                <a:gradFill>
                  <a:gsLst>
                    <a:gs pos="2917">
                      <a:srgbClr val="FFFFFF"/>
                    </a:gs>
                    <a:gs pos="30000">
                      <a:srgbClr val="FFFFFF"/>
                    </a:gs>
                  </a:gsLst>
                  <a:lin ang="5400000" scaled="0"/>
                </a:gradFill>
                <a:latin typeface="Segoe UI Light"/>
                <a:ea typeface="Segoe UI Black" panose="020B0A02040204020203" pitchFamily="34" charset="0"/>
                <a:cs typeface="Segoe UI Black" panose="020B0A02040204020203" pitchFamily="34" charset="0"/>
              </a:rPr>
              <a:t>ISVs + Startups with Enterprises</a:t>
            </a:r>
          </a:p>
        </p:txBody>
      </p:sp>
      <p:pic>
        <p:nvPicPr>
          <p:cNvPr id="5" name="Picture 4"/>
          <p:cNvPicPr>
            <a:picLocks noChangeAspect="1"/>
          </p:cNvPicPr>
          <p:nvPr/>
        </p:nvPicPr>
        <p:blipFill>
          <a:blip r:embed="rId3"/>
          <a:stretch>
            <a:fillRect/>
          </a:stretch>
        </p:blipFill>
        <p:spPr>
          <a:xfrm>
            <a:off x="717452" y="1046315"/>
            <a:ext cx="4106993" cy="5818980"/>
          </a:xfrm>
          <a:prstGeom prst="rect">
            <a:avLst/>
          </a:prstGeom>
        </p:spPr>
      </p:pic>
    </p:spTree>
    <p:extLst>
      <p:ext uri="{BB962C8B-B14F-4D97-AF65-F5344CB8AC3E}">
        <p14:creationId xmlns:p14="http://schemas.microsoft.com/office/powerpoint/2010/main" val="268787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1"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500"/>
                                        <p:tgtEl>
                                          <p:spTgt spid="7"/>
                                        </p:tgtEl>
                                      </p:cBhvr>
                                    </p:animEffect>
                                  </p:childTnLst>
                                </p:cTn>
                              </p:par>
                              <p:par>
                                <p:cTn id="17" presetID="8" presetClass="emph" presetSubtype="0" fill="hold" grpId="0" nodeType="withEffect">
                                  <p:stCondLst>
                                    <p:cond delay="0"/>
                                  </p:stCondLst>
                                  <p:childTnLst>
                                    <p:animRot by="21600000">
                                      <p:cBhvr>
                                        <p:cTn id="18" dur="6000" fill="hold"/>
                                        <p:tgtEl>
                                          <p:spTgt spid="7"/>
                                        </p:tgtEl>
                                        <p:attrNameLst>
                                          <p:attrName>r</p:attrName>
                                        </p:attrNameLst>
                                      </p:cBhvr>
                                    </p:animRot>
                                  </p:childTnLst>
                                </p:cTn>
                              </p:par>
                              <p:par>
                                <p:cTn id="19" presetID="10" presetClass="exit" presetSubtype="0" fill="hold" grpId="2" nodeType="withEffect">
                                  <p:stCondLst>
                                    <p:cond delay="2000"/>
                                  </p:stCondLst>
                                  <p:childTnLst>
                                    <p:animEffect transition="out" filter="fade">
                                      <p:cBhvr>
                                        <p:cTn id="20" dur="1250"/>
                                        <p:tgtEl>
                                          <p:spTgt spid="7"/>
                                        </p:tgtEl>
                                      </p:cBhvr>
                                    </p:animEffect>
                                    <p:set>
                                      <p:cBhvr>
                                        <p:cTn id="21" dur="1" fill="hold">
                                          <p:stCondLst>
                                            <p:cond delay="124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42396" r="2469" b="2697"/>
          <a:stretch/>
        </p:blipFill>
        <p:spPr>
          <a:xfrm>
            <a:off x="5270458" y="-1"/>
            <a:ext cx="6919955" cy="6858001"/>
          </a:xfrm>
          <a:prstGeom prst="rect">
            <a:avLst/>
          </a:prstGeom>
        </p:spPr>
      </p:pic>
      <p:sp>
        <p:nvSpPr>
          <p:cNvPr id="11" name="Content Placeholder 2"/>
          <p:cNvSpPr txBox="1">
            <a:spLocks/>
          </p:cNvSpPr>
          <p:nvPr/>
        </p:nvSpPr>
        <p:spPr>
          <a:xfrm>
            <a:off x="180193" y="1595424"/>
            <a:ext cx="4644055" cy="2169392"/>
          </a:xfrm>
          <a:prstGeom prst="rect">
            <a:avLst/>
          </a:prstGeom>
        </p:spPr>
        <p:txBody>
          <a:bodyPr vert="horz" lIns="91416" tIns="45708" rIns="91416" bIns="4570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600" dirty="0" err="1" smtClean="0">
                <a:solidFill>
                  <a:srgbClr val="FFFFFF"/>
                </a:solidFill>
                <a:latin typeface="Segoe UI Light"/>
              </a:rPr>
              <a:t>AnnouncingAzure</a:t>
            </a:r>
            <a:r>
              <a:rPr lang="en-US" sz="6600" dirty="0" smtClean="0">
                <a:solidFill>
                  <a:srgbClr val="FFFFFF"/>
                </a:solidFill>
                <a:latin typeface="Segoe UI Light"/>
              </a:rPr>
              <a:t> Marketplace</a:t>
            </a:r>
            <a:endParaRPr lang="en-US" sz="6600" dirty="0">
              <a:solidFill>
                <a:srgbClr val="FFFFFF"/>
              </a:solidFill>
              <a:latin typeface="Segoe UI Light"/>
            </a:endParaRPr>
          </a:p>
        </p:txBody>
      </p:sp>
    </p:spTree>
    <p:extLst>
      <p:ext uri="{BB962C8B-B14F-4D97-AF65-F5344CB8AC3E}">
        <p14:creationId xmlns:p14="http://schemas.microsoft.com/office/powerpoint/2010/main" val="238793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722" y="2815820"/>
            <a:ext cx="11079822" cy="922110"/>
          </a:xfrm>
        </p:spPr>
        <p:txBody>
          <a:bodyPr>
            <a:noAutofit/>
          </a:bodyPr>
          <a:lstStyle/>
          <a:p>
            <a:pPr algn="ctr"/>
            <a:r>
              <a:rPr lang="en-US" sz="6600" dirty="0" smtClean="0"/>
              <a:t>Building Apps for Azure</a:t>
            </a:r>
            <a:endParaRPr lang="en-US" sz="6600" dirty="0"/>
          </a:p>
        </p:txBody>
      </p:sp>
    </p:spTree>
    <p:extLst>
      <p:ext uri="{BB962C8B-B14F-4D97-AF65-F5344CB8AC3E}">
        <p14:creationId xmlns:p14="http://schemas.microsoft.com/office/powerpoint/2010/main" val="2700061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783194" y="638897"/>
            <a:ext cx="7890084" cy="1124589"/>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TextBox 10"/>
          <p:cNvSpPr txBox="1"/>
          <p:nvPr/>
        </p:nvSpPr>
        <p:spPr>
          <a:xfrm>
            <a:off x="5198842" y="783771"/>
            <a:ext cx="5034584" cy="523220"/>
          </a:xfrm>
          <a:prstGeom prst="rect">
            <a:avLst/>
          </a:prstGeom>
          <a:noFill/>
        </p:spPr>
        <p:txBody>
          <a:bodyPr wrap="none" rtlCol="0">
            <a:spAutoFit/>
          </a:bodyPr>
          <a:lstStyle/>
          <a:p>
            <a:pPr algn="ctr"/>
            <a:r>
              <a:rPr lang="en-US" sz="2800" dirty="0">
                <a:solidFill>
                  <a:srgbClr val="00B0F0"/>
                </a:solidFill>
                <a:latin typeface="Segoe UI Light"/>
              </a:rPr>
              <a:t>Programming languages + tools</a:t>
            </a:r>
          </a:p>
        </p:txBody>
      </p:sp>
      <p:sp>
        <p:nvSpPr>
          <p:cNvPr id="12" name="TextBox 11"/>
          <p:cNvSpPr txBox="1"/>
          <p:nvPr/>
        </p:nvSpPr>
        <p:spPr>
          <a:xfrm>
            <a:off x="3996092" y="1262412"/>
            <a:ext cx="7464287" cy="400110"/>
          </a:xfrm>
          <a:prstGeom prst="rect">
            <a:avLst/>
          </a:prstGeom>
          <a:noFill/>
        </p:spPr>
        <p:txBody>
          <a:bodyPr wrap="none" rtlCol="0">
            <a:spAutoFit/>
          </a:bodyPr>
          <a:lstStyle/>
          <a:p>
            <a:r>
              <a:rPr lang="en-US" sz="2000" dirty="0" smtClean="0">
                <a:solidFill>
                  <a:srgbClr val="FFFFFF"/>
                </a:solidFill>
                <a:latin typeface="Segoe UI Light"/>
              </a:rPr>
              <a:t>.NET, Visual Studio, TFS + Git, Java, NodeJS, PHP, Python, Ruby, C++</a:t>
            </a:r>
            <a:endParaRPr lang="en-US" sz="2000" dirty="0">
              <a:solidFill>
                <a:srgbClr val="FFFFFF"/>
              </a:solidFill>
              <a:latin typeface="Segoe UI Light"/>
            </a:endParaRPr>
          </a:p>
        </p:txBody>
      </p:sp>
      <p:sp>
        <p:nvSpPr>
          <p:cNvPr id="13" name="Rectangle 12"/>
          <p:cNvSpPr/>
          <p:nvPr/>
        </p:nvSpPr>
        <p:spPr>
          <a:xfrm>
            <a:off x="3783194" y="4965970"/>
            <a:ext cx="7890084" cy="1124589"/>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5440942" y="5257805"/>
            <a:ext cx="4580165" cy="523220"/>
          </a:xfrm>
          <a:prstGeom prst="rect">
            <a:avLst/>
          </a:prstGeom>
          <a:noFill/>
        </p:spPr>
        <p:txBody>
          <a:bodyPr wrap="none" rtlCol="0">
            <a:spAutoFit/>
          </a:bodyPr>
          <a:lstStyle/>
          <a:p>
            <a:pPr algn="ctr"/>
            <a:r>
              <a:rPr lang="en-US" sz="2800" dirty="0" smtClean="0">
                <a:solidFill>
                  <a:srgbClr val="00B0F0"/>
                </a:solidFill>
                <a:latin typeface="Segoe UI Light"/>
              </a:rPr>
              <a:t>Microsoft cloud infrastructure</a:t>
            </a:r>
            <a:endParaRPr lang="en-US" sz="2800" dirty="0">
              <a:solidFill>
                <a:srgbClr val="00B0F0"/>
              </a:solidFill>
              <a:latin typeface="Segoe UI Light"/>
            </a:endParaRPr>
          </a:p>
        </p:txBody>
      </p:sp>
      <p:sp>
        <p:nvSpPr>
          <p:cNvPr id="15" name="Rectangle 14"/>
          <p:cNvSpPr/>
          <p:nvPr/>
        </p:nvSpPr>
        <p:spPr>
          <a:xfrm>
            <a:off x="3783194" y="2010498"/>
            <a:ext cx="7890084" cy="2707276"/>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9" name="Group 18"/>
          <p:cNvGrpSpPr/>
          <p:nvPr/>
        </p:nvGrpSpPr>
        <p:grpSpPr>
          <a:xfrm>
            <a:off x="8236283" y="3254499"/>
            <a:ext cx="3302781" cy="1200329"/>
            <a:chOff x="5433005" y="3254499"/>
            <a:chExt cx="3302781" cy="1200329"/>
          </a:xfrm>
        </p:grpSpPr>
        <p:sp>
          <p:nvSpPr>
            <p:cNvPr id="17" name="TextBox 16"/>
            <p:cNvSpPr txBox="1"/>
            <p:nvPr/>
          </p:nvSpPr>
          <p:spPr>
            <a:xfrm>
              <a:off x="5433005" y="3254499"/>
              <a:ext cx="1702581" cy="1200329"/>
            </a:xfrm>
            <a:prstGeom prst="rect">
              <a:avLst/>
            </a:prstGeom>
            <a:noFill/>
          </p:spPr>
          <p:txBody>
            <a:bodyPr wrap="square" rtlCol="0">
              <a:spAutoFit/>
            </a:bodyPr>
            <a:lstStyle/>
            <a:p>
              <a:r>
                <a:rPr lang="en-US" dirty="0" smtClean="0">
                  <a:solidFill>
                    <a:srgbClr val="FFFFFF"/>
                  </a:solidFill>
                  <a:latin typeface="Segoe UI Light"/>
                </a:rPr>
                <a:t>Web</a:t>
              </a:r>
            </a:p>
            <a:p>
              <a:r>
                <a:rPr lang="en-US" dirty="0" smtClean="0">
                  <a:solidFill>
                    <a:srgbClr val="FFFFFF"/>
                  </a:solidFill>
                  <a:latin typeface="Segoe UI Light"/>
                </a:rPr>
                <a:t>Mobile</a:t>
              </a:r>
            </a:p>
            <a:p>
              <a:r>
                <a:rPr lang="en-US" dirty="0" smtClean="0">
                  <a:solidFill>
                    <a:srgbClr val="FFFFFF"/>
                  </a:solidFill>
                  <a:latin typeface="Segoe UI Light"/>
                </a:rPr>
                <a:t>Gaming</a:t>
              </a:r>
            </a:p>
            <a:p>
              <a:r>
                <a:rPr lang="en-US" dirty="0" smtClean="0">
                  <a:solidFill>
                    <a:srgbClr val="FFFFFF"/>
                  </a:solidFill>
                  <a:latin typeface="Segoe UI Light"/>
                </a:rPr>
                <a:t>Cloud services</a:t>
              </a:r>
              <a:endParaRPr lang="en-US" dirty="0">
                <a:solidFill>
                  <a:srgbClr val="FFFFFF"/>
                </a:solidFill>
                <a:latin typeface="Segoe UI Light"/>
              </a:endParaRPr>
            </a:p>
          </p:txBody>
        </p:sp>
        <p:sp>
          <p:nvSpPr>
            <p:cNvPr id="18" name="TextBox 17"/>
            <p:cNvSpPr txBox="1"/>
            <p:nvPr/>
          </p:nvSpPr>
          <p:spPr>
            <a:xfrm>
              <a:off x="7033205" y="3254499"/>
              <a:ext cx="1702581" cy="1200329"/>
            </a:xfrm>
            <a:prstGeom prst="rect">
              <a:avLst/>
            </a:prstGeom>
            <a:noFill/>
          </p:spPr>
          <p:txBody>
            <a:bodyPr wrap="square" rtlCol="0">
              <a:spAutoFit/>
            </a:bodyPr>
            <a:lstStyle/>
            <a:p>
              <a:r>
                <a:rPr lang="en-US" dirty="0" smtClean="0">
                  <a:solidFill>
                    <a:srgbClr val="FFFFFF"/>
                  </a:solidFill>
                  <a:latin typeface="Segoe UI Light"/>
                </a:rPr>
                <a:t>Data</a:t>
              </a:r>
            </a:p>
            <a:p>
              <a:r>
                <a:rPr lang="en-US" dirty="0" smtClean="0">
                  <a:solidFill>
                    <a:srgbClr val="FFFFFF"/>
                  </a:solidFill>
                  <a:latin typeface="Segoe UI Light"/>
                </a:rPr>
                <a:t>Analytics</a:t>
              </a:r>
            </a:p>
            <a:p>
              <a:r>
                <a:rPr lang="en-US" dirty="0" smtClean="0">
                  <a:solidFill>
                    <a:srgbClr val="FFFFFF"/>
                  </a:solidFill>
                  <a:latin typeface="Segoe UI Light"/>
                </a:rPr>
                <a:t>Media</a:t>
              </a:r>
            </a:p>
            <a:p>
              <a:r>
                <a:rPr lang="en-US" dirty="0" smtClean="0">
                  <a:solidFill>
                    <a:srgbClr val="FFFFFF"/>
                  </a:solidFill>
                  <a:latin typeface="Segoe UI Light"/>
                </a:rPr>
                <a:t>Identity</a:t>
              </a:r>
              <a:endParaRPr lang="en-US" dirty="0">
                <a:solidFill>
                  <a:srgbClr val="FFFFFF"/>
                </a:solidFill>
                <a:latin typeface="Segoe UI Light"/>
              </a:endParaRPr>
            </a:p>
          </p:txBody>
        </p:sp>
      </p:grpSp>
      <p:sp>
        <p:nvSpPr>
          <p:cNvPr id="21" name="TextBox 20"/>
          <p:cNvSpPr txBox="1"/>
          <p:nvPr/>
        </p:nvSpPr>
        <p:spPr>
          <a:xfrm>
            <a:off x="4228015" y="2222794"/>
            <a:ext cx="1633781" cy="1107996"/>
          </a:xfrm>
          <a:prstGeom prst="rect">
            <a:avLst/>
          </a:prstGeom>
          <a:noFill/>
        </p:spPr>
        <p:txBody>
          <a:bodyPr wrap="none" rtlCol="0">
            <a:spAutoFit/>
          </a:bodyPr>
          <a:lstStyle/>
          <a:p>
            <a:r>
              <a:rPr lang="en-US" sz="6600" dirty="0" smtClean="0">
                <a:solidFill>
                  <a:srgbClr val="00B0F0"/>
                </a:solidFill>
                <a:latin typeface="Segoe UI Light"/>
              </a:rPr>
              <a:t>IaaS</a:t>
            </a:r>
            <a:endParaRPr lang="en-US" sz="6600" dirty="0">
              <a:solidFill>
                <a:srgbClr val="00B0F0"/>
              </a:solidFill>
              <a:latin typeface="Segoe UI Light"/>
            </a:endParaRPr>
          </a:p>
        </p:txBody>
      </p:sp>
      <p:sp>
        <p:nvSpPr>
          <p:cNvPr id="22" name="TextBox 21"/>
          <p:cNvSpPr txBox="1"/>
          <p:nvPr/>
        </p:nvSpPr>
        <p:spPr>
          <a:xfrm>
            <a:off x="4252112" y="3254499"/>
            <a:ext cx="1702581" cy="1200329"/>
          </a:xfrm>
          <a:prstGeom prst="rect">
            <a:avLst/>
          </a:prstGeom>
          <a:noFill/>
        </p:spPr>
        <p:txBody>
          <a:bodyPr wrap="square" rtlCol="0">
            <a:spAutoFit/>
          </a:bodyPr>
          <a:lstStyle/>
          <a:p>
            <a:r>
              <a:rPr lang="en-US" dirty="0" smtClean="0">
                <a:solidFill>
                  <a:srgbClr val="FFFFFF"/>
                </a:solidFill>
                <a:latin typeface="Segoe UI Light"/>
              </a:rPr>
              <a:t>Windows VMs</a:t>
            </a:r>
          </a:p>
          <a:p>
            <a:r>
              <a:rPr lang="en-US" dirty="0" smtClean="0">
                <a:solidFill>
                  <a:srgbClr val="FFFFFF"/>
                </a:solidFill>
                <a:latin typeface="Segoe UI Light"/>
              </a:rPr>
              <a:t>Linux VMs</a:t>
            </a:r>
          </a:p>
          <a:p>
            <a:r>
              <a:rPr lang="en-US" dirty="0" smtClean="0">
                <a:solidFill>
                  <a:srgbClr val="FFFFFF"/>
                </a:solidFill>
                <a:latin typeface="Segoe UI Light"/>
              </a:rPr>
              <a:t>Storage</a:t>
            </a:r>
          </a:p>
          <a:p>
            <a:r>
              <a:rPr lang="en-US" dirty="0" smtClean="0">
                <a:solidFill>
                  <a:srgbClr val="FFFFFF"/>
                </a:solidFill>
                <a:latin typeface="Segoe UI Light"/>
              </a:rPr>
              <a:t>Networking</a:t>
            </a:r>
            <a:endParaRPr lang="en-US" dirty="0">
              <a:solidFill>
                <a:srgbClr val="FFFFFF"/>
              </a:solidFill>
              <a:latin typeface="Segoe UI Light"/>
            </a:endParaRPr>
          </a:p>
        </p:txBody>
      </p:sp>
      <p:cxnSp>
        <p:nvCxnSpPr>
          <p:cNvPr id="25" name="Straight Connector 24"/>
          <p:cNvCxnSpPr>
            <a:stCxn id="15" idx="0"/>
            <a:endCxn id="15" idx="2"/>
          </p:cNvCxnSpPr>
          <p:nvPr/>
        </p:nvCxnSpPr>
        <p:spPr>
          <a:xfrm>
            <a:off x="7728236" y="2010498"/>
            <a:ext cx="0" cy="2707276"/>
          </a:xfrm>
          <a:prstGeom prst="line">
            <a:avLst/>
          </a:prstGeom>
          <a:ln w="2857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212186" y="2222794"/>
            <a:ext cx="1860125" cy="1107996"/>
          </a:xfrm>
          <a:prstGeom prst="rect">
            <a:avLst/>
          </a:prstGeom>
          <a:noFill/>
        </p:spPr>
        <p:txBody>
          <a:bodyPr wrap="none" rtlCol="0">
            <a:spAutoFit/>
          </a:bodyPr>
          <a:lstStyle/>
          <a:p>
            <a:r>
              <a:rPr lang="en-US" sz="6600" dirty="0" smtClean="0">
                <a:solidFill>
                  <a:srgbClr val="00B0F0"/>
                </a:solidFill>
                <a:latin typeface="Segoe UI Light"/>
              </a:rPr>
              <a:t>PaaS</a:t>
            </a:r>
            <a:endParaRPr lang="en-US" sz="6600" dirty="0">
              <a:solidFill>
                <a:srgbClr val="00B0F0"/>
              </a:solidFill>
              <a:latin typeface="Segoe UI Light"/>
            </a:endParaRPr>
          </a:p>
        </p:txBody>
      </p:sp>
      <p:sp>
        <p:nvSpPr>
          <p:cNvPr id="26" name="Title 1"/>
          <p:cNvSpPr txBox="1">
            <a:spLocks/>
          </p:cNvSpPr>
          <p:nvPr/>
        </p:nvSpPr>
        <p:spPr>
          <a:xfrm>
            <a:off x="277327" y="2500132"/>
            <a:ext cx="2978483" cy="241910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r"/>
            <a:r>
              <a:rPr lang="en-US" smtClean="0"/>
              <a:t>Microsoft Azure</a:t>
            </a:r>
            <a:endParaRPr lang="en-US" dirty="0"/>
          </a:p>
        </p:txBody>
      </p:sp>
    </p:spTree>
    <p:extLst>
      <p:ext uri="{BB962C8B-B14F-4D97-AF65-F5344CB8AC3E}">
        <p14:creationId xmlns:p14="http://schemas.microsoft.com/office/powerpoint/2010/main" val="212654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6" y="2056408"/>
            <a:ext cx="11034445" cy="2387600"/>
          </a:xfrm>
        </p:spPr>
        <p:txBody>
          <a:bodyPr>
            <a:normAutofit fontScale="90000"/>
          </a:bodyPr>
          <a:lstStyle/>
          <a:p>
            <a:pPr algn="ctr"/>
            <a:r>
              <a:rPr lang="en-US" dirty="0" smtClean="0"/>
              <a:t>Composing + Managing Apps</a:t>
            </a:r>
            <a:br>
              <a:rPr lang="en-US" dirty="0" smtClean="0"/>
            </a:br>
            <a:r>
              <a:rPr lang="en-US" dirty="0" smtClean="0"/>
              <a:t>using the </a:t>
            </a:r>
            <a:br>
              <a:rPr lang="en-US" dirty="0" smtClean="0"/>
            </a:br>
            <a:r>
              <a:rPr lang="en-US" dirty="0" smtClean="0"/>
              <a:t>Azure Resource Manager</a:t>
            </a:r>
            <a:endParaRPr lang="en-US" dirty="0"/>
          </a:p>
        </p:txBody>
      </p:sp>
    </p:spTree>
    <p:extLst>
      <p:ext uri="{BB962C8B-B14F-4D97-AF65-F5344CB8AC3E}">
        <p14:creationId xmlns:p14="http://schemas.microsoft.com/office/powerpoint/2010/main" val="3869936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61438" y="382385"/>
            <a:ext cx="5079182" cy="1894008"/>
          </a:xfrm>
        </p:spPr>
        <p:txBody>
          <a:bodyPr>
            <a:normAutofit/>
          </a:bodyPr>
          <a:lstStyle/>
          <a:p>
            <a:r>
              <a:rPr lang="en-US" dirty="0" smtClean="0"/>
              <a:t>Resource Groups</a:t>
            </a:r>
            <a:endParaRPr lang="en-US" dirty="0"/>
          </a:p>
        </p:txBody>
      </p:sp>
      <p:sp>
        <p:nvSpPr>
          <p:cNvPr id="3" name="Subtitle 2"/>
          <p:cNvSpPr>
            <a:spLocks noGrp="1"/>
          </p:cNvSpPr>
          <p:nvPr>
            <p:ph type="subTitle" idx="1"/>
          </p:nvPr>
        </p:nvSpPr>
        <p:spPr>
          <a:xfrm>
            <a:off x="6561437" y="2405726"/>
            <a:ext cx="5250947" cy="4055460"/>
          </a:xfrm>
        </p:spPr>
        <p:txBody>
          <a:bodyPr>
            <a:normAutofit lnSpcReduction="10000"/>
          </a:bodyPr>
          <a:lstStyle/>
          <a:p>
            <a:pPr marL="400050" indent="-400050">
              <a:buFont typeface="Wingdings" panose="05000000000000000000" pitchFamily="2" charset="2"/>
              <a:buChar char="à"/>
            </a:pPr>
            <a:r>
              <a:rPr lang="en-US" sz="2400" dirty="0" smtClean="0">
                <a:solidFill>
                  <a:schemeClr val="bg1"/>
                </a:solidFill>
                <a:latin typeface="Segoe UI Light" panose="020B0502040204020203" pitchFamily="34" charset="0"/>
                <a:cs typeface="Segoe UI Light" panose="020B0502040204020203" pitchFamily="34" charset="0"/>
              </a:rPr>
              <a:t>Enable application/solution management within Azure</a:t>
            </a:r>
          </a:p>
          <a:p>
            <a:pPr marL="400050" indent="-400050">
              <a:buFont typeface="Wingdings" panose="05000000000000000000" pitchFamily="2" charset="2"/>
              <a:buChar char="à"/>
            </a:pPr>
            <a:r>
              <a:rPr lang="en-US" sz="2400" dirty="0" smtClean="0">
                <a:solidFill>
                  <a:schemeClr val="bg1"/>
                </a:solidFill>
                <a:latin typeface="Segoe UI Light" panose="020B0502040204020203" pitchFamily="34" charset="0"/>
                <a:cs typeface="Segoe UI Light" panose="020B0502040204020203" pitchFamily="34" charset="0"/>
              </a:rPr>
              <a:t>Resource groups are containers that can contain multiple </a:t>
            </a:r>
            <a:r>
              <a:rPr lang="en-US" sz="2400" dirty="0" err="1" smtClean="0">
                <a:solidFill>
                  <a:schemeClr val="bg1"/>
                </a:solidFill>
                <a:latin typeface="Segoe UI Light" panose="020B0502040204020203" pitchFamily="34" charset="0"/>
                <a:cs typeface="Segoe UI Light" panose="020B0502040204020203" pitchFamily="34" charset="0"/>
              </a:rPr>
              <a:t>IaaS</a:t>
            </a:r>
            <a:r>
              <a:rPr lang="en-US" sz="2400" dirty="0" smtClean="0">
                <a:solidFill>
                  <a:schemeClr val="bg1"/>
                </a:solidFill>
                <a:latin typeface="Segoe UI Light" panose="020B0502040204020203" pitchFamily="34" charset="0"/>
                <a:cs typeface="Segoe UI Light" panose="020B0502040204020203" pitchFamily="34" charset="0"/>
              </a:rPr>
              <a:t> + </a:t>
            </a:r>
            <a:r>
              <a:rPr lang="en-US" sz="2400" dirty="0" err="1" smtClean="0">
                <a:solidFill>
                  <a:schemeClr val="bg1"/>
                </a:solidFill>
                <a:latin typeface="Segoe UI Light" panose="020B0502040204020203" pitchFamily="34" charset="0"/>
                <a:cs typeface="Segoe UI Light" panose="020B0502040204020203" pitchFamily="34" charset="0"/>
              </a:rPr>
              <a:t>PaaS</a:t>
            </a:r>
            <a:r>
              <a:rPr lang="en-US" sz="2400" dirty="0" smtClean="0">
                <a:solidFill>
                  <a:schemeClr val="bg1"/>
                </a:solidFill>
                <a:latin typeface="Segoe UI Light" panose="020B0502040204020203" pitchFamily="34" charset="0"/>
                <a:cs typeface="Segoe UI Light" panose="020B0502040204020203" pitchFamily="34" charset="0"/>
              </a:rPr>
              <a:t> resources (e.g. 3 VMs + 1 SQL DB)</a:t>
            </a:r>
          </a:p>
          <a:p>
            <a:pPr marL="400050" indent="-400050">
              <a:buFont typeface="Wingdings" panose="05000000000000000000" pitchFamily="2" charset="2"/>
              <a:buChar char="à"/>
            </a:pPr>
            <a:r>
              <a:rPr lang="en-US" sz="2400" dirty="0" smtClean="0">
                <a:solidFill>
                  <a:schemeClr val="bg1"/>
                </a:solidFill>
                <a:latin typeface="Segoe UI Light" panose="020B0502040204020203" pitchFamily="34" charset="0"/>
                <a:cs typeface="Segoe UI Light" panose="020B0502040204020203" pitchFamily="34" charset="0"/>
              </a:rPr>
              <a:t>Support lifecycle management with integrated Role Based Access Control </a:t>
            </a:r>
          </a:p>
          <a:p>
            <a:pPr marL="400050" indent="-400050">
              <a:buFont typeface="Wingdings" panose="05000000000000000000" pitchFamily="2" charset="2"/>
              <a:buChar char="à"/>
            </a:pPr>
            <a:r>
              <a:rPr lang="en-US" sz="2400" dirty="0" smtClean="0">
                <a:solidFill>
                  <a:schemeClr val="bg1"/>
                </a:solidFill>
                <a:latin typeface="Segoe UI Light" panose="020B0502040204020203" pitchFamily="34" charset="0"/>
                <a:cs typeface="Segoe UI Light" panose="020B0502040204020203" pitchFamily="34" charset="0"/>
              </a:rPr>
              <a:t>Support both imperative API and </a:t>
            </a:r>
            <a:r>
              <a:rPr lang="en-US" sz="2400" dirty="0">
                <a:solidFill>
                  <a:schemeClr val="bg1"/>
                </a:solidFill>
                <a:latin typeface="Segoe UI Light" panose="020B0502040204020203" pitchFamily="34" charset="0"/>
                <a:cs typeface="Segoe UI Light" panose="020B0502040204020203" pitchFamily="34" charset="0"/>
              </a:rPr>
              <a:t>d</a:t>
            </a:r>
            <a:r>
              <a:rPr lang="en-US" sz="2400" dirty="0" smtClean="0">
                <a:solidFill>
                  <a:schemeClr val="bg1"/>
                </a:solidFill>
                <a:latin typeface="Segoe UI Light" panose="020B0502040204020203" pitchFamily="34" charset="0"/>
                <a:cs typeface="Segoe UI Light" panose="020B0502040204020203" pitchFamily="34" charset="0"/>
              </a:rPr>
              <a:t>eclarative JSON templates for deployment configuration </a:t>
            </a:r>
            <a:endParaRPr lang="en-US" sz="2400" dirty="0">
              <a:solidFill>
                <a:schemeClr val="bg1"/>
              </a:solidFill>
              <a:latin typeface="Segoe UI Light" panose="020B0502040204020203" pitchFamily="34" charset="0"/>
              <a:cs typeface="Segoe UI Light" panose="020B0502040204020203" pitchFamily="34" charset="0"/>
            </a:endParaRPr>
          </a:p>
          <a:p>
            <a:pPr marL="400050" indent="-400050">
              <a:buFont typeface="Wingdings" panose="05000000000000000000" pitchFamily="2" charset="2"/>
              <a:buChar char="à"/>
            </a:pPr>
            <a:endParaRPr lang="en-US" sz="2400" dirty="0" smtClean="0">
              <a:solidFill>
                <a:schemeClr val="bg1"/>
              </a:solidFill>
              <a:latin typeface="Segoe UI Light" panose="020B0502040204020203" pitchFamily="34" charset="0"/>
              <a:cs typeface="Segoe UI Light" panose="020B0502040204020203" pitchFamily="34" charset="0"/>
            </a:endParaRPr>
          </a:p>
          <a:p>
            <a:pPr marL="400050" indent="-400050">
              <a:buFont typeface="Wingdings" panose="05000000000000000000" pitchFamily="2" charset="2"/>
              <a:buChar char="à"/>
            </a:pPr>
            <a:endParaRPr lang="en-US" dirty="0">
              <a:solidFill>
                <a:schemeClr val="bg1"/>
              </a:solidFill>
            </a:endParaRPr>
          </a:p>
        </p:txBody>
      </p:sp>
      <p:grpSp>
        <p:nvGrpSpPr>
          <p:cNvPr id="5" name="Group 4"/>
          <p:cNvGrpSpPr>
            <a:grpSpLocks noChangeAspect="1"/>
          </p:cNvGrpSpPr>
          <p:nvPr/>
        </p:nvGrpSpPr>
        <p:grpSpPr bwMode="auto">
          <a:xfrm>
            <a:off x="644525" y="1060450"/>
            <a:ext cx="4946650" cy="4724400"/>
            <a:chOff x="406" y="668"/>
            <a:chExt cx="3116" cy="2976"/>
          </a:xfrm>
        </p:grpSpPr>
        <p:sp>
          <p:nvSpPr>
            <p:cNvPr id="6"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7" name="Freeform 5"/>
            <p:cNvSpPr>
              <a:spLocks/>
            </p:cNvSpPr>
            <p:nvPr/>
          </p:nvSpPr>
          <p:spPr bwMode="auto">
            <a:xfrm>
              <a:off x="412" y="676"/>
              <a:ext cx="3102" cy="296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8" name="Freeform 6"/>
            <p:cNvSpPr>
              <a:spLocks/>
            </p:cNvSpPr>
            <p:nvPr/>
          </p:nvSpPr>
          <p:spPr bwMode="auto">
            <a:xfrm>
              <a:off x="405" y="669"/>
              <a:ext cx="3116" cy="2976"/>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9"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0"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1"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2"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3"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4"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5"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6"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7"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8"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9"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20"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21"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22"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23"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24"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25"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26"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27" name="Oval 25"/>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28" name="Freeform 26"/>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29"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30"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31"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32"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33"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34"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35"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36"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37"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38"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39"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40"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41"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42"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43"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44"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45"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46"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47"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48"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49"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50" name="Rectangle 48"/>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51"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52" name="Rectangle 50"/>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53"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54"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55"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56"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57"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58"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59"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60"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61"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62"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63" name="Rectangle 61"/>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64"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65" name="Rectangle 63"/>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66" name="Rectangle 64"/>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67" name="Rectangle 65"/>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68"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69"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70" name="Rectangle 68"/>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71"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72"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73"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74"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75"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76"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77"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78"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79"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80"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81"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82"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83"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84"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85"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86"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87"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88"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89"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90" name="Rectangle 88"/>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91"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92"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93"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94" name="Rectangle 92"/>
            <p:cNvSpPr>
              <a:spLocks noChangeArrowheads="1"/>
            </p:cNvSpPr>
            <p:nvPr/>
          </p:nvSpPr>
          <p:spPr bwMode="auto">
            <a:xfrm>
              <a:off x="1487" y="2092"/>
              <a:ext cx="44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smtClean="0">
                  <a:solidFill>
                    <a:srgbClr val="FFFFFF"/>
                  </a:solidFill>
                  <a:latin typeface="Segoe UI Semibold" panose="020B0702040204020203" pitchFamily="34" charset="0"/>
                </a:rPr>
                <a:t>RESOU</a:t>
              </a:r>
              <a:endParaRPr lang="en-US" altLang="en-US" smtClean="0">
                <a:solidFill>
                  <a:srgbClr val="00B0F0"/>
                </a:solidFill>
              </a:endParaRPr>
            </a:p>
          </p:txBody>
        </p:sp>
        <p:sp>
          <p:nvSpPr>
            <p:cNvPr id="95" name="Rectangle 93"/>
            <p:cNvSpPr>
              <a:spLocks noChangeArrowheads="1"/>
            </p:cNvSpPr>
            <p:nvPr/>
          </p:nvSpPr>
          <p:spPr bwMode="auto">
            <a:xfrm>
              <a:off x="1838" y="2092"/>
              <a:ext cx="14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smtClean="0">
                  <a:solidFill>
                    <a:srgbClr val="FFFFFF"/>
                  </a:solidFill>
                  <a:latin typeface="Segoe UI Semibold" panose="020B0702040204020203" pitchFamily="34" charset="0"/>
                </a:rPr>
                <a:t>R</a:t>
              </a:r>
              <a:endParaRPr lang="en-US" altLang="en-US" smtClean="0">
                <a:solidFill>
                  <a:srgbClr val="00B0F0"/>
                </a:solidFill>
              </a:endParaRPr>
            </a:p>
          </p:txBody>
        </p:sp>
        <p:sp>
          <p:nvSpPr>
            <p:cNvPr id="96" name="Rectangle 94"/>
            <p:cNvSpPr>
              <a:spLocks noChangeArrowheads="1"/>
            </p:cNvSpPr>
            <p:nvPr/>
          </p:nvSpPr>
          <p:spPr bwMode="auto">
            <a:xfrm>
              <a:off x="1906" y="2092"/>
              <a:ext cx="31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smtClean="0">
                  <a:solidFill>
                    <a:srgbClr val="FFFFFF"/>
                  </a:solidFill>
                  <a:latin typeface="Segoe UI Semibold" panose="020B0702040204020203" pitchFamily="34" charset="0"/>
                </a:rPr>
                <a:t>CE G</a:t>
              </a:r>
              <a:endParaRPr lang="en-US" altLang="en-US" smtClean="0">
                <a:solidFill>
                  <a:srgbClr val="00B0F0"/>
                </a:solidFill>
              </a:endParaRPr>
            </a:p>
          </p:txBody>
        </p:sp>
        <p:sp>
          <p:nvSpPr>
            <p:cNvPr id="97" name="Rectangle 95"/>
            <p:cNvSpPr>
              <a:spLocks noChangeArrowheads="1"/>
            </p:cNvSpPr>
            <p:nvPr/>
          </p:nvSpPr>
          <p:spPr bwMode="auto">
            <a:xfrm>
              <a:off x="2142" y="2092"/>
              <a:ext cx="14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smtClean="0">
                  <a:solidFill>
                    <a:srgbClr val="FFFFFF"/>
                  </a:solidFill>
                  <a:latin typeface="Segoe UI Semibold" panose="020B0702040204020203" pitchFamily="34" charset="0"/>
                </a:rPr>
                <a:t>R</a:t>
              </a:r>
              <a:endParaRPr lang="en-US" altLang="en-US" smtClean="0">
                <a:solidFill>
                  <a:srgbClr val="00B0F0"/>
                </a:solidFill>
              </a:endParaRPr>
            </a:p>
          </p:txBody>
        </p:sp>
        <p:sp>
          <p:nvSpPr>
            <p:cNvPr id="98" name="Rectangle 96"/>
            <p:cNvSpPr>
              <a:spLocks noChangeArrowheads="1"/>
            </p:cNvSpPr>
            <p:nvPr/>
          </p:nvSpPr>
          <p:spPr bwMode="auto">
            <a:xfrm>
              <a:off x="2210" y="2092"/>
              <a:ext cx="31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smtClean="0">
                  <a:solidFill>
                    <a:srgbClr val="FFFFFF"/>
                  </a:solidFill>
                  <a:latin typeface="Segoe UI Semibold" panose="020B0702040204020203" pitchFamily="34" charset="0"/>
                </a:rPr>
                <a:t>OUP</a:t>
              </a:r>
              <a:endParaRPr lang="en-US" altLang="en-US" smtClean="0">
                <a:solidFill>
                  <a:srgbClr val="00B0F0"/>
                </a:solidFill>
              </a:endParaRPr>
            </a:p>
          </p:txBody>
        </p:sp>
        <p:sp>
          <p:nvSpPr>
            <p:cNvPr id="99"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00"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01"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02"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03"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04"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05"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06"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07"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grpSp>
    </p:spTree>
    <p:extLst>
      <p:ext uri="{BB962C8B-B14F-4D97-AF65-F5344CB8AC3E}">
        <p14:creationId xmlns:p14="http://schemas.microsoft.com/office/powerpoint/2010/main" val="274694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560798" y="1280632"/>
            <a:ext cx="3576115" cy="4681082"/>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900" dirty="0" smtClean="0">
                <a:solidFill>
                  <a:srgbClr val="FFFFFF"/>
                </a:solidFill>
              </a:rPr>
              <a:t>Azure Templates can:</a:t>
            </a:r>
          </a:p>
          <a:p>
            <a:pPr>
              <a:lnSpc>
                <a:spcPct val="120000"/>
              </a:lnSpc>
            </a:pPr>
            <a:r>
              <a:rPr lang="en-US" sz="1800" dirty="0" smtClean="0">
                <a:solidFill>
                  <a:srgbClr val="FFFFFF"/>
                </a:solidFill>
                <a:latin typeface="Segoe UI Light"/>
              </a:rPr>
              <a:t>Ensure </a:t>
            </a:r>
            <a:r>
              <a:rPr lang="en-US" sz="1800" dirty="0" err="1" smtClean="0">
                <a:solidFill>
                  <a:srgbClr val="FFFFFF"/>
                </a:solidFill>
                <a:latin typeface="Segoe UI Light"/>
              </a:rPr>
              <a:t>Idempotency</a:t>
            </a:r>
            <a:endParaRPr lang="en-US" sz="1800" dirty="0" smtClean="0">
              <a:solidFill>
                <a:srgbClr val="FFFFFF"/>
              </a:solidFill>
              <a:latin typeface="Segoe UI Light"/>
            </a:endParaRPr>
          </a:p>
          <a:p>
            <a:pPr>
              <a:lnSpc>
                <a:spcPct val="120000"/>
              </a:lnSpc>
            </a:pPr>
            <a:r>
              <a:rPr lang="en-US" sz="1800" dirty="0" smtClean="0">
                <a:solidFill>
                  <a:srgbClr val="FFFFFF"/>
                </a:solidFill>
                <a:latin typeface="Segoe UI Light"/>
              </a:rPr>
              <a:t>Simplify Orchestration</a:t>
            </a:r>
          </a:p>
          <a:p>
            <a:pPr>
              <a:lnSpc>
                <a:spcPct val="120000"/>
              </a:lnSpc>
            </a:pPr>
            <a:r>
              <a:rPr lang="en-US" sz="1800" dirty="0" smtClean="0">
                <a:solidFill>
                  <a:srgbClr val="FFFFFF"/>
                </a:solidFill>
                <a:latin typeface="Segoe UI Light"/>
              </a:rPr>
              <a:t>Simplify Roll-back</a:t>
            </a:r>
          </a:p>
          <a:p>
            <a:pPr>
              <a:lnSpc>
                <a:spcPct val="120000"/>
              </a:lnSpc>
            </a:pPr>
            <a:r>
              <a:rPr lang="en-US" sz="1800" dirty="0" smtClean="0">
                <a:solidFill>
                  <a:srgbClr val="FFFFFF"/>
                </a:solidFill>
                <a:latin typeface="Segoe UI Light"/>
              </a:rPr>
              <a:t>Provide Cross-Resource Configuration and Update </a:t>
            </a:r>
            <a:r>
              <a:rPr lang="en-US" sz="1800" dirty="0">
                <a:solidFill>
                  <a:srgbClr val="FFFFFF"/>
                </a:solidFill>
                <a:latin typeface="Segoe UI Light"/>
              </a:rPr>
              <a:t>Support </a:t>
            </a:r>
          </a:p>
          <a:p>
            <a:pPr marL="0" indent="0">
              <a:buFont typeface="Arial" panose="020B0604020202020204" pitchFamily="34" charset="0"/>
              <a:buNone/>
            </a:pPr>
            <a:endParaRPr lang="en-US" dirty="0">
              <a:solidFill>
                <a:srgbClr val="FFFFFF"/>
              </a:solidFill>
              <a:latin typeface="Segoe UI Light"/>
            </a:endParaRPr>
          </a:p>
          <a:p>
            <a:pPr marL="0" indent="0">
              <a:buFont typeface="Arial" panose="020B0604020202020204" pitchFamily="34" charset="0"/>
              <a:buNone/>
            </a:pPr>
            <a:r>
              <a:rPr lang="en-US" sz="2900" dirty="0" smtClean="0">
                <a:solidFill>
                  <a:srgbClr val="FFFFFF"/>
                </a:solidFill>
              </a:rPr>
              <a:t>Azure Templates are: </a:t>
            </a:r>
            <a:endParaRPr lang="en-US" sz="2900" dirty="0">
              <a:solidFill>
                <a:srgbClr val="FFFFFF"/>
              </a:solidFill>
            </a:endParaRPr>
          </a:p>
          <a:p>
            <a:pPr>
              <a:lnSpc>
                <a:spcPct val="120000"/>
              </a:lnSpc>
            </a:pPr>
            <a:r>
              <a:rPr lang="en-US" sz="1800" dirty="0">
                <a:solidFill>
                  <a:srgbClr val="FFFFFF"/>
                </a:solidFill>
                <a:latin typeface="Segoe UI Light"/>
              </a:rPr>
              <a:t>Source file, </a:t>
            </a:r>
            <a:r>
              <a:rPr lang="en-US" sz="1800" dirty="0" smtClean="0">
                <a:solidFill>
                  <a:srgbClr val="FFFFFF"/>
                </a:solidFill>
                <a:latin typeface="Segoe UI Light"/>
              </a:rPr>
              <a:t>can be checked-in</a:t>
            </a:r>
            <a:endParaRPr lang="en-US" sz="1800" dirty="0">
              <a:solidFill>
                <a:srgbClr val="FFFFFF"/>
              </a:solidFill>
              <a:latin typeface="Segoe UI Light"/>
            </a:endParaRPr>
          </a:p>
          <a:p>
            <a:pPr>
              <a:lnSpc>
                <a:spcPct val="120000"/>
              </a:lnSpc>
            </a:pPr>
            <a:r>
              <a:rPr lang="en-US" sz="1800" dirty="0">
                <a:solidFill>
                  <a:srgbClr val="FFFFFF"/>
                </a:solidFill>
                <a:latin typeface="Segoe UI Light"/>
              </a:rPr>
              <a:t>Specifies resources and </a:t>
            </a:r>
            <a:r>
              <a:rPr lang="en-US" sz="1800" dirty="0" smtClean="0">
                <a:solidFill>
                  <a:srgbClr val="FFFFFF"/>
                </a:solidFill>
                <a:latin typeface="Segoe UI Light"/>
              </a:rPr>
              <a:t>dependencies (VMs</a:t>
            </a:r>
            <a:r>
              <a:rPr lang="en-US" sz="1800" dirty="0">
                <a:solidFill>
                  <a:srgbClr val="FFFFFF"/>
                </a:solidFill>
                <a:latin typeface="Segoe UI Light"/>
              </a:rPr>
              <a:t>, </a:t>
            </a:r>
            <a:r>
              <a:rPr lang="en-US" sz="1800" dirty="0" err="1">
                <a:solidFill>
                  <a:srgbClr val="FFFFFF"/>
                </a:solidFill>
                <a:latin typeface="Segoe UI Light"/>
              </a:rPr>
              <a:t>WebSites</a:t>
            </a:r>
            <a:r>
              <a:rPr lang="en-US" sz="1800" dirty="0">
                <a:solidFill>
                  <a:srgbClr val="FFFFFF"/>
                </a:solidFill>
                <a:latin typeface="Segoe UI Light"/>
              </a:rPr>
              <a:t>, DBs) and connections (</a:t>
            </a:r>
            <a:r>
              <a:rPr lang="en-US" sz="1800" dirty="0" err="1">
                <a:solidFill>
                  <a:srgbClr val="FFFFFF"/>
                </a:solidFill>
                <a:latin typeface="Segoe UI Light"/>
              </a:rPr>
              <a:t>config</a:t>
            </a:r>
            <a:r>
              <a:rPr lang="en-US" sz="1800" dirty="0">
                <a:solidFill>
                  <a:srgbClr val="FFFFFF"/>
                </a:solidFill>
                <a:latin typeface="Segoe UI Light"/>
              </a:rPr>
              <a:t>, LB sets</a:t>
            </a:r>
            <a:r>
              <a:rPr lang="en-US" sz="1800" dirty="0" smtClean="0">
                <a:solidFill>
                  <a:srgbClr val="FFFFFF"/>
                </a:solidFill>
                <a:latin typeface="Segoe UI Light"/>
              </a:rPr>
              <a:t>)</a:t>
            </a:r>
            <a:endParaRPr lang="en-US" sz="1800" dirty="0">
              <a:solidFill>
                <a:srgbClr val="FFFFFF"/>
              </a:solidFill>
              <a:latin typeface="Segoe UI Light"/>
            </a:endParaRPr>
          </a:p>
          <a:p>
            <a:pPr>
              <a:lnSpc>
                <a:spcPct val="120000"/>
              </a:lnSpc>
            </a:pPr>
            <a:r>
              <a:rPr lang="en-US" sz="1800" dirty="0" smtClean="0">
                <a:solidFill>
                  <a:srgbClr val="FFFFFF"/>
                </a:solidFill>
                <a:latin typeface="Segoe UI Light"/>
              </a:rPr>
              <a:t>Support </a:t>
            </a:r>
            <a:r>
              <a:rPr lang="en-US" sz="1800" dirty="0" err="1" smtClean="0">
                <a:solidFill>
                  <a:srgbClr val="FFFFFF"/>
                </a:solidFill>
                <a:latin typeface="Segoe UI Light"/>
              </a:rPr>
              <a:t>parametized</a:t>
            </a:r>
            <a:r>
              <a:rPr lang="en-US" sz="1800" dirty="0" smtClean="0">
                <a:solidFill>
                  <a:srgbClr val="FFFFFF"/>
                </a:solidFill>
                <a:latin typeface="Segoe UI Light"/>
              </a:rPr>
              <a:t> input/output</a:t>
            </a:r>
            <a:endParaRPr lang="en-US" sz="1800" dirty="0">
              <a:solidFill>
                <a:srgbClr val="FFFFFF"/>
              </a:solidFill>
              <a:latin typeface="Segoe UI Light"/>
            </a:endParaRPr>
          </a:p>
        </p:txBody>
      </p:sp>
      <p:sp>
        <p:nvSpPr>
          <p:cNvPr id="8" name="Rectangle 7"/>
          <p:cNvSpPr/>
          <p:nvPr/>
        </p:nvSpPr>
        <p:spPr bwMode="auto">
          <a:xfrm>
            <a:off x="8915930" y="1278682"/>
            <a:ext cx="3350685" cy="1275688"/>
          </a:xfrm>
          <a:prstGeom prst="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en-US" sz="1400" dirty="0">
                <a:solidFill>
                  <a:srgbClr val="FFFFFF"/>
                </a:solidFill>
                <a:ea typeface="Segoe UI" pitchFamily="34" charset="0"/>
                <a:cs typeface="Segoe UI" pitchFamily="34" charset="0"/>
              </a:rPr>
              <a:t>Instantiation of repeatable </a:t>
            </a:r>
            <a:r>
              <a:rPr lang="en-US" sz="1400" dirty="0" err="1">
                <a:solidFill>
                  <a:srgbClr val="FFFFFF"/>
                </a:solidFill>
                <a:ea typeface="Segoe UI" pitchFamily="34" charset="0"/>
                <a:cs typeface="Segoe UI" pitchFamily="34" charset="0"/>
              </a:rPr>
              <a:t>config</a:t>
            </a:r>
            <a:r>
              <a:rPr lang="en-US" sz="1400" dirty="0">
                <a:solidFill>
                  <a:srgbClr val="FFFFFF"/>
                </a:solidFill>
                <a:ea typeface="Segoe UI" pitchFamily="34" charset="0"/>
                <a:cs typeface="Segoe UI" pitchFamily="34" charset="0"/>
              </a:rPr>
              <a:t>.</a:t>
            </a:r>
            <a:endParaRPr lang="en-US" sz="1100" dirty="0">
              <a:solidFill>
                <a:srgbClr val="FFFFFF"/>
              </a:solidFill>
              <a:ea typeface="Segoe UI" pitchFamily="34" charset="0"/>
              <a:cs typeface="Segoe UI" pitchFamily="34" charset="0"/>
            </a:endParaRPr>
          </a:p>
          <a:p>
            <a:pPr defTabSz="932406"/>
            <a:r>
              <a:rPr lang="en-US" sz="1200" i="1" dirty="0">
                <a:solidFill>
                  <a:srgbClr val="FFFFFF"/>
                </a:solidFill>
                <a:ea typeface="Segoe UI" pitchFamily="34" charset="0"/>
                <a:cs typeface="Segoe UI" pitchFamily="34" charset="0"/>
              </a:rPr>
              <a:t>Configuration </a:t>
            </a:r>
            <a:r>
              <a:rPr lang="en-US" sz="1200" i="1" dirty="0">
                <a:solidFill>
                  <a:srgbClr val="FFFFFF"/>
                </a:solidFill>
                <a:ea typeface="Segoe UI" pitchFamily="34" charset="0"/>
                <a:cs typeface="Segoe UI" pitchFamily="34" charset="0"/>
                <a:sym typeface="Wingdings" panose="05000000000000000000" pitchFamily="2" charset="2"/>
              </a:rPr>
              <a:t> </a:t>
            </a:r>
            <a:r>
              <a:rPr lang="en-US" sz="1200" i="1" dirty="0">
                <a:solidFill>
                  <a:srgbClr val="FFFFFF"/>
                </a:solidFill>
                <a:ea typeface="Segoe UI" pitchFamily="34" charset="0"/>
                <a:cs typeface="Segoe UI" pitchFamily="34" charset="0"/>
              </a:rPr>
              <a:t>Resource Group</a:t>
            </a:r>
          </a:p>
        </p:txBody>
      </p:sp>
      <p:sp>
        <p:nvSpPr>
          <p:cNvPr id="9" name="Title 1"/>
          <p:cNvSpPr>
            <a:spLocks noGrp="1"/>
          </p:cNvSpPr>
          <p:nvPr>
            <p:ph type="title"/>
          </p:nvPr>
        </p:nvSpPr>
        <p:spPr>
          <a:xfrm>
            <a:off x="560798" y="342355"/>
            <a:ext cx="11079822" cy="957600"/>
          </a:xfrm>
        </p:spPr>
        <p:txBody>
          <a:bodyPr>
            <a:normAutofit/>
          </a:bodyPr>
          <a:lstStyle/>
          <a:p>
            <a:r>
              <a:rPr lang="en-US" sz="4400" dirty="0" smtClean="0"/>
              <a:t>Azure Resource Templates</a:t>
            </a:r>
            <a:endParaRPr lang="en-US" sz="4400" dirty="0"/>
          </a:p>
        </p:txBody>
      </p:sp>
      <p:grpSp>
        <p:nvGrpSpPr>
          <p:cNvPr id="2" name="Group 4"/>
          <p:cNvGrpSpPr>
            <a:grpSpLocks noChangeAspect="1"/>
          </p:cNvGrpSpPr>
          <p:nvPr/>
        </p:nvGrpSpPr>
        <p:grpSpPr bwMode="auto">
          <a:xfrm>
            <a:off x="4761143" y="787460"/>
            <a:ext cx="6911976" cy="5670549"/>
            <a:chOff x="2863" y="318"/>
            <a:chExt cx="4354" cy="3572"/>
          </a:xfrm>
        </p:grpSpPr>
        <p:sp>
          <p:nvSpPr>
            <p:cNvPr id="3"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5"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6"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0"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1"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2"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3"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4"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5"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6"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7"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8"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19" name="Rectangle 16"/>
            <p:cNvSpPr>
              <a:spLocks noChangeArrowheads="1"/>
            </p:cNvSpPr>
            <p:nvPr/>
          </p:nvSpPr>
          <p:spPr bwMode="auto">
            <a:xfrm>
              <a:off x="3398" y="2838"/>
              <a:ext cx="64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2200" smtClean="0">
                  <a:solidFill>
                    <a:srgbClr val="FFFFFF"/>
                  </a:solidFill>
                  <a:latin typeface="Segoe Pro Display Light" panose="020B0302040504020203" pitchFamily="34" charset="0"/>
                </a:rPr>
                <a:t>SQL - A</a:t>
              </a:r>
              <a:endParaRPr lang="en-US" altLang="en-US" smtClean="0">
                <a:solidFill>
                  <a:srgbClr val="00B0F0"/>
                </a:solidFill>
              </a:endParaRPr>
            </a:p>
          </p:txBody>
        </p:sp>
        <p:sp>
          <p:nvSpPr>
            <p:cNvPr id="20"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21"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22"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23"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24"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25"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26"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27"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28"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29"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30"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31"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32"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33"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34" name="Rectangle 31"/>
            <p:cNvSpPr>
              <a:spLocks noChangeArrowheads="1"/>
            </p:cNvSpPr>
            <p:nvPr/>
          </p:nvSpPr>
          <p:spPr bwMode="auto">
            <a:xfrm>
              <a:off x="4884" y="2838"/>
              <a:ext cx="67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2200" smtClean="0">
                  <a:solidFill>
                    <a:srgbClr val="FFFFFF"/>
                  </a:solidFill>
                  <a:latin typeface="Segoe Pro Display Light" panose="020B0302040504020203" pitchFamily="34" charset="0"/>
                </a:rPr>
                <a:t>Website</a:t>
              </a:r>
              <a:endParaRPr lang="en-US" altLang="en-US" smtClean="0">
                <a:solidFill>
                  <a:srgbClr val="00B0F0"/>
                </a:solidFill>
              </a:endParaRPr>
            </a:p>
          </p:txBody>
        </p:sp>
        <p:sp>
          <p:nvSpPr>
            <p:cNvPr id="35"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36"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37"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38"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39"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40"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41"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42"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43"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44"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45"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46"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47"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48"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49"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50" name="Rectangle 47"/>
            <p:cNvSpPr>
              <a:spLocks noChangeArrowheads="1"/>
            </p:cNvSpPr>
            <p:nvPr/>
          </p:nvSpPr>
          <p:spPr bwMode="auto">
            <a:xfrm>
              <a:off x="6417" y="2788"/>
              <a:ext cx="45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700" smtClean="0">
                  <a:solidFill>
                    <a:srgbClr val="FFFFFF"/>
                  </a:solidFill>
                  <a:latin typeface="Segoe Pro Display Light" panose="020B0302040504020203" pitchFamily="34" charset="0"/>
                </a:rPr>
                <a:t>Virtual</a:t>
              </a:r>
              <a:endParaRPr lang="en-US" altLang="en-US" smtClean="0">
                <a:solidFill>
                  <a:srgbClr val="00B0F0"/>
                </a:solidFill>
              </a:endParaRPr>
            </a:p>
          </p:txBody>
        </p:sp>
        <p:sp>
          <p:nvSpPr>
            <p:cNvPr id="51" name="Rectangle 48"/>
            <p:cNvSpPr>
              <a:spLocks noChangeArrowheads="1"/>
            </p:cNvSpPr>
            <p:nvPr/>
          </p:nvSpPr>
          <p:spPr bwMode="auto">
            <a:xfrm>
              <a:off x="6417" y="2933"/>
              <a:ext cx="63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rgbClr val="FFFFFF"/>
                  </a:solidFill>
                  <a:latin typeface="Segoe Pro Display Light" panose="020B0302040504020203" pitchFamily="34" charset="0"/>
                </a:rPr>
                <a:t>Machines</a:t>
              </a:r>
              <a:endParaRPr lang="en-US" altLang="en-US" smtClean="0">
                <a:solidFill>
                  <a:srgbClr val="00B0F0"/>
                </a:solidFill>
              </a:endParaRPr>
            </a:p>
          </p:txBody>
        </p:sp>
        <p:sp>
          <p:nvSpPr>
            <p:cNvPr id="52" name="Freeform 49"/>
            <p:cNvSpPr>
              <a:spLocks/>
            </p:cNvSpPr>
            <p:nvPr/>
          </p:nvSpPr>
          <p:spPr bwMode="auto">
            <a:xfrm>
              <a:off x="4531" y="318"/>
              <a:ext cx="945" cy="955"/>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53"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54"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55"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56"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57" name="Rectangle 54"/>
            <p:cNvSpPr>
              <a:spLocks noChangeArrowheads="1"/>
            </p:cNvSpPr>
            <p:nvPr/>
          </p:nvSpPr>
          <p:spPr bwMode="auto">
            <a:xfrm>
              <a:off x="4652" y="539"/>
              <a:ext cx="68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2500" dirty="0" smtClean="0">
                  <a:solidFill>
                    <a:srgbClr val="414042"/>
                  </a:solidFill>
                  <a:latin typeface="Segoe Pro Display Light" panose="020B0302040504020203" pitchFamily="34" charset="0"/>
                </a:rPr>
                <a:t>My App</a:t>
              </a:r>
              <a:endParaRPr lang="en-US" altLang="en-US" dirty="0" smtClean="0">
                <a:solidFill>
                  <a:srgbClr val="00B0F0"/>
                </a:solidFill>
              </a:endParaRPr>
            </a:p>
          </p:txBody>
        </p:sp>
        <p:sp>
          <p:nvSpPr>
            <p:cNvPr id="58" name="Rectangle 55"/>
            <p:cNvSpPr>
              <a:spLocks noChangeArrowheads="1"/>
            </p:cNvSpPr>
            <p:nvPr/>
          </p:nvSpPr>
          <p:spPr bwMode="auto">
            <a:xfrm>
              <a:off x="4671" y="738"/>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smtClean="0">
                <a:solidFill>
                  <a:srgbClr val="00B0F0"/>
                </a:solidFill>
              </a:endParaRPr>
            </a:p>
          </p:txBody>
        </p:sp>
        <p:sp>
          <p:nvSpPr>
            <p:cNvPr id="59" name="Rectangle 56"/>
            <p:cNvSpPr>
              <a:spLocks noChangeArrowheads="1"/>
            </p:cNvSpPr>
            <p:nvPr/>
          </p:nvSpPr>
          <p:spPr bwMode="auto">
            <a:xfrm>
              <a:off x="4676" y="1020"/>
              <a:ext cx="672"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800" b="1" smtClean="0">
                  <a:solidFill>
                    <a:srgbClr val="414042"/>
                  </a:solidFill>
                  <a:latin typeface="Segoe Pro Display Semibold" panose="020B0702040504020203" pitchFamily="34" charset="0"/>
                </a:rPr>
                <a:t>[SQL CONFIG] VM (2x)</a:t>
              </a:r>
              <a:endParaRPr lang="en-US" altLang="en-US" smtClean="0">
                <a:solidFill>
                  <a:srgbClr val="00B0F0"/>
                </a:solidFill>
              </a:endParaRPr>
            </a:p>
          </p:txBody>
        </p:sp>
        <p:sp>
          <p:nvSpPr>
            <p:cNvPr id="60"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61"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62"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63"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64"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65"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66"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67"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68"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69"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70" name="Freeform 67"/>
            <p:cNvSpPr>
              <a:spLocks/>
            </p:cNvSpPr>
            <p:nvPr/>
          </p:nvSpPr>
          <p:spPr bwMode="auto">
            <a:xfrm>
              <a:off x="6193" y="2059"/>
              <a:ext cx="681" cy="254"/>
            </a:xfrm>
            <a:custGeom>
              <a:avLst/>
              <a:gdLst>
                <a:gd name="T0" fmla="*/ 469 w 469"/>
                <a:gd name="T1" fmla="*/ 145 h 175"/>
                <a:gd name="T2" fmla="*/ 439 w 469"/>
                <a:gd name="T3" fmla="*/ 175 h 175"/>
                <a:gd name="T4" fmla="*/ 30 w 469"/>
                <a:gd name="T5" fmla="*/ 175 h 175"/>
                <a:gd name="T6" fmla="*/ 0 w 469"/>
                <a:gd name="T7" fmla="*/ 145 h 175"/>
                <a:gd name="T8" fmla="*/ 0 w 469"/>
                <a:gd name="T9" fmla="*/ 30 h 175"/>
                <a:gd name="T10" fmla="*/ 30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9" y="175"/>
                  </a:cubicBezTo>
                  <a:cubicBezTo>
                    <a:pt x="30" y="175"/>
                    <a:pt x="30" y="175"/>
                    <a:pt x="30" y="175"/>
                  </a:cubicBezTo>
                  <a:cubicBezTo>
                    <a:pt x="13" y="175"/>
                    <a:pt x="0" y="162"/>
                    <a:pt x="0" y="145"/>
                  </a:cubicBezTo>
                  <a:cubicBezTo>
                    <a:pt x="0" y="30"/>
                    <a:pt x="0" y="30"/>
                    <a:pt x="0" y="30"/>
                  </a:cubicBezTo>
                  <a:cubicBezTo>
                    <a:pt x="0" y="13"/>
                    <a:pt x="13" y="0"/>
                    <a:pt x="30" y="0"/>
                  </a:cubicBezTo>
                  <a:cubicBezTo>
                    <a:pt x="439" y="0"/>
                    <a:pt x="439" y="0"/>
                    <a:pt x="439"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71" name="Rectangle 68"/>
            <p:cNvSpPr>
              <a:spLocks noChangeArrowheads="1"/>
            </p:cNvSpPr>
            <p:nvPr/>
          </p:nvSpPr>
          <p:spPr bwMode="auto">
            <a:xfrm>
              <a:off x="6236" y="2141"/>
              <a:ext cx="70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smtClean="0">
                  <a:solidFill>
                    <a:srgbClr val="FFFFFF"/>
                  </a:solidFill>
                  <a:latin typeface="Segoe UI Semibold" panose="020B0702040204020203" pitchFamily="34" charset="0"/>
                </a:rPr>
                <a:t>DEPENDS ON SQL</a:t>
              </a:r>
              <a:endParaRPr lang="en-US" altLang="en-US" smtClean="0">
                <a:solidFill>
                  <a:srgbClr val="00B0F0"/>
                </a:solidFill>
              </a:endParaRPr>
            </a:p>
          </p:txBody>
        </p:sp>
        <p:sp>
          <p:nvSpPr>
            <p:cNvPr id="72" name="Freeform 69"/>
            <p:cNvSpPr>
              <a:spLocks/>
            </p:cNvSpPr>
            <p:nvPr/>
          </p:nvSpPr>
          <p:spPr bwMode="auto">
            <a:xfrm>
              <a:off x="4669" y="2059"/>
              <a:ext cx="682" cy="254"/>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73" name="Rectangle 70"/>
            <p:cNvSpPr>
              <a:spLocks noChangeArrowheads="1"/>
            </p:cNvSpPr>
            <p:nvPr/>
          </p:nvSpPr>
          <p:spPr bwMode="auto">
            <a:xfrm>
              <a:off x="4713" y="2141"/>
              <a:ext cx="70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smtClean="0">
                  <a:solidFill>
                    <a:srgbClr val="FFFFFF"/>
                  </a:solidFill>
                  <a:latin typeface="Segoe UI Semibold" panose="020B0702040204020203" pitchFamily="34" charset="0"/>
                </a:rPr>
                <a:t>DEPENDS ON SQL</a:t>
              </a:r>
              <a:endParaRPr lang="en-US" altLang="en-US" smtClean="0">
                <a:solidFill>
                  <a:srgbClr val="00B0F0"/>
                </a:solidFill>
              </a:endParaRPr>
            </a:p>
          </p:txBody>
        </p:sp>
        <p:sp>
          <p:nvSpPr>
            <p:cNvPr id="74"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75"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76"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77" name="Freeform 74"/>
            <p:cNvSpPr>
              <a:spLocks/>
            </p:cNvSpPr>
            <p:nvPr/>
          </p:nvSpPr>
          <p:spPr bwMode="auto">
            <a:xfrm>
              <a:off x="3929" y="3635"/>
              <a:ext cx="681" cy="2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B0F0"/>
                </a:solidFill>
              </a:endParaRPr>
            </a:p>
          </p:txBody>
        </p:sp>
        <p:sp>
          <p:nvSpPr>
            <p:cNvPr id="78" name="Rectangle 75"/>
            <p:cNvSpPr>
              <a:spLocks noChangeArrowheads="1"/>
            </p:cNvSpPr>
            <p:nvPr/>
          </p:nvSpPr>
          <p:spPr bwMode="auto">
            <a:xfrm>
              <a:off x="4023" y="3702"/>
              <a:ext cx="20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100" b="1" smtClean="0">
                  <a:solidFill>
                    <a:srgbClr val="FFFFFF"/>
                  </a:solidFill>
                  <a:latin typeface="Segoe UI Semibold" panose="020B0702040204020203" pitchFamily="34" charset="0"/>
                </a:rPr>
                <a:t>SQL</a:t>
              </a:r>
              <a:endParaRPr lang="en-US" altLang="en-US" smtClean="0">
                <a:solidFill>
                  <a:srgbClr val="00B0F0"/>
                </a:solidFill>
              </a:endParaRPr>
            </a:p>
          </p:txBody>
        </p:sp>
        <p:sp>
          <p:nvSpPr>
            <p:cNvPr id="79" name="Rectangle 76"/>
            <p:cNvSpPr>
              <a:spLocks noChangeArrowheads="1"/>
            </p:cNvSpPr>
            <p:nvPr/>
          </p:nvSpPr>
          <p:spPr bwMode="auto">
            <a:xfrm>
              <a:off x="4204" y="3702"/>
              <a:ext cx="10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100" b="1" smtClean="0">
                  <a:solidFill>
                    <a:srgbClr val="FFFFFF"/>
                  </a:solidFill>
                  <a:latin typeface="Segoe UI Semibold" panose="020B0702040204020203" pitchFamily="34" charset="0"/>
                </a:rPr>
                <a:t>C</a:t>
              </a:r>
              <a:endParaRPr lang="en-US" altLang="en-US" smtClean="0">
                <a:solidFill>
                  <a:srgbClr val="00B0F0"/>
                </a:solidFill>
              </a:endParaRPr>
            </a:p>
          </p:txBody>
        </p:sp>
        <p:sp>
          <p:nvSpPr>
            <p:cNvPr id="80" name="Rectangle 77"/>
            <p:cNvSpPr>
              <a:spLocks noChangeArrowheads="1"/>
            </p:cNvSpPr>
            <p:nvPr/>
          </p:nvSpPr>
          <p:spPr bwMode="auto">
            <a:xfrm>
              <a:off x="4257" y="3702"/>
              <a:ext cx="3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100" b="1" smtClean="0">
                  <a:solidFill>
                    <a:srgbClr val="FFFFFF"/>
                  </a:solidFill>
                  <a:latin typeface="Segoe UI Semibold" panose="020B0702040204020203" pitchFamily="34" charset="0"/>
                </a:rPr>
                <a:t>ONFIG</a:t>
              </a:r>
              <a:endParaRPr lang="en-US" altLang="en-US" smtClean="0">
                <a:solidFill>
                  <a:srgbClr val="00B0F0"/>
                </a:solidFill>
              </a:endParaRPr>
            </a:p>
          </p:txBody>
        </p:sp>
      </p:grpSp>
    </p:spTree>
    <p:extLst>
      <p:ext uri="{BB962C8B-B14F-4D97-AF65-F5344CB8AC3E}">
        <p14:creationId xmlns:p14="http://schemas.microsoft.com/office/powerpoint/2010/main" val="63775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623454" y="1454728"/>
            <a:ext cx="10623665" cy="5203767"/>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
        <p:nvSpPr>
          <p:cNvPr id="5" name="Title 1"/>
          <p:cNvSpPr txBox="1">
            <a:spLocks/>
          </p:cNvSpPr>
          <p:nvPr/>
        </p:nvSpPr>
        <p:spPr>
          <a:xfrm>
            <a:off x="560798" y="342355"/>
            <a:ext cx="11079822" cy="957600"/>
          </a:xfrm>
          <a:prstGeom prst="rect">
            <a:avLst/>
          </a:prstGeom>
        </p:spPr>
        <p:txBody>
          <a:bodyPr vert="horz" lIns="91440" tIns="45720" rIns="91440" bIns="45720" rtlCol="0" anchor="b">
            <a:normAutofit fontScale="92500" lnSpcReduction="10000"/>
          </a:bodyPr>
          <a:lstStyle>
            <a:lvl1pPr algn="l" defTabSz="914126" rtl="0" eaLnBrk="1" latinLnBrk="0" hangingPunct="1">
              <a:lnSpc>
                <a:spcPct val="90000"/>
              </a:lnSpc>
              <a:spcBef>
                <a:spcPct val="0"/>
              </a:spcBef>
              <a:buNone/>
              <a:defRPr sz="5998" kern="1200">
                <a:solidFill>
                  <a:schemeClr val="bg1"/>
                </a:solidFill>
                <a:latin typeface="+mj-lt"/>
                <a:ea typeface="+mj-ea"/>
                <a:cs typeface="+mj-cs"/>
              </a:defRPr>
            </a:lvl1pPr>
          </a:lstStyle>
          <a:p>
            <a:r>
              <a:rPr lang="en-US" sz="4400" dirty="0" smtClean="0"/>
              <a:t>Azure Management Portal </a:t>
            </a:r>
          </a:p>
          <a:p>
            <a:r>
              <a:rPr lang="en-US" sz="2600" dirty="0" smtClean="0"/>
              <a:t>Leverages resource groups to provide app management + monitoring views </a:t>
            </a:r>
            <a:endParaRPr lang="en-US" sz="4400" dirty="0"/>
          </a:p>
        </p:txBody>
      </p:sp>
    </p:spTree>
    <p:extLst>
      <p:ext uri="{BB962C8B-B14F-4D97-AF65-F5344CB8AC3E}">
        <p14:creationId xmlns:p14="http://schemas.microsoft.com/office/powerpoint/2010/main" val="8165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89710" y="1704109"/>
            <a:ext cx="10424160" cy="45803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noAutofit/>
          </a:bodyPr>
          <a:lstStyle/>
          <a:p>
            <a:r>
              <a:rPr lang="en-US" sz="4100" dirty="0" smtClean="0"/>
              <a:t>Azure Active Directory</a:t>
            </a:r>
            <a:br>
              <a:rPr lang="en-US" sz="4100" dirty="0" smtClean="0"/>
            </a:br>
            <a:r>
              <a:rPr lang="en-US" sz="2400" dirty="0" smtClean="0"/>
              <a:t>Identity control plane with integrated role based access control management</a:t>
            </a:r>
            <a:r>
              <a:rPr lang="en-US" sz="4100" dirty="0" smtClean="0"/>
              <a:t/>
            </a:r>
            <a:br>
              <a:rPr lang="en-US" sz="4100" dirty="0" smtClean="0"/>
            </a:br>
            <a:endParaRPr lang="en-US" sz="4100"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084502" y="1878677"/>
            <a:ext cx="10012990" cy="4264430"/>
          </a:xfrm>
          <a:prstGeom prst="rect">
            <a:avLst/>
          </a:prstGeom>
          <a:noFill/>
        </p:spPr>
      </p:pic>
    </p:spTree>
    <p:extLst>
      <p:ext uri="{BB962C8B-B14F-4D97-AF65-F5344CB8AC3E}">
        <p14:creationId xmlns:p14="http://schemas.microsoft.com/office/powerpoint/2010/main" val="20305777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243493" y="354952"/>
            <a:ext cx="12026091" cy="509571"/>
          </a:xfrm>
        </p:spPr>
        <p:txBody>
          <a:bodyPr>
            <a:noAutofit/>
          </a:bodyPr>
          <a:lstStyle/>
          <a:p>
            <a:pPr marL="0" indent="0">
              <a:buNone/>
            </a:pPr>
            <a:r>
              <a:rPr lang="en-US" sz="3400" dirty="0">
                <a:latin typeface="Segoe UI Light" panose="020B0502040204020203" pitchFamily="34" charset="0"/>
                <a:cs typeface="Segoe UI Light" panose="020B0502040204020203" pitchFamily="34" charset="0"/>
              </a:rPr>
              <a:t>Consistent Management </a:t>
            </a:r>
            <a:r>
              <a:rPr lang="en-US" sz="3400" dirty="0" smtClean="0">
                <a:latin typeface="Segoe UI Light" panose="020B0502040204020203" pitchFamily="34" charset="0"/>
                <a:cs typeface="Segoe UI Light" panose="020B0502040204020203" pitchFamily="34" charset="0"/>
              </a:rPr>
              <a:t>Layer with Windows Server</a:t>
            </a:r>
          </a:p>
          <a:p>
            <a:pPr marL="0" indent="0">
              <a:buNone/>
            </a:pPr>
            <a:r>
              <a:rPr lang="en-US" sz="2400" dirty="0" smtClean="0">
                <a:latin typeface="Segoe UI Light" panose="020B0502040204020203" pitchFamily="34" charset="0"/>
                <a:cs typeface="Segoe UI Light" panose="020B0502040204020203" pitchFamily="34" charset="0"/>
              </a:rPr>
              <a:t>Consistent resource management, resource templates, management portal</a:t>
            </a:r>
            <a:endParaRPr lang="en-US" sz="18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358918" y="1729051"/>
            <a:ext cx="8148365" cy="4736841"/>
            <a:chOff x="2749620" y="461605"/>
            <a:chExt cx="9265593" cy="5522145"/>
          </a:xfrm>
        </p:grpSpPr>
        <p:pic>
          <p:nvPicPr>
            <p:cNvPr id="460" name="Picture 459"/>
            <p:cNvPicPr>
              <a:picLocks noChangeAspect="1"/>
            </p:cNvPicPr>
            <p:nvPr/>
          </p:nvPicPr>
          <p:blipFill>
            <a:blip r:embed="rId3"/>
            <a:stretch>
              <a:fillRect/>
            </a:stretch>
          </p:blipFill>
          <p:spPr>
            <a:xfrm>
              <a:off x="2749620" y="461605"/>
              <a:ext cx="9265593" cy="5522145"/>
            </a:xfrm>
            <a:prstGeom prst="rect">
              <a:avLst/>
            </a:prstGeom>
          </p:spPr>
        </p:pic>
        <p:pic>
          <p:nvPicPr>
            <p:cNvPr id="4" name="Picture 3"/>
            <p:cNvPicPr>
              <a:picLocks noChangeAspect="1"/>
            </p:cNvPicPr>
            <p:nvPr/>
          </p:nvPicPr>
          <p:blipFill>
            <a:blip r:embed="rId4"/>
            <a:stretch>
              <a:fillRect/>
            </a:stretch>
          </p:blipFill>
          <p:spPr>
            <a:xfrm>
              <a:off x="5834802" y="1059629"/>
              <a:ext cx="1285875" cy="276225"/>
            </a:xfrm>
            <a:prstGeom prst="rect">
              <a:avLst/>
            </a:prstGeom>
          </p:spPr>
        </p:pic>
        <p:sp>
          <p:nvSpPr>
            <p:cNvPr id="2" name="TextBox 1"/>
            <p:cNvSpPr txBox="1"/>
            <p:nvPr/>
          </p:nvSpPr>
          <p:spPr>
            <a:xfrm>
              <a:off x="5592374" y="1086263"/>
              <a:ext cx="1528303" cy="276999"/>
            </a:xfrm>
            <a:prstGeom prst="rect">
              <a:avLst/>
            </a:prstGeom>
            <a:noFill/>
          </p:spPr>
          <p:txBody>
            <a:bodyPr wrap="none" rtlCol="0">
              <a:spAutoFit/>
            </a:bodyPr>
            <a:lstStyle/>
            <a:p>
              <a:r>
                <a:rPr lang="en-US" sz="1200" dirty="0" smtClean="0">
                  <a:solidFill>
                    <a:schemeClr val="bg1"/>
                  </a:solidFill>
                </a:rPr>
                <a:t>Management Portal</a:t>
              </a:r>
              <a:endParaRPr lang="en-US" sz="1600" dirty="0">
                <a:solidFill>
                  <a:schemeClr val="bg1"/>
                </a:solidFill>
              </a:endParaRPr>
            </a:p>
          </p:txBody>
        </p:sp>
      </p:grpSp>
    </p:spTree>
    <p:extLst>
      <p:ext uri="{BB962C8B-B14F-4D97-AF65-F5344CB8AC3E}">
        <p14:creationId xmlns:p14="http://schemas.microsoft.com/office/powerpoint/2010/main" val="1729262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2121267"/>
            <a:ext cx="11034445" cy="2387600"/>
          </a:xfrm>
        </p:spPr>
        <p:txBody>
          <a:bodyPr>
            <a:noAutofit/>
          </a:bodyPr>
          <a:lstStyle/>
          <a:p>
            <a:pPr algn="ctr"/>
            <a:r>
              <a:rPr lang="en-US" sz="19900" dirty="0" smtClean="0">
                <a:solidFill>
                  <a:schemeClr val="bg1"/>
                </a:solidFill>
              </a:rPr>
              <a:t>Azure</a:t>
            </a:r>
            <a:endParaRPr lang="en-US" sz="9600" dirty="0">
              <a:solidFill>
                <a:schemeClr val="bg1"/>
              </a:solidFill>
            </a:endParaRPr>
          </a:p>
        </p:txBody>
      </p:sp>
    </p:spTree>
    <p:extLst>
      <p:ext uri="{BB962C8B-B14F-4D97-AF65-F5344CB8AC3E}">
        <p14:creationId xmlns:p14="http://schemas.microsoft.com/office/powerpoint/2010/main" val="142123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783193" y="2038212"/>
            <a:ext cx="3962595" cy="267956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7327" y="2500132"/>
            <a:ext cx="2978483" cy="2419108"/>
          </a:xfrm>
        </p:spPr>
        <p:txBody>
          <a:bodyPr/>
          <a:lstStyle/>
          <a:p>
            <a:pPr algn="r"/>
            <a:r>
              <a:rPr lang="en-US" dirty="0" smtClean="0"/>
              <a:t>Microsoft Azure</a:t>
            </a:r>
            <a:endParaRPr lang="en-US" dirty="0"/>
          </a:p>
        </p:txBody>
      </p:sp>
      <p:sp>
        <p:nvSpPr>
          <p:cNvPr id="10" name="Rectangle 9"/>
          <p:cNvSpPr/>
          <p:nvPr/>
        </p:nvSpPr>
        <p:spPr>
          <a:xfrm>
            <a:off x="3783194" y="638897"/>
            <a:ext cx="7890084" cy="1124589"/>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198844" y="783771"/>
            <a:ext cx="5034583" cy="523220"/>
          </a:xfrm>
          <a:prstGeom prst="rect">
            <a:avLst/>
          </a:prstGeom>
          <a:noFill/>
        </p:spPr>
        <p:txBody>
          <a:bodyPr wrap="none" rtlCol="0">
            <a:spAutoFit/>
          </a:bodyPr>
          <a:lstStyle/>
          <a:p>
            <a:pPr algn="ctr"/>
            <a:r>
              <a:rPr lang="en-US" sz="2800" dirty="0" smtClean="0">
                <a:solidFill>
                  <a:srgbClr val="00B0F0"/>
                </a:solidFill>
                <a:latin typeface="+mj-lt"/>
              </a:rPr>
              <a:t>Programming languages + tools</a:t>
            </a:r>
            <a:endParaRPr lang="en-US" sz="2800" dirty="0">
              <a:solidFill>
                <a:srgbClr val="00B0F0"/>
              </a:solidFill>
              <a:latin typeface="+mj-lt"/>
            </a:endParaRPr>
          </a:p>
        </p:txBody>
      </p:sp>
      <p:sp>
        <p:nvSpPr>
          <p:cNvPr id="12" name="TextBox 11"/>
          <p:cNvSpPr txBox="1"/>
          <p:nvPr/>
        </p:nvSpPr>
        <p:spPr>
          <a:xfrm>
            <a:off x="3996092" y="1262412"/>
            <a:ext cx="7464287" cy="400110"/>
          </a:xfrm>
          <a:prstGeom prst="rect">
            <a:avLst/>
          </a:prstGeom>
          <a:noFill/>
        </p:spPr>
        <p:txBody>
          <a:bodyPr wrap="none" rtlCol="0">
            <a:spAutoFit/>
          </a:bodyPr>
          <a:lstStyle/>
          <a:p>
            <a:r>
              <a:rPr lang="en-US" sz="2000" dirty="0" smtClean="0">
                <a:solidFill>
                  <a:schemeClr val="bg2"/>
                </a:solidFill>
                <a:latin typeface="+mj-lt"/>
              </a:rPr>
              <a:t>.NET, Visual Studio, TFS + Git, Java, NodeJS, PHP, Python, Ruby, C++</a:t>
            </a:r>
            <a:endParaRPr lang="en-US" sz="2000" dirty="0">
              <a:solidFill>
                <a:schemeClr val="bg2"/>
              </a:solidFill>
              <a:latin typeface="+mj-lt"/>
            </a:endParaRPr>
          </a:p>
        </p:txBody>
      </p:sp>
      <p:sp>
        <p:nvSpPr>
          <p:cNvPr id="13" name="Rectangle 12"/>
          <p:cNvSpPr/>
          <p:nvPr/>
        </p:nvSpPr>
        <p:spPr>
          <a:xfrm>
            <a:off x="3783194" y="4965970"/>
            <a:ext cx="7890084" cy="1124589"/>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408882" y="5257805"/>
            <a:ext cx="4644285" cy="523220"/>
          </a:xfrm>
          <a:prstGeom prst="rect">
            <a:avLst/>
          </a:prstGeom>
          <a:noFill/>
        </p:spPr>
        <p:txBody>
          <a:bodyPr wrap="none" rtlCol="0">
            <a:spAutoFit/>
          </a:bodyPr>
          <a:lstStyle/>
          <a:p>
            <a:pPr algn="ctr"/>
            <a:r>
              <a:rPr lang="en-US" sz="2800" dirty="0" smtClean="0">
                <a:solidFill>
                  <a:srgbClr val="00B0F0"/>
                </a:solidFill>
                <a:latin typeface="+mj-lt"/>
              </a:rPr>
              <a:t>Microsoft cloud infrastructure</a:t>
            </a:r>
            <a:endParaRPr lang="en-US" sz="2800" dirty="0">
              <a:solidFill>
                <a:srgbClr val="00B0F0"/>
              </a:solidFill>
              <a:latin typeface="+mj-lt"/>
            </a:endParaRPr>
          </a:p>
        </p:txBody>
      </p:sp>
      <p:sp>
        <p:nvSpPr>
          <p:cNvPr id="15" name="Rectangle 14"/>
          <p:cNvSpPr/>
          <p:nvPr/>
        </p:nvSpPr>
        <p:spPr>
          <a:xfrm>
            <a:off x="3783194" y="2010498"/>
            <a:ext cx="7890084" cy="2707276"/>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8212186" y="2222794"/>
            <a:ext cx="3326878" cy="2232034"/>
            <a:chOff x="5408908" y="2222794"/>
            <a:chExt cx="3326878" cy="2232034"/>
          </a:xfrm>
        </p:grpSpPr>
        <p:sp>
          <p:nvSpPr>
            <p:cNvPr id="16" name="TextBox 15"/>
            <p:cNvSpPr txBox="1"/>
            <p:nvPr/>
          </p:nvSpPr>
          <p:spPr>
            <a:xfrm>
              <a:off x="5408908" y="2222794"/>
              <a:ext cx="1860125" cy="1107996"/>
            </a:xfrm>
            <a:prstGeom prst="rect">
              <a:avLst/>
            </a:prstGeom>
            <a:noFill/>
          </p:spPr>
          <p:txBody>
            <a:bodyPr wrap="none" rtlCol="0">
              <a:spAutoFit/>
            </a:bodyPr>
            <a:lstStyle/>
            <a:p>
              <a:r>
                <a:rPr lang="en-US" sz="6600" dirty="0" smtClean="0">
                  <a:solidFill>
                    <a:srgbClr val="00B0F0"/>
                  </a:solidFill>
                  <a:latin typeface="+mj-lt"/>
                </a:rPr>
                <a:t>PaaS</a:t>
              </a:r>
              <a:endParaRPr lang="en-US" sz="6600" dirty="0">
                <a:solidFill>
                  <a:srgbClr val="00B0F0"/>
                </a:solidFill>
                <a:latin typeface="+mj-lt"/>
              </a:endParaRPr>
            </a:p>
          </p:txBody>
        </p:sp>
        <p:sp>
          <p:nvSpPr>
            <p:cNvPr id="17" name="TextBox 16"/>
            <p:cNvSpPr txBox="1"/>
            <p:nvPr/>
          </p:nvSpPr>
          <p:spPr>
            <a:xfrm>
              <a:off x="5433005" y="3254499"/>
              <a:ext cx="1702581" cy="1200329"/>
            </a:xfrm>
            <a:prstGeom prst="rect">
              <a:avLst/>
            </a:prstGeom>
            <a:noFill/>
          </p:spPr>
          <p:txBody>
            <a:bodyPr wrap="square" rtlCol="0">
              <a:spAutoFit/>
            </a:bodyPr>
            <a:lstStyle/>
            <a:p>
              <a:r>
                <a:rPr lang="en-US" dirty="0" smtClean="0">
                  <a:solidFill>
                    <a:schemeClr val="bg2"/>
                  </a:solidFill>
                  <a:latin typeface="+mj-lt"/>
                </a:rPr>
                <a:t>Web</a:t>
              </a:r>
            </a:p>
            <a:p>
              <a:r>
                <a:rPr lang="en-US" dirty="0" smtClean="0">
                  <a:solidFill>
                    <a:schemeClr val="bg2"/>
                  </a:solidFill>
                  <a:latin typeface="+mj-lt"/>
                </a:rPr>
                <a:t>Mobile</a:t>
              </a:r>
            </a:p>
            <a:p>
              <a:r>
                <a:rPr lang="en-US" dirty="0" smtClean="0">
                  <a:solidFill>
                    <a:schemeClr val="bg2"/>
                  </a:solidFill>
                  <a:latin typeface="+mj-lt"/>
                </a:rPr>
                <a:t>Gaming</a:t>
              </a:r>
            </a:p>
            <a:p>
              <a:r>
                <a:rPr lang="en-US" dirty="0" err="1" smtClean="0">
                  <a:solidFill>
                    <a:schemeClr val="bg2"/>
                  </a:solidFill>
                  <a:latin typeface="+mj-lt"/>
                </a:rPr>
                <a:t>IoT</a:t>
              </a:r>
              <a:endParaRPr lang="en-US" dirty="0">
                <a:solidFill>
                  <a:schemeClr val="bg2"/>
                </a:solidFill>
                <a:latin typeface="+mj-lt"/>
              </a:endParaRPr>
            </a:p>
          </p:txBody>
        </p:sp>
        <p:sp>
          <p:nvSpPr>
            <p:cNvPr id="18" name="TextBox 17"/>
            <p:cNvSpPr txBox="1"/>
            <p:nvPr/>
          </p:nvSpPr>
          <p:spPr>
            <a:xfrm>
              <a:off x="7033205" y="3254499"/>
              <a:ext cx="1702581" cy="1200329"/>
            </a:xfrm>
            <a:prstGeom prst="rect">
              <a:avLst/>
            </a:prstGeom>
            <a:noFill/>
          </p:spPr>
          <p:txBody>
            <a:bodyPr wrap="square" rtlCol="0">
              <a:spAutoFit/>
            </a:bodyPr>
            <a:lstStyle/>
            <a:p>
              <a:r>
                <a:rPr lang="en-US" dirty="0" smtClean="0">
                  <a:solidFill>
                    <a:schemeClr val="bg2"/>
                  </a:solidFill>
                  <a:latin typeface="+mj-lt"/>
                </a:rPr>
                <a:t>Data</a:t>
              </a:r>
            </a:p>
            <a:p>
              <a:r>
                <a:rPr lang="en-US" dirty="0" smtClean="0">
                  <a:solidFill>
                    <a:schemeClr val="bg2"/>
                  </a:solidFill>
                  <a:latin typeface="+mj-lt"/>
                </a:rPr>
                <a:t>Analytics</a:t>
              </a:r>
            </a:p>
            <a:p>
              <a:r>
                <a:rPr lang="en-US" dirty="0" smtClean="0">
                  <a:solidFill>
                    <a:schemeClr val="bg2"/>
                  </a:solidFill>
                  <a:latin typeface="+mj-lt"/>
                </a:rPr>
                <a:t>Media</a:t>
              </a:r>
            </a:p>
            <a:p>
              <a:r>
                <a:rPr lang="en-US" dirty="0" smtClean="0">
                  <a:solidFill>
                    <a:schemeClr val="bg2"/>
                  </a:solidFill>
                  <a:latin typeface="+mj-lt"/>
                </a:rPr>
                <a:t>Identity</a:t>
              </a:r>
              <a:endParaRPr lang="en-US" dirty="0">
                <a:solidFill>
                  <a:schemeClr val="bg2"/>
                </a:solidFill>
                <a:latin typeface="+mj-lt"/>
              </a:endParaRPr>
            </a:p>
          </p:txBody>
        </p:sp>
      </p:grpSp>
      <p:sp>
        <p:nvSpPr>
          <p:cNvPr id="21" name="TextBox 20"/>
          <p:cNvSpPr txBox="1"/>
          <p:nvPr/>
        </p:nvSpPr>
        <p:spPr>
          <a:xfrm>
            <a:off x="4228015" y="2222794"/>
            <a:ext cx="1633781" cy="1107996"/>
          </a:xfrm>
          <a:prstGeom prst="rect">
            <a:avLst/>
          </a:prstGeom>
          <a:noFill/>
        </p:spPr>
        <p:txBody>
          <a:bodyPr wrap="none" rtlCol="0">
            <a:spAutoFit/>
          </a:bodyPr>
          <a:lstStyle/>
          <a:p>
            <a:r>
              <a:rPr lang="en-US" sz="6600" dirty="0" smtClean="0">
                <a:solidFill>
                  <a:srgbClr val="00B0F0"/>
                </a:solidFill>
                <a:latin typeface="+mj-lt"/>
              </a:rPr>
              <a:t>IaaS</a:t>
            </a:r>
            <a:endParaRPr lang="en-US" sz="6600" dirty="0">
              <a:solidFill>
                <a:srgbClr val="00B0F0"/>
              </a:solidFill>
              <a:latin typeface="+mj-lt"/>
            </a:endParaRPr>
          </a:p>
        </p:txBody>
      </p:sp>
      <p:sp>
        <p:nvSpPr>
          <p:cNvPr id="22" name="TextBox 21"/>
          <p:cNvSpPr txBox="1"/>
          <p:nvPr/>
        </p:nvSpPr>
        <p:spPr>
          <a:xfrm>
            <a:off x="4252112" y="3254499"/>
            <a:ext cx="1702581" cy="1200329"/>
          </a:xfrm>
          <a:prstGeom prst="rect">
            <a:avLst/>
          </a:prstGeom>
          <a:noFill/>
        </p:spPr>
        <p:txBody>
          <a:bodyPr wrap="square" rtlCol="0">
            <a:spAutoFit/>
          </a:bodyPr>
          <a:lstStyle/>
          <a:p>
            <a:r>
              <a:rPr lang="en-US" dirty="0" smtClean="0">
                <a:solidFill>
                  <a:schemeClr val="bg2"/>
                </a:solidFill>
                <a:latin typeface="+mj-lt"/>
              </a:rPr>
              <a:t>Windows VMs</a:t>
            </a:r>
          </a:p>
          <a:p>
            <a:r>
              <a:rPr lang="en-US" dirty="0" smtClean="0">
                <a:solidFill>
                  <a:schemeClr val="bg2"/>
                </a:solidFill>
                <a:latin typeface="+mj-lt"/>
              </a:rPr>
              <a:t>Linux VMs</a:t>
            </a:r>
          </a:p>
          <a:p>
            <a:r>
              <a:rPr lang="en-US" dirty="0" smtClean="0">
                <a:solidFill>
                  <a:schemeClr val="bg2"/>
                </a:solidFill>
                <a:latin typeface="+mj-lt"/>
              </a:rPr>
              <a:t>Storage</a:t>
            </a:r>
          </a:p>
          <a:p>
            <a:r>
              <a:rPr lang="en-US" dirty="0" smtClean="0">
                <a:solidFill>
                  <a:schemeClr val="bg2"/>
                </a:solidFill>
                <a:latin typeface="+mj-lt"/>
              </a:rPr>
              <a:t>Networking</a:t>
            </a:r>
            <a:endParaRPr lang="en-US" dirty="0">
              <a:solidFill>
                <a:schemeClr val="bg2"/>
              </a:solidFill>
              <a:latin typeface="+mj-lt"/>
            </a:endParaRPr>
          </a:p>
        </p:txBody>
      </p:sp>
      <p:cxnSp>
        <p:nvCxnSpPr>
          <p:cNvPr id="25" name="Straight Connector 24"/>
          <p:cNvCxnSpPr>
            <a:stCxn id="15" idx="0"/>
            <a:endCxn id="15" idx="2"/>
          </p:cNvCxnSpPr>
          <p:nvPr/>
        </p:nvCxnSpPr>
        <p:spPr>
          <a:xfrm>
            <a:off x="7728236" y="2010498"/>
            <a:ext cx="0" cy="2707276"/>
          </a:xfrm>
          <a:prstGeom prst="line">
            <a:avLst/>
          </a:prstGeom>
          <a:ln w="28575">
            <a:solidFill>
              <a:schemeClr val="bg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97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22" presetClass="entr" presetSubtype="4"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childTnLst>
                                </p:cTn>
                              </p:par>
                              <p:par>
                                <p:cTn id="49" presetID="3" presetClass="emph" presetSubtype="2" fill="hold" grpId="1" nodeType="withEffect">
                                  <p:stCondLst>
                                    <p:cond delay="0"/>
                                  </p:stCondLst>
                                  <p:childTnLst>
                                    <p:animClr clrSpc="rgb" dir="cw">
                                      <p:cBhvr override="childStyle">
                                        <p:cTn id="50" dur="1000" fill="hold"/>
                                        <p:tgtEl>
                                          <p:spTgt spid="21"/>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0" grpId="0" animBg="1"/>
      <p:bldP spid="11" grpId="0"/>
      <p:bldP spid="12" grpId="0"/>
      <p:bldP spid="13" grpId="0" animBg="1"/>
      <p:bldP spid="14" grpId="0"/>
      <p:bldP spid="15" grpId="0" animBg="1"/>
      <p:bldP spid="21" grpId="0"/>
      <p:bldP spid="21" grpId="1"/>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Machines</a:t>
            </a:r>
            <a:endParaRPr lang="en-US" sz="13800" dirty="0">
              <a:solidFill>
                <a:schemeClr val="bg1"/>
              </a:solidFill>
            </a:endParaRPr>
          </a:p>
        </p:txBody>
      </p:sp>
    </p:spTree>
    <p:extLst>
      <p:ext uri="{BB962C8B-B14F-4D97-AF65-F5344CB8AC3E}">
        <p14:creationId xmlns:p14="http://schemas.microsoft.com/office/powerpoint/2010/main" val="14314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30604" y="-116753"/>
            <a:ext cx="11034445" cy="2387600"/>
          </a:xfrm>
        </p:spPr>
        <p:txBody>
          <a:bodyPr>
            <a:normAutofit/>
          </a:bodyPr>
          <a:lstStyle/>
          <a:p>
            <a:r>
              <a:rPr lang="en-US" sz="6600" dirty="0" smtClean="0">
                <a:solidFill>
                  <a:schemeClr val="bg2"/>
                </a:solidFill>
              </a:rPr>
              <a:t>Core </a:t>
            </a:r>
            <a:r>
              <a:rPr lang="en-US" sz="6600" dirty="0" err="1" smtClean="0">
                <a:solidFill>
                  <a:schemeClr val="bg2"/>
                </a:solidFill>
              </a:rPr>
              <a:t>IaaS</a:t>
            </a:r>
            <a:r>
              <a:rPr lang="en-US" sz="6600" dirty="0" smtClean="0">
                <a:solidFill>
                  <a:schemeClr val="bg2"/>
                </a:solidFill>
              </a:rPr>
              <a:t> Capabilities</a:t>
            </a:r>
            <a:endParaRPr lang="en-US" sz="6600" dirty="0">
              <a:solidFill>
                <a:schemeClr val="bg2"/>
              </a:solidFill>
            </a:endParaRPr>
          </a:p>
        </p:txBody>
      </p:sp>
      <p:sp>
        <p:nvSpPr>
          <p:cNvPr id="6" name="Subtitle 5"/>
          <p:cNvSpPr>
            <a:spLocks noGrp="1"/>
          </p:cNvSpPr>
          <p:nvPr>
            <p:ph type="subTitle" idx="1"/>
          </p:nvPr>
        </p:nvSpPr>
        <p:spPr>
          <a:xfrm>
            <a:off x="530603" y="2603268"/>
            <a:ext cx="11034445" cy="3213280"/>
          </a:xfrm>
        </p:spPr>
        <p:txBody>
          <a:bodyPr>
            <a:noAutofit/>
          </a:bodyPr>
          <a:lstStyle/>
          <a:p>
            <a:pPr marL="571500" indent="-571500">
              <a:buFont typeface="Wingdings" panose="05000000000000000000" pitchFamily="2" charset="2"/>
              <a:buChar char="à"/>
            </a:pPr>
            <a:r>
              <a:rPr lang="en-US" dirty="0" smtClean="0">
                <a:solidFill>
                  <a:schemeClr val="bg2"/>
                </a:solidFill>
                <a:latin typeface="+mj-lt"/>
              </a:rPr>
              <a:t>Windows VMs</a:t>
            </a:r>
            <a:endParaRPr lang="en-US" dirty="0">
              <a:solidFill>
                <a:schemeClr val="bg2"/>
              </a:solidFill>
              <a:latin typeface="+mj-lt"/>
            </a:endParaRPr>
          </a:p>
          <a:p>
            <a:pPr marL="571500" indent="-571500">
              <a:buFont typeface="Wingdings" panose="05000000000000000000" pitchFamily="2" charset="2"/>
              <a:buChar char="à"/>
            </a:pPr>
            <a:r>
              <a:rPr lang="en-US" dirty="0" smtClean="0">
                <a:solidFill>
                  <a:schemeClr val="bg1"/>
                </a:solidFill>
                <a:latin typeface="+mj-lt"/>
              </a:rPr>
              <a:t>Linux VMs</a:t>
            </a:r>
          </a:p>
          <a:p>
            <a:pPr marL="571500" indent="-571500">
              <a:buFont typeface="Wingdings" panose="05000000000000000000" pitchFamily="2" charset="2"/>
              <a:buChar char="à"/>
            </a:pPr>
            <a:r>
              <a:rPr lang="en-US" dirty="0" smtClean="0">
                <a:solidFill>
                  <a:schemeClr val="bg1"/>
                </a:solidFill>
                <a:latin typeface="+mj-lt"/>
              </a:rPr>
              <a:t>Virtual Networking</a:t>
            </a:r>
          </a:p>
          <a:p>
            <a:pPr marL="571500" indent="-571500">
              <a:buFont typeface="Wingdings" panose="05000000000000000000" pitchFamily="2" charset="2"/>
              <a:buChar char="à"/>
            </a:pPr>
            <a:r>
              <a:rPr lang="en-US" dirty="0" smtClean="0">
                <a:solidFill>
                  <a:schemeClr val="bg1"/>
                </a:solidFill>
                <a:latin typeface="+mj-lt"/>
                <a:sym typeface="Wingdings" panose="05000000000000000000" pitchFamily="2" charset="2"/>
              </a:rPr>
              <a:t>Storage</a:t>
            </a:r>
          </a:p>
        </p:txBody>
      </p:sp>
    </p:spTree>
    <p:extLst>
      <p:ext uri="{BB962C8B-B14F-4D97-AF65-F5344CB8AC3E}">
        <p14:creationId xmlns:p14="http://schemas.microsoft.com/office/powerpoint/2010/main" val="338336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IaaS</a:t>
            </a:r>
            <a:r>
              <a:rPr lang="en-US" dirty="0" smtClean="0"/>
              <a:t> Improvements this Fall	</a:t>
            </a:r>
            <a:endParaRPr lang="en-US" dirty="0"/>
          </a:p>
        </p:txBody>
      </p:sp>
      <p:sp>
        <p:nvSpPr>
          <p:cNvPr id="7" name="Content Placeholder 6"/>
          <p:cNvSpPr>
            <a:spLocks noGrp="1"/>
          </p:cNvSpPr>
          <p:nvPr>
            <p:ph idx="1"/>
          </p:nvPr>
        </p:nvSpPr>
        <p:spPr>
          <a:xfrm>
            <a:off x="560799" y="1482812"/>
            <a:ext cx="11079822" cy="4863280"/>
          </a:xfrm>
        </p:spPr>
        <p:txBody>
          <a:bodyPr>
            <a:noAutofit/>
          </a:bodyPr>
          <a:lstStyle/>
          <a:p>
            <a:r>
              <a:rPr lang="en-US" sz="2800" dirty="0" smtClean="0"/>
              <a:t>“D Series” of Virtual Machines</a:t>
            </a:r>
          </a:p>
          <a:p>
            <a:pPr lvl="1"/>
            <a:r>
              <a:rPr lang="en-US" sz="2400" dirty="0" smtClean="0"/>
              <a:t>60% faster CPUs</a:t>
            </a:r>
          </a:p>
          <a:p>
            <a:pPr lvl="1"/>
            <a:r>
              <a:rPr lang="en-US" sz="2400" dirty="0" smtClean="0"/>
              <a:t>Higher memory configurations</a:t>
            </a:r>
          </a:p>
          <a:p>
            <a:pPr lvl="1"/>
            <a:r>
              <a:rPr lang="en-US" sz="2400" dirty="0" smtClean="0"/>
              <a:t>Local SSD storage</a:t>
            </a:r>
          </a:p>
          <a:p>
            <a:pPr lvl="1"/>
            <a:endParaRPr lang="en-US" sz="1100" dirty="0" smtClean="0"/>
          </a:p>
          <a:p>
            <a:r>
              <a:rPr lang="en-US" sz="2800" dirty="0" smtClean="0"/>
              <a:t>“G Series” of Virtual Machines</a:t>
            </a:r>
          </a:p>
          <a:p>
            <a:pPr lvl="1"/>
            <a:r>
              <a:rPr lang="en-US" sz="2400" dirty="0" smtClean="0"/>
              <a:t>Latest Intel </a:t>
            </a:r>
            <a:r>
              <a:rPr lang="en-US" sz="2400" dirty="0" err="1" smtClean="0"/>
              <a:t>Haswell</a:t>
            </a:r>
            <a:r>
              <a:rPr lang="en-US" sz="2400" dirty="0" smtClean="0"/>
              <a:t> processors</a:t>
            </a:r>
          </a:p>
          <a:p>
            <a:pPr lvl="1"/>
            <a:r>
              <a:rPr lang="en-US" sz="2400" dirty="0" smtClean="0"/>
              <a:t>Up to 32 CPU cores, 450GB RAM, 6.5TB Local SSD</a:t>
            </a:r>
          </a:p>
          <a:p>
            <a:pPr lvl="1"/>
            <a:r>
              <a:rPr lang="en-US" sz="2400" dirty="0" smtClean="0"/>
              <a:t>Largest VMs in the cloud today</a:t>
            </a:r>
          </a:p>
          <a:p>
            <a:pPr lvl="1"/>
            <a:endParaRPr lang="en-US" sz="1100" dirty="0" smtClean="0"/>
          </a:p>
          <a:p>
            <a:r>
              <a:rPr lang="en-US" sz="2800" dirty="0" smtClean="0"/>
              <a:t>Premium Storage</a:t>
            </a:r>
          </a:p>
          <a:p>
            <a:pPr lvl="1"/>
            <a:r>
              <a:rPr lang="en-US" sz="2400" dirty="0" smtClean="0"/>
              <a:t>Up to 32 TB of durable storage per VM</a:t>
            </a:r>
          </a:p>
          <a:p>
            <a:pPr lvl="1"/>
            <a:r>
              <a:rPr lang="en-US" sz="2400" dirty="0" smtClean="0"/>
              <a:t>&gt;50,000 disk IOPS, &lt;1ms read latency</a:t>
            </a:r>
            <a:endParaRPr lang="en-US" sz="2400" dirty="0"/>
          </a:p>
        </p:txBody>
      </p:sp>
    </p:spTree>
    <p:extLst>
      <p:ext uri="{BB962C8B-B14F-4D97-AF65-F5344CB8AC3E}">
        <p14:creationId xmlns:p14="http://schemas.microsoft.com/office/powerpoint/2010/main" val="22613011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18"/>
          <p:cNvSpPr>
            <a:spLocks noEditPoints="1"/>
          </p:cNvSpPr>
          <p:nvPr/>
        </p:nvSpPr>
        <p:spPr bwMode="auto">
          <a:xfrm>
            <a:off x="283586" y="4104835"/>
            <a:ext cx="5531835" cy="2465588"/>
          </a:xfrm>
          <a:prstGeom prst="rect">
            <a:avLst/>
          </a:prstGeom>
          <a:solidFill>
            <a:schemeClr val="tx2"/>
          </a:solidFill>
          <a:ln>
            <a:noFill/>
          </a:ln>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sp>
        <p:nvSpPr>
          <p:cNvPr id="41" name="Rounded Rectangle 40"/>
          <p:cNvSpPr/>
          <p:nvPr/>
        </p:nvSpPr>
        <p:spPr bwMode="auto">
          <a:xfrm>
            <a:off x="900343" y="4389712"/>
            <a:ext cx="4781258" cy="1977983"/>
          </a:xfrm>
          <a:prstGeom prst="roundRect">
            <a:avLst>
              <a:gd name="adj" fmla="val 8795"/>
            </a:avLst>
          </a:prstGeom>
          <a:pattFill prst="ltUpDiag">
            <a:fgClr>
              <a:srgbClr val="CDCDCD"/>
            </a:fgClr>
            <a:bgClr>
              <a:srgbClr val="FFFFFF"/>
            </a:bgClr>
          </a:patt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895919" fontAlgn="base">
              <a:lnSpc>
                <a:spcPct val="90000"/>
              </a:lnSpc>
              <a:spcBef>
                <a:spcPct val="0"/>
              </a:spcBef>
              <a:spcAft>
                <a:spcPct val="0"/>
              </a:spcAft>
            </a:pPr>
            <a:endParaRPr lang="en-US" sz="2353" spc="-49" dirty="0">
              <a:gradFill>
                <a:gsLst>
                  <a:gs pos="36283">
                    <a:srgbClr val="505050"/>
                  </a:gs>
                  <a:gs pos="28000">
                    <a:srgbClr val="505050"/>
                  </a:gs>
                </a:gsLst>
                <a:lin ang="5400000" scaled="0"/>
              </a:gradFill>
            </a:endParaRPr>
          </a:p>
        </p:txBody>
      </p:sp>
      <p:pic>
        <p:nvPicPr>
          <p:cNvPr id="73" name="Picture 72"/>
          <p:cNvPicPr>
            <a:picLocks noChangeAspect="1"/>
          </p:cNvPicPr>
          <p:nvPr/>
        </p:nvPicPr>
        <p:blipFill>
          <a:blip r:embed="rId3"/>
          <a:stretch>
            <a:fillRect/>
          </a:stretch>
        </p:blipFill>
        <p:spPr>
          <a:xfrm>
            <a:off x="4978450" y="1851856"/>
            <a:ext cx="6441951" cy="3549646"/>
          </a:xfrm>
          <a:prstGeom prst="rect">
            <a:avLst/>
          </a:prstGeom>
        </p:spPr>
      </p:pic>
      <p:sp>
        <p:nvSpPr>
          <p:cNvPr id="55" name="Freeform 18"/>
          <p:cNvSpPr>
            <a:spLocks noEditPoints="1"/>
          </p:cNvSpPr>
          <p:nvPr/>
        </p:nvSpPr>
        <p:spPr bwMode="auto">
          <a:xfrm>
            <a:off x="4249397" y="4097251"/>
            <a:ext cx="1552505" cy="2465588"/>
          </a:xfrm>
          <a:prstGeom prst="rect">
            <a:avLst/>
          </a:prstGeom>
          <a:solidFill>
            <a:schemeClr val="tx2"/>
          </a:solidFill>
          <a:ln>
            <a:noFill/>
          </a:ln>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sp>
        <p:nvSpPr>
          <p:cNvPr id="57" name="Rounded Rectangle 56"/>
          <p:cNvSpPr/>
          <p:nvPr/>
        </p:nvSpPr>
        <p:spPr bwMode="auto">
          <a:xfrm>
            <a:off x="4481170" y="4382128"/>
            <a:ext cx="1186911" cy="1977983"/>
          </a:xfrm>
          <a:prstGeom prst="roundRect">
            <a:avLst>
              <a:gd name="adj" fmla="val 8795"/>
            </a:avLst>
          </a:prstGeom>
          <a:pattFill prst="ltUpDiag">
            <a:fgClr>
              <a:srgbClr val="CDCDCD"/>
            </a:fgClr>
            <a:bgClr>
              <a:srgbClr val="FFFFFF"/>
            </a:bgClr>
          </a:patt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895919" fontAlgn="base">
              <a:lnSpc>
                <a:spcPct val="90000"/>
              </a:lnSpc>
              <a:spcBef>
                <a:spcPct val="0"/>
              </a:spcBef>
              <a:spcAft>
                <a:spcPct val="0"/>
              </a:spcAft>
            </a:pPr>
            <a:endParaRPr lang="en-US" sz="2353" spc="-49" dirty="0">
              <a:gradFill>
                <a:gsLst>
                  <a:gs pos="36283">
                    <a:srgbClr val="505050"/>
                  </a:gs>
                  <a:gs pos="28000">
                    <a:srgbClr val="505050"/>
                  </a:gs>
                </a:gsLst>
                <a:lin ang="5400000" scaled="0"/>
              </a:gradFill>
            </a:endParaRPr>
          </a:p>
        </p:txBody>
      </p:sp>
      <p:grpSp>
        <p:nvGrpSpPr>
          <p:cNvPr id="58" name="Group 57"/>
          <p:cNvGrpSpPr/>
          <p:nvPr/>
        </p:nvGrpSpPr>
        <p:grpSpPr>
          <a:xfrm>
            <a:off x="1172058" y="4602811"/>
            <a:ext cx="3026604" cy="1541969"/>
            <a:chOff x="1247099" y="4680514"/>
            <a:chExt cx="3087733" cy="1573112"/>
          </a:xfrm>
        </p:grpSpPr>
        <p:sp>
          <p:nvSpPr>
            <p:cNvPr id="59" name="Freeform 5"/>
            <p:cNvSpPr>
              <a:spLocks noEditPoints="1"/>
            </p:cNvSpPr>
            <p:nvPr/>
          </p:nvSpPr>
          <p:spPr bwMode="auto">
            <a:xfrm>
              <a:off x="1247099"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1"/>
            </a:solidFill>
            <a:ln>
              <a:noFill/>
            </a:ln>
            <a:extLst/>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sp>
          <p:nvSpPr>
            <p:cNvPr id="60" name="Freeform 59"/>
            <p:cNvSpPr>
              <a:spLocks noEditPoints="1"/>
            </p:cNvSpPr>
            <p:nvPr/>
          </p:nvSpPr>
          <p:spPr bwMode="auto">
            <a:xfrm>
              <a:off x="2334919"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1"/>
            </a:solidFill>
            <a:ln>
              <a:noFill/>
            </a:ln>
            <a:extLst/>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sp>
          <p:nvSpPr>
            <p:cNvPr id="61" name="Freeform 60"/>
            <p:cNvSpPr>
              <a:spLocks noEditPoints="1"/>
            </p:cNvSpPr>
            <p:nvPr/>
          </p:nvSpPr>
          <p:spPr bwMode="auto">
            <a:xfrm>
              <a:off x="3392076"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1"/>
            </a:solidFill>
            <a:ln>
              <a:noFill/>
            </a:ln>
            <a:extLst/>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sp>
          <p:nvSpPr>
            <p:cNvPr id="62" name="Freeform 5"/>
            <p:cNvSpPr>
              <a:spLocks noEditPoints="1"/>
            </p:cNvSpPr>
            <p:nvPr/>
          </p:nvSpPr>
          <p:spPr bwMode="auto">
            <a:xfrm>
              <a:off x="1247099"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1"/>
            </a:solidFill>
            <a:ln>
              <a:noFill/>
            </a:ln>
            <a:extLst/>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sp>
          <p:nvSpPr>
            <p:cNvPr id="63" name="Freeform 62"/>
            <p:cNvSpPr>
              <a:spLocks noEditPoints="1"/>
            </p:cNvSpPr>
            <p:nvPr/>
          </p:nvSpPr>
          <p:spPr bwMode="auto">
            <a:xfrm>
              <a:off x="2334919"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1"/>
            </a:solidFill>
            <a:ln>
              <a:noFill/>
            </a:ln>
            <a:extLst/>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sp>
          <p:nvSpPr>
            <p:cNvPr id="64" name="Freeform 63"/>
            <p:cNvSpPr>
              <a:spLocks noEditPoints="1"/>
            </p:cNvSpPr>
            <p:nvPr/>
          </p:nvSpPr>
          <p:spPr bwMode="auto">
            <a:xfrm>
              <a:off x="3392076"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1"/>
            </a:solidFill>
            <a:ln>
              <a:noFill/>
            </a:ln>
            <a:extLst/>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sp>
          <p:nvSpPr>
            <p:cNvPr id="65" name="Freeform 5"/>
            <p:cNvSpPr>
              <a:spLocks noEditPoints="1"/>
            </p:cNvSpPr>
            <p:nvPr/>
          </p:nvSpPr>
          <p:spPr bwMode="auto">
            <a:xfrm>
              <a:off x="1247099"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1"/>
            </a:solidFill>
            <a:ln>
              <a:noFill/>
            </a:ln>
            <a:extLst/>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sp>
          <p:nvSpPr>
            <p:cNvPr id="66" name="Freeform 65"/>
            <p:cNvSpPr>
              <a:spLocks noEditPoints="1"/>
            </p:cNvSpPr>
            <p:nvPr/>
          </p:nvSpPr>
          <p:spPr bwMode="auto">
            <a:xfrm>
              <a:off x="2334919"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1"/>
            </a:solidFill>
            <a:ln>
              <a:noFill/>
            </a:ln>
            <a:extLst/>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sp>
          <p:nvSpPr>
            <p:cNvPr id="67" name="Freeform 66"/>
            <p:cNvSpPr>
              <a:spLocks noEditPoints="1"/>
            </p:cNvSpPr>
            <p:nvPr/>
          </p:nvSpPr>
          <p:spPr bwMode="auto">
            <a:xfrm>
              <a:off x="3392076"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1"/>
            </a:solidFill>
            <a:ln>
              <a:noFill/>
            </a:ln>
            <a:extLst/>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grpSp>
      <p:cxnSp>
        <p:nvCxnSpPr>
          <p:cNvPr id="10" name="Straight Arrow Connector 9"/>
          <p:cNvCxnSpPr/>
          <p:nvPr/>
        </p:nvCxnSpPr>
        <p:spPr>
          <a:xfrm>
            <a:off x="7740899" y="3874283"/>
            <a:ext cx="0" cy="1455762"/>
          </a:xfrm>
          <a:prstGeom prst="straightConnector1">
            <a:avLst/>
          </a:prstGeom>
          <a:ln w="85725" cap="rnd">
            <a:solidFill>
              <a:srgbClr val="000000"/>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668082" y="5391316"/>
            <a:ext cx="2072819" cy="0"/>
          </a:xfrm>
          <a:prstGeom prst="straightConnector1">
            <a:avLst/>
          </a:prstGeom>
          <a:ln w="85725" cap="rnd">
            <a:solidFill>
              <a:srgbClr val="000000"/>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rot="16200000">
            <a:off x="3375575" y="4844471"/>
            <a:ext cx="1977331" cy="561131"/>
          </a:xfrm>
          <a:prstGeom prst="rect">
            <a:avLst/>
          </a:prstGeom>
          <a:noFill/>
        </p:spPr>
        <p:txBody>
          <a:bodyPr wrap="square" lIns="0" tIns="143407" rIns="0" bIns="143407" rtlCol="0">
            <a:spAutoFit/>
          </a:bodyPr>
          <a:lstStyle>
            <a:defPPr>
              <a:defRPr lang="en-US"/>
            </a:defPPr>
            <a:lvl1pPr algn="ctr">
              <a:lnSpc>
                <a:spcPct val="90000"/>
              </a:lnSpc>
              <a:defRPr sz="2400" b="1" spc="-50">
                <a:gradFill>
                  <a:gsLst>
                    <a:gs pos="2917">
                      <a:schemeClr val="tx1"/>
                    </a:gs>
                    <a:gs pos="30000">
                      <a:schemeClr val="tx1"/>
                    </a:gs>
                  </a:gsLst>
                  <a:lin ang="5400000" scaled="0"/>
                </a:gradFill>
                <a:latin typeface="+mj-lt"/>
              </a:defRPr>
            </a:lvl1pPr>
          </a:lstStyle>
          <a:p>
            <a:pPr algn="l" defTabSz="913957"/>
            <a:r>
              <a:rPr lang="en-US" sz="1961" b="0" dirty="0">
                <a:solidFill>
                  <a:srgbClr val="FFFFFF"/>
                </a:solidFill>
                <a:latin typeface="Segoe UI"/>
              </a:rPr>
              <a:t>On-premises</a:t>
            </a:r>
          </a:p>
        </p:txBody>
      </p:sp>
      <p:grpSp>
        <p:nvGrpSpPr>
          <p:cNvPr id="25" name="Group 24"/>
          <p:cNvGrpSpPr/>
          <p:nvPr/>
        </p:nvGrpSpPr>
        <p:grpSpPr>
          <a:xfrm>
            <a:off x="7272525" y="3275677"/>
            <a:ext cx="837166" cy="837168"/>
            <a:chOff x="8383457" y="4980611"/>
            <a:chExt cx="1037196" cy="1037198"/>
          </a:xfrm>
        </p:grpSpPr>
        <p:sp>
          <p:nvSpPr>
            <p:cNvPr id="26" name="Oval 25"/>
            <p:cNvSpPr/>
            <p:nvPr/>
          </p:nvSpPr>
          <p:spPr bwMode="auto">
            <a:xfrm>
              <a:off x="8383457" y="4980611"/>
              <a:ext cx="1037196" cy="1037198"/>
            </a:xfrm>
            <a:prstGeom prst="ellipse">
              <a:avLst/>
            </a:prstGeom>
            <a:solidFill>
              <a:srgbClr val="FFFFFF"/>
            </a:solidFill>
            <a:ln w="6350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5919"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27" name="Freeform 5"/>
            <p:cNvSpPr>
              <a:spLocks noEditPoints="1"/>
            </p:cNvSpPr>
            <p:nvPr/>
          </p:nvSpPr>
          <p:spPr bwMode="auto">
            <a:xfrm>
              <a:off x="8541691" y="5100333"/>
              <a:ext cx="720725" cy="536575"/>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accent2"/>
            </a:solidFill>
            <a:ln>
              <a:noFill/>
            </a:ln>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sp>
          <p:nvSpPr>
            <p:cNvPr id="28" name="Rectangle 27"/>
            <p:cNvSpPr/>
            <p:nvPr/>
          </p:nvSpPr>
          <p:spPr>
            <a:xfrm>
              <a:off x="8627337" y="5617685"/>
              <a:ext cx="549438" cy="373664"/>
            </a:xfrm>
            <a:prstGeom prst="rect">
              <a:avLst/>
            </a:prstGeom>
          </p:spPr>
          <p:txBody>
            <a:bodyPr wrap="none">
              <a:spAutoFit/>
            </a:bodyPr>
            <a:lstStyle/>
            <a:p>
              <a:pPr algn="ctr" defTabSz="913957"/>
              <a:r>
                <a:rPr lang="en-US" sz="1371" b="1" spc="-49" dirty="0">
                  <a:gradFill>
                    <a:gsLst>
                      <a:gs pos="12389">
                        <a:srgbClr val="7FBA00"/>
                      </a:gs>
                      <a:gs pos="27000">
                        <a:srgbClr val="7FBA00"/>
                      </a:gs>
                    </a:gsLst>
                    <a:lin ang="5400000" scaled="1"/>
                  </a:gradFill>
                  <a:latin typeface="Segoe UI Light"/>
                </a:rPr>
                <a:t>GW</a:t>
              </a:r>
            </a:p>
          </p:txBody>
        </p:sp>
      </p:grpSp>
      <p:sp>
        <p:nvSpPr>
          <p:cNvPr id="29" name="TextBox 28"/>
          <p:cNvSpPr txBox="1"/>
          <p:nvPr/>
        </p:nvSpPr>
        <p:spPr>
          <a:xfrm>
            <a:off x="283587" y="1298456"/>
            <a:ext cx="11489771" cy="1950631"/>
          </a:xfrm>
          <a:prstGeom prst="rect">
            <a:avLst/>
          </a:prstGeom>
          <a:noFill/>
        </p:spPr>
        <p:txBody>
          <a:bodyPr wrap="square" lIns="179259" tIns="143407" rIns="179259" bIns="143407" rtlCol="0">
            <a:noAutofit/>
          </a:bodyPr>
          <a:lstStyle/>
          <a:p>
            <a:pPr defTabSz="913957">
              <a:spcAft>
                <a:spcPts val="588"/>
              </a:spcAft>
            </a:pPr>
            <a:r>
              <a:rPr lang="en-US" sz="3137" spc="-49" dirty="0" smtClean="0">
                <a:solidFill>
                  <a:schemeClr val="bg2"/>
                </a:solidFill>
              </a:rPr>
              <a:t>Region </a:t>
            </a:r>
            <a:r>
              <a:rPr lang="en-US" sz="3137" spc="-49" dirty="0">
                <a:solidFill>
                  <a:schemeClr val="bg2"/>
                </a:solidFill>
              </a:rPr>
              <a:t>to Region</a:t>
            </a:r>
          </a:p>
          <a:p>
            <a:pPr defTabSz="913957">
              <a:spcAft>
                <a:spcPts val="588"/>
              </a:spcAft>
            </a:pPr>
            <a:r>
              <a:rPr lang="en-US" sz="3137" spc="-49" dirty="0" smtClean="0">
                <a:solidFill>
                  <a:schemeClr val="bg2"/>
                </a:solidFill>
              </a:rPr>
              <a:t>Point-2-Site (SSL)</a:t>
            </a:r>
            <a:endParaRPr lang="en-US" sz="3137" spc="-49" dirty="0">
              <a:solidFill>
                <a:schemeClr val="bg2"/>
              </a:solidFill>
            </a:endParaRPr>
          </a:p>
          <a:p>
            <a:pPr defTabSz="913957">
              <a:spcAft>
                <a:spcPts val="588"/>
              </a:spcAft>
            </a:pPr>
            <a:r>
              <a:rPr lang="en-US" sz="3137" spc="-49" dirty="0" smtClean="0">
                <a:solidFill>
                  <a:schemeClr val="bg2"/>
                </a:solidFill>
              </a:rPr>
              <a:t>Site-2-Site (VPN)</a:t>
            </a:r>
            <a:endParaRPr lang="en-US" sz="3137" spc="-49" dirty="0">
              <a:solidFill>
                <a:schemeClr val="bg2"/>
              </a:solidFill>
            </a:endParaRPr>
          </a:p>
          <a:p>
            <a:pPr defTabSz="913957">
              <a:spcAft>
                <a:spcPts val="588"/>
              </a:spcAft>
            </a:pPr>
            <a:r>
              <a:rPr lang="en-US" sz="3137" spc="-49" dirty="0">
                <a:solidFill>
                  <a:schemeClr val="bg2"/>
                </a:solidFill>
              </a:rPr>
              <a:t>Partners (</a:t>
            </a:r>
            <a:r>
              <a:rPr lang="en-US" sz="3137" spc="-49" dirty="0" err="1">
                <a:solidFill>
                  <a:schemeClr val="bg2"/>
                </a:solidFill>
              </a:rPr>
              <a:t>ExpressRoute</a:t>
            </a:r>
            <a:r>
              <a:rPr lang="en-US" sz="3137" spc="-49" dirty="0" smtClean="0">
                <a:solidFill>
                  <a:schemeClr val="bg2"/>
                </a:solidFill>
              </a:rPr>
              <a:t>)</a:t>
            </a:r>
          </a:p>
        </p:txBody>
      </p:sp>
      <p:grpSp>
        <p:nvGrpSpPr>
          <p:cNvPr id="30" name="Group 29"/>
          <p:cNvGrpSpPr/>
          <p:nvPr/>
        </p:nvGrpSpPr>
        <p:grpSpPr>
          <a:xfrm>
            <a:off x="4712156" y="4918692"/>
            <a:ext cx="837166" cy="837168"/>
            <a:chOff x="8383457" y="4980611"/>
            <a:chExt cx="1037196" cy="1037198"/>
          </a:xfrm>
        </p:grpSpPr>
        <p:sp>
          <p:nvSpPr>
            <p:cNvPr id="31" name="Oval 30"/>
            <p:cNvSpPr/>
            <p:nvPr/>
          </p:nvSpPr>
          <p:spPr bwMode="auto">
            <a:xfrm>
              <a:off x="8383457" y="4980611"/>
              <a:ext cx="1037196" cy="1037198"/>
            </a:xfrm>
            <a:prstGeom prst="ellipse">
              <a:avLst/>
            </a:prstGeom>
            <a:solidFill>
              <a:srgbClr val="FFFFFF"/>
            </a:solidFill>
            <a:ln w="6350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5919"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32" name="Freeform 5"/>
            <p:cNvSpPr>
              <a:spLocks noEditPoints="1"/>
            </p:cNvSpPr>
            <p:nvPr/>
          </p:nvSpPr>
          <p:spPr bwMode="auto">
            <a:xfrm>
              <a:off x="8541691" y="5100333"/>
              <a:ext cx="720725" cy="536575"/>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accent2"/>
            </a:solidFill>
            <a:ln>
              <a:noFill/>
            </a:ln>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sp>
          <p:nvSpPr>
            <p:cNvPr id="33" name="Rectangle 32"/>
            <p:cNvSpPr/>
            <p:nvPr/>
          </p:nvSpPr>
          <p:spPr>
            <a:xfrm>
              <a:off x="8593074" y="5617684"/>
              <a:ext cx="617962" cy="381102"/>
            </a:xfrm>
            <a:prstGeom prst="rect">
              <a:avLst/>
            </a:prstGeom>
          </p:spPr>
          <p:txBody>
            <a:bodyPr wrap="none">
              <a:spAutoFit/>
            </a:bodyPr>
            <a:lstStyle/>
            <a:p>
              <a:pPr algn="ctr" defTabSz="913957"/>
              <a:r>
                <a:rPr lang="en-US" sz="1371" b="1" spc="-49" dirty="0">
                  <a:gradFill>
                    <a:gsLst>
                      <a:gs pos="12389">
                        <a:srgbClr val="7FBA00"/>
                      </a:gs>
                      <a:gs pos="27000">
                        <a:srgbClr val="7FBA00"/>
                      </a:gs>
                    </a:gsLst>
                    <a:lin ang="5400000" scaled="1"/>
                  </a:gradFill>
                  <a:latin typeface="Segoe UI Light"/>
                </a:rPr>
                <a:t>VPN</a:t>
              </a:r>
              <a:endParaRPr lang="en-US" sz="1028" dirty="0">
                <a:gradFill>
                  <a:gsLst>
                    <a:gs pos="12389">
                      <a:srgbClr val="7FBA00"/>
                    </a:gs>
                    <a:gs pos="27000">
                      <a:srgbClr val="7FBA00"/>
                    </a:gs>
                  </a:gsLst>
                  <a:lin ang="5400000" scaled="1"/>
                </a:gradFill>
              </a:endParaRPr>
            </a:p>
          </p:txBody>
        </p:sp>
      </p:grpSp>
      <p:pic>
        <p:nvPicPr>
          <p:cNvPr id="34" name="Picture 33"/>
          <p:cNvPicPr>
            <a:picLocks noChangeAspect="1"/>
          </p:cNvPicPr>
          <p:nvPr/>
        </p:nvPicPr>
        <p:blipFill>
          <a:blip r:embed="rId4"/>
          <a:stretch>
            <a:fillRect/>
          </a:stretch>
        </p:blipFill>
        <p:spPr>
          <a:xfrm>
            <a:off x="4504003" y="3428749"/>
            <a:ext cx="2090638" cy="3153675"/>
          </a:xfrm>
          <a:prstGeom prst="rect">
            <a:avLst/>
          </a:prstGeom>
          <a:ln w="12700">
            <a:solidFill>
              <a:schemeClr val="tx1"/>
            </a:solidFill>
          </a:ln>
          <a:effectLst>
            <a:outerShdw blurRad="292100" dist="139700" dir="2700000" algn="tl" rotWithShape="0">
              <a:srgbClr val="333333">
                <a:alpha val="65000"/>
              </a:srgbClr>
            </a:outerShdw>
          </a:effectLst>
        </p:spPr>
      </p:pic>
      <p:sp>
        <p:nvSpPr>
          <p:cNvPr id="3" name="Right Arrow 2"/>
          <p:cNvSpPr/>
          <p:nvPr/>
        </p:nvSpPr>
        <p:spPr bwMode="auto">
          <a:xfrm>
            <a:off x="6332450" y="5125076"/>
            <a:ext cx="692271" cy="523989"/>
          </a:xfrm>
          <a:prstGeom prst="right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13924" fontAlgn="base">
              <a:lnSpc>
                <a:spcPct val="90000"/>
              </a:lnSpc>
              <a:spcBef>
                <a:spcPct val="0"/>
              </a:spcBef>
              <a:spcAft>
                <a:spcPct val="0"/>
              </a:spcAft>
            </a:pPr>
            <a:endParaRPr lang="en-US" sz="2000" spc="-50" dirty="0">
              <a:gradFill>
                <a:gsLst>
                  <a:gs pos="1250">
                    <a:schemeClr val="bg1"/>
                  </a:gs>
                  <a:gs pos="10417">
                    <a:schemeClr val="bg1"/>
                  </a:gs>
                </a:gsLst>
                <a:lin ang="5400000" scaled="0"/>
              </a:gradFill>
            </a:endParaRPr>
          </a:p>
        </p:txBody>
      </p:sp>
      <p:sp>
        <p:nvSpPr>
          <p:cNvPr id="36" name="Right Arrow 35"/>
          <p:cNvSpPr/>
          <p:nvPr/>
        </p:nvSpPr>
        <p:spPr bwMode="auto">
          <a:xfrm>
            <a:off x="4221495" y="5112960"/>
            <a:ext cx="692271" cy="523989"/>
          </a:xfrm>
          <a:prstGeom prst="right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13924" fontAlgn="base">
              <a:lnSpc>
                <a:spcPct val="90000"/>
              </a:lnSpc>
              <a:spcBef>
                <a:spcPct val="0"/>
              </a:spcBef>
              <a:spcAft>
                <a:spcPct val="0"/>
              </a:spcAft>
            </a:pPr>
            <a:endParaRPr lang="en-US" sz="2000" spc="-50" dirty="0">
              <a:gradFill>
                <a:gsLst>
                  <a:gs pos="1250">
                    <a:schemeClr val="bg1"/>
                  </a:gs>
                  <a:gs pos="10417">
                    <a:schemeClr val="bg1"/>
                  </a:gs>
                </a:gsLst>
                <a:lin ang="5400000" scaled="0"/>
              </a:gradFill>
            </a:endParaRPr>
          </a:p>
        </p:txBody>
      </p:sp>
      <p:sp>
        <p:nvSpPr>
          <p:cNvPr id="38" name="Title 1"/>
          <p:cNvSpPr>
            <a:spLocks noGrp="1"/>
          </p:cNvSpPr>
          <p:nvPr>
            <p:ph type="title"/>
          </p:nvPr>
        </p:nvSpPr>
        <p:spPr>
          <a:xfrm>
            <a:off x="269241" y="289957"/>
            <a:ext cx="11655840" cy="899537"/>
          </a:xfrm>
        </p:spPr>
        <p:txBody>
          <a:bodyPr/>
          <a:lstStyle/>
          <a:p>
            <a:r>
              <a:rPr lang="en-US" dirty="0" smtClean="0"/>
              <a:t>Hybrid Networking Support</a:t>
            </a:r>
            <a:endParaRPr lang="en-US" dirty="0"/>
          </a:p>
        </p:txBody>
      </p:sp>
      <p:sp>
        <p:nvSpPr>
          <p:cNvPr id="39" name="Freeform 38"/>
          <p:cNvSpPr>
            <a:spLocks noEditPoints="1"/>
          </p:cNvSpPr>
          <p:nvPr/>
        </p:nvSpPr>
        <p:spPr bwMode="auto">
          <a:xfrm>
            <a:off x="4647401" y="5180878"/>
            <a:ext cx="924092" cy="402776"/>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1"/>
          </a:solidFill>
          <a:ln>
            <a:noFill/>
          </a:ln>
          <a:extLst/>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sp>
        <p:nvSpPr>
          <p:cNvPr id="37" name="Freeform 539"/>
          <p:cNvSpPr>
            <a:spLocks noChangeAspect="1"/>
          </p:cNvSpPr>
          <p:nvPr/>
        </p:nvSpPr>
        <p:spPr bwMode="auto">
          <a:xfrm>
            <a:off x="4994391" y="2591983"/>
            <a:ext cx="1582339" cy="86995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accent2"/>
          </a:solidFill>
          <a:ln>
            <a:solidFill>
              <a:schemeClr val="bg1">
                <a:lumMod val="50000"/>
              </a:schemeClr>
            </a:solidFill>
          </a:ln>
          <a:extLst/>
        </p:spPr>
        <p:txBody>
          <a:bodyPr vert="horz" wrap="square" lIns="89642" tIns="44821" rIns="89642" bIns="44821" numCol="1" anchor="t" anchorCtr="0" compatLnSpc="1">
            <a:prstTxWarp prst="textNoShape">
              <a:avLst/>
            </a:prstTxWarp>
          </a:bodyPr>
          <a:lstStyle/>
          <a:p>
            <a:pPr defTabSz="914133"/>
            <a:endParaRPr lang="en-US" sz="1765">
              <a:gradFill>
                <a:gsLst>
                  <a:gs pos="86726">
                    <a:srgbClr val="EFEFEF"/>
                  </a:gs>
                  <a:gs pos="36283">
                    <a:srgbClr val="EFEFEF"/>
                  </a:gs>
                </a:gsLst>
                <a:lin ang="5400000" scaled="0"/>
              </a:gradFill>
            </a:endParaRPr>
          </a:p>
        </p:txBody>
      </p:sp>
      <p:sp>
        <p:nvSpPr>
          <p:cNvPr id="43" name="TextBox 50"/>
          <p:cNvSpPr txBox="1"/>
          <p:nvPr/>
        </p:nvSpPr>
        <p:spPr>
          <a:xfrm>
            <a:off x="5344060" y="2880789"/>
            <a:ext cx="850729" cy="501206"/>
          </a:xfrm>
          <a:prstGeom prst="rect">
            <a:avLst/>
          </a:prstGeom>
          <a:noFill/>
        </p:spPr>
        <p:txBody>
          <a:bodyPr wrap="none" lIns="175761" tIns="140609" rIns="175761" bIns="140609" rtlCol="0">
            <a:spAutoFit/>
          </a:bodyPr>
          <a:lstStyle>
            <a:defPPr>
              <a:defRPr lang="en-US"/>
            </a:defPPr>
            <a:lvl1pPr defTabSz="914400">
              <a:lnSpc>
                <a:spcPct val="90000"/>
              </a:lnSpc>
              <a:defRPr sz="1200" b="1">
                <a:gradFill>
                  <a:gsLst>
                    <a:gs pos="25664">
                      <a:schemeClr val="tx1"/>
                    </a:gs>
                    <a:gs pos="52000">
                      <a:schemeClr val="tx1"/>
                    </a:gs>
                  </a:gsLst>
                  <a:lin ang="5400000" scaled="0"/>
                </a:gra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sz="1568" dirty="0">
                <a:solidFill>
                  <a:schemeClr val="bg2"/>
                </a:solidFill>
              </a:rPr>
              <a:t>WAN</a:t>
            </a:r>
          </a:p>
        </p:txBody>
      </p:sp>
    </p:spTree>
    <p:extLst>
      <p:ext uri="{BB962C8B-B14F-4D97-AF65-F5344CB8AC3E}">
        <p14:creationId xmlns:p14="http://schemas.microsoft.com/office/powerpoint/2010/main" val="1012004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30000" decel="70000" fill="hold" nodeType="clickEffect">
                                  <p:stCondLst>
                                    <p:cond delay="0"/>
                                  </p:stCondLst>
                                  <p:childTnLst>
                                    <p:animMotion origin="layout" path="M -1.05693E-6 -4.33046E-6 L 0.09153 -0.08987 " pathEditMode="relative" rAng="0" ptsTypes="AA">
                                      <p:cBhvr>
                                        <p:cTn id="11" dur="500" fill="hold"/>
                                        <p:tgtEl>
                                          <p:spTgt spid="73"/>
                                        </p:tgtEl>
                                        <p:attrNameLst>
                                          <p:attrName>ppt_x</p:attrName>
                                          <p:attrName>ppt_y</p:attrName>
                                        </p:attrNameLst>
                                      </p:cBhvr>
                                      <p:rCtr x="4238" y="-4380"/>
                                    </p:animMotion>
                                  </p:childTnLst>
                                </p:cTn>
                              </p:par>
                              <p:par>
                                <p:cTn id="12" presetID="6" presetClass="emph" presetSubtype="0" accel="30000" decel="70000" fill="hold" nodeType="withEffect">
                                  <p:stCondLst>
                                    <p:cond delay="0"/>
                                  </p:stCondLst>
                                  <p:childTnLst>
                                    <p:animScale>
                                      <p:cBhvr>
                                        <p:cTn id="13" dur="500" fill="hold"/>
                                        <p:tgtEl>
                                          <p:spTgt spid="73"/>
                                        </p:tgtEl>
                                      </p:cBhvr>
                                      <p:by x="65400" y="65400"/>
                                    </p:animScale>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250"/>
                                        <p:tgtEl>
                                          <p:spTgt spid="25"/>
                                        </p:tgtEl>
                                      </p:cBhvr>
                                    </p:animEffect>
                                  </p:childTnLst>
                                </p:cTn>
                              </p:par>
                            </p:childTnLst>
                          </p:cTn>
                        </p:par>
                        <p:par>
                          <p:cTn id="18" fill="hold">
                            <p:stCondLst>
                              <p:cond delay="75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p:stCondLst>
                              <p:cond delay="1250"/>
                            </p:stCondLst>
                            <p:childTnLst>
                              <p:par>
                                <p:cTn id="23" presetID="22" presetClass="entr" presetSubtype="2"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right)">
                                      <p:cBhvr>
                                        <p:cTn id="25" dur="500"/>
                                        <p:tgtEl>
                                          <p:spTgt spid="14"/>
                                        </p:tgtEl>
                                      </p:cBhvr>
                                    </p:animEffect>
                                  </p:childTnLst>
                                </p:cTn>
                              </p:par>
                              <p:par>
                                <p:cTn id="26" presetID="10" presetClass="entr" presetSubtype="0" fill="hold" grpId="0" nodeType="withEffect">
                                  <p:stCondLst>
                                    <p:cond delay="30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nodeType="withEffect">
                                  <p:stCondLst>
                                    <p:cond delay="300"/>
                                  </p:stCondLst>
                                  <p:childTnLst>
                                    <p:set>
                                      <p:cBhvr>
                                        <p:cTn id="30" dur="1" fill="hold">
                                          <p:stCondLst>
                                            <p:cond delay="0"/>
                                          </p:stCondLst>
                                        </p:cTn>
                                        <p:tgtEl>
                                          <p:spTgt spid="29">
                                            <p:txEl>
                                              <p:pRg st="1" end="1"/>
                                            </p:txEl>
                                          </p:spTgt>
                                        </p:tgtEl>
                                        <p:attrNameLst>
                                          <p:attrName>style.visibility</p:attrName>
                                        </p:attrNameLst>
                                      </p:cBhvr>
                                      <p:to>
                                        <p:strVal val="visible"/>
                                      </p:to>
                                    </p:set>
                                    <p:animEffect transition="in" filter="fade">
                                      <p:cBhvr>
                                        <p:cTn id="31" dur="500"/>
                                        <p:tgtEl>
                                          <p:spTgt spid="29">
                                            <p:txEl>
                                              <p:pRg st="1" end="1"/>
                                            </p:txEl>
                                          </p:spTgt>
                                        </p:tgtEl>
                                      </p:cBhvr>
                                    </p:animEffect>
                                  </p:childTnLst>
                                </p:cTn>
                              </p:par>
                              <p:par>
                                <p:cTn id="32" presetID="10" presetClass="entr" presetSubtype="0" fill="hold" grpId="0" nodeType="withEffect">
                                  <p:stCondLst>
                                    <p:cond delay="10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par>
                                <p:cTn id="35" presetID="10" presetClass="entr" presetSubtype="0" fill="hold" grpId="1" nodeType="withEffect">
                                  <p:stCondLst>
                                    <p:cond delay="10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childTnLst>
                                </p:cTn>
                              </p:par>
                              <p:par>
                                <p:cTn id="38" presetID="10" presetClass="entr" presetSubtype="0" fill="hold" grpId="0" nodeType="withEffect">
                                  <p:stCondLst>
                                    <p:cond delay="10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60000" decel="31000" fill="hold" grpId="0" nodeType="clickEffect">
                                  <p:stCondLst>
                                    <p:cond delay="0"/>
                                  </p:stCondLst>
                                  <p:childTnLst>
                                    <p:animMotion origin="layout" path="M 3.01506E-6 7.71675E-8 L -0.31121 0.00817 " pathEditMode="relative" rAng="0" ptsTypes="AA">
                                      <p:cBhvr>
                                        <p:cTn id="44" dur="1000" fill="hold"/>
                                        <p:tgtEl>
                                          <p:spTgt spid="68"/>
                                        </p:tgtEl>
                                        <p:attrNameLst>
                                          <p:attrName>ppt_x</p:attrName>
                                          <p:attrName>ppt_y</p:attrName>
                                        </p:attrNameLst>
                                      </p:cBhvr>
                                      <p:rCtr x="-15560" y="409"/>
                                    </p:animMotion>
                                  </p:childTnLst>
                                </p:cTn>
                              </p:par>
                              <p:par>
                                <p:cTn id="45" presetID="10" presetClass="exit" presetSubtype="0" fill="hold" grpId="1" nodeType="withEffect">
                                  <p:stCondLst>
                                    <p:cond delay="500"/>
                                  </p:stCondLst>
                                  <p:childTnLst>
                                    <p:animEffect transition="out" filter="fade">
                                      <p:cBhvr>
                                        <p:cTn id="46" dur="500"/>
                                        <p:tgtEl>
                                          <p:spTgt spid="57"/>
                                        </p:tgtEl>
                                      </p:cBhvr>
                                    </p:animEffect>
                                    <p:set>
                                      <p:cBhvr>
                                        <p:cTn id="47" dur="1" fill="hold">
                                          <p:stCondLst>
                                            <p:cond delay="499"/>
                                          </p:stCondLst>
                                        </p:cTn>
                                        <p:tgtEl>
                                          <p:spTgt spid="57"/>
                                        </p:tgtEl>
                                        <p:attrNameLst>
                                          <p:attrName>style.visibility</p:attrName>
                                        </p:attrNameLst>
                                      </p:cBhvr>
                                      <p:to>
                                        <p:strVal val="hidden"/>
                                      </p:to>
                                    </p:set>
                                  </p:childTnLst>
                                </p:cTn>
                              </p:par>
                              <p:par>
                                <p:cTn id="48" presetID="10" presetClass="exit" presetSubtype="0" fill="hold" grpId="1" nodeType="withEffect">
                                  <p:stCondLst>
                                    <p:cond delay="500"/>
                                  </p:stCondLst>
                                  <p:childTnLst>
                                    <p:animEffect transition="out" filter="fade">
                                      <p:cBhvr>
                                        <p:cTn id="49" dur="500"/>
                                        <p:tgtEl>
                                          <p:spTgt spid="55"/>
                                        </p:tgtEl>
                                      </p:cBhvr>
                                    </p:animEffect>
                                    <p:set>
                                      <p:cBhvr>
                                        <p:cTn id="50" dur="1" fill="hold">
                                          <p:stCondLst>
                                            <p:cond delay="499"/>
                                          </p:stCondLst>
                                        </p:cTn>
                                        <p:tgtEl>
                                          <p:spTgt spid="55"/>
                                        </p:tgtEl>
                                        <p:attrNameLst>
                                          <p:attrName>style.visibility</p:attrName>
                                        </p:attrNameLst>
                                      </p:cBhvr>
                                      <p:to>
                                        <p:strVal val="hidden"/>
                                      </p:to>
                                    </p:set>
                                  </p:childTnLst>
                                </p:cTn>
                              </p:par>
                              <p:par>
                                <p:cTn id="51" presetID="10" presetClass="exit" presetSubtype="0" fill="hold" grpId="1" nodeType="withEffect">
                                  <p:stCondLst>
                                    <p:cond delay="500"/>
                                  </p:stCondLst>
                                  <p:childTnLst>
                                    <p:animEffect transition="out" filter="fade">
                                      <p:cBhvr>
                                        <p:cTn id="52" dur="500"/>
                                        <p:tgtEl>
                                          <p:spTgt spid="39"/>
                                        </p:tgtEl>
                                      </p:cBhvr>
                                    </p:animEffect>
                                    <p:set>
                                      <p:cBhvr>
                                        <p:cTn id="53" dur="1" fill="hold">
                                          <p:stCondLst>
                                            <p:cond delay="499"/>
                                          </p:stCondLst>
                                        </p:cTn>
                                        <p:tgtEl>
                                          <p:spTgt spid="39"/>
                                        </p:tgtEl>
                                        <p:attrNameLst>
                                          <p:attrName>style.visibility</p:attrName>
                                        </p:attrNameLst>
                                      </p:cBhvr>
                                      <p:to>
                                        <p:strVal val="hidden"/>
                                      </p:to>
                                    </p:se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250"/>
                                        <p:tgtEl>
                                          <p:spTgt spid="3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par>
                                <p:cTn id="64" presetID="10" presetClass="entr" presetSubtype="0" fill="hold" nodeType="with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fade">
                                      <p:cBhvr>
                                        <p:cTn id="66" dur="500"/>
                                        <p:tgtEl>
                                          <p:spTgt spid="58"/>
                                        </p:tgtEl>
                                      </p:cBhvr>
                                    </p:animEffect>
                                  </p:childTnLst>
                                </p:cTn>
                              </p:par>
                              <p:par>
                                <p:cTn id="67" presetID="10" presetClass="entr" presetSubtype="0" fill="hold" nodeType="withEffect">
                                  <p:stCondLst>
                                    <p:cond delay="0"/>
                                  </p:stCondLst>
                                  <p:childTnLst>
                                    <p:set>
                                      <p:cBhvr>
                                        <p:cTn id="68" dur="1" fill="hold">
                                          <p:stCondLst>
                                            <p:cond delay="0"/>
                                          </p:stCondLst>
                                        </p:cTn>
                                        <p:tgtEl>
                                          <p:spTgt spid="29">
                                            <p:txEl>
                                              <p:pRg st="2" end="2"/>
                                            </p:txEl>
                                          </p:spTgt>
                                        </p:tgtEl>
                                        <p:attrNameLst>
                                          <p:attrName>style.visibility</p:attrName>
                                        </p:attrNameLst>
                                      </p:cBhvr>
                                      <p:to>
                                        <p:strVal val="visible"/>
                                      </p:to>
                                    </p:set>
                                    <p:animEffect transition="in" filter="fade">
                                      <p:cBhvr>
                                        <p:cTn id="69" dur="500"/>
                                        <p:tgtEl>
                                          <p:spTgt spid="29">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1000"/>
                                        <p:tgtEl>
                                          <p:spTgt spid="34"/>
                                        </p:tgtEl>
                                      </p:cBhvr>
                                    </p:animEffect>
                                    <p:anim calcmode="lin" valueType="num">
                                      <p:cBhvr>
                                        <p:cTn id="75" dur="1000" fill="hold"/>
                                        <p:tgtEl>
                                          <p:spTgt spid="34"/>
                                        </p:tgtEl>
                                        <p:attrNameLst>
                                          <p:attrName>ppt_x</p:attrName>
                                        </p:attrNameLst>
                                      </p:cBhvr>
                                      <p:tavLst>
                                        <p:tav tm="0">
                                          <p:val>
                                            <p:strVal val="#ppt_x"/>
                                          </p:val>
                                        </p:tav>
                                        <p:tav tm="100000">
                                          <p:val>
                                            <p:strVal val="#ppt_x"/>
                                          </p:val>
                                        </p:tav>
                                      </p:tavLst>
                                    </p:anim>
                                    <p:anim calcmode="lin" valueType="num">
                                      <p:cBhvr>
                                        <p:cTn id="76" dur="1000" fill="hold"/>
                                        <p:tgtEl>
                                          <p:spTgt spid="34"/>
                                        </p:tgtEl>
                                        <p:attrNameLst>
                                          <p:attrName>ppt_y</p:attrName>
                                        </p:attrNameLst>
                                      </p:cBhvr>
                                      <p:tavLst>
                                        <p:tav tm="0">
                                          <p:val>
                                            <p:strVal val="#ppt_y+.1"/>
                                          </p:val>
                                        </p:tav>
                                        <p:tav tm="100000">
                                          <p:val>
                                            <p:strVal val="#ppt_y"/>
                                          </p:val>
                                        </p:tav>
                                      </p:tavLst>
                                    </p:anim>
                                  </p:childTnLst>
                                </p:cTn>
                              </p:par>
                              <p:par>
                                <p:cTn id="77" presetID="10" presetClass="entr" presetSubtype="0" fill="hold" nodeType="withEffect">
                                  <p:stCondLst>
                                    <p:cond delay="0"/>
                                  </p:stCondLst>
                                  <p:childTnLst>
                                    <p:set>
                                      <p:cBhvr>
                                        <p:cTn id="78" dur="1" fill="hold">
                                          <p:stCondLst>
                                            <p:cond delay="0"/>
                                          </p:stCondLst>
                                        </p:cTn>
                                        <p:tgtEl>
                                          <p:spTgt spid="29">
                                            <p:txEl>
                                              <p:pRg st="3" end="3"/>
                                            </p:txEl>
                                          </p:spTgt>
                                        </p:tgtEl>
                                        <p:attrNameLst>
                                          <p:attrName>style.visibility</p:attrName>
                                        </p:attrNameLst>
                                      </p:cBhvr>
                                      <p:to>
                                        <p:strVal val="visible"/>
                                      </p:to>
                                    </p:set>
                                    <p:animEffect transition="in" filter="fade">
                                      <p:cBhvr>
                                        <p:cTn id="79" dur="500"/>
                                        <p:tgtEl>
                                          <p:spTgt spid="29">
                                            <p:txEl>
                                              <p:pRg st="3" end="3"/>
                                            </p:txEl>
                                          </p:spTgt>
                                        </p:tgtEl>
                                      </p:cBhvr>
                                    </p:animEffect>
                                  </p:childTnLst>
                                </p:cTn>
                              </p:par>
                              <p:par>
                                <p:cTn id="80" presetID="42" presetClass="entr" presetSubtype="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1000"/>
                                        <p:tgtEl>
                                          <p:spTgt spid="36"/>
                                        </p:tgtEl>
                                      </p:cBhvr>
                                    </p:animEffect>
                                    <p:anim calcmode="lin" valueType="num">
                                      <p:cBhvr>
                                        <p:cTn id="83" dur="1000" fill="hold"/>
                                        <p:tgtEl>
                                          <p:spTgt spid="36"/>
                                        </p:tgtEl>
                                        <p:attrNameLst>
                                          <p:attrName>ppt_x</p:attrName>
                                        </p:attrNameLst>
                                      </p:cBhvr>
                                      <p:tavLst>
                                        <p:tav tm="0">
                                          <p:val>
                                            <p:strVal val="#ppt_x"/>
                                          </p:val>
                                        </p:tav>
                                        <p:tav tm="100000">
                                          <p:val>
                                            <p:strVal val="#ppt_x"/>
                                          </p:val>
                                        </p:tav>
                                      </p:tavLst>
                                    </p:anim>
                                    <p:anim calcmode="lin" valueType="num">
                                      <p:cBhvr>
                                        <p:cTn id="84" dur="1000" fill="hold"/>
                                        <p:tgtEl>
                                          <p:spTgt spid="3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fade">
                                      <p:cBhvr>
                                        <p:cTn id="87" dur="1000"/>
                                        <p:tgtEl>
                                          <p:spTgt spid="3"/>
                                        </p:tgtEl>
                                      </p:cBhvr>
                                    </p:animEffect>
                                    <p:anim calcmode="lin" valueType="num">
                                      <p:cBhvr>
                                        <p:cTn id="88" dur="1000" fill="hold"/>
                                        <p:tgtEl>
                                          <p:spTgt spid="3"/>
                                        </p:tgtEl>
                                        <p:attrNameLst>
                                          <p:attrName>ppt_x</p:attrName>
                                        </p:attrNameLst>
                                      </p:cBhvr>
                                      <p:tavLst>
                                        <p:tav tm="0">
                                          <p:val>
                                            <p:strVal val="#ppt_x"/>
                                          </p:val>
                                        </p:tav>
                                        <p:tav tm="100000">
                                          <p:val>
                                            <p:strVal val="#ppt_x"/>
                                          </p:val>
                                        </p:tav>
                                      </p:tavLst>
                                    </p:anim>
                                    <p:anim calcmode="lin" valueType="num">
                                      <p:cBhvr>
                                        <p:cTn id="89" dur="1000" fill="hold"/>
                                        <p:tgtEl>
                                          <p:spTgt spid="3"/>
                                        </p:tgtEl>
                                        <p:attrNameLst>
                                          <p:attrName>ppt_y</p:attrName>
                                        </p:attrNameLst>
                                      </p:cBhvr>
                                      <p:tavLst>
                                        <p:tav tm="0">
                                          <p:val>
                                            <p:strVal val="#ppt_y+.1"/>
                                          </p:val>
                                        </p:tav>
                                        <p:tav tm="100000">
                                          <p:val>
                                            <p:strVal val="#ppt_y"/>
                                          </p:val>
                                        </p:tav>
                                      </p:tavLst>
                                    </p:anim>
                                  </p:childTnLst>
                                </p:cTn>
                              </p:par>
                              <p:par>
                                <p:cTn id="90" presetID="10"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500"/>
                                        <p:tgtEl>
                                          <p:spTgt spid="3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fade">
                                      <p:cBhvr>
                                        <p:cTn id="9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55" grpId="0" animBg="1"/>
      <p:bldP spid="55" grpId="1" animBg="1"/>
      <p:bldP spid="57" grpId="0" animBg="1"/>
      <p:bldP spid="57" grpId="1" animBg="1"/>
      <p:bldP spid="68" grpId="0"/>
      <p:bldP spid="68" grpId="1"/>
      <p:bldP spid="3" grpId="0" animBg="1"/>
      <p:bldP spid="36" grpId="0" animBg="1"/>
      <p:bldP spid="39" grpId="0" animBg="1"/>
      <p:bldP spid="39" grpId="1" animBg="1"/>
      <p:bldP spid="37" grpId="0" animBg="1"/>
      <p:bldP spid="4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9531" y="5700935"/>
            <a:ext cx="5287789"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Configuring VM images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3"/>
          <a:stretch>
            <a:fillRect/>
          </a:stretch>
        </p:blipFill>
        <p:spPr>
          <a:xfrm>
            <a:off x="7956805" y="2909731"/>
            <a:ext cx="891904" cy="563683"/>
          </a:xfrm>
          <a:prstGeom prst="rect">
            <a:avLst/>
          </a:prstGeom>
        </p:spPr>
      </p:pic>
      <p:pic>
        <p:nvPicPr>
          <p:cNvPr id="14" name="Picture 13"/>
          <p:cNvPicPr>
            <a:picLocks noChangeAspect="1"/>
          </p:cNvPicPr>
          <p:nvPr/>
        </p:nvPicPr>
        <p:blipFill>
          <a:blip r:embed="rId4"/>
          <a:stretch>
            <a:fillRect/>
          </a:stretch>
        </p:blipFill>
        <p:spPr>
          <a:xfrm>
            <a:off x="4321629" y="1557360"/>
            <a:ext cx="5381359" cy="4289023"/>
          </a:xfrm>
          <a:prstGeom prst="rect">
            <a:avLst/>
          </a:prstGeom>
        </p:spPr>
      </p:pic>
      <p:pic>
        <p:nvPicPr>
          <p:cNvPr id="13" name="Picture 12"/>
          <p:cNvPicPr>
            <a:picLocks noChangeAspect="1"/>
          </p:cNvPicPr>
          <p:nvPr/>
        </p:nvPicPr>
        <p:blipFill>
          <a:blip r:embed="rId5"/>
          <a:stretch>
            <a:fillRect/>
          </a:stretch>
        </p:blipFill>
        <p:spPr>
          <a:xfrm>
            <a:off x="8087396" y="1099029"/>
            <a:ext cx="1724451" cy="1739127"/>
          </a:xfrm>
          <a:prstGeom prst="rect">
            <a:avLst/>
          </a:prstGeom>
        </p:spPr>
      </p:pic>
      <p:pic>
        <p:nvPicPr>
          <p:cNvPr id="15" name="Picture 14"/>
          <p:cNvPicPr>
            <a:picLocks noChangeAspect="1"/>
          </p:cNvPicPr>
          <p:nvPr/>
        </p:nvPicPr>
        <p:blipFill>
          <a:blip r:embed="rId5"/>
          <a:stretch>
            <a:fillRect/>
          </a:stretch>
        </p:blipFill>
        <p:spPr>
          <a:xfrm>
            <a:off x="9341061" y="1943878"/>
            <a:ext cx="1724451" cy="1739127"/>
          </a:xfrm>
          <a:prstGeom prst="rect">
            <a:avLst/>
          </a:prstGeom>
        </p:spPr>
      </p:pic>
      <p:pic>
        <p:nvPicPr>
          <p:cNvPr id="17" name="Picture 16"/>
          <p:cNvPicPr>
            <a:picLocks noChangeAspect="1"/>
          </p:cNvPicPr>
          <p:nvPr/>
        </p:nvPicPr>
        <p:blipFill>
          <a:blip r:embed="rId3"/>
          <a:stretch>
            <a:fillRect/>
          </a:stretch>
        </p:blipFill>
        <p:spPr>
          <a:xfrm>
            <a:off x="9266349" y="3773168"/>
            <a:ext cx="891904" cy="563683"/>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7795" y="410330"/>
            <a:ext cx="4989215" cy="5475663"/>
          </a:xfrm>
          <a:prstGeom prst="rect">
            <a:avLst/>
          </a:prstGeom>
        </p:spPr>
      </p:pic>
    </p:spTree>
    <p:extLst>
      <p:ext uri="{BB962C8B-B14F-4D97-AF65-F5344CB8AC3E}">
        <p14:creationId xmlns:p14="http://schemas.microsoft.com/office/powerpoint/2010/main" val="330309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25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50"/>
                                        <p:tgtEl>
                                          <p:spTgt spid="20"/>
                                        </p:tgtEl>
                                      </p:cBhvr>
                                    </p:animEffect>
                                  </p:childTnLst>
                                </p:cTn>
                              </p:par>
                              <p:par>
                                <p:cTn id="11" presetID="10" presetClass="entr" presetSubtype="0" fill="hold" nodeType="withEffect">
                                  <p:stCondLst>
                                    <p:cond delay="5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5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9531" y="5700935"/>
            <a:ext cx="4708605"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Capture VM images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3"/>
          <a:stretch>
            <a:fillRect/>
          </a:stretch>
        </p:blipFill>
        <p:spPr>
          <a:xfrm>
            <a:off x="7956805" y="2909731"/>
            <a:ext cx="891904" cy="563683"/>
          </a:xfrm>
          <a:prstGeom prst="rect">
            <a:avLst/>
          </a:prstGeom>
        </p:spPr>
      </p:pic>
      <p:pic>
        <p:nvPicPr>
          <p:cNvPr id="14" name="Picture 13"/>
          <p:cNvPicPr>
            <a:picLocks noChangeAspect="1"/>
          </p:cNvPicPr>
          <p:nvPr/>
        </p:nvPicPr>
        <p:blipFill>
          <a:blip r:embed="rId4"/>
          <a:stretch>
            <a:fillRect/>
          </a:stretch>
        </p:blipFill>
        <p:spPr>
          <a:xfrm>
            <a:off x="4321629" y="1557360"/>
            <a:ext cx="5381359" cy="4289023"/>
          </a:xfrm>
          <a:prstGeom prst="rect">
            <a:avLst/>
          </a:prstGeom>
        </p:spPr>
      </p:pic>
      <p:pic>
        <p:nvPicPr>
          <p:cNvPr id="13" name="Picture 12"/>
          <p:cNvPicPr>
            <a:picLocks noChangeAspect="1"/>
          </p:cNvPicPr>
          <p:nvPr/>
        </p:nvPicPr>
        <p:blipFill>
          <a:blip r:embed="rId5"/>
          <a:stretch>
            <a:fillRect/>
          </a:stretch>
        </p:blipFill>
        <p:spPr>
          <a:xfrm>
            <a:off x="8087396" y="1099029"/>
            <a:ext cx="1724451" cy="1739127"/>
          </a:xfrm>
          <a:prstGeom prst="rect">
            <a:avLst/>
          </a:prstGeom>
        </p:spPr>
      </p:pic>
      <p:pic>
        <p:nvPicPr>
          <p:cNvPr id="15" name="Picture 14"/>
          <p:cNvPicPr>
            <a:picLocks noChangeAspect="1"/>
          </p:cNvPicPr>
          <p:nvPr/>
        </p:nvPicPr>
        <p:blipFill>
          <a:blip r:embed="rId5"/>
          <a:stretch>
            <a:fillRect/>
          </a:stretch>
        </p:blipFill>
        <p:spPr>
          <a:xfrm>
            <a:off x="9341061" y="1943878"/>
            <a:ext cx="1724451" cy="1739127"/>
          </a:xfrm>
          <a:prstGeom prst="rect">
            <a:avLst/>
          </a:prstGeom>
        </p:spPr>
      </p:pic>
      <p:pic>
        <p:nvPicPr>
          <p:cNvPr id="17" name="Picture 16"/>
          <p:cNvPicPr>
            <a:picLocks noChangeAspect="1"/>
          </p:cNvPicPr>
          <p:nvPr/>
        </p:nvPicPr>
        <p:blipFill>
          <a:blip r:embed="rId3"/>
          <a:stretch>
            <a:fillRect/>
          </a:stretch>
        </p:blipFill>
        <p:spPr>
          <a:xfrm>
            <a:off x="9266349" y="3773168"/>
            <a:ext cx="891904" cy="563683"/>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7795" y="410330"/>
            <a:ext cx="4989215" cy="5475663"/>
          </a:xfrm>
          <a:prstGeom prst="rect">
            <a:avLst/>
          </a:prstGeom>
        </p:spPr>
      </p:pic>
      <p:sp>
        <p:nvSpPr>
          <p:cNvPr id="2" name="Rectangle 1"/>
          <p:cNvSpPr/>
          <p:nvPr/>
        </p:nvSpPr>
        <p:spPr>
          <a:xfrm>
            <a:off x="3592286" y="326571"/>
            <a:ext cx="7717971" cy="5758543"/>
          </a:xfrm>
          <a:prstGeom prst="rect">
            <a:avLst/>
          </a:prstGeom>
          <a:gradFill flip="none" rotWithShape="1">
            <a:gsLst>
              <a:gs pos="0">
                <a:schemeClr val="tx2">
                  <a:alpha val="0"/>
                </a:schemeClr>
              </a:gs>
              <a:gs pos="100000">
                <a:schemeClr val="tx2">
                  <a:alpha val="5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25707" y="320095"/>
            <a:ext cx="3624292" cy="953534"/>
            <a:chOff x="325707" y="320095"/>
            <a:chExt cx="3624292" cy="953534"/>
          </a:xfrm>
        </p:grpSpPr>
        <p:pic>
          <p:nvPicPr>
            <p:cNvPr id="5" name="Picture 4"/>
            <p:cNvPicPr>
              <a:picLocks noChangeAspect="1"/>
            </p:cNvPicPr>
            <p:nvPr/>
          </p:nvPicPr>
          <p:blipFill>
            <a:blip r:embed="rId7"/>
            <a:stretch>
              <a:fillRect/>
            </a:stretch>
          </p:blipFill>
          <p:spPr>
            <a:xfrm>
              <a:off x="347479" y="320096"/>
              <a:ext cx="1035694" cy="778934"/>
            </a:xfrm>
            <a:prstGeom prst="rect">
              <a:avLst/>
            </a:prstGeom>
            <a:ln>
              <a:solidFill>
                <a:schemeClr val="bg2"/>
              </a:solidFill>
            </a:ln>
          </p:spPr>
        </p:pic>
        <p:sp>
          <p:nvSpPr>
            <p:cNvPr id="6" name="TextBox 5"/>
            <p:cNvSpPr txBox="1"/>
            <p:nvPr/>
          </p:nvSpPr>
          <p:spPr>
            <a:xfrm>
              <a:off x="1457667" y="320095"/>
              <a:ext cx="2492332" cy="646331"/>
            </a:xfrm>
            <a:prstGeom prst="rect">
              <a:avLst/>
            </a:prstGeom>
            <a:noFill/>
          </p:spPr>
          <p:txBody>
            <a:bodyPr wrap="square" rtlCol="0">
              <a:spAutoFit/>
            </a:bodyPr>
            <a:lstStyle/>
            <a:p>
              <a:r>
                <a:rPr lang="en-US" dirty="0" smtClean="0">
                  <a:solidFill>
                    <a:schemeClr val="bg1"/>
                  </a:solidFill>
                </a:rPr>
                <a:t>My DB Image</a:t>
              </a:r>
            </a:p>
            <a:p>
              <a:r>
                <a:rPr lang="en-US" dirty="0" smtClean="0">
                  <a:solidFill>
                    <a:schemeClr val="bg1"/>
                  </a:solidFill>
                </a:rPr>
                <a:t>@ today</a:t>
              </a:r>
              <a:endParaRPr lang="en-US" dirty="0">
                <a:solidFill>
                  <a:schemeClr val="bg1"/>
                </a:solidFill>
              </a:endParaRPr>
            </a:p>
          </p:txBody>
        </p:sp>
        <p:cxnSp>
          <p:nvCxnSpPr>
            <p:cNvPr id="8" name="Straight Connector 7"/>
            <p:cNvCxnSpPr/>
            <p:nvPr/>
          </p:nvCxnSpPr>
          <p:spPr>
            <a:xfrm>
              <a:off x="325707" y="1273629"/>
              <a:ext cx="307063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3544158" y="292304"/>
            <a:ext cx="7830448" cy="5828441"/>
            <a:chOff x="3544158" y="292304"/>
            <a:chExt cx="7830448" cy="5828441"/>
          </a:xfrm>
        </p:grpSpPr>
        <p:sp>
          <p:nvSpPr>
            <p:cNvPr id="4" name="L-Shape 3"/>
            <p:cNvSpPr/>
            <p:nvPr/>
          </p:nvSpPr>
          <p:spPr>
            <a:xfrm>
              <a:off x="3544158" y="4948526"/>
              <a:ext cx="1172219" cy="1172219"/>
            </a:xfrm>
            <a:prstGeom prst="corner">
              <a:avLst>
                <a:gd name="adj1" fmla="val 7918"/>
                <a:gd name="adj2" fmla="val 79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Shape 17"/>
            <p:cNvSpPr/>
            <p:nvPr/>
          </p:nvSpPr>
          <p:spPr>
            <a:xfrm rot="16200000">
              <a:off x="10202387" y="4948526"/>
              <a:ext cx="1172219" cy="1172219"/>
            </a:xfrm>
            <a:prstGeom prst="corner">
              <a:avLst>
                <a:gd name="adj1" fmla="val 7918"/>
                <a:gd name="adj2" fmla="val 79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Shape 18"/>
            <p:cNvSpPr/>
            <p:nvPr/>
          </p:nvSpPr>
          <p:spPr>
            <a:xfrm rot="10800000">
              <a:off x="10186166" y="292304"/>
              <a:ext cx="1172219" cy="1172219"/>
            </a:xfrm>
            <a:prstGeom prst="corner">
              <a:avLst>
                <a:gd name="adj1" fmla="val 7918"/>
                <a:gd name="adj2" fmla="val 79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Shape 20"/>
            <p:cNvSpPr/>
            <p:nvPr/>
          </p:nvSpPr>
          <p:spPr>
            <a:xfrm rot="5400000">
              <a:off x="3544158" y="292304"/>
              <a:ext cx="1172219" cy="1172219"/>
            </a:xfrm>
            <a:prstGeom prst="corner">
              <a:avLst>
                <a:gd name="adj1" fmla="val 7918"/>
                <a:gd name="adj2" fmla="val 79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523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1" nodeType="afterEffect">
                                  <p:stCondLst>
                                    <p:cond delay="75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50"/>
                                        <p:tgtEl>
                                          <p:spTgt spid="2"/>
                                        </p:tgtEl>
                                      </p:cBhvr>
                                    </p:animEffect>
                                  </p:childTnLst>
                                </p:cTn>
                              </p:par>
                            </p:childTnLst>
                          </p:cTn>
                        </p:par>
                        <p:par>
                          <p:cTn id="11" fill="hold">
                            <p:stCondLst>
                              <p:cond delay="1000"/>
                            </p:stCondLst>
                            <p:childTnLst>
                              <p:par>
                                <p:cTn id="12" presetID="27" presetClass="emph" presetSubtype="0" fill="remove" grpId="0" nodeType="afterEffect">
                                  <p:stCondLst>
                                    <p:cond delay="0"/>
                                  </p:stCondLst>
                                  <p:childTnLst>
                                    <p:animClr clrSpc="rgb" dir="cw">
                                      <p:cBhvr override="childStyle">
                                        <p:cTn id="13" dur="125" autoRev="1" fill="remove"/>
                                        <p:tgtEl>
                                          <p:spTgt spid="2"/>
                                        </p:tgtEl>
                                        <p:attrNameLst>
                                          <p:attrName>style.color</p:attrName>
                                        </p:attrNameLst>
                                      </p:cBhvr>
                                      <p:to>
                                        <a:schemeClr val="bg2"/>
                                      </p:to>
                                    </p:animClr>
                                    <p:animClr clrSpc="rgb" dir="cw">
                                      <p:cBhvr>
                                        <p:cTn id="14" dur="125" autoRev="1" fill="remove"/>
                                        <p:tgtEl>
                                          <p:spTgt spid="2"/>
                                        </p:tgtEl>
                                        <p:attrNameLst>
                                          <p:attrName>fillcolor</p:attrName>
                                        </p:attrNameLst>
                                      </p:cBhvr>
                                      <p:to>
                                        <a:schemeClr val="bg2"/>
                                      </p:to>
                                    </p:animClr>
                                    <p:set>
                                      <p:cBhvr>
                                        <p:cTn id="15" dur="125" autoRev="1" fill="remove"/>
                                        <p:tgtEl>
                                          <p:spTgt spid="2"/>
                                        </p:tgtEl>
                                        <p:attrNameLst>
                                          <p:attrName>fill.type</p:attrName>
                                        </p:attrNameLst>
                                      </p:cBhvr>
                                      <p:to>
                                        <p:strVal val="solid"/>
                                      </p:to>
                                    </p:set>
                                    <p:set>
                                      <p:cBhvr>
                                        <p:cTn id="16" dur="125" autoRev="1" fill="remove"/>
                                        <p:tgtEl>
                                          <p:spTgt spid="2"/>
                                        </p:tgtEl>
                                        <p:attrNameLst>
                                          <p:attrName>fill.on</p:attrName>
                                        </p:attrNameLst>
                                      </p:cBhvr>
                                      <p:to>
                                        <p:strVal val="true"/>
                                      </p:to>
                                    </p:set>
                                  </p:childTnLst>
                                </p:cTn>
                              </p:par>
                            </p:childTnLst>
                          </p:cTn>
                        </p:par>
                        <p:par>
                          <p:cTn id="17" fill="hold">
                            <p:stCondLst>
                              <p:cond delay="1250"/>
                            </p:stCondLst>
                            <p:childTnLst>
                              <p:par>
                                <p:cTn id="18" presetID="10" presetClass="exit" presetSubtype="0" fill="hold" nodeType="afterEffect">
                                  <p:stCondLst>
                                    <p:cond delay="0"/>
                                  </p:stCondLst>
                                  <p:childTnLst>
                                    <p:animEffect transition="out" filter="fade">
                                      <p:cBhvr>
                                        <p:cTn id="19" dur="250"/>
                                        <p:tgtEl>
                                          <p:spTgt spid="7"/>
                                        </p:tgtEl>
                                      </p:cBhvr>
                                    </p:animEffect>
                                    <p:set>
                                      <p:cBhvr>
                                        <p:cTn id="20" dur="1" fill="hold">
                                          <p:stCondLst>
                                            <p:cond delay="249"/>
                                          </p:stCondLst>
                                        </p:cTn>
                                        <p:tgtEl>
                                          <p:spTgt spid="7"/>
                                        </p:tgtEl>
                                        <p:attrNameLst>
                                          <p:attrName>style.visibility</p:attrName>
                                        </p:attrNameLst>
                                      </p:cBhvr>
                                      <p:to>
                                        <p:strVal val="hidden"/>
                                      </p:to>
                                    </p:set>
                                  </p:childTnLst>
                                </p:cTn>
                              </p:par>
                            </p:childTnLst>
                          </p:cTn>
                        </p:par>
                        <p:par>
                          <p:cTn id="21" fill="hold">
                            <p:stCondLst>
                              <p:cond delay="1500"/>
                            </p:stCondLst>
                            <p:childTnLst>
                              <p:par>
                                <p:cTn id="22" presetID="10" presetClass="exit" presetSubtype="0" fill="hold" grpId="2" nodeType="afterEffect">
                                  <p:stCondLst>
                                    <p:cond delay="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444732" y="1789303"/>
            <a:ext cx="5052048" cy="3268972"/>
          </a:xfrm>
          <a:prstGeom prst="rect">
            <a:avLst/>
          </a:prstGeom>
        </p:spPr>
      </p:pic>
      <p:grpSp>
        <p:nvGrpSpPr>
          <p:cNvPr id="18" name="Group 17"/>
          <p:cNvGrpSpPr/>
          <p:nvPr/>
        </p:nvGrpSpPr>
        <p:grpSpPr>
          <a:xfrm>
            <a:off x="3113314" y="-374487"/>
            <a:ext cx="6743883" cy="5475663"/>
            <a:chOff x="4321629" y="410330"/>
            <a:chExt cx="6743883" cy="5475663"/>
          </a:xfrm>
        </p:grpSpPr>
        <p:pic>
          <p:nvPicPr>
            <p:cNvPr id="19" name="Picture 18"/>
            <p:cNvPicPr>
              <a:picLocks noChangeAspect="1"/>
            </p:cNvPicPr>
            <p:nvPr/>
          </p:nvPicPr>
          <p:blipFill>
            <a:blip r:embed="rId4"/>
            <a:stretch>
              <a:fillRect/>
            </a:stretch>
          </p:blipFill>
          <p:spPr>
            <a:xfrm>
              <a:off x="7956805" y="2909731"/>
              <a:ext cx="891904" cy="563683"/>
            </a:xfrm>
            <a:prstGeom prst="rect">
              <a:avLst/>
            </a:prstGeom>
          </p:spPr>
        </p:pic>
        <p:pic>
          <p:nvPicPr>
            <p:cNvPr id="21" name="Picture 20"/>
            <p:cNvPicPr>
              <a:picLocks noChangeAspect="1"/>
            </p:cNvPicPr>
            <p:nvPr/>
          </p:nvPicPr>
          <p:blipFill>
            <a:blip r:embed="rId5"/>
            <a:stretch>
              <a:fillRect/>
            </a:stretch>
          </p:blipFill>
          <p:spPr>
            <a:xfrm>
              <a:off x="4321629" y="1557360"/>
              <a:ext cx="5381359" cy="4289023"/>
            </a:xfrm>
            <a:prstGeom prst="rect">
              <a:avLst/>
            </a:prstGeom>
          </p:spPr>
        </p:pic>
        <p:pic>
          <p:nvPicPr>
            <p:cNvPr id="22" name="Picture 21"/>
            <p:cNvPicPr>
              <a:picLocks noChangeAspect="1"/>
            </p:cNvPicPr>
            <p:nvPr/>
          </p:nvPicPr>
          <p:blipFill>
            <a:blip r:embed="rId6"/>
            <a:stretch>
              <a:fillRect/>
            </a:stretch>
          </p:blipFill>
          <p:spPr>
            <a:xfrm>
              <a:off x="8087396" y="1099029"/>
              <a:ext cx="1724451" cy="1739127"/>
            </a:xfrm>
            <a:prstGeom prst="rect">
              <a:avLst/>
            </a:prstGeom>
          </p:spPr>
        </p:pic>
        <p:pic>
          <p:nvPicPr>
            <p:cNvPr id="23" name="Picture 22"/>
            <p:cNvPicPr>
              <a:picLocks noChangeAspect="1"/>
            </p:cNvPicPr>
            <p:nvPr/>
          </p:nvPicPr>
          <p:blipFill>
            <a:blip r:embed="rId6"/>
            <a:stretch>
              <a:fillRect/>
            </a:stretch>
          </p:blipFill>
          <p:spPr>
            <a:xfrm>
              <a:off x="9341061" y="1943878"/>
              <a:ext cx="1724451" cy="1739127"/>
            </a:xfrm>
            <a:prstGeom prst="rect">
              <a:avLst/>
            </a:prstGeom>
          </p:spPr>
        </p:pic>
        <p:pic>
          <p:nvPicPr>
            <p:cNvPr id="24" name="Picture 23"/>
            <p:cNvPicPr>
              <a:picLocks noChangeAspect="1"/>
            </p:cNvPicPr>
            <p:nvPr/>
          </p:nvPicPr>
          <p:blipFill>
            <a:blip r:embed="rId4"/>
            <a:stretch>
              <a:fillRect/>
            </a:stretch>
          </p:blipFill>
          <p:spPr>
            <a:xfrm>
              <a:off x="9266349" y="3773168"/>
              <a:ext cx="891904" cy="563683"/>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77795" y="410330"/>
              <a:ext cx="4989215" cy="5475663"/>
            </a:xfrm>
            <a:prstGeom prst="rect">
              <a:avLst/>
            </a:prstGeom>
          </p:spPr>
        </p:pic>
      </p:grpSp>
      <p:sp>
        <p:nvSpPr>
          <p:cNvPr id="3" name="TextBox 2"/>
          <p:cNvSpPr txBox="1"/>
          <p:nvPr/>
        </p:nvSpPr>
        <p:spPr>
          <a:xfrm>
            <a:off x="349531" y="5700935"/>
            <a:ext cx="4708605"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Capture VM images</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4" name="Group 3"/>
          <p:cNvGrpSpPr/>
          <p:nvPr/>
        </p:nvGrpSpPr>
        <p:grpSpPr>
          <a:xfrm>
            <a:off x="4321629" y="410330"/>
            <a:ext cx="6743883" cy="5475663"/>
            <a:chOff x="4321629" y="410330"/>
            <a:chExt cx="6743883" cy="5475663"/>
          </a:xfrm>
        </p:grpSpPr>
        <p:pic>
          <p:nvPicPr>
            <p:cNvPr id="16" name="Picture 15"/>
            <p:cNvPicPr>
              <a:picLocks noChangeAspect="1"/>
            </p:cNvPicPr>
            <p:nvPr/>
          </p:nvPicPr>
          <p:blipFill>
            <a:blip r:embed="rId4"/>
            <a:stretch>
              <a:fillRect/>
            </a:stretch>
          </p:blipFill>
          <p:spPr>
            <a:xfrm>
              <a:off x="7956805" y="2909731"/>
              <a:ext cx="891904" cy="563683"/>
            </a:xfrm>
            <a:prstGeom prst="rect">
              <a:avLst/>
            </a:prstGeom>
          </p:spPr>
        </p:pic>
        <p:pic>
          <p:nvPicPr>
            <p:cNvPr id="14" name="Picture 13"/>
            <p:cNvPicPr>
              <a:picLocks noChangeAspect="1"/>
            </p:cNvPicPr>
            <p:nvPr/>
          </p:nvPicPr>
          <p:blipFill>
            <a:blip r:embed="rId5"/>
            <a:stretch>
              <a:fillRect/>
            </a:stretch>
          </p:blipFill>
          <p:spPr>
            <a:xfrm>
              <a:off x="4321629" y="1557360"/>
              <a:ext cx="5381359" cy="4289023"/>
            </a:xfrm>
            <a:prstGeom prst="rect">
              <a:avLst/>
            </a:prstGeom>
          </p:spPr>
        </p:pic>
        <p:pic>
          <p:nvPicPr>
            <p:cNvPr id="13" name="Picture 12"/>
            <p:cNvPicPr>
              <a:picLocks noChangeAspect="1"/>
            </p:cNvPicPr>
            <p:nvPr/>
          </p:nvPicPr>
          <p:blipFill>
            <a:blip r:embed="rId6"/>
            <a:stretch>
              <a:fillRect/>
            </a:stretch>
          </p:blipFill>
          <p:spPr>
            <a:xfrm>
              <a:off x="8087396" y="1099029"/>
              <a:ext cx="1724451" cy="1739127"/>
            </a:xfrm>
            <a:prstGeom prst="rect">
              <a:avLst/>
            </a:prstGeom>
          </p:spPr>
        </p:pic>
        <p:pic>
          <p:nvPicPr>
            <p:cNvPr id="15" name="Picture 14"/>
            <p:cNvPicPr>
              <a:picLocks noChangeAspect="1"/>
            </p:cNvPicPr>
            <p:nvPr/>
          </p:nvPicPr>
          <p:blipFill>
            <a:blip r:embed="rId6"/>
            <a:stretch>
              <a:fillRect/>
            </a:stretch>
          </p:blipFill>
          <p:spPr>
            <a:xfrm>
              <a:off x="9341061" y="1943878"/>
              <a:ext cx="1724451" cy="1739127"/>
            </a:xfrm>
            <a:prstGeom prst="rect">
              <a:avLst/>
            </a:prstGeom>
          </p:spPr>
        </p:pic>
        <p:pic>
          <p:nvPicPr>
            <p:cNvPr id="17" name="Picture 16"/>
            <p:cNvPicPr>
              <a:picLocks noChangeAspect="1"/>
            </p:cNvPicPr>
            <p:nvPr/>
          </p:nvPicPr>
          <p:blipFill>
            <a:blip r:embed="rId4"/>
            <a:stretch>
              <a:fillRect/>
            </a:stretch>
          </p:blipFill>
          <p:spPr>
            <a:xfrm>
              <a:off x="9266349" y="3773168"/>
              <a:ext cx="891904" cy="563683"/>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77795" y="410330"/>
              <a:ext cx="4989215" cy="5475663"/>
            </a:xfrm>
            <a:prstGeom prst="rect">
              <a:avLst/>
            </a:prstGeom>
          </p:spPr>
        </p:pic>
      </p:grpSp>
      <p:grpSp>
        <p:nvGrpSpPr>
          <p:cNvPr id="10" name="Group 9"/>
          <p:cNvGrpSpPr/>
          <p:nvPr/>
        </p:nvGrpSpPr>
        <p:grpSpPr>
          <a:xfrm>
            <a:off x="325707" y="320095"/>
            <a:ext cx="3624292" cy="953534"/>
            <a:chOff x="325707" y="320095"/>
            <a:chExt cx="3624292" cy="953534"/>
          </a:xfrm>
        </p:grpSpPr>
        <p:pic>
          <p:nvPicPr>
            <p:cNvPr id="5" name="Picture 4"/>
            <p:cNvPicPr>
              <a:picLocks noChangeAspect="1"/>
            </p:cNvPicPr>
            <p:nvPr/>
          </p:nvPicPr>
          <p:blipFill>
            <a:blip r:embed="rId8"/>
            <a:stretch>
              <a:fillRect/>
            </a:stretch>
          </p:blipFill>
          <p:spPr>
            <a:xfrm>
              <a:off x="347479" y="320096"/>
              <a:ext cx="1035694" cy="778934"/>
            </a:xfrm>
            <a:prstGeom prst="rect">
              <a:avLst/>
            </a:prstGeom>
            <a:ln>
              <a:solidFill>
                <a:schemeClr val="bg2"/>
              </a:solidFill>
            </a:ln>
          </p:spPr>
        </p:pic>
        <p:sp>
          <p:nvSpPr>
            <p:cNvPr id="6" name="TextBox 5"/>
            <p:cNvSpPr txBox="1"/>
            <p:nvPr/>
          </p:nvSpPr>
          <p:spPr>
            <a:xfrm>
              <a:off x="1457667" y="320095"/>
              <a:ext cx="2492332" cy="646331"/>
            </a:xfrm>
            <a:prstGeom prst="rect">
              <a:avLst/>
            </a:prstGeom>
            <a:noFill/>
          </p:spPr>
          <p:txBody>
            <a:bodyPr wrap="square" rtlCol="0">
              <a:spAutoFit/>
            </a:bodyPr>
            <a:lstStyle/>
            <a:p>
              <a:r>
                <a:rPr lang="en-US" dirty="0">
                  <a:solidFill>
                    <a:schemeClr val="bg1"/>
                  </a:solidFill>
                </a:rPr>
                <a:t>My DB Image</a:t>
              </a:r>
            </a:p>
            <a:p>
              <a:r>
                <a:rPr lang="en-US" dirty="0">
                  <a:solidFill>
                    <a:schemeClr val="bg1"/>
                  </a:solidFill>
                </a:rPr>
                <a:t>@ today</a:t>
              </a:r>
            </a:p>
          </p:txBody>
        </p:sp>
        <p:cxnSp>
          <p:nvCxnSpPr>
            <p:cNvPr id="8" name="Straight Connector 7"/>
            <p:cNvCxnSpPr/>
            <p:nvPr/>
          </p:nvCxnSpPr>
          <p:spPr>
            <a:xfrm>
              <a:off x="325707" y="1273629"/>
              <a:ext cx="3070636"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2" name="Picture 11"/>
          <p:cNvPicPr>
            <a:picLocks noChangeAspect="1"/>
          </p:cNvPicPr>
          <p:nvPr/>
        </p:nvPicPr>
        <p:blipFill>
          <a:blip r:embed="rId9"/>
          <a:stretch>
            <a:fillRect/>
          </a:stretch>
        </p:blipFill>
        <p:spPr>
          <a:xfrm>
            <a:off x="715927" y="1402822"/>
            <a:ext cx="2090635" cy="1351264"/>
          </a:xfrm>
          <a:prstGeom prst="rect">
            <a:avLst/>
          </a:prstGeom>
        </p:spPr>
      </p:pic>
    </p:spTree>
    <p:extLst>
      <p:ext uri="{BB962C8B-B14F-4D97-AF65-F5344CB8AC3E}">
        <p14:creationId xmlns:p14="http://schemas.microsoft.com/office/powerpoint/2010/main" val="154033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4.16667E-7 2.22222E-6 L 0.16992 0.19491 " pathEditMode="relative" rAng="0" ptsTypes="AA">
                                      <p:cBhvr>
                                        <p:cTn id="6" dur="2000" fill="hold"/>
                                        <p:tgtEl>
                                          <p:spTgt spid="4"/>
                                        </p:tgtEl>
                                        <p:attrNameLst>
                                          <p:attrName>ppt_x</p:attrName>
                                          <p:attrName>ppt_y</p:attrName>
                                        </p:attrNameLst>
                                      </p:cBhvr>
                                      <p:rCtr x="8490" y="9745"/>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2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3000"/>
                            </p:stCondLst>
                            <p:childTnLst>
                              <p:par>
                                <p:cTn id="16" presetID="10"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xit" presetSubtype="0" fill="hold" nodeType="with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1"/>
                </a:solidFill>
              </a:rPr>
              <a:t>Virtual Machine configuration</a:t>
            </a:r>
            <a:endParaRPr lang="en-US" sz="6600" dirty="0">
              <a:solidFill>
                <a:schemeClr val="bg1"/>
              </a:solidFill>
            </a:endParaRPr>
          </a:p>
        </p:txBody>
      </p:sp>
      <p:sp>
        <p:nvSpPr>
          <p:cNvPr id="6" name="Subtitle 5"/>
          <p:cNvSpPr>
            <a:spLocks noGrp="1"/>
          </p:cNvSpPr>
          <p:nvPr>
            <p:ph type="subTitle" idx="1"/>
          </p:nvPr>
        </p:nvSpPr>
        <p:spPr>
          <a:xfrm>
            <a:off x="606173" y="3358970"/>
            <a:ext cx="11034445" cy="1655762"/>
          </a:xfrm>
        </p:spPr>
        <p:txBody>
          <a:bodyPr>
            <a:noAutofit/>
          </a:bodyPr>
          <a:lstStyle/>
          <a:p>
            <a:r>
              <a:rPr lang="en-US" sz="4000" dirty="0" smtClean="0">
                <a:solidFill>
                  <a:srgbClr val="92D050"/>
                </a:solidFill>
                <a:latin typeface="+mj-lt"/>
                <a:sym typeface="Wingdings" panose="05000000000000000000" pitchFamily="2" charset="2"/>
              </a:rPr>
              <a:t></a:t>
            </a:r>
            <a:r>
              <a:rPr lang="en-US" sz="4000" dirty="0" smtClean="0">
                <a:solidFill>
                  <a:schemeClr val="bg1"/>
                </a:solidFill>
                <a:latin typeface="+mj-lt"/>
                <a:sym typeface="Wingdings" panose="05000000000000000000" pitchFamily="2" charset="2"/>
              </a:rPr>
              <a:t> </a:t>
            </a:r>
            <a:r>
              <a:rPr lang="en-US" sz="4000" dirty="0" smtClean="0">
                <a:solidFill>
                  <a:schemeClr val="bg1"/>
                </a:solidFill>
                <a:latin typeface="+mj-lt"/>
              </a:rPr>
              <a:t>Puppet</a:t>
            </a:r>
          </a:p>
          <a:p>
            <a:r>
              <a:rPr lang="en-US" sz="4000" dirty="0" smtClean="0">
                <a:solidFill>
                  <a:srgbClr val="92D050"/>
                </a:solidFill>
                <a:latin typeface="+mj-lt"/>
                <a:sym typeface="Wingdings" panose="05000000000000000000" pitchFamily="2" charset="2"/>
              </a:rPr>
              <a:t></a:t>
            </a:r>
            <a:r>
              <a:rPr lang="en-US" sz="4000" dirty="0" smtClean="0">
                <a:solidFill>
                  <a:schemeClr val="bg1"/>
                </a:solidFill>
                <a:latin typeface="+mj-lt"/>
                <a:sym typeface="Wingdings" panose="05000000000000000000" pitchFamily="2" charset="2"/>
              </a:rPr>
              <a:t> </a:t>
            </a:r>
            <a:r>
              <a:rPr lang="en-US" sz="4000" dirty="0" smtClean="0">
                <a:solidFill>
                  <a:schemeClr val="bg1"/>
                </a:solidFill>
                <a:latin typeface="+mj-lt"/>
              </a:rPr>
              <a:t>Chef</a:t>
            </a:r>
          </a:p>
          <a:p>
            <a:r>
              <a:rPr lang="en-US" sz="4000" dirty="0" smtClean="0">
                <a:solidFill>
                  <a:srgbClr val="92D050"/>
                </a:solidFill>
                <a:latin typeface="+mj-lt"/>
                <a:sym typeface="Wingdings" panose="05000000000000000000" pitchFamily="2" charset="2"/>
              </a:rPr>
              <a:t></a:t>
            </a:r>
            <a:r>
              <a:rPr lang="en-US" sz="4000" dirty="0" smtClean="0">
                <a:solidFill>
                  <a:schemeClr val="bg1"/>
                </a:solidFill>
                <a:latin typeface="+mj-lt"/>
                <a:sym typeface="Wingdings" panose="05000000000000000000" pitchFamily="2" charset="2"/>
              </a:rPr>
              <a:t> PowerShell and </a:t>
            </a:r>
            <a:r>
              <a:rPr lang="en-US" sz="4000" dirty="0" smtClean="0">
                <a:solidFill>
                  <a:schemeClr val="bg1"/>
                </a:solidFill>
                <a:latin typeface="+mj-lt"/>
              </a:rPr>
              <a:t>DSC</a:t>
            </a:r>
            <a:endParaRPr lang="en-US" sz="4000" dirty="0">
              <a:solidFill>
                <a:schemeClr val="bg1"/>
              </a:solidFill>
              <a:latin typeface="+mj-lt"/>
            </a:endParaRPr>
          </a:p>
        </p:txBody>
      </p:sp>
    </p:spTree>
    <p:extLst>
      <p:ext uri="{BB962C8B-B14F-4D97-AF65-F5344CB8AC3E}">
        <p14:creationId xmlns:p14="http://schemas.microsoft.com/office/powerpoint/2010/main" val="117486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81025" y="276225"/>
            <a:ext cx="3600450" cy="1323439"/>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Virtual Machine management</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15" name="Group 14"/>
          <p:cNvGrpSpPr/>
          <p:nvPr/>
        </p:nvGrpSpPr>
        <p:grpSpPr>
          <a:xfrm>
            <a:off x="4681440" y="552450"/>
            <a:ext cx="4072035" cy="3697497"/>
            <a:chOff x="4605240" y="371475"/>
            <a:chExt cx="4072035" cy="3697497"/>
          </a:xfrm>
        </p:grpSpPr>
        <p:grpSp>
          <p:nvGrpSpPr>
            <p:cNvPr id="16" name="Group 15"/>
            <p:cNvGrpSpPr/>
            <p:nvPr/>
          </p:nvGrpSpPr>
          <p:grpSpPr>
            <a:xfrm>
              <a:off x="4605240" y="371475"/>
              <a:ext cx="2586135" cy="2716422"/>
              <a:chOff x="5535563" y="1343579"/>
              <a:chExt cx="2438047" cy="2560874"/>
            </a:xfrm>
          </p:grpSpPr>
          <p:pic>
            <p:nvPicPr>
              <p:cNvPr id="24" name="Picture 23"/>
              <p:cNvPicPr>
                <a:picLocks noChangeAspect="1"/>
              </p:cNvPicPr>
              <p:nvPr/>
            </p:nvPicPr>
            <p:blipFill>
              <a:blip r:embed="rId3"/>
              <a:stretch>
                <a:fillRect/>
              </a:stretch>
            </p:blipFill>
            <p:spPr>
              <a:xfrm>
                <a:off x="5535563" y="1978974"/>
                <a:ext cx="2438047" cy="1856615"/>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nvGrpSpPr>
            <p:cNvPr id="17" name="Group 16"/>
            <p:cNvGrpSpPr/>
            <p:nvPr/>
          </p:nvGrpSpPr>
          <p:grpSpPr>
            <a:xfrm>
              <a:off x="6091140" y="1352550"/>
              <a:ext cx="2586135" cy="2716422"/>
              <a:chOff x="5535563" y="1343579"/>
              <a:chExt cx="2438047" cy="2560874"/>
            </a:xfrm>
          </p:grpSpPr>
          <p:pic>
            <p:nvPicPr>
              <p:cNvPr id="19" name="Picture 18"/>
              <p:cNvPicPr>
                <a:picLocks noChangeAspect="1"/>
              </p:cNvPicPr>
              <p:nvPr/>
            </p:nvPicPr>
            <p:blipFill>
              <a:blip r:embed="rId3"/>
              <a:stretch>
                <a:fillRect/>
              </a:stretch>
            </p:blipFill>
            <p:spPr>
              <a:xfrm>
                <a:off x="5535563" y="1978974"/>
                <a:ext cx="2438047" cy="1856615"/>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grpSp>
        <p:nvGrpSpPr>
          <p:cNvPr id="26" name="Group 25"/>
          <p:cNvGrpSpPr/>
          <p:nvPr/>
        </p:nvGrpSpPr>
        <p:grpSpPr>
          <a:xfrm>
            <a:off x="2996986" y="1409140"/>
            <a:ext cx="5567460" cy="4688097"/>
            <a:chOff x="2947890" y="1438275"/>
            <a:chExt cx="5567460" cy="4688097"/>
          </a:xfrm>
        </p:grpSpPr>
        <p:grpSp>
          <p:nvGrpSpPr>
            <p:cNvPr id="27" name="Group 26"/>
            <p:cNvGrpSpPr/>
            <p:nvPr/>
          </p:nvGrpSpPr>
          <p:grpSpPr>
            <a:xfrm>
              <a:off x="2947890" y="1438275"/>
              <a:ext cx="2586135" cy="2716422"/>
              <a:chOff x="5535563" y="1343579"/>
              <a:chExt cx="2438047" cy="2560874"/>
            </a:xfrm>
          </p:grpSpPr>
          <p:pic>
            <p:nvPicPr>
              <p:cNvPr id="34" name="Picture 33"/>
              <p:cNvPicPr>
                <a:picLocks noChangeAspect="1"/>
              </p:cNvPicPr>
              <p:nvPr/>
            </p:nvPicPr>
            <p:blipFill>
              <a:blip r:embed="rId3"/>
              <a:stretch>
                <a:fillRect/>
              </a:stretch>
            </p:blipFill>
            <p:spPr>
              <a:xfrm>
                <a:off x="5535563" y="1978974"/>
                <a:ext cx="2438047" cy="1856615"/>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nvGrpSpPr>
            <p:cNvPr id="28" name="Group 27"/>
            <p:cNvGrpSpPr/>
            <p:nvPr/>
          </p:nvGrpSpPr>
          <p:grpSpPr>
            <a:xfrm>
              <a:off x="4433790" y="2419350"/>
              <a:ext cx="2586135" cy="2716422"/>
              <a:chOff x="5535563" y="1343579"/>
              <a:chExt cx="2438047" cy="2560874"/>
            </a:xfrm>
          </p:grpSpPr>
          <p:pic>
            <p:nvPicPr>
              <p:cNvPr id="32" name="Picture 31"/>
              <p:cNvPicPr>
                <a:picLocks noChangeAspect="1"/>
              </p:cNvPicPr>
              <p:nvPr/>
            </p:nvPicPr>
            <p:blipFill>
              <a:blip r:embed="rId3"/>
              <a:stretch>
                <a:fillRect/>
              </a:stretch>
            </p:blipFill>
            <p:spPr>
              <a:xfrm>
                <a:off x="5535563" y="1978974"/>
                <a:ext cx="2438047" cy="1856615"/>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nvGrpSpPr>
            <p:cNvPr id="29" name="Group 28"/>
            <p:cNvGrpSpPr/>
            <p:nvPr/>
          </p:nvGrpSpPr>
          <p:grpSpPr>
            <a:xfrm>
              <a:off x="5929215" y="3409950"/>
              <a:ext cx="2586135" cy="2716422"/>
              <a:chOff x="5535563" y="1343579"/>
              <a:chExt cx="2438047" cy="2560874"/>
            </a:xfrm>
          </p:grpSpPr>
          <p:pic>
            <p:nvPicPr>
              <p:cNvPr id="30" name="Picture 29"/>
              <p:cNvPicPr>
                <a:picLocks noChangeAspect="1"/>
              </p:cNvPicPr>
              <p:nvPr/>
            </p:nvPicPr>
            <p:blipFill>
              <a:blip r:embed="rId3"/>
              <a:stretch>
                <a:fillRect/>
              </a:stretch>
            </p:blipFill>
            <p:spPr>
              <a:xfrm>
                <a:off x="5535563" y="1978974"/>
                <a:ext cx="2438047" cy="1856615"/>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grpSp>
        <p:nvGrpSpPr>
          <p:cNvPr id="36" name="Group 35"/>
          <p:cNvGrpSpPr/>
          <p:nvPr/>
        </p:nvGrpSpPr>
        <p:grpSpPr>
          <a:xfrm>
            <a:off x="-185835" y="1285875"/>
            <a:ext cx="10073021" cy="7649252"/>
            <a:chOff x="-185835" y="1285875"/>
            <a:chExt cx="10073021" cy="7649252"/>
          </a:xfrm>
        </p:grpSpPr>
        <p:grpSp>
          <p:nvGrpSpPr>
            <p:cNvPr id="37" name="Group 36"/>
            <p:cNvGrpSpPr/>
            <p:nvPr/>
          </p:nvGrpSpPr>
          <p:grpSpPr>
            <a:xfrm>
              <a:off x="-185835" y="1285875"/>
              <a:ext cx="5567460" cy="4688097"/>
              <a:chOff x="2947890" y="1438275"/>
              <a:chExt cx="5567460" cy="4688097"/>
            </a:xfrm>
          </p:grpSpPr>
          <p:grpSp>
            <p:nvGrpSpPr>
              <p:cNvPr id="48" name="Group 47"/>
              <p:cNvGrpSpPr/>
              <p:nvPr/>
            </p:nvGrpSpPr>
            <p:grpSpPr>
              <a:xfrm>
                <a:off x="2947890" y="1438275"/>
                <a:ext cx="2586135" cy="2716422"/>
                <a:chOff x="5535563" y="1343579"/>
                <a:chExt cx="2438047" cy="2560874"/>
              </a:xfrm>
            </p:grpSpPr>
            <p:pic>
              <p:nvPicPr>
                <p:cNvPr id="55" name="Picture 54"/>
                <p:cNvPicPr>
                  <a:picLocks noChangeAspect="1"/>
                </p:cNvPicPr>
                <p:nvPr/>
              </p:nvPicPr>
              <p:blipFill>
                <a:blip r:embed="rId3"/>
                <a:stretch>
                  <a:fillRect/>
                </a:stretch>
              </p:blipFill>
              <p:spPr>
                <a:xfrm>
                  <a:off x="5535563" y="1978974"/>
                  <a:ext cx="2438047" cy="1856615"/>
                </a:xfrm>
                <a:prstGeom prst="rect">
                  <a:avLst/>
                </a:prstGeom>
              </p:spPr>
            </p:pic>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nvGrpSpPr>
              <p:cNvPr id="49" name="Group 48"/>
              <p:cNvGrpSpPr/>
              <p:nvPr/>
            </p:nvGrpSpPr>
            <p:grpSpPr>
              <a:xfrm>
                <a:off x="4433790" y="2419350"/>
                <a:ext cx="2586135" cy="2716422"/>
                <a:chOff x="5535563" y="1343579"/>
                <a:chExt cx="2438047" cy="2560874"/>
              </a:xfrm>
            </p:grpSpPr>
            <p:pic>
              <p:nvPicPr>
                <p:cNvPr id="53" name="Picture 52"/>
                <p:cNvPicPr>
                  <a:picLocks noChangeAspect="1"/>
                </p:cNvPicPr>
                <p:nvPr/>
              </p:nvPicPr>
              <p:blipFill>
                <a:blip r:embed="rId3"/>
                <a:stretch>
                  <a:fillRect/>
                </a:stretch>
              </p:blipFill>
              <p:spPr>
                <a:xfrm>
                  <a:off x="5535563" y="1978974"/>
                  <a:ext cx="2438047" cy="1856615"/>
                </a:xfrm>
                <a:prstGeom prst="rect">
                  <a:avLst/>
                </a:prstGeom>
              </p:spPr>
            </p:pic>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nvGrpSpPr>
              <p:cNvPr id="50" name="Group 49"/>
              <p:cNvGrpSpPr/>
              <p:nvPr/>
            </p:nvGrpSpPr>
            <p:grpSpPr>
              <a:xfrm>
                <a:off x="5929215" y="3409950"/>
                <a:ext cx="2586135" cy="2716422"/>
                <a:chOff x="5535563" y="1343579"/>
                <a:chExt cx="2438047" cy="2560874"/>
              </a:xfrm>
            </p:grpSpPr>
            <p:pic>
              <p:nvPicPr>
                <p:cNvPr id="51" name="Picture 50"/>
                <p:cNvPicPr>
                  <a:picLocks noChangeAspect="1"/>
                </p:cNvPicPr>
                <p:nvPr/>
              </p:nvPicPr>
              <p:blipFill>
                <a:blip r:embed="rId3"/>
                <a:stretch>
                  <a:fillRect/>
                </a:stretch>
              </p:blipFill>
              <p:spPr>
                <a:xfrm>
                  <a:off x="5535563" y="1978974"/>
                  <a:ext cx="2438047" cy="1856615"/>
                </a:xfrm>
                <a:prstGeom prst="rect">
                  <a:avLst/>
                </a:prstGeom>
              </p:spPr>
            </p:pic>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grpSp>
          <p:nvGrpSpPr>
            <p:cNvPr id="38" name="Group 37"/>
            <p:cNvGrpSpPr/>
            <p:nvPr/>
          </p:nvGrpSpPr>
          <p:grpSpPr>
            <a:xfrm>
              <a:off x="4319726" y="4247030"/>
              <a:ext cx="5567460" cy="4688097"/>
              <a:chOff x="2947890" y="1438275"/>
              <a:chExt cx="5567460" cy="4688097"/>
            </a:xfrm>
          </p:grpSpPr>
          <p:grpSp>
            <p:nvGrpSpPr>
              <p:cNvPr id="39" name="Group 38"/>
              <p:cNvGrpSpPr/>
              <p:nvPr/>
            </p:nvGrpSpPr>
            <p:grpSpPr>
              <a:xfrm>
                <a:off x="2947890" y="1438275"/>
                <a:ext cx="2586135" cy="2716422"/>
                <a:chOff x="5535563" y="1343579"/>
                <a:chExt cx="2438047" cy="2560874"/>
              </a:xfrm>
            </p:grpSpPr>
            <p:pic>
              <p:nvPicPr>
                <p:cNvPr id="46" name="Picture 45"/>
                <p:cNvPicPr>
                  <a:picLocks noChangeAspect="1"/>
                </p:cNvPicPr>
                <p:nvPr/>
              </p:nvPicPr>
              <p:blipFill>
                <a:blip r:embed="rId3"/>
                <a:stretch>
                  <a:fillRect/>
                </a:stretch>
              </p:blipFill>
              <p:spPr>
                <a:xfrm>
                  <a:off x="5535563" y="1978974"/>
                  <a:ext cx="2438047" cy="1856615"/>
                </a:xfrm>
                <a:prstGeom prst="rect">
                  <a:avLst/>
                </a:prstGeom>
              </p:spPr>
            </p:pic>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nvGrpSpPr>
              <p:cNvPr id="40" name="Group 39"/>
              <p:cNvGrpSpPr/>
              <p:nvPr/>
            </p:nvGrpSpPr>
            <p:grpSpPr>
              <a:xfrm>
                <a:off x="4433790" y="2419350"/>
                <a:ext cx="2586135" cy="2716422"/>
                <a:chOff x="5535563" y="1343579"/>
                <a:chExt cx="2438047" cy="2560874"/>
              </a:xfrm>
            </p:grpSpPr>
            <p:pic>
              <p:nvPicPr>
                <p:cNvPr id="44" name="Picture 43"/>
                <p:cNvPicPr>
                  <a:picLocks noChangeAspect="1"/>
                </p:cNvPicPr>
                <p:nvPr/>
              </p:nvPicPr>
              <p:blipFill>
                <a:blip r:embed="rId3"/>
                <a:stretch>
                  <a:fillRect/>
                </a:stretch>
              </p:blipFill>
              <p:spPr>
                <a:xfrm>
                  <a:off x="5535563" y="1978974"/>
                  <a:ext cx="2438047" cy="1856615"/>
                </a:xfrm>
                <a:prstGeom prst="rect">
                  <a:avLst/>
                </a:prstGeom>
              </p:spPr>
            </p:pic>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nvGrpSpPr>
              <p:cNvPr id="41" name="Group 40"/>
              <p:cNvGrpSpPr/>
              <p:nvPr/>
            </p:nvGrpSpPr>
            <p:grpSpPr>
              <a:xfrm>
                <a:off x="5929215" y="3409950"/>
                <a:ext cx="2586135" cy="2716422"/>
                <a:chOff x="5535563" y="1343579"/>
                <a:chExt cx="2438047" cy="2560874"/>
              </a:xfrm>
            </p:grpSpPr>
            <p:pic>
              <p:nvPicPr>
                <p:cNvPr id="42" name="Picture 41"/>
                <p:cNvPicPr>
                  <a:picLocks noChangeAspect="1"/>
                </p:cNvPicPr>
                <p:nvPr/>
              </p:nvPicPr>
              <p:blipFill>
                <a:blip r:embed="rId3"/>
                <a:stretch>
                  <a:fillRect/>
                </a:stretch>
              </p:blipFill>
              <p:spPr>
                <a:xfrm>
                  <a:off x="5535563" y="1978974"/>
                  <a:ext cx="2438047" cy="1856615"/>
                </a:xfrm>
                <a:prstGeom prst="rect">
                  <a:avLst/>
                </a:prstGeom>
              </p:spPr>
            </p:pic>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grpSp>
      <p:pic>
        <p:nvPicPr>
          <p:cNvPr id="57" name="Picture 56"/>
          <p:cNvPicPr>
            <a:picLocks noChangeAspect="1"/>
          </p:cNvPicPr>
          <p:nvPr/>
        </p:nvPicPr>
        <p:blipFill>
          <a:blip r:embed="rId5"/>
          <a:stretch>
            <a:fillRect/>
          </a:stretch>
        </p:blipFill>
        <p:spPr>
          <a:xfrm>
            <a:off x="9671302" y="5336181"/>
            <a:ext cx="1935000" cy="292500"/>
          </a:xfrm>
          <a:prstGeom prst="rect">
            <a:avLst/>
          </a:prstGeom>
        </p:spPr>
      </p:pic>
      <p:pic>
        <p:nvPicPr>
          <p:cNvPr id="12" name="Picture 11"/>
          <p:cNvPicPr>
            <a:picLocks noChangeAspect="1"/>
          </p:cNvPicPr>
          <p:nvPr/>
        </p:nvPicPr>
        <p:blipFill>
          <a:blip r:embed="rId6"/>
          <a:stretch>
            <a:fillRect/>
          </a:stretch>
        </p:blipFill>
        <p:spPr>
          <a:xfrm>
            <a:off x="6609503" y="0"/>
            <a:ext cx="5582498" cy="3614057"/>
          </a:xfrm>
          <a:prstGeom prst="rect">
            <a:avLst/>
          </a:prstGeom>
        </p:spPr>
      </p:pic>
      <p:pic>
        <p:nvPicPr>
          <p:cNvPr id="21" name="Picture 20"/>
          <p:cNvPicPr>
            <a:picLocks noChangeAspect="1"/>
          </p:cNvPicPr>
          <p:nvPr/>
        </p:nvPicPr>
        <p:blipFill>
          <a:blip r:embed="rId7"/>
          <a:stretch>
            <a:fillRect/>
          </a:stretch>
        </p:blipFill>
        <p:spPr>
          <a:xfrm>
            <a:off x="9657685" y="136411"/>
            <a:ext cx="1357317" cy="1917479"/>
          </a:xfrm>
          <a:prstGeom prst="rect">
            <a:avLst/>
          </a:prstGeom>
        </p:spPr>
      </p:pic>
      <p:pic>
        <p:nvPicPr>
          <p:cNvPr id="10" name="Picture 9"/>
          <p:cNvPicPr>
            <a:picLocks noChangeAspect="1"/>
          </p:cNvPicPr>
          <p:nvPr/>
        </p:nvPicPr>
        <p:blipFill>
          <a:blip r:embed="rId8"/>
          <a:stretch>
            <a:fillRect/>
          </a:stretch>
        </p:blipFill>
        <p:spPr>
          <a:xfrm>
            <a:off x="9706844" y="180729"/>
            <a:ext cx="1258625" cy="1826095"/>
          </a:xfrm>
          <a:prstGeom prst="rect">
            <a:avLst/>
          </a:prstGeom>
        </p:spPr>
      </p:pic>
      <p:pic>
        <p:nvPicPr>
          <p:cNvPr id="14" name="Picture 13"/>
          <p:cNvPicPr>
            <a:picLocks noChangeAspect="1"/>
          </p:cNvPicPr>
          <p:nvPr/>
        </p:nvPicPr>
        <p:blipFill>
          <a:blip r:embed="rId9"/>
          <a:stretch>
            <a:fillRect/>
          </a:stretch>
        </p:blipFill>
        <p:spPr>
          <a:xfrm>
            <a:off x="10699272" y="1800295"/>
            <a:ext cx="953908" cy="652674"/>
          </a:xfrm>
          <a:prstGeom prst="rect">
            <a:avLst/>
          </a:prstGeom>
        </p:spPr>
      </p:pic>
      <p:pic>
        <p:nvPicPr>
          <p:cNvPr id="18" name="Picture 17"/>
          <p:cNvPicPr>
            <a:picLocks noChangeAspect="1"/>
          </p:cNvPicPr>
          <p:nvPr/>
        </p:nvPicPr>
        <p:blipFill>
          <a:blip r:embed="rId10"/>
          <a:stretch>
            <a:fillRect/>
          </a:stretch>
        </p:blipFill>
        <p:spPr>
          <a:xfrm>
            <a:off x="9797143" y="956100"/>
            <a:ext cx="455212" cy="748898"/>
          </a:xfrm>
          <a:prstGeom prst="rect">
            <a:avLst/>
          </a:prstGeom>
        </p:spPr>
      </p:pic>
      <p:pic>
        <p:nvPicPr>
          <p:cNvPr id="8" name="Picture 7"/>
          <p:cNvPicPr>
            <a:picLocks noChangeAspect="1"/>
          </p:cNvPicPr>
          <p:nvPr/>
        </p:nvPicPr>
        <p:blipFill>
          <a:blip r:embed="rId11"/>
          <a:stretch>
            <a:fillRect/>
          </a:stretch>
        </p:blipFill>
        <p:spPr>
          <a:xfrm>
            <a:off x="581025" y="480613"/>
            <a:ext cx="8138551" cy="2248274"/>
          </a:xfrm>
          <a:prstGeom prst="rect">
            <a:avLst/>
          </a:prstGeom>
        </p:spPr>
      </p:pic>
      <p:pic>
        <p:nvPicPr>
          <p:cNvPr id="22" name="Picture 21"/>
          <p:cNvPicPr>
            <a:picLocks noChangeAspect="1"/>
          </p:cNvPicPr>
          <p:nvPr/>
        </p:nvPicPr>
        <p:blipFill>
          <a:blip r:embed="rId12"/>
          <a:stretch>
            <a:fillRect/>
          </a:stretch>
        </p:blipFill>
        <p:spPr>
          <a:xfrm>
            <a:off x="581025" y="480613"/>
            <a:ext cx="8138551" cy="2238101"/>
          </a:xfrm>
          <a:prstGeom prst="rect">
            <a:avLst/>
          </a:prstGeom>
        </p:spPr>
      </p:pic>
    </p:spTree>
    <p:extLst>
      <p:ext uri="{BB962C8B-B14F-4D97-AF65-F5344CB8AC3E}">
        <p14:creationId xmlns:p14="http://schemas.microsoft.com/office/powerpoint/2010/main" val="24630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250"/>
                            </p:stCondLst>
                            <p:childTnLst>
                              <p:par>
                                <p:cTn id="9" presetID="10" presetClass="entr" presetSubtype="0" fill="hold"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50"/>
                                        <p:tgtEl>
                                          <p:spTgt spid="14"/>
                                        </p:tgtEl>
                                      </p:cBhvr>
                                    </p:animEffect>
                                  </p:childTnLst>
                                </p:cTn>
                              </p:par>
                              <p:par>
                                <p:cTn id="12" presetID="47" presetClass="entr" presetSubtype="0" fill="hold" nodeType="with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63" presetClass="path" presetSubtype="0" accel="50000" decel="50000" fill="hold" nodeType="clickEffect">
                                  <p:stCondLst>
                                    <p:cond delay="0"/>
                                  </p:stCondLst>
                                  <p:childTnLst>
                                    <p:animMotion origin="layout" path="M 0 0 L 0.25 0 E" pathEditMode="relative" ptsTypes="">
                                      <p:cBhvr>
                                        <p:cTn id="28" dur="2000" fill="hold"/>
                                        <p:tgtEl>
                                          <p:spTgt spid="8"/>
                                        </p:tgtEl>
                                        <p:attrNameLst>
                                          <p:attrName>ppt_x</p:attrName>
                                          <p:attrName>ppt_y</p:attrName>
                                        </p:attrNameLst>
                                      </p:cBhvr>
                                    </p:animMotion>
                                  </p:childTnLst>
                                </p:cTn>
                              </p:par>
                              <p:par>
                                <p:cTn id="29" presetID="10" presetClass="exit" presetSubtype="0" fill="hold" nodeType="withEffect">
                                  <p:stCondLst>
                                    <p:cond delay="150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63" presetClass="path" presetSubtype="0" accel="50000" decel="50000" fill="hold" nodeType="clickEffect">
                                  <p:stCondLst>
                                    <p:cond delay="0"/>
                                  </p:stCondLst>
                                  <p:childTnLst>
                                    <p:animMotion origin="layout" path="M -2.08333E-7 -3.33333E-6 L 0.25 -3.33333E-6 " pathEditMode="relative" rAng="0" ptsTypes="AA">
                                      <p:cBhvr>
                                        <p:cTn id="43" dur="2000" fill="hold"/>
                                        <p:tgtEl>
                                          <p:spTgt spid="22"/>
                                        </p:tgtEl>
                                        <p:attrNameLst>
                                          <p:attrName>ppt_x</p:attrName>
                                          <p:attrName>ppt_y</p:attrName>
                                        </p:attrNameLst>
                                      </p:cBhvr>
                                      <p:rCtr x="12500" y="0"/>
                                    </p:animMotion>
                                  </p:childTnLst>
                                </p:cTn>
                              </p:par>
                              <p:par>
                                <p:cTn id="44" presetID="10" presetClass="exit" presetSubtype="0" fill="hold" nodeType="withEffect">
                                  <p:stCondLst>
                                    <p:cond delay="1500"/>
                                  </p:stCondLst>
                                  <p:childTnLst>
                                    <p:animEffect transition="out" filter="fade">
                                      <p:cBhvr>
                                        <p:cTn id="45" dur="500"/>
                                        <p:tgtEl>
                                          <p:spTgt spid="22"/>
                                        </p:tgtEl>
                                      </p:cBhvr>
                                    </p:animEffect>
                                    <p:set>
                                      <p:cBhvr>
                                        <p:cTn id="46" dur="1" fill="hold">
                                          <p:stCondLst>
                                            <p:cond delay="499"/>
                                          </p:stCondLst>
                                        </p:cTn>
                                        <p:tgtEl>
                                          <p:spTgt spid="22"/>
                                        </p:tgtEl>
                                        <p:attrNameLst>
                                          <p:attrName>style.visibility</p:attrName>
                                        </p:attrNameLst>
                                      </p:cBhvr>
                                      <p:to>
                                        <p:strVal val="hidden"/>
                                      </p:to>
                                    </p:set>
                                  </p:childTnLst>
                                </p:cTn>
                              </p:par>
                              <p:par>
                                <p:cTn id="47" presetID="10" presetClass="entr" presetSubtype="0" fill="hold" grpId="0" nodeType="withEffect">
                                  <p:stCondLst>
                                    <p:cond delay="150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par>
                          <p:cTn id="50" fill="hold">
                            <p:stCondLst>
                              <p:cond delay="2000"/>
                            </p:stCondLst>
                            <p:childTnLst>
                              <p:par>
                                <p:cTn id="51" presetID="10" presetClass="entr" presetSubtype="0" fill="hold" nodeType="afterEffect">
                                  <p:stCondLst>
                                    <p:cond delay="25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par>
                          <p:cTn id="54" fill="hold">
                            <p:stCondLst>
                              <p:cond delay="2750"/>
                            </p:stCondLst>
                            <p:childTnLst>
                              <p:par>
                                <p:cTn id="55" presetID="10" presetClass="entr" presetSubtype="0" fill="hold" nodeType="afterEffect">
                                  <p:stCondLst>
                                    <p:cond delay="25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par>
                          <p:cTn id="58" fill="hold">
                            <p:stCondLst>
                              <p:cond delay="3500"/>
                            </p:stCondLst>
                            <p:childTnLst>
                              <p:par>
                                <p:cTn id="59" presetID="10" presetClass="entr" presetSubtype="0" fill="hold" nodeType="afterEffect">
                                  <p:stCondLst>
                                    <p:cond delay="25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childTnLst>
                          </p:cTn>
                        </p:par>
                        <p:par>
                          <p:cTn id="62" fill="hold">
                            <p:stCondLst>
                              <p:cond delay="4250"/>
                            </p:stCondLst>
                            <p:childTnLst>
                              <p:par>
                                <p:cTn id="63" presetID="10" presetClass="entr" presetSubtype="0" fill="hold" nodeType="after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fade">
                                      <p:cBhvr>
                                        <p:cTn id="6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53244" y="990946"/>
            <a:ext cx="4165652"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BDD4DE"/>
                </a:solidFill>
              </a:rPr>
              <a:t>SQL, SharePoint, BizTalk Images</a:t>
            </a:r>
          </a:p>
        </p:txBody>
      </p:sp>
      <p:sp>
        <p:nvSpPr>
          <p:cNvPr id="7" name="Content Placeholder 2"/>
          <p:cNvSpPr txBox="1">
            <a:spLocks/>
          </p:cNvSpPr>
          <p:nvPr/>
        </p:nvSpPr>
        <p:spPr>
          <a:xfrm>
            <a:off x="4773394" y="1339488"/>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99" dirty="0">
                <a:solidFill>
                  <a:srgbClr val="BDD4DE"/>
                </a:solidFill>
              </a:rPr>
              <a:t>Distributed Cache</a:t>
            </a:r>
          </a:p>
        </p:txBody>
      </p:sp>
      <p:sp>
        <p:nvSpPr>
          <p:cNvPr id="8" name="Content Placeholder 2"/>
          <p:cNvSpPr txBox="1">
            <a:spLocks/>
          </p:cNvSpPr>
          <p:nvPr/>
        </p:nvSpPr>
        <p:spPr>
          <a:xfrm>
            <a:off x="5992026" y="4759073"/>
            <a:ext cx="3153691" cy="489539"/>
          </a:xfrm>
          <a:prstGeom prst="rect">
            <a:avLst/>
          </a:prstGeom>
        </p:spPr>
        <p:txBody>
          <a:bodyPr vert="horz" lIns="91403" tIns="45702" rIns="91403" bIns="45702"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Queue Geo Replication</a:t>
            </a:r>
          </a:p>
        </p:txBody>
      </p:sp>
      <p:sp>
        <p:nvSpPr>
          <p:cNvPr id="9" name="Content Placeholder 2"/>
          <p:cNvSpPr txBox="1">
            <a:spLocks/>
          </p:cNvSpPr>
          <p:nvPr/>
        </p:nvSpPr>
        <p:spPr>
          <a:xfrm>
            <a:off x="103126" y="4648027"/>
            <a:ext cx="4528996"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BDD4DE"/>
                </a:solidFill>
              </a:rPr>
              <a:t>Read-Only Secondary Storage</a:t>
            </a:r>
          </a:p>
        </p:txBody>
      </p:sp>
      <p:sp>
        <p:nvSpPr>
          <p:cNvPr id="12" name="Content Placeholder 2"/>
          <p:cNvSpPr txBox="1">
            <a:spLocks/>
          </p:cNvSpPr>
          <p:nvPr/>
        </p:nvSpPr>
        <p:spPr>
          <a:xfrm>
            <a:off x="4648406" y="4158489"/>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Delete Disks</a:t>
            </a:r>
          </a:p>
        </p:txBody>
      </p:sp>
      <p:sp>
        <p:nvSpPr>
          <p:cNvPr id="13" name="Content Placeholder 2"/>
          <p:cNvSpPr txBox="1">
            <a:spLocks/>
          </p:cNvSpPr>
          <p:nvPr/>
        </p:nvSpPr>
        <p:spPr>
          <a:xfrm>
            <a:off x="2615358" y="579090"/>
            <a:ext cx="3153691" cy="489539"/>
          </a:xfrm>
          <a:prstGeom prst="rect">
            <a:avLst/>
          </a:prstGeom>
        </p:spPr>
        <p:txBody>
          <a:bodyPr vert="horz" lIns="91403" tIns="45702" rIns="91403" bIns="45702"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Large Memory SKU</a:t>
            </a:r>
          </a:p>
        </p:txBody>
      </p:sp>
      <p:sp>
        <p:nvSpPr>
          <p:cNvPr id="14" name="Content Placeholder 2"/>
          <p:cNvSpPr txBox="1">
            <a:spLocks/>
          </p:cNvSpPr>
          <p:nvPr/>
        </p:nvSpPr>
        <p:spPr>
          <a:xfrm>
            <a:off x="8646855" y="38294"/>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399" dirty="0">
                <a:solidFill>
                  <a:srgbClr val="BDD4DE"/>
                </a:solidFill>
              </a:rPr>
              <a:t>Tag Expressions</a:t>
            </a:r>
          </a:p>
        </p:txBody>
      </p:sp>
      <p:sp>
        <p:nvSpPr>
          <p:cNvPr id="16" name="Content Placeholder 2"/>
          <p:cNvSpPr txBox="1">
            <a:spLocks/>
          </p:cNvSpPr>
          <p:nvPr/>
        </p:nvSpPr>
        <p:spPr>
          <a:xfrm>
            <a:off x="2485770" y="1645031"/>
            <a:ext cx="3153095" cy="488753"/>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BDD4DE"/>
                </a:solidFill>
              </a:rPr>
              <a:t>Per Minute Billing</a:t>
            </a:r>
          </a:p>
        </p:txBody>
      </p:sp>
      <p:sp>
        <p:nvSpPr>
          <p:cNvPr id="17" name="Content Placeholder 2"/>
          <p:cNvSpPr txBox="1">
            <a:spLocks/>
          </p:cNvSpPr>
          <p:nvPr/>
        </p:nvSpPr>
        <p:spPr>
          <a:xfrm>
            <a:off x="6694189" y="380735"/>
            <a:ext cx="3153691" cy="489539"/>
          </a:xfrm>
          <a:prstGeom prst="rect">
            <a:avLst/>
          </a:prstGeom>
        </p:spPr>
        <p:txBody>
          <a:bodyPr vert="horz" lIns="91403" tIns="45702" rIns="91403" bIns="45702"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Stop without Billing</a:t>
            </a:r>
          </a:p>
        </p:txBody>
      </p:sp>
      <p:sp>
        <p:nvSpPr>
          <p:cNvPr id="18" name="Content Placeholder 2"/>
          <p:cNvSpPr txBox="1">
            <a:spLocks/>
          </p:cNvSpPr>
          <p:nvPr/>
        </p:nvSpPr>
        <p:spPr>
          <a:xfrm>
            <a:off x="245763" y="3519738"/>
            <a:ext cx="3264115" cy="762588"/>
          </a:xfrm>
          <a:prstGeom prst="rect">
            <a:avLst/>
          </a:prstGeom>
        </p:spPr>
        <p:txBody>
          <a:bodyPr vert="horz" lIns="91403" tIns="45702" rIns="91403" bIns="4570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MSDN Dev/Test Integration</a:t>
            </a:r>
          </a:p>
        </p:txBody>
      </p:sp>
      <p:sp>
        <p:nvSpPr>
          <p:cNvPr id="19" name="Content Placeholder 2"/>
          <p:cNvSpPr txBox="1">
            <a:spLocks/>
          </p:cNvSpPr>
          <p:nvPr/>
        </p:nvSpPr>
        <p:spPr>
          <a:xfrm>
            <a:off x="1717282" y="32644"/>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Offline Operations</a:t>
            </a:r>
          </a:p>
        </p:txBody>
      </p:sp>
      <p:sp>
        <p:nvSpPr>
          <p:cNvPr id="20" name="Content Placeholder 2"/>
          <p:cNvSpPr txBox="1">
            <a:spLocks/>
          </p:cNvSpPr>
          <p:nvPr/>
        </p:nvSpPr>
        <p:spPr>
          <a:xfrm>
            <a:off x="3704202" y="4463246"/>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VIP ACLs</a:t>
            </a:r>
          </a:p>
        </p:txBody>
      </p:sp>
      <p:sp>
        <p:nvSpPr>
          <p:cNvPr id="21" name="Content Placeholder 2"/>
          <p:cNvSpPr txBox="1">
            <a:spLocks/>
          </p:cNvSpPr>
          <p:nvPr/>
        </p:nvSpPr>
        <p:spPr>
          <a:xfrm>
            <a:off x="3990846" y="436505"/>
            <a:ext cx="3153691" cy="489539"/>
          </a:xfrm>
          <a:prstGeom prst="rect">
            <a:avLst/>
          </a:prstGeom>
        </p:spPr>
        <p:txBody>
          <a:bodyPr vert="horz" lIns="91403" tIns="45702" rIns="91403" bIns="45702"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Site to Site Virtual Network</a:t>
            </a:r>
          </a:p>
        </p:txBody>
      </p:sp>
      <p:sp>
        <p:nvSpPr>
          <p:cNvPr id="22" name="Content Placeholder 2"/>
          <p:cNvSpPr txBox="1">
            <a:spLocks/>
          </p:cNvSpPr>
          <p:nvPr/>
        </p:nvSpPr>
        <p:spPr>
          <a:xfrm>
            <a:off x="5638865" y="4463246"/>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99" dirty="0">
                <a:solidFill>
                  <a:srgbClr val="BDD4DE"/>
                </a:solidFill>
              </a:rPr>
              <a:t>New VM Gallery</a:t>
            </a:r>
          </a:p>
        </p:txBody>
      </p:sp>
      <p:sp>
        <p:nvSpPr>
          <p:cNvPr id="23" name="Content Placeholder 2"/>
          <p:cNvSpPr txBox="1">
            <a:spLocks/>
          </p:cNvSpPr>
          <p:nvPr/>
        </p:nvSpPr>
        <p:spPr>
          <a:xfrm>
            <a:off x="3946507" y="5765374"/>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Point to Site</a:t>
            </a:r>
          </a:p>
        </p:txBody>
      </p:sp>
      <p:sp>
        <p:nvSpPr>
          <p:cNvPr id="24" name="Content Placeholder 2"/>
          <p:cNvSpPr txBox="1">
            <a:spLocks/>
          </p:cNvSpPr>
          <p:nvPr/>
        </p:nvSpPr>
        <p:spPr>
          <a:xfrm>
            <a:off x="8808878" y="5687305"/>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Software VPN</a:t>
            </a:r>
          </a:p>
        </p:txBody>
      </p:sp>
      <p:sp>
        <p:nvSpPr>
          <p:cNvPr id="25" name="Content Placeholder 2"/>
          <p:cNvSpPr txBox="1">
            <a:spLocks/>
          </p:cNvSpPr>
          <p:nvPr/>
        </p:nvSpPr>
        <p:spPr>
          <a:xfrm>
            <a:off x="4724595" y="1829027"/>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Android Support</a:t>
            </a:r>
          </a:p>
        </p:txBody>
      </p:sp>
      <p:sp>
        <p:nvSpPr>
          <p:cNvPr id="26" name="Content Placeholder 2"/>
          <p:cNvSpPr txBox="1">
            <a:spLocks/>
          </p:cNvSpPr>
          <p:nvPr/>
        </p:nvSpPr>
        <p:spPr>
          <a:xfrm>
            <a:off x="1774504" y="1979047"/>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BDD4DE"/>
                </a:solidFill>
              </a:rPr>
              <a:t>HTML 5/CORS</a:t>
            </a:r>
          </a:p>
        </p:txBody>
      </p:sp>
      <p:sp>
        <p:nvSpPr>
          <p:cNvPr id="27" name="Content Placeholder 2"/>
          <p:cNvSpPr txBox="1">
            <a:spLocks/>
          </p:cNvSpPr>
          <p:nvPr/>
        </p:nvSpPr>
        <p:spPr>
          <a:xfrm>
            <a:off x="1239795" y="1371892"/>
            <a:ext cx="3153691" cy="489539"/>
          </a:xfrm>
          <a:prstGeom prst="rect">
            <a:avLst/>
          </a:prstGeom>
        </p:spPr>
        <p:txBody>
          <a:bodyPr vert="horz" lIns="91403" tIns="45702" rIns="91403" bIns="45702"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Windows Phone Support</a:t>
            </a:r>
          </a:p>
        </p:txBody>
      </p:sp>
      <p:sp>
        <p:nvSpPr>
          <p:cNvPr id="28" name="Content Placeholder 2"/>
          <p:cNvSpPr txBox="1">
            <a:spLocks/>
          </p:cNvSpPr>
          <p:nvPr/>
        </p:nvSpPr>
        <p:spPr>
          <a:xfrm>
            <a:off x="358801" y="2324356"/>
            <a:ext cx="3153691" cy="489539"/>
          </a:xfrm>
          <a:prstGeom prst="rect">
            <a:avLst/>
          </a:prstGeom>
        </p:spPr>
        <p:txBody>
          <a:bodyPr vert="horz" lIns="91403" tIns="45702" rIns="91403" bIns="45702"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Custom Mobile API</a:t>
            </a:r>
          </a:p>
        </p:txBody>
      </p:sp>
      <p:sp>
        <p:nvSpPr>
          <p:cNvPr id="29" name="Content Placeholder 2"/>
          <p:cNvSpPr txBox="1">
            <a:spLocks/>
          </p:cNvSpPr>
          <p:nvPr/>
        </p:nvSpPr>
        <p:spPr>
          <a:xfrm>
            <a:off x="667150" y="4409850"/>
            <a:ext cx="3153691" cy="489539"/>
          </a:xfrm>
          <a:prstGeom prst="rect">
            <a:avLst/>
          </a:prstGeom>
        </p:spPr>
        <p:txBody>
          <a:bodyPr vert="horz" lIns="91403" tIns="45702" rIns="91403" bIns="45702"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iOS Notification Support</a:t>
            </a:r>
          </a:p>
        </p:txBody>
      </p:sp>
      <p:sp>
        <p:nvSpPr>
          <p:cNvPr id="30" name="Content Placeholder 2"/>
          <p:cNvSpPr txBox="1">
            <a:spLocks/>
          </p:cNvSpPr>
          <p:nvPr/>
        </p:nvSpPr>
        <p:spPr>
          <a:xfrm>
            <a:off x="435889" y="5257541"/>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BDD4DE"/>
                </a:solidFill>
              </a:rPr>
              <a:t>Git Source Control</a:t>
            </a:r>
          </a:p>
        </p:txBody>
      </p:sp>
      <p:sp>
        <p:nvSpPr>
          <p:cNvPr id="32" name="Content Placeholder 2"/>
          <p:cNvSpPr txBox="1">
            <a:spLocks/>
          </p:cNvSpPr>
          <p:nvPr/>
        </p:nvSpPr>
        <p:spPr>
          <a:xfrm>
            <a:off x="9600704" y="5366957"/>
            <a:ext cx="2428797" cy="652476"/>
          </a:xfrm>
          <a:prstGeom prst="rect">
            <a:avLst/>
          </a:prstGeom>
        </p:spPr>
        <p:txBody>
          <a:bodyPr vert="horz" lIns="91403" tIns="45702" rIns="91403" bIns="45702"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799" dirty="0">
                <a:solidFill>
                  <a:srgbClr val="BDD4DE"/>
                </a:solidFill>
              </a:rPr>
              <a:t>Windows 8 Notification Support</a:t>
            </a:r>
          </a:p>
        </p:txBody>
      </p:sp>
      <p:sp>
        <p:nvSpPr>
          <p:cNvPr id="34" name="Content Placeholder 2"/>
          <p:cNvSpPr txBox="1">
            <a:spLocks/>
          </p:cNvSpPr>
          <p:nvPr/>
        </p:nvSpPr>
        <p:spPr>
          <a:xfrm>
            <a:off x="8275553" y="1050144"/>
            <a:ext cx="3153691" cy="489539"/>
          </a:xfrm>
          <a:prstGeom prst="rect">
            <a:avLst/>
          </a:prstGeom>
        </p:spPr>
        <p:txBody>
          <a:bodyPr vert="horz" lIns="91403" tIns="45702" rIns="91403" bIns="45702"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Mercurial Deployment</a:t>
            </a:r>
          </a:p>
        </p:txBody>
      </p:sp>
      <p:sp>
        <p:nvSpPr>
          <p:cNvPr id="35" name="Content Placeholder 2"/>
          <p:cNvSpPr txBox="1">
            <a:spLocks/>
          </p:cNvSpPr>
          <p:nvPr/>
        </p:nvSpPr>
        <p:spPr>
          <a:xfrm>
            <a:off x="9237113" y="1561811"/>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Log Streaming</a:t>
            </a:r>
          </a:p>
        </p:txBody>
      </p:sp>
      <p:sp>
        <p:nvSpPr>
          <p:cNvPr id="36" name="Content Placeholder 2"/>
          <p:cNvSpPr txBox="1">
            <a:spLocks/>
          </p:cNvSpPr>
          <p:nvPr/>
        </p:nvSpPr>
        <p:spPr>
          <a:xfrm>
            <a:off x="7622837" y="2209973"/>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99" dirty="0">
                <a:solidFill>
                  <a:srgbClr val="BDD4DE"/>
                </a:solidFill>
              </a:rPr>
              <a:t>IP and SNI SSL</a:t>
            </a:r>
          </a:p>
        </p:txBody>
      </p:sp>
      <p:sp>
        <p:nvSpPr>
          <p:cNvPr id="37" name="Content Placeholder 2"/>
          <p:cNvSpPr txBox="1">
            <a:spLocks/>
          </p:cNvSpPr>
          <p:nvPr/>
        </p:nvSpPr>
        <p:spPr>
          <a:xfrm>
            <a:off x="9559800" y="2900361"/>
            <a:ext cx="2629750"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99" dirty="0">
                <a:solidFill>
                  <a:srgbClr val="BDD4DE"/>
                </a:solidFill>
              </a:rPr>
              <a:t>IP/DDOS Protection</a:t>
            </a:r>
          </a:p>
        </p:txBody>
      </p:sp>
      <p:sp>
        <p:nvSpPr>
          <p:cNvPr id="38" name="Content Placeholder 2"/>
          <p:cNvSpPr txBox="1">
            <a:spLocks/>
          </p:cNvSpPr>
          <p:nvPr/>
        </p:nvSpPr>
        <p:spPr>
          <a:xfrm>
            <a:off x="8002555" y="3489520"/>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99" dirty="0">
                <a:solidFill>
                  <a:srgbClr val="BDD4DE"/>
                </a:solidFill>
              </a:rPr>
              <a:t>http Logs to Storage</a:t>
            </a:r>
          </a:p>
        </p:txBody>
      </p:sp>
      <p:sp>
        <p:nvSpPr>
          <p:cNvPr id="39" name="Content Placeholder 2"/>
          <p:cNvSpPr txBox="1">
            <a:spLocks/>
          </p:cNvSpPr>
          <p:nvPr/>
        </p:nvSpPr>
        <p:spPr>
          <a:xfrm>
            <a:off x="7590025" y="4078757"/>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err="1">
                <a:solidFill>
                  <a:srgbClr val="BDD4DE"/>
                </a:solidFill>
              </a:rPr>
              <a:t>WebSockets</a:t>
            </a:r>
            <a:endParaRPr lang="en-US" sz="2799" dirty="0">
              <a:solidFill>
                <a:srgbClr val="BDD4DE"/>
              </a:solidFill>
            </a:endParaRPr>
          </a:p>
        </p:txBody>
      </p:sp>
      <p:sp>
        <p:nvSpPr>
          <p:cNvPr id="40" name="Content Placeholder 2"/>
          <p:cNvSpPr txBox="1">
            <a:spLocks/>
          </p:cNvSpPr>
          <p:nvPr/>
        </p:nvSpPr>
        <p:spPr>
          <a:xfrm>
            <a:off x="9353109" y="4898363"/>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New Relic</a:t>
            </a:r>
          </a:p>
        </p:txBody>
      </p:sp>
      <p:sp>
        <p:nvSpPr>
          <p:cNvPr id="41" name="Content Placeholder 2"/>
          <p:cNvSpPr txBox="1">
            <a:spLocks/>
          </p:cNvSpPr>
          <p:nvPr/>
        </p:nvSpPr>
        <p:spPr>
          <a:xfrm>
            <a:off x="6169725" y="35047"/>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Remote Debug</a:t>
            </a:r>
          </a:p>
        </p:txBody>
      </p:sp>
      <p:sp>
        <p:nvSpPr>
          <p:cNvPr id="42" name="Content Placeholder 2"/>
          <p:cNvSpPr txBox="1">
            <a:spLocks/>
          </p:cNvSpPr>
          <p:nvPr/>
        </p:nvSpPr>
        <p:spPr>
          <a:xfrm>
            <a:off x="6167486" y="5847193"/>
            <a:ext cx="3055959" cy="652476"/>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BDD4DE"/>
                </a:solidFill>
              </a:rPr>
              <a:t>VOD Streaming + Encoding</a:t>
            </a:r>
          </a:p>
        </p:txBody>
      </p:sp>
      <p:sp>
        <p:nvSpPr>
          <p:cNvPr id="43" name="Content Placeholder 2"/>
          <p:cNvSpPr txBox="1">
            <a:spLocks/>
          </p:cNvSpPr>
          <p:nvPr/>
        </p:nvSpPr>
        <p:spPr>
          <a:xfrm>
            <a:off x="2015955" y="5511493"/>
            <a:ext cx="2428797" cy="652476"/>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BDD4DE"/>
                </a:solidFill>
              </a:rPr>
              <a:t>AD Management Portal</a:t>
            </a:r>
          </a:p>
        </p:txBody>
      </p:sp>
      <p:sp>
        <p:nvSpPr>
          <p:cNvPr id="44" name="Content Placeholder 2"/>
          <p:cNvSpPr txBox="1">
            <a:spLocks/>
          </p:cNvSpPr>
          <p:nvPr/>
        </p:nvSpPr>
        <p:spPr>
          <a:xfrm>
            <a:off x="7348943" y="5390626"/>
            <a:ext cx="2377208" cy="652476"/>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99" dirty="0">
                <a:solidFill>
                  <a:srgbClr val="BDD4DE"/>
                </a:solidFill>
              </a:rPr>
              <a:t>AD Directory Sync</a:t>
            </a:r>
          </a:p>
        </p:txBody>
      </p:sp>
      <p:sp>
        <p:nvSpPr>
          <p:cNvPr id="45" name="Content Placeholder 2"/>
          <p:cNvSpPr txBox="1">
            <a:spLocks/>
          </p:cNvSpPr>
          <p:nvPr/>
        </p:nvSpPr>
        <p:spPr>
          <a:xfrm>
            <a:off x="6962864" y="5046540"/>
            <a:ext cx="2428797" cy="652476"/>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99" dirty="0">
                <a:solidFill>
                  <a:srgbClr val="BDD4DE"/>
                </a:solidFill>
              </a:rPr>
              <a:t>Manage Azure in AD</a:t>
            </a:r>
          </a:p>
        </p:txBody>
      </p:sp>
      <p:sp>
        <p:nvSpPr>
          <p:cNvPr id="50" name="Content Placeholder 2"/>
          <p:cNvSpPr txBox="1">
            <a:spLocks/>
          </p:cNvSpPr>
          <p:nvPr/>
        </p:nvSpPr>
        <p:spPr>
          <a:xfrm>
            <a:off x="641175" y="5740873"/>
            <a:ext cx="3402436" cy="652476"/>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99" dirty="0">
                <a:solidFill>
                  <a:srgbClr val="BDD4DE"/>
                </a:solidFill>
              </a:rPr>
              <a:t>B2B/EDI and EAI Adapters </a:t>
            </a:r>
          </a:p>
        </p:txBody>
      </p:sp>
      <p:sp>
        <p:nvSpPr>
          <p:cNvPr id="51" name="Content Placeholder 2"/>
          <p:cNvSpPr txBox="1">
            <a:spLocks/>
          </p:cNvSpPr>
          <p:nvPr/>
        </p:nvSpPr>
        <p:spPr>
          <a:xfrm>
            <a:off x="5982514" y="6138302"/>
            <a:ext cx="2428797" cy="652476"/>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err="1">
                <a:solidFill>
                  <a:srgbClr val="BDD4DE"/>
                </a:solidFill>
              </a:rPr>
              <a:t>AutoScale</a:t>
            </a:r>
            <a:r>
              <a:rPr lang="en-US" sz="1600" dirty="0">
                <a:solidFill>
                  <a:srgbClr val="BDD4DE"/>
                </a:solidFill>
              </a:rPr>
              <a:t>/Monitoring</a:t>
            </a:r>
          </a:p>
        </p:txBody>
      </p:sp>
      <p:sp>
        <p:nvSpPr>
          <p:cNvPr id="54" name="Content Placeholder 2"/>
          <p:cNvSpPr txBox="1">
            <a:spLocks/>
          </p:cNvSpPr>
          <p:nvPr/>
        </p:nvSpPr>
        <p:spPr>
          <a:xfrm>
            <a:off x="2905131" y="4876595"/>
            <a:ext cx="3153691" cy="489539"/>
          </a:xfrm>
          <a:prstGeom prst="rect">
            <a:avLst/>
          </a:prstGeom>
        </p:spPr>
        <p:txBody>
          <a:bodyPr vert="horz" lIns="91403" tIns="45702" rIns="91403" bIns="45702"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Windows Server Backup</a:t>
            </a:r>
          </a:p>
        </p:txBody>
      </p:sp>
      <p:sp>
        <p:nvSpPr>
          <p:cNvPr id="55" name="Content Placeholder 2"/>
          <p:cNvSpPr txBox="1">
            <a:spLocks/>
          </p:cNvSpPr>
          <p:nvPr/>
        </p:nvSpPr>
        <p:spPr>
          <a:xfrm>
            <a:off x="39779" y="3176903"/>
            <a:ext cx="4375337" cy="39597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99" dirty="0">
                <a:solidFill>
                  <a:srgbClr val="BDD4DE"/>
                </a:solidFill>
              </a:rPr>
              <a:t>Hyper-V Disaster Recovery Support</a:t>
            </a:r>
          </a:p>
        </p:txBody>
      </p:sp>
      <p:sp>
        <p:nvSpPr>
          <p:cNvPr id="56" name="Content Placeholder 2"/>
          <p:cNvSpPr txBox="1">
            <a:spLocks/>
          </p:cNvSpPr>
          <p:nvPr/>
        </p:nvSpPr>
        <p:spPr>
          <a:xfrm>
            <a:off x="7970796" y="2545001"/>
            <a:ext cx="3153691" cy="489539"/>
          </a:xfrm>
          <a:prstGeom prst="rect">
            <a:avLst/>
          </a:prstGeom>
        </p:spPr>
        <p:txBody>
          <a:bodyPr vert="horz" lIns="91403" tIns="45702" rIns="91403" bIns="45702"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http Logs to Storage</a:t>
            </a:r>
          </a:p>
        </p:txBody>
      </p:sp>
      <p:sp>
        <p:nvSpPr>
          <p:cNvPr id="57" name="Content Placeholder 2"/>
          <p:cNvSpPr txBox="1">
            <a:spLocks/>
          </p:cNvSpPr>
          <p:nvPr/>
        </p:nvSpPr>
        <p:spPr>
          <a:xfrm>
            <a:off x="7911494" y="6520353"/>
            <a:ext cx="3153691" cy="489539"/>
          </a:xfrm>
          <a:prstGeom prst="rect">
            <a:avLst/>
          </a:prstGeom>
        </p:spPr>
        <p:txBody>
          <a:bodyPr vert="horz" lIns="91403" tIns="45702" rIns="91403" bIns="45702"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Import/Export Hard Drives</a:t>
            </a:r>
          </a:p>
        </p:txBody>
      </p:sp>
      <p:sp>
        <p:nvSpPr>
          <p:cNvPr id="58" name="Content Placeholder 2"/>
          <p:cNvSpPr txBox="1">
            <a:spLocks/>
          </p:cNvSpPr>
          <p:nvPr/>
        </p:nvSpPr>
        <p:spPr>
          <a:xfrm>
            <a:off x="4248770" y="5577572"/>
            <a:ext cx="3153691" cy="489539"/>
          </a:xfrm>
          <a:prstGeom prst="rect">
            <a:avLst/>
          </a:prstGeom>
        </p:spPr>
        <p:txBody>
          <a:bodyPr vert="horz" lIns="91403" tIns="45702" rIns="91403" bIns="45702"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CORS/JSON Storage Support</a:t>
            </a:r>
          </a:p>
        </p:txBody>
      </p:sp>
      <p:sp>
        <p:nvSpPr>
          <p:cNvPr id="59" name="Content Placeholder 2"/>
          <p:cNvSpPr txBox="1">
            <a:spLocks/>
          </p:cNvSpPr>
          <p:nvPr/>
        </p:nvSpPr>
        <p:spPr>
          <a:xfrm>
            <a:off x="2210352" y="4006110"/>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99" dirty="0">
                <a:solidFill>
                  <a:srgbClr val="BDD4DE"/>
                </a:solidFill>
              </a:rPr>
              <a:t>Storage Analytics</a:t>
            </a:r>
          </a:p>
        </p:txBody>
      </p:sp>
      <p:sp>
        <p:nvSpPr>
          <p:cNvPr id="60" name="Content Placeholder 2"/>
          <p:cNvSpPr txBox="1">
            <a:spLocks/>
          </p:cNvSpPr>
          <p:nvPr/>
        </p:nvSpPr>
        <p:spPr>
          <a:xfrm>
            <a:off x="2959465" y="6450256"/>
            <a:ext cx="4177385" cy="489539"/>
          </a:xfrm>
          <a:prstGeom prst="rect">
            <a:avLst/>
          </a:prstGeom>
        </p:spPr>
        <p:txBody>
          <a:bodyPr vert="horz" lIns="91403" tIns="45702" rIns="91403" bIns="45702"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Message Pump Programming Model</a:t>
            </a:r>
          </a:p>
        </p:txBody>
      </p:sp>
      <p:sp>
        <p:nvSpPr>
          <p:cNvPr id="61" name="Content Placeholder 2"/>
          <p:cNvSpPr txBox="1">
            <a:spLocks/>
          </p:cNvSpPr>
          <p:nvPr/>
        </p:nvSpPr>
        <p:spPr>
          <a:xfrm>
            <a:off x="9739331" y="4227749"/>
            <a:ext cx="23627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399" dirty="0">
                <a:solidFill>
                  <a:srgbClr val="BDD4DE"/>
                </a:solidFill>
              </a:rPr>
              <a:t>AMQP Support</a:t>
            </a:r>
          </a:p>
        </p:txBody>
      </p:sp>
      <p:sp>
        <p:nvSpPr>
          <p:cNvPr id="62" name="Content Placeholder 2"/>
          <p:cNvSpPr txBox="1">
            <a:spLocks/>
          </p:cNvSpPr>
          <p:nvPr/>
        </p:nvSpPr>
        <p:spPr>
          <a:xfrm>
            <a:off x="9037781" y="1384488"/>
            <a:ext cx="3153691" cy="489539"/>
          </a:xfrm>
          <a:prstGeom prst="rect">
            <a:avLst/>
          </a:prstGeom>
        </p:spPr>
        <p:txBody>
          <a:bodyPr vert="horz" lIns="91403" tIns="45702" rIns="91403" bIns="45702"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Partitioned Queues/Topics</a:t>
            </a:r>
          </a:p>
        </p:txBody>
      </p:sp>
      <p:sp>
        <p:nvSpPr>
          <p:cNvPr id="63" name="Content Placeholder 2"/>
          <p:cNvSpPr txBox="1">
            <a:spLocks/>
          </p:cNvSpPr>
          <p:nvPr/>
        </p:nvSpPr>
        <p:spPr>
          <a:xfrm>
            <a:off x="5153303" y="958543"/>
            <a:ext cx="3153691" cy="489539"/>
          </a:xfrm>
          <a:prstGeom prst="rect">
            <a:avLst/>
          </a:prstGeom>
        </p:spPr>
        <p:txBody>
          <a:bodyPr vert="horz" lIns="91403" tIns="45702" rIns="91403" bIns="45702"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Cloud Services SDK 2.0</a:t>
            </a:r>
          </a:p>
        </p:txBody>
      </p:sp>
      <p:sp>
        <p:nvSpPr>
          <p:cNvPr id="64" name="Content Placeholder 2"/>
          <p:cNvSpPr txBox="1">
            <a:spLocks/>
          </p:cNvSpPr>
          <p:nvPr/>
        </p:nvSpPr>
        <p:spPr>
          <a:xfrm>
            <a:off x="6062187" y="1644245"/>
            <a:ext cx="3153691" cy="489539"/>
          </a:xfrm>
          <a:prstGeom prst="rect">
            <a:avLst/>
          </a:prstGeom>
        </p:spPr>
        <p:txBody>
          <a:bodyPr vert="horz" lIns="91403" tIns="45702" rIns="91403" bIns="45702"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Dynamic Remote Desktop</a:t>
            </a:r>
          </a:p>
        </p:txBody>
      </p:sp>
      <p:sp>
        <p:nvSpPr>
          <p:cNvPr id="65" name="Content Placeholder 2"/>
          <p:cNvSpPr txBox="1">
            <a:spLocks/>
          </p:cNvSpPr>
          <p:nvPr/>
        </p:nvSpPr>
        <p:spPr>
          <a:xfrm>
            <a:off x="8898860" y="3863372"/>
            <a:ext cx="3153691" cy="489539"/>
          </a:xfrm>
          <a:prstGeom prst="rect">
            <a:avLst/>
          </a:prstGeom>
        </p:spPr>
        <p:txBody>
          <a:bodyPr vert="horz" lIns="91403" tIns="45702" rIns="91403" bIns="45702"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Dynamic Remote Desktop</a:t>
            </a:r>
          </a:p>
        </p:txBody>
      </p:sp>
      <p:sp>
        <p:nvSpPr>
          <p:cNvPr id="67" name="Content Placeholder 2"/>
          <p:cNvSpPr txBox="1">
            <a:spLocks/>
          </p:cNvSpPr>
          <p:nvPr/>
        </p:nvSpPr>
        <p:spPr>
          <a:xfrm>
            <a:off x="2283563" y="2533069"/>
            <a:ext cx="6893585" cy="2115102"/>
          </a:xfrm>
          <a:prstGeom prst="rect">
            <a:avLst/>
          </a:prstGeom>
        </p:spPr>
        <p:txBody>
          <a:bodyPr vert="horz" lIns="91403" tIns="45702" rIns="91403" bIns="4570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5998"/>
              </a:lnSpc>
              <a:buNone/>
            </a:pPr>
            <a:r>
              <a:rPr lang="en-US" sz="8798" dirty="0">
                <a:latin typeface="Segoe UI Light"/>
              </a:rPr>
              <a:t>Last 12</a:t>
            </a:r>
          </a:p>
        </p:txBody>
      </p:sp>
      <p:sp>
        <p:nvSpPr>
          <p:cNvPr id="66" name="Content Placeholder 2"/>
          <p:cNvSpPr txBox="1">
            <a:spLocks/>
          </p:cNvSpPr>
          <p:nvPr/>
        </p:nvSpPr>
        <p:spPr>
          <a:xfrm>
            <a:off x="9847880" y="396728"/>
            <a:ext cx="2288974" cy="471785"/>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99" dirty="0" err="1">
                <a:solidFill>
                  <a:srgbClr val="BDD4DE"/>
                </a:solidFill>
              </a:rPr>
              <a:t>Xamarin</a:t>
            </a:r>
            <a:r>
              <a:rPr lang="en-US" sz="1799" dirty="0">
                <a:solidFill>
                  <a:srgbClr val="BDD4DE"/>
                </a:solidFill>
              </a:rPr>
              <a:t> integration</a:t>
            </a:r>
          </a:p>
        </p:txBody>
      </p:sp>
      <p:sp>
        <p:nvSpPr>
          <p:cNvPr id="75" name="Content Placeholder 2"/>
          <p:cNvSpPr txBox="1">
            <a:spLocks/>
          </p:cNvSpPr>
          <p:nvPr/>
        </p:nvSpPr>
        <p:spPr>
          <a:xfrm>
            <a:off x="3189042" y="940588"/>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err="1">
                <a:solidFill>
                  <a:srgbClr val="BDD4DE"/>
                </a:solidFill>
              </a:rPr>
              <a:t>HDInsight</a:t>
            </a:r>
            <a:endParaRPr lang="en-US" sz="2799" dirty="0">
              <a:solidFill>
                <a:srgbClr val="BDD4DE"/>
              </a:solidFill>
            </a:endParaRPr>
          </a:p>
        </p:txBody>
      </p:sp>
      <p:sp>
        <p:nvSpPr>
          <p:cNvPr id="78" name="Content Placeholder 2"/>
          <p:cNvSpPr txBox="1">
            <a:spLocks/>
          </p:cNvSpPr>
          <p:nvPr/>
        </p:nvSpPr>
        <p:spPr>
          <a:xfrm>
            <a:off x="2453" y="1677105"/>
            <a:ext cx="2970604" cy="488753"/>
          </a:xfrm>
          <a:prstGeom prst="rect">
            <a:avLst/>
          </a:prstGeom>
        </p:spPr>
        <p:txBody>
          <a:bodyPr vert="horz" lIns="91403" tIns="45702" rIns="91403" bIns="45702"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99" dirty="0" err="1">
                <a:solidFill>
                  <a:srgbClr val="BDD4DE"/>
                </a:solidFill>
              </a:rPr>
              <a:t>AutoScale</a:t>
            </a:r>
            <a:endParaRPr lang="en-US" sz="3599" dirty="0">
              <a:solidFill>
                <a:srgbClr val="BDD4DE"/>
              </a:solidFill>
            </a:endParaRPr>
          </a:p>
        </p:txBody>
      </p:sp>
      <p:sp>
        <p:nvSpPr>
          <p:cNvPr id="79" name="Content Placeholder 2"/>
          <p:cNvSpPr txBox="1">
            <a:spLocks/>
          </p:cNvSpPr>
          <p:nvPr/>
        </p:nvSpPr>
        <p:spPr>
          <a:xfrm>
            <a:off x="8211988" y="1905217"/>
            <a:ext cx="1922039" cy="488753"/>
          </a:xfrm>
          <a:prstGeom prst="rect">
            <a:avLst/>
          </a:prstGeom>
        </p:spPr>
        <p:txBody>
          <a:bodyPr vert="horz" lIns="91403" tIns="45702" rIns="91403" bIns="45702"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99" dirty="0">
                <a:solidFill>
                  <a:srgbClr val="BDD4DE"/>
                </a:solidFill>
              </a:rPr>
              <a:t>IaaS</a:t>
            </a:r>
          </a:p>
        </p:txBody>
      </p:sp>
      <p:sp>
        <p:nvSpPr>
          <p:cNvPr id="80" name="Content Placeholder 2"/>
          <p:cNvSpPr txBox="1">
            <a:spLocks/>
          </p:cNvSpPr>
          <p:nvPr/>
        </p:nvSpPr>
        <p:spPr>
          <a:xfrm>
            <a:off x="7869665" y="3083717"/>
            <a:ext cx="3822549" cy="548346"/>
          </a:xfrm>
          <a:prstGeom prst="rect">
            <a:avLst/>
          </a:prstGeom>
        </p:spPr>
        <p:txBody>
          <a:bodyPr vert="horz" lIns="91403" tIns="45702" rIns="91403" bIns="4570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99" dirty="0">
                <a:solidFill>
                  <a:srgbClr val="BDD4DE"/>
                </a:solidFill>
              </a:rPr>
              <a:t>Multi-Factor </a:t>
            </a:r>
            <a:r>
              <a:rPr lang="en-US" sz="3199" dirty="0" err="1">
                <a:solidFill>
                  <a:srgbClr val="BDD4DE"/>
                </a:solidFill>
              </a:rPr>
              <a:t>Auth</a:t>
            </a:r>
            <a:endParaRPr lang="en-US" sz="3199" dirty="0">
              <a:solidFill>
                <a:srgbClr val="BDD4DE"/>
              </a:solidFill>
            </a:endParaRPr>
          </a:p>
        </p:txBody>
      </p:sp>
      <p:sp>
        <p:nvSpPr>
          <p:cNvPr id="81" name="Content Placeholder 2"/>
          <p:cNvSpPr txBox="1">
            <a:spLocks/>
          </p:cNvSpPr>
          <p:nvPr/>
        </p:nvSpPr>
        <p:spPr>
          <a:xfrm>
            <a:off x="9358572" y="2007304"/>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Active Directory</a:t>
            </a:r>
          </a:p>
        </p:txBody>
      </p:sp>
      <p:sp>
        <p:nvSpPr>
          <p:cNvPr id="82" name="Content Placeholder 2"/>
          <p:cNvSpPr txBox="1">
            <a:spLocks/>
          </p:cNvSpPr>
          <p:nvPr/>
        </p:nvSpPr>
        <p:spPr>
          <a:xfrm>
            <a:off x="305219" y="2825162"/>
            <a:ext cx="3153095" cy="488753"/>
          </a:xfrm>
          <a:prstGeom prst="rect">
            <a:avLst/>
          </a:prstGeom>
        </p:spPr>
        <p:txBody>
          <a:bodyPr vert="horz" lIns="91403" tIns="45702" rIns="91403" bIns="45702"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99" dirty="0">
                <a:solidFill>
                  <a:srgbClr val="BDD4DE"/>
                </a:solidFill>
              </a:rPr>
              <a:t>BizTalk Services</a:t>
            </a:r>
          </a:p>
        </p:txBody>
      </p:sp>
      <p:sp>
        <p:nvSpPr>
          <p:cNvPr id="83" name="Content Placeholder 2"/>
          <p:cNvSpPr txBox="1">
            <a:spLocks/>
          </p:cNvSpPr>
          <p:nvPr/>
        </p:nvSpPr>
        <p:spPr>
          <a:xfrm>
            <a:off x="148307" y="430696"/>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Traffic Manager</a:t>
            </a:r>
          </a:p>
        </p:txBody>
      </p:sp>
      <p:sp>
        <p:nvSpPr>
          <p:cNvPr id="84" name="Content Placeholder 2"/>
          <p:cNvSpPr txBox="1">
            <a:spLocks/>
          </p:cNvSpPr>
          <p:nvPr/>
        </p:nvSpPr>
        <p:spPr>
          <a:xfrm>
            <a:off x="9104345" y="4523016"/>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err="1">
                <a:solidFill>
                  <a:srgbClr val="BDD4DE"/>
                </a:solidFill>
              </a:rPr>
              <a:t>PowerBI</a:t>
            </a:r>
            <a:endParaRPr lang="en-US" sz="2799" dirty="0">
              <a:solidFill>
                <a:srgbClr val="BDD4DE"/>
              </a:solidFill>
            </a:endParaRPr>
          </a:p>
        </p:txBody>
      </p:sp>
      <p:sp>
        <p:nvSpPr>
          <p:cNvPr id="85" name="Content Placeholder 2"/>
          <p:cNvSpPr txBox="1">
            <a:spLocks/>
          </p:cNvSpPr>
          <p:nvPr/>
        </p:nvSpPr>
        <p:spPr>
          <a:xfrm>
            <a:off x="346209" y="6081206"/>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Web Sites</a:t>
            </a:r>
          </a:p>
        </p:txBody>
      </p:sp>
      <p:sp>
        <p:nvSpPr>
          <p:cNvPr id="86" name="Content Placeholder 2"/>
          <p:cNvSpPr txBox="1">
            <a:spLocks/>
          </p:cNvSpPr>
          <p:nvPr/>
        </p:nvSpPr>
        <p:spPr>
          <a:xfrm>
            <a:off x="4222141" y="5112066"/>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Notification Hubs</a:t>
            </a:r>
          </a:p>
        </p:txBody>
      </p:sp>
      <p:sp>
        <p:nvSpPr>
          <p:cNvPr id="87" name="Content Placeholder 2"/>
          <p:cNvSpPr txBox="1">
            <a:spLocks/>
          </p:cNvSpPr>
          <p:nvPr/>
        </p:nvSpPr>
        <p:spPr>
          <a:xfrm>
            <a:off x="61828" y="4916333"/>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BDD4DE"/>
                </a:solidFill>
              </a:rPr>
              <a:t>Mobile Services</a:t>
            </a:r>
          </a:p>
        </p:txBody>
      </p:sp>
      <p:sp>
        <p:nvSpPr>
          <p:cNvPr id="88" name="Content Placeholder 2"/>
          <p:cNvSpPr txBox="1">
            <a:spLocks/>
          </p:cNvSpPr>
          <p:nvPr/>
        </p:nvSpPr>
        <p:spPr>
          <a:xfrm>
            <a:off x="2674361" y="6069784"/>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Media Services</a:t>
            </a:r>
          </a:p>
        </p:txBody>
      </p:sp>
      <p:sp>
        <p:nvSpPr>
          <p:cNvPr id="89" name="Content Placeholder 2"/>
          <p:cNvSpPr txBox="1">
            <a:spLocks/>
          </p:cNvSpPr>
          <p:nvPr/>
        </p:nvSpPr>
        <p:spPr>
          <a:xfrm>
            <a:off x="6881679" y="1156449"/>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Scheduler</a:t>
            </a:r>
          </a:p>
        </p:txBody>
      </p:sp>
      <p:sp>
        <p:nvSpPr>
          <p:cNvPr id="90" name="Content Placeholder 2"/>
          <p:cNvSpPr txBox="1">
            <a:spLocks/>
          </p:cNvSpPr>
          <p:nvPr/>
        </p:nvSpPr>
        <p:spPr>
          <a:xfrm>
            <a:off x="9113635" y="6063219"/>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VS Online</a:t>
            </a:r>
          </a:p>
        </p:txBody>
      </p:sp>
      <p:sp>
        <p:nvSpPr>
          <p:cNvPr id="91" name="Content Placeholder 2"/>
          <p:cNvSpPr txBox="1">
            <a:spLocks/>
          </p:cNvSpPr>
          <p:nvPr/>
        </p:nvSpPr>
        <p:spPr>
          <a:xfrm>
            <a:off x="9081561" y="659910"/>
            <a:ext cx="3153691" cy="489539"/>
          </a:xfrm>
          <a:prstGeom prst="rect">
            <a:avLst/>
          </a:prstGeom>
        </p:spPr>
        <p:txBody>
          <a:bodyPr vert="horz" lIns="91403" tIns="45702" rIns="91403" bIns="4570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solidFill>
                  <a:srgbClr val="BDD4DE"/>
                </a:solidFill>
              </a:rPr>
              <a:t>Hyper-V Recovery</a:t>
            </a:r>
          </a:p>
        </p:txBody>
      </p:sp>
      <p:sp>
        <p:nvSpPr>
          <p:cNvPr id="68" name="Content Placeholder 2"/>
          <p:cNvSpPr txBox="1">
            <a:spLocks/>
          </p:cNvSpPr>
          <p:nvPr/>
        </p:nvSpPr>
        <p:spPr>
          <a:xfrm>
            <a:off x="3255603" y="3427704"/>
            <a:ext cx="5178388" cy="1183125"/>
          </a:xfrm>
          <a:prstGeom prst="rect">
            <a:avLst/>
          </a:prstGeom>
        </p:spPr>
        <p:txBody>
          <a:bodyPr vert="horz" lIns="91403" tIns="45702" rIns="91403" bIns="4570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5998"/>
              </a:lnSpc>
              <a:buNone/>
            </a:pPr>
            <a:r>
              <a:rPr lang="en-US" sz="8798" dirty="0">
                <a:latin typeface="Segoe UI Light"/>
              </a:rPr>
              <a:t>months</a:t>
            </a:r>
          </a:p>
        </p:txBody>
      </p:sp>
    </p:spTree>
    <p:extLst>
      <p:ext uri="{BB962C8B-B14F-4D97-AF65-F5344CB8AC3E}">
        <p14:creationId xmlns:p14="http://schemas.microsoft.com/office/powerpoint/2010/main" val="380515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animEffect transition="in" filter="fade">
                                      <p:cBhvr>
                                        <p:cTn id="7" dur="750"/>
                                        <p:tgtEl>
                                          <p:spTgt spid="78">
                                            <p:txEl>
                                              <p:pRg st="0" end="0"/>
                                            </p:txEl>
                                          </p:spTgt>
                                        </p:tgtEl>
                                      </p:cBhvr>
                                    </p:animEffect>
                                  </p:childTnLst>
                                </p:cTn>
                              </p:par>
                              <p:par>
                                <p:cTn id="8" presetID="10" presetClass="entr" presetSubtype="0" fill="hold" grpId="0" nodeType="withEffect">
                                  <p:stCondLst>
                                    <p:cond delay="230"/>
                                  </p:stCondLst>
                                  <p:childTnLst>
                                    <p:set>
                                      <p:cBhvr>
                                        <p:cTn id="9" dur="1" fill="hold">
                                          <p:stCondLst>
                                            <p:cond delay="0"/>
                                          </p:stCondLst>
                                        </p:cTn>
                                        <p:tgtEl>
                                          <p:spTgt spid="79"/>
                                        </p:tgtEl>
                                        <p:attrNameLst>
                                          <p:attrName>style.visibility</p:attrName>
                                        </p:attrNameLst>
                                      </p:cBhvr>
                                      <p:to>
                                        <p:strVal val="visible"/>
                                      </p:to>
                                    </p:set>
                                    <p:animEffect transition="in" filter="fade">
                                      <p:cBhvr>
                                        <p:cTn id="10" dur="750"/>
                                        <p:tgtEl>
                                          <p:spTgt spid="7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80"/>
                                        </p:tgtEl>
                                        <p:attrNameLst>
                                          <p:attrName>style.visibility</p:attrName>
                                        </p:attrNameLst>
                                      </p:cBhvr>
                                      <p:to>
                                        <p:strVal val="visible"/>
                                      </p:to>
                                    </p:set>
                                    <p:animEffect transition="in" filter="fade">
                                      <p:cBhvr>
                                        <p:cTn id="13" dur="750"/>
                                        <p:tgtEl>
                                          <p:spTgt spid="80"/>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81"/>
                                        </p:tgtEl>
                                        <p:attrNameLst>
                                          <p:attrName>style.visibility</p:attrName>
                                        </p:attrNameLst>
                                      </p:cBhvr>
                                      <p:to>
                                        <p:strVal val="visible"/>
                                      </p:to>
                                    </p:set>
                                    <p:animEffect transition="in" filter="fade">
                                      <p:cBhvr>
                                        <p:cTn id="16" dur="750"/>
                                        <p:tgtEl>
                                          <p:spTgt spid="8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82"/>
                                        </p:tgtEl>
                                        <p:attrNameLst>
                                          <p:attrName>style.visibility</p:attrName>
                                        </p:attrNameLst>
                                      </p:cBhvr>
                                      <p:to>
                                        <p:strVal val="visible"/>
                                      </p:to>
                                    </p:set>
                                    <p:animEffect transition="in" filter="fade">
                                      <p:cBhvr>
                                        <p:cTn id="19" dur="750"/>
                                        <p:tgtEl>
                                          <p:spTgt spid="82"/>
                                        </p:tgtEl>
                                      </p:cBhvr>
                                    </p:animEffect>
                                  </p:childTnLst>
                                </p:cTn>
                              </p:par>
                              <p:par>
                                <p:cTn id="20" presetID="10" presetClass="entr" presetSubtype="0" fill="hold" grpId="0" nodeType="withEffect">
                                  <p:stCondLst>
                                    <p:cond delay="130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750"/>
                                        <p:tgtEl>
                                          <p:spTgt spid="83"/>
                                        </p:tgtEl>
                                      </p:cBhvr>
                                    </p:animEffect>
                                  </p:childTnLst>
                                </p:cTn>
                              </p:par>
                              <p:par>
                                <p:cTn id="23" presetID="10" presetClass="entr" presetSubtype="0" fill="hold" grpId="0" nodeType="withEffect">
                                  <p:stCondLst>
                                    <p:cond delay="1500"/>
                                  </p:stCondLst>
                                  <p:childTnLst>
                                    <p:set>
                                      <p:cBhvr>
                                        <p:cTn id="24" dur="1" fill="hold">
                                          <p:stCondLst>
                                            <p:cond delay="0"/>
                                          </p:stCondLst>
                                        </p:cTn>
                                        <p:tgtEl>
                                          <p:spTgt spid="84"/>
                                        </p:tgtEl>
                                        <p:attrNameLst>
                                          <p:attrName>style.visibility</p:attrName>
                                        </p:attrNameLst>
                                      </p:cBhvr>
                                      <p:to>
                                        <p:strVal val="visible"/>
                                      </p:to>
                                    </p:set>
                                    <p:animEffect transition="in" filter="fade">
                                      <p:cBhvr>
                                        <p:cTn id="25" dur="750"/>
                                        <p:tgtEl>
                                          <p:spTgt spid="84"/>
                                        </p:tgtEl>
                                      </p:cBhvr>
                                    </p:animEffect>
                                  </p:childTnLst>
                                </p:cTn>
                              </p:par>
                              <p:par>
                                <p:cTn id="26" presetID="10" presetClass="entr" presetSubtype="0" fill="hold" grpId="0" nodeType="withEffect">
                                  <p:stCondLst>
                                    <p:cond delay="1800"/>
                                  </p:stCondLst>
                                  <p:childTnLst>
                                    <p:set>
                                      <p:cBhvr>
                                        <p:cTn id="27" dur="1" fill="hold">
                                          <p:stCondLst>
                                            <p:cond delay="0"/>
                                          </p:stCondLst>
                                        </p:cTn>
                                        <p:tgtEl>
                                          <p:spTgt spid="85"/>
                                        </p:tgtEl>
                                        <p:attrNameLst>
                                          <p:attrName>style.visibility</p:attrName>
                                        </p:attrNameLst>
                                      </p:cBhvr>
                                      <p:to>
                                        <p:strVal val="visible"/>
                                      </p:to>
                                    </p:set>
                                    <p:animEffect transition="in" filter="fade">
                                      <p:cBhvr>
                                        <p:cTn id="28" dur="750"/>
                                        <p:tgtEl>
                                          <p:spTgt spid="85"/>
                                        </p:tgtEl>
                                      </p:cBhvr>
                                    </p:animEffect>
                                  </p:childTnLst>
                                </p:cTn>
                              </p:par>
                              <p:par>
                                <p:cTn id="29" presetID="10" presetClass="entr" presetSubtype="0" fill="hold" grpId="0" nodeType="withEffect">
                                  <p:stCondLst>
                                    <p:cond delay="2000"/>
                                  </p:stCondLst>
                                  <p:childTnLst>
                                    <p:set>
                                      <p:cBhvr>
                                        <p:cTn id="30" dur="1" fill="hold">
                                          <p:stCondLst>
                                            <p:cond delay="0"/>
                                          </p:stCondLst>
                                        </p:cTn>
                                        <p:tgtEl>
                                          <p:spTgt spid="86"/>
                                        </p:tgtEl>
                                        <p:attrNameLst>
                                          <p:attrName>style.visibility</p:attrName>
                                        </p:attrNameLst>
                                      </p:cBhvr>
                                      <p:to>
                                        <p:strVal val="visible"/>
                                      </p:to>
                                    </p:set>
                                    <p:animEffect transition="in" filter="fade">
                                      <p:cBhvr>
                                        <p:cTn id="31" dur="750"/>
                                        <p:tgtEl>
                                          <p:spTgt spid="86"/>
                                        </p:tgtEl>
                                      </p:cBhvr>
                                    </p:animEffect>
                                  </p:childTnLst>
                                </p:cTn>
                              </p:par>
                              <p:par>
                                <p:cTn id="32" presetID="10" presetClass="entr" presetSubtype="0" fill="hold" grpId="0" nodeType="withEffect">
                                  <p:stCondLst>
                                    <p:cond delay="2200"/>
                                  </p:stCondLst>
                                  <p:childTnLst>
                                    <p:set>
                                      <p:cBhvr>
                                        <p:cTn id="33" dur="1" fill="hold">
                                          <p:stCondLst>
                                            <p:cond delay="0"/>
                                          </p:stCondLst>
                                        </p:cTn>
                                        <p:tgtEl>
                                          <p:spTgt spid="87"/>
                                        </p:tgtEl>
                                        <p:attrNameLst>
                                          <p:attrName>style.visibility</p:attrName>
                                        </p:attrNameLst>
                                      </p:cBhvr>
                                      <p:to>
                                        <p:strVal val="visible"/>
                                      </p:to>
                                    </p:set>
                                    <p:animEffect transition="in" filter="fade">
                                      <p:cBhvr>
                                        <p:cTn id="34" dur="750"/>
                                        <p:tgtEl>
                                          <p:spTgt spid="87"/>
                                        </p:tgtEl>
                                      </p:cBhvr>
                                    </p:animEffect>
                                  </p:childTnLst>
                                </p:cTn>
                              </p:par>
                              <p:par>
                                <p:cTn id="35" presetID="10" presetClass="entr" presetSubtype="0" fill="hold" grpId="0" nodeType="withEffect">
                                  <p:stCondLst>
                                    <p:cond delay="2500"/>
                                  </p:stCondLst>
                                  <p:childTnLst>
                                    <p:set>
                                      <p:cBhvr>
                                        <p:cTn id="36" dur="1" fill="hold">
                                          <p:stCondLst>
                                            <p:cond delay="0"/>
                                          </p:stCondLst>
                                        </p:cTn>
                                        <p:tgtEl>
                                          <p:spTgt spid="88"/>
                                        </p:tgtEl>
                                        <p:attrNameLst>
                                          <p:attrName>style.visibility</p:attrName>
                                        </p:attrNameLst>
                                      </p:cBhvr>
                                      <p:to>
                                        <p:strVal val="visible"/>
                                      </p:to>
                                    </p:set>
                                    <p:animEffect transition="in" filter="fade">
                                      <p:cBhvr>
                                        <p:cTn id="37" dur="750"/>
                                        <p:tgtEl>
                                          <p:spTgt spid="88"/>
                                        </p:tgtEl>
                                      </p:cBhvr>
                                    </p:animEffect>
                                  </p:childTnLst>
                                </p:cTn>
                              </p:par>
                              <p:par>
                                <p:cTn id="38" presetID="10" presetClass="entr" presetSubtype="0" fill="hold" grpId="0" nodeType="withEffect">
                                  <p:stCondLst>
                                    <p:cond delay="2800"/>
                                  </p:stCondLst>
                                  <p:childTnLst>
                                    <p:set>
                                      <p:cBhvr>
                                        <p:cTn id="39" dur="1" fill="hold">
                                          <p:stCondLst>
                                            <p:cond delay="0"/>
                                          </p:stCondLst>
                                        </p:cTn>
                                        <p:tgtEl>
                                          <p:spTgt spid="89"/>
                                        </p:tgtEl>
                                        <p:attrNameLst>
                                          <p:attrName>style.visibility</p:attrName>
                                        </p:attrNameLst>
                                      </p:cBhvr>
                                      <p:to>
                                        <p:strVal val="visible"/>
                                      </p:to>
                                    </p:set>
                                    <p:animEffect transition="in" filter="fade">
                                      <p:cBhvr>
                                        <p:cTn id="40" dur="750"/>
                                        <p:tgtEl>
                                          <p:spTgt spid="89"/>
                                        </p:tgtEl>
                                      </p:cBhvr>
                                    </p:animEffect>
                                  </p:childTnLst>
                                </p:cTn>
                              </p:par>
                              <p:par>
                                <p:cTn id="41" presetID="10" presetClass="entr" presetSubtype="0" fill="hold" grpId="0" nodeType="withEffect">
                                  <p:stCondLst>
                                    <p:cond delay="3200"/>
                                  </p:stCondLst>
                                  <p:childTnLst>
                                    <p:set>
                                      <p:cBhvr>
                                        <p:cTn id="42" dur="1" fill="hold">
                                          <p:stCondLst>
                                            <p:cond delay="0"/>
                                          </p:stCondLst>
                                        </p:cTn>
                                        <p:tgtEl>
                                          <p:spTgt spid="90"/>
                                        </p:tgtEl>
                                        <p:attrNameLst>
                                          <p:attrName>style.visibility</p:attrName>
                                        </p:attrNameLst>
                                      </p:cBhvr>
                                      <p:to>
                                        <p:strVal val="visible"/>
                                      </p:to>
                                    </p:set>
                                    <p:animEffect transition="in" filter="fade">
                                      <p:cBhvr>
                                        <p:cTn id="43" dur="750"/>
                                        <p:tgtEl>
                                          <p:spTgt spid="90"/>
                                        </p:tgtEl>
                                      </p:cBhvr>
                                    </p:animEffect>
                                  </p:childTnLst>
                                </p:cTn>
                              </p:par>
                              <p:par>
                                <p:cTn id="44" presetID="10" presetClass="entr" presetSubtype="0" fill="hold" grpId="0" nodeType="withEffect">
                                  <p:stCondLst>
                                    <p:cond delay="3500"/>
                                  </p:stCondLst>
                                  <p:childTnLst>
                                    <p:set>
                                      <p:cBhvr>
                                        <p:cTn id="45" dur="1" fill="hold">
                                          <p:stCondLst>
                                            <p:cond delay="0"/>
                                          </p:stCondLst>
                                        </p:cTn>
                                        <p:tgtEl>
                                          <p:spTgt spid="91"/>
                                        </p:tgtEl>
                                        <p:attrNameLst>
                                          <p:attrName>style.visibility</p:attrName>
                                        </p:attrNameLst>
                                      </p:cBhvr>
                                      <p:to>
                                        <p:strVal val="visible"/>
                                      </p:to>
                                    </p:set>
                                    <p:animEffect transition="in" filter="fade">
                                      <p:cBhvr>
                                        <p:cTn id="46" dur="750"/>
                                        <p:tgtEl>
                                          <p:spTgt spid="91"/>
                                        </p:tgtEl>
                                      </p:cBhvr>
                                    </p:animEffect>
                                  </p:childTnLst>
                                </p:cTn>
                              </p:par>
                              <p:par>
                                <p:cTn id="47" presetID="10" presetClass="entr" presetSubtype="0" fill="hold" grpId="0" nodeType="withEffect">
                                  <p:stCondLst>
                                    <p:cond delay="200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500"/>
                                        <p:tgtEl>
                                          <p:spTgt spid="6"/>
                                        </p:tgtEl>
                                      </p:cBhvr>
                                    </p:animEffect>
                                  </p:childTnLst>
                                </p:cTn>
                              </p:par>
                              <p:par>
                                <p:cTn id="50" presetID="10" presetClass="entr" presetSubtype="0" fill="hold" grpId="0" nodeType="withEffect">
                                  <p:stCondLst>
                                    <p:cond delay="230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1500"/>
                                        <p:tgtEl>
                                          <p:spTgt spid="7"/>
                                        </p:tgtEl>
                                      </p:cBhvr>
                                    </p:animEffect>
                                  </p:childTnLst>
                                </p:cTn>
                              </p:par>
                              <p:par>
                                <p:cTn id="53" presetID="10" presetClass="entr" presetSubtype="0" fill="hold" grpId="0" nodeType="withEffect">
                                  <p:stCondLst>
                                    <p:cond delay="270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1500"/>
                                        <p:tgtEl>
                                          <p:spTgt spid="8"/>
                                        </p:tgtEl>
                                      </p:cBhvr>
                                    </p:animEffect>
                                  </p:childTnLst>
                                </p:cTn>
                              </p:par>
                              <p:par>
                                <p:cTn id="56" presetID="10" presetClass="entr" presetSubtype="0" fill="hold" grpId="0" nodeType="withEffect">
                                  <p:stCondLst>
                                    <p:cond delay="300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1500"/>
                                        <p:tgtEl>
                                          <p:spTgt spid="9"/>
                                        </p:tgtEl>
                                      </p:cBhvr>
                                    </p:animEffect>
                                  </p:childTnLst>
                                </p:cTn>
                              </p:par>
                              <p:par>
                                <p:cTn id="59" presetID="10" presetClass="entr" presetSubtype="0" fill="hold" grpId="0" nodeType="withEffect">
                                  <p:stCondLst>
                                    <p:cond delay="330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500"/>
                                        <p:tgtEl>
                                          <p:spTgt spid="12"/>
                                        </p:tgtEl>
                                      </p:cBhvr>
                                    </p:animEffect>
                                  </p:childTnLst>
                                </p:cTn>
                              </p:par>
                              <p:par>
                                <p:cTn id="62" presetID="10" presetClass="entr" presetSubtype="0" fill="hold" grpId="0" nodeType="withEffect">
                                  <p:stCondLst>
                                    <p:cond delay="280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500"/>
                                        <p:tgtEl>
                                          <p:spTgt spid="13"/>
                                        </p:tgtEl>
                                      </p:cBhvr>
                                    </p:animEffect>
                                  </p:childTnLst>
                                </p:cTn>
                              </p:par>
                              <p:par>
                                <p:cTn id="65" presetID="10" presetClass="entr" presetSubtype="0" fill="hold" grpId="0" nodeType="withEffect">
                                  <p:stCondLst>
                                    <p:cond delay="260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500"/>
                                        <p:tgtEl>
                                          <p:spTgt spid="14"/>
                                        </p:tgtEl>
                                      </p:cBhvr>
                                    </p:animEffect>
                                  </p:childTnLst>
                                </p:cTn>
                              </p:par>
                              <p:par>
                                <p:cTn id="68" presetID="10" presetClass="entr" presetSubtype="0" fill="hold" grpId="0" nodeType="withEffect">
                                  <p:stCondLst>
                                    <p:cond delay="220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1500"/>
                                        <p:tgtEl>
                                          <p:spTgt spid="16"/>
                                        </p:tgtEl>
                                      </p:cBhvr>
                                    </p:animEffect>
                                  </p:childTnLst>
                                </p:cTn>
                              </p:par>
                              <p:par>
                                <p:cTn id="71" presetID="10" presetClass="entr" presetSubtype="0" fill="hold" grpId="0" nodeType="withEffect">
                                  <p:stCondLst>
                                    <p:cond delay="260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1500"/>
                                        <p:tgtEl>
                                          <p:spTgt spid="17"/>
                                        </p:tgtEl>
                                      </p:cBhvr>
                                    </p:animEffect>
                                  </p:childTnLst>
                                </p:cTn>
                              </p:par>
                              <p:par>
                                <p:cTn id="74" presetID="10" presetClass="entr" presetSubtype="0" fill="hold" grpId="0" nodeType="withEffect">
                                  <p:stCondLst>
                                    <p:cond delay="280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1500"/>
                                        <p:tgtEl>
                                          <p:spTgt spid="18"/>
                                        </p:tgtEl>
                                      </p:cBhvr>
                                    </p:animEffect>
                                  </p:childTnLst>
                                </p:cTn>
                              </p:par>
                              <p:par>
                                <p:cTn id="77" presetID="10" presetClass="entr" presetSubtype="0" fill="hold" grpId="0" nodeType="withEffect">
                                  <p:stCondLst>
                                    <p:cond delay="310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1500"/>
                                        <p:tgtEl>
                                          <p:spTgt spid="19"/>
                                        </p:tgtEl>
                                      </p:cBhvr>
                                    </p:animEffect>
                                  </p:childTnLst>
                                </p:cTn>
                              </p:par>
                              <p:par>
                                <p:cTn id="80" presetID="10" presetClass="entr" presetSubtype="0" fill="hold" grpId="0" nodeType="withEffect">
                                  <p:stCondLst>
                                    <p:cond delay="350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500"/>
                                        <p:tgtEl>
                                          <p:spTgt spid="20"/>
                                        </p:tgtEl>
                                      </p:cBhvr>
                                    </p:animEffect>
                                  </p:childTnLst>
                                </p:cTn>
                              </p:par>
                              <p:par>
                                <p:cTn id="83" presetID="10" presetClass="entr" presetSubtype="0" fill="hold" grpId="0" nodeType="withEffect">
                                  <p:stCondLst>
                                    <p:cond delay="380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1500"/>
                                        <p:tgtEl>
                                          <p:spTgt spid="21"/>
                                        </p:tgtEl>
                                      </p:cBhvr>
                                    </p:animEffect>
                                  </p:childTnLst>
                                </p:cTn>
                              </p:par>
                              <p:par>
                                <p:cTn id="86" presetID="10" presetClass="entr" presetSubtype="0" fill="hold" grpId="0" nodeType="withEffect">
                                  <p:stCondLst>
                                    <p:cond delay="420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500"/>
                                        <p:tgtEl>
                                          <p:spTgt spid="22"/>
                                        </p:tgtEl>
                                      </p:cBhvr>
                                    </p:animEffect>
                                  </p:childTnLst>
                                </p:cTn>
                              </p:par>
                              <p:par>
                                <p:cTn id="89" presetID="10" presetClass="entr" presetSubtype="0" fill="hold" grpId="0" nodeType="withEffect">
                                  <p:stCondLst>
                                    <p:cond delay="450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1500"/>
                                        <p:tgtEl>
                                          <p:spTgt spid="23"/>
                                        </p:tgtEl>
                                      </p:cBhvr>
                                    </p:animEffect>
                                  </p:childTnLst>
                                </p:cTn>
                              </p:par>
                              <p:par>
                                <p:cTn id="92" presetID="10" presetClass="entr" presetSubtype="0" fill="hold" grpId="0" nodeType="withEffect">
                                  <p:stCondLst>
                                    <p:cond delay="480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1500"/>
                                        <p:tgtEl>
                                          <p:spTgt spid="24"/>
                                        </p:tgtEl>
                                      </p:cBhvr>
                                    </p:animEffect>
                                  </p:childTnLst>
                                </p:cTn>
                              </p:par>
                              <p:par>
                                <p:cTn id="95" presetID="10" presetClass="entr" presetSubtype="0" fill="hold" grpId="0" nodeType="withEffect">
                                  <p:stCondLst>
                                    <p:cond delay="5300"/>
                                  </p:stCondLst>
                                  <p:childTnLst>
                                    <p:set>
                                      <p:cBhvr>
                                        <p:cTn id="96" dur="1" fill="hold">
                                          <p:stCondLst>
                                            <p:cond delay="0"/>
                                          </p:stCondLst>
                                        </p:cTn>
                                        <p:tgtEl>
                                          <p:spTgt spid="25"/>
                                        </p:tgtEl>
                                        <p:attrNameLst>
                                          <p:attrName>style.visibility</p:attrName>
                                        </p:attrNameLst>
                                      </p:cBhvr>
                                      <p:to>
                                        <p:strVal val="visible"/>
                                      </p:to>
                                    </p:set>
                                    <p:animEffect transition="in" filter="fade">
                                      <p:cBhvr>
                                        <p:cTn id="97" dur="1500"/>
                                        <p:tgtEl>
                                          <p:spTgt spid="25"/>
                                        </p:tgtEl>
                                      </p:cBhvr>
                                    </p:animEffect>
                                  </p:childTnLst>
                                </p:cTn>
                              </p:par>
                              <p:par>
                                <p:cTn id="98" presetID="10" presetClass="entr" presetSubtype="0" fill="hold" grpId="0" nodeType="withEffect">
                                  <p:stCondLst>
                                    <p:cond delay="5700"/>
                                  </p:stCondLst>
                                  <p:childTnLst>
                                    <p:set>
                                      <p:cBhvr>
                                        <p:cTn id="99" dur="1" fill="hold">
                                          <p:stCondLst>
                                            <p:cond delay="0"/>
                                          </p:stCondLst>
                                        </p:cTn>
                                        <p:tgtEl>
                                          <p:spTgt spid="26"/>
                                        </p:tgtEl>
                                        <p:attrNameLst>
                                          <p:attrName>style.visibility</p:attrName>
                                        </p:attrNameLst>
                                      </p:cBhvr>
                                      <p:to>
                                        <p:strVal val="visible"/>
                                      </p:to>
                                    </p:set>
                                    <p:animEffect transition="in" filter="fade">
                                      <p:cBhvr>
                                        <p:cTn id="100" dur="1500"/>
                                        <p:tgtEl>
                                          <p:spTgt spid="26"/>
                                        </p:tgtEl>
                                      </p:cBhvr>
                                    </p:animEffect>
                                  </p:childTnLst>
                                </p:cTn>
                              </p:par>
                              <p:par>
                                <p:cTn id="101" presetID="10" presetClass="entr" presetSubtype="0" fill="hold" grpId="0" nodeType="withEffect">
                                  <p:stCondLst>
                                    <p:cond delay="6100"/>
                                  </p:stCondLst>
                                  <p:childTnLst>
                                    <p:set>
                                      <p:cBhvr>
                                        <p:cTn id="102" dur="1" fill="hold">
                                          <p:stCondLst>
                                            <p:cond delay="0"/>
                                          </p:stCondLst>
                                        </p:cTn>
                                        <p:tgtEl>
                                          <p:spTgt spid="27"/>
                                        </p:tgtEl>
                                        <p:attrNameLst>
                                          <p:attrName>style.visibility</p:attrName>
                                        </p:attrNameLst>
                                      </p:cBhvr>
                                      <p:to>
                                        <p:strVal val="visible"/>
                                      </p:to>
                                    </p:set>
                                    <p:animEffect transition="in" filter="fade">
                                      <p:cBhvr>
                                        <p:cTn id="103" dur="1500"/>
                                        <p:tgtEl>
                                          <p:spTgt spid="27"/>
                                        </p:tgtEl>
                                      </p:cBhvr>
                                    </p:animEffect>
                                  </p:childTnLst>
                                </p:cTn>
                              </p:par>
                              <p:par>
                                <p:cTn id="104" presetID="10" presetClass="entr" presetSubtype="0" fill="hold" grpId="0" nodeType="withEffect">
                                  <p:stCondLst>
                                    <p:cond delay="650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1500"/>
                                        <p:tgtEl>
                                          <p:spTgt spid="28"/>
                                        </p:tgtEl>
                                      </p:cBhvr>
                                    </p:animEffect>
                                  </p:childTnLst>
                                </p:cTn>
                              </p:par>
                              <p:par>
                                <p:cTn id="107" presetID="10" presetClass="entr" presetSubtype="0" fill="hold" grpId="0" nodeType="withEffect">
                                  <p:stCondLst>
                                    <p:cond delay="7000"/>
                                  </p:stCondLst>
                                  <p:childTnLst>
                                    <p:set>
                                      <p:cBhvr>
                                        <p:cTn id="108" dur="1" fill="hold">
                                          <p:stCondLst>
                                            <p:cond delay="0"/>
                                          </p:stCondLst>
                                        </p:cTn>
                                        <p:tgtEl>
                                          <p:spTgt spid="29"/>
                                        </p:tgtEl>
                                        <p:attrNameLst>
                                          <p:attrName>style.visibility</p:attrName>
                                        </p:attrNameLst>
                                      </p:cBhvr>
                                      <p:to>
                                        <p:strVal val="visible"/>
                                      </p:to>
                                    </p:set>
                                    <p:animEffect transition="in" filter="fade">
                                      <p:cBhvr>
                                        <p:cTn id="109" dur="1500"/>
                                        <p:tgtEl>
                                          <p:spTgt spid="29"/>
                                        </p:tgtEl>
                                      </p:cBhvr>
                                    </p:animEffect>
                                  </p:childTnLst>
                                </p:cTn>
                              </p:par>
                              <p:par>
                                <p:cTn id="110" presetID="10" presetClass="entr" presetSubtype="0" fill="hold" grpId="0" nodeType="withEffect">
                                  <p:stCondLst>
                                    <p:cond delay="7300"/>
                                  </p:stCondLst>
                                  <p:childTnLst>
                                    <p:set>
                                      <p:cBhvr>
                                        <p:cTn id="111" dur="1" fill="hold">
                                          <p:stCondLst>
                                            <p:cond delay="0"/>
                                          </p:stCondLst>
                                        </p:cTn>
                                        <p:tgtEl>
                                          <p:spTgt spid="30"/>
                                        </p:tgtEl>
                                        <p:attrNameLst>
                                          <p:attrName>style.visibility</p:attrName>
                                        </p:attrNameLst>
                                      </p:cBhvr>
                                      <p:to>
                                        <p:strVal val="visible"/>
                                      </p:to>
                                    </p:set>
                                    <p:animEffect transition="in" filter="fade">
                                      <p:cBhvr>
                                        <p:cTn id="112" dur="1500"/>
                                        <p:tgtEl>
                                          <p:spTgt spid="30"/>
                                        </p:tgtEl>
                                      </p:cBhvr>
                                    </p:animEffect>
                                  </p:childTnLst>
                                </p:cTn>
                              </p:par>
                              <p:par>
                                <p:cTn id="113" presetID="10" presetClass="entr" presetSubtype="0" fill="hold" grpId="0" nodeType="withEffect">
                                  <p:stCondLst>
                                    <p:cond delay="770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1500"/>
                                        <p:tgtEl>
                                          <p:spTgt spid="32"/>
                                        </p:tgtEl>
                                      </p:cBhvr>
                                    </p:animEffect>
                                  </p:childTnLst>
                                </p:cTn>
                              </p:par>
                              <p:par>
                                <p:cTn id="116" presetID="10" presetClass="entr" presetSubtype="0" fill="hold" grpId="0" nodeType="withEffect">
                                  <p:stCondLst>
                                    <p:cond delay="8300"/>
                                  </p:stCondLst>
                                  <p:childTnLst>
                                    <p:set>
                                      <p:cBhvr>
                                        <p:cTn id="117" dur="1" fill="hold">
                                          <p:stCondLst>
                                            <p:cond delay="0"/>
                                          </p:stCondLst>
                                        </p:cTn>
                                        <p:tgtEl>
                                          <p:spTgt spid="34"/>
                                        </p:tgtEl>
                                        <p:attrNameLst>
                                          <p:attrName>style.visibility</p:attrName>
                                        </p:attrNameLst>
                                      </p:cBhvr>
                                      <p:to>
                                        <p:strVal val="visible"/>
                                      </p:to>
                                    </p:set>
                                    <p:animEffect transition="in" filter="fade">
                                      <p:cBhvr>
                                        <p:cTn id="118" dur="1500"/>
                                        <p:tgtEl>
                                          <p:spTgt spid="34"/>
                                        </p:tgtEl>
                                      </p:cBhvr>
                                    </p:animEffect>
                                  </p:childTnLst>
                                </p:cTn>
                              </p:par>
                              <p:par>
                                <p:cTn id="119" presetID="10" presetClass="entr" presetSubtype="0" fill="hold" grpId="0" nodeType="withEffect">
                                  <p:stCondLst>
                                    <p:cond delay="8700"/>
                                  </p:stCondLst>
                                  <p:childTnLst>
                                    <p:set>
                                      <p:cBhvr>
                                        <p:cTn id="120" dur="1" fill="hold">
                                          <p:stCondLst>
                                            <p:cond delay="0"/>
                                          </p:stCondLst>
                                        </p:cTn>
                                        <p:tgtEl>
                                          <p:spTgt spid="35"/>
                                        </p:tgtEl>
                                        <p:attrNameLst>
                                          <p:attrName>style.visibility</p:attrName>
                                        </p:attrNameLst>
                                      </p:cBhvr>
                                      <p:to>
                                        <p:strVal val="visible"/>
                                      </p:to>
                                    </p:set>
                                    <p:animEffect transition="in" filter="fade">
                                      <p:cBhvr>
                                        <p:cTn id="121" dur="1500"/>
                                        <p:tgtEl>
                                          <p:spTgt spid="35"/>
                                        </p:tgtEl>
                                      </p:cBhvr>
                                    </p:animEffect>
                                  </p:childTnLst>
                                </p:cTn>
                              </p:par>
                              <p:par>
                                <p:cTn id="122" presetID="10" presetClass="entr" presetSubtype="0" fill="hold" grpId="0" nodeType="withEffect">
                                  <p:stCondLst>
                                    <p:cond delay="9000"/>
                                  </p:stCondLst>
                                  <p:childTnLst>
                                    <p:set>
                                      <p:cBhvr>
                                        <p:cTn id="123" dur="1" fill="hold">
                                          <p:stCondLst>
                                            <p:cond delay="0"/>
                                          </p:stCondLst>
                                        </p:cTn>
                                        <p:tgtEl>
                                          <p:spTgt spid="36"/>
                                        </p:tgtEl>
                                        <p:attrNameLst>
                                          <p:attrName>style.visibility</p:attrName>
                                        </p:attrNameLst>
                                      </p:cBhvr>
                                      <p:to>
                                        <p:strVal val="visible"/>
                                      </p:to>
                                    </p:set>
                                    <p:animEffect transition="in" filter="fade">
                                      <p:cBhvr>
                                        <p:cTn id="124" dur="1500"/>
                                        <p:tgtEl>
                                          <p:spTgt spid="36"/>
                                        </p:tgtEl>
                                      </p:cBhvr>
                                    </p:animEffect>
                                  </p:childTnLst>
                                </p:cTn>
                              </p:par>
                              <p:par>
                                <p:cTn id="125" presetID="10" presetClass="entr" presetSubtype="0" fill="hold" grpId="0" nodeType="withEffect">
                                  <p:stCondLst>
                                    <p:cond delay="8500"/>
                                  </p:stCondLst>
                                  <p:childTnLst>
                                    <p:set>
                                      <p:cBhvr>
                                        <p:cTn id="126" dur="1" fill="hold">
                                          <p:stCondLst>
                                            <p:cond delay="0"/>
                                          </p:stCondLst>
                                        </p:cTn>
                                        <p:tgtEl>
                                          <p:spTgt spid="37"/>
                                        </p:tgtEl>
                                        <p:attrNameLst>
                                          <p:attrName>style.visibility</p:attrName>
                                        </p:attrNameLst>
                                      </p:cBhvr>
                                      <p:to>
                                        <p:strVal val="visible"/>
                                      </p:to>
                                    </p:set>
                                    <p:animEffect transition="in" filter="fade">
                                      <p:cBhvr>
                                        <p:cTn id="127" dur="1500"/>
                                        <p:tgtEl>
                                          <p:spTgt spid="37"/>
                                        </p:tgtEl>
                                      </p:cBhvr>
                                    </p:animEffect>
                                  </p:childTnLst>
                                </p:cTn>
                              </p:par>
                              <p:par>
                                <p:cTn id="128" presetID="10" presetClass="entr" presetSubtype="0" fill="hold" grpId="0" nodeType="withEffect">
                                  <p:stCondLst>
                                    <p:cond delay="8000"/>
                                  </p:stCondLst>
                                  <p:childTnLst>
                                    <p:set>
                                      <p:cBhvr>
                                        <p:cTn id="129" dur="1" fill="hold">
                                          <p:stCondLst>
                                            <p:cond delay="0"/>
                                          </p:stCondLst>
                                        </p:cTn>
                                        <p:tgtEl>
                                          <p:spTgt spid="38"/>
                                        </p:tgtEl>
                                        <p:attrNameLst>
                                          <p:attrName>style.visibility</p:attrName>
                                        </p:attrNameLst>
                                      </p:cBhvr>
                                      <p:to>
                                        <p:strVal val="visible"/>
                                      </p:to>
                                    </p:set>
                                    <p:animEffect transition="in" filter="fade">
                                      <p:cBhvr>
                                        <p:cTn id="130" dur="1500"/>
                                        <p:tgtEl>
                                          <p:spTgt spid="38"/>
                                        </p:tgtEl>
                                      </p:cBhvr>
                                    </p:animEffect>
                                  </p:childTnLst>
                                </p:cTn>
                              </p:par>
                              <p:par>
                                <p:cTn id="131" presetID="10" presetClass="entr" presetSubtype="0" fill="hold" grpId="0" nodeType="withEffect">
                                  <p:stCondLst>
                                    <p:cond delay="7700"/>
                                  </p:stCondLst>
                                  <p:childTnLst>
                                    <p:set>
                                      <p:cBhvr>
                                        <p:cTn id="132" dur="1" fill="hold">
                                          <p:stCondLst>
                                            <p:cond delay="0"/>
                                          </p:stCondLst>
                                        </p:cTn>
                                        <p:tgtEl>
                                          <p:spTgt spid="39"/>
                                        </p:tgtEl>
                                        <p:attrNameLst>
                                          <p:attrName>style.visibility</p:attrName>
                                        </p:attrNameLst>
                                      </p:cBhvr>
                                      <p:to>
                                        <p:strVal val="visible"/>
                                      </p:to>
                                    </p:set>
                                    <p:animEffect transition="in" filter="fade">
                                      <p:cBhvr>
                                        <p:cTn id="133" dur="1500"/>
                                        <p:tgtEl>
                                          <p:spTgt spid="39"/>
                                        </p:tgtEl>
                                      </p:cBhvr>
                                    </p:animEffect>
                                  </p:childTnLst>
                                </p:cTn>
                              </p:par>
                              <p:par>
                                <p:cTn id="134" presetID="10" presetClass="entr" presetSubtype="0" fill="hold" grpId="0" nodeType="withEffect">
                                  <p:stCondLst>
                                    <p:cond delay="7500"/>
                                  </p:stCondLst>
                                  <p:childTnLst>
                                    <p:set>
                                      <p:cBhvr>
                                        <p:cTn id="135" dur="1" fill="hold">
                                          <p:stCondLst>
                                            <p:cond delay="0"/>
                                          </p:stCondLst>
                                        </p:cTn>
                                        <p:tgtEl>
                                          <p:spTgt spid="40"/>
                                        </p:tgtEl>
                                        <p:attrNameLst>
                                          <p:attrName>style.visibility</p:attrName>
                                        </p:attrNameLst>
                                      </p:cBhvr>
                                      <p:to>
                                        <p:strVal val="visible"/>
                                      </p:to>
                                    </p:set>
                                    <p:animEffect transition="in" filter="fade">
                                      <p:cBhvr>
                                        <p:cTn id="136" dur="1500"/>
                                        <p:tgtEl>
                                          <p:spTgt spid="40"/>
                                        </p:tgtEl>
                                      </p:cBhvr>
                                    </p:animEffect>
                                  </p:childTnLst>
                                </p:cTn>
                              </p:par>
                              <p:par>
                                <p:cTn id="137" presetID="10" presetClass="entr" presetSubtype="0" fill="hold" grpId="0" nodeType="withEffect">
                                  <p:stCondLst>
                                    <p:cond delay="7000"/>
                                  </p:stCondLst>
                                  <p:childTnLst>
                                    <p:set>
                                      <p:cBhvr>
                                        <p:cTn id="138" dur="1" fill="hold">
                                          <p:stCondLst>
                                            <p:cond delay="0"/>
                                          </p:stCondLst>
                                        </p:cTn>
                                        <p:tgtEl>
                                          <p:spTgt spid="41"/>
                                        </p:tgtEl>
                                        <p:attrNameLst>
                                          <p:attrName>style.visibility</p:attrName>
                                        </p:attrNameLst>
                                      </p:cBhvr>
                                      <p:to>
                                        <p:strVal val="visible"/>
                                      </p:to>
                                    </p:set>
                                    <p:animEffect transition="in" filter="fade">
                                      <p:cBhvr>
                                        <p:cTn id="139" dur="1500"/>
                                        <p:tgtEl>
                                          <p:spTgt spid="41"/>
                                        </p:tgtEl>
                                      </p:cBhvr>
                                    </p:animEffect>
                                  </p:childTnLst>
                                </p:cTn>
                              </p:par>
                              <p:par>
                                <p:cTn id="140" presetID="10" presetClass="entr" presetSubtype="0" fill="hold" grpId="0" nodeType="withEffect">
                                  <p:stCondLst>
                                    <p:cond delay="6700"/>
                                  </p:stCondLst>
                                  <p:childTnLst>
                                    <p:set>
                                      <p:cBhvr>
                                        <p:cTn id="141" dur="1" fill="hold">
                                          <p:stCondLst>
                                            <p:cond delay="0"/>
                                          </p:stCondLst>
                                        </p:cTn>
                                        <p:tgtEl>
                                          <p:spTgt spid="42"/>
                                        </p:tgtEl>
                                        <p:attrNameLst>
                                          <p:attrName>style.visibility</p:attrName>
                                        </p:attrNameLst>
                                      </p:cBhvr>
                                      <p:to>
                                        <p:strVal val="visible"/>
                                      </p:to>
                                    </p:set>
                                    <p:animEffect transition="in" filter="fade">
                                      <p:cBhvr>
                                        <p:cTn id="142" dur="1500"/>
                                        <p:tgtEl>
                                          <p:spTgt spid="42"/>
                                        </p:tgtEl>
                                      </p:cBhvr>
                                    </p:animEffect>
                                  </p:childTnLst>
                                </p:cTn>
                              </p:par>
                              <p:par>
                                <p:cTn id="143" presetID="10" presetClass="entr" presetSubtype="0" fill="hold" grpId="0" nodeType="withEffect">
                                  <p:stCondLst>
                                    <p:cond delay="6600"/>
                                  </p:stCondLst>
                                  <p:childTnLst>
                                    <p:set>
                                      <p:cBhvr>
                                        <p:cTn id="144" dur="1" fill="hold">
                                          <p:stCondLst>
                                            <p:cond delay="0"/>
                                          </p:stCondLst>
                                        </p:cTn>
                                        <p:tgtEl>
                                          <p:spTgt spid="43"/>
                                        </p:tgtEl>
                                        <p:attrNameLst>
                                          <p:attrName>style.visibility</p:attrName>
                                        </p:attrNameLst>
                                      </p:cBhvr>
                                      <p:to>
                                        <p:strVal val="visible"/>
                                      </p:to>
                                    </p:set>
                                    <p:animEffect transition="in" filter="fade">
                                      <p:cBhvr>
                                        <p:cTn id="145" dur="1500"/>
                                        <p:tgtEl>
                                          <p:spTgt spid="43"/>
                                        </p:tgtEl>
                                      </p:cBhvr>
                                    </p:animEffect>
                                  </p:childTnLst>
                                </p:cTn>
                              </p:par>
                              <p:par>
                                <p:cTn id="146" presetID="10" presetClass="entr" presetSubtype="0" fill="hold" grpId="0" nodeType="withEffect">
                                  <p:stCondLst>
                                    <p:cond delay="6300"/>
                                  </p:stCondLst>
                                  <p:childTnLst>
                                    <p:set>
                                      <p:cBhvr>
                                        <p:cTn id="147" dur="1" fill="hold">
                                          <p:stCondLst>
                                            <p:cond delay="0"/>
                                          </p:stCondLst>
                                        </p:cTn>
                                        <p:tgtEl>
                                          <p:spTgt spid="44"/>
                                        </p:tgtEl>
                                        <p:attrNameLst>
                                          <p:attrName>style.visibility</p:attrName>
                                        </p:attrNameLst>
                                      </p:cBhvr>
                                      <p:to>
                                        <p:strVal val="visible"/>
                                      </p:to>
                                    </p:set>
                                    <p:animEffect transition="in" filter="fade">
                                      <p:cBhvr>
                                        <p:cTn id="148" dur="1500"/>
                                        <p:tgtEl>
                                          <p:spTgt spid="44"/>
                                        </p:tgtEl>
                                      </p:cBhvr>
                                    </p:animEffect>
                                  </p:childTnLst>
                                </p:cTn>
                              </p:par>
                              <p:par>
                                <p:cTn id="149" presetID="10" presetClass="entr" presetSubtype="0" fill="hold" grpId="0" nodeType="withEffect">
                                  <p:stCondLst>
                                    <p:cond delay="5900"/>
                                  </p:stCondLst>
                                  <p:childTnLst>
                                    <p:set>
                                      <p:cBhvr>
                                        <p:cTn id="150" dur="1" fill="hold">
                                          <p:stCondLst>
                                            <p:cond delay="0"/>
                                          </p:stCondLst>
                                        </p:cTn>
                                        <p:tgtEl>
                                          <p:spTgt spid="45"/>
                                        </p:tgtEl>
                                        <p:attrNameLst>
                                          <p:attrName>style.visibility</p:attrName>
                                        </p:attrNameLst>
                                      </p:cBhvr>
                                      <p:to>
                                        <p:strVal val="visible"/>
                                      </p:to>
                                    </p:set>
                                    <p:animEffect transition="in" filter="fade">
                                      <p:cBhvr>
                                        <p:cTn id="151" dur="1500"/>
                                        <p:tgtEl>
                                          <p:spTgt spid="45"/>
                                        </p:tgtEl>
                                      </p:cBhvr>
                                    </p:animEffect>
                                  </p:childTnLst>
                                </p:cTn>
                              </p:par>
                              <p:par>
                                <p:cTn id="152" presetID="10" presetClass="entr" presetSubtype="0" fill="hold" grpId="0" nodeType="withEffect">
                                  <p:stCondLst>
                                    <p:cond delay="5500"/>
                                  </p:stCondLst>
                                  <p:childTnLst>
                                    <p:set>
                                      <p:cBhvr>
                                        <p:cTn id="153" dur="1" fill="hold">
                                          <p:stCondLst>
                                            <p:cond delay="0"/>
                                          </p:stCondLst>
                                        </p:cTn>
                                        <p:tgtEl>
                                          <p:spTgt spid="50"/>
                                        </p:tgtEl>
                                        <p:attrNameLst>
                                          <p:attrName>style.visibility</p:attrName>
                                        </p:attrNameLst>
                                      </p:cBhvr>
                                      <p:to>
                                        <p:strVal val="visible"/>
                                      </p:to>
                                    </p:set>
                                    <p:animEffect transition="in" filter="fade">
                                      <p:cBhvr>
                                        <p:cTn id="154" dur="1500"/>
                                        <p:tgtEl>
                                          <p:spTgt spid="50"/>
                                        </p:tgtEl>
                                      </p:cBhvr>
                                    </p:animEffect>
                                  </p:childTnLst>
                                </p:cTn>
                              </p:par>
                              <p:par>
                                <p:cTn id="155" presetID="10" presetClass="entr" presetSubtype="0" fill="hold" grpId="0" nodeType="withEffect">
                                  <p:stCondLst>
                                    <p:cond delay="5300"/>
                                  </p:stCondLst>
                                  <p:childTnLst>
                                    <p:set>
                                      <p:cBhvr>
                                        <p:cTn id="156" dur="1" fill="hold">
                                          <p:stCondLst>
                                            <p:cond delay="0"/>
                                          </p:stCondLst>
                                        </p:cTn>
                                        <p:tgtEl>
                                          <p:spTgt spid="51"/>
                                        </p:tgtEl>
                                        <p:attrNameLst>
                                          <p:attrName>style.visibility</p:attrName>
                                        </p:attrNameLst>
                                      </p:cBhvr>
                                      <p:to>
                                        <p:strVal val="visible"/>
                                      </p:to>
                                    </p:set>
                                    <p:animEffect transition="in" filter="fade">
                                      <p:cBhvr>
                                        <p:cTn id="157" dur="1500"/>
                                        <p:tgtEl>
                                          <p:spTgt spid="51"/>
                                        </p:tgtEl>
                                      </p:cBhvr>
                                    </p:animEffect>
                                  </p:childTnLst>
                                </p:cTn>
                              </p:par>
                              <p:par>
                                <p:cTn id="158" presetID="10" presetClass="entr" presetSubtype="0" fill="hold" grpId="0" nodeType="withEffect">
                                  <p:stCondLst>
                                    <p:cond delay="4700"/>
                                  </p:stCondLst>
                                  <p:childTnLst>
                                    <p:set>
                                      <p:cBhvr>
                                        <p:cTn id="159" dur="1" fill="hold">
                                          <p:stCondLst>
                                            <p:cond delay="0"/>
                                          </p:stCondLst>
                                        </p:cTn>
                                        <p:tgtEl>
                                          <p:spTgt spid="54"/>
                                        </p:tgtEl>
                                        <p:attrNameLst>
                                          <p:attrName>style.visibility</p:attrName>
                                        </p:attrNameLst>
                                      </p:cBhvr>
                                      <p:to>
                                        <p:strVal val="visible"/>
                                      </p:to>
                                    </p:set>
                                    <p:animEffect transition="in" filter="fade">
                                      <p:cBhvr>
                                        <p:cTn id="160" dur="1500"/>
                                        <p:tgtEl>
                                          <p:spTgt spid="54"/>
                                        </p:tgtEl>
                                      </p:cBhvr>
                                    </p:animEffect>
                                  </p:childTnLst>
                                </p:cTn>
                              </p:par>
                              <p:par>
                                <p:cTn id="161" presetID="10" presetClass="entr" presetSubtype="0" fill="hold" grpId="0" nodeType="withEffect">
                                  <p:stCondLst>
                                    <p:cond delay="4300"/>
                                  </p:stCondLst>
                                  <p:childTnLst>
                                    <p:set>
                                      <p:cBhvr>
                                        <p:cTn id="162" dur="1" fill="hold">
                                          <p:stCondLst>
                                            <p:cond delay="0"/>
                                          </p:stCondLst>
                                        </p:cTn>
                                        <p:tgtEl>
                                          <p:spTgt spid="55"/>
                                        </p:tgtEl>
                                        <p:attrNameLst>
                                          <p:attrName>style.visibility</p:attrName>
                                        </p:attrNameLst>
                                      </p:cBhvr>
                                      <p:to>
                                        <p:strVal val="visible"/>
                                      </p:to>
                                    </p:set>
                                    <p:animEffect transition="in" filter="fade">
                                      <p:cBhvr>
                                        <p:cTn id="163" dur="1500"/>
                                        <p:tgtEl>
                                          <p:spTgt spid="55"/>
                                        </p:tgtEl>
                                      </p:cBhvr>
                                    </p:animEffect>
                                  </p:childTnLst>
                                </p:cTn>
                              </p:par>
                              <p:par>
                                <p:cTn id="164" presetID="10" presetClass="entr" presetSubtype="0" fill="hold" grpId="0" nodeType="withEffect">
                                  <p:stCondLst>
                                    <p:cond delay="4700"/>
                                  </p:stCondLst>
                                  <p:childTnLst>
                                    <p:set>
                                      <p:cBhvr>
                                        <p:cTn id="165" dur="1" fill="hold">
                                          <p:stCondLst>
                                            <p:cond delay="0"/>
                                          </p:stCondLst>
                                        </p:cTn>
                                        <p:tgtEl>
                                          <p:spTgt spid="56"/>
                                        </p:tgtEl>
                                        <p:attrNameLst>
                                          <p:attrName>style.visibility</p:attrName>
                                        </p:attrNameLst>
                                      </p:cBhvr>
                                      <p:to>
                                        <p:strVal val="visible"/>
                                      </p:to>
                                    </p:set>
                                    <p:animEffect transition="in" filter="fade">
                                      <p:cBhvr>
                                        <p:cTn id="166" dur="1500"/>
                                        <p:tgtEl>
                                          <p:spTgt spid="56"/>
                                        </p:tgtEl>
                                      </p:cBhvr>
                                    </p:animEffect>
                                  </p:childTnLst>
                                </p:cTn>
                              </p:par>
                              <p:par>
                                <p:cTn id="167" presetID="10" presetClass="entr" presetSubtype="0" fill="hold" grpId="0" nodeType="withEffect">
                                  <p:stCondLst>
                                    <p:cond delay="5000"/>
                                  </p:stCondLst>
                                  <p:childTnLst>
                                    <p:set>
                                      <p:cBhvr>
                                        <p:cTn id="168" dur="1" fill="hold">
                                          <p:stCondLst>
                                            <p:cond delay="0"/>
                                          </p:stCondLst>
                                        </p:cTn>
                                        <p:tgtEl>
                                          <p:spTgt spid="57"/>
                                        </p:tgtEl>
                                        <p:attrNameLst>
                                          <p:attrName>style.visibility</p:attrName>
                                        </p:attrNameLst>
                                      </p:cBhvr>
                                      <p:to>
                                        <p:strVal val="visible"/>
                                      </p:to>
                                    </p:set>
                                    <p:animEffect transition="in" filter="fade">
                                      <p:cBhvr>
                                        <p:cTn id="169" dur="1500"/>
                                        <p:tgtEl>
                                          <p:spTgt spid="57"/>
                                        </p:tgtEl>
                                      </p:cBhvr>
                                    </p:animEffect>
                                  </p:childTnLst>
                                </p:cTn>
                              </p:par>
                              <p:par>
                                <p:cTn id="170" presetID="10" presetClass="entr" presetSubtype="0" fill="hold" grpId="0" nodeType="withEffect">
                                  <p:stCondLst>
                                    <p:cond delay="5200"/>
                                  </p:stCondLst>
                                  <p:childTnLst>
                                    <p:set>
                                      <p:cBhvr>
                                        <p:cTn id="171" dur="1" fill="hold">
                                          <p:stCondLst>
                                            <p:cond delay="0"/>
                                          </p:stCondLst>
                                        </p:cTn>
                                        <p:tgtEl>
                                          <p:spTgt spid="58"/>
                                        </p:tgtEl>
                                        <p:attrNameLst>
                                          <p:attrName>style.visibility</p:attrName>
                                        </p:attrNameLst>
                                      </p:cBhvr>
                                      <p:to>
                                        <p:strVal val="visible"/>
                                      </p:to>
                                    </p:set>
                                    <p:animEffect transition="in" filter="fade">
                                      <p:cBhvr>
                                        <p:cTn id="172" dur="1500"/>
                                        <p:tgtEl>
                                          <p:spTgt spid="58"/>
                                        </p:tgtEl>
                                      </p:cBhvr>
                                    </p:animEffect>
                                  </p:childTnLst>
                                </p:cTn>
                              </p:par>
                              <p:par>
                                <p:cTn id="173" presetID="10" presetClass="entr" presetSubtype="0" fill="hold" grpId="0" nodeType="withEffect">
                                  <p:stCondLst>
                                    <p:cond delay="5500"/>
                                  </p:stCondLst>
                                  <p:childTnLst>
                                    <p:set>
                                      <p:cBhvr>
                                        <p:cTn id="174" dur="1" fill="hold">
                                          <p:stCondLst>
                                            <p:cond delay="0"/>
                                          </p:stCondLst>
                                        </p:cTn>
                                        <p:tgtEl>
                                          <p:spTgt spid="59"/>
                                        </p:tgtEl>
                                        <p:attrNameLst>
                                          <p:attrName>style.visibility</p:attrName>
                                        </p:attrNameLst>
                                      </p:cBhvr>
                                      <p:to>
                                        <p:strVal val="visible"/>
                                      </p:to>
                                    </p:set>
                                    <p:animEffect transition="in" filter="fade">
                                      <p:cBhvr>
                                        <p:cTn id="175" dur="1500"/>
                                        <p:tgtEl>
                                          <p:spTgt spid="59"/>
                                        </p:tgtEl>
                                      </p:cBhvr>
                                    </p:animEffect>
                                  </p:childTnLst>
                                </p:cTn>
                              </p:par>
                              <p:par>
                                <p:cTn id="176" presetID="10" presetClass="entr" presetSubtype="0" fill="hold" grpId="0" nodeType="withEffect">
                                  <p:stCondLst>
                                    <p:cond delay="6000"/>
                                  </p:stCondLst>
                                  <p:childTnLst>
                                    <p:set>
                                      <p:cBhvr>
                                        <p:cTn id="177" dur="1" fill="hold">
                                          <p:stCondLst>
                                            <p:cond delay="0"/>
                                          </p:stCondLst>
                                        </p:cTn>
                                        <p:tgtEl>
                                          <p:spTgt spid="60"/>
                                        </p:tgtEl>
                                        <p:attrNameLst>
                                          <p:attrName>style.visibility</p:attrName>
                                        </p:attrNameLst>
                                      </p:cBhvr>
                                      <p:to>
                                        <p:strVal val="visible"/>
                                      </p:to>
                                    </p:set>
                                    <p:animEffect transition="in" filter="fade">
                                      <p:cBhvr>
                                        <p:cTn id="178" dur="1500"/>
                                        <p:tgtEl>
                                          <p:spTgt spid="60"/>
                                        </p:tgtEl>
                                      </p:cBhvr>
                                    </p:animEffect>
                                  </p:childTnLst>
                                </p:cTn>
                              </p:par>
                              <p:par>
                                <p:cTn id="179" presetID="10" presetClass="entr" presetSubtype="0" fill="hold" grpId="0" nodeType="withEffect">
                                  <p:stCondLst>
                                    <p:cond delay="6300"/>
                                  </p:stCondLst>
                                  <p:childTnLst>
                                    <p:set>
                                      <p:cBhvr>
                                        <p:cTn id="180" dur="1" fill="hold">
                                          <p:stCondLst>
                                            <p:cond delay="0"/>
                                          </p:stCondLst>
                                        </p:cTn>
                                        <p:tgtEl>
                                          <p:spTgt spid="61"/>
                                        </p:tgtEl>
                                        <p:attrNameLst>
                                          <p:attrName>style.visibility</p:attrName>
                                        </p:attrNameLst>
                                      </p:cBhvr>
                                      <p:to>
                                        <p:strVal val="visible"/>
                                      </p:to>
                                    </p:set>
                                    <p:animEffect transition="in" filter="fade">
                                      <p:cBhvr>
                                        <p:cTn id="181" dur="1500"/>
                                        <p:tgtEl>
                                          <p:spTgt spid="61"/>
                                        </p:tgtEl>
                                      </p:cBhvr>
                                    </p:animEffect>
                                  </p:childTnLst>
                                </p:cTn>
                              </p:par>
                              <p:par>
                                <p:cTn id="182" presetID="10" presetClass="entr" presetSubtype="0" fill="hold" grpId="0" nodeType="withEffect">
                                  <p:stCondLst>
                                    <p:cond delay="6500"/>
                                  </p:stCondLst>
                                  <p:childTnLst>
                                    <p:set>
                                      <p:cBhvr>
                                        <p:cTn id="183" dur="1" fill="hold">
                                          <p:stCondLst>
                                            <p:cond delay="0"/>
                                          </p:stCondLst>
                                        </p:cTn>
                                        <p:tgtEl>
                                          <p:spTgt spid="62"/>
                                        </p:tgtEl>
                                        <p:attrNameLst>
                                          <p:attrName>style.visibility</p:attrName>
                                        </p:attrNameLst>
                                      </p:cBhvr>
                                      <p:to>
                                        <p:strVal val="visible"/>
                                      </p:to>
                                    </p:set>
                                    <p:animEffect transition="in" filter="fade">
                                      <p:cBhvr>
                                        <p:cTn id="184" dur="1500"/>
                                        <p:tgtEl>
                                          <p:spTgt spid="62"/>
                                        </p:tgtEl>
                                      </p:cBhvr>
                                    </p:animEffect>
                                  </p:childTnLst>
                                </p:cTn>
                              </p:par>
                              <p:par>
                                <p:cTn id="185" presetID="10" presetClass="entr" presetSubtype="0" fill="hold" grpId="0" nodeType="withEffect">
                                  <p:stCondLst>
                                    <p:cond delay="6800"/>
                                  </p:stCondLst>
                                  <p:childTnLst>
                                    <p:set>
                                      <p:cBhvr>
                                        <p:cTn id="186" dur="1" fill="hold">
                                          <p:stCondLst>
                                            <p:cond delay="0"/>
                                          </p:stCondLst>
                                        </p:cTn>
                                        <p:tgtEl>
                                          <p:spTgt spid="63"/>
                                        </p:tgtEl>
                                        <p:attrNameLst>
                                          <p:attrName>style.visibility</p:attrName>
                                        </p:attrNameLst>
                                      </p:cBhvr>
                                      <p:to>
                                        <p:strVal val="visible"/>
                                      </p:to>
                                    </p:set>
                                    <p:animEffect transition="in" filter="fade">
                                      <p:cBhvr>
                                        <p:cTn id="187" dur="1500"/>
                                        <p:tgtEl>
                                          <p:spTgt spid="63"/>
                                        </p:tgtEl>
                                      </p:cBhvr>
                                    </p:animEffect>
                                  </p:childTnLst>
                                </p:cTn>
                              </p:par>
                              <p:par>
                                <p:cTn id="188" presetID="10" presetClass="entr" presetSubtype="0" fill="hold" grpId="0" nodeType="withEffect">
                                  <p:stCondLst>
                                    <p:cond delay="710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1500"/>
                                        <p:tgtEl>
                                          <p:spTgt spid="64"/>
                                        </p:tgtEl>
                                      </p:cBhvr>
                                    </p:animEffect>
                                  </p:childTnLst>
                                </p:cTn>
                              </p:par>
                              <p:par>
                                <p:cTn id="191" presetID="10" presetClass="entr" presetSubtype="0" fill="hold" grpId="0" nodeType="withEffect">
                                  <p:stCondLst>
                                    <p:cond delay="7500"/>
                                  </p:stCondLst>
                                  <p:childTnLst>
                                    <p:set>
                                      <p:cBhvr>
                                        <p:cTn id="192" dur="1" fill="hold">
                                          <p:stCondLst>
                                            <p:cond delay="0"/>
                                          </p:stCondLst>
                                        </p:cTn>
                                        <p:tgtEl>
                                          <p:spTgt spid="65"/>
                                        </p:tgtEl>
                                        <p:attrNameLst>
                                          <p:attrName>style.visibility</p:attrName>
                                        </p:attrNameLst>
                                      </p:cBhvr>
                                      <p:to>
                                        <p:strVal val="visible"/>
                                      </p:to>
                                    </p:set>
                                    <p:animEffect transition="in" filter="fade">
                                      <p:cBhvr>
                                        <p:cTn id="193" dur="1500"/>
                                        <p:tgtEl>
                                          <p:spTgt spid="65"/>
                                        </p:tgtEl>
                                      </p:cBhvr>
                                    </p:animEffect>
                                  </p:childTnLst>
                                </p:cTn>
                              </p:par>
                              <p:par>
                                <p:cTn id="194" presetID="10" presetClass="entr" presetSubtype="0" fill="hold" grpId="0" nodeType="withEffect">
                                  <p:stCondLst>
                                    <p:cond delay="7800"/>
                                  </p:stCondLst>
                                  <p:childTnLst>
                                    <p:set>
                                      <p:cBhvr>
                                        <p:cTn id="195" dur="1" fill="hold">
                                          <p:stCondLst>
                                            <p:cond delay="0"/>
                                          </p:stCondLst>
                                        </p:cTn>
                                        <p:tgtEl>
                                          <p:spTgt spid="66"/>
                                        </p:tgtEl>
                                        <p:attrNameLst>
                                          <p:attrName>style.visibility</p:attrName>
                                        </p:attrNameLst>
                                      </p:cBhvr>
                                      <p:to>
                                        <p:strVal val="visible"/>
                                      </p:to>
                                    </p:set>
                                    <p:animEffect transition="in" filter="fade">
                                      <p:cBhvr>
                                        <p:cTn id="196" dur="1500"/>
                                        <p:tgtEl>
                                          <p:spTgt spid="66"/>
                                        </p:tgtEl>
                                      </p:cBhvr>
                                    </p:animEffect>
                                  </p:childTnLst>
                                </p:cTn>
                              </p:par>
                              <p:par>
                                <p:cTn id="197" presetID="10" presetClass="entr" presetSubtype="0" fill="hold" grpId="0" nodeType="withEffect">
                                  <p:stCondLst>
                                    <p:cond delay="8200"/>
                                  </p:stCondLst>
                                  <p:childTnLst>
                                    <p:set>
                                      <p:cBhvr>
                                        <p:cTn id="198" dur="1" fill="hold">
                                          <p:stCondLst>
                                            <p:cond delay="0"/>
                                          </p:stCondLst>
                                        </p:cTn>
                                        <p:tgtEl>
                                          <p:spTgt spid="75"/>
                                        </p:tgtEl>
                                        <p:attrNameLst>
                                          <p:attrName>style.visibility</p:attrName>
                                        </p:attrNameLst>
                                      </p:cBhvr>
                                      <p:to>
                                        <p:strVal val="visible"/>
                                      </p:to>
                                    </p:set>
                                    <p:animEffect transition="in" filter="fade">
                                      <p:cBhvr>
                                        <p:cTn id="199" dur="1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2" grpId="0"/>
      <p:bldP spid="13" grpId="0"/>
      <p:bldP spid="14"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2" grpId="0"/>
      <p:bldP spid="34" grpId="0"/>
      <p:bldP spid="35" grpId="0"/>
      <p:bldP spid="36" grpId="0"/>
      <p:bldP spid="37" grpId="0"/>
      <p:bldP spid="38" grpId="0"/>
      <p:bldP spid="39" grpId="0"/>
      <p:bldP spid="40" grpId="0"/>
      <p:bldP spid="41" grpId="0"/>
      <p:bldP spid="42" grpId="0"/>
      <p:bldP spid="43" grpId="0"/>
      <p:bldP spid="44" grpId="0"/>
      <p:bldP spid="45" grpId="0"/>
      <p:bldP spid="50" grpId="0"/>
      <p:bldP spid="51" grpId="0"/>
      <p:bldP spid="54" grpId="0"/>
      <p:bldP spid="55" grpId="0"/>
      <p:bldP spid="56" grpId="0"/>
      <p:bldP spid="57" grpId="0"/>
      <p:bldP spid="58" grpId="0"/>
      <p:bldP spid="59" grpId="0"/>
      <p:bldP spid="60" grpId="0"/>
      <p:bldP spid="61" grpId="0"/>
      <p:bldP spid="62" grpId="0"/>
      <p:bldP spid="63" grpId="0"/>
      <p:bldP spid="64" grpId="0"/>
      <p:bldP spid="65" grpId="0"/>
      <p:bldP spid="66" grpId="0"/>
      <p:bldP spid="75" grpId="0"/>
      <p:bldP spid="78" grpId="0" build="p"/>
      <p:bldP spid="79" grpId="0"/>
      <p:bldP spid="80" grpId="0"/>
      <p:bldP spid="81" grpId="0"/>
      <p:bldP spid="82" grpId="0"/>
      <p:bldP spid="83" grpId="0"/>
      <p:bldP spid="84" grpId="0"/>
      <p:bldP spid="85" grpId="0"/>
      <p:bldP spid="86" grpId="0"/>
      <p:bldP spid="87" grpId="0"/>
      <p:bldP spid="88" grpId="0"/>
      <p:bldP spid="89" grpId="0"/>
      <p:bldP spid="90" grpId="0"/>
      <p:bldP spid="9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85835" y="1285875"/>
            <a:ext cx="2586135" cy="2716422"/>
            <a:chOff x="5535563" y="1343579"/>
            <a:chExt cx="2438047" cy="2560874"/>
          </a:xfrm>
        </p:grpSpPr>
        <p:pic>
          <p:nvPicPr>
            <p:cNvPr id="38" name="Picture 37"/>
            <p:cNvPicPr>
              <a:picLocks noChangeAspect="1"/>
            </p:cNvPicPr>
            <p:nvPr/>
          </p:nvPicPr>
          <p:blipFill>
            <a:blip r:embed="rId3"/>
            <a:stretch>
              <a:fillRect/>
            </a:stretch>
          </p:blipFill>
          <p:spPr>
            <a:xfrm>
              <a:off x="5535563" y="1978974"/>
              <a:ext cx="2438047" cy="1856615"/>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nvGrpSpPr>
          <p:cNvPr id="67" name="Group 66"/>
          <p:cNvGrpSpPr/>
          <p:nvPr/>
        </p:nvGrpSpPr>
        <p:grpSpPr>
          <a:xfrm>
            <a:off x="-193329" y="1305745"/>
            <a:ext cx="2593491" cy="2724150"/>
            <a:chOff x="8126363" y="-749732"/>
            <a:chExt cx="2438047" cy="2560874"/>
          </a:xfrm>
        </p:grpSpPr>
        <p:pic>
          <p:nvPicPr>
            <p:cNvPr id="74" name="Picture 73"/>
            <p:cNvPicPr>
              <a:picLocks noChangeAspect="1"/>
            </p:cNvPicPr>
            <p:nvPr/>
          </p:nvPicPr>
          <p:blipFill>
            <a:blip r:embed="rId5"/>
            <a:stretch>
              <a:fillRect/>
            </a:stretch>
          </p:blipFill>
          <p:spPr>
            <a:xfrm>
              <a:off x="8126363" y="-133737"/>
              <a:ext cx="2438047" cy="1856615"/>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7270" y="-749732"/>
              <a:ext cx="2388133" cy="2560874"/>
            </a:xfrm>
            <a:prstGeom prst="rect">
              <a:avLst/>
            </a:prstGeom>
          </p:spPr>
        </p:pic>
      </p:grpSp>
      <p:grpSp>
        <p:nvGrpSpPr>
          <p:cNvPr id="32" name="Group 31"/>
          <p:cNvGrpSpPr/>
          <p:nvPr/>
        </p:nvGrpSpPr>
        <p:grpSpPr>
          <a:xfrm>
            <a:off x="1300065" y="2266950"/>
            <a:ext cx="2586135" cy="2716422"/>
            <a:chOff x="5535563" y="1343579"/>
            <a:chExt cx="2438047" cy="2560874"/>
          </a:xfrm>
        </p:grpSpPr>
        <p:pic>
          <p:nvPicPr>
            <p:cNvPr id="36" name="Picture 35"/>
            <p:cNvPicPr>
              <a:picLocks noChangeAspect="1"/>
            </p:cNvPicPr>
            <p:nvPr/>
          </p:nvPicPr>
          <p:blipFill>
            <a:blip r:embed="rId3"/>
            <a:stretch>
              <a:fillRect/>
            </a:stretch>
          </p:blipFill>
          <p:spPr>
            <a:xfrm>
              <a:off x="5535563" y="1978974"/>
              <a:ext cx="2438047" cy="1856615"/>
            </a:xfrm>
            <a:prstGeom prst="rect">
              <a:avLst/>
            </a:prstGeom>
          </p:spPr>
        </p:pic>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nvGrpSpPr>
          <p:cNvPr id="68" name="Group 67"/>
          <p:cNvGrpSpPr/>
          <p:nvPr/>
        </p:nvGrpSpPr>
        <p:grpSpPr>
          <a:xfrm>
            <a:off x="1292571" y="2286820"/>
            <a:ext cx="2593491" cy="2724150"/>
            <a:chOff x="8126363" y="-749732"/>
            <a:chExt cx="2438047" cy="2560874"/>
          </a:xfrm>
        </p:grpSpPr>
        <p:pic>
          <p:nvPicPr>
            <p:cNvPr id="72" name="Picture 71"/>
            <p:cNvPicPr>
              <a:picLocks noChangeAspect="1"/>
            </p:cNvPicPr>
            <p:nvPr/>
          </p:nvPicPr>
          <p:blipFill>
            <a:blip r:embed="rId5"/>
            <a:stretch>
              <a:fillRect/>
            </a:stretch>
          </p:blipFill>
          <p:spPr>
            <a:xfrm>
              <a:off x="8126363" y="-133737"/>
              <a:ext cx="2438047" cy="1856615"/>
            </a:xfrm>
            <a:prstGeom prst="rect">
              <a:avLst/>
            </a:prstGeom>
          </p:spPr>
        </p:pic>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7270" y="-749732"/>
              <a:ext cx="2388133" cy="2560874"/>
            </a:xfrm>
            <a:prstGeom prst="rect">
              <a:avLst/>
            </a:prstGeom>
          </p:spPr>
        </p:pic>
      </p:grpSp>
      <p:grpSp>
        <p:nvGrpSpPr>
          <p:cNvPr id="21" name="Group 20"/>
          <p:cNvGrpSpPr/>
          <p:nvPr/>
        </p:nvGrpSpPr>
        <p:grpSpPr>
          <a:xfrm>
            <a:off x="2996986" y="1409140"/>
            <a:ext cx="2586135" cy="2716422"/>
            <a:chOff x="5535563" y="1343579"/>
            <a:chExt cx="2438047" cy="2560874"/>
          </a:xfrm>
        </p:grpSpPr>
        <p:pic>
          <p:nvPicPr>
            <p:cNvPr id="28" name="Picture 27"/>
            <p:cNvPicPr>
              <a:picLocks noChangeAspect="1"/>
            </p:cNvPicPr>
            <p:nvPr/>
          </p:nvPicPr>
          <p:blipFill>
            <a:blip r:embed="rId3"/>
            <a:stretch>
              <a:fillRect/>
            </a:stretch>
          </p:blipFill>
          <p:spPr>
            <a:xfrm>
              <a:off x="5535563" y="1978974"/>
              <a:ext cx="2438047" cy="1856615"/>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nvGrpSpPr>
          <p:cNvPr id="57" name="Group 56"/>
          <p:cNvGrpSpPr/>
          <p:nvPr/>
        </p:nvGrpSpPr>
        <p:grpSpPr>
          <a:xfrm>
            <a:off x="2997684" y="1419225"/>
            <a:ext cx="2593491" cy="2724150"/>
            <a:chOff x="8126363" y="-749732"/>
            <a:chExt cx="2438047" cy="2560874"/>
          </a:xfrm>
        </p:grpSpPr>
        <p:pic>
          <p:nvPicPr>
            <p:cNvPr id="58" name="Picture 57"/>
            <p:cNvPicPr>
              <a:picLocks noChangeAspect="1"/>
            </p:cNvPicPr>
            <p:nvPr/>
          </p:nvPicPr>
          <p:blipFill>
            <a:blip r:embed="rId5"/>
            <a:stretch>
              <a:fillRect/>
            </a:stretch>
          </p:blipFill>
          <p:spPr>
            <a:xfrm>
              <a:off x="8126363" y="-133737"/>
              <a:ext cx="2438047" cy="1856615"/>
            </a:xfrm>
            <a:prstGeom prst="rect">
              <a:avLst/>
            </a:prstGeom>
          </p:spPr>
        </p:pic>
        <p:pic>
          <p:nvPicPr>
            <p:cNvPr id="59" name="Picture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7270" y="-749732"/>
              <a:ext cx="2388133" cy="2560874"/>
            </a:xfrm>
            <a:prstGeom prst="rect">
              <a:avLst/>
            </a:prstGeom>
          </p:spPr>
        </p:pic>
      </p:grpSp>
      <p:grpSp>
        <p:nvGrpSpPr>
          <p:cNvPr id="33" name="Group 32"/>
          <p:cNvGrpSpPr/>
          <p:nvPr/>
        </p:nvGrpSpPr>
        <p:grpSpPr>
          <a:xfrm>
            <a:off x="2795490" y="3257550"/>
            <a:ext cx="2586135" cy="2716422"/>
            <a:chOff x="5535563" y="1343579"/>
            <a:chExt cx="2438047" cy="2560874"/>
          </a:xfrm>
        </p:grpSpPr>
        <p:pic>
          <p:nvPicPr>
            <p:cNvPr id="34" name="Picture 33"/>
            <p:cNvPicPr>
              <a:picLocks noChangeAspect="1"/>
            </p:cNvPicPr>
            <p:nvPr/>
          </p:nvPicPr>
          <p:blipFill>
            <a:blip r:embed="rId3"/>
            <a:stretch>
              <a:fillRect/>
            </a:stretch>
          </p:blipFill>
          <p:spPr>
            <a:xfrm>
              <a:off x="5535563" y="1978974"/>
              <a:ext cx="2438047" cy="1856615"/>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nvGrpSpPr>
          <p:cNvPr id="69" name="Group 68"/>
          <p:cNvGrpSpPr/>
          <p:nvPr/>
        </p:nvGrpSpPr>
        <p:grpSpPr>
          <a:xfrm>
            <a:off x="2787996" y="3277420"/>
            <a:ext cx="2593491" cy="2724150"/>
            <a:chOff x="8126363" y="-749732"/>
            <a:chExt cx="2438047" cy="2560874"/>
          </a:xfrm>
        </p:grpSpPr>
        <p:pic>
          <p:nvPicPr>
            <p:cNvPr id="70" name="Picture 69"/>
            <p:cNvPicPr>
              <a:picLocks noChangeAspect="1"/>
            </p:cNvPicPr>
            <p:nvPr/>
          </p:nvPicPr>
          <p:blipFill>
            <a:blip r:embed="rId5"/>
            <a:stretch>
              <a:fillRect/>
            </a:stretch>
          </p:blipFill>
          <p:spPr>
            <a:xfrm>
              <a:off x="8126363" y="-133737"/>
              <a:ext cx="2438047" cy="1856615"/>
            </a:xfrm>
            <a:prstGeom prst="rect">
              <a:avLst/>
            </a:prstGeom>
          </p:spPr>
        </p:pic>
        <p:pic>
          <p:nvPicPr>
            <p:cNvPr id="71" name="Picture 7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7270" y="-749732"/>
              <a:ext cx="2388133" cy="2560874"/>
            </a:xfrm>
            <a:prstGeom prst="rect">
              <a:avLst/>
            </a:prstGeom>
          </p:spPr>
        </p:pic>
      </p:grpSp>
      <p:grpSp>
        <p:nvGrpSpPr>
          <p:cNvPr id="14" name="Group 13"/>
          <p:cNvGrpSpPr/>
          <p:nvPr/>
        </p:nvGrpSpPr>
        <p:grpSpPr>
          <a:xfrm>
            <a:off x="4681440" y="552450"/>
            <a:ext cx="2586135" cy="2716422"/>
            <a:chOff x="5535563" y="1343579"/>
            <a:chExt cx="2438047" cy="2560874"/>
          </a:xfrm>
        </p:grpSpPr>
        <p:pic>
          <p:nvPicPr>
            <p:cNvPr id="18" name="Picture 17"/>
            <p:cNvPicPr>
              <a:picLocks noChangeAspect="1"/>
            </p:cNvPicPr>
            <p:nvPr/>
          </p:nvPicPr>
          <p:blipFill>
            <a:blip r:embed="rId3"/>
            <a:stretch>
              <a:fillRect/>
            </a:stretch>
          </p:blipFill>
          <p:spPr>
            <a:xfrm>
              <a:off x="5535563" y="1978974"/>
              <a:ext cx="2438047" cy="1856615"/>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nvGrpSpPr>
          <p:cNvPr id="22" name="Group 21"/>
          <p:cNvGrpSpPr/>
          <p:nvPr/>
        </p:nvGrpSpPr>
        <p:grpSpPr>
          <a:xfrm>
            <a:off x="4482886" y="2390215"/>
            <a:ext cx="2586135" cy="2716422"/>
            <a:chOff x="5535563" y="1343579"/>
            <a:chExt cx="2438047" cy="2560874"/>
          </a:xfrm>
        </p:grpSpPr>
        <p:pic>
          <p:nvPicPr>
            <p:cNvPr id="26" name="Picture 25"/>
            <p:cNvPicPr>
              <a:picLocks noChangeAspect="1"/>
            </p:cNvPicPr>
            <p:nvPr/>
          </p:nvPicPr>
          <p:blipFill>
            <a:blip r:embed="rId3"/>
            <a:stretch>
              <a:fillRect/>
            </a:stretch>
          </p:blipFill>
          <p:spPr>
            <a:xfrm>
              <a:off x="5535563" y="1978974"/>
              <a:ext cx="2438047" cy="1856615"/>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nvGrpSpPr>
          <p:cNvPr id="41" name="Group 40"/>
          <p:cNvGrpSpPr/>
          <p:nvPr/>
        </p:nvGrpSpPr>
        <p:grpSpPr>
          <a:xfrm>
            <a:off x="4319726" y="4247030"/>
            <a:ext cx="2586135" cy="2716422"/>
            <a:chOff x="5535563" y="1343579"/>
            <a:chExt cx="2438047" cy="2560874"/>
          </a:xfrm>
        </p:grpSpPr>
        <p:pic>
          <p:nvPicPr>
            <p:cNvPr id="48" name="Picture 47"/>
            <p:cNvPicPr>
              <a:picLocks noChangeAspect="1"/>
            </p:cNvPicPr>
            <p:nvPr/>
          </p:nvPicPr>
          <p:blipFill>
            <a:blip r:embed="rId3"/>
            <a:stretch>
              <a:fillRect/>
            </a:stretch>
          </p:blipFill>
          <p:spPr>
            <a:xfrm>
              <a:off x="5535563" y="1978974"/>
              <a:ext cx="2438047" cy="1856615"/>
            </a:xfrm>
            <a:prstGeom prst="rect">
              <a:avLst/>
            </a:prstGeom>
          </p:spPr>
        </p:pic>
        <p:pic>
          <p:nvPicPr>
            <p:cNvPr id="49" name="Picture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nvGrpSpPr>
          <p:cNvPr id="60" name="Group 59"/>
          <p:cNvGrpSpPr/>
          <p:nvPr/>
        </p:nvGrpSpPr>
        <p:grpSpPr>
          <a:xfrm>
            <a:off x="4483584" y="2400300"/>
            <a:ext cx="2593491" cy="2724150"/>
            <a:chOff x="8126363" y="-749732"/>
            <a:chExt cx="2438047" cy="2560874"/>
          </a:xfrm>
        </p:grpSpPr>
        <p:pic>
          <p:nvPicPr>
            <p:cNvPr id="61" name="Picture 60"/>
            <p:cNvPicPr>
              <a:picLocks noChangeAspect="1"/>
            </p:cNvPicPr>
            <p:nvPr/>
          </p:nvPicPr>
          <p:blipFill>
            <a:blip r:embed="rId5"/>
            <a:stretch>
              <a:fillRect/>
            </a:stretch>
          </p:blipFill>
          <p:spPr>
            <a:xfrm>
              <a:off x="8126363" y="-133737"/>
              <a:ext cx="2438047" cy="1856615"/>
            </a:xfrm>
            <a:prstGeom prst="rect">
              <a:avLst/>
            </a:prstGeom>
          </p:spPr>
        </p:pic>
        <p:pic>
          <p:nvPicPr>
            <p:cNvPr id="62" name="Picture 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7270" y="-749732"/>
              <a:ext cx="2388133" cy="2560874"/>
            </a:xfrm>
            <a:prstGeom prst="rect">
              <a:avLst/>
            </a:prstGeom>
          </p:spPr>
        </p:pic>
      </p:grpSp>
      <p:grpSp>
        <p:nvGrpSpPr>
          <p:cNvPr id="51" name="Group 50"/>
          <p:cNvGrpSpPr/>
          <p:nvPr/>
        </p:nvGrpSpPr>
        <p:grpSpPr>
          <a:xfrm>
            <a:off x="4674084" y="571500"/>
            <a:ext cx="2593491" cy="2724150"/>
            <a:chOff x="8126363" y="-749732"/>
            <a:chExt cx="2438047" cy="2560874"/>
          </a:xfrm>
        </p:grpSpPr>
        <p:pic>
          <p:nvPicPr>
            <p:cNvPr id="52" name="Picture 51"/>
            <p:cNvPicPr>
              <a:picLocks noChangeAspect="1"/>
            </p:cNvPicPr>
            <p:nvPr/>
          </p:nvPicPr>
          <p:blipFill>
            <a:blip r:embed="rId5"/>
            <a:stretch>
              <a:fillRect/>
            </a:stretch>
          </p:blipFill>
          <p:spPr>
            <a:xfrm>
              <a:off x="8126363" y="-133737"/>
              <a:ext cx="2438047" cy="1856615"/>
            </a:xfrm>
            <a:prstGeom prst="rect">
              <a:avLst/>
            </a:prstGeom>
          </p:spPr>
        </p:pic>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7270" y="-749732"/>
              <a:ext cx="2388133" cy="2560874"/>
            </a:xfrm>
            <a:prstGeom prst="rect">
              <a:avLst/>
            </a:prstGeom>
          </p:spPr>
        </p:pic>
      </p:grpSp>
      <p:grpSp>
        <p:nvGrpSpPr>
          <p:cNvPr id="77" name="Group 76"/>
          <p:cNvGrpSpPr/>
          <p:nvPr/>
        </p:nvGrpSpPr>
        <p:grpSpPr>
          <a:xfrm>
            <a:off x="4321521" y="4258495"/>
            <a:ext cx="2593491" cy="2724150"/>
            <a:chOff x="8126363" y="-749732"/>
            <a:chExt cx="2438047" cy="2560874"/>
          </a:xfrm>
        </p:grpSpPr>
        <p:pic>
          <p:nvPicPr>
            <p:cNvPr id="84" name="Picture 83"/>
            <p:cNvPicPr>
              <a:picLocks noChangeAspect="1"/>
            </p:cNvPicPr>
            <p:nvPr/>
          </p:nvPicPr>
          <p:blipFill>
            <a:blip r:embed="rId5"/>
            <a:stretch>
              <a:fillRect/>
            </a:stretch>
          </p:blipFill>
          <p:spPr>
            <a:xfrm>
              <a:off x="8126363" y="-133737"/>
              <a:ext cx="2438047" cy="1856615"/>
            </a:xfrm>
            <a:prstGeom prst="rect">
              <a:avLst/>
            </a:prstGeom>
          </p:spPr>
        </p:pic>
        <p:pic>
          <p:nvPicPr>
            <p:cNvPr id="85" name="Picture 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7270" y="-749732"/>
              <a:ext cx="2388133" cy="2560874"/>
            </a:xfrm>
            <a:prstGeom prst="rect">
              <a:avLst/>
            </a:prstGeom>
          </p:spPr>
        </p:pic>
      </p:grpSp>
      <p:sp>
        <p:nvSpPr>
          <p:cNvPr id="4" name="TextBox 3"/>
          <p:cNvSpPr txBox="1"/>
          <p:nvPr/>
        </p:nvSpPr>
        <p:spPr>
          <a:xfrm>
            <a:off x="581025" y="276225"/>
            <a:ext cx="3600450" cy="1323439"/>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Virtual Machine management</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15" name="Group 14"/>
          <p:cNvGrpSpPr/>
          <p:nvPr/>
        </p:nvGrpSpPr>
        <p:grpSpPr>
          <a:xfrm>
            <a:off x="6167340" y="1533525"/>
            <a:ext cx="2586135" cy="2716422"/>
            <a:chOff x="5535563" y="1343579"/>
            <a:chExt cx="2438047" cy="2560874"/>
          </a:xfrm>
        </p:grpSpPr>
        <p:pic>
          <p:nvPicPr>
            <p:cNvPr id="16" name="Picture 15"/>
            <p:cNvPicPr>
              <a:picLocks noChangeAspect="1"/>
            </p:cNvPicPr>
            <p:nvPr/>
          </p:nvPicPr>
          <p:blipFill>
            <a:blip r:embed="rId3"/>
            <a:stretch>
              <a:fillRect/>
            </a:stretch>
          </p:blipFill>
          <p:spPr>
            <a:xfrm>
              <a:off x="5535563" y="1978974"/>
              <a:ext cx="2438047" cy="1856615"/>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nvGrpSpPr>
          <p:cNvPr id="23" name="Group 22"/>
          <p:cNvGrpSpPr/>
          <p:nvPr/>
        </p:nvGrpSpPr>
        <p:grpSpPr>
          <a:xfrm>
            <a:off x="5978311" y="3380815"/>
            <a:ext cx="2586135" cy="2716422"/>
            <a:chOff x="5535563" y="1343579"/>
            <a:chExt cx="2438047" cy="2560874"/>
          </a:xfrm>
        </p:grpSpPr>
        <p:pic>
          <p:nvPicPr>
            <p:cNvPr id="24" name="Picture 23"/>
            <p:cNvPicPr>
              <a:picLocks noChangeAspect="1"/>
            </p:cNvPicPr>
            <p:nvPr/>
          </p:nvPicPr>
          <p:blipFill>
            <a:blip r:embed="rId3"/>
            <a:stretch>
              <a:fillRect/>
            </a:stretch>
          </p:blipFill>
          <p:spPr>
            <a:xfrm>
              <a:off x="5535563" y="1978974"/>
              <a:ext cx="2438047" cy="1856615"/>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nvGrpSpPr>
          <p:cNvPr id="42" name="Group 41"/>
          <p:cNvGrpSpPr/>
          <p:nvPr/>
        </p:nvGrpSpPr>
        <p:grpSpPr>
          <a:xfrm>
            <a:off x="5805626" y="5228105"/>
            <a:ext cx="2586135" cy="2716422"/>
            <a:chOff x="5535563" y="1343579"/>
            <a:chExt cx="2438047" cy="2560874"/>
          </a:xfrm>
        </p:grpSpPr>
        <p:pic>
          <p:nvPicPr>
            <p:cNvPr id="46" name="Picture 45"/>
            <p:cNvPicPr>
              <a:picLocks noChangeAspect="1"/>
            </p:cNvPicPr>
            <p:nvPr/>
          </p:nvPicPr>
          <p:blipFill>
            <a:blip r:embed="rId3"/>
            <a:stretch>
              <a:fillRect/>
            </a:stretch>
          </p:blipFill>
          <p:spPr>
            <a:xfrm>
              <a:off x="5535563" y="1978974"/>
              <a:ext cx="2438047" cy="1856615"/>
            </a:xfrm>
            <a:prstGeom prst="rect">
              <a:avLst/>
            </a:prstGeom>
          </p:spPr>
        </p:pic>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nvGrpSpPr>
          <p:cNvPr id="43" name="Group 42"/>
          <p:cNvGrpSpPr/>
          <p:nvPr/>
        </p:nvGrpSpPr>
        <p:grpSpPr>
          <a:xfrm>
            <a:off x="7301051" y="6218705"/>
            <a:ext cx="2586135" cy="2716422"/>
            <a:chOff x="5535563" y="1343579"/>
            <a:chExt cx="2438047" cy="2560874"/>
          </a:xfrm>
        </p:grpSpPr>
        <p:pic>
          <p:nvPicPr>
            <p:cNvPr id="44" name="Picture 43"/>
            <p:cNvPicPr>
              <a:picLocks noChangeAspect="1"/>
            </p:cNvPicPr>
            <p:nvPr/>
          </p:nvPicPr>
          <p:blipFill>
            <a:blip r:embed="rId3"/>
            <a:stretch>
              <a:fillRect/>
            </a:stretch>
          </p:blipFill>
          <p:spPr>
            <a:xfrm>
              <a:off x="5535563" y="1978974"/>
              <a:ext cx="2438047" cy="1856615"/>
            </a:xfrm>
            <a:prstGeom prst="rect">
              <a:avLst/>
            </a:prstGeom>
          </p:spPr>
        </p:pic>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70" y="1343579"/>
              <a:ext cx="2388133" cy="2560874"/>
            </a:xfrm>
            <a:prstGeom prst="rect">
              <a:avLst/>
            </a:prstGeom>
          </p:spPr>
        </p:pic>
      </p:grpSp>
      <p:grpSp>
        <p:nvGrpSpPr>
          <p:cNvPr id="78" name="Group 77"/>
          <p:cNvGrpSpPr/>
          <p:nvPr/>
        </p:nvGrpSpPr>
        <p:grpSpPr>
          <a:xfrm>
            <a:off x="5807421" y="5239570"/>
            <a:ext cx="2593491" cy="2724150"/>
            <a:chOff x="8126363" y="-749732"/>
            <a:chExt cx="2438047" cy="2560874"/>
          </a:xfrm>
        </p:grpSpPr>
        <p:pic>
          <p:nvPicPr>
            <p:cNvPr id="82" name="Picture 81"/>
            <p:cNvPicPr>
              <a:picLocks noChangeAspect="1"/>
            </p:cNvPicPr>
            <p:nvPr/>
          </p:nvPicPr>
          <p:blipFill>
            <a:blip r:embed="rId5"/>
            <a:stretch>
              <a:fillRect/>
            </a:stretch>
          </p:blipFill>
          <p:spPr>
            <a:xfrm>
              <a:off x="8126363" y="-133737"/>
              <a:ext cx="2438047" cy="1856615"/>
            </a:xfrm>
            <a:prstGeom prst="rect">
              <a:avLst/>
            </a:prstGeom>
          </p:spPr>
        </p:pic>
        <p:pic>
          <p:nvPicPr>
            <p:cNvPr id="83" name="Picture 8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7270" y="-749732"/>
              <a:ext cx="2388133" cy="2560874"/>
            </a:xfrm>
            <a:prstGeom prst="rect">
              <a:avLst/>
            </a:prstGeom>
          </p:spPr>
        </p:pic>
      </p:grpSp>
      <p:grpSp>
        <p:nvGrpSpPr>
          <p:cNvPr id="54" name="Group 53"/>
          <p:cNvGrpSpPr/>
          <p:nvPr/>
        </p:nvGrpSpPr>
        <p:grpSpPr>
          <a:xfrm>
            <a:off x="6159984" y="1552575"/>
            <a:ext cx="2593491" cy="2724150"/>
            <a:chOff x="8126363" y="-749732"/>
            <a:chExt cx="2438047" cy="2560874"/>
          </a:xfrm>
        </p:grpSpPr>
        <p:pic>
          <p:nvPicPr>
            <p:cNvPr id="55" name="Picture 54"/>
            <p:cNvPicPr>
              <a:picLocks noChangeAspect="1"/>
            </p:cNvPicPr>
            <p:nvPr/>
          </p:nvPicPr>
          <p:blipFill>
            <a:blip r:embed="rId5"/>
            <a:stretch>
              <a:fillRect/>
            </a:stretch>
          </p:blipFill>
          <p:spPr>
            <a:xfrm>
              <a:off x="8126363" y="-133737"/>
              <a:ext cx="2438047" cy="1856615"/>
            </a:xfrm>
            <a:prstGeom prst="rect">
              <a:avLst/>
            </a:prstGeom>
          </p:spPr>
        </p:pic>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7270" y="-749732"/>
              <a:ext cx="2388133" cy="2560874"/>
            </a:xfrm>
            <a:prstGeom prst="rect">
              <a:avLst/>
            </a:prstGeom>
          </p:spPr>
        </p:pic>
      </p:grpSp>
      <p:grpSp>
        <p:nvGrpSpPr>
          <p:cNvPr id="63" name="Group 62"/>
          <p:cNvGrpSpPr/>
          <p:nvPr/>
        </p:nvGrpSpPr>
        <p:grpSpPr>
          <a:xfrm>
            <a:off x="5979009" y="3390900"/>
            <a:ext cx="2593491" cy="2724150"/>
            <a:chOff x="8126363" y="-749732"/>
            <a:chExt cx="2438047" cy="2560874"/>
          </a:xfrm>
        </p:grpSpPr>
        <p:pic>
          <p:nvPicPr>
            <p:cNvPr id="64" name="Picture 63"/>
            <p:cNvPicPr>
              <a:picLocks noChangeAspect="1"/>
            </p:cNvPicPr>
            <p:nvPr/>
          </p:nvPicPr>
          <p:blipFill>
            <a:blip r:embed="rId5"/>
            <a:stretch>
              <a:fillRect/>
            </a:stretch>
          </p:blipFill>
          <p:spPr>
            <a:xfrm>
              <a:off x="8126363" y="-133737"/>
              <a:ext cx="2438047" cy="1856615"/>
            </a:xfrm>
            <a:prstGeom prst="rect">
              <a:avLst/>
            </a:prstGeom>
          </p:spPr>
        </p:pic>
        <p:pic>
          <p:nvPicPr>
            <p:cNvPr id="65" name="Picture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7270" y="-749732"/>
              <a:ext cx="2388133" cy="2560874"/>
            </a:xfrm>
            <a:prstGeom prst="rect">
              <a:avLst/>
            </a:prstGeom>
          </p:spPr>
        </p:pic>
      </p:grpSp>
      <p:pic>
        <p:nvPicPr>
          <p:cNvPr id="86" name="Picture 85"/>
          <p:cNvPicPr>
            <a:picLocks noChangeAspect="1"/>
          </p:cNvPicPr>
          <p:nvPr/>
        </p:nvPicPr>
        <p:blipFill>
          <a:blip r:embed="rId6"/>
          <a:stretch>
            <a:fillRect/>
          </a:stretch>
        </p:blipFill>
        <p:spPr>
          <a:xfrm>
            <a:off x="6609503" y="0"/>
            <a:ext cx="5582498" cy="3614057"/>
          </a:xfrm>
          <a:prstGeom prst="rect">
            <a:avLst/>
          </a:prstGeom>
        </p:spPr>
      </p:pic>
      <p:pic>
        <p:nvPicPr>
          <p:cNvPr id="88" name="Picture 87"/>
          <p:cNvPicPr>
            <a:picLocks noChangeAspect="1"/>
          </p:cNvPicPr>
          <p:nvPr/>
        </p:nvPicPr>
        <p:blipFill>
          <a:blip r:embed="rId7"/>
          <a:stretch>
            <a:fillRect/>
          </a:stretch>
        </p:blipFill>
        <p:spPr>
          <a:xfrm>
            <a:off x="10699272" y="1800295"/>
            <a:ext cx="953908" cy="652674"/>
          </a:xfrm>
          <a:prstGeom prst="rect">
            <a:avLst/>
          </a:prstGeom>
        </p:spPr>
      </p:pic>
      <p:pic>
        <p:nvPicPr>
          <p:cNvPr id="90" name="Picture 89"/>
          <p:cNvPicPr>
            <a:picLocks noChangeAspect="1"/>
          </p:cNvPicPr>
          <p:nvPr/>
        </p:nvPicPr>
        <p:blipFill>
          <a:blip r:embed="rId8"/>
          <a:stretch>
            <a:fillRect/>
          </a:stretch>
        </p:blipFill>
        <p:spPr>
          <a:xfrm>
            <a:off x="8346597" y="1972297"/>
            <a:ext cx="1518750" cy="978750"/>
          </a:xfrm>
          <a:prstGeom prst="rect">
            <a:avLst/>
          </a:prstGeom>
        </p:spPr>
      </p:pic>
      <p:pic>
        <p:nvPicPr>
          <p:cNvPr id="2" name="Picture 1"/>
          <p:cNvPicPr>
            <a:picLocks noChangeAspect="1"/>
          </p:cNvPicPr>
          <p:nvPr/>
        </p:nvPicPr>
        <p:blipFill>
          <a:blip r:embed="rId9"/>
          <a:stretch>
            <a:fillRect/>
          </a:stretch>
        </p:blipFill>
        <p:spPr>
          <a:xfrm>
            <a:off x="7105305" y="2717528"/>
            <a:ext cx="450404" cy="498662"/>
          </a:xfrm>
          <a:prstGeom prst="rect">
            <a:avLst/>
          </a:prstGeom>
        </p:spPr>
      </p:pic>
      <p:pic>
        <p:nvPicPr>
          <p:cNvPr id="3" name="Picture 2"/>
          <p:cNvPicPr>
            <a:picLocks noChangeAspect="1"/>
          </p:cNvPicPr>
          <p:nvPr/>
        </p:nvPicPr>
        <p:blipFill>
          <a:blip r:embed="rId10"/>
          <a:stretch>
            <a:fillRect/>
          </a:stretch>
        </p:blipFill>
        <p:spPr>
          <a:xfrm>
            <a:off x="3942946" y="2593082"/>
            <a:ext cx="496066" cy="504198"/>
          </a:xfrm>
          <a:prstGeom prst="rect">
            <a:avLst/>
          </a:prstGeom>
        </p:spPr>
      </p:pic>
      <p:pic>
        <p:nvPicPr>
          <p:cNvPr id="91" name="Picture 90"/>
          <p:cNvPicPr>
            <a:picLocks noChangeAspect="1"/>
          </p:cNvPicPr>
          <p:nvPr/>
        </p:nvPicPr>
        <p:blipFill>
          <a:blip r:embed="rId9"/>
          <a:stretch>
            <a:fillRect/>
          </a:stretch>
        </p:blipFill>
        <p:spPr>
          <a:xfrm>
            <a:off x="5599999" y="1726296"/>
            <a:ext cx="450404" cy="498662"/>
          </a:xfrm>
          <a:prstGeom prst="rect">
            <a:avLst/>
          </a:prstGeom>
        </p:spPr>
      </p:pic>
      <p:pic>
        <p:nvPicPr>
          <p:cNvPr id="96" name="Picture 95"/>
          <p:cNvPicPr>
            <a:picLocks noChangeAspect="1"/>
          </p:cNvPicPr>
          <p:nvPr/>
        </p:nvPicPr>
        <p:blipFill>
          <a:blip r:embed="rId10"/>
          <a:stretch>
            <a:fillRect/>
          </a:stretch>
        </p:blipFill>
        <p:spPr>
          <a:xfrm>
            <a:off x="5428649" y="3585271"/>
            <a:ext cx="496066" cy="504198"/>
          </a:xfrm>
          <a:prstGeom prst="rect">
            <a:avLst/>
          </a:prstGeom>
        </p:spPr>
      </p:pic>
      <p:pic>
        <p:nvPicPr>
          <p:cNvPr id="97" name="Picture 96"/>
          <p:cNvPicPr>
            <a:picLocks noChangeAspect="1"/>
          </p:cNvPicPr>
          <p:nvPr/>
        </p:nvPicPr>
        <p:blipFill>
          <a:blip r:embed="rId10"/>
          <a:stretch>
            <a:fillRect/>
          </a:stretch>
        </p:blipFill>
        <p:spPr>
          <a:xfrm>
            <a:off x="6914642" y="4565437"/>
            <a:ext cx="496066" cy="504198"/>
          </a:xfrm>
          <a:prstGeom prst="rect">
            <a:avLst/>
          </a:prstGeom>
        </p:spPr>
      </p:pic>
      <p:pic>
        <p:nvPicPr>
          <p:cNvPr id="7" name="Picture 6"/>
          <p:cNvPicPr>
            <a:picLocks noChangeAspect="1"/>
          </p:cNvPicPr>
          <p:nvPr/>
        </p:nvPicPr>
        <p:blipFill>
          <a:blip r:embed="rId11"/>
          <a:stretch>
            <a:fillRect/>
          </a:stretch>
        </p:blipFill>
        <p:spPr>
          <a:xfrm>
            <a:off x="713411" y="2451056"/>
            <a:ext cx="517270" cy="532944"/>
          </a:xfrm>
          <a:prstGeom prst="rect">
            <a:avLst/>
          </a:prstGeom>
        </p:spPr>
      </p:pic>
      <p:pic>
        <p:nvPicPr>
          <p:cNvPr id="98" name="Picture 97"/>
          <p:cNvPicPr>
            <a:picLocks noChangeAspect="1"/>
          </p:cNvPicPr>
          <p:nvPr/>
        </p:nvPicPr>
        <p:blipFill>
          <a:blip r:embed="rId11"/>
          <a:stretch>
            <a:fillRect/>
          </a:stretch>
        </p:blipFill>
        <p:spPr>
          <a:xfrm>
            <a:off x="2213599" y="3422797"/>
            <a:ext cx="517270" cy="532944"/>
          </a:xfrm>
          <a:prstGeom prst="rect">
            <a:avLst/>
          </a:prstGeom>
        </p:spPr>
      </p:pic>
      <p:pic>
        <p:nvPicPr>
          <p:cNvPr id="99" name="Picture 98"/>
          <p:cNvPicPr>
            <a:picLocks noChangeAspect="1"/>
          </p:cNvPicPr>
          <p:nvPr/>
        </p:nvPicPr>
        <p:blipFill>
          <a:blip r:embed="rId11"/>
          <a:stretch>
            <a:fillRect/>
          </a:stretch>
        </p:blipFill>
        <p:spPr>
          <a:xfrm>
            <a:off x="3702360" y="4424327"/>
            <a:ext cx="517270" cy="532944"/>
          </a:xfrm>
          <a:prstGeom prst="rect">
            <a:avLst/>
          </a:prstGeom>
        </p:spPr>
      </p:pic>
      <p:pic>
        <p:nvPicPr>
          <p:cNvPr id="100" name="Picture 99"/>
          <p:cNvPicPr>
            <a:picLocks noChangeAspect="1"/>
          </p:cNvPicPr>
          <p:nvPr/>
        </p:nvPicPr>
        <p:blipFill>
          <a:blip r:embed="rId11"/>
          <a:stretch>
            <a:fillRect/>
          </a:stretch>
        </p:blipFill>
        <p:spPr>
          <a:xfrm>
            <a:off x="5242729" y="5396258"/>
            <a:ext cx="517270" cy="532944"/>
          </a:xfrm>
          <a:prstGeom prst="rect">
            <a:avLst/>
          </a:prstGeom>
        </p:spPr>
      </p:pic>
      <p:pic>
        <p:nvPicPr>
          <p:cNvPr id="101" name="Picture 100"/>
          <p:cNvPicPr>
            <a:picLocks noChangeAspect="1"/>
          </p:cNvPicPr>
          <p:nvPr/>
        </p:nvPicPr>
        <p:blipFill>
          <a:blip r:embed="rId11"/>
          <a:stretch>
            <a:fillRect/>
          </a:stretch>
        </p:blipFill>
        <p:spPr>
          <a:xfrm>
            <a:off x="6715269" y="6375974"/>
            <a:ext cx="517270" cy="532944"/>
          </a:xfrm>
          <a:prstGeom prst="rect">
            <a:avLst/>
          </a:prstGeom>
        </p:spPr>
      </p:pic>
      <p:grpSp>
        <p:nvGrpSpPr>
          <p:cNvPr id="5" name="Group 4"/>
          <p:cNvGrpSpPr/>
          <p:nvPr/>
        </p:nvGrpSpPr>
        <p:grpSpPr>
          <a:xfrm>
            <a:off x="9657685" y="136411"/>
            <a:ext cx="1357317" cy="1917479"/>
            <a:chOff x="9657685" y="136411"/>
            <a:chExt cx="1357317" cy="1917479"/>
          </a:xfrm>
        </p:grpSpPr>
        <p:pic>
          <p:nvPicPr>
            <p:cNvPr id="81" name="Picture 80"/>
            <p:cNvPicPr>
              <a:picLocks noChangeAspect="1"/>
            </p:cNvPicPr>
            <p:nvPr/>
          </p:nvPicPr>
          <p:blipFill>
            <a:blip r:embed="rId12"/>
            <a:stretch>
              <a:fillRect/>
            </a:stretch>
          </p:blipFill>
          <p:spPr>
            <a:xfrm>
              <a:off x="9797143" y="956100"/>
              <a:ext cx="455212" cy="748898"/>
            </a:xfrm>
            <a:prstGeom prst="rect">
              <a:avLst/>
            </a:prstGeom>
          </p:spPr>
        </p:pic>
        <p:pic>
          <p:nvPicPr>
            <p:cNvPr id="92" name="Picture 91"/>
            <p:cNvPicPr>
              <a:picLocks noChangeAspect="1"/>
            </p:cNvPicPr>
            <p:nvPr/>
          </p:nvPicPr>
          <p:blipFill>
            <a:blip r:embed="rId13"/>
            <a:stretch>
              <a:fillRect/>
            </a:stretch>
          </p:blipFill>
          <p:spPr>
            <a:xfrm>
              <a:off x="9657685" y="136411"/>
              <a:ext cx="1357317" cy="1917479"/>
            </a:xfrm>
            <a:prstGeom prst="rect">
              <a:avLst/>
            </a:prstGeom>
          </p:spPr>
        </p:pic>
        <p:pic>
          <p:nvPicPr>
            <p:cNvPr id="93" name="Picture 92"/>
            <p:cNvPicPr>
              <a:picLocks noChangeAspect="1"/>
            </p:cNvPicPr>
            <p:nvPr/>
          </p:nvPicPr>
          <p:blipFill>
            <a:blip r:embed="rId14"/>
            <a:stretch>
              <a:fillRect/>
            </a:stretch>
          </p:blipFill>
          <p:spPr>
            <a:xfrm>
              <a:off x="9706844" y="180729"/>
              <a:ext cx="1258625" cy="1826095"/>
            </a:xfrm>
            <a:prstGeom prst="rect">
              <a:avLst/>
            </a:prstGeom>
          </p:spPr>
        </p:pic>
        <p:pic>
          <p:nvPicPr>
            <p:cNvPr id="94" name="Picture 93"/>
            <p:cNvPicPr>
              <a:picLocks noChangeAspect="1"/>
            </p:cNvPicPr>
            <p:nvPr/>
          </p:nvPicPr>
          <p:blipFill>
            <a:blip r:embed="rId12"/>
            <a:stretch>
              <a:fillRect/>
            </a:stretch>
          </p:blipFill>
          <p:spPr>
            <a:xfrm>
              <a:off x="9797143" y="956100"/>
              <a:ext cx="455212" cy="748898"/>
            </a:xfrm>
            <a:prstGeom prst="rect">
              <a:avLst/>
            </a:prstGeom>
          </p:spPr>
        </p:pic>
      </p:grpSp>
    </p:spTree>
    <p:extLst>
      <p:ext uri="{BB962C8B-B14F-4D97-AF65-F5344CB8AC3E}">
        <p14:creationId xmlns:p14="http://schemas.microsoft.com/office/powerpoint/2010/main" val="3947343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down)">
                                      <p:cBhvr>
                                        <p:cTn id="7" dur="500"/>
                                        <p:tgtEl>
                                          <p:spTgt spid="9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250"/>
                                        <p:tgtEl>
                                          <p:spTgt spid="51"/>
                                        </p:tgtEl>
                                      </p:cBhvr>
                                    </p:animEffect>
                                  </p:childTnLst>
                                </p:cTn>
                              </p:par>
                              <p:par>
                                <p:cTn id="12" presetID="10" presetClass="exit" presetSubtype="0" fill="hold" nodeType="withEffect">
                                  <p:stCondLst>
                                    <p:cond delay="0"/>
                                  </p:stCondLst>
                                  <p:childTnLst>
                                    <p:animEffect transition="out" filter="fade">
                                      <p:cBhvr>
                                        <p:cTn id="13" dur="250"/>
                                        <p:tgtEl>
                                          <p:spTgt spid="14"/>
                                        </p:tgtEl>
                                      </p:cBhvr>
                                    </p:animEffect>
                                    <p:set>
                                      <p:cBhvr>
                                        <p:cTn id="14" dur="1" fill="hold">
                                          <p:stCondLst>
                                            <p:cond delay="249"/>
                                          </p:stCondLst>
                                        </p:cTn>
                                        <p:tgtEl>
                                          <p:spTgt spid="14"/>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250"/>
                                        <p:tgtEl>
                                          <p:spTgt spid="91"/>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250"/>
                                        <p:tgtEl>
                                          <p:spTgt spid="69"/>
                                        </p:tgtEl>
                                      </p:cBhvr>
                                    </p:animEffect>
                                  </p:childTnLst>
                                </p:cTn>
                              </p:par>
                              <p:par>
                                <p:cTn id="22" presetID="10" presetClass="exit" presetSubtype="0" fill="hold" nodeType="withEffect">
                                  <p:stCondLst>
                                    <p:cond delay="0"/>
                                  </p:stCondLst>
                                  <p:childTnLst>
                                    <p:animEffect transition="out" filter="fade">
                                      <p:cBhvr>
                                        <p:cTn id="23" dur="250"/>
                                        <p:tgtEl>
                                          <p:spTgt spid="33"/>
                                        </p:tgtEl>
                                      </p:cBhvr>
                                    </p:animEffect>
                                    <p:set>
                                      <p:cBhvr>
                                        <p:cTn id="24" dur="1" fill="hold">
                                          <p:stCondLst>
                                            <p:cond delay="249"/>
                                          </p:stCondLst>
                                        </p:cTn>
                                        <p:tgtEl>
                                          <p:spTgt spid="33"/>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fade">
                                      <p:cBhvr>
                                        <p:cTn id="27" dur="250"/>
                                        <p:tgtEl>
                                          <p:spTgt spid="99"/>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250"/>
                                        <p:tgtEl>
                                          <p:spTgt spid="60"/>
                                        </p:tgtEl>
                                      </p:cBhvr>
                                    </p:animEffect>
                                  </p:childTnLst>
                                </p:cTn>
                              </p:par>
                              <p:par>
                                <p:cTn id="32" presetID="10" presetClass="exit" presetSubtype="0" fill="hold" nodeType="withEffect">
                                  <p:stCondLst>
                                    <p:cond delay="0"/>
                                  </p:stCondLst>
                                  <p:childTnLst>
                                    <p:animEffect transition="out" filter="fade">
                                      <p:cBhvr>
                                        <p:cTn id="33" dur="250"/>
                                        <p:tgtEl>
                                          <p:spTgt spid="22"/>
                                        </p:tgtEl>
                                      </p:cBhvr>
                                    </p:animEffect>
                                    <p:set>
                                      <p:cBhvr>
                                        <p:cTn id="34" dur="1" fill="hold">
                                          <p:stCondLst>
                                            <p:cond delay="249"/>
                                          </p:stCondLst>
                                        </p:cTn>
                                        <p:tgtEl>
                                          <p:spTgt spid="22"/>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250"/>
                                        <p:tgtEl>
                                          <p:spTgt spid="96"/>
                                        </p:tgtEl>
                                      </p:cBhvr>
                                    </p:animEffect>
                                  </p:childTnLst>
                                </p:cTn>
                              </p:par>
                            </p:childTnLst>
                          </p:cTn>
                        </p:par>
                        <p:par>
                          <p:cTn id="38" fill="hold">
                            <p:stCondLst>
                              <p:cond delay="1250"/>
                            </p:stCondLst>
                            <p:childTnLst>
                              <p:par>
                                <p:cTn id="39" presetID="10" presetClass="entr" presetSubtype="0" fill="hold" nodeType="after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250"/>
                                        <p:tgtEl>
                                          <p:spTgt spid="57"/>
                                        </p:tgtEl>
                                      </p:cBhvr>
                                    </p:animEffect>
                                  </p:childTnLst>
                                </p:cTn>
                              </p:par>
                              <p:par>
                                <p:cTn id="42" presetID="10" presetClass="exit" presetSubtype="0" fill="hold" nodeType="withEffect">
                                  <p:stCondLst>
                                    <p:cond delay="0"/>
                                  </p:stCondLst>
                                  <p:childTnLst>
                                    <p:animEffect transition="out" filter="fade">
                                      <p:cBhvr>
                                        <p:cTn id="43" dur="250"/>
                                        <p:tgtEl>
                                          <p:spTgt spid="21"/>
                                        </p:tgtEl>
                                      </p:cBhvr>
                                    </p:animEffect>
                                    <p:set>
                                      <p:cBhvr>
                                        <p:cTn id="44" dur="1" fill="hold">
                                          <p:stCondLst>
                                            <p:cond delay="249"/>
                                          </p:stCondLst>
                                        </p:cTn>
                                        <p:tgtEl>
                                          <p:spTgt spid="21"/>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250"/>
                                        <p:tgtEl>
                                          <p:spTgt spid="3"/>
                                        </p:tgtEl>
                                      </p:cBhvr>
                                    </p:animEffect>
                                  </p:childTnLst>
                                </p:cTn>
                              </p:par>
                            </p:childTnLst>
                          </p:cTn>
                        </p:par>
                        <p:par>
                          <p:cTn id="48" fill="hold">
                            <p:stCondLst>
                              <p:cond delay="1500"/>
                            </p:stCondLst>
                            <p:childTnLst>
                              <p:par>
                                <p:cTn id="49" presetID="10" presetClass="entr" presetSubtype="0" fill="hold" nodeType="after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fade">
                                      <p:cBhvr>
                                        <p:cTn id="51" dur="250"/>
                                        <p:tgtEl>
                                          <p:spTgt spid="67"/>
                                        </p:tgtEl>
                                      </p:cBhvr>
                                    </p:animEffect>
                                  </p:childTnLst>
                                </p:cTn>
                              </p:par>
                              <p:par>
                                <p:cTn id="52" presetID="10" presetClass="exit" presetSubtype="0" fill="hold" nodeType="withEffect">
                                  <p:stCondLst>
                                    <p:cond delay="0"/>
                                  </p:stCondLst>
                                  <p:childTnLst>
                                    <p:animEffect transition="out" filter="fade">
                                      <p:cBhvr>
                                        <p:cTn id="53" dur="250"/>
                                        <p:tgtEl>
                                          <p:spTgt spid="31"/>
                                        </p:tgtEl>
                                      </p:cBhvr>
                                    </p:animEffect>
                                    <p:set>
                                      <p:cBhvr>
                                        <p:cTn id="54" dur="1" fill="hold">
                                          <p:stCondLst>
                                            <p:cond delay="249"/>
                                          </p:stCondLst>
                                        </p:cTn>
                                        <p:tgtEl>
                                          <p:spTgt spid="31"/>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250"/>
                                        <p:tgtEl>
                                          <p:spTgt spid="7"/>
                                        </p:tgtEl>
                                      </p:cBhvr>
                                    </p:animEffect>
                                  </p:childTnLst>
                                </p:cTn>
                              </p:par>
                            </p:childTnLst>
                          </p:cTn>
                        </p:par>
                        <p:par>
                          <p:cTn id="58" fill="hold">
                            <p:stCondLst>
                              <p:cond delay="1750"/>
                            </p:stCondLst>
                            <p:childTnLst>
                              <p:par>
                                <p:cTn id="59" presetID="10" presetClass="entr" presetSubtype="0" fill="hold"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250"/>
                                        <p:tgtEl>
                                          <p:spTgt spid="54"/>
                                        </p:tgtEl>
                                      </p:cBhvr>
                                    </p:animEffect>
                                  </p:childTnLst>
                                </p:cTn>
                              </p:par>
                              <p:par>
                                <p:cTn id="62" presetID="10" presetClass="exit" presetSubtype="0" fill="hold" nodeType="withEffect">
                                  <p:stCondLst>
                                    <p:cond delay="0"/>
                                  </p:stCondLst>
                                  <p:childTnLst>
                                    <p:animEffect transition="out" filter="fade">
                                      <p:cBhvr>
                                        <p:cTn id="63" dur="250"/>
                                        <p:tgtEl>
                                          <p:spTgt spid="15"/>
                                        </p:tgtEl>
                                      </p:cBhvr>
                                    </p:animEffect>
                                    <p:set>
                                      <p:cBhvr>
                                        <p:cTn id="64" dur="1" fill="hold">
                                          <p:stCondLst>
                                            <p:cond delay="249"/>
                                          </p:stCondLst>
                                        </p:cTn>
                                        <p:tgtEl>
                                          <p:spTgt spid="15"/>
                                        </p:tgtEl>
                                        <p:attrNameLst>
                                          <p:attrName>style.visibility</p:attrName>
                                        </p:attrNameLst>
                                      </p:cBhvr>
                                      <p:to>
                                        <p:strVal val="hidden"/>
                                      </p:to>
                                    </p:set>
                                  </p:childTnLst>
                                </p:cTn>
                              </p:par>
                              <p:par>
                                <p:cTn id="65" presetID="10" presetClass="entr" presetSubtype="0" fill="hold" nodeType="with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250"/>
                                        <p:tgtEl>
                                          <p:spTgt spid="2"/>
                                        </p:tgtEl>
                                      </p:cBhvr>
                                    </p:animEffect>
                                  </p:childTnLst>
                                </p:cTn>
                              </p:par>
                            </p:childTnLst>
                          </p:cTn>
                        </p:par>
                        <p:par>
                          <p:cTn id="68" fill="hold">
                            <p:stCondLst>
                              <p:cond delay="2000"/>
                            </p:stCondLst>
                            <p:childTnLst>
                              <p:par>
                                <p:cTn id="69" presetID="10" presetClass="entr" presetSubtype="0" fill="hold" nodeType="after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250"/>
                                        <p:tgtEl>
                                          <p:spTgt spid="63"/>
                                        </p:tgtEl>
                                      </p:cBhvr>
                                    </p:animEffect>
                                  </p:childTnLst>
                                </p:cTn>
                              </p:par>
                              <p:par>
                                <p:cTn id="72" presetID="10" presetClass="exit" presetSubtype="0" fill="hold" nodeType="withEffect">
                                  <p:stCondLst>
                                    <p:cond delay="0"/>
                                  </p:stCondLst>
                                  <p:childTnLst>
                                    <p:animEffect transition="out" filter="fade">
                                      <p:cBhvr>
                                        <p:cTn id="73" dur="250"/>
                                        <p:tgtEl>
                                          <p:spTgt spid="23"/>
                                        </p:tgtEl>
                                      </p:cBhvr>
                                    </p:animEffect>
                                    <p:set>
                                      <p:cBhvr>
                                        <p:cTn id="74" dur="1" fill="hold">
                                          <p:stCondLst>
                                            <p:cond delay="249"/>
                                          </p:stCondLst>
                                        </p:cTn>
                                        <p:tgtEl>
                                          <p:spTgt spid="23"/>
                                        </p:tgtEl>
                                        <p:attrNameLst>
                                          <p:attrName>style.visibility</p:attrName>
                                        </p:attrNameLst>
                                      </p:cBhvr>
                                      <p:to>
                                        <p:strVal val="hidden"/>
                                      </p:to>
                                    </p:set>
                                  </p:childTnLst>
                                </p:cTn>
                              </p:par>
                              <p:par>
                                <p:cTn id="75" presetID="10" presetClass="entr" presetSubtype="0" fill="hold" nodeType="withEffect">
                                  <p:stCondLst>
                                    <p:cond delay="0"/>
                                  </p:stCondLst>
                                  <p:childTnLst>
                                    <p:set>
                                      <p:cBhvr>
                                        <p:cTn id="76" dur="1" fill="hold">
                                          <p:stCondLst>
                                            <p:cond delay="0"/>
                                          </p:stCondLst>
                                        </p:cTn>
                                        <p:tgtEl>
                                          <p:spTgt spid="97"/>
                                        </p:tgtEl>
                                        <p:attrNameLst>
                                          <p:attrName>style.visibility</p:attrName>
                                        </p:attrNameLst>
                                      </p:cBhvr>
                                      <p:to>
                                        <p:strVal val="visible"/>
                                      </p:to>
                                    </p:set>
                                    <p:animEffect transition="in" filter="fade">
                                      <p:cBhvr>
                                        <p:cTn id="77" dur="250"/>
                                        <p:tgtEl>
                                          <p:spTgt spid="97"/>
                                        </p:tgtEl>
                                      </p:cBhvr>
                                    </p:animEffect>
                                  </p:childTnLst>
                                </p:cTn>
                              </p:par>
                            </p:childTnLst>
                          </p:cTn>
                        </p:par>
                        <p:par>
                          <p:cTn id="78" fill="hold">
                            <p:stCondLst>
                              <p:cond delay="2250"/>
                            </p:stCondLst>
                            <p:childTnLst>
                              <p:par>
                                <p:cTn id="79" presetID="10" presetClass="entr" presetSubtype="0" fill="hold" nodeType="afterEffect">
                                  <p:stCondLst>
                                    <p:cond delay="0"/>
                                  </p:stCondLst>
                                  <p:childTnLst>
                                    <p:set>
                                      <p:cBhvr>
                                        <p:cTn id="80" dur="1" fill="hold">
                                          <p:stCondLst>
                                            <p:cond delay="0"/>
                                          </p:stCondLst>
                                        </p:cTn>
                                        <p:tgtEl>
                                          <p:spTgt spid="78"/>
                                        </p:tgtEl>
                                        <p:attrNameLst>
                                          <p:attrName>style.visibility</p:attrName>
                                        </p:attrNameLst>
                                      </p:cBhvr>
                                      <p:to>
                                        <p:strVal val="visible"/>
                                      </p:to>
                                    </p:set>
                                    <p:animEffect transition="in" filter="fade">
                                      <p:cBhvr>
                                        <p:cTn id="81" dur="250"/>
                                        <p:tgtEl>
                                          <p:spTgt spid="78"/>
                                        </p:tgtEl>
                                      </p:cBhvr>
                                    </p:animEffect>
                                  </p:childTnLst>
                                </p:cTn>
                              </p:par>
                              <p:par>
                                <p:cTn id="82" presetID="10" presetClass="exit" presetSubtype="0" fill="hold" nodeType="withEffect">
                                  <p:stCondLst>
                                    <p:cond delay="0"/>
                                  </p:stCondLst>
                                  <p:childTnLst>
                                    <p:animEffect transition="out" filter="fade">
                                      <p:cBhvr>
                                        <p:cTn id="83" dur="250"/>
                                        <p:tgtEl>
                                          <p:spTgt spid="42"/>
                                        </p:tgtEl>
                                      </p:cBhvr>
                                    </p:animEffect>
                                    <p:set>
                                      <p:cBhvr>
                                        <p:cTn id="84" dur="1" fill="hold">
                                          <p:stCondLst>
                                            <p:cond delay="249"/>
                                          </p:stCondLst>
                                        </p:cTn>
                                        <p:tgtEl>
                                          <p:spTgt spid="42"/>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101"/>
                                        </p:tgtEl>
                                        <p:attrNameLst>
                                          <p:attrName>style.visibility</p:attrName>
                                        </p:attrNameLst>
                                      </p:cBhvr>
                                      <p:to>
                                        <p:strVal val="visible"/>
                                      </p:to>
                                    </p:set>
                                    <p:animEffect transition="in" filter="fade">
                                      <p:cBhvr>
                                        <p:cTn id="87" dur="250"/>
                                        <p:tgtEl>
                                          <p:spTgt spid="101"/>
                                        </p:tgtEl>
                                      </p:cBhvr>
                                    </p:animEffect>
                                  </p:childTnLst>
                                </p:cTn>
                              </p:par>
                            </p:childTnLst>
                          </p:cTn>
                        </p:par>
                        <p:par>
                          <p:cTn id="88" fill="hold">
                            <p:stCondLst>
                              <p:cond delay="2500"/>
                            </p:stCondLst>
                            <p:childTnLst>
                              <p:par>
                                <p:cTn id="89" presetID="10" presetClass="entr" presetSubtype="0" fill="hold" nodeType="afterEffect">
                                  <p:stCondLst>
                                    <p:cond delay="0"/>
                                  </p:stCondLst>
                                  <p:childTnLst>
                                    <p:set>
                                      <p:cBhvr>
                                        <p:cTn id="90" dur="1" fill="hold">
                                          <p:stCondLst>
                                            <p:cond delay="0"/>
                                          </p:stCondLst>
                                        </p:cTn>
                                        <p:tgtEl>
                                          <p:spTgt spid="77"/>
                                        </p:tgtEl>
                                        <p:attrNameLst>
                                          <p:attrName>style.visibility</p:attrName>
                                        </p:attrNameLst>
                                      </p:cBhvr>
                                      <p:to>
                                        <p:strVal val="visible"/>
                                      </p:to>
                                    </p:set>
                                    <p:animEffect transition="in" filter="fade">
                                      <p:cBhvr>
                                        <p:cTn id="91" dur="250"/>
                                        <p:tgtEl>
                                          <p:spTgt spid="77"/>
                                        </p:tgtEl>
                                      </p:cBhvr>
                                    </p:animEffect>
                                  </p:childTnLst>
                                </p:cTn>
                              </p:par>
                              <p:par>
                                <p:cTn id="92" presetID="10" presetClass="exit" presetSubtype="0" fill="hold" nodeType="withEffect">
                                  <p:stCondLst>
                                    <p:cond delay="0"/>
                                  </p:stCondLst>
                                  <p:childTnLst>
                                    <p:animEffect transition="out" filter="fade">
                                      <p:cBhvr>
                                        <p:cTn id="93" dur="250"/>
                                        <p:tgtEl>
                                          <p:spTgt spid="41"/>
                                        </p:tgtEl>
                                      </p:cBhvr>
                                    </p:animEffect>
                                    <p:set>
                                      <p:cBhvr>
                                        <p:cTn id="94" dur="1" fill="hold">
                                          <p:stCondLst>
                                            <p:cond delay="249"/>
                                          </p:stCondLst>
                                        </p:cTn>
                                        <p:tgtEl>
                                          <p:spTgt spid="41"/>
                                        </p:tgtEl>
                                        <p:attrNameLst>
                                          <p:attrName>style.visibility</p:attrName>
                                        </p:attrNameLst>
                                      </p:cBhvr>
                                      <p:to>
                                        <p:strVal val="hidden"/>
                                      </p:to>
                                    </p:set>
                                  </p:childTnLst>
                                </p:cTn>
                              </p:par>
                              <p:par>
                                <p:cTn id="95" presetID="10" presetClass="entr" presetSubtype="0" fill="hold" nodeType="withEffect">
                                  <p:stCondLst>
                                    <p:cond delay="0"/>
                                  </p:stCondLst>
                                  <p:childTnLst>
                                    <p:set>
                                      <p:cBhvr>
                                        <p:cTn id="96" dur="1" fill="hold">
                                          <p:stCondLst>
                                            <p:cond delay="0"/>
                                          </p:stCondLst>
                                        </p:cTn>
                                        <p:tgtEl>
                                          <p:spTgt spid="100"/>
                                        </p:tgtEl>
                                        <p:attrNameLst>
                                          <p:attrName>style.visibility</p:attrName>
                                        </p:attrNameLst>
                                      </p:cBhvr>
                                      <p:to>
                                        <p:strVal val="visible"/>
                                      </p:to>
                                    </p:set>
                                    <p:animEffect transition="in" filter="fade">
                                      <p:cBhvr>
                                        <p:cTn id="97" dur="250"/>
                                        <p:tgtEl>
                                          <p:spTgt spid="100"/>
                                        </p:tgtEl>
                                      </p:cBhvr>
                                    </p:animEffect>
                                  </p:childTnLst>
                                </p:cTn>
                              </p:par>
                            </p:childTnLst>
                          </p:cTn>
                        </p:par>
                        <p:par>
                          <p:cTn id="98" fill="hold">
                            <p:stCondLst>
                              <p:cond delay="2750"/>
                            </p:stCondLst>
                            <p:childTnLst>
                              <p:par>
                                <p:cTn id="99" presetID="10" presetClass="entr" presetSubtype="0" fill="hold" nodeType="afterEffect">
                                  <p:stCondLst>
                                    <p:cond delay="0"/>
                                  </p:stCondLst>
                                  <p:childTnLst>
                                    <p:set>
                                      <p:cBhvr>
                                        <p:cTn id="100" dur="1" fill="hold">
                                          <p:stCondLst>
                                            <p:cond delay="0"/>
                                          </p:stCondLst>
                                        </p:cTn>
                                        <p:tgtEl>
                                          <p:spTgt spid="68"/>
                                        </p:tgtEl>
                                        <p:attrNameLst>
                                          <p:attrName>style.visibility</p:attrName>
                                        </p:attrNameLst>
                                      </p:cBhvr>
                                      <p:to>
                                        <p:strVal val="visible"/>
                                      </p:to>
                                    </p:set>
                                    <p:animEffect transition="in" filter="fade">
                                      <p:cBhvr>
                                        <p:cTn id="101" dur="250"/>
                                        <p:tgtEl>
                                          <p:spTgt spid="68"/>
                                        </p:tgtEl>
                                      </p:cBhvr>
                                    </p:animEffect>
                                  </p:childTnLst>
                                </p:cTn>
                              </p:par>
                              <p:par>
                                <p:cTn id="102" presetID="10" presetClass="exit" presetSubtype="0" fill="hold" nodeType="withEffect">
                                  <p:stCondLst>
                                    <p:cond delay="0"/>
                                  </p:stCondLst>
                                  <p:childTnLst>
                                    <p:animEffect transition="out" filter="fade">
                                      <p:cBhvr>
                                        <p:cTn id="103" dur="250"/>
                                        <p:tgtEl>
                                          <p:spTgt spid="32"/>
                                        </p:tgtEl>
                                      </p:cBhvr>
                                    </p:animEffect>
                                    <p:set>
                                      <p:cBhvr>
                                        <p:cTn id="104" dur="1" fill="hold">
                                          <p:stCondLst>
                                            <p:cond delay="249"/>
                                          </p:stCondLst>
                                        </p:cTn>
                                        <p:tgtEl>
                                          <p:spTgt spid="32"/>
                                        </p:tgtEl>
                                        <p:attrNameLst>
                                          <p:attrName>style.visibility</p:attrName>
                                        </p:attrNameLst>
                                      </p:cBhvr>
                                      <p:to>
                                        <p:strVal val="hidden"/>
                                      </p:to>
                                    </p:set>
                                  </p:childTnLst>
                                </p:cTn>
                              </p:par>
                              <p:par>
                                <p:cTn id="105" presetID="10" presetClass="entr" presetSubtype="0" fill="hold" nodeType="withEffect">
                                  <p:stCondLst>
                                    <p:cond delay="0"/>
                                  </p:stCondLst>
                                  <p:childTnLst>
                                    <p:set>
                                      <p:cBhvr>
                                        <p:cTn id="106" dur="1" fill="hold">
                                          <p:stCondLst>
                                            <p:cond delay="0"/>
                                          </p:stCondLst>
                                        </p:cTn>
                                        <p:tgtEl>
                                          <p:spTgt spid="98"/>
                                        </p:tgtEl>
                                        <p:attrNameLst>
                                          <p:attrName>style.visibility</p:attrName>
                                        </p:attrNameLst>
                                      </p:cBhvr>
                                      <p:to>
                                        <p:strVal val="visible"/>
                                      </p:to>
                                    </p:set>
                                    <p:animEffect transition="in" filter="fade">
                                      <p:cBhvr>
                                        <p:cTn id="107" dur="25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704254"/>
            <a:ext cx="11034445" cy="2387600"/>
          </a:xfrm>
        </p:spPr>
        <p:txBody>
          <a:bodyPr>
            <a:normAutofit/>
          </a:bodyPr>
          <a:lstStyle/>
          <a:p>
            <a:r>
              <a:rPr lang="en-US" dirty="0" smtClean="0">
                <a:solidFill>
                  <a:schemeClr val="bg1"/>
                </a:solidFill>
              </a:rPr>
              <a:t>Demo: SharePoint Farm Creation</a:t>
            </a:r>
            <a:endParaRPr lang="en-US" dirty="0">
              <a:solidFill>
                <a:schemeClr val="bg1"/>
              </a:solidFill>
            </a:endParaRPr>
          </a:p>
        </p:txBody>
      </p:sp>
    </p:spTree>
    <p:extLst>
      <p:ext uri="{BB962C8B-B14F-4D97-AF65-F5344CB8AC3E}">
        <p14:creationId xmlns:p14="http://schemas.microsoft.com/office/powerpoint/2010/main" val="390936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27935" y="2038212"/>
            <a:ext cx="3962595" cy="267956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7327" y="2500132"/>
            <a:ext cx="2978483" cy="2419108"/>
          </a:xfrm>
        </p:spPr>
        <p:txBody>
          <a:bodyPr/>
          <a:lstStyle/>
          <a:p>
            <a:pPr algn="r"/>
            <a:r>
              <a:rPr lang="en-US" dirty="0" smtClean="0"/>
              <a:t>Microsoft Azure</a:t>
            </a:r>
            <a:endParaRPr lang="en-US" dirty="0"/>
          </a:p>
        </p:txBody>
      </p:sp>
      <p:sp>
        <p:nvSpPr>
          <p:cNvPr id="10" name="Rectangle 9"/>
          <p:cNvSpPr/>
          <p:nvPr/>
        </p:nvSpPr>
        <p:spPr>
          <a:xfrm>
            <a:off x="3783194" y="638897"/>
            <a:ext cx="7890084" cy="1124589"/>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198842" y="783771"/>
            <a:ext cx="5034584" cy="523220"/>
          </a:xfrm>
          <a:prstGeom prst="rect">
            <a:avLst/>
          </a:prstGeom>
          <a:noFill/>
        </p:spPr>
        <p:txBody>
          <a:bodyPr wrap="none" rtlCol="0">
            <a:spAutoFit/>
          </a:bodyPr>
          <a:lstStyle/>
          <a:p>
            <a:pPr algn="ctr"/>
            <a:r>
              <a:rPr lang="en-US" sz="2800" dirty="0">
                <a:solidFill>
                  <a:srgbClr val="00B0F0"/>
                </a:solidFill>
                <a:latin typeface="+mj-lt"/>
              </a:rPr>
              <a:t>Programming languages + tools</a:t>
            </a:r>
          </a:p>
        </p:txBody>
      </p:sp>
      <p:sp>
        <p:nvSpPr>
          <p:cNvPr id="12" name="TextBox 11"/>
          <p:cNvSpPr txBox="1"/>
          <p:nvPr/>
        </p:nvSpPr>
        <p:spPr>
          <a:xfrm>
            <a:off x="3996092" y="1262412"/>
            <a:ext cx="7464287" cy="400110"/>
          </a:xfrm>
          <a:prstGeom prst="rect">
            <a:avLst/>
          </a:prstGeom>
          <a:noFill/>
        </p:spPr>
        <p:txBody>
          <a:bodyPr wrap="none" rtlCol="0">
            <a:spAutoFit/>
          </a:bodyPr>
          <a:lstStyle/>
          <a:p>
            <a:r>
              <a:rPr lang="en-US" sz="2000" dirty="0" smtClean="0">
                <a:solidFill>
                  <a:schemeClr val="bg2"/>
                </a:solidFill>
                <a:latin typeface="+mj-lt"/>
              </a:rPr>
              <a:t>.NET, Visual Studio, TFS + Git, Java, NodeJS, PHP, Python, Ruby, C++</a:t>
            </a:r>
            <a:endParaRPr lang="en-US" sz="2000" dirty="0">
              <a:solidFill>
                <a:schemeClr val="bg2"/>
              </a:solidFill>
              <a:latin typeface="+mj-lt"/>
            </a:endParaRPr>
          </a:p>
        </p:txBody>
      </p:sp>
      <p:sp>
        <p:nvSpPr>
          <p:cNvPr id="13" name="Rectangle 12"/>
          <p:cNvSpPr/>
          <p:nvPr/>
        </p:nvSpPr>
        <p:spPr>
          <a:xfrm>
            <a:off x="3783194" y="4965970"/>
            <a:ext cx="7890084" cy="1124589"/>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440942" y="5257805"/>
            <a:ext cx="4580165" cy="523220"/>
          </a:xfrm>
          <a:prstGeom prst="rect">
            <a:avLst/>
          </a:prstGeom>
          <a:noFill/>
        </p:spPr>
        <p:txBody>
          <a:bodyPr wrap="none" rtlCol="0">
            <a:spAutoFit/>
          </a:bodyPr>
          <a:lstStyle/>
          <a:p>
            <a:pPr algn="ctr"/>
            <a:r>
              <a:rPr lang="en-US" sz="2800" dirty="0" smtClean="0">
                <a:solidFill>
                  <a:srgbClr val="00B0F0"/>
                </a:solidFill>
                <a:latin typeface="+mj-lt"/>
              </a:rPr>
              <a:t>Microsoft cloud infrastructure</a:t>
            </a:r>
            <a:endParaRPr lang="en-US" sz="2800" dirty="0">
              <a:solidFill>
                <a:srgbClr val="00B0F0"/>
              </a:solidFill>
              <a:latin typeface="+mj-lt"/>
            </a:endParaRPr>
          </a:p>
        </p:txBody>
      </p:sp>
      <p:sp>
        <p:nvSpPr>
          <p:cNvPr id="15" name="Rectangle 14"/>
          <p:cNvSpPr/>
          <p:nvPr/>
        </p:nvSpPr>
        <p:spPr>
          <a:xfrm>
            <a:off x="3783194" y="2010498"/>
            <a:ext cx="7890084" cy="2707276"/>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8236283" y="3254499"/>
            <a:ext cx="3302781" cy="1200329"/>
            <a:chOff x="5433005" y="3254499"/>
            <a:chExt cx="3302781" cy="1200329"/>
          </a:xfrm>
        </p:grpSpPr>
        <p:sp>
          <p:nvSpPr>
            <p:cNvPr id="17" name="TextBox 16"/>
            <p:cNvSpPr txBox="1"/>
            <p:nvPr/>
          </p:nvSpPr>
          <p:spPr>
            <a:xfrm>
              <a:off x="5433005" y="3254499"/>
              <a:ext cx="1702581" cy="1200329"/>
            </a:xfrm>
            <a:prstGeom prst="rect">
              <a:avLst/>
            </a:prstGeom>
            <a:noFill/>
          </p:spPr>
          <p:txBody>
            <a:bodyPr wrap="square" rtlCol="0">
              <a:spAutoFit/>
            </a:bodyPr>
            <a:lstStyle/>
            <a:p>
              <a:r>
                <a:rPr lang="en-US" dirty="0" smtClean="0">
                  <a:solidFill>
                    <a:schemeClr val="bg2"/>
                  </a:solidFill>
                  <a:latin typeface="+mj-lt"/>
                </a:rPr>
                <a:t>Web</a:t>
              </a:r>
            </a:p>
            <a:p>
              <a:r>
                <a:rPr lang="en-US" dirty="0" smtClean="0">
                  <a:solidFill>
                    <a:schemeClr val="bg2"/>
                  </a:solidFill>
                  <a:latin typeface="+mj-lt"/>
                </a:rPr>
                <a:t>Mobile</a:t>
              </a:r>
            </a:p>
            <a:p>
              <a:r>
                <a:rPr lang="en-US" dirty="0" smtClean="0">
                  <a:solidFill>
                    <a:schemeClr val="bg2"/>
                  </a:solidFill>
                  <a:latin typeface="+mj-lt"/>
                </a:rPr>
                <a:t>Gaming</a:t>
              </a:r>
            </a:p>
            <a:p>
              <a:r>
                <a:rPr lang="en-US" dirty="0" err="1" smtClean="0">
                  <a:solidFill>
                    <a:schemeClr val="bg2"/>
                  </a:solidFill>
                  <a:latin typeface="+mj-lt"/>
                </a:rPr>
                <a:t>IoT</a:t>
              </a:r>
              <a:endParaRPr lang="en-US" dirty="0">
                <a:solidFill>
                  <a:schemeClr val="bg2"/>
                </a:solidFill>
                <a:latin typeface="+mj-lt"/>
              </a:endParaRPr>
            </a:p>
          </p:txBody>
        </p:sp>
        <p:sp>
          <p:nvSpPr>
            <p:cNvPr id="18" name="TextBox 17"/>
            <p:cNvSpPr txBox="1"/>
            <p:nvPr/>
          </p:nvSpPr>
          <p:spPr>
            <a:xfrm>
              <a:off x="7033205" y="3254499"/>
              <a:ext cx="1702581" cy="1200329"/>
            </a:xfrm>
            <a:prstGeom prst="rect">
              <a:avLst/>
            </a:prstGeom>
            <a:noFill/>
          </p:spPr>
          <p:txBody>
            <a:bodyPr wrap="square" rtlCol="0">
              <a:spAutoFit/>
            </a:bodyPr>
            <a:lstStyle/>
            <a:p>
              <a:r>
                <a:rPr lang="en-US" dirty="0" smtClean="0">
                  <a:solidFill>
                    <a:schemeClr val="bg2"/>
                  </a:solidFill>
                  <a:latin typeface="+mj-lt"/>
                </a:rPr>
                <a:t>Data</a:t>
              </a:r>
            </a:p>
            <a:p>
              <a:r>
                <a:rPr lang="en-US" dirty="0" smtClean="0">
                  <a:solidFill>
                    <a:schemeClr val="bg2"/>
                  </a:solidFill>
                  <a:latin typeface="+mj-lt"/>
                </a:rPr>
                <a:t>Analytics</a:t>
              </a:r>
            </a:p>
            <a:p>
              <a:r>
                <a:rPr lang="en-US" dirty="0" smtClean="0">
                  <a:solidFill>
                    <a:schemeClr val="bg2"/>
                  </a:solidFill>
                  <a:latin typeface="+mj-lt"/>
                </a:rPr>
                <a:t>Media</a:t>
              </a:r>
            </a:p>
            <a:p>
              <a:r>
                <a:rPr lang="en-US" dirty="0" smtClean="0">
                  <a:solidFill>
                    <a:schemeClr val="bg2"/>
                  </a:solidFill>
                  <a:latin typeface="+mj-lt"/>
                </a:rPr>
                <a:t>Identity</a:t>
              </a:r>
              <a:endParaRPr lang="en-US" dirty="0">
                <a:solidFill>
                  <a:schemeClr val="bg2"/>
                </a:solidFill>
                <a:latin typeface="+mj-lt"/>
              </a:endParaRPr>
            </a:p>
          </p:txBody>
        </p:sp>
      </p:grpSp>
      <p:sp>
        <p:nvSpPr>
          <p:cNvPr id="21" name="TextBox 20"/>
          <p:cNvSpPr txBox="1"/>
          <p:nvPr/>
        </p:nvSpPr>
        <p:spPr>
          <a:xfrm>
            <a:off x="4228015" y="2222794"/>
            <a:ext cx="1633781" cy="1107996"/>
          </a:xfrm>
          <a:prstGeom prst="rect">
            <a:avLst/>
          </a:prstGeom>
          <a:noFill/>
        </p:spPr>
        <p:txBody>
          <a:bodyPr wrap="none" rtlCol="0">
            <a:spAutoFit/>
          </a:bodyPr>
          <a:lstStyle/>
          <a:p>
            <a:r>
              <a:rPr lang="en-US" sz="6600" dirty="0" smtClean="0">
                <a:solidFill>
                  <a:srgbClr val="00B0F0"/>
                </a:solidFill>
                <a:latin typeface="+mj-lt"/>
              </a:rPr>
              <a:t>IaaS</a:t>
            </a:r>
            <a:endParaRPr lang="en-US" sz="6600" dirty="0">
              <a:solidFill>
                <a:srgbClr val="00B0F0"/>
              </a:solidFill>
              <a:latin typeface="+mj-lt"/>
            </a:endParaRPr>
          </a:p>
        </p:txBody>
      </p:sp>
      <p:sp>
        <p:nvSpPr>
          <p:cNvPr id="22" name="TextBox 21"/>
          <p:cNvSpPr txBox="1"/>
          <p:nvPr/>
        </p:nvSpPr>
        <p:spPr>
          <a:xfrm>
            <a:off x="4252112" y="3254499"/>
            <a:ext cx="1702581" cy="1200329"/>
          </a:xfrm>
          <a:prstGeom prst="rect">
            <a:avLst/>
          </a:prstGeom>
          <a:noFill/>
        </p:spPr>
        <p:txBody>
          <a:bodyPr wrap="square" rtlCol="0">
            <a:spAutoFit/>
          </a:bodyPr>
          <a:lstStyle/>
          <a:p>
            <a:r>
              <a:rPr lang="en-US" dirty="0" smtClean="0">
                <a:solidFill>
                  <a:schemeClr val="bg2"/>
                </a:solidFill>
                <a:latin typeface="+mj-lt"/>
              </a:rPr>
              <a:t>Windows VMs</a:t>
            </a:r>
          </a:p>
          <a:p>
            <a:r>
              <a:rPr lang="en-US" dirty="0" smtClean="0">
                <a:solidFill>
                  <a:schemeClr val="bg2"/>
                </a:solidFill>
                <a:latin typeface="+mj-lt"/>
              </a:rPr>
              <a:t>Linux VMs</a:t>
            </a:r>
          </a:p>
          <a:p>
            <a:r>
              <a:rPr lang="en-US" dirty="0" smtClean="0">
                <a:solidFill>
                  <a:schemeClr val="bg2"/>
                </a:solidFill>
                <a:latin typeface="+mj-lt"/>
              </a:rPr>
              <a:t>Storage</a:t>
            </a:r>
          </a:p>
          <a:p>
            <a:r>
              <a:rPr lang="en-US" dirty="0" smtClean="0">
                <a:solidFill>
                  <a:schemeClr val="bg2"/>
                </a:solidFill>
                <a:latin typeface="+mj-lt"/>
              </a:rPr>
              <a:t>Networking</a:t>
            </a:r>
            <a:endParaRPr lang="en-US" dirty="0">
              <a:solidFill>
                <a:schemeClr val="bg2"/>
              </a:solidFill>
              <a:latin typeface="+mj-lt"/>
            </a:endParaRPr>
          </a:p>
        </p:txBody>
      </p:sp>
      <p:cxnSp>
        <p:nvCxnSpPr>
          <p:cNvPr id="25" name="Straight Connector 24"/>
          <p:cNvCxnSpPr>
            <a:stCxn id="15" idx="0"/>
            <a:endCxn id="15" idx="2"/>
          </p:cNvCxnSpPr>
          <p:nvPr/>
        </p:nvCxnSpPr>
        <p:spPr>
          <a:xfrm>
            <a:off x="7728236" y="2010498"/>
            <a:ext cx="0" cy="2707276"/>
          </a:xfrm>
          <a:prstGeom prst="line">
            <a:avLst/>
          </a:prstGeom>
          <a:ln w="2857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212186" y="2222794"/>
            <a:ext cx="1860125" cy="1107996"/>
          </a:xfrm>
          <a:prstGeom prst="rect">
            <a:avLst/>
          </a:prstGeom>
          <a:noFill/>
        </p:spPr>
        <p:txBody>
          <a:bodyPr wrap="none" rtlCol="0">
            <a:spAutoFit/>
          </a:bodyPr>
          <a:lstStyle/>
          <a:p>
            <a:r>
              <a:rPr lang="en-US" sz="6600" dirty="0" smtClean="0">
                <a:solidFill>
                  <a:srgbClr val="00B0F0"/>
                </a:solidFill>
                <a:latin typeface="+mj-lt"/>
              </a:rPr>
              <a:t>PaaS</a:t>
            </a:r>
            <a:endParaRPr lang="en-US" sz="6600" dirty="0">
              <a:solidFill>
                <a:srgbClr val="00B0F0"/>
              </a:solidFill>
              <a:latin typeface="+mj-lt"/>
            </a:endParaRPr>
          </a:p>
        </p:txBody>
      </p:sp>
    </p:spTree>
    <p:extLst>
      <p:ext uri="{BB962C8B-B14F-4D97-AF65-F5344CB8AC3E}">
        <p14:creationId xmlns:p14="http://schemas.microsoft.com/office/powerpoint/2010/main" val="340991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3" presetClass="emph" presetSubtype="2" fill="hold" grpId="0" nodeType="withEffect">
                                  <p:stCondLst>
                                    <p:cond delay="0"/>
                                  </p:stCondLst>
                                  <p:childTnLst>
                                    <p:animClr clrSpc="rgb" dir="cw">
                                      <p:cBhvr override="childStyle">
                                        <p:cTn id="9" dur="1000" fill="hold"/>
                                        <p:tgtEl>
                                          <p:spTgt spid="20"/>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Web</a:t>
            </a:r>
            <a:endParaRPr lang="en-US" dirty="0">
              <a:solidFill>
                <a:schemeClr val="bg1"/>
              </a:solidFill>
            </a:endParaRPr>
          </a:p>
        </p:txBody>
      </p:sp>
    </p:spTree>
    <p:extLst>
      <p:ext uri="{BB962C8B-B14F-4D97-AF65-F5344CB8AC3E}">
        <p14:creationId xmlns:p14="http://schemas.microsoft.com/office/powerpoint/2010/main" val="146823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6609503" y="0"/>
            <a:ext cx="5582498" cy="3614057"/>
          </a:xfrm>
          <a:prstGeom prst="rect">
            <a:avLst/>
          </a:prstGeom>
        </p:spPr>
      </p:pic>
      <p:pic>
        <p:nvPicPr>
          <p:cNvPr id="37" name="Picture 36"/>
          <p:cNvPicPr>
            <a:picLocks noChangeAspect="1"/>
          </p:cNvPicPr>
          <p:nvPr/>
        </p:nvPicPr>
        <p:blipFill>
          <a:blip r:embed="rId3"/>
          <a:stretch>
            <a:fillRect/>
          </a:stretch>
        </p:blipFill>
        <p:spPr>
          <a:xfrm>
            <a:off x="5276712" y="-373535"/>
            <a:ext cx="7264070" cy="4706299"/>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grpSp>
        <p:nvGrpSpPr>
          <p:cNvPr id="41" name="Group 40"/>
          <p:cNvGrpSpPr/>
          <p:nvPr/>
        </p:nvGrpSpPr>
        <p:grpSpPr>
          <a:xfrm>
            <a:off x="439838" y="493782"/>
            <a:ext cx="4664598" cy="2178331"/>
            <a:chOff x="439838" y="493782"/>
            <a:chExt cx="4664598" cy="2178331"/>
          </a:xfrm>
        </p:grpSpPr>
        <p:sp>
          <p:nvSpPr>
            <p:cNvPr id="10" name="TextBox 9"/>
            <p:cNvSpPr txBox="1"/>
            <p:nvPr/>
          </p:nvSpPr>
          <p:spPr>
            <a:xfrm>
              <a:off x="439838" y="1287118"/>
              <a:ext cx="3600450"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.NET</a:t>
              </a:r>
            </a:p>
            <a:p>
              <a:r>
                <a:rPr lang="en-US" sz="2800" dirty="0" smtClean="0">
                  <a:solidFill>
                    <a:schemeClr val="bg1"/>
                  </a:solidFill>
                  <a:latin typeface="Segoe UI" panose="020B0502040204020203" pitchFamily="34" charset="0"/>
                  <a:cs typeface="Segoe UI" panose="020B0502040204020203" pitchFamily="34" charset="0"/>
                </a:rPr>
                <a:t>Python</a:t>
              </a: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1" name="TextBox 10"/>
            <p:cNvSpPr txBox="1"/>
            <p:nvPr/>
          </p:nvSpPr>
          <p:spPr>
            <a:xfrm>
              <a:off x="439838" y="493782"/>
              <a:ext cx="4664598" cy="707886"/>
            </a:xfrm>
            <a:prstGeom prst="rect">
              <a:avLst/>
            </a:prstGeom>
            <a:noFill/>
          </p:spPr>
          <p:txBody>
            <a:bodyPr wrap="square" rtlCol="0">
              <a:spAutoFit/>
            </a:bodyPr>
            <a:lstStyle/>
            <a:p>
              <a:r>
                <a:rPr lang="en-US" sz="4000" dirty="0" smtClean="0">
                  <a:solidFill>
                    <a:srgbClr val="92D050"/>
                  </a:solidFill>
                  <a:latin typeface="Segoe UI Light" panose="020B0502040204020203" pitchFamily="34" charset="0"/>
                  <a:cs typeface="Segoe UI Light" panose="020B0502040204020203" pitchFamily="34" charset="0"/>
                </a:rPr>
                <a:t>Develop apps with…</a:t>
              </a:r>
              <a:endParaRPr lang="en-US" sz="4000" dirty="0">
                <a:solidFill>
                  <a:srgbClr val="92D050"/>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1791664" y="1287118"/>
              <a:ext cx="1389756"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Node.js</a:t>
              </a:r>
            </a:p>
            <a:p>
              <a:r>
                <a:rPr lang="en-US" sz="2800" dirty="0" smtClean="0">
                  <a:solidFill>
                    <a:schemeClr val="bg1"/>
                  </a:solidFill>
                  <a:latin typeface="Segoe UI" panose="020B0502040204020203" pitchFamily="34" charset="0"/>
                  <a:cs typeface="Segoe UI" panose="020B0502040204020203" pitchFamily="34" charset="0"/>
                </a:rPr>
                <a:t>Java</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3" name="TextBox 12"/>
            <p:cNvSpPr txBox="1"/>
            <p:nvPr/>
          </p:nvSpPr>
          <p:spPr>
            <a:xfrm>
              <a:off x="3502022" y="1287118"/>
              <a:ext cx="9567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PHP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grpSp>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6"/>
            <a:stretch>
              <a:fillRect/>
            </a:stretch>
          </p:blipFill>
          <p:spPr>
            <a:xfrm>
              <a:off x="768089" y="-1605208"/>
              <a:ext cx="3768750" cy="5613751"/>
            </a:xfrm>
            <a:prstGeom prst="rect">
              <a:avLst/>
            </a:prstGeom>
          </p:spPr>
        </p:pic>
        <p:pic>
          <p:nvPicPr>
            <p:cNvPr id="14" name="Picture 13"/>
            <p:cNvPicPr>
              <a:picLocks noChangeAspect="1"/>
            </p:cNvPicPr>
            <p:nvPr/>
          </p:nvPicPr>
          <p:blipFill>
            <a:blip r:embed="rId7"/>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19" name="Picture 18"/>
          <p:cNvPicPr>
            <a:picLocks noChangeAspect="1"/>
          </p:cNvPicPr>
          <p:nvPr/>
        </p:nvPicPr>
        <p:blipFill>
          <a:blip r:embed="rId9"/>
          <a:stretch>
            <a:fillRect/>
          </a:stretch>
        </p:blipFill>
        <p:spPr>
          <a:xfrm>
            <a:off x="4607525" y="3601907"/>
            <a:ext cx="2340000" cy="1473750"/>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 name="Group 3"/>
          <p:cNvGrpSpPr/>
          <p:nvPr/>
        </p:nvGrpSpPr>
        <p:grpSpPr>
          <a:xfrm>
            <a:off x="1" y="3302216"/>
            <a:ext cx="4822369" cy="3565454"/>
            <a:chOff x="1" y="3302216"/>
            <a:chExt cx="4822369" cy="3565454"/>
          </a:xfrm>
        </p:grpSpPr>
        <p:pic>
          <p:nvPicPr>
            <p:cNvPr id="21" name="Picture 20"/>
            <p:cNvPicPr>
              <a:picLocks noChangeAspect="1"/>
            </p:cNvPicPr>
            <p:nvPr/>
          </p:nvPicPr>
          <p:blipFill>
            <a:blip r:embed="rId12"/>
            <a:stretch>
              <a:fillRect/>
            </a:stretch>
          </p:blipFill>
          <p:spPr>
            <a:xfrm>
              <a:off x="1" y="3743009"/>
              <a:ext cx="4822369" cy="3124661"/>
            </a:xfrm>
            <a:prstGeom prst="rect">
              <a:avLst/>
            </a:prstGeom>
          </p:spPr>
        </p:pic>
        <p:pic>
          <p:nvPicPr>
            <p:cNvPr id="23" name="Picture 22"/>
            <p:cNvPicPr>
              <a:picLocks noChangeAspect="1"/>
            </p:cNvPicPr>
            <p:nvPr/>
          </p:nvPicPr>
          <p:blipFill>
            <a:blip r:embed="rId13"/>
            <a:stretch>
              <a:fillRect/>
            </a:stretch>
          </p:blipFill>
          <p:spPr>
            <a:xfrm>
              <a:off x="215340" y="3302216"/>
              <a:ext cx="2092500" cy="2340000"/>
            </a:xfrm>
            <a:prstGeom prst="rect">
              <a:avLst/>
            </a:prstGeom>
          </p:spPr>
        </p:pic>
        <p:pic>
          <p:nvPicPr>
            <p:cNvPr id="24" name="Picture 23"/>
            <p:cNvPicPr>
              <a:picLocks noChangeAspect="1"/>
            </p:cNvPicPr>
            <p:nvPr/>
          </p:nvPicPr>
          <p:blipFill>
            <a:blip r:embed="rId10"/>
            <a:stretch>
              <a:fillRect/>
            </a:stretch>
          </p:blipFill>
          <p:spPr>
            <a:xfrm>
              <a:off x="1447611" y="5043761"/>
              <a:ext cx="1237500" cy="1462500"/>
            </a:xfrm>
            <a:prstGeom prst="rect">
              <a:avLst/>
            </a:prstGeom>
          </p:spPr>
        </p:pic>
        <p:pic>
          <p:nvPicPr>
            <p:cNvPr id="25" name="Picture 24"/>
            <p:cNvPicPr>
              <a:picLocks noChangeAspect="1"/>
            </p:cNvPicPr>
            <p:nvPr/>
          </p:nvPicPr>
          <p:blipFill>
            <a:blip r:embed="rId14"/>
            <a:stretch>
              <a:fillRect/>
            </a:stretch>
          </p:blipFill>
          <p:spPr>
            <a:xfrm>
              <a:off x="2788810" y="4960912"/>
              <a:ext cx="447874" cy="1224190"/>
            </a:xfrm>
            <a:prstGeom prst="rect">
              <a:avLst/>
            </a:prstGeom>
          </p:spPr>
        </p:pic>
        <p:pic>
          <p:nvPicPr>
            <p:cNvPr id="40" name="Picture 39"/>
            <p:cNvPicPr>
              <a:picLocks noChangeAspect="1"/>
            </p:cNvPicPr>
            <p:nvPr/>
          </p:nvPicPr>
          <p:blipFill>
            <a:blip r:embed="rId15"/>
            <a:stretch>
              <a:fillRect/>
            </a:stretch>
          </p:blipFill>
          <p:spPr>
            <a:xfrm>
              <a:off x="257977" y="5707769"/>
              <a:ext cx="1481228" cy="956627"/>
            </a:xfrm>
            <a:prstGeom prst="rect">
              <a:avLst/>
            </a:prstGeom>
          </p:spPr>
        </p:pic>
      </p:grpSp>
      <p:grpSp>
        <p:nvGrpSpPr>
          <p:cNvPr id="2" name="Group 1"/>
          <p:cNvGrpSpPr/>
          <p:nvPr/>
        </p:nvGrpSpPr>
        <p:grpSpPr>
          <a:xfrm>
            <a:off x="1764141" y="1287118"/>
            <a:ext cx="1686910" cy="966143"/>
            <a:chOff x="1447611" y="1287118"/>
            <a:chExt cx="1686910" cy="966143"/>
          </a:xfrm>
        </p:grpSpPr>
        <p:cxnSp>
          <p:nvCxnSpPr>
            <p:cNvPr id="6" name="Straight Connector 5"/>
            <p:cNvCxnSpPr/>
            <p:nvPr/>
          </p:nvCxnSpPr>
          <p:spPr>
            <a:xfrm>
              <a:off x="144761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3452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9787568" y="-79793"/>
            <a:ext cx="934789" cy="1104751"/>
            <a:chOff x="9787568" y="-79793"/>
            <a:chExt cx="934789" cy="1104751"/>
          </a:xfrm>
        </p:grpSpPr>
        <p:pic>
          <p:nvPicPr>
            <p:cNvPr id="45" name="Picture 44"/>
            <p:cNvPicPr>
              <a:picLocks noChangeAspect="1"/>
            </p:cNvPicPr>
            <p:nvPr/>
          </p:nvPicPr>
          <p:blipFill>
            <a:blip r:embed="rId10"/>
            <a:stretch>
              <a:fillRect/>
            </a:stretch>
          </p:blipFill>
          <p:spPr>
            <a:xfrm>
              <a:off x="9787568" y="-79793"/>
              <a:ext cx="934789" cy="1104751"/>
            </a:xfrm>
            <a:prstGeom prst="rect">
              <a:avLst/>
            </a:prstGeom>
          </p:spPr>
        </p:pic>
        <p:pic>
          <p:nvPicPr>
            <p:cNvPr id="34" name="Picture 33"/>
            <p:cNvPicPr>
              <a:picLocks noChangeAspect="1"/>
            </p:cNvPicPr>
            <p:nvPr/>
          </p:nvPicPr>
          <p:blipFill>
            <a:blip r:embed="rId16"/>
            <a:stretch>
              <a:fillRect/>
            </a:stretch>
          </p:blipFill>
          <p:spPr>
            <a:xfrm>
              <a:off x="10328954" y="214760"/>
              <a:ext cx="147937" cy="295874"/>
            </a:xfrm>
            <a:prstGeom prst="rect">
              <a:avLst/>
            </a:prstGeom>
          </p:spPr>
        </p:pic>
      </p:grpSp>
    </p:spTree>
    <p:extLst>
      <p:ext uri="{BB962C8B-B14F-4D97-AF65-F5344CB8AC3E}">
        <p14:creationId xmlns:p14="http://schemas.microsoft.com/office/powerpoint/2010/main" val="335746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250"/>
                                        <p:tgtEl>
                                          <p:spTgt spid="3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50"/>
                                        <p:tgtEl>
                                          <p:spTgt spid="3"/>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25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1250"/>
                            </p:stCondLst>
                            <p:childTnLst>
                              <p:par>
                                <p:cTn id="24" presetID="10" presetClass="entr" presetSubtype="0"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par>
                          <p:cTn id="27" fill="hold">
                            <p:stCondLst>
                              <p:cond delay="1750"/>
                            </p:stCondLst>
                            <p:childTnLst>
                              <p:par>
                                <p:cTn id="28" presetID="10"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2250"/>
                            </p:stCondLst>
                            <p:childTnLst>
                              <p:par>
                                <p:cTn id="32" presetID="10" presetClass="entr" presetSubtype="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750"/>
                            </p:stCondLst>
                            <p:childTnLst>
                              <p:par>
                                <p:cTn id="36" presetID="47" presetClass="entr" presetSubtype="0" fill="hold"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1000"/>
                                        <p:tgtEl>
                                          <p:spTgt spid="39"/>
                                        </p:tgtEl>
                                      </p:cBhvr>
                                    </p:animEffect>
                                    <p:anim calcmode="lin" valueType="num">
                                      <p:cBhvr>
                                        <p:cTn id="39" dur="1000" fill="hold"/>
                                        <p:tgtEl>
                                          <p:spTgt spid="39"/>
                                        </p:tgtEl>
                                        <p:attrNameLst>
                                          <p:attrName>ppt_x</p:attrName>
                                        </p:attrNameLst>
                                      </p:cBhvr>
                                      <p:tavLst>
                                        <p:tav tm="0">
                                          <p:val>
                                            <p:strVal val="#ppt_x"/>
                                          </p:val>
                                        </p:tav>
                                        <p:tav tm="100000">
                                          <p:val>
                                            <p:strVal val="#ppt_x"/>
                                          </p:val>
                                        </p:tav>
                                      </p:tavLst>
                                    </p:anim>
                                    <p:anim calcmode="lin" valueType="num">
                                      <p:cBhvr>
                                        <p:cTn id="40" dur="1000" fill="hold"/>
                                        <p:tgtEl>
                                          <p:spTgt spid="39"/>
                                        </p:tgtEl>
                                        <p:attrNameLst>
                                          <p:attrName>ppt_y</p:attrName>
                                        </p:attrNameLst>
                                      </p:cBhvr>
                                      <p:tavLst>
                                        <p:tav tm="0">
                                          <p:val>
                                            <p:strVal val="#ppt_y-.1"/>
                                          </p:val>
                                        </p:tav>
                                        <p:tav tm="100000">
                                          <p:val>
                                            <p:strVal val="#ppt_y"/>
                                          </p:val>
                                        </p:tav>
                                      </p:tavLst>
                                    </p:anim>
                                  </p:childTnLst>
                                </p:cTn>
                              </p:par>
                            </p:childTnLst>
                          </p:cTn>
                        </p:par>
                        <p:par>
                          <p:cTn id="41" fill="hold">
                            <p:stCondLst>
                              <p:cond delay="3750"/>
                            </p:stCondLst>
                            <p:childTnLst>
                              <p:par>
                                <p:cTn id="42" presetID="10" presetClass="entr" presetSubtype="0"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4250"/>
                            </p:stCondLst>
                            <p:childTnLst>
                              <p:par>
                                <p:cTn id="46" presetID="10" presetClass="entr" presetSubtype="0" fill="hold" nodeType="after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0"/>
          <a:stretch>
            <a:fillRect/>
          </a:stretch>
        </p:blipFill>
        <p:spPr>
          <a:xfrm>
            <a:off x="1" y="3743009"/>
            <a:ext cx="4822369" cy="3124661"/>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41" name="Picture 40"/>
          <p:cNvPicPr>
            <a:picLocks noChangeAspect="1"/>
          </p:cNvPicPr>
          <p:nvPr/>
        </p:nvPicPr>
        <p:blipFill>
          <a:blip r:embed="rId16"/>
          <a:stretch>
            <a:fillRect/>
          </a:stretch>
        </p:blipFill>
        <p:spPr>
          <a:xfrm>
            <a:off x="4607525" y="3601907"/>
            <a:ext cx="2340000" cy="147375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2"/>
            <a:stretch>
              <a:fillRect/>
            </a:stretch>
          </p:blipFill>
          <p:spPr>
            <a:xfrm>
              <a:off x="9827324" y="-40038"/>
              <a:ext cx="934789" cy="1104751"/>
            </a:xfrm>
            <a:prstGeom prst="rect">
              <a:avLst/>
            </a:prstGeom>
          </p:spPr>
        </p:pic>
        <p:pic>
          <p:nvPicPr>
            <p:cNvPr id="40" name="Picture 39"/>
            <p:cNvPicPr>
              <a:picLocks noChangeAspect="1"/>
            </p:cNvPicPr>
            <p:nvPr/>
          </p:nvPicPr>
          <p:blipFill>
            <a:blip r:embed="rId1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4647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908380" y="4146760"/>
            <a:ext cx="2172796" cy="1400076"/>
          </a:xfrm>
          <a:prstGeom prst="rect">
            <a:avLst/>
          </a:prstGeom>
        </p:spPr>
      </p:pic>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2"/>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3"/>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4"/>
            <a:stretch>
              <a:fillRect/>
            </a:stretch>
          </p:blipFill>
          <p:spPr>
            <a:xfrm>
              <a:off x="768089" y="-1605208"/>
              <a:ext cx="3768750" cy="5613751"/>
            </a:xfrm>
            <a:prstGeom prst="rect">
              <a:avLst/>
            </a:prstGeom>
          </p:spPr>
        </p:pic>
        <p:pic>
          <p:nvPicPr>
            <p:cNvPr id="43" name="Picture 42"/>
            <p:cNvPicPr>
              <a:picLocks noChangeAspect="1"/>
            </p:cNvPicPr>
            <p:nvPr/>
          </p:nvPicPr>
          <p:blipFill>
            <a:blip r:embed="rId15"/>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4"/>
            <a:stretch>
              <a:fillRect/>
            </a:stretch>
          </p:blipFill>
          <p:spPr>
            <a:xfrm>
              <a:off x="768089" y="-1605208"/>
              <a:ext cx="3768750" cy="5613751"/>
            </a:xfrm>
            <a:prstGeom prst="rect">
              <a:avLst/>
            </a:prstGeom>
          </p:spPr>
        </p:pic>
        <p:pic>
          <p:nvPicPr>
            <p:cNvPr id="49" name="Picture 48"/>
            <p:cNvPicPr>
              <a:picLocks noChangeAspect="1"/>
            </p:cNvPicPr>
            <p:nvPr/>
          </p:nvPicPr>
          <p:blipFill>
            <a:blip r:embed="rId15"/>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14"/>
            <a:stretch>
              <a:fillRect/>
            </a:stretch>
          </p:blipFill>
          <p:spPr>
            <a:xfrm>
              <a:off x="768089" y="-1605208"/>
              <a:ext cx="3768750" cy="5613751"/>
            </a:xfrm>
            <a:prstGeom prst="rect">
              <a:avLst/>
            </a:prstGeom>
          </p:spPr>
        </p:pic>
        <p:pic>
          <p:nvPicPr>
            <p:cNvPr id="52" name="Picture 51"/>
            <p:cNvPicPr>
              <a:picLocks noChangeAspect="1"/>
            </p:cNvPicPr>
            <p:nvPr/>
          </p:nvPicPr>
          <p:blipFill>
            <a:blip r:embed="rId15"/>
            <a:stretch>
              <a:fillRect/>
            </a:stretch>
          </p:blipFill>
          <p:spPr>
            <a:xfrm>
              <a:off x="1755198" y="534480"/>
              <a:ext cx="1361250" cy="1800000"/>
            </a:xfrm>
            <a:prstGeom prst="rect">
              <a:avLst/>
            </a:prstGeom>
          </p:spPr>
        </p:pic>
      </p:grpSp>
      <p:pic>
        <p:nvPicPr>
          <p:cNvPr id="54" name="Picture 53"/>
          <p:cNvPicPr>
            <a:picLocks noChangeAspect="1"/>
          </p:cNvPicPr>
          <p:nvPr/>
        </p:nvPicPr>
        <p:blipFill>
          <a:blip r:embed="rId16"/>
          <a:stretch>
            <a:fillRect/>
          </a:stretch>
        </p:blipFill>
        <p:spPr>
          <a:xfrm>
            <a:off x="4607525" y="3601907"/>
            <a:ext cx="2340000" cy="1473750"/>
          </a:xfrm>
          <a:prstGeom prst="rect">
            <a:avLst/>
          </a:prstGeom>
        </p:spPr>
      </p:pic>
      <p:sp>
        <p:nvSpPr>
          <p:cNvPr id="39" name="TextBox 38"/>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0"/>
            <a:stretch>
              <a:fillRect/>
            </a:stretch>
          </p:blipFill>
          <p:spPr>
            <a:xfrm>
              <a:off x="9827324" y="-40038"/>
              <a:ext cx="934789" cy="1104751"/>
            </a:xfrm>
            <a:prstGeom prst="rect">
              <a:avLst/>
            </a:prstGeom>
          </p:spPr>
        </p:pic>
        <p:pic>
          <p:nvPicPr>
            <p:cNvPr id="44" name="Picture 43"/>
            <p:cNvPicPr>
              <a:picLocks noChangeAspect="1"/>
            </p:cNvPicPr>
            <p:nvPr/>
          </p:nvPicPr>
          <p:blipFill>
            <a:blip r:embed="rId1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218665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5276712" y="-373535"/>
            <a:ext cx="7264070" cy="4706299"/>
          </a:xfrm>
          <a:prstGeom prst="rect">
            <a:avLst/>
          </a:prstGeom>
        </p:spPr>
      </p:pic>
      <p:grpSp>
        <p:nvGrpSpPr>
          <p:cNvPr id="39" name="Group 38"/>
          <p:cNvGrpSpPr/>
          <p:nvPr/>
        </p:nvGrpSpPr>
        <p:grpSpPr>
          <a:xfrm>
            <a:off x="26828" y="-2672094"/>
            <a:ext cx="2712308" cy="4040125"/>
            <a:chOff x="768089" y="-1605208"/>
            <a:chExt cx="3768750" cy="5613751"/>
          </a:xfrm>
        </p:grpSpPr>
        <p:pic>
          <p:nvPicPr>
            <p:cNvPr id="44" name="Picture 43"/>
            <p:cNvPicPr>
              <a:picLocks noChangeAspect="1"/>
            </p:cNvPicPr>
            <p:nvPr/>
          </p:nvPicPr>
          <p:blipFill>
            <a:blip r:embed="rId3"/>
            <a:stretch>
              <a:fillRect/>
            </a:stretch>
          </p:blipFill>
          <p:spPr>
            <a:xfrm>
              <a:off x="768089" y="-1605208"/>
              <a:ext cx="3768750" cy="5613751"/>
            </a:xfrm>
            <a:prstGeom prst="rect">
              <a:avLst/>
            </a:prstGeom>
          </p:spPr>
        </p:pic>
        <p:pic>
          <p:nvPicPr>
            <p:cNvPr id="45" name="Picture 44"/>
            <p:cNvPicPr>
              <a:picLocks noChangeAspect="1"/>
            </p:cNvPicPr>
            <p:nvPr/>
          </p:nvPicPr>
          <p:blipFill>
            <a:blip r:embed="rId4"/>
            <a:stretch>
              <a:fillRect/>
            </a:stretch>
          </p:blipFill>
          <p:spPr>
            <a:xfrm>
              <a:off x="1755198" y="534480"/>
              <a:ext cx="1361250" cy="1800000"/>
            </a:xfrm>
            <a:prstGeom prst="rect">
              <a:avLst/>
            </a:prstGeom>
          </p:spPr>
        </p:pic>
      </p:grpSp>
      <p:pic>
        <p:nvPicPr>
          <p:cNvPr id="26" name="Picture 25"/>
          <p:cNvPicPr>
            <a:picLocks noChangeAspect="1"/>
          </p:cNvPicPr>
          <p:nvPr/>
        </p:nvPicPr>
        <p:blipFill>
          <a:blip r:embed="rId5"/>
          <a:stretch>
            <a:fillRect/>
          </a:stretch>
        </p:blipFill>
        <p:spPr>
          <a:xfrm>
            <a:off x="2845363" y="4756882"/>
            <a:ext cx="2172796" cy="1400076"/>
          </a:xfrm>
          <a:prstGeom prst="rect">
            <a:avLst/>
          </a:prstGeom>
        </p:spPr>
      </p:pic>
      <p:pic>
        <p:nvPicPr>
          <p:cNvPr id="30" name="Picture 29"/>
          <p:cNvPicPr>
            <a:picLocks noChangeAspect="1"/>
          </p:cNvPicPr>
          <p:nvPr/>
        </p:nvPicPr>
        <p:blipFill>
          <a:blip r:embed="rId6"/>
          <a:stretch>
            <a:fillRect/>
          </a:stretch>
        </p:blipFill>
        <p:spPr>
          <a:xfrm>
            <a:off x="6609503" y="0"/>
            <a:ext cx="5582498" cy="3614057"/>
          </a:xfrm>
          <a:prstGeom prst="rect">
            <a:avLst/>
          </a:prstGeom>
        </p:spPr>
      </p:pic>
      <p:pic>
        <p:nvPicPr>
          <p:cNvPr id="38" name="Picture 37"/>
          <p:cNvPicPr>
            <a:picLocks noChangeAspect="1"/>
          </p:cNvPicPr>
          <p:nvPr/>
        </p:nvPicPr>
        <p:blipFill>
          <a:blip r:embed="rId7"/>
          <a:stretch>
            <a:fillRect/>
          </a:stretch>
        </p:blipFill>
        <p:spPr>
          <a:xfrm>
            <a:off x="8314314" y="267557"/>
            <a:ext cx="3327550" cy="2147980"/>
          </a:xfrm>
          <a:prstGeom prst="rect">
            <a:avLst/>
          </a:prstGeom>
        </p:spPr>
      </p:pic>
      <p:pic>
        <p:nvPicPr>
          <p:cNvPr id="18" name="Picture 17"/>
          <p:cNvPicPr>
            <a:picLocks noChangeAspect="1"/>
          </p:cNvPicPr>
          <p:nvPr/>
        </p:nvPicPr>
        <p:blipFill>
          <a:blip r:embed="rId8"/>
          <a:stretch>
            <a:fillRect/>
          </a:stretch>
        </p:blipFill>
        <p:spPr>
          <a:xfrm>
            <a:off x="3412002" y="1562735"/>
            <a:ext cx="6671087" cy="4310549"/>
          </a:xfrm>
          <a:prstGeom prst="rect">
            <a:avLst/>
          </a:prstGeom>
        </p:spPr>
      </p:pic>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3"/>
            <a:stretch>
              <a:fillRect/>
            </a:stretch>
          </p:blipFill>
          <p:spPr>
            <a:xfrm>
              <a:off x="768089" y="-1605208"/>
              <a:ext cx="3768750" cy="5613751"/>
            </a:xfrm>
            <a:prstGeom prst="rect">
              <a:avLst/>
            </a:prstGeom>
          </p:spPr>
        </p:pic>
        <p:pic>
          <p:nvPicPr>
            <p:cNvPr id="43" name="Picture 42"/>
            <p:cNvPicPr>
              <a:picLocks noChangeAspect="1"/>
            </p:cNvPicPr>
            <p:nvPr/>
          </p:nvPicPr>
          <p:blipFill>
            <a:blip r:embed="rId4"/>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3"/>
            <a:stretch>
              <a:fillRect/>
            </a:stretch>
          </p:blipFill>
          <p:spPr>
            <a:xfrm>
              <a:off x="768089" y="-1605208"/>
              <a:ext cx="3768750" cy="5613751"/>
            </a:xfrm>
            <a:prstGeom prst="rect">
              <a:avLst/>
            </a:prstGeom>
          </p:spPr>
        </p:pic>
        <p:pic>
          <p:nvPicPr>
            <p:cNvPr id="49" name="Picture 48"/>
            <p:cNvPicPr>
              <a:picLocks noChangeAspect="1"/>
            </p:cNvPicPr>
            <p:nvPr/>
          </p:nvPicPr>
          <p:blipFill>
            <a:blip r:embed="rId4"/>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3"/>
            <a:stretch>
              <a:fillRect/>
            </a:stretch>
          </p:blipFill>
          <p:spPr>
            <a:xfrm>
              <a:off x="768089" y="-1605208"/>
              <a:ext cx="3768750" cy="5613751"/>
            </a:xfrm>
            <a:prstGeom prst="rect">
              <a:avLst/>
            </a:prstGeom>
          </p:spPr>
        </p:pic>
        <p:pic>
          <p:nvPicPr>
            <p:cNvPr id="52" name="Picture 51"/>
            <p:cNvPicPr>
              <a:picLocks noChangeAspect="1"/>
            </p:cNvPicPr>
            <p:nvPr/>
          </p:nvPicPr>
          <p:blipFill>
            <a:blip r:embed="rId4"/>
            <a:stretch>
              <a:fillRect/>
            </a:stretch>
          </p:blipFill>
          <p:spPr>
            <a:xfrm>
              <a:off x="1755198" y="534480"/>
              <a:ext cx="1361250" cy="1800000"/>
            </a:xfrm>
            <a:prstGeom prst="rect">
              <a:avLst/>
            </a:prstGeom>
          </p:spPr>
        </p:pic>
      </p:grpSp>
      <p:grpSp>
        <p:nvGrpSpPr>
          <p:cNvPr id="46" name="Group 45"/>
          <p:cNvGrpSpPr/>
          <p:nvPr/>
        </p:nvGrpSpPr>
        <p:grpSpPr>
          <a:xfrm>
            <a:off x="10357370" y="4131478"/>
            <a:ext cx="2712308" cy="4040125"/>
            <a:chOff x="768089" y="-1605208"/>
            <a:chExt cx="3768750" cy="5613751"/>
          </a:xfrm>
        </p:grpSpPr>
        <p:pic>
          <p:nvPicPr>
            <p:cNvPr id="54" name="Picture 53"/>
            <p:cNvPicPr>
              <a:picLocks noChangeAspect="1"/>
            </p:cNvPicPr>
            <p:nvPr/>
          </p:nvPicPr>
          <p:blipFill>
            <a:blip r:embed="rId3"/>
            <a:stretch>
              <a:fillRect/>
            </a:stretch>
          </p:blipFill>
          <p:spPr>
            <a:xfrm>
              <a:off x="768089" y="-1605208"/>
              <a:ext cx="3768750" cy="5613751"/>
            </a:xfrm>
            <a:prstGeom prst="rect">
              <a:avLst/>
            </a:prstGeom>
          </p:spPr>
        </p:pic>
        <p:pic>
          <p:nvPicPr>
            <p:cNvPr id="55" name="Picture 54"/>
            <p:cNvPicPr>
              <a:picLocks noChangeAspect="1"/>
            </p:cNvPicPr>
            <p:nvPr/>
          </p:nvPicPr>
          <p:blipFill>
            <a:blip r:embed="rId4"/>
            <a:stretch>
              <a:fillRect/>
            </a:stretch>
          </p:blipFill>
          <p:spPr>
            <a:xfrm>
              <a:off x="1755198" y="534480"/>
              <a:ext cx="1361250" cy="1800000"/>
            </a:xfrm>
            <a:prstGeom prst="rect">
              <a:avLst/>
            </a:prstGeom>
          </p:spPr>
        </p:pic>
      </p:grpSp>
      <p:grpSp>
        <p:nvGrpSpPr>
          <p:cNvPr id="56" name="Group 55"/>
          <p:cNvGrpSpPr/>
          <p:nvPr/>
        </p:nvGrpSpPr>
        <p:grpSpPr>
          <a:xfrm>
            <a:off x="2606742" y="-3412323"/>
            <a:ext cx="2712308" cy="4040125"/>
            <a:chOff x="768089" y="-1605208"/>
            <a:chExt cx="3768750" cy="5613751"/>
          </a:xfrm>
        </p:grpSpPr>
        <p:pic>
          <p:nvPicPr>
            <p:cNvPr id="57" name="Picture 56"/>
            <p:cNvPicPr>
              <a:picLocks noChangeAspect="1"/>
            </p:cNvPicPr>
            <p:nvPr/>
          </p:nvPicPr>
          <p:blipFill>
            <a:blip r:embed="rId3"/>
            <a:stretch>
              <a:fillRect/>
            </a:stretch>
          </p:blipFill>
          <p:spPr>
            <a:xfrm>
              <a:off x="768089" y="-1605208"/>
              <a:ext cx="3768750" cy="5613751"/>
            </a:xfrm>
            <a:prstGeom prst="rect">
              <a:avLst/>
            </a:prstGeom>
          </p:spPr>
        </p:pic>
        <p:pic>
          <p:nvPicPr>
            <p:cNvPr id="58" name="Picture 57"/>
            <p:cNvPicPr>
              <a:picLocks noChangeAspect="1"/>
            </p:cNvPicPr>
            <p:nvPr/>
          </p:nvPicPr>
          <p:blipFill>
            <a:blip r:embed="rId4"/>
            <a:stretch>
              <a:fillRect/>
            </a:stretch>
          </p:blipFill>
          <p:spPr>
            <a:xfrm>
              <a:off x="1755198" y="534480"/>
              <a:ext cx="1361250" cy="1800000"/>
            </a:xfrm>
            <a:prstGeom prst="rect">
              <a:avLst/>
            </a:prstGeom>
          </p:spPr>
        </p:pic>
      </p:grpSp>
      <p:grpSp>
        <p:nvGrpSpPr>
          <p:cNvPr id="59" name="Group 58"/>
          <p:cNvGrpSpPr/>
          <p:nvPr/>
        </p:nvGrpSpPr>
        <p:grpSpPr>
          <a:xfrm>
            <a:off x="5208428" y="-1714152"/>
            <a:ext cx="2712308" cy="4040125"/>
            <a:chOff x="768089" y="-1605208"/>
            <a:chExt cx="3768750" cy="5613751"/>
          </a:xfrm>
        </p:grpSpPr>
        <p:pic>
          <p:nvPicPr>
            <p:cNvPr id="60" name="Picture 59"/>
            <p:cNvPicPr>
              <a:picLocks noChangeAspect="1"/>
            </p:cNvPicPr>
            <p:nvPr/>
          </p:nvPicPr>
          <p:blipFill>
            <a:blip r:embed="rId3"/>
            <a:stretch>
              <a:fillRect/>
            </a:stretch>
          </p:blipFill>
          <p:spPr>
            <a:xfrm>
              <a:off x="768089" y="-1605208"/>
              <a:ext cx="3768750" cy="5613751"/>
            </a:xfrm>
            <a:prstGeom prst="rect">
              <a:avLst/>
            </a:prstGeom>
          </p:spPr>
        </p:pic>
        <p:pic>
          <p:nvPicPr>
            <p:cNvPr id="61" name="Picture 60"/>
            <p:cNvPicPr>
              <a:picLocks noChangeAspect="1"/>
            </p:cNvPicPr>
            <p:nvPr/>
          </p:nvPicPr>
          <p:blipFill>
            <a:blip r:embed="rId4"/>
            <a:stretch>
              <a:fillRect/>
            </a:stretch>
          </p:blipFill>
          <p:spPr>
            <a:xfrm>
              <a:off x="1755198" y="534480"/>
              <a:ext cx="1361250" cy="1800000"/>
            </a:xfrm>
            <a:prstGeom prst="rect">
              <a:avLst/>
            </a:prstGeom>
          </p:spPr>
        </p:pic>
      </p:grpSp>
      <p:grpSp>
        <p:nvGrpSpPr>
          <p:cNvPr id="62" name="Group 61"/>
          <p:cNvGrpSpPr/>
          <p:nvPr/>
        </p:nvGrpSpPr>
        <p:grpSpPr>
          <a:xfrm>
            <a:off x="7777456" y="-5094"/>
            <a:ext cx="2712308" cy="4040125"/>
            <a:chOff x="768089" y="-1605208"/>
            <a:chExt cx="3768750" cy="5613751"/>
          </a:xfrm>
        </p:grpSpPr>
        <p:pic>
          <p:nvPicPr>
            <p:cNvPr id="63" name="Picture 62"/>
            <p:cNvPicPr>
              <a:picLocks noChangeAspect="1"/>
            </p:cNvPicPr>
            <p:nvPr/>
          </p:nvPicPr>
          <p:blipFill>
            <a:blip r:embed="rId3"/>
            <a:stretch>
              <a:fillRect/>
            </a:stretch>
          </p:blipFill>
          <p:spPr>
            <a:xfrm>
              <a:off x="768089" y="-1605208"/>
              <a:ext cx="3768750" cy="5613751"/>
            </a:xfrm>
            <a:prstGeom prst="rect">
              <a:avLst/>
            </a:prstGeom>
          </p:spPr>
        </p:pic>
        <p:pic>
          <p:nvPicPr>
            <p:cNvPr id="64" name="Picture 63"/>
            <p:cNvPicPr>
              <a:picLocks noChangeAspect="1"/>
            </p:cNvPicPr>
            <p:nvPr/>
          </p:nvPicPr>
          <p:blipFill>
            <a:blip r:embed="rId4"/>
            <a:stretch>
              <a:fillRect/>
            </a:stretch>
          </p:blipFill>
          <p:spPr>
            <a:xfrm>
              <a:off x="1755198" y="534480"/>
              <a:ext cx="1361250" cy="1800000"/>
            </a:xfrm>
            <a:prstGeom prst="rect">
              <a:avLst/>
            </a:prstGeom>
          </p:spPr>
        </p:pic>
      </p:grpSp>
      <p:grpSp>
        <p:nvGrpSpPr>
          <p:cNvPr id="65" name="Group 64"/>
          <p:cNvGrpSpPr/>
          <p:nvPr/>
        </p:nvGrpSpPr>
        <p:grpSpPr>
          <a:xfrm>
            <a:off x="10357370" y="1703964"/>
            <a:ext cx="2712308" cy="4040125"/>
            <a:chOff x="768089" y="-1605208"/>
            <a:chExt cx="3768750" cy="5613751"/>
          </a:xfrm>
        </p:grpSpPr>
        <p:pic>
          <p:nvPicPr>
            <p:cNvPr id="66" name="Picture 65"/>
            <p:cNvPicPr>
              <a:picLocks noChangeAspect="1"/>
            </p:cNvPicPr>
            <p:nvPr/>
          </p:nvPicPr>
          <p:blipFill>
            <a:blip r:embed="rId3"/>
            <a:stretch>
              <a:fillRect/>
            </a:stretch>
          </p:blipFill>
          <p:spPr>
            <a:xfrm>
              <a:off x="768089" y="-1605208"/>
              <a:ext cx="3768750" cy="5613751"/>
            </a:xfrm>
            <a:prstGeom prst="rect">
              <a:avLst/>
            </a:prstGeom>
          </p:spPr>
        </p:pic>
        <p:pic>
          <p:nvPicPr>
            <p:cNvPr id="67" name="Picture 66"/>
            <p:cNvPicPr>
              <a:picLocks noChangeAspect="1"/>
            </p:cNvPicPr>
            <p:nvPr/>
          </p:nvPicPr>
          <p:blipFill>
            <a:blip r:embed="rId4"/>
            <a:stretch>
              <a:fillRect/>
            </a:stretch>
          </p:blipFill>
          <p:spPr>
            <a:xfrm>
              <a:off x="1755198" y="534480"/>
              <a:ext cx="1361250" cy="1800000"/>
            </a:xfrm>
            <a:prstGeom prst="rect">
              <a:avLst/>
            </a:prstGeom>
          </p:spPr>
        </p:pic>
      </p:grpSp>
      <p:pic>
        <p:nvPicPr>
          <p:cNvPr id="77" name="Picture 76"/>
          <p:cNvPicPr>
            <a:picLocks noChangeAspect="1"/>
          </p:cNvPicPr>
          <p:nvPr/>
        </p:nvPicPr>
        <p:blipFill>
          <a:blip r:embed="rId5"/>
          <a:stretch>
            <a:fillRect/>
          </a:stretch>
        </p:blipFill>
        <p:spPr>
          <a:xfrm>
            <a:off x="3759299" y="5344301"/>
            <a:ext cx="2172796" cy="1400076"/>
          </a:xfrm>
          <a:prstGeom prst="rect">
            <a:avLst/>
          </a:prstGeom>
        </p:spPr>
      </p:pic>
      <p:pic>
        <p:nvPicPr>
          <p:cNvPr id="78" name="Picture 77"/>
          <p:cNvPicPr>
            <a:picLocks noChangeAspect="1"/>
          </p:cNvPicPr>
          <p:nvPr/>
        </p:nvPicPr>
        <p:blipFill>
          <a:blip r:embed="rId5"/>
          <a:stretch>
            <a:fillRect/>
          </a:stretch>
        </p:blipFill>
        <p:spPr>
          <a:xfrm>
            <a:off x="1908380" y="4146760"/>
            <a:ext cx="2172796" cy="1400076"/>
          </a:xfrm>
          <a:prstGeom prst="rect">
            <a:avLst/>
          </a:prstGeom>
        </p:spPr>
      </p:pic>
      <p:pic>
        <p:nvPicPr>
          <p:cNvPr id="79" name="Picture 78"/>
          <p:cNvPicPr>
            <a:picLocks noChangeAspect="1"/>
          </p:cNvPicPr>
          <p:nvPr/>
        </p:nvPicPr>
        <p:blipFill>
          <a:blip r:embed="rId12"/>
          <a:stretch>
            <a:fillRect/>
          </a:stretch>
        </p:blipFill>
        <p:spPr>
          <a:xfrm>
            <a:off x="1" y="3743009"/>
            <a:ext cx="4822369" cy="3124661"/>
          </a:xfrm>
          <a:prstGeom prst="rect">
            <a:avLst/>
          </a:prstGeom>
        </p:spPr>
      </p:pic>
      <p:pic>
        <p:nvPicPr>
          <p:cNvPr id="80" name="Picture 79"/>
          <p:cNvPicPr>
            <a:picLocks noChangeAspect="1"/>
          </p:cNvPicPr>
          <p:nvPr/>
        </p:nvPicPr>
        <p:blipFill>
          <a:blip r:embed="rId13"/>
          <a:stretch>
            <a:fillRect/>
          </a:stretch>
        </p:blipFill>
        <p:spPr>
          <a:xfrm>
            <a:off x="257977" y="5707769"/>
            <a:ext cx="1481228" cy="956627"/>
          </a:xfrm>
          <a:prstGeom prst="rect">
            <a:avLst/>
          </a:prstGeom>
        </p:spPr>
      </p:pic>
      <p:pic>
        <p:nvPicPr>
          <p:cNvPr id="81" name="Picture 80"/>
          <p:cNvPicPr>
            <a:picLocks noChangeAspect="1"/>
          </p:cNvPicPr>
          <p:nvPr/>
        </p:nvPicPr>
        <p:blipFill>
          <a:blip r:embed="rId14"/>
          <a:stretch>
            <a:fillRect/>
          </a:stretch>
        </p:blipFill>
        <p:spPr>
          <a:xfrm>
            <a:off x="215340" y="3302216"/>
            <a:ext cx="2092500" cy="2340000"/>
          </a:xfrm>
          <a:prstGeom prst="rect">
            <a:avLst/>
          </a:prstGeom>
        </p:spPr>
      </p:pic>
      <p:pic>
        <p:nvPicPr>
          <p:cNvPr id="82" name="Picture 81"/>
          <p:cNvPicPr>
            <a:picLocks noChangeAspect="1"/>
          </p:cNvPicPr>
          <p:nvPr/>
        </p:nvPicPr>
        <p:blipFill>
          <a:blip r:embed="rId10"/>
          <a:stretch>
            <a:fillRect/>
          </a:stretch>
        </p:blipFill>
        <p:spPr>
          <a:xfrm>
            <a:off x="1447611" y="5043761"/>
            <a:ext cx="1237500" cy="1462500"/>
          </a:xfrm>
          <a:prstGeom prst="rect">
            <a:avLst/>
          </a:prstGeom>
        </p:spPr>
      </p:pic>
      <p:pic>
        <p:nvPicPr>
          <p:cNvPr id="83" name="Picture 82"/>
          <p:cNvPicPr>
            <a:picLocks noChangeAspect="1"/>
          </p:cNvPicPr>
          <p:nvPr/>
        </p:nvPicPr>
        <p:blipFill>
          <a:blip r:embed="rId15"/>
          <a:stretch>
            <a:fillRect/>
          </a:stretch>
        </p:blipFill>
        <p:spPr>
          <a:xfrm>
            <a:off x="2788810" y="4960912"/>
            <a:ext cx="447874" cy="1224190"/>
          </a:xfrm>
          <a:prstGeom prst="rect">
            <a:avLst/>
          </a:prstGeom>
        </p:spPr>
      </p:pic>
      <p:pic>
        <p:nvPicPr>
          <p:cNvPr id="84" name="Picture 83"/>
          <p:cNvPicPr>
            <a:picLocks noChangeAspect="1"/>
          </p:cNvPicPr>
          <p:nvPr/>
        </p:nvPicPr>
        <p:blipFill>
          <a:blip r:embed="rId16"/>
          <a:stretch>
            <a:fillRect/>
          </a:stretch>
        </p:blipFill>
        <p:spPr>
          <a:xfrm>
            <a:off x="4607525" y="3601907"/>
            <a:ext cx="2340000" cy="1473750"/>
          </a:xfrm>
          <a:prstGeom prst="rect">
            <a:avLst/>
          </a:prstGeom>
        </p:spPr>
      </p:pic>
      <p:sp>
        <p:nvSpPr>
          <p:cNvPr id="85" name="TextBox 84"/>
          <p:cNvSpPr txBox="1"/>
          <p:nvPr/>
        </p:nvSpPr>
        <p:spPr>
          <a:xfrm>
            <a:off x="581025" y="1657972"/>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AutoScale</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89" name="Group 88"/>
          <p:cNvGrpSpPr/>
          <p:nvPr/>
        </p:nvGrpSpPr>
        <p:grpSpPr>
          <a:xfrm>
            <a:off x="9787568" y="-79793"/>
            <a:ext cx="934789" cy="1104751"/>
            <a:chOff x="9827324" y="-40038"/>
            <a:chExt cx="934789" cy="1104751"/>
          </a:xfrm>
        </p:grpSpPr>
        <p:pic>
          <p:nvPicPr>
            <p:cNvPr id="90" name="Picture 89"/>
            <p:cNvPicPr>
              <a:picLocks noChangeAspect="1"/>
            </p:cNvPicPr>
            <p:nvPr/>
          </p:nvPicPr>
          <p:blipFill>
            <a:blip r:embed="rId10"/>
            <a:stretch>
              <a:fillRect/>
            </a:stretch>
          </p:blipFill>
          <p:spPr>
            <a:xfrm>
              <a:off x="9827324" y="-40038"/>
              <a:ext cx="934789" cy="1104751"/>
            </a:xfrm>
            <a:prstGeom prst="rect">
              <a:avLst/>
            </a:prstGeom>
          </p:spPr>
        </p:pic>
        <p:pic>
          <p:nvPicPr>
            <p:cNvPr id="91" name="Picture 90"/>
            <p:cNvPicPr>
              <a:picLocks noChangeAspect="1"/>
            </p:cNvPicPr>
            <p:nvPr/>
          </p:nvPicPr>
          <p:blipFill>
            <a:blip r:embed="rId17"/>
            <a:stretch>
              <a:fillRect/>
            </a:stretch>
          </p:blipFill>
          <p:spPr>
            <a:xfrm>
              <a:off x="10368710" y="254515"/>
              <a:ext cx="147937" cy="295874"/>
            </a:xfrm>
            <a:prstGeom prst="rect">
              <a:avLst/>
            </a:prstGeom>
          </p:spPr>
        </p:pic>
      </p:grpSp>
      <p:grpSp>
        <p:nvGrpSpPr>
          <p:cNvPr id="68" name="Group 67"/>
          <p:cNvGrpSpPr/>
          <p:nvPr/>
        </p:nvGrpSpPr>
        <p:grpSpPr>
          <a:xfrm>
            <a:off x="7777456" y="-2431811"/>
            <a:ext cx="2712308" cy="4040125"/>
            <a:chOff x="768089" y="-1605208"/>
            <a:chExt cx="3768750" cy="5613751"/>
          </a:xfrm>
        </p:grpSpPr>
        <p:pic>
          <p:nvPicPr>
            <p:cNvPr id="69" name="Picture 68"/>
            <p:cNvPicPr>
              <a:picLocks noChangeAspect="1"/>
            </p:cNvPicPr>
            <p:nvPr/>
          </p:nvPicPr>
          <p:blipFill>
            <a:blip r:embed="rId3"/>
            <a:stretch>
              <a:fillRect/>
            </a:stretch>
          </p:blipFill>
          <p:spPr>
            <a:xfrm>
              <a:off x="768089" y="-1605208"/>
              <a:ext cx="3768750" cy="5613751"/>
            </a:xfrm>
            <a:prstGeom prst="rect">
              <a:avLst/>
            </a:prstGeom>
          </p:spPr>
        </p:pic>
        <p:pic>
          <p:nvPicPr>
            <p:cNvPr id="70" name="Picture 69"/>
            <p:cNvPicPr>
              <a:picLocks noChangeAspect="1"/>
            </p:cNvPicPr>
            <p:nvPr/>
          </p:nvPicPr>
          <p:blipFill>
            <a:blip r:embed="rId4"/>
            <a:stretch>
              <a:fillRect/>
            </a:stretch>
          </p:blipFill>
          <p:spPr>
            <a:xfrm>
              <a:off x="1755198" y="534480"/>
              <a:ext cx="1361250" cy="1800000"/>
            </a:xfrm>
            <a:prstGeom prst="rect">
              <a:avLst/>
            </a:prstGeom>
          </p:spPr>
        </p:pic>
      </p:grpSp>
      <p:grpSp>
        <p:nvGrpSpPr>
          <p:cNvPr id="71" name="Group 70"/>
          <p:cNvGrpSpPr/>
          <p:nvPr/>
        </p:nvGrpSpPr>
        <p:grpSpPr>
          <a:xfrm>
            <a:off x="10357370" y="-722753"/>
            <a:ext cx="2712308" cy="4040125"/>
            <a:chOff x="768089" y="-1605208"/>
            <a:chExt cx="3768750" cy="5613751"/>
          </a:xfrm>
        </p:grpSpPr>
        <p:pic>
          <p:nvPicPr>
            <p:cNvPr id="72" name="Picture 71"/>
            <p:cNvPicPr>
              <a:picLocks noChangeAspect="1"/>
            </p:cNvPicPr>
            <p:nvPr/>
          </p:nvPicPr>
          <p:blipFill>
            <a:blip r:embed="rId3"/>
            <a:stretch>
              <a:fillRect/>
            </a:stretch>
          </p:blipFill>
          <p:spPr>
            <a:xfrm>
              <a:off x="768089" y="-1605208"/>
              <a:ext cx="3768750" cy="5613751"/>
            </a:xfrm>
            <a:prstGeom prst="rect">
              <a:avLst/>
            </a:prstGeom>
          </p:spPr>
        </p:pic>
        <p:pic>
          <p:nvPicPr>
            <p:cNvPr id="73" name="Picture 72"/>
            <p:cNvPicPr>
              <a:picLocks noChangeAspect="1"/>
            </p:cNvPicPr>
            <p:nvPr/>
          </p:nvPicPr>
          <p:blipFill>
            <a:blip r:embed="rId4"/>
            <a:stretch>
              <a:fillRect/>
            </a:stretch>
          </p:blipFill>
          <p:spPr>
            <a:xfrm>
              <a:off x="1755198" y="534480"/>
              <a:ext cx="1361250" cy="1800000"/>
            </a:xfrm>
            <a:prstGeom prst="rect">
              <a:avLst/>
            </a:prstGeom>
          </p:spPr>
        </p:pic>
      </p:grpSp>
      <p:grpSp>
        <p:nvGrpSpPr>
          <p:cNvPr id="74" name="Group 73"/>
          <p:cNvGrpSpPr/>
          <p:nvPr/>
        </p:nvGrpSpPr>
        <p:grpSpPr>
          <a:xfrm>
            <a:off x="10357370" y="-3128495"/>
            <a:ext cx="2712308" cy="4040125"/>
            <a:chOff x="768089" y="-1605208"/>
            <a:chExt cx="3768750" cy="5613751"/>
          </a:xfrm>
        </p:grpSpPr>
        <p:pic>
          <p:nvPicPr>
            <p:cNvPr id="75" name="Picture 74"/>
            <p:cNvPicPr>
              <a:picLocks noChangeAspect="1"/>
            </p:cNvPicPr>
            <p:nvPr/>
          </p:nvPicPr>
          <p:blipFill>
            <a:blip r:embed="rId3"/>
            <a:stretch>
              <a:fillRect/>
            </a:stretch>
          </p:blipFill>
          <p:spPr>
            <a:xfrm>
              <a:off x="768089" y="-1605208"/>
              <a:ext cx="3768750" cy="5613751"/>
            </a:xfrm>
            <a:prstGeom prst="rect">
              <a:avLst/>
            </a:prstGeom>
          </p:spPr>
        </p:pic>
        <p:pic>
          <p:nvPicPr>
            <p:cNvPr id="76" name="Picture 75"/>
            <p:cNvPicPr>
              <a:picLocks noChangeAspect="1"/>
            </p:cNvPicPr>
            <p:nvPr/>
          </p:nvPicPr>
          <p:blipFill>
            <a:blip r:embed="rId4"/>
            <a:stretch>
              <a:fillRect/>
            </a:stretch>
          </p:blipFill>
          <p:spPr>
            <a:xfrm>
              <a:off x="1755198" y="534480"/>
              <a:ext cx="1361250" cy="1800000"/>
            </a:xfrm>
            <a:prstGeom prst="rect">
              <a:avLst/>
            </a:prstGeom>
          </p:spPr>
        </p:pic>
      </p:grpSp>
    </p:spTree>
    <p:extLst>
      <p:ext uri="{BB962C8B-B14F-4D97-AF65-F5344CB8AC3E}">
        <p14:creationId xmlns:p14="http://schemas.microsoft.com/office/powerpoint/2010/main" val="127247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250"/>
                                        <p:tgtEl>
                                          <p:spTgt spid="6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250"/>
                                        <p:tgtEl>
                                          <p:spTgt spid="71"/>
                                        </p:tgtEl>
                                      </p:cBhvr>
                                    </p:animEffect>
                                  </p:childTnLst>
                                </p:cTn>
                              </p:par>
                            </p:childTnLst>
                          </p:cTn>
                        </p:par>
                        <p:par>
                          <p:cTn id="40" fill="hold">
                            <p:stCondLst>
                              <p:cond delay="275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5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7"/>
                                        </p:tgtEl>
                                      </p:cBhvr>
                                    </p:animEffect>
                                    <p:set>
                                      <p:cBhvr>
                                        <p:cTn id="48" dur="1" fill="hold">
                                          <p:stCondLst>
                                            <p:cond delay="499"/>
                                          </p:stCondLst>
                                        </p:cTn>
                                        <p:tgtEl>
                                          <p:spTgt spid="77"/>
                                        </p:tgtEl>
                                        <p:attrNameLst>
                                          <p:attrName>style.visibility</p:attrName>
                                        </p:attrNameLst>
                                      </p:cBhvr>
                                      <p:to>
                                        <p:strVal val="hidden"/>
                                      </p:to>
                                    </p:set>
                                  </p:childTnLst>
                                </p:cTn>
                              </p:par>
                            </p:childTnLst>
                          </p:cTn>
                        </p:par>
                        <p:par>
                          <p:cTn id="49" fill="hold">
                            <p:stCondLst>
                              <p:cond delay="500"/>
                            </p:stCondLst>
                            <p:childTnLst>
                              <p:par>
                                <p:cTn id="50" presetID="10" presetClass="exit" presetSubtype="0" fill="hold" nodeType="afterEffect">
                                  <p:stCondLst>
                                    <p:cond delay="250"/>
                                  </p:stCondLst>
                                  <p:childTnLst>
                                    <p:animEffect transition="out" filter="fade">
                                      <p:cBhvr>
                                        <p:cTn id="51" dur="250"/>
                                        <p:tgtEl>
                                          <p:spTgt spid="46"/>
                                        </p:tgtEl>
                                      </p:cBhvr>
                                    </p:animEffect>
                                    <p:set>
                                      <p:cBhvr>
                                        <p:cTn id="52" dur="1" fill="hold">
                                          <p:stCondLst>
                                            <p:cond delay="249"/>
                                          </p:stCondLst>
                                        </p:cTn>
                                        <p:tgtEl>
                                          <p:spTgt spid="46"/>
                                        </p:tgtEl>
                                        <p:attrNameLst>
                                          <p:attrName>style.visibility</p:attrName>
                                        </p:attrNameLst>
                                      </p:cBhvr>
                                      <p:to>
                                        <p:strVal val="hidden"/>
                                      </p:to>
                                    </p:set>
                                  </p:childTnLst>
                                </p:cTn>
                              </p:par>
                            </p:childTnLst>
                          </p:cTn>
                        </p:par>
                        <p:par>
                          <p:cTn id="53" fill="hold">
                            <p:stCondLst>
                              <p:cond delay="1000"/>
                            </p:stCondLst>
                            <p:childTnLst>
                              <p:par>
                                <p:cTn id="54" presetID="10" presetClass="exit" presetSubtype="0" fill="hold" nodeType="afterEffect">
                                  <p:stCondLst>
                                    <p:cond delay="0"/>
                                  </p:stCondLst>
                                  <p:childTnLst>
                                    <p:animEffect transition="out" filter="fade">
                                      <p:cBhvr>
                                        <p:cTn id="55" dur="250"/>
                                        <p:tgtEl>
                                          <p:spTgt spid="39"/>
                                        </p:tgtEl>
                                      </p:cBhvr>
                                    </p:animEffect>
                                    <p:set>
                                      <p:cBhvr>
                                        <p:cTn id="56" dur="1" fill="hold">
                                          <p:stCondLst>
                                            <p:cond delay="249"/>
                                          </p:stCondLst>
                                        </p:cTn>
                                        <p:tgtEl>
                                          <p:spTgt spid="39"/>
                                        </p:tgtEl>
                                        <p:attrNameLst>
                                          <p:attrName>style.visibility</p:attrName>
                                        </p:attrNameLst>
                                      </p:cBhvr>
                                      <p:to>
                                        <p:strVal val="hidden"/>
                                      </p:to>
                                    </p:set>
                                  </p:childTnLst>
                                </p:cTn>
                              </p:par>
                            </p:childTnLst>
                          </p:cTn>
                        </p:par>
                        <p:par>
                          <p:cTn id="57" fill="hold">
                            <p:stCondLst>
                              <p:cond delay="1250"/>
                            </p:stCondLst>
                            <p:childTnLst>
                              <p:par>
                                <p:cTn id="58" presetID="10" presetClass="exit" presetSubtype="0" fill="hold" nodeType="afterEffect">
                                  <p:stCondLst>
                                    <p:cond delay="0"/>
                                  </p:stCondLst>
                                  <p:childTnLst>
                                    <p:animEffect transition="out" filter="fade">
                                      <p:cBhvr>
                                        <p:cTn id="59" dur="250"/>
                                        <p:tgtEl>
                                          <p:spTgt spid="59"/>
                                        </p:tgtEl>
                                      </p:cBhvr>
                                    </p:animEffect>
                                    <p:set>
                                      <p:cBhvr>
                                        <p:cTn id="60" dur="1" fill="hold">
                                          <p:stCondLst>
                                            <p:cond delay="249"/>
                                          </p:stCondLst>
                                        </p:cTn>
                                        <p:tgtEl>
                                          <p:spTgt spid="59"/>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nodeType="afterEffect">
                                  <p:stCondLst>
                                    <p:cond delay="0"/>
                                  </p:stCondLst>
                                  <p:childTnLst>
                                    <p:animEffect transition="out" filter="fade">
                                      <p:cBhvr>
                                        <p:cTn id="63" dur="250"/>
                                        <p:tgtEl>
                                          <p:spTgt spid="65"/>
                                        </p:tgtEl>
                                      </p:cBhvr>
                                    </p:animEffect>
                                    <p:set>
                                      <p:cBhvr>
                                        <p:cTn id="64" dur="1" fill="hold">
                                          <p:stCondLst>
                                            <p:cond delay="249"/>
                                          </p:stCondLst>
                                        </p:cTn>
                                        <p:tgtEl>
                                          <p:spTgt spid="65"/>
                                        </p:tgtEl>
                                        <p:attrNameLst>
                                          <p:attrName>style.visibility</p:attrName>
                                        </p:attrNameLst>
                                      </p:cBhvr>
                                      <p:to>
                                        <p:strVal val="hidden"/>
                                      </p:to>
                                    </p:set>
                                  </p:childTnLst>
                                </p:cTn>
                              </p:par>
                            </p:childTnLst>
                          </p:cTn>
                        </p:par>
                        <p:par>
                          <p:cTn id="65" fill="hold">
                            <p:stCondLst>
                              <p:cond delay="1750"/>
                            </p:stCondLst>
                            <p:childTnLst>
                              <p:par>
                                <p:cTn id="66" presetID="10" presetClass="exit" presetSubtype="0" fill="hold" nodeType="afterEffect">
                                  <p:stCondLst>
                                    <p:cond delay="0"/>
                                  </p:stCondLst>
                                  <p:childTnLst>
                                    <p:animEffect transition="out" filter="fade">
                                      <p:cBhvr>
                                        <p:cTn id="67" dur="250"/>
                                        <p:tgtEl>
                                          <p:spTgt spid="56"/>
                                        </p:tgtEl>
                                      </p:cBhvr>
                                    </p:animEffect>
                                    <p:set>
                                      <p:cBhvr>
                                        <p:cTn id="68" dur="1" fill="hold">
                                          <p:stCondLst>
                                            <p:cond delay="249"/>
                                          </p:stCondLst>
                                        </p:cTn>
                                        <p:tgtEl>
                                          <p:spTgt spid="56"/>
                                        </p:tgtEl>
                                        <p:attrNameLst>
                                          <p:attrName>style.visibility</p:attrName>
                                        </p:attrNameLst>
                                      </p:cBhvr>
                                      <p:to>
                                        <p:strVal val="hidden"/>
                                      </p:to>
                                    </p:se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250"/>
                                        <p:tgtEl>
                                          <p:spTgt spid="68"/>
                                        </p:tgtEl>
                                      </p:cBhvr>
                                    </p:animEffect>
                                    <p:set>
                                      <p:cBhvr>
                                        <p:cTn id="72" dur="1" fill="hold">
                                          <p:stCondLst>
                                            <p:cond delay="249"/>
                                          </p:stCondLst>
                                        </p:cTn>
                                        <p:tgtEl>
                                          <p:spTgt spid="68"/>
                                        </p:tgtEl>
                                        <p:attrNameLst>
                                          <p:attrName>style.visibility</p:attrName>
                                        </p:attrNameLst>
                                      </p:cBhvr>
                                      <p:to>
                                        <p:strVal val="hidden"/>
                                      </p:to>
                                    </p:set>
                                  </p:childTnLst>
                                </p:cTn>
                              </p:par>
                            </p:childTnLst>
                          </p:cTn>
                        </p:par>
                        <p:par>
                          <p:cTn id="73" fill="hold">
                            <p:stCondLst>
                              <p:cond delay="2250"/>
                            </p:stCondLst>
                            <p:childTnLst>
                              <p:par>
                                <p:cTn id="74" presetID="10" presetClass="exit" presetSubtype="0" fill="hold" nodeType="afterEffect">
                                  <p:stCondLst>
                                    <p:cond delay="0"/>
                                  </p:stCondLst>
                                  <p:childTnLst>
                                    <p:animEffect transition="out" filter="fade">
                                      <p:cBhvr>
                                        <p:cTn id="75" dur="250"/>
                                        <p:tgtEl>
                                          <p:spTgt spid="71"/>
                                        </p:tgtEl>
                                      </p:cBhvr>
                                    </p:animEffect>
                                    <p:set>
                                      <p:cBhvr>
                                        <p:cTn id="76" dur="1" fill="hold">
                                          <p:stCondLst>
                                            <p:cond delay="249"/>
                                          </p:stCondLst>
                                        </p:cTn>
                                        <p:tgtEl>
                                          <p:spTgt spid="71"/>
                                        </p:tgtEl>
                                        <p:attrNameLst>
                                          <p:attrName>style.visibility</p:attrName>
                                        </p:attrNameLst>
                                      </p:cBhvr>
                                      <p:to>
                                        <p:strVal val="hidden"/>
                                      </p:to>
                                    </p:set>
                                  </p:childTnLst>
                                </p:cTn>
                              </p:par>
                            </p:childTnLst>
                          </p:cTn>
                        </p:par>
                        <p:par>
                          <p:cTn id="77" fill="hold">
                            <p:stCondLst>
                              <p:cond delay="2500"/>
                            </p:stCondLst>
                            <p:childTnLst>
                              <p:par>
                                <p:cTn id="78" presetID="10" presetClass="exit" presetSubtype="0" fill="hold" nodeType="afterEffect">
                                  <p:stCondLst>
                                    <p:cond delay="0"/>
                                  </p:stCondLst>
                                  <p:childTnLst>
                                    <p:animEffect transition="out" filter="fade">
                                      <p:cBhvr>
                                        <p:cTn id="79" dur="250"/>
                                        <p:tgtEl>
                                          <p:spTgt spid="74"/>
                                        </p:tgtEl>
                                      </p:cBhvr>
                                    </p:animEffect>
                                    <p:set>
                                      <p:cBhvr>
                                        <p:cTn id="80" dur="1" fill="hold">
                                          <p:stCondLst>
                                            <p:cond delay="249"/>
                                          </p:stCondLst>
                                        </p:cTn>
                                        <p:tgtEl>
                                          <p:spTgt spid="74"/>
                                        </p:tgtEl>
                                        <p:attrNameLst>
                                          <p:attrName>style.visibility</p:attrName>
                                        </p:attrNameLst>
                                      </p:cBhvr>
                                      <p:to>
                                        <p:strVal val="hidden"/>
                                      </p:to>
                                    </p:set>
                                  </p:childTnLst>
                                </p:cTn>
                              </p:par>
                            </p:childTnLst>
                          </p:cTn>
                        </p:par>
                        <p:par>
                          <p:cTn id="81" fill="hold">
                            <p:stCondLst>
                              <p:cond delay="2750"/>
                            </p:stCondLst>
                            <p:childTnLst>
                              <p:par>
                                <p:cTn id="82" presetID="10" presetClass="exit" presetSubtype="0" fill="hold" nodeType="afterEffect">
                                  <p:stCondLst>
                                    <p:cond delay="0"/>
                                  </p:stCondLst>
                                  <p:childTnLst>
                                    <p:animEffect transition="out" filter="fade">
                                      <p:cBhvr>
                                        <p:cTn id="83" dur="250"/>
                                        <p:tgtEl>
                                          <p:spTgt spid="62"/>
                                        </p:tgtEl>
                                      </p:cBhvr>
                                    </p:animEffect>
                                    <p:set>
                                      <p:cBhvr>
                                        <p:cTn id="84" dur="1" fill="hold">
                                          <p:stCondLst>
                                            <p:cond delay="24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2"/>
          <a:stretch>
            <a:fillRect/>
          </a:stretch>
        </p:blipFill>
        <p:spPr>
          <a:xfrm>
            <a:off x="8087219" y="1636202"/>
            <a:ext cx="1507500" cy="978750"/>
          </a:xfrm>
          <a:prstGeom prst="rect">
            <a:avLst/>
          </a:prstGeom>
        </p:spPr>
      </p:pic>
      <p:pic>
        <p:nvPicPr>
          <p:cNvPr id="27" name="Picture 26"/>
          <p:cNvPicPr>
            <a:picLocks noChangeAspect="1"/>
          </p:cNvPicPr>
          <p:nvPr/>
        </p:nvPicPr>
        <p:blipFill>
          <a:blip r:embed="rId13"/>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4"/>
          <a:stretch>
            <a:fillRect/>
          </a:stretch>
        </p:blipFill>
        <p:spPr>
          <a:xfrm>
            <a:off x="2788810" y="4960912"/>
            <a:ext cx="447874" cy="1224190"/>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5"/>
            <a:stretch>
              <a:fillRect/>
            </a:stretch>
          </p:blipFill>
          <p:spPr>
            <a:xfrm>
              <a:off x="3719625" y="-351356"/>
              <a:ext cx="2775838" cy="4134755"/>
            </a:xfrm>
            <a:prstGeom prst="rect">
              <a:avLst/>
            </a:prstGeom>
          </p:spPr>
        </p:pic>
        <p:pic>
          <p:nvPicPr>
            <p:cNvPr id="46" name="Picture 45"/>
            <p:cNvPicPr>
              <a:picLocks noChangeAspect="1"/>
            </p:cNvPicPr>
            <p:nvPr/>
          </p:nvPicPr>
          <p:blipFill>
            <a:blip r:embed="rId16"/>
            <a:stretch>
              <a:fillRect/>
            </a:stretch>
          </p:blipFill>
          <p:spPr>
            <a:xfrm>
              <a:off x="4484016" y="1290841"/>
              <a:ext cx="979669" cy="1295431"/>
            </a:xfrm>
            <a:prstGeom prst="rect">
              <a:avLst/>
            </a:prstGeom>
          </p:spPr>
        </p:pic>
      </p:grpSp>
      <p:pic>
        <p:nvPicPr>
          <p:cNvPr id="47" name="Picture 46"/>
          <p:cNvPicPr>
            <a:picLocks noChangeAspect="1"/>
          </p:cNvPicPr>
          <p:nvPr/>
        </p:nvPicPr>
        <p:blipFill>
          <a:blip r:embed="rId17"/>
          <a:stretch>
            <a:fillRect/>
          </a:stretch>
        </p:blipFill>
        <p:spPr>
          <a:xfrm>
            <a:off x="4607525" y="3601907"/>
            <a:ext cx="2340000" cy="1473750"/>
          </a:xfrm>
          <a:prstGeom prst="rect">
            <a:avLst/>
          </a:prstGeom>
        </p:spPr>
      </p:pic>
      <p:grpSp>
        <p:nvGrpSpPr>
          <p:cNvPr id="25" name="Group 24"/>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0"/>
            <a:stretch>
              <a:fillRect/>
            </a:stretch>
          </p:blipFill>
          <p:spPr>
            <a:xfrm>
              <a:off x="9827324" y="-40038"/>
              <a:ext cx="934789" cy="1104751"/>
            </a:xfrm>
            <a:prstGeom prst="rect">
              <a:avLst/>
            </a:prstGeom>
          </p:spPr>
        </p:pic>
        <p:pic>
          <p:nvPicPr>
            <p:cNvPr id="41" name="Picture 40"/>
            <p:cNvPicPr>
              <a:picLocks noChangeAspect="1"/>
            </p:cNvPicPr>
            <p:nvPr/>
          </p:nvPicPr>
          <p:blipFill>
            <a:blip r:embed="rId18"/>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468741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9811" y="672071"/>
            <a:ext cx="9420190" cy="6090299"/>
          </a:xfrm>
          <a:prstGeom prst="rect">
            <a:avLst/>
          </a:prstGeom>
        </p:spPr>
      </p:pic>
      <p:pic>
        <p:nvPicPr>
          <p:cNvPr id="18" name="Picture 17"/>
          <p:cNvPicPr>
            <a:picLocks noChangeAspect="1"/>
          </p:cNvPicPr>
          <p:nvPr/>
        </p:nvPicPr>
        <p:blipFill>
          <a:blip r:embed="rId3"/>
          <a:stretch>
            <a:fillRect/>
          </a:stretch>
        </p:blipFill>
        <p:spPr>
          <a:xfrm>
            <a:off x="3412002" y="1562735"/>
            <a:ext cx="6671087" cy="4310549"/>
          </a:xfrm>
          <a:prstGeom prst="rect">
            <a:avLst/>
          </a:prstGeom>
        </p:spPr>
      </p:pic>
      <p:pic>
        <p:nvPicPr>
          <p:cNvPr id="37" name="Picture 36"/>
          <p:cNvPicPr>
            <a:picLocks noChangeAspect="1"/>
          </p:cNvPicPr>
          <p:nvPr/>
        </p:nvPicPr>
        <p:blipFill>
          <a:blip r:embed="rId4"/>
          <a:stretch>
            <a:fillRect/>
          </a:stretch>
        </p:blipFill>
        <p:spPr>
          <a:xfrm>
            <a:off x="5276712" y="-373535"/>
            <a:ext cx="7264070" cy="4706299"/>
          </a:xfrm>
          <a:prstGeom prst="rect">
            <a:avLst/>
          </a:prstGeom>
        </p:spPr>
      </p:pic>
      <p:grpSp>
        <p:nvGrpSpPr>
          <p:cNvPr id="48" name="Group 47"/>
          <p:cNvGrpSpPr/>
          <p:nvPr/>
        </p:nvGrpSpPr>
        <p:grpSpPr>
          <a:xfrm>
            <a:off x="5093246" y="606416"/>
            <a:ext cx="2775838" cy="4134755"/>
            <a:chOff x="3719625" y="-351356"/>
            <a:chExt cx="2775838" cy="4134755"/>
          </a:xfrm>
        </p:grpSpPr>
        <p:pic>
          <p:nvPicPr>
            <p:cNvPr id="49" name="Picture 48"/>
            <p:cNvPicPr>
              <a:picLocks noChangeAspect="1"/>
            </p:cNvPicPr>
            <p:nvPr/>
          </p:nvPicPr>
          <p:blipFill>
            <a:blip r:embed="rId5"/>
            <a:stretch>
              <a:fillRect/>
            </a:stretch>
          </p:blipFill>
          <p:spPr>
            <a:xfrm>
              <a:off x="3719625" y="-351356"/>
              <a:ext cx="2775838" cy="4134755"/>
            </a:xfrm>
            <a:prstGeom prst="rect">
              <a:avLst/>
            </a:prstGeom>
          </p:spPr>
        </p:pic>
        <p:pic>
          <p:nvPicPr>
            <p:cNvPr id="50" name="Picture 49"/>
            <p:cNvPicPr>
              <a:picLocks noChangeAspect="1"/>
            </p:cNvPicPr>
            <p:nvPr/>
          </p:nvPicPr>
          <p:blipFill>
            <a:blip r:embed="rId6"/>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7"/>
          <a:stretch>
            <a:fillRect/>
          </a:stretch>
        </p:blipFill>
        <p:spPr>
          <a:xfrm>
            <a:off x="2845363" y="4756882"/>
            <a:ext cx="2172796" cy="1400076"/>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5"/>
          <a:stretch>
            <a:fillRect/>
          </a:stretch>
        </p:blipFill>
        <p:spPr>
          <a:xfrm>
            <a:off x="8087219" y="1636202"/>
            <a:ext cx="1507500" cy="978750"/>
          </a:xfrm>
          <a:prstGeom prst="rect">
            <a:avLst/>
          </a:prstGeom>
        </p:spPr>
      </p:pic>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6" name="Picture 45"/>
          <p:cNvPicPr>
            <a:picLocks noChangeAspect="1"/>
          </p:cNvPicPr>
          <p:nvPr/>
        </p:nvPicPr>
        <p:blipFill>
          <a:blip r:embed="rId18"/>
          <a:stretch>
            <a:fillRect/>
          </a:stretch>
        </p:blipFill>
        <p:spPr>
          <a:xfrm>
            <a:off x="6815135" y="2378713"/>
            <a:ext cx="587762" cy="477557"/>
          </a:xfrm>
          <a:prstGeom prst="rect">
            <a:avLst/>
          </a:prstGeom>
        </p:spPr>
      </p:pic>
      <p:pic>
        <p:nvPicPr>
          <p:cNvPr id="47" name="Picture 46"/>
          <p:cNvPicPr>
            <a:picLocks noChangeAspect="1"/>
          </p:cNvPicPr>
          <p:nvPr/>
        </p:nvPicPr>
        <p:blipFill>
          <a:blip r:embed="rId19"/>
          <a:stretch>
            <a:fillRect/>
          </a:stretch>
        </p:blipFill>
        <p:spPr>
          <a:xfrm>
            <a:off x="6616842" y="1624832"/>
            <a:ext cx="2761520" cy="4105186"/>
          </a:xfrm>
          <a:prstGeom prst="rect">
            <a:avLst/>
          </a:prstGeom>
        </p:spPr>
      </p:pic>
      <p:pic>
        <p:nvPicPr>
          <p:cNvPr id="54" name="Picture 53"/>
          <p:cNvPicPr>
            <a:picLocks noChangeAspect="1"/>
          </p:cNvPicPr>
          <p:nvPr/>
        </p:nvPicPr>
        <p:blipFill>
          <a:blip r:embed="rId20"/>
          <a:stretch>
            <a:fillRect/>
          </a:stretch>
        </p:blipFill>
        <p:spPr>
          <a:xfrm>
            <a:off x="4607525" y="3601907"/>
            <a:ext cx="2340000" cy="1473750"/>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3"/>
            <a:stretch>
              <a:fillRect/>
            </a:stretch>
          </p:blipFill>
          <p:spPr>
            <a:xfrm>
              <a:off x="9827324" y="-40038"/>
              <a:ext cx="934789" cy="1104751"/>
            </a:xfrm>
            <a:prstGeom prst="rect">
              <a:avLst/>
            </a:prstGeom>
          </p:spPr>
        </p:pic>
        <p:pic>
          <p:nvPicPr>
            <p:cNvPr id="42" name="Picture 41"/>
            <p:cNvPicPr>
              <a:picLocks noChangeAspect="1"/>
            </p:cNvPicPr>
            <p:nvPr/>
          </p:nvPicPr>
          <p:blipFill>
            <a:blip r:embed="rId21"/>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404009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nodeType="withEffect">
                                  <p:stCondLst>
                                    <p:cond delay="0"/>
                                  </p:stCondLst>
                                  <p:childTnLst>
                                    <p:animEffect transition="out" filter="fade">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childTnLst>
                          </p:cTn>
                        </p:par>
                        <p:par>
                          <p:cTn id="11" fill="hold">
                            <p:stCondLst>
                              <p:cond delay="500"/>
                            </p:stCondLst>
                            <p:childTnLst>
                              <p:par>
                                <p:cTn id="12" presetID="42" presetClass="path" presetSubtype="0" accel="50000" decel="50000" fill="hold" nodeType="afterEffect">
                                  <p:stCondLst>
                                    <p:cond delay="250"/>
                                  </p:stCondLst>
                                  <p:childTnLst>
                                    <p:animMotion origin="layout" path="M -4.16667E-7 -4.81481E-6 L -0.1125 -0.1375 " pathEditMode="relative" rAng="0" ptsTypes="AA">
                                      <p:cBhvr>
                                        <p:cTn id="13" dur="2000" fill="hold"/>
                                        <p:tgtEl>
                                          <p:spTgt spid="48"/>
                                        </p:tgtEl>
                                        <p:attrNameLst>
                                          <p:attrName>ppt_x</p:attrName>
                                          <p:attrName>ppt_y</p:attrName>
                                        </p:attrNameLst>
                                      </p:cBhvr>
                                      <p:rCtr x="-5625" y="-6875"/>
                                    </p:animMotion>
                                  </p:childTnLst>
                                </p:cTn>
                              </p:par>
                              <p:par>
                                <p:cTn id="14" presetID="47" presetClass="entr" presetSubtype="0" fill="hold" nodeType="withEffect">
                                  <p:stCondLst>
                                    <p:cond delay="175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1000"/>
                                        <p:tgtEl>
                                          <p:spTgt spid="47"/>
                                        </p:tgtEl>
                                      </p:cBhvr>
                                    </p:animEffect>
                                    <p:anim calcmode="lin" valueType="num">
                                      <p:cBhvr>
                                        <p:cTn id="17" dur="1000" fill="hold"/>
                                        <p:tgtEl>
                                          <p:spTgt spid="47"/>
                                        </p:tgtEl>
                                        <p:attrNameLst>
                                          <p:attrName>ppt_x</p:attrName>
                                        </p:attrNameLst>
                                      </p:cBhvr>
                                      <p:tavLst>
                                        <p:tav tm="0">
                                          <p:val>
                                            <p:strVal val="#ppt_x"/>
                                          </p:val>
                                        </p:tav>
                                        <p:tav tm="100000">
                                          <p:val>
                                            <p:strVal val="#ppt_x"/>
                                          </p:val>
                                        </p:tav>
                                      </p:tavLst>
                                    </p:anim>
                                    <p:anim calcmode="lin" valueType="num">
                                      <p:cBhvr>
                                        <p:cTn id="18" dur="1000" fill="hold"/>
                                        <p:tgtEl>
                                          <p:spTgt spid="47"/>
                                        </p:tgtEl>
                                        <p:attrNameLst>
                                          <p:attrName>ppt_y</p:attrName>
                                        </p:attrNameLst>
                                      </p:cBhvr>
                                      <p:tavLst>
                                        <p:tav tm="0">
                                          <p:val>
                                            <p:strVal val="#ppt_y-.1"/>
                                          </p:val>
                                        </p:tav>
                                        <p:tav tm="100000">
                                          <p:val>
                                            <p:strVal val="#ppt_y"/>
                                          </p:val>
                                        </p:tav>
                                      </p:tavLst>
                                    </p:anim>
                                  </p:childTnLst>
                                </p:cTn>
                              </p:par>
                            </p:childTnLst>
                          </p:cTn>
                        </p:par>
                        <p:par>
                          <p:cTn id="19" fill="hold">
                            <p:stCondLst>
                              <p:cond delay="32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986835" y="495621"/>
            <a:ext cx="3600015" cy="2869026"/>
            <a:chOff x="8146987" y="505063"/>
            <a:chExt cx="3672203" cy="2926556"/>
          </a:xfrm>
        </p:grpSpPr>
        <p:sp>
          <p:nvSpPr>
            <p:cNvPr id="82" name="Rectangle 81"/>
            <p:cNvSpPr/>
            <p:nvPr/>
          </p:nvSpPr>
          <p:spPr bwMode="auto">
            <a:xfrm>
              <a:off x="8146987" y="505063"/>
              <a:ext cx="3672203" cy="2926556"/>
            </a:xfrm>
            <a:prstGeom prst="rect">
              <a:avLst/>
            </a:prstGeom>
            <a:solidFill>
              <a:srgbClr val="527284">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52" name="TextBox 51"/>
            <p:cNvSpPr txBox="1"/>
            <p:nvPr/>
          </p:nvSpPr>
          <p:spPr>
            <a:xfrm>
              <a:off x="8259479" y="1174901"/>
              <a:ext cx="3445158" cy="1126462"/>
            </a:xfrm>
            <a:prstGeom prst="rect">
              <a:avLst/>
            </a:prstGeom>
            <a:noFill/>
          </p:spPr>
          <p:txBody>
            <a:bodyPr wrap="square" lIns="179285" tIns="143428" rIns="179285" bIns="143428" rtlCol="0">
              <a:spAutoFit/>
            </a:bodyPr>
            <a:lstStyle/>
            <a:p>
              <a:pPr algn="ctr">
                <a:lnSpc>
                  <a:spcPct val="90000"/>
                </a:lnSpc>
                <a:spcAft>
                  <a:spcPts val="588"/>
                </a:spcAft>
              </a:pPr>
              <a:r>
                <a:rPr lang="en-US" sz="5294" dirty="0">
                  <a:solidFill>
                    <a:schemeClr val="bg1"/>
                  </a:solidFill>
                  <a:latin typeface="Segoe UI Light" panose="020B0502040204020203" pitchFamily="34" charset="0"/>
                  <a:cs typeface="Segoe UI Light" panose="020B0502040204020203" pitchFamily="34" charset="0"/>
                </a:rPr>
                <a:t>&gt;</a:t>
              </a:r>
              <a:r>
                <a:rPr lang="en-US" sz="5882" dirty="0">
                  <a:solidFill>
                    <a:schemeClr val="bg1"/>
                  </a:solidFill>
                  <a:cs typeface="Segoe UI Semibold" panose="020B0702040204020203" pitchFamily="34" charset="0"/>
                </a:rPr>
                <a:t>30</a:t>
              </a:r>
              <a:r>
                <a:rPr lang="en-US" sz="3529" dirty="0">
                  <a:solidFill>
                    <a:schemeClr val="bg1"/>
                  </a:solidFill>
                  <a:latin typeface="Segoe UI Light" panose="020B0502040204020203" pitchFamily="34" charset="0"/>
                  <a:cs typeface="Segoe UI Light" panose="020B0502040204020203" pitchFamily="34" charset="0"/>
                </a:rPr>
                <a:t>Trillion</a:t>
              </a:r>
              <a:endParaRPr lang="en-US" sz="5294" dirty="0">
                <a:solidFill>
                  <a:schemeClr val="bg1"/>
                </a:solidFill>
                <a:latin typeface="Segoe UI Light" panose="020B0502040204020203" pitchFamily="34" charset="0"/>
                <a:cs typeface="Segoe UI Light" panose="020B0502040204020203" pitchFamily="34" charset="0"/>
              </a:endParaRPr>
            </a:p>
          </p:txBody>
        </p:sp>
        <p:sp>
          <p:nvSpPr>
            <p:cNvPr id="53" name="TextBox 52"/>
            <p:cNvSpPr txBox="1"/>
            <p:nvPr/>
          </p:nvSpPr>
          <p:spPr>
            <a:xfrm>
              <a:off x="8366440" y="2079799"/>
              <a:ext cx="3185571" cy="960263"/>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solidFill>
                    <a:schemeClr val="bg1"/>
                  </a:solidFill>
                  <a:latin typeface="+mj-lt"/>
                </a:rPr>
                <a:t>Storage objects </a:t>
              </a:r>
              <a:br>
                <a:rPr lang="en-US" sz="2353" dirty="0">
                  <a:solidFill>
                    <a:schemeClr val="bg1"/>
                  </a:solidFill>
                  <a:latin typeface="+mj-lt"/>
                </a:rPr>
              </a:br>
              <a:r>
                <a:rPr lang="en-US" sz="2353" dirty="0">
                  <a:solidFill>
                    <a:schemeClr val="bg1"/>
                  </a:solidFill>
                  <a:latin typeface="+mj-lt"/>
                </a:rPr>
                <a:t>in Azure</a:t>
              </a:r>
            </a:p>
          </p:txBody>
        </p:sp>
      </p:grpSp>
      <p:grpSp>
        <p:nvGrpSpPr>
          <p:cNvPr id="5" name="Group 4"/>
          <p:cNvGrpSpPr/>
          <p:nvPr/>
        </p:nvGrpSpPr>
        <p:grpSpPr>
          <a:xfrm>
            <a:off x="4303150" y="495622"/>
            <a:ext cx="3628415" cy="2950256"/>
            <a:chOff x="4389437" y="505063"/>
            <a:chExt cx="3701172" cy="3009415"/>
          </a:xfrm>
        </p:grpSpPr>
        <p:sp>
          <p:nvSpPr>
            <p:cNvPr id="85" name="Rectangle 84"/>
            <p:cNvSpPr/>
            <p:nvPr/>
          </p:nvSpPr>
          <p:spPr bwMode="auto">
            <a:xfrm>
              <a:off x="4389437" y="505063"/>
              <a:ext cx="3683393" cy="2926556"/>
            </a:xfrm>
            <a:prstGeom prst="rect">
              <a:avLst/>
            </a:prstGeom>
            <a:solidFill>
              <a:srgbClr val="527284">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64" name="TextBox 63"/>
            <p:cNvSpPr txBox="1"/>
            <p:nvPr/>
          </p:nvSpPr>
          <p:spPr>
            <a:xfrm>
              <a:off x="4389437" y="1174901"/>
              <a:ext cx="3701172" cy="1126462"/>
            </a:xfrm>
            <a:prstGeom prst="rect">
              <a:avLst/>
            </a:prstGeom>
            <a:noFill/>
          </p:spPr>
          <p:txBody>
            <a:bodyPr wrap="square" lIns="179285" tIns="143428" rIns="179285" bIns="143428" rtlCol="0">
              <a:spAutoFit/>
            </a:bodyPr>
            <a:lstStyle/>
            <a:p>
              <a:pPr algn="ctr">
                <a:lnSpc>
                  <a:spcPct val="90000"/>
                </a:lnSpc>
                <a:spcAft>
                  <a:spcPts val="588"/>
                </a:spcAft>
              </a:pPr>
              <a:r>
                <a:rPr lang="en-US" sz="5882" spc="-294" dirty="0">
                  <a:solidFill>
                    <a:schemeClr val="bg1"/>
                  </a:solidFill>
                </a:rPr>
                <a:t>1,200,000</a:t>
              </a:r>
            </a:p>
          </p:txBody>
        </p:sp>
        <p:sp>
          <p:nvSpPr>
            <p:cNvPr id="65" name="TextBox 64"/>
            <p:cNvSpPr txBox="1"/>
            <p:nvPr/>
          </p:nvSpPr>
          <p:spPr>
            <a:xfrm>
              <a:off x="4495373" y="2049462"/>
              <a:ext cx="3433787" cy="1465016"/>
            </a:xfrm>
            <a:prstGeom prst="rect">
              <a:avLst/>
            </a:prstGeom>
            <a:noFill/>
          </p:spPr>
          <p:txBody>
            <a:bodyPr wrap="square" lIns="179285" tIns="143428" rIns="179285" bIns="143428" rtlCol="0">
              <a:spAutoFit/>
            </a:bodyPr>
            <a:lstStyle/>
            <a:p>
              <a:pPr algn="ctr">
                <a:spcAft>
                  <a:spcPts val="588"/>
                </a:spcAft>
              </a:pPr>
              <a:r>
                <a:rPr lang="en-US" sz="2353" dirty="0">
                  <a:solidFill>
                    <a:schemeClr val="bg1"/>
                  </a:solidFill>
                  <a:latin typeface="+mj-lt"/>
                </a:rPr>
                <a:t>SQL databases </a:t>
              </a:r>
              <a:br>
                <a:rPr lang="en-US" sz="2353" dirty="0">
                  <a:solidFill>
                    <a:schemeClr val="bg1"/>
                  </a:solidFill>
                  <a:latin typeface="+mj-lt"/>
                </a:rPr>
              </a:br>
              <a:r>
                <a:rPr lang="en-US" sz="2353" dirty="0">
                  <a:solidFill>
                    <a:schemeClr val="bg1"/>
                  </a:solidFill>
                  <a:latin typeface="+mj-lt"/>
                </a:rPr>
                <a:t>in Azure</a:t>
              </a:r>
              <a:br>
                <a:rPr lang="en-US" sz="2353" dirty="0">
                  <a:solidFill>
                    <a:schemeClr val="bg1"/>
                  </a:solidFill>
                  <a:latin typeface="+mj-lt"/>
                </a:rPr>
              </a:br>
              <a:endParaRPr lang="en-US" sz="2745" dirty="0">
                <a:solidFill>
                  <a:schemeClr val="bg1"/>
                </a:solidFill>
                <a:latin typeface="+mj-lt"/>
              </a:endParaRPr>
            </a:p>
          </p:txBody>
        </p:sp>
      </p:grpSp>
      <p:grpSp>
        <p:nvGrpSpPr>
          <p:cNvPr id="7" name="Group 6"/>
          <p:cNvGrpSpPr/>
          <p:nvPr/>
        </p:nvGrpSpPr>
        <p:grpSpPr>
          <a:xfrm>
            <a:off x="7986835" y="3437334"/>
            <a:ext cx="3600015" cy="2869026"/>
            <a:chOff x="8146987" y="3505763"/>
            <a:chExt cx="3672203" cy="2926556"/>
          </a:xfrm>
        </p:grpSpPr>
        <p:sp>
          <p:nvSpPr>
            <p:cNvPr id="81" name="Rectangle 80"/>
            <p:cNvSpPr/>
            <p:nvPr/>
          </p:nvSpPr>
          <p:spPr bwMode="auto">
            <a:xfrm>
              <a:off x="8146987" y="3505763"/>
              <a:ext cx="3672203" cy="2926556"/>
            </a:xfrm>
            <a:prstGeom prst="rect">
              <a:avLst/>
            </a:prstGeom>
            <a:solidFill>
              <a:srgbClr val="527284">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sp>
          <p:nvSpPr>
            <p:cNvPr id="27" name="TextBox 26"/>
            <p:cNvSpPr txBox="1"/>
            <p:nvPr/>
          </p:nvSpPr>
          <p:spPr>
            <a:xfrm>
              <a:off x="8437886" y="3734620"/>
              <a:ext cx="3052754" cy="2145203"/>
            </a:xfrm>
            <a:prstGeom prst="rect">
              <a:avLst/>
            </a:prstGeom>
            <a:noFill/>
          </p:spPr>
          <p:txBody>
            <a:bodyPr wrap="square" lIns="179285" tIns="143428" rIns="179285" bIns="143428" rtlCol="0">
              <a:spAutoFit/>
            </a:bodyPr>
            <a:lstStyle/>
            <a:p>
              <a:pPr algn="ctr">
                <a:lnSpc>
                  <a:spcPct val="90000"/>
                </a:lnSpc>
                <a:spcAft>
                  <a:spcPts val="588"/>
                </a:spcAft>
              </a:pPr>
              <a:r>
                <a:rPr lang="en-US" sz="5882" dirty="0">
                  <a:solidFill>
                    <a:schemeClr val="bg1"/>
                  </a:solidFill>
                  <a:latin typeface="+mj-lt"/>
                  <a:cs typeface="Segoe UI Semibold" panose="020B0702040204020203" pitchFamily="34" charset="0"/>
                </a:rPr>
                <a:t>&gt;</a:t>
              </a:r>
              <a:r>
                <a:rPr lang="en-US" sz="5882" dirty="0">
                  <a:solidFill>
                    <a:schemeClr val="bg1"/>
                  </a:solidFill>
                  <a:cs typeface="Segoe UI Semibold" panose="020B0702040204020203" pitchFamily="34" charset="0"/>
                </a:rPr>
                <a:t>60</a:t>
              </a:r>
              <a:r>
                <a:rPr lang="en-US" sz="3921" dirty="0">
                  <a:solidFill>
                    <a:schemeClr val="bg1"/>
                  </a:solidFill>
                  <a:latin typeface="+mj-lt"/>
                  <a:cs typeface="Segoe UI Semibold" panose="020B0702040204020203" pitchFamily="34" charset="0"/>
                </a:rPr>
                <a:t>%</a:t>
              </a:r>
              <a:r>
                <a:rPr lang="en-US" sz="7842" dirty="0">
                  <a:solidFill>
                    <a:schemeClr val="bg1"/>
                  </a:solidFill>
                  <a:cs typeface="Segoe UI Semibold" panose="020B0702040204020203" pitchFamily="34" charset="0"/>
                </a:rPr>
                <a:t> </a:t>
              </a:r>
            </a:p>
            <a:p>
              <a:pPr algn="ctr">
                <a:lnSpc>
                  <a:spcPct val="90000"/>
                </a:lnSpc>
                <a:spcAft>
                  <a:spcPts val="588"/>
                </a:spcAft>
              </a:pPr>
              <a:r>
                <a:rPr lang="en-US" sz="2353" dirty="0">
                  <a:solidFill>
                    <a:schemeClr val="bg1"/>
                  </a:solidFill>
                  <a:latin typeface="+mj-lt"/>
                </a:rPr>
                <a:t>Customers using higher level services</a:t>
              </a:r>
            </a:p>
          </p:txBody>
        </p:sp>
      </p:grpSp>
      <p:grpSp>
        <p:nvGrpSpPr>
          <p:cNvPr id="4" name="Group 3"/>
          <p:cNvGrpSpPr/>
          <p:nvPr/>
        </p:nvGrpSpPr>
        <p:grpSpPr>
          <a:xfrm>
            <a:off x="531077" y="495621"/>
            <a:ext cx="3776419" cy="2869026"/>
            <a:chOff x="541726" y="505063"/>
            <a:chExt cx="3852144" cy="2926556"/>
          </a:xfrm>
        </p:grpSpPr>
        <p:sp>
          <p:nvSpPr>
            <p:cNvPr id="83" name="Rectangle 82"/>
            <p:cNvSpPr/>
            <p:nvPr/>
          </p:nvSpPr>
          <p:spPr bwMode="auto">
            <a:xfrm>
              <a:off x="636621" y="505063"/>
              <a:ext cx="3683393" cy="2926556"/>
            </a:xfrm>
            <a:prstGeom prst="rect">
              <a:avLst/>
            </a:prstGeom>
            <a:solidFill>
              <a:srgbClr val="527284">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chemeClr val="bg1"/>
                </a:solidFill>
                <a:ea typeface="Segoe UI" pitchFamily="34" charset="0"/>
                <a:cs typeface="Segoe UI" pitchFamily="34" charset="0"/>
              </a:endParaRPr>
            </a:p>
          </p:txBody>
        </p:sp>
        <p:sp>
          <p:nvSpPr>
            <p:cNvPr id="28" name="TextBox 27"/>
            <p:cNvSpPr txBox="1"/>
            <p:nvPr/>
          </p:nvSpPr>
          <p:spPr>
            <a:xfrm>
              <a:off x="541726" y="1174901"/>
              <a:ext cx="3852144" cy="1868204"/>
            </a:xfrm>
            <a:prstGeom prst="rect">
              <a:avLst/>
            </a:prstGeom>
            <a:noFill/>
          </p:spPr>
          <p:txBody>
            <a:bodyPr wrap="square" lIns="179285" tIns="143428" rIns="179285" bIns="143428" rtlCol="0">
              <a:spAutoFit/>
            </a:bodyPr>
            <a:lstStyle/>
            <a:p>
              <a:pPr algn="ctr">
                <a:lnSpc>
                  <a:spcPct val="90000"/>
                </a:lnSpc>
                <a:spcAft>
                  <a:spcPts val="588"/>
                </a:spcAft>
              </a:pPr>
              <a:r>
                <a:rPr lang="en-US" sz="5882" dirty="0">
                  <a:solidFill>
                    <a:schemeClr val="bg1"/>
                  </a:solidFill>
                  <a:latin typeface="+mj-lt"/>
                  <a:cs typeface="Segoe UI Semibold" panose="020B0702040204020203" pitchFamily="34" charset="0"/>
                </a:rPr>
                <a:t>&gt;</a:t>
              </a:r>
              <a:r>
                <a:rPr lang="en-US" sz="5882" dirty="0">
                  <a:solidFill>
                    <a:schemeClr val="bg1"/>
                  </a:solidFill>
                  <a:cs typeface="Segoe UI Semibold" panose="020B0702040204020203" pitchFamily="34" charset="0"/>
                </a:rPr>
                <a:t>10,000     </a:t>
              </a:r>
            </a:p>
            <a:p>
              <a:pPr algn="ctr">
                <a:lnSpc>
                  <a:spcPct val="90000"/>
                </a:lnSpc>
                <a:spcAft>
                  <a:spcPts val="588"/>
                </a:spcAft>
              </a:pPr>
              <a:r>
                <a:rPr lang="en-US" sz="2353" dirty="0">
                  <a:solidFill>
                    <a:schemeClr val="bg1"/>
                  </a:solidFill>
                  <a:latin typeface="+mj-lt"/>
                </a:rPr>
                <a:t>New Azure customers </a:t>
              </a:r>
              <a:br>
                <a:rPr lang="en-US" sz="2353" dirty="0">
                  <a:solidFill>
                    <a:schemeClr val="bg1"/>
                  </a:solidFill>
                  <a:latin typeface="+mj-lt"/>
                </a:rPr>
              </a:br>
              <a:r>
                <a:rPr lang="en-US" sz="2353" dirty="0">
                  <a:solidFill>
                    <a:schemeClr val="bg1"/>
                  </a:solidFill>
                  <a:latin typeface="+mj-lt"/>
                </a:rPr>
                <a:t>a week</a:t>
              </a:r>
            </a:p>
          </p:txBody>
        </p:sp>
      </p:grpSp>
      <p:grpSp>
        <p:nvGrpSpPr>
          <p:cNvPr id="9" name="Group 8"/>
          <p:cNvGrpSpPr/>
          <p:nvPr/>
        </p:nvGrpSpPr>
        <p:grpSpPr>
          <a:xfrm>
            <a:off x="629105" y="3437334"/>
            <a:ext cx="3610985" cy="2869026"/>
            <a:chOff x="641719" y="3505763"/>
            <a:chExt cx="3683393" cy="2926556"/>
          </a:xfrm>
        </p:grpSpPr>
        <p:sp>
          <p:nvSpPr>
            <p:cNvPr id="84" name="Rectangle 83"/>
            <p:cNvSpPr/>
            <p:nvPr/>
          </p:nvSpPr>
          <p:spPr bwMode="auto">
            <a:xfrm>
              <a:off x="641719" y="3505763"/>
              <a:ext cx="3683393" cy="2926556"/>
            </a:xfrm>
            <a:prstGeom prst="rect">
              <a:avLst/>
            </a:prstGeom>
            <a:solidFill>
              <a:srgbClr val="527284">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grpSp>
          <p:nvGrpSpPr>
            <p:cNvPr id="68" name="Group 67"/>
            <p:cNvGrpSpPr/>
            <p:nvPr/>
          </p:nvGrpSpPr>
          <p:grpSpPr>
            <a:xfrm>
              <a:off x="760407" y="3582220"/>
              <a:ext cx="3442469" cy="1286899"/>
              <a:chOff x="579436" y="874022"/>
              <a:chExt cx="3535364" cy="1286899"/>
            </a:xfrm>
          </p:grpSpPr>
          <p:sp>
            <p:nvSpPr>
              <p:cNvPr id="74" name="TextBox 73"/>
              <p:cNvSpPr txBox="1"/>
              <p:nvPr/>
            </p:nvSpPr>
            <p:spPr>
              <a:xfrm>
                <a:off x="579436" y="874022"/>
                <a:ext cx="3535364" cy="1043363"/>
              </a:xfrm>
              <a:prstGeom prst="rect">
                <a:avLst/>
              </a:prstGeom>
              <a:noFill/>
            </p:spPr>
            <p:txBody>
              <a:bodyPr wrap="square" lIns="179285" tIns="143428" rIns="179285" bIns="143428" rtlCol="0">
                <a:spAutoFit/>
              </a:bodyPr>
              <a:lstStyle/>
              <a:p>
                <a:pPr algn="ctr">
                  <a:lnSpc>
                    <a:spcPct val="90000"/>
                  </a:lnSpc>
                  <a:spcAft>
                    <a:spcPts val="588"/>
                  </a:spcAft>
                </a:pPr>
                <a:r>
                  <a:rPr lang="en-US" sz="5294" dirty="0">
                    <a:solidFill>
                      <a:schemeClr val="bg1"/>
                    </a:solidFill>
                  </a:rPr>
                  <a:t>350</a:t>
                </a:r>
                <a:r>
                  <a:rPr lang="en-US" sz="2745" dirty="0">
                    <a:solidFill>
                      <a:schemeClr val="bg1"/>
                    </a:solidFill>
                    <a:latin typeface="+mj-lt"/>
                  </a:rPr>
                  <a:t>Million</a:t>
                </a:r>
                <a:endParaRPr lang="en-US" sz="4313" dirty="0">
                  <a:solidFill>
                    <a:schemeClr val="bg1"/>
                  </a:solidFill>
                  <a:latin typeface="+mj-lt"/>
                </a:endParaRPr>
              </a:p>
            </p:txBody>
          </p:sp>
          <p:sp>
            <p:nvSpPr>
              <p:cNvPr id="75" name="TextBox 74"/>
              <p:cNvSpPr txBox="1"/>
              <p:nvPr/>
            </p:nvSpPr>
            <p:spPr>
              <a:xfrm>
                <a:off x="735647" y="1616156"/>
                <a:ext cx="3268979" cy="544765"/>
              </a:xfrm>
              <a:prstGeom prst="rect">
                <a:avLst/>
              </a:prstGeom>
              <a:noFill/>
            </p:spPr>
            <p:txBody>
              <a:bodyPr wrap="square" lIns="179285" tIns="143428" rIns="179285" bIns="143428" rtlCol="0">
                <a:spAutoFit/>
              </a:bodyPr>
              <a:lstStyle/>
              <a:p>
                <a:pPr algn="ctr">
                  <a:lnSpc>
                    <a:spcPct val="90000"/>
                  </a:lnSpc>
                  <a:spcAft>
                    <a:spcPts val="588"/>
                  </a:spcAft>
                </a:pPr>
                <a:r>
                  <a:rPr lang="en-US" sz="1765" dirty="0">
                    <a:solidFill>
                      <a:schemeClr val="bg1"/>
                    </a:solidFill>
                    <a:latin typeface="+mj-lt"/>
                  </a:rPr>
                  <a:t>Azure Active Directory users</a:t>
                </a:r>
              </a:p>
            </p:txBody>
          </p:sp>
        </p:grpSp>
        <p:grpSp>
          <p:nvGrpSpPr>
            <p:cNvPr id="69" name="Group 68"/>
            <p:cNvGrpSpPr/>
            <p:nvPr/>
          </p:nvGrpSpPr>
          <p:grpSpPr>
            <a:xfrm>
              <a:off x="686209" y="4792919"/>
              <a:ext cx="3590864" cy="1447800"/>
              <a:chOff x="503236" y="982662"/>
              <a:chExt cx="3687764" cy="1447800"/>
            </a:xfrm>
          </p:grpSpPr>
          <p:sp>
            <p:nvSpPr>
              <p:cNvPr id="71" name="TextBox 70"/>
              <p:cNvSpPr txBox="1"/>
              <p:nvPr/>
            </p:nvSpPr>
            <p:spPr>
              <a:xfrm>
                <a:off x="503236" y="982662"/>
                <a:ext cx="3687764" cy="904863"/>
              </a:xfrm>
              <a:prstGeom prst="rect">
                <a:avLst/>
              </a:prstGeom>
              <a:noFill/>
            </p:spPr>
            <p:txBody>
              <a:bodyPr wrap="square" lIns="179285" tIns="143428" rIns="179285" bIns="143428" rtlCol="0">
                <a:spAutoFit/>
              </a:bodyPr>
              <a:lstStyle/>
              <a:p>
                <a:pPr algn="ctr">
                  <a:lnSpc>
                    <a:spcPct val="90000"/>
                  </a:lnSpc>
                  <a:spcAft>
                    <a:spcPts val="588"/>
                  </a:spcAft>
                </a:pPr>
                <a:r>
                  <a:rPr lang="en-US" sz="4313" dirty="0">
                    <a:solidFill>
                      <a:schemeClr val="bg1"/>
                    </a:solidFill>
                  </a:rPr>
                  <a:t>&gt;18</a:t>
                </a:r>
                <a:r>
                  <a:rPr lang="en-US" sz="2745" dirty="0">
                    <a:solidFill>
                      <a:schemeClr val="bg1"/>
                    </a:solidFill>
                    <a:latin typeface="+mj-lt"/>
                  </a:rPr>
                  <a:t>Billion</a:t>
                </a:r>
                <a:endParaRPr lang="en-US" sz="4313" dirty="0">
                  <a:solidFill>
                    <a:schemeClr val="bg1"/>
                  </a:solidFill>
                  <a:latin typeface="+mj-lt"/>
                </a:endParaRPr>
              </a:p>
            </p:txBody>
          </p:sp>
          <p:sp>
            <p:nvSpPr>
              <p:cNvPr id="72" name="TextBox 71"/>
              <p:cNvSpPr txBox="1"/>
              <p:nvPr/>
            </p:nvSpPr>
            <p:spPr>
              <a:xfrm>
                <a:off x="735647" y="1636398"/>
                <a:ext cx="3268980" cy="794064"/>
              </a:xfrm>
              <a:prstGeom prst="rect">
                <a:avLst/>
              </a:prstGeom>
              <a:noFill/>
            </p:spPr>
            <p:txBody>
              <a:bodyPr wrap="square" lIns="179285" tIns="143428" rIns="179285" bIns="143428" rtlCol="0">
                <a:spAutoFit/>
              </a:bodyPr>
              <a:lstStyle/>
              <a:p>
                <a:pPr algn="ctr">
                  <a:lnSpc>
                    <a:spcPct val="90000"/>
                  </a:lnSpc>
                  <a:spcAft>
                    <a:spcPts val="588"/>
                  </a:spcAft>
                </a:pPr>
                <a:r>
                  <a:rPr lang="en-US" sz="1765" dirty="0">
                    <a:solidFill>
                      <a:schemeClr val="bg1"/>
                    </a:solidFill>
                    <a:latin typeface="+mj-lt"/>
                  </a:rPr>
                  <a:t>Azure Active Directory authentications/week</a:t>
                </a:r>
              </a:p>
            </p:txBody>
          </p:sp>
        </p:grpSp>
        <p:cxnSp>
          <p:nvCxnSpPr>
            <p:cNvPr id="3" name="Straight Connector 2"/>
            <p:cNvCxnSpPr/>
            <p:nvPr/>
          </p:nvCxnSpPr>
          <p:spPr>
            <a:xfrm>
              <a:off x="1017621" y="4869119"/>
              <a:ext cx="2895600" cy="0"/>
            </a:xfrm>
            <a:prstGeom prst="line">
              <a:avLst/>
            </a:prstGeom>
            <a:ln>
              <a:solidFill>
                <a:srgbClr val="BDD4DE"/>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4311160" y="3437333"/>
            <a:ext cx="3610985" cy="2869025"/>
            <a:chOff x="4397607" y="3505763"/>
            <a:chExt cx="3683393" cy="2926556"/>
          </a:xfrm>
        </p:grpSpPr>
        <p:sp>
          <p:nvSpPr>
            <p:cNvPr id="86" name="Rectangle 85"/>
            <p:cNvSpPr/>
            <p:nvPr/>
          </p:nvSpPr>
          <p:spPr bwMode="auto">
            <a:xfrm>
              <a:off x="4397607" y="3505763"/>
              <a:ext cx="3683393" cy="2926556"/>
            </a:xfrm>
            <a:prstGeom prst="rect">
              <a:avLst/>
            </a:prstGeom>
            <a:solidFill>
              <a:srgbClr val="527284">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1"/>
                </a:solidFill>
                <a:ea typeface="Segoe UI" pitchFamily="34" charset="0"/>
                <a:cs typeface="Segoe UI" pitchFamily="34" charset="0"/>
              </a:endParaRPr>
            </a:p>
          </p:txBody>
        </p:sp>
        <p:grpSp>
          <p:nvGrpSpPr>
            <p:cNvPr id="59" name="Group 58"/>
            <p:cNvGrpSpPr/>
            <p:nvPr/>
          </p:nvGrpSpPr>
          <p:grpSpPr>
            <a:xfrm>
              <a:off x="4473653" y="3965814"/>
              <a:ext cx="3565942" cy="2380523"/>
              <a:chOff x="548344" y="1535486"/>
              <a:chExt cx="3643584" cy="2380523"/>
            </a:xfrm>
          </p:grpSpPr>
          <p:sp>
            <p:nvSpPr>
              <p:cNvPr id="61" name="TextBox 60"/>
              <p:cNvSpPr txBox="1"/>
              <p:nvPr/>
            </p:nvSpPr>
            <p:spPr>
              <a:xfrm>
                <a:off x="579436" y="1535486"/>
                <a:ext cx="3535364" cy="1126463"/>
              </a:xfrm>
              <a:prstGeom prst="rect">
                <a:avLst/>
              </a:prstGeom>
              <a:noFill/>
            </p:spPr>
            <p:txBody>
              <a:bodyPr wrap="square" lIns="179285" tIns="143428" rIns="179285" bIns="143428" rtlCol="0">
                <a:spAutoFit/>
              </a:bodyPr>
              <a:lstStyle/>
              <a:p>
                <a:pPr algn="ctr">
                  <a:lnSpc>
                    <a:spcPct val="90000"/>
                  </a:lnSpc>
                  <a:spcAft>
                    <a:spcPts val="588"/>
                  </a:spcAft>
                </a:pPr>
                <a:r>
                  <a:rPr lang="en-US" sz="5882" dirty="0">
                    <a:solidFill>
                      <a:schemeClr val="bg1"/>
                    </a:solidFill>
                    <a:latin typeface="+mj-lt"/>
                  </a:rPr>
                  <a:t>&gt;</a:t>
                </a:r>
                <a:r>
                  <a:rPr lang="en-US" sz="5882" dirty="0">
                    <a:solidFill>
                      <a:schemeClr val="bg1"/>
                    </a:solidFill>
                  </a:rPr>
                  <a:t>2</a:t>
                </a:r>
                <a:r>
                  <a:rPr lang="en-US" sz="3529" dirty="0">
                    <a:solidFill>
                      <a:schemeClr val="bg1"/>
                    </a:solidFill>
                    <a:latin typeface="+mj-lt"/>
                  </a:rPr>
                  <a:t>Million</a:t>
                </a:r>
                <a:endParaRPr lang="en-US" sz="5882" dirty="0">
                  <a:solidFill>
                    <a:schemeClr val="bg1"/>
                  </a:solidFill>
                  <a:latin typeface="+mj-lt"/>
                </a:endParaRPr>
              </a:p>
            </p:txBody>
          </p:sp>
          <p:sp>
            <p:nvSpPr>
              <p:cNvPr id="62" name="TextBox 61"/>
              <p:cNvSpPr txBox="1"/>
              <p:nvPr/>
            </p:nvSpPr>
            <p:spPr>
              <a:xfrm>
                <a:off x="548344" y="2405563"/>
                <a:ext cx="3643584" cy="1510446"/>
              </a:xfrm>
              <a:prstGeom prst="rect">
                <a:avLst/>
              </a:prstGeom>
              <a:noFill/>
            </p:spPr>
            <p:txBody>
              <a:bodyPr wrap="square" lIns="179285" tIns="143428" rIns="179285" bIns="143428" rtlCol="0">
                <a:spAutoFit/>
              </a:bodyPr>
              <a:lstStyle/>
              <a:p>
                <a:pPr algn="ctr">
                  <a:lnSpc>
                    <a:spcPct val="90000"/>
                  </a:lnSpc>
                  <a:spcAft>
                    <a:spcPts val="588"/>
                  </a:spcAft>
                </a:pPr>
                <a:r>
                  <a:rPr lang="en-US" sz="2000" dirty="0">
                    <a:solidFill>
                      <a:schemeClr val="bg1"/>
                    </a:solidFill>
                    <a:latin typeface="+mj-lt"/>
                  </a:rPr>
                  <a:t>Developers registered with </a:t>
                </a:r>
                <a:br>
                  <a:rPr lang="en-US" sz="2000" dirty="0">
                    <a:solidFill>
                      <a:schemeClr val="bg1"/>
                    </a:solidFill>
                    <a:latin typeface="+mj-lt"/>
                  </a:rPr>
                </a:br>
                <a:r>
                  <a:rPr lang="en-US" sz="2000" dirty="0">
                    <a:solidFill>
                      <a:schemeClr val="bg1"/>
                    </a:solidFill>
                    <a:latin typeface="+mj-lt"/>
                  </a:rPr>
                  <a:t>Visual Studio Online</a:t>
                </a:r>
                <a:r>
                  <a:rPr lang="en-US" dirty="0">
                    <a:solidFill>
                      <a:schemeClr val="bg1"/>
                    </a:solidFill>
                    <a:latin typeface="+mj-lt"/>
                  </a:rPr>
                  <a:t/>
                </a:r>
                <a:br>
                  <a:rPr lang="en-US" dirty="0">
                    <a:solidFill>
                      <a:schemeClr val="bg1"/>
                    </a:solidFill>
                    <a:latin typeface="+mj-lt"/>
                  </a:rPr>
                </a:br>
                <a:r>
                  <a:rPr lang="en-US" dirty="0">
                    <a:solidFill>
                      <a:schemeClr val="bg1"/>
                    </a:solidFill>
                    <a:latin typeface="+mj-lt"/>
                  </a:rPr>
                  <a:t/>
                </a:r>
                <a:br>
                  <a:rPr lang="en-US" dirty="0">
                    <a:solidFill>
                      <a:schemeClr val="bg1"/>
                    </a:solidFill>
                    <a:latin typeface="+mj-lt"/>
                  </a:rPr>
                </a:br>
                <a:endParaRPr lang="en-US" sz="2800" dirty="0">
                  <a:solidFill>
                    <a:schemeClr val="bg1"/>
                  </a:solidFill>
                  <a:latin typeface="+mj-lt"/>
                </a:endParaRPr>
              </a:p>
            </p:txBody>
          </p:sp>
        </p:grpSp>
      </p:grpSp>
    </p:spTree>
    <p:extLst>
      <p:ext uri="{BB962C8B-B14F-4D97-AF65-F5344CB8AC3E}">
        <p14:creationId xmlns:p14="http://schemas.microsoft.com/office/powerpoint/2010/main" val="20869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3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4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6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9811" y="672071"/>
            <a:ext cx="9420190" cy="6090299"/>
          </a:xfrm>
          <a:prstGeom prst="rect">
            <a:avLst/>
          </a:prstGeom>
        </p:spPr>
      </p:pic>
      <p:grpSp>
        <p:nvGrpSpPr>
          <p:cNvPr id="56" name="Group 55"/>
          <p:cNvGrpSpPr/>
          <p:nvPr/>
        </p:nvGrpSpPr>
        <p:grpSpPr>
          <a:xfrm>
            <a:off x="3716444" y="-338179"/>
            <a:ext cx="2775838" cy="4134755"/>
            <a:chOff x="3719625" y="-351356"/>
            <a:chExt cx="2775838" cy="4134755"/>
          </a:xfrm>
        </p:grpSpPr>
        <p:pic>
          <p:nvPicPr>
            <p:cNvPr id="57" name="Picture 56"/>
            <p:cNvPicPr>
              <a:picLocks noChangeAspect="1"/>
            </p:cNvPicPr>
            <p:nvPr/>
          </p:nvPicPr>
          <p:blipFill>
            <a:blip r:embed="rId3"/>
            <a:stretch>
              <a:fillRect/>
            </a:stretch>
          </p:blipFill>
          <p:spPr>
            <a:xfrm>
              <a:off x="3719625" y="-351356"/>
              <a:ext cx="2775838" cy="4134755"/>
            </a:xfrm>
            <a:prstGeom prst="rect">
              <a:avLst/>
            </a:prstGeom>
          </p:spPr>
        </p:pic>
        <p:pic>
          <p:nvPicPr>
            <p:cNvPr id="58" name="Picture 57"/>
            <p:cNvPicPr>
              <a:picLocks noChangeAspect="1"/>
            </p:cNvPicPr>
            <p:nvPr/>
          </p:nvPicPr>
          <p:blipFill>
            <a:blip r:embed="rId4"/>
            <a:stretch>
              <a:fillRect/>
            </a:stretch>
          </p:blipFill>
          <p:spPr>
            <a:xfrm>
              <a:off x="4484016" y="1290841"/>
              <a:ext cx="979669" cy="1295431"/>
            </a:xfrm>
            <a:prstGeom prst="rect">
              <a:avLst/>
            </a:prstGeom>
          </p:spPr>
        </p:pic>
      </p:grpSp>
      <p:pic>
        <p:nvPicPr>
          <p:cNvPr id="30" name="Picture 29"/>
          <p:cNvPicPr>
            <a:picLocks noChangeAspect="1"/>
          </p:cNvPicPr>
          <p:nvPr/>
        </p:nvPicPr>
        <p:blipFill>
          <a:blip r:embed="rId5"/>
          <a:stretch>
            <a:fillRect/>
          </a:stretch>
        </p:blipFill>
        <p:spPr>
          <a:xfrm>
            <a:off x="6609503" y="0"/>
            <a:ext cx="5582498" cy="3614057"/>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3" name="Picture 2"/>
          <p:cNvPicPr>
            <a:picLocks noChangeAspect="1"/>
          </p:cNvPicPr>
          <p:nvPr/>
        </p:nvPicPr>
        <p:blipFill>
          <a:blip r:embed="rId7"/>
          <a:stretch>
            <a:fillRect/>
          </a:stretch>
        </p:blipFill>
        <p:spPr>
          <a:xfrm>
            <a:off x="8087488" y="1636202"/>
            <a:ext cx="1506507" cy="978750"/>
          </a:xfrm>
          <a:prstGeom prst="rect">
            <a:avLst/>
          </a:prstGeom>
        </p:spPr>
      </p:pic>
      <p:pic>
        <p:nvPicPr>
          <p:cNvPr id="50" name="Picture 49"/>
          <p:cNvPicPr>
            <a:picLocks noChangeAspect="1"/>
          </p:cNvPicPr>
          <p:nvPr/>
        </p:nvPicPr>
        <p:blipFill>
          <a:blip r:embed="rId8"/>
          <a:stretch>
            <a:fillRect/>
          </a:stretch>
        </p:blipFill>
        <p:spPr>
          <a:xfrm>
            <a:off x="8087219" y="1636202"/>
            <a:ext cx="1507500" cy="978750"/>
          </a:xfrm>
          <a:prstGeom prst="rect">
            <a:avLst/>
          </a:prstGeom>
        </p:spPr>
      </p:pic>
      <p:grpSp>
        <p:nvGrpSpPr>
          <p:cNvPr id="51" name="Group 50"/>
          <p:cNvGrpSpPr/>
          <p:nvPr/>
        </p:nvGrpSpPr>
        <p:grpSpPr>
          <a:xfrm>
            <a:off x="6607076" y="1610314"/>
            <a:ext cx="2771287" cy="4119704"/>
            <a:chOff x="6722970" y="1674257"/>
            <a:chExt cx="2780259" cy="4133042"/>
          </a:xfrm>
        </p:grpSpPr>
        <p:pic>
          <p:nvPicPr>
            <p:cNvPr id="52" name="Picture 51"/>
            <p:cNvPicPr>
              <a:picLocks noChangeAspect="1"/>
            </p:cNvPicPr>
            <p:nvPr/>
          </p:nvPicPr>
          <p:blipFill>
            <a:blip r:embed="rId9"/>
            <a:stretch>
              <a:fillRect/>
            </a:stretch>
          </p:blipFill>
          <p:spPr>
            <a:xfrm>
              <a:off x="6722970" y="1674257"/>
              <a:ext cx="2780259" cy="4133042"/>
            </a:xfrm>
            <a:prstGeom prst="rect">
              <a:avLst/>
            </a:prstGeom>
          </p:spPr>
        </p:pic>
        <p:pic>
          <p:nvPicPr>
            <p:cNvPr id="53" name="Picture 52"/>
            <p:cNvPicPr>
              <a:picLocks noChangeAspect="1"/>
            </p:cNvPicPr>
            <p:nvPr/>
          </p:nvPicPr>
          <p:blipFill>
            <a:blip r:embed="rId4"/>
            <a:stretch>
              <a:fillRect/>
            </a:stretch>
          </p:blipFill>
          <p:spPr>
            <a:xfrm>
              <a:off x="7470523" y="3260826"/>
              <a:ext cx="979669" cy="1295431"/>
            </a:xfrm>
            <a:prstGeom prst="rect">
              <a:avLst/>
            </a:prstGeom>
          </p:spPr>
        </p:pic>
      </p:grpSp>
      <p:pic>
        <p:nvPicPr>
          <p:cNvPr id="26" name="Picture 25"/>
          <p:cNvPicPr>
            <a:picLocks noChangeAspect="1"/>
          </p:cNvPicPr>
          <p:nvPr/>
        </p:nvPicPr>
        <p:blipFill>
          <a:blip r:embed="rId10"/>
          <a:stretch>
            <a:fillRect/>
          </a:stretch>
        </p:blipFill>
        <p:spPr>
          <a:xfrm>
            <a:off x="2845363" y="4756882"/>
            <a:ext cx="2172796" cy="1400076"/>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2"/>
          <a:stretch>
            <a:fillRect/>
          </a:stretch>
        </p:blipFill>
        <p:spPr>
          <a:xfrm>
            <a:off x="1" y="3743009"/>
            <a:ext cx="4822369" cy="3124661"/>
          </a:xfrm>
          <a:prstGeom prst="rect">
            <a:avLst/>
          </a:prstGeom>
        </p:spPr>
      </p:pic>
      <p:pic>
        <p:nvPicPr>
          <p:cNvPr id="22" name="Picture 21"/>
          <p:cNvPicPr>
            <a:picLocks noChangeAspect="1"/>
          </p:cNvPicPr>
          <p:nvPr/>
        </p:nvPicPr>
        <p:blipFill>
          <a:blip r:embed="rId13"/>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4"/>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6"/>
          <a:stretch>
            <a:fillRect/>
          </a:stretch>
        </p:blipFill>
        <p:spPr>
          <a:xfrm>
            <a:off x="215340" y="3302216"/>
            <a:ext cx="2092500" cy="2340000"/>
          </a:xfrm>
          <a:prstGeom prst="rect">
            <a:avLst/>
          </a:prstGeom>
        </p:spPr>
      </p:pic>
      <p:pic>
        <p:nvPicPr>
          <p:cNvPr id="28" name="Picture 27"/>
          <p:cNvPicPr>
            <a:picLocks noChangeAspect="1"/>
          </p:cNvPicPr>
          <p:nvPr/>
        </p:nvPicPr>
        <p:blipFill>
          <a:blip r:embed="rId14"/>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7"/>
          <a:stretch>
            <a:fillRect/>
          </a:stretch>
        </p:blipFill>
        <p:spPr>
          <a:xfrm>
            <a:off x="2788810" y="4960912"/>
            <a:ext cx="447874" cy="1224190"/>
          </a:xfrm>
          <a:prstGeom prst="rect">
            <a:avLst/>
          </a:prstGeom>
        </p:spPr>
      </p:pic>
      <p:pic>
        <p:nvPicPr>
          <p:cNvPr id="49" name="Picture 48"/>
          <p:cNvPicPr>
            <a:picLocks noChangeAspect="1"/>
          </p:cNvPicPr>
          <p:nvPr/>
        </p:nvPicPr>
        <p:blipFill>
          <a:blip r:embed="rId18"/>
          <a:stretch>
            <a:fillRect/>
          </a:stretch>
        </p:blipFill>
        <p:spPr>
          <a:xfrm>
            <a:off x="8313888" y="266746"/>
            <a:ext cx="3327976" cy="2148255"/>
          </a:xfrm>
          <a:prstGeom prst="rect">
            <a:avLst/>
          </a:prstGeom>
        </p:spPr>
      </p:pic>
      <p:pic>
        <p:nvPicPr>
          <p:cNvPr id="45" name="Picture 44"/>
          <p:cNvPicPr>
            <a:picLocks noChangeAspect="1"/>
          </p:cNvPicPr>
          <p:nvPr/>
        </p:nvPicPr>
        <p:blipFill>
          <a:blip r:embed="rId19"/>
          <a:stretch>
            <a:fillRect/>
          </a:stretch>
        </p:blipFill>
        <p:spPr>
          <a:xfrm>
            <a:off x="3958553" y="483348"/>
            <a:ext cx="900012" cy="707152"/>
          </a:xfrm>
          <a:prstGeom prst="rect">
            <a:avLst/>
          </a:prstGeom>
        </p:spPr>
      </p:pic>
      <p:pic>
        <p:nvPicPr>
          <p:cNvPr id="46" name="Picture 45"/>
          <p:cNvPicPr>
            <a:picLocks noChangeAspect="1"/>
          </p:cNvPicPr>
          <p:nvPr/>
        </p:nvPicPr>
        <p:blipFill>
          <a:blip r:embed="rId20"/>
          <a:stretch>
            <a:fillRect/>
          </a:stretch>
        </p:blipFill>
        <p:spPr>
          <a:xfrm>
            <a:off x="6815135" y="2378713"/>
            <a:ext cx="587762" cy="477557"/>
          </a:xfrm>
          <a:prstGeom prst="rect">
            <a:avLst/>
          </a:prstGeom>
        </p:spPr>
      </p:pic>
      <p:pic>
        <p:nvPicPr>
          <p:cNvPr id="59" name="Picture 58"/>
          <p:cNvPicPr>
            <a:picLocks noChangeAspect="1"/>
          </p:cNvPicPr>
          <p:nvPr/>
        </p:nvPicPr>
        <p:blipFill>
          <a:blip r:embed="rId21"/>
          <a:stretch>
            <a:fillRect/>
          </a:stretch>
        </p:blipFill>
        <p:spPr>
          <a:xfrm>
            <a:off x="6616842" y="1624832"/>
            <a:ext cx="2761520" cy="4105186"/>
          </a:xfrm>
          <a:prstGeom prst="rect">
            <a:avLst/>
          </a:prstGeom>
        </p:spPr>
      </p:pic>
      <p:pic>
        <p:nvPicPr>
          <p:cNvPr id="60" name="Picture 59"/>
          <p:cNvPicPr>
            <a:picLocks noChangeAspect="1"/>
          </p:cNvPicPr>
          <p:nvPr/>
        </p:nvPicPr>
        <p:blipFill>
          <a:blip r:embed="rId22"/>
          <a:stretch>
            <a:fillRect/>
          </a:stretch>
        </p:blipFill>
        <p:spPr>
          <a:xfrm>
            <a:off x="4607525" y="3601907"/>
            <a:ext cx="2340000" cy="1473750"/>
          </a:xfrm>
          <a:prstGeom prst="rect">
            <a:avLst/>
          </a:prstGeom>
        </p:spPr>
      </p:pic>
      <p:grpSp>
        <p:nvGrpSpPr>
          <p:cNvPr id="38" name="Group 37"/>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4"/>
            <a:stretch>
              <a:fillRect/>
            </a:stretch>
          </p:blipFill>
          <p:spPr>
            <a:xfrm>
              <a:off x="9827324" y="-40038"/>
              <a:ext cx="934789" cy="1104751"/>
            </a:xfrm>
            <a:prstGeom prst="rect">
              <a:avLst/>
            </a:prstGeom>
          </p:spPr>
        </p:pic>
        <p:pic>
          <p:nvPicPr>
            <p:cNvPr id="40" name="Picture 39"/>
            <p:cNvPicPr>
              <a:picLocks noChangeAspect="1"/>
            </p:cNvPicPr>
            <p:nvPr/>
          </p:nvPicPr>
          <p:blipFill>
            <a:blip r:embed="rId23"/>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288534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500"/>
                                  </p:stCondLst>
                                  <p:childTnLst>
                                    <p:animEffect transition="out" filter="fade">
                                      <p:cBhvr>
                                        <p:cTn id="6" dur="500"/>
                                        <p:tgtEl>
                                          <p:spTgt spid="50"/>
                                        </p:tgtEl>
                                      </p:cBhvr>
                                    </p:animEffect>
                                    <p:set>
                                      <p:cBhvr>
                                        <p:cTn id="7" dur="1" fill="hold">
                                          <p:stCondLst>
                                            <p:cond delay="499"/>
                                          </p:stCondLst>
                                        </p:cTn>
                                        <p:tgtEl>
                                          <p:spTgt spid="50"/>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nodeType="afterEffect">
                                  <p:stCondLst>
                                    <p:cond delay="750"/>
                                  </p:stCondLst>
                                  <p:childTnLst>
                                    <p:animEffect transition="out" filter="fade">
                                      <p:cBhvr>
                                        <p:cTn id="10" dur="500"/>
                                        <p:tgtEl>
                                          <p:spTgt spid="59"/>
                                        </p:tgtEl>
                                      </p:cBhvr>
                                    </p:animEffect>
                                    <p:set>
                                      <p:cBhvr>
                                        <p:cTn id="11" dur="1" fill="hold">
                                          <p:stCondLst>
                                            <p:cond delay="499"/>
                                          </p:stCondLst>
                                        </p:cTn>
                                        <p:tgtEl>
                                          <p:spTgt spid="59"/>
                                        </p:tgtEl>
                                        <p:attrNameLst>
                                          <p:attrName>style.visibility</p:attrName>
                                        </p:attrNameLst>
                                      </p:cBhvr>
                                      <p:to>
                                        <p:strVal val="hidden"/>
                                      </p:to>
                                    </p:set>
                                  </p:childTnLst>
                                </p:cTn>
                              </p:par>
                              <p:par>
                                <p:cTn id="12" presetID="10" presetClass="entr" presetSubtype="0" fill="hold" nodeType="withEffect">
                                  <p:stCondLst>
                                    <p:cond delay="50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500"/>
                                        <p:tgtEl>
                                          <p:spTgt spid="51"/>
                                        </p:tgtEl>
                                      </p:cBhvr>
                                    </p:animEffect>
                                  </p:childTnLst>
                                </p:cTn>
                              </p:par>
                            </p:childTnLst>
                          </p:cTn>
                        </p:par>
                        <p:par>
                          <p:cTn id="15" fill="hold">
                            <p:stCondLst>
                              <p:cond delay="2250"/>
                            </p:stCondLst>
                            <p:childTnLst>
                              <p:par>
                                <p:cTn id="16" presetID="10" presetClass="entr" presetSubtype="0" fill="hold"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par>
                          <p:cTn id="19" fill="hold">
                            <p:stCondLst>
                              <p:cond delay="27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6609503" y="0"/>
            <a:ext cx="5582498" cy="3614057"/>
          </a:xfrm>
          <a:prstGeom prst="rect">
            <a:avLst/>
          </a:prstGeom>
        </p:spPr>
      </p:pic>
      <p:pic>
        <p:nvPicPr>
          <p:cNvPr id="2" name="Picture 1"/>
          <p:cNvPicPr>
            <a:picLocks noChangeAspect="1"/>
          </p:cNvPicPr>
          <p:nvPr/>
        </p:nvPicPr>
        <p:blipFill>
          <a:blip r:embed="rId3"/>
          <a:stretch>
            <a:fillRect/>
          </a:stretch>
        </p:blipFill>
        <p:spPr>
          <a:xfrm>
            <a:off x="2009811" y="672071"/>
            <a:ext cx="9420190" cy="6090299"/>
          </a:xfrm>
          <a:prstGeom prst="rect">
            <a:avLst/>
          </a:prstGeom>
        </p:spPr>
      </p:pic>
      <p:pic>
        <p:nvPicPr>
          <p:cNvPr id="37" name="Picture 36"/>
          <p:cNvPicPr>
            <a:picLocks noChangeAspect="1"/>
          </p:cNvPicPr>
          <p:nvPr/>
        </p:nvPicPr>
        <p:blipFill>
          <a:blip r:embed="rId4"/>
          <a:stretch>
            <a:fillRect/>
          </a:stretch>
        </p:blipFill>
        <p:spPr>
          <a:xfrm>
            <a:off x="5276712" y="-373535"/>
            <a:ext cx="7264070" cy="4706299"/>
          </a:xfrm>
          <a:prstGeom prst="rect">
            <a:avLst/>
          </a:prstGeom>
        </p:spPr>
      </p:pic>
      <p:pic>
        <p:nvPicPr>
          <p:cNvPr id="3" name="Picture 2"/>
          <p:cNvPicPr>
            <a:picLocks noChangeAspect="1"/>
          </p:cNvPicPr>
          <p:nvPr/>
        </p:nvPicPr>
        <p:blipFill>
          <a:blip r:embed="rId5"/>
          <a:stretch>
            <a:fillRect/>
          </a:stretch>
        </p:blipFill>
        <p:spPr>
          <a:xfrm>
            <a:off x="8087488" y="1636202"/>
            <a:ext cx="1506507" cy="978750"/>
          </a:xfrm>
          <a:prstGeom prst="rect">
            <a:avLst/>
          </a:prstGeom>
        </p:spPr>
      </p:pic>
      <p:grpSp>
        <p:nvGrpSpPr>
          <p:cNvPr id="51" name="Group 50"/>
          <p:cNvGrpSpPr/>
          <p:nvPr/>
        </p:nvGrpSpPr>
        <p:grpSpPr>
          <a:xfrm>
            <a:off x="6607076" y="1610314"/>
            <a:ext cx="2771287" cy="4119704"/>
            <a:chOff x="6722970" y="1674257"/>
            <a:chExt cx="2780259" cy="4133042"/>
          </a:xfrm>
        </p:grpSpPr>
        <p:pic>
          <p:nvPicPr>
            <p:cNvPr id="52" name="Picture 51"/>
            <p:cNvPicPr>
              <a:picLocks noChangeAspect="1"/>
            </p:cNvPicPr>
            <p:nvPr/>
          </p:nvPicPr>
          <p:blipFill>
            <a:blip r:embed="rId6"/>
            <a:stretch>
              <a:fillRect/>
            </a:stretch>
          </p:blipFill>
          <p:spPr>
            <a:xfrm>
              <a:off x="6722970" y="1674257"/>
              <a:ext cx="2780259" cy="4133042"/>
            </a:xfrm>
            <a:prstGeom prst="rect">
              <a:avLst/>
            </a:prstGeom>
          </p:spPr>
        </p:pic>
        <p:pic>
          <p:nvPicPr>
            <p:cNvPr id="53" name="Picture 52"/>
            <p:cNvPicPr>
              <a:picLocks noChangeAspect="1"/>
            </p:cNvPicPr>
            <p:nvPr/>
          </p:nvPicPr>
          <p:blipFill>
            <a:blip r:embed="rId7"/>
            <a:stretch>
              <a:fillRect/>
            </a:stretch>
          </p:blipFill>
          <p:spPr>
            <a:xfrm>
              <a:off x="7470523" y="3260826"/>
              <a:ext cx="979669" cy="1295431"/>
            </a:xfrm>
            <a:prstGeom prst="rect">
              <a:avLst/>
            </a:prstGeom>
          </p:spPr>
        </p:pic>
      </p:grpSp>
      <p:grpSp>
        <p:nvGrpSpPr>
          <p:cNvPr id="55" name="Group 54"/>
          <p:cNvGrpSpPr/>
          <p:nvPr/>
        </p:nvGrpSpPr>
        <p:grpSpPr>
          <a:xfrm>
            <a:off x="3716444" y="-338179"/>
            <a:ext cx="2775838" cy="4134755"/>
            <a:chOff x="3719625" y="-351356"/>
            <a:chExt cx="2775838" cy="4134755"/>
          </a:xfrm>
        </p:grpSpPr>
        <p:pic>
          <p:nvPicPr>
            <p:cNvPr id="56" name="Picture 55"/>
            <p:cNvPicPr>
              <a:picLocks noChangeAspect="1"/>
            </p:cNvPicPr>
            <p:nvPr/>
          </p:nvPicPr>
          <p:blipFill>
            <a:blip r:embed="rId8"/>
            <a:stretch>
              <a:fillRect/>
            </a:stretch>
          </p:blipFill>
          <p:spPr>
            <a:xfrm>
              <a:off x="3719625" y="-351356"/>
              <a:ext cx="2775838" cy="4134755"/>
            </a:xfrm>
            <a:prstGeom prst="rect">
              <a:avLst/>
            </a:prstGeom>
          </p:spPr>
        </p:pic>
        <p:pic>
          <p:nvPicPr>
            <p:cNvPr id="57" name="Picture 56"/>
            <p:cNvPicPr>
              <a:picLocks noChangeAspect="1"/>
            </p:cNvPicPr>
            <p:nvPr/>
          </p:nvPicPr>
          <p:blipFill>
            <a:blip r:embed="rId7"/>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9"/>
          <a:stretch>
            <a:fillRect/>
          </a:stretch>
        </p:blipFill>
        <p:spPr>
          <a:xfrm>
            <a:off x="2845363" y="4756882"/>
            <a:ext cx="2172796" cy="1400076"/>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Staging</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pic>
        <p:nvPicPr>
          <p:cNvPr id="49" name="Picture 48"/>
          <p:cNvPicPr>
            <a:picLocks noChangeAspect="1"/>
          </p:cNvPicPr>
          <p:nvPr/>
        </p:nvPicPr>
        <p:blipFill>
          <a:blip r:embed="rId17"/>
          <a:stretch>
            <a:fillRect/>
          </a:stretch>
        </p:blipFill>
        <p:spPr>
          <a:xfrm>
            <a:off x="8313888" y="266746"/>
            <a:ext cx="3327976" cy="2148255"/>
          </a:xfrm>
          <a:prstGeom prst="rect">
            <a:avLst/>
          </a:prstGeom>
        </p:spPr>
      </p:pic>
      <p:pic>
        <p:nvPicPr>
          <p:cNvPr id="45" name="Picture 44"/>
          <p:cNvPicPr>
            <a:picLocks noChangeAspect="1"/>
          </p:cNvPicPr>
          <p:nvPr/>
        </p:nvPicPr>
        <p:blipFill>
          <a:blip r:embed="rId18"/>
          <a:stretch>
            <a:fillRect/>
          </a:stretch>
        </p:blipFill>
        <p:spPr>
          <a:xfrm>
            <a:off x="3958553" y="483348"/>
            <a:ext cx="900012" cy="707152"/>
          </a:xfrm>
          <a:prstGeom prst="rect">
            <a:avLst/>
          </a:prstGeom>
        </p:spPr>
      </p:pic>
      <p:pic>
        <p:nvPicPr>
          <p:cNvPr id="46" name="Picture 45"/>
          <p:cNvPicPr>
            <a:picLocks noChangeAspect="1"/>
          </p:cNvPicPr>
          <p:nvPr/>
        </p:nvPicPr>
        <p:blipFill>
          <a:blip r:embed="rId19"/>
          <a:stretch>
            <a:fillRect/>
          </a:stretch>
        </p:blipFill>
        <p:spPr>
          <a:xfrm>
            <a:off x="6815135" y="2378713"/>
            <a:ext cx="587762" cy="477557"/>
          </a:xfrm>
          <a:prstGeom prst="rect">
            <a:avLst/>
          </a:prstGeom>
        </p:spPr>
      </p:pic>
      <p:pic>
        <p:nvPicPr>
          <p:cNvPr id="58" name="Picture 57"/>
          <p:cNvPicPr>
            <a:picLocks noChangeAspect="1"/>
          </p:cNvPicPr>
          <p:nvPr/>
        </p:nvPicPr>
        <p:blipFill>
          <a:blip r:embed="rId20"/>
          <a:stretch>
            <a:fillRect/>
          </a:stretch>
        </p:blipFill>
        <p:spPr>
          <a:xfrm>
            <a:off x="4607525" y="3601907"/>
            <a:ext cx="2340000" cy="1473750"/>
          </a:xfrm>
          <a:prstGeom prst="rect">
            <a:avLst/>
          </a:prstGeom>
        </p:spPr>
      </p:pic>
      <p:grpSp>
        <p:nvGrpSpPr>
          <p:cNvPr id="38" name="Group 37"/>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3"/>
            <a:stretch>
              <a:fillRect/>
            </a:stretch>
          </p:blipFill>
          <p:spPr>
            <a:xfrm>
              <a:off x="9827324" y="-40038"/>
              <a:ext cx="934789" cy="1104751"/>
            </a:xfrm>
            <a:prstGeom prst="rect">
              <a:avLst/>
            </a:prstGeom>
          </p:spPr>
        </p:pic>
        <p:pic>
          <p:nvPicPr>
            <p:cNvPr id="40" name="Picture 39"/>
            <p:cNvPicPr>
              <a:picLocks noChangeAspect="1"/>
            </p:cNvPicPr>
            <p:nvPr/>
          </p:nvPicPr>
          <p:blipFill>
            <a:blip r:embed="rId21"/>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23685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45"/>
                                        </p:tgtEl>
                                      </p:cBhvr>
                                    </p:animEffect>
                                    <p:set>
                                      <p:cBhvr>
                                        <p:cTn id="11" dur="1" fill="hold">
                                          <p:stCondLst>
                                            <p:cond delay="499"/>
                                          </p:stCondLst>
                                        </p:cTn>
                                        <p:tgtEl>
                                          <p:spTgt spid="45"/>
                                        </p:tgtEl>
                                        <p:attrNameLst>
                                          <p:attrName>style.visibility</p:attrName>
                                        </p:attrNameLst>
                                      </p:cBhvr>
                                      <p:to>
                                        <p:strVal val="hidden"/>
                                      </p:to>
                                    </p:set>
                                  </p:childTnLst>
                                </p:cTn>
                              </p:par>
                            </p:childTnLst>
                          </p:cTn>
                        </p:par>
                        <p:par>
                          <p:cTn id="12" fill="hold">
                            <p:stCondLst>
                              <p:cond delay="1000"/>
                            </p:stCondLst>
                            <p:childTnLst>
                              <p:par>
                                <p:cTn id="13" presetID="42" presetClass="path" presetSubtype="0" accel="50000" decel="50000" fill="hold" nodeType="afterEffect">
                                  <p:stCondLst>
                                    <p:cond delay="0"/>
                                  </p:stCondLst>
                                  <p:childTnLst>
                                    <p:animMotion origin="layout" path="M 1.04167E-6 -3.7037E-6 L 0.04974 -0.05555 " pathEditMode="relative" rAng="0" ptsTypes="AA">
                                      <p:cBhvr>
                                        <p:cTn id="14" dur="1000" fill="hold"/>
                                        <p:tgtEl>
                                          <p:spTgt spid="51"/>
                                        </p:tgtEl>
                                        <p:attrNameLst>
                                          <p:attrName>ppt_x</p:attrName>
                                          <p:attrName>ppt_y</p:attrName>
                                        </p:attrNameLst>
                                      </p:cBhvr>
                                      <p:rCtr x="2487" y="-2778"/>
                                    </p:animMotion>
                                  </p:childTnLst>
                                </p:cTn>
                              </p:par>
                              <p:par>
                                <p:cTn id="15" presetID="42" presetClass="path" presetSubtype="0" accel="50000" decel="50000" fill="hold" nodeType="withEffect">
                                  <p:stCondLst>
                                    <p:cond delay="750"/>
                                  </p:stCondLst>
                                  <p:childTnLst>
                                    <p:animMotion origin="layout" path="M 2.08333E-7 -3.33333E-6 L 0.23698 0.28287 " pathEditMode="relative" rAng="0" ptsTypes="AA">
                                      <p:cBhvr>
                                        <p:cTn id="16" dur="2250" fill="hold"/>
                                        <p:tgtEl>
                                          <p:spTgt spid="55"/>
                                        </p:tgtEl>
                                        <p:attrNameLst>
                                          <p:attrName>ppt_x</p:attrName>
                                          <p:attrName>ppt_y</p:attrName>
                                        </p:attrNameLst>
                                      </p:cBhvr>
                                      <p:rCtr x="11836" y="14051"/>
                                    </p:animMotion>
                                  </p:childTnLst>
                                </p:cTn>
                              </p:par>
                              <p:par>
                                <p:cTn id="17" presetID="42" presetClass="path" presetSubtype="0" accel="50000" decel="50000" fill="hold" nodeType="withEffect">
                                  <p:stCondLst>
                                    <p:cond delay="1000"/>
                                  </p:stCondLst>
                                  <p:childTnLst>
                                    <p:animMotion origin="layout" path="M 0.04974 -0.05555 L -0.18893 -0.33333 " pathEditMode="relative" rAng="0" ptsTypes="AA">
                                      <p:cBhvr>
                                        <p:cTn id="18" dur="1000" fill="hold"/>
                                        <p:tgtEl>
                                          <p:spTgt spid="51"/>
                                        </p:tgtEl>
                                        <p:attrNameLst>
                                          <p:attrName>ppt_x</p:attrName>
                                          <p:attrName>ppt_y</p:attrName>
                                        </p:attrNameLst>
                                      </p:cBhvr>
                                      <p:rCtr x="-11940" y="-13889"/>
                                    </p:animMotion>
                                  </p:childTnLst>
                                </p:cTn>
                              </p:par>
                              <p:par>
                                <p:cTn id="19" presetID="42" presetClass="path" presetSubtype="0" accel="50000" decel="50000" fill="hold" nodeType="withEffect">
                                  <p:stCondLst>
                                    <p:cond delay="2000"/>
                                  </p:stCondLst>
                                  <p:childTnLst>
                                    <p:animMotion origin="layout" path="M -0.18893 -0.33333 L -0.23555 -0.2824 " pathEditMode="relative" rAng="0" ptsTypes="AA">
                                      <p:cBhvr>
                                        <p:cTn id="20" dur="1250" fill="hold"/>
                                        <p:tgtEl>
                                          <p:spTgt spid="51"/>
                                        </p:tgtEl>
                                        <p:attrNameLst>
                                          <p:attrName>ppt_x</p:attrName>
                                          <p:attrName>ppt_y</p:attrName>
                                        </p:attrNameLst>
                                      </p:cBhvr>
                                      <p:rCtr x="-2331" y="2546"/>
                                    </p:animMotion>
                                  </p:childTnLst>
                                </p:cTn>
                              </p:par>
                            </p:childTnLst>
                          </p:cTn>
                        </p:par>
                        <p:par>
                          <p:cTn id="21" fill="hold">
                            <p:stCondLst>
                              <p:cond delay="4250"/>
                            </p:stCondLst>
                            <p:childTnLst>
                              <p:par>
                                <p:cTn id="22" presetID="10" presetClass="entr" presetSubtype="0" fill="hold"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3078" y="1139431"/>
            <a:ext cx="7337472" cy="4733853"/>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47" name="Picture 46"/>
          <p:cNvPicPr>
            <a:picLocks noChangeAspect="1"/>
          </p:cNvPicPr>
          <p:nvPr/>
        </p:nvPicPr>
        <p:blipFill>
          <a:blip r:embed="rId16"/>
          <a:stretch>
            <a:fillRect/>
          </a:stretch>
        </p:blipFill>
        <p:spPr>
          <a:xfrm>
            <a:off x="4607525" y="3601907"/>
            <a:ext cx="2340000" cy="1473750"/>
          </a:xfrm>
          <a:prstGeom prst="rect">
            <a:avLst/>
          </a:prstGeom>
        </p:spPr>
      </p:pic>
      <p:pic>
        <p:nvPicPr>
          <p:cNvPr id="8" name="Picture 7"/>
          <p:cNvPicPr>
            <a:picLocks noChangeAspect="1"/>
          </p:cNvPicPr>
          <p:nvPr/>
        </p:nvPicPr>
        <p:blipFill>
          <a:blip r:embed="rId17"/>
          <a:stretch>
            <a:fillRect/>
          </a:stretch>
        </p:blipFill>
        <p:spPr>
          <a:xfrm>
            <a:off x="8780855" y="1629763"/>
            <a:ext cx="813864" cy="529958"/>
          </a:xfrm>
          <a:prstGeom prst="rect">
            <a:avLst/>
          </a:prstGeom>
        </p:spPr>
      </p:pic>
      <p:pic>
        <p:nvPicPr>
          <p:cNvPr id="10" name="Picture 9"/>
          <p:cNvPicPr>
            <a:picLocks noChangeAspect="1"/>
          </p:cNvPicPr>
          <p:nvPr/>
        </p:nvPicPr>
        <p:blipFill>
          <a:blip r:embed="rId18"/>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9"/>
            <a:stretch>
              <a:fillRect/>
            </a:stretch>
          </p:blipFill>
          <p:spPr>
            <a:xfrm>
              <a:off x="3719625" y="-351356"/>
              <a:ext cx="2775838" cy="4134755"/>
            </a:xfrm>
            <a:prstGeom prst="rect">
              <a:avLst/>
            </a:prstGeom>
          </p:spPr>
        </p:pic>
        <p:pic>
          <p:nvPicPr>
            <p:cNvPr id="46" name="Picture 45"/>
            <p:cNvPicPr>
              <a:picLocks noChangeAspect="1"/>
            </p:cNvPicPr>
            <p:nvPr/>
          </p:nvPicPr>
          <p:blipFill>
            <a:blip r:embed="rId20"/>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1"/>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2"/>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3"/>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1"/>
            <a:stretch>
              <a:fillRect/>
            </a:stretch>
          </p:blipFill>
          <p:spPr>
            <a:xfrm>
              <a:off x="9827324" y="-40038"/>
              <a:ext cx="934789" cy="1104751"/>
            </a:xfrm>
            <a:prstGeom prst="rect">
              <a:avLst/>
            </a:prstGeom>
          </p:spPr>
        </p:pic>
        <p:pic>
          <p:nvPicPr>
            <p:cNvPr id="42" name="Picture 41"/>
            <p:cNvPicPr>
              <a:picLocks noChangeAspect="1"/>
            </p:cNvPicPr>
            <p:nvPr/>
          </p:nvPicPr>
          <p:blipFill>
            <a:blip r:embed="rId24"/>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93512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47" name="Picture 46"/>
          <p:cNvPicPr>
            <a:picLocks noChangeAspect="1"/>
          </p:cNvPicPr>
          <p:nvPr/>
        </p:nvPicPr>
        <p:blipFill>
          <a:blip r:embed="rId5"/>
          <a:stretch>
            <a:fillRect/>
          </a:stretch>
        </p:blipFill>
        <p:spPr>
          <a:xfrm>
            <a:off x="4607525" y="3601907"/>
            <a:ext cx="2340000" cy="1473750"/>
          </a:xfrm>
          <a:prstGeom prst="rect">
            <a:avLst/>
          </a:prstGeom>
        </p:spPr>
      </p:pic>
      <p:pic>
        <p:nvPicPr>
          <p:cNvPr id="21" name="Picture 20"/>
          <p:cNvPicPr>
            <a:picLocks noChangeAspect="1"/>
          </p:cNvPicPr>
          <p:nvPr/>
        </p:nvPicPr>
        <p:blipFill>
          <a:blip r:embed="rId6"/>
          <a:stretch>
            <a:fillRect/>
          </a:stretch>
        </p:blipFill>
        <p:spPr>
          <a:xfrm>
            <a:off x="1" y="3743009"/>
            <a:ext cx="4822369" cy="3124661"/>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0" name="Picture 9"/>
          <p:cNvPicPr>
            <a:picLocks noChangeAspect="1"/>
          </p:cNvPicPr>
          <p:nvPr/>
        </p:nvPicPr>
        <p:blipFill>
          <a:blip r:embed="rId8"/>
          <a:stretch>
            <a:fillRect/>
          </a:stretch>
        </p:blipFill>
        <p:spPr>
          <a:xfrm>
            <a:off x="6486668" y="1300403"/>
            <a:ext cx="3997065" cy="2580782"/>
          </a:xfrm>
          <a:prstGeom prst="rect">
            <a:avLst/>
          </a:prstGeom>
        </p:spPr>
      </p:pic>
      <p:pic>
        <p:nvPicPr>
          <p:cNvPr id="30" name="Picture 29"/>
          <p:cNvPicPr>
            <a:picLocks noChangeAspect="1"/>
          </p:cNvPicPr>
          <p:nvPr/>
        </p:nvPicPr>
        <p:blipFill>
          <a:blip r:embed="rId9"/>
          <a:stretch>
            <a:fillRect/>
          </a:stretch>
        </p:blipFill>
        <p:spPr>
          <a:xfrm>
            <a:off x="6609503" y="0"/>
            <a:ext cx="5582498" cy="3614057"/>
          </a:xfrm>
          <a:prstGeom prst="rect">
            <a:avLst/>
          </a:prstGeom>
        </p:spPr>
      </p:pic>
      <p:pic>
        <p:nvPicPr>
          <p:cNvPr id="38" name="Picture 37"/>
          <p:cNvPicPr>
            <a:picLocks noChangeAspect="1"/>
          </p:cNvPicPr>
          <p:nvPr/>
        </p:nvPicPr>
        <p:blipFill>
          <a:blip r:embed="rId10"/>
          <a:stretch>
            <a:fillRect/>
          </a:stretch>
        </p:blipFill>
        <p:spPr>
          <a:xfrm>
            <a:off x="8314314" y="267557"/>
            <a:ext cx="3327550" cy="2147980"/>
          </a:xfrm>
          <a:prstGeom prst="rect">
            <a:avLst/>
          </a:prstGeom>
        </p:spPr>
      </p:pic>
      <p:pic>
        <p:nvPicPr>
          <p:cNvPr id="16" name="Picture 15"/>
          <p:cNvPicPr>
            <a:picLocks noChangeAspect="1"/>
          </p:cNvPicPr>
          <p:nvPr/>
        </p:nvPicPr>
        <p:blipFill>
          <a:blip r:embed="rId11"/>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smtClean="0">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pic>
        <p:nvPicPr>
          <p:cNvPr id="8" name="Picture 7"/>
          <p:cNvPicPr>
            <a:picLocks noChangeAspect="1"/>
          </p:cNvPicPr>
          <p:nvPr/>
        </p:nvPicPr>
        <p:blipFill>
          <a:blip r:embed="rId17"/>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20"/>
          <a:stretch>
            <a:fillRect/>
          </a:stretch>
        </p:blipFill>
        <p:spPr>
          <a:xfrm>
            <a:off x="7757324" y="4677561"/>
            <a:ext cx="1275292" cy="805448"/>
          </a:xfrm>
          <a:prstGeom prst="rect">
            <a:avLst/>
          </a:prstGeom>
        </p:spPr>
      </p:pic>
      <p:pic>
        <p:nvPicPr>
          <p:cNvPr id="41" name="Picture 40"/>
          <p:cNvPicPr>
            <a:picLocks noChangeAspect="1"/>
          </p:cNvPicPr>
          <p:nvPr/>
        </p:nvPicPr>
        <p:blipFill>
          <a:blip r:embed="rId21"/>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2"/>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3"/>
          <a:stretch>
            <a:fillRect/>
          </a:stretch>
        </p:blipFill>
        <p:spPr>
          <a:xfrm>
            <a:off x="9490000" y="6190866"/>
            <a:ext cx="702179" cy="462975"/>
          </a:xfrm>
          <a:prstGeom prst="rect">
            <a:avLst/>
          </a:prstGeom>
        </p:spPr>
      </p:pic>
      <p:pic>
        <p:nvPicPr>
          <p:cNvPr id="7" name="Picture 6"/>
          <p:cNvPicPr>
            <a:picLocks noChangeAspect="1"/>
          </p:cNvPicPr>
          <p:nvPr/>
        </p:nvPicPr>
        <p:blipFill>
          <a:blip r:embed="rId24"/>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5"/>
          <a:stretch>
            <a:fillRect/>
          </a:stretch>
        </p:blipFill>
        <p:spPr>
          <a:xfrm>
            <a:off x="9068151" y="2971109"/>
            <a:ext cx="1415845" cy="912434"/>
          </a:xfrm>
          <a:prstGeom prst="rect">
            <a:avLst/>
          </a:prstGeom>
        </p:spPr>
      </p:pic>
      <p:pic>
        <p:nvPicPr>
          <p:cNvPr id="15" name="Picture 14"/>
          <p:cNvPicPr>
            <a:picLocks noChangeAspect="1"/>
          </p:cNvPicPr>
          <p:nvPr/>
        </p:nvPicPr>
        <p:blipFill>
          <a:blip r:embed="rId26"/>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3"/>
            <a:stretch>
              <a:fillRect/>
            </a:stretch>
          </p:blipFill>
          <p:spPr>
            <a:xfrm>
              <a:off x="9827324" y="-40038"/>
              <a:ext cx="934789" cy="1104751"/>
            </a:xfrm>
            <a:prstGeom prst="rect">
              <a:avLst/>
            </a:prstGeom>
          </p:spPr>
        </p:pic>
        <p:pic>
          <p:nvPicPr>
            <p:cNvPr id="53" name="Picture 52"/>
            <p:cNvPicPr>
              <a:picLocks noChangeAspect="1"/>
            </p:cNvPicPr>
            <p:nvPr/>
          </p:nvPicPr>
          <p:blipFill>
            <a:blip r:embed="rId27"/>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94175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15357" y="1238251"/>
            <a:ext cx="8760929" cy="4884173"/>
            <a:chOff x="395371" y="1139688"/>
            <a:chExt cx="8399866" cy="4651514"/>
          </a:xfrm>
          <a:solidFill>
            <a:srgbClr val="00B0F0"/>
          </a:solidFill>
        </p:grpSpPr>
        <p:sp>
          <p:nvSpPr>
            <p:cNvPr id="7"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35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6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40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0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5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0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2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2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4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93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1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7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17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1227" name="Title 1226"/>
          <p:cNvSpPr>
            <a:spLocks noGrp="1"/>
          </p:cNvSpPr>
          <p:nvPr>
            <p:ph type="title"/>
          </p:nvPr>
        </p:nvSpPr>
        <p:spPr>
          <a:xfrm>
            <a:off x="479774" y="496943"/>
            <a:ext cx="5388591" cy="1238490"/>
          </a:xfrm>
        </p:spPr>
        <p:txBody>
          <a:bodyPr anchor="t">
            <a:normAutofit/>
          </a:bodyPr>
          <a:lstStyle/>
          <a:p>
            <a:r>
              <a:rPr lang="en-US" sz="3200" dirty="0" smtClean="0">
                <a:solidFill>
                  <a:schemeClr val="bg1"/>
                </a:solidFill>
              </a:rPr>
              <a:t>Intelligent customer routing with Traffic Manager</a:t>
            </a:r>
            <a:endParaRPr lang="en-US" sz="3200" dirty="0">
              <a:solidFill>
                <a:schemeClr val="bg1"/>
              </a:solidFill>
            </a:endParaRPr>
          </a:p>
        </p:txBody>
      </p:sp>
      <p:sp>
        <p:nvSpPr>
          <p:cNvPr id="1228" name="Title 4"/>
          <p:cNvSpPr txBox="1">
            <a:spLocks/>
          </p:cNvSpPr>
          <p:nvPr/>
        </p:nvSpPr>
        <p:spPr>
          <a:xfrm>
            <a:off x="445051" y="4779329"/>
            <a:ext cx="3721835" cy="524243"/>
          </a:xfrm>
          <a:prstGeom prst="rect">
            <a:avLst/>
          </a:prstGeom>
          <a:solidFill>
            <a:srgbClr val="92D050"/>
          </a:solidFill>
        </p:spPr>
        <p:txBody>
          <a:bodyPr vert="horz" lIns="91440" tIns="45720" rIns="91440" bIns="45720"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2800" dirty="0" smtClean="0">
                <a:latin typeface="+mn-lt"/>
              </a:rPr>
              <a:t>www.yourapp.com</a:t>
            </a:r>
            <a:endParaRPr lang="en-US" sz="2800" dirty="0">
              <a:latin typeface="+mn-lt"/>
            </a:endParaRPr>
          </a:p>
        </p:txBody>
      </p:sp>
      <p:pic>
        <p:nvPicPr>
          <p:cNvPr id="1246" name="Picture 1245"/>
          <p:cNvPicPr>
            <a:picLocks noChangeAspect="1"/>
          </p:cNvPicPr>
          <p:nvPr/>
        </p:nvPicPr>
        <p:blipFill>
          <a:blip r:embed="rId2"/>
          <a:stretch>
            <a:fillRect/>
          </a:stretch>
        </p:blipFill>
        <p:spPr>
          <a:xfrm>
            <a:off x="4334488" y="1520656"/>
            <a:ext cx="1533877" cy="1419314"/>
          </a:xfrm>
          <a:prstGeom prst="rect">
            <a:avLst/>
          </a:prstGeom>
        </p:spPr>
      </p:pic>
      <p:pic>
        <p:nvPicPr>
          <p:cNvPr id="1247" name="Picture 1246"/>
          <p:cNvPicPr>
            <a:picLocks noChangeAspect="1"/>
          </p:cNvPicPr>
          <p:nvPr/>
        </p:nvPicPr>
        <p:blipFill>
          <a:blip r:embed="rId2"/>
          <a:stretch>
            <a:fillRect/>
          </a:stretch>
        </p:blipFill>
        <p:spPr>
          <a:xfrm>
            <a:off x="7436503" y="1208139"/>
            <a:ext cx="1533877" cy="1419314"/>
          </a:xfrm>
          <a:prstGeom prst="rect">
            <a:avLst/>
          </a:prstGeom>
        </p:spPr>
      </p:pic>
      <p:pic>
        <p:nvPicPr>
          <p:cNvPr id="1248" name="Picture 1247"/>
          <p:cNvPicPr>
            <a:picLocks noChangeAspect="1"/>
          </p:cNvPicPr>
          <p:nvPr/>
        </p:nvPicPr>
        <p:blipFill>
          <a:blip r:embed="rId2"/>
          <a:stretch>
            <a:fillRect/>
          </a:stretch>
        </p:blipFill>
        <p:spPr>
          <a:xfrm>
            <a:off x="9971359" y="2029941"/>
            <a:ext cx="1533877" cy="1419314"/>
          </a:xfrm>
          <a:prstGeom prst="rect">
            <a:avLst/>
          </a:prstGeom>
        </p:spPr>
      </p:pic>
      <p:cxnSp>
        <p:nvCxnSpPr>
          <p:cNvPr id="1250" name="Elbow Connector 1249"/>
          <p:cNvCxnSpPr>
            <a:stCxn id="1228" idx="0"/>
            <a:endCxn id="671" idx="5"/>
          </p:cNvCxnSpPr>
          <p:nvPr/>
        </p:nvCxnSpPr>
        <p:spPr>
          <a:xfrm rot="5400000" flipH="1" flipV="1">
            <a:off x="2582422" y="2781928"/>
            <a:ext cx="1720948" cy="2273854"/>
          </a:xfrm>
          <a:prstGeom prst="bentConnector3">
            <a:avLst>
              <a:gd name="adj1" fmla="val 78248"/>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4" name="Elbow Connector 1253"/>
          <p:cNvCxnSpPr>
            <a:stCxn id="1228" idx="0"/>
            <a:endCxn id="844" idx="4"/>
          </p:cNvCxnSpPr>
          <p:nvPr/>
        </p:nvCxnSpPr>
        <p:spPr>
          <a:xfrm rot="5400000" flipH="1" flipV="1">
            <a:off x="5604253" y="210277"/>
            <a:ext cx="1270769" cy="7867336"/>
          </a:xfrm>
          <a:prstGeom prst="bentConnector3">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6" name="Elbow Connector 1255"/>
          <p:cNvCxnSpPr>
            <a:stCxn id="1228" idx="0"/>
            <a:endCxn id="552" idx="4"/>
          </p:cNvCxnSpPr>
          <p:nvPr/>
        </p:nvCxnSpPr>
        <p:spPr>
          <a:xfrm rot="5400000" flipH="1" flipV="1">
            <a:off x="3933959" y="1117467"/>
            <a:ext cx="2033872" cy="5289852"/>
          </a:xfrm>
          <a:prstGeom prst="bent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61" name="Rectangle 1260"/>
          <p:cNvSpPr/>
          <p:nvPr/>
        </p:nvSpPr>
        <p:spPr>
          <a:xfrm>
            <a:off x="4334488" y="2623001"/>
            <a:ext cx="330109" cy="316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477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46"/>
                                        </p:tgtEl>
                                        <p:attrNameLst>
                                          <p:attrName>style.visibility</p:attrName>
                                        </p:attrNameLst>
                                      </p:cBhvr>
                                      <p:to>
                                        <p:strVal val="visible"/>
                                      </p:to>
                                    </p:set>
                                    <p:animEffect transition="in" filter="fade">
                                      <p:cBhvr>
                                        <p:cTn id="11" dur="250"/>
                                        <p:tgtEl>
                                          <p:spTgt spid="1246"/>
                                        </p:tgtEl>
                                      </p:cBhvr>
                                    </p:animEffect>
                                  </p:childTnLst>
                                </p:cTn>
                              </p:par>
                            </p:childTnLst>
                          </p:cTn>
                        </p:par>
                        <p:par>
                          <p:cTn id="12" fill="hold">
                            <p:stCondLst>
                              <p:cond delay="750"/>
                            </p:stCondLst>
                            <p:childTnLst>
                              <p:par>
                                <p:cTn id="13" presetID="10" presetClass="entr" presetSubtype="0" fill="hold" nodeType="afterEffect">
                                  <p:stCondLst>
                                    <p:cond delay="0"/>
                                  </p:stCondLst>
                                  <p:childTnLst>
                                    <p:set>
                                      <p:cBhvr>
                                        <p:cTn id="14" dur="1" fill="hold">
                                          <p:stCondLst>
                                            <p:cond delay="0"/>
                                          </p:stCondLst>
                                        </p:cTn>
                                        <p:tgtEl>
                                          <p:spTgt spid="1247"/>
                                        </p:tgtEl>
                                        <p:attrNameLst>
                                          <p:attrName>style.visibility</p:attrName>
                                        </p:attrNameLst>
                                      </p:cBhvr>
                                      <p:to>
                                        <p:strVal val="visible"/>
                                      </p:to>
                                    </p:set>
                                    <p:animEffect transition="in" filter="fade">
                                      <p:cBhvr>
                                        <p:cTn id="15" dur="250"/>
                                        <p:tgtEl>
                                          <p:spTgt spid="1247"/>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248"/>
                                        </p:tgtEl>
                                        <p:attrNameLst>
                                          <p:attrName>style.visibility</p:attrName>
                                        </p:attrNameLst>
                                      </p:cBhvr>
                                      <p:to>
                                        <p:strVal val="visible"/>
                                      </p:to>
                                    </p:set>
                                    <p:animEffect transition="in" filter="fade">
                                      <p:cBhvr>
                                        <p:cTn id="19" dur="250"/>
                                        <p:tgtEl>
                                          <p:spTgt spid="1248"/>
                                        </p:tgtEl>
                                      </p:cBhvr>
                                    </p:animEffect>
                                  </p:childTnLst>
                                </p:cTn>
                              </p:par>
                            </p:childTnLst>
                          </p:cTn>
                        </p:par>
                        <p:par>
                          <p:cTn id="20" fill="hold">
                            <p:stCondLst>
                              <p:cond delay="1250"/>
                            </p:stCondLst>
                            <p:childTnLst>
                              <p:par>
                                <p:cTn id="21" presetID="10" presetClass="entr" presetSubtype="0" fill="hold" grpId="0" nodeType="afterEffect">
                                  <p:stCondLst>
                                    <p:cond delay="250"/>
                                  </p:stCondLst>
                                  <p:childTnLst>
                                    <p:set>
                                      <p:cBhvr>
                                        <p:cTn id="22" dur="1" fill="hold">
                                          <p:stCondLst>
                                            <p:cond delay="0"/>
                                          </p:stCondLst>
                                        </p:cTn>
                                        <p:tgtEl>
                                          <p:spTgt spid="1228"/>
                                        </p:tgtEl>
                                        <p:attrNameLst>
                                          <p:attrName>style.visibility</p:attrName>
                                        </p:attrNameLst>
                                      </p:cBhvr>
                                      <p:to>
                                        <p:strVal val="visible"/>
                                      </p:to>
                                    </p:set>
                                    <p:animEffect transition="in" filter="fade">
                                      <p:cBhvr>
                                        <p:cTn id="23" dur="500"/>
                                        <p:tgtEl>
                                          <p:spTgt spid="12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50"/>
                                        </p:tgtEl>
                                        <p:attrNameLst>
                                          <p:attrName>style.visibility</p:attrName>
                                        </p:attrNameLst>
                                      </p:cBhvr>
                                      <p:to>
                                        <p:strVal val="visible"/>
                                      </p:to>
                                    </p:set>
                                    <p:animEffect transition="in" filter="fade">
                                      <p:cBhvr>
                                        <p:cTn id="28" dur="500"/>
                                        <p:tgtEl>
                                          <p:spTgt spid="1250"/>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256"/>
                                        </p:tgtEl>
                                        <p:attrNameLst>
                                          <p:attrName>style.visibility</p:attrName>
                                        </p:attrNameLst>
                                      </p:cBhvr>
                                      <p:to>
                                        <p:strVal val="visible"/>
                                      </p:to>
                                    </p:set>
                                    <p:animEffect transition="in" filter="fade">
                                      <p:cBhvr>
                                        <p:cTn id="32" dur="500"/>
                                        <p:tgtEl>
                                          <p:spTgt spid="1256"/>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1254"/>
                                        </p:tgtEl>
                                        <p:attrNameLst>
                                          <p:attrName>style.visibility</p:attrName>
                                        </p:attrNameLst>
                                      </p:cBhvr>
                                      <p:to>
                                        <p:strVal val="visible"/>
                                      </p:to>
                                    </p:set>
                                    <p:animEffect transition="in" filter="fade">
                                      <p:cBhvr>
                                        <p:cTn id="36" dur="500"/>
                                        <p:tgtEl>
                                          <p:spTgt spid="1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15357" y="1238251"/>
            <a:ext cx="8760929" cy="4884173"/>
            <a:chOff x="395371" y="1139688"/>
            <a:chExt cx="8399866" cy="4651514"/>
          </a:xfrm>
          <a:solidFill>
            <a:srgbClr val="00B0F0"/>
          </a:solidFill>
        </p:grpSpPr>
        <p:sp>
          <p:nvSpPr>
            <p:cNvPr id="7"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5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6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7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8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9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0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1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2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3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4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35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5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36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6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7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8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39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40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0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1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2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3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4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5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6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7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8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49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0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0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1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2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3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4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55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5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6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7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8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59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0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0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1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2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62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3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4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5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6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7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8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69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0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1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2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2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3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74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4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5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6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7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8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79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0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1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2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3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4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5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6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7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8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89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0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1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2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93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3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4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5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6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7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8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99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0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1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1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2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3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4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5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6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07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7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8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09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0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1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2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3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4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5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6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7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17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8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19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0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1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2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1227" name="Title 1226"/>
          <p:cNvSpPr>
            <a:spLocks noGrp="1"/>
          </p:cNvSpPr>
          <p:nvPr>
            <p:ph type="title"/>
          </p:nvPr>
        </p:nvSpPr>
        <p:spPr>
          <a:xfrm>
            <a:off x="479774" y="496943"/>
            <a:ext cx="5388591" cy="1238490"/>
          </a:xfrm>
        </p:spPr>
        <p:txBody>
          <a:bodyPr anchor="t">
            <a:normAutofit/>
          </a:bodyPr>
          <a:lstStyle/>
          <a:p>
            <a:r>
              <a:rPr lang="en-US" sz="3200" dirty="0" smtClean="0"/>
              <a:t>Intelligent customer routing with Traffic Manager</a:t>
            </a:r>
            <a:endParaRPr lang="en-US" sz="3200" dirty="0"/>
          </a:p>
        </p:txBody>
      </p:sp>
      <p:sp>
        <p:nvSpPr>
          <p:cNvPr id="1228" name="Title 4"/>
          <p:cNvSpPr txBox="1">
            <a:spLocks/>
          </p:cNvSpPr>
          <p:nvPr/>
        </p:nvSpPr>
        <p:spPr>
          <a:xfrm>
            <a:off x="445051" y="4779329"/>
            <a:ext cx="3721835" cy="524243"/>
          </a:xfrm>
          <a:prstGeom prst="rect">
            <a:avLst/>
          </a:prstGeom>
          <a:solidFill>
            <a:srgbClr val="92D050"/>
          </a:solidFill>
        </p:spPr>
        <p:txBody>
          <a:bodyPr vert="horz" lIns="91440" tIns="45720" rIns="91440" bIns="45720"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2800" dirty="0" smtClean="0"/>
              <a:t>www.yourapp.com</a:t>
            </a:r>
            <a:endParaRPr lang="en-US" sz="2800" dirty="0"/>
          </a:p>
        </p:txBody>
      </p:sp>
      <p:pic>
        <p:nvPicPr>
          <p:cNvPr id="1246" name="Picture 1245"/>
          <p:cNvPicPr>
            <a:picLocks noChangeAspect="1"/>
          </p:cNvPicPr>
          <p:nvPr/>
        </p:nvPicPr>
        <p:blipFill>
          <a:blip r:embed="rId2"/>
          <a:stretch>
            <a:fillRect/>
          </a:stretch>
        </p:blipFill>
        <p:spPr>
          <a:xfrm>
            <a:off x="4334488" y="1520656"/>
            <a:ext cx="1533877" cy="1419314"/>
          </a:xfrm>
          <a:prstGeom prst="rect">
            <a:avLst/>
          </a:prstGeom>
        </p:spPr>
      </p:pic>
      <p:pic>
        <p:nvPicPr>
          <p:cNvPr id="1247" name="Picture 1246"/>
          <p:cNvPicPr>
            <a:picLocks noChangeAspect="1"/>
          </p:cNvPicPr>
          <p:nvPr/>
        </p:nvPicPr>
        <p:blipFill>
          <a:blip r:embed="rId2"/>
          <a:stretch>
            <a:fillRect/>
          </a:stretch>
        </p:blipFill>
        <p:spPr>
          <a:xfrm>
            <a:off x="7436503" y="1208139"/>
            <a:ext cx="1533877" cy="1419314"/>
          </a:xfrm>
          <a:prstGeom prst="rect">
            <a:avLst/>
          </a:prstGeom>
        </p:spPr>
      </p:pic>
      <p:pic>
        <p:nvPicPr>
          <p:cNvPr id="1248" name="Picture 1247"/>
          <p:cNvPicPr>
            <a:picLocks noChangeAspect="1"/>
          </p:cNvPicPr>
          <p:nvPr/>
        </p:nvPicPr>
        <p:blipFill>
          <a:blip r:embed="rId2"/>
          <a:stretch>
            <a:fillRect/>
          </a:stretch>
        </p:blipFill>
        <p:spPr>
          <a:xfrm>
            <a:off x="9971359" y="2029941"/>
            <a:ext cx="1533877" cy="1419314"/>
          </a:xfrm>
          <a:prstGeom prst="rect">
            <a:avLst/>
          </a:prstGeom>
        </p:spPr>
      </p:pic>
      <p:cxnSp>
        <p:nvCxnSpPr>
          <p:cNvPr id="1250" name="Elbow Connector 1249"/>
          <p:cNvCxnSpPr>
            <a:stCxn id="1228" idx="0"/>
            <a:endCxn id="671" idx="5"/>
          </p:cNvCxnSpPr>
          <p:nvPr/>
        </p:nvCxnSpPr>
        <p:spPr>
          <a:xfrm rot="5400000" flipH="1" flipV="1">
            <a:off x="2582422" y="2781928"/>
            <a:ext cx="1720948" cy="2273854"/>
          </a:xfrm>
          <a:prstGeom prst="bentConnector3">
            <a:avLst>
              <a:gd name="adj1" fmla="val 78248"/>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4" name="Elbow Connector 1253"/>
          <p:cNvCxnSpPr>
            <a:stCxn id="1228" idx="0"/>
            <a:endCxn id="844" idx="4"/>
          </p:cNvCxnSpPr>
          <p:nvPr/>
        </p:nvCxnSpPr>
        <p:spPr>
          <a:xfrm rot="5400000" flipH="1" flipV="1">
            <a:off x="5604253" y="210277"/>
            <a:ext cx="1270769" cy="7867336"/>
          </a:xfrm>
          <a:prstGeom prst="bentConnector3">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56" name="Elbow Connector 1255"/>
          <p:cNvCxnSpPr>
            <a:stCxn id="1228" idx="0"/>
            <a:endCxn id="552" idx="4"/>
          </p:cNvCxnSpPr>
          <p:nvPr/>
        </p:nvCxnSpPr>
        <p:spPr>
          <a:xfrm rot="5400000" flipH="1" flipV="1">
            <a:off x="3933959" y="1117467"/>
            <a:ext cx="2033872" cy="5289852"/>
          </a:xfrm>
          <a:prstGeom prst="bent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61" name="Rectangle 1260"/>
          <p:cNvSpPr/>
          <p:nvPr/>
        </p:nvSpPr>
        <p:spPr>
          <a:xfrm>
            <a:off x="4334488" y="2623001"/>
            <a:ext cx="330109" cy="316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7436504" y="1193607"/>
            <a:ext cx="1551182" cy="1429394"/>
          </a:xfrm>
          <a:prstGeom prst="rect">
            <a:avLst/>
          </a:prstGeom>
        </p:spPr>
      </p:pic>
    </p:spTree>
    <p:extLst>
      <p:ext uri="{BB962C8B-B14F-4D97-AF65-F5344CB8AC3E}">
        <p14:creationId xmlns:p14="http://schemas.microsoft.com/office/powerpoint/2010/main" val="264110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xit" presetSubtype="1" fill="hold" nodeType="afterEffect">
                                  <p:stCondLst>
                                    <p:cond delay="0"/>
                                  </p:stCondLst>
                                  <p:childTnLst>
                                    <p:animEffect transition="out" filter="wipe(up)">
                                      <p:cBhvr>
                                        <p:cTn id="10" dur="500"/>
                                        <p:tgtEl>
                                          <p:spTgt spid="1256"/>
                                        </p:tgtEl>
                                      </p:cBhvr>
                                    </p:animEffect>
                                    <p:set>
                                      <p:cBhvr>
                                        <p:cTn id="11" dur="1" fill="hold">
                                          <p:stCondLst>
                                            <p:cond delay="499"/>
                                          </p:stCondLst>
                                        </p:cTn>
                                        <p:tgtEl>
                                          <p:spTgt spid="12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704254"/>
            <a:ext cx="11034445" cy="2387600"/>
          </a:xfrm>
        </p:spPr>
        <p:txBody>
          <a:bodyPr>
            <a:normAutofit/>
          </a:bodyPr>
          <a:lstStyle/>
          <a:p>
            <a:r>
              <a:rPr lang="en-US" sz="6600" dirty="0" smtClean="0">
                <a:solidFill>
                  <a:schemeClr val="bg1"/>
                </a:solidFill>
              </a:rPr>
              <a:t>Demo: Websites in action</a:t>
            </a:r>
            <a:endParaRPr lang="en-US" sz="6600" dirty="0">
              <a:solidFill>
                <a:schemeClr val="bg1"/>
              </a:solidFill>
            </a:endParaRPr>
          </a:p>
        </p:txBody>
      </p:sp>
    </p:spTree>
    <p:extLst>
      <p:ext uri="{BB962C8B-B14F-4D97-AF65-F5344CB8AC3E}">
        <p14:creationId xmlns:p14="http://schemas.microsoft.com/office/powerpoint/2010/main" val="175196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27935" y="2038212"/>
            <a:ext cx="3962595" cy="267956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7327" y="2500132"/>
            <a:ext cx="2978483" cy="2419108"/>
          </a:xfrm>
        </p:spPr>
        <p:txBody>
          <a:bodyPr/>
          <a:lstStyle/>
          <a:p>
            <a:pPr algn="r"/>
            <a:r>
              <a:rPr lang="en-US" dirty="0" smtClean="0"/>
              <a:t>Microsoft Azure</a:t>
            </a:r>
            <a:endParaRPr lang="en-US" dirty="0"/>
          </a:p>
        </p:txBody>
      </p:sp>
      <p:sp>
        <p:nvSpPr>
          <p:cNvPr id="10" name="Rectangle 9"/>
          <p:cNvSpPr/>
          <p:nvPr/>
        </p:nvSpPr>
        <p:spPr>
          <a:xfrm>
            <a:off x="3783194" y="638897"/>
            <a:ext cx="7890084" cy="1124589"/>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198842" y="783771"/>
            <a:ext cx="5034584" cy="523220"/>
          </a:xfrm>
          <a:prstGeom prst="rect">
            <a:avLst/>
          </a:prstGeom>
          <a:noFill/>
        </p:spPr>
        <p:txBody>
          <a:bodyPr wrap="none" rtlCol="0">
            <a:spAutoFit/>
          </a:bodyPr>
          <a:lstStyle/>
          <a:p>
            <a:pPr algn="ctr"/>
            <a:r>
              <a:rPr lang="en-US" sz="2800" dirty="0">
                <a:solidFill>
                  <a:srgbClr val="00B0F0"/>
                </a:solidFill>
                <a:latin typeface="+mj-lt"/>
              </a:rPr>
              <a:t>Programming languages + tools</a:t>
            </a:r>
          </a:p>
        </p:txBody>
      </p:sp>
      <p:sp>
        <p:nvSpPr>
          <p:cNvPr id="12" name="TextBox 11"/>
          <p:cNvSpPr txBox="1"/>
          <p:nvPr/>
        </p:nvSpPr>
        <p:spPr>
          <a:xfrm>
            <a:off x="3996092" y="1262412"/>
            <a:ext cx="7464287" cy="400110"/>
          </a:xfrm>
          <a:prstGeom prst="rect">
            <a:avLst/>
          </a:prstGeom>
          <a:noFill/>
        </p:spPr>
        <p:txBody>
          <a:bodyPr wrap="none" rtlCol="0">
            <a:spAutoFit/>
          </a:bodyPr>
          <a:lstStyle/>
          <a:p>
            <a:r>
              <a:rPr lang="en-US" sz="2000" dirty="0" smtClean="0">
                <a:solidFill>
                  <a:schemeClr val="bg2"/>
                </a:solidFill>
                <a:latin typeface="+mj-lt"/>
              </a:rPr>
              <a:t>.NET, Visual Studio, TFS + Git, Java, NodeJS, PHP, Python, Ruby, C++</a:t>
            </a:r>
            <a:endParaRPr lang="en-US" sz="2000" dirty="0">
              <a:solidFill>
                <a:schemeClr val="bg2"/>
              </a:solidFill>
              <a:latin typeface="+mj-lt"/>
            </a:endParaRPr>
          </a:p>
        </p:txBody>
      </p:sp>
      <p:sp>
        <p:nvSpPr>
          <p:cNvPr id="13" name="Rectangle 12"/>
          <p:cNvSpPr/>
          <p:nvPr/>
        </p:nvSpPr>
        <p:spPr>
          <a:xfrm>
            <a:off x="3783194" y="4965970"/>
            <a:ext cx="7890084" cy="1124589"/>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440942" y="5257805"/>
            <a:ext cx="4580165" cy="523220"/>
          </a:xfrm>
          <a:prstGeom prst="rect">
            <a:avLst/>
          </a:prstGeom>
          <a:noFill/>
        </p:spPr>
        <p:txBody>
          <a:bodyPr wrap="none" rtlCol="0">
            <a:spAutoFit/>
          </a:bodyPr>
          <a:lstStyle/>
          <a:p>
            <a:pPr algn="ctr"/>
            <a:r>
              <a:rPr lang="en-US" sz="2800" dirty="0" smtClean="0">
                <a:solidFill>
                  <a:srgbClr val="00B0F0"/>
                </a:solidFill>
                <a:latin typeface="+mj-lt"/>
              </a:rPr>
              <a:t>Microsoft cloud infrastructure</a:t>
            </a:r>
            <a:endParaRPr lang="en-US" sz="2800" dirty="0">
              <a:solidFill>
                <a:srgbClr val="00B0F0"/>
              </a:solidFill>
              <a:latin typeface="+mj-lt"/>
            </a:endParaRPr>
          </a:p>
        </p:txBody>
      </p:sp>
      <p:sp>
        <p:nvSpPr>
          <p:cNvPr id="15" name="Rectangle 14"/>
          <p:cNvSpPr/>
          <p:nvPr/>
        </p:nvSpPr>
        <p:spPr>
          <a:xfrm>
            <a:off x="3783194" y="2010498"/>
            <a:ext cx="7890084" cy="2707276"/>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8236283" y="3254499"/>
            <a:ext cx="3302781" cy="1200329"/>
            <a:chOff x="5433005" y="3254499"/>
            <a:chExt cx="3302781" cy="1200329"/>
          </a:xfrm>
        </p:grpSpPr>
        <p:sp>
          <p:nvSpPr>
            <p:cNvPr id="17" name="TextBox 16"/>
            <p:cNvSpPr txBox="1"/>
            <p:nvPr/>
          </p:nvSpPr>
          <p:spPr>
            <a:xfrm>
              <a:off x="5433005" y="3254499"/>
              <a:ext cx="1702581" cy="1200329"/>
            </a:xfrm>
            <a:prstGeom prst="rect">
              <a:avLst/>
            </a:prstGeom>
            <a:noFill/>
          </p:spPr>
          <p:txBody>
            <a:bodyPr wrap="square" rtlCol="0">
              <a:spAutoFit/>
            </a:bodyPr>
            <a:lstStyle/>
            <a:p>
              <a:r>
                <a:rPr lang="en-US" dirty="0" smtClean="0">
                  <a:solidFill>
                    <a:schemeClr val="bg2"/>
                  </a:solidFill>
                  <a:latin typeface="+mj-lt"/>
                </a:rPr>
                <a:t>Web</a:t>
              </a:r>
            </a:p>
            <a:p>
              <a:r>
                <a:rPr lang="en-US" dirty="0" smtClean="0">
                  <a:solidFill>
                    <a:schemeClr val="bg2"/>
                  </a:solidFill>
                  <a:latin typeface="+mj-lt"/>
                </a:rPr>
                <a:t>Mobile</a:t>
              </a:r>
            </a:p>
            <a:p>
              <a:r>
                <a:rPr lang="en-US" dirty="0" smtClean="0">
                  <a:solidFill>
                    <a:schemeClr val="bg2"/>
                  </a:solidFill>
                  <a:latin typeface="+mj-lt"/>
                </a:rPr>
                <a:t>Gaming</a:t>
              </a:r>
            </a:p>
            <a:p>
              <a:r>
                <a:rPr lang="en-US" dirty="0" err="1" smtClean="0">
                  <a:solidFill>
                    <a:schemeClr val="bg2"/>
                  </a:solidFill>
                  <a:latin typeface="+mj-lt"/>
                </a:rPr>
                <a:t>IoT</a:t>
              </a:r>
              <a:endParaRPr lang="en-US" dirty="0">
                <a:solidFill>
                  <a:schemeClr val="bg2"/>
                </a:solidFill>
                <a:latin typeface="+mj-lt"/>
              </a:endParaRPr>
            </a:p>
          </p:txBody>
        </p:sp>
        <p:sp>
          <p:nvSpPr>
            <p:cNvPr id="18" name="TextBox 17"/>
            <p:cNvSpPr txBox="1"/>
            <p:nvPr/>
          </p:nvSpPr>
          <p:spPr>
            <a:xfrm>
              <a:off x="7033205" y="3254499"/>
              <a:ext cx="1702581" cy="1200329"/>
            </a:xfrm>
            <a:prstGeom prst="rect">
              <a:avLst/>
            </a:prstGeom>
            <a:noFill/>
          </p:spPr>
          <p:txBody>
            <a:bodyPr wrap="square" rtlCol="0">
              <a:spAutoFit/>
            </a:bodyPr>
            <a:lstStyle/>
            <a:p>
              <a:r>
                <a:rPr lang="en-US" dirty="0" smtClean="0">
                  <a:solidFill>
                    <a:schemeClr val="bg2"/>
                  </a:solidFill>
                  <a:latin typeface="+mj-lt"/>
                </a:rPr>
                <a:t>Data</a:t>
              </a:r>
            </a:p>
            <a:p>
              <a:r>
                <a:rPr lang="en-US" dirty="0" smtClean="0">
                  <a:solidFill>
                    <a:schemeClr val="bg2"/>
                  </a:solidFill>
                  <a:latin typeface="+mj-lt"/>
                </a:rPr>
                <a:t>Analytics</a:t>
              </a:r>
            </a:p>
            <a:p>
              <a:r>
                <a:rPr lang="en-US" dirty="0" smtClean="0">
                  <a:solidFill>
                    <a:schemeClr val="bg2"/>
                  </a:solidFill>
                  <a:latin typeface="+mj-lt"/>
                </a:rPr>
                <a:t>Media</a:t>
              </a:r>
            </a:p>
            <a:p>
              <a:r>
                <a:rPr lang="en-US" dirty="0" smtClean="0">
                  <a:solidFill>
                    <a:schemeClr val="bg2"/>
                  </a:solidFill>
                  <a:latin typeface="+mj-lt"/>
                </a:rPr>
                <a:t>Identity</a:t>
              </a:r>
              <a:endParaRPr lang="en-US" dirty="0">
                <a:solidFill>
                  <a:schemeClr val="bg2"/>
                </a:solidFill>
                <a:latin typeface="+mj-lt"/>
              </a:endParaRPr>
            </a:p>
          </p:txBody>
        </p:sp>
      </p:grpSp>
      <p:sp>
        <p:nvSpPr>
          <p:cNvPr id="21" name="TextBox 20"/>
          <p:cNvSpPr txBox="1"/>
          <p:nvPr/>
        </p:nvSpPr>
        <p:spPr>
          <a:xfrm>
            <a:off x="4228015" y="2222794"/>
            <a:ext cx="1633781" cy="1107996"/>
          </a:xfrm>
          <a:prstGeom prst="rect">
            <a:avLst/>
          </a:prstGeom>
          <a:noFill/>
        </p:spPr>
        <p:txBody>
          <a:bodyPr wrap="none" rtlCol="0">
            <a:spAutoFit/>
          </a:bodyPr>
          <a:lstStyle/>
          <a:p>
            <a:r>
              <a:rPr lang="en-US" sz="6600" dirty="0" smtClean="0">
                <a:solidFill>
                  <a:srgbClr val="00B0F0"/>
                </a:solidFill>
                <a:latin typeface="+mj-lt"/>
              </a:rPr>
              <a:t>IaaS</a:t>
            </a:r>
            <a:endParaRPr lang="en-US" sz="6600" dirty="0">
              <a:solidFill>
                <a:srgbClr val="00B0F0"/>
              </a:solidFill>
              <a:latin typeface="+mj-lt"/>
            </a:endParaRPr>
          </a:p>
        </p:txBody>
      </p:sp>
      <p:sp>
        <p:nvSpPr>
          <p:cNvPr id="22" name="TextBox 21"/>
          <p:cNvSpPr txBox="1"/>
          <p:nvPr/>
        </p:nvSpPr>
        <p:spPr>
          <a:xfrm>
            <a:off x="4252112" y="3254499"/>
            <a:ext cx="1702581" cy="1200329"/>
          </a:xfrm>
          <a:prstGeom prst="rect">
            <a:avLst/>
          </a:prstGeom>
          <a:noFill/>
        </p:spPr>
        <p:txBody>
          <a:bodyPr wrap="square" rtlCol="0">
            <a:spAutoFit/>
          </a:bodyPr>
          <a:lstStyle/>
          <a:p>
            <a:r>
              <a:rPr lang="en-US" dirty="0" smtClean="0">
                <a:solidFill>
                  <a:schemeClr val="bg2"/>
                </a:solidFill>
                <a:latin typeface="+mj-lt"/>
              </a:rPr>
              <a:t>Windows VMs</a:t>
            </a:r>
          </a:p>
          <a:p>
            <a:r>
              <a:rPr lang="en-US" dirty="0" smtClean="0">
                <a:solidFill>
                  <a:schemeClr val="bg2"/>
                </a:solidFill>
                <a:latin typeface="+mj-lt"/>
              </a:rPr>
              <a:t>Linux VMs</a:t>
            </a:r>
          </a:p>
          <a:p>
            <a:r>
              <a:rPr lang="en-US" dirty="0" smtClean="0">
                <a:solidFill>
                  <a:schemeClr val="bg2"/>
                </a:solidFill>
                <a:latin typeface="+mj-lt"/>
              </a:rPr>
              <a:t>Storage</a:t>
            </a:r>
          </a:p>
          <a:p>
            <a:r>
              <a:rPr lang="en-US" dirty="0" smtClean="0">
                <a:solidFill>
                  <a:schemeClr val="bg2"/>
                </a:solidFill>
                <a:latin typeface="+mj-lt"/>
              </a:rPr>
              <a:t>Networking</a:t>
            </a:r>
            <a:endParaRPr lang="en-US" dirty="0">
              <a:solidFill>
                <a:schemeClr val="bg2"/>
              </a:solidFill>
              <a:latin typeface="+mj-lt"/>
            </a:endParaRPr>
          </a:p>
        </p:txBody>
      </p:sp>
      <p:cxnSp>
        <p:nvCxnSpPr>
          <p:cNvPr id="25" name="Straight Connector 24"/>
          <p:cNvCxnSpPr>
            <a:stCxn id="15" idx="0"/>
            <a:endCxn id="15" idx="2"/>
          </p:cNvCxnSpPr>
          <p:nvPr/>
        </p:nvCxnSpPr>
        <p:spPr>
          <a:xfrm>
            <a:off x="7728236" y="2010498"/>
            <a:ext cx="0" cy="2707276"/>
          </a:xfrm>
          <a:prstGeom prst="line">
            <a:avLst/>
          </a:prstGeom>
          <a:ln w="2857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212186" y="2222794"/>
            <a:ext cx="1860125" cy="1107996"/>
          </a:xfrm>
          <a:prstGeom prst="rect">
            <a:avLst/>
          </a:prstGeom>
          <a:noFill/>
        </p:spPr>
        <p:txBody>
          <a:bodyPr wrap="none" rtlCol="0">
            <a:spAutoFit/>
          </a:bodyPr>
          <a:lstStyle/>
          <a:p>
            <a:r>
              <a:rPr lang="en-US" sz="6600" dirty="0" smtClean="0">
                <a:solidFill>
                  <a:schemeClr val="bg2"/>
                </a:solidFill>
                <a:latin typeface="+mj-lt"/>
              </a:rPr>
              <a:t>PaaS</a:t>
            </a:r>
            <a:endParaRPr lang="en-US" sz="6600" dirty="0">
              <a:solidFill>
                <a:schemeClr val="bg2"/>
              </a:solidFill>
              <a:latin typeface="+mj-lt"/>
            </a:endParaRPr>
          </a:p>
        </p:txBody>
      </p:sp>
    </p:spTree>
    <p:extLst>
      <p:ext uri="{BB962C8B-B14F-4D97-AF65-F5344CB8AC3E}">
        <p14:creationId xmlns:p14="http://schemas.microsoft.com/office/powerpoint/2010/main" val="108072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Mobile</a:t>
            </a:r>
            <a:endParaRPr lang="en-US" dirty="0">
              <a:solidFill>
                <a:schemeClr val="bg1"/>
              </a:solidFill>
            </a:endParaRPr>
          </a:p>
        </p:txBody>
      </p:sp>
    </p:spTree>
    <p:extLst>
      <p:ext uri="{BB962C8B-B14F-4D97-AF65-F5344CB8AC3E}">
        <p14:creationId xmlns:p14="http://schemas.microsoft.com/office/powerpoint/2010/main" val="401797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Picture 113"/>
          <p:cNvPicPr>
            <a:picLocks noChangeAspect="1"/>
          </p:cNvPicPr>
          <p:nvPr/>
        </p:nvPicPr>
        <p:blipFill>
          <a:blip r:embed="rId2"/>
          <a:stretch>
            <a:fillRect/>
          </a:stretch>
        </p:blipFill>
        <p:spPr>
          <a:xfrm>
            <a:off x="2101814" y="4296732"/>
            <a:ext cx="2720555" cy="1767634"/>
          </a:xfrm>
          <a:prstGeom prst="rect">
            <a:avLst/>
          </a:prstGeom>
        </p:spPr>
      </p:pic>
      <p:grpSp>
        <p:nvGrpSpPr>
          <p:cNvPr id="1038" name="Group 1037"/>
          <p:cNvGrpSpPr/>
          <p:nvPr/>
        </p:nvGrpSpPr>
        <p:grpSpPr>
          <a:xfrm>
            <a:off x="1" y="-1184520"/>
            <a:ext cx="13063154" cy="8052190"/>
            <a:chOff x="1" y="-1184520"/>
            <a:chExt cx="13063154" cy="8052190"/>
          </a:xfrm>
        </p:grpSpPr>
        <p:pic>
          <p:nvPicPr>
            <p:cNvPr id="57" name="Picture 56"/>
            <p:cNvPicPr>
              <a:picLocks noChangeAspect="1"/>
            </p:cNvPicPr>
            <p:nvPr/>
          </p:nvPicPr>
          <p:blipFill>
            <a:blip r:embed="rId3"/>
            <a:stretch>
              <a:fillRect/>
            </a:stretch>
          </p:blipFill>
          <p:spPr>
            <a:xfrm>
              <a:off x="5799085" y="-1184520"/>
              <a:ext cx="7264070" cy="4706299"/>
            </a:xfrm>
            <a:prstGeom prst="rect">
              <a:avLst/>
            </a:prstGeom>
          </p:spPr>
        </p:pic>
        <p:pic>
          <p:nvPicPr>
            <p:cNvPr id="68" name="Picture 67"/>
            <p:cNvPicPr>
              <a:picLocks noChangeAspect="1"/>
            </p:cNvPicPr>
            <p:nvPr/>
          </p:nvPicPr>
          <p:blipFill>
            <a:blip r:embed="rId4"/>
            <a:stretch>
              <a:fillRect/>
            </a:stretch>
          </p:blipFill>
          <p:spPr>
            <a:xfrm>
              <a:off x="8356336" y="-1"/>
              <a:ext cx="3835664" cy="2483173"/>
            </a:xfrm>
            <a:prstGeom prst="rect">
              <a:avLst/>
            </a:prstGeom>
          </p:spPr>
        </p:pic>
        <p:pic>
          <p:nvPicPr>
            <p:cNvPr id="59" name="Picture 58"/>
            <p:cNvPicPr>
              <a:picLocks noChangeAspect="1"/>
            </p:cNvPicPr>
            <p:nvPr/>
          </p:nvPicPr>
          <p:blipFill>
            <a:blip r:embed="rId5"/>
            <a:stretch>
              <a:fillRect/>
            </a:stretch>
          </p:blipFill>
          <p:spPr>
            <a:xfrm>
              <a:off x="1" y="3743009"/>
              <a:ext cx="4822369" cy="3124661"/>
            </a:xfrm>
            <a:prstGeom prst="rect">
              <a:avLst/>
            </a:prstGeom>
          </p:spPr>
        </p:pic>
      </p:grpSp>
      <p:pic>
        <p:nvPicPr>
          <p:cNvPr id="58" name="Picture 57"/>
          <p:cNvPicPr>
            <a:picLocks noChangeAspect="1"/>
          </p:cNvPicPr>
          <p:nvPr/>
        </p:nvPicPr>
        <p:blipFill>
          <a:blip r:embed="rId6"/>
          <a:stretch>
            <a:fillRect/>
          </a:stretch>
        </p:blipFill>
        <p:spPr>
          <a:xfrm>
            <a:off x="10542537" y="1620371"/>
            <a:ext cx="1468487" cy="948588"/>
          </a:xfrm>
          <a:prstGeom prst="rect">
            <a:avLst/>
          </a:prstGeom>
        </p:spPr>
      </p:pic>
      <p:pic>
        <p:nvPicPr>
          <p:cNvPr id="60" name="Picture 59"/>
          <p:cNvPicPr>
            <a:picLocks noChangeAspect="1"/>
          </p:cNvPicPr>
          <p:nvPr/>
        </p:nvPicPr>
        <p:blipFill>
          <a:blip r:embed="rId7"/>
          <a:stretch>
            <a:fillRect/>
          </a:stretch>
        </p:blipFill>
        <p:spPr>
          <a:xfrm>
            <a:off x="257977" y="5707769"/>
            <a:ext cx="1481228" cy="956627"/>
          </a:xfrm>
          <a:prstGeom prst="rect">
            <a:avLst/>
          </a:prstGeom>
        </p:spPr>
      </p:pic>
      <p:grpSp>
        <p:nvGrpSpPr>
          <p:cNvPr id="64" name="Group 63"/>
          <p:cNvGrpSpPr/>
          <p:nvPr/>
        </p:nvGrpSpPr>
        <p:grpSpPr>
          <a:xfrm>
            <a:off x="10549324" y="427967"/>
            <a:ext cx="934789" cy="1104751"/>
            <a:chOff x="7012021" y="-1253215"/>
            <a:chExt cx="1237500" cy="1462500"/>
          </a:xfrm>
        </p:grpSpPr>
        <p:pic>
          <p:nvPicPr>
            <p:cNvPr id="65" name="Picture 64"/>
            <p:cNvPicPr>
              <a:picLocks noChangeAspect="1"/>
            </p:cNvPicPr>
            <p:nvPr/>
          </p:nvPicPr>
          <p:blipFill>
            <a:blip r:embed="rId8"/>
            <a:stretch>
              <a:fillRect/>
            </a:stretch>
          </p:blipFill>
          <p:spPr>
            <a:xfrm>
              <a:off x="7012021" y="-1253215"/>
              <a:ext cx="1237500" cy="1462500"/>
            </a:xfrm>
            <a:prstGeom prst="rect">
              <a:avLst/>
            </a:prstGeom>
          </p:spPr>
        </p:pic>
        <p:pic>
          <p:nvPicPr>
            <p:cNvPr id="66" name="Picture 6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7" name="Picture 6"/>
          <p:cNvPicPr>
            <a:picLocks noChangeAspect="1"/>
          </p:cNvPicPr>
          <p:nvPr/>
        </p:nvPicPr>
        <p:blipFill>
          <a:blip r:embed="rId10"/>
          <a:stretch>
            <a:fillRect/>
          </a:stretch>
        </p:blipFill>
        <p:spPr>
          <a:xfrm>
            <a:off x="3729966" y="2775914"/>
            <a:ext cx="3833026" cy="2485148"/>
          </a:xfrm>
          <a:prstGeom prst="rect">
            <a:avLst/>
          </a:prstGeom>
        </p:spPr>
      </p:pic>
      <p:pic>
        <p:nvPicPr>
          <p:cNvPr id="4" name="Picture 3"/>
          <p:cNvPicPr>
            <a:picLocks noChangeAspect="1"/>
          </p:cNvPicPr>
          <p:nvPr/>
        </p:nvPicPr>
        <p:blipFill>
          <a:blip r:embed="rId11"/>
          <a:stretch>
            <a:fillRect/>
          </a:stretch>
        </p:blipFill>
        <p:spPr>
          <a:xfrm>
            <a:off x="908867" y="4026634"/>
            <a:ext cx="2051150" cy="2594311"/>
          </a:xfrm>
          <a:prstGeom prst="rect">
            <a:avLst/>
          </a:prstGeom>
        </p:spPr>
      </p:pic>
      <p:pic>
        <p:nvPicPr>
          <p:cNvPr id="5" name="Picture 4"/>
          <p:cNvPicPr>
            <a:picLocks noChangeAspect="1"/>
          </p:cNvPicPr>
          <p:nvPr/>
        </p:nvPicPr>
        <p:blipFill>
          <a:blip r:embed="rId12"/>
          <a:stretch>
            <a:fillRect/>
          </a:stretch>
        </p:blipFill>
        <p:spPr>
          <a:xfrm>
            <a:off x="4920563" y="1225114"/>
            <a:ext cx="1158260" cy="3227686"/>
          </a:xfrm>
          <a:prstGeom prst="rect">
            <a:avLst/>
          </a:prstGeom>
        </p:spPr>
      </p:pic>
      <p:pic>
        <p:nvPicPr>
          <p:cNvPr id="6" name="Picture 5"/>
          <p:cNvPicPr>
            <a:picLocks noChangeAspect="1"/>
          </p:cNvPicPr>
          <p:nvPr/>
        </p:nvPicPr>
        <p:blipFill>
          <a:blip r:embed="rId13"/>
          <a:stretch>
            <a:fillRect/>
          </a:stretch>
        </p:blipFill>
        <p:spPr>
          <a:xfrm>
            <a:off x="4346568" y="3823904"/>
            <a:ext cx="1563809" cy="1014569"/>
          </a:xfrm>
          <a:prstGeom prst="rect">
            <a:avLst/>
          </a:prstGeom>
        </p:spPr>
      </p:pic>
      <p:pic>
        <p:nvPicPr>
          <p:cNvPr id="2" name="Picture 1"/>
          <p:cNvPicPr>
            <a:picLocks noChangeAspect="1"/>
          </p:cNvPicPr>
          <p:nvPr/>
        </p:nvPicPr>
        <p:blipFill>
          <a:blip r:embed="rId14"/>
          <a:stretch>
            <a:fillRect/>
          </a:stretch>
        </p:blipFill>
        <p:spPr>
          <a:xfrm>
            <a:off x="6814595" y="895256"/>
            <a:ext cx="3963420" cy="2569854"/>
          </a:xfrm>
          <a:prstGeom prst="rect">
            <a:avLst/>
          </a:prstGeom>
        </p:spPr>
      </p:pic>
      <p:pic>
        <p:nvPicPr>
          <p:cNvPr id="123" name="Picture 122"/>
          <p:cNvPicPr>
            <a:picLocks noChangeAspect="1"/>
          </p:cNvPicPr>
          <p:nvPr/>
        </p:nvPicPr>
        <p:blipFill>
          <a:blip r:embed="rId15"/>
          <a:stretch>
            <a:fillRect/>
          </a:stretch>
        </p:blipFill>
        <p:spPr>
          <a:xfrm>
            <a:off x="4983721" y="1635660"/>
            <a:ext cx="840415" cy="2458992"/>
          </a:xfrm>
          <a:prstGeom prst="rect">
            <a:avLst/>
          </a:prstGeom>
        </p:spPr>
      </p:pic>
      <p:grpSp>
        <p:nvGrpSpPr>
          <p:cNvPr id="25" name="Group 24"/>
          <p:cNvGrpSpPr/>
          <p:nvPr/>
        </p:nvGrpSpPr>
        <p:grpSpPr>
          <a:xfrm>
            <a:off x="9827324" y="-40038"/>
            <a:ext cx="934789" cy="1104751"/>
            <a:chOff x="9827324" y="-40038"/>
            <a:chExt cx="934789" cy="1104751"/>
          </a:xfrm>
        </p:grpSpPr>
        <p:pic>
          <p:nvPicPr>
            <p:cNvPr id="26" name="Picture 25"/>
            <p:cNvPicPr>
              <a:picLocks noChangeAspect="1"/>
            </p:cNvPicPr>
            <p:nvPr/>
          </p:nvPicPr>
          <p:blipFill>
            <a:blip r:embed="rId8"/>
            <a:stretch>
              <a:fillRect/>
            </a:stretch>
          </p:blipFill>
          <p:spPr>
            <a:xfrm>
              <a:off x="9827324" y="-40038"/>
              <a:ext cx="934789" cy="1104751"/>
            </a:xfrm>
            <a:prstGeom prst="rect">
              <a:avLst/>
            </a:prstGeom>
          </p:spPr>
        </p:pic>
        <p:pic>
          <p:nvPicPr>
            <p:cNvPr id="27" name="Picture 26"/>
            <p:cNvPicPr>
              <a:picLocks noChangeAspect="1"/>
            </p:cNvPicPr>
            <p:nvPr/>
          </p:nvPicPr>
          <p:blipFill>
            <a:blip r:embed="rId16"/>
            <a:stretch>
              <a:fillRect/>
            </a:stretch>
          </p:blipFill>
          <p:spPr>
            <a:xfrm>
              <a:off x="10368710" y="254515"/>
              <a:ext cx="147937" cy="295874"/>
            </a:xfrm>
            <a:prstGeom prst="rect">
              <a:avLst/>
            </a:prstGeom>
          </p:spPr>
        </p:pic>
      </p:grpSp>
      <p:grpSp>
        <p:nvGrpSpPr>
          <p:cNvPr id="22" name="Group 21"/>
          <p:cNvGrpSpPr/>
          <p:nvPr/>
        </p:nvGrpSpPr>
        <p:grpSpPr>
          <a:xfrm>
            <a:off x="439838" y="493782"/>
            <a:ext cx="5615456" cy="2422259"/>
            <a:chOff x="439838" y="493782"/>
            <a:chExt cx="5615456" cy="2422259"/>
          </a:xfrm>
        </p:grpSpPr>
        <p:sp>
          <p:nvSpPr>
            <p:cNvPr id="23" name="TextBox 22"/>
            <p:cNvSpPr txBox="1"/>
            <p:nvPr/>
          </p:nvSpPr>
          <p:spPr>
            <a:xfrm>
              <a:off x="439838" y="1511237"/>
              <a:ext cx="3600450" cy="523220"/>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.NET</a:t>
              </a:r>
            </a:p>
          </p:txBody>
        </p:sp>
        <p:sp>
          <p:nvSpPr>
            <p:cNvPr id="24" name="TextBox 23"/>
            <p:cNvSpPr txBox="1"/>
            <p:nvPr/>
          </p:nvSpPr>
          <p:spPr>
            <a:xfrm>
              <a:off x="439838" y="493782"/>
              <a:ext cx="5615456" cy="707886"/>
            </a:xfrm>
            <a:prstGeom prst="rect">
              <a:avLst/>
            </a:prstGeom>
            <a:noFill/>
          </p:spPr>
          <p:txBody>
            <a:bodyPr wrap="square" rtlCol="0">
              <a:spAutoFit/>
            </a:bodyPr>
            <a:lstStyle/>
            <a:p>
              <a:r>
                <a:rPr lang="en-US" sz="4000" dirty="0" smtClean="0">
                  <a:solidFill>
                    <a:srgbClr val="92D050"/>
                  </a:solidFill>
                  <a:latin typeface="Segoe UI Light" panose="020B0502040204020203" pitchFamily="34" charset="0"/>
                  <a:cs typeface="Segoe UI Light" panose="020B0502040204020203" pitchFamily="34" charset="0"/>
                </a:rPr>
                <a:t>Develop </a:t>
              </a:r>
              <a:r>
                <a:rPr lang="en-US" sz="4000" dirty="0" err="1" smtClean="0">
                  <a:solidFill>
                    <a:srgbClr val="92D050"/>
                  </a:solidFill>
                  <a:latin typeface="Segoe UI Light" panose="020B0502040204020203" pitchFamily="34" charset="0"/>
                  <a:cs typeface="Segoe UI Light" panose="020B0502040204020203" pitchFamily="34" charset="0"/>
                </a:rPr>
                <a:t>backends</a:t>
              </a:r>
              <a:r>
                <a:rPr lang="en-US" sz="4000" dirty="0" smtClean="0">
                  <a:solidFill>
                    <a:srgbClr val="92D050"/>
                  </a:solidFill>
                  <a:latin typeface="Segoe UI Light" panose="020B0502040204020203" pitchFamily="34" charset="0"/>
                  <a:cs typeface="Segoe UI Light" panose="020B0502040204020203" pitchFamily="34" charset="0"/>
                </a:rPr>
                <a:t> with…</a:t>
              </a:r>
              <a:endParaRPr lang="en-US" sz="4000" dirty="0">
                <a:solidFill>
                  <a:srgbClr val="92D050"/>
                </a:solidFill>
                <a:latin typeface="Segoe UI Light" panose="020B0502040204020203" pitchFamily="34" charset="0"/>
                <a:cs typeface="Segoe UI Light" panose="020B0502040204020203" pitchFamily="34" charset="0"/>
              </a:endParaRPr>
            </a:p>
          </p:txBody>
        </p:sp>
        <p:sp>
          <p:nvSpPr>
            <p:cNvPr id="28" name="TextBox 27"/>
            <p:cNvSpPr txBox="1"/>
            <p:nvPr/>
          </p:nvSpPr>
          <p:spPr>
            <a:xfrm>
              <a:off x="1791664" y="1531046"/>
              <a:ext cx="1389756"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Node.js</a:t>
              </a:r>
            </a:p>
            <a:p>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29" name="TextBox 28"/>
            <p:cNvSpPr txBox="1"/>
            <p:nvPr/>
          </p:nvSpPr>
          <p:spPr>
            <a:xfrm>
              <a:off x="3502022" y="1287118"/>
              <a:ext cx="956732" cy="954107"/>
            </a:xfrm>
            <a:prstGeom prst="rect">
              <a:avLst/>
            </a:prstGeom>
            <a:noFill/>
          </p:spPr>
          <p:txBody>
            <a:bodyPr wrap="square" rtlCol="0">
              <a:spAutoFit/>
            </a:bodyPr>
            <a:lstStyle/>
            <a:p>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grpSp>
      <p:cxnSp>
        <p:nvCxnSpPr>
          <p:cNvPr id="31" name="Straight Connector 30"/>
          <p:cNvCxnSpPr/>
          <p:nvPr/>
        </p:nvCxnSpPr>
        <p:spPr>
          <a:xfrm>
            <a:off x="1604649"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80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8"/>
                                        </p:tgtEl>
                                        <p:attrNameLst>
                                          <p:attrName>style.visibility</p:attrName>
                                        </p:attrNameLst>
                                      </p:cBhvr>
                                      <p:to>
                                        <p:strVal val="visible"/>
                                      </p:to>
                                    </p:set>
                                    <p:animEffect transition="in" filter="fade">
                                      <p:cBhvr>
                                        <p:cTn id="7" dur="500"/>
                                        <p:tgtEl>
                                          <p:spTgt spid="10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par>
                          <p:cTn id="16" fill="hold">
                            <p:stCondLst>
                              <p:cond delay="1500"/>
                            </p:stCondLst>
                            <p:childTnLst>
                              <p:par>
                                <p:cTn id="17" presetID="47"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7" presetClass="entr" presetSubtype="0" fill="hold" nodeType="afterEffect">
                                  <p:stCondLst>
                                    <p:cond delay="25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anim calcmode="lin" valueType="num">
                                      <p:cBhvr>
                                        <p:cTn id="26" dur="500" fill="hold"/>
                                        <p:tgtEl>
                                          <p:spTgt spid="25"/>
                                        </p:tgtEl>
                                        <p:attrNameLst>
                                          <p:attrName>ppt_x</p:attrName>
                                        </p:attrNameLst>
                                      </p:cBhvr>
                                      <p:tavLst>
                                        <p:tav tm="0">
                                          <p:val>
                                            <p:strVal val="#ppt_x"/>
                                          </p:val>
                                        </p:tav>
                                        <p:tav tm="100000">
                                          <p:val>
                                            <p:strVal val="#ppt_x"/>
                                          </p:val>
                                        </p:tav>
                                      </p:tavLst>
                                    </p:anim>
                                    <p:anim calcmode="lin" valueType="num">
                                      <p:cBhvr>
                                        <p:cTn id="27" dur="500" fill="hold"/>
                                        <p:tgtEl>
                                          <p:spTgt spid="25"/>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500"/>
                                  </p:stCondLst>
                                  <p:childTnLst>
                                    <p:set>
                                      <p:cBhvr>
                                        <p:cTn id="29" dur="1" fill="hold">
                                          <p:stCondLst>
                                            <p:cond delay="0"/>
                                          </p:stCondLst>
                                        </p:cTn>
                                        <p:tgtEl>
                                          <p:spTgt spid="64"/>
                                        </p:tgtEl>
                                        <p:attrNameLst>
                                          <p:attrName>style.visibility</p:attrName>
                                        </p:attrNameLst>
                                      </p:cBhvr>
                                      <p:to>
                                        <p:strVal val="visible"/>
                                      </p:to>
                                    </p:set>
                                    <p:animEffect transition="in" filter="fade">
                                      <p:cBhvr>
                                        <p:cTn id="30" dur="500"/>
                                        <p:tgtEl>
                                          <p:spTgt spid="64"/>
                                        </p:tgtEl>
                                      </p:cBhvr>
                                    </p:animEffect>
                                    <p:anim calcmode="lin" valueType="num">
                                      <p:cBhvr>
                                        <p:cTn id="31" dur="500" fill="hold"/>
                                        <p:tgtEl>
                                          <p:spTgt spid="64"/>
                                        </p:tgtEl>
                                        <p:attrNameLst>
                                          <p:attrName>ppt_x</p:attrName>
                                        </p:attrNameLst>
                                      </p:cBhvr>
                                      <p:tavLst>
                                        <p:tav tm="0">
                                          <p:val>
                                            <p:strVal val="#ppt_x"/>
                                          </p:val>
                                        </p:tav>
                                        <p:tav tm="100000">
                                          <p:val>
                                            <p:strVal val="#ppt_x"/>
                                          </p:val>
                                        </p:tav>
                                      </p:tavLst>
                                    </p:anim>
                                    <p:anim calcmode="lin" valueType="num">
                                      <p:cBhvr>
                                        <p:cTn id="32" dur="500" fill="hold"/>
                                        <p:tgtEl>
                                          <p:spTgt spid="64"/>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nodeType="withEffect">
                                  <p:stCondLst>
                                    <p:cond delay="25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47" presetClass="entr" presetSubtype="0" fill="hold" nodeType="withEffect">
                                  <p:stCondLst>
                                    <p:cond delay="25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par>
                          <p:cTn id="45" fill="hold">
                            <p:stCondLst>
                              <p:cond delay="4250"/>
                            </p:stCondLst>
                            <p:childTnLst>
                              <p:par>
                                <p:cTn id="46" presetID="10" presetClass="entr" presetSubtype="0"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22" presetClass="entr" presetSubtype="1"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up)">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right)">
                                      <p:cBhvr>
                                        <p:cTn id="56" dur="500"/>
                                        <p:tgtEl>
                                          <p:spTgt spid="2"/>
                                        </p:tgtEl>
                                      </p:cBhvr>
                                    </p:animEffec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123"/>
                                        </p:tgtEl>
                                        <p:attrNameLst>
                                          <p:attrName>style.visibility</p:attrName>
                                        </p:attrNameLst>
                                      </p:cBhvr>
                                      <p:to>
                                        <p:strVal val="visible"/>
                                      </p:to>
                                    </p:set>
                                    <p:animEffect transition="in" filter="fade">
                                      <p:cBhvr>
                                        <p:cTn id="60" dur="500"/>
                                        <p:tgtEl>
                                          <p:spTgt spid="123"/>
                                        </p:tgtEl>
                                      </p:cBhvr>
                                    </p:animEffect>
                                  </p:childTnLst>
                                </p:cTn>
                              </p:par>
                            </p:childTnLst>
                          </p:cTn>
                        </p:par>
                        <p:par>
                          <p:cTn id="61" fill="hold">
                            <p:stCondLst>
                              <p:cond delay="1000"/>
                            </p:stCondLst>
                            <p:childTnLst>
                              <p:par>
                                <p:cTn id="62" presetID="10" presetClass="exit" presetSubtype="0" fill="hold" nodeType="afterEffect">
                                  <p:stCondLst>
                                    <p:cond delay="0"/>
                                  </p:stCondLst>
                                  <p:childTnLst>
                                    <p:animEffect transition="out" filter="fade">
                                      <p:cBhvr>
                                        <p:cTn id="63" dur="500"/>
                                        <p:tgtEl>
                                          <p:spTgt spid="2"/>
                                        </p:tgtEl>
                                      </p:cBhvr>
                                    </p:animEffect>
                                    <p:set>
                                      <p:cBhvr>
                                        <p:cTn id="64" dur="1" fill="hold">
                                          <p:stCondLst>
                                            <p:cond delay="499"/>
                                          </p:stCondLst>
                                        </p:cTn>
                                        <p:tgtEl>
                                          <p:spTgt spid="2"/>
                                        </p:tgtEl>
                                        <p:attrNameLst>
                                          <p:attrName>style.visibility</p:attrName>
                                        </p:attrNameLst>
                                      </p:cBhvr>
                                      <p:to>
                                        <p:strVal val="hidden"/>
                                      </p:to>
                                    </p:set>
                                  </p:childTnLst>
                                </p:cTn>
                              </p:par>
                            </p:childTnLst>
                          </p:cTn>
                        </p:par>
                        <p:par>
                          <p:cTn id="65" fill="hold">
                            <p:stCondLst>
                              <p:cond delay="1500"/>
                            </p:stCondLst>
                            <p:childTnLst>
                              <p:par>
                                <p:cTn id="66" presetID="22" presetClass="entr" presetSubtype="4" fill="hold" nodeType="afterEffect">
                                  <p:stCondLst>
                                    <p:cond delay="0"/>
                                  </p:stCondLst>
                                  <p:childTnLst>
                                    <p:set>
                                      <p:cBhvr>
                                        <p:cTn id="67" dur="1" fill="hold">
                                          <p:stCondLst>
                                            <p:cond delay="0"/>
                                          </p:stCondLst>
                                        </p:cTn>
                                        <p:tgtEl>
                                          <p:spTgt spid="114"/>
                                        </p:tgtEl>
                                        <p:attrNameLst>
                                          <p:attrName>style.visibility</p:attrName>
                                        </p:attrNameLst>
                                      </p:cBhvr>
                                      <p:to>
                                        <p:strVal val="visible"/>
                                      </p:to>
                                    </p:set>
                                    <p:animEffect transition="in" filter="wipe(down)">
                                      <p:cBhvr>
                                        <p:cTn id="68"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029201" y="2395153"/>
            <a:ext cx="3952235" cy="395223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solidFill>
                <a:prstClr val="white"/>
              </a:solidFill>
            </a:endParaRPr>
          </a:p>
        </p:txBody>
      </p:sp>
      <p:sp>
        <p:nvSpPr>
          <p:cNvPr id="5" name="Oval 4"/>
          <p:cNvSpPr/>
          <p:nvPr/>
        </p:nvSpPr>
        <p:spPr>
          <a:xfrm>
            <a:off x="7821828" y="2395153"/>
            <a:ext cx="3952235" cy="395223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solidFill>
                <a:prstClr val="white"/>
              </a:solidFill>
            </a:endParaRPr>
          </a:p>
        </p:txBody>
      </p:sp>
      <p:sp>
        <p:nvSpPr>
          <p:cNvPr id="3" name="Oval 2"/>
          <p:cNvSpPr/>
          <p:nvPr/>
        </p:nvSpPr>
        <p:spPr>
          <a:xfrm>
            <a:off x="6412178" y="381001"/>
            <a:ext cx="3952235" cy="395223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solidFill>
                <a:prstClr val="white"/>
              </a:solidFill>
            </a:endParaRPr>
          </a:p>
        </p:txBody>
      </p:sp>
      <p:sp>
        <p:nvSpPr>
          <p:cNvPr id="6" name="Text Placeholder 12"/>
          <p:cNvSpPr txBox="1">
            <a:spLocks/>
          </p:cNvSpPr>
          <p:nvPr/>
        </p:nvSpPr>
        <p:spPr>
          <a:xfrm>
            <a:off x="373143" y="2108446"/>
            <a:ext cx="4467864" cy="2923298"/>
          </a:xfrm>
          <a:prstGeom prst="rect">
            <a:avLst/>
          </a:prstGeom>
        </p:spPr>
        <p:txBody>
          <a:bodyPr vert="horz" wrap="square" lIns="143407" tIns="89629" rIns="143407" bIns="89629"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6600" dirty="0">
                <a:solidFill>
                  <a:prstClr val="white"/>
                </a:solidFill>
              </a:rPr>
              <a:t>How we differentiate with Azure</a:t>
            </a:r>
          </a:p>
        </p:txBody>
      </p:sp>
      <p:sp>
        <p:nvSpPr>
          <p:cNvPr id="16" name="Rectangle 15"/>
          <p:cNvSpPr/>
          <p:nvPr/>
        </p:nvSpPr>
        <p:spPr>
          <a:xfrm>
            <a:off x="5562601" y="4744198"/>
            <a:ext cx="2735825" cy="480131"/>
          </a:xfrm>
          <a:prstGeom prst="rect">
            <a:avLst/>
          </a:prstGeom>
        </p:spPr>
        <p:txBody>
          <a:bodyPr wrap="square">
            <a:spAutoFit/>
          </a:bodyPr>
          <a:lstStyle/>
          <a:p>
            <a:pPr algn="ctr" defTabSz="932192" fontAlgn="base">
              <a:lnSpc>
                <a:spcPct val="90000"/>
              </a:lnSpc>
              <a:spcBef>
                <a:spcPct val="0"/>
              </a:spcBef>
              <a:spcAft>
                <a:spcPct val="0"/>
              </a:spcAft>
            </a:pPr>
            <a:r>
              <a:rPr lang="en-US" sz="2800" dirty="0">
                <a:solidFill>
                  <a:prstClr val="white"/>
                </a:solidFill>
                <a:latin typeface="Segoe UI Light"/>
                <a:ea typeface="Segoe UI" pitchFamily="34" charset="0"/>
                <a:cs typeface="Segoe UI" pitchFamily="34" charset="0"/>
              </a:rPr>
              <a:t>Enterprise Grade</a:t>
            </a:r>
          </a:p>
        </p:txBody>
      </p:sp>
      <p:sp>
        <p:nvSpPr>
          <p:cNvPr id="18" name="Rectangle 17"/>
          <p:cNvSpPr/>
          <p:nvPr/>
        </p:nvSpPr>
        <p:spPr>
          <a:xfrm>
            <a:off x="8862051" y="4744198"/>
            <a:ext cx="2154684" cy="480131"/>
          </a:xfrm>
          <a:prstGeom prst="rect">
            <a:avLst/>
          </a:prstGeom>
        </p:spPr>
        <p:txBody>
          <a:bodyPr wrap="square">
            <a:spAutoFit/>
          </a:bodyPr>
          <a:lstStyle/>
          <a:p>
            <a:pPr algn="ctr" defTabSz="932192" fontAlgn="base">
              <a:lnSpc>
                <a:spcPct val="90000"/>
              </a:lnSpc>
              <a:spcBef>
                <a:spcPct val="0"/>
              </a:spcBef>
              <a:spcAft>
                <a:spcPct val="0"/>
              </a:spcAft>
            </a:pPr>
            <a:r>
              <a:rPr lang="en-US" sz="2800" dirty="0">
                <a:solidFill>
                  <a:prstClr val="white"/>
                </a:solidFill>
                <a:latin typeface="Segoe UI Light"/>
                <a:ea typeface="Segoe UI" pitchFamily="34" charset="0"/>
                <a:cs typeface="Segoe UI" pitchFamily="34" charset="0"/>
              </a:rPr>
              <a:t>Hybrid</a:t>
            </a:r>
          </a:p>
        </p:txBody>
      </p:sp>
      <p:sp>
        <p:nvSpPr>
          <p:cNvPr id="31" name="Freeform 138"/>
          <p:cNvSpPr>
            <a:spLocks noEditPoints="1"/>
          </p:cNvSpPr>
          <p:nvPr/>
        </p:nvSpPr>
        <p:spPr bwMode="black">
          <a:xfrm rot="2731855">
            <a:off x="9643260" y="3878039"/>
            <a:ext cx="597877" cy="744512"/>
          </a:xfrm>
          <a:custGeom>
            <a:avLst/>
            <a:gdLst>
              <a:gd name="T0" fmla="*/ 64 w 64"/>
              <a:gd name="T1" fmla="*/ 9 h 80"/>
              <a:gd name="T2" fmla="*/ 64 w 64"/>
              <a:gd name="T3" fmla="*/ 32 h 80"/>
              <a:gd name="T4" fmla="*/ 40 w 64"/>
              <a:gd name="T5" fmla="*/ 33 h 80"/>
              <a:gd name="T6" fmla="*/ 32 w 64"/>
              <a:gd name="T7" fmla="*/ 25 h 80"/>
              <a:gd name="T8" fmla="*/ 47 w 64"/>
              <a:gd name="T9" fmla="*/ 24 h 80"/>
              <a:gd name="T10" fmla="*/ 37 w 64"/>
              <a:gd name="T11" fmla="*/ 18 h 80"/>
              <a:gd name="T12" fmla="*/ 12 w 64"/>
              <a:gd name="T13" fmla="*/ 35 h 80"/>
              <a:gd name="T14" fmla="*/ 0 w 64"/>
              <a:gd name="T15" fmla="*/ 35 h 80"/>
              <a:gd name="T16" fmla="*/ 39 w 64"/>
              <a:gd name="T17" fmla="*/ 7 h 80"/>
              <a:gd name="T18" fmla="*/ 55 w 64"/>
              <a:gd name="T19" fmla="*/ 15 h 80"/>
              <a:gd name="T20" fmla="*/ 56 w 64"/>
              <a:gd name="T21" fmla="*/ 0 h 80"/>
              <a:gd name="T22" fmla="*/ 64 w 64"/>
              <a:gd name="T23" fmla="*/ 9 h 80"/>
              <a:gd name="T24" fmla="*/ 26 w 64"/>
              <a:gd name="T25" fmla="*/ 62 h 80"/>
              <a:gd name="T26" fmla="*/ 15 w 64"/>
              <a:gd name="T27" fmla="*/ 56 h 80"/>
              <a:gd name="T28" fmla="*/ 32 w 64"/>
              <a:gd name="T29" fmla="*/ 56 h 80"/>
              <a:gd name="T30" fmla="*/ 24 w 64"/>
              <a:gd name="T31" fmla="*/ 47 h 80"/>
              <a:gd name="T32" fmla="*/ 0 w 64"/>
              <a:gd name="T33" fmla="*/ 48 h 80"/>
              <a:gd name="T34" fmla="*/ 0 w 64"/>
              <a:gd name="T35" fmla="*/ 72 h 80"/>
              <a:gd name="T36" fmla="*/ 8 w 64"/>
              <a:gd name="T37" fmla="*/ 80 h 80"/>
              <a:gd name="T38" fmla="*/ 9 w 64"/>
              <a:gd name="T39" fmla="*/ 66 h 80"/>
              <a:gd name="T40" fmla="*/ 24 w 64"/>
              <a:gd name="T41" fmla="*/ 73 h 80"/>
              <a:gd name="T42" fmla="*/ 64 w 64"/>
              <a:gd name="T43" fmla="*/ 45 h 80"/>
              <a:gd name="T44" fmla="*/ 51 w 64"/>
              <a:gd name="T45" fmla="*/ 45 h 80"/>
              <a:gd name="T46" fmla="*/ 26 w 64"/>
              <a:gd name="T47"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0">
                <a:moveTo>
                  <a:pt x="64" y="9"/>
                </a:moveTo>
                <a:cubicBezTo>
                  <a:pt x="64" y="32"/>
                  <a:pt x="64" y="32"/>
                  <a:pt x="64" y="32"/>
                </a:cubicBezTo>
                <a:cubicBezTo>
                  <a:pt x="40" y="33"/>
                  <a:pt x="40" y="33"/>
                  <a:pt x="40" y="33"/>
                </a:cubicBezTo>
                <a:cubicBezTo>
                  <a:pt x="32" y="25"/>
                  <a:pt x="32" y="25"/>
                  <a:pt x="32" y="25"/>
                </a:cubicBezTo>
                <a:cubicBezTo>
                  <a:pt x="47" y="24"/>
                  <a:pt x="47" y="24"/>
                  <a:pt x="47" y="24"/>
                </a:cubicBezTo>
                <a:cubicBezTo>
                  <a:pt x="45" y="21"/>
                  <a:pt x="41" y="19"/>
                  <a:pt x="37" y="18"/>
                </a:cubicBezTo>
                <a:cubicBezTo>
                  <a:pt x="26" y="16"/>
                  <a:pt x="14" y="24"/>
                  <a:pt x="12" y="35"/>
                </a:cubicBezTo>
                <a:cubicBezTo>
                  <a:pt x="0" y="35"/>
                  <a:pt x="0" y="35"/>
                  <a:pt x="0" y="35"/>
                </a:cubicBezTo>
                <a:cubicBezTo>
                  <a:pt x="4" y="14"/>
                  <a:pt x="22" y="4"/>
                  <a:pt x="39" y="7"/>
                </a:cubicBezTo>
                <a:cubicBezTo>
                  <a:pt x="45" y="8"/>
                  <a:pt x="51" y="11"/>
                  <a:pt x="55" y="15"/>
                </a:cubicBezTo>
                <a:cubicBezTo>
                  <a:pt x="56" y="0"/>
                  <a:pt x="56" y="0"/>
                  <a:pt x="56" y="0"/>
                </a:cubicBezTo>
                <a:lnTo>
                  <a:pt x="64" y="9"/>
                </a:lnTo>
                <a:close/>
                <a:moveTo>
                  <a:pt x="26" y="62"/>
                </a:moveTo>
                <a:cubicBezTo>
                  <a:pt x="22" y="61"/>
                  <a:pt x="18" y="59"/>
                  <a:pt x="15" y="56"/>
                </a:cubicBezTo>
                <a:cubicBezTo>
                  <a:pt x="32" y="56"/>
                  <a:pt x="32" y="56"/>
                  <a:pt x="32" y="56"/>
                </a:cubicBezTo>
                <a:cubicBezTo>
                  <a:pt x="24" y="47"/>
                  <a:pt x="24" y="47"/>
                  <a:pt x="24" y="47"/>
                </a:cubicBezTo>
                <a:cubicBezTo>
                  <a:pt x="0" y="48"/>
                  <a:pt x="0" y="48"/>
                  <a:pt x="0" y="48"/>
                </a:cubicBezTo>
                <a:cubicBezTo>
                  <a:pt x="0" y="72"/>
                  <a:pt x="0" y="72"/>
                  <a:pt x="0" y="72"/>
                </a:cubicBezTo>
                <a:cubicBezTo>
                  <a:pt x="8" y="80"/>
                  <a:pt x="8" y="80"/>
                  <a:pt x="8" y="80"/>
                </a:cubicBezTo>
                <a:cubicBezTo>
                  <a:pt x="9" y="66"/>
                  <a:pt x="9" y="66"/>
                  <a:pt x="9" y="66"/>
                </a:cubicBezTo>
                <a:cubicBezTo>
                  <a:pt x="13" y="70"/>
                  <a:pt x="18" y="72"/>
                  <a:pt x="24" y="73"/>
                </a:cubicBezTo>
                <a:cubicBezTo>
                  <a:pt x="42" y="77"/>
                  <a:pt x="60" y="66"/>
                  <a:pt x="64" y="45"/>
                </a:cubicBezTo>
                <a:cubicBezTo>
                  <a:pt x="51" y="45"/>
                  <a:pt x="51" y="45"/>
                  <a:pt x="51" y="45"/>
                </a:cubicBezTo>
                <a:cubicBezTo>
                  <a:pt x="49" y="57"/>
                  <a:pt x="38" y="64"/>
                  <a:pt x="26" y="62"/>
                </a:cubicBezTo>
                <a:close/>
              </a:path>
            </a:pathLst>
          </a:custGeom>
          <a:solidFill>
            <a:schemeClr val="bg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grpSp>
        <p:nvGrpSpPr>
          <p:cNvPr id="32" name="Group 31"/>
          <p:cNvGrpSpPr/>
          <p:nvPr/>
        </p:nvGrpSpPr>
        <p:grpSpPr>
          <a:xfrm>
            <a:off x="6427256" y="2391838"/>
            <a:ext cx="3937156" cy="3359384"/>
            <a:chOff x="6425668" y="2391838"/>
            <a:chExt cx="3937156" cy="3359384"/>
          </a:xfrm>
        </p:grpSpPr>
        <p:sp>
          <p:nvSpPr>
            <p:cNvPr id="33" name="Freeform 32"/>
            <p:cNvSpPr/>
            <p:nvPr/>
          </p:nvSpPr>
          <p:spPr bwMode="auto">
            <a:xfrm>
              <a:off x="7826083" y="2978855"/>
              <a:ext cx="1133260" cy="1360759"/>
            </a:xfrm>
            <a:custGeom>
              <a:avLst/>
              <a:gdLst>
                <a:gd name="connsiteX0" fmla="*/ 477802 w 955602"/>
                <a:gd name="connsiteY0" fmla="*/ 0 h 1147438"/>
                <a:gd name="connsiteX1" fmla="*/ 494765 w 955602"/>
                <a:gd name="connsiteY1" fmla="*/ 16857 h 1147438"/>
                <a:gd name="connsiteX2" fmla="*/ 552173 w 955602"/>
                <a:gd name="connsiteY2" fmla="*/ 80000 h 1147438"/>
                <a:gd name="connsiteX3" fmla="*/ 599237 w 955602"/>
                <a:gd name="connsiteY3" fmla="*/ 135981 h 1147438"/>
                <a:gd name="connsiteX4" fmla="*/ 638559 w 955602"/>
                <a:gd name="connsiteY4" fmla="*/ 187894 h 1147438"/>
                <a:gd name="connsiteX5" fmla="*/ 684574 w 955602"/>
                <a:gd name="connsiteY5" fmla="*/ 253832 h 1147438"/>
                <a:gd name="connsiteX6" fmla="*/ 719600 w 955602"/>
                <a:gd name="connsiteY6" fmla="*/ 309184 h 1147438"/>
                <a:gd name="connsiteX7" fmla="*/ 759616 w 955602"/>
                <a:gd name="connsiteY7" fmla="*/ 379251 h 1147438"/>
                <a:gd name="connsiteX8" fmla="*/ 789915 w 955602"/>
                <a:gd name="connsiteY8" fmla="*/ 437519 h 1147438"/>
                <a:gd name="connsiteX9" fmla="*/ 823749 w 955602"/>
                <a:gd name="connsiteY9" fmla="*/ 511739 h 1147438"/>
                <a:gd name="connsiteX10" fmla="*/ 848930 w 955602"/>
                <a:gd name="connsiteY10" fmla="*/ 572300 h 1147438"/>
                <a:gd name="connsiteX11" fmla="*/ 876332 w 955602"/>
                <a:gd name="connsiteY11" fmla="*/ 650870 h 1147438"/>
                <a:gd name="connsiteX12" fmla="*/ 896055 w 955602"/>
                <a:gd name="connsiteY12" fmla="*/ 712923 h 1147438"/>
                <a:gd name="connsiteX13" fmla="*/ 916716 w 955602"/>
                <a:gd name="connsiteY13" fmla="*/ 796478 h 1147438"/>
                <a:gd name="connsiteX14" fmla="*/ 930682 w 955602"/>
                <a:gd name="connsiteY14" fmla="*/ 858762 h 1147438"/>
                <a:gd name="connsiteX15" fmla="*/ 944174 w 955602"/>
                <a:gd name="connsiteY15" fmla="*/ 949022 h 1147438"/>
                <a:gd name="connsiteX16" fmla="*/ 952157 w 955602"/>
                <a:gd name="connsiteY16" fmla="*/ 1008853 h 1147438"/>
                <a:gd name="connsiteX17" fmla="*/ 955602 w 955602"/>
                <a:gd name="connsiteY17" fmla="*/ 1077056 h 1147438"/>
                <a:gd name="connsiteX18" fmla="*/ 865623 w 955602"/>
                <a:gd name="connsiteY18" fmla="*/ 1100183 h 1147438"/>
                <a:gd name="connsiteX19" fmla="*/ 803483 w 955602"/>
                <a:gd name="connsiteY19" fmla="*/ 1115128 h 1147438"/>
                <a:gd name="connsiteX20" fmla="*/ 696710 w 955602"/>
                <a:gd name="connsiteY20" fmla="*/ 1131418 h 1147438"/>
                <a:gd name="connsiteX21" fmla="*/ 642952 w 955602"/>
                <a:gd name="connsiteY21" fmla="*/ 1139102 h 1147438"/>
                <a:gd name="connsiteX22" fmla="*/ 477801 w 955602"/>
                <a:gd name="connsiteY22" fmla="*/ 1147438 h 1147438"/>
                <a:gd name="connsiteX23" fmla="*/ 325850 w 955602"/>
                <a:gd name="connsiteY23" fmla="*/ 1139768 h 1147438"/>
                <a:gd name="connsiteX24" fmla="*/ 284921 w 955602"/>
                <a:gd name="connsiteY24" fmla="*/ 1135389 h 1147438"/>
                <a:gd name="connsiteX25" fmla="*/ 162846 w 955602"/>
                <a:gd name="connsiteY25" fmla="*/ 1116764 h 1147438"/>
                <a:gd name="connsiteX26" fmla="*/ 135218 w 955602"/>
                <a:gd name="connsiteY26" fmla="*/ 1111811 h 1147438"/>
                <a:gd name="connsiteX27" fmla="*/ 0 w 955602"/>
                <a:gd name="connsiteY27" fmla="*/ 1077056 h 1147438"/>
                <a:gd name="connsiteX28" fmla="*/ 3487 w 955602"/>
                <a:gd name="connsiteY28" fmla="*/ 1008023 h 1147438"/>
                <a:gd name="connsiteX29" fmla="*/ 8679 w 955602"/>
                <a:gd name="connsiteY29" fmla="*/ 967412 h 1147438"/>
                <a:gd name="connsiteX30" fmla="*/ 24046 w 955602"/>
                <a:gd name="connsiteY30" fmla="*/ 864610 h 1147438"/>
                <a:gd name="connsiteX31" fmla="*/ 34381 w 955602"/>
                <a:gd name="connsiteY31" fmla="*/ 814697 h 1147438"/>
                <a:gd name="connsiteX32" fmla="*/ 57089 w 955602"/>
                <a:gd name="connsiteY32" fmla="*/ 722865 h 1147438"/>
                <a:gd name="connsiteX33" fmla="*/ 71030 w 955602"/>
                <a:gd name="connsiteY33" fmla="*/ 674499 h 1147438"/>
                <a:gd name="connsiteX34" fmla="*/ 104442 w 955602"/>
                <a:gd name="connsiteY34" fmla="*/ 578694 h 1147438"/>
                <a:gd name="connsiteX35" fmla="*/ 118306 w 955602"/>
                <a:gd name="connsiteY35" fmla="*/ 541457 h 1147438"/>
                <a:gd name="connsiteX36" fmla="*/ 176071 w 955602"/>
                <a:gd name="connsiteY36" fmla="*/ 414740 h 1147438"/>
                <a:gd name="connsiteX37" fmla="*/ 187654 w 955602"/>
                <a:gd name="connsiteY37" fmla="*/ 393841 h 1147438"/>
                <a:gd name="connsiteX38" fmla="*/ 244726 w 955602"/>
                <a:gd name="connsiteY38" fmla="*/ 293908 h 1147438"/>
                <a:gd name="connsiteX39" fmla="*/ 270282 w 955602"/>
                <a:gd name="connsiteY39" fmla="*/ 254902 h 1147438"/>
                <a:gd name="connsiteX40" fmla="*/ 323635 w 955602"/>
                <a:gd name="connsiteY40" fmla="*/ 178449 h 1147438"/>
                <a:gd name="connsiteX41" fmla="*/ 353998 w 955602"/>
                <a:gd name="connsiteY41" fmla="*/ 138797 h 1147438"/>
                <a:gd name="connsiteX42" fmla="*/ 403453 w 955602"/>
                <a:gd name="connsiteY42" fmla="*/ 79972 h 1147438"/>
                <a:gd name="connsiteX43" fmla="*/ 460818 w 955602"/>
                <a:gd name="connsiteY43" fmla="*/ 16877 h 1147438"/>
                <a:gd name="connsiteX44" fmla="*/ 477802 w 955602"/>
                <a:gd name="connsiteY44" fmla="*/ 0 h 11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55602" h="1147438">
                  <a:moveTo>
                    <a:pt x="477802" y="0"/>
                  </a:moveTo>
                  <a:lnTo>
                    <a:pt x="494765" y="16857"/>
                  </a:lnTo>
                  <a:lnTo>
                    <a:pt x="552173" y="80000"/>
                  </a:lnTo>
                  <a:lnTo>
                    <a:pt x="599237" y="135981"/>
                  </a:lnTo>
                  <a:lnTo>
                    <a:pt x="638559" y="187894"/>
                  </a:lnTo>
                  <a:lnTo>
                    <a:pt x="684574" y="253832"/>
                  </a:lnTo>
                  <a:lnTo>
                    <a:pt x="719600" y="309184"/>
                  </a:lnTo>
                  <a:lnTo>
                    <a:pt x="759616" y="379251"/>
                  </a:lnTo>
                  <a:lnTo>
                    <a:pt x="789915" y="437519"/>
                  </a:lnTo>
                  <a:lnTo>
                    <a:pt x="823749" y="511739"/>
                  </a:lnTo>
                  <a:lnTo>
                    <a:pt x="848930" y="572300"/>
                  </a:lnTo>
                  <a:lnTo>
                    <a:pt x="876332" y="650870"/>
                  </a:lnTo>
                  <a:lnTo>
                    <a:pt x="896055" y="712923"/>
                  </a:lnTo>
                  <a:lnTo>
                    <a:pt x="916716" y="796478"/>
                  </a:lnTo>
                  <a:lnTo>
                    <a:pt x="930682" y="858762"/>
                  </a:lnTo>
                  <a:lnTo>
                    <a:pt x="944174" y="949022"/>
                  </a:lnTo>
                  <a:lnTo>
                    <a:pt x="952157" y="1008853"/>
                  </a:lnTo>
                  <a:lnTo>
                    <a:pt x="955602" y="1077056"/>
                  </a:lnTo>
                  <a:lnTo>
                    <a:pt x="865623" y="1100183"/>
                  </a:lnTo>
                  <a:lnTo>
                    <a:pt x="803483" y="1115128"/>
                  </a:lnTo>
                  <a:lnTo>
                    <a:pt x="696710" y="1131418"/>
                  </a:lnTo>
                  <a:lnTo>
                    <a:pt x="642952" y="1139102"/>
                  </a:lnTo>
                  <a:lnTo>
                    <a:pt x="477801" y="1147438"/>
                  </a:lnTo>
                  <a:lnTo>
                    <a:pt x="325850" y="1139768"/>
                  </a:lnTo>
                  <a:lnTo>
                    <a:pt x="284921" y="1135389"/>
                  </a:lnTo>
                  <a:lnTo>
                    <a:pt x="162846" y="1116764"/>
                  </a:lnTo>
                  <a:lnTo>
                    <a:pt x="135218" y="1111811"/>
                  </a:lnTo>
                  <a:lnTo>
                    <a:pt x="0" y="1077056"/>
                  </a:lnTo>
                  <a:lnTo>
                    <a:pt x="3487" y="1008023"/>
                  </a:lnTo>
                  <a:lnTo>
                    <a:pt x="8679" y="967412"/>
                  </a:lnTo>
                  <a:lnTo>
                    <a:pt x="24046" y="864610"/>
                  </a:lnTo>
                  <a:lnTo>
                    <a:pt x="34381" y="814697"/>
                  </a:lnTo>
                  <a:lnTo>
                    <a:pt x="57089" y="722865"/>
                  </a:lnTo>
                  <a:lnTo>
                    <a:pt x="71030" y="674499"/>
                  </a:lnTo>
                  <a:lnTo>
                    <a:pt x="104442" y="578694"/>
                  </a:lnTo>
                  <a:lnTo>
                    <a:pt x="118306" y="541457"/>
                  </a:lnTo>
                  <a:lnTo>
                    <a:pt x="176071" y="414740"/>
                  </a:lnTo>
                  <a:lnTo>
                    <a:pt x="187654" y="393841"/>
                  </a:lnTo>
                  <a:lnTo>
                    <a:pt x="244726" y="293908"/>
                  </a:lnTo>
                  <a:lnTo>
                    <a:pt x="270282" y="254902"/>
                  </a:lnTo>
                  <a:lnTo>
                    <a:pt x="323635" y="178449"/>
                  </a:lnTo>
                  <a:lnTo>
                    <a:pt x="353998" y="138797"/>
                  </a:lnTo>
                  <a:lnTo>
                    <a:pt x="403453" y="79972"/>
                  </a:lnTo>
                  <a:lnTo>
                    <a:pt x="460818" y="16877"/>
                  </a:lnTo>
                  <a:lnTo>
                    <a:pt x="477802" y="0"/>
                  </a:lnTo>
                  <a:close/>
                </a:path>
              </a:pathLst>
            </a:custGeom>
            <a:solidFill>
              <a:srgbClr val="FFFFFF">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defTabSz="93219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4" name="Freeform 33"/>
            <p:cNvSpPr/>
            <p:nvPr/>
          </p:nvSpPr>
          <p:spPr bwMode="auto">
            <a:xfrm>
              <a:off x="6425668" y="2391838"/>
              <a:ext cx="1967765" cy="1864269"/>
            </a:xfrm>
            <a:custGeom>
              <a:avLst/>
              <a:gdLst>
                <a:gd name="connsiteX0" fmla="*/ 477801 w 1659284"/>
                <a:gd name="connsiteY0" fmla="*/ 0 h 1572014"/>
                <a:gd name="connsiteX1" fmla="*/ 1597178 w 1659284"/>
                <a:gd name="connsiteY1" fmla="*/ 432331 h 1572014"/>
                <a:gd name="connsiteX2" fmla="*/ 1659284 w 1659284"/>
                <a:gd name="connsiteY2" fmla="*/ 494045 h 1572014"/>
                <a:gd name="connsiteX3" fmla="*/ 1557845 w 1659284"/>
                <a:gd name="connsiteY3" fmla="*/ 605616 h 1572014"/>
                <a:gd name="connsiteX4" fmla="*/ 1184278 w 1659284"/>
                <a:gd name="connsiteY4" fmla="*/ 1515069 h 1572014"/>
                <a:gd name="connsiteX5" fmla="*/ 1181760 w 1659284"/>
                <a:gd name="connsiteY5" fmla="*/ 1572014 h 1572014"/>
                <a:gd name="connsiteX6" fmla="*/ 1049703 w 1659284"/>
                <a:gd name="connsiteY6" fmla="*/ 1526904 h 1572014"/>
                <a:gd name="connsiteX7" fmla="*/ 3935 w 1659284"/>
                <a:gd name="connsiteY7" fmla="*/ 148287 h 1572014"/>
                <a:gd name="connsiteX8" fmla="*/ 0 w 1659284"/>
                <a:gd name="connsiteY8" fmla="*/ 70383 h 1572014"/>
                <a:gd name="connsiteX9" fmla="*/ 142285 w 1659284"/>
                <a:gd name="connsiteY9" fmla="*/ 33811 h 1572014"/>
                <a:gd name="connsiteX10" fmla="*/ 477801 w 1659284"/>
                <a:gd name="connsiteY10" fmla="*/ 0 h 157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9284" h="1572014">
                  <a:moveTo>
                    <a:pt x="477801" y="0"/>
                  </a:moveTo>
                  <a:cubicBezTo>
                    <a:pt x="908791" y="0"/>
                    <a:pt x="1301530" y="163716"/>
                    <a:pt x="1597178" y="432331"/>
                  </a:cubicBezTo>
                  <a:lnTo>
                    <a:pt x="1659284" y="494045"/>
                  </a:lnTo>
                  <a:lnTo>
                    <a:pt x="1557845" y="605616"/>
                  </a:lnTo>
                  <a:cubicBezTo>
                    <a:pt x="1350038" y="857331"/>
                    <a:pt x="1214833" y="1171161"/>
                    <a:pt x="1184278" y="1515069"/>
                  </a:cubicBezTo>
                  <a:lnTo>
                    <a:pt x="1181760" y="1572014"/>
                  </a:lnTo>
                  <a:lnTo>
                    <a:pt x="1049703" y="1526904"/>
                  </a:lnTo>
                  <a:cubicBezTo>
                    <a:pt x="482660" y="1303387"/>
                    <a:pt x="67876" y="777677"/>
                    <a:pt x="3935" y="148287"/>
                  </a:cubicBezTo>
                  <a:lnTo>
                    <a:pt x="0" y="70383"/>
                  </a:lnTo>
                  <a:lnTo>
                    <a:pt x="142285" y="33811"/>
                  </a:lnTo>
                  <a:cubicBezTo>
                    <a:pt x="250660" y="11642"/>
                    <a:pt x="362870" y="0"/>
                    <a:pt x="477801" y="0"/>
                  </a:cubicBez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defTabSz="93219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5" name="Freeform 34"/>
            <p:cNvSpPr/>
            <p:nvPr/>
          </p:nvSpPr>
          <p:spPr bwMode="auto">
            <a:xfrm>
              <a:off x="7820556" y="4252990"/>
              <a:ext cx="1144312" cy="1498232"/>
            </a:xfrm>
            <a:custGeom>
              <a:avLst/>
              <a:gdLst>
                <a:gd name="connsiteX0" fmla="*/ 960261 w 964921"/>
                <a:gd name="connsiteY0" fmla="*/ 0 h 1263360"/>
                <a:gd name="connsiteX1" fmla="*/ 964921 w 964921"/>
                <a:gd name="connsiteY1" fmla="*/ 92243 h 1263360"/>
                <a:gd name="connsiteX2" fmla="*/ 964921 w 964921"/>
                <a:gd name="connsiteY2" fmla="*/ 92251 h 1263360"/>
                <a:gd name="connsiteX3" fmla="*/ 956816 w 964921"/>
                <a:gd name="connsiteY3" fmla="*/ 252718 h 1263360"/>
                <a:gd name="connsiteX4" fmla="*/ 949954 w 964921"/>
                <a:gd name="connsiteY4" fmla="*/ 304146 h 1263360"/>
                <a:gd name="connsiteX5" fmla="*/ 933932 w 964921"/>
                <a:gd name="connsiteY5" fmla="*/ 409088 h 1263360"/>
                <a:gd name="connsiteX6" fmla="*/ 920746 w 964921"/>
                <a:gd name="connsiteY6" fmla="*/ 467895 h 1263360"/>
                <a:gd name="connsiteX7" fmla="*/ 896850 w 964921"/>
                <a:gd name="connsiteY7" fmla="*/ 560795 h 1263360"/>
                <a:gd name="connsiteX8" fmla="*/ 877973 w 964921"/>
                <a:gd name="connsiteY8" fmla="*/ 620190 h 1263360"/>
                <a:gd name="connsiteX9" fmla="*/ 845995 w 964921"/>
                <a:gd name="connsiteY9" fmla="*/ 707526 h 1263360"/>
                <a:gd name="connsiteX10" fmla="*/ 822321 w 964921"/>
                <a:gd name="connsiteY10" fmla="*/ 764461 h 1263360"/>
                <a:gd name="connsiteX11" fmla="*/ 781407 w 964921"/>
                <a:gd name="connsiteY11" fmla="*/ 849365 h 1263360"/>
                <a:gd name="connsiteX12" fmla="*/ 754450 w 964921"/>
                <a:gd name="connsiteY12" fmla="*/ 901204 h 1263360"/>
                <a:gd name="connsiteX13" fmla="*/ 701346 w 964921"/>
                <a:gd name="connsiteY13" fmla="*/ 988586 h 1263360"/>
                <a:gd name="connsiteX14" fmla="*/ 675044 w 964921"/>
                <a:gd name="connsiteY14" fmla="*/ 1030151 h 1263360"/>
                <a:gd name="connsiteX15" fmla="*/ 584760 w 964921"/>
                <a:gd name="connsiteY15" fmla="*/ 1150841 h 1263360"/>
                <a:gd name="connsiteX16" fmla="*/ 482461 w 964921"/>
                <a:gd name="connsiteY16" fmla="*/ 1263360 h 1263360"/>
                <a:gd name="connsiteX17" fmla="*/ 380161 w 964921"/>
                <a:gd name="connsiteY17" fmla="*/ 1150841 h 1263360"/>
                <a:gd name="connsiteX18" fmla="*/ 0 w 964921"/>
                <a:gd name="connsiteY18" fmla="*/ 92250 h 1263360"/>
                <a:gd name="connsiteX19" fmla="*/ 4076 w 964921"/>
                <a:gd name="connsiteY19" fmla="*/ 57 h 1263360"/>
                <a:gd name="connsiteX20" fmla="*/ 16837 w 964921"/>
                <a:gd name="connsiteY20" fmla="*/ 4416 h 1263360"/>
                <a:gd name="connsiteX21" fmla="*/ 129199 w 964921"/>
                <a:gd name="connsiteY21" fmla="*/ 32840 h 1263360"/>
                <a:gd name="connsiteX22" fmla="*/ 152108 w 964921"/>
                <a:gd name="connsiteY22" fmla="*/ 36948 h 1263360"/>
                <a:gd name="connsiteX23" fmla="*/ 167309 w 964921"/>
                <a:gd name="connsiteY23" fmla="*/ 40603 h 1263360"/>
                <a:gd name="connsiteX24" fmla="*/ 192912 w 964921"/>
                <a:gd name="connsiteY24" fmla="*/ 44263 h 1263360"/>
                <a:gd name="connsiteX25" fmla="*/ 244451 w 964921"/>
                <a:gd name="connsiteY25" fmla="*/ 53503 h 1263360"/>
                <a:gd name="connsiteX26" fmla="*/ 296570 w 964921"/>
                <a:gd name="connsiteY26" fmla="*/ 59080 h 1263360"/>
                <a:gd name="connsiteX27" fmla="*/ 322747 w 964921"/>
                <a:gd name="connsiteY27" fmla="*/ 62822 h 1263360"/>
                <a:gd name="connsiteX28" fmla="*/ 338510 w 964921"/>
                <a:gd name="connsiteY28" fmla="*/ 63568 h 1263360"/>
                <a:gd name="connsiteX29" fmla="*/ 362302 w 964921"/>
                <a:gd name="connsiteY29" fmla="*/ 66114 h 1263360"/>
                <a:gd name="connsiteX30" fmla="*/ 482461 w 964921"/>
                <a:gd name="connsiteY30" fmla="*/ 70382 h 1263360"/>
                <a:gd name="connsiteX31" fmla="*/ 817977 w 964921"/>
                <a:gd name="connsiteY31" fmla="*/ 36571 h 1263360"/>
                <a:gd name="connsiteX32" fmla="*/ 960261 w 964921"/>
                <a:gd name="connsiteY32" fmla="*/ 0 h 126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64921" h="1263360">
                  <a:moveTo>
                    <a:pt x="960261" y="0"/>
                  </a:moveTo>
                  <a:lnTo>
                    <a:pt x="964921" y="92243"/>
                  </a:lnTo>
                  <a:lnTo>
                    <a:pt x="964921" y="92251"/>
                  </a:lnTo>
                  <a:lnTo>
                    <a:pt x="956816" y="252718"/>
                  </a:lnTo>
                  <a:lnTo>
                    <a:pt x="949954" y="304146"/>
                  </a:lnTo>
                  <a:lnTo>
                    <a:pt x="933932" y="409088"/>
                  </a:lnTo>
                  <a:lnTo>
                    <a:pt x="920746" y="467895"/>
                  </a:lnTo>
                  <a:lnTo>
                    <a:pt x="896850" y="560795"/>
                  </a:lnTo>
                  <a:lnTo>
                    <a:pt x="877973" y="620190"/>
                  </a:lnTo>
                  <a:lnTo>
                    <a:pt x="845995" y="707526"/>
                  </a:lnTo>
                  <a:lnTo>
                    <a:pt x="822321" y="764461"/>
                  </a:lnTo>
                  <a:lnTo>
                    <a:pt x="781407" y="849365"/>
                  </a:lnTo>
                  <a:lnTo>
                    <a:pt x="754450" y="901204"/>
                  </a:lnTo>
                  <a:lnTo>
                    <a:pt x="701346" y="988586"/>
                  </a:lnTo>
                  <a:lnTo>
                    <a:pt x="675044" y="1030151"/>
                  </a:lnTo>
                  <a:lnTo>
                    <a:pt x="584760" y="1150841"/>
                  </a:lnTo>
                  <a:lnTo>
                    <a:pt x="482461" y="1263360"/>
                  </a:lnTo>
                  <a:lnTo>
                    <a:pt x="380161" y="1150841"/>
                  </a:lnTo>
                  <a:cubicBezTo>
                    <a:pt x="142667" y="863168"/>
                    <a:pt x="0" y="494364"/>
                    <a:pt x="0" y="92250"/>
                  </a:cubicBezTo>
                  <a:lnTo>
                    <a:pt x="4076" y="57"/>
                  </a:lnTo>
                  <a:lnTo>
                    <a:pt x="16837" y="4416"/>
                  </a:lnTo>
                  <a:cubicBezTo>
                    <a:pt x="53777" y="15152"/>
                    <a:pt x="91248" y="24643"/>
                    <a:pt x="129199" y="32840"/>
                  </a:cubicBezTo>
                  <a:lnTo>
                    <a:pt x="152108" y="36948"/>
                  </a:lnTo>
                  <a:lnTo>
                    <a:pt x="167309" y="40603"/>
                  </a:lnTo>
                  <a:lnTo>
                    <a:pt x="192912" y="44263"/>
                  </a:lnTo>
                  <a:lnTo>
                    <a:pt x="244451" y="53503"/>
                  </a:lnTo>
                  <a:lnTo>
                    <a:pt x="296570" y="59080"/>
                  </a:lnTo>
                  <a:lnTo>
                    <a:pt x="322747" y="62822"/>
                  </a:lnTo>
                  <a:lnTo>
                    <a:pt x="338510" y="63568"/>
                  </a:lnTo>
                  <a:lnTo>
                    <a:pt x="362302" y="66114"/>
                  </a:lnTo>
                  <a:cubicBezTo>
                    <a:pt x="401987" y="68943"/>
                    <a:pt x="442056" y="70382"/>
                    <a:pt x="482461" y="70382"/>
                  </a:cubicBezTo>
                  <a:cubicBezTo>
                    <a:pt x="597392" y="70382"/>
                    <a:pt x="709603" y="58740"/>
                    <a:pt x="817977" y="36571"/>
                  </a:cubicBezTo>
                  <a:lnTo>
                    <a:pt x="960261"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defTabSz="93219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35"/>
            <p:cNvSpPr/>
            <p:nvPr/>
          </p:nvSpPr>
          <p:spPr bwMode="auto">
            <a:xfrm>
              <a:off x="8395059" y="2396972"/>
              <a:ext cx="1967765" cy="1864026"/>
            </a:xfrm>
            <a:custGeom>
              <a:avLst/>
              <a:gdLst>
                <a:gd name="connsiteX0" fmla="*/ 1181483 w 1659284"/>
                <a:gd name="connsiteY0" fmla="*/ 0 h 1571809"/>
                <a:gd name="connsiteX1" fmla="*/ 1516999 w 1659284"/>
                <a:gd name="connsiteY1" fmla="*/ 33811 h 1571809"/>
                <a:gd name="connsiteX2" fmla="*/ 1659284 w 1659284"/>
                <a:gd name="connsiteY2" fmla="*/ 70383 h 1571809"/>
                <a:gd name="connsiteX3" fmla="*/ 1656042 w 1659284"/>
                <a:gd name="connsiteY3" fmla="*/ 134582 h 1571809"/>
                <a:gd name="connsiteX4" fmla="*/ 1645581 w 1659284"/>
                <a:gd name="connsiteY4" fmla="*/ 219043 h 1571809"/>
                <a:gd name="connsiteX5" fmla="*/ 1640074 w 1659284"/>
                <a:gd name="connsiteY5" fmla="*/ 258936 h 1571809"/>
                <a:gd name="connsiteX6" fmla="*/ 1614210 w 1659284"/>
                <a:gd name="connsiteY6" fmla="*/ 383374 h 1571809"/>
                <a:gd name="connsiteX7" fmla="*/ 1611505 w 1659284"/>
                <a:gd name="connsiteY7" fmla="*/ 392773 h 1571809"/>
                <a:gd name="connsiteX8" fmla="*/ 1578748 w 1659284"/>
                <a:gd name="connsiteY8" fmla="*/ 504150 h 1571809"/>
                <a:gd name="connsiteX9" fmla="*/ 1564317 w 1659284"/>
                <a:gd name="connsiteY9" fmla="*/ 543563 h 1571809"/>
                <a:gd name="connsiteX10" fmla="*/ 1537111 w 1659284"/>
                <a:gd name="connsiteY10" fmla="*/ 614459 h 1571809"/>
                <a:gd name="connsiteX11" fmla="*/ 1448781 w 1659284"/>
                <a:gd name="connsiteY11" fmla="*/ 794623 h 1571809"/>
                <a:gd name="connsiteX12" fmla="*/ 1430171 w 1659284"/>
                <a:gd name="connsiteY12" fmla="*/ 826755 h 1571809"/>
                <a:gd name="connsiteX13" fmla="*/ 1318820 w 1659284"/>
                <a:gd name="connsiteY13" fmla="*/ 991600 h 1571809"/>
                <a:gd name="connsiteX14" fmla="*/ 1299394 w 1659284"/>
                <a:gd name="connsiteY14" fmla="*/ 1015567 h 1571809"/>
                <a:gd name="connsiteX15" fmla="*/ 1160914 w 1659284"/>
                <a:gd name="connsiteY15" fmla="*/ 1170032 h 1571809"/>
                <a:gd name="connsiteX16" fmla="*/ 1157845 w 1659284"/>
                <a:gd name="connsiteY16" fmla="*/ 1172803 h 1571809"/>
                <a:gd name="connsiteX17" fmla="*/ 1000622 w 1659284"/>
                <a:gd name="connsiteY17" fmla="*/ 1306192 h 1571809"/>
                <a:gd name="connsiteX18" fmla="*/ 978114 w 1659284"/>
                <a:gd name="connsiteY18" fmla="*/ 1323548 h 1571809"/>
                <a:gd name="connsiteX19" fmla="*/ 809411 w 1659284"/>
                <a:gd name="connsiteY19" fmla="*/ 1430870 h 1571809"/>
                <a:gd name="connsiteX20" fmla="*/ 776906 w 1659284"/>
                <a:gd name="connsiteY20" fmla="*/ 1448646 h 1571809"/>
                <a:gd name="connsiteX21" fmla="*/ 594473 w 1659284"/>
                <a:gd name="connsiteY21" fmla="*/ 1531875 h 1571809"/>
                <a:gd name="connsiteX22" fmla="*/ 533243 w 1659284"/>
                <a:gd name="connsiteY22" fmla="*/ 1553641 h 1571809"/>
                <a:gd name="connsiteX23" fmla="*/ 481952 w 1659284"/>
                <a:gd name="connsiteY23" fmla="*/ 1570668 h 1571809"/>
                <a:gd name="connsiteX24" fmla="*/ 477514 w 1659284"/>
                <a:gd name="connsiteY24" fmla="*/ 1571809 h 1571809"/>
                <a:gd name="connsiteX25" fmla="*/ 475005 w 1659284"/>
                <a:gd name="connsiteY25" fmla="*/ 1515070 h 1571809"/>
                <a:gd name="connsiteX26" fmla="*/ 473494 w 1659284"/>
                <a:gd name="connsiteY26" fmla="*/ 1503741 h 1571809"/>
                <a:gd name="connsiteX27" fmla="*/ 473004 w 1659284"/>
                <a:gd name="connsiteY27" fmla="*/ 1494051 h 1571809"/>
                <a:gd name="connsiteX28" fmla="*/ 465521 w 1659284"/>
                <a:gd name="connsiteY28" fmla="*/ 1443988 h 1571809"/>
                <a:gd name="connsiteX29" fmla="*/ 465512 w 1659284"/>
                <a:gd name="connsiteY29" fmla="*/ 1443923 h 1571809"/>
                <a:gd name="connsiteX30" fmla="*/ 465511 w 1659284"/>
                <a:gd name="connsiteY30" fmla="*/ 1443912 h 1571809"/>
                <a:gd name="connsiteX31" fmla="*/ 455597 w 1659284"/>
                <a:gd name="connsiteY31" fmla="*/ 1369616 h 1571809"/>
                <a:gd name="connsiteX32" fmla="*/ 452020 w 1659284"/>
                <a:gd name="connsiteY32" fmla="*/ 1353664 h 1571809"/>
                <a:gd name="connsiteX33" fmla="*/ 452020 w 1659284"/>
                <a:gd name="connsiteY33" fmla="*/ 1353663 h 1571809"/>
                <a:gd name="connsiteX34" fmla="*/ 452018 w 1659284"/>
                <a:gd name="connsiteY34" fmla="*/ 1353651 h 1571809"/>
                <a:gd name="connsiteX35" fmla="*/ 449824 w 1659284"/>
                <a:gd name="connsiteY35" fmla="*/ 1338978 h 1571809"/>
                <a:gd name="connsiteX36" fmla="*/ 438064 w 1659284"/>
                <a:gd name="connsiteY36" fmla="*/ 1291420 h 1571809"/>
                <a:gd name="connsiteX37" fmla="*/ 423934 w 1659284"/>
                <a:gd name="connsiteY37" fmla="*/ 1228405 h 1571809"/>
                <a:gd name="connsiteX38" fmla="*/ 417395 w 1659284"/>
                <a:gd name="connsiteY38" fmla="*/ 1207830 h 1571809"/>
                <a:gd name="connsiteX39" fmla="*/ 417393 w 1659284"/>
                <a:gd name="connsiteY39" fmla="*/ 1207824 h 1571809"/>
                <a:gd name="connsiteX40" fmla="*/ 417388 w 1659284"/>
                <a:gd name="connsiteY40" fmla="*/ 1207808 h 1571809"/>
                <a:gd name="connsiteX41" fmla="*/ 412716 w 1659284"/>
                <a:gd name="connsiteY41" fmla="*/ 1188915 h 1571809"/>
                <a:gd name="connsiteX42" fmla="*/ 397677 w 1659284"/>
                <a:gd name="connsiteY42" fmla="*/ 1145793 h 1571809"/>
                <a:gd name="connsiteX43" fmla="*/ 397670 w 1659284"/>
                <a:gd name="connsiteY43" fmla="*/ 1145771 h 1571809"/>
                <a:gd name="connsiteX44" fmla="*/ 397670 w 1659284"/>
                <a:gd name="connsiteY44" fmla="*/ 1145770 h 1571809"/>
                <a:gd name="connsiteX45" fmla="*/ 380579 w 1659284"/>
                <a:gd name="connsiteY45" fmla="*/ 1091998 h 1571809"/>
                <a:gd name="connsiteX46" fmla="*/ 370264 w 1659284"/>
                <a:gd name="connsiteY46" fmla="*/ 1067191 h 1571809"/>
                <a:gd name="connsiteX47" fmla="*/ 362368 w 1659284"/>
                <a:gd name="connsiteY47" fmla="*/ 1044550 h 1571809"/>
                <a:gd name="connsiteX48" fmla="*/ 345093 w 1659284"/>
                <a:gd name="connsiteY48" fmla="*/ 1006655 h 1571809"/>
                <a:gd name="connsiteX49" fmla="*/ 345087 w 1659284"/>
                <a:gd name="connsiteY49" fmla="*/ 1006640 h 1571809"/>
                <a:gd name="connsiteX50" fmla="*/ 345087 w 1659284"/>
                <a:gd name="connsiteY50" fmla="*/ 1006639 h 1571809"/>
                <a:gd name="connsiteX51" fmla="*/ 326091 w 1659284"/>
                <a:gd name="connsiteY51" fmla="*/ 960955 h 1571809"/>
                <a:gd name="connsiteX52" fmla="*/ 311249 w 1659284"/>
                <a:gd name="connsiteY52" fmla="*/ 932412 h 1571809"/>
                <a:gd name="connsiteX53" fmla="*/ 299470 w 1659284"/>
                <a:gd name="connsiteY53" fmla="*/ 906573 h 1571809"/>
                <a:gd name="connsiteX54" fmla="*/ 280959 w 1659284"/>
                <a:gd name="connsiteY54" fmla="*/ 874160 h 1571809"/>
                <a:gd name="connsiteX55" fmla="*/ 261031 w 1659284"/>
                <a:gd name="connsiteY55" fmla="*/ 835837 h 1571809"/>
                <a:gd name="connsiteX56" fmla="*/ 240932 w 1659284"/>
                <a:gd name="connsiteY56" fmla="*/ 804075 h 1571809"/>
                <a:gd name="connsiteX57" fmla="*/ 224712 w 1659284"/>
                <a:gd name="connsiteY57" fmla="*/ 775674 h 1571809"/>
                <a:gd name="connsiteX58" fmla="*/ 205920 w 1659284"/>
                <a:gd name="connsiteY58" fmla="*/ 748745 h 1571809"/>
                <a:gd name="connsiteX59" fmla="*/ 205912 w 1659284"/>
                <a:gd name="connsiteY59" fmla="*/ 748733 h 1571809"/>
                <a:gd name="connsiteX60" fmla="*/ 205908 w 1659284"/>
                <a:gd name="connsiteY60" fmla="*/ 748726 h 1571809"/>
                <a:gd name="connsiteX61" fmla="*/ 185960 w 1659284"/>
                <a:gd name="connsiteY61" fmla="*/ 717204 h 1571809"/>
                <a:gd name="connsiteX62" fmla="*/ 159900 w 1659284"/>
                <a:gd name="connsiteY62" fmla="*/ 682799 h 1571809"/>
                <a:gd name="connsiteX63" fmla="*/ 159897 w 1659284"/>
                <a:gd name="connsiteY63" fmla="*/ 682795 h 1571809"/>
                <a:gd name="connsiteX64" fmla="*/ 159890 w 1659284"/>
                <a:gd name="connsiteY64" fmla="*/ 682786 h 1571809"/>
                <a:gd name="connsiteX65" fmla="*/ 138783 w 1659284"/>
                <a:gd name="connsiteY65" fmla="*/ 652540 h 1571809"/>
                <a:gd name="connsiteX66" fmla="*/ 120576 w 1659284"/>
                <a:gd name="connsiteY66" fmla="*/ 630883 h 1571809"/>
                <a:gd name="connsiteX67" fmla="*/ 101438 w 1659284"/>
                <a:gd name="connsiteY67" fmla="*/ 605617 h 1571809"/>
                <a:gd name="connsiteX68" fmla="*/ 73508 w 1659284"/>
                <a:gd name="connsiteY68" fmla="*/ 574897 h 1571809"/>
                <a:gd name="connsiteX69" fmla="*/ 42373 w 1659284"/>
                <a:gd name="connsiteY69" fmla="*/ 537863 h 1571809"/>
                <a:gd name="connsiteX70" fmla="*/ 16108 w 1659284"/>
                <a:gd name="connsiteY70" fmla="*/ 511763 h 1571809"/>
                <a:gd name="connsiteX71" fmla="*/ 16103 w 1659284"/>
                <a:gd name="connsiteY71" fmla="*/ 511758 h 1571809"/>
                <a:gd name="connsiteX72" fmla="*/ 16098 w 1659284"/>
                <a:gd name="connsiteY72" fmla="*/ 511753 h 1571809"/>
                <a:gd name="connsiteX73" fmla="*/ 0 w 1659284"/>
                <a:gd name="connsiteY73" fmla="*/ 494047 h 1571809"/>
                <a:gd name="connsiteX74" fmla="*/ 31893 w 1659284"/>
                <a:gd name="connsiteY74" fmla="*/ 462354 h 1571809"/>
                <a:gd name="connsiteX75" fmla="*/ 94866 w 1659284"/>
                <a:gd name="connsiteY75" fmla="*/ 405141 h 1571809"/>
                <a:gd name="connsiteX76" fmla="*/ 148854 w 1659284"/>
                <a:gd name="connsiteY76" fmla="*/ 360333 h 1571809"/>
                <a:gd name="connsiteX77" fmla="*/ 217287 w 1659284"/>
                <a:gd name="connsiteY77" fmla="*/ 309178 h 1571809"/>
                <a:gd name="connsiteX78" fmla="*/ 274965 w 1659284"/>
                <a:gd name="connsiteY78" fmla="*/ 269469 h 1571809"/>
                <a:gd name="connsiteX79" fmla="*/ 348742 w 1659284"/>
                <a:gd name="connsiteY79" fmla="*/ 224664 h 1571809"/>
                <a:gd name="connsiteX80" fmla="*/ 409477 w 1659284"/>
                <a:gd name="connsiteY80" fmla="*/ 190488 h 1571809"/>
                <a:gd name="connsiteX81" fmla="*/ 488707 w 1659284"/>
                <a:gd name="connsiteY81" fmla="*/ 152335 h 1571809"/>
                <a:gd name="connsiteX82" fmla="*/ 551620 w 1659284"/>
                <a:gd name="connsiteY82" fmla="*/ 124139 h 1571809"/>
                <a:gd name="connsiteX83" fmla="*/ 636876 w 1659284"/>
                <a:gd name="connsiteY83" fmla="*/ 92946 h 1571809"/>
                <a:gd name="connsiteX84" fmla="*/ 700646 w 1659284"/>
                <a:gd name="connsiteY84" fmla="*/ 71163 h 1571809"/>
                <a:gd name="connsiteX85" fmla="*/ 793631 w 1659284"/>
                <a:gd name="connsiteY85" fmla="*/ 47263 h 1571809"/>
                <a:gd name="connsiteX86" fmla="*/ 855812 w 1659284"/>
                <a:gd name="connsiteY86" fmla="*/ 32308 h 1571809"/>
                <a:gd name="connsiteX87" fmla="*/ 962470 w 1659284"/>
                <a:gd name="connsiteY87" fmla="*/ 16036 h 1571809"/>
                <a:gd name="connsiteX88" fmla="*/ 1016344 w 1659284"/>
                <a:gd name="connsiteY88" fmla="*/ 8335 h 1571809"/>
                <a:gd name="connsiteX89" fmla="*/ 1181166 w 1659284"/>
                <a:gd name="connsiteY89" fmla="*/ 15 h 1571809"/>
                <a:gd name="connsiteX90" fmla="*/ 1181483 w 1659284"/>
                <a:gd name="connsiteY90" fmla="*/ 0 h 157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659284" h="1571809">
                  <a:moveTo>
                    <a:pt x="1181483" y="0"/>
                  </a:moveTo>
                  <a:cubicBezTo>
                    <a:pt x="1296414" y="0"/>
                    <a:pt x="1408625" y="11642"/>
                    <a:pt x="1516999" y="33811"/>
                  </a:cubicBezTo>
                  <a:lnTo>
                    <a:pt x="1659284" y="70383"/>
                  </a:lnTo>
                  <a:lnTo>
                    <a:pt x="1656042" y="134582"/>
                  </a:lnTo>
                  <a:lnTo>
                    <a:pt x="1645581" y="219043"/>
                  </a:lnTo>
                  <a:lnTo>
                    <a:pt x="1640074" y="258936"/>
                  </a:lnTo>
                  <a:lnTo>
                    <a:pt x="1614210" y="383374"/>
                  </a:lnTo>
                  <a:lnTo>
                    <a:pt x="1611505" y="392773"/>
                  </a:lnTo>
                  <a:lnTo>
                    <a:pt x="1578748" y="504150"/>
                  </a:lnTo>
                  <a:lnTo>
                    <a:pt x="1564317" y="543563"/>
                  </a:lnTo>
                  <a:lnTo>
                    <a:pt x="1537111" y="614459"/>
                  </a:lnTo>
                  <a:lnTo>
                    <a:pt x="1448781" y="794623"/>
                  </a:lnTo>
                  <a:lnTo>
                    <a:pt x="1430171" y="826755"/>
                  </a:lnTo>
                  <a:lnTo>
                    <a:pt x="1318820" y="991600"/>
                  </a:lnTo>
                  <a:lnTo>
                    <a:pt x="1299394" y="1015567"/>
                  </a:lnTo>
                  <a:lnTo>
                    <a:pt x="1160914" y="1170032"/>
                  </a:lnTo>
                  <a:lnTo>
                    <a:pt x="1157845" y="1172803"/>
                  </a:lnTo>
                  <a:lnTo>
                    <a:pt x="1000622" y="1306192"/>
                  </a:lnTo>
                  <a:lnTo>
                    <a:pt x="978114" y="1323548"/>
                  </a:lnTo>
                  <a:lnTo>
                    <a:pt x="809411" y="1430870"/>
                  </a:lnTo>
                  <a:lnTo>
                    <a:pt x="776906" y="1448646"/>
                  </a:lnTo>
                  <a:lnTo>
                    <a:pt x="594473" y="1531875"/>
                  </a:lnTo>
                  <a:lnTo>
                    <a:pt x="533243" y="1553641"/>
                  </a:lnTo>
                  <a:lnTo>
                    <a:pt x="481952" y="1570668"/>
                  </a:lnTo>
                  <a:lnTo>
                    <a:pt x="477514" y="1571809"/>
                  </a:lnTo>
                  <a:lnTo>
                    <a:pt x="475005" y="1515070"/>
                  </a:lnTo>
                  <a:lnTo>
                    <a:pt x="473494" y="1503741"/>
                  </a:lnTo>
                  <a:lnTo>
                    <a:pt x="473004" y="1494051"/>
                  </a:lnTo>
                  <a:lnTo>
                    <a:pt x="465521" y="1443988"/>
                  </a:lnTo>
                  <a:lnTo>
                    <a:pt x="465512" y="1443923"/>
                  </a:lnTo>
                  <a:lnTo>
                    <a:pt x="465511" y="1443912"/>
                  </a:lnTo>
                  <a:lnTo>
                    <a:pt x="455597" y="1369616"/>
                  </a:lnTo>
                  <a:lnTo>
                    <a:pt x="452020" y="1353664"/>
                  </a:lnTo>
                  <a:lnTo>
                    <a:pt x="452020" y="1353663"/>
                  </a:lnTo>
                  <a:lnTo>
                    <a:pt x="452018" y="1353651"/>
                  </a:lnTo>
                  <a:lnTo>
                    <a:pt x="449824" y="1338978"/>
                  </a:lnTo>
                  <a:lnTo>
                    <a:pt x="438064" y="1291420"/>
                  </a:lnTo>
                  <a:lnTo>
                    <a:pt x="423934" y="1228405"/>
                  </a:lnTo>
                  <a:lnTo>
                    <a:pt x="417395" y="1207830"/>
                  </a:lnTo>
                  <a:lnTo>
                    <a:pt x="417393" y="1207824"/>
                  </a:lnTo>
                  <a:lnTo>
                    <a:pt x="417388" y="1207808"/>
                  </a:lnTo>
                  <a:lnTo>
                    <a:pt x="412716" y="1188915"/>
                  </a:lnTo>
                  <a:lnTo>
                    <a:pt x="397677" y="1145793"/>
                  </a:lnTo>
                  <a:lnTo>
                    <a:pt x="397670" y="1145771"/>
                  </a:lnTo>
                  <a:lnTo>
                    <a:pt x="397670" y="1145770"/>
                  </a:lnTo>
                  <a:lnTo>
                    <a:pt x="380579" y="1091998"/>
                  </a:lnTo>
                  <a:lnTo>
                    <a:pt x="370264" y="1067191"/>
                  </a:lnTo>
                  <a:lnTo>
                    <a:pt x="362368" y="1044550"/>
                  </a:lnTo>
                  <a:lnTo>
                    <a:pt x="345093" y="1006655"/>
                  </a:lnTo>
                  <a:lnTo>
                    <a:pt x="345087" y="1006640"/>
                  </a:lnTo>
                  <a:lnTo>
                    <a:pt x="345087" y="1006639"/>
                  </a:lnTo>
                  <a:lnTo>
                    <a:pt x="326091" y="960955"/>
                  </a:lnTo>
                  <a:lnTo>
                    <a:pt x="311249" y="932412"/>
                  </a:lnTo>
                  <a:lnTo>
                    <a:pt x="299470" y="906573"/>
                  </a:lnTo>
                  <a:lnTo>
                    <a:pt x="280959" y="874160"/>
                  </a:lnTo>
                  <a:lnTo>
                    <a:pt x="261031" y="835837"/>
                  </a:lnTo>
                  <a:lnTo>
                    <a:pt x="240932" y="804075"/>
                  </a:lnTo>
                  <a:lnTo>
                    <a:pt x="224712" y="775674"/>
                  </a:lnTo>
                  <a:lnTo>
                    <a:pt x="205920" y="748745"/>
                  </a:lnTo>
                  <a:lnTo>
                    <a:pt x="205912" y="748733"/>
                  </a:lnTo>
                  <a:lnTo>
                    <a:pt x="205908" y="748726"/>
                  </a:lnTo>
                  <a:lnTo>
                    <a:pt x="185960" y="717204"/>
                  </a:lnTo>
                  <a:lnTo>
                    <a:pt x="159900" y="682799"/>
                  </a:lnTo>
                  <a:lnTo>
                    <a:pt x="159897" y="682795"/>
                  </a:lnTo>
                  <a:lnTo>
                    <a:pt x="159890" y="682786"/>
                  </a:lnTo>
                  <a:lnTo>
                    <a:pt x="138783" y="652540"/>
                  </a:lnTo>
                  <a:lnTo>
                    <a:pt x="120576" y="630883"/>
                  </a:lnTo>
                  <a:lnTo>
                    <a:pt x="101438" y="605617"/>
                  </a:lnTo>
                  <a:lnTo>
                    <a:pt x="73508" y="574897"/>
                  </a:lnTo>
                  <a:lnTo>
                    <a:pt x="42373" y="537863"/>
                  </a:lnTo>
                  <a:lnTo>
                    <a:pt x="16108" y="511763"/>
                  </a:lnTo>
                  <a:lnTo>
                    <a:pt x="16103" y="511758"/>
                  </a:lnTo>
                  <a:lnTo>
                    <a:pt x="16098" y="511753"/>
                  </a:lnTo>
                  <a:lnTo>
                    <a:pt x="0" y="494047"/>
                  </a:lnTo>
                  <a:lnTo>
                    <a:pt x="31893" y="462354"/>
                  </a:lnTo>
                  <a:lnTo>
                    <a:pt x="94866" y="405141"/>
                  </a:lnTo>
                  <a:lnTo>
                    <a:pt x="148854" y="360333"/>
                  </a:lnTo>
                  <a:lnTo>
                    <a:pt x="217287" y="309178"/>
                  </a:lnTo>
                  <a:lnTo>
                    <a:pt x="274965" y="269469"/>
                  </a:lnTo>
                  <a:lnTo>
                    <a:pt x="348742" y="224664"/>
                  </a:lnTo>
                  <a:lnTo>
                    <a:pt x="409477" y="190488"/>
                  </a:lnTo>
                  <a:lnTo>
                    <a:pt x="488707" y="152335"/>
                  </a:lnTo>
                  <a:lnTo>
                    <a:pt x="551620" y="124139"/>
                  </a:lnTo>
                  <a:lnTo>
                    <a:pt x="636876" y="92946"/>
                  </a:lnTo>
                  <a:lnTo>
                    <a:pt x="700646" y="71163"/>
                  </a:lnTo>
                  <a:lnTo>
                    <a:pt x="793631" y="47263"/>
                  </a:lnTo>
                  <a:lnTo>
                    <a:pt x="855812" y="32308"/>
                  </a:lnTo>
                  <a:lnTo>
                    <a:pt x="962470" y="16036"/>
                  </a:lnTo>
                  <a:lnTo>
                    <a:pt x="1016344" y="8335"/>
                  </a:lnTo>
                  <a:lnTo>
                    <a:pt x="1181166" y="15"/>
                  </a:lnTo>
                  <a:lnTo>
                    <a:pt x="1181483"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defTabSz="93219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grpSp>
      <p:sp>
        <p:nvSpPr>
          <p:cNvPr id="17" name="Rectangle 16"/>
          <p:cNvSpPr/>
          <p:nvPr/>
        </p:nvSpPr>
        <p:spPr>
          <a:xfrm>
            <a:off x="7239000" y="2667001"/>
            <a:ext cx="2220480" cy="535531"/>
          </a:xfrm>
          <a:prstGeom prst="rect">
            <a:avLst/>
          </a:prstGeom>
        </p:spPr>
        <p:txBody>
          <a:bodyPr wrap="none">
            <a:spAutoFit/>
          </a:bodyPr>
          <a:lstStyle/>
          <a:p>
            <a:pPr defTabSz="932192" fontAlgn="base">
              <a:lnSpc>
                <a:spcPct val="90000"/>
              </a:lnSpc>
              <a:spcBef>
                <a:spcPct val="0"/>
              </a:spcBef>
              <a:spcAft>
                <a:spcPct val="0"/>
              </a:spcAft>
            </a:pPr>
            <a:r>
              <a:rPr lang="en-US" sz="3200" dirty="0">
                <a:solidFill>
                  <a:prstClr val="white"/>
                </a:solidFill>
                <a:latin typeface="Segoe UI Light"/>
                <a:ea typeface="Segoe UI" pitchFamily="34" charset="0"/>
                <a:cs typeface="Segoe UI" pitchFamily="34" charset="0"/>
              </a:rPr>
              <a:t>Hyper-scale</a:t>
            </a:r>
          </a:p>
        </p:txBody>
      </p:sp>
      <p:pic>
        <p:nvPicPr>
          <p:cNvPr id="2" name="Picture 1"/>
          <p:cNvPicPr>
            <a:picLocks noChangeAspect="1"/>
          </p:cNvPicPr>
          <p:nvPr/>
        </p:nvPicPr>
        <p:blipFill>
          <a:blip r:embed="rId3"/>
          <a:stretch>
            <a:fillRect/>
          </a:stretch>
        </p:blipFill>
        <p:spPr>
          <a:xfrm>
            <a:off x="6667960" y="3906642"/>
            <a:ext cx="571040" cy="741558"/>
          </a:xfrm>
          <a:prstGeom prst="rect">
            <a:avLst/>
          </a:prstGeom>
        </p:spPr>
      </p:pic>
      <p:pic>
        <p:nvPicPr>
          <p:cNvPr id="19" name="Picture 18"/>
          <p:cNvPicPr>
            <a:picLocks noChangeAspect="1"/>
          </p:cNvPicPr>
          <p:nvPr/>
        </p:nvPicPr>
        <p:blipFill>
          <a:blip r:embed="rId4"/>
          <a:stretch>
            <a:fillRect/>
          </a:stretch>
        </p:blipFill>
        <p:spPr>
          <a:xfrm>
            <a:off x="8013588" y="1962889"/>
            <a:ext cx="749412" cy="593646"/>
          </a:xfrm>
          <a:prstGeom prst="rect">
            <a:avLst/>
          </a:prstGeom>
        </p:spPr>
      </p:pic>
    </p:spTree>
    <p:extLst>
      <p:ext uri="{BB962C8B-B14F-4D97-AF65-F5344CB8AC3E}">
        <p14:creationId xmlns:p14="http://schemas.microsoft.com/office/powerpoint/2010/main" val="408160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stretch>
            <a:fillRect/>
          </a:stretch>
        </p:blipFill>
        <p:spPr>
          <a:xfrm>
            <a:off x="5537634" y="1303573"/>
            <a:ext cx="3489491" cy="2253172"/>
          </a:xfrm>
          <a:prstGeom prst="rect">
            <a:avLst/>
          </a:prstGeom>
        </p:spPr>
      </p:pic>
      <p:pic>
        <p:nvPicPr>
          <p:cNvPr id="114" name="Picture 113"/>
          <p:cNvPicPr>
            <a:picLocks noChangeAspect="1"/>
          </p:cNvPicPr>
          <p:nvPr/>
        </p:nvPicPr>
        <p:blipFill>
          <a:blip r:embed="rId3"/>
          <a:stretch>
            <a:fillRect/>
          </a:stretch>
        </p:blipFill>
        <p:spPr>
          <a:xfrm>
            <a:off x="2101814" y="4296732"/>
            <a:ext cx="2720555" cy="1767634"/>
          </a:xfrm>
          <a:prstGeom prst="rect">
            <a:avLst/>
          </a:prstGeom>
        </p:spPr>
      </p:pic>
      <p:grpSp>
        <p:nvGrpSpPr>
          <p:cNvPr id="1038" name="Group 1037"/>
          <p:cNvGrpSpPr/>
          <p:nvPr/>
        </p:nvGrpSpPr>
        <p:grpSpPr>
          <a:xfrm>
            <a:off x="1" y="-1184520"/>
            <a:ext cx="13063154" cy="8052190"/>
            <a:chOff x="1" y="-1184520"/>
            <a:chExt cx="13063154" cy="8052190"/>
          </a:xfrm>
        </p:grpSpPr>
        <p:pic>
          <p:nvPicPr>
            <p:cNvPr id="57" name="Picture 56"/>
            <p:cNvPicPr>
              <a:picLocks noChangeAspect="1"/>
            </p:cNvPicPr>
            <p:nvPr/>
          </p:nvPicPr>
          <p:blipFill>
            <a:blip r:embed="rId4"/>
            <a:stretch>
              <a:fillRect/>
            </a:stretch>
          </p:blipFill>
          <p:spPr>
            <a:xfrm>
              <a:off x="5799085" y="-1184520"/>
              <a:ext cx="7264070" cy="4706299"/>
            </a:xfrm>
            <a:prstGeom prst="rect">
              <a:avLst/>
            </a:prstGeom>
          </p:spPr>
        </p:pic>
        <p:pic>
          <p:nvPicPr>
            <p:cNvPr id="68" name="Picture 67"/>
            <p:cNvPicPr>
              <a:picLocks noChangeAspect="1"/>
            </p:cNvPicPr>
            <p:nvPr/>
          </p:nvPicPr>
          <p:blipFill>
            <a:blip r:embed="rId5"/>
            <a:stretch>
              <a:fillRect/>
            </a:stretch>
          </p:blipFill>
          <p:spPr>
            <a:xfrm>
              <a:off x="8356336" y="-1"/>
              <a:ext cx="3835664" cy="2483173"/>
            </a:xfrm>
            <a:prstGeom prst="rect">
              <a:avLst/>
            </a:prstGeom>
          </p:spPr>
        </p:pic>
        <p:pic>
          <p:nvPicPr>
            <p:cNvPr id="59" name="Picture 58"/>
            <p:cNvPicPr>
              <a:picLocks noChangeAspect="1"/>
            </p:cNvPicPr>
            <p:nvPr/>
          </p:nvPicPr>
          <p:blipFill>
            <a:blip r:embed="rId6"/>
            <a:stretch>
              <a:fillRect/>
            </a:stretch>
          </p:blipFill>
          <p:spPr>
            <a:xfrm>
              <a:off x="1" y="3743009"/>
              <a:ext cx="4822369" cy="3124661"/>
            </a:xfrm>
            <a:prstGeom prst="rect">
              <a:avLst/>
            </a:prstGeom>
          </p:spPr>
        </p:pic>
      </p:grpSp>
      <p:pic>
        <p:nvPicPr>
          <p:cNvPr id="58" name="Picture 57"/>
          <p:cNvPicPr>
            <a:picLocks noChangeAspect="1"/>
          </p:cNvPicPr>
          <p:nvPr/>
        </p:nvPicPr>
        <p:blipFill>
          <a:blip r:embed="rId7"/>
          <a:stretch>
            <a:fillRect/>
          </a:stretch>
        </p:blipFill>
        <p:spPr>
          <a:xfrm>
            <a:off x="10542537" y="1620371"/>
            <a:ext cx="1468487" cy="948588"/>
          </a:xfrm>
          <a:prstGeom prst="rect">
            <a:avLst/>
          </a:prstGeom>
        </p:spPr>
      </p:pic>
      <p:pic>
        <p:nvPicPr>
          <p:cNvPr id="60" name="Picture 59"/>
          <p:cNvPicPr>
            <a:picLocks noChangeAspect="1"/>
          </p:cNvPicPr>
          <p:nvPr/>
        </p:nvPicPr>
        <p:blipFill>
          <a:blip r:embed="rId8"/>
          <a:stretch>
            <a:fillRect/>
          </a:stretch>
        </p:blipFill>
        <p:spPr>
          <a:xfrm>
            <a:off x="257977" y="5707769"/>
            <a:ext cx="1481228" cy="956627"/>
          </a:xfrm>
          <a:prstGeom prst="rect">
            <a:avLst/>
          </a:prstGeom>
        </p:spPr>
      </p:pic>
      <p:grpSp>
        <p:nvGrpSpPr>
          <p:cNvPr id="64" name="Group 63"/>
          <p:cNvGrpSpPr/>
          <p:nvPr/>
        </p:nvGrpSpPr>
        <p:grpSpPr>
          <a:xfrm>
            <a:off x="10549324" y="427967"/>
            <a:ext cx="934789" cy="1104751"/>
            <a:chOff x="7012021" y="-1253215"/>
            <a:chExt cx="1237500" cy="1462500"/>
          </a:xfrm>
        </p:grpSpPr>
        <p:pic>
          <p:nvPicPr>
            <p:cNvPr id="65" name="Picture 64"/>
            <p:cNvPicPr>
              <a:picLocks noChangeAspect="1"/>
            </p:cNvPicPr>
            <p:nvPr/>
          </p:nvPicPr>
          <p:blipFill>
            <a:blip r:embed="rId9"/>
            <a:stretch>
              <a:fillRect/>
            </a:stretch>
          </p:blipFill>
          <p:spPr>
            <a:xfrm>
              <a:off x="7012021" y="-1253215"/>
              <a:ext cx="1237500" cy="1462500"/>
            </a:xfrm>
            <a:prstGeom prst="rect">
              <a:avLst/>
            </a:prstGeom>
          </p:spPr>
        </p:pic>
        <p:pic>
          <p:nvPicPr>
            <p:cNvPr id="66" name="Picture 6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7" name="Picture 6"/>
          <p:cNvPicPr>
            <a:picLocks noChangeAspect="1"/>
          </p:cNvPicPr>
          <p:nvPr/>
        </p:nvPicPr>
        <p:blipFill>
          <a:blip r:embed="rId11"/>
          <a:stretch>
            <a:fillRect/>
          </a:stretch>
        </p:blipFill>
        <p:spPr>
          <a:xfrm>
            <a:off x="3729966" y="2775914"/>
            <a:ext cx="3833026" cy="2485148"/>
          </a:xfrm>
          <a:prstGeom prst="rect">
            <a:avLst/>
          </a:prstGeom>
        </p:spPr>
      </p:pic>
      <p:pic>
        <p:nvPicPr>
          <p:cNvPr id="4" name="Picture 3"/>
          <p:cNvPicPr>
            <a:picLocks noChangeAspect="1"/>
          </p:cNvPicPr>
          <p:nvPr/>
        </p:nvPicPr>
        <p:blipFill>
          <a:blip r:embed="rId12"/>
          <a:stretch>
            <a:fillRect/>
          </a:stretch>
        </p:blipFill>
        <p:spPr>
          <a:xfrm>
            <a:off x="908867" y="4026634"/>
            <a:ext cx="2051150" cy="2594311"/>
          </a:xfrm>
          <a:prstGeom prst="rect">
            <a:avLst/>
          </a:prstGeom>
        </p:spPr>
      </p:pic>
      <p:pic>
        <p:nvPicPr>
          <p:cNvPr id="5" name="Picture 4"/>
          <p:cNvPicPr>
            <a:picLocks noChangeAspect="1"/>
          </p:cNvPicPr>
          <p:nvPr/>
        </p:nvPicPr>
        <p:blipFill>
          <a:blip r:embed="rId13"/>
          <a:stretch>
            <a:fillRect/>
          </a:stretch>
        </p:blipFill>
        <p:spPr>
          <a:xfrm>
            <a:off x="4920563" y="1225114"/>
            <a:ext cx="1158260" cy="3227686"/>
          </a:xfrm>
          <a:prstGeom prst="rect">
            <a:avLst/>
          </a:prstGeom>
        </p:spPr>
      </p:pic>
      <p:pic>
        <p:nvPicPr>
          <p:cNvPr id="6" name="Picture 5"/>
          <p:cNvPicPr>
            <a:picLocks noChangeAspect="1"/>
          </p:cNvPicPr>
          <p:nvPr/>
        </p:nvPicPr>
        <p:blipFill>
          <a:blip r:embed="rId14"/>
          <a:stretch>
            <a:fillRect/>
          </a:stretch>
        </p:blipFill>
        <p:spPr>
          <a:xfrm>
            <a:off x="4346568" y="3823904"/>
            <a:ext cx="1563809" cy="1014569"/>
          </a:xfrm>
          <a:prstGeom prst="rect">
            <a:avLst/>
          </a:prstGeom>
        </p:spPr>
      </p:pic>
      <p:pic>
        <p:nvPicPr>
          <p:cNvPr id="115" name="Picture 114"/>
          <p:cNvPicPr>
            <a:picLocks noChangeAspect="1"/>
          </p:cNvPicPr>
          <p:nvPr/>
        </p:nvPicPr>
        <p:blipFill>
          <a:blip r:embed="rId15"/>
          <a:stretch>
            <a:fillRect/>
          </a:stretch>
        </p:blipFill>
        <p:spPr>
          <a:xfrm>
            <a:off x="8978213" y="2112142"/>
            <a:ext cx="2287500" cy="1583117"/>
          </a:xfrm>
          <a:prstGeom prst="rect">
            <a:avLst/>
          </a:prstGeom>
        </p:spPr>
      </p:pic>
      <p:pic>
        <p:nvPicPr>
          <p:cNvPr id="116" name="Picture 115"/>
          <p:cNvPicPr>
            <a:picLocks noChangeAspect="1"/>
          </p:cNvPicPr>
          <p:nvPr/>
        </p:nvPicPr>
        <p:blipFill>
          <a:blip r:embed="rId16"/>
          <a:stretch>
            <a:fillRect/>
          </a:stretch>
        </p:blipFill>
        <p:spPr>
          <a:xfrm>
            <a:off x="7481826" y="1142958"/>
            <a:ext cx="2294473" cy="1590090"/>
          </a:xfrm>
          <a:prstGeom prst="rect">
            <a:avLst/>
          </a:prstGeom>
        </p:spPr>
      </p:pic>
      <p:pic>
        <p:nvPicPr>
          <p:cNvPr id="117" name="Picture 116"/>
          <p:cNvPicPr>
            <a:picLocks noChangeAspect="1"/>
          </p:cNvPicPr>
          <p:nvPr/>
        </p:nvPicPr>
        <p:blipFill>
          <a:blip r:embed="rId17"/>
          <a:stretch>
            <a:fillRect/>
          </a:stretch>
        </p:blipFill>
        <p:spPr>
          <a:xfrm>
            <a:off x="5978683" y="180747"/>
            <a:ext cx="2287500" cy="1597066"/>
          </a:xfrm>
          <a:prstGeom prst="rect">
            <a:avLst/>
          </a:prstGeom>
        </p:spPr>
      </p:pic>
      <p:pic>
        <p:nvPicPr>
          <p:cNvPr id="118" name="Picture 117"/>
          <p:cNvPicPr>
            <a:picLocks noChangeAspect="1"/>
          </p:cNvPicPr>
          <p:nvPr/>
        </p:nvPicPr>
        <p:blipFill>
          <a:blip r:embed="rId18"/>
          <a:stretch>
            <a:fillRect/>
          </a:stretch>
        </p:blipFill>
        <p:spPr>
          <a:xfrm>
            <a:off x="9633710" y="1564628"/>
            <a:ext cx="1085163" cy="1570831"/>
          </a:xfrm>
          <a:prstGeom prst="rect">
            <a:avLst/>
          </a:prstGeom>
        </p:spPr>
      </p:pic>
      <p:pic>
        <p:nvPicPr>
          <p:cNvPr id="119" name="Picture 118"/>
          <p:cNvPicPr>
            <a:picLocks noChangeAspect="1"/>
          </p:cNvPicPr>
          <p:nvPr/>
        </p:nvPicPr>
        <p:blipFill>
          <a:blip r:embed="rId19"/>
          <a:stretch>
            <a:fillRect/>
          </a:stretch>
        </p:blipFill>
        <p:spPr>
          <a:xfrm>
            <a:off x="8120365" y="639380"/>
            <a:ext cx="1085163" cy="1570831"/>
          </a:xfrm>
          <a:prstGeom prst="rect">
            <a:avLst/>
          </a:prstGeom>
        </p:spPr>
      </p:pic>
      <p:pic>
        <p:nvPicPr>
          <p:cNvPr id="120" name="Picture 119"/>
          <p:cNvPicPr>
            <a:picLocks noChangeAspect="1"/>
          </p:cNvPicPr>
          <p:nvPr/>
        </p:nvPicPr>
        <p:blipFill>
          <a:blip r:embed="rId20"/>
          <a:stretch>
            <a:fillRect/>
          </a:stretch>
        </p:blipFill>
        <p:spPr>
          <a:xfrm>
            <a:off x="6528595" y="-120541"/>
            <a:ext cx="1035858" cy="1424304"/>
          </a:xfrm>
          <a:prstGeom prst="rect">
            <a:avLst/>
          </a:prstGeom>
        </p:spPr>
      </p:pic>
      <p:sp>
        <p:nvSpPr>
          <p:cNvPr id="121" name="TextBox 120"/>
          <p:cNvSpPr txBox="1"/>
          <p:nvPr/>
        </p:nvSpPr>
        <p:spPr>
          <a:xfrm>
            <a:off x="581025" y="393614"/>
            <a:ext cx="7658100" cy="584775"/>
          </a:xfrm>
          <a:prstGeom prst="rect">
            <a:avLst/>
          </a:prstGeom>
          <a:noFill/>
        </p:spPr>
        <p:txBody>
          <a:bodyPr wrap="square" rtlCol="0">
            <a:spAutoFit/>
          </a:bodyPr>
          <a:lstStyle/>
          <a:p>
            <a:r>
              <a:rPr lang="en-US" sz="3200" dirty="0" smtClean="0">
                <a:solidFill>
                  <a:schemeClr val="bg1"/>
                </a:solidFill>
                <a:latin typeface="Segoe UI Light" panose="020B0502040204020203" pitchFamily="34" charset="0"/>
                <a:cs typeface="Segoe UI Light" panose="020B0502040204020203" pitchFamily="34" charset="0"/>
              </a:rPr>
              <a:t>Flexible Data</a:t>
            </a:r>
            <a:endParaRPr lang="en-US" sz="3200" dirty="0">
              <a:solidFill>
                <a:schemeClr val="bg1"/>
              </a:solidFill>
              <a:latin typeface="Segoe UI Light" panose="020B0502040204020203" pitchFamily="34" charset="0"/>
              <a:cs typeface="Segoe UI Light" panose="020B0502040204020203" pitchFamily="34" charset="0"/>
            </a:endParaRPr>
          </a:p>
        </p:txBody>
      </p:sp>
      <p:pic>
        <p:nvPicPr>
          <p:cNvPr id="30" name="Picture 29"/>
          <p:cNvPicPr>
            <a:picLocks noChangeAspect="1"/>
          </p:cNvPicPr>
          <p:nvPr/>
        </p:nvPicPr>
        <p:blipFill>
          <a:blip r:embed="rId21"/>
          <a:stretch>
            <a:fillRect/>
          </a:stretch>
        </p:blipFill>
        <p:spPr>
          <a:xfrm>
            <a:off x="4983721" y="1635660"/>
            <a:ext cx="840415" cy="2458992"/>
          </a:xfrm>
          <a:prstGeom prst="rect">
            <a:avLst/>
          </a:prstGeom>
        </p:spPr>
      </p:pic>
      <p:grpSp>
        <p:nvGrpSpPr>
          <p:cNvPr id="28" name="Group 27"/>
          <p:cNvGrpSpPr/>
          <p:nvPr/>
        </p:nvGrpSpPr>
        <p:grpSpPr>
          <a:xfrm>
            <a:off x="9827324" y="-40038"/>
            <a:ext cx="934789" cy="1104751"/>
            <a:chOff x="9827324" y="-40038"/>
            <a:chExt cx="934789" cy="1104751"/>
          </a:xfrm>
        </p:grpSpPr>
        <p:pic>
          <p:nvPicPr>
            <p:cNvPr id="31" name="Picture 30"/>
            <p:cNvPicPr>
              <a:picLocks noChangeAspect="1"/>
            </p:cNvPicPr>
            <p:nvPr/>
          </p:nvPicPr>
          <p:blipFill>
            <a:blip r:embed="rId9"/>
            <a:stretch>
              <a:fillRect/>
            </a:stretch>
          </p:blipFill>
          <p:spPr>
            <a:xfrm>
              <a:off x="9827324" y="-40038"/>
              <a:ext cx="934789" cy="1104751"/>
            </a:xfrm>
            <a:prstGeom prst="rect">
              <a:avLst/>
            </a:prstGeom>
          </p:spPr>
        </p:pic>
        <p:pic>
          <p:nvPicPr>
            <p:cNvPr id="32" name="Picture 31"/>
            <p:cNvPicPr>
              <a:picLocks noChangeAspect="1"/>
            </p:cNvPicPr>
            <p:nvPr/>
          </p:nvPicPr>
          <p:blipFill>
            <a:blip r:embed="rId22"/>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412152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250"/>
                                        <p:tgtEl>
                                          <p:spTgt spid="115"/>
                                        </p:tgtEl>
                                      </p:cBhvr>
                                    </p:animEffect>
                                  </p:childTnLst>
                                </p:cTn>
                              </p:par>
                              <p:par>
                                <p:cTn id="8" presetID="10" presetClass="entr" presetSubtype="0" fill="hold" nodeType="withEffect">
                                  <p:stCondLst>
                                    <p:cond delay="25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250"/>
                                        <p:tgtEl>
                                          <p:spTgt spid="116"/>
                                        </p:tgtEl>
                                      </p:cBhvr>
                                    </p:animEffect>
                                  </p:childTnLst>
                                </p:cTn>
                              </p:par>
                              <p:par>
                                <p:cTn id="11" presetID="10" presetClass="entr" presetSubtype="0" fill="hold" nodeType="withEffect">
                                  <p:stCondLst>
                                    <p:cond delay="500"/>
                                  </p:stCondLst>
                                  <p:childTnLst>
                                    <p:set>
                                      <p:cBhvr>
                                        <p:cTn id="12" dur="1" fill="hold">
                                          <p:stCondLst>
                                            <p:cond delay="0"/>
                                          </p:stCondLst>
                                        </p:cTn>
                                        <p:tgtEl>
                                          <p:spTgt spid="117"/>
                                        </p:tgtEl>
                                        <p:attrNameLst>
                                          <p:attrName>style.visibility</p:attrName>
                                        </p:attrNameLst>
                                      </p:cBhvr>
                                      <p:to>
                                        <p:strVal val="visible"/>
                                      </p:to>
                                    </p:set>
                                    <p:animEffect transition="in" filter="fade">
                                      <p:cBhvr>
                                        <p:cTn id="13" dur="250"/>
                                        <p:tgtEl>
                                          <p:spTgt spid="117"/>
                                        </p:tgtEl>
                                      </p:cBhvr>
                                    </p:animEffect>
                                  </p:childTnLst>
                                </p:cTn>
                              </p:par>
                            </p:childTnLst>
                          </p:cTn>
                        </p:par>
                        <p:par>
                          <p:cTn id="14" fill="hold">
                            <p:stCondLst>
                              <p:cond delay="750"/>
                            </p:stCondLst>
                            <p:childTnLst>
                              <p:par>
                                <p:cTn id="15" presetID="47" presetClass="entr" presetSubtype="0" fill="hold" nodeType="afterEffect">
                                  <p:stCondLst>
                                    <p:cond delay="0"/>
                                  </p:stCondLst>
                                  <p:childTnLst>
                                    <p:set>
                                      <p:cBhvr>
                                        <p:cTn id="16" dur="1" fill="hold">
                                          <p:stCondLst>
                                            <p:cond delay="0"/>
                                          </p:stCondLst>
                                        </p:cTn>
                                        <p:tgtEl>
                                          <p:spTgt spid="118"/>
                                        </p:tgtEl>
                                        <p:attrNameLst>
                                          <p:attrName>style.visibility</p:attrName>
                                        </p:attrNameLst>
                                      </p:cBhvr>
                                      <p:to>
                                        <p:strVal val="visible"/>
                                      </p:to>
                                    </p:set>
                                    <p:animEffect transition="in" filter="fade">
                                      <p:cBhvr>
                                        <p:cTn id="17" dur="750"/>
                                        <p:tgtEl>
                                          <p:spTgt spid="118"/>
                                        </p:tgtEl>
                                      </p:cBhvr>
                                    </p:animEffect>
                                    <p:anim calcmode="lin" valueType="num">
                                      <p:cBhvr>
                                        <p:cTn id="18" dur="750" fill="hold"/>
                                        <p:tgtEl>
                                          <p:spTgt spid="118"/>
                                        </p:tgtEl>
                                        <p:attrNameLst>
                                          <p:attrName>ppt_x</p:attrName>
                                        </p:attrNameLst>
                                      </p:cBhvr>
                                      <p:tavLst>
                                        <p:tav tm="0">
                                          <p:val>
                                            <p:strVal val="#ppt_x"/>
                                          </p:val>
                                        </p:tav>
                                        <p:tav tm="100000">
                                          <p:val>
                                            <p:strVal val="#ppt_x"/>
                                          </p:val>
                                        </p:tav>
                                      </p:tavLst>
                                    </p:anim>
                                    <p:anim calcmode="lin" valueType="num">
                                      <p:cBhvr>
                                        <p:cTn id="19" dur="750" fill="hold"/>
                                        <p:tgtEl>
                                          <p:spTgt spid="118"/>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250"/>
                                  </p:stCondLst>
                                  <p:childTnLst>
                                    <p:set>
                                      <p:cBhvr>
                                        <p:cTn id="21" dur="1" fill="hold">
                                          <p:stCondLst>
                                            <p:cond delay="0"/>
                                          </p:stCondLst>
                                        </p:cTn>
                                        <p:tgtEl>
                                          <p:spTgt spid="119"/>
                                        </p:tgtEl>
                                        <p:attrNameLst>
                                          <p:attrName>style.visibility</p:attrName>
                                        </p:attrNameLst>
                                      </p:cBhvr>
                                      <p:to>
                                        <p:strVal val="visible"/>
                                      </p:to>
                                    </p:set>
                                    <p:animEffect transition="in" filter="fade">
                                      <p:cBhvr>
                                        <p:cTn id="22" dur="750"/>
                                        <p:tgtEl>
                                          <p:spTgt spid="119"/>
                                        </p:tgtEl>
                                      </p:cBhvr>
                                    </p:animEffect>
                                    <p:anim calcmode="lin" valueType="num">
                                      <p:cBhvr>
                                        <p:cTn id="23" dur="750" fill="hold"/>
                                        <p:tgtEl>
                                          <p:spTgt spid="119"/>
                                        </p:tgtEl>
                                        <p:attrNameLst>
                                          <p:attrName>ppt_x</p:attrName>
                                        </p:attrNameLst>
                                      </p:cBhvr>
                                      <p:tavLst>
                                        <p:tav tm="0">
                                          <p:val>
                                            <p:strVal val="#ppt_x"/>
                                          </p:val>
                                        </p:tav>
                                        <p:tav tm="100000">
                                          <p:val>
                                            <p:strVal val="#ppt_x"/>
                                          </p:val>
                                        </p:tav>
                                      </p:tavLst>
                                    </p:anim>
                                    <p:anim calcmode="lin" valueType="num">
                                      <p:cBhvr>
                                        <p:cTn id="24" dur="750" fill="hold"/>
                                        <p:tgtEl>
                                          <p:spTgt spid="119"/>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250"/>
                                  </p:stCondLst>
                                  <p:childTnLst>
                                    <p:set>
                                      <p:cBhvr>
                                        <p:cTn id="26" dur="1" fill="hold">
                                          <p:stCondLst>
                                            <p:cond delay="0"/>
                                          </p:stCondLst>
                                        </p:cTn>
                                        <p:tgtEl>
                                          <p:spTgt spid="120"/>
                                        </p:tgtEl>
                                        <p:attrNameLst>
                                          <p:attrName>style.visibility</p:attrName>
                                        </p:attrNameLst>
                                      </p:cBhvr>
                                      <p:to>
                                        <p:strVal val="visible"/>
                                      </p:to>
                                    </p:set>
                                    <p:animEffect transition="in" filter="fade">
                                      <p:cBhvr>
                                        <p:cTn id="27" dur="750"/>
                                        <p:tgtEl>
                                          <p:spTgt spid="120"/>
                                        </p:tgtEl>
                                      </p:cBhvr>
                                    </p:animEffect>
                                    <p:anim calcmode="lin" valueType="num">
                                      <p:cBhvr>
                                        <p:cTn id="28" dur="750" fill="hold"/>
                                        <p:tgtEl>
                                          <p:spTgt spid="120"/>
                                        </p:tgtEl>
                                        <p:attrNameLst>
                                          <p:attrName>ppt_x</p:attrName>
                                        </p:attrNameLst>
                                      </p:cBhvr>
                                      <p:tavLst>
                                        <p:tav tm="0">
                                          <p:val>
                                            <p:strVal val="#ppt_x"/>
                                          </p:val>
                                        </p:tav>
                                        <p:tav tm="100000">
                                          <p:val>
                                            <p:strVal val="#ppt_x"/>
                                          </p:val>
                                        </p:tav>
                                      </p:tavLst>
                                    </p:anim>
                                    <p:anim calcmode="lin" valueType="num">
                                      <p:cBhvr>
                                        <p:cTn id="29" dur="750" fill="hold"/>
                                        <p:tgtEl>
                                          <p:spTgt spid="120"/>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22" presetClass="entr" presetSubtype="4"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down)">
                                      <p:cBhvr>
                                        <p:cTn id="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p:cNvPicPr>
            <a:picLocks noChangeAspect="1"/>
          </p:cNvPicPr>
          <p:nvPr/>
        </p:nvPicPr>
        <p:blipFill>
          <a:blip r:embed="rId2"/>
          <a:stretch>
            <a:fillRect/>
          </a:stretch>
        </p:blipFill>
        <p:spPr>
          <a:xfrm>
            <a:off x="5799085" y="-1184520"/>
            <a:ext cx="7264070" cy="4706299"/>
          </a:xfrm>
          <a:prstGeom prst="rect">
            <a:avLst/>
          </a:prstGeom>
        </p:spPr>
      </p:pic>
      <p:pic>
        <p:nvPicPr>
          <p:cNvPr id="68" name="Picture 67"/>
          <p:cNvPicPr>
            <a:picLocks noChangeAspect="1"/>
          </p:cNvPicPr>
          <p:nvPr/>
        </p:nvPicPr>
        <p:blipFill>
          <a:blip r:embed="rId3"/>
          <a:stretch>
            <a:fillRect/>
          </a:stretch>
        </p:blipFill>
        <p:spPr>
          <a:xfrm>
            <a:off x="8356336" y="-1"/>
            <a:ext cx="3835664" cy="2483173"/>
          </a:xfrm>
          <a:prstGeom prst="rect">
            <a:avLst/>
          </a:prstGeom>
        </p:spPr>
      </p:pic>
      <p:pic>
        <p:nvPicPr>
          <p:cNvPr id="58" name="Picture 57"/>
          <p:cNvPicPr>
            <a:picLocks noChangeAspect="1"/>
          </p:cNvPicPr>
          <p:nvPr/>
        </p:nvPicPr>
        <p:blipFill>
          <a:blip r:embed="rId4"/>
          <a:stretch>
            <a:fillRect/>
          </a:stretch>
        </p:blipFill>
        <p:spPr>
          <a:xfrm>
            <a:off x="10542537" y="1620371"/>
            <a:ext cx="1468487" cy="948588"/>
          </a:xfrm>
          <a:prstGeom prst="rect">
            <a:avLst/>
          </a:prstGeom>
        </p:spPr>
      </p:pic>
      <p:pic>
        <p:nvPicPr>
          <p:cNvPr id="59" name="Picture 58"/>
          <p:cNvPicPr>
            <a:picLocks noChangeAspect="1"/>
          </p:cNvPicPr>
          <p:nvPr/>
        </p:nvPicPr>
        <p:blipFill>
          <a:blip r:embed="rId5"/>
          <a:stretch>
            <a:fillRect/>
          </a:stretch>
        </p:blipFill>
        <p:spPr>
          <a:xfrm>
            <a:off x="1" y="3743009"/>
            <a:ext cx="4822369" cy="3124661"/>
          </a:xfrm>
          <a:prstGeom prst="rect">
            <a:avLst/>
          </a:prstGeom>
        </p:spPr>
      </p:pic>
      <p:pic>
        <p:nvPicPr>
          <p:cNvPr id="60" name="Picture 59"/>
          <p:cNvPicPr>
            <a:picLocks noChangeAspect="1"/>
          </p:cNvPicPr>
          <p:nvPr/>
        </p:nvPicPr>
        <p:blipFill>
          <a:blip r:embed="rId6"/>
          <a:stretch>
            <a:fillRect/>
          </a:stretch>
        </p:blipFill>
        <p:spPr>
          <a:xfrm>
            <a:off x="257977" y="5707769"/>
            <a:ext cx="1481228" cy="956627"/>
          </a:xfrm>
          <a:prstGeom prst="rect">
            <a:avLst/>
          </a:prstGeom>
        </p:spPr>
      </p:pic>
      <p:grpSp>
        <p:nvGrpSpPr>
          <p:cNvPr id="64" name="Group 63"/>
          <p:cNvGrpSpPr/>
          <p:nvPr/>
        </p:nvGrpSpPr>
        <p:grpSpPr>
          <a:xfrm>
            <a:off x="10549324" y="427967"/>
            <a:ext cx="934789" cy="1104751"/>
            <a:chOff x="7012021" y="-1253215"/>
            <a:chExt cx="1237500" cy="1462500"/>
          </a:xfrm>
        </p:grpSpPr>
        <p:pic>
          <p:nvPicPr>
            <p:cNvPr id="65" name="Picture 64"/>
            <p:cNvPicPr>
              <a:picLocks noChangeAspect="1"/>
            </p:cNvPicPr>
            <p:nvPr/>
          </p:nvPicPr>
          <p:blipFill>
            <a:blip r:embed="rId7"/>
            <a:stretch>
              <a:fillRect/>
            </a:stretch>
          </p:blipFill>
          <p:spPr>
            <a:xfrm>
              <a:off x="7012021" y="-1253215"/>
              <a:ext cx="1237500" cy="1462500"/>
            </a:xfrm>
            <a:prstGeom prst="rect">
              <a:avLst/>
            </a:prstGeom>
          </p:spPr>
        </p:pic>
        <p:pic>
          <p:nvPicPr>
            <p:cNvPr id="66" name="Picture 6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 name="TextBox 2"/>
          <p:cNvSpPr txBox="1"/>
          <p:nvPr/>
        </p:nvSpPr>
        <p:spPr>
          <a:xfrm>
            <a:off x="581025" y="393614"/>
            <a:ext cx="7658100" cy="584775"/>
          </a:xfrm>
          <a:prstGeom prst="rect">
            <a:avLst/>
          </a:prstGeom>
          <a:noFill/>
        </p:spPr>
        <p:txBody>
          <a:bodyPr wrap="square" rtlCol="0">
            <a:spAutoFit/>
          </a:bodyPr>
          <a:lstStyle/>
          <a:p>
            <a:r>
              <a:rPr lang="en-US" sz="3200" dirty="0">
                <a:solidFill>
                  <a:schemeClr val="bg1"/>
                </a:solidFill>
                <a:latin typeface="Segoe UI Light" panose="020B0502040204020203" pitchFamily="34" charset="0"/>
                <a:cs typeface="Segoe UI Light" panose="020B0502040204020203" pitchFamily="34" charset="0"/>
              </a:rPr>
              <a:t>Broadcast Notifications</a:t>
            </a:r>
          </a:p>
        </p:txBody>
      </p:sp>
      <p:grpSp>
        <p:nvGrpSpPr>
          <p:cNvPr id="4" name="Group 3"/>
          <p:cNvGrpSpPr/>
          <p:nvPr/>
        </p:nvGrpSpPr>
        <p:grpSpPr>
          <a:xfrm>
            <a:off x="3729966" y="1225114"/>
            <a:ext cx="3833026" cy="4035948"/>
            <a:chOff x="3729966" y="1225114"/>
            <a:chExt cx="3833026" cy="4035948"/>
          </a:xfrm>
        </p:grpSpPr>
        <p:pic>
          <p:nvPicPr>
            <p:cNvPr id="7" name="Picture 6"/>
            <p:cNvPicPr>
              <a:picLocks noChangeAspect="1"/>
            </p:cNvPicPr>
            <p:nvPr/>
          </p:nvPicPr>
          <p:blipFill>
            <a:blip r:embed="rId9"/>
            <a:stretch>
              <a:fillRect/>
            </a:stretch>
          </p:blipFill>
          <p:spPr>
            <a:xfrm>
              <a:off x="3729966" y="2775914"/>
              <a:ext cx="3833026" cy="2485148"/>
            </a:xfrm>
            <a:prstGeom prst="rect">
              <a:avLst/>
            </a:prstGeom>
          </p:spPr>
        </p:pic>
        <p:pic>
          <p:nvPicPr>
            <p:cNvPr id="5" name="Picture 4"/>
            <p:cNvPicPr>
              <a:picLocks noChangeAspect="1"/>
            </p:cNvPicPr>
            <p:nvPr/>
          </p:nvPicPr>
          <p:blipFill>
            <a:blip r:embed="rId10"/>
            <a:stretch>
              <a:fillRect/>
            </a:stretch>
          </p:blipFill>
          <p:spPr>
            <a:xfrm>
              <a:off x="4920563" y="1225114"/>
              <a:ext cx="1158260" cy="3227686"/>
            </a:xfrm>
            <a:prstGeom prst="rect">
              <a:avLst/>
            </a:prstGeom>
          </p:spPr>
        </p:pic>
        <p:pic>
          <p:nvPicPr>
            <p:cNvPr id="6" name="Picture 5"/>
            <p:cNvPicPr>
              <a:picLocks noChangeAspect="1"/>
            </p:cNvPicPr>
            <p:nvPr/>
          </p:nvPicPr>
          <p:blipFill>
            <a:blip r:embed="rId11"/>
            <a:stretch>
              <a:fillRect/>
            </a:stretch>
          </p:blipFill>
          <p:spPr>
            <a:xfrm>
              <a:off x="4346568" y="3823904"/>
              <a:ext cx="1563809" cy="1014569"/>
            </a:xfrm>
            <a:prstGeom prst="rect">
              <a:avLst/>
            </a:prstGeom>
          </p:spPr>
        </p:pic>
      </p:grpSp>
      <p:pic>
        <p:nvPicPr>
          <p:cNvPr id="20" name="Picture 19"/>
          <p:cNvPicPr>
            <a:picLocks noChangeAspect="1"/>
          </p:cNvPicPr>
          <p:nvPr/>
        </p:nvPicPr>
        <p:blipFill>
          <a:blip r:embed="rId12"/>
          <a:stretch>
            <a:fillRect/>
          </a:stretch>
        </p:blipFill>
        <p:spPr>
          <a:xfrm>
            <a:off x="908867" y="4026634"/>
            <a:ext cx="2051150" cy="2594311"/>
          </a:xfrm>
          <a:prstGeom prst="rect">
            <a:avLst/>
          </a:prstGeom>
        </p:spPr>
      </p:pic>
      <p:pic>
        <p:nvPicPr>
          <p:cNvPr id="19" name="Picture 18"/>
          <p:cNvPicPr>
            <a:picLocks noChangeAspect="1"/>
          </p:cNvPicPr>
          <p:nvPr/>
        </p:nvPicPr>
        <p:blipFill>
          <a:blip r:embed="rId13"/>
          <a:stretch>
            <a:fillRect/>
          </a:stretch>
        </p:blipFill>
        <p:spPr>
          <a:xfrm>
            <a:off x="8978213" y="2112142"/>
            <a:ext cx="2287500" cy="1583117"/>
          </a:xfrm>
          <a:prstGeom prst="rect">
            <a:avLst/>
          </a:prstGeom>
        </p:spPr>
      </p:pic>
      <p:pic>
        <p:nvPicPr>
          <p:cNvPr id="21" name="Picture 20"/>
          <p:cNvPicPr>
            <a:picLocks noChangeAspect="1"/>
          </p:cNvPicPr>
          <p:nvPr/>
        </p:nvPicPr>
        <p:blipFill>
          <a:blip r:embed="rId14"/>
          <a:stretch>
            <a:fillRect/>
          </a:stretch>
        </p:blipFill>
        <p:spPr>
          <a:xfrm>
            <a:off x="7481826" y="1142958"/>
            <a:ext cx="2294473" cy="1590090"/>
          </a:xfrm>
          <a:prstGeom prst="rect">
            <a:avLst/>
          </a:prstGeom>
        </p:spPr>
      </p:pic>
      <p:pic>
        <p:nvPicPr>
          <p:cNvPr id="22" name="Picture 21"/>
          <p:cNvPicPr>
            <a:picLocks noChangeAspect="1"/>
          </p:cNvPicPr>
          <p:nvPr/>
        </p:nvPicPr>
        <p:blipFill>
          <a:blip r:embed="rId15"/>
          <a:stretch>
            <a:fillRect/>
          </a:stretch>
        </p:blipFill>
        <p:spPr>
          <a:xfrm>
            <a:off x="5978683" y="180747"/>
            <a:ext cx="2287500" cy="1597066"/>
          </a:xfrm>
          <a:prstGeom prst="rect">
            <a:avLst/>
          </a:prstGeom>
        </p:spPr>
      </p:pic>
      <p:pic>
        <p:nvPicPr>
          <p:cNvPr id="23" name="Picture 22"/>
          <p:cNvPicPr>
            <a:picLocks noChangeAspect="1"/>
          </p:cNvPicPr>
          <p:nvPr/>
        </p:nvPicPr>
        <p:blipFill>
          <a:blip r:embed="rId16"/>
          <a:stretch>
            <a:fillRect/>
          </a:stretch>
        </p:blipFill>
        <p:spPr>
          <a:xfrm>
            <a:off x="9633710" y="1564628"/>
            <a:ext cx="1085163" cy="1570831"/>
          </a:xfrm>
          <a:prstGeom prst="rect">
            <a:avLst/>
          </a:prstGeom>
        </p:spPr>
      </p:pic>
      <p:pic>
        <p:nvPicPr>
          <p:cNvPr id="24" name="Picture 23"/>
          <p:cNvPicPr>
            <a:picLocks noChangeAspect="1"/>
          </p:cNvPicPr>
          <p:nvPr/>
        </p:nvPicPr>
        <p:blipFill>
          <a:blip r:embed="rId17"/>
          <a:stretch>
            <a:fillRect/>
          </a:stretch>
        </p:blipFill>
        <p:spPr>
          <a:xfrm>
            <a:off x="8120365" y="639380"/>
            <a:ext cx="1085163" cy="1570831"/>
          </a:xfrm>
          <a:prstGeom prst="rect">
            <a:avLst/>
          </a:prstGeom>
        </p:spPr>
      </p:pic>
      <p:pic>
        <p:nvPicPr>
          <p:cNvPr id="25" name="Picture 24"/>
          <p:cNvPicPr>
            <a:picLocks noChangeAspect="1"/>
          </p:cNvPicPr>
          <p:nvPr/>
        </p:nvPicPr>
        <p:blipFill>
          <a:blip r:embed="rId18"/>
          <a:stretch>
            <a:fillRect/>
          </a:stretch>
        </p:blipFill>
        <p:spPr>
          <a:xfrm>
            <a:off x="6528595" y="-120541"/>
            <a:ext cx="1035858" cy="1424304"/>
          </a:xfrm>
          <a:prstGeom prst="rect">
            <a:avLst/>
          </a:prstGeom>
        </p:spPr>
      </p:pic>
      <p:pic>
        <p:nvPicPr>
          <p:cNvPr id="28" name="Picture 27"/>
          <p:cNvPicPr>
            <a:picLocks noChangeAspect="1"/>
          </p:cNvPicPr>
          <p:nvPr/>
        </p:nvPicPr>
        <p:blipFill>
          <a:blip r:embed="rId19"/>
          <a:stretch>
            <a:fillRect/>
          </a:stretch>
        </p:blipFill>
        <p:spPr>
          <a:xfrm>
            <a:off x="2855032" y="2782723"/>
            <a:ext cx="2079659" cy="1254844"/>
          </a:xfrm>
          <a:prstGeom prst="rect">
            <a:avLst/>
          </a:prstGeom>
        </p:spPr>
      </p:pic>
      <p:pic>
        <p:nvPicPr>
          <p:cNvPr id="9" name="Picture 8"/>
          <p:cNvPicPr>
            <a:picLocks noChangeAspect="1"/>
          </p:cNvPicPr>
          <p:nvPr/>
        </p:nvPicPr>
        <p:blipFill>
          <a:blip r:embed="rId20"/>
          <a:stretch>
            <a:fillRect/>
          </a:stretch>
        </p:blipFill>
        <p:spPr>
          <a:xfrm>
            <a:off x="2001484" y="3970835"/>
            <a:ext cx="1917404" cy="1242638"/>
          </a:xfrm>
          <a:prstGeom prst="rect">
            <a:avLst/>
          </a:prstGeom>
        </p:spPr>
      </p:pic>
      <p:pic>
        <p:nvPicPr>
          <p:cNvPr id="10" name="Picture 9"/>
          <p:cNvPicPr>
            <a:picLocks noChangeAspect="1"/>
          </p:cNvPicPr>
          <p:nvPr/>
        </p:nvPicPr>
        <p:blipFill>
          <a:blip r:embed="rId21"/>
          <a:stretch>
            <a:fillRect/>
          </a:stretch>
        </p:blipFill>
        <p:spPr>
          <a:xfrm>
            <a:off x="4478839" y="3731428"/>
            <a:ext cx="430835" cy="273415"/>
          </a:xfrm>
          <a:prstGeom prst="rect">
            <a:avLst/>
          </a:prstGeom>
        </p:spPr>
      </p:pic>
      <p:pic>
        <p:nvPicPr>
          <p:cNvPr id="45" name="Picture 44"/>
          <p:cNvPicPr>
            <a:picLocks noChangeAspect="1"/>
          </p:cNvPicPr>
          <p:nvPr/>
        </p:nvPicPr>
        <p:blipFill>
          <a:blip r:embed="rId22"/>
          <a:stretch>
            <a:fillRect/>
          </a:stretch>
        </p:blipFill>
        <p:spPr>
          <a:xfrm>
            <a:off x="3323068" y="2132001"/>
            <a:ext cx="1332222" cy="1717084"/>
          </a:xfrm>
          <a:prstGeom prst="rect">
            <a:avLst/>
          </a:prstGeom>
        </p:spPr>
      </p:pic>
      <p:grpSp>
        <p:nvGrpSpPr>
          <p:cNvPr id="29" name="Group 28"/>
          <p:cNvGrpSpPr/>
          <p:nvPr/>
        </p:nvGrpSpPr>
        <p:grpSpPr>
          <a:xfrm>
            <a:off x="9827324" y="-40038"/>
            <a:ext cx="934789" cy="1104751"/>
            <a:chOff x="9827324" y="-40038"/>
            <a:chExt cx="934789" cy="1104751"/>
          </a:xfrm>
        </p:grpSpPr>
        <p:pic>
          <p:nvPicPr>
            <p:cNvPr id="30" name="Picture 29"/>
            <p:cNvPicPr>
              <a:picLocks noChangeAspect="1"/>
            </p:cNvPicPr>
            <p:nvPr/>
          </p:nvPicPr>
          <p:blipFill>
            <a:blip r:embed="rId7"/>
            <a:stretch>
              <a:fillRect/>
            </a:stretch>
          </p:blipFill>
          <p:spPr>
            <a:xfrm>
              <a:off x="9827324" y="-40038"/>
              <a:ext cx="934789" cy="1104751"/>
            </a:xfrm>
            <a:prstGeom prst="rect">
              <a:avLst/>
            </a:prstGeom>
          </p:spPr>
        </p:pic>
        <p:pic>
          <p:nvPicPr>
            <p:cNvPr id="31" name="Picture 30"/>
            <p:cNvPicPr>
              <a:picLocks noChangeAspect="1"/>
            </p:cNvPicPr>
            <p:nvPr/>
          </p:nvPicPr>
          <p:blipFill>
            <a:blip r:embed="rId23"/>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201146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04167E-6 3.33333E-6 L 0.06237 0.06898 " pathEditMode="relative" rAng="0" ptsTypes="AA">
                                      <p:cBhvr>
                                        <p:cTn id="6" dur="1250" fill="hold"/>
                                        <p:tgtEl>
                                          <p:spTgt spid="4"/>
                                        </p:tgtEl>
                                        <p:attrNameLst>
                                          <p:attrName>ppt_x</p:attrName>
                                          <p:attrName>ppt_y</p:attrName>
                                        </p:attrNameLst>
                                      </p:cBhvr>
                                      <p:rCtr x="3112" y="3449"/>
                                    </p:animMotion>
                                  </p:childTnLst>
                                </p:cTn>
                              </p:par>
                            </p:childTnLst>
                          </p:cTn>
                        </p:par>
                        <p:par>
                          <p:cTn id="7" fill="hold">
                            <p:stCondLst>
                              <p:cond delay="1250"/>
                            </p:stCondLst>
                            <p:childTnLst>
                              <p:par>
                                <p:cTn id="8" presetID="10" presetClass="entr" presetSubtype="0" fill="hold" nodeType="after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par>
                          <p:cTn id="11" fill="hold">
                            <p:stCondLst>
                              <p:cond delay="1750"/>
                            </p:stCondLst>
                            <p:childTnLst>
                              <p:par>
                                <p:cTn id="12" presetID="47" presetClass="entr" presetSubtype="0" fill="hold" nodeType="afterEffect">
                                  <p:stCondLst>
                                    <p:cond delay="25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1000"/>
                                        <p:tgtEl>
                                          <p:spTgt spid="45"/>
                                        </p:tgtEl>
                                      </p:cBhvr>
                                    </p:animEffect>
                                    <p:anim calcmode="lin" valueType="num">
                                      <p:cBhvr>
                                        <p:cTn id="15" dur="1000" fill="hold"/>
                                        <p:tgtEl>
                                          <p:spTgt spid="45"/>
                                        </p:tgtEl>
                                        <p:attrNameLst>
                                          <p:attrName>ppt_x</p:attrName>
                                        </p:attrNameLst>
                                      </p:cBhvr>
                                      <p:tavLst>
                                        <p:tav tm="0">
                                          <p:val>
                                            <p:strVal val="#ppt_x"/>
                                          </p:val>
                                        </p:tav>
                                        <p:tav tm="100000">
                                          <p:val>
                                            <p:strVal val="#ppt_x"/>
                                          </p:val>
                                        </p:tav>
                                      </p:tavLst>
                                    </p:anim>
                                    <p:anim calcmode="lin" valueType="num">
                                      <p:cBhvr>
                                        <p:cTn id="16" dur="1000" fill="hold"/>
                                        <p:tgtEl>
                                          <p:spTgt spid="45"/>
                                        </p:tgtEl>
                                        <p:attrNameLst>
                                          <p:attrName>ppt_y</p:attrName>
                                        </p:attrNameLst>
                                      </p:cBhvr>
                                      <p:tavLst>
                                        <p:tav tm="0">
                                          <p:val>
                                            <p:strVal val="#ppt_y-.1"/>
                                          </p:val>
                                        </p:tav>
                                        <p:tav tm="100000">
                                          <p:val>
                                            <p:strVal val="#ppt_y"/>
                                          </p:val>
                                        </p:tav>
                                      </p:tavLst>
                                    </p:anim>
                                  </p:childTnLst>
                                </p:cTn>
                              </p:par>
                            </p:childTnLst>
                          </p:cTn>
                        </p:par>
                        <p:par>
                          <p:cTn id="17" fill="hold">
                            <p:stCondLst>
                              <p:cond delay="3000"/>
                            </p:stCondLst>
                            <p:childTnLst>
                              <p:par>
                                <p:cTn id="18" presetID="22" presetClass="entr" presetSubtype="2"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4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987834" y="1554565"/>
            <a:ext cx="2812224" cy="1732217"/>
          </a:xfrm>
          <a:prstGeom prst="rect">
            <a:avLst/>
          </a:prstGeom>
        </p:spPr>
      </p:pic>
      <p:grpSp>
        <p:nvGrpSpPr>
          <p:cNvPr id="82" name="Group 81"/>
          <p:cNvGrpSpPr/>
          <p:nvPr/>
        </p:nvGrpSpPr>
        <p:grpSpPr>
          <a:xfrm>
            <a:off x="1583525" y="940767"/>
            <a:ext cx="951205" cy="1563845"/>
            <a:chOff x="1583525" y="940767"/>
            <a:chExt cx="951205" cy="1563845"/>
          </a:xfrm>
        </p:grpSpPr>
        <p:pic>
          <p:nvPicPr>
            <p:cNvPr id="18" name="Picture 17"/>
            <p:cNvPicPr>
              <a:picLocks noChangeAspect="1"/>
            </p:cNvPicPr>
            <p:nvPr/>
          </p:nvPicPr>
          <p:blipFill>
            <a:blip r:embed="rId3"/>
            <a:stretch>
              <a:fillRect/>
            </a:stretch>
          </p:blipFill>
          <p:spPr>
            <a:xfrm>
              <a:off x="1583525" y="940767"/>
              <a:ext cx="951205" cy="1563845"/>
            </a:xfrm>
            <a:prstGeom prst="rect">
              <a:avLst/>
            </a:prstGeom>
          </p:spPr>
        </p:pic>
        <p:pic>
          <p:nvPicPr>
            <p:cNvPr id="19" name="Picture 18"/>
            <p:cNvPicPr>
              <a:picLocks noChangeAspect="1"/>
            </p:cNvPicPr>
            <p:nvPr/>
          </p:nvPicPr>
          <p:blipFill>
            <a:blip r:embed="rId4"/>
            <a:stretch>
              <a:fillRect/>
            </a:stretch>
          </p:blipFill>
          <p:spPr>
            <a:xfrm>
              <a:off x="1757373" y="1809941"/>
              <a:ext cx="219570" cy="456031"/>
            </a:xfrm>
            <a:prstGeom prst="rect">
              <a:avLst/>
            </a:prstGeom>
          </p:spPr>
        </p:pic>
      </p:grpSp>
      <p:pic>
        <p:nvPicPr>
          <p:cNvPr id="21" name="Picture 20"/>
          <p:cNvPicPr>
            <a:picLocks noChangeAspect="1"/>
          </p:cNvPicPr>
          <p:nvPr/>
        </p:nvPicPr>
        <p:blipFill>
          <a:blip r:embed="rId5"/>
          <a:stretch>
            <a:fillRect/>
          </a:stretch>
        </p:blipFill>
        <p:spPr>
          <a:xfrm>
            <a:off x="1458345" y="2188960"/>
            <a:ext cx="607768" cy="393262"/>
          </a:xfrm>
          <a:prstGeom prst="rect">
            <a:avLst/>
          </a:prstGeom>
        </p:spPr>
      </p:pic>
      <p:pic>
        <p:nvPicPr>
          <p:cNvPr id="22" name="Picture 21"/>
          <p:cNvPicPr>
            <a:picLocks noChangeAspect="1"/>
          </p:cNvPicPr>
          <p:nvPr/>
        </p:nvPicPr>
        <p:blipFill>
          <a:blip r:embed="rId6"/>
          <a:stretch>
            <a:fillRect/>
          </a:stretch>
        </p:blipFill>
        <p:spPr>
          <a:xfrm>
            <a:off x="2230474" y="2692487"/>
            <a:ext cx="600617" cy="371811"/>
          </a:xfrm>
          <a:prstGeom prst="rect">
            <a:avLst/>
          </a:prstGeom>
        </p:spPr>
      </p:pic>
      <p:pic>
        <p:nvPicPr>
          <p:cNvPr id="57" name="Picture 56"/>
          <p:cNvPicPr>
            <a:picLocks noChangeAspect="1"/>
          </p:cNvPicPr>
          <p:nvPr/>
        </p:nvPicPr>
        <p:blipFill>
          <a:blip r:embed="rId7"/>
          <a:stretch>
            <a:fillRect/>
          </a:stretch>
        </p:blipFill>
        <p:spPr>
          <a:xfrm>
            <a:off x="5799085" y="-1184520"/>
            <a:ext cx="7264070" cy="4706299"/>
          </a:xfrm>
          <a:prstGeom prst="rect">
            <a:avLst/>
          </a:prstGeom>
        </p:spPr>
      </p:pic>
      <p:pic>
        <p:nvPicPr>
          <p:cNvPr id="68" name="Picture 67"/>
          <p:cNvPicPr>
            <a:picLocks noChangeAspect="1"/>
          </p:cNvPicPr>
          <p:nvPr/>
        </p:nvPicPr>
        <p:blipFill>
          <a:blip r:embed="rId8"/>
          <a:stretch>
            <a:fillRect/>
          </a:stretch>
        </p:blipFill>
        <p:spPr>
          <a:xfrm>
            <a:off x="8356336" y="-1"/>
            <a:ext cx="3835664" cy="2483173"/>
          </a:xfrm>
          <a:prstGeom prst="rect">
            <a:avLst/>
          </a:prstGeom>
        </p:spPr>
      </p:pic>
      <p:pic>
        <p:nvPicPr>
          <p:cNvPr id="58" name="Picture 57"/>
          <p:cNvPicPr>
            <a:picLocks noChangeAspect="1"/>
          </p:cNvPicPr>
          <p:nvPr/>
        </p:nvPicPr>
        <p:blipFill>
          <a:blip r:embed="rId9"/>
          <a:stretch>
            <a:fillRect/>
          </a:stretch>
        </p:blipFill>
        <p:spPr>
          <a:xfrm>
            <a:off x="10542537" y="1620371"/>
            <a:ext cx="1468487" cy="948588"/>
          </a:xfrm>
          <a:prstGeom prst="rect">
            <a:avLst/>
          </a:prstGeom>
        </p:spPr>
      </p:pic>
      <p:pic>
        <p:nvPicPr>
          <p:cNvPr id="59" name="Picture 58"/>
          <p:cNvPicPr>
            <a:picLocks noChangeAspect="1"/>
          </p:cNvPicPr>
          <p:nvPr/>
        </p:nvPicPr>
        <p:blipFill>
          <a:blip r:embed="rId10"/>
          <a:stretch>
            <a:fillRect/>
          </a:stretch>
        </p:blipFill>
        <p:spPr>
          <a:xfrm>
            <a:off x="1" y="3743009"/>
            <a:ext cx="4822369" cy="3124661"/>
          </a:xfrm>
          <a:prstGeom prst="rect">
            <a:avLst/>
          </a:prstGeom>
        </p:spPr>
      </p:pic>
      <p:pic>
        <p:nvPicPr>
          <p:cNvPr id="60" name="Picture 59"/>
          <p:cNvPicPr>
            <a:picLocks noChangeAspect="1"/>
          </p:cNvPicPr>
          <p:nvPr/>
        </p:nvPicPr>
        <p:blipFill>
          <a:blip r:embed="rId11"/>
          <a:stretch>
            <a:fillRect/>
          </a:stretch>
        </p:blipFill>
        <p:spPr>
          <a:xfrm>
            <a:off x="257977" y="5707769"/>
            <a:ext cx="1481228" cy="956627"/>
          </a:xfrm>
          <a:prstGeom prst="rect">
            <a:avLst/>
          </a:prstGeom>
        </p:spPr>
      </p:pic>
      <p:pic>
        <p:nvPicPr>
          <p:cNvPr id="7" name="Picture 6"/>
          <p:cNvPicPr>
            <a:picLocks noChangeAspect="1"/>
          </p:cNvPicPr>
          <p:nvPr/>
        </p:nvPicPr>
        <p:blipFill>
          <a:blip r:embed="rId12"/>
          <a:stretch>
            <a:fillRect/>
          </a:stretch>
        </p:blipFill>
        <p:spPr>
          <a:xfrm>
            <a:off x="4489728" y="3247544"/>
            <a:ext cx="3833026" cy="2485148"/>
          </a:xfrm>
          <a:prstGeom prst="rect">
            <a:avLst/>
          </a:prstGeom>
        </p:spPr>
      </p:pic>
      <p:sp>
        <p:nvSpPr>
          <p:cNvPr id="3" name="TextBox 2"/>
          <p:cNvSpPr txBox="1"/>
          <p:nvPr/>
        </p:nvSpPr>
        <p:spPr>
          <a:xfrm>
            <a:off x="581025" y="266700"/>
            <a:ext cx="7658100" cy="584775"/>
          </a:xfrm>
          <a:prstGeom prst="rect">
            <a:avLst/>
          </a:prstGeom>
          <a:noFill/>
        </p:spPr>
        <p:txBody>
          <a:bodyPr wrap="square" rtlCol="0">
            <a:spAutoFit/>
          </a:bodyPr>
          <a:lstStyle/>
          <a:p>
            <a:r>
              <a:rPr lang="en-US" sz="3200" dirty="0">
                <a:solidFill>
                  <a:schemeClr val="bg1"/>
                </a:solidFill>
                <a:latin typeface="Segoe UI Light" panose="020B0502040204020203" pitchFamily="34" charset="0"/>
                <a:cs typeface="Segoe UI Light" panose="020B0502040204020203" pitchFamily="34" charset="0"/>
              </a:rPr>
              <a:t>Now supports Active Directory</a:t>
            </a:r>
          </a:p>
        </p:txBody>
      </p:sp>
      <p:pic>
        <p:nvPicPr>
          <p:cNvPr id="4" name="Picture 3"/>
          <p:cNvPicPr>
            <a:picLocks noChangeAspect="1"/>
          </p:cNvPicPr>
          <p:nvPr/>
        </p:nvPicPr>
        <p:blipFill>
          <a:blip r:embed="rId13"/>
          <a:stretch>
            <a:fillRect/>
          </a:stretch>
        </p:blipFill>
        <p:spPr>
          <a:xfrm>
            <a:off x="908867" y="4026634"/>
            <a:ext cx="2051150" cy="2594311"/>
          </a:xfrm>
          <a:prstGeom prst="rect">
            <a:avLst/>
          </a:prstGeom>
        </p:spPr>
      </p:pic>
      <p:pic>
        <p:nvPicPr>
          <p:cNvPr id="5" name="Picture 4"/>
          <p:cNvPicPr>
            <a:picLocks noChangeAspect="1"/>
          </p:cNvPicPr>
          <p:nvPr/>
        </p:nvPicPr>
        <p:blipFill>
          <a:blip r:embed="rId14"/>
          <a:stretch>
            <a:fillRect/>
          </a:stretch>
        </p:blipFill>
        <p:spPr>
          <a:xfrm>
            <a:off x="5680325" y="1696744"/>
            <a:ext cx="1158260" cy="3227686"/>
          </a:xfrm>
          <a:prstGeom prst="rect">
            <a:avLst/>
          </a:prstGeom>
        </p:spPr>
      </p:pic>
      <p:pic>
        <p:nvPicPr>
          <p:cNvPr id="6" name="Picture 5"/>
          <p:cNvPicPr>
            <a:picLocks noChangeAspect="1"/>
          </p:cNvPicPr>
          <p:nvPr/>
        </p:nvPicPr>
        <p:blipFill>
          <a:blip r:embed="rId15"/>
          <a:stretch>
            <a:fillRect/>
          </a:stretch>
        </p:blipFill>
        <p:spPr>
          <a:xfrm>
            <a:off x="5106330" y="4295534"/>
            <a:ext cx="1563809" cy="1014569"/>
          </a:xfrm>
          <a:prstGeom prst="rect">
            <a:avLst/>
          </a:prstGeom>
        </p:spPr>
      </p:pic>
      <p:pic>
        <p:nvPicPr>
          <p:cNvPr id="9" name="Picture 8"/>
          <p:cNvPicPr>
            <a:picLocks noChangeAspect="1"/>
          </p:cNvPicPr>
          <p:nvPr/>
        </p:nvPicPr>
        <p:blipFill>
          <a:blip r:embed="rId16"/>
          <a:stretch>
            <a:fillRect/>
          </a:stretch>
        </p:blipFill>
        <p:spPr>
          <a:xfrm>
            <a:off x="8978213" y="2112142"/>
            <a:ext cx="2287500" cy="1583117"/>
          </a:xfrm>
          <a:prstGeom prst="rect">
            <a:avLst/>
          </a:prstGeom>
        </p:spPr>
      </p:pic>
      <p:pic>
        <p:nvPicPr>
          <p:cNvPr id="12" name="Picture 11"/>
          <p:cNvPicPr>
            <a:picLocks noChangeAspect="1"/>
          </p:cNvPicPr>
          <p:nvPr/>
        </p:nvPicPr>
        <p:blipFill>
          <a:blip r:embed="rId17"/>
          <a:stretch>
            <a:fillRect/>
          </a:stretch>
        </p:blipFill>
        <p:spPr>
          <a:xfrm>
            <a:off x="7481826" y="1142958"/>
            <a:ext cx="2294473" cy="1590090"/>
          </a:xfrm>
          <a:prstGeom prst="rect">
            <a:avLst/>
          </a:prstGeom>
        </p:spPr>
      </p:pic>
      <p:pic>
        <p:nvPicPr>
          <p:cNvPr id="14" name="Picture 13"/>
          <p:cNvPicPr>
            <a:picLocks noChangeAspect="1"/>
          </p:cNvPicPr>
          <p:nvPr/>
        </p:nvPicPr>
        <p:blipFill>
          <a:blip r:embed="rId18"/>
          <a:stretch>
            <a:fillRect/>
          </a:stretch>
        </p:blipFill>
        <p:spPr>
          <a:xfrm>
            <a:off x="5978683" y="180747"/>
            <a:ext cx="2287500" cy="1597066"/>
          </a:xfrm>
          <a:prstGeom prst="rect">
            <a:avLst/>
          </a:prstGeom>
        </p:spPr>
      </p:pic>
      <p:pic>
        <p:nvPicPr>
          <p:cNvPr id="15" name="Picture 14"/>
          <p:cNvPicPr>
            <a:picLocks noChangeAspect="1"/>
          </p:cNvPicPr>
          <p:nvPr/>
        </p:nvPicPr>
        <p:blipFill>
          <a:blip r:embed="rId19"/>
          <a:stretch>
            <a:fillRect/>
          </a:stretch>
        </p:blipFill>
        <p:spPr>
          <a:xfrm>
            <a:off x="2855032" y="2782723"/>
            <a:ext cx="2079659" cy="1254844"/>
          </a:xfrm>
          <a:prstGeom prst="rect">
            <a:avLst/>
          </a:prstGeom>
        </p:spPr>
      </p:pic>
      <p:pic>
        <p:nvPicPr>
          <p:cNvPr id="34" name="Picture 33"/>
          <p:cNvPicPr>
            <a:picLocks noChangeAspect="1"/>
          </p:cNvPicPr>
          <p:nvPr/>
        </p:nvPicPr>
        <p:blipFill>
          <a:blip r:embed="rId20"/>
          <a:stretch>
            <a:fillRect/>
          </a:stretch>
        </p:blipFill>
        <p:spPr>
          <a:xfrm>
            <a:off x="9633710" y="1564628"/>
            <a:ext cx="1085163" cy="1570831"/>
          </a:xfrm>
          <a:prstGeom prst="rect">
            <a:avLst/>
          </a:prstGeom>
        </p:spPr>
      </p:pic>
      <p:pic>
        <p:nvPicPr>
          <p:cNvPr id="35" name="Picture 34"/>
          <p:cNvPicPr>
            <a:picLocks noChangeAspect="1"/>
          </p:cNvPicPr>
          <p:nvPr/>
        </p:nvPicPr>
        <p:blipFill>
          <a:blip r:embed="rId21"/>
          <a:stretch>
            <a:fillRect/>
          </a:stretch>
        </p:blipFill>
        <p:spPr>
          <a:xfrm>
            <a:off x="8120365" y="639380"/>
            <a:ext cx="1085163" cy="1570831"/>
          </a:xfrm>
          <a:prstGeom prst="rect">
            <a:avLst/>
          </a:prstGeom>
        </p:spPr>
      </p:pic>
      <p:pic>
        <p:nvPicPr>
          <p:cNvPr id="37" name="Picture 36"/>
          <p:cNvPicPr>
            <a:picLocks noChangeAspect="1"/>
          </p:cNvPicPr>
          <p:nvPr/>
        </p:nvPicPr>
        <p:blipFill>
          <a:blip r:embed="rId22"/>
          <a:stretch>
            <a:fillRect/>
          </a:stretch>
        </p:blipFill>
        <p:spPr>
          <a:xfrm>
            <a:off x="6528595" y="-120541"/>
            <a:ext cx="1035858" cy="1424304"/>
          </a:xfrm>
          <a:prstGeom prst="rect">
            <a:avLst/>
          </a:prstGeom>
        </p:spPr>
      </p:pic>
      <p:grpSp>
        <p:nvGrpSpPr>
          <p:cNvPr id="73" name="Group 72"/>
          <p:cNvGrpSpPr/>
          <p:nvPr/>
        </p:nvGrpSpPr>
        <p:grpSpPr>
          <a:xfrm>
            <a:off x="10549324" y="427967"/>
            <a:ext cx="934789" cy="1104751"/>
            <a:chOff x="7012021" y="-1253215"/>
            <a:chExt cx="1237500" cy="1462500"/>
          </a:xfrm>
        </p:grpSpPr>
        <p:pic>
          <p:nvPicPr>
            <p:cNvPr id="74" name="Picture 73"/>
            <p:cNvPicPr>
              <a:picLocks noChangeAspect="1"/>
            </p:cNvPicPr>
            <p:nvPr/>
          </p:nvPicPr>
          <p:blipFill>
            <a:blip r:embed="rId23"/>
            <a:stretch>
              <a:fillRect/>
            </a:stretch>
          </p:blipFill>
          <p:spPr>
            <a:xfrm>
              <a:off x="7012021" y="-1253215"/>
              <a:ext cx="1237500" cy="1462500"/>
            </a:xfrm>
            <a:prstGeom prst="rect">
              <a:avLst/>
            </a:prstGeom>
          </p:spPr>
        </p:pic>
        <p:pic>
          <p:nvPicPr>
            <p:cNvPr id="75" name="Picture 74"/>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76" name="Picture 75"/>
          <p:cNvPicPr>
            <a:picLocks noChangeAspect="1"/>
          </p:cNvPicPr>
          <p:nvPr/>
        </p:nvPicPr>
        <p:blipFill>
          <a:blip r:embed="rId25"/>
          <a:stretch>
            <a:fillRect/>
          </a:stretch>
        </p:blipFill>
        <p:spPr>
          <a:xfrm>
            <a:off x="1945234" y="3164850"/>
            <a:ext cx="2759959" cy="3081716"/>
          </a:xfrm>
          <a:prstGeom prst="rect">
            <a:avLst/>
          </a:prstGeom>
        </p:spPr>
      </p:pic>
      <p:pic>
        <p:nvPicPr>
          <p:cNvPr id="77" name="Picture 76"/>
          <p:cNvPicPr>
            <a:picLocks noChangeAspect="1"/>
          </p:cNvPicPr>
          <p:nvPr/>
        </p:nvPicPr>
        <p:blipFill>
          <a:blip r:embed="rId26"/>
          <a:stretch>
            <a:fillRect/>
          </a:stretch>
        </p:blipFill>
        <p:spPr>
          <a:xfrm>
            <a:off x="3067782" y="4886439"/>
            <a:ext cx="2102145" cy="1358529"/>
          </a:xfrm>
          <a:prstGeom prst="rect">
            <a:avLst/>
          </a:prstGeom>
        </p:spPr>
      </p:pic>
      <p:pic>
        <p:nvPicPr>
          <p:cNvPr id="81" name="Picture 80"/>
          <p:cNvPicPr>
            <a:picLocks noChangeAspect="1"/>
          </p:cNvPicPr>
          <p:nvPr/>
        </p:nvPicPr>
        <p:blipFill>
          <a:blip r:embed="rId27"/>
          <a:stretch>
            <a:fillRect/>
          </a:stretch>
        </p:blipFill>
        <p:spPr>
          <a:xfrm>
            <a:off x="6983591" y="2690998"/>
            <a:ext cx="1515796" cy="981931"/>
          </a:xfrm>
          <a:prstGeom prst="rect">
            <a:avLst/>
          </a:prstGeom>
        </p:spPr>
      </p:pic>
      <p:pic>
        <p:nvPicPr>
          <p:cNvPr id="84" name="Picture 83"/>
          <p:cNvPicPr>
            <a:picLocks noChangeAspect="1"/>
          </p:cNvPicPr>
          <p:nvPr/>
        </p:nvPicPr>
        <p:blipFill>
          <a:blip r:embed="rId28"/>
          <a:stretch>
            <a:fillRect/>
          </a:stretch>
        </p:blipFill>
        <p:spPr>
          <a:xfrm>
            <a:off x="3323068" y="2132001"/>
            <a:ext cx="1332222" cy="1717084"/>
          </a:xfrm>
          <a:prstGeom prst="rect">
            <a:avLst/>
          </a:prstGeom>
        </p:spPr>
      </p:pic>
      <p:grpSp>
        <p:nvGrpSpPr>
          <p:cNvPr id="8" name="Group 7"/>
          <p:cNvGrpSpPr/>
          <p:nvPr/>
        </p:nvGrpSpPr>
        <p:grpSpPr>
          <a:xfrm>
            <a:off x="9827324" y="-40038"/>
            <a:ext cx="934789" cy="1104751"/>
            <a:chOff x="9827324" y="-40038"/>
            <a:chExt cx="934789" cy="1104751"/>
          </a:xfrm>
        </p:grpSpPr>
        <p:pic>
          <p:nvPicPr>
            <p:cNvPr id="71" name="Picture 70"/>
            <p:cNvPicPr>
              <a:picLocks noChangeAspect="1"/>
            </p:cNvPicPr>
            <p:nvPr/>
          </p:nvPicPr>
          <p:blipFill>
            <a:blip r:embed="rId23"/>
            <a:stretch>
              <a:fillRect/>
            </a:stretch>
          </p:blipFill>
          <p:spPr>
            <a:xfrm>
              <a:off x="9827324" y="-40038"/>
              <a:ext cx="934789" cy="1104751"/>
            </a:xfrm>
            <a:prstGeom prst="rect">
              <a:avLst/>
            </a:prstGeom>
          </p:spPr>
        </p:pic>
        <p:pic>
          <p:nvPicPr>
            <p:cNvPr id="39" name="Picture 38"/>
            <p:cNvPicPr>
              <a:picLocks noChangeAspect="1"/>
            </p:cNvPicPr>
            <p:nvPr/>
          </p:nvPicPr>
          <p:blipFill>
            <a:blip r:embed="rId29"/>
            <a:stretch>
              <a:fillRect/>
            </a:stretch>
          </p:blipFill>
          <p:spPr>
            <a:xfrm>
              <a:off x="10368710" y="254515"/>
              <a:ext cx="147937" cy="295874"/>
            </a:xfrm>
            <a:prstGeom prst="rect">
              <a:avLst/>
            </a:prstGeom>
          </p:spPr>
        </p:pic>
      </p:grpSp>
      <p:grpSp>
        <p:nvGrpSpPr>
          <p:cNvPr id="10" name="Group 9"/>
          <p:cNvGrpSpPr/>
          <p:nvPr/>
        </p:nvGrpSpPr>
        <p:grpSpPr>
          <a:xfrm>
            <a:off x="2334640" y="1430623"/>
            <a:ext cx="951205" cy="1563845"/>
            <a:chOff x="2334640" y="1430623"/>
            <a:chExt cx="951205" cy="1563845"/>
          </a:xfrm>
        </p:grpSpPr>
        <p:pic>
          <p:nvPicPr>
            <p:cNvPr id="42" name="Picture 41"/>
            <p:cNvPicPr>
              <a:picLocks noChangeAspect="1"/>
            </p:cNvPicPr>
            <p:nvPr/>
          </p:nvPicPr>
          <p:blipFill>
            <a:blip r:embed="rId3"/>
            <a:stretch>
              <a:fillRect/>
            </a:stretch>
          </p:blipFill>
          <p:spPr>
            <a:xfrm>
              <a:off x="2334640" y="1430623"/>
              <a:ext cx="951205" cy="1563845"/>
            </a:xfrm>
            <a:prstGeom prst="rect">
              <a:avLst/>
            </a:prstGeom>
          </p:spPr>
        </p:pic>
        <p:pic>
          <p:nvPicPr>
            <p:cNvPr id="2" name="Picture 1"/>
            <p:cNvPicPr>
              <a:picLocks noChangeAspect="1"/>
            </p:cNvPicPr>
            <p:nvPr/>
          </p:nvPicPr>
          <p:blipFill>
            <a:blip r:embed="rId30"/>
            <a:stretch>
              <a:fillRect/>
            </a:stretch>
          </p:blipFill>
          <p:spPr>
            <a:xfrm>
              <a:off x="2451493" y="2242922"/>
              <a:ext cx="351764" cy="469019"/>
            </a:xfrm>
            <a:prstGeom prst="rect">
              <a:avLst/>
            </a:prstGeom>
          </p:spPr>
        </p:pic>
      </p:grpSp>
    </p:spTree>
    <p:extLst>
      <p:ext uri="{BB962C8B-B14F-4D97-AF65-F5344CB8AC3E}">
        <p14:creationId xmlns:p14="http://schemas.microsoft.com/office/powerpoint/2010/main" val="102577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par>
                                <p:cTn id="8" presetID="47"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anim calcmode="lin" valueType="num">
                                      <p:cBhvr>
                                        <p:cTn id="11" dur="750" fill="hold"/>
                                        <p:tgtEl>
                                          <p:spTgt spid="10"/>
                                        </p:tgtEl>
                                        <p:attrNameLst>
                                          <p:attrName>ppt_x</p:attrName>
                                        </p:attrNameLst>
                                      </p:cBhvr>
                                      <p:tavLst>
                                        <p:tav tm="0">
                                          <p:val>
                                            <p:strVal val="#ppt_x"/>
                                          </p:val>
                                        </p:tav>
                                        <p:tav tm="100000">
                                          <p:val>
                                            <p:strVal val="#ppt_x"/>
                                          </p:val>
                                        </p:tav>
                                      </p:tavLst>
                                    </p:anim>
                                    <p:anim calcmode="lin" valueType="num">
                                      <p:cBhvr>
                                        <p:cTn id="12" dur="75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fade">
                                      <p:cBhvr>
                                        <p:cTn id="16" dur="750"/>
                                        <p:tgtEl>
                                          <p:spTgt spid="82"/>
                                        </p:tgtEl>
                                      </p:cBhvr>
                                    </p:animEffect>
                                    <p:anim calcmode="lin" valueType="num">
                                      <p:cBhvr>
                                        <p:cTn id="17" dur="750" fill="hold"/>
                                        <p:tgtEl>
                                          <p:spTgt spid="82"/>
                                        </p:tgtEl>
                                        <p:attrNameLst>
                                          <p:attrName>ppt_x</p:attrName>
                                        </p:attrNameLst>
                                      </p:cBhvr>
                                      <p:tavLst>
                                        <p:tav tm="0">
                                          <p:val>
                                            <p:strVal val="#ppt_x"/>
                                          </p:val>
                                        </p:tav>
                                        <p:tav tm="100000">
                                          <p:val>
                                            <p:strVal val="#ppt_x"/>
                                          </p:val>
                                        </p:tav>
                                      </p:tavLst>
                                    </p:anim>
                                    <p:anim calcmode="lin" valueType="num">
                                      <p:cBhvr>
                                        <p:cTn id="18" dur="750" fill="hold"/>
                                        <p:tgtEl>
                                          <p:spTgt spid="82"/>
                                        </p:tgtEl>
                                        <p:attrNameLst>
                                          <p:attrName>ppt_y</p:attrName>
                                        </p:attrNameLst>
                                      </p:cBhvr>
                                      <p:tavLst>
                                        <p:tav tm="0">
                                          <p:val>
                                            <p:strVal val="#ppt_y-.1"/>
                                          </p:val>
                                        </p:tav>
                                        <p:tav tm="100000">
                                          <p:val>
                                            <p:strVal val="#ppt_y"/>
                                          </p:val>
                                        </p:tav>
                                      </p:tavLst>
                                    </p:anim>
                                  </p:childTnLst>
                                </p:cTn>
                              </p:par>
                              <p:par>
                                <p:cTn id="19" presetID="10" presetClass="entr" presetSubtype="0" fill="hold" nodeType="withEffect">
                                  <p:stCondLst>
                                    <p:cond delay="50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250"/>
                                        <p:tgtEl>
                                          <p:spTgt spid="22"/>
                                        </p:tgtEl>
                                      </p:cBhvr>
                                    </p:animEffect>
                                  </p:childTnLst>
                                </p:cTn>
                              </p:par>
                              <p:par>
                                <p:cTn id="22" presetID="10" presetClass="entr" presetSubtype="0" fill="hold" nodeType="withEffect">
                                  <p:stCondLst>
                                    <p:cond delay="50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250"/>
                                        <p:tgtEl>
                                          <p:spTgt spid="21"/>
                                        </p:tgtEl>
                                      </p:cBhvr>
                                    </p:animEffect>
                                  </p:childTnLst>
                                </p:cTn>
                              </p:par>
                            </p:childTnLst>
                          </p:cTn>
                        </p:par>
                        <p:par>
                          <p:cTn id="25" fill="hold">
                            <p:stCondLst>
                              <p:cond delay="1750"/>
                            </p:stCondLst>
                            <p:childTnLst>
                              <p:par>
                                <p:cTn id="26" presetID="22" presetClass="entr" presetSubtype="4" fill="hold" nodeType="after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down)">
                                      <p:cBhvr>
                                        <p:cTn id="28" dur="500"/>
                                        <p:tgtEl>
                                          <p:spTgt spid="7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76"/>
                                        </p:tgtEl>
                                      </p:cBhvr>
                                    </p:animEffect>
                                    <p:set>
                                      <p:cBhvr>
                                        <p:cTn id="33" dur="1" fill="hold">
                                          <p:stCondLst>
                                            <p:cond delay="499"/>
                                          </p:stCondLst>
                                        </p:cTn>
                                        <p:tgtEl>
                                          <p:spTgt spid="76"/>
                                        </p:tgtEl>
                                        <p:attrNameLst>
                                          <p:attrName>style.visibility</p:attrName>
                                        </p:attrNameLst>
                                      </p:cBhvr>
                                      <p:to>
                                        <p:strVal val="hidden"/>
                                      </p:to>
                                    </p:set>
                                  </p:childTnLst>
                                </p:cTn>
                              </p:par>
                              <p:par>
                                <p:cTn id="34" presetID="22" presetClass="entr" presetSubtype="4" fill="hold"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wipe(down)">
                                      <p:cBhvr>
                                        <p:cTn id="40"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987834" y="1554565"/>
            <a:ext cx="2812224" cy="1732217"/>
          </a:xfrm>
          <a:prstGeom prst="rect">
            <a:avLst/>
          </a:prstGeom>
        </p:spPr>
      </p:pic>
      <p:pic>
        <p:nvPicPr>
          <p:cNvPr id="18" name="Picture 17"/>
          <p:cNvPicPr>
            <a:picLocks noChangeAspect="1"/>
          </p:cNvPicPr>
          <p:nvPr/>
        </p:nvPicPr>
        <p:blipFill>
          <a:blip r:embed="rId3"/>
          <a:stretch>
            <a:fillRect/>
          </a:stretch>
        </p:blipFill>
        <p:spPr>
          <a:xfrm>
            <a:off x="1583525" y="940767"/>
            <a:ext cx="951205" cy="1563845"/>
          </a:xfrm>
          <a:prstGeom prst="rect">
            <a:avLst/>
          </a:prstGeom>
        </p:spPr>
      </p:pic>
      <p:pic>
        <p:nvPicPr>
          <p:cNvPr id="19" name="Picture 18"/>
          <p:cNvPicPr>
            <a:picLocks noChangeAspect="1"/>
          </p:cNvPicPr>
          <p:nvPr/>
        </p:nvPicPr>
        <p:blipFill>
          <a:blip r:embed="rId4"/>
          <a:stretch>
            <a:fillRect/>
          </a:stretch>
        </p:blipFill>
        <p:spPr>
          <a:xfrm>
            <a:off x="1757373" y="1809941"/>
            <a:ext cx="219570" cy="456031"/>
          </a:xfrm>
          <a:prstGeom prst="rect">
            <a:avLst/>
          </a:prstGeom>
        </p:spPr>
      </p:pic>
      <p:pic>
        <p:nvPicPr>
          <p:cNvPr id="21" name="Picture 20"/>
          <p:cNvPicPr>
            <a:picLocks noChangeAspect="1"/>
          </p:cNvPicPr>
          <p:nvPr/>
        </p:nvPicPr>
        <p:blipFill>
          <a:blip r:embed="rId5"/>
          <a:stretch>
            <a:fillRect/>
          </a:stretch>
        </p:blipFill>
        <p:spPr>
          <a:xfrm>
            <a:off x="1458345" y="2188960"/>
            <a:ext cx="607768" cy="393262"/>
          </a:xfrm>
          <a:prstGeom prst="rect">
            <a:avLst/>
          </a:prstGeom>
        </p:spPr>
      </p:pic>
      <p:pic>
        <p:nvPicPr>
          <p:cNvPr id="22" name="Picture 21"/>
          <p:cNvPicPr>
            <a:picLocks noChangeAspect="1"/>
          </p:cNvPicPr>
          <p:nvPr/>
        </p:nvPicPr>
        <p:blipFill>
          <a:blip r:embed="rId6"/>
          <a:stretch>
            <a:fillRect/>
          </a:stretch>
        </p:blipFill>
        <p:spPr>
          <a:xfrm>
            <a:off x="2230474" y="2692487"/>
            <a:ext cx="600617" cy="371811"/>
          </a:xfrm>
          <a:prstGeom prst="rect">
            <a:avLst/>
          </a:prstGeom>
        </p:spPr>
      </p:pic>
      <p:pic>
        <p:nvPicPr>
          <p:cNvPr id="43" name="Picture 42"/>
          <p:cNvPicPr>
            <a:picLocks noChangeAspect="1"/>
          </p:cNvPicPr>
          <p:nvPr/>
        </p:nvPicPr>
        <p:blipFill>
          <a:blip r:embed="rId7"/>
          <a:stretch>
            <a:fillRect/>
          </a:stretch>
        </p:blipFill>
        <p:spPr>
          <a:xfrm>
            <a:off x="2486410" y="2265972"/>
            <a:ext cx="324122" cy="415722"/>
          </a:xfrm>
          <a:prstGeom prst="rect">
            <a:avLst/>
          </a:prstGeom>
        </p:spPr>
      </p:pic>
      <p:pic>
        <p:nvPicPr>
          <p:cNvPr id="57" name="Picture 56"/>
          <p:cNvPicPr>
            <a:picLocks noChangeAspect="1"/>
          </p:cNvPicPr>
          <p:nvPr/>
        </p:nvPicPr>
        <p:blipFill>
          <a:blip r:embed="rId8"/>
          <a:stretch>
            <a:fillRect/>
          </a:stretch>
        </p:blipFill>
        <p:spPr>
          <a:xfrm>
            <a:off x="5799085" y="-1184520"/>
            <a:ext cx="7264070" cy="4706299"/>
          </a:xfrm>
          <a:prstGeom prst="rect">
            <a:avLst/>
          </a:prstGeom>
        </p:spPr>
      </p:pic>
      <p:pic>
        <p:nvPicPr>
          <p:cNvPr id="68" name="Picture 67"/>
          <p:cNvPicPr>
            <a:picLocks noChangeAspect="1"/>
          </p:cNvPicPr>
          <p:nvPr/>
        </p:nvPicPr>
        <p:blipFill>
          <a:blip r:embed="rId9"/>
          <a:stretch>
            <a:fillRect/>
          </a:stretch>
        </p:blipFill>
        <p:spPr>
          <a:xfrm>
            <a:off x="8356336" y="-1"/>
            <a:ext cx="3835664" cy="2483173"/>
          </a:xfrm>
          <a:prstGeom prst="rect">
            <a:avLst/>
          </a:prstGeom>
        </p:spPr>
      </p:pic>
      <p:pic>
        <p:nvPicPr>
          <p:cNvPr id="58" name="Picture 57"/>
          <p:cNvPicPr>
            <a:picLocks noChangeAspect="1"/>
          </p:cNvPicPr>
          <p:nvPr/>
        </p:nvPicPr>
        <p:blipFill>
          <a:blip r:embed="rId10"/>
          <a:stretch>
            <a:fillRect/>
          </a:stretch>
        </p:blipFill>
        <p:spPr>
          <a:xfrm>
            <a:off x="10542537" y="1620371"/>
            <a:ext cx="1468487" cy="948588"/>
          </a:xfrm>
          <a:prstGeom prst="rect">
            <a:avLst/>
          </a:prstGeom>
        </p:spPr>
      </p:pic>
      <p:pic>
        <p:nvPicPr>
          <p:cNvPr id="59" name="Picture 58"/>
          <p:cNvPicPr>
            <a:picLocks noChangeAspect="1"/>
          </p:cNvPicPr>
          <p:nvPr/>
        </p:nvPicPr>
        <p:blipFill>
          <a:blip r:embed="rId11"/>
          <a:stretch>
            <a:fillRect/>
          </a:stretch>
        </p:blipFill>
        <p:spPr>
          <a:xfrm>
            <a:off x="1" y="3743009"/>
            <a:ext cx="4822369" cy="3124661"/>
          </a:xfrm>
          <a:prstGeom prst="rect">
            <a:avLst/>
          </a:prstGeom>
        </p:spPr>
      </p:pic>
      <p:pic>
        <p:nvPicPr>
          <p:cNvPr id="60" name="Picture 59"/>
          <p:cNvPicPr>
            <a:picLocks noChangeAspect="1"/>
          </p:cNvPicPr>
          <p:nvPr/>
        </p:nvPicPr>
        <p:blipFill>
          <a:blip r:embed="rId12"/>
          <a:stretch>
            <a:fillRect/>
          </a:stretch>
        </p:blipFill>
        <p:spPr>
          <a:xfrm>
            <a:off x="257977" y="5707769"/>
            <a:ext cx="1481228" cy="956627"/>
          </a:xfrm>
          <a:prstGeom prst="rect">
            <a:avLst/>
          </a:prstGeom>
        </p:spPr>
      </p:pic>
      <p:pic>
        <p:nvPicPr>
          <p:cNvPr id="7" name="Picture 6"/>
          <p:cNvPicPr>
            <a:picLocks noChangeAspect="1"/>
          </p:cNvPicPr>
          <p:nvPr/>
        </p:nvPicPr>
        <p:blipFill>
          <a:blip r:embed="rId13"/>
          <a:stretch>
            <a:fillRect/>
          </a:stretch>
        </p:blipFill>
        <p:spPr>
          <a:xfrm>
            <a:off x="4489728" y="3247544"/>
            <a:ext cx="3833026" cy="2485148"/>
          </a:xfrm>
          <a:prstGeom prst="rect">
            <a:avLst/>
          </a:prstGeom>
        </p:spPr>
      </p:pic>
      <p:sp>
        <p:nvSpPr>
          <p:cNvPr id="3" name="TextBox 2"/>
          <p:cNvSpPr txBox="1"/>
          <p:nvPr/>
        </p:nvSpPr>
        <p:spPr>
          <a:xfrm>
            <a:off x="581025" y="266700"/>
            <a:ext cx="7658100" cy="584775"/>
          </a:xfrm>
          <a:prstGeom prst="rect">
            <a:avLst/>
          </a:prstGeom>
          <a:noFill/>
        </p:spPr>
        <p:txBody>
          <a:bodyPr wrap="square" rtlCol="0">
            <a:spAutoFit/>
          </a:bodyPr>
          <a:lstStyle/>
          <a:p>
            <a:r>
              <a:rPr lang="en-US" sz="3200" dirty="0" smtClean="0">
                <a:solidFill>
                  <a:schemeClr val="bg1"/>
                </a:solidFill>
                <a:latin typeface="Segoe UI Light" panose="020B0502040204020203" pitchFamily="34" charset="0"/>
                <a:cs typeface="Segoe UI Light" panose="020B0502040204020203" pitchFamily="34" charset="0"/>
              </a:rPr>
              <a:t>Office 365 APIs</a:t>
            </a:r>
            <a:endParaRPr lang="en-US" sz="3200" dirty="0">
              <a:solidFill>
                <a:schemeClr val="bg1"/>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14"/>
          <a:stretch>
            <a:fillRect/>
          </a:stretch>
        </p:blipFill>
        <p:spPr>
          <a:xfrm>
            <a:off x="908867" y="4026634"/>
            <a:ext cx="2051150" cy="2594311"/>
          </a:xfrm>
          <a:prstGeom prst="rect">
            <a:avLst/>
          </a:prstGeom>
        </p:spPr>
      </p:pic>
      <p:pic>
        <p:nvPicPr>
          <p:cNvPr id="5" name="Picture 4"/>
          <p:cNvPicPr>
            <a:picLocks noChangeAspect="1"/>
          </p:cNvPicPr>
          <p:nvPr/>
        </p:nvPicPr>
        <p:blipFill>
          <a:blip r:embed="rId15"/>
          <a:stretch>
            <a:fillRect/>
          </a:stretch>
        </p:blipFill>
        <p:spPr>
          <a:xfrm>
            <a:off x="5680325" y="1696744"/>
            <a:ext cx="1158260" cy="3227686"/>
          </a:xfrm>
          <a:prstGeom prst="rect">
            <a:avLst/>
          </a:prstGeom>
        </p:spPr>
      </p:pic>
      <p:pic>
        <p:nvPicPr>
          <p:cNvPr id="6" name="Picture 5"/>
          <p:cNvPicPr>
            <a:picLocks noChangeAspect="1"/>
          </p:cNvPicPr>
          <p:nvPr/>
        </p:nvPicPr>
        <p:blipFill>
          <a:blip r:embed="rId16"/>
          <a:stretch>
            <a:fillRect/>
          </a:stretch>
        </p:blipFill>
        <p:spPr>
          <a:xfrm>
            <a:off x="5106330" y="4295534"/>
            <a:ext cx="1563809" cy="1014569"/>
          </a:xfrm>
          <a:prstGeom prst="rect">
            <a:avLst/>
          </a:prstGeom>
        </p:spPr>
      </p:pic>
      <p:pic>
        <p:nvPicPr>
          <p:cNvPr id="9" name="Picture 8"/>
          <p:cNvPicPr>
            <a:picLocks noChangeAspect="1"/>
          </p:cNvPicPr>
          <p:nvPr/>
        </p:nvPicPr>
        <p:blipFill>
          <a:blip r:embed="rId17"/>
          <a:stretch>
            <a:fillRect/>
          </a:stretch>
        </p:blipFill>
        <p:spPr>
          <a:xfrm>
            <a:off x="8978213" y="2112142"/>
            <a:ext cx="2287500" cy="1583117"/>
          </a:xfrm>
          <a:prstGeom prst="rect">
            <a:avLst/>
          </a:prstGeom>
        </p:spPr>
      </p:pic>
      <p:pic>
        <p:nvPicPr>
          <p:cNvPr id="12" name="Picture 11"/>
          <p:cNvPicPr>
            <a:picLocks noChangeAspect="1"/>
          </p:cNvPicPr>
          <p:nvPr/>
        </p:nvPicPr>
        <p:blipFill>
          <a:blip r:embed="rId18"/>
          <a:stretch>
            <a:fillRect/>
          </a:stretch>
        </p:blipFill>
        <p:spPr>
          <a:xfrm>
            <a:off x="7481826" y="1142958"/>
            <a:ext cx="2294473" cy="1590090"/>
          </a:xfrm>
          <a:prstGeom prst="rect">
            <a:avLst/>
          </a:prstGeom>
        </p:spPr>
      </p:pic>
      <p:pic>
        <p:nvPicPr>
          <p:cNvPr id="14" name="Picture 13"/>
          <p:cNvPicPr>
            <a:picLocks noChangeAspect="1"/>
          </p:cNvPicPr>
          <p:nvPr/>
        </p:nvPicPr>
        <p:blipFill>
          <a:blip r:embed="rId19"/>
          <a:stretch>
            <a:fillRect/>
          </a:stretch>
        </p:blipFill>
        <p:spPr>
          <a:xfrm>
            <a:off x="5978683" y="180747"/>
            <a:ext cx="2287500" cy="1597066"/>
          </a:xfrm>
          <a:prstGeom prst="rect">
            <a:avLst/>
          </a:prstGeom>
        </p:spPr>
      </p:pic>
      <p:pic>
        <p:nvPicPr>
          <p:cNvPr id="15" name="Picture 14"/>
          <p:cNvPicPr>
            <a:picLocks noChangeAspect="1"/>
          </p:cNvPicPr>
          <p:nvPr/>
        </p:nvPicPr>
        <p:blipFill>
          <a:blip r:embed="rId20"/>
          <a:stretch>
            <a:fillRect/>
          </a:stretch>
        </p:blipFill>
        <p:spPr>
          <a:xfrm>
            <a:off x="2855032" y="2782723"/>
            <a:ext cx="2079659" cy="1254844"/>
          </a:xfrm>
          <a:prstGeom prst="rect">
            <a:avLst/>
          </a:prstGeom>
        </p:spPr>
      </p:pic>
      <p:pic>
        <p:nvPicPr>
          <p:cNvPr id="32" name="Picture 31"/>
          <p:cNvPicPr>
            <a:picLocks noChangeAspect="1"/>
          </p:cNvPicPr>
          <p:nvPr/>
        </p:nvPicPr>
        <p:blipFill>
          <a:blip r:embed="rId21"/>
          <a:stretch>
            <a:fillRect/>
          </a:stretch>
        </p:blipFill>
        <p:spPr>
          <a:xfrm>
            <a:off x="6854500" y="4701022"/>
            <a:ext cx="3233093" cy="1778201"/>
          </a:xfrm>
          <a:prstGeom prst="rect">
            <a:avLst/>
          </a:prstGeom>
        </p:spPr>
      </p:pic>
      <p:pic>
        <p:nvPicPr>
          <p:cNvPr id="34" name="Picture 33"/>
          <p:cNvPicPr>
            <a:picLocks noChangeAspect="1"/>
          </p:cNvPicPr>
          <p:nvPr/>
        </p:nvPicPr>
        <p:blipFill>
          <a:blip r:embed="rId22"/>
          <a:stretch>
            <a:fillRect/>
          </a:stretch>
        </p:blipFill>
        <p:spPr>
          <a:xfrm>
            <a:off x="9633710" y="1564628"/>
            <a:ext cx="1085163" cy="1570831"/>
          </a:xfrm>
          <a:prstGeom prst="rect">
            <a:avLst/>
          </a:prstGeom>
        </p:spPr>
      </p:pic>
      <p:pic>
        <p:nvPicPr>
          <p:cNvPr id="35" name="Picture 34"/>
          <p:cNvPicPr>
            <a:picLocks noChangeAspect="1"/>
          </p:cNvPicPr>
          <p:nvPr/>
        </p:nvPicPr>
        <p:blipFill>
          <a:blip r:embed="rId23"/>
          <a:stretch>
            <a:fillRect/>
          </a:stretch>
        </p:blipFill>
        <p:spPr>
          <a:xfrm>
            <a:off x="8120365" y="639380"/>
            <a:ext cx="1085163" cy="1570831"/>
          </a:xfrm>
          <a:prstGeom prst="rect">
            <a:avLst/>
          </a:prstGeom>
        </p:spPr>
      </p:pic>
      <p:pic>
        <p:nvPicPr>
          <p:cNvPr id="37" name="Picture 36"/>
          <p:cNvPicPr>
            <a:picLocks noChangeAspect="1"/>
          </p:cNvPicPr>
          <p:nvPr/>
        </p:nvPicPr>
        <p:blipFill>
          <a:blip r:embed="rId24"/>
          <a:stretch>
            <a:fillRect/>
          </a:stretch>
        </p:blipFill>
        <p:spPr>
          <a:xfrm>
            <a:off x="6528595" y="-120541"/>
            <a:ext cx="1035858" cy="1424304"/>
          </a:xfrm>
          <a:prstGeom prst="rect">
            <a:avLst/>
          </a:prstGeom>
        </p:spPr>
      </p:pic>
      <p:grpSp>
        <p:nvGrpSpPr>
          <p:cNvPr id="2" name="Group 1"/>
          <p:cNvGrpSpPr/>
          <p:nvPr/>
        </p:nvGrpSpPr>
        <p:grpSpPr>
          <a:xfrm>
            <a:off x="7861529" y="4293694"/>
            <a:ext cx="1162960" cy="1501433"/>
            <a:chOff x="7861529" y="4293694"/>
            <a:chExt cx="1162960" cy="1501433"/>
          </a:xfrm>
        </p:grpSpPr>
        <p:pic>
          <p:nvPicPr>
            <p:cNvPr id="39" name="Picture 38"/>
            <p:cNvPicPr>
              <a:picLocks noChangeAspect="1"/>
            </p:cNvPicPr>
            <p:nvPr/>
          </p:nvPicPr>
          <p:blipFill>
            <a:blip r:embed="rId25"/>
            <a:stretch>
              <a:fillRect/>
            </a:stretch>
          </p:blipFill>
          <p:spPr>
            <a:xfrm>
              <a:off x="7861529" y="4293694"/>
              <a:ext cx="1162960" cy="1501433"/>
            </a:xfrm>
            <a:prstGeom prst="rect">
              <a:avLst/>
            </a:prstGeom>
          </p:spPr>
        </p:pic>
        <p:pic>
          <p:nvPicPr>
            <p:cNvPr id="56" name="Picture 55"/>
            <p:cNvPicPr>
              <a:picLocks noChangeAspect="1"/>
            </p:cNvPicPr>
            <p:nvPr/>
          </p:nvPicPr>
          <p:blipFill>
            <a:blip r:embed="rId26"/>
            <a:stretch>
              <a:fillRect/>
            </a:stretch>
          </p:blipFill>
          <p:spPr>
            <a:xfrm>
              <a:off x="8001504" y="5069863"/>
              <a:ext cx="254196" cy="362037"/>
            </a:xfrm>
            <a:prstGeom prst="rect">
              <a:avLst/>
            </a:prstGeom>
          </p:spPr>
        </p:pic>
      </p:grpSp>
      <p:grpSp>
        <p:nvGrpSpPr>
          <p:cNvPr id="70" name="Group 69"/>
          <p:cNvGrpSpPr/>
          <p:nvPr/>
        </p:nvGrpSpPr>
        <p:grpSpPr>
          <a:xfrm>
            <a:off x="9827324" y="-40038"/>
            <a:ext cx="934789" cy="1104751"/>
            <a:chOff x="5618782" y="-1462500"/>
            <a:chExt cx="1237500" cy="1462500"/>
          </a:xfrm>
        </p:grpSpPr>
        <p:pic>
          <p:nvPicPr>
            <p:cNvPr id="71" name="Picture 70"/>
            <p:cNvPicPr>
              <a:picLocks noChangeAspect="1"/>
            </p:cNvPicPr>
            <p:nvPr/>
          </p:nvPicPr>
          <p:blipFill>
            <a:blip r:embed="rId27"/>
            <a:stretch>
              <a:fillRect/>
            </a:stretch>
          </p:blipFill>
          <p:spPr>
            <a:xfrm>
              <a:off x="5618782" y="-1462500"/>
              <a:ext cx="1237500" cy="1462500"/>
            </a:xfrm>
            <a:prstGeom prst="rect">
              <a:avLst/>
            </a:prstGeom>
          </p:spPr>
        </p:pic>
        <p:pic>
          <p:nvPicPr>
            <p:cNvPr id="72" name="Picture 71"/>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316969" y="-1128501"/>
              <a:ext cx="248990" cy="466856"/>
            </a:xfrm>
            <a:prstGeom prst="rect">
              <a:avLst/>
            </a:prstGeom>
          </p:spPr>
        </p:pic>
      </p:grpSp>
      <p:grpSp>
        <p:nvGrpSpPr>
          <p:cNvPr id="73" name="Group 72"/>
          <p:cNvGrpSpPr/>
          <p:nvPr/>
        </p:nvGrpSpPr>
        <p:grpSpPr>
          <a:xfrm>
            <a:off x="10549324" y="427967"/>
            <a:ext cx="934789" cy="1104751"/>
            <a:chOff x="7012021" y="-1253215"/>
            <a:chExt cx="1237500" cy="1462500"/>
          </a:xfrm>
        </p:grpSpPr>
        <p:pic>
          <p:nvPicPr>
            <p:cNvPr id="74" name="Picture 73"/>
            <p:cNvPicPr>
              <a:picLocks noChangeAspect="1"/>
            </p:cNvPicPr>
            <p:nvPr/>
          </p:nvPicPr>
          <p:blipFill>
            <a:blip r:embed="rId27"/>
            <a:stretch>
              <a:fillRect/>
            </a:stretch>
          </p:blipFill>
          <p:spPr>
            <a:xfrm>
              <a:off x="7012021" y="-1253215"/>
              <a:ext cx="1237500" cy="1462500"/>
            </a:xfrm>
            <a:prstGeom prst="rect">
              <a:avLst/>
            </a:prstGeom>
          </p:spPr>
        </p:pic>
        <p:pic>
          <p:nvPicPr>
            <p:cNvPr id="75" name="Picture 74"/>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61" name="Picture 60"/>
          <p:cNvPicPr>
            <a:picLocks noChangeAspect="1"/>
          </p:cNvPicPr>
          <p:nvPr/>
        </p:nvPicPr>
        <p:blipFill>
          <a:blip r:embed="rId30"/>
          <a:stretch>
            <a:fillRect/>
          </a:stretch>
        </p:blipFill>
        <p:spPr>
          <a:xfrm>
            <a:off x="3069532" y="5061019"/>
            <a:ext cx="4669050" cy="1665985"/>
          </a:xfrm>
          <a:prstGeom prst="rect">
            <a:avLst/>
          </a:prstGeom>
        </p:spPr>
      </p:pic>
      <p:grpSp>
        <p:nvGrpSpPr>
          <p:cNvPr id="20" name="Group 19"/>
          <p:cNvGrpSpPr/>
          <p:nvPr/>
        </p:nvGrpSpPr>
        <p:grpSpPr>
          <a:xfrm>
            <a:off x="7861529" y="3516016"/>
            <a:ext cx="1162960" cy="1501433"/>
            <a:chOff x="7861529" y="3516016"/>
            <a:chExt cx="1162960" cy="1501433"/>
          </a:xfrm>
        </p:grpSpPr>
        <p:pic>
          <p:nvPicPr>
            <p:cNvPr id="45" name="Picture 44"/>
            <p:cNvPicPr>
              <a:picLocks noChangeAspect="1"/>
            </p:cNvPicPr>
            <p:nvPr/>
          </p:nvPicPr>
          <p:blipFill>
            <a:blip r:embed="rId25"/>
            <a:stretch>
              <a:fillRect/>
            </a:stretch>
          </p:blipFill>
          <p:spPr>
            <a:xfrm>
              <a:off x="7861529" y="3516016"/>
              <a:ext cx="1162960" cy="1501433"/>
            </a:xfrm>
            <a:prstGeom prst="rect">
              <a:avLst/>
            </a:prstGeom>
          </p:spPr>
        </p:pic>
        <p:pic>
          <p:nvPicPr>
            <p:cNvPr id="53" name="Picture 52"/>
            <p:cNvPicPr>
              <a:picLocks noChangeAspect="1"/>
            </p:cNvPicPr>
            <p:nvPr/>
          </p:nvPicPr>
          <p:blipFill>
            <a:blip r:embed="rId31"/>
            <a:stretch>
              <a:fillRect/>
            </a:stretch>
          </p:blipFill>
          <p:spPr>
            <a:xfrm>
              <a:off x="7940309" y="4298577"/>
              <a:ext cx="346631" cy="362037"/>
            </a:xfrm>
            <a:prstGeom prst="rect">
              <a:avLst/>
            </a:prstGeom>
          </p:spPr>
        </p:pic>
      </p:grpSp>
      <p:grpSp>
        <p:nvGrpSpPr>
          <p:cNvPr id="13" name="Group 12"/>
          <p:cNvGrpSpPr/>
          <p:nvPr/>
        </p:nvGrpSpPr>
        <p:grpSpPr>
          <a:xfrm>
            <a:off x="7861529" y="2738338"/>
            <a:ext cx="1162960" cy="1501433"/>
            <a:chOff x="7861529" y="2738338"/>
            <a:chExt cx="1162960" cy="1501433"/>
          </a:xfrm>
        </p:grpSpPr>
        <p:pic>
          <p:nvPicPr>
            <p:cNvPr id="48" name="Picture 47"/>
            <p:cNvPicPr>
              <a:picLocks noChangeAspect="1"/>
            </p:cNvPicPr>
            <p:nvPr/>
          </p:nvPicPr>
          <p:blipFill>
            <a:blip r:embed="rId25"/>
            <a:stretch>
              <a:fillRect/>
            </a:stretch>
          </p:blipFill>
          <p:spPr>
            <a:xfrm>
              <a:off x="7861529" y="2738338"/>
              <a:ext cx="1162960" cy="1501433"/>
            </a:xfrm>
            <a:prstGeom prst="rect">
              <a:avLst/>
            </a:prstGeom>
          </p:spPr>
        </p:pic>
        <p:pic>
          <p:nvPicPr>
            <p:cNvPr id="55" name="Picture 54"/>
            <p:cNvPicPr>
              <a:picLocks noChangeAspect="1"/>
            </p:cNvPicPr>
            <p:nvPr/>
          </p:nvPicPr>
          <p:blipFill>
            <a:blip r:embed="rId32"/>
            <a:stretch>
              <a:fillRect/>
            </a:stretch>
          </p:blipFill>
          <p:spPr>
            <a:xfrm>
              <a:off x="8009206" y="3509137"/>
              <a:ext cx="277733" cy="430039"/>
            </a:xfrm>
            <a:prstGeom prst="rect">
              <a:avLst/>
            </a:prstGeom>
          </p:spPr>
        </p:pic>
      </p:grpSp>
      <p:grpSp>
        <p:nvGrpSpPr>
          <p:cNvPr id="8" name="Group 7"/>
          <p:cNvGrpSpPr/>
          <p:nvPr/>
        </p:nvGrpSpPr>
        <p:grpSpPr>
          <a:xfrm>
            <a:off x="8517071" y="4708145"/>
            <a:ext cx="1162960" cy="1501433"/>
            <a:chOff x="8517071" y="4708145"/>
            <a:chExt cx="1162960" cy="1501433"/>
          </a:xfrm>
        </p:grpSpPr>
        <p:pic>
          <p:nvPicPr>
            <p:cNvPr id="40" name="Picture 39"/>
            <p:cNvPicPr>
              <a:picLocks noChangeAspect="1"/>
            </p:cNvPicPr>
            <p:nvPr/>
          </p:nvPicPr>
          <p:blipFill>
            <a:blip r:embed="rId25"/>
            <a:stretch>
              <a:fillRect/>
            </a:stretch>
          </p:blipFill>
          <p:spPr>
            <a:xfrm>
              <a:off x="8517071" y="4708145"/>
              <a:ext cx="1162960" cy="1501433"/>
            </a:xfrm>
            <a:prstGeom prst="rect">
              <a:avLst/>
            </a:prstGeom>
          </p:spPr>
        </p:pic>
        <p:pic>
          <p:nvPicPr>
            <p:cNvPr id="52" name="Picture 51"/>
            <p:cNvPicPr>
              <a:picLocks noChangeAspect="1"/>
            </p:cNvPicPr>
            <p:nvPr/>
          </p:nvPicPr>
          <p:blipFill>
            <a:blip r:embed="rId33"/>
            <a:stretch>
              <a:fillRect/>
            </a:stretch>
          </p:blipFill>
          <p:spPr>
            <a:xfrm>
              <a:off x="8677218" y="5393669"/>
              <a:ext cx="246494" cy="415958"/>
            </a:xfrm>
            <a:prstGeom prst="rect">
              <a:avLst/>
            </a:prstGeom>
          </p:spPr>
        </p:pic>
      </p:grpSp>
      <p:grpSp>
        <p:nvGrpSpPr>
          <p:cNvPr id="10" name="Group 9"/>
          <p:cNvGrpSpPr/>
          <p:nvPr/>
        </p:nvGrpSpPr>
        <p:grpSpPr>
          <a:xfrm>
            <a:off x="8517071" y="3930467"/>
            <a:ext cx="1162960" cy="1501433"/>
            <a:chOff x="8517071" y="3930467"/>
            <a:chExt cx="1162960" cy="1501433"/>
          </a:xfrm>
        </p:grpSpPr>
        <p:pic>
          <p:nvPicPr>
            <p:cNvPr id="46" name="Picture 45"/>
            <p:cNvPicPr>
              <a:picLocks noChangeAspect="1"/>
            </p:cNvPicPr>
            <p:nvPr/>
          </p:nvPicPr>
          <p:blipFill>
            <a:blip r:embed="rId25"/>
            <a:stretch>
              <a:fillRect/>
            </a:stretch>
          </p:blipFill>
          <p:spPr>
            <a:xfrm>
              <a:off x="8517071" y="3930467"/>
              <a:ext cx="1162960" cy="1501433"/>
            </a:xfrm>
            <a:prstGeom prst="rect">
              <a:avLst/>
            </a:prstGeom>
          </p:spPr>
        </p:pic>
        <p:pic>
          <p:nvPicPr>
            <p:cNvPr id="54" name="Picture 53"/>
            <p:cNvPicPr>
              <a:picLocks noChangeAspect="1"/>
            </p:cNvPicPr>
            <p:nvPr/>
          </p:nvPicPr>
          <p:blipFill>
            <a:blip r:embed="rId34"/>
            <a:stretch>
              <a:fillRect/>
            </a:stretch>
          </p:blipFill>
          <p:spPr>
            <a:xfrm>
              <a:off x="8661478" y="4660614"/>
              <a:ext cx="300414" cy="431363"/>
            </a:xfrm>
            <a:prstGeom prst="rect">
              <a:avLst/>
            </a:prstGeom>
          </p:spPr>
        </p:pic>
      </p:grpSp>
      <p:grpSp>
        <p:nvGrpSpPr>
          <p:cNvPr id="11" name="Group 10"/>
          <p:cNvGrpSpPr/>
          <p:nvPr/>
        </p:nvGrpSpPr>
        <p:grpSpPr>
          <a:xfrm>
            <a:off x="8517071" y="3152789"/>
            <a:ext cx="1162960" cy="1501433"/>
            <a:chOff x="8517071" y="3152789"/>
            <a:chExt cx="1162960" cy="1501433"/>
          </a:xfrm>
        </p:grpSpPr>
        <p:pic>
          <p:nvPicPr>
            <p:cNvPr id="49" name="Picture 48"/>
            <p:cNvPicPr>
              <a:picLocks noChangeAspect="1"/>
            </p:cNvPicPr>
            <p:nvPr/>
          </p:nvPicPr>
          <p:blipFill>
            <a:blip r:embed="rId25"/>
            <a:stretch>
              <a:fillRect/>
            </a:stretch>
          </p:blipFill>
          <p:spPr>
            <a:xfrm>
              <a:off x="8517071" y="3152789"/>
              <a:ext cx="1162960" cy="1501433"/>
            </a:xfrm>
            <a:prstGeom prst="rect">
              <a:avLst/>
            </a:prstGeom>
          </p:spPr>
        </p:pic>
        <p:pic>
          <p:nvPicPr>
            <p:cNvPr id="51" name="Picture 50"/>
            <p:cNvPicPr>
              <a:picLocks noChangeAspect="1"/>
            </p:cNvPicPr>
            <p:nvPr/>
          </p:nvPicPr>
          <p:blipFill>
            <a:blip r:embed="rId35"/>
            <a:stretch>
              <a:fillRect/>
            </a:stretch>
          </p:blipFill>
          <p:spPr>
            <a:xfrm>
              <a:off x="8654110" y="3857619"/>
              <a:ext cx="292711" cy="446769"/>
            </a:xfrm>
            <a:prstGeom prst="rect">
              <a:avLst/>
            </a:prstGeom>
          </p:spPr>
        </p:pic>
      </p:grpSp>
      <p:pic>
        <p:nvPicPr>
          <p:cNvPr id="62" name="Picture 61"/>
          <p:cNvPicPr>
            <a:picLocks noChangeAspect="1"/>
          </p:cNvPicPr>
          <p:nvPr/>
        </p:nvPicPr>
        <p:blipFill>
          <a:blip r:embed="rId36"/>
          <a:stretch>
            <a:fillRect/>
          </a:stretch>
        </p:blipFill>
        <p:spPr>
          <a:xfrm>
            <a:off x="3323068" y="2132001"/>
            <a:ext cx="1332222" cy="1717084"/>
          </a:xfrm>
          <a:prstGeom prst="rect">
            <a:avLst/>
          </a:prstGeom>
        </p:spPr>
      </p:pic>
      <p:grpSp>
        <p:nvGrpSpPr>
          <p:cNvPr id="63" name="Group 62"/>
          <p:cNvGrpSpPr/>
          <p:nvPr/>
        </p:nvGrpSpPr>
        <p:grpSpPr>
          <a:xfrm>
            <a:off x="2334640" y="1430623"/>
            <a:ext cx="951205" cy="1563845"/>
            <a:chOff x="2334640" y="1430623"/>
            <a:chExt cx="951205" cy="1563845"/>
          </a:xfrm>
        </p:grpSpPr>
        <p:pic>
          <p:nvPicPr>
            <p:cNvPr id="64" name="Picture 63"/>
            <p:cNvPicPr>
              <a:picLocks noChangeAspect="1"/>
            </p:cNvPicPr>
            <p:nvPr/>
          </p:nvPicPr>
          <p:blipFill>
            <a:blip r:embed="rId3"/>
            <a:stretch>
              <a:fillRect/>
            </a:stretch>
          </p:blipFill>
          <p:spPr>
            <a:xfrm>
              <a:off x="2334640" y="1430623"/>
              <a:ext cx="951205" cy="1563845"/>
            </a:xfrm>
            <a:prstGeom prst="rect">
              <a:avLst/>
            </a:prstGeom>
          </p:spPr>
        </p:pic>
        <p:pic>
          <p:nvPicPr>
            <p:cNvPr id="65" name="Picture 64"/>
            <p:cNvPicPr>
              <a:picLocks noChangeAspect="1"/>
            </p:cNvPicPr>
            <p:nvPr/>
          </p:nvPicPr>
          <p:blipFill>
            <a:blip r:embed="rId37"/>
            <a:stretch>
              <a:fillRect/>
            </a:stretch>
          </p:blipFill>
          <p:spPr>
            <a:xfrm>
              <a:off x="2451493" y="2242922"/>
              <a:ext cx="351764" cy="469019"/>
            </a:xfrm>
            <a:prstGeom prst="rect">
              <a:avLst/>
            </a:prstGeom>
          </p:spPr>
        </p:pic>
      </p:grpSp>
    </p:spTree>
    <p:extLst>
      <p:ext uri="{BB962C8B-B14F-4D97-AF65-F5344CB8AC3E}">
        <p14:creationId xmlns:p14="http://schemas.microsoft.com/office/powerpoint/2010/main" val="244321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10" presetClass="entr" presetSubtype="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25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5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75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left)">
                                      <p:cBhvr>
                                        <p:cTn id="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799" y="420508"/>
            <a:ext cx="11079822" cy="957600"/>
          </a:xfrm>
        </p:spPr>
        <p:txBody>
          <a:bodyPr>
            <a:normAutofit/>
          </a:bodyPr>
          <a:lstStyle/>
          <a:p>
            <a:r>
              <a:rPr lang="en-US" dirty="0" smtClean="0">
                <a:solidFill>
                  <a:srgbClr val="92D050"/>
                </a:solidFill>
              </a:rPr>
              <a:t>API Management Service</a:t>
            </a:r>
            <a:endParaRPr lang="en-US" dirty="0">
              <a:solidFill>
                <a:srgbClr val="92D050"/>
              </a:solidFill>
            </a:endParaRPr>
          </a:p>
        </p:txBody>
      </p:sp>
      <p:sp>
        <p:nvSpPr>
          <p:cNvPr id="4" name="Subtitle 3"/>
          <p:cNvSpPr>
            <a:spLocks noGrp="1"/>
          </p:cNvSpPr>
          <p:nvPr>
            <p:ph idx="1"/>
          </p:nvPr>
        </p:nvSpPr>
        <p:spPr>
          <a:xfrm>
            <a:off x="560799" y="1607856"/>
            <a:ext cx="11079822" cy="4419734"/>
          </a:xfrm>
        </p:spPr>
        <p:txBody>
          <a:bodyPr>
            <a:normAutofit/>
          </a:bodyPr>
          <a:lstStyle/>
          <a:p>
            <a:pPr marL="0" lvl="0" indent="0">
              <a:buNone/>
            </a:pPr>
            <a:r>
              <a:rPr lang="en-US" sz="3200" dirty="0" smtClean="0">
                <a:solidFill>
                  <a:srgbClr val="92D050"/>
                </a:solidFill>
                <a:sym typeface="Wingdings" panose="05000000000000000000" pitchFamily="2" charset="2"/>
              </a:rPr>
              <a:t> </a:t>
            </a:r>
            <a:r>
              <a:rPr lang="en-US" sz="3200" dirty="0" smtClean="0"/>
              <a:t>Throttle</a:t>
            </a:r>
            <a:r>
              <a:rPr lang="en-US" sz="3200" dirty="0"/>
              <a:t>, rate limit and quota </a:t>
            </a:r>
            <a:r>
              <a:rPr lang="en-US" sz="3200" dirty="0" smtClean="0"/>
              <a:t>Web APIs </a:t>
            </a:r>
            <a:endParaRPr lang="en-US" sz="3200" dirty="0"/>
          </a:p>
          <a:p>
            <a:pPr marL="0" lvl="0" indent="0">
              <a:buNone/>
            </a:pPr>
            <a:r>
              <a:rPr lang="en-US" sz="3200" dirty="0">
                <a:solidFill>
                  <a:srgbClr val="92D050"/>
                </a:solidFill>
                <a:sym typeface="Wingdings" panose="05000000000000000000" pitchFamily="2" charset="2"/>
              </a:rPr>
              <a:t> </a:t>
            </a:r>
            <a:r>
              <a:rPr lang="en-US" sz="3200" dirty="0" smtClean="0"/>
              <a:t>Gain analytics on </a:t>
            </a:r>
            <a:r>
              <a:rPr lang="en-US" sz="3200" dirty="0"/>
              <a:t>how </a:t>
            </a:r>
            <a:r>
              <a:rPr lang="en-US" sz="3200" dirty="0" smtClean="0"/>
              <a:t>APIs </a:t>
            </a:r>
            <a:r>
              <a:rPr lang="en-US" sz="3200" dirty="0"/>
              <a:t>are being used and by whom </a:t>
            </a:r>
          </a:p>
          <a:p>
            <a:pPr marL="0" lvl="0" indent="0">
              <a:buNone/>
            </a:pPr>
            <a:r>
              <a:rPr lang="en-US" sz="3200" dirty="0">
                <a:solidFill>
                  <a:srgbClr val="92D050"/>
                </a:solidFill>
                <a:sym typeface="Wingdings" panose="05000000000000000000" pitchFamily="2" charset="2"/>
              </a:rPr>
              <a:t> </a:t>
            </a:r>
            <a:r>
              <a:rPr lang="en-US" sz="3200" dirty="0" smtClean="0"/>
              <a:t>Secure APIs </a:t>
            </a:r>
            <a:r>
              <a:rPr lang="en-US" sz="3200" dirty="0"/>
              <a:t>using </a:t>
            </a:r>
            <a:r>
              <a:rPr lang="en-US" sz="3200" dirty="0" err="1"/>
              <a:t>OAuth</a:t>
            </a:r>
            <a:r>
              <a:rPr lang="en-US" sz="3200" dirty="0"/>
              <a:t> or key-based access </a:t>
            </a:r>
          </a:p>
          <a:p>
            <a:pPr marL="0" lvl="0" indent="0">
              <a:buNone/>
            </a:pPr>
            <a:r>
              <a:rPr lang="en-US" sz="3200" dirty="0">
                <a:solidFill>
                  <a:srgbClr val="92D050"/>
                </a:solidFill>
                <a:sym typeface="Wingdings" panose="05000000000000000000" pitchFamily="2" charset="2"/>
              </a:rPr>
              <a:t> </a:t>
            </a:r>
            <a:r>
              <a:rPr lang="en-US" sz="3200" dirty="0" smtClean="0"/>
              <a:t>Track </a:t>
            </a:r>
            <a:r>
              <a:rPr lang="en-US" sz="3200" dirty="0"/>
              <a:t>the health of </a:t>
            </a:r>
            <a:r>
              <a:rPr lang="en-US" sz="3200" dirty="0" smtClean="0"/>
              <a:t>APIs </a:t>
            </a:r>
            <a:r>
              <a:rPr lang="en-US" sz="3200" dirty="0"/>
              <a:t>and quickly identify errors </a:t>
            </a:r>
          </a:p>
          <a:p>
            <a:pPr marL="0" lvl="0" indent="0">
              <a:buNone/>
            </a:pPr>
            <a:r>
              <a:rPr lang="en-US" sz="3200" dirty="0">
                <a:solidFill>
                  <a:srgbClr val="92D050"/>
                </a:solidFill>
                <a:sym typeface="Wingdings" panose="05000000000000000000" pitchFamily="2" charset="2"/>
              </a:rPr>
              <a:t> </a:t>
            </a:r>
            <a:r>
              <a:rPr lang="en-US" sz="3200" dirty="0" smtClean="0"/>
              <a:t>Easily </a:t>
            </a:r>
            <a:r>
              <a:rPr lang="en-US" sz="3200" dirty="0"/>
              <a:t>expose </a:t>
            </a:r>
            <a:r>
              <a:rPr lang="en-US" sz="3200" dirty="0" smtClean="0"/>
              <a:t>developer </a:t>
            </a:r>
            <a:r>
              <a:rPr lang="en-US" sz="3200" dirty="0"/>
              <a:t>portal for </a:t>
            </a:r>
            <a:r>
              <a:rPr lang="en-US" sz="3200" dirty="0" smtClean="0"/>
              <a:t>APIs</a:t>
            </a:r>
            <a:endParaRPr lang="en-US" sz="1400" dirty="0" smtClean="0">
              <a:latin typeface="+mj-lt"/>
              <a:sym typeface="Wingdings" panose="05000000000000000000" pitchFamily="2" charset="2"/>
            </a:endParaRPr>
          </a:p>
        </p:txBody>
      </p:sp>
    </p:spTree>
    <p:extLst>
      <p:ext uri="{BB962C8B-B14F-4D97-AF65-F5344CB8AC3E}">
        <p14:creationId xmlns:p14="http://schemas.microsoft.com/office/powerpoint/2010/main" val="414256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704254"/>
            <a:ext cx="11034445" cy="2387600"/>
          </a:xfrm>
        </p:spPr>
        <p:txBody>
          <a:bodyPr>
            <a:normAutofit/>
          </a:bodyPr>
          <a:lstStyle/>
          <a:p>
            <a:r>
              <a:rPr lang="en-US" sz="6600" dirty="0" smtClean="0">
                <a:solidFill>
                  <a:schemeClr val="bg1"/>
                </a:solidFill>
              </a:rPr>
              <a:t>Demo: Mobile in Action</a:t>
            </a:r>
            <a:endParaRPr lang="en-US" sz="6600" dirty="0">
              <a:solidFill>
                <a:schemeClr val="bg1"/>
              </a:solidFill>
            </a:endParaRPr>
          </a:p>
        </p:txBody>
      </p:sp>
    </p:spTree>
    <p:extLst>
      <p:ext uri="{BB962C8B-B14F-4D97-AF65-F5344CB8AC3E}">
        <p14:creationId xmlns:p14="http://schemas.microsoft.com/office/powerpoint/2010/main" val="235451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Data</a:t>
            </a:r>
            <a:endParaRPr lang="en-US" dirty="0">
              <a:solidFill>
                <a:schemeClr val="bg1"/>
              </a:solidFill>
            </a:endParaRPr>
          </a:p>
        </p:txBody>
      </p:sp>
    </p:spTree>
    <p:extLst>
      <p:ext uri="{BB962C8B-B14F-4D97-AF65-F5344CB8AC3E}">
        <p14:creationId xmlns:p14="http://schemas.microsoft.com/office/powerpoint/2010/main" val="2540482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Bracket 4"/>
          <p:cNvSpPr/>
          <p:nvPr/>
        </p:nvSpPr>
        <p:spPr>
          <a:xfrm>
            <a:off x="7453745" y="2621617"/>
            <a:ext cx="332510" cy="2567709"/>
          </a:xfrm>
          <a:prstGeom prst="rightBracket">
            <a:avLst>
              <a:gd name="adj" fmla="val 0"/>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 name="Group 7"/>
          <p:cNvGrpSpPr/>
          <p:nvPr/>
        </p:nvGrpSpPr>
        <p:grpSpPr>
          <a:xfrm>
            <a:off x="5334473" y="2748165"/>
            <a:ext cx="1578472" cy="2293385"/>
            <a:chOff x="5316000" y="2748165"/>
            <a:chExt cx="1578472" cy="2293385"/>
          </a:xfrm>
        </p:grpSpPr>
        <p:pic>
          <p:nvPicPr>
            <p:cNvPr id="4" name="Picture 3"/>
            <p:cNvPicPr>
              <a:picLocks noChangeAspect="1"/>
            </p:cNvPicPr>
            <p:nvPr/>
          </p:nvPicPr>
          <p:blipFill>
            <a:blip r:embed="rId2"/>
            <a:stretch>
              <a:fillRect/>
            </a:stretch>
          </p:blipFill>
          <p:spPr>
            <a:xfrm>
              <a:off x="5316000" y="2748165"/>
              <a:ext cx="1578472" cy="2293385"/>
            </a:xfrm>
            <a:prstGeom prst="rect">
              <a:avLst/>
            </a:prstGeom>
          </p:spPr>
        </p:pic>
        <p:sp>
          <p:nvSpPr>
            <p:cNvPr id="7" name="TextBox 6"/>
            <p:cNvSpPr txBox="1"/>
            <p:nvPr/>
          </p:nvSpPr>
          <p:spPr>
            <a:xfrm>
              <a:off x="5440217" y="3896237"/>
              <a:ext cx="1254991" cy="646331"/>
            </a:xfrm>
            <a:prstGeom prst="rect">
              <a:avLst/>
            </a:prstGeom>
            <a:noFill/>
          </p:spPr>
          <p:txBody>
            <a:bodyPr wrap="square" rtlCol="0">
              <a:spAutoFit/>
            </a:bodyPr>
            <a:lstStyle/>
            <a:p>
              <a:pPr algn="ctr"/>
              <a:r>
                <a:rPr lang="en-US" sz="3600" dirty="0" smtClean="0">
                  <a:solidFill>
                    <a:schemeClr val="tx2"/>
                  </a:solidFill>
                  <a:latin typeface="Segoe UI Semibold" panose="020B0702040204020203" pitchFamily="34" charset="0"/>
                  <a:cs typeface="Segoe UI Semibold" panose="020B0702040204020203" pitchFamily="34" charset="0"/>
                </a:rPr>
                <a:t>SQL</a:t>
              </a:r>
              <a:endParaRPr lang="en-US" sz="3600" dirty="0">
                <a:solidFill>
                  <a:schemeClr val="tx2"/>
                </a:solidFill>
                <a:latin typeface="Segoe UI Semibold" panose="020B0702040204020203" pitchFamily="34" charset="0"/>
                <a:cs typeface="Segoe UI Semibold" panose="020B0702040204020203" pitchFamily="34" charset="0"/>
              </a:endParaRPr>
            </a:p>
          </p:txBody>
        </p:sp>
      </p:grpSp>
      <p:grpSp>
        <p:nvGrpSpPr>
          <p:cNvPr id="13" name="Group 12"/>
          <p:cNvGrpSpPr/>
          <p:nvPr/>
        </p:nvGrpSpPr>
        <p:grpSpPr>
          <a:xfrm>
            <a:off x="4187407" y="106811"/>
            <a:ext cx="3889796" cy="5651540"/>
            <a:chOff x="5316000" y="2748165"/>
            <a:chExt cx="1578472" cy="2293385"/>
          </a:xfrm>
        </p:grpSpPr>
        <p:pic>
          <p:nvPicPr>
            <p:cNvPr id="14" name="Picture 13"/>
            <p:cNvPicPr>
              <a:picLocks noChangeAspect="1"/>
            </p:cNvPicPr>
            <p:nvPr/>
          </p:nvPicPr>
          <p:blipFill>
            <a:blip r:embed="rId2"/>
            <a:stretch>
              <a:fillRect/>
            </a:stretch>
          </p:blipFill>
          <p:spPr>
            <a:xfrm>
              <a:off x="5316000" y="2748165"/>
              <a:ext cx="1578472" cy="2293385"/>
            </a:xfrm>
            <a:prstGeom prst="rect">
              <a:avLst/>
            </a:prstGeom>
          </p:spPr>
        </p:pic>
        <p:sp>
          <p:nvSpPr>
            <p:cNvPr id="15" name="TextBox 14"/>
            <p:cNvSpPr txBox="1"/>
            <p:nvPr/>
          </p:nvSpPr>
          <p:spPr>
            <a:xfrm>
              <a:off x="5440217" y="3896237"/>
              <a:ext cx="1254991" cy="587007"/>
            </a:xfrm>
            <a:prstGeom prst="rect">
              <a:avLst/>
            </a:prstGeom>
            <a:noFill/>
          </p:spPr>
          <p:txBody>
            <a:bodyPr wrap="square" rtlCol="0">
              <a:spAutoFit/>
            </a:bodyPr>
            <a:lstStyle/>
            <a:p>
              <a:pPr algn="ctr"/>
              <a:r>
                <a:rPr lang="en-US" sz="8800" dirty="0" smtClean="0">
                  <a:solidFill>
                    <a:schemeClr val="tx2"/>
                  </a:solidFill>
                  <a:latin typeface="Segoe UI Semibold" panose="020B0702040204020203" pitchFamily="34" charset="0"/>
                  <a:cs typeface="Segoe UI Semibold" panose="020B0702040204020203" pitchFamily="34" charset="0"/>
                </a:rPr>
                <a:t>SQL</a:t>
              </a:r>
              <a:endParaRPr lang="en-US" sz="8800" dirty="0">
                <a:solidFill>
                  <a:schemeClr val="tx2"/>
                </a:solidFill>
                <a:latin typeface="Segoe UI Semibold" panose="020B0702040204020203" pitchFamily="34" charset="0"/>
                <a:cs typeface="Segoe UI Semibold" panose="020B0702040204020203" pitchFamily="34" charset="0"/>
              </a:endParaRPr>
            </a:p>
          </p:txBody>
        </p:sp>
      </p:grpSp>
      <p:sp>
        <p:nvSpPr>
          <p:cNvPr id="17" name="TextBox 16"/>
          <p:cNvSpPr txBox="1"/>
          <p:nvPr/>
        </p:nvSpPr>
        <p:spPr>
          <a:xfrm>
            <a:off x="8918164" y="2932581"/>
            <a:ext cx="2789381" cy="1015663"/>
          </a:xfrm>
          <a:prstGeom prst="rect">
            <a:avLst/>
          </a:prstGeom>
          <a:noFill/>
        </p:spPr>
        <p:txBody>
          <a:bodyPr wrap="square" rtlCol="0">
            <a:spAutoFit/>
          </a:bodyPr>
          <a:lstStyle/>
          <a:p>
            <a:r>
              <a:rPr lang="en-US" sz="6000" dirty="0" smtClean="0">
                <a:solidFill>
                  <a:srgbClr val="00B0F0"/>
                </a:solidFill>
                <a:latin typeface="Segoe UI Light" panose="020B0502040204020203" pitchFamily="34" charset="0"/>
                <a:cs typeface="Segoe UI Light" panose="020B0502040204020203" pitchFamily="34" charset="0"/>
              </a:rPr>
              <a:t>500 GB</a:t>
            </a:r>
            <a:endParaRPr lang="en-US" sz="6000" dirty="0">
              <a:solidFill>
                <a:srgbClr val="00B0F0"/>
              </a:solidFill>
              <a:latin typeface="Segoe UI Light" panose="020B0502040204020203" pitchFamily="34" charset="0"/>
              <a:cs typeface="Segoe UI Light" panose="020B0502040204020203" pitchFamily="34" charset="0"/>
            </a:endParaRPr>
          </a:p>
        </p:txBody>
      </p:sp>
      <p:sp>
        <p:nvSpPr>
          <p:cNvPr id="18" name="TextBox 17"/>
          <p:cNvSpPr txBox="1"/>
          <p:nvPr/>
        </p:nvSpPr>
        <p:spPr>
          <a:xfrm>
            <a:off x="335667" y="2314574"/>
            <a:ext cx="3680748" cy="2554545"/>
          </a:xfrm>
          <a:prstGeom prst="rect">
            <a:avLst/>
          </a:prstGeom>
          <a:noFill/>
        </p:spPr>
        <p:txBody>
          <a:bodyPr wrap="square" rtlCol="0">
            <a:spAutoFit/>
          </a:bodyPr>
          <a:lstStyle/>
          <a:p>
            <a:r>
              <a:rPr lang="en-US" sz="4000" dirty="0" smtClean="0">
                <a:solidFill>
                  <a:srgbClr val="92D050"/>
                </a:solidFill>
                <a:latin typeface="Segoe UI Light" panose="020B0502040204020203" pitchFamily="34" charset="0"/>
                <a:cs typeface="Segoe UI Light" panose="020B0502040204020203" pitchFamily="34" charset="0"/>
              </a:rPr>
              <a:t>New</a:t>
            </a:r>
          </a:p>
          <a:p>
            <a:r>
              <a:rPr lang="en-US" sz="7200" dirty="0" smtClean="0">
                <a:solidFill>
                  <a:schemeClr val="bg1"/>
                </a:solidFill>
                <a:latin typeface="Segoe UI Light" panose="020B0502040204020203" pitchFamily="34" charset="0"/>
                <a:cs typeface="Segoe UI Light" panose="020B0502040204020203" pitchFamily="34" charset="0"/>
              </a:rPr>
              <a:t>99.99%</a:t>
            </a:r>
            <a:br>
              <a:rPr lang="en-US" sz="7200" dirty="0" smtClean="0">
                <a:solidFill>
                  <a:schemeClr val="bg1"/>
                </a:solidFill>
                <a:latin typeface="Segoe UI Light" panose="020B0502040204020203" pitchFamily="34" charset="0"/>
                <a:cs typeface="Segoe UI Light" panose="020B0502040204020203" pitchFamily="34" charset="0"/>
              </a:rPr>
            </a:br>
            <a:r>
              <a:rPr lang="en-US" sz="4400" dirty="0" smtClean="0">
                <a:solidFill>
                  <a:schemeClr val="bg1"/>
                </a:solidFill>
                <a:latin typeface="Segoe UI Light" panose="020B0502040204020203" pitchFamily="34" charset="0"/>
                <a:cs typeface="Segoe UI Light" panose="020B0502040204020203" pitchFamily="34" charset="0"/>
              </a:rPr>
              <a:t>SLA</a:t>
            </a:r>
          </a:p>
        </p:txBody>
      </p:sp>
    </p:spTree>
    <p:extLst>
      <p:ext uri="{BB962C8B-B14F-4D97-AF65-F5344CB8AC3E}">
        <p14:creationId xmlns:p14="http://schemas.microsoft.com/office/powerpoint/2010/main" val="217071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4223" y="5430829"/>
            <a:ext cx="5627910" cy="707886"/>
          </a:xfrm>
          <a:prstGeom prst="rect">
            <a:avLst/>
          </a:prstGeom>
          <a:noFill/>
        </p:spPr>
        <p:txBody>
          <a:bodyPr wrap="square" rtlCol="0">
            <a:spAutoFit/>
          </a:bodyPr>
          <a:lstStyle/>
          <a:p>
            <a:r>
              <a:rPr lang="en-US" sz="4000" dirty="0" smtClean="0">
                <a:solidFill>
                  <a:schemeClr val="bg1"/>
                </a:solidFill>
                <a:latin typeface="Segoe UI Light" panose="020B0502040204020203" pitchFamily="34" charset="0"/>
                <a:cs typeface="Segoe UI Light" panose="020B0502040204020203" pitchFamily="34" charset="0"/>
              </a:rPr>
              <a:t>Self service restore</a:t>
            </a:r>
            <a:endParaRPr lang="en-US" sz="4000" dirty="0">
              <a:solidFill>
                <a:schemeClr val="bg1"/>
              </a:solidFill>
              <a:latin typeface="Segoe UI Light" panose="020B0502040204020203" pitchFamily="34" charset="0"/>
              <a:cs typeface="Segoe UI Light" panose="020B0502040204020203" pitchFamily="34" charset="0"/>
            </a:endParaRPr>
          </a:p>
        </p:txBody>
      </p:sp>
      <p:grpSp>
        <p:nvGrpSpPr>
          <p:cNvPr id="4" name="Group 3"/>
          <p:cNvGrpSpPr/>
          <p:nvPr/>
        </p:nvGrpSpPr>
        <p:grpSpPr>
          <a:xfrm>
            <a:off x="5334473" y="2748165"/>
            <a:ext cx="1578472" cy="2293385"/>
            <a:chOff x="5316000" y="2748165"/>
            <a:chExt cx="1578472" cy="2293385"/>
          </a:xfrm>
        </p:grpSpPr>
        <p:pic>
          <p:nvPicPr>
            <p:cNvPr id="5" name="Picture 4"/>
            <p:cNvPicPr>
              <a:picLocks noChangeAspect="1"/>
            </p:cNvPicPr>
            <p:nvPr/>
          </p:nvPicPr>
          <p:blipFill>
            <a:blip r:embed="rId2"/>
            <a:stretch>
              <a:fillRect/>
            </a:stretch>
          </p:blipFill>
          <p:spPr>
            <a:xfrm>
              <a:off x="5316000" y="2748165"/>
              <a:ext cx="1578472" cy="2293385"/>
            </a:xfrm>
            <a:prstGeom prst="rect">
              <a:avLst/>
            </a:prstGeom>
          </p:spPr>
        </p:pic>
        <p:sp>
          <p:nvSpPr>
            <p:cNvPr id="6" name="TextBox 5"/>
            <p:cNvSpPr txBox="1"/>
            <p:nvPr/>
          </p:nvSpPr>
          <p:spPr>
            <a:xfrm>
              <a:off x="5440217" y="3896237"/>
              <a:ext cx="1254991" cy="646331"/>
            </a:xfrm>
            <a:prstGeom prst="rect">
              <a:avLst/>
            </a:prstGeom>
            <a:noFill/>
          </p:spPr>
          <p:txBody>
            <a:bodyPr wrap="square" rtlCol="0">
              <a:spAutoFit/>
            </a:bodyPr>
            <a:lstStyle/>
            <a:p>
              <a:pPr algn="ctr"/>
              <a:r>
                <a:rPr lang="en-US" sz="3600" dirty="0" smtClean="0">
                  <a:solidFill>
                    <a:schemeClr val="tx2"/>
                  </a:solidFill>
                  <a:latin typeface="Segoe UI Semibold" panose="020B0702040204020203" pitchFamily="34" charset="0"/>
                  <a:cs typeface="Segoe UI Semibold" panose="020B0702040204020203" pitchFamily="34" charset="0"/>
                </a:rPr>
                <a:t>SQL</a:t>
              </a:r>
              <a:endParaRPr lang="en-US" sz="3600" dirty="0">
                <a:solidFill>
                  <a:schemeClr val="tx2"/>
                </a:solidFill>
                <a:latin typeface="Segoe UI Semibold" panose="020B0702040204020203" pitchFamily="34" charset="0"/>
                <a:cs typeface="Segoe UI Semibold" panose="020B0702040204020203" pitchFamily="34" charset="0"/>
              </a:endParaRPr>
            </a:p>
          </p:txBody>
        </p:sp>
      </p:grpSp>
      <p:pic>
        <p:nvPicPr>
          <p:cNvPr id="8" name="Picture 7"/>
          <p:cNvPicPr>
            <a:picLocks noChangeAspect="1"/>
          </p:cNvPicPr>
          <p:nvPr/>
        </p:nvPicPr>
        <p:blipFill>
          <a:blip r:embed="rId3"/>
          <a:stretch>
            <a:fillRect/>
          </a:stretch>
        </p:blipFill>
        <p:spPr>
          <a:xfrm>
            <a:off x="7306235" y="3115976"/>
            <a:ext cx="1523439" cy="1239408"/>
          </a:xfrm>
          <a:prstGeom prst="rect">
            <a:avLst/>
          </a:prstGeom>
        </p:spPr>
      </p:pic>
      <p:pic>
        <p:nvPicPr>
          <p:cNvPr id="9" name="Picture 8"/>
          <p:cNvPicPr>
            <a:picLocks noChangeAspect="1"/>
          </p:cNvPicPr>
          <p:nvPr/>
        </p:nvPicPr>
        <p:blipFill>
          <a:blip r:embed="rId4"/>
          <a:stretch>
            <a:fillRect/>
          </a:stretch>
        </p:blipFill>
        <p:spPr>
          <a:xfrm>
            <a:off x="7306235" y="3115976"/>
            <a:ext cx="1523439" cy="1239408"/>
          </a:xfrm>
          <a:prstGeom prst="rect">
            <a:avLst/>
          </a:prstGeom>
        </p:spPr>
      </p:pic>
      <p:pic>
        <p:nvPicPr>
          <p:cNvPr id="45" name="Picture 44"/>
          <p:cNvPicPr>
            <a:picLocks noChangeAspect="1"/>
          </p:cNvPicPr>
          <p:nvPr/>
        </p:nvPicPr>
        <p:blipFill>
          <a:blip r:embed="rId5"/>
          <a:stretch>
            <a:fillRect/>
          </a:stretch>
        </p:blipFill>
        <p:spPr>
          <a:xfrm>
            <a:off x="5458691" y="2840477"/>
            <a:ext cx="1327698" cy="666481"/>
          </a:xfrm>
          <a:prstGeom prst="rect">
            <a:avLst/>
          </a:prstGeom>
        </p:spPr>
      </p:pic>
      <p:sp>
        <p:nvSpPr>
          <p:cNvPr id="2" name="Rectangle 1"/>
          <p:cNvSpPr/>
          <p:nvPr/>
        </p:nvSpPr>
        <p:spPr>
          <a:xfrm>
            <a:off x="670016" y="2905362"/>
            <a:ext cx="4204138" cy="1660635"/>
          </a:xfrm>
          <a:prstGeom prst="rect">
            <a:avLst/>
          </a:prstGeom>
          <a:solidFill>
            <a:srgbClr val="081C23"/>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en-US" dirty="0" smtClean="0"/>
              <a:t>DELETE FROM</a:t>
            </a:r>
          </a:p>
          <a:p>
            <a:r>
              <a:rPr lang="en-US" dirty="0" err="1" smtClean="0"/>
              <a:t>Sales.SalesPersonQuotaHistory</a:t>
            </a:r>
            <a:r>
              <a:rPr lang="en-US" dirty="0" smtClean="0"/>
              <a:t>; </a:t>
            </a:r>
            <a:br>
              <a:rPr lang="en-US" dirty="0" smtClean="0"/>
            </a:br>
            <a:r>
              <a:rPr lang="en-US" dirty="0" smtClean="0"/>
              <a:t>GO</a:t>
            </a:r>
          </a:p>
        </p:txBody>
      </p:sp>
    </p:spTree>
    <p:extLst>
      <p:ext uri="{BB962C8B-B14F-4D97-AF65-F5344CB8AC3E}">
        <p14:creationId xmlns:p14="http://schemas.microsoft.com/office/powerpoint/2010/main" val="220419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500"/>
                            </p:stCondLst>
                            <p:childTnLst>
                              <p:par>
                                <p:cTn id="14" presetID="10" presetClass="entr" presetSubtype="0" fill="hold" nodeType="afterEffect">
                                  <p:stCondLst>
                                    <p:cond delay="10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xit" presetSubtype="0" fill="hold" nodeType="withEffect">
                                  <p:stCondLst>
                                    <p:cond delay="100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34473" y="2748165"/>
            <a:ext cx="1578472" cy="2293385"/>
            <a:chOff x="5316000" y="2748165"/>
            <a:chExt cx="1578472" cy="2293385"/>
          </a:xfrm>
        </p:grpSpPr>
        <p:pic>
          <p:nvPicPr>
            <p:cNvPr id="5" name="Picture 4"/>
            <p:cNvPicPr>
              <a:picLocks noChangeAspect="1"/>
            </p:cNvPicPr>
            <p:nvPr/>
          </p:nvPicPr>
          <p:blipFill>
            <a:blip r:embed="rId2"/>
            <a:stretch>
              <a:fillRect/>
            </a:stretch>
          </p:blipFill>
          <p:spPr>
            <a:xfrm>
              <a:off x="5316000" y="2748165"/>
              <a:ext cx="1578472" cy="2293385"/>
            </a:xfrm>
            <a:prstGeom prst="rect">
              <a:avLst/>
            </a:prstGeom>
          </p:spPr>
        </p:pic>
        <p:sp>
          <p:nvSpPr>
            <p:cNvPr id="6" name="TextBox 5"/>
            <p:cNvSpPr txBox="1"/>
            <p:nvPr/>
          </p:nvSpPr>
          <p:spPr>
            <a:xfrm>
              <a:off x="5440217" y="3896237"/>
              <a:ext cx="1254991" cy="646331"/>
            </a:xfrm>
            <a:prstGeom prst="rect">
              <a:avLst/>
            </a:prstGeom>
            <a:noFill/>
          </p:spPr>
          <p:txBody>
            <a:bodyPr wrap="square" rtlCol="0">
              <a:spAutoFit/>
            </a:bodyPr>
            <a:lstStyle/>
            <a:p>
              <a:pPr algn="ctr"/>
              <a:r>
                <a:rPr lang="en-US" sz="3600" dirty="0" smtClean="0">
                  <a:solidFill>
                    <a:schemeClr val="tx2"/>
                  </a:solidFill>
                  <a:latin typeface="Segoe UI Semibold" panose="020B0702040204020203" pitchFamily="34" charset="0"/>
                  <a:cs typeface="Segoe UI Semibold" panose="020B0702040204020203" pitchFamily="34" charset="0"/>
                </a:rPr>
                <a:t>SQL</a:t>
              </a:r>
              <a:endParaRPr lang="en-US" sz="3600" dirty="0">
                <a:solidFill>
                  <a:schemeClr val="tx2"/>
                </a:solidFill>
                <a:latin typeface="Segoe UI Semibold" panose="020B0702040204020203" pitchFamily="34" charset="0"/>
                <a:cs typeface="Segoe UI Semibold" panose="020B0702040204020203" pitchFamily="34" charset="0"/>
              </a:endParaRPr>
            </a:p>
          </p:txBody>
        </p:sp>
      </p:grpSp>
      <p:pic>
        <p:nvPicPr>
          <p:cNvPr id="11" name="Picture 10"/>
          <p:cNvPicPr>
            <a:picLocks noChangeAspect="1"/>
          </p:cNvPicPr>
          <p:nvPr/>
        </p:nvPicPr>
        <p:blipFill>
          <a:blip r:embed="rId3"/>
          <a:stretch>
            <a:fillRect/>
          </a:stretch>
        </p:blipFill>
        <p:spPr>
          <a:xfrm>
            <a:off x="5466720" y="2840477"/>
            <a:ext cx="1310445" cy="658765"/>
          </a:xfrm>
          <a:prstGeom prst="rect">
            <a:avLst/>
          </a:prstGeom>
        </p:spPr>
      </p:pic>
      <p:pic>
        <p:nvPicPr>
          <p:cNvPr id="12" name="Picture 11"/>
          <p:cNvPicPr>
            <a:picLocks noChangeAspect="1"/>
          </p:cNvPicPr>
          <p:nvPr/>
        </p:nvPicPr>
        <p:blipFill>
          <a:blip r:embed="rId4"/>
          <a:stretch>
            <a:fillRect/>
          </a:stretch>
        </p:blipFill>
        <p:spPr>
          <a:xfrm>
            <a:off x="5464092" y="2840478"/>
            <a:ext cx="1322297" cy="664722"/>
          </a:xfrm>
          <a:prstGeom prst="rect">
            <a:avLst/>
          </a:prstGeom>
        </p:spPr>
      </p:pic>
      <p:pic>
        <p:nvPicPr>
          <p:cNvPr id="14" name="Picture 13"/>
          <p:cNvPicPr>
            <a:picLocks noChangeAspect="1"/>
          </p:cNvPicPr>
          <p:nvPr/>
        </p:nvPicPr>
        <p:blipFill>
          <a:blip r:embed="rId5"/>
          <a:stretch>
            <a:fillRect/>
          </a:stretch>
        </p:blipFill>
        <p:spPr>
          <a:xfrm>
            <a:off x="0" y="962"/>
            <a:ext cx="12192000" cy="1406769"/>
          </a:xfrm>
          <a:prstGeom prst="rect">
            <a:avLst/>
          </a:prstGeom>
        </p:spPr>
      </p:pic>
      <p:grpSp>
        <p:nvGrpSpPr>
          <p:cNvPr id="41" name="Group 40"/>
          <p:cNvGrpSpPr/>
          <p:nvPr/>
        </p:nvGrpSpPr>
        <p:grpSpPr>
          <a:xfrm>
            <a:off x="1120140" y="176564"/>
            <a:ext cx="16174934" cy="756634"/>
            <a:chOff x="911853" y="215476"/>
            <a:chExt cx="16174934" cy="756634"/>
          </a:xfrm>
        </p:grpSpPr>
        <p:pic>
          <p:nvPicPr>
            <p:cNvPr id="18" name="Picture 17"/>
            <p:cNvPicPr>
              <a:picLocks noChangeAspect="1"/>
            </p:cNvPicPr>
            <p:nvPr/>
          </p:nvPicPr>
          <p:blipFill>
            <a:blip r:embed="rId6"/>
            <a:stretch>
              <a:fillRect/>
            </a:stretch>
          </p:blipFill>
          <p:spPr>
            <a:xfrm>
              <a:off x="911853" y="215476"/>
              <a:ext cx="641702" cy="756634"/>
            </a:xfrm>
            <a:prstGeom prst="rect">
              <a:avLst/>
            </a:prstGeom>
          </p:spPr>
        </p:pic>
        <p:pic>
          <p:nvPicPr>
            <p:cNvPr id="19" name="Picture 18"/>
            <p:cNvPicPr>
              <a:picLocks noChangeAspect="1"/>
            </p:cNvPicPr>
            <p:nvPr/>
          </p:nvPicPr>
          <p:blipFill>
            <a:blip r:embed="rId6"/>
            <a:stretch>
              <a:fillRect/>
            </a:stretch>
          </p:blipFill>
          <p:spPr>
            <a:xfrm>
              <a:off x="1617909" y="215476"/>
              <a:ext cx="641702" cy="756634"/>
            </a:xfrm>
            <a:prstGeom prst="rect">
              <a:avLst/>
            </a:prstGeom>
          </p:spPr>
        </p:pic>
        <p:pic>
          <p:nvPicPr>
            <p:cNvPr id="20" name="Picture 19"/>
            <p:cNvPicPr>
              <a:picLocks noChangeAspect="1"/>
            </p:cNvPicPr>
            <p:nvPr/>
          </p:nvPicPr>
          <p:blipFill>
            <a:blip r:embed="rId6"/>
            <a:stretch>
              <a:fillRect/>
            </a:stretch>
          </p:blipFill>
          <p:spPr>
            <a:xfrm>
              <a:off x="2323965" y="215476"/>
              <a:ext cx="641702" cy="756634"/>
            </a:xfrm>
            <a:prstGeom prst="rect">
              <a:avLst/>
            </a:prstGeom>
          </p:spPr>
        </p:pic>
        <p:pic>
          <p:nvPicPr>
            <p:cNvPr id="21" name="Picture 20"/>
            <p:cNvPicPr>
              <a:picLocks noChangeAspect="1"/>
            </p:cNvPicPr>
            <p:nvPr/>
          </p:nvPicPr>
          <p:blipFill>
            <a:blip r:embed="rId6"/>
            <a:stretch>
              <a:fillRect/>
            </a:stretch>
          </p:blipFill>
          <p:spPr>
            <a:xfrm>
              <a:off x="3030021" y="215476"/>
              <a:ext cx="641702" cy="756634"/>
            </a:xfrm>
            <a:prstGeom prst="rect">
              <a:avLst/>
            </a:prstGeom>
          </p:spPr>
        </p:pic>
        <p:pic>
          <p:nvPicPr>
            <p:cNvPr id="22" name="Picture 21"/>
            <p:cNvPicPr>
              <a:picLocks noChangeAspect="1"/>
            </p:cNvPicPr>
            <p:nvPr/>
          </p:nvPicPr>
          <p:blipFill>
            <a:blip r:embed="rId6"/>
            <a:stretch>
              <a:fillRect/>
            </a:stretch>
          </p:blipFill>
          <p:spPr>
            <a:xfrm>
              <a:off x="3736077" y="215476"/>
              <a:ext cx="641702" cy="756634"/>
            </a:xfrm>
            <a:prstGeom prst="rect">
              <a:avLst/>
            </a:prstGeom>
          </p:spPr>
        </p:pic>
        <p:pic>
          <p:nvPicPr>
            <p:cNvPr id="23" name="Picture 22"/>
            <p:cNvPicPr>
              <a:picLocks noChangeAspect="1"/>
            </p:cNvPicPr>
            <p:nvPr/>
          </p:nvPicPr>
          <p:blipFill>
            <a:blip r:embed="rId6"/>
            <a:stretch>
              <a:fillRect/>
            </a:stretch>
          </p:blipFill>
          <p:spPr>
            <a:xfrm>
              <a:off x="4442133" y="215476"/>
              <a:ext cx="641702" cy="756634"/>
            </a:xfrm>
            <a:prstGeom prst="rect">
              <a:avLst/>
            </a:prstGeom>
          </p:spPr>
        </p:pic>
        <p:pic>
          <p:nvPicPr>
            <p:cNvPr id="24" name="Picture 23"/>
            <p:cNvPicPr>
              <a:picLocks noChangeAspect="1"/>
            </p:cNvPicPr>
            <p:nvPr/>
          </p:nvPicPr>
          <p:blipFill>
            <a:blip r:embed="rId6"/>
            <a:stretch>
              <a:fillRect/>
            </a:stretch>
          </p:blipFill>
          <p:spPr>
            <a:xfrm>
              <a:off x="5148189" y="215476"/>
              <a:ext cx="641702" cy="756634"/>
            </a:xfrm>
            <a:prstGeom prst="rect">
              <a:avLst/>
            </a:prstGeom>
          </p:spPr>
        </p:pic>
        <p:pic>
          <p:nvPicPr>
            <p:cNvPr id="25" name="Picture 24"/>
            <p:cNvPicPr>
              <a:picLocks noChangeAspect="1"/>
            </p:cNvPicPr>
            <p:nvPr/>
          </p:nvPicPr>
          <p:blipFill>
            <a:blip r:embed="rId6"/>
            <a:stretch>
              <a:fillRect/>
            </a:stretch>
          </p:blipFill>
          <p:spPr>
            <a:xfrm>
              <a:off x="5854245" y="215476"/>
              <a:ext cx="641702" cy="756634"/>
            </a:xfrm>
            <a:prstGeom prst="rect">
              <a:avLst/>
            </a:prstGeom>
          </p:spPr>
        </p:pic>
        <p:pic>
          <p:nvPicPr>
            <p:cNvPr id="26" name="Picture 25"/>
            <p:cNvPicPr>
              <a:picLocks noChangeAspect="1"/>
            </p:cNvPicPr>
            <p:nvPr/>
          </p:nvPicPr>
          <p:blipFill>
            <a:blip r:embed="rId6"/>
            <a:stretch>
              <a:fillRect/>
            </a:stretch>
          </p:blipFill>
          <p:spPr>
            <a:xfrm>
              <a:off x="6560301" y="215476"/>
              <a:ext cx="641702" cy="756634"/>
            </a:xfrm>
            <a:prstGeom prst="rect">
              <a:avLst/>
            </a:prstGeom>
          </p:spPr>
        </p:pic>
        <p:pic>
          <p:nvPicPr>
            <p:cNvPr id="27" name="Picture 26"/>
            <p:cNvPicPr>
              <a:picLocks noChangeAspect="1"/>
            </p:cNvPicPr>
            <p:nvPr/>
          </p:nvPicPr>
          <p:blipFill>
            <a:blip r:embed="rId6"/>
            <a:stretch>
              <a:fillRect/>
            </a:stretch>
          </p:blipFill>
          <p:spPr>
            <a:xfrm>
              <a:off x="7266357" y="215476"/>
              <a:ext cx="641702" cy="756634"/>
            </a:xfrm>
            <a:prstGeom prst="rect">
              <a:avLst/>
            </a:prstGeom>
          </p:spPr>
        </p:pic>
        <p:pic>
          <p:nvPicPr>
            <p:cNvPr id="28" name="Picture 27"/>
            <p:cNvPicPr>
              <a:picLocks noChangeAspect="1"/>
            </p:cNvPicPr>
            <p:nvPr/>
          </p:nvPicPr>
          <p:blipFill>
            <a:blip r:embed="rId6"/>
            <a:stretch>
              <a:fillRect/>
            </a:stretch>
          </p:blipFill>
          <p:spPr>
            <a:xfrm>
              <a:off x="7972413" y="215476"/>
              <a:ext cx="641702" cy="756634"/>
            </a:xfrm>
            <a:prstGeom prst="rect">
              <a:avLst/>
            </a:prstGeom>
          </p:spPr>
        </p:pic>
        <p:pic>
          <p:nvPicPr>
            <p:cNvPr id="29" name="Picture 28"/>
            <p:cNvPicPr>
              <a:picLocks noChangeAspect="1"/>
            </p:cNvPicPr>
            <p:nvPr/>
          </p:nvPicPr>
          <p:blipFill>
            <a:blip r:embed="rId6"/>
            <a:stretch>
              <a:fillRect/>
            </a:stretch>
          </p:blipFill>
          <p:spPr>
            <a:xfrm>
              <a:off x="8678469" y="215476"/>
              <a:ext cx="641702" cy="756634"/>
            </a:xfrm>
            <a:prstGeom prst="rect">
              <a:avLst/>
            </a:prstGeom>
          </p:spPr>
        </p:pic>
        <p:pic>
          <p:nvPicPr>
            <p:cNvPr id="30" name="Picture 29"/>
            <p:cNvPicPr>
              <a:picLocks noChangeAspect="1"/>
            </p:cNvPicPr>
            <p:nvPr/>
          </p:nvPicPr>
          <p:blipFill>
            <a:blip r:embed="rId6"/>
            <a:stretch>
              <a:fillRect/>
            </a:stretch>
          </p:blipFill>
          <p:spPr>
            <a:xfrm>
              <a:off x="9384525" y="215476"/>
              <a:ext cx="641702" cy="756634"/>
            </a:xfrm>
            <a:prstGeom prst="rect">
              <a:avLst/>
            </a:prstGeom>
          </p:spPr>
        </p:pic>
        <p:pic>
          <p:nvPicPr>
            <p:cNvPr id="31" name="Picture 30"/>
            <p:cNvPicPr>
              <a:picLocks noChangeAspect="1"/>
            </p:cNvPicPr>
            <p:nvPr/>
          </p:nvPicPr>
          <p:blipFill>
            <a:blip r:embed="rId6"/>
            <a:stretch>
              <a:fillRect/>
            </a:stretch>
          </p:blipFill>
          <p:spPr>
            <a:xfrm>
              <a:off x="10090581" y="215476"/>
              <a:ext cx="641702" cy="756634"/>
            </a:xfrm>
            <a:prstGeom prst="rect">
              <a:avLst/>
            </a:prstGeom>
          </p:spPr>
        </p:pic>
        <p:pic>
          <p:nvPicPr>
            <p:cNvPr id="32" name="Picture 31"/>
            <p:cNvPicPr>
              <a:picLocks noChangeAspect="1"/>
            </p:cNvPicPr>
            <p:nvPr/>
          </p:nvPicPr>
          <p:blipFill>
            <a:blip r:embed="rId6"/>
            <a:stretch>
              <a:fillRect/>
            </a:stretch>
          </p:blipFill>
          <p:spPr>
            <a:xfrm>
              <a:off x="10796637" y="215476"/>
              <a:ext cx="641702" cy="756634"/>
            </a:xfrm>
            <a:prstGeom prst="rect">
              <a:avLst/>
            </a:prstGeom>
          </p:spPr>
        </p:pic>
        <p:pic>
          <p:nvPicPr>
            <p:cNvPr id="33" name="Picture 32"/>
            <p:cNvPicPr>
              <a:picLocks noChangeAspect="1"/>
            </p:cNvPicPr>
            <p:nvPr/>
          </p:nvPicPr>
          <p:blipFill>
            <a:blip r:embed="rId6"/>
            <a:stretch>
              <a:fillRect/>
            </a:stretch>
          </p:blipFill>
          <p:spPr>
            <a:xfrm>
              <a:off x="11502693" y="215476"/>
              <a:ext cx="641702" cy="756634"/>
            </a:xfrm>
            <a:prstGeom prst="rect">
              <a:avLst/>
            </a:prstGeom>
          </p:spPr>
        </p:pic>
        <p:pic>
          <p:nvPicPr>
            <p:cNvPr id="34" name="Picture 33"/>
            <p:cNvPicPr>
              <a:picLocks noChangeAspect="1"/>
            </p:cNvPicPr>
            <p:nvPr/>
          </p:nvPicPr>
          <p:blipFill>
            <a:blip r:embed="rId6"/>
            <a:stretch>
              <a:fillRect/>
            </a:stretch>
          </p:blipFill>
          <p:spPr>
            <a:xfrm>
              <a:off x="12208749" y="215476"/>
              <a:ext cx="641702" cy="756634"/>
            </a:xfrm>
            <a:prstGeom prst="rect">
              <a:avLst/>
            </a:prstGeom>
          </p:spPr>
        </p:pic>
        <p:pic>
          <p:nvPicPr>
            <p:cNvPr id="35" name="Picture 34"/>
            <p:cNvPicPr>
              <a:picLocks noChangeAspect="1"/>
            </p:cNvPicPr>
            <p:nvPr/>
          </p:nvPicPr>
          <p:blipFill>
            <a:blip r:embed="rId6"/>
            <a:stretch>
              <a:fillRect/>
            </a:stretch>
          </p:blipFill>
          <p:spPr>
            <a:xfrm>
              <a:off x="12914805" y="215476"/>
              <a:ext cx="641702" cy="756634"/>
            </a:xfrm>
            <a:prstGeom prst="rect">
              <a:avLst/>
            </a:prstGeom>
          </p:spPr>
        </p:pic>
        <p:pic>
          <p:nvPicPr>
            <p:cNvPr id="36" name="Picture 35"/>
            <p:cNvPicPr>
              <a:picLocks noChangeAspect="1"/>
            </p:cNvPicPr>
            <p:nvPr/>
          </p:nvPicPr>
          <p:blipFill>
            <a:blip r:embed="rId6"/>
            <a:stretch>
              <a:fillRect/>
            </a:stretch>
          </p:blipFill>
          <p:spPr>
            <a:xfrm>
              <a:off x="13620861" y="215476"/>
              <a:ext cx="641702" cy="756634"/>
            </a:xfrm>
            <a:prstGeom prst="rect">
              <a:avLst/>
            </a:prstGeom>
          </p:spPr>
        </p:pic>
        <p:pic>
          <p:nvPicPr>
            <p:cNvPr id="37" name="Picture 36"/>
            <p:cNvPicPr>
              <a:picLocks noChangeAspect="1"/>
            </p:cNvPicPr>
            <p:nvPr/>
          </p:nvPicPr>
          <p:blipFill>
            <a:blip r:embed="rId6"/>
            <a:stretch>
              <a:fillRect/>
            </a:stretch>
          </p:blipFill>
          <p:spPr>
            <a:xfrm>
              <a:off x="14326917" y="215476"/>
              <a:ext cx="641702" cy="756634"/>
            </a:xfrm>
            <a:prstGeom prst="rect">
              <a:avLst/>
            </a:prstGeom>
          </p:spPr>
        </p:pic>
        <p:pic>
          <p:nvPicPr>
            <p:cNvPr id="38" name="Picture 37"/>
            <p:cNvPicPr>
              <a:picLocks noChangeAspect="1"/>
            </p:cNvPicPr>
            <p:nvPr/>
          </p:nvPicPr>
          <p:blipFill>
            <a:blip r:embed="rId6"/>
            <a:stretch>
              <a:fillRect/>
            </a:stretch>
          </p:blipFill>
          <p:spPr>
            <a:xfrm>
              <a:off x="15032973" y="215476"/>
              <a:ext cx="641702" cy="756634"/>
            </a:xfrm>
            <a:prstGeom prst="rect">
              <a:avLst/>
            </a:prstGeom>
          </p:spPr>
        </p:pic>
        <p:pic>
          <p:nvPicPr>
            <p:cNvPr id="39" name="Picture 38"/>
            <p:cNvPicPr>
              <a:picLocks noChangeAspect="1"/>
            </p:cNvPicPr>
            <p:nvPr/>
          </p:nvPicPr>
          <p:blipFill>
            <a:blip r:embed="rId6"/>
            <a:stretch>
              <a:fillRect/>
            </a:stretch>
          </p:blipFill>
          <p:spPr>
            <a:xfrm>
              <a:off x="15739029" y="215476"/>
              <a:ext cx="641702" cy="756634"/>
            </a:xfrm>
            <a:prstGeom prst="rect">
              <a:avLst/>
            </a:prstGeom>
          </p:spPr>
        </p:pic>
        <p:pic>
          <p:nvPicPr>
            <p:cNvPr id="40" name="Picture 39"/>
            <p:cNvPicPr>
              <a:picLocks noChangeAspect="1"/>
            </p:cNvPicPr>
            <p:nvPr/>
          </p:nvPicPr>
          <p:blipFill>
            <a:blip r:embed="rId6"/>
            <a:stretch>
              <a:fillRect/>
            </a:stretch>
          </p:blipFill>
          <p:spPr>
            <a:xfrm>
              <a:off x="16445085" y="215476"/>
              <a:ext cx="641702" cy="756634"/>
            </a:xfrm>
            <a:prstGeom prst="rect">
              <a:avLst/>
            </a:prstGeom>
          </p:spPr>
        </p:pic>
      </p:grpSp>
      <p:sp>
        <p:nvSpPr>
          <p:cNvPr id="42" name="Rectangle 41"/>
          <p:cNvSpPr/>
          <p:nvPr/>
        </p:nvSpPr>
        <p:spPr>
          <a:xfrm>
            <a:off x="0" y="0"/>
            <a:ext cx="1120140" cy="107004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7"/>
          <a:stretch>
            <a:fillRect/>
          </a:stretch>
        </p:blipFill>
        <p:spPr>
          <a:xfrm>
            <a:off x="5803221" y="176564"/>
            <a:ext cx="641702" cy="756634"/>
          </a:xfrm>
          <a:prstGeom prst="rect">
            <a:avLst/>
          </a:prstGeom>
        </p:spPr>
      </p:pic>
      <p:pic>
        <p:nvPicPr>
          <p:cNvPr id="15" name="Picture 14"/>
          <p:cNvPicPr>
            <a:picLocks noChangeAspect="1"/>
          </p:cNvPicPr>
          <p:nvPr/>
        </p:nvPicPr>
        <p:blipFill>
          <a:blip r:embed="rId8"/>
          <a:stretch>
            <a:fillRect/>
          </a:stretch>
        </p:blipFill>
        <p:spPr>
          <a:xfrm>
            <a:off x="189048" y="176564"/>
            <a:ext cx="765861" cy="756634"/>
          </a:xfrm>
          <a:prstGeom prst="rect">
            <a:avLst/>
          </a:prstGeom>
        </p:spPr>
      </p:pic>
      <p:pic>
        <p:nvPicPr>
          <p:cNvPr id="16" name="Picture 15"/>
          <p:cNvPicPr>
            <a:picLocks noChangeAspect="1"/>
          </p:cNvPicPr>
          <p:nvPr/>
        </p:nvPicPr>
        <p:blipFill>
          <a:blip r:embed="rId9"/>
          <a:stretch>
            <a:fillRect/>
          </a:stretch>
        </p:blipFill>
        <p:spPr>
          <a:xfrm>
            <a:off x="189048" y="176564"/>
            <a:ext cx="765861" cy="756634"/>
          </a:xfrm>
          <a:prstGeom prst="rect">
            <a:avLst/>
          </a:prstGeom>
        </p:spPr>
      </p:pic>
      <p:pic>
        <p:nvPicPr>
          <p:cNvPr id="45" name="Picture 44"/>
          <p:cNvPicPr>
            <a:picLocks noChangeAspect="1"/>
          </p:cNvPicPr>
          <p:nvPr/>
        </p:nvPicPr>
        <p:blipFill>
          <a:blip r:embed="rId3"/>
          <a:stretch>
            <a:fillRect/>
          </a:stretch>
        </p:blipFill>
        <p:spPr>
          <a:xfrm>
            <a:off x="5458691" y="2840477"/>
            <a:ext cx="1327698" cy="666481"/>
          </a:xfrm>
          <a:prstGeom prst="rect">
            <a:avLst/>
          </a:prstGeom>
        </p:spPr>
      </p:pic>
      <p:sp>
        <p:nvSpPr>
          <p:cNvPr id="2" name="Oval 1"/>
          <p:cNvSpPr/>
          <p:nvPr/>
        </p:nvSpPr>
        <p:spPr>
          <a:xfrm>
            <a:off x="219451" y="203000"/>
            <a:ext cx="704408" cy="704408"/>
          </a:xfrm>
          <a:prstGeom prst="ellipse">
            <a:avLst/>
          </a:prstGeom>
          <a:noFill/>
          <a:ln w="1111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434223" y="5430829"/>
            <a:ext cx="5627910" cy="707886"/>
          </a:xfrm>
          <a:prstGeom prst="rect">
            <a:avLst/>
          </a:prstGeom>
          <a:noFill/>
        </p:spPr>
        <p:txBody>
          <a:bodyPr wrap="square" rtlCol="0">
            <a:spAutoFit/>
          </a:bodyPr>
          <a:lstStyle/>
          <a:p>
            <a:r>
              <a:rPr lang="en-US" sz="4000" dirty="0">
                <a:solidFill>
                  <a:schemeClr val="bg1"/>
                </a:solidFill>
                <a:latin typeface="Segoe UI Light" panose="020B0502040204020203" pitchFamily="34" charset="0"/>
                <a:cs typeface="Segoe UI Light" panose="020B0502040204020203" pitchFamily="34" charset="0"/>
              </a:rPr>
              <a:t>Self service restore</a:t>
            </a:r>
          </a:p>
        </p:txBody>
      </p:sp>
    </p:spTree>
    <p:extLst>
      <p:ext uri="{BB962C8B-B14F-4D97-AF65-F5344CB8AC3E}">
        <p14:creationId xmlns:p14="http://schemas.microsoft.com/office/powerpoint/2010/main" val="3568756668"/>
      </p:ext>
    </p:extLst>
  </p:cSld>
  <p:clrMapOvr>
    <a:masterClrMapping/>
  </p:clrMapOvr>
  <mc:AlternateContent xmlns:mc="http://schemas.openxmlformats.org/markup-compatibility/2006" xmlns:p14="http://schemas.microsoft.com/office/powerpoint/2010/main">
    <mc:Choice Requires="p14">
      <p:transition spd="med" p14:dur="700" advClick="0" advTm="5500">
        <p:fade/>
      </p:transition>
    </mc:Choice>
    <mc:Fallback xmlns="">
      <p:transition spd="med" advClick="0" advTm="5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down)">
                                      <p:cBhvr>
                                        <p:cTn id="8" dur="500"/>
                                        <p:tgtEl>
                                          <p:spTgt spid="1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childTnLst>
                          </p:cTn>
                        </p:par>
                        <p:par>
                          <p:cTn id="27" fill="hold">
                            <p:stCondLst>
                              <p:cond delay="2000"/>
                            </p:stCondLst>
                            <p:childTnLst>
                              <p:par>
                                <p:cTn id="28" presetID="8" presetClass="emph" presetSubtype="0" accel="60000" decel="20000" fill="hold" nodeType="afterEffect">
                                  <p:stCondLst>
                                    <p:cond delay="0"/>
                                  </p:stCondLst>
                                  <p:childTnLst>
                                    <p:animRot by="-10800000">
                                      <p:cBhvr>
                                        <p:cTn id="29" dur="3000" fill="hold"/>
                                        <p:tgtEl>
                                          <p:spTgt spid="16"/>
                                        </p:tgtEl>
                                        <p:attrNameLst>
                                          <p:attrName>r</p:attrName>
                                        </p:attrNameLst>
                                      </p:cBhvr>
                                    </p:animRot>
                                  </p:childTnLst>
                                </p:cTn>
                              </p:par>
                              <p:par>
                                <p:cTn id="30" presetID="8" presetClass="emph" presetSubtype="0" accel="50000" decel="50000" fill="hold" nodeType="withEffect">
                                  <p:stCondLst>
                                    <p:cond delay="0"/>
                                  </p:stCondLst>
                                  <p:childTnLst>
                                    <p:animRot by="-43200000">
                                      <p:cBhvr>
                                        <p:cTn id="31" dur="3000" fill="hold"/>
                                        <p:tgtEl>
                                          <p:spTgt spid="15"/>
                                        </p:tgtEl>
                                        <p:attrNameLst>
                                          <p:attrName>r</p:attrName>
                                        </p:attrNameLst>
                                      </p:cBhvr>
                                    </p:animRot>
                                  </p:childTnLst>
                                </p:cTn>
                              </p:par>
                              <p:par>
                                <p:cTn id="32" presetID="35" presetClass="path" presetSubtype="0" accel="50000" decel="50000" fill="hold" nodeType="withEffect">
                                  <p:stCondLst>
                                    <p:cond delay="0"/>
                                  </p:stCondLst>
                                  <p:childTnLst>
                                    <p:animMotion origin="layout" path="M 1.66667E-6 2.96296E-6 L -0.36849 2.96296E-6 " pathEditMode="relative" rAng="0" ptsTypes="AA">
                                      <p:cBhvr>
                                        <p:cTn id="33" dur="3000" fill="hold"/>
                                        <p:tgtEl>
                                          <p:spTgt spid="41"/>
                                        </p:tgtEl>
                                        <p:attrNameLst>
                                          <p:attrName>ppt_x</p:attrName>
                                          <p:attrName>ppt_y</p:attrName>
                                        </p:attrNameLst>
                                      </p:cBhvr>
                                      <p:rCtr x="-18424" y="0"/>
                                    </p:animMotion>
                                  </p:childTnLst>
                                </p:cTn>
                              </p:par>
                            </p:childTnLst>
                          </p:cTn>
                        </p:par>
                        <p:par>
                          <p:cTn id="34" fill="hold">
                            <p:stCondLst>
                              <p:cond delay="5000"/>
                            </p:stCondLst>
                            <p:childTnLst>
                              <p:par>
                                <p:cTn id="35" presetID="10" presetClass="entr" presetSubtype="0" fill="hold"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304" y="919351"/>
            <a:ext cx="9502927" cy="5295341"/>
          </a:xfrm>
          <a:prstGeom prst="rect">
            <a:avLst/>
          </a:prstGeom>
        </p:spPr>
      </p:pic>
      <p:sp>
        <p:nvSpPr>
          <p:cNvPr id="1238" name="Title 3"/>
          <p:cNvSpPr txBox="1">
            <a:spLocks/>
          </p:cNvSpPr>
          <p:nvPr/>
        </p:nvSpPr>
        <p:spPr>
          <a:xfrm>
            <a:off x="559991" y="4099645"/>
            <a:ext cx="2710066" cy="743601"/>
          </a:xfrm>
          <a:prstGeom prst="rect">
            <a:avLst/>
          </a:prstGeom>
        </p:spPr>
        <p:txBody>
          <a:bodyPr vert="horz" wrap="square" lIns="146245" tIns="91403" rIns="146245" bIns="91403"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altLang="ja-JP" sz="5294" dirty="0">
                <a:solidFill>
                  <a:srgbClr val="FFFFFF"/>
                </a:solidFill>
                <a:ea typeface="メイリオ" pitchFamily="50" charset="-128"/>
                <a:cs typeface="Segoe UI Light" panose="020B0502040204020203" pitchFamily="34" charset="0"/>
              </a:rPr>
              <a:t>Azure footprint</a:t>
            </a:r>
            <a:endParaRPr sz="5294" dirty="0">
              <a:solidFill>
                <a:srgbClr val="FFFFFF"/>
              </a:solidFill>
              <a:ea typeface="メイリオ" pitchFamily="50" charset="-128"/>
              <a:cs typeface="Segoe UI Light" panose="020B0502040204020203" pitchFamily="34" charset="0"/>
            </a:endParaRPr>
          </a:p>
        </p:txBody>
      </p:sp>
      <p:sp>
        <p:nvSpPr>
          <p:cNvPr id="2456" name="Oval 2455"/>
          <p:cNvSpPr/>
          <p:nvPr/>
        </p:nvSpPr>
        <p:spPr bwMode="auto">
          <a:xfrm>
            <a:off x="2353719" y="2493710"/>
            <a:ext cx="539894" cy="5435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pPr>
            <a:endParaRPr lang="en-US" sz="2398" kern="0" dirty="0">
              <a:solidFill>
                <a:srgbClr val="FFFFFF"/>
              </a:solidFill>
            </a:endParaRPr>
          </a:p>
        </p:txBody>
      </p:sp>
      <p:sp>
        <p:nvSpPr>
          <p:cNvPr id="2457" name="Oval 2456"/>
          <p:cNvSpPr/>
          <p:nvPr/>
        </p:nvSpPr>
        <p:spPr bwMode="auto">
          <a:xfrm>
            <a:off x="3349549" y="2214204"/>
            <a:ext cx="539894" cy="5435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58" name="Oval 2457"/>
          <p:cNvSpPr/>
          <p:nvPr/>
        </p:nvSpPr>
        <p:spPr bwMode="auto">
          <a:xfrm>
            <a:off x="2817812" y="2881687"/>
            <a:ext cx="539894" cy="5435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59" name="Oval 2458"/>
          <p:cNvSpPr/>
          <p:nvPr/>
        </p:nvSpPr>
        <p:spPr bwMode="auto">
          <a:xfrm>
            <a:off x="5805058" y="2067663"/>
            <a:ext cx="539894" cy="5435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60" name="Oval 2459"/>
          <p:cNvSpPr/>
          <p:nvPr/>
        </p:nvSpPr>
        <p:spPr bwMode="auto">
          <a:xfrm>
            <a:off x="5411351" y="2040107"/>
            <a:ext cx="539894" cy="5435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61" name="Oval 2460"/>
          <p:cNvSpPr/>
          <p:nvPr/>
        </p:nvSpPr>
        <p:spPr bwMode="auto">
          <a:xfrm>
            <a:off x="8834252" y="3116786"/>
            <a:ext cx="539894" cy="5435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62" name="Oval 2461"/>
          <p:cNvSpPr/>
          <p:nvPr/>
        </p:nvSpPr>
        <p:spPr bwMode="auto">
          <a:xfrm>
            <a:off x="8349367" y="3934781"/>
            <a:ext cx="539894" cy="5435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63" name="Oval 2462"/>
          <p:cNvSpPr/>
          <p:nvPr/>
        </p:nvSpPr>
        <p:spPr bwMode="auto">
          <a:xfrm>
            <a:off x="9410207" y="4662604"/>
            <a:ext cx="539896" cy="543537"/>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64" name="Oval 2463"/>
          <p:cNvSpPr/>
          <p:nvPr/>
        </p:nvSpPr>
        <p:spPr bwMode="auto">
          <a:xfrm>
            <a:off x="9562713" y="5194445"/>
            <a:ext cx="539896" cy="543537"/>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65" name="Oval 2464"/>
          <p:cNvSpPr/>
          <p:nvPr/>
        </p:nvSpPr>
        <p:spPr bwMode="auto">
          <a:xfrm>
            <a:off x="9378334" y="2722422"/>
            <a:ext cx="539896" cy="543537"/>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66" name="Oval 2465"/>
          <p:cNvSpPr/>
          <p:nvPr/>
        </p:nvSpPr>
        <p:spPr bwMode="auto">
          <a:xfrm>
            <a:off x="9378334" y="2474177"/>
            <a:ext cx="539896" cy="543537"/>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67" name="Oval 2466"/>
          <p:cNvSpPr/>
          <p:nvPr/>
        </p:nvSpPr>
        <p:spPr bwMode="auto">
          <a:xfrm>
            <a:off x="8716340" y="2241927"/>
            <a:ext cx="539896" cy="543537"/>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68" name="Oval 2467"/>
          <p:cNvSpPr/>
          <p:nvPr/>
        </p:nvSpPr>
        <p:spPr bwMode="auto">
          <a:xfrm>
            <a:off x="8473840" y="2908044"/>
            <a:ext cx="539896" cy="543537"/>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69" name="Oval 2468"/>
          <p:cNvSpPr/>
          <p:nvPr/>
        </p:nvSpPr>
        <p:spPr bwMode="auto">
          <a:xfrm>
            <a:off x="3270057" y="2607487"/>
            <a:ext cx="539896" cy="543537"/>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70" name="Oval 2469"/>
          <p:cNvSpPr/>
          <p:nvPr/>
        </p:nvSpPr>
        <p:spPr bwMode="auto">
          <a:xfrm>
            <a:off x="3747673" y="2474177"/>
            <a:ext cx="539896" cy="543537"/>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71" name="Oval 2470"/>
          <p:cNvSpPr/>
          <p:nvPr/>
        </p:nvSpPr>
        <p:spPr bwMode="auto">
          <a:xfrm>
            <a:off x="4493043" y="4430071"/>
            <a:ext cx="539896" cy="543537"/>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1237" name="Oval 1236"/>
          <p:cNvSpPr/>
          <p:nvPr/>
        </p:nvSpPr>
        <p:spPr bwMode="auto">
          <a:xfrm>
            <a:off x="3556641" y="2614773"/>
            <a:ext cx="539896" cy="543540"/>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a:lstStyle>
          <a:p>
            <a:pPr algn="ctr" defTabSz="913288" fontAlgn="base">
              <a:spcBef>
                <a:spcPct val="0"/>
              </a:spcBef>
              <a:spcAft>
                <a:spcPct val="0"/>
              </a:spcAft>
              <a:defRPr/>
            </a:pPr>
            <a:endParaRPr lang="en-US" sz="2398" kern="0" dirty="0">
              <a:solidFill>
                <a:srgbClr val="FFFFFF"/>
              </a:solidFill>
            </a:endParaRPr>
          </a:p>
        </p:txBody>
      </p:sp>
      <p:sp>
        <p:nvSpPr>
          <p:cNvPr id="2455" name="Oval 2454"/>
          <p:cNvSpPr/>
          <p:nvPr/>
        </p:nvSpPr>
        <p:spPr bwMode="auto">
          <a:xfrm>
            <a:off x="3056310" y="2242385"/>
            <a:ext cx="539896" cy="543540"/>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a:lstStyle>
          <a:p>
            <a:pPr algn="ctr" defTabSz="913288" fontAlgn="base">
              <a:spcBef>
                <a:spcPct val="0"/>
              </a:spcBef>
              <a:spcAft>
                <a:spcPct val="0"/>
              </a:spcAft>
              <a:defRPr/>
            </a:pPr>
            <a:endParaRPr lang="en-US" sz="2398" kern="0" dirty="0">
              <a:solidFill>
                <a:srgbClr val="FFFFFF"/>
              </a:solidFill>
            </a:endParaRPr>
          </a:p>
        </p:txBody>
      </p:sp>
      <p:sp>
        <p:nvSpPr>
          <p:cNvPr id="2476" name="Oval 2475"/>
          <p:cNvSpPr/>
          <p:nvPr/>
        </p:nvSpPr>
        <p:spPr bwMode="auto">
          <a:xfrm>
            <a:off x="7435023" y="3413383"/>
            <a:ext cx="539896" cy="543537"/>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77" name="Oval 2476"/>
          <p:cNvSpPr/>
          <p:nvPr/>
        </p:nvSpPr>
        <p:spPr bwMode="auto">
          <a:xfrm>
            <a:off x="7783246" y="3426210"/>
            <a:ext cx="539896" cy="543537"/>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Tree>
    <p:extLst>
      <p:ext uri="{BB962C8B-B14F-4D97-AF65-F5344CB8AC3E}">
        <p14:creationId xmlns:p14="http://schemas.microsoft.com/office/powerpoint/2010/main" val="116981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500"/>
                                  </p:stCondLst>
                                  <p:childTnLst>
                                    <p:set>
                                      <p:cBhvr>
                                        <p:cTn id="11" dur="1" fill="hold">
                                          <p:stCondLst>
                                            <p:cond delay="0"/>
                                          </p:stCondLst>
                                        </p:cTn>
                                        <p:tgtEl>
                                          <p:spTgt spid="1238"/>
                                        </p:tgtEl>
                                        <p:attrNameLst>
                                          <p:attrName>style.visibility</p:attrName>
                                        </p:attrNameLst>
                                      </p:cBhvr>
                                      <p:to>
                                        <p:strVal val="visible"/>
                                      </p:to>
                                    </p:set>
                                    <p:animEffect transition="in" filter="fade">
                                      <p:cBhvr>
                                        <p:cTn id="12" dur="750"/>
                                        <p:tgtEl>
                                          <p:spTgt spid="1238"/>
                                        </p:tgtEl>
                                      </p:cBhvr>
                                    </p:animEffect>
                                  </p:childTnLst>
                                </p:cTn>
                              </p:par>
                              <p:par>
                                <p:cTn id="13" presetID="10" presetClass="entr" presetSubtype="0" fill="hold" grpId="0" nodeType="withEffect">
                                  <p:stCondLst>
                                    <p:cond delay="1250"/>
                                  </p:stCondLst>
                                  <p:childTnLst>
                                    <p:set>
                                      <p:cBhvr>
                                        <p:cTn id="14" dur="1" fill="hold">
                                          <p:stCondLst>
                                            <p:cond delay="0"/>
                                          </p:stCondLst>
                                        </p:cTn>
                                        <p:tgtEl>
                                          <p:spTgt spid="2456"/>
                                        </p:tgtEl>
                                        <p:attrNameLst>
                                          <p:attrName>style.visibility</p:attrName>
                                        </p:attrNameLst>
                                      </p:cBhvr>
                                      <p:to>
                                        <p:strVal val="visible"/>
                                      </p:to>
                                    </p:set>
                                    <p:animEffect transition="in" filter="fade">
                                      <p:cBhvr>
                                        <p:cTn id="15" dur="250"/>
                                        <p:tgtEl>
                                          <p:spTgt spid="2456"/>
                                        </p:tgtEl>
                                      </p:cBhvr>
                                    </p:animEffect>
                                  </p:childTnLst>
                                </p:cTn>
                              </p:par>
                              <p:par>
                                <p:cTn id="16" presetID="10" presetClass="entr" presetSubtype="0" fill="hold" grpId="0" nodeType="withEffect">
                                  <p:stCondLst>
                                    <p:cond delay="1300"/>
                                  </p:stCondLst>
                                  <p:childTnLst>
                                    <p:set>
                                      <p:cBhvr>
                                        <p:cTn id="17" dur="1" fill="hold">
                                          <p:stCondLst>
                                            <p:cond delay="0"/>
                                          </p:stCondLst>
                                        </p:cTn>
                                        <p:tgtEl>
                                          <p:spTgt spid="2457"/>
                                        </p:tgtEl>
                                        <p:attrNameLst>
                                          <p:attrName>style.visibility</p:attrName>
                                        </p:attrNameLst>
                                      </p:cBhvr>
                                      <p:to>
                                        <p:strVal val="visible"/>
                                      </p:to>
                                    </p:set>
                                    <p:animEffect transition="in" filter="fade">
                                      <p:cBhvr>
                                        <p:cTn id="18" dur="250"/>
                                        <p:tgtEl>
                                          <p:spTgt spid="2457"/>
                                        </p:tgtEl>
                                      </p:cBhvr>
                                    </p:animEffect>
                                  </p:childTnLst>
                                </p:cTn>
                              </p:par>
                              <p:par>
                                <p:cTn id="19" presetID="10" presetClass="entr" presetSubtype="0" fill="hold" grpId="0" nodeType="withEffect">
                                  <p:stCondLst>
                                    <p:cond delay="1350"/>
                                  </p:stCondLst>
                                  <p:childTnLst>
                                    <p:set>
                                      <p:cBhvr>
                                        <p:cTn id="20" dur="1" fill="hold">
                                          <p:stCondLst>
                                            <p:cond delay="0"/>
                                          </p:stCondLst>
                                        </p:cTn>
                                        <p:tgtEl>
                                          <p:spTgt spid="2458"/>
                                        </p:tgtEl>
                                        <p:attrNameLst>
                                          <p:attrName>style.visibility</p:attrName>
                                        </p:attrNameLst>
                                      </p:cBhvr>
                                      <p:to>
                                        <p:strVal val="visible"/>
                                      </p:to>
                                    </p:set>
                                    <p:animEffect transition="in" filter="fade">
                                      <p:cBhvr>
                                        <p:cTn id="21" dur="250"/>
                                        <p:tgtEl>
                                          <p:spTgt spid="2458"/>
                                        </p:tgtEl>
                                      </p:cBhvr>
                                    </p:animEffect>
                                  </p:childTnLst>
                                </p:cTn>
                              </p:par>
                              <p:par>
                                <p:cTn id="22" presetID="10" presetClass="entr" presetSubtype="0" fill="hold" grpId="0" nodeType="withEffect">
                                  <p:stCondLst>
                                    <p:cond delay="1400"/>
                                  </p:stCondLst>
                                  <p:childTnLst>
                                    <p:set>
                                      <p:cBhvr>
                                        <p:cTn id="23" dur="1" fill="hold">
                                          <p:stCondLst>
                                            <p:cond delay="0"/>
                                          </p:stCondLst>
                                        </p:cTn>
                                        <p:tgtEl>
                                          <p:spTgt spid="2459"/>
                                        </p:tgtEl>
                                        <p:attrNameLst>
                                          <p:attrName>style.visibility</p:attrName>
                                        </p:attrNameLst>
                                      </p:cBhvr>
                                      <p:to>
                                        <p:strVal val="visible"/>
                                      </p:to>
                                    </p:set>
                                    <p:animEffect transition="in" filter="fade">
                                      <p:cBhvr>
                                        <p:cTn id="24" dur="250"/>
                                        <p:tgtEl>
                                          <p:spTgt spid="2459"/>
                                        </p:tgtEl>
                                      </p:cBhvr>
                                    </p:animEffect>
                                  </p:childTnLst>
                                </p:cTn>
                              </p:par>
                              <p:par>
                                <p:cTn id="25" presetID="10" presetClass="entr" presetSubtype="0" fill="hold" grpId="0" nodeType="withEffect">
                                  <p:stCondLst>
                                    <p:cond delay="1450"/>
                                  </p:stCondLst>
                                  <p:childTnLst>
                                    <p:set>
                                      <p:cBhvr>
                                        <p:cTn id="26" dur="1" fill="hold">
                                          <p:stCondLst>
                                            <p:cond delay="0"/>
                                          </p:stCondLst>
                                        </p:cTn>
                                        <p:tgtEl>
                                          <p:spTgt spid="2460"/>
                                        </p:tgtEl>
                                        <p:attrNameLst>
                                          <p:attrName>style.visibility</p:attrName>
                                        </p:attrNameLst>
                                      </p:cBhvr>
                                      <p:to>
                                        <p:strVal val="visible"/>
                                      </p:to>
                                    </p:set>
                                    <p:animEffect transition="in" filter="fade">
                                      <p:cBhvr>
                                        <p:cTn id="27" dur="250"/>
                                        <p:tgtEl>
                                          <p:spTgt spid="2460"/>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461"/>
                                        </p:tgtEl>
                                        <p:attrNameLst>
                                          <p:attrName>style.visibility</p:attrName>
                                        </p:attrNameLst>
                                      </p:cBhvr>
                                      <p:to>
                                        <p:strVal val="visible"/>
                                      </p:to>
                                    </p:set>
                                    <p:animEffect transition="in" filter="fade">
                                      <p:cBhvr>
                                        <p:cTn id="30" dur="250"/>
                                        <p:tgtEl>
                                          <p:spTgt spid="2461"/>
                                        </p:tgtEl>
                                      </p:cBhvr>
                                    </p:animEffect>
                                  </p:childTnLst>
                                </p:cTn>
                              </p:par>
                              <p:par>
                                <p:cTn id="31" presetID="10" presetClass="entr" presetSubtype="0" fill="hold" grpId="0" nodeType="withEffect">
                                  <p:stCondLst>
                                    <p:cond delay="1550"/>
                                  </p:stCondLst>
                                  <p:childTnLst>
                                    <p:set>
                                      <p:cBhvr>
                                        <p:cTn id="32" dur="1" fill="hold">
                                          <p:stCondLst>
                                            <p:cond delay="0"/>
                                          </p:stCondLst>
                                        </p:cTn>
                                        <p:tgtEl>
                                          <p:spTgt spid="2462"/>
                                        </p:tgtEl>
                                        <p:attrNameLst>
                                          <p:attrName>style.visibility</p:attrName>
                                        </p:attrNameLst>
                                      </p:cBhvr>
                                      <p:to>
                                        <p:strVal val="visible"/>
                                      </p:to>
                                    </p:set>
                                    <p:animEffect transition="in" filter="fade">
                                      <p:cBhvr>
                                        <p:cTn id="33" dur="250"/>
                                        <p:tgtEl>
                                          <p:spTgt spid="2462"/>
                                        </p:tgtEl>
                                      </p:cBhvr>
                                    </p:animEffect>
                                  </p:childTnLst>
                                </p:cTn>
                              </p:par>
                              <p:par>
                                <p:cTn id="34" presetID="10" presetClass="entr" presetSubtype="0" fill="hold" grpId="0" nodeType="withEffect">
                                  <p:stCondLst>
                                    <p:cond delay="1600"/>
                                  </p:stCondLst>
                                  <p:childTnLst>
                                    <p:set>
                                      <p:cBhvr>
                                        <p:cTn id="35" dur="1" fill="hold">
                                          <p:stCondLst>
                                            <p:cond delay="0"/>
                                          </p:stCondLst>
                                        </p:cTn>
                                        <p:tgtEl>
                                          <p:spTgt spid="2463"/>
                                        </p:tgtEl>
                                        <p:attrNameLst>
                                          <p:attrName>style.visibility</p:attrName>
                                        </p:attrNameLst>
                                      </p:cBhvr>
                                      <p:to>
                                        <p:strVal val="visible"/>
                                      </p:to>
                                    </p:set>
                                    <p:animEffect transition="in" filter="fade">
                                      <p:cBhvr>
                                        <p:cTn id="36" dur="250"/>
                                        <p:tgtEl>
                                          <p:spTgt spid="2463"/>
                                        </p:tgtEl>
                                      </p:cBhvr>
                                    </p:animEffect>
                                  </p:childTnLst>
                                </p:cTn>
                              </p:par>
                              <p:par>
                                <p:cTn id="37" presetID="10" presetClass="entr" presetSubtype="0" fill="hold" grpId="0" nodeType="withEffect">
                                  <p:stCondLst>
                                    <p:cond delay="1650"/>
                                  </p:stCondLst>
                                  <p:childTnLst>
                                    <p:set>
                                      <p:cBhvr>
                                        <p:cTn id="38" dur="1" fill="hold">
                                          <p:stCondLst>
                                            <p:cond delay="0"/>
                                          </p:stCondLst>
                                        </p:cTn>
                                        <p:tgtEl>
                                          <p:spTgt spid="2464"/>
                                        </p:tgtEl>
                                        <p:attrNameLst>
                                          <p:attrName>style.visibility</p:attrName>
                                        </p:attrNameLst>
                                      </p:cBhvr>
                                      <p:to>
                                        <p:strVal val="visible"/>
                                      </p:to>
                                    </p:set>
                                    <p:animEffect transition="in" filter="fade">
                                      <p:cBhvr>
                                        <p:cTn id="39" dur="250"/>
                                        <p:tgtEl>
                                          <p:spTgt spid="2464"/>
                                        </p:tgtEl>
                                      </p:cBhvr>
                                    </p:animEffect>
                                  </p:childTnLst>
                                </p:cTn>
                              </p:par>
                              <p:par>
                                <p:cTn id="40" presetID="10" presetClass="entr" presetSubtype="0" fill="hold" grpId="0" nodeType="withEffect">
                                  <p:stCondLst>
                                    <p:cond delay="1700"/>
                                  </p:stCondLst>
                                  <p:childTnLst>
                                    <p:set>
                                      <p:cBhvr>
                                        <p:cTn id="41" dur="1" fill="hold">
                                          <p:stCondLst>
                                            <p:cond delay="0"/>
                                          </p:stCondLst>
                                        </p:cTn>
                                        <p:tgtEl>
                                          <p:spTgt spid="2465"/>
                                        </p:tgtEl>
                                        <p:attrNameLst>
                                          <p:attrName>style.visibility</p:attrName>
                                        </p:attrNameLst>
                                      </p:cBhvr>
                                      <p:to>
                                        <p:strVal val="visible"/>
                                      </p:to>
                                    </p:set>
                                    <p:animEffect transition="in" filter="fade">
                                      <p:cBhvr>
                                        <p:cTn id="42" dur="250"/>
                                        <p:tgtEl>
                                          <p:spTgt spid="2465"/>
                                        </p:tgtEl>
                                      </p:cBhvr>
                                    </p:animEffect>
                                  </p:childTnLst>
                                </p:cTn>
                              </p:par>
                              <p:par>
                                <p:cTn id="43" presetID="10" presetClass="entr" presetSubtype="0" fill="hold" grpId="0" nodeType="withEffect">
                                  <p:stCondLst>
                                    <p:cond delay="1750"/>
                                  </p:stCondLst>
                                  <p:childTnLst>
                                    <p:set>
                                      <p:cBhvr>
                                        <p:cTn id="44" dur="1" fill="hold">
                                          <p:stCondLst>
                                            <p:cond delay="0"/>
                                          </p:stCondLst>
                                        </p:cTn>
                                        <p:tgtEl>
                                          <p:spTgt spid="2466"/>
                                        </p:tgtEl>
                                        <p:attrNameLst>
                                          <p:attrName>style.visibility</p:attrName>
                                        </p:attrNameLst>
                                      </p:cBhvr>
                                      <p:to>
                                        <p:strVal val="visible"/>
                                      </p:to>
                                    </p:set>
                                    <p:animEffect transition="in" filter="fade">
                                      <p:cBhvr>
                                        <p:cTn id="45" dur="250"/>
                                        <p:tgtEl>
                                          <p:spTgt spid="2466"/>
                                        </p:tgtEl>
                                      </p:cBhvr>
                                    </p:animEffect>
                                  </p:childTnLst>
                                </p:cTn>
                              </p:par>
                              <p:par>
                                <p:cTn id="46" presetID="10" presetClass="entr" presetSubtype="0" fill="hold" grpId="0" nodeType="withEffect">
                                  <p:stCondLst>
                                    <p:cond delay="1800"/>
                                  </p:stCondLst>
                                  <p:childTnLst>
                                    <p:set>
                                      <p:cBhvr>
                                        <p:cTn id="47" dur="1" fill="hold">
                                          <p:stCondLst>
                                            <p:cond delay="0"/>
                                          </p:stCondLst>
                                        </p:cTn>
                                        <p:tgtEl>
                                          <p:spTgt spid="2467"/>
                                        </p:tgtEl>
                                        <p:attrNameLst>
                                          <p:attrName>style.visibility</p:attrName>
                                        </p:attrNameLst>
                                      </p:cBhvr>
                                      <p:to>
                                        <p:strVal val="visible"/>
                                      </p:to>
                                    </p:set>
                                    <p:animEffect transition="in" filter="fade">
                                      <p:cBhvr>
                                        <p:cTn id="48" dur="250"/>
                                        <p:tgtEl>
                                          <p:spTgt spid="2467"/>
                                        </p:tgtEl>
                                      </p:cBhvr>
                                    </p:animEffect>
                                  </p:childTnLst>
                                </p:cTn>
                              </p:par>
                              <p:par>
                                <p:cTn id="49" presetID="10" presetClass="entr" presetSubtype="0" fill="hold" grpId="0" nodeType="withEffect">
                                  <p:stCondLst>
                                    <p:cond delay="1850"/>
                                  </p:stCondLst>
                                  <p:childTnLst>
                                    <p:set>
                                      <p:cBhvr>
                                        <p:cTn id="50" dur="1" fill="hold">
                                          <p:stCondLst>
                                            <p:cond delay="0"/>
                                          </p:stCondLst>
                                        </p:cTn>
                                        <p:tgtEl>
                                          <p:spTgt spid="2468"/>
                                        </p:tgtEl>
                                        <p:attrNameLst>
                                          <p:attrName>style.visibility</p:attrName>
                                        </p:attrNameLst>
                                      </p:cBhvr>
                                      <p:to>
                                        <p:strVal val="visible"/>
                                      </p:to>
                                    </p:set>
                                    <p:animEffect transition="in" filter="fade">
                                      <p:cBhvr>
                                        <p:cTn id="51" dur="250"/>
                                        <p:tgtEl>
                                          <p:spTgt spid="2468"/>
                                        </p:tgtEl>
                                      </p:cBhvr>
                                    </p:animEffect>
                                  </p:childTnLst>
                                </p:cTn>
                              </p:par>
                              <p:par>
                                <p:cTn id="52" presetID="10" presetClass="entr" presetSubtype="0" fill="hold" grpId="0" nodeType="withEffect">
                                  <p:stCondLst>
                                    <p:cond delay="1900"/>
                                  </p:stCondLst>
                                  <p:childTnLst>
                                    <p:set>
                                      <p:cBhvr>
                                        <p:cTn id="53" dur="1" fill="hold">
                                          <p:stCondLst>
                                            <p:cond delay="0"/>
                                          </p:stCondLst>
                                        </p:cTn>
                                        <p:tgtEl>
                                          <p:spTgt spid="2469"/>
                                        </p:tgtEl>
                                        <p:attrNameLst>
                                          <p:attrName>style.visibility</p:attrName>
                                        </p:attrNameLst>
                                      </p:cBhvr>
                                      <p:to>
                                        <p:strVal val="visible"/>
                                      </p:to>
                                    </p:set>
                                    <p:animEffect transition="in" filter="fade">
                                      <p:cBhvr>
                                        <p:cTn id="54" dur="250"/>
                                        <p:tgtEl>
                                          <p:spTgt spid="2469"/>
                                        </p:tgtEl>
                                      </p:cBhvr>
                                    </p:animEffect>
                                  </p:childTnLst>
                                </p:cTn>
                              </p:par>
                              <p:par>
                                <p:cTn id="55" presetID="10" presetClass="entr" presetSubtype="0" fill="hold" grpId="0" nodeType="withEffect">
                                  <p:stCondLst>
                                    <p:cond delay="1950"/>
                                  </p:stCondLst>
                                  <p:childTnLst>
                                    <p:set>
                                      <p:cBhvr>
                                        <p:cTn id="56" dur="1" fill="hold">
                                          <p:stCondLst>
                                            <p:cond delay="0"/>
                                          </p:stCondLst>
                                        </p:cTn>
                                        <p:tgtEl>
                                          <p:spTgt spid="2470"/>
                                        </p:tgtEl>
                                        <p:attrNameLst>
                                          <p:attrName>style.visibility</p:attrName>
                                        </p:attrNameLst>
                                      </p:cBhvr>
                                      <p:to>
                                        <p:strVal val="visible"/>
                                      </p:to>
                                    </p:set>
                                    <p:animEffect transition="in" filter="fade">
                                      <p:cBhvr>
                                        <p:cTn id="57" dur="250"/>
                                        <p:tgtEl>
                                          <p:spTgt spid="2470"/>
                                        </p:tgtEl>
                                      </p:cBhvr>
                                    </p:animEffect>
                                  </p:childTnLst>
                                </p:cTn>
                              </p:par>
                              <p:par>
                                <p:cTn id="58" presetID="10" presetClass="entr" presetSubtype="0" fill="hold" grpId="0" nodeType="withEffect">
                                  <p:stCondLst>
                                    <p:cond delay="2000"/>
                                  </p:stCondLst>
                                  <p:childTnLst>
                                    <p:set>
                                      <p:cBhvr>
                                        <p:cTn id="59" dur="1" fill="hold">
                                          <p:stCondLst>
                                            <p:cond delay="0"/>
                                          </p:stCondLst>
                                        </p:cTn>
                                        <p:tgtEl>
                                          <p:spTgt spid="2471"/>
                                        </p:tgtEl>
                                        <p:attrNameLst>
                                          <p:attrName>style.visibility</p:attrName>
                                        </p:attrNameLst>
                                      </p:cBhvr>
                                      <p:to>
                                        <p:strVal val="visible"/>
                                      </p:to>
                                    </p:set>
                                    <p:animEffect transition="in" filter="fade">
                                      <p:cBhvr>
                                        <p:cTn id="60" dur="250"/>
                                        <p:tgtEl>
                                          <p:spTgt spid="2471"/>
                                        </p:tgtEl>
                                      </p:cBhvr>
                                    </p:animEffect>
                                  </p:childTnLst>
                                </p:cTn>
                              </p:par>
                              <p:par>
                                <p:cTn id="61" presetID="10" presetClass="entr" presetSubtype="0" fill="hold" grpId="0" nodeType="withEffect">
                                  <p:stCondLst>
                                    <p:cond delay="2050"/>
                                  </p:stCondLst>
                                  <p:childTnLst>
                                    <p:set>
                                      <p:cBhvr>
                                        <p:cTn id="62" dur="1" fill="hold">
                                          <p:stCondLst>
                                            <p:cond delay="0"/>
                                          </p:stCondLst>
                                        </p:cTn>
                                        <p:tgtEl>
                                          <p:spTgt spid="1237"/>
                                        </p:tgtEl>
                                        <p:attrNameLst>
                                          <p:attrName>style.visibility</p:attrName>
                                        </p:attrNameLst>
                                      </p:cBhvr>
                                      <p:to>
                                        <p:strVal val="visible"/>
                                      </p:to>
                                    </p:set>
                                    <p:animEffect transition="in" filter="fade">
                                      <p:cBhvr>
                                        <p:cTn id="63" dur="250"/>
                                        <p:tgtEl>
                                          <p:spTgt spid="1237"/>
                                        </p:tgtEl>
                                      </p:cBhvr>
                                    </p:animEffect>
                                  </p:childTnLst>
                                </p:cTn>
                              </p:par>
                              <p:par>
                                <p:cTn id="64" presetID="10" presetClass="entr" presetSubtype="0" fill="hold" grpId="0" nodeType="withEffect">
                                  <p:stCondLst>
                                    <p:cond delay="2100"/>
                                  </p:stCondLst>
                                  <p:childTnLst>
                                    <p:set>
                                      <p:cBhvr>
                                        <p:cTn id="65" dur="1" fill="hold">
                                          <p:stCondLst>
                                            <p:cond delay="0"/>
                                          </p:stCondLst>
                                        </p:cTn>
                                        <p:tgtEl>
                                          <p:spTgt spid="2455"/>
                                        </p:tgtEl>
                                        <p:attrNameLst>
                                          <p:attrName>style.visibility</p:attrName>
                                        </p:attrNameLst>
                                      </p:cBhvr>
                                      <p:to>
                                        <p:strVal val="visible"/>
                                      </p:to>
                                    </p:set>
                                    <p:animEffect transition="in" filter="fade">
                                      <p:cBhvr>
                                        <p:cTn id="66" dur="250"/>
                                        <p:tgtEl>
                                          <p:spTgt spid="2455"/>
                                        </p:tgtEl>
                                      </p:cBhvr>
                                    </p:animEffect>
                                  </p:childTnLst>
                                </p:cTn>
                              </p:par>
                              <p:par>
                                <p:cTn id="67" presetID="10" presetClass="entr" presetSubtype="0" fill="hold" grpId="0" nodeType="withEffect">
                                  <p:stCondLst>
                                    <p:cond delay="2150"/>
                                  </p:stCondLst>
                                  <p:childTnLst>
                                    <p:set>
                                      <p:cBhvr>
                                        <p:cTn id="68" dur="1" fill="hold">
                                          <p:stCondLst>
                                            <p:cond delay="0"/>
                                          </p:stCondLst>
                                        </p:cTn>
                                        <p:tgtEl>
                                          <p:spTgt spid="2476"/>
                                        </p:tgtEl>
                                        <p:attrNameLst>
                                          <p:attrName>style.visibility</p:attrName>
                                        </p:attrNameLst>
                                      </p:cBhvr>
                                      <p:to>
                                        <p:strVal val="visible"/>
                                      </p:to>
                                    </p:set>
                                    <p:animEffect transition="in" filter="fade">
                                      <p:cBhvr>
                                        <p:cTn id="69" dur="250"/>
                                        <p:tgtEl>
                                          <p:spTgt spid="2476"/>
                                        </p:tgtEl>
                                      </p:cBhvr>
                                    </p:animEffect>
                                  </p:childTnLst>
                                </p:cTn>
                              </p:par>
                              <p:par>
                                <p:cTn id="70" presetID="10" presetClass="entr" presetSubtype="0" fill="hold" grpId="0" nodeType="withEffect">
                                  <p:stCondLst>
                                    <p:cond delay="2200"/>
                                  </p:stCondLst>
                                  <p:childTnLst>
                                    <p:set>
                                      <p:cBhvr>
                                        <p:cTn id="71" dur="1" fill="hold">
                                          <p:stCondLst>
                                            <p:cond delay="0"/>
                                          </p:stCondLst>
                                        </p:cTn>
                                        <p:tgtEl>
                                          <p:spTgt spid="2477"/>
                                        </p:tgtEl>
                                        <p:attrNameLst>
                                          <p:attrName>style.visibility</p:attrName>
                                        </p:attrNameLst>
                                      </p:cBhvr>
                                      <p:to>
                                        <p:strVal val="visible"/>
                                      </p:to>
                                    </p:set>
                                    <p:animEffect transition="in" filter="fade">
                                      <p:cBhvr>
                                        <p:cTn id="72" dur="250"/>
                                        <p:tgtEl>
                                          <p:spTgt spid="2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8" grpId="0"/>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1237" grpId="0" animBg="1"/>
      <p:bldP spid="2455" grpId="0" animBg="1"/>
      <p:bldP spid="2476" grpId="0" animBg="1"/>
      <p:bldP spid="247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91487" y="-653144"/>
            <a:ext cx="1419707" cy="3295123"/>
          </a:xfrm>
          <a:prstGeom prst="rect">
            <a:avLst/>
          </a:prstGeom>
        </p:spPr>
      </p:pic>
      <p:pic>
        <p:nvPicPr>
          <p:cNvPr id="14" name="Picture 13"/>
          <p:cNvPicPr>
            <a:picLocks noChangeAspect="1"/>
          </p:cNvPicPr>
          <p:nvPr/>
        </p:nvPicPr>
        <p:blipFill>
          <a:blip r:embed="rId3"/>
          <a:stretch>
            <a:fillRect/>
          </a:stretch>
        </p:blipFill>
        <p:spPr>
          <a:xfrm>
            <a:off x="0" y="962"/>
            <a:ext cx="12192000" cy="1406769"/>
          </a:xfrm>
          <a:prstGeom prst="rect">
            <a:avLst/>
          </a:prstGeom>
        </p:spPr>
      </p:pic>
      <p:pic>
        <p:nvPicPr>
          <p:cNvPr id="8" name="Picture 7"/>
          <p:cNvPicPr>
            <a:picLocks noChangeAspect="1"/>
          </p:cNvPicPr>
          <p:nvPr/>
        </p:nvPicPr>
        <p:blipFill>
          <a:blip r:embed="rId4"/>
          <a:stretch>
            <a:fillRect/>
          </a:stretch>
        </p:blipFill>
        <p:spPr>
          <a:xfrm>
            <a:off x="7306235" y="3115976"/>
            <a:ext cx="1523439" cy="1239408"/>
          </a:xfrm>
          <a:prstGeom prst="rect">
            <a:avLst/>
          </a:prstGeom>
        </p:spPr>
      </p:pic>
      <p:grpSp>
        <p:nvGrpSpPr>
          <p:cNvPr id="41" name="Group 40"/>
          <p:cNvGrpSpPr/>
          <p:nvPr/>
        </p:nvGrpSpPr>
        <p:grpSpPr>
          <a:xfrm>
            <a:off x="149859" y="176564"/>
            <a:ext cx="16174934" cy="756634"/>
            <a:chOff x="911853" y="215476"/>
            <a:chExt cx="16174934" cy="756634"/>
          </a:xfrm>
        </p:grpSpPr>
        <p:pic>
          <p:nvPicPr>
            <p:cNvPr id="18" name="Picture 17"/>
            <p:cNvPicPr>
              <a:picLocks noChangeAspect="1"/>
            </p:cNvPicPr>
            <p:nvPr/>
          </p:nvPicPr>
          <p:blipFill>
            <a:blip r:embed="rId5"/>
            <a:stretch>
              <a:fillRect/>
            </a:stretch>
          </p:blipFill>
          <p:spPr>
            <a:xfrm>
              <a:off x="911853" y="215476"/>
              <a:ext cx="641702" cy="756634"/>
            </a:xfrm>
            <a:prstGeom prst="rect">
              <a:avLst/>
            </a:prstGeom>
          </p:spPr>
        </p:pic>
        <p:pic>
          <p:nvPicPr>
            <p:cNvPr id="19" name="Picture 18"/>
            <p:cNvPicPr>
              <a:picLocks noChangeAspect="1"/>
            </p:cNvPicPr>
            <p:nvPr/>
          </p:nvPicPr>
          <p:blipFill>
            <a:blip r:embed="rId5"/>
            <a:stretch>
              <a:fillRect/>
            </a:stretch>
          </p:blipFill>
          <p:spPr>
            <a:xfrm>
              <a:off x="1617909" y="215476"/>
              <a:ext cx="641702" cy="756634"/>
            </a:xfrm>
            <a:prstGeom prst="rect">
              <a:avLst/>
            </a:prstGeom>
          </p:spPr>
        </p:pic>
        <p:pic>
          <p:nvPicPr>
            <p:cNvPr id="20" name="Picture 19"/>
            <p:cNvPicPr>
              <a:picLocks noChangeAspect="1"/>
            </p:cNvPicPr>
            <p:nvPr/>
          </p:nvPicPr>
          <p:blipFill>
            <a:blip r:embed="rId5"/>
            <a:stretch>
              <a:fillRect/>
            </a:stretch>
          </p:blipFill>
          <p:spPr>
            <a:xfrm>
              <a:off x="2323965" y="215476"/>
              <a:ext cx="641702" cy="756634"/>
            </a:xfrm>
            <a:prstGeom prst="rect">
              <a:avLst/>
            </a:prstGeom>
          </p:spPr>
        </p:pic>
        <p:pic>
          <p:nvPicPr>
            <p:cNvPr id="21" name="Picture 20"/>
            <p:cNvPicPr>
              <a:picLocks noChangeAspect="1"/>
            </p:cNvPicPr>
            <p:nvPr/>
          </p:nvPicPr>
          <p:blipFill>
            <a:blip r:embed="rId5"/>
            <a:stretch>
              <a:fillRect/>
            </a:stretch>
          </p:blipFill>
          <p:spPr>
            <a:xfrm>
              <a:off x="3030021" y="215476"/>
              <a:ext cx="641702" cy="756634"/>
            </a:xfrm>
            <a:prstGeom prst="rect">
              <a:avLst/>
            </a:prstGeom>
          </p:spPr>
        </p:pic>
        <p:pic>
          <p:nvPicPr>
            <p:cNvPr id="22" name="Picture 21"/>
            <p:cNvPicPr>
              <a:picLocks noChangeAspect="1"/>
            </p:cNvPicPr>
            <p:nvPr/>
          </p:nvPicPr>
          <p:blipFill>
            <a:blip r:embed="rId5"/>
            <a:stretch>
              <a:fillRect/>
            </a:stretch>
          </p:blipFill>
          <p:spPr>
            <a:xfrm>
              <a:off x="3736077" y="215476"/>
              <a:ext cx="641702" cy="756634"/>
            </a:xfrm>
            <a:prstGeom prst="rect">
              <a:avLst/>
            </a:prstGeom>
          </p:spPr>
        </p:pic>
        <p:pic>
          <p:nvPicPr>
            <p:cNvPr id="23" name="Picture 22"/>
            <p:cNvPicPr>
              <a:picLocks noChangeAspect="1"/>
            </p:cNvPicPr>
            <p:nvPr/>
          </p:nvPicPr>
          <p:blipFill>
            <a:blip r:embed="rId5"/>
            <a:stretch>
              <a:fillRect/>
            </a:stretch>
          </p:blipFill>
          <p:spPr>
            <a:xfrm>
              <a:off x="4442133" y="215476"/>
              <a:ext cx="641702" cy="756634"/>
            </a:xfrm>
            <a:prstGeom prst="rect">
              <a:avLst/>
            </a:prstGeom>
          </p:spPr>
        </p:pic>
        <p:pic>
          <p:nvPicPr>
            <p:cNvPr id="24" name="Picture 23"/>
            <p:cNvPicPr>
              <a:picLocks noChangeAspect="1"/>
            </p:cNvPicPr>
            <p:nvPr/>
          </p:nvPicPr>
          <p:blipFill>
            <a:blip r:embed="rId5"/>
            <a:stretch>
              <a:fillRect/>
            </a:stretch>
          </p:blipFill>
          <p:spPr>
            <a:xfrm>
              <a:off x="5148189" y="215476"/>
              <a:ext cx="641702" cy="756634"/>
            </a:xfrm>
            <a:prstGeom prst="rect">
              <a:avLst/>
            </a:prstGeom>
          </p:spPr>
        </p:pic>
        <p:pic>
          <p:nvPicPr>
            <p:cNvPr id="25" name="Picture 24"/>
            <p:cNvPicPr>
              <a:picLocks noChangeAspect="1"/>
            </p:cNvPicPr>
            <p:nvPr/>
          </p:nvPicPr>
          <p:blipFill>
            <a:blip r:embed="rId5"/>
            <a:stretch>
              <a:fillRect/>
            </a:stretch>
          </p:blipFill>
          <p:spPr>
            <a:xfrm>
              <a:off x="5854245" y="215476"/>
              <a:ext cx="641702" cy="756634"/>
            </a:xfrm>
            <a:prstGeom prst="rect">
              <a:avLst/>
            </a:prstGeom>
          </p:spPr>
        </p:pic>
        <p:pic>
          <p:nvPicPr>
            <p:cNvPr id="26" name="Picture 25"/>
            <p:cNvPicPr>
              <a:picLocks noChangeAspect="1"/>
            </p:cNvPicPr>
            <p:nvPr/>
          </p:nvPicPr>
          <p:blipFill>
            <a:blip r:embed="rId5"/>
            <a:stretch>
              <a:fillRect/>
            </a:stretch>
          </p:blipFill>
          <p:spPr>
            <a:xfrm>
              <a:off x="6560301" y="215476"/>
              <a:ext cx="641702" cy="756634"/>
            </a:xfrm>
            <a:prstGeom prst="rect">
              <a:avLst/>
            </a:prstGeom>
          </p:spPr>
        </p:pic>
        <p:pic>
          <p:nvPicPr>
            <p:cNvPr id="27" name="Picture 26"/>
            <p:cNvPicPr>
              <a:picLocks noChangeAspect="1"/>
            </p:cNvPicPr>
            <p:nvPr/>
          </p:nvPicPr>
          <p:blipFill>
            <a:blip r:embed="rId5"/>
            <a:stretch>
              <a:fillRect/>
            </a:stretch>
          </p:blipFill>
          <p:spPr>
            <a:xfrm>
              <a:off x="7266357" y="215476"/>
              <a:ext cx="641702" cy="756634"/>
            </a:xfrm>
            <a:prstGeom prst="rect">
              <a:avLst/>
            </a:prstGeom>
          </p:spPr>
        </p:pic>
        <p:pic>
          <p:nvPicPr>
            <p:cNvPr id="28" name="Picture 27"/>
            <p:cNvPicPr>
              <a:picLocks noChangeAspect="1"/>
            </p:cNvPicPr>
            <p:nvPr/>
          </p:nvPicPr>
          <p:blipFill>
            <a:blip r:embed="rId5"/>
            <a:stretch>
              <a:fillRect/>
            </a:stretch>
          </p:blipFill>
          <p:spPr>
            <a:xfrm>
              <a:off x="7972413" y="215476"/>
              <a:ext cx="641702" cy="756634"/>
            </a:xfrm>
            <a:prstGeom prst="rect">
              <a:avLst/>
            </a:prstGeom>
          </p:spPr>
        </p:pic>
        <p:pic>
          <p:nvPicPr>
            <p:cNvPr id="29" name="Picture 28"/>
            <p:cNvPicPr>
              <a:picLocks noChangeAspect="1"/>
            </p:cNvPicPr>
            <p:nvPr/>
          </p:nvPicPr>
          <p:blipFill>
            <a:blip r:embed="rId5"/>
            <a:stretch>
              <a:fillRect/>
            </a:stretch>
          </p:blipFill>
          <p:spPr>
            <a:xfrm>
              <a:off x="8678469" y="215476"/>
              <a:ext cx="641702" cy="756634"/>
            </a:xfrm>
            <a:prstGeom prst="rect">
              <a:avLst/>
            </a:prstGeom>
          </p:spPr>
        </p:pic>
        <p:pic>
          <p:nvPicPr>
            <p:cNvPr id="30" name="Picture 29"/>
            <p:cNvPicPr>
              <a:picLocks noChangeAspect="1"/>
            </p:cNvPicPr>
            <p:nvPr/>
          </p:nvPicPr>
          <p:blipFill>
            <a:blip r:embed="rId5"/>
            <a:stretch>
              <a:fillRect/>
            </a:stretch>
          </p:blipFill>
          <p:spPr>
            <a:xfrm>
              <a:off x="9384525" y="215476"/>
              <a:ext cx="641702" cy="756634"/>
            </a:xfrm>
            <a:prstGeom prst="rect">
              <a:avLst/>
            </a:prstGeom>
          </p:spPr>
        </p:pic>
        <p:pic>
          <p:nvPicPr>
            <p:cNvPr id="31" name="Picture 30"/>
            <p:cNvPicPr>
              <a:picLocks noChangeAspect="1"/>
            </p:cNvPicPr>
            <p:nvPr/>
          </p:nvPicPr>
          <p:blipFill>
            <a:blip r:embed="rId5"/>
            <a:stretch>
              <a:fillRect/>
            </a:stretch>
          </p:blipFill>
          <p:spPr>
            <a:xfrm>
              <a:off x="10090581" y="215476"/>
              <a:ext cx="641702" cy="756634"/>
            </a:xfrm>
            <a:prstGeom prst="rect">
              <a:avLst/>
            </a:prstGeom>
          </p:spPr>
        </p:pic>
        <p:pic>
          <p:nvPicPr>
            <p:cNvPr id="32" name="Picture 31"/>
            <p:cNvPicPr>
              <a:picLocks noChangeAspect="1"/>
            </p:cNvPicPr>
            <p:nvPr/>
          </p:nvPicPr>
          <p:blipFill>
            <a:blip r:embed="rId5"/>
            <a:stretch>
              <a:fillRect/>
            </a:stretch>
          </p:blipFill>
          <p:spPr>
            <a:xfrm>
              <a:off x="10796637" y="215476"/>
              <a:ext cx="641702" cy="756634"/>
            </a:xfrm>
            <a:prstGeom prst="rect">
              <a:avLst/>
            </a:prstGeom>
          </p:spPr>
        </p:pic>
        <p:pic>
          <p:nvPicPr>
            <p:cNvPr id="33" name="Picture 32"/>
            <p:cNvPicPr>
              <a:picLocks noChangeAspect="1"/>
            </p:cNvPicPr>
            <p:nvPr/>
          </p:nvPicPr>
          <p:blipFill>
            <a:blip r:embed="rId5"/>
            <a:stretch>
              <a:fillRect/>
            </a:stretch>
          </p:blipFill>
          <p:spPr>
            <a:xfrm>
              <a:off x="11502693" y="215476"/>
              <a:ext cx="641702" cy="756634"/>
            </a:xfrm>
            <a:prstGeom prst="rect">
              <a:avLst/>
            </a:prstGeom>
          </p:spPr>
        </p:pic>
        <p:pic>
          <p:nvPicPr>
            <p:cNvPr id="34" name="Picture 33"/>
            <p:cNvPicPr>
              <a:picLocks noChangeAspect="1"/>
            </p:cNvPicPr>
            <p:nvPr/>
          </p:nvPicPr>
          <p:blipFill>
            <a:blip r:embed="rId5"/>
            <a:stretch>
              <a:fillRect/>
            </a:stretch>
          </p:blipFill>
          <p:spPr>
            <a:xfrm>
              <a:off x="12208749" y="215476"/>
              <a:ext cx="641702" cy="756634"/>
            </a:xfrm>
            <a:prstGeom prst="rect">
              <a:avLst/>
            </a:prstGeom>
          </p:spPr>
        </p:pic>
        <p:pic>
          <p:nvPicPr>
            <p:cNvPr id="35" name="Picture 34"/>
            <p:cNvPicPr>
              <a:picLocks noChangeAspect="1"/>
            </p:cNvPicPr>
            <p:nvPr/>
          </p:nvPicPr>
          <p:blipFill>
            <a:blip r:embed="rId5"/>
            <a:stretch>
              <a:fillRect/>
            </a:stretch>
          </p:blipFill>
          <p:spPr>
            <a:xfrm>
              <a:off x="12914805" y="215476"/>
              <a:ext cx="641702" cy="756634"/>
            </a:xfrm>
            <a:prstGeom prst="rect">
              <a:avLst/>
            </a:prstGeom>
          </p:spPr>
        </p:pic>
        <p:pic>
          <p:nvPicPr>
            <p:cNvPr id="36" name="Picture 35"/>
            <p:cNvPicPr>
              <a:picLocks noChangeAspect="1"/>
            </p:cNvPicPr>
            <p:nvPr/>
          </p:nvPicPr>
          <p:blipFill>
            <a:blip r:embed="rId5"/>
            <a:stretch>
              <a:fillRect/>
            </a:stretch>
          </p:blipFill>
          <p:spPr>
            <a:xfrm>
              <a:off x="13620861" y="215476"/>
              <a:ext cx="641702" cy="756634"/>
            </a:xfrm>
            <a:prstGeom prst="rect">
              <a:avLst/>
            </a:prstGeom>
          </p:spPr>
        </p:pic>
        <p:pic>
          <p:nvPicPr>
            <p:cNvPr id="37" name="Picture 36"/>
            <p:cNvPicPr>
              <a:picLocks noChangeAspect="1"/>
            </p:cNvPicPr>
            <p:nvPr/>
          </p:nvPicPr>
          <p:blipFill>
            <a:blip r:embed="rId5"/>
            <a:stretch>
              <a:fillRect/>
            </a:stretch>
          </p:blipFill>
          <p:spPr>
            <a:xfrm>
              <a:off x="14326917" y="215476"/>
              <a:ext cx="641702" cy="756634"/>
            </a:xfrm>
            <a:prstGeom prst="rect">
              <a:avLst/>
            </a:prstGeom>
          </p:spPr>
        </p:pic>
        <p:pic>
          <p:nvPicPr>
            <p:cNvPr id="38" name="Picture 37"/>
            <p:cNvPicPr>
              <a:picLocks noChangeAspect="1"/>
            </p:cNvPicPr>
            <p:nvPr/>
          </p:nvPicPr>
          <p:blipFill>
            <a:blip r:embed="rId5"/>
            <a:stretch>
              <a:fillRect/>
            </a:stretch>
          </p:blipFill>
          <p:spPr>
            <a:xfrm>
              <a:off x="15032973" y="215476"/>
              <a:ext cx="641702" cy="756634"/>
            </a:xfrm>
            <a:prstGeom prst="rect">
              <a:avLst/>
            </a:prstGeom>
          </p:spPr>
        </p:pic>
        <p:pic>
          <p:nvPicPr>
            <p:cNvPr id="39" name="Picture 38"/>
            <p:cNvPicPr>
              <a:picLocks noChangeAspect="1"/>
            </p:cNvPicPr>
            <p:nvPr/>
          </p:nvPicPr>
          <p:blipFill>
            <a:blip r:embed="rId5"/>
            <a:stretch>
              <a:fillRect/>
            </a:stretch>
          </p:blipFill>
          <p:spPr>
            <a:xfrm>
              <a:off x="15739029" y="215476"/>
              <a:ext cx="641702" cy="756634"/>
            </a:xfrm>
            <a:prstGeom prst="rect">
              <a:avLst/>
            </a:prstGeom>
          </p:spPr>
        </p:pic>
        <p:pic>
          <p:nvPicPr>
            <p:cNvPr id="40" name="Picture 39"/>
            <p:cNvPicPr>
              <a:picLocks noChangeAspect="1"/>
            </p:cNvPicPr>
            <p:nvPr/>
          </p:nvPicPr>
          <p:blipFill>
            <a:blip r:embed="rId5"/>
            <a:stretch>
              <a:fillRect/>
            </a:stretch>
          </p:blipFill>
          <p:spPr>
            <a:xfrm>
              <a:off x="16445085" y="215476"/>
              <a:ext cx="641702" cy="756634"/>
            </a:xfrm>
            <a:prstGeom prst="rect">
              <a:avLst/>
            </a:prstGeom>
          </p:spPr>
        </p:pic>
      </p:grpSp>
      <p:sp>
        <p:nvSpPr>
          <p:cNvPr id="42" name="Rectangle 41"/>
          <p:cNvSpPr/>
          <p:nvPr/>
        </p:nvSpPr>
        <p:spPr>
          <a:xfrm>
            <a:off x="0" y="0"/>
            <a:ext cx="1120140" cy="107004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6"/>
          <a:stretch>
            <a:fillRect/>
          </a:stretch>
        </p:blipFill>
        <p:spPr>
          <a:xfrm>
            <a:off x="5803221" y="176564"/>
            <a:ext cx="641702" cy="756634"/>
          </a:xfrm>
          <a:prstGeom prst="rect">
            <a:avLst/>
          </a:prstGeom>
        </p:spPr>
      </p:pic>
      <p:pic>
        <p:nvPicPr>
          <p:cNvPr id="15" name="Picture 14"/>
          <p:cNvPicPr>
            <a:picLocks noChangeAspect="1"/>
          </p:cNvPicPr>
          <p:nvPr/>
        </p:nvPicPr>
        <p:blipFill>
          <a:blip r:embed="rId7"/>
          <a:stretch>
            <a:fillRect/>
          </a:stretch>
        </p:blipFill>
        <p:spPr>
          <a:xfrm>
            <a:off x="189048" y="176564"/>
            <a:ext cx="765861" cy="756634"/>
          </a:xfrm>
          <a:prstGeom prst="rect">
            <a:avLst/>
          </a:prstGeom>
        </p:spPr>
      </p:pic>
      <p:pic>
        <p:nvPicPr>
          <p:cNvPr id="16" name="Picture 15"/>
          <p:cNvPicPr>
            <a:picLocks noChangeAspect="1"/>
          </p:cNvPicPr>
          <p:nvPr/>
        </p:nvPicPr>
        <p:blipFill>
          <a:blip r:embed="rId8"/>
          <a:stretch>
            <a:fillRect/>
          </a:stretch>
        </p:blipFill>
        <p:spPr>
          <a:xfrm>
            <a:off x="189048" y="176564"/>
            <a:ext cx="765861" cy="756634"/>
          </a:xfrm>
          <a:prstGeom prst="rect">
            <a:avLst/>
          </a:prstGeom>
        </p:spPr>
      </p:pic>
      <p:grpSp>
        <p:nvGrpSpPr>
          <p:cNvPr id="13" name="Group 12"/>
          <p:cNvGrpSpPr/>
          <p:nvPr/>
        </p:nvGrpSpPr>
        <p:grpSpPr>
          <a:xfrm>
            <a:off x="5334473" y="2748165"/>
            <a:ext cx="1578472" cy="2293385"/>
            <a:chOff x="5334473" y="2748165"/>
            <a:chExt cx="1578472" cy="2293385"/>
          </a:xfrm>
        </p:grpSpPr>
        <p:grpSp>
          <p:nvGrpSpPr>
            <p:cNvPr id="4" name="Group 3"/>
            <p:cNvGrpSpPr/>
            <p:nvPr/>
          </p:nvGrpSpPr>
          <p:grpSpPr>
            <a:xfrm>
              <a:off x="5334473" y="2748165"/>
              <a:ext cx="1578472" cy="2293385"/>
              <a:chOff x="5316000" y="2748165"/>
              <a:chExt cx="1578472" cy="2293385"/>
            </a:xfrm>
          </p:grpSpPr>
          <p:pic>
            <p:nvPicPr>
              <p:cNvPr id="5" name="Picture 4"/>
              <p:cNvPicPr>
                <a:picLocks noChangeAspect="1"/>
              </p:cNvPicPr>
              <p:nvPr/>
            </p:nvPicPr>
            <p:blipFill>
              <a:blip r:embed="rId9"/>
              <a:stretch>
                <a:fillRect/>
              </a:stretch>
            </p:blipFill>
            <p:spPr>
              <a:xfrm>
                <a:off x="5316000" y="2748165"/>
                <a:ext cx="1578472" cy="2293385"/>
              </a:xfrm>
              <a:prstGeom prst="rect">
                <a:avLst/>
              </a:prstGeom>
            </p:spPr>
          </p:pic>
          <p:sp>
            <p:nvSpPr>
              <p:cNvPr id="6" name="TextBox 5"/>
              <p:cNvSpPr txBox="1"/>
              <p:nvPr/>
            </p:nvSpPr>
            <p:spPr>
              <a:xfrm>
                <a:off x="5440217" y="3896237"/>
                <a:ext cx="1254991" cy="646331"/>
              </a:xfrm>
              <a:prstGeom prst="rect">
                <a:avLst/>
              </a:prstGeom>
              <a:noFill/>
            </p:spPr>
            <p:txBody>
              <a:bodyPr wrap="square" rtlCol="0">
                <a:spAutoFit/>
              </a:bodyPr>
              <a:lstStyle/>
              <a:p>
                <a:pPr algn="ctr"/>
                <a:r>
                  <a:rPr lang="en-US" sz="3600" dirty="0" smtClean="0">
                    <a:solidFill>
                      <a:schemeClr val="tx2"/>
                    </a:solidFill>
                    <a:latin typeface="Segoe UI Semibold" panose="020B0702040204020203" pitchFamily="34" charset="0"/>
                    <a:cs typeface="Segoe UI Semibold" panose="020B0702040204020203" pitchFamily="34" charset="0"/>
                  </a:rPr>
                  <a:t>SQL</a:t>
                </a:r>
                <a:endParaRPr lang="en-US" sz="3600" dirty="0">
                  <a:solidFill>
                    <a:schemeClr val="tx2"/>
                  </a:solidFill>
                  <a:latin typeface="Segoe UI Semibold" panose="020B0702040204020203" pitchFamily="34" charset="0"/>
                  <a:cs typeface="Segoe UI Semibold" panose="020B0702040204020203" pitchFamily="34" charset="0"/>
                </a:endParaRPr>
              </a:p>
            </p:txBody>
          </p:sp>
        </p:grpSp>
        <p:pic>
          <p:nvPicPr>
            <p:cNvPr id="50" name="Picture 49"/>
            <p:cNvPicPr>
              <a:picLocks noChangeAspect="1"/>
            </p:cNvPicPr>
            <p:nvPr/>
          </p:nvPicPr>
          <p:blipFill>
            <a:blip r:embed="rId10"/>
            <a:stretch>
              <a:fillRect/>
            </a:stretch>
          </p:blipFill>
          <p:spPr>
            <a:xfrm>
              <a:off x="5458691" y="2840477"/>
              <a:ext cx="1327698" cy="666481"/>
            </a:xfrm>
            <a:prstGeom prst="rect">
              <a:avLst/>
            </a:prstGeom>
          </p:spPr>
        </p:pic>
      </p:grpSp>
      <p:grpSp>
        <p:nvGrpSpPr>
          <p:cNvPr id="17" name="Group 16"/>
          <p:cNvGrpSpPr/>
          <p:nvPr/>
        </p:nvGrpSpPr>
        <p:grpSpPr>
          <a:xfrm>
            <a:off x="5340856" y="2748165"/>
            <a:ext cx="1578472" cy="2293385"/>
            <a:chOff x="5340856" y="2748165"/>
            <a:chExt cx="1578472" cy="2293385"/>
          </a:xfrm>
        </p:grpSpPr>
        <p:grpSp>
          <p:nvGrpSpPr>
            <p:cNvPr id="54" name="Group 53"/>
            <p:cNvGrpSpPr/>
            <p:nvPr/>
          </p:nvGrpSpPr>
          <p:grpSpPr>
            <a:xfrm>
              <a:off x="5340856" y="2748165"/>
              <a:ext cx="1578472" cy="2293385"/>
              <a:chOff x="5316000" y="2748165"/>
              <a:chExt cx="1578472" cy="2293385"/>
            </a:xfrm>
          </p:grpSpPr>
          <p:pic>
            <p:nvPicPr>
              <p:cNvPr id="55" name="Picture 54"/>
              <p:cNvPicPr>
                <a:picLocks noChangeAspect="1"/>
              </p:cNvPicPr>
              <p:nvPr/>
            </p:nvPicPr>
            <p:blipFill>
              <a:blip r:embed="rId9"/>
              <a:stretch>
                <a:fillRect/>
              </a:stretch>
            </p:blipFill>
            <p:spPr>
              <a:xfrm>
                <a:off x="5316000" y="2748165"/>
                <a:ext cx="1578472" cy="2293385"/>
              </a:xfrm>
              <a:prstGeom prst="rect">
                <a:avLst/>
              </a:prstGeom>
            </p:spPr>
          </p:pic>
          <p:sp>
            <p:nvSpPr>
              <p:cNvPr id="56" name="TextBox 55"/>
              <p:cNvSpPr txBox="1"/>
              <p:nvPr/>
            </p:nvSpPr>
            <p:spPr>
              <a:xfrm>
                <a:off x="5440217" y="3896237"/>
                <a:ext cx="1254991" cy="646331"/>
              </a:xfrm>
              <a:prstGeom prst="rect">
                <a:avLst/>
              </a:prstGeom>
              <a:noFill/>
            </p:spPr>
            <p:txBody>
              <a:bodyPr wrap="square" rtlCol="0">
                <a:spAutoFit/>
              </a:bodyPr>
              <a:lstStyle/>
              <a:p>
                <a:pPr algn="ctr"/>
                <a:r>
                  <a:rPr lang="en-US" sz="3600" dirty="0" smtClean="0">
                    <a:solidFill>
                      <a:schemeClr val="tx2"/>
                    </a:solidFill>
                    <a:latin typeface="Segoe UI Semibold" panose="020B0702040204020203" pitchFamily="34" charset="0"/>
                    <a:cs typeface="Segoe UI Semibold" panose="020B0702040204020203" pitchFamily="34" charset="0"/>
                  </a:rPr>
                  <a:t>SQL</a:t>
                </a:r>
                <a:endParaRPr lang="en-US" sz="3600" dirty="0">
                  <a:solidFill>
                    <a:schemeClr val="tx2"/>
                  </a:solidFill>
                  <a:latin typeface="Segoe UI Semibold" panose="020B0702040204020203" pitchFamily="34" charset="0"/>
                  <a:cs typeface="Segoe UI Semibold" panose="020B0702040204020203" pitchFamily="34" charset="0"/>
                </a:endParaRPr>
              </a:p>
            </p:txBody>
          </p:sp>
        </p:grpSp>
        <p:pic>
          <p:nvPicPr>
            <p:cNvPr id="57" name="Picture 56"/>
            <p:cNvPicPr>
              <a:picLocks noChangeAspect="1"/>
            </p:cNvPicPr>
            <p:nvPr/>
          </p:nvPicPr>
          <p:blipFill>
            <a:blip r:embed="rId11"/>
            <a:stretch>
              <a:fillRect/>
            </a:stretch>
          </p:blipFill>
          <p:spPr>
            <a:xfrm>
              <a:off x="5465559" y="2831486"/>
              <a:ext cx="1336532" cy="671878"/>
            </a:xfrm>
            <a:prstGeom prst="rect">
              <a:avLst/>
            </a:prstGeom>
          </p:spPr>
        </p:pic>
      </p:grpSp>
      <p:sp>
        <p:nvSpPr>
          <p:cNvPr id="44" name="Oval 43"/>
          <p:cNvSpPr/>
          <p:nvPr/>
        </p:nvSpPr>
        <p:spPr>
          <a:xfrm>
            <a:off x="219451" y="203000"/>
            <a:ext cx="704408" cy="704408"/>
          </a:xfrm>
          <a:prstGeom prst="ellipse">
            <a:avLst/>
          </a:prstGeom>
          <a:noFill/>
          <a:ln w="1111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434223" y="5430829"/>
            <a:ext cx="5627910" cy="707886"/>
          </a:xfrm>
          <a:prstGeom prst="rect">
            <a:avLst/>
          </a:prstGeom>
          <a:noFill/>
        </p:spPr>
        <p:txBody>
          <a:bodyPr wrap="square" rtlCol="0">
            <a:spAutoFit/>
          </a:bodyPr>
          <a:lstStyle/>
          <a:p>
            <a:r>
              <a:rPr lang="en-US" sz="4000" dirty="0">
                <a:solidFill>
                  <a:schemeClr val="bg1"/>
                </a:solidFill>
                <a:latin typeface="Segoe UI Light" panose="020B0502040204020203" pitchFamily="34" charset="0"/>
                <a:cs typeface="Segoe UI Light" panose="020B0502040204020203" pitchFamily="34" charset="0"/>
              </a:rPr>
              <a:t>Self service restore</a:t>
            </a:r>
          </a:p>
        </p:txBody>
      </p:sp>
    </p:spTree>
    <p:extLst>
      <p:ext uri="{BB962C8B-B14F-4D97-AF65-F5344CB8AC3E}">
        <p14:creationId xmlns:p14="http://schemas.microsoft.com/office/powerpoint/2010/main" val="20546820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afterEffect">
                                  <p:stCondLst>
                                    <p:cond delay="0"/>
                                  </p:stCondLst>
                                  <p:childTnLst>
                                    <p:animMotion origin="layout" path="M -3.54167E-6 -4.07407E-6 L -0.13685 -4.07407E-6 " pathEditMode="relative" rAng="0" ptsTypes="AA">
                                      <p:cBhvr>
                                        <p:cTn id="6" dur="1000" fill="hold"/>
                                        <p:tgtEl>
                                          <p:spTgt spid="13"/>
                                        </p:tgtEl>
                                        <p:attrNameLst>
                                          <p:attrName>ppt_x</p:attrName>
                                          <p:attrName>ppt_y</p:attrName>
                                        </p:attrNameLst>
                                      </p:cBhvr>
                                      <p:rCtr x="-6849" y="0"/>
                                    </p:animMotion>
                                  </p:childTnLst>
                                </p:cTn>
                              </p:par>
                            </p:childTnLst>
                          </p:cTn>
                        </p:par>
                        <p:par>
                          <p:cTn id="7" fill="hold">
                            <p:stCondLst>
                              <p:cond delay="1000"/>
                            </p:stCondLst>
                            <p:childTnLst>
                              <p:par>
                                <p:cTn id="8" presetID="47"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anim calcmode="lin" valueType="num">
                                      <p:cBhvr>
                                        <p:cTn id="11" dur="500" fill="hold"/>
                                        <p:tgtEl>
                                          <p:spTgt spid="2"/>
                                        </p:tgtEl>
                                        <p:attrNameLst>
                                          <p:attrName>ppt_x</p:attrName>
                                        </p:attrNameLst>
                                      </p:cBhvr>
                                      <p:tavLst>
                                        <p:tav tm="0">
                                          <p:val>
                                            <p:strVal val="#ppt_x"/>
                                          </p:val>
                                        </p:tav>
                                        <p:tav tm="100000">
                                          <p:val>
                                            <p:strVal val="#ppt_x"/>
                                          </p:val>
                                        </p:tav>
                                      </p:tavLst>
                                    </p:anim>
                                    <p:anim calcmode="lin" valueType="num">
                                      <p:cBhvr>
                                        <p:cTn id="12" dur="500" fill="hold"/>
                                        <p:tgtEl>
                                          <p:spTgt spid="2"/>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75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xit" presetSubtype="0" fill="hold" nodeType="withEffect">
                                  <p:stCondLst>
                                    <p:cond delay="150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par>
                          <p:cTn id="19" fill="hold">
                            <p:stCondLst>
                              <p:cond delay="3000"/>
                            </p:stCondLst>
                            <p:childTnLst>
                              <p:par>
                                <p:cTn id="20" presetID="10" presetClass="entr" presetSubtype="0" fill="hold" nodeType="afterEffect">
                                  <p:stCondLst>
                                    <p:cond delay="5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stretch>
            <a:fillRect/>
          </a:stretch>
        </p:blipFill>
        <p:spPr>
          <a:xfrm>
            <a:off x="1824970" y="376542"/>
            <a:ext cx="9829802" cy="6342713"/>
          </a:xfrm>
          <a:prstGeom prst="rect">
            <a:avLst/>
          </a:prstGeom>
        </p:spPr>
      </p:pic>
      <p:pic>
        <p:nvPicPr>
          <p:cNvPr id="50" name="Picture 49"/>
          <p:cNvPicPr>
            <a:picLocks noChangeAspect="1"/>
          </p:cNvPicPr>
          <p:nvPr/>
        </p:nvPicPr>
        <p:blipFill>
          <a:blip r:embed="rId3"/>
          <a:stretch>
            <a:fillRect/>
          </a:stretch>
        </p:blipFill>
        <p:spPr>
          <a:xfrm>
            <a:off x="5230645" y="544048"/>
            <a:ext cx="1648947" cy="2395779"/>
          </a:xfrm>
          <a:prstGeom prst="rect">
            <a:avLst/>
          </a:prstGeom>
        </p:spPr>
      </p:pic>
      <p:pic>
        <p:nvPicPr>
          <p:cNvPr id="51" name="Picture 50"/>
          <p:cNvPicPr>
            <a:picLocks noChangeAspect="1"/>
          </p:cNvPicPr>
          <p:nvPr/>
        </p:nvPicPr>
        <p:blipFill>
          <a:blip r:embed="rId4"/>
          <a:stretch>
            <a:fillRect/>
          </a:stretch>
        </p:blipFill>
        <p:spPr>
          <a:xfrm>
            <a:off x="3846145" y="723942"/>
            <a:ext cx="1764086" cy="2619855"/>
          </a:xfrm>
          <a:prstGeom prst="rect">
            <a:avLst/>
          </a:prstGeom>
        </p:spPr>
      </p:pic>
      <p:pic>
        <p:nvPicPr>
          <p:cNvPr id="32" name="Picture 31"/>
          <p:cNvPicPr>
            <a:picLocks noChangeAspect="1"/>
          </p:cNvPicPr>
          <p:nvPr/>
        </p:nvPicPr>
        <p:blipFill>
          <a:blip r:embed="rId5"/>
          <a:stretch>
            <a:fillRect/>
          </a:stretch>
        </p:blipFill>
        <p:spPr>
          <a:xfrm>
            <a:off x="7298605" y="541803"/>
            <a:ext cx="4073432" cy="3638103"/>
          </a:xfrm>
          <a:prstGeom prst="rect">
            <a:avLst/>
          </a:prstGeom>
        </p:spPr>
      </p:pic>
      <p:sp>
        <p:nvSpPr>
          <p:cNvPr id="5" name="TextBox 4"/>
          <p:cNvSpPr txBox="1"/>
          <p:nvPr/>
        </p:nvSpPr>
        <p:spPr>
          <a:xfrm>
            <a:off x="581025" y="409575"/>
            <a:ext cx="3600450" cy="1323439"/>
          </a:xfrm>
          <a:prstGeom prst="rect">
            <a:avLst/>
          </a:prstGeom>
          <a:noFill/>
        </p:spPr>
        <p:txBody>
          <a:bodyPr wrap="square" rtlCol="0">
            <a:spAutoFit/>
          </a:bodyPr>
          <a:lstStyle/>
          <a:p>
            <a:r>
              <a:rPr lang="en-US" sz="4000" dirty="0">
                <a:solidFill>
                  <a:schemeClr val="bg1"/>
                </a:solidFill>
                <a:latin typeface="Segoe UI Light" panose="020B0502040204020203" pitchFamily="34" charset="0"/>
                <a:cs typeface="Segoe UI Light" panose="020B0502040204020203" pitchFamily="34" charset="0"/>
              </a:rPr>
              <a:t>Active geo replication</a:t>
            </a:r>
          </a:p>
        </p:txBody>
      </p:sp>
      <p:sp>
        <p:nvSpPr>
          <p:cNvPr id="2" name="Pentagon 1"/>
          <p:cNvSpPr/>
          <p:nvPr/>
        </p:nvSpPr>
        <p:spPr>
          <a:xfrm rot="10800000" flipV="1">
            <a:off x="7073683" y="1715353"/>
            <a:ext cx="1764086" cy="338667"/>
          </a:xfrm>
          <a:prstGeom prst="homePlat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Only</a:t>
            </a:r>
            <a:endParaRPr lang="en-US" dirty="0"/>
          </a:p>
        </p:txBody>
      </p:sp>
      <p:sp>
        <p:nvSpPr>
          <p:cNvPr id="27" name="Pentagon 26"/>
          <p:cNvSpPr/>
          <p:nvPr/>
        </p:nvSpPr>
        <p:spPr>
          <a:xfrm rot="10800000" flipV="1">
            <a:off x="10291017" y="3747353"/>
            <a:ext cx="1764086" cy="338667"/>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Read/Write</a:t>
            </a:r>
            <a:endParaRPr lang="en-US" dirty="0"/>
          </a:p>
        </p:txBody>
      </p:sp>
      <p:pic>
        <p:nvPicPr>
          <p:cNvPr id="29" name="Picture 28"/>
          <p:cNvPicPr>
            <a:picLocks noChangeAspect="1"/>
          </p:cNvPicPr>
          <p:nvPr/>
        </p:nvPicPr>
        <p:blipFill>
          <a:blip r:embed="rId6"/>
          <a:stretch>
            <a:fillRect/>
          </a:stretch>
        </p:blipFill>
        <p:spPr>
          <a:xfrm>
            <a:off x="6294326" y="4694219"/>
            <a:ext cx="1885002" cy="1222239"/>
          </a:xfrm>
          <a:prstGeom prst="rect">
            <a:avLst/>
          </a:prstGeom>
        </p:spPr>
      </p:pic>
      <p:pic>
        <p:nvPicPr>
          <p:cNvPr id="30" name="Picture 29"/>
          <p:cNvPicPr>
            <a:picLocks noChangeAspect="1"/>
          </p:cNvPicPr>
          <p:nvPr/>
        </p:nvPicPr>
        <p:blipFill>
          <a:blip r:embed="rId7"/>
          <a:stretch>
            <a:fillRect/>
          </a:stretch>
        </p:blipFill>
        <p:spPr>
          <a:xfrm>
            <a:off x="2912105" y="2494814"/>
            <a:ext cx="2212081" cy="1428815"/>
          </a:xfrm>
          <a:prstGeom prst="rect">
            <a:avLst/>
          </a:prstGeom>
        </p:spPr>
      </p:pic>
      <p:pic>
        <p:nvPicPr>
          <p:cNvPr id="33" name="Picture 32"/>
          <p:cNvPicPr>
            <a:picLocks noChangeAspect="1"/>
          </p:cNvPicPr>
          <p:nvPr/>
        </p:nvPicPr>
        <p:blipFill>
          <a:blip r:embed="rId8"/>
          <a:stretch>
            <a:fillRect/>
          </a:stretch>
        </p:blipFill>
        <p:spPr>
          <a:xfrm>
            <a:off x="3751618" y="5197862"/>
            <a:ext cx="2479885" cy="1424779"/>
          </a:xfrm>
          <a:prstGeom prst="rect">
            <a:avLst/>
          </a:prstGeom>
        </p:spPr>
      </p:pic>
      <p:pic>
        <p:nvPicPr>
          <p:cNvPr id="35" name="Picture 34"/>
          <p:cNvPicPr>
            <a:picLocks noChangeAspect="1"/>
          </p:cNvPicPr>
          <p:nvPr/>
        </p:nvPicPr>
        <p:blipFill>
          <a:blip r:embed="rId3"/>
          <a:stretch>
            <a:fillRect/>
          </a:stretch>
        </p:blipFill>
        <p:spPr>
          <a:xfrm>
            <a:off x="8468490" y="2692348"/>
            <a:ext cx="1648947" cy="2395779"/>
          </a:xfrm>
          <a:prstGeom prst="rect">
            <a:avLst/>
          </a:prstGeom>
        </p:spPr>
      </p:pic>
      <p:pic>
        <p:nvPicPr>
          <p:cNvPr id="40" name="Picture 39"/>
          <p:cNvPicPr>
            <a:picLocks noChangeAspect="1"/>
          </p:cNvPicPr>
          <p:nvPr/>
        </p:nvPicPr>
        <p:blipFill>
          <a:blip r:embed="rId4"/>
          <a:stretch>
            <a:fillRect/>
          </a:stretch>
        </p:blipFill>
        <p:spPr>
          <a:xfrm>
            <a:off x="7021831" y="2824591"/>
            <a:ext cx="1764086" cy="2619855"/>
          </a:xfrm>
          <a:prstGeom prst="rect">
            <a:avLst/>
          </a:prstGeom>
        </p:spPr>
      </p:pic>
      <p:grpSp>
        <p:nvGrpSpPr>
          <p:cNvPr id="41" name="Group 40"/>
          <p:cNvGrpSpPr/>
          <p:nvPr/>
        </p:nvGrpSpPr>
        <p:grpSpPr>
          <a:xfrm>
            <a:off x="1" y="3302216"/>
            <a:ext cx="4822369" cy="3565454"/>
            <a:chOff x="1" y="3302216"/>
            <a:chExt cx="4822369" cy="3565454"/>
          </a:xfrm>
        </p:grpSpPr>
        <p:pic>
          <p:nvPicPr>
            <p:cNvPr id="42" name="Picture 41"/>
            <p:cNvPicPr>
              <a:picLocks noChangeAspect="1"/>
            </p:cNvPicPr>
            <p:nvPr/>
          </p:nvPicPr>
          <p:blipFill>
            <a:blip r:embed="rId9"/>
            <a:stretch>
              <a:fillRect/>
            </a:stretch>
          </p:blipFill>
          <p:spPr>
            <a:xfrm>
              <a:off x="1" y="3743009"/>
              <a:ext cx="4822369" cy="3124661"/>
            </a:xfrm>
            <a:prstGeom prst="rect">
              <a:avLst/>
            </a:prstGeom>
          </p:spPr>
        </p:pic>
        <p:pic>
          <p:nvPicPr>
            <p:cNvPr id="43" name="Picture 42"/>
            <p:cNvPicPr>
              <a:picLocks noChangeAspect="1"/>
            </p:cNvPicPr>
            <p:nvPr/>
          </p:nvPicPr>
          <p:blipFill>
            <a:blip r:embed="rId10"/>
            <a:stretch>
              <a:fillRect/>
            </a:stretch>
          </p:blipFill>
          <p:spPr>
            <a:xfrm>
              <a:off x="257977" y="5707769"/>
              <a:ext cx="1481228" cy="956627"/>
            </a:xfrm>
            <a:prstGeom prst="rect">
              <a:avLst/>
            </a:prstGeom>
          </p:spPr>
        </p:pic>
        <p:pic>
          <p:nvPicPr>
            <p:cNvPr id="44" name="Picture 43"/>
            <p:cNvPicPr>
              <a:picLocks noChangeAspect="1"/>
            </p:cNvPicPr>
            <p:nvPr/>
          </p:nvPicPr>
          <p:blipFill>
            <a:blip r:embed="rId11"/>
            <a:stretch>
              <a:fillRect/>
            </a:stretch>
          </p:blipFill>
          <p:spPr>
            <a:xfrm>
              <a:off x="215340" y="3302216"/>
              <a:ext cx="2092500" cy="2340000"/>
            </a:xfrm>
            <a:prstGeom prst="rect">
              <a:avLst/>
            </a:prstGeom>
          </p:spPr>
        </p:pic>
        <p:pic>
          <p:nvPicPr>
            <p:cNvPr id="45" name="Picture 44"/>
            <p:cNvPicPr>
              <a:picLocks noChangeAspect="1"/>
            </p:cNvPicPr>
            <p:nvPr/>
          </p:nvPicPr>
          <p:blipFill>
            <a:blip r:embed="rId12"/>
            <a:stretch>
              <a:fillRect/>
            </a:stretch>
          </p:blipFill>
          <p:spPr>
            <a:xfrm>
              <a:off x="1447611" y="5043761"/>
              <a:ext cx="1237500" cy="1462500"/>
            </a:xfrm>
            <a:prstGeom prst="rect">
              <a:avLst/>
            </a:prstGeom>
          </p:spPr>
        </p:pic>
        <p:pic>
          <p:nvPicPr>
            <p:cNvPr id="46" name="Picture 45"/>
            <p:cNvPicPr>
              <a:picLocks noChangeAspect="1"/>
            </p:cNvPicPr>
            <p:nvPr/>
          </p:nvPicPr>
          <p:blipFill>
            <a:blip r:embed="rId13"/>
            <a:stretch>
              <a:fillRect/>
            </a:stretch>
          </p:blipFill>
          <p:spPr>
            <a:xfrm>
              <a:off x="2788810" y="4960912"/>
              <a:ext cx="447874" cy="1224190"/>
            </a:xfrm>
            <a:prstGeom prst="rect">
              <a:avLst/>
            </a:prstGeom>
          </p:spPr>
        </p:pic>
      </p:grpSp>
      <p:pic>
        <p:nvPicPr>
          <p:cNvPr id="47" name="Picture 46"/>
          <p:cNvPicPr>
            <a:picLocks noChangeAspect="1"/>
          </p:cNvPicPr>
          <p:nvPr/>
        </p:nvPicPr>
        <p:blipFill>
          <a:blip r:embed="rId14"/>
          <a:stretch>
            <a:fillRect/>
          </a:stretch>
        </p:blipFill>
        <p:spPr>
          <a:xfrm>
            <a:off x="8608833" y="2787687"/>
            <a:ext cx="1371679" cy="688559"/>
          </a:xfrm>
          <a:prstGeom prst="rect">
            <a:avLst/>
          </a:prstGeom>
        </p:spPr>
      </p:pic>
      <p:sp>
        <p:nvSpPr>
          <p:cNvPr id="48" name="Pentagon 47"/>
          <p:cNvSpPr/>
          <p:nvPr/>
        </p:nvSpPr>
        <p:spPr>
          <a:xfrm rot="10800000" flipV="1">
            <a:off x="7073683" y="1715354"/>
            <a:ext cx="1764086" cy="338667"/>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Read/Write</a:t>
            </a:r>
            <a:endParaRPr lang="en-US" dirty="0"/>
          </a:p>
        </p:txBody>
      </p:sp>
      <p:pic>
        <p:nvPicPr>
          <p:cNvPr id="49" name="Picture 48"/>
          <p:cNvPicPr>
            <a:picLocks noChangeAspect="1"/>
          </p:cNvPicPr>
          <p:nvPr/>
        </p:nvPicPr>
        <p:blipFill>
          <a:blip r:embed="rId15"/>
          <a:stretch>
            <a:fillRect/>
          </a:stretch>
        </p:blipFill>
        <p:spPr>
          <a:xfrm>
            <a:off x="5370998" y="640784"/>
            <a:ext cx="1370912" cy="689161"/>
          </a:xfrm>
          <a:prstGeom prst="rect">
            <a:avLst/>
          </a:prstGeom>
        </p:spPr>
      </p:pic>
    </p:spTree>
    <p:extLst>
      <p:ext uri="{BB962C8B-B14F-4D97-AF65-F5344CB8AC3E}">
        <p14:creationId xmlns:p14="http://schemas.microsoft.com/office/powerpoint/2010/main" val="402319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47"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1000"/>
                                        <p:tgtEl>
                                          <p:spTgt spid="40"/>
                                        </p:tgtEl>
                                      </p:cBhvr>
                                    </p:animEffect>
                                    <p:anim calcmode="lin" valueType="num">
                                      <p:cBhvr>
                                        <p:cTn id="11" dur="1000" fill="hold"/>
                                        <p:tgtEl>
                                          <p:spTgt spid="40"/>
                                        </p:tgtEl>
                                        <p:attrNameLst>
                                          <p:attrName>ppt_x</p:attrName>
                                        </p:attrNameLst>
                                      </p:cBhvr>
                                      <p:tavLst>
                                        <p:tav tm="0">
                                          <p:val>
                                            <p:strVal val="#ppt_x"/>
                                          </p:val>
                                        </p:tav>
                                        <p:tav tm="100000">
                                          <p:val>
                                            <p:strVal val="#ppt_x"/>
                                          </p:val>
                                        </p:tav>
                                      </p:tavLst>
                                    </p:anim>
                                    <p:anim calcmode="lin" valueType="num">
                                      <p:cBhvr>
                                        <p:cTn id="12" dur="1000" fill="hold"/>
                                        <p:tgtEl>
                                          <p:spTgt spid="40"/>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1000"/>
                                        <p:tgtEl>
                                          <p:spTgt spid="51"/>
                                        </p:tgtEl>
                                      </p:cBhvr>
                                    </p:animEffect>
                                    <p:anim calcmode="lin" valueType="num">
                                      <p:cBhvr>
                                        <p:cTn id="16" dur="1000" fill="hold"/>
                                        <p:tgtEl>
                                          <p:spTgt spid="51"/>
                                        </p:tgtEl>
                                        <p:attrNameLst>
                                          <p:attrName>ppt_x</p:attrName>
                                        </p:attrNameLst>
                                      </p:cBhvr>
                                      <p:tavLst>
                                        <p:tav tm="0">
                                          <p:val>
                                            <p:strVal val="#ppt_x"/>
                                          </p:val>
                                        </p:tav>
                                        <p:tav tm="100000">
                                          <p:val>
                                            <p:strVal val="#ppt_x"/>
                                          </p:val>
                                        </p:tav>
                                      </p:tavLst>
                                    </p:anim>
                                    <p:anim calcmode="lin" valueType="num">
                                      <p:cBhvr>
                                        <p:cTn id="17" dur="1000" fill="hold"/>
                                        <p:tgtEl>
                                          <p:spTgt spid="51"/>
                                        </p:tgtEl>
                                        <p:attrNameLst>
                                          <p:attrName>ppt_y</p:attrName>
                                        </p:attrNameLst>
                                      </p:cBhvr>
                                      <p:tavLst>
                                        <p:tav tm="0">
                                          <p:val>
                                            <p:strVal val="#ppt_y-.1"/>
                                          </p:val>
                                        </p:tav>
                                        <p:tav tm="100000">
                                          <p:val>
                                            <p:strVal val="#ppt_y"/>
                                          </p:val>
                                        </p:tav>
                                      </p:tavLst>
                                    </p:anim>
                                  </p:childTnLst>
                                </p:cTn>
                              </p:par>
                              <p:par>
                                <p:cTn id="18" presetID="10" presetClass="entr" presetSubtype="0" fill="hold"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par>
                                <p:cTn id="27" presetID="10" presetClass="entr" presetSubtype="0" fill="hold" nodeType="withEffect">
                                  <p:stCondLst>
                                    <p:cond delay="25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par>
                          <p:cTn id="30" fill="hold">
                            <p:stCondLst>
                              <p:cond delay="1000"/>
                            </p:stCondLst>
                            <p:childTnLst>
                              <p:par>
                                <p:cTn id="31" presetID="22" presetClass="entr" presetSubtype="2"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right)">
                                      <p:cBhvr>
                                        <p:cTn id="33" dur="500"/>
                                        <p:tgtEl>
                                          <p:spTgt spid="32"/>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childTnLst>
                                </p:cTn>
                              </p:par>
                            </p:childTnLst>
                          </p:cTn>
                        </p:par>
                        <p:par>
                          <p:cTn id="55" fill="hold">
                            <p:stCondLst>
                              <p:cond delay="500"/>
                            </p:stCondLst>
                            <p:childTnLst>
                              <p:par>
                                <p:cTn id="56" presetID="10" presetClass="exit" presetSubtype="0" fill="hold" grpId="1" nodeType="afterEffect">
                                  <p:stCondLst>
                                    <p:cond delay="0"/>
                                  </p:stCondLst>
                                  <p:childTnLst>
                                    <p:animEffect transition="out" filter="fade">
                                      <p:cBhvr>
                                        <p:cTn id="57" dur="500"/>
                                        <p:tgtEl>
                                          <p:spTgt spid="27"/>
                                        </p:tgtEl>
                                      </p:cBhvr>
                                    </p:animEffect>
                                    <p:set>
                                      <p:cBhvr>
                                        <p:cTn id="58" dur="1" fill="hold">
                                          <p:stCondLst>
                                            <p:cond delay="499"/>
                                          </p:stCondLst>
                                        </p:cTn>
                                        <p:tgtEl>
                                          <p:spTgt spid="27"/>
                                        </p:tgtEl>
                                        <p:attrNameLst>
                                          <p:attrName>style.visibility</p:attrName>
                                        </p:attrNameLst>
                                      </p:cBhvr>
                                      <p:to>
                                        <p:strVal val="hidden"/>
                                      </p:to>
                                    </p:set>
                                  </p:childTnLst>
                                </p:cTn>
                              </p:par>
                            </p:childTnLst>
                          </p:cTn>
                        </p:par>
                        <p:par>
                          <p:cTn id="59" fill="hold">
                            <p:stCondLst>
                              <p:cond delay="1000"/>
                            </p:stCondLst>
                            <p:childTnLst>
                              <p:par>
                                <p:cTn id="60" presetID="10" presetClass="exit" presetSubtype="0" fill="hold" nodeType="afterEffect">
                                  <p:stCondLst>
                                    <p:cond delay="0"/>
                                  </p:stCondLst>
                                  <p:childTnLst>
                                    <p:animEffect transition="out" filter="fade">
                                      <p:cBhvr>
                                        <p:cTn id="61" dur="500"/>
                                        <p:tgtEl>
                                          <p:spTgt spid="32"/>
                                        </p:tgtEl>
                                      </p:cBhvr>
                                    </p:animEffect>
                                    <p:set>
                                      <p:cBhvr>
                                        <p:cTn id="62" dur="1" fill="hold">
                                          <p:stCondLst>
                                            <p:cond delay="499"/>
                                          </p:stCondLst>
                                        </p:cTn>
                                        <p:tgtEl>
                                          <p:spTgt spid="3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5" presetClass="path" presetSubtype="0" accel="50000" decel="50000" fill="hold" nodeType="clickEffect">
                                  <p:stCondLst>
                                    <p:cond delay="0"/>
                                  </p:stCondLst>
                                  <p:childTnLst>
                                    <p:animMotion origin="layout" path="M 5E-6 4.44444E-6 L -0.19519 -0.22431 " pathEditMode="relative" rAng="0" ptsTypes="AA">
                                      <p:cBhvr>
                                        <p:cTn id="66" dur="1500" fill="hold"/>
                                        <p:tgtEl>
                                          <p:spTgt spid="33"/>
                                        </p:tgtEl>
                                        <p:attrNameLst>
                                          <p:attrName>ppt_x</p:attrName>
                                          <p:attrName>ppt_y</p:attrName>
                                        </p:attrNameLst>
                                      </p:cBhvr>
                                      <p:rCtr x="-9766" y="-11227"/>
                                    </p:animMotion>
                                  </p:childTnLst>
                                </p:cTn>
                              </p:par>
                            </p:childTnLst>
                          </p:cTn>
                        </p:par>
                        <p:par>
                          <p:cTn id="67" fill="hold">
                            <p:stCondLst>
                              <p:cond delay="1500"/>
                            </p:stCondLst>
                            <p:childTnLst>
                              <p:par>
                                <p:cTn id="68" presetID="10" presetClass="entr" presetSubtype="0" fill="hold" grpId="0" nodeType="after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500"/>
                                        <p:tgtEl>
                                          <p:spTgt spid="48"/>
                                        </p:tgtEl>
                                      </p:cBhvr>
                                    </p:animEffect>
                                  </p:childTnLst>
                                </p:cTn>
                              </p:par>
                            </p:childTnLst>
                          </p:cTn>
                        </p:par>
                        <p:par>
                          <p:cTn id="71" fill="hold">
                            <p:stCondLst>
                              <p:cond delay="2000"/>
                            </p:stCondLst>
                            <p:childTnLst>
                              <p:par>
                                <p:cTn id="72" presetID="10" presetClass="entr" presetSubtype="0" fill="hold" nodeType="after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7" grpId="0" animBg="1"/>
      <p:bldP spid="27" grpId="1" animBg="1"/>
      <p:bldP spid="4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24250" y="326023"/>
            <a:ext cx="11151917" cy="507831"/>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smtClean="0">
                <a:solidFill>
                  <a:schemeClr val="bg1"/>
                </a:solidFill>
              </a:rPr>
              <a:t>Azure DocumentDB</a:t>
            </a:r>
            <a:endParaRPr lang="en-US" dirty="0">
              <a:solidFill>
                <a:schemeClr val="bg1"/>
              </a:solidFill>
            </a:endParaRPr>
          </a:p>
        </p:txBody>
      </p:sp>
      <p:sp>
        <p:nvSpPr>
          <p:cNvPr id="6" name="Content Placeholder 2"/>
          <p:cNvSpPr txBox="1">
            <a:spLocks/>
          </p:cNvSpPr>
          <p:nvPr/>
        </p:nvSpPr>
        <p:spPr>
          <a:xfrm>
            <a:off x="424249" y="1451222"/>
            <a:ext cx="11378958" cy="572464"/>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solidFill>
              </a:rPr>
              <a:t>Fully-managed, highly-scalable, NoSQL document database service</a:t>
            </a:r>
          </a:p>
        </p:txBody>
      </p:sp>
      <p:pic>
        <p:nvPicPr>
          <p:cNvPr id="20" name="Picture 19"/>
          <p:cNvPicPr>
            <a:picLocks noChangeAspect="1"/>
          </p:cNvPicPr>
          <p:nvPr/>
        </p:nvPicPr>
        <p:blipFill>
          <a:blip r:embed="rId2"/>
          <a:stretch>
            <a:fillRect/>
          </a:stretch>
        </p:blipFill>
        <p:spPr>
          <a:xfrm>
            <a:off x="291" y="2184921"/>
            <a:ext cx="3105028" cy="2822345"/>
          </a:xfrm>
          <a:prstGeom prst="rect">
            <a:avLst/>
          </a:prstGeom>
        </p:spPr>
      </p:pic>
      <p:pic>
        <p:nvPicPr>
          <p:cNvPr id="22" name="Picture 21"/>
          <p:cNvPicPr>
            <a:picLocks noChangeAspect="1"/>
          </p:cNvPicPr>
          <p:nvPr/>
        </p:nvPicPr>
        <p:blipFill>
          <a:blip r:embed="rId3"/>
          <a:stretch>
            <a:fillRect/>
          </a:stretch>
        </p:blipFill>
        <p:spPr>
          <a:xfrm>
            <a:off x="3743612" y="3104314"/>
            <a:ext cx="1077080" cy="1156996"/>
          </a:xfrm>
          <a:prstGeom prst="rect">
            <a:avLst/>
          </a:prstGeom>
        </p:spPr>
      </p:pic>
      <p:grpSp>
        <p:nvGrpSpPr>
          <p:cNvPr id="23" name="Group 22"/>
          <p:cNvGrpSpPr/>
          <p:nvPr/>
        </p:nvGrpSpPr>
        <p:grpSpPr>
          <a:xfrm>
            <a:off x="6556165" y="2980558"/>
            <a:ext cx="1505889" cy="1133883"/>
            <a:chOff x="4275137" y="2354262"/>
            <a:chExt cx="2857500" cy="2171700"/>
          </a:xfrm>
        </p:grpSpPr>
        <p:sp>
          <p:nvSpPr>
            <p:cNvPr id="24" name="Isosceles Triangle 23"/>
            <p:cNvSpPr/>
            <p:nvPr/>
          </p:nvSpPr>
          <p:spPr bwMode="auto">
            <a:xfrm>
              <a:off x="4541837" y="2544762"/>
              <a:ext cx="2362200" cy="1790700"/>
            </a:xfrm>
            <a:prstGeom prst="triangle">
              <a:avLst/>
            </a:prstGeom>
            <a:noFill/>
            <a:ln w="762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Oval 24"/>
            <p:cNvSpPr/>
            <p:nvPr/>
          </p:nvSpPr>
          <p:spPr bwMode="auto">
            <a:xfrm>
              <a:off x="5494337" y="2354262"/>
              <a:ext cx="457200" cy="381000"/>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Oval 25"/>
            <p:cNvSpPr/>
            <p:nvPr/>
          </p:nvSpPr>
          <p:spPr bwMode="auto">
            <a:xfrm>
              <a:off x="6675437" y="4144962"/>
              <a:ext cx="457200" cy="381000"/>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Oval 26"/>
            <p:cNvSpPr/>
            <p:nvPr/>
          </p:nvSpPr>
          <p:spPr bwMode="auto">
            <a:xfrm>
              <a:off x="4275137" y="4144962"/>
              <a:ext cx="457200" cy="381000"/>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36" name="Picture 35"/>
          <p:cNvPicPr>
            <a:picLocks noChangeAspect="1"/>
          </p:cNvPicPr>
          <p:nvPr/>
        </p:nvPicPr>
        <p:blipFill>
          <a:blip r:embed="rId4"/>
          <a:stretch>
            <a:fillRect/>
          </a:stretch>
        </p:blipFill>
        <p:spPr>
          <a:xfrm>
            <a:off x="8977038" y="3073545"/>
            <a:ext cx="2808267" cy="1333641"/>
          </a:xfrm>
          <a:prstGeom prst="rect">
            <a:avLst/>
          </a:prstGeom>
        </p:spPr>
      </p:pic>
      <p:sp>
        <p:nvSpPr>
          <p:cNvPr id="38" name="TextBox 37"/>
          <p:cNvSpPr txBox="1"/>
          <p:nvPr/>
        </p:nvSpPr>
        <p:spPr>
          <a:xfrm>
            <a:off x="235342" y="4114441"/>
            <a:ext cx="2634926" cy="1292662"/>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chemeClr val="bg1"/>
                </a:solidFill>
                <a:latin typeface="+mj-lt"/>
              </a:rPr>
              <a:t>query over schema-free JSON</a:t>
            </a:r>
          </a:p>
        </p:txBody>
      </p:sp>
      <p:sp>
        <p:nvSpPr>
          <p:cNvPr id="39" name="TextBox 38"/>
          <p:cNvSpPr txBox="1"/>
          <p:nvPr/>
        </p:nvSpPr>
        <p:spPr>
          <a:xfrm>
            <a:off x="2761170" y="4307965"/>
            <a:ext cx="3116425" cy="1037207"/>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chemeClr val="bg1"/>
                </a:solidFill>
                <a:latin typeface="+mj-lt"/>
              </a:rPr>
              <a:t>multi-document</a:t>
            </a:r>
          </a:p>
          <a:p>
            <a:pPr algn="ctr">
              <a:lnSpc>
                <a:spcPct val="90000"/>
              </a:lnSpc>
              <a:spcAft>
                <a:spcPts val="600"/>
              </a:spcAft>
            </a:pPr>
            <a:r>
              <a:rPr lang="en-US" sz="2400" dirty="0" smtClean="0">
                <a:solidFill>
                  <a:schemeClr val="bg1"/>
                </a:solidFill>
                <a:latin typeface="+mj-lt"/>
              </a:rPr>
              <a:t>transactions</a:t>
            </a:r>
          </a:p>
        </p:txBody>
      </p:sp>
      <p:sp>
        <p:nvSpPr>
          <p:cNvPr id="40" name="TextBox 39"/>
          <p:cNvSpPr txBox="1"/>
          <p:nvPr/>
        </p:nvSpPr>
        <p:spPr>
          <a:xfrm>
            <a:off x="5760936" y="4299781"/>
            <a:ext cx="3116425"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chemeClr val="bg1"/>
                </a:solidFill>
                <a:latin typeface="+mj-lt"/>
              </a:rPr>
              <a:t>tunable, high performance</a:t>
            </a:r>
          </a:p>
        </p:txBody>
      </p:sp>
      <p:sp>
        <p:nvSpPr>
          <p:cNvPr id="42" name="TextBox 41"/>
          <p:cNvSpPr txBox="1"/>
          <p:nvPr/>
        </p:nvSpPr>
        <p:spPr>
          <a:xfrm>
            <a:off x="8877361" y="4299781"/>
            <a:ext cx="3116425" cy="1037207"/>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chemeClr val="bg1"/>
                </a:solidFill>
                <a:latin typeface="+mj-lt"/>
              </a:rPr>
              <a:t>designed</a:t>
            </a:r>
          </a:p>
          <a:p>
            <a:pPr algn="ctr">
              <a:lnSpc>
                <a:spcPct val="90000"/>
              </a:lnSpc>
              <a:spcAft>
                <a:spcPts val="600"/>
              </a:spcAft>
            </a:pPr>
            <a:r>
              <a:rPr lang="en-US" sz="2400" dirty="0" smtClean="0">
                <a:solidFill>
                  <a:schemeClr val="bg1"/>
                </a:solidFill>
                <a:latin typeface="+mj-lt"/>
              </a:rPr>
              <a:t>cloud first</a:t>
            </a:r>
          </a:p>
        </p:txBody>
      </p:sp>
      <p:pic>
        <p:nvPicPr>
          <p:cNvPr id="43" name="Picture 7" descr="\\MAGNUM\Projects\Microsoft\Cloud Power FY12\Design\ICONS_PNG\Gears.png"/>
          <p:cNvPicPr>
            <a:picLocks noChangeAspect="1" noChangeArrowheads="1"/>
          </p:cNvPicPr>
          <p:nvPr/>
        </p:nvPicPr>
        <p:blipFill>
          <a:blip r:embed="rId5" cstate="print">
            <a:lum bright="100000"/>
          </a:blip>
          <a:srcRect/>
          <a:stretch>
            <a:fillRect/>
          </a:stretch>
        </p:blipFill>
        <p:spPr bwMode="auto">
          <a:xfrm>
            <a:off x="3869639" y="2586558"/>
            <a:ext cx="903608" cy="903608"/>
          </a:xfrm>
          <a:prstGeom prst="rect">
            <a:avLst/>
          </a:prstGeom>
          <a:noFill/>
        </p:spPr>
      </p:pic>
    </p:spTree>
    <p:extLst>
      <p:ext uri="{BB962C8B-B14F-4D97-AF65-F5344CB8AC3E}">
        <p14:creationId xmlns:p14="http://schemas.microsoft.com/office/powerpoint/2010/main" val="38885665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704254"/>
            <a:ext cx="11034445" cy="2387600"/>
          </a:xfrm>
        </p:spPr>
        <p:txBody>
          <a:bodyPr>
            <a:normAutofit/>
          </a:bodyPr>
          <a:lstStyle/>
          <a:p>
            <a:r>
              <a:rPr lang="en-US" sz="6600" dirty="0" smtClean="0">
                <a:solidFill>
                  <a:schemeClr val="bg1"/>
                </a:solidFill>
              </a:rPr>
              <a:t>Demo: </a:t>
            </a:r>
            <a:r>
              <a:rPr lang="en-US" sz="6600" dirty="0" err="1" smtClean="0">
                <a:solidFill>
                  <a:schemeClr val="bg1"/>
                </a:solidFill>
              </a:rPr>
              <a:t>DocDB</a:t>
            </a:r>
            <a:r>
              <a:rPr lang="en-US" sz="6600" dirty="0" smtClean="0">
                <a:solidFill>
                  <a:schemeClr val="bg1"/>
                </a:solidFill>
              </a:rPr>
              <a:t> in Action</a:t>
            </a:r>
            <a:endParaRPr lang="en-US" sz="6600" dirty="0">
              <a:solidFill>
                <a:schemeClr val="bg1"/>
              </a:solidFill>
            </a:endParaRPr>
          </a:p>
        </p:txBody>
      </p:sp>
    </p:spTree>
    <p:extLst>
      <p:ext uri="{BB962C8B-B14F-4D97-AF65-F5344CB8AC3E}">
        <p14:creationId xmlns:p14="http://schemas.microsoft.com/office/powerpoint/2010/main" val="86824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498502"/>
            <a:ext cx="8333109" cy="1175653"/>
          </a:xfrm>
        </p:spPr>
        <p:txBody>
          <a:bodyPr>
            <a:normAutofit/>
          </a:bodyPr>
          <a:lstStyle/>
          <a:p>
            <a:r>
              <a:rPr lang="en-US" dirty="0" smtClean="0">
                <a:solidFill>
                  <a:srgbClr val="92D050"/>
                </a:solidFill>
              </a:rPr>
              <a:t>Additional Data Services</a:t>
            </a:r>
            <a:endParaRPr lang="en-US" dirty="0">
              <a:solidFill>
                <a:srgbClr val="92D050"/>
              </a:solidFill>
            </a:endParaRPr>
          </a:p>
        </p:txBody>
      </p:sp>
      <p:sp>
        <p:nvSpPr>
          <p:cNvPr id="4" name="Subtitle 3"/>
          <p:cNvSpPr>
            <a:spLocks noGrp="1"/>
          </p:cNvSpPr>
          <p:nvPr>
            <p:ph type="subTitle" idx="1"/>
          </p:nvPr>
        </p:nvSpPr>
        <p:spPr>
          <a:xfrm>
            <a:off x="606173" y="2143916"/>
            <a:ext cx="11451624" cy="4445144"/>
          </a:xfrm>
        </p:spPr>
        <p:txBody>
          <a:bodyPr>
            <a:normAutofit/>
          </a:bodyPr>
          <a:lstStyle/>
          <a:p>
            <a:pPr>
              <a:lnSpc>
                <a:spcPct val="100000"/>
              </a:lnSpc>
              <a:buClr>
                <a:schemeClr val="bg1"/>
              </a:buClr>
            </a:pPr>
            <a:r>
              <a:rPr lang="en-US" sz="3200" dirty="0" smtClean="0">
                <a:solidFill>
                  <a:srgbClr val="92D050"/>
                </a:solidFill>
                <a:sym typeface="Wingdings" panose="05000000000000000000" pitchFamily="2" charset="2"/>
              </a:rPr>
              <a:t> </a:t>
            </a:r>
            <a:r>
              <a:rPr lang="en-US" sz="3200" dirty="0" smtClean="0">
                <a:latin typeface="+mj-lt"/>
                <a:sym typeface="Wingdings" panose="05000000000000000000" pitchFamily="2" charset="2"/>
              </a:rPr>
              <a:t>Search (Search as a Service)</a:t>
            </a:r>
          </a:p>
          <a:p>
            <a:pPr>
              <a:lnSpc>
                <a:spcPct val="100000"/>
              </a:lnSpc>
              <a:buClr>
                <a:schemeClr val="bg1"/>
              </a:buClr>
            </a:pPr>
            <a:r>
              <a:rPr lang="en-US" sz="3200" dirty="0">
                <a:solidFill>
                  <a:srgbClr val="92D050"/>
                </a:solidFill>
                <a:sym typeface="Wingdings" panose="05000000000000000000" pitchFamily="2" charset="2"/>
              </a:rPr>
              <a:t> </a:t>
            </a:r>
            <a:r>
              <a:rPr lang="en-US" sz="3200" dirty="0" err="1" smtClean="0">
                <a:latin typeface="+mj-lt"/>
                <a:sym typeface="Wingdings" panose="05000000000000000000" pitchFamily="2" charset="2"/>
              </a:rPr>
              <a:t>HDInsight</a:t>
            </a:r>
            <a:r>
              <a:rPr lang="en-US" sz="3200" dirty="0" smtClean="0">
                <a:latin typeface="+mj-lt"/>
                <a:sym typeface="Wingdings" panose="05000000000000000000" pitchFamily="2" charset="2"/>
              </a:rPr>
              <a:t> (Hadoop as a Service)</a:t>
            </a:r>
          </a:p>
          <a:p>
            <a:pPr>
              <a:lnSpc>
                <a:spcPct val="100000"/>
              </a:lnSpc>
              <a:buClr>
                <a:schemeClr val="bg1"/>
              </a:buClr>
            </a:pPr>
            <a:r>
              <a:rPr lang="en-US" sz="3200" dirty="0" smtClean="0">
                <a:solidFill>
                  <a:srgbClr val="92D050"/>
                </a:solidFill>
                <a:sym typeface="Wingdings" panose="05000000000000000000" pitchFamily="2" charset="2"/>
              </a:rPr>
              <a:t> </a:t>
            </a:r>
            <a:r>
              <a:rPr lang="en-US" sz="3200" dirty="0" smtClean="0">
                <a:latin typeface="+mj-lt"/>
                <a:sym typeface="Wingdings" panose="05000000000000000000" pitchFamily="2" charset="2"/>
              </a:rPr>
              <a:t>Machine Learning (Predictive Analytics as a Service)</a:t>
            </a:r>
          </a:p>
          <a:p>
            <a:pPr>
              <a:lnSpc>
                <a:spcPct val="100000"/>
              </a:lnSpc>
              <a:buClr>
                <a:schemeClr val="bg1"/>
              </a:buClr>
            </a:pPr>
            <a:endParaRPr lang="en-US" sz="3200" dirty="0" smtClean="0">
              <a:latin typeface="+mj-lt"/>
              <a:sym typeface="Wingdings" panose="05000000000000000000" pitchFamily="2" charset="2"/>
            </a:endParaRPr>
          </a:p>
          <a:p>
            <a:pPr>
              <a:lnSpc>
                <a:spcPct val="100000"/>
              </a:lnSpc>
              <a:buClr>
                <a:schemeClr val="bg1"/>
              </a:buClr>
            </a:pPr>
            <a:r>
              <a:rPr lang="en-US" sz="3200" dirty="0">
                <a:solidFill>
                  <a:srgbClr val="92D050"/>
                </a:solidFill>
                <a:sym typeface="Wingdings" panose="05000000000000000000" pitchFamily="2" charset="2"/>
              </a:rPr>
              <a:t> </a:t>
            </a:r>
            <a:r>
              <a:rPr lang="en-US" sz="3200" dirty="0" smtClean="0">
                <a:latin typeface="+mj-lt"/>
                <a:sym typeface="Wingdings" panose="05000000000000000000" pitchFamily="2" charset="2"/>
              </a:rPr>
              <a:t>More coming soon </a:t>
            </a:r>
          </a:p>
        </p:txBody>
      </p:sp>
    </p:spTree>
    <p:extLst>
      <p:ext uri="{BB962C8B-B14F-4D97-AF65-F5344CB8AC3E}">
        <p14:creationId xmlns:p14="http://schemas.microsoft.com/office/powerpoint/2010/main" val="4110879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783194" y="638897"/>
            <a:ext cx="7890084" cy="1124589"/>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TextBox 10"/>
          <p:cNvSpPr txBox="1"/>
          <p:nvPr/>
        </p:nvSpPr>
        <p:spPr>
          <a:xfrm>
            <a:off x="5198842" y="783771"/>
            <a:ext cx="5034584" cy="523220"/>
          </a:xfrm>
          <a:prstGeom prst="rect">
            <a:avLst/>
          </a:prstGeom>
          <a:noFill/>
        </p:spPr>
        <p:txBody>
          <a:bodyPr wrap="none" rtlCol="0">
            <a:spAutoFit/>
          </a:bodyPr>
          <a:lstStyle/>
          <a:p>
            <a:pPr algn="ctr"/>
            <a:r>
              <a:rPr lang="en-US" sz="2800" dirty="0">
                <a:solidFill>
                  <a:srgbClr val="00B0F0"/>
                </a:solidFill>
                <a:latin typeface="Segoe UI Light"/>
              </a:rPr>
              <a:t>Programming languages + tools</a:t>
            </a:r>
          </a:p>
        </p:txBody>
      </p:sp>
      <p:sp>
        <p:nvSpPr>
          <p:cNvPr id="12" name="TextBox 11"/>
          <p:cNvSpPr txBox="1"/>
          <p:nvPr/>
        </p:nvSpPr>
        <p:spPr>
          <a:xfrm>
            <a:off x="3996092" y="1262412"/>
            <a:ext cx="7464287" cy="400110"/>
          </a:xfrm>
          <a:prstGeom prst="rect">
            <a:avLst/>
          </a:prstGeom>
          <a:noFill/>
        </p:spPr>
        <p:txBody>
          <a:bodyPr wrap="none" rtlCol="0">
            <a:spAutoFit/>
          </a:bodyPr>
          <a:lstStyle/>
          <a:p>
            <a:r>
              <a:rPr lang="en-US" sz="2000" dirty="0" smtClean="0">
                <a:solidFill>
                  <a:srgbClr val="FFFFFF"/>
                </a:solidFill>
                <a:latin typeface="Segoe UI Light"/>
              </a:rPr>
              <a:t>.NET, Visual Studio, TFS + Git, Java, NodeJS, PHP, Python, Ruby, C++</a:t>
            </a:r>
            <a:endParaRPr lang="en-US" sz="2000" dirty="0">
              <a:solidFill>
                <a:srgbClr val="FFFFFF"/>
              </a:solidFill>
              <a:latin typeface="Segoe UI Light"/>
            </a:endParaRPr>
          </a:p>
        </p:txBody>
      </p:sp>
      <p:sp>
        <p:nvSpPr>
          <p:cNvPr id="13" name="Rectangle 12"/>
          <p:cNvSpPr/>
          <p:nvPr/>
        </p:nvSpPr>
        <p:spPr>
          <a:xfrm>
            <a:off x="3783194" y="4965970"/>
            <a:ext cx="7890084" cy="1124589"/>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5440942" y="5257805"/>
            <a:ext cx="4580165" cy="523220"/>
          </a:xfrm>
          <a:prstGeom prst="rect">
            <a:avLst/>
          </a:prstGeom>
          <a:noFill/>
        </p:spPr>
        <p:txBody>
          <a:bodyPr wrap="none" rtlCol="0">
            <a:spAutoFit/>
          </a:bodyPr>
          <a:lstStyle/>
          <a:p>
            <a:pPr algn="ctr"/>
            <a:r>
              <a:rPr lang="en-US" sz="2800" dirty="0" smtClean="0">
                <a:solidFill>
                  <a:srgbClr val="00B0F0"/>
                </a:solidFill>
                <a:latin typeface="Segoe UI Light"/>
              </a:rPr>
              <a:t>Microsoft cloud infrastructure</a:t>
            </a:r>
            <a:endParaRPr lang="en-US" sz="2800" dirty="0">
              <a:solidFill>
                <a:srgbClr val="00B0F0"/>
              </a:solidFill>
              <a:latin typeface="Segoe UI Light"/>
            </a:endParaRPr>
          </a:p>
        </p:txBody>
      </p:sp>
      <p:sp>
        <p:nvSpPr>
          <p:cNvPr id="15" name="Rectangle 14"/>
          <p:cNvSpPr/>
          <p:nvPr/>
        </p:nvSpPr>
        <p:spPr>
          <a:xfrm>
            <a:off x="3783194" y="2010498"/>
            <a:ext cx="7890084" cy="2707276"/>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9" name="Group 18"/>
          <p:cNvGrpSpPr/>
          <p:nvPr/>
        </p:nvGrpSpPr>
        <p:grpSpPr>
          <a:xfrm>
            <a:off x="8236283" y="3254499"/>
            <a:ext cx="3302781" cy="1200329"/>
            <a:chOff x="5433005" y="3254499"/>
            <a:chExt cx="3302781" cy="1200329"/>
          </a:xfrm>
        </p:grpSpPr>
        <p:sp>
          <p:nvSpPr>
            <p:cNvPr id="17" name="TextBox 16"/>
            <p:cNvSpPr txBox="1"/>
            <p:nvPr/>
          </p:nvSpPr>
          <p:spPr>
            <a:xfrm>
              <a:off x="5433005" y="3254499"/>
              <a:ext cx="1702581" cy="1200329"/>
            </a:xfrm>
            <a:prstGeom prst="rect">
              <a:avLst/>
            </a:prstGeom>
            <a:noFill/>
          </p:spPr>
          <p:txBody>
            <a:bodyPr wrap="square" rtlCol="0">
              <a:spAutoFit/>
            </a:bodyPr>
            <a:lstStyle/>
            <a:p>
              <a:r>
                <a:rPr lang="en-US" dirty="0" smtClean="0">
                  <a:solidFill>
                    <a:srgbClr val="FFFFFF"/>
                  </a:solidFill>
                  <a:latin typeface="Segoe UI Light"/>
                </a:rPr>
                <a:t>Web</a:t>
              </a:r>
            </a:p>
            <a:p>
              <a:r>
                <a:rPr lang="en-US" dirty="0" smtClean="0">
                  <a:solidFill>
                    <a:srgbClr val="FFFFFF"/>
                  </a:solidFill>
                  <a:latin typeface="Segoe UI Light"/>
                </a:rPr>
                <a:t>Mobile</a:t>
              </a:r>
            </a:p>
            <a:p>
              <a:r>
                <a:rPr lang="en-US" dirty="0" smtClean="0">
                  <a:solidFill>
                    <a:srgbClr val="FFFFFF"/>
                  </a:solidFill>
                  <a:latin typeface="Segoe UI Light"/>
                </a:rPr>
                <a:t>Gaming</a:t>
              </a:r>
            </a:p>
            <a:p>
              <a:r>
                <a:rPr lang="en-US" dirty="0" err="1" smtClean="0">
                  <a:solidFill>
                    <a:srgbClr val="FFFFFF"/>
                  </a:solidFill>
                  <a:latin typeface="Segoe UI Light"/>
                </a:rPr>
                <a:t>IoT</a:t>
              </a:r>
              <a:endParaRPr lang="en-US" dirty="0">
                <a:solidFill>
                  <a:srgbClr val="FFFFFF"/>
                </a:solidFill>
                <a:latin typeface="Segoe UI Light"/>
              </a:endParaRPr>
            </a:p>
          </p:txBody>
        </p:sp>
        <p:sp>
          <p:nvSpPr>
            <p:cNvPr id="18" name="TextBox 17"/>
            <p:cNvSpPr txBox="1"/>
            <p:nvPr/>
          </p:nvSpPr>
          <p:spPr>
            <a:xfrm>
              <a:off x="7033205" y="3254499"/>
              <a:ext cx="1702581" cy="1200329"/>
            </a:xfrm>
            <a:prstGeom prst="rect">
              <a:avLst/>
            </a:prstGeom>
            <a:noFill/>
          </p:spPr>
          <p:txBody>
            <a:bodyPr wrap="square" rtlCol="0">
              <a:spAutoFit/>
            </a:bodyPr>
            <a:lstStyle/>
            <a:p>
              <a:r>
                <a:rPr lang="en-US" dirty="0" smtClean="0">
                  <a:solidFill>
                    <a:srgbClr val="FFFFFF"/>
                  </a:solidFill>
                  <a:latin typeface="Segoe UI Light"/>
                </a:rPr>
                <a:t>Data</a:t>
              </a:r>
            </a:p>
            <a:p>
              <a:r>
                <a:rPr lang="en-US" dirty="0" smtClean="0">
                  <a:solidFill>
                    <a:srgbClr val="FFFFFF"/>
                  </a:solidFill>
                  <a:latin typeface="Segoe UI Light"/>
                </a:rPr>
                <a:t>Analytics</a:t>
              </a:r>
            </a:p>
            <a:p>
              <a:r>
                <a:rPr lang="en-US" dirty="0" smtClean="0">
                  <a:solidFill>
                    <a:srgbClr val="FFFFFF"/>
                  </a:solidFill>
                  <a:latin typeface="Segoe UI Light"/>
                </a:rPr>
                <a:t>Media</a:t>
              </a:r>
            </a:p>
            <a:p>
              <a:r>
                <a:rPr lang="en-US" dirty="0" smtClean="0">
                  <a:solidFill>
                    <a:srgbClr val="FFFFFF"/>
                  </a:solidFill>
                  <a:latin typeface="Segoe UI Light"/>
                </a:rPr>
                <a:t>Identity</a:t>
              </a:r>
              <a:endParaRPr lang="en-US" dirty="0">
                <a:solidFill>
                  <a:srgbClr val="FFFFFF"/>
                </a:solidFill>
                <a:latin typeface="Segoe UI Light"/>
              </a:endParaRPr>
            </a:p>
          </p:txBody>
        </p:sp>
      </p:grpSp>
      <p:sp>
        <p:nvSpPr>
          <p:cNvPr id="21" name="TextBox 20"/>
          <p:cNvSpPr txBox="1"/>
          <p:nvPr/>
        </p:nvSpPr>
        <p:spPr>
          <a:xfrm>
            <a:off x="4228015" y="2222794"/>
            <a:ext cx="1633781" cy="1107996"/>
          </a:xfrm>
          <a:prstGeom prst="rect">
            <a:avLst/>
          </a:prstGeom>
          <a:noFill/>
        </p:spPr>
        <p:txBody>
          <a:bodyPr wrap="none" rtlCol="0">
            <a:spAutoFit/>
          </a:bodyPr>
          <a:lstStyle/>
          <a:p>
            <a:r>
              <a:rPr lang="en-US" sz="6600" dirty="0" smtClean="0">
                <a:solidFill>
                  <a:srgbClr val="00B0F0"/>
                </a:solidFill>
                <a:latin typeface="Segoe UI Light"/>
              </a:rPr>
              <a:t>IaaS</a:t>
            </a:r>
            <a:endParaRPr lang="en-US" sz="6600" dirty="0">
              <a:solidFill>
                <a:srgbClr val="00B0F0"/>
              </a:solidFill>
              <a:latin typeface="Segoe UI Light"/>
            </a:endParaRPr>
          </a:p>
        </p:txBody>
      </p:sp>
      <p:sp>
        <p:nvSpPr>
          <p:cNvPr id="22" name="TextBox 21"/>
          <p:cNvSpPr txBox="1"/>
          <p:nvPr/>
        </p:nvSpPr>
        <p:spPr>
          <a:xfrm>
            <a:off x="4252112" y="3254499"/>
            <a:ext cx="1702581" cy="1200329"/>
          </a:xfrm>
          <a:prstGeom prst="rect">
            <a:avLst/>
          </a:prstGeom>
          <a:noFill/>
        </p:spPr>
        <p:txBody>
          <a:bodyPr wrap="square" rtlCol="0">
            <a:spAutoFit/>
          </a:bodyPr>
          <a:lstStyle/>
          <a:p>
            <a:r>
              <a:rPr lang="en-US" dirty="0" smtClean="0">
                <a:solidFill>
                  <a:srgbClr val="FFFFFF"/>
                </a:solidFill>
                <a:latin typeface="Segoe UI Light"/>
              </a:rPr>
              <a:t>Windows VMs</a:t>
            </a:r>
          </a:p>
          <a:p>
            <a:r>
              <a:rPr lang="en-US" dirty="0" smtClean="0">
                <a:solidFill>
                  <a:srgbClr val="FFFFFF"/>
                </a:solidFill>
                <a:latin typeface="Segoe UI Light"/>
              </a:rPr>
              <a:t>Linux VMs</a:t>
            </a:r>
          </a:p>
          <a:p>
            <a:r>
              <a:rPr lang="en-US" dirty="0" smtClean="0">
                <a:solidFill>
                  <a:srgbClr val="FFFFFF"/>
                </a:solidFill>
                <a:latin typeface="Segoe UI Light"/>
              </a:rPr>
              <a:t>Storage</a:t>
            </a:r>
          </a:p>
          <a:p>
            <a:r>
              <a:rPr lang="en-US" dirty="0" smtClean="0">
                <a:solidFill>
                  <a:srgbClr val="FFFFFF"/>
                </a:solidFill>
                <a:latin typeface="Segoe UI Light"/>
              </a:rPr>
              <a:t>Networking</a:t>
            </a:r>
            <a:endParaRPr lang="en-US" dirty="0">
              <a:solidFill>
                <a:srgbClr val="FFFFFF"/>
              </a:solidFill>
              <a:latin typeface="Segoe UI Light"/>
            </a:endParaRPr>
          </a:p>
        </p:txBody>
      </p:sp>
      <p:cxnSp>
        <p:nvCxnSpPr>
          <p:cNvPr id="25" name="Straight Connector 24"/>
          <p:cNvCxnSpPr>
            <a:stCxn id="15" idx="0"/>
            <a:endCxn id="15" idx="2"/>
          </p:cNvCxnSpPr>
          <p:nvPr/>
        </p:nvCxnSpPr>
        <p:spPr>
          <a:xfrm>
            <a:off x="7728236" y="2010498"/>
            <a:ext cx="0" cy="2707276"/>
          </a:xfrm>
          <a:prstGeom prst="line">
            <a:avLst/>
          </a:prstGeom>
          <a:ln w="2857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212186" y="2222794"/>
            <a:ext cx="1860125" cy="1107996"/>
          </a:xfrm>
          <a:prstGeom prst="rect">
            <a:avLst/>
          </a:prstGeom>
          <a:noFill/>
        </p:spPr>
        <p:txBody>
          <a:bodyPr wrap="none" rtlCol="0">
            <a:spAutoFit/>
          </a:bodyPr>
          <a:lstStyle/>
          <a:p>
            <a:r>
              <a:rPr lang="en-US" sz="6600" dirty="0" smtClean="0">
                <a:solidFill>
                  <a:srgbClr val="00B0F0"/>
                </a:solidFill>
                <a:latin typeface="Segoe UI Light"/>
              </a:rPr>
              <a:t>PaaS</a:t>
            </a:r>
            <a:endParaRPr lang="en-US" sz="6600" dirty="0">
              <a:solidFill>
                <a:srgbClr val="00B0F0"/>
              </a:solidFill>
              <a:latin typeface="Segoe UI Light"/>
            </a:endParaRPr>
          </a:p>
        </p:txBody>
      </p:sp>
      <p:sp>
        <p:nvSpPr>
          <p:cNvPr id="26" name="Title 1"/>
          <p:cNvSpPr txBox="1">
            <a:spLocks/>
          </p:cNvSpPr>
          <p:nvPr/>
        </p:nvSpPr>
        <p:spPr>
          <a:xfrm>
            <a:off x="277327" y="2500132"/>
            <a:ext cx="2978483" cy="241910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r"/>
            <a:r>
              <a:rPr lang="en-US" smtClean="0"/>
              <a:t>Microsoft Azure</a:t>
            </a:r>
            <a:endParaRPr lang="en-US" dirty="0"/>
          </a:p>
        </p:txBody>
      </p:sp>
    </p:spTree>
    <p:extLst>
      <p:ext uri="{BB962C8B-B14F-4D97-AF65-F5344CB8AC3E}">
        <p14:creationId xmlns:p14="http://schemas.microsoft.com/office/powerpoint/2010/main" val="35685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59992" y="919351"/>
            <a:ext cx="10242239" cy="5295341"/>
            <a:chOff x="571220" y="937289"/>
            <a:chExt cx="10447617" cy="5401524"/>
          </a:xfrm>
        </p:grpSpPr>
        <p:pic>
          <p:nvPicPr>
            <p:cNvPr id="2478" name="Picture 24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357" y="937289"/>
              <a:ext cx="9693480" cy="5401524"/>
            </a:xfrm>
            <a:prstGeom prst="rect">
              <a:avLst/>
            </a:prstGeom>
          </p:spPr>
        </p:pic>
        <p:sp>
          <p:nvSpPr>
            <p:cNvPr id="2479" name="Title 3"/>
            <p:cNvSpPr txBox="1">
              <a:spLocks/>
            </p:cNvSpPr>
            <p:nvPr/>
          </p:nvSpPr>
          <p:spPr>
            <a:xfrm>
              <a:off x="571220" y="4181355"/>
              <a:ext cx="2764408" cy="758512"/>
            </a:xfrm>
            <a:prstGeom prst="rect">
              <a:avLst/>
            </a:prstGeom>
          </p:spPr>
          <p:txBody>
            <a:bodyPr vert="horz" wrap="square" lIns="146245" tIns="91403" rIns="146245" bIns="91403"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altLang="ja-JP" sz="5294" dirty="0">
                  <a:solidFill>
                    <a:srgbClr val="FFFFFF"/>
                  </a:solidFill>
                  <a:ea typeface="メイリオ" pitchFamily="50" charset="-128"/>
                  <a:cs typeface="Segoe UI Light" panose="020B0502040204020203" pitchFamily="34" charset="0"/>
                </a:rPr>
                <a:t>Azure footprint</a:t>
              </a:r>
              <a:endParaRPr sz="5294" dirty="0">
                <a:solidFill>
                  <a:srgbClr val="FFFFFF"/>
                </a:solidFill>
                <a:ea typeface="メイリオ" pitchFamily="50" charset="-128"/>
                <a:cs typeface="Segoe UI Light" panose="020B0502040204020203" pitchFamily="34" charset="0"/>
              </a:endParaRPr>
            </a:p>
          </p:txBody>
        </p:sp>
        <p:sp>
          <p:nvSpPr>
            <p:cNvPr id="2480" name="Oval 2479"/>
            <p:cNvSpPr/>
            <p:nvPr/>
          </p:nvSpPr>
          <p:spPr bwMode="auto">
            <a:xfrm>
              <a:off x="2400915" y="2543217"/>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pPr>
              <a:endParaRPr lang="en-US" sz="2398" kern="0" dirty="0">
                <a:solidFill>
                  <a:srgbClr val="FFFFFF"/>
                </a:solidFill>
              </a:endParaRPr>
            </a:p>
          </p:txBody>
        </p:sp>
        <p:sp>
          <p:nvSpPr>
            <p:cNvPr id="2481" name="Oval 2480"/>
            <p:cNvSpPr/>
            <p:nvPr/>
          </p:nvSpPr>
          <p:spPr bwMode="auto">
            <a:xfrm>
              <a:off x="3416714" y="2258106"/>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82" name="Oval 2481"/>
            <p:cNvSpPr/>
            <p:nvPr/>
          </p:nvSpPr>
          <p:spPr bwMode="auto">
            <a:xfrm>
              <a:off x="2874314" y="2938974"/>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83" name="Oval 2482"/>
            <p:cNvSpPr/>
            <p:nvPr/>
          </p:nvSpPr>
          <p:spPr bwMode="auto">
            <a:xfrm>
              <a:off x="5921461" y="2108627"/>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84" name="Oval 2483"/>
            <p:cNvSpPr/>
            <p:nvPr/>
          </p:nvSpPr>
          <p:spPr bwMode="auto">
            <a:xfrm>
              <a:off x="5519859" y="2080518"/>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85" name="Oval 2484"/>
            <p:cNvSpPr/>
            <p:nvPr/>
          </p:nvSpPr>
          <p:spPr bwMode="auto">
            <a:xfrm>
              <a:off x="9011397" y="3178787"/>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86" name="Oval 2485"/>
            <p:cNvSpPr/>
            <p:nvPr/>
          </p:nvSpPr>
          <p:spPr bwMode="auto">
            <a:xfrm>
              <a:off x="8516789" y="4013184"/>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87" name="Oval 2486"/>
            <p:cNvSpPr/>
            <p:nvPr/>
          </p:nvSpPr>
          <p:spPr bwMode="auto">
            <a:xfrm>
              <a:off x="9598901" y="4755602"/>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88" name="Oval 2487"/>
            <p:cNvSpPr/>
            <p:nvPr/>
          </p:nvSpPr>
          <p:spPr bwMode="auto">
            <a:xfrm>
              <a:off x="9754465" y="5298108"/>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89" name="Oval 2488"/>
            <p:cNvSpPr/>
            <p:nvPr/>
          </p:nvSpPr>
          <p:spPr bwMode="auto">
            <a:xfrm>
              <a:off x="9566389" y="2776516"/>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90" name="Oval 2489"/>
            <p:cNvSpPr/>
            <p:nvPr/>
          </p:nvSpPr>
          <p:spPr bwMode="auto">
            <a:xfrm>
              <a:off x="9566389" y="2523293"/>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91" name="Oval 2490"/>
            <p:cNvSpPr/>
            <p:nvPr/>
          </p:nvSpPr>
          <p:spPr bwMode="auto">
            <a:xfrm>
              <a:off x="8891120" y="2286386"/>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92" name="Oval 2491"/>
            <p:cNvSpPr/>
            <p:nvPr/>
          </p:nvSpPr>
          <p:spPr bwMode="auto">
            <a:xfrm>
              <a:off x="8643758" y="2965860"/>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93" name="Oval 2492"/>
            <p:cNvSpPr/>
            <p:nvPr/>
          </p:nvSpPr>
          <p:spPr bwMode="auto">
            <a:xfrm>
              <a:off x="3335628" y="2659276"/>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94" name="Oval 2493"/>
            <p:cNvSpPr/>
            <p:nvPr/>
          </p:nvSpPr>
          <p:spPr bwMode="auto">
            <a:xfrm>
              <a:off x="3822821" y="2523293"/>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95" name="Oval 2494"/>
            <p:cNvSpPr/>
            <p:nvPr/>
          </p:nvSpPr>
          <p:spPr bwMode="auto">
            <a:xfrm>
              <a:off x="4583137" y="4518407"/>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96" name="Oval 2495"/>
            <p:cNvSpPr/>
            <p:nvPr/>
          </p:nvSpPr>
          <p:spPr bwMode="auto">
            <a:xfrm>
              <a:off x="3627959" y="2666708"/>
              <a:ext cx="550722" cy="554439"/>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a:lstStyle>
            <a:p>
              <a:pPr algn="ctr" defTabSz="913288" fontAlgn="base">
                <a:spcBef>
                  <a:spcPct val="0"/>
                </a:spcBef>
                <a:spcAft>
                  <a:spcPct val="0"/>
                </a:spcAft>
                <a:defRPr/>
              </a:pPr>
              <a:endParaRPr lang="en-US" sz="2398" kern="0" dirty="0">
                <a:solidFill>
                  <a:srgbClr val="FFFFFF"/>
                </a:solidFill>
              </a:endParaRPr>
            </a:p>
          </p:txBody>
        </p:sp>
        <p:sp>
          <p:nvSpPr>
            <p:cNvPr id="2497" name="Oval 2496"/>
            <p:cNvSpPr/>
            <p:nvPr/>
          </p:nvSpPr>
          <p:spPr bwMode="auto">
            <a:xfrm>
              <a:off x="3117595" y="2286852"/>
              <a:ext cx="550722" cy="554439"/>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a:lstStyle>
            <a:p>
              <a:pPr algn="ctr" defTabSz="913288" fontAlgn="base">
                <a:spcBef>
                  <a:spcPct val="0"/>
                </a:spcBef>
                <a:spcAft>
                  <a:spcPct val="0"/>
                </a:spcAft>
                <a:defRPr/>
              </a:pPr>
              <a:endParaRPr lang="en-US" sz="2398" kern="0" dirty="0">
                <a:solidFill>
                  <a:srgbClr val="FFFFFF"/>
                </a:solidFill>
              </a:endParaRPr>
            </a:p>
          </p:txBody>
        </p:sp>
        <p:sp>
          <p:nvSpPr>
            <p:cNvPr id="2498" name="Oval 2497"/>
            <p:cNvSpPr/>
            <p:nvPr/>
          </p:nvSpPr>
          <p:spPr bwMode="auto">
            <a:xfrm>
              <a:off x="7584110" y="3481332"/>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99" name="Oval 2498"/>
            <p:cNvSpPr/>
            <p:nvPr/>
          </p:nvSpPr>
          <p:spPr bwMode="auto">
            <a:xfrm>
              <a:off x="7939316" y="3494416"/>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grpSp>
      <p:grpSp>
        <p:nvGrpSpPr>
          <p:cNvPr id="3" name="Group 2"/>
          <p:cNvGrpSpPr/>
          <p:nvPr/>
        </p:nvGrpSpPr>
        <p:grpSpPr>
          <a:xfrm>
            <a:off x="1" y="-1769032"/>
            <a:ext cx="12191999" cy="1767071"/>
            <a:chOff x="1" y="-2113806"/>
            <a:chExt cx="12436474" cy="1802504"/>
          </a:xfrm>
        </p:grpSpPr>
        <p:sp>
          <p:nvSpPr>
            <p:cNvPr id="2472" name="TextBox 2471"/>
            <p:cNvSpPr txBox="1"/>
            <p:nvPr/>
          </p:nvSpPr>
          <p:spPr>
            <a:xfrm>
              <a:off x="1" y="-2113806"/>
              <a:ext cx="12436474" cy="1802504"/>
            </a:xfrm>
            <a:prstGeom prst="rect">
              <a:avLst/>
            </a:prstGeom>
            <a:solidFill>
              <a:srgbClr val="002060"/>
            </a:solidFill>
          </p:spPr>
          <p:txBody>
            <a:bodyPr wrap="square" rtlCol="0" anchor="ctr">
              <a:noAutofit/>
            </a:bodyPr>
            <a:lstStyle/>
            <a:p>
              <a:pPr defTabSz="913950"/>
              <a:endParaRPr lang="en-US" sz="5998" dirty="0">
                <a:solidFill>
                  <a:srgbClr val="1D4380"/>
                </a:solidFill>
              </a:endParaRPr>
            </a:p>
          </p:txBody>
        </p:sp>
        <p:grpSp>
          <p:nvGrpSpPr>
            <p:cNvPr id="2473" name="Group 2472"/>
            <p:cNvGrpSpPr/>
            <p:nvPr/>
          </p:nvGrpSpPr>
          <p:grpSpPr>
            <a:xfrm>
              <a:off x="2482586" y="-2034798"/>
              <a:ext cx="9901139" cy="1569660"/>
              <a:chOff x="1959951" y="3895062"/>
              <a:chExt cx="9901139" cy="1569660"/>
            </a:xfrm>
          </p:grpSpPr>
          <p:sp>
            <p:nvSpPr>
              <p:cNvPr id="2474" name="TextBox 2473"/>
              <p:cNvSpPr txBox="1"/>
              <p:nvPr/>
            </p:nvSpPr>
            <p:spPr>
              <a:xfrm>
                <a:off x="3485614" y="4169322"/>
                <a:ext cx="8375476" cy="1118255"/>
              </a:xfrm>
              <a:prstGeom prst="rect">
                <a:avLst/>
              </a:prstGeom>
              <a:noFill/>
            </p:spPr>
            <p:txBody>
              <a:bodyPr wrap="square" rtlCol="0">
                <a:spAutoFit/>
              </a:bodyPr>
              <a:lstStyle/>
              <a:p>
                <a:pPr>
                  <a:lnSpc>
                    <a:spcPts val="3921"/>
                  </a:lnSpc>
                </a:pPr>
                <a:r>
                  <a:rPr lang="en-US" sz="3529" dirty="0">
                    <a:solidFill>
                      <a:srgbClr val="92D050"/>
                    </a:solidFill>
                    <a:latin typeface="Segoe UI Light"/>
                  </a:rPr>
                  <a:t>Azure datacenter regions </a:t>
                </a:r>
                <a:br>
                  <a:rPr lang="en-US" sz="3529" dirty="0">
                    <a:solidFill>
                      <a:srgbClr val="92D050"/>
                    </a:solidFill>
                    <a:latin typeface="Segoe UI Light"/>
                  </a:rPr>
                </a:br>
                <a:r>
                  <a:rPr lang="en-US" sz="3529" dirty="0">
                    <a:solidFill>
                      <a:srgbClr val="92D050"/>
                    </a:solidFill>
                    <a:latin typeface="Segoe UI Light"/>
                  </a:rPr>
                  <a:t>open for business this month</a:t>
                </a:r>
              </a:p>
            </p:txBody>
          </p:sp>
          <p:sp>
            <p:nvSpPr>
              <p:cNvPr id="2475" name="TextBox 2474"/>
              <p:cNvSpPr txBox="1"/>
              <p:nvPr/>
            </p:nvSpPr>
            <p:spPr>
              <a:xfrm>
                <a:off x="1959951" y="3895062"/>
                <a:ext cx="4876800" cy="1569660"/>
              </a:xfrm>
              <a:prstGeom prst="rect">
                <a:avLst/>
              </a:prstGeom>
              <a:noFill/>
            </p:spPr>
            <p:txBody>
              <a:bodyPr wrap="square" rtlCol="0">
                <a:spAutoFit/>
              </a:bodyPr>
              <a:lstStyle/>
              <a:p>
                <a:r>
                  <a:rPr lang="en-US" sz="9411" dirty="0">
                    <a:solidFill>
                      <a:schemeClr val="bg1"/>
                    </a:solidFill>
                    <a:latin typeface="Segoe UI Semibold" panose="020B0702040204020203" pitchFamily="34" charset="0"/>
                    <a:cs typeface="Segoe UI Semibold" panose="020B0702040204020203" pitchFamily="34" charset="0"/>
                  </a:rPr>
                  <a:t>19</a:t>
                </a:r>
              </a:p>
            </p:txBody>
          </p:sp>
        </p:grpSp>
      </p:grpSp>
    </p:spTree>
    <p:extLst>
      <p:ext uri="{BB962C8B-B14F-4D97-AF65-F5344CB8AC3E}">
        <p14:creationId xmlns:p14="http://schemas.microsoft.com/office/powerpoint/2010/main" val="290838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0 0 L 0 0.25 E" pathEditMode="relative" ptsTypes="">
                                      <p:cBhvr>
                                        <p:cTn id="6" dur="2000" fill="hold"/>
                                        <p:tgtEl>
                                          <p:spTgt spid="3"/>
                                        </p:tgtEl>
                                        <p:attrNameLst>
                                          <p:attrName>ppt_x</p:attrName>
                                          <p:attrName>ppt_y</p:attrName>
                                        </p:attrNameLst>
                                      </p:cBhvr>
                                    </p:animMotion>
                                  </p:childTnLst>
                                </p:cTn>
                              </p:par>
                              <p:par>
                                <p:cTn id="7" presetID="42" presetClass="path" presetSubtype="0" accel="50000" decel="50000" fill="hold" nodeType="withEffect">
                                  <p:stCondLst>
                                    <p:cond delay="0"/>
                                  </p:stCondLst>
                                  <p:childTnLst>
                                    <p:animMotion origin="layout" path="M 2.20577E-6 -2.76441E-6 L 2.20577E-6 0.06718 " pathEditMode="relative" rAng="0" ptsTypes="AA">
                                      <p:cBhvr>
                                        <p:cTn id="8" dur="2000" fill="hold"/>
                                        <p:tgtEl>
                                          <p:spTgt spid="4"/>
                                        </p:tgtEl>
                                        <p:attrNameLst>
                                          <p:attrName>ppt_x</p:attrName>
                                          <p:attrName>ppt_y</p:attrName>
                                        </p:attrNameLst>
                                      </p:cBhvr>
                                      <p:rCtr x="0" y="33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TextBox 867"/>
          <p:cNvSpPr txBox="1"/>
          <p:nvPr/>
        </p:nvSpPr>
        <p:spPr>
          <a:xfrm>
            <a:off x="1763281" y="4980251"/>
            <a:ext cx="8516036" cy="1511534"/>
          </a:xfrm>
          <a:prstGeom prst="rect">
            <a:avLst/>
          </a:prstGeom>
          <a:noFill/>
        </p:spPr>
        <p:txBody>
          <a:bodyPr wrap="square" lIns="179212" tIns="143371" rIns="179212" bIns="143371" rtlCol="0" anchor="ctr" anchorCtr="0">
            <a:spAutoFit/>
          </a:bodyPr>
          <a:lstStyle/>
          <a:p>
            <a:pPr algn="ctr" defTabSz="914004">
              <a:lnSpc>
                <a:spcPct val="90000"/>
              </a:lnSpc>
              <a:spcAft>
                <a:spcPts val="588"/>
              </a:spcAft>
            </a:pPr>
            <a:r>
              <a:rPr lang="en-US" sz="4411" dirty="0">
                <a:solidFill>
                  <a:schemeClr val="bg1"/>
                </a:solidFill>
                <a:latin typeface="Segoe UI Light"/>
              </a:rPr>
              <a:t>Datacenter buildings are about one football field in size</a:t>
            </a:r>
          </a:p>
        </p:txBody>
      </p:sp>
      <p:pic>
        <p:nvPicPr>
          <p:cNvPr id="3" name="Picture 2"/>
          <p:cNvPicPr>
            <a:picLocks noChangeAspect="1"/>
          </p:cNvPicPr>
          <p:nvPr/>
        </p:nvPicPr>
        <p:blipFill>
          <a:blip r:embed="rId3"/>
          <a:stretch>
            <a:fillRect/>
          </a:stretch>
        </p:blipFill>
        <p:spPr>
          <a:xfrm rot="16200000">
            <a:off x="3805851" y="-1998638"/>
            <a:ext cx="4346297" cy="9048849"/>
          </a:xfrm>
          <a:prstGeom prst="rect">
            <a:avLst/>
          </a:prstGeom>
        </p:spPr>
      </p:pic>
      <p:sp>
        <p:nvSpPr>
          <p:cNvPr id="5" name="Rectangle 4"/>
          <p:cNvSpPr/>
          <p:nvPr/>
        </p:nvSpPr>
        <p:spPr bwMode="auto">
          <a:xfrm>
            <a:off x="1763280" y="352636"/>
            <a:ext cx="8516036" cy="4346298"/>
          </a:xfrm>
          <a:prstGeom prst="rect">
            <a:avLst/>
          </a:prstGeom>
          <a:noFill/>
          <a:ln w="444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71007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68"/>
                                        </p:tgtEl>
                                        <p:attrNameLst>
                                          <p:attrName>style.visibility</p:attrName>
                                        </p:attrNameLst>
                                      </p:cBhvr>
                                      <p:to>
                                        <p:strVal val="visible"/>
                                      </p:to>
                                    </p:set>
                                    <p:animEffect transition="in" filter="fade">
                                      <p:cBhvr>
                                        <p:cTn id="7" dur="500"/>
                                        <p:tgtEl>
                                          <p:spTgt spid="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 grpId="0"/>
    </p:bld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3-30410_WPC2014_Vision_Template_16x9">
  <a:themeElements>
    <a:clrScheme name="WPC_External_Breakout">
      <a:dk1>
        <a:srgbClr val="505050"/>
      </a:dk1>
      <a:lt1>
        <a:srgbClr val="FFFFFF"/>
      </a:lt1>
      <a:dk2>
        <a:srgbClr val="0072C6"/>
      </a:dk2>
      <a:lt2>
        <a:srgbClr val="D2D2D2"/>
      </a:lt2>
      <a:accent1>
        <a:srgbClr val="0072C6"/>
      </a:accent1>
      <a:accent2>
        <a:srgbClr val="008272"/>
      </a:accent2>
      <a:accent3>
        <a:srgbClr val="68217A"/>
      </a:accent3>
      <a:accent4>
        <a:srgbClr val="00BCF2"/>
      </a:accent4>
      <a:accent5>
        <a:srgbClr val="7FBA00"/>
      </a:accent5>
      <a:accent6>
        <a:srgbClr val="FF8C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2014_Vision_Template" id="{6725F95B-ED7E-483B-990E-BF1D701C66CE}" vid="{D49783E1-D2BA-4B43-BCCD-EA3DF0856883}"/>
    </a:ext>
  </a:extLst>
</a:theme>
</file>

<file path=ppt/theme/theme4.xml><?xml version="1.0" encoding="utf-8"?>
<a:theme xmlns:a="http://schemas.openxmlformats.org/drawingml/2006/main" name="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E4DC15AF2CF48459ECEC47EDAF6E254" ma:contentTypeVersion="1" ma:contentTypeDescription="Create a new document." ma:contentTypeScope="" ma:versionID="2cecb91bcabcff33fd2eb03850bf12ee">
  <xsd:schema xmlns:xsd="http://www.w3.org/2001/XMLSchema" xmlns:xs="http://www.w3.org/2001/XMLSchema" xmlns:p="http://schemas.microsoft.com/office/2006/metadata/properties" xmlns:ns2="f373b31b-0f30-4c37-97e7-7e747be9c918" targetNamespace="http://schemas.microsoft.com/office/2006/metadata/properties" ma:root="true" ma:fieldsID="bdafcdca5adb26c51d9cac765b5b59eb" ns2:_="">
    <xsd:import namespace="f373b31b-0f30-4c37-97e7-7e747be9c91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73b31b-0f30-4c37-97e7-7e747be9c91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4BC050-1183-4DCB-A6C8-B6B677B6C9C0}">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f373b31b-0f30-4c37-97e7-7e747be9c918"/>
    <ds:schemaRef ds:uri="http://www.w3.org/XML/1998/namespace"/>
  </ds:schemaRefs>
</ds:datastoreItem>
</file>

<file path=customXml/itemProps2.xml><?xml version="1.0" encoding="utf-8"?>
<ds:datastoreItem xmlns:ds="http://schemas.openxmlformats.org/officeDocument/2006/customXml" ds:itemID="{732F6A7D-2BEC-47F8-B642-F1580E0BFC61}">
  <ds:schemaRefs>
    <ds:schemaRef ds:uri="http://schemas.microsoft.com/sharepoint/v3/contenttype/forms"/>
  </ds:schemaRefs>
</ds:datastoreItem>
</file>

<file path=customXml/itemProps3.xml><?xml version="1.0" encoding="utf-8"?>
<ds:datastoreItem xmlns:ds="http://schemas.openxmlformats.org/officeDocument/2006/customXml" ds:itemID="{1A8F08E8-9919-4E9A-A7C4-F60E81DEED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73b31b-0f30-4c37-97e7-7e747be9c9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8696</TotalTime>
  <Words>3340</Words>
  <Application>Microsoft Office PowerPoint</Application>
  <PresentationFormat>Widescreen</PresentationFormat>
  <Paragraphs>468</Paragraphs>
  <Slides>76</Slides>
  <Notes>34</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76</vt:i4>
      </vt:variant>
    </vt:vector>
  </HeadingPairs>
  <TitlesOfParts>
    <vt:vector size="91" baseType="lpstr">
      <vt:lpstr>メイリオ</vt:lpstr>
      <vt:lpstr>Arial</vt:lpstr>
      <vt:lpstr>Calibri</vt:lpstr>
      <vt:lpstr>Consolas</vt:lpstr>
      <vt:lpstr>Segoe Pro Display Light</vt:lpstr>
      <vt:lpstr>Segoe Pro Display Semibold</vt:lpstr>
      <vt:lpstr>Segoe UI</vt:lpstr>
      <vt:lpstr>Segoe UI Black</vt:lpstr>
      <vt:lpstr>Segoe UI Light</vt:lpstr>
      <vt:lpstr>Segoe UI Semibold</vt:lpstr>
      <vt:lpstr>Wingdings</vt:lpstr>
      <vt:lpstr>Azure Medium</vt:lpstr>
      <vt:lpstr>1_Azure Medium</vt:lpstr>
      <vt:lpstr>1_3-30410_WPC2014_Vision_Template_16x9</vt:lpstr>
      <vt:lpstr>FY13 EPG Presentation Template_External_16x9_Light</vt:lpstr>
      <vt:lpstr>The Cloud for Modern Business</vt:lpstr>
      <vt:lpstr>PowerPoint Presentation</vt:lpstr>
      <vt:lpstr>Azure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Leader in Gartner magic quadrants</vt:lpstr>
      <vt:lpstr>New D family of virtual machines</vt:lpstr>
      <vt:lpstr>Announcing  the G family</vt:lpstr>
      <vt:lpstr>Announcing  premium storage</vt:lpstr>
      <vt:lpstr>PowerPoint Presentation</vt:lpstr>
      <vt:lpstr>Connect every on-premises server to the cloud</vt:lpstr>
      <vt:lpstr>PowerPoint Presentation</vt:lpstr>
      <vt:lpstr>PowerPoint Presentation</vt:lpstr>
      <vt:lpstr>PowerPoint Presentation</vt:lpstr>
      <vt:lpstr>Building Apps for Azure</vt:lpstr>
      <vt:lpstr>PowerPoint Presentation</vt:lpstr>
      <vt:lpstr>Composing + Managing Apps using the  Azure Resource Manager</vt:lpstr>
      <vt:lpstr>Resource Groups</vt:lpstr>
      <vt:lpstr>Azure Resource Templates</vt:lpstr>
      <vt:lpstr>PowerPoint Presentation</vt:lpstr>
      <vt:lpstr>Azure Active Directory Identity control plane with integrated role based access control management </vt:lpstr>
      <vt:lpstr>PowerPoint Presentation</vt:lpstr>
      <vt:lpstr>Microsoft Azure</vt:lpstr>
      <vt:lpstr>Virtual Machines</vt:lpstr>
      <vt:lpstr>Core IaaS Capabilities</vt:lpstr>
      <vt:lpstr>IaaS Improvements this Fall </vt:lpstr>
      <vt:lpstr>Hybrid Networking Support</vt:lpstr>
      <vt:lpstr>PowerPoint Presentation</vt:lpstr>
      <vt:lpstr>PowerPoint Presentation</vt:lpstr>
      <vt:lpstr>PowerPoint Presentation</vt:lpstr>
      <vt:lpstr>Virtual Machine configuration</vt:lpstr>
      <vt:lpstr>PowerPoint Presentation</vt:lpstr>
      <vt:lpstr>PowerPoint Presentation</vt:lpstr>
      <vt:lpstr>Demo: SharePoint Farm Creation</vt:lpstr>
      <vt:lpstr>Microsoft Azure</vt:lpstr>
      <vt:lpstr>Web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Intelligent customer routing with Traffic Manager</vt:lpstr>
      <vt:lpstr>Intelligent customer routing with Traffic Manager</vt:lpstr>
      <vt:lpstr>Demo: Websites in action</vt:lpstr>
      <vt:lpstr>Microsoft Azure</vt:lpstr>
      <vt:lpstr>Mobile</vt:lpstr>
      <vt:lpstr>PowerPoint Presentation</vt:lpstr>
      <vt:lpstr>PowerPoint Presentation</vt:lpstr>
      <vt:lpstr>PowerPoint Presentation</vt:lpstr>
      <vt:lpstr>PowerPoint Presentation</vt:lpstr>
      <vt:lpstr>PowerPoint Presentation</vt:lpstr>
      <vt:lpstr>API Management Service</vt:lpstr>
      <vt:lpstr>Demo: Mobile in Action</vt:lpstr>
      <vt:lpstr>Data</vt:lpstr>
      <vt:lpstr>PowerPoint Presentation</vt:lpstr>
      <vt:lpstr>PowerPoint Presentation</vt:lpstr>
      <vt:lpstr>PowerPoint Presentation</vt:lpstr>
      <vt:lpstr>PowerPoint Presentation</vt:lpstr>
      <vt:lpstr>PowerPoint Presentation</vt:lpstr>
      <vt:lpstr>PowerPoint Presentation</vt:lpstr>
      <vt:lpstr>Demo: DocDB in Action</vt:lpstr>
      <vt:lpstr>Additional Data Services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Scott Klein</cp:lastModifiedBy>
  <cp:revision>388</cp:revision>
  <cp:lastPrinted>2014-03-26T17:46:13Z</cp:lastPrinted>
  <dcterms:created xsi:type="dcterms:W3CDTF">2014-03-19T23:21:38Z</dcterms:created>
  <dcterms:modified xsi:type="dcterms:W3CDTF">2014-11-09T22:01:24Z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0x0101005E4DC15AF2CF48459ECEC47EDAF6E254</vt:lpwstr>
  </property>
</Properties>
</file>