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8"/>
  </p:notesMasterIdLst>
  <p:handoutMasterIdLst>
    <p:handoutMasterId r:id="rId29"/>
  </p:handoutMasterIdLst>
  <p:sldIdLst>
    <p:sldId id="277" r:id="rId5"/>
    <p:sldId id="278" r:id="rId6"/>
    <p:sldId id="316" r:id="rId7"/>
    <p:sldId id="319" r:id="rId8"/>
    <p:sldId id="320" r:id="rId9"/>
    <p:sldId id="335" r:id="rId10"/>
    <p:sldId id="321" r:id="rId11"/>
    <p:sldId id="322" r:id="rId12"/>
    <p:sldId id="303" r:id="rId13"/>
    <p:sldId id="324" r:id="rId14"/>
    <p:sldId id="325" r:id="rId15"/>
    <p:sldId id="336" r:id="rId16"/>
    <p:sldId id="326" r:id="rId17"/>
    <p:sldId id="318" r:id="rId18"/>
    <p:sldId id="328" r:id="rId19"/>
    <p:sldId id="329" r:id="rId20"/>
    <p:sldId id="330" r:id="rId21"/>
    <p:sldId id="331" r:id="rId22"/>
    <p:sldId id="332" r:id="rId23"/>
    <p:sldId id="333" r:id="rId24"/>
    <p:sldId id="334" r:id="rId25"/>
    <p:sldId id="307" r:id="rId26"/>
    <p:sldId id="26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a:srgbClr val="86C400"/>
    <a:srgbClr val="82BF36"/>
    <a:srgbClr val="7FB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3" autoAdjust="0"/>
    <p:restoredTop sz="94660"/>
  </p:normalViewPr>
  <p:slideViewPr>
    <p:cSldViewPr snapToGrid="0">
      <p:cViewPr varScale="1">
        <p:scale>
          <a:sx n="116" d="100"/>
          <a:sy n="116" d="100"/>
        </p:scale>
        <p:origin x="102" y="58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3/28/2014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3/28/2014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0B34407A-D0EA-45BB-9579-1244C45DEB23}" type="slidenum">
              <a:rPr lang="en-GB" smtClean="0"/>
              <a:t>15</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a:rPr>
              <a:t>20346A</a:t>
            </a:r>
            <a:endParaRPr lang="en-GB"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Administering Office 365</a:t>
            </a:r>
            <a:endParaRPr lang="en-GB" sz="1200" b="1" dirty="0">
              <a:solidFill>
                <a:srgbClr val="336699"/>
              </a:solidFill>
              <a:latin typeface="Arial"/>
            </a:endParaRPr>
          </a:p>
        </p:txBody>
      </p:sp>
    </p:spTree>
    <p:extLst>
      <p:ext uri="{BB962C8B-B14F-4D97-AF65-F5344CB8AC3E}">
        <p14:creationId xmlns:p14="http://schemas.microsoft.com/office/powerpoint/2010/main" val="824838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0B34407A-D0EA-45BB-9579-1244C45DEB23}" type="slidenum">
              <a:rPr lang="en-GB" smtClean="0"/>
              <a:t>16</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a:rPr>
              <a:t>20346A</a:t>
            </a:r>
            <a:endParaRPr lang="en-GB"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Administering Office 365</a:t>
            </a:r>
            <a:endParaRPr lang="en-GB" sz="1200" b="1" dirty="0">
              <a:solidFill>
                <a:srgbClr val="336699"/>
              </a:solidFill>
              <a:latin typeface="Arial"/>
            </a:endParaRPr>
          </a:p>
        </p:txBody>
      </p:sp>
    </p:spTree>
    <p:extLst>
      <p:ext uri="{BB962C8B-B14F-4D97-AF65-F5344CB8AC3E}">
        <p14:creationId xmlns:p14="http://schemas.microsoft.com/office/powerpoint/2010/main" val="36938555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0B34407A-D0EA-45BB-9579-1244C45DEB23}" type="slidenum">
              <a:rPr lang="en-GB" smtClean="0"/>
              <a:t>17</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a:rPr>
              <a:t>20346A</a:t>
            </a:r>
            <a:endParaRPr lang="en-GB"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Administering Office 365</a:t>
            </a:r>
            <a:endParaRPr lang="en-GB" sz="1200" b="1" dirty="0">
              <a:solidFill>
                <a:srgbClr val="336699"/>
              </a:solidFill>
              <a:latin typeface="Arial"/>
            </a:endParaRPr>
          </a:p>
        </p:txBody>
      </p:sp>
    </p:spTree>
    <p:extLst>
      <p:ext uri="{BB962C8B-B14F-4D97-AF65-F5344CB8AC3E}">
        <p14:creationId xmlns:p14="http://schemas.microsoft.com/office/powerpoint/2010/main" val="2876295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0B34407A-D0EA-45BB-9579-1244C45DEB23}" type="slidenum">
              <a:rPr lang="en-GB" smtClean="0"/>
              <a:t>18</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a:rPr>
              <a:t>20346A</a:t>
            </a:r>
            <a:endParaRPr lang="en-GB"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Administering Office 365</a:t>
            </a:r>
            <a:endParaRPr lang="en-GB" sz="1200" b="1" dirty="0">
              <a:solidFill>
                <a:srgbClr val="336699"/>
              </a:solidFill>
              <a:latin typeface="Arial"/>
            </a:endParaRPr>
          </a:p>
        </p:txBody>
      </p:sp>
    </p:spTree>
    <p:extLst>
      <p:ext uri="{BB962C8B-B14F-4D97-AF65-F5344CB8AC3E}">
        <p14:creationId xmlns:p14="http://schemas.microsoft.com/office/powerpoint/2010/main" val="37942902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0B34407A-D0EA-45BB-9579-1244C45DEB23}" type="slidenum">
              <a:rPr lang="en-GB" smtClean="0"/>
              <a:t>19</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a:rPr>
              <a:t>20346A</a:t>
            </a:r>
            <a:endParaRPr lang="en-GB"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Administering Office 365</a:t>
            </a:r>
            <a:endParaRPr lang="en-GB" sz="1200" b="1" dirty="0">
              <a:solidFill>
                <a:srgbClr val="336699"/>
              </a:solidFill>
              <a:latin typeface="Arial"/>
            </a:endParaRPr>
          </a:p>
        </p:txBody>
      </p:sp>
    </p:spTree>
    <p:extLst>
      <p:ext uri="{BB962C8B-B14F-4D97-AF65-F5344CB8AC3E}">
        <p14:creationId xmlns:p14="http://schemas.microsoft.com/office/powerpoint/2010/main" val="40457377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0B34407A-D0EA-45BB-9579-1244C45DEB23}" type="slidenum">
              <a:rPr lang="en-GB" smtClean="0"/>
              <a:t>20</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a:rPr>
              <a:t>20346A</a:t>
            </a:r>
            <a:endParaRPr lang="en-GB"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Administering Office 365</a:t>
            </a:r>
            <a:endParaRPr lang="en-GB" sz="1200" b="1" dirty="0">
              <a:solidFill>
                <a:srgbClr val="336699"/>
              </a:solidFill>
              <a:latin typeface="Arial"/>
            </a:endParaRPr>
          </a:p>
        </p:txBody>
      </p:sp>
    </p:spTree>
    <p:extLst>
      <p:ext uri="{BB962C8B-B14F-4D97-AF65-F5344CB8AC3E}">
        <p14:creationId xmlns:p14="http://schemas.microsoft.com/office/powerpoint/2010/main" val="12227192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0B34407A-D0EA-45BB-9579-1244C45DEB23}" type="slidenum">
              <a:rPr lang="en-GB" smtClean="0"/>
              <a:t>21</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a:rPr>
              <a:t>20346A</a:t>
            </a:r>
            <a:endParaRPr lang="en-GB"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Administering Office 365</a:t>
            </a:r>
            <a:endParaRPr lang="en-GB" sz="1200" b="1" dirty="0">
              <a:solidFill>
                <a:srgbClr val="336699"/>
              </a:solidFill>
              <a:latin typeface="Arial"/>
            </a:endParaRPr>
          </a:p>
        </p:txBody>
      </p:sp>
    </p:spTree>
    <p:extLst>
      <p:ext uri="{BB962C8B-B14F-4D97-AF65-F5344CB8AC3E}">
        <p14:creationId xmlns:p14="http://schemas.microsoft.com/office/powerpoint/2010/main" val="23469182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22</a:t>
            </a:fld>
            <a:endParaRPr lang="en-US" dirty="0"/>
          </a:p>
        </p:txBody>
      </p:sp>
    </p:spTree>
    <p:extLst>
      <p:ext uri="{BB962C8B-B14F-4D97-AF65-F5344CB8AC3E}">
        <p14:creationId xmlns:p14="http://schemas.microsoft.com/office/powerpoint/2010/main" val="3712631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0B34407A-D0EA-45BB-9579-1244C45DEB23}" type="slidenum">
              <a:rPr lang="en-GB" smtClean="0"/>
              <a:t>4</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a:rPr>
              <a:t>20346A</a:t>
            </a:r>
            <a:endParaRPr lang="en-GB"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Administering Office 365</a:t>
            </a:r>
            <a:endParaRPr lang="en-GB" sz="1200" b="1" dirty="0">
              <a:solidFill>
                <a:srgbClr val="336699"/>
              </a:solidFill>
              <a:latin typeface="Arial"/>
            </a:endParaRPr>
          </a:p>
        </p:txBody>
      </p:sp>
    </p:spTree>
    <p:extLst>
      <p:ext uri="{BB962C8B-B14F-4D97-AF65-F5344CB8AC3E}">
        <p14:creationId xmlns:p14="http://schemas.microsoft.com/office/powerpoint/2010/main" val="2995728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0B34407A-D0EA-45BB-9579-1244C45DEB23}" type="slidenum">
              <a:rPr lang="en-GB" smtClean="0"/>
              <a:t>5</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a:rPr>
              <a:t>20346A</a:t>
            </a:r>
            <a:endParaRPr lang="en-GB"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Administering Office 365</a:t>
            </a:r>
            <a:endParaRPr lang="en-GB" sz="1200" b="1" dirty="0">
              <a:solidFill>
                <a:srgbClr val="336699"/>
              </a:solidFill>
              <a:latin typeface="Arial"/>
            </a:endParaRPr>
          </a:p>
        </p:txBody>
      </p:sp>
    </p:spTree>
    <p:extLst>
      <p:ext uri="{BB962C8B-B14F-4D97-AF65-F5344CB8AC3E}">
        <p14:creationId xmlns:p14="http://schemas.microsoft.com/office/powerpoint/2010/main" val="1070221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0B34407A-D0EA-45BB-9579-1244C45DEB23}" type="slidenum">
              <a:rPr lang="en-GB" smtClean="0"/>
              <a:t>7</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a:rPr>
              <a:t>20346A</a:t>
            </a:r>
            <a:endParaRPr lang="en-GB"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Administering Office 365</a:t>
            </a:r>
            <a:endParaRPr lang="en-GB" sz="1200" b="1" dirty="0">
              <a:solidFill>
                <a:srgbClr val="336699"/>
              </a:solidFill>
              <a:latin typeface="Arial"/>
            </a:endParaRPr>
          </a:p>
        </p:txBody>
      </p:sp>
    </p:spTree>
    <p:extLst>
      <p:ext uri="{BB962C8B-B14F-4D97-AF65-F5344CB8AC3E}">
        <p14:creationId xmlns:p14="http://schemas.microsoft.com/office/powerpoint/2010/main" val="1718874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0B34407A-D0EA-45BB-9579-1244C45DEB23}" type="slidenum">
              <a:rPr lang="en-GB" smtClean="0"/>
              <a:t>8</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a:rPr>
              <a:t>20346A</a:t>
            </a:r>
            <a:endParaRPr lang="en-GB"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Administering Office 365</a:t>
            </a:r>
            <a:endParaRPr lang="en-GB" sz="1200" b="1" dirty="0">
              <a:solidFill>
                <a:srgbClr val="336699"/>
              </a:solidFill>
              <a:latin typeface="Arial"/>
            </a:endParaRPr>
          </a:p>
        </p:txBody>
      </p:sp>
    </p:spTree>
    <p:extLst>
      <p:ext uri="{BB962C8B-B14F-4D97-AF65-F5344CB8AC3E}">
        <p14:creationId xmlns:p14="http://schemas.microsoft.com/office/powerpoint/2010/main" val="8937836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0B34407A-D0EA-45BB-9579-1244C45DEB23}" type="slidenum">
              <a:rPr lang="en-GB" smtClean="0"/>
              <a:t>10</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a:rPr>
              <a:t>20346A</a:t>
            </a:r>
            <a:endParaRPr lang="en-GB"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Administering Office 365</a:t>
            </a:r>
            <a:endParaRPr lang="en-GB" sz="1200" b="1" dirty="0">
              <a:solidFill>
                <a:srgbClr val="336699"/>
              </a:solidFill>
              <a:latin typeface="Arial"/>
            </a:endParaRPr>
          </a:p>
        </p:txBody>
      </p:sp>
    </p:spTree>
    <p:extLst>
      <p:ext uri="{BB962C8B-B14F-4D97-AF65-F5344CB8AC3E}">
        <p14:creationId xmlns:p14="http://schemas.microsoft.com/office/powerpoint/2010/main" val="997960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0B34407A-D0EA-45BB-9579-1244C45DEB23}" type="slidenum">
              <a:rPr lang="en-GB" smtClean="0"/>
              <a:t>11</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a:rPr>
              <a:t>20346A</a:t>
            </a:r>
            <a:endParaRPr lang="en-GB"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Administering Office 365</a:t>
            </a:r>
            <a:endParaRPr lang="en-GB" sz="1200" b="1" dirty="0">
              <a:solidFill>
                <a:srgbClr val="336699"/>
              </a:solidFill>
              <a:latin typeface="Arial"/>
            </a:endParaRPr>
          </a:p>
        </p:txBody>
      </p:sp>
    </p:spTree>
    <p:extLst>
      <p:ext uri="{BB962C8B-B14F-4D97-AF65-F5344CB8AC3E}">
        <p14:creationId xmlns:p14="http://schemas.microsoft.com/office/powerpoint/2010/main" val="14557272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0B34407A-D0EA-45BB-9579-1244C45DEB23}" type="slidenum">
              <a:rPr lang="en-GB" smtClean="0"/>
              <a:t>13</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a:rPr>
              <a:t>20346A</a:t>
            </a:r>
            <a:endParaRPr lang="en-GB"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Administering Office 365</a:t>
            </a:r>
            <a:endParaRPr lang="en-GB" sz="1200" b="1" dirty="0">
              <a:solidFill>
                <a:srgbClr val="336699"/>
              </a:solidFill>
              <a:latin typeface="Arial"/>
            </a:endParaRPr>
          </a:p>
        </p:txBody>
      </p:sp>
    </p:spTree>
    <p:extLst>
      <p:ext uri="{BB962C8B-B14F-4D97-AF65-F5344CB8AC3E}">
        <p14:creationId xmlns:p14="http://schemas.microsoft.com/office/powerpoint/2010/main" val="13947453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rmAutofit/>
          </a:bodyPr>
          <a:lstStyle/>
          <a:p>
            <a:pPr marL="914400" indent="-914400"/>
            <a:r>
              <a:rPr lang="en-US" dirty="0" smtClean="0"/>
              <a:t>03 </a:t>
            </a:r>
            <a:r>
              <a:rPr lang="en-US" dirty="0" smtClean="0"/>
              <a:t>|  Administering Office 365</a:t>
            </a:r>
            <a:endParaRPr lang="en-US" dirty="0"/>
          </a:p>
        </p:txBody>
      </p:sp>
      <p:sp>
        <p:nvSpPr>
          <p:cNvPr id="2" name="Subtitle 1"/>
          <p:cNvSpPr>
            <a:spLocks noGrp="1"/>
          </p:cNvSpPr>
          <p:nvPr>
            <p:ph type="subTitle" idx="1"/>
          </p:nvPr>
        </p:nvSpPr>
        <p:spPr/>
        <p:txBody>
          <a:bodyPr/>
          <a:lstStyle/>
          <a:p>
            <a:r>
              <a:rPr lang="en-US" dirty="0"/>
              <a:t>Anthony Steven | Principal Technologist, Content Master</a:t>
            </a:r>
          </a:p>
          <a:p>
            <a:r>
              <a:rPr lang="en-US" dirty="0"/>
              <a:t>Martin </a:t>
            </a:r>
            <a:r>
              <a:rPr lang="en-US" dirty="0" err="1"/>
              <a:t>Coetzer</a:t>
            </a:r>
            <a:r>
              <a:rPr lang="en-US" dirty="0"/>
              <a:t> | Portfolio Architect, </a:t>
            </a:r>
            <a:r>
              <a:rPr lang="en-US" dirty="0" smtClean="0"/>
              <a:t>Microsoft</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Manage Passwords and Password Policies</a:t>
            </a:r>
            <a:endParaRPr lang="en-GB" dirty="0"/>
          </a:p>
        </p:txBody>
      </p:sp>
      <p:sp>
        <p:nvSpPr>
          <p:cNvPr id="3" name="Content Placeholder 2"/>
          <p:cNvSpPr>
            <a:spLocks noGrp="1"/>
          </p:cNvSpPr>
          <p:nvPr>
            <p:ph sz="quarter" idx="10"/>
          </p:nvPr>
        </p:nvSpPr>
        <p:spPr>
          <a:xfrm>
            <a:off x="379514" y="1388226"/>
            <a:ext cx="11525250" cy="4608920"/>
          </a:xfrm>
        </p:spPr>
        <p:txBody>
          <a:bodyPr>
            <a:normAutofit lnSpcReduction="10000"/>
          </a:bodyPr>
          <a:lstStyle/>
          <a:p>
            <a:pPr>
              <a:spcAft>
                <a:spcPts val="600"/>
              </a:spcAft>
            </a:pPr>
            <a:r>
              <a:rPr lang="en-US" dirty="0"/>
              <a:t>Password expiry policy</a:t>
            </a:r>
          </a:p>
          <a:p>
            <a:pPr lvl="1">
              <a:spcAft>
                <a:spcPts val="600"/>
              </a:spcAft>
            </a:pPr>
            <a:r>
              <a:rPr lang="en-US" dirty="0"/>
              <a:t>Number of days before it expires</a:t>
            </a:r>
          </a:p>
          <a:p>
            <a:pPr lvl="1">
              <a:spcAft>
                <a:spcPts val="600"/>
              </a:spcAft>
            </a:pPr>
            <a:r>
              <a:rPr lang="en-US" dirty="0"/>
              <a:t>Number of days warning prior to </a:t>
            </a:r>
            <a:r>
              <a:rPr lang="en-US" dirty="0" smtClean="0"/>
              <a:t>expiry</a:t>
            </a:r>
            <a:endParaRPr lang="en-US" dirty="0"/>
          </a:p>
          <a:p>
            <a:pPr>
              <a:spcAft>
                <a:spcPts val="600"/>
              </a:spcAft>
            </a:pPr>
            <a:r>
              <a:rPr lang="en-US" dirty="0"/>
              <a:t>Resetting user passwords</a:t>
            </a:r>
          </a:p>
          <a:p>
            <a:pPr lvl="1">
              <a:spcAft>
                <a:spcPts val="600"/>
              </a:spcAft>
            </a:pPr>
            <a:r>
              <a:rPr lang="en-US" dirty="0"/>
              <a:t>Creates new temporary </a:t>
            </a:r>
            <a:r>
              <a:rPr lang="en-US" dirty="0" smtClean="0"/>
              <a:t>password</a:t>
            </a:r>
            <a:endParaRPr lang="en-US" dirty="0"/>
          </a:p>
          <a:p>
            <a:pPr>
              <a:spcAft>
                <a:spcPts val="600"/>
              </a:spcAft>
            </a:pPr>
            <a:r>
              <a:rPr lang="en-US" dirty="0"/>
              <a:t>Resetting admin passwords</a:t>
            </a:r>
          </a:p>
          <a:p>
            <a:pPr lvl="1">
              <a:spcAft>
                <a:spcPts val="600"/>
              </a:spcAft>
            </a:pPr>
            <a:r>
              <a:rPr lang="en-US" dirty="0"/>
              <a:t>Reset it yourself</a:t>
            </a:r>
          </a:p>
          <a:p>
            <a:pPr lvl="1">
              <a:spcAft>
                <a:spcPts val="600"/>
              </a:spcAft>
            </a:pPr>
            <a:r>
              <a:rPr lang="en-US" dirty="0"/>
              <a:t>Get another admin to reset for you </a:t>
            </a:r>
          </a:p>
        </p:txBody>
      </p:sp>
    </p:spTree>
    <p:extLst>
      <p:ext uri="{BB962C8B-B14F-4D97-AF65-F5344CB8AC3E}">
        <p14:creationId xmlns:p14="http://schemas.microsoft.com/office/powerpoint/2010/main" val="39465509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Manage Passwords and Password Policies with PowerShell</a:t>
            </a:r>
            <a:endParaRPr lang="en-GB" dirty="0"/>
          </a:p>
        </p:txBody>
      </p:sp>
      <p:sp>
        <p:nvSpPr>
          <p:cNvPr id="3" name="Content Placeholder 2"/>
          <p:cNvSpPr>
            <a:spLocks noGrp="1"/>
          </p:cNvSpPr>
          <p:nvPr>
            <p:ph sz="quarter" idx="10"/>
          </p:nvPr>
        </p:nvSpPr>
        <p:spPr>
          <a:xfrm>
            <a:off x="379413" y="1388226"/>
            <a:ext cx="11525250" cy="4823104"/>
          </a:xfrm>
        </p:spPr>
        <p:txBody>
          <a:bodyPr>
            <a:normAutofit fontScale="92500" lnSpcReduction="10000"/>
          </a:bodyPr>
          <a:lstStyle/>
          <a:p>
            <a:pPr>
              <a:spcAft>
                <a:spcPts val="600"/>
              </a:spcAft>
            </a:pPr>
            <a:r>
              <a:rPr lang="en-GB" sz="2400" dirty="0"/>
              <a:t>Change/reset a user’s </a:t>
            </a:r>
            <a:r>
              <a:rPr lang="en-GB" sz="2400" dirty="0" smtClean="0"/>
              <a:t>password</a:t>
            </a:r>
            <a:endParaRPr lang="en-GB" sz="1200" dirty="0"/>
          </a:p>
          <a:p>
            <a:pPr>
              <a:spcAft>
                <a:spcPts val="600"/>
              </a:spcAft>
            </a:pPr>
            <a:r>
              <a:rPr lang="en-GB" sz="2400" dirty="0"/>
              <a:t>Set tenant password policy</a:t>
            </a:r>
          </a:p>
          <a:p>
            <a:pPr lvl="1">
              <a:spcAft>
                <a:spcPts val="600"/>
              </a:spcAft>
            </a:pPr>
            <a:r>
              <a:rPr lang="en-GB" sz="2000" dirty="0"/>
              <a:t>Password expiry</a:t>
            </a:r>
          </a:p>
          <a:p>
            <a:pPr lvl="1">
              <a:spcAft>
                <a:spcPts val="600"/>
              </a:spcAft>
            </a:pPr>
            <a:r>
              <a:rPr lang="en-GB" sz="2000" dirty="0"/>
              <a:t>Password expiry notification </a:t>
            </a:r>
            <a:r>
              <a:rPr lang="en-GB" sz="2000" dirty="0" smtClean="0"/>
              <a:t>warning</a:t>
            </a:r>
            <a:endParaRPr lang="en-GB" sz="1200" dirty="0"/>
          </a:p>
          <a:p>
            <a:pPr>
              <a:spcAft>
                <a:spcPts val="600"/>
              </a:spcAft>
            </a:pPr>
            <a:r>
              <a:rPr lang="en-GB" sz="2400" dirty="0"/>
              <a:t>Configure user password to never </a:t>
            </a:r>
            <a:r>
              <a:rPr lang="en-GB" sz="2400" dirty="0" smtClean="0"/>
              <a:t>expire</a:t>
            </a:r>
            <a:endParaRPr lang="en-GB" sz="1200" dirty="0"/>
          </a:p>
          <a:p>
            <a:pPr>
              <a:spcAft>
                <a:spcPts val="600"/>
              </a:spcAft>
            </a:pPr>
            <a:r>
              <a:rPr lang="en-GB" sz="2400" dirty="0"/>
              <a:t>Remove the never-expires </a:t>
            </a:r>
            <a:r>
              <a:rPr lang="en-GB" sz="2400" dirty="0" smtClean="0"/>
              <a:t>setting</a:t>
            </a:r>
            <a:endParaRPr lang="en-GB" sz="1200" dirty="0"/>
          </a:p>
          <a:p>
            <a:pPr>
              <a:spcAft>
                <a:spcPts val="600"/>
              </a:spcAft>
            </a:pPr>
            <a:r>
              <a:rPr lang="en-GB" sz="2400" dirty="0"/>
              <a:t>View which user passwords are set to never expire</a:t>
            </a:r>
          </a:p>
          <a:p>
            <a:pPr lvl="1">
              <a:spcAft>
                <a:spcPts val="600"/>
              </a:spcAft>
            </a:pPr>
            <a:r>
              <a:rPr lang="en-GB" sz="2000" dirty="0"/>
              <a:t>All these settings are for single user or all </a:t>
            </a:r>
            <a:r>
              <a:rPr lang="en-GB" sz="2000" dirty="0" smtClean="0"/>
              <a:t>users</a:t>
            </a:r>
            <a:endParaRPr lang="en-GB" sz="1200" dirty="0"/>
          </a:p>
          <a:p>
            <a:pPr>
              <a:spcAft>
                <a:spcPts val="600"/>
              </a:spcAft>
            </a:pPr>
            <a:r>
              <a:rPr lang="en-GB" sz="2400" dirty="0"/>
              <a:t>Remove strong password complexity requirements</a:t>
            </a:r>
          </a:p>
          <a:p>
            <a:pPr lvl="1">
              <a:spcAft>
                <a:spcPts val="600"/>
              </a:spcAft>
            </a:pPr>
            <a:r>
              <a:rPr lang="en-GB" sz="2000" dirty="0"/>
              <a:t>Single user only</a:t>
            </a:r>
          </a:p>
          <a:p>
            <a:endParaRPr lang="en-US" dirty="0"/>
          </a:p>
        </p:txBody>
      </p:sp>
    </p:spTree>
    <p:extLst>
      <p:ext uri="{BB962C8B-B14F-4D97-AF65-F5344CB8AC3E}">
        <p14:creationId xmlns:p14="http://schemas.microsoft.com/office/powerpoint/2010/main" val="37725160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F497D"/>
        </a:solidFill>
        <a:effectLst/>
      </p:bgPr>
    </p:bg>
    <p:spTree>
      <p:nvGrpSpPr>
        <p:cNvPr id="1" name=""/>
        <p:cNvGrpSpPr/>
        <p:nvPr/>
      </p:nvGrpSpPr>
      <p:grpSpPr>
        <a:xfrm>
          <a:off x="0" y="0"/>
          <a:ext cx="0" cy="0"/>
          <a:chOff x="0" y="0"/>
          <a:chExt cx="0" cy="0"/>
        </a:xfrm>
      </p:grpSpPr>
      <p:sp>
        <p:nvSpPr>
          <p:cNvPr id="2" name="TextBox 1"/>
          <p:cNvSpPr txBox="1"/>
          <p:nvPr/>
        </p:nvSpPr>
        <p:spPr>
          <a:xfrm>
            <a:off x="541096" y="702382"/>
            <a:ext cx="10732169" cy="2123658"/>
          </a:xfrm>
          <a:prstGeom prst="rect">
            <a:avLst/>
          </a:prstGeom>
          <a:noFill/>
        </p:spPr>
        <p:txBody>
          <a:bodyPr wrap="square" rtlCol="0">
            <a:spAutoFit/>
          </a:bodyPr>
          <a:lstStyle/>
          <a:p>
            <a:r>
              <a:rPr lang="en-GB" sz="4400" dirty="0" smtClean="0">
                <a:solidFill>
                  <a:prstClr val="white"/>
                </a:solidFill>
              </a:rPr>
              <a:t>Demo: </a:t>
            </a:r>
            <a:r>
              <a:rPr lang="en-GB" sz="4400" dirty="0" smtClean="0">
                <a:solidFill>
                  <a:prstClr val="white"/>
                </a:solidFill>
              </a:rPr>
              <a:t>Changing Passwords and Setting Password Policy</a:t>
            </a:r>
            <a:endParaRPr lang="en-GB" sz="4400" dirty="0">
              <a:solidFill>
                <a:prstClr val="white"/>
              </a:solidFill>
            </a:endParaRPr>
          </a:p>
          <a:p>
            <a:endParaRPr lang="en-NZ" sz="4400" dirty="0">
              <a:solidFill>
                <a:prstClr val="white"/>
              </a:solidFill>
            </a:endParaRPr>
          </a:p>
        </p:txBody>
      </p:sp>
    </p:spTree>
    <p:extLst>
      <p:ext uri="{BB962C8B-B14F-4D97-AF65-F5344CB8AC3E}">
        <p14:creationId xmlns:p14="http://schemas.microsoft.com/office/powerpoint/2010/main" val="41571528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Errors and Best Practice Guidelines</a:t>
            </a:r>
            <a:endParaRPr lang="en-GB" dirty="0"/>
          </a:p>
        </p:txBody>
      </p:sp>
      <p:sp>
        <p:nvSpPr>
          <p:cNvPr id="3" name="Content Placeholder 2"/>
          <p:cNvSpPr>
            <a:spLocks noGrp="1"/>
          </p:cNvSpPr>
          <p:nvPr>
            <p:ph sz="quarter" idx="10"/>
          </p:nvPr>
        </p:nvSpPr>
        <p:spPr/>
        <p:txBody>
          <a:bodyPr/>
          <a:lstStyle/>
          <a:p>
            <a:pPr>
              <a:spcAft>
                <a:spcPts val="600"/>
              </a:spcAft>
            </a:pPr>
            <a:r>
              <a:rPr lang="en-US" dirty="0"/>
              <a:t>Common errors</a:t>
            </a:r>
          </a:p>
          <a:p>
            <a:pPr lvl="1">
              <a:spcAft>
                <a:spcPts val="600"/>
              </a:spcAft>
            </a:pPr>
            <a:r>
              <a:rPr lang="en-US" dirty="0"/>
              <a:t>Not standardizing password policies</a:t>
            </a:r>
          </a:p>
          <a:p>
            <a:pPr lvl="1">
              <a:spcAft>
                <a:spcPts val="600"/>
              </a:spcAft>
            </a:pPr>
            <a:r>
              <a:rPr lang="en-US" dirty="0"/>
              <a:t>Not aligning cloud policies with on-premise </a:t>
            </a:r>
            <a:r>
              <a:rPr lang="en-US" dirty="0" smtClean="0"/>
              <a:t>policies</a:t>
            </a:r>
            <a:endParaRPr lang="en-US" dirty="0"/>
          </a:p>
          <a:p>
            <a:pPr>
              <a:spcAft>
                <a:spcPts val="600"/>
              </a:spcAft>
            </a:pPr>
            <a:r>
              <a:rPr lang="en-US" dirty="0"/>
              <a:t>Best practices</a:t>
            </a:r>
          </a:p>
          <a:p>
            <a:pPr lvl="1">
              <a:spcAft>
                <a:spcPts val="600"/>
              </a:spcAft>
            </a:pPr>
            <a:r>
              <a:rPr lang="en-US" dirty="0"/>
              <a:t>Ensure administrator roles are correctly defined.</a:t>
            </a:r>
          </a:p>
          <a:p>
            <a:pPr lvl="1">
              <a:spcAft>
                <a:spcPts val="600"/>
              </a:spcAft>
            </a:pPr>
            <a:r>
              <a:rPr lang="en-US" dirty="0"/>
              <a:t>Ensure users and administrators know the password reset process</a:t>
            </a:r>
          </a:p>
          <a:p>
            <a:pPr lvl="1">
              <a:spcAft>
                <a:spcPts val="600"/>
              </a:spcAft>
            </a:pPr>
            <a:r>
              <a:rPr lang="en-US" dirty="0"/>
              <a:t>Create standard password policies</a:t>
            </a:r>
          </a:p>
          <a:p>
            <a:pPr lvl="1">
              <a:spcAft>
                <a:spcPts val="600"/>
              </a:spcAft>
            </a:pPr>
            <a:r>
              <a:rPr lang="en-US" dirty="0"/>
              <a:t>Enforce strong </a:t>
            </a:r>
            <a:r>
              <a:rPr lang="en-US" dirty="0" smtClean="0"/>
              <a:t>passwords</a:t>
            </a:r>
            <a:endParaRPr lang="en-US" dirty="0"/>
          </a:p>
        </p:txBody>
      </p:sp>
    </p:spTree>
    <p:extLst>
      <p:ext uri="{BB962C8B-B14F-4D97-AF65-F5344CB8AC3E}">
        <p14:creationId xmlns:p14="http://schemas.microsoft.com/office/powerpoint/2010/main" val="15344236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86C400"/>
        </a:solidFill>
        <a:effectLst/>
      </p:bgPr>
    </p:bg>
    <p:spTree>
      <p:nvGrpSpPr>
        <p:cNvPr id="1" name=""/>
        <p:cNvGrpSpPr/>
        <p:nvPr/>
      </p:nvGrpSpPr>
      <p:grpSpPr>
        <a:xfrm>
          <a:off x="0" y="0"/>
          <a:ext cx="0" cy="0"/>
          <a:chOff x="0" y="0"/>
          <a:chExt cx="0" cy="0"/>
        </a:xfrm>
      </p:grpSpPr>
      <p:sp>
        <p:nvSpPr>
          <p:cNvPr id="2" name="TextBox 1"/>
          <p:cNvSpPr txBox="1"/>
          <p:nvPr/>
        </p:nvSpPr>
        <p:spPr>
          <a:xfrm>
            <a:off x="541096" y="702382"/>
            <a:ext cx="10732169" cy="769441"/>
          </a:xfrm>
          <a:prstGeom prst="rect">
            <a:avLst/>
          </a:prstGeom>
          <a:noFill/>
        </p:spPr>
        <p:txBody>
          <a:bodyPr wrap="square" rtlCol="0">
            <a:spAutoFit/>
          </a:bodyPr>
          <a:lstStyle/>
          <a:p>
            <a:r>
              <a:rPr lang="en-GB" sz="4400" dirty="0">
                <a:solidFill>
                  <a:schemeClr val="bg1"/>
                </a:solidFill>
              </a:rPr>
              <a:t>Administer Rights Management</a:t>
            </a:r>
            <a:endParaRPr lang="en-NZ" sz="4400" dirty="0">
              <a:solidFill>
                <a:schemeClr val="bg1"/>
              </a:solidFill>
            </a:endParaRPr>
          </a:p>
        </p:txBody>
      </p:sp>
      <p:sp>
        <p:nvSpPr>
          <p:cNvPr id="3" name="Text Placeholder 2"/>
          <p:cNvSpPr txBox="1">
            <a:spLocks/>
          </p:cNvSpPr>
          <p:nvPr/>
        </p:nvSpPr>
        <p:spPr>
          <a:xfrm>
            <a:off x="541096" y="1622577"/>
            <a:ext cx="10825541" cy="5147356"/>
          </a:xfrm>
          <a:prstGeom prst="rect">
            <a:avLst/>
          </a:prstGeom>
        </p:spPr>
        <p:txBody>
          <a:bodyPr/>
          <a:lst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b="0" smtClean="0">
                <a:solidFill>
                  <a:schemeClr val="bg1"/>
                </a:solidFill>
              </a:rPr>
              <a:t>RMS in Office 365 Overview
Plan RMS in Office 365
Activate and Configure RMS in Office 365
RMS Integration with Exchange Online
RMS Integration with SharePoint Online
RMS Integration with Office
Common Errors and Best Practice Guidelines</a:t>
            </a:r>
            <a:endParaRPr lang="en-GB" b="0" dirty="0">
              <a:solidFill>
                <a:schemeClr val="bg1"/>
              </a:solidFill>
            </a:endParaRPr>
          </a:p>
        </p:txBody>
      </p:sp>
    </p:spTree>
    <p:extLst>
      <p:ext uri="{BB962C8B-B14F-4D97-AF65-F5344CB8AC3E}">
        <p14:creationId xmlns:p14="http://schemas.microsoft.com/office/powerpoint/2010/main" val="21840310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RMS in Office 365 Overview</a:t>
            </a:r>
            <a:endParaRPr lang="en-GB" dirty="0"/>
          </a:p>
        </p:txBody>
      </p:sp>
      <p:sp>
        <p:nvSpPr>
          <p:cNvPr id="3" name="Content Placeholder 2"/>
          <p:cNvSpPr>
            <a:spLocks noGrp="1"/>
          </p:cNvSpPr>
          <p:nvPr>
            <p:ph sz="quarter" idx="10"/>
          </p:nvPr>
        </p:nvSpPr>
        <p:spPr>
          <a:xfrm>
            <a:off x="379413" y="1388226"/>
            <a:ext cx="11525250" cy="4765439"/>
          </a:xfrm>
        </p:spPr>
        <p:txBody>
          <a:bodyPr>
            <a:normAutofit fontScale="92500" lnSpcReduction="10000"/>
          </a:bodyPr>
          <a:lstStyle/>
          <a:p>
            <a:pPr>
              <a:spcAft>
                <a:spcPts val="600"/>
              </a:spcAft>
            </a:pPr>
            <a:r>
              <a:rPr lang="en-US" dirty="0"/>
              <a:t>Protects sensitive data</a:t>
            </a:r>
          </a:p>
          <a:p>
            <a:pPr lvl="1">
              <a:spcAft>
                <a:spcPts val="600"/>
              </a:spcAft>
            </a:pPr>
            <a:r>
              <a:rPr lang="en-US" dirty="0"/>
              <a:t>Email</a:t>
            </a:r>
          </a:p>
          <a:p>
            <a:pPr lvl="1">
              <a:spcAft>
                <a:spcPts val="600"/>
              </a:spcAft>
            </a:pPr>
            <a:r>
              <a:rPr lang="en-US" dirty="0" smtClean="0"/>
              <a:t>Documents</a:t>
            </a:r>
            <a:endParaRPr lang="en-US" dirty="0"/>
          </a:p>
          <a:p>
            <a:pPr>
              <a:spcAft>
                <a:spcPts val="600"/>
              </a:spcAft>
            </a:pPr>
            <a:r>
              <a:rPr lang="en-US" dirty="0"/>
              <a:t>Offers persistent protection </a:t>
            </a:r>
          </a:p>
          <a:p>
            <a:pPr lvl="1">
              <a:spcAft>
                <a:spcPts val="600"/>
              </a:spcAft>
            </a:pPr>
            <a:r>
              <a:rPr lang="en-US" dirty="0"/>
              <a:t>Static or in </a:t>
            </a:r>
            <a:r>
              <a:rPr lang="en-US" dirty="0" smtClean="0"/>
              <a:t>transit</a:t>
            </a:r>
            <a:endParaRPr lang="en-US" dirty="0"/>
          </a:p>
          <a:p>
            <a:pPr>
              <a:spcAft>
                <a:spcPts val="600"/>
              </a:spcAft>
            </a:pPr>
            <a:r>
              <a:rPr lang="en-US" dirty="0"/>
              <a:t>Integrates with Office 365</a:t>
            </a:r>
          </a:p>
          <a:p>
            <a:pPr lvl="1">
              <a:spcAft>
                <a:spcPts val="600"/>
              </a:spcAft>
            </a:pPr>
            <a:r>
              <a:rPr lang="en-US" dirty="0"/>
              <a:t>Office integration</a:t>
            </a:r>
          </a:p>
          <a:p>
            <a:pPr lvl="1">
              <a:spcAft>
                <a:spcPts val="600"/>
              </a:spcAft>
            </a:pPr>
            <a:r>
              <a:rPr lang="en-US" dirty="0"/>
              <a:t>Exchange Online</a:t>
            </a:r>
          </a:p>
          <a:p>
            <a:pPr lvl="1">
              <a:spcAft>
                <a:spcPts val="600"/>
              </a:spcAft>
            </a:pPr>
            <a:r>
              <a:rPr lang="en-US" dirty="0"/>
              <a:t>SharePoint Online</a:t>
            </a:r>
          </a:p>
          <a:p>
            <a:endParaRPr lang="en-US" dirty="0"/>
          </a:p>
        </p:txBody>
      </p:sp>
    </p:spTree>
    <p:extLst>
      <p:ext uri="{BB962C8B-B14F-4D97-AF65-F5344CB8AC3E}">
        <p14:creationId xmlns:p14="http://schemas.microsoft.com/office/powerpoint/2010/main" val="37038503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Plan RMS in Office 365</a:t>
            </a:r>
            <a:endParaRPr lang="en-GB" dirty="0"/>
          </a:p>
        </p:txBody>
      </p:sp>
      <p:sp>
        <p:nvSpPr>
          <p:cNvPr id="3" name="Content Placeholder 2"/>
          <p:cNvSpPr>
            <a:spLocks noGrp="1"/>
          </p:cNvSpPr>
          <p:nvPr>
            <p:ph sz="quarter" idx="10"/>
          </p:nvPr>
        </p:nvSpPr>
        <p:spPr/>
        <p:txBody>
          <a:bodyPr/>
          <a:lstStyle/>
          <a:p>
            <a:pPr marL="514350" indent="-514350">
              <a:spcAft>
                <a:spcPts val="600"/>
              </a:spcAft>
              <a:buFont typeface="+mj-lt"/>
              <a:buAutoNum type="arabicPeriod"/>
            </a:pPr>
            <a:r>
              <a:rPr lang="en-US" dirty="0"/>
              <a:t>Create Office 365 tenant security groups and mail-enabled </a:t>
            </a:r>
            <a:r>
              <a:rPr lang="en-US" dirty="0" smtClean="0"/>
              <a:t>groups</a:t>
            </a:r>
            <a:endParaRPr lang="en-US" dirty="0"/>
          </a:p>
          <a:p>
            <a:pPr marL="514350" indent="-514350">
              <a:spcAft>
                <a:spcPts val="600"/>
              </a:spcAft>
              <a:buFont typeface="+mj-lt"/>
              <a:buAutoNum type="arabicPeriod"/>
            </a:pPr>
            <a:r>
              <a:rPr lang="en-US" dirty="0"/>
              <a:t>Decide who will manage the tenant key, you or </a:t>
            </a:r>
            <a:r>
              <a:rPr lang="en-US" dirty="0" smtClean="0"/>
              <a:t>Microsoft</a:t>
            </a:r>
            <a:endParaRPr lang="en-US" dirty="0"/>
          </a:p>
          <a:p>
            <a:pPr marL="514350" indent="-514350">
              <a:spcAft>
                <a:spcPts val="600"/>
              </a:spcAft>
              <a:buFont typeface="+mj-lt"/>
              <a:buAutoNum type="arabicPeriod"/>
            </a:pPr>
            <a:r>
              <a:rPr lang="en-US" dirty="0"/>
              <a:t>Download and install the Rights Management module for Windows </a:t>
            </a:r>
            <a:r>
              <a:rPr lang="en-US" dirty="0" smtClean="0"/>
              <a:t>PowerShell</a:t>
            </a:r>
            <a:endParaRPr lang="en-US" dirty="0"/>
          </a:p>
          <a:p>
            <a:pPr marL="514350" indent="-514350">
              <a:spcAft>
                <a:spcPts val="600"/>
              </a:spcAft>
              <a:buFont typeface="+mj-lt"/>
              <a:buAutoNum type="arabicPeriod"/>
            </a:pPr>
            <a:r>
              <a:rPr lang="en-US" dirty="0"/>
              <a:t>Activate Rights Management </a:t>
            </a:r>
          </a:p>
        </p:txBody>
      </p:sp>
    </p:spTree>
    <p:extLst>
      <p:ext uri="{BB962C8B-B14F-4D97-AF65-F5344CB8AC3E}">
        <p14:creationId xmlns:p14="http://schemas.microsoft.com/office/powerpoint/2010/main" val="25459767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Activate and Configure RMS in Office 365</a:t>
            </a:r>
            <a:endParaRPr lang="en-GB" dirty="0"/>
          </a:p>
        </p:txBody>
      </p:sp>
      <p:sp>
        <p:nvSpPr>
          <p:cNvPr id="3" name="Content Placeholder 2"/>
          <p:cNvSpPr>
            <a:spLocks noGrp="1"/>
          </p:cNvSpPr>
          <p:nvPr>
            <p:ph sz="quarter" idx="10"/>
          </p:nvPr>
        </p:nvSpPr>
        <p:spPr>
          <a:xfrm>
            <a:off x="379413" y="1388226"/>
            <a:ext cx="11525250" cy="4872531"/>
          </a:xfrm>
        </p:spPr>
        <p:txBody>
          <a:bodyPr>
            <a:normAutofit fontScale="92500" lnSpcReduction="20000"/>
          </a:bodyPr>
          <a:lstStyle/>
          <a:p>
            <a:pPr>
              <a:spcAft>
                <a:spcPts val="600"/>
              </a:spcAft>
            </a:pPr>
            <a:r>
              <a:rPr lang="en-US" dirty="0"/>
              <a:t>Activate using admin center portal</a:t>
            </a:r>
          </a:p>
          <a:p>
            <a:pPr lvl="1">
              <a:spcAft>
                <a:spcPts val="600"/>
              </a:spcAft>
            </a:pPr>
            <a:r>
              <a:rPr lang="en-US" dirty="0"/>
              <a:t>Service settings&gt;rights </a:t>
            </a:r>
            <a:r>
              <a:rPr lang="en-US" dirty="0" smtClean="0"/>
              <a:t>management&gt;manage&gt;activate</a:t>
            </a:r>
            <a:endParaRPr lang="en-US" sz="1200" dirty="0"/>
          </a:p>
          <a:p>
            <a:pPr>
              <a:spcAft>
                <a:spcPts val="600"/>
              </a:spcAft>
            </a:pPr>
            <a:r>
              <a:rPr lang="en-US" dirty="0"/>
              <a:t>Activate using Windows PowerShell</a:t>
            </a:r>
          </a:p>
          <a:p>
            <a:pPr lvl="1">
              <a:spcAft>
                <a:spcPts val="600"/>
              </a:spcAft>
            </a:pPr>
            <a:r>
              <a:rPr lang="en-US" dirty="0"/>
              <a:t>Import-Module </a:t>
            </a:r>
            <a:r>
              <a:rPr lang="en-US" dirty="0" err="1"/>
              <a:t>aadrm</a:t>
            </a:r>
            <a:endParaRPr lang="en-US" dirty="0"/>
          </a:p>
          <a:p>
            <a:pPr lvl="1">
              <a:spcAft>
                <a:spcPts val="600"/>
              </a:spcAft>
            </a:pPr>
            <a:r>
              <a:rPr lang="en-US" dirty="0"/>
              <a:t>Connect-</a:t>
            </a:r>
            <a:r>
              <a:rPr lang="en-US" dirty="0" err="1"/>
              <a:t>aadrmservice</a:t>
            </a:r>
            <a:endParaRPr lang="en-US" dirty="0"/>
          </a:p>
          <a:p>
            <a:pPr lvl="1">
              <a:spcAft>
                <a:spcPts val="600"/>
              </a:spcAft>
            </a:pPr>
            <a:r>
              <a:rPr lang="en-US" dirty="0" smtClean="0"/>
              <a:t>Enable-</a:t>
            </a:r>
            <a:r>
              <a:rPr lang="en-US" dirty="0" err="1" smtClean="0"/>
              <a:t>aadrm</a:t>
            </a:r>
            <a:endParaRPr lang="en-US" sz="1200" dirty="0"/>
          </a:p>
          <a:p>
            <a:pPr>
              <a:spcAft>
                <a:spcPts val="600"/>
              </a:spcAft>
            </a:pPr>
            <a:r>
              <a:rPr lang="en-US" dirty="0"/>
              <a:t>Manage RMS administrator roles</a:t>
            </a:r>
          </a:p>
          <a:p>
            <a:pPr lvl="1">
              <a:spcAft>
                <a:spcPts val="600"/>
              </a:spcAft>
            </a:pPr>
            <a:r>
              <a:rPr lang="en-US" dirty="0"/>
              <a:t>Add-</a:t>
            </a:r>
            <a:r>
              <a:rPr lang="en-US" dirty="0" err="1"/>
              <a:t>AadrmRoleBasedAdministrator</a:t>
            </a:r>
            <a:endParaRPr lang="en-US" dirty="0"/>
          </a:p>
          <a:p>
            <a:pPr lvl="1">
              <a:spcAft>
                <a:spcPts val="600"/>
              </a:spcAft>
            </a:pPr>
            <a:r>
              <a:rPr lang="en-US" dirty="0"/>
              <a:t>Get-</a:t>
            </a:r>
            <a:r>
              <a:rPr lang="en-US" dirty="0" err="1"/>
              <a:t>AadrmRoleBasedAdministrator</a:t>
            </a:r>
            <a:endParaRPr lang="en-US" dirty="0"/>
          </a:p>
          <a:p>
            <a:pPr lvl="1">
              <a:spcAft>
                <a:spcPts val="600"/>
              </a:spcAft>
            </a:pPr>
            <a:r>
              <a:rPr lang="en-US" dirty="0" smtClean="0"/>
              <a:t>Remove-</a:t>
            </a:r>
            <a:r>
              <a:rPr lang="en-US" dirty="0" err="1" smtClean="0"/>
              <a:t>AadrmRoleBasedAdministrator</a:t>
            </a:r>
            <a:endParaRPr lang="en-US" dirty="0"/>
          </a:p>
        </p:txBody>
      </p:sp>
    </p:spTree>
    <p:extLst>
      <p:ext uri="{BB962C8B-B14F-4D97-AF65-F5344CB8AC3E}">
        <p14:creationId xmlns:p14="http://schemas.microsoft.com/office/powerpoint/2010/main" val="2211156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RMS Integration with Exchange Online</a:t>
            </a:r>
            <a:endParaRPr lang="en-GB" dirty="0"/>
          </a:p>
        </p:txBody>
      </p:sp>
      <p:sp>
        <p:nvSpPr>
          <p:cNvPr id="3" name="Content Placeholder 2"/>
          <p:cNvSpPr>
            <a:spLocks noGrp="1"/>
          </p:cNvSpPr>
          <p:nvPr>
            <p:ph sz="quarter" idx="10"/>
          </p:nvPr>
        </p:nvSpPr>
        <p:spPr>
          <a:xfrm>
            <a:off x="379413" y="1388226"/>
            <a:ext cx="11525250" cy="4897244"/>
          </a:xfrm>
        </p:spPr>
        <p:txBody>
          <a:bodyPr>
            <a:normAutofit lnSpcReduction="10000"/>
          </a:bodyPr>
          <a:lstStyle/>
          <a:p>
            <a:pPr>
              <a:spcAft>
                <a:spcPts val="600"/>
              </a:spcAft>
            </a:pPr>
            <a:r>
              <a:rPr lang="en-US" sz="2400" dirty="0"/>
              <a:t>Enable IRM Services in Exchange Online</a:t>
            </a:r>
          </a:p>
          <a:p>
            <a:pPr marL="746125" lvl="1" indent="-457200">
              <a:spcAft>
                <a:spcPts val="600"/>
              </a:spcAft>
              <a:buFont typeface="+mj-lt"/>
              <a:buAutoNum type="arabicPeriod"/>
            </a:pPr>
            <a:r>
              <a:rPr lang="en-US" sz="2000" dirty="0"/>
              <a:t>Enable Rights Management in Office 365</a:t>
            </a:r>
          </a:p>
          <a:p>
            <a:pPr marL="746125" lvl="1" indent="-457200">
              <a:spcAft>
                <a:spcPts val="600"/>
              </a:spcAft>
              <a:buFont typeface="+mj-lt"/>
              <a:buAutoNum type="arabicPeriod"/>
            </a:pPr>
            <a:r>
              <a:rPr lang="en-US" sz="2000" dirty="0"/>
              <a:t>Connect to Exchange Online with Remote PowerShell</a:t>
            </a:r>
          </a:p>
          <a:p>
            <a:pPr marL="746125" lvl="1" indent="-457200">
              <a:spcAft>
                <a:spcPts val="600"/>
              </a:spcAft>
              <a:buFont typeface="+mj-lt"/>
              <a:buAutoNum type="arabicPeriod"/>
            </a:pPr>
            <a:r>
              <a:rPr lang="en-US" sz="2000" dirty="0"/>
              <a:t>Configure RMS Online Key Sharing Location</a:t>
            </a:r>
          </a:p>
          <a:p>
            <a:pPr marL="746125" lvl="1" indent="-457200">
              <a:spcAft>
                <a:spcPts val="600"/>
              </a:spcAft>
              <a:buFont typeface="+mj-lt"/>
              <a:buAutoNum type="arabicPeriod"/>
            </a:pPr>
            <a:r>
              <a:rPr lang="en-US" sz="2000" dirty="0"/>
              <a:t>Import TPD from RMS Online</a:t>
            </a:r>
          </a:p>
          <a:p>
            <a:pPr marL="746125" lvl="1" indent="-457200">
              <a:spcAft>
                <a:spcPts val="600"/>
              </a:spcAft>
              <a:buFont typeface="+mj-lt"/>
              <a:buAutoNum type="arabicPeriod"/>
            </a:pPr>
            <a:r>
              <a:rPr lang="en-US" sz="2000" dirty="0"/>
              <a:t>Enable IRM in Exchange Online</a:t>
            </a:r>
          </a:p>
          <a:p>
            <a:pPr marL="746125" lvl="1" indent="-457200">
              <a:spcAft>
                <a:spcPts val="600"/>
              </a:spcAft>
              <a:buFont typeface="+mj-lt"/>
              <a:buAutoNum type="arabicPeriod"/>
            </a:pPr>
            <a:r>
              <a:rPr lang="en-US" sz="2000" dirty="0"/>
              <a:t>Test IRM </a:t>
            </a:r>
            <a:r>
              <a:rPr lang="en-US" sz="2000" dirty="0" smtClean="0"/>
              <a:t>configuration</a:t>
            </a:r>
            <a:endParaRPr lang="en-US" sz="1200" dirty="0"/>
          </a:p>
          <a:p>
            <a:pPr>
              <a:spcAft>
                <a:spcPts val="600"/>
              </a:spcAft>
            </a:pPr>
            <a:r>
              <a:rPr lang="en-US" sz="2400" dirty="0"/>
              <a:t>Apply IRM to emails in </a:t>
            </a:r>
            <a:r>
              <a:rPr lang="en-US" sz="2400" dirty="0" smtClean="0"/>
              <a:t>OWA</a:t>
            </a:r>
            <a:endParaRPr lang="en-US" sz="1200" dirty="0"/>
          </a:p>
          <a:p>
            <a:pPr>
              <a:spcAft>
                <a:spcPts val="600"/>
              </a:spcAft>
            </a:pPr>
            <a:r>
              <a:rPr lang="en-US" sz="2400" dirty="0"/>
              <a:t>Administrator-defined IRM in Exchange Online</a:t>
            </a:r>
          </a:p>
          <a:p>
            <a:pPr lvl="1">
              <a:spcAft>
                <a:spcPts val="600"/>
              </a:spcAft>
            </a:pPr>
            <a:r>
              <a:rPr lang="en-US" sz="2000" dirty="0"/>
              <a:t>Transport protection rules (Outlook and OWA)</a:t>
            </a:r>
          </a:p>
          <a:p>
            <a:pPr lvl="1">
              <a:spcAft>
                <a:spcPts val="600"/>
              </a:spcAft>
            </a:pPr>
            <a:r>
              <a:rPr lang="en-US" sz="2000" dirty="0"/>
              <a:t>Outlook protection rules (Outlook)</a:t>
            </a:r>
          </a:p>
          <a:p>
            <a:endParaRPr lang="en-US" dirty="0"/>
          </a:p>
        </p:txBody>
      </p:sp>
    </p:spTree>
    <p:extLst>
      <p:ext uri="{BB962C8B-B14F-4D97-AF65-F5344CB8AC3E}">
        <p14:creationId xmlns:p14="http://schemas.microsoft.com/office/powerpoint/2010/main" val="19177119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RMS Integration with SharePoint Online</a:t>
            </a:r>
            <a:endParaRPr lang="en-GB" dirty="0"/>
          </a:p>
        </p:txBody>
      </p:sp>
      <p:sp>
        <p:nvSpPr>
          <p:cNvPr id="3" name="Content Placeholder 2"/>
          <p:cNvSpPr>
            <a:spLocks noGrp="1"/>
          </p:cNvSpPr>
          <p:nvPr>
            <p:ph sz="quarter" idx="10"/>
          </p:nvPr>
        </p:nvSpPr>
        <p:spPr/>
        <p:txBody>
          <a:bodyPr/>
          <a:lstStyle/>
          <a:p>
            <a:pPr>
              <a:spcAft>
                <a:spcPts val="600"/>
              </a:spcAft>
            </a:pPr>
            <a:r>
              <a:rPr lang="en-US" dirty="0"/>
              <a:t>Enable IRM Services in SharePoint Online</a:t>
            </a:r>
          </a:p>
          <a:p>
            <a:pPr lvl="1">
              <a:spcAft>
                <a:spcPts val="600"/>
              </a:spcAft>
            </a:pPr>
            <a:r>
              <a:rPr lang="en-US" dirty="0"/>
              <a:t>SharePoint admin center&gt;settings&gt;Information Rights Management&gt;Use the IRM service specified in your configuration</a:t>
            </a:r>
          </a:p>
          <a:p>
            <a:pPr lvl="1">
              <a:spcAft>
                <a:spcPts val="600"/>
              </a:spcAft>
            </a:pPr>
            <a:r>
              <a:rPr lang="en-US" dirty="0"/>
              <a:t>Refresh IRM </a:t>
            </a:r>
            <a:r>
              <a:rPr lang="en-US" dirty="0" smtClean="0"/>
              <a:t>settings</a:t>
            </a:r>
            <a:endParaRPr lang="en-US" dirty="0"/>
          </a:p>
          <a:p>
            <a:pPr>
              <a:spcAft>
                <a:spcPts val="600"/>
              </a:spcAft>
            </a:pPr>
            <a:r>
              <a:rPr lang="en-US" dirty="0"/>
              <a:t>Apply IRM to document libraries or lists in SharePoint Online</a:t>
            </a:r>
          </a:p>
          <a:p>
            <a:pPr lvl="1">
              <a:spcAft>
                <a:spcPts val="600"/>
              </a:spcAft>
            </a:pPr>
            <a:r>
              <a:rPr lang="en-US" dirty="0"/>
              <a:t>Library&gt;Library Settings&gt;Permissions and Management&gt;Information Rights Management&gt;Restrict permissions on this library on download</a:t>
            </a:r>
          </a:p>
          <a:p>
            <a:pPr lvl="1">
              <a:spcAft>
                <a:spcPts val="600"/>
              </a:spcAft>
            </a:pPr>
            <a:r>
              <a:rPr lang="en-US" dirty="0"/>
              <a:t>Configure document access </a:t>
            </a:r>
            <a:r>
              <a:rPr lang="en-US" dirty="0" smtClean="0"/>
              <a:t>rights</a:t>
            </a:r>
            <a:endParaRPr lang="en-US" dirty="0"/>
          </a:p>
        </p:txBody>
      </p:sp>
    </p:spTree>
    <p:extLst>
      <p:ext uri="{BB962C8B-B14F-4D97-AF65-F5344CB8AC3E}">
        <p14:creationId xmlns:p14="http://schemas.microsoft.com/office/powerpoint/2010/main" val="22706247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a:t>Manage Administrator Roles in Office 365
Configure Password Management
Administer Rights Management</a:t>
            </a:r>
          </a:p>
        </p:txBody>
      </p:sp>
      <p:sp>
        <p:nvSpPr>
          <p:cNvPr id="2" name="Title 1"/>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RMS Integration with Office</a:t>
            </a:r>
            <a:endParaRPr lang="en-GB" dirty="0"/>
          </a:p>
        </p:txBody>
      </p:sp>
      <p:sp>
        <p:nvSpPr>
          <p:cNvPr id="3" name="Content Placeholder 2"/>
          <p:cNvSpPr>
            <a:spLocks noGrp="1"/>
          </p:cNvSpPr>
          <p:nvPr>
            <p:ph sz="quarter" idx="10"/>
          </p:nvPr>
        </p:nvSpPr>
        <p:spPr>
          <a:xfrm>
            <a:off x="379413" y="1388226"/>
            <a:ext cx="11525250" cy="4889006"/>
          </a:xfrm>
        </p:spPr>
        <p:txBody>
          <a:bodyPr>
            <a:normAutofit lnSpcReduction="10000"/>
          </a:bodyPr>
          <a:lstStyle/>
          <a:p>
            <a:pPr>
              <a:spcAft>
                <a:spcPts val="600"/>
              </a:spcAft>
            </a:pPr>
            <a:r>
              <a:rPr lang="en-US" sz="2000" dirty="0"/>
              <a:t>Office support for Rights Management</a:t>
            </a:r>
          </a:p>
          <a:p>
            <a:pPr lvl="1">
              <a:spcAft>
                <a:spcPts val="600"/>
              </a:spcAft>
            </a:pPr>
            <a:r>
              <a:rPr lang="en-US" sz="1800" dirty="0"/>
              <a:t>Office Pro Plus 2013 and Office 2010 – supported</a:t>
            </a:r>
          </a:p>
          <a:p>
            <a:pPr lvl="1">
              <a:spcAft>
                <a:spcPts val="600"/>
              </a:spcAft>
            </a:pPr>
            <a:r>
              <a:rPr lang="en-US" sz="1800" dirty="0"/>
              <a:t>Office 2007 – not </a:t>
            </a:r>
            <a:r>
              <a:rPr lang="en-US" sz="1800" dirty="0" smtClean="0"/>
              <a:t>supported</a:t>
            </a:r>
            <a:endParaRPr lang="en-US" sz="1200" dirty="0"/>
          </a:p>
          <a:p>
            <a:pPr>
              <a:spcAft>
                <a:spcPts val="600"/>
              </a:spcAft>
            </a:pPr>
            <a:r>
              <a:rPr lang="en-US" sz="2000" dirty="0"/>
              <a:t>Office Professional Plus 2013 Client Configuration</a:t>
            </a:r>
          </a:p>
          <a:p>
            <a:pPr lvl="1">
              <a:spcAft>
                <a:spcPts val="600"/>
              </a:spcAft>
            </a:pPr>
            <a:r>
              <a:rPr lang="en-US" sz="1800" dirty="0"/>
              <a:t>Install Office and login with Office 365 </a:t>
            </a:r>
            <a:r>
              <a:rPr lang="en-US" sz="1800" dirty="0" smtClean="0"/>
              <a:t>credentials</a:t>
            </a:r>
            <a:endParaRPr lang="en-US" sz="1200" dirty="0"/>
          </a:p>
          <a:p>
            <a:pPr>
              <a:spcAft>
                <a:spcPts val="600"/>
              </a:spcAft>
            </a:pPr>
            <a:r>
              <a:rPr lang="en-US" sz="2000" dirty="0"/>
              <a:t>Office 2010 Client Configuration</a:t>
            </a:r>
          </a:p>
          <a:p>
            <a:pPr lvl="1">
              <a:spcAft>
                <a:spcPts val="600"/>
              </a:spcAft>
            </a:pPr>
            <a:r>
              <a:rPr lang="en-US" sz="1800" dirty="0"/>
              <a:t>Install Office</a:t>
            </a:r>
          </a:p>
          <a:p>
            <a:pPr lvl="1">
              <a:spcAft>
                <a:spcPts val="600"/>
              </a:spcAft>
            </a:pPr>
            <a:r>
              <a:rPr lang="en-US" sz="1800" dirty="0"/>
              <a:t>Install RMS sharing application</a:t>
            </a:r>
          </a:p>
          <a:p>
            <a:pPr lvl="1">
              <a:spcAft>
                <a:spcPts val="600"/>
              </a:spcAft>
            </a:pPr>
            <a:r>
              <a:rPr lang="en-US" sz="1800" dirty="0"/>
              <a:t>Login with Office 365 </a:t>
            </a:r>
            <a:r>
              <a:rPr lang="en-US" sz="1800" dirty="0" smtClean="0"/>
              <a:t>credentials</a:t>
            </a:r>
            <a:endParaRPr lang="en-US" sz="1200" dirty="0"/>
          </a:p>
          <a:p>
            <a:pPr>
              <a:spcAft>
                <a:spcPts val="600"/>
              </a:spcAft>
            </a:pPr>
            <a:r>
              <a:rPr lang="en-US" sz="2000" dirty="0"/>
              <a:t>Protecting Office Content with Rights Management</a:t>
            </a:r>
          </a:p>
          <a:p>
            <a:pPr lvl="1">
              <a:spcAft>
                <a:spcPts val="600"/>
              </a:spcAft>
            </a:pPr>
            <a:r>
              <a:rPr lang="en-US" sz="1800" dirty="0"/>
              <a:t>Templates</a:t>
            </a:r>
          </a:p>
          <a:p>
            <a:pPr lvl="1">
              <a:spcAft>
                <a:spcPts val="600"/>
              </a:spcAft>
            </a:pPr>
            <a:r>
              <a:rPr lang="en-US" sz="1800" dirty="0"/>
              <a:t>User defined </a:t>
            </a:r>
            <a:r>
              <a:rPr lang="en-US" sz="1800" dirty="0" smtClean="0"/>
              <a:t>rights</a:t>
            </a:r>
            <a:endParaRPr lang="en-US" sz="1800" dirty="0"/>
          </a:p>
        </p:txBody>
      </p:sp>
    </p:spTree>
    <p:extLst>
      <p:ext uri="{BB962C8B-B14F-4D97-AF65-F5344CB8AC3E}">
        <p14:creationId xmlns:p14="http://schemas.microsoft.com/office/powerpoint/2010/main" val="21664010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Common Errors and Best Practice Guidelines</a:t>
            </a:r>
            <a:endParaRPr lang="en-GB" dirty="0"/>
          </a:p>
        </p:txBody>
      </p:sp>
      <p:sp>
        <p:nvSpPr>
          <p:cNvPr id="6" name="Content Placeholder 5"/>
          <p:cNvSpPr>
            <a:spLocks noGrp="1"/>
          </p:cNvSpPr>
          <p:nvPr>
            <p:ph sz="quarter" idx="10"/>
          </p:nvPr>
        </p:nvSpPr>
        <p:spPr/>
        <p:txBody>
          <a:bodyPr/>
          <a:lstStyle/>
          <a:p>
            <a:pPr>
              <a:spcAft>
                <a:spcPts val="600"/>
              </a:spcAft>
            </a:pPr>
            <a:r>
              <a:rPr lang="en-US" dirty="0"/>
              <a:t>Common errors</a:t>
            </a:r>
          </a:p>
          <a:p>
            <a:pPr lvl="1">
              <a:spcAft>
                <a:spcPts val="600"/>
              </a:spcAft>
            </a:pPr>
            <a:r>
              <a:rPr lang="en-US" dirty="0"/>
              <a:t>Lack of administrator knowledge</a:t>
            </a:r>
          </a:p>
          <a:p>
            <a:pPr lvl="1">
              <a:spcAft>
                <a:spcPts val="600"/>
              </a:spcAft>
            </a:pPr>
            <a:r>
              <a:rPr lang="en-US" dirty="0"/>
              <a:t>Lack of end-user training</a:t>
            </a:r>
          </a:p>
          <a:p>
            <a:pPr lvl="1">
              <a:spcAft>
                <a:spcPts val="600"/>
              </a:spcAft>
            </a:pPr>
            <a:r>
              <a:rPr lang="en-US" dirty="0"/>
              <a:t>RMS policies too complex</a:t>
            </a:r>
          </a:p>
          <a:p>
            <a:pPr lvl="1">
              <a:spcAft>
                <a:spcPts val="600"/>
              </a:spcAft>
            </a:pPr>
            <a:r>
              <a:rPr lang="en-US" dirty="0"/>
              <a:t>Non-MS device </a:t>
            </a:r>
            <a:r>
              <a:rPr lang="en-US" dirty="0" smtClean="0"/>
              <a:t>compatibility</a:t>
            </a:r>
            <a:endParaRPr lang="en-US" dirty="0"/>
          </a:p>
          <a:p>
            <a:pPr>
              <a:spcAft>
                <a:spcPts val="600"/>
              </a:spcAft>
            </a:pPr>
            <a:r>
              <a:rPr lang="en-US" dirty="0"/>
              <a:t>Best practices</a:t>
            </a:r>
          </a:p>
          <a:p>
            <a:pPr lvl="1">
              <a:spcAft>
                <a:spcPts val="600"/>
              </a:spcAft>
            </a:pPr>
            <a:r>
              <a:rPr lang="en-US" dirty="0"/>
              <a:t>Use KISS principle</a:t>
            </a:r>
          </a:p>
          <a:p>
            <a:pPr lvl="1">
              <a:spcAft>
                <a:spcPts val="600"/>
              </a:spcAft>
            </a:pPr>
            <a:r>
              <a:rPr lang="en-US" dirty="0"/>
              <a:t>Ensure users are aware that IRM is only for Office 2010/ 2013 </a:t>
            </a:r>
            <a:r>
              <a:rPr lang="en-US" dirty="0" smtClean="0"/>
              <a:t>clients</a:t>
            </a:r>
            <a:endParaRPr lang="en-US" dirty="0"/>
          </a:p>
        </p:txBody>
      </p:sp>
    </p:spTree>
    <p:extLst>
      <p:ext uri="{BB962C8B-B14F-4D97-AF65-F5344CB8AC3E}">
        <p14:creationId xmlns:p14="http://schemas.microsoft.com/office/powerpoint/2010/main" val="40679280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a:t>Manage Administrator Roles in Office 365
Configure Password Management
Administer Rights </a:t>
            </a:r>
            <a:r>
              <a:rPr lang="en-GB" dirty="0" smtClean="0"/>
              <a:t>Management</a:t>
            </a:r>
            <a:endParaRPr lang="en-GB" dirty="0"/>
          </a:p>
        </p:txBody>
      </p:sp>
      <p:sp>
        <p:nvSpPr>
          <p:cNvPr id="2" name="Title 1"/>
          <p:cNvSpPr>
            <a:spLocks noGrp="1"/>
          </p:cNvSpPr>
          <p:nvPr>
            <p:ph type="title"/>
          </p:nvPr>
        </p:nvSpPr>
        <p:spPr/>
        <p:txBody>
          <a:bodyPr/>
          <a:lstStyle/>
          <a:p>
            <a:r>
              <a:rPr lang="en-US" dirty="0" smtClean="0"/>
              <a:t>Module Review</a:t>
            </a:r>
            <a:endParaRPr lang="en-US" dirty="0"/>
          </a:p>
        </p:txBody>
      </p:sp>
    </p:spTree>
    <p:extLst>
      <p:ext uri="{BB962C8B-B14F-4D97-AF65-F5344CB8AC3E}">
        <p14:creationId xmlns:p14="http://schemas.microsoft.com/office/powerpoint/2010/main" val="13256595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86C400"/>
        </a:solidFill>
        <a:effectLst/>
      </p:bgPr>
    </p:bg>
    <p:spTree>
      <p:nvGrpSpPr>
        <p:cNvPr id="1" name=""/>
        <p:cNvGrpSpPr/>
        <p:nvPr/>
      </p:nvGrpSpPr>
      <p:grpSpPr>
        <a:xfrm>
          <a:off x="0" y="0"/>
          <a:ext cx="0" cy="0"/>
          <a:chOff x="0" y="0"/>
          <a:chExt cx="0" cy="0"/>
        </a:xfrm>
      </p:grpSpPr>
      <p:sp>
        <p:nvSpPr>
          <p:cNvPr id="2" name="TextBox 1"/>
          <p:cNvSpPr txBox="1"/>
          <p:nvPr/>
        </p:nvSpPr>
        <p:spPr>
          <a:xfrm>
            <a:off x="541096" y="702382"/>
            <a:ext cx="10732169" cy="769441"/>
          </a:xfrm>
          <a:prstGeom prst="rect">
            <a:avLst/>
          </a:prstGeom>
          <a:noFill/>
        </p:spPr>
        <p:txBody>
          <a:bodyPr wrap="square" rtlCol="0">
            <a:spAutoFit/>
          </a:bodyPr>
          <a:lstStyle/>
          <a:p>
            <a:r>
              <a:rPr lang="en-GB" sz="4400" dirty="0">
                <a:solidFill>
                  <a:schemeClr val="bg1"/>
                </a:solidFill>
              </a:rPr>
              <a:t>Manage Administrator Roles in Office 365</a:t>
            </a:r>
            <a:endParaRPr lang="en-NZ" sz="4400" dirty="0">
              <a:solidFill>
                <a:schemeClr val="bg1"/>
              </a:solidFill>
            </a:endParaRPr>
          </a:p>
        </p:txBody>
      </p:sp>
      <p:sp>
        <p:nvSpPr>
          <p:cNvPr id="3" name="Text Placeholder 2"/>
          <p:cNvSpPr txBox="1">
            <a:spLocks/>
          </p:cNvSpPr>
          <p:nvPr/>
        </p:nvSpPr>
        <p:spPr>
          <a:xfrm>
            <a:off x="541096" y="1471823"/>
            <a:ext cx="8119156" cy="5147356"/>
          </a:xfrm>
          <a:prstGeom prst="rect">
            <a:avLst/>
          </a:prstGeom>
        </p:spPr>
        <p:txBody>
          <a:bodyPr/>
          <a:lst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b="0" dirty="0" smtClean="0">
                <a:solidFill>
                  <a:schemeClr val="bg1"/>
                </a:solidFill>
              </a:rPr>
              <a:t>Office 365 Administrator Roles
Assign Administrator Roles
</a:t>
            </a:r>
            <a:r>
              <a:rPr lang="en-GB" b="0" dirty="0" smtClean="0">
                <a:solidFill>
                  <a:schemeClr val="bg1"/>
                </a:solidFill>
              </a:rPr>
              <a:t>Demo – Assign Administrator Roles</a:t>
            </a:r>
          </a:p>
          <a:p>
            <a:r>
              <a:rPr lang="en-GB" b="0" dirty="0" smtClean="0">
                <a:solidFill>
                  <a:schemeClr val="bg1"/>
                </a:solidFill>
              </a:rPr>
              <a:t>Delegated </a:t>
            </a:r>
            <a:r>
              <a:rPr lang="en-GB" b="0" dirty="0" smtClean="0">
                <a:solidFill>
                  <a:schemeClr val="bg1"/>
                </a:solidFill>
              </a:rPr>
              <a:t>Administration
Common Errors and Best Practice Guidelines</a:t>
            </a:r>
            <a:endParaRPr lang="en-GB" b="0" dirty="0">
              <a:solidFill>
                <a:schemeClr val="bg1"/>
              </a:solidFill>
            </a:endParaRPr>
          </a:p>
        </p:txBody>
      </p:sp>
    </p:spTree>
    <p:extLst>
      <p:ext uri="{BB962C8B-B14F-4D97-AF65-F5344CB8AC3E}">
        <p14:creationId xmlns:p14="http://schemas.microsoft.com/office/powerpoint/2010/main" val="5755095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Office 365 Administrator Roles</a:t>
            </a:r>
            <a:endParaRPr lang="en-GB" dirty="0"/>
          </a:p>
        </p:txBody>
      </p:sp>
      <p:graphicFrame>
        <p:nvGraphicFramePr>
          <p:cNvPr id="4" name="Content Placeholder 4"/>
          <p:cNvGraphicFramePr>
            <a:graphicFrameLocks/>
          </p:cNvGraphicFramePr>
          <p:nvPr>
            <p:extLst>
              <p:ext uri="{D42A27DB-BD31-4B8C-83A1-F6EECF244321}">
                <p14:modId xmlns:p14="http://schemas.microsoft.com/office/powerpoint/2010/main" val="3448512238"/>
              </p:ext>
            </p:extLst>
          </p:nvPr>
        </p:nvGraphicFramePr>
        <p:xfrm>
          <a:off x="626076" y="1245699"/>
          <a:ext cx="10849232" cy="4274760"/>
        </p:xfrm>
        <a:graphic>
          <a:graphicData uri="http://schemas.openxmlformats.org/drawingml/2006/table">
            <a:tbl>
              <a:tblPr firstRow="1" bandRow="1">
                <a:tableStyleId>{5C22544A-7EE6-4342-B048-85BDC9FD1C3A}</a:tableStyleId>
              </a:tblPr>
              <a:tblGrid>
                <a:gridCol w="4051719"/>
                <a:gridCol w="6797513"/>
              </a:tblGrid>
              <a:tr h="703496">
                <a:tc>
                  <a:txBody>
                    <a:bodyPr/>
                    <a:lstStyle/>
                    <a:p>
                      <a:r>
                        <a:rPr lang="en-GB" sz="2400" dirty="0" smtClean="0"/>
                        <a:t>Office 365 Administrator Role</a:t>
                      </a:r>
                      <a:endParaRPr lang="en-GB" sz="2400" dirty="0"/>
                    </a:p>
                  </a:txBody>
                  <a:tcPr/>
                </a:tc>
                <a:tc>
                  <a:txBody>
                    <a:bodyPr/>
                    <a:lstStyle/>
                    <a:p>
                      <a:r>
                        <a:rPr lang="en-GB" sz="2400" dirty="0" smtClean="0"/>
                        <a:t>Role Tasks</a:t>
                      </a:r>
                      <a:endParaRPr lang="en-GB" sz="2400" dirty="0"/>
                    </a:p>
                  </a:txBody>
                  <a:tcPr/>
                </a:tc>
              </a:tr>
              <a:tr h="743243">
                <a:tc>
                  <a:txBody>
                    <a:bodyPr/>
                    <a:lstStyle/>
                    <a:p>
                      <a:r>
                        <a:rPr lang="en-GB" sz="2400" dirty="0" smtClean="0"/>
                        <a:t>Billing administrator</a:t>
                      </a:r>
                      <a:endParaRPr lang="en-GB" sz="2400" dirty="0"/>
                    </a:p>
                  </a:txBody>
                  <a:tcPr/>
                </a:tc>
                <a:tc>
                  <a:txBody>
                    <a:bodyPr/>
                    <a:lstStyle/>
                    <a:p>
                      <a:r>
                        <a:rPr lang="en-GB" sz="2400" dirty="0" smtClean="0"/>
                        <a:t>Make purchases, manage subscriptions, manage support tickets, and monitor service health</a:t>
                      </a:r>
                      <a:endParaRPr lang="en-GB" sz="2400" dirty="0"/>
                    </a:p>
                  </a:txBody>
                  <a:tcPr/>
                </a:tc>
              </a:tr>
              <a:tr h="420093">
                <a:tc>
                  <a:txBody>
                    <a:bodyPr/>
                    <a:lstStyle/>
                    <a:p>
                      <a:r>
                        <a:rPr lang="en-GB" sz="2400" dirty="0" smtClean="0"/>
                        <a:t>Global administrator</a:t>
                      </a:r>
                      <a:endParaRPr lang="en-GB" sz="2400" dirty="0"/>
                    </a:p>
                  </a:txBody>
                  <a:tcPr/>
                </a:tc>
                <a:tc>
                  <a:txBody>
                    <a:bodyPr/>
                    <a:lstStyle/>
                    <a:p>
                      <a:r>
                        <a:rPr lang="en-GB" sz="2400" dirty="0" smtClean="0"/>
                        <a:t>Perform all administrative tasks</a:t>
                      </a:r>
                      <a:endParaRPr lang="en-GB" sz="2400" dirty="0"/>
                    </a:p>
                  </a:txBody>
                  <a:tcPr/>
                </a:tc>
              </a:tr>
              <a:tr h="658589">
                <a:tc>
                  <a:txBody>
                    <a:bodyPr/>
                    <a:lstStyle/>
                    <a:p>
                      <a:r>
                        <a:rPr lang="en-GB" sz="2400" dirty="0" smtClean="0"/>
                        <a:t>Password administrator</a:t>
                      </a:r>
                      <a:endParaRPr lang="en-GB" sz="2400" dirty="0"/>
                    </a:p>
                  </a:txBody>
                  <a:tcPr/>
                </a:tc>
                <a:tc>
                  <a:txBody>
                    <a:bodyPr/>
                    <a:lstStyle/>
                    <a:p>
                      <a:r>
                        <a:rPr lang="en-GB" sz="2400" dirty="0" smtClean="0"/>
                        <a:t>Change/reset passwords, manage service requests, and monitor service health</a:t>
                      </a:r>
                      <a:endParaRPr lang="en-GB" sz="2400" dirty="0"/>
                    </a:p>
                  </a:txBody>
                  <a:tcPr/>
                </a:tc>
              </a:tr>
              <a:tr h="458780">
                <a:tc>
                  <a:txBody>
                    <a:bodyPr/>
                    <a:lstStyle/>
                    <a:p>
                      <a:r>
                        <a:rPr lang="en-GB" sz="2400" dirty="0" smtClean="0"/>
                        <a:t>Service administrator</a:t>
                      </a:r>
                      <a:endParaRPr lang="en-GB" sz="2400" dirty="0"/>
                    </a:p>
                  </a:txBody>
                  <a:tcPr/>
                </a:tc>
                <a:tc>
                  <a:txBody>
                    <a:bodyPr/>
                    <a:lstStyle/>
                    <a:p>
                      <a:r>
                        <a:rPr lang="en-GB" sz="2400" dirty="0" smtClean="0"/>
                        <a:t>Manage service requests and monitor service health</a:t>
                      </a:r>
                      <a:endParaRPr lang="en-GB" sz="2400" dirty="0"/>
                    </a:p>
                  </a:txBody>
                  <a:tcPr/>
                </a:tc>
              </a:tr>
              <a:tr h="1009364">
                <a:tc>
                  <a:txBody>
                    <a:bodyPr/>
                    <a:lstStyle/>
                    <a:p>
                      <a:r>
                        <a:rPr lang="en-GB" sz="2400" dirty="0" smtClean="0"/>
                        <a:t>User</a:t>
                      </a:r>
                      <a:r>
                        <a:rPr lang="en-GB" sz="2400" baseline="0" dirty="0" smtClean="0"/>
                        <a:t> management administrator</a:t>
                      </a:r>
                      <a:endParaRPr lang="en-GB" sz="2400" dirty="0"/>
                    </a:p>
                  </a:txBody>
                  <a:tcPr/>
                </a:tc>
                <a:tc>
                  <a:txBody>
                    <a:bodyPr/>
                    <a:lstStyle/>
                    <a:p>
                      <a:r>
                        <a:rPr lang="en-GB" sz="2400" dirty="0" smtClean="0"/>
                        <a:t>Create and delete users and groups, reset passwords, manage service requests, and monitor service health</a:t>
                      </a:r>
                      <a:endParaRPr lang="en-GB" sz="2400" dirty="0"/>
                    </a:p>
                  </a:txBody>
                  <a:tcPr/>
                </a:tc>
              </a:tr>
            </a:tbl>
          </a:graphicData>
        </a:graphic>
      </p:graphicFrame>
    </p:spTree>
    <p:extLst>
      <p:ext uri="{BB962C8B-B14F-4D97-AF65-F5344CB8AC3E}">
        <p14:creationId xmlns:p14="http://schemas.microsoft.com/office/powerpoint/2010/main" val="16123078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Assign Administrator Roles</a:t>
            </a:r>
            <a:endParaRPr lang="en-GB" dirty="0"/>
          </a:p>
        </p:txBody>
      </p:sp>
      <p:sp>
        <p:nvSpPr>
          <p:cNvPr id="3" name="Content Placeholder 2"/>
          <p:cNvSpPr>
            <a:spLocks noGrp="1"/>
          </p:cNvSpPr>
          <p:nvPr>
            <p:ph sz="quarter" idx="10"/>
          </p:nvPr>
        </p:nvSpPr>
        <p:spPr>
          <a:xfrm>
            <a:off x="379413" y="1388226"/>
            <a:ext cx="11525250" cy="5070239"/>
          </a:xfrm>
        </p:spPr>
        <p:txBody>
          <a:bodyPr>
            <a:normAutofit fontScale="92500" lnSpcReduction="20000"/>
          </a:bodyPr>
          <a:lstStyle/>
          <a:p>
            <a:pPr>
              <a:spcAft>
                <a:spcPts val="600"/>
              </a:spcAft>
            </a:pPr>
            <a:r>
              <a:rPr lang="en-US" dirty="0"/>
              <a:t>In the Office 365 admin center</a:t>
            </a:r>
          </a:p>
          <a:p>
            <a:pPr lvl="1">
              <a:spcAft>
                <a:spcPts val="600"/>
              </a:spcAft>
            </a:pPr>
            <a:r>
              <a:rPr lang="en-US" dirty="0"/>
              <a:t>Admin&gt;Office 365&gt;users and groups</a:t>
            </a:r>
          </a:p>
          <a:p>
            <a:pPr lvl="1">
              <a:spcAft>
                <a:spcPts val="600"/>
              </a:spcAft>
            </a:pPr>
            <a:r>
              <a:rPr lang="en-US" dirty="0"/>
              <a:t>Select user&gt;edit</a:t>
            </a:r>
          </a:p>
          <a:p>
            <a:pPr lvl="1">
              <a:spcAft>
                <a:spcPts val="600"/>
              </a:spcAft>
            </a:pPr>
            <a:r>
              <a:rPr lang="en-US" dirty="0"/>
              <a:t>On settings page, assign role, select admin role and provide alternate email </a:t>
            </a:r>
            <a:r>
              <a:rPr lang="en-US" dirty="0" smtClean="0"/>
              <a:t>address</a:t>
            </a:r>
            <a:endParaRPr lang="en-US" sz="1200" dirty="0" smtClean="0"/>
          </a:p>
          <a:p>
            <a:pPr>
              <a:spcAft>
                <a:spcPts val="600"/>
              </a:spcAft>
            </a:pPr>
            <a:r>
              <a:rPr lang="en-US" dirty="0" smtClean="0"/>
              <a:t>In Windows PowerShell</a:t>
            </a:r>
          </a:p>
          <a:p>
            <a:pPr lvl="1">
              <a:spcAft>
                <a:spcPts val="600"/>
              </a:spcAft>
            </a:pPr>
            <a:r>
              <a:rPr lang="en-US" dirty="0" smtClean="0"/>
              <a:t>Get-</a:t>
            </a:r>
            <a:r>
              <a:rPr lang="en-US" dirty="0" err="1" smtClean="0"/>
              <a:t>MsolRole</a:t>
            </a:r>
            <a:endParaRPr lang="en-US" dirty="0"/>
          </a:p>
          <a:p>
            <a:pPr lvl="1">
              <a:spcAft>
                <a:spcPts val="600"/>
              </a:spcAft>
            </a:pPr>
            <a:r>
              <a:rPr lang="en-US" dirty="0"/>
              <a:t>Get-</a:t>
            </a:r>
            <a:r>
              <a:rPr lang="en-US" dirty="0" err="1"/>
              <a:t>MsolUserRole</a:t>
            </a:r>
            <a:endParaRPr lang="en-US" dirty="0"/>
          </a:p>
          <a:p>
            <a:pPr lvl="1">
              <a:spcAft>
                <a:spcPts val="600"/>
              </a:spcAft>
            </a:pPr>
            <a:r>
              <a:rPr lang="en-US" dirty="0"/>
              <a:t>Get-</a:t>
            </a:r>
            <a:r>
              <a:rPr lang="en-US" dirty="0" err="1"/>
              <a:t>MsolUserRoleMember</a:t>
            </a:r>
            <a:endParaRPr lang="en-US" dirty="0"/>
          </a:p>
          <a:p>
            <a:pPr lvl="1">
              <a:spcAft>
                <a:spcPts val="600"/>
              </a:spcAft>
            </a:pPr>
            <a:r>
              <a:rPr lang="en-US" dirty="0"/>
              <a:t>Add-</a:t>
            </a:r>
            <a:r>
              <a:rPr lang="en-US" dirty="0" err="1"/>
              <a:t>MsolRoleMember</a:t>
            </a:r>
            <a:endParaRPr lang="en-US" dirty="0"/>
          </a:p>
          <a:p>
            <a:pPr lvl="1">
              <a:spcAft>
                <a:spcPts val="600"/>
              </a:spcAft>
            </a:pPr>
            <a:r>
              <a:rPr lang="en-US" dirty="0"/>
              <a:t>Remove-</a:t>
            </a:r>
            <a:r>
              <a:rPr lang="en-US" dirty="0" err="1"/>
              <a:t>MsolRoleMember</a:t>
            </a:r>
            <a:endParaRPr lang="en-US" dirty="0"/>
          </a:p>
        </p:txBody>
      </p:sp>
    </p:spTree>
    <p:extLst>
      <p:ext uri="{BB962C8B-B14F-4D97-AF65-F5344CB8AC3E}">
        <p14:creationId xmlns:p14="http://schemas.microsoft.com/office/powerpoint/2010/main" val="1232856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F497D"/>
        </a:solidFill>
        <a:effectLst/>
      </p:bgPr>
    </p:bg>
    <p:spTree>
      <p:nvGrpSpPr>
        <p:cNvPr id="1" name=""/>
        <p:cNvGrpSpPr/>
        <p:nvPr/>
      </p:nvGrpSpPr>
      <p:grpSpPr>
        <a:xfrm>
          <a:off x="0" y="0"/>
          <a:ext cx="0" cy="0"/>
          <a:chOff x="0" y="0"/>
          <a:chExt cx="0" cy="0"/>
        </a:xfrm>
      </p:grpSpPr>
      <p:sp>
        <p:nvSpPr>
          <p:cNvPr id="2" name="TextBox 1"/>
          <p:cNvSpPr txBox="1"/>
          <p:nvPr/>
        </p:nvSpPr>
        <p:spPr>
          <a:xfrm>
            <a:off x="541096" y="702382"/>
            <a:ext cx="10732169" cy="1446550"/>
          </a:xfrm>
          <a:prstGeom prst="rect">
            <a:avLst/>
          </a:prstGeom>
          <a:noFill/>
        </p:spPr>
        <p:txBody>
          <a:bodyPr wrap="square" rtlCol="0">
            <a:spAutoFit/>
          </a:bodyPr>
          <a:lstStyle/>
          <a:p>
            <a:r>
              <a:rPr lang="en-GB" sz="4400" dirty="0" smtClean="0">
                <a:solidFill>
                  <a:prstClr val="white"/>
                </a:solidFill>
              </a:rPr>
              <a:t>Demo: </a:t>
            </a:r>
            <a:r>
              <a:rPr lang="en-GB" sz="4400" dirty="0" smtClean="0">
                <a:solidFill>
                  <a:prstClr val="white"/>
                </a:solidFill>
              </a:rPr>
              <a:t>Assign Administrator Roles</a:t>
            </a:r>
            <a:endParaRPr lang="en-GB" sz="4400" dirty="0">
              <a:solidFill>
                <a:prstClr val="white"/>
              </a:solidFill>
            </a:endParaRPr>
          </a:p>
          <a:p>
            <a:endParaRPr lang="en-NZ" sz="4400" dirty="0">
              <a:solidFill>
                <a:prstClr val="white"/>
              </a:solidFill>
            </a:endParaRPr>
          </a:p>
        </p:txBody>
      </p:sp>
    </p:spTree>
    <p:extLst>
      <p:ext uri="{BB962C8B-B14F-4D97-AF65-F5344CB8AC3E}">
        <p14:creationId xmlns:p14="http://schemas.microsoft.com/office/powerpoint/2010/main" val="36370558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Delegated Administration</a:t>
            </a:r>
            <a:endParaRPr lang="en-GB" dirty="0"/>
          </a:p>
        </p:txBody>
      </p:sp>
      <p:sp>
        <p:nvSpPr>
          <p:cNvPr id="3" name="Content Placeholder 2"/>
          <p:cNvSpPr>
            <a:spLocks noGrp="1"/>
          </p:cNvSpPr>
          <p:nvPr>
            <p:ph sz="quarter" idx="10"/>
          </p:nvPr>
        </p:nvSpPr>
        <p:spPr/>
        <p:txBody>
          <a:bodyPr/>
          <a:lstStyle/>
          <a:p>
            <a:pPr>
              <a:spcAft>
                <a:spcPts val="600"/>
              </a:spcAft>
            </a:pPr>
            <a:r>
              <a:rPr lang="en-US" dirty="0"/>
              <a:t>Delegated administration process</a:t>
            </a:r>
          </a:p>
          <a:p>
            <a:pPr lvl="1">
              <a:spcAft>
                <a:spcPts val="600"/>
              </a:spcAft>
            </a:pPr>
            <a:r>
              <a:rPr lang="en-US" dirty="0"/>
              <a:t>Open offer email from partner</a:t>
            </a:r>
          </a:p>
          <a:p>
            <a:pPr lvl="1">
              <a:spcAft>
                <a:spcPts val="600"/>
              </a:spcAft>
            </a:pPr>
            <a:r>
              <a:rPr lang="en-US" dirty="0"/>
              <a:t>Navigate to authorization page in Office 365</a:t>
            </a:r>
          </a:p>
          <a:p>
            <a:pPr lvl="1">
              <a:spcAft>
                <a:spcPts val="600"/>
              </a:spcAft>
            </a:pPr>
            <a:r>
              <a:rPr lang="en-US" dirty="0"/>
              <a:t>Authorize the partner</a:t>
            </a:r>
          </a:p>
          <a:p>
            <a:pPr lvl="1">
              <a:spcAft>
                <a:spcPts val="600"/>
              </a:spcAft>
            </a:pPr>
            <a:r>
              <a:rPr lang="en-US" dirty="0"/>
              <a:t>Start the trial or </a:t>
            </a:r>
            <a:r>
              <a:rPr lang="en-US" dirty="0" smtClean="0"/>
              <a:t>subscription</a:t>
            </a:r>
            <a:endParaRPr lang="en-US" dirty="0"/>
          </a:p>
          <a:p>
            <a:pPr>
              <a:spcAft>
                <a:spcPts val="600"/>
              </a:spcAft>
            </a:pPr>
            <a:r>
              <a:rPr lang="en-US" dirty="0"/>
              <a:t>Partner assigned administration roles</a:t>
            </a:r>
          </a:p>
          <a:p>
            <a:pPr lvl="1">
              <a:spcAft>
                <a:spcPts val="600"/>
              </a:spcAft>
            </a:pPr>
            <a:r>
              <a:rPr lang="en-US" dirty="0"/>
              <a:t>Full administration = Global administrator</a:t>
            </a:r>
          </a:p>
          <a:p>
            <a:pPr lvl="1">
              <a:spcAft>
                <a:spcPts val="600"/>
              </a:spcAft>
            </a:pPr>
            <a:r>
              <a:rPr lang="en-US" dirty="0"/>
              <a:t>Limited administration = Password </a:t>
            </a:r>
            <a:r>
              <a:rPr lang="en-US" dirty="0" smtClean="0"/>
              <a:t>administrator</a:t>
            </a:r>
            <a:endParaRPr lang="en-US" dirty="0"/>
          </a:p>
        </p:txBody>
      </p:sp>
    </p:spTree>
    <p:extLst>
      <p:ext uri="{BB962C8B-B14F-4D97-AF65-F5344CB8AC3E}">
        <p14:creationId xmlns:p14="http://schemas.microsoft.com/office/powerpoint/2010/main" val="23308202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Errors and Best Practice Guidelines</a:t>
            </a:r>
            <a:endParaRPr lang="en-GB" dirty="0"/>
          </a:p>
        </p:txBody>
      </p:sp>
      <p:sp>
        <p:nvSpPr>
          <p:cNvPr id="3" name="Content Placeholder 2"/>
          <p:cNvSpPr>
            <a:spLocks noGrp="1"/>
          </p:cNvSpPr>
          <p:nvPr>
            <p:ph sz="quarter" idx="10"/>
          </p:nvPr>
        </p:nvSpPr>
        <p:spPr>
          <a:xfrm>
            <a:off x="379413" y="1388226"/>
            <a:ext cx="11525250" cy="4740725"/>
          </a:xfrm>
        </p:spPr>
        <p:txBody>
          <a:bodyPr>
            <a:normAutofit fontScale="92500" lnSpcReduction="10000"/>
          </a:bodyPr>
          <a:lstStyle/>
          <a:p>
            <a:pPr>
              <a:spcAft>
                <a:spcPts val="600"/>
              </a:spcAft>
            </a:pPr>
            <a:r>
              <a:rPr lang="en-US" dirty="0"/>
              <a:t>Common errors</a:t>
            </a:r>
          </a:p>
          <a:p>
            <a:pPr lvl="1">
              <a:spcAft>
                <a:spcPts val="600"/>
              </a:spcAft>
            </a:pPr>
            <a:r>
              <a:rPr lang="en-GB" dirty="0"/>
              <a:t>Granting more access than is necessary</a:t>
            </a:r>
          </a:p>
          <a:p>
            <a:pPr lvl="1">
              <a:spcAft>
                <a:spcPts val="600"/>
              </a:spcAft>
            </a:pPr>
            <a:r>
              <a:rPr lang="en-GB" dirty="0"/>
              <a:t>Not planning administration roles</a:t>
            </a:r>
          </a:p>
          <a:p>
            <a:pPr lvl="1">
              <a:spcAft>
                <a:spcPts val="600"/>
              </a:spcAft>
            </a:pPr>
            <a:r>
              <a:rPr lang="en-GB" dirty="0"/>
              <a:t>Not following a reference </a:t>
            </a:r>
            <a:r>
              <a:rPr lang="en-GB" dirty="0" smtClean="0"/>
              <a:t>model</a:t>
            </a:r>
            <a:endParaRPr lang="en-GB" dirty="0"/>
          </a:p>
          <a:p>
            <a:pPr>
              <a:spcAft>
                <a:spcPts val="600"/>
              </a:spcAft>
            </a:pPr>
            <a:r>
              <a:rPr lang="en-US" dirty="0"/>
              <a:t>Best practices</a:t>
            </a:r>
          </a:p>
          <a:p>
            <a:pPr lvl="1">
              <a:spcAft>
                <a:spcPts val="600"/>
              </a:spcAft>
            </a:pPr>
            <a:r>
              <a:rPr lang="en-GB" dirty="0"/>
              <a:t>Ensure that administrator roles are carefully planned</a:t>
            </a:r>
          </a:p>
          <a:p>
            <a:pPr lvl="1">
              <a:spcAft>
                <a:spcPts val="600"/>
              </a:spcAft>
            </a:pPr>
            <a:r>
              <a:rPr lang="en-GB" dirty="0"/>
              <a:t>Document and audit administration roles/privileges</a:t>
            </a:r>
          </a:p>
          <a:p>
            <a:pPr lvl="1">
              <a:spcAft>
                <a:spcPts val="600"/>
              </a:spcAft>
            </a:pPr>
            <a:r>
              <a:rPr lang="en-GB" dirty="0"/>
              <a:t>Keep administration roles up to date</a:t>
            </a:r>
          </a:p>
          <a:p>
            <a:pPr lvl="1">
              <a:spcAft>
                <a:spcPts val="600"/>
              </a:spcAft>
            </a:pPr>
            <a:r>
              <a:rPr lang="en-GB" dirty="0"/>
              <a:t>Get approval/sign off on administration roles design</a:t>
            </a:r>
            <a:endParaRPr lang="en-US" dirty="0"/>
          </a:p>
          <a:p>
            <a:endParaRPr lang="en-US" dirty="0"/>
          </a:p>
        </p:txBody>
      </p:sp>
    </p:spTree>
    <p:extLst>
      <p:ext uri="{BB962C8B-B14F-4D97-AF65-F5344CB8AC3E}">
        <p14:creationId xmlns:p14="http://schemas.microsoft.com/office/powerpoint/2010/main" val="26685023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86C400"/>
        </a:solidFill>
        <a:effectLst/>
      </p:bgPr>
    </p:bg>
    <p:spTree>
      <p:nvGrpSpPr>
        <p:cNvPr id="1" name=""/>
        <p:cNvGrpSpPr/>
        <p:nvPr/>
      </p:nvGrpSpPr>
      <p:grpSpPr>
        <a:xfrm>
          <a:off x="0" y="0"/>
          <a:ext cx="0" cy="0"/>
          <a:chOff x="0" y="0"/>
          <a:chExt cx="0" cy="0"/>
        </a:xfrm>
      </p:grpSpPr>
      <p:sp>
        <p:nvSpPr>
          <p:cNvPr id="2" name="TextBox 1"/>
          <p:cNvSpPr txBox="1"/>
          <p:nvPr/>
        </p:nvSpPr>
        <p:spPr>
          <a:xfrm>
            <a:off x="541096" y="702382"/>
            <a:ext cx="10732169" cy="738664"/>
          </a:xfrm>
          <a:prstGeom prst="rect">
            <a:avLst/>
          </a:prstGeom>
          <a:noFill/>
        </p:spPr>
        <p:txBody>
          <a:bodyPr wrap="square" rtlCol="0">
            <a:spAutoFit/>
          </a:bodyPr>
          <a:lstStyle/>
          <a:p>
            <a:r>
              <a:rPr lang="en-GB" sz="4200" dirty="0">
                <a:solidFill>
                  <a:schemeClr val="bg1"/>
                </a:solidFill>
              </a:rPr>
              <a:t>Configure Password Management</a:t>
            </a:r>
          </a:p>
        </p:txBody>
      </p:sp>
      <p:sp>
        <p:nvSpPr>
          <p:cNvPr id="3" name="Text Placeholder 2"/>
          <p:cNvSpPr txBox="1">
            <a:spLocks/>
          </p:cNvSpPr>
          <p:nvPr/>
        </p:nvSpPr>
        <p:spPr>
          <a:xfrm>
            <a:off x="541096" y="1710644"/>
            <a:ext cx="10825541" cy="5147356"/>
          </a:xfrm>
          <a:prstGeom prst="rect">
            <a:avLst/>
          </a:prstGeom>
        </p:spPr>
        <p:txBody>
          <a:bodyPr/>
          <a:lst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b="0" dirty="0" smtClean="0">
                <a:solidFill>
                  <a:schemeClr val="bg1"/>
                </a:solidFill>
              </a:rPr>
              <a:t>Manage Passwords and Password Policies
Manage Passwords and Password Policies with PowerShell
</a:t>
            </a:r>
            <a:r>
              <a:rPr lang="en-GB" b="0" dirty="0" smtClean="0">
                <a:solidFill>
                  <a:schemeClr val="bg1"/>
                </a:solidFill>
              </a:rPr>
              <a:t>Demo: Changing Passwords and Setting </a:t>
            </a:r>
            <a:r>
              <a:rPr lang="en-GB" b="0" smtClean="0">
                <a:solidFill>
                  <a:schemeClr val="bg1"/>
                </a:solidFill>
              </a:rPr>
              <a:t>Password Policy</a:t>
            </a:r>
            <a:endParaRPr lang="en-GB" b="0" dirty="0" smtClean="0">
              <a:solidFill>
                <a:schemeClr val="bg1"/>
              </a:solidFill>
            </a:endParaRPr>
          </a:p>
          <a:p>
            <a:r>
              <a:rPr lang="en-GB" b="0" dirty="0" smtClean="0">
                <a:solidFill>
                  <a:schemeClr val="bg1"/>
                </a:solidFill>
              </a:rPr>
              <a:t>Common </a:t>
            </a:r>
            <a:r>
              <a:rPr lang="en-GB" b="0" dirty="0" smtClean="0">
                <a:solidFill>
                  <a:schemeClr val="bg1"/>
                </a:solidFill>
              </a:rPr>
              <a:t>Errors and Best Practice Guidelines</a:t>
            </a:r>
            <a:endParaRPr lang="en-GB" b="0" dirty="0">
              <a:solidFill>
                <a:schemeClr val="bg1"/>
              </a:solidFill>
            </a:endParaRPr>
          </a:p>
        </p:txBody>
      </p:sp>
    </p:spTree>
    <p:extLst>
      <p:ext uri="{BB962C8B-B14F-4D97-AF65-F5344CB8AC3E}">
        <p14:creationId xmlns:p14="http://schemas.microsoft.com/office/powerpoint/2010/main" val="221480077"/>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tudio Template.pptx [Read-Only]" id="{BE5D3F49-C91F-46DE-8D63-0DF891756025}" vid="{C1A19B8C-F230-47F0-9D7C-19FF934DB52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0AAE0D90890B94BB3915BAE459C1902" ma:contentTypeVersion="" ma:contentTypeDescription="Create a new document." ma:contentTypeScope="" ma:versionID="e9342d582e2e9a3890327fcb142f2867">
  <xsd:schema xmlns:xsd="http://www.w3.org/2001/XMLSchema" xmlns:xs="http://www.w3.org/2001/XMLSchema" xmlns:p="http://schemas.microsoft.com/office/2006/metadata/properties" xmlns:ns2="0EDB3B03-8560-4E5F-9E79-D3624FAF03D3" targetNamespace="http://schemas.microsoft.com/office/2006/metadata/properties" ma:root="true" ma:fieldsID="ca10173a4fcecf22903b9ca974faf546" ns2:_="">
    <xsd:import namespace="0EDB3B03-8560-4E5F-9E79-D3624FAF03D3"/>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DB3B03-8560-4E5F-9E79-D3624FAF03D3"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Break Slides"/>
          <xsd:enumeration value="CC File"/>
          <xsd:enumeration value="Instructor Image"/>
          <xsd:enumeration value="Outline"/>
          <xsd:enumeration value="Promo Package"/>
          <xsd:enumeration value="Slide Presentation"/>
          <xsd:enumeration value="SME Recruitment"/>
          <xsd:enumeration value="Video"/>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Content_x0020_Type xmlns="0EDB3B03-8560-4E5F-9E79-D3624FAF03D3">Slide Presentation</Content_x0020_Type>
    <Module xmlns="0EDB3B03-8560-4E5F-9E79-D3624FAF03D3">3</Module>
    <Status xmlns="0EDB3B03-8560-4E5F-9E79-D3624FAF03D3">Draft</Statu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63E7329-8CBB-4A3C-A66F-D0D86903A594}"/>
</file>

<file path=customXml/itemProps2.xml><?xml version="1.0" encoding="utf-8"?>
<ds:datastoreItem xmlns:ds="http://schemas.openxmlformats.org/officeDocument/2006/customXml" ds:itemID="{7025FDD9-4C58-4084-9F89-0E6ADD6FFF55}"/>
</file>

<file path=customXml/itemProps3.xml><?xml version="1.0" encoding="utf-8"?>
<ds:datastoreItem xmlns:ds="http://schemas.openxmlformats.org/officeDocument/2006/customXml" ds:itemID="{B0CA13EC-1D3C-4D6F-8D1C-E8A452CFC79A}"/>
</file>

<file path=docProps/app.xml><?xml version="1.0" encoding="utf-8"?>
<Properties xmlns="http://schemas.openxmlformats.org/officeDocument/2006/extended-properties" xmlns:vt="http://schemas.openxmlformats.org/officeDocument/2006/docPropsVTypes">
  <Template>Studio Template</Template>
  <TotalTime>160</TotalTime>
  <Words>840</Words>
  <Application>Microsoft Office PowerPoint</Application>
  <PresentationFormat>Widescreen</PresentationFormat>
  <Paragraphs>215</Paragraphs>
  <Slides>23</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Segoe</vt:lpstr>
      <vt:lpstr>Segoe UI</vt:lpstr>
      <vt:lpstr>Segoe UI Light</vt:lpstr>
      <vt:lpstr>Times New Roman</vt:lpstr>
      <vt:lpstr>1_Office Theme</vt:lpstr>
      <vt:lpstr>PowerPoint Presentation</vt:lpstr>
      <vt:lpstr>Module Overview</vt:lpstr>
      <vt:lpstr>PowerPoint Presentation</vt:lpstr>
      <vt:lpstr>Office 365 Administrator Roles</vt:lpstr>
      <vt:lpstr>Assign Administrator Roles</vt:lpstr>
      <vt:lpstr>PowerPoint Presentation</vt:lpstr>
      <vt:lpstr>Delegated Administration</vt:lpstr>
      <vt:lpstr>Common Errors and Best Practice Guidelines</vt:lpstr>
      <vt:lpstr>PowerPoint Presentation</vt:lpstr>
      <vt:lpstr>Manage Passwords and Password Policies</vt:lpstr>
      <vt:lpstr>Manage Passwords and Password Policies with PowerShell</vt:lpstr>
      <vt:lpstr>PowerPoint Presentation</vt:lpstr>
      <vt:lpstr>Common Errors and Best Practice Guidelines</vt:lpstr>
      <vt:lpstr>PowerPoint Presentation</vt:lpstr>
      <vt:lpstr>RMS in Office 365 Overview</vt:lpstr>
      <vt:lpstr>Plan RMS in Office 365</vt:lpstr>
      <vt:lpstr>Activate and Configure RMS in Office 365</vt:lpstr>
      <vt:lpstr>RMS Integration with Exchange Online</vt:lpstr>
      <vt:lpstr>RMS Integration with SharePoint Online</vt:lpstr>
      <vt:lpstr>RMS Integration with Office</vt:lpstr>
      <vt:lpstr>Common Errors and Best Practice Guidelines</vt:lpstr>
      <vt:lpstr>Module Review</vt:lpstr>
      <vt:lpstr>PowerPoint Presentation</vt:lpstr>
    </vt:vector>
  </TitlesOfParts>
  <Company>CM Group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Anthony Steven</dc:creator>
  <cp:lastModifiedBy>Anthony Steven</cp:lastModifiedBy>
  <cp:revision>10</cp:revision>
  <dcterms:created xsi:type="dcterms:W3CDTF">2014-03-26T15:07:59Z</dcterms:created>
  <dcterms:modified xsi:type="dcterms:W3CDTF">2014-03-28T17:42:46Z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0x010100E0AAE0D90890B94BB3915BAE459C1902</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ies>
</file>