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61" r:id="rId2"/>
    <p:sldId id="257" r:id="rId3"/>
    <p:sldId id="262" r:id="rId4"/>
    <p:sldId id="273" r:id="rId5"/>
    <p:sldId id="263" r:id="rId6"/>
    <p:sldId id="271" r:id="rId7"/>
    <p:sldId id="264" r:id="rId8"/>
    <p:sldId id="275" r:id="rId9"/>
    <p:sldId id="27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4" autoAdjust="0"/>
    <p:restoredTop sz="94706" autoAdjust="0"/>
  </p:normalViewPr>
  <p:slideViewPr>
    <p:cSldViewPr snapToGrid="0">
      <p:cViewPr varScale="1">
        <p:scale>
          <a:sx n="50" d="100"/>
          <a:sy n="50" d="100"/>
        </p:scale>
        <p:origin x="58" y="178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18T20:50:04.58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1,'7'0,"17"0,12 0,14 0,5 0,8 0,1 0,-3 0,1 0,-1 0,2 0,-1 0,2 0,-2 0,-5 0,-11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18T20:50:06.38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77,'14'0,"13"0,8 0,13 0,5 0,9-15,0-4,4 1,-1 4,-13 3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18T20:50:07.90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1,'15'0,"4"14,7 5,13-1,6-3,5-5,-8 4,4-1,1-3,7-3,2 13,5 1,0-1,-10 2,-8-2,5-5,0-5,-7-4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18T20:50:09.47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52,'8'0,"16"0,12 0,13 0,7 0,7 0,1 0,-4 0,3 0,-3 0,4 0,-3 0,-4 0,2 0,-1 0,-10-15,0-4,-8 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3039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0436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3020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3487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9/18/2022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9/18/2022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9/18/2022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9/18/2022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9/18/2022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9/18/2022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9/18/2022</a:t>
            </a:fld>
            <a:endParaRPr lang="en-US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5BAF629-ECA2-4CF3-B790-9D9BDED98269}" type="datetime1">
              <a:rPr lang="en-US" smtClean="0"/>
              <a:pPr/>
              <a:t>9/18/2022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pPr/>
              <a:t>9/18/2022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customXml" Target="../ink/ink2.xml"/><Relationship Id="rId11" Type="http://schemas.openxmlformats.org/officeDocument/2006/relationships/image" Target="../media/image6.png"/><Relationship Id="rId5" Type="http://schemas.openxmlformats.org/officeDocument/2006/relationships/image" Target="../media/image3.png"/><Relationship Id="rId10" Type="http://schemas.openxmlformats.org/officeDocument/2006/relationships/customXml" Target="../ink/ink4.xml"/><Relationship Id="rId4" Type="http://schemas.openxmlformats.org/officeDocument/2006/relationships/customXml" Target="../ink/ink1.xml"/><Relationship Id="rId9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7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Case Study Project – Video Game Categories</a:t>
            </a:r>
            <a:endParaRPr lang="en-US" sz="7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1400" dirty="0"/>
              <a:t>Albert Kurbanov</a:t>
            </a: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Background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Only 23% of buyers use genre filter to find games of interest. Instead, 71% of buyers use advanced filters.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Task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Identify new genres (No more than 5, unless there is a concrete reason to do so) that will improve the users’ experience in finding new products.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Business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Focus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Improve user experience which should improve customer retention and could possibly increase the amount of sales in the future with repeat buyers.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Business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Metric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New genres, no more than 5. Future metrics would include returning customers (Account tracking), and A/B testing for time spent on website to make a purchase.</a:t>
            </a:r>
          </a:p>
          <a:p>
            <a:pPr mar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Method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Unsupervised machine learning task that needs to separate the data into a number of segments. The best choice for this task would be K-Means clustering.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61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Method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C75496E-543F-B4A5-E95F-C577C20B39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K-Means with </a:t>
            </a:r>
            <a:r>
              <a:rPr lang="en-US" dirty="0" err="1"/>
              <a:t>MinMaxScaler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50D73F1-B85B-E58E-B56A-3A8E7AC07A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K-Means with </a:t>
            </a:r>
            <a:r>
              <a:rPr lang="en-US" dirty="0" err="1"/>
              <a:t>StandardScaler</a:t>
            </a:r>
            <a:endParaRPr lang="en-US" dirty="0"/>
          </a:p>
        </p:txBody>
      </p:sp>
      <p:pic>
        <p:nvPicPr>
          <p:cNvPr id="10" name="Content Placeholder 9" descr="Chart, scatter chart&#10;&#10;Description automatically generated">
            <a:extLst>
              <a:ext uri="{FF2B5EF4-FFF2-40B4-BE49-F238E27FC236}">
                <a16:creationId xmlns:a16="http://schemas.microsoft.com/office/drawing/2014/main" id="{A295794A-7CCF-4737-918A-96A28DC88EE5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2459672"/>
            <a:ext cx="4203108" cy="35930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Content Placeholder 10" descr="Chart&#10;&#10;Description automatically generated">
            <a:extLst>
              <a:ext uri="{FF2B5EF4-FFF2-40B4-BE49-F238E27FC236}">
                <a16:creationId xmlns:a16="http://schemas.microsoft.com/office/drawing/2014/main" id="{EE7921E2-DC06-CCFC-AC0D-1F6B7433EF7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8240" y="2373981"/>
            <a:ext cx="4075289" cy="3642193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847FB2E3-7D43-2ACF-A7F3-3BB5EE2C1DEF}"/>
                  </a:ext>
                </a:extLst>
              </p14:cNvPr>
              <p14:cNvContentPartPr/>
              <p14:nvPr/>
            </p14:nvContentPartPr>
            <p14:xfrm>
              <a:off x="4632480" y="2590080"/>
              <a:ext cx="301680" cy="36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847FB2E3-7D43-2ACF-A7F3-3BB5EE2C1DE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578480" y="2482440"/>
                <a:ext cx="40932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C32C9E28-7001-D723-4178-1FF913B800B8}"/>
                  </a:ext>
                </a:extLst>
              </p14:cNvPr>
              <p14:cNvContentPartPr/>
              <p14:nvPr/>
            </p14:nvContentPartPr>
            <p14:xfrm>
              <a:off x="1416960" y="2715360"/>
              <a:ext cx="174600" cy="2772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C32C9E28-7001-D723-4178-1FF913B800B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362960" y="2607360"/>
                <a:ext cx="282240" cy="24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E61C3959-2011-1142-2A22-CDBB56668361}"/>
                  </a:ext>
                </a:extLst>
              </p14:cNvPr>
              <p14:cNvContentPartPr/>
              <p14:nvPr/>
            </p14:nvContentPartPr>
            <p14:xfrm>
              <a:off x="1538640" y="5668800"/>
              <a:ext cx="285480" cy="9180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E61C3959-2011-1142-2A22-CDBB5666836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484640" y="5561160"/>
                <a:ext cx="393120" cy="30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A7612008-F7BF-8734-339E-EDE4B493F59A}"/>
                  </a:ext>
                </a:extLst>
              </p14:cNvPr>
              <p14:cNvContentPartPr/>
              <p14:nvPr/>
            </p14:nvContentPartPr>
            <p14:xfrm>
              <a:off x="4739040" y="5559000"/>
              <a:ext cx="330840" cy="1872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A7612008-F7BF-8734-339E-EDE4B493F59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685040" y="5451000"/>
                <a:ext cx="438480" cy="234360"/>
              </a:xfrm>
              <a:prstGeom prst="rect">
                <a:avLst/>
              </a:prstGeom>
            </p:spPr>
          </p:pic>
        </mc:Fallback>
      </mc:AlternateContent>
      <p:sp>
        <p:nvSpPr>
          <p:cNvPr id="23" name="Rectangle 22">
            <a:extLst>
              <a:ext uri="{FF2B5EF4-FFF2-40B4-BE49-F238E27FC236}">
                <a16:creationId xmlns:a16="http://schemas.microsoft.com/office/drawing/2014/main" id="{ED607DA1-271C-701A-E1EE-1CA09D2167D8}"/>
              </a:ext>
            </a:extLst>
          </p:cNvPr>
          <p:cNvSpPr/>
          <p:nvPr/>
        </p:nvSpPr>
        <p:spPr>
          <a:xfrm>
            <a:off x="1021080" y="1817602"/>
            <a:ext cx="4328160" cy="42350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019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K-Means with </a:t>
            </a:r>
            <a:r>
              <a:rPr lang="en-US" dirty="0" err="1"/>
              <a:t>MinMaxScaler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Identified Multiplayer and Mature games as the most important factor for separation.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2BDD98-EBAA-2CDF-DF6D-DDFDC2A2BF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1764" y="2757487"/>
            <a:ext cx="2466975" cy="22574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C3E981E-6AB3-AB2B-ACCF-5318E96CA7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7861" y="2757487"/>
            <a:ext cx="2314575" cy="225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261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Additional findings - Developers</a:t>
            </a:r>
          </a:p>
        </p:txBody>
      </p:sp>
      <p:pic>
        <p:nvPicPr>
          <p:cNvPr id="9" name="Content Placeholder 8" descr="Chart, bar chart, histogram&#10;&#10;Description automatically generated">
            <a:extLst>
              <a:ext uri="{FF2B5EF4-FFF2-40B4-BE49-F238E27FC236}">
                <a16:creationId xmlns:a16="http://schemas.microsoft.com/office/drawing/2014/main" id="{040A1105-7087-4087-A62A-097DD27E533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684" y="1981200"/>
            <a:ext cx="5491315" cy="381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Content Placeholder 9" descr="Chart, bar chart, histogram&#10;&#10;Description automatically generated">
            <a:extLst>
              <a:ext uri="{FF2B5EF4-FFF2-40B4-BE49-F238E27FC236}">
                <a16:creationId xmlns:a16="http://schemas.microsoft.com/office/drawing/2014/main" id="{F0897B47-C685-3E05-EA91-6D556967450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9" y="1981200"/>
            <a:ext cx="5491317" cy="3810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75092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Additional findings - Games</a:t>
            </a:r>
          </a:p>
        </p:txBody>
      </p:sp>
      <p:pic>
        <p:nvPicPr>
          <p:cNvPr id="7" name="Content Placeholder 6" descr="Chart, bar chart, histogram&#10;&#10;Description automatically generated">
            <a:extLst>
              <a:ext uri="{FF2B5EF4-FFF2-40B4-BE49-F238E27FC236}">
                <a16:creationId xmlns:a16="http://schemas.microsoft.com/office/drawing/2014/main" id="{77884C3C-8247-640E-7AAD-A86FE8230D3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584" y="1981200"/>
            <a:ext cx="5581415" cy="381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Content Placeholder 7" descr="Chart, bar chart, histogram&#10;&#10;Description automatically generated">
            <a:extLst>
              <a:ext uri="{FF2B5EF4-FFF2-40B4-BE49-F238E27FC236}">
                <a16:creationId xmlns:a16="http://schemas.microsoft.com/office/drawing/2014/main" id="{8580B582-7B3B-5CE1-99B6-1285D3900D8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8" y="1981200"/>
            <a:ext cx="5581415" cy="3810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549496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dirty="0"/>
              <a:t>Percent of Positive Reviews by Multiplayer and Age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FDC3B87-C85F-93A5-C4FE-E6F0C6085E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0" y="1922206"/>
            <a:ext cx="4274208" cy="423475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C5F2E17-852C-E661-03C8-0BD63B1F8C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2394" y="1922207"/>
            <a:ext cx="4274208" cy="4234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515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Add Mature and Multiplayer genre’s to the filters.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Add top charts to website based on games and developers.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Restrict the use of blanks when entering new data into databases.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Need more data - Better quality filters can be generated if genre information and sales data was provided.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4098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Going Forward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Improve data collection technique.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8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US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Promote account creation for customers – to track sales. With enough data a recommendation engine can be created(users who bought X also bought Y).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endParaRPr lang="en-US" sz="18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Measure amount of time spent on the website (from homepage to sale) for future A/B testing and measuring whether new features play a significant role in user experience/sales.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76570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amond Grid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diamond grid presentation (widescreen).potx" id="{B2221865-AD13-4DF0-B68E-BF08E8CC5659}" vid="{BAA0C488-98B6-4F47-8E1C-5C7CD9605F73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diamond grid presentation (widescreen)</Template>
  <TotalTime>41</TotalTime>
  <Words>325</Words>
  <Application>Microsoft Office PowerPoint</Application>
  <PresentationFormat>Widescreen</PresentationFormat>
  <Paragraphs>35</Paragraphs>
  <Slides>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Diamond Grid 16x9</vt:lpstr>
      <vt:lpstr>Case Study Project – Video Game Categories</vt:lpstr>
      <vt:lpstr>Overview</vt:lpstr>
      <vt:lpstr>Method</vt:lpstr>
      <vt:lpstr>K-Means with MinMaxScaler</vt:lpstr>
      <vt:lpstr>Additional findings - Developers</vt:lpstr>
      <vt:lpstr>Additional findings - Games</vt:lpstr>
      <vt:lpstr>Percent of Positive Reviews by Multiplayer and Age</vt:lpstr>
      <vt:lpstr>Summary</vt:lpstr>
      <vt:lpstr>Going Forward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Study Project – Video Game Categories</dc:title>
  <dc:creator>Albert Kurbanov</dc:creator>
  <cp:lastModifiedBy>Albert Kurbanov</cp:lastModifiedBy>
  <cp:revision>1</cp:revision>
  <dcterms:created xsi:type="dcterms:W3CDTF">2022-09-18T20:40:58Z</dcterms:created>
  <dcterms:modified xsi:type="dcterms:W3CDTF">2022-09-18T21:22:46Z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