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74" r:id="rId4"/>
    <p:sldId id="272" r:id="rId5"/>
    <p:sldId id="276" r:id="rId6"/>
    <p:sldId id="273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54"/>
    <p:restoredTop sz="75775"/>
  </p:normalViewPr>
  <p:slideViewPr>
    <p:cSldViewPr snapToGrid="0" snapToObjects="1">
      <p:cViewPr>
        <p:scale>
          <a:sx n="73" d="100"/>
          <a:sy n="73" d="100"/>
        </p:scale>
        <p:origin x="680" y="592"/>
      </p:cViewPr>
      <p:guideLst/>
    </p:cSldViewPr>
  </p:slideViewPr>
  <p:notesTextViewPr>
    <p:cViewPr>
      <p:scale>
        <a:sx n="185" d="100"/>
        <a:sy n="18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64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31243A-B3A4-F547-B7B3-12CA4438B0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46A44-F0E9-FB44-A642-F56B66E2F1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9E99-684A-4848-AC18-DF22AACC6AD2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483AD-3F74-5A49-B136-D8D62972DD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71877-ECF0-E44D-BE63-4215013CC8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15AB6-BF4B-3944-9E42-CFCC98F8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66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A8472-4482-C946-AA49-92B9FCC08827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34B77-ABF4-2448-A921-657BB92F8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34B77-ABF4-2448-A921-657BB92F87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4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34B77-ABF4-2448-A921-657BB92F87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7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34B77-ABF4-2448-A921-657BB92F87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4404-98E6-7F40-896D-AA3A6D4601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0DED5-9099-6D42-B46D-AE8B657CDD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890449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0EF8-C88B-4848-89DC-61E42C70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C979A01-2314-0941-9B8B-661DB77A110C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7A1C3-EB87-0948-826D-0CABEAB6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3489-500D-0449-960D-D6B1A067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F420F0-2443-C342-A303-CDEDB3648BE3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C687C2-3159-9748-8F80-8A7FFC8834F2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4998CF2E-A12B-B943-A23B-7E6FEE6408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4CCC600-EA81-BD4D-815E-BC73EB1B254E}"/>
              </a:ext>
            </a:extLst>
          </p:cNvPr>
          <p:cNvSpPr txBox="1"/>
          <p:nvPr userDrawn="1"/>
        </p:nvSpPr>
        <p:spPr>
          <a:xfrm>
            <a:off x="6370983" y="407504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5844B7-B4E2-DC44-A6E4-3848674A70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584562"/>
            <a:ext cx="9144000" cy="8905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Authors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4429512-4316-FC4F-BE83-E2E9F9DA7B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199" y="65308"/>
            <a:ext cx="752860" cy="5405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EB88B9-9694-D349-9659-7ABF8F09EDEC}"/>
              </a:ext>
            </a:extLst>
          </p:cNvPr>
          <p:cNvSpPr txBox="1"/>
          <p:nvPr userDrawn="1"/>
        </p:nvSpPr>
        <p:spPr>
          <a:xfrm>
            <a:off x="697832" y="74208"/>
            <a:ext cx="274625" cy="540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68159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3200-9E36-8E45-AA37-86F2C268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22"/>
            <a:ext cx="10515600" cy="796166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3222-A28B-A54A-B7FE-4098F394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8CCF9-DCF2-984C-8668-2C8FA919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56F6960-91EC-3141-AA2A-8A719A32A9B2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F168-6398-9C40-BDBF-50A22E2F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A43A2-6C8A-664C-B57B-EEB2DC03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02932E-E23B-F443-BD05-41A5CDA5CBA1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8165BF-32F4-D440-B1B2-1CC052B9F690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6133602F-E6B7-A34A-89A7-9A3EE7EF53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4C0124D4-AD8A-2B44-A1B1-0F5A1D8C3C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199" y="65308"/>
            <a:ext cx="752860" cy="540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CCD8BB-7B05-4746-970A-80A9A83E567E}"/>
              </a:ext>
            </a:extLst>
          </p:cNvPr>
          <p:cNvSpPr txBox="1"/>
          <p:nvPr userDrawn="1"/>
        </p:nvSpPr>
        <p:spPr>
          <a:xfrm>
            <a:off x="697832" y="74208"/>
            <a:ext cx="274625" cy="540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10848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55B7-4C39-9F43-BAE1-D20AA5A0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07792-6164-5A44-9309-1099FC427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2A51-EE88-134C-A1DD-9D68E7BD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4C1BEA0-6974-0043-860B-1E048DE9F387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66F6D-E8E3-AE43-A6B7-3BF00DF2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6448-E7A8-D448-ABB2-B719683E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9E226B-0B7C-E549-8523-6F7896773F58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30F5D5-76AD-A746-9AE1-3FB588A2A73D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A1979BB6-1B7C-CD41-942D-200A640AEF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05F3F1F3-2526-0B42-A611-A8DBC85294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199" y="65308"/>
            <a:ext cx="752860" cy="540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FE8D1D-9A25-7041-A8B7-E34E50D74529}"/>
              </a:ext>
            </a:extLst>
          </p:cNvPr>
          <p:cNvSpPr txBox="1"/>
          <p:nvPr userDrawn="1"/>
        </p:nvSpPr>
        <p:spPr>
          <a:xfrm>
            <a:off x="697832" y="74208"/>
            <a:ext cx="274625" cy="540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27940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E5D5-D4DE-7341-911C-521B940F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22"/>
            <a:ext cx="10515600" cy="796166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F780-2457-7D43-A8AB-8D585E43F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CF6D5-F837-484C-99BC-B7C74D3EB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A12E-D0D1-734C-9922-6588629A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E36C903-02F3-D740-96EC-28CDEE2DA609}" type="datetime4">
              <a:rPr lang="en-US" smtClean="0"/>
              <a:t>March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70E5-6CF3-4B44-97F4-E098E8F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10DF4-2B1A-BD4E-8381-7847D5EC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7172A5-EDB0-1B48-959A-D0225D8DDD84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4DB339-F1BD-624D-BC78-53C0D1A829EA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60373A5D-6E50-5747-8AA3-D2167CE274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13351D4-B3E1-394D-A9AF-AC7CA58269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199" y="65308"/>
            <a:ext cx="752860" cy="5405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8BCEA6-F9B6-D648-9CF7-5629A6334032}"/>
              </a:ext>
            </a:extLst>
          </p:cNvPr>
          <p:cNvSpPr txBox="1"/>
          <p:nvPr userDrawn="1"/>
        </p:nvSpPr>
        <p:spPr>
          <a:xfrm>
            <a:off x="697832" y="74208"/>
            <a:ext cx="274625" cy="540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71051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C8B1-6B74-AF4C-A8AC-B3C8F5FC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96112"/>
            <a:ext cx="10515600" cy="795528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E3041-9ACE-AE42-9D85-19A4AAD6B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C590E-DCEC-4F4A-9F39-00B71163B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21AC8-E706-AF4D-B69A-363693953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25D23-35F0-2244-85A8-A16819E40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A5E90-2C50-2B44-92EE-F72305DE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29D68F4-A426-CD48-BCA0-FCCD59CB9E8C}" type="datetime4">
              <a:rPr lang="en-US" smtClean="0"/>
              <a:t>March 16,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D79EE-0C20-524A-B2D3-68AD7275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5F92A-EC10-334C-AD1D-50F54B99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6EB535-C6EC-4A48-B184-1F24B27FA87F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6BF020-D51B-3442-95B8-247EDA35CE40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F3E67CA1-84C4-6449-87F7-F55EDFEB47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2948EAC-4468-084A-8B96-0C5F17921F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199" y="65308"/>
            <a:ext cx="752860" cy="5405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D258E4-0691-EA42-9F16-DB359DA1A615}"/>
              </a:ext>
            </a:extLst>
          </p:cNvPr>
          <p:cNvSpPr txBox="1"/>
          <p:nvPr userDrawn="1"/>
        </p:nvSpPr>
        <p:spPr>
          <a:xfrm>
            <a:off x="697832" y="74208"/>
            <a:ext cx="274625" cy="540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30005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78CB-D655-A045-B618-CD588CA7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96112"/>
            <a:ext cx="10515600" cy="795528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F7ED0-1DA7-E745-B4D3-55033F71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65C722E-99B4-BB4B-AD75-76DCE3D19FB8}" type="datetime4">
              <a:rPr lang="en-US" smtClean="0"/>
              <a:t>March 16,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855D6-F3C4-7F42-828D-79981F3A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31097-DD9F-E341-8597-BCA86BD8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115091-E543-374D-B996-174FAF26B711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825B3E-556A-F845-954A-C08220C4FABE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BB220D2E-6FFC-5C4E-BA1C-E0B08112F2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F5A9EE85-E318-424C-8AF5-4808A2EF68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199" y="65308"/>
            <a:ext cx="752860" cy="540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E6DC22-D5BD-F24B-9E78-B5B4F4048433}"/>
              </a:ext>
            </a:extLst>
          </p:cNvPr>
          <p:cNvSpPr txBox="1"/>
          <p:nvPr userDrawn="1"/>
        </p:nvSpPr>
        <p:spPr>
          <a:xfrm>
            <a:off x="697832" y="74208"/>
            <a:ext cx="274625" cy="540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8581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0A2DC-D099-A943-BD86-1BA5BC4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41B10C9-CF39-4B49-8A61-D4122A695B4D}" type="datetime4">
              <a:rPr lang="en-US" smtClean="0"/>
              <a:t>March 16,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7D600-4F5F-6845-8D33-7F0EB4A5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A4EC3-3691-2143-AC58-31BC88C7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345247-C011-1941-8FDB-AD747EE5C021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0EE811-2D2B-4649-9250-54602F525509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2FFE88C9-8D17-0E47-8DE4-5B689F62BB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6CC18A41-6D8A-934C-8A96-798050A272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199" y="65308"/>
            <a:ext cx="752860" cy="5405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C63145-FFDC-DF47-8FEC-1F96551D270A}"/>
              </a:ext>
            </a:extLst>
          </p:cNvPr>
          <p:cNvSpPr txBox="1"/>
          <p:nvPr userDrawn="1"/>
        </p:nvSpPr>
        <p:spPr>
          <a:xfrm>
            <a:off x="697832" y="74208"/>
            <a:ext cx="274625" cy="540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12399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32CD-6398-7D4E-AC4A-D7B4CD0F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3184D-F661-4843-92CF-421C5F81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5CCB1-F959-1E40-8593-68EADF417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270BF-783A-3547-A560-3D1001CC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E1C0749-A888-704B-8BB4-BC2A36F1183B}" type="datetime4">
              <a:rPr lang="en-US" smtClean="0"/>
              <a:t>March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2339D-B67C-874F-BE22-B9924F23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F1F18-3231-B744-9F3E-E5A41657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B93773-F4F6-F545-904D-5BFAB0080CF2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CA33C-F8FB-2A42-93C9-DC77C78CC90D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1B25228F-C0C7-8F46-95DB-A6C87138D7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784E6B1F-CB49-AE4E-BB52-8C09B2D05E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199" y="65308"/>
            <a:ext cx="752860" cy="5405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A18219-8FDF-F945-8D5E-5A8F299D9908}"/>
              </a:ext>
            </a:extLst>
          </p:cNvPr>
          <p:cNvSpPr txBox="1"/>
          <p:nvPr userDrawn="1"/>
        </p:nvSpPr>
        <p:spPr>
          <a:xfrm>
            <a:off x="697832" y="74208"/>
            <a:ext cx="274625" cy="540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92066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B229-46ED-4A4B-A1F4-7DC5EF54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286F4-EE60-8548-840E-EFEC7B4D9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E758C-C4C4-DB44-849B-76CA5C45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6FB6F-762B-754D-B221-FF106C26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C744985-3758-4946-A81C-08224A001FD8}" type="datetime4">
              <a:rPr lang="en-US" smtClean="0"/>
              <a:t>March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E7D6D-9BD1-EA40-8C47-5AD3FD5D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6D03D-2D73-8A4B-9C17-95F709B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DD21C-C01D-364A-8148-AE875E61EB95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0B5FBF-CCA6-C446-81E2-D8A82E3FFBAF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9CCB7578-57D1-FF4B-9375-EABCDA83B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5FC4EF14-167D-EF47-9D15-EDFD89EEC9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199" y="65308"/>
            <a:ext cx="752860" cy="5405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EFEA45-0917-4841-95B4-84B35F2A6773}"/>
              </a:ext>
            </a:extLst>
          </p:cNvPr>
          <p:cNvSpPr txBox="1"/>
          <p:nvPr userDrawn="1"/>
        </p:nvSpPr>
        <p:spPr>
          <a:xfrm>
            <a:off x="697832" y="74208"/>
            <a:ext cx="274625" cy="540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77056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E7175B-858C-5248-AD88-9DEA96627592}"/>
              </a:ext>
            </a:extLst>
          </p:cNvPr>
          <p:cNvSpPr/>
          <p:nvPr userDrawn="1"/>
        </p:nvSpPr>
        <p:spPr>
          <a:xfrm>
            <a:off x="0" y="6441440"/>
            <a:ext cx="12192000" cy="416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801DD-23FA-2448-9F06-1AAAAC4E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112"/>
            <a:ext cx="10515600" cy="795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EF6B7-2F56-174F-BC59-59549DD78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0D40-6A09-0B4C-86BF-8B4F17CD0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2560"/>
            <a:ext cx="2743200" cy="278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F68D5F6-729E-CD48-A2F0-F475A298FECB}" type="datetime4">
              <a:rPr lang="en-US" smtClean="0"/>
              <a:t>March 16,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8812-16CB-AE4F-8087-28AC2F667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2560"/>
            <a:ext cx="4114800" cy="278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3713-E712-9A47-8472-3313E601E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2560"/>
            <a:ext cx="2743200" cy="278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78243D-0FBB-704E-BFA3-16D61309EDBE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3175C3-F91B-714D-84E8-4BEF2CF1744C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77FF1DAD-BC55-CA4A-ABDB-953EF133AC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25E07C84-8F1C-7F43-BC02-242F3B26392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9199" y="65308"/>
            <a:ext cx="752860" cy="5405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26E6CC-34CE-E142-B8F4-C542E27B062A}"/>
              </a:ext>
            </a:extLst>
          </p:cNvPr>
          <p:cNvSpPr txBox="1"/>
          <p:nvPr userDrawn="1"/>
        </p:nvSpPr>
        <p:spPr>
          <a:xfrm>
            <a:off x="697832" y="74208"/>
            <a:ext cx="274625" cy="540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8882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1747-CCF4-E74A-BAEF-4738B978E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LSE-Grillo Earthquake Detection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4CB0E-FFCC-674C-B5F4-02B5BD1C2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Team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2CAA9-422E-2041-BBA4-B0620E595A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Linhan</a:t>
            </a:r>
            <a:r>
              <a:rPr lang="en-US" altLang="zh-CN" dirty="0"/>
              <a:t> He, Albert Kong, </a:t>
            </a:r>
            <a:r>
              <a:rPr lang="en-US" dirty="0"/>
              <a:t>Zhuofei Li, </a:t>
            </a:r>
            <a:r>
              <a:rPr lang="en-US" dirty="0" err="1"/>
              <a:t>Wenlin</a:t>
            </a:r>
            <a:r>
              <a:rPr lang="en-US" dirty="0"/>
              <a:t> Irene Zheng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E4CC1-D553-5F47-913C-561B79BA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68A-61F7-E041-9ACD-149A9FAC96EC}" type="datetime4">
              <a:rPr lang="en-US" smtClean="0"/>
              <a:t>March 16, 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E5FD8E-7455-3146-8AE0-1CA7036B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D8130146-E3D4-FC4A-87EC-E0051C9C1CD2}"/>
              </a:ext>
            </a:extLst>
          </p:cNvPr>
          <p:cNvSpPr txBox="1"/>
          <p:nvPr/>
        </p:nvSpPr>
        <p:spPr>
          <a:xfrm>
            <a:off x="2024133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9FF9C1C2-14FD-4E4C-ACFD-05D38D8283D8}"/>
              </a:ext>
            </a:extLst>
          </p:cNvPr>
          <p:cNvSpPr txBox="1"/>
          <p:nvPr/>
        </p:nvSpPr>
        <p:spPr>
          <a:xfrm>
            <a:off x="5612215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10" name="TextBox 9">
            <a:hlinkClick r:id="" action="ppaction://noaction"/>
            <a:extLst>
              <a:ext uri="{FF2B5EF4-FFF2-40B4-BE49-F238E27FC236}">
                <a16:creationId xmlns:a16="http://schemas.microsoft.com/office/drawing/2014/main" id="{7D28B7FC-208C-F247-BFCD-8C5B7CCB5788}"/>
              </a:ext>
            </a:extLst>
          </p:cNvPr>
          <p:cNvSpPr txBox="1"/>
          <p:nvPr/>
        </p:nvSpPr>
        <p:spPr>
          <a:xfrm>
            <a:off x="9200297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9AEB-4EC2-C24E-8049-79060AE8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163129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26D4180-FFFC-324E-90E8-0C207B3D3D96}"/>
              </a:ext>
            </a:extLst>
          </p:cNvPr>
          <p:cNvSpPr/>
          <p:nvPr/>
        </p:nvSpPr>
        <p:spPr>
          <a:xfrm>
            <a:off x="838200" y="4567175"/>
            <a:ext cx="10515600" cy="62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2C371-A83D-3F47-9F42-C3C772A0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Framework – Dual Model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AF56-4586-C949-8FD3-F6317723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6166"/>
          </a:xfrm>
        </p:spPr>
        <p:txBody>
          <a:bodyPr anchor="ctr"/>
          <a:lstStyle/>
          <a:p>
            <a:r>
              <a:rPr lang="en-US" dirty="0"/>
              <a:t>Model 1: Determine whether there is a p-wave in the trace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9A05-3872-8242-A9C5-F3A5D025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A789-2A82-FA4E-BAD8-ADD3B9D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A135-4D8A-9A4A-904F-1F8473ED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F80B7C-FCD6-B64A-B045-72962E176FFD}"/>
              </a:ext>
            </a:extLst>
          </p:cNvPr>
          <p:cNvSpPr txBox="1">
            <a:spLocks/>
          </p:cNvSpPr>
          <p:nvPr/>
        </p:nvSpPr>
        <p:spPr>
          <a:xfrm>
            <a:off x="838200" y="3771009"/>
            <a:ext cx="10515600" cy="796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2: Determine which window is most likely to contain the p-wave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4D4DE-ABC2-1143-95F8-5609AB7DCE79}"/>
              </a:ext>
            </a:extLst>
          </p:cNvPr>
          <p:cNvSpPr/>
          <p:nvPr/>
        </p:nvSpPr>
        <p:spPr>
          <a:xfrm>
            <a:off x="838200" y="2621791"/>
            <a:ext cx="10515600" cy="6259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39B47-2B65-1D48-AE06-39D89A3E395F}"/>
              </a:ext>
            </a:extLst>
          </p:cNvPr>
          <p:cNvSpPr/>
          <p:nvPr/>
        </p:nvSpPr>
        <p:spPr>
          <a:xfrm>
            <a:off x="838200" y="4567175"/>
            <a:ext cx="1051560" cy="625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F5EAC9-CCE3-9A48-B031-D64C32E152B0}"/>
              </a:ext>
            </a:extLst>
          </p:cNvPr>
          <p:cNvSpPr/>
          <p:nvPr/>
        </p:nvSpPr>
        <p:spPr>
          <a:xfrm>
            <a:off x="5016904" y="4567175"/>
            <a:ext cx="1051560" cy="625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D552D4-E4F6-2048-B0AE-36443971F0BE}"/>
              </a:ext>
            </a:extLst>
          </p:cNvPr>
          <p:cNvSpPr/>
          <p:nvPr/>
        </p:nvSpPr>
        <p:spPr>
          <a:xfrm>
            <a:off x="2927552" y="4567175"/>
            <a:ext cx="1051560" cy="625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CFCFB9-10B5-0C45-8FF5-CF572FE9E096}"/>
              </a:ext>
            </a:extLst>
          </p:cNvPr>
          <p:cNvSpPr/>
          <p:nvPr/>
        </p:nvSpPr>
        <p:spPr>
          <a:xfrm>
            <a:off x="7106256" y="4567175"/>
            <a:ext cx="1051560" cy="625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C80081-C232-E341-8774-DA76450B5CD2}"/>
              </a:ext>
            </a:extLst>
          </p:cNvPr>
          <p:cNvSpPr/>
          <p:nvPr/>
        </p:nvSpPr>
        <p:spPr>
          <a:xfrm>
            <a:off x="9195608" y="4567175"/>
            <a:ext cx="1051560" cy="625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id="{F9A5935E-FA35-E846-9E7D-0A54CD0C1F2A}"/>
              </a:ext>
            </a:extLst>
          </p:cNvPr>
          <p:cNvSpPr txBox="1"/>
          <p:nvPr/>
        </p:nvSpPr>
        <p:spPr>
          <a:xfrm>
            <a:off x="2024133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id="{B1546B09-01E2-EF45-9C9E-3A2D30390991}"/>
              </a:ext>
            </a:extLst>
          </p:cNvPr>
          <p:cNvSpPr txBox="1"/>
          <p:nvPr/>
        </p:nvSpPr>
        <p:spPr>
          <a:xfrm>
            <a:off x="5612215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21" name="TextBox 20">
            <a:hlinkClick r:id="" action="ppaction://noaction"/>
            <a:extLst>
              <a:ext uri="{FF2B5EF4-FFF2-40B4-BE49-F238E27FC236}">
                <a16:creationId xmlns:a16="http://schemas.microsoft.com/office/drawing/2014/main" id="{94B720B0-0F32-F44D-B57E-CC2148136F38}"/>
              </a:ext>
            </a:extLst>
          </p:cNvPr>
          <p:cNvSpPr txBox="1"/>
          <p:nvPr/>
        </p:nvSpPr>
        <p:spPr>
          <a:xfrm>
            <a:off x="9200297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400025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C371-A83D-3F47-9F42-C3C772A0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AF56-4586-C949-8FD3-F6317723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Long-Term Rolling Average (50 Samples)</a:t>
            </a:r>
          </a:p>
          <a:p>
            <a:r>
              <a:rPr lang="en-US" dirty="0"/>
              <a:t>Short-Term Rolling Average (25 Samples)</a:t>
            </a:r>
          </a:p>
          <a:p>
            <a:endParaRPr lang="en-US" dirty="0"/>
          </a:p>
          <a:p>
            <a:r>
              <a:rPr lang="en-US" dirty="0"/>
              <a:t>Long-Term Rolling Variance (50 Samples)</a:t>
            </a:r>
          </a:p>
          <a:p>
            <a:r>
              <a:rPr lang="en-US" dirty="0"/>
              <a:t>Short-Term Rolling Variance (25 Samples)</a:t>
            </a:r>
          </a:p>
          <a:p>
            <a:endParaRPr lang="en-US" dirty="0"/>
          </a:p>
          <a:p>
            <a:r>
              <a:rPr lang="en-US" dirty="0"/>
              <a:t>Trace Values</a:t>
            </a:r>
          </a:p>
          <a:p>
            <a:r>
              <a:rPr lang="en-US" dirty="0"/>
              <a:t>Magnitude of Trace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9A05-3872-8242-A9C5-F3A5D025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A789-2A82-FA4E-BAD8-ADD3B9D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A135-4D8A-9A4A-904F-1F8473ED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hlinkClick r:id="rId3" action="ppaction://hlinksldjump"/>
            <a:extLst>
              <a:ext uri="{FF2B5EF4-FFF2-40B4-BE49-F238E27FC236}">
                <a16:creationId xmlns:a16="http://schemas.microsoft.com/office/drawing/2014/main" id="{F709712C-9EB6-D845-B2B9-AE35F628A079}"/>
              </a:ext>
            </a:extLst>
          </p:cNvPr>
          <p:cNvSpPr txBox="1"/>
          <p:nvPr/>
        </p:nvSpPr>
        <p:spPr>
          <a:xfrm>
            <a:off x="2024133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11" name="TextBox 10">
            <a:hlinkClick r:id="rId4" action="ppaction://hlinksldjump"/>
            <a:extLst>
              <a:ext uri="{FF2B5EF4-FFF2-40B4-BE49-F238E27FC236}">
                <a16:creationId xmlns:a16="http://schemas.microsoft.com/office/drawing/2014/main" id="{42F46290-6DCC-E541-AAE5-A65B9D3889FF}"/>
              </a:ext>
            </a:extLst>
          </p:cNvPr>
          <p:cNvSpPr txBox="1"/>
          <p:nvPr/>
        </p:nvSpPr>
        <p:spPr>
          <a:xfrm>
            <a:off x="5612215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FB92E3D3-C145-6548-8C51-F4991167C570}"/>
              </a:ext>
            </a:extLst>
          </p:cNvPr>
          <p:cNvSpPr txBox="1"/>
          <p:nvPr/>
        </p:nvSpPr>
        <p:spPr>
          <a:xfrm>
            <a:off x="9200297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74439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A03D-8067-3347-BE75-4A85E713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9191-6C29-BC41-A9CE-4BC25EDE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LSTM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Signal model to identify p-wave</a:t>
            </a:r>
          </a:p>
          <a:p>
            <a:pPr lvl="1"/>
            <a:r>
              <a:rPr lang="en-US" dirty="0"/>
              <a:t>Location model to find start point of p-wave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FF07-8B30-2045-9F04-A7C3A6C7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6B7E-8543-E844-8003-CBA6385C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84B7-8415-E344-9569-F544AB15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8EFF1C-CC0E-4CD3-A983-325C67925016}"/>
              </a:ext>
            </a:extLst>
          </p:cNvPr>
          <p:cNvGrpSpPr/>
          <p:nvPr/>
        </p:nvGrpSpPr>
        <p:grpSpPr>
          <a:xfrm>
            <a:off x="1174066" y="2632834"/>
            <a:ext cx="9843868" cy="796166"/>
            <a:chOff x="839665" y="2518117"/>
            <a:chExt cx="9843868" cy="79616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6C3DFD-E5D8-4DF5-843B-82485E291D6E}"/>
                </a:ext>
              </a:extLst>
            </p:cNvPr>
            <p:cNvSpPr/>
            <p:nvPr/>
          </p:nvSpPr>
          <p:spPr>
            <a:xfrm>
              <a:off x="839665" y="2518117"/>
              <a:ext cx="1440766" cy="7961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altLang="zh-CN" dirty="0"/>
                <a:t>Input</a:t>
              </a:r>
              <a:endParaRPr lang="zh-CN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2ACC82-896C-49E3-9DB6-C5013AC48609}"/>
                </a:ext>
              </a:extLst>
            </p:cNvPr>
            <p:cNvSpPr/>
            <p:nvPr/>
          </p:nvSpPr>
          <p:spPr>
            <a:xfrm>
              <a:off x="2941906" y="2518117"/>
              <a:ext cx="1440766" cy="7961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altLang="zh-CN" dirty="0"/>
                <a:t>CNN Model</a:t>
              </a:r>
              <a:endParaRPr lang="zh-CN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AC3506-A17D-48DA-B525-8CE1E222B081}"/>
                </a:ext>
              </a:extLst>
            </p:cNvPr>
            <p:cNvSpPr/>
            <p:nvPr/>
          </p:nvSpPr>
          <p:spPr>
            <a:xfrm>
              <a:off x="5044147" y="2518117"/>
              <a:ext cx="1440766" cy="7961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altLang="zh-CN" dirty="0"/>
                <a:t>LSTM Model</a:t>
              </a:r>
              <a:endParaRPr lang="zh-CN" alt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C007AE-2453-41F3-A96C-049D027C6D3D}"/>
                </a:ext>
              </a:extLst>
            </p:cNvPr>
            <p:cNvSpPr/>
            <p:nvPr/>
          </p:nvSpPr>
          <p:spPr>
            <a:xfrm>
              <a:off x="7146388" y="2518117"/>
              <a:ext cx="1440766" cy="7961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altLang="zh-CN" dirty="0"/>
                <a:t>Dense</a:t>
              </a:r>
              <a:endParaRPr lang="zh-CN" alt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403EA2-EF0B-4149-BA38-576566B67C50}"/>
                </a:ext>
              </a:extLst>
            </p:cNvPr>
            <p:cNvSpPr/>
            <p:nvPr/>
          </p:nvSpPr>
          <p:spPr>
            <a:xfrm>
              <a:off x="9242767" y="2518117"/>
              <a:ext cx="1440766" cy="7961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altLang="zh-CN" dirty="0"/>
                <a:t>Output</a:t>
              </a:r>
              <a:endParaRPr lang="zh-CN" alt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525A23F-D722-4204-A45F-50E3494D3848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2280431" y="2916200"/>
              <a:ext cx="6614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CB13D8D-4180-4010-92DC-2224A7C661E9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4382672" y="2916200"/>
              <a:ext cx="6614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9CCFD3C-452B-4D78-A84B-0A2934338497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6484913" y="2916200"/>
              <a:ext cx="6614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95BA911-6E4C-44FB-8539-76601B48FF9C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8587154" y="2916200"/>
              <a:ext cx="6556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hlinkClick r:id="rId3" action="ppaction://hlinksldjump"/>
            <a:extLst>
              <a:ext uri="{FF2B5EF4-FFF2-40B4-BE49-F238E27FC236}">
                <a16:creationId xmlns:a16="http://schemas.microsoft.com/office/drawing/2014/main" id="{2225144F-BCF5-D343-ABA1-5F6B7A0961EE}"/>
              </a:ext>
            </a:extLst>
          </p:cNvPr>
          <p:cNvSpPr txBox="1"/>
          <p:nvPr/>
        </p:nvSpPr>
        <p:spPr>
          <a:xfrm>
            <a:off x="2024133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23" name="TextBox 22">
            <a:hlinkClick r:id="rId4" action="ppaction://hlinksldjump"/>
            <a:extLst>
              <a:ext uri="{FF2B5EF4-FFF2-40B4-BE49-F238E27FC236}">
                <a16:creationId xmlns:a16="http://schemas.microsoft.com/office/drawing/2014/main" id="{E1FC1276-7079-2B47-B39A-ADE5628642FC}"/>
              </a:ext>
            </a:extLst>
          </p:cNvPr>
          <p:cNvSpPr txBox="1"/>
          <p:nvPr/>
        </p:nvSpPr>
        <p:spPr>
          <a:xfrm>
            <a:off x="5612215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25" name="TextBox 24">
            <a:hlinkClick r:id="" action="ppaction://noaction"/>
            <a:extLst>
              <a:ext uri="{FF2B5EF4-FFF2-40B4-BE49-F238E27FC236}">
                <a16:creationId xmlns:a16="http://schemas.microsoft.com/office/drawing/2014/main" id="{670706F3-AF26-CA42-99E9-19EBD90ACE4B}"/>
              </a:ext>
            </a:extLst>
          </p:cNvPr>
          <p:cNvSpPr txBox="1"/>
          <p:nvPr/>
        </p:nvSpPr>
        <p:spPr>
          <a:xfrm>
            <a:off x="9200297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378121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C371-A83D-3F47-9F42-C3C772A0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AF56-4586-C949-8FD3-F6317723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8167"/>
          </a:xfrm>
        </p:spPr>
        <p:txBody>
          <a:bodyPr anchor="ctr"/>
          <a:lstStyle/>
          <a:p>
            <a:r>
              <a:rPr lang="en-US" dirty="0"/>
              <a:t>Window Size (for Model 2)</a:t>
            </a:r>
          </a:p>
          <a:p>
            <a:r>
              <a:rPr lang="en-US" dirty="0"/>
              <a:t>Window Step Size (for Model 2)</a:t>
            </a:r>
          </a:p>
          <a:p>
            <a:endParaRPr lang="en-US" dirty="0"/>
          </a:p>
          <a:p>
            <a:r>
              <a:rPr lang="en-US" dirty="0"/>
              <a:t>Probability Threshold for Model 1 (S-Prob) – Used in Detector Script</a:t>
            </a:r>
          </a:p>
          <a:p>
            <a:r>
              <a:rPr lang="en-US" dirty="0"/>
              <a:t>Probability Threshold for Model 2 (P-Prob) – Used in Detector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9A05-3872-8242-A9C5-F3A5D025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A789-2A82-FA4E-BAD8-ADD3B9D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A135-4D8A-9A4A-904F-1F8473ED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>
            <a:hlinkClick r:id="rId3" action="ppaction://hlinksldjump"/>
            <a:extLst>
              <a:ext uri="{FF2B5EF4-FFF2-40B4-BE49-F238E27FC236}">
                <a16:creationId xmlns:a16="http://schemas.microsoft.com/office/drawing/2014/main" id="{AEA15E97-C29C-3442-AE46-99DDF27F1C01}"/>
              </a:ext>
            </a:extLst>
          </p:cNvPr>
          <p:cNvSpPr txBox="1"/>
          <p:nvPr/>
        </p:nvSpPr>
        <p:spPr>
          <a:xfrm>
            <a:off x="2024133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11" name="TextBox 10">
            <a:hlinkClick r:id="rId4" action="ppaction://hlinksldjump"/>
            <a:extLst>
              <a:ext uri="{FF2B5EF4-FFF2-40B4-BE49-F238E27FC236}">
                <a16:creationId xmlns:a16="http://schemas.microsoft.com/office/drawing/2014/main" id="{2C0A7E9F-9FE6-C345-B064-A7C513F0379C}"/>
              </a:ext>
            </a:extLst>
          </p:cNvPr>
          <p:cNvSpPr txBox="1"/>
          <p:nvPr/>
        </p:nvSpPr>
        <p:spPr>
          <a:xfrm>
            <a:off x="5612215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8F640849-5AF4-DB4C-8C47-E0B263A92AB3}"/>
              </a:ext>
            </a:extLst>
          </p:cNvPr>
          <p:cNvSpPr txBox="1"/>
          <p:nvPr/>
        </p:nvSpPr>
        <p:spPr>
          <a:xfrm>
            <a:off x="9200297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286532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A03D-8067-3347-BE75-4A85E713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FF07-8B30-2045-9F04-A7C3A6C7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6B7E-8543-E844-8003-CBA6385C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84B7-8415-E344-9569-F544AB15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8D83EAD-339F-0B44-AB7E-0E5D09AA5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953000" y="595020"/>
            <a:ext cx="6801551" cy="5667959"/>
          </a:xfr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DDD028B-9635-5F44-AEF5-971F36256819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4800600" cy="3368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Limit Window Size to be no more than 2x acceptable error (0.5 sec)</a:t>
            </a:r>
          </a:p>
          <a:p>
            <a:endParaRPr lang="en-US" sz="2000" dirty="0"/>
          </a:p>
          <a:p>
            <a:r>
              <a:rPr lang="en-US" sz="2000" dirty="0"/>
              <a:t>Maximize Sample F1-Score based on varying P-Prob and S-Prob</a:t>
            </a:r>
          </a:p>
          <a:p>
            <a:endParaRPr lang="en-US" sz="2000" dirty="0"/>
          </a:p>
        </p:txBody>
      </p:sp>
      <p:sp>
        <p:nvSpPr>
          <p:cNvPr id="19" name="TextBox 18">
            <a:hlinkClick r:id="rId3" action="ppaction://hlinksldjump"/>
            <a:extLst>
              <a:ext uri="{FF2B5EF4-FFF2-40B4-BE49-F238E27FC236}">
                <a16:creationId xmlns:a16="http://schemas.microsoft.com/office/drawing/2014/main" id="{0E4E8683-7544-9241-8FEF-E52D6AA42698}"/>
              </a:ext>
            </a:extLst>
          </p:cNvPr>
          <p:cNvSpPr txBox="1"/>
          <p:nvPr/>
        </p:nvSpPr>
        <p:spPr>
          <a:xfrm>
            <a:off x="2024133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20" name="TextBox 19">
            <a:hlinkClick r:id="rId4" action="ppaction://hlinksldjump"/>
            <a:extLst>
              <a:ext uri="{FF2B5EF4-FFF2-40B4-BE49-F238E27FC236}">
                <a16:creationId xmlns:a16="http://schemas.microsoft.com/office/drawing/2014/main" id="{72C0012A-AD9D-1F4E-A98E-F711391EA7F7}"/>
              </a:ext>
            </a:extLst>
          </p:cNvPr>
          <p:cNvSpPr txBox="1"/>
          <p:nvPr/>
        </p:nvSpPr>
        <p:spPr>
          <a:xfrm>
            <a:off x="5612215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21" name="TextBox 20">
            <a:hlinkClick r:id="" action="ppaction://noaction"/>
            <a:extLst>
              <a:ext uri="{FF2B5EF4-FFF2-40B4-BE49-F238E27FC236}">
                <a16:creationId xmlns:a16="http://schemas.microsoft.com/office/drawing/2014/main" id="{05C8B908-0DF2-7F46-8F38-460C8BAD5368}"/>
              </a:ext>
            </a:extLst>
          </p:cNvPr>
          <p:cNvSpPr txBox="1"/>
          <p:nvPr/>
        </p:nvSpPr>
        <p:spPr>
          <a:xfrm>
            <a:off x="9200297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10666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1747-CCF4-E74A-BAEF-4738B978E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E4CC1-D553-5F47-913C-561B79BA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68A-61F7-E041-9ACD-149A9FAC96EC}" type="datetime4">
              <a:rPr lang="en-US" smtClean="0"/>
              <a:t>March 16, 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E5FD8E-7455-3146-8AE0-1CA7036B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9AEB-4EC2-C24E-8049-79060AE8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15" name="TextBox 14">
            <a:hlinkClick r:id="rId2" action="ppaction://hlinksldjump"/>
            <a:extLst>
              <a:ext uri="{FF2B5EF4-FFF2-40B4-BE49-F238E27FC236}">
                <a16:creationId xmlns:a16="http://schemas.microsoft.com/office/drawing/2014/main" id="{EE284B20-F45E-B242-B312-5FC8F8BCEE69}"/>
              </a:ext>
            </a:extLst>
          </p:cNvPr>
          <p:cNvSpPr txBox="1"/>
          <p:nvPr/>
        </p:nvSpPr>
        <p:spPr>
          <a:xfrm>
            <a:off x="2024133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6303F5F1-A81B-9D4C-9676-72D75E37A711}"/>
              </a:ext>
            </a:extLst>
          </p:cNvPr>
          <p:cNvSpPr txBox="1"/>
          <p:nvPr/>
        </p:nvSpPr>
        <p:spPr>
          <a:xfrm>
            <a:off x="5612215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17" name="TextBox 16">
            <a:hlinkClick r:id="" action="ppaction://noaction"/>
            <a:extLst>
              <a:ext uri="{FF2B5EF4-FFF2-40B4-BE49-F238E27FC236}">
                <a16:creationId xmlns:a16="http://schemas.microsoft.com/office/drawing/2014/main" id="{E438EFE7-E4BC-1B4C-9B3E-ABA70BE8BCC7}"/>
              </a:ext>
            </a:extLst>
          </p:cNvPr>
          <p:cNvSpPr txBox="1"/>
          <p:nvPr/>
        </p:nvSpPr>
        <p:spPr>
          <a:xfrm>
            <a:off x="9200297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96661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LSE Presentations" id="{734CEAE4-0195-184E-9EC5-5AFE9B46A714}" vid="{C031A1DD-C053-FC4E-9BEE-EC0C46D920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254</Words>
  <Application>Microsoft Macintosh PowerPoint</Application>
  <PresentationFormat>Widescreen</PresentationFormat>
  <Paragraphs>84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Tahoma</vt:lpstr>
      <vt:lpstr>Office Theme</vt:lpstr>
      <vt:lpstr>LSE-Grillo Earthquake Detection Challenge</vt:lpstr>
      <vt:lpstr>General Framework – Dual Model Approach</vt:lpstr>
      <vt:lpstr>Features Considered</vt:lpstr>
      <vt:lpstr>Models Considered</vt:lpstr>
      <vt:lpstr>Tuning Parameters</vt:lpstr>
      <vt:lpstr>Optimizing Model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 Getis-Ord Gi Statistics</dc:title>
  <dc:creator>Albert Kong</dc:creator>
  <cp:lastModifiedBy>Kong,AL (pgt)</cp:lastModifiedBy>
  <cp:revision>73</cp:revision>
  <dcterms:created xsi:type="dcterms:W3CDTF">2021-11-19T13:08:44Z</dcterms:created>
  <dcterms:modified xsi:type="dcterms:W3CDTF">2022-03-16T12:35:19Z</dcterms:modified>
</cp:coreProperties>
</file>