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62" r:id="rId4"/>
    <p:sldId id="263" r:id="rId5"/>
    <p:sldId id="269" r:id="rId6"/>
    <p:sldId id="308" r:id="rId7"/>
    <p:sldId id="275" r:id="rId8"/>
    <p:sldId id="274" r:id="rId9"/>
    <p:sldId id="284" r:id="rId10"/>
    <p:sldId id="279" r:id="rId11"/>
    <p:sldId id="281" r:id="rId12"/>
    <p:sldId id="294" r:id="rId13"/>
    <p:sldId id="302" r:id="rId14"/>
    <p:sldId id="298" r:id="rId15"/>
    <p:sldId id="283" r:id="rId16"/>
    <p:sldId id="299" r:id="rId17"/>
    <p:sldId id="286" r:id="rId18"/>
    <p:sldId id="287" r:id="rId19"/>
    <p:sldId id="303" r:id="rId20"/>
    <p:sldId id="304" r:id="rId21"/>
    <p:sldId id="306" r:id="rId22"/>
    <p:sldId id="285" r:id="rId23"/>
    <p:sldId id="310" r:id="rId24"/>
    <p:sldId id="307" r:id="rId25"/>
    <p:sldId id="311" r:id="rId26"/>
    <p:sldId id="272" r:id="rId27"/>
    <p:sldId id="273" r:id="rId28"/>
    <p:sldId id="291" r:id="rId29"/>
    <p:sldId id="292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>
      <p:cViewPr varScale="1">
        <p:scale>
          <a:sx n="88" d="100"/>
          <a:sy n="88" d="100"/>
        </p:scale>
        <p:origin x="656" y="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20-10-2019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20-10-2019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20-10-2019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Chapter 2 </a:t>
            </a:r>
            <a:br>
              <a:rPr lang="en" b="1" dirty="0"/>
            </a:br>
            <a:r>
              <a:rPr lang="en-IN" b="1" dirty="0"/>
              <a:t>Containerization with </a:t>
            </a:r>
            <a:r>
              <a:rPr lang="en-IN" b="1" dirty="0" err="1"/>
              <a:t>Docker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In </a:t>
            </a:r>
            <a:r>
              <a:rPr lang="en-IN" sz="2400" dirty="0" err="1"/>
              <a:t>Docker</a:t>
            </a:r>
            <a:r>
              <a:rPr lang="en-IN" sz="2400" dirty="0"/>
              <a:t>, everything is based on Images</a:t>
            </a:r>
          </a:p>
          <a:p>
            <a:r>
              <a:rPr lang="en-IN" sz="2400" dirty="0"/>
              <a:t>An </a:t>
            </a:r>
            <a:r>
              <a:rPr lang="en-IN" sz="2400" i="1" dirty="0"/>
              <a:t>image</a:t>
            </a:r>
            <a:r>
              <a:rPr lang="en-IN" sz="2400" dirty="0"/>
              <a:t> is a read-only template with instructions for creating a </a:t>
            </a:r>
            <a:r>
              <a:rPr lang="en-IN" sz="2400" dirty="0" err="1"/>
              <a:t>Docker</a:t>
            </a:r>
            <a:r>
              <a:rPr lang="en-IN" sz="2400" dirty="0"/>
              <a:t> container</a:t>
            </a:r>
          </a:p>
          <a:p>
            <a:r>
              <a:rPr lang="en-IN" sz="2400" dirty="0"/>
              <a:t>Usually an image is </a:t>
            </a:r>
            <a:r>
              <a:rPr lang="en-IN" sz="2400" i="1" dirty="0"/>
              <a:t>based on </a:t>
            </a:r>
            <a:r>
              <a:rPr lang="en-IN" sz="2400" dirty="0"/>
              <a:t>another image, with some additional customization. </a:t>
            </a:r>
          </a:p>
          <a:p>
            <a:r>
              <a:rPr lang="en-IN" sz="2400" dirty="0"/>
              <a:t>For example, you may build an image which is based on the </a:t>
            </a:r>
            <a:r>
              <a:rPr lang="en-IN" sz="2400" dirty="0" err="1"/>
              <a:t>ubuntu</a:t>
            </a:r>
            <a:r>
              <a:rPr lang="en-IN" sz="2400" dirty="0"/>
              <a:t> image, but installs the Apache web server and your application, as well as the configuration details needed to make your application run.</a:t>
            </a:r>
          </a:p>
        </p:txBody>
      </p:sp>
    </p:spTree>
    <p:extLst>
      <p:ext uri="{BB962C8B-B14F-4D97-AF65-F5344CB8AC3E}">
        <p14:creationId xmlns:p14="http://schemas.microsoft.com/office/powerpoint/2010/main" val="201336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4"/>
          </a:xfrm>
        </p:spPr>
        <p:txBody>
          <a:bodyPr>
            <a:noAutofit/>
          </a:bodyPr>
          <a:lstStyle/>
          <a:p>
            <a:r>
              <a:rPr lang="en-IN" sz="2400" dirty="0"/>
              <a:t>The basic purpose of </a:t>
            </a:r>
            <a:r>
              <a:rPr lang="en-IN" sz="2400" dirty="0" err="1"/>
              <a:t>Docker</a:t>
            </a:r>
            <a:r>
              <a:rPr lang="en-IN" sz="2400" dirty="0"/>
              <a:t> is to run containers</a:t>
            </a:r>
          </a:p>
          <a:p>
            <a:r>
              <a:rPr lang="en-IN" sz="2400" dirty="0"/>
              <a:t>A container is a runnable instance of an image</a:t>
            </a:r>
          </a:p>
          <a:p>
            <a:r>
              <a:rPr lang="en-IN" sz="2400" dirty="0"/>
              <a:t>You can create, start, stop, move, or delete a container using the </a:t>
            </a:r>
            <a:r>
              <a:rPr lang="en-IN" sz="2400" dirty="0" err="1"/>
              <a:t>Docker</a:t>
            </a:r>
            <a:r>
              <a:rPr lang="en-IN" sz="2400" dirty="0"/>
              <a:t> API or CLI</a:t>
            </a:r>
          </a:p>
          <a:p>
            <a:r>
              <a:rPr lang="en-IN" sz="2400" dirty="0"/>
              <a:t>When a container is removed, any changes to its state that are not stored in persistent storage disappear</a:t>
            </a:r>
          </a:p>
          <a:p>
            <a:r>
              <a:rPr lang="en-IN" sz="2400" dirty="0"/>
              <a:t>A container is defined by its image as well as any configuration options you provide to it when you create or start it</a:t>
            </a:r>
          </a:p>
        </p:txBody>
      </p:sp>
    </p:spTree>
    <p:extLst>
      <p:ext uri="{BB962C8B-B14F-4D97-AF65-F5344CB8AC3E}">
        <p14:creationId xmlns:p14="http://schemas.microsoft.com/office/powerpoint/2010/main" val="260940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Lab 2 – Run Container Using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FC2C-5A54-48C6-9405-943E66D0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IN" dirty="0"/>
              <a:t>Run Container using “</a:t>
            </a:r>
            <a:r>
              <a:rPr lang="en-IN" dirty="0" err="1"/>
              <a:t>nginx</a:t>
            </a:r>
            <a:r>
              <a:rPr lang="en-IN" dirty="0"/>
              <a:t>” Image</a:t>
            </a:r>
          </a:p>
          <a:p>
            <a:r>
              <a:rPr lang="en-IN" dirty="0"/>
              <a:t>View Output on Browser</a:t>
            </a:r>
          </a:p>
          <a:p>
            <a:r>
              <a:rPr lang="en-IN" dirty="0"/>
              <a:t>Uses Port forwarding</a:t>
            </a:r>
          </a:p>
        </p:txBody>
      </p:sp>
    </p:spTree>
    <p:extLst>
      <p:ext uri="{BB962C8B-B14F-4D97-AF65-F5344CB8AC3E}">
        <p14:creationId xmlns:p14="http://schemas.microsoft.com/office/powerpoint/2010/main" val="249949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3 – </a:t>
            </a:r>
            <a:r>
              <a:rPr lang="en-IN" dirty="0" err="1"/>
              <a:t>Portainer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1055-03B7-4FFA-8514-E6C5B32D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IN" dirty="0"/>
              <a:t>UI for Managing Docker</a:t>
            </a:r>
          </a:p>
          <a:p>
            <a:r>
              <a:rPr lang="en-IN" dirty="0"/>
              <a:t>Runs on 1 Container</a:t>
            </a:r>
          </a:p>
          <a:p>
            <a:r>
              <a:rPr lang="en-IN" dirty="0"/>
              <a:t>Uses Persistent Storage (Volume)</a:t>
            </a:r>
          </a:p>
          <a:p>
            <a:r>
              <a:rPr lang="en-IN" dirty="0"/>
              <a:t>Multi Tier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6889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text document that contains all the commands, in order, a user could call on the command line to assemble an image</a:t>
            </a:r>
          </a:p>
          <a:p>
            <a:r>
              <a:rPr lang="en-IN" sz="2800" dirty="0"/>
              <a:t>Build instructions to build the image</a:t>
            </a:r>
          </a:p>
          <a:p>
            <a:r>
              <a:rPr lang="en-IN" sz="2800" dirty="0"/>
              <a:t>Usually </a:t>
            </a:r>
            <a:r>
              <a:rPr lang="en-IN" sz="2800" dirty="0" err="1"/>
              <a:t>dockerfile</a:t>
            </a:r>
            <a:r>
              <a:rPr lang="en-IN" sz="2800" dirty="0"/>
              <a:t> is called </a:t>
            </a:r>
            <a:r>
              <a:rPr lang="en-IN" sz="2800" b="1" u="sng" dirty="0" err="1"/>
              <a:t>Dockerfile</a:t>
            </a:r>
            <a:endParaRPr lang="en-IN" sz="2800" b="1" u="sng" dirty="0"/>
          </a:p>
          <a:p>
            <a:r>
              <a:rPr lang="en-IN" sz="2800" dirty="0"/>
              <a:t>Located in root of context</a:t>
            </a:r>
          </a:p>
          <a:p>
            <a:pPr lvl="1"/>
            <a:r>
              <a:rPr lang="en-IN" sz="2400" dirty="0" err="1"/>
              <a:t>docker</a:t>
            </a:r>
            <a:r>
              <a:rPr lang="en-IN" sz="2400" dirty="0"/>
              <a:t> build -f /path/to/a/</a:t>
            </a:r>
            <a:r>
              <a:rPr lang="en-IN" sz="2400" dirty="0" err="1"/>
              <a:t>Dockerfile</a:t>
            </a:r>
            <a:r>
              <a:rPr lang="en-IN" sz="2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4111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Dockerfile</a:t>
            </a:r>
            <a:r>
              <a:rPr lang="en-IN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787208" cy="3394472"/>
          </a:xfrm>
        </p:spPr>
        <p:txBody>
          <a:bodyPr>
            <a:normAutofit/>
          </a:bodyPr>
          <a:lstStyle/>
          <a:p>
            <a:r>
              <a:rPr lang="en-IN" sz="2800" dirty="0"/>
              <a:t>A </a:t>
            </a:r>
            <a:r>
              <a:rPr lang="en-IN" sz="2800" dirty="0" err="1"/>
              <a:t>Dockerfile</a:t>
            </a:r>
            <a:r>
              <a:rPr lang="en-IN" sz="2800" dirty="0"/>
              <a:t> must start with a </a:t>
            </a:r>
            <a:r>
              <a:rPr lang="en-IN" sz="2800" b="1" dirty="0"/>
              <a:t>`FROM` </a:t>
            </a:r>
            <a:r>
              <a:rPr lang="en-IN" sz="2800" dirty="0"/>
              <a:t>instruction</a:t>
            </a:r>
          </a:p>
          <a:p>
            <a:r>
              <a:rPr lang="en-IN" sz="2800" dirty="0"/>
              <a:t>The </a:t>
            </a:r>
            <a:r>
              <a:rPr lang="en-IN" sz="2800" b="1" dirty="0"/>
              <a:t>FROM</a:t>
            </a:r>
            <a:r>
              <a:rPr lang="en-IN" sz="2800" dirty="0"/>
              <a:t> instruction specifies the base image from which you are building</a:t>
            </a:r>
          </a:p>
          <a:p>
            <a:r>
              <a:rPr lang="en-IN" sz="2800" dirty="0" err="1"/>
              <a:t>Docker</a:t>
            </a:r>
            <a:r>
              <a:rPr lang="en-IN" sz="2800" dirty="0"/>
              <a:t> treats lines that </a:t>
            </a:r>
            <a:r>
              <a:rPr lang="en-IN" sz="2800" i="1" dirty="0"/>
              <a:t>begin</a:t>
            </a:r>
            <a:r>
              <a:rPr lang="en-IN" sz="2800" dirty="0"/>
              <a:t> with</a:t>
            </a:r>
            <a:r>
              <a:rPr lang="en-IN" sz="2800" b="1" dirty="0"/>
              <a:t> #</a:t>
            </a:r>
            <a:r>
              <a:rPr lang="en-IN" sz="2800" dirty="0"/>
              <a:t> as a comment</a:t>
            </a:r>
          </a:p>
        </p:txBody>
      </p:sp>
    </p:spTree>
    <p:extLst>
      <p:ext uri="{BB962C8B-B14F-4D97-AF65-F5344CB8AC3E}">
        <p14:creationId xmlns:p14="http://schemas.microsoft.com/office/powerpoint/2010/main" val="358934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Lab 4 – Create an Image Using </a:t>
            </a:r>
            <a:r>
              <a:rPr lang="en-IN" sz="3600" dirty="0" err="1"/>
              <a:t>Dockerfile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A036-CF3B-4A0F-A7AC-DBE29DAE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IN" sz="2800" dirty="0"/>
              <a:t>Uses Docker “Build” Command</a:t>
            </a:r>
          </a:p>
          <a:p>
            <a:r>
              <a:rPr lang="en-IN" sz="2800" dirty="0"/>
              <a:t>Creates an Image</a:t>
            </a:r>
          </a:p>
          <a:p>
            <a:r>
              <a:rPr lang="en-IN" sz="2800" dirty="0"/>
              <a:t>Nginx Web Application</a:t>
            </a:r>
          </a:p>
          <a:p>
            <a:r>
              <a:rPr lang="en-IN" sz="2800" dirty="0"/>
              <a:t>Run Container using this Image</a:t>
            </a:r>
          </a:p>
        </p:txBody>
      </p:sp>
    </p:spTree>
    <p:extLst>
      <p:ext uri="{BB962C8B-B14F-4D97-AF65-F5344CB8AC3E}">
        <p14:creationId xmlns:p14="http://schemas.microsoft.com/office/powerpoint/2010/main" val="319987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2800" dirty="0" err="1"/>
              <a:t>Docker</a:t>
            </a:r>
            <a:r>
              <a:rPr lang="en-IN" sz="2800" dirty="0"/>
              <a:t> Hub is a cloud-based registry service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 err="1"/>
              <a:t>Docker</a:t>
            </a:r>
            <a:r>
              <a:rPr lang="en-IN" sz="2800" dirty="0"/>
              <a:t> users and partners create, test, store and distribute container images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Centralized resource for container image discovery, distribution and change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User and team collaboration and workflow automation throughout the development pipeline.</a:t>
            </a:r>
          </a:p>
        </p:txBody>
      </p:sp>
    </p:spTree>
    <p:extLst>
      <p:ext uri="{BB962C8B-B14F-4D97-AF65-F5344CB8AC3E}">
        <p14:creationId xmlns:p14="http://schemas.microsoft.com/office/powerpoint/2010/main" val="277310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Hub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2800" b="1" dirty="0"/>
              <a:t>Image Repositories </a:t>
            </a:r>
            <a:r>
              <a:rPr lang="en-IN" sz="2800" dirty="0"/>
              <a:t>- Lets you share images with co-workers, customers, or the </a:t>
            </a:r>
            <a:r>
              <a:rPr lang="en-IN" sz="2800" dirty="0" err="1"/>
              <a:t>Docker</a:t>
            </a:r>
            <a:r>
              <a:rPr lang="en-IN" sz="2800" dirty="0"/>
              <a:t> community at large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b="1" dirty="0"/>
              <a:t>Organizations </a:t>
            </a:r>
            <a:r>
              <a:rPr lang="en-IN" sz="2800" dirty="0"/>
              <a:t>- Create work groups to manage access to image repositories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b="1" dirty="0" err="1"/>
              <a:t>GitHub</a:t>
            </a:r>
            <a:r>
              <a:rPr lang="en-IN" sz="2800" b="1" dirty="0"/>
              <a:t> and </a:t>
            </a:r>
            <a:r>
              <a:rPr lang="en-IN" sz="2800" b="1" dirty="0" err="1"/>
              <a:t>Bitbucket</a:t>
            </a:r>
            <a:r>
              <a:rPr lang="en-IN" sz="2800" b="1" dirty="0"/>
              <a:t> Integration </a:t>
            </a:r>
            <a:r>
              <a:rPr lang="en-IN" sz="2800" dirty="0"/>
              <a:t>- Add the Hub and your </a:t>
            </a:r>
            <a:r>
              <a:rPr lang="en-IN" sz="2800" dirty="0" err="1"/>
              <a:t>Docker</a:t>
            </a:r>
            <a:r>
              <a:rPr lang="en-IN" sz="2800" dirty="0"/>
              <a:t> Images to your current workflows</a:t>
            </a:r>
          </a:p>
        </p:txBody>
      </p:sp>
    </p:spTree>
    <p:extLst>
      <p:ext uri="{BB962C8B-B14F-4D97-AF65-F5344CB8AC3E}">
        <p14:creationId xmlns:p14="http://schemas.microsoft.com/office/powerpoint/2010/main" val="316395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5 – Save &amp; Pull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F392-0E3B-405B-80A6-2669DDAF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2800" dirty="0"/>
              <a:t>Create a new repository in Docker Hub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Push Your Images in Docker Hub Repos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We will need these in K8 labs</a:t>
            </a:r>
          </a:p>
        </p:txBody>
      </p:sp>
    </p:spTree>
    <p:extLst>
      <p:ext uri="{BB962C8B-B14F-4D97-AF65-F5344CB8AC3E}">
        <p14:creationId xmlns:p14="http://schemas.microsoft.com/office/powerpoint/2010/main" val="33972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Overview of Docker</a:t>
            </a:r>
          </a:p>
          <a:p>
            <a:r>
              <a:rPr lang="en-IN" sz="2400" dirty="0"/>
              <a:t>Container &amp; Images</a:t>
            </a:r>
          </a:p>
          <a:p>
            <a:r>
              <a:rPr lang="en-IN" sz="2400" dirty="0" err="1"/>
              <a:t>Portainer</a:t>
            </a:r>
            <a:r>
              <a:rPr lang="en-IN" sz="2400" dirty="0"/>
              <a:t> – Docker UI</a:t>
            </a:r>
          </a:p>
          <a:p>
            <a:r>
              <a:rPr lang="en-IN" sz="2400" dirty="0" err="1"/>
              <a:t>Dockerfile</a:t>
            </a:r>
            <a:endParaRPr lang="en-IN" sz="2400" dirty="0"/>
          </a:p>
          <a:p>
            <a:r>
              <a:rPr lang="en-IN" sz="2400" dirty="0"/>
              <a:t>Docker Hub</a:t>
            </a:r>
          </a:p>
          <a:p>
            <a:r>
              <a:rPr lang="en-IN" sz="2400" dirty="0" err="1"/>
              <a:t>Dockerize</a:t>
            </a:r>
            <a:r>
              <a:rPr lang="en-IN" sz="2400" dirty="0"/>
              <a:t> a </a:t>
            </a:r>
            <a:r>
              <a:rPr lang="en-IN" sz="2400" dirty="0" err="1"/>
              <a:t>.Net</a:t>
            </a:r>
            <a:r>
              <a:rPr lang="en-IN" sz="2400" dirty="0"/>
              <a:t> App</a:t>
            </a:r>
          </a:p>
          <a:p>
            <a:r>
              <a:rPr lang="en-IN" sz="2400" dirty="0"/>
              <a:t>Docker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6 – </a:t>
            </a:r>
            <a:r>
              <a:rPr lang="en-IN" dirty="0" err="1"/>
              <a:t>Dockerize</a:t>
            </a:r>
            <a:r>
              <a:rPr lang="en-IN" dirty="0"/>
              <a:t> </a:t>
            </a:r>
            <a:r>
              <a:rPr lang="en-IN" dirty="0" err="1"/>
              <a:t>.Net</a:t>
            </a:r>
            <a:r>
              <a:rPr lang="en-IN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D53A-F6A0-4F31-86CA-471BDC38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2800" dirty="0"/>
              <a:t>Write </a:t>
            </a:r>
            <a:r>
              <a:rPr lang="en-IN" sz="2800" dirty="0" err="1"/>
              <a:t>Dockerfile</a:t>
            </a:r>
            <a:r>
              <a:rPr lang="en-IN" sz="2800" dirty="0"/>
              <a:t> for a </a:t>
            </a:r>
            <a:r>
              <a:rPr lang="en-IN" sz="2800" dirty="0" err="1"/>
              <a:t>.Net</a:t>
            </a:r>
            <a:r>
              <a:rPr lang="en-IN" sz="2800" dirty="0"/>
              <a:t> &amp; Angular app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Create Image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Run Container using this Image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800" dirty="0"/>
              <a:t>Save Image in Docker Hub</a:t>
            </a:r>
          </a:p>
        </p:txBody>
      </p:sp>
    </p:spTree>
    <p:extLst>
      <p:ext uri="{BB962C8B-B14F-4D97-AF65-F5344CB8AC3E}">
        <p14:creationId xmlns:p14="http://schemas.microsoft.com/office/powerpoint/2010/main" val="248776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Group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dirty="0"/>
              <a:t>Update </a:t>
            </a:r>
            <a:r>
              <a:rPr lang="en-IN" dirty="0" err="1"/>
              <a:t>.Net</a:t>
            </a:r>
            <a:r>
              <a:rPr lang="en-IN" dirty="0"/>
              <a:t> Output (Change Text to Your Team Name on Browser Output)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Share Image on Docker Hub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Only One Image Per Group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Run Container Locally to Show Output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93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/>
              <a:t>Docker Volumes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Related image">
            <a:extLst>
              <a:ext uri="{FF2B5EF4-FFF2-40B4-BE49-F238E27FC236}">
                <a16:creationId xmlns:a16="http://schemas.microsoft.com/office/drawing/2014/main" id="{3DD89CA6-FBA7-45D8-B54F-F196D92B1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68EC1-A9D6-4070-9877-68CF21D2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004" y="1203598"/>
            <a:ext cx="4381500" cy="21145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BEF78A-0544-4F9C-8811-A4A7663D0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00151"/>
            <a:ext cx="4616896" cy="339447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Volumes work on both Linux and Windows containers.</a:t>
            </a:r>
          </a:p>
          <a:p>
            <a:r>
              <a:rPr lang="en-IN" dirty="0"/>
              <a:t>Volumes can be more safely shared among multiple containers.</a:t>
            </a:r>
          </a:p>
          <a:p>
            <a:r>
              <a:rPr lang="en-IN" dirty="0"/>
              <a:t>Volume drivers let you store volumes on remote hosts or cloud providers, to encrypt the contents of volumes, or to add other functionality.</a:t>
            </a:r>
          </a:p>
          <a:p>
            <a:r>
              <a:rPr lang="en-IN" dirty="0"/>
              <a:t>New volumes can have their content pre-populated by a container.</a:t>
            </a:r>
          </a:p>
          <a:p>
            <a:r>
              <a:rPr lang="en-IN" dirty="0"/>
              <a:t>Volumes are completely managed by Docker</a:t>
            </a:r>
          </a:p>
        </p:txBody>
      </p:sp>
    </p:spTree>
    <p:extLst>
      <p:ext uri="{BB962C8B-B14F-4D97-AF65-F5344CB8AC3E}">
        <p14:creationId xmlns:p14="http://schemas.microsoft.com/office/powerpoint/2010/main" val="2977985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/>
              <a:t>Containers as a Service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843558"/>
            <a:ext cx="9036496" cy="336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81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6660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Containers Security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E600CA-9DFF-463B-983F-57132B82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80" y="637446"/>
            <a:ext cx="7884068" cy="45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/>
              <a:t>Docker Secrets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Related image">
            <a:extLst>
              <a:ext uri="{FF2B5EF4-FFF2-40B4-BE49-F238E27FC236}">
                <a16:creationId xmlns:a16="http://schemas.microsoft.com/office/drawing/2014/main" id="{3DD89CA6-FBA7-45D8-B54F-F196D92B1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BEF78A-0544-4F9C-8811-A4A7663D0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00151"/>
            <a:ext cx="8856984" cy="339447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Use secrets to manage any sensitive data which a container needs at runtime</a:t>
            </a:r>
          </a:p>
          <a:p>
            <a:r>
              <a:rPr lang="en-IN" dirty="0"/>
              <a:t>Docker secrets are only available to swarm services, not to standalone containers</a:t>
            </a:r>
          </a:p>
          <a:p>
            <a:r>
              <a:rPr lang="en-IN" dirty="0"/>
              <a:t>Secrets are encrypted during transit and at rest in a Docker swarm</a:t>
            </a:r>
          </a:p>
          <a:p>
            <a:r>
              <a:rPr lang="en-IN" dirty="0"/>
              <a:t>Use secrets to provide a layer of abstraction between the container and a set of credentials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67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Consistency</a:t>
            </a:r>
          </a:p>
          <a:p>
            <a:pPr lvl="1"/>
            <a:r>
              <a:rPr lang="en-IN" dirty="0"/>
              <a:t>Write once, deploy anywhere</a:t>
            </a:r>
          </a:p>
          <a:p>
            <a:r>
              <a:rPr lang="en-IN" dirty="0"/>
              <a:t>A complete platform</a:t>
            </a:r>
          </a:p>
          <a:p>
            <a:pPr lvl="1"/>
            <a:r>
              <a:rPr lang="en-IN" dirty="0"/>
              <a:t>Manage entire lifecycle</a:t>
            </a:r>
          </a:p>
          <a:p>
            <a:pPr lvl="1"/>
            <a:r>
              <a:rPr lang="en-IN" dirty="0"/>
              <a:t>Base engine for containers</a:t>
            </a:r>
          </a:p>
          <a:p>
            <a:pPr lvl="1"/>
            <a:r>
              <a:rPr lang="en-IN" dirty="0"/>
              <a:t>Registry for image management</a:t>
            </a:r>
          </a:p>
          <a:p>
            <a:pPr lvl="1"/>
            <a:r>
              <a:rPr lang="en-IN" dirty="0"/>
              <a:t>Compose for orchestration</a:t>
            </a:r>
          </a:p>
          <a:p>
            <a:pPr lvl="1"/>
            <a:r>
              <a:rPr lang="en-IN" dirty="0"/>
              <a:t>Swarm for clustering</a:t>
            </a:r>
          </a:p>
          <a:p>
            <a:pPr lvl="1"/>
            <a:r>
              <a:rPr lang="en-IN" dirty="0"/>
              <a:t>Machine for provisioning</a:t>
            </a:r>
          </a:p>
        </p:txBody>
      </p:sp>
    </p:spTree>
    <p:extLst>
      <p:ext uri="{BB962C8B-B14F-4D97-AF65-F5344CB8AC3E}">
        <p14:creationId xmlns:p14="http://schemas.microsoft.com/office/powerpoint/2010/main" val="273035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of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Distributed Applications</a:t>
            </a:r>
          </a:p>
          <a:p>
            <a:r>
              <a:rPr lang="en-IN" dirty="0" err="1"/>
              <a:t>Microservices</a:t>
            </a:r>
            <a:endParaRPr lang="en-IN" dirty="0"/>
          </a:p>
          <a:p>
            <a:r>
              <a:rPr lang="en-IN" dirty="0"/>
              <a:t>Continuous Integration</a:t>
            </a:r>
          </a:p>
          <a:p>
            <a:r>
              <a:rPr lang="en-IN" dirty="0"/>
              <a:t>Continuous Deployment</a:t>
            </a:r>
          </a:p>
          <a:p>
            <a:r>
              <a:rPr lang="en-IN" dirty="0"/>
              <a:t>Setting up Development Environment</a:t>
            </a:r>
          </a:p>
          <a:p>
            <a:r>
              <a:rPr lang="en-IN" dirty="0"/>
              <a:t>Build, Ship and Run Any App, Anywhere</a:t>
            </a:r>
          </a:p>
        </p:txBody>
      </p:sp>
    </p:spTree>
    <p:extLst>
      <p:ext uri="{BB962C8B-B14F-4D97-AF65-F5344CB8AC3E}">
        <p14:creationId xmlns:p14="http://schemas.microsoft.com/office/powerpoint/2010/main" val="51422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Containers should be immutable</a:t>
            </a:r>
          </a:p>
          <a:p>
            <a:r>
              <a:rPr lang="en-IN" sz="2800" dirty="0"/>
              <a:t>Containers should be ephemeral</a:t>
            </a:r>
          </a:p>
          <a:p>
            <a:r>
              <a:rPr lang="en-IN" sz="2800" dirty="0"/>
              <a:t>Containers should be lightweight</a:t>
            </a:r>
          </a:p>
          <a:p>
            <a:r>
              <a:rPr lang="en-IN" sz="2800" dirty="0"/>
              <a:t>One container, One responsibility, One process</a:t>
            </a:r>
          </a:p>
          <a:p>
            <a:r>
              <a:rPr lang="en-IN" sz="2800" dirty="0"/>
              <a:t>Store share data in volumes, not in containers</a:t>
            </a:r>
          </a:p>
          <a:p>
            <a:r>
              <a:rPr lang="en-IN" sz="2800" dirty="0"/>
              <a:t>Don’t store credentials in the image</a:t>
            </a:r>
          </a:p>
          <a:p>
            <a:r>
              <a:rPr lang="en-IN" sz="2800" dirty="0"/>
              <a:t>Keep your images small</a:t>
            </a:r>
          </a:p>
          <a:p>
            <a:r>
              <a:rPr lang="en-IN" sz="2800" dirty="0"/>
              <a:t>Use tags to reference specific versions of your images</a:t>
            </a:r>
          </a:p>
          <a:p>
            <a:r>
              <a:rPr lang="en-IN" sz="2800" dirty="0"/>
              <a:t>Store data using volumes</a:t>
            </a:r>
          </a:p>
        </p:txBody>
      </p:sp>
    </p:spTree>
    <p:extLst>
      <p:ext uri="{BB962C8B-B14F-4D97-AF65-F5344CB8AC3E}">
        <p14:creationId xmlns:p14="http://schemas.microsoft.com/office/powerpoint/2010/main" val="3285889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3600" dirty="0"/>
              <a:t>This concludes Chapter 2 </a:t>
            </a:r>
            <a:br>
              <a:rPr lang="en-IN" sz="3600" dirty="0"/>
            </a:br>
            <a:r>
              <a:rPr lang="en-IN" sz="3600" dirty="0"/>
              <a:t>Containerization with Docker</a:t>
            </a:r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Evolving Workloads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4052"/>
            <a:ext cx="7128792" cy="400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49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Requirements to Fill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5552"/>
            <a:ext cx="8775444" cy="379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3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Docker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88843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b="1" dirty="0" err="1"/>
              <a:t>Docker</a:t>
            </a:r>
            <a:r>
              <a:rPr lang="en-IN" dirty="0"/>
              <a:t> is an open platform for developers and </a:t>
            </a:r>
            <a:r>
              <a:rPr lang="en-IN" dirty="0" err="1"/>
              <a:t>sysadmins</a:t>
            </a:r>
            <a:r>
              <a:rPr lang="en-IN" dirty="0"/>
              <a:t> to build, ship, and run distributed applications, whether on laptops, data centre VMs, or the cloud.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dirty="0" err="1"/>
              <a:t>Docker</a:t>
            </a:r>
            <a:r>
              <a:rPr lang="en-IN" dirty="0"/>
              <a:t> is a technology to package an application and all its dependencies into a single, easily transportable container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Fixes the traditional “But it works on my machine” problem</a:t>
            </a:r>
          </a:p>
        </p:txBody>
      </p:sp>
    </p:spTree>
    <p:extLst>
      <p:ext uri="{BB962C8B-B14F-4D97-AF65-F5344CB8AC3E}">
        <p14:creationId xmlns:p14="http://schemas.microsoft.com/office/powerpoint/2010/main" val="70158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by the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03EF9-904A-40BB-928A-9B8732A7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719"/>
            <a:ext cx="9144000" cy="38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Architecture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Docker Architectur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355726"/>
            <a:ext cx="61626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7976" y="843558"/>
            <a:ext cx="8584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err="1"/>
              <a:t>Docker</a:t>
            </a:r>
            <a:r>
              <a:rPr lang="en-IN" sz="1600" dirty="0"/>
              <a:t> uses a client-server architecture.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 </a:t>
            </a:r>
            <a:r>
              <a:rPr lang="en-IN" sz="1600" i="1" dirty="0"/>
              <a:t>client </a:t>
            </a:r>
            <a:r>
              <a:rPr lang="en-IN" sz="1600" dirty="0"/>
              <a:t>talks to the </a:t>
            </a:r>
            <a:r>
              <a:rPr lang="en-IN" sz="1600" dirty="0" err="1"/>
              <a:t>Docker</a:t>
            </a:r>
            <a:r>
              <a:rPr lang="en-IN" sz="1600" dirty="0"/>
              <a:t> </a:t>
            </a:r>
            <a:r>
              <a:rPr lang="en-IN" sz="1600" i="1" dirty="0"/>
              <a:t>daemon</a:t>
            </a:r>
            <a:r>
              <a:rPr lang="en-IN" sz="1600" dirty="0"/>
              <a:t>, which does the heavy lifting of building, running, and distributing your </a:t>
            </a:r>
            <a:r>
              <a:rPr lang="en-IN" sz="1600" dirty="0" err="1"/>
              <a:t>Docker</a:t>
            </a:r>
            <a:r>
              <a:rPr lang="en-IN" sz="1600" dirty="0"/>
              <a:t> containers.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 client and daemon </a:t>
            </a:r>
            <a:r>
              <a:rPr lang="en-IN" sz="1600" i="1" dirty="0"/>
              <a:t>can</a:t>
            </a:r>
            <a:r>
              <a:rPr lang="en-IN" sz="1600" dirty="0"/>
              <a:t> run on the same system, or you can connect a </a:t>
            </a:r>
            <a:r>
              <a:rPr lang="en-IN" sz="1600" dirty="0" err="1"/>
              <a:t>Docker</a:t>
            </a:r>
            <a:r>
              <a:rPr lang="en-IN" sz="1600" dirty="0"/>
              <a:t> client to a remote </a:t>
            </a:r>
            <a:r>
              <a:rPr lang="en-IN" sz="1600" dirty="0" err="1"/>
              <a:t>Docker</a:t>
            </a:r>
            <a:r>
              <a:rPr lang="en-IN" sz="1600" dirty="0"/>
              <a:t> daemon.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 client and daemon communicate using a REST API, over UNIX sockets or a network interface.</a:t>
            </a:r>
          </a:p>
        </p:txBody>
      </p:sp>
    </p:spTree>
    <p:extLst>
      <p:ext uri="{BB962C8B-B14F-4D97-AF65-F5344CB8AC3E}">
        <p14:creationId xmlns:p14="http://schemas.microsoft.com/office/powerpoint/2010/main" val="386478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–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“Hello World” Docker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1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0314"/>
            <a:ext cx="8229600" cy="857250"/>
          </a:xfrm>
        </p:spPr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Basics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3113"/>
            <a:ext cx="89265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5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8775</TotalTime>
  <Words>704</Words>
  <Application>Microsoft Office PowerPoint</Application>
  <PresentationFormat>On-screen Show (16:9)</PresentationFormat>
  <Paragraphs>125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Chapter 2  Containerization with Docker</vt:lpstr>
      <vt:lpstr>Learning Topics</vt:lpstr>
      <vt:lpstr>Evolving Workloads</vt:lpstr>
      <vt:lpstr>Multiple Requirements to Fill</vt:lpstr>
      <vt:lpstr>What is Docker?</vt:lpstr>
      <vt:lpstr>Docker by the Numbers</vt:lpstr>
      <vt:lpstr>Docker Architecture</vt:lpstr>
      <vt:lpstr>Docker – Lab 1</vt:lpstr>
      <vt:lpstr>Docker Basics</vt:lpstr>
      <vt:lpstr>Images</vt:lpstr>
      <vt:lpstr>Containers</vt:lpstr>
      <vt:lpstr>Lab 2 – Run Container Using an Image</vt:lpstr>
      <vt:lpstr>Lab 3 – Portainer</vt:lpstr>
      <vt:lpstr>Dockerfile</vt:lpstr>
      <vt:lpstr>Dockerfile Instructions</vt:lpstr>
      <vt:lpstr>Lab 4 – Create an Image Using Dockerfile</vt:lpstr>
      <vt:lpstr>Docker Hub</vt:lpstr>
      <vt:lpstr>Docker Hub - Features</vt:lpstr>
      <vt:lpstr>Lab 5 – Save &amp; Pull Image</vt:lpstr>
      <vt:lpstr>Lab 6 – Dockerize .Net App</vt:lpstr>
      <vt:lpstr>Group Assignment</vt:lpstr>
      <vt:lpstr>Docker Volumes</vt:lpstr>
      <vt:lpstr>Containers as a Service</vt:lpstr>
      <vt:lpstr>Containers Security</vt:lpstr>
      <vt:lpstr>Docker Secrets</vt:lpstr>
      <vt:lpstr>Advantages of Docker</vt:lpstr>
      <vt:lpstr>Use Cases of Docker</vt:lpstr>
      <vt:lpstr>Container Best Practices</vt:lpstr>
      <vt:lpstr>This concludes Chapter 2  Containerization with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165</cp:revision>
  <dcterms:created xsi:type="dcterms:W3CDTF">2018-01-08T11:57:24Z</dcterms:created>
  <dcterms:modified xsi:type="dcterms:W3CDTF">2019-10-21T04:08:27Z</dcterms:modified>
</cp:coreProperties>
</file>