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5"/>
  </p:notesMasterIdLst>
  <p:sldIdLst>
    <p:sldId id="256" r:id="rId2"/>
    <p:sldId id="257" r:id="rId3"/>
    <p:sldId id="260" r:id="rId4"/>
    <p:sldId id="262" r:id="rId5"/>
    <p:sldId id="304" r:id="rId6"/>
    <p:sldId id="308" r:id="rId7"/>
    <p:sldId id="310" r:id="rId8"/>
    <p:sldId id="312" r:id="rId9"/>
    <p:sldId id="307" r:id="rId10"/>
    <p:sldId id="305" r:id="rId11"/>
    <p:sldId id="314" r:id="rId12"/>
    <p:sldId id="309" r:id="rId13"/>
    <p:sldId id="357" r:id="rId14"/>
    <p:sldId id="421" r:id="rId15"/>
    <p:sldId id="429" r:id="rId16"/>
    <p:sldId id="401" r:id="rId17"/>
    <p:sldId id="358" r:id="rId18"/>
    <p:sldId id="359" r:id="rId19"/>
    <p:sldId id="369" r:id="rId20"/>
    <p:sldId id="404" r:id="rId21"/>
    <p:sldId id="370" r:id="rId22"/>
    <p:sldId id="371" r:id="rId23"/>
    <p:sldId id="405" r:id="rId24"/>
    <p:sldId id="372" r:id="rId25"/>
    <p:sldId id="422" r:id="rId26"/>
    <p:sldId id="317" r:id="rId27"/>
    <p:sldId id="318" r:id="rId28"/>
    <p:sldId id="319" r:id="rId29"/>
    <p:sldId id="320" r:id="rId30"/>
    <p:sldId id="321" r:id="rId31"/>
    <p:sldId id="343" r:id="rId32"/>
    <p:sldId id="425" r:id="rId33"/>
    <p:sldId id="441" r:id="rId34"/>
    <p:sldId id="442" r:id="rId35"/>
    <p:sldId id="323" r:id="rId36"/>
    <p:sldId id="306" r:id="rId37"/>
    <p:sldId id="324" r:id="rId38"/>
    <p:sldId id="325" r:id="rId39"/>
    <p:sldId id="326" r:id="rId40"/>
    <p:sldId id="400" r:id="rId41"/>
    <p:sldId id="354" r:id="rId42"/>
    <p:sldId id="355" r:id="rId43"/>
    <p:sldId id="356" r:id="rId44"/>
    <p:sldId id="426" r:id="rId45"/>
    <p:sldId id="436" r:id="rId46"/>
    <p:sldId id="437" r:id="rId47"/>
    <p:sldId id="439" r:id="rId48"/>
    <p:sldId id="410" r:id="rId49"/>
    <p:sldId id="411" r:id="rId50"/>
    <p:sldId id="291" r:id="rId51"/>
    <p:sldId id="406" r:id="rId52"/>
    <p:sldId id="381" r:id="rId53"/>
    <p:sldId id="385" r:id="rId54"/>
    <p:sldId id="382" r:id="rId55"/>
    <p:sldId id="383" r:id="rId56"/>
    <p:sldId id="384" r:id="rId57"/>
    <p:sldId id="420" r:id="rId58"/>
    <p:sldId id="396" r:id="rId59"/>
    <p:sldId id="397" r:id="rId60"/>
    <p:sldId id="428" r:id="rId61"/>
    <p:sldId id="424" r:id="rId62"/>
    <p:sldId id="373" r:id="rId63"/>
    <p:sldId id="374" r:id="rId64"/>
    <p:sldId id="375" r:id="rId65"/>
    <p:sldId id="376" r:id="rId66"/>
    <p:sldId id="377" r:id="rId67"/>
    <p:sldId id="378" r:id="rId68"/>
    <p:sldId id="361" r:id="rId69"/>
    <p:sldId id="403" r:id="rId70"/>
    <p:sldId id="313" r:id="rId71"/>
    <p:sldId id="362" r:id="rId72"/>
    <p:sldId id="363" r:id="rId73"/>
    <p:sldId id="364" r:id="rId74"/>
    <p:sldId id="365" r:id="rId75"/>
    <p:sldId id="366" r:id="rId76"/>
    <p:sldId id="367" r:id="rId77"/>
    <p:sldId id="391" r:id="rId78"/>
    <p:sldId id="390" r:id="rId79"/>
    <p:sldId id="346" r:id="rId80"/>
    <p:sldId id="402" r:id="rId81"/>
    <p:sldId id="347" r:id="rId82"/>
    <p:sldId id="348" r:id="rId83"/>
    <p:sldId id="349" r:id="rId84"/>
    <p:sldId id="350" r:id="rId85"/>
    <p:sldId id="351" r:id="rId86"/>
    <p:sldId id="352" r:id="rId87"/>
    <p:sldId id="353" r:id="rId88"/>
    <p:sldId id="423" r:id="rId89"/>
    <p:sldId id="433" r:id="rId90"/>
    <p:sldId id="345" r:id="rId91"/>
    <p:sldId id="407" r:id="rId92"/>
    <p:sldId id="392" r:id="rId93"/>
    <p:sldId id="408" r:id="rId94"/>
    <p:sldId id="393" r:id="rId95"/>
    <p:sldId id="394" r:id="rId96"/>
    <p:sldId id="380" r:id="rId97"/>
    <p:sldId id="395" r:id="rId98"/>
    <p:sldId id="388" r:id="rId99"/>
    <p:sldId id="432" r:id="rId100"/>
    <p:sldId id="440" r:id="rId101"/>
    <p:sldId id="398" r:id="rId102"/>
    <p:sldId id="399" r:id="rId103"/>
    <p:sldId id="292" r:id="rId10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3" autoAdjust="0"/>
    <p:restoredTop sz="94660"/>
  </p:normalViewPr>
  <p:slideViewPr>
    <p:cSldViewPr>
      <p:cViewPr varScale="1">
        <p:scale>
          <a:sx n="88" d="100"/>
          <a:sy n="88" d="100"/>
        </p:scale>
        <p:origin x="632" y="56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18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03E57A-7EBD-4CA1-9AAD-6D34BF857253}" type="datetimeFigureOut">
              <a:rPr lang="en-IN" smtClean="0"/>
              <a:t>21-10-2019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13DE0-7EB4-4F6E-8FD5-39FABDB14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542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31f07f2325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31f07f2325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We add a new label, change the image, do something to change the pod template in some way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deployment controller creates a new replicaset with 0 instances to start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3200c2705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3200c2705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It then scales up the new ReplicaSet based on our maxSurge value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3200c27057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3200c27057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It will then begin to kill off the prevision revision by scaling down the old replicaset and scaling up the new one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3200c27057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3200c27057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Continues this pattern based on maxSurge and maxUnavailable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3200c27057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3200c27057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Update is complete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3200c27057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3200c27057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Until the previous revision is at 0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ReplicaSet will remain around, but it will have 0 replicas. How many stay around are based off our revision history limit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FB1D049E-E825-4FAC-940D-16E54A9B4F7C}" type="datetime1">
              <a:rPr lang="en-IN" smtClean="0"/>
              <a:t>21-10-2019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IN"/>
              <a:t>www.loves.cloud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236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12DC1A18-E372-409D-BED0-E3E9A900FC0D}" type="datetime1">
              <a:rPr lang="en-IN" smtClean="0"/>
              <a:t>21-10-2019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IN"/>
              <a:t>www.loves.cloud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DBC2280B-EED4-47A1-8CDB-D69B7D12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642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3879D4D1-BDA7-4263-A5FC-9EEA6996C45E}" type="datetime1">
              <a:rPr lang="en-IN" smtClean="0"/>
              <a:t>21-10-2019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IN"/>
              <a:t>www.loves.cloud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DBC2280B-EED4-47A1-8CDB-D69B7D12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858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-White">
  <p:cSld name="Blank-White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9"/>
          <p:cNvPicPr preferRelativeResize="0"/>
          <p:nvPr/>
        </p:nvPicPr>
        <p:blipFill>
          <a:blip r:embed="rId2">
            <a:alphaModFix amt="3000"/>
          </a:blip>
          <a:stretch>
            <a:fillRect/>
          </a:stretch>
        </p:blipFill>
        <p:spPr>
          <a:xfrm>
            <a:off x="2000250" y="0"/>
            <a:ext cx="5143498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87971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6E25045A-B314-4AA9-8104-C721F290154A}" type="datetime1">
              <a:rPr lang="en-IN" smtClean="0"/>
              <a:t>21-10-2019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IN"/>
              <a:t>www.loves.cloud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DBC2280B-EED4-47A1-8CDB-D69B7D12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33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1E2FC98F-7A9C-4E69-93D1-F230B91653EE}" type="datetime1">
              <a:rPr lang="en-IN" smtClean="0"/>
              <a:t>21-10-2019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IN"/>
              <a:t>www.loves.cloud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DBC2280B-EED4-47A1-8CDB-D69B7D12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455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D554768-623C-401D-AA54-1980B75CBA72}" type="datetime1">
              <a:rPr lang="en-IN" smtClean="0"/>
              <a:t>21-10-2019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IN"/>
              <a:t>www.loves.cloud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DBC2280B-EED4-47A1-8CDB-D69B7D12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1695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E4CE883-BBB1-4DA1-9395-0D6489A54828}" type="datetime1">
              <a:rPr lang="en-IN" smtClean="0"/>
              <a:t>21-10-2019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IN"/>
              <a:t>www.loves.cloud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DBC2280B-EED4-47A1-8CDB-D69B7D12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7178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7DC42D1A-6CB9-4F76-9380-ECAA68DF04F1}" type="datetime1">
              <a:rPr lang="en-IN" smtClean="0"/>
              <a:t>21-10-2019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IN"/>
              <a:t>www.loves.cloud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DBC2280B-EED4-47A1-8CDB-D69B7D12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864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A6241A00-8323-4CD5-A632-D22A6BC460DD}" type="datetime1">
              <a:rPr lang="en-IN" smtClean="0"/>
              <a:t>21-10-2019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IN"/>
              <a:t>www.loves.cloud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DBC2280B-EED4-47A1-8CDB-D69B7D12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110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22B56216-5D12-445E-8977-DD99B1DC4DC5}" type="datetime1">
              <a:rPr lang="en-IN" smtClean="0"/>
              <a:t>21-10-2019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IN"/>
              <a:t>www.loves.cloud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DBC2280B-EED4-47A1-8CDB-D69B7D12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627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A02C7278-60DC-4DFB-973C-775B140425B0}" type="datetime1">
              <a:rPr lang="en-IN" smtClean="0"/>
              <a:t>21-10-2019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IN"/>
              <a:t>www.loves.cloud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DBC2280B-EED4-47A1-8CDB-D69B7D12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319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2264" y="4850643"/>
            <a:ext cx="2895600" cy="205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IN" dirty="0">
                <a:solidFill>
                  <a:srgbClr val="0070C0"/>
                </a:solidFill>
              </a:rPr>
              <a:t>www.</a:t>
            </a:r>
            <a:r>
              <a:rPr lang="en-IN" dirty="0">
                <a:solidFill>
                  <a:srgbClr val="FF0000"/>
                </a:solidFill>
              </a:rPr>
              <a:t>loves</a:t>
            </a:r>
            <a:r>
              <a:rPr lang="en-IN" dirty="0">
                <a:solidFill>
                  <a:srgbClr val="0070C0"/>
                </a:solidFill>
              </a:rPr>
              <a:t>.cloud</a:t>
            </a:r>
          </a:p>
        </p:txBody>
      </p:sp>
    </p:spTree>
    <p:extLst>
      <p:ext uri="{BB962C8B-B14F-4D97-AF65-F5344CB8AC3E}">
        <p14:creationId xmlns:p14="http://schemas.microsoft.com/office/powerpoint/2010/main" val="3419710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47614"/>
            <a:ext cx="7772400" cy="2054041"/>
          </a:xfrm>
        </p:spPr>
        <p:txBody>
          <a:bodyPr>
            <a:normAutofit fontScale="90000"/>
          </a:bodyPr>
          <a:lstStyle/>
          <a:p>
            <a:r>
              <a:rPr lang="en" b="1" dirty="0"/>
              <a:t>Chapter 3 </a:t>
            </a:r>
            <a:br>
              <a:rPr lang="en" b="1" dirty="0"/>
            </a:br>
            <a:r>
              <a:rPr lang="en-IN" b="1" dirty="0"/>
              <a:t>Container Orchestration with Kubernetes</a:t>
            </a:r>
          </a:p>
        </p:txBody>
      </p:sp>
    </p:spTree>
    <p:extLst>
      <p:ext uri="{BB962C8B-B14F-4D97-AF65-F5344CB8AC3E}">
        <p14:creationId xmlns:p14="http://schemas.microsoft.com/office/powerpoint/2010/main" val="1929596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479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dirty="0"/>
              <a:t>Kubernetes Features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457200" y="843558"/>
            <a:ext cx="8229600" cy="396044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Kubernetes is an open-source system for </a:t>
            </a:r>
          </a:p>
          <a:p>
            <a:pPr lvl="1"/>
            <a:r>
              <a:rPr lang="en-IN" dirty="0"/>
              <a:t>Automating Deployment</a:t>
            </a:r>
          </a:p>
          <a:p>
            <a:pPr lvl="1"/>
            <a:r>
              <a:rPr lang="en-IN" dirty="0"/>
              <a:t>Scaling</a:t>
            </a:r>
          </a:p>
          <a:p>
            <a:pPr lvl="1"/>
            <a:r>
              <a:rPr lang="en-IN" dirty="0"/>
              <a:t>Management </a:t>
            </a:r>
          </a:p>
          <a:p>
            <a:pPr marL="0" lvl="1" indent="0">
              <a:buNone/>
            </a:pPr>
            <a:r>
              <a:rPr lang="en-IN" sz="3200" dirty="0"/>
              <a:t>   of containerized applications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IN" sz="3200" dirty="0"/>
              <a:t>Kubernetes can scale without increasing your ops team</a:t>
            </a:r>
          </a:p>
        </p:txBody>
      </p:sp>
    </p:spTree>
    <p:extLst>
      <p:ext uri="{BB962C8B-B14F-4D97-AF65-F5344CB8AC3E}">
        <p14:creationId xmlns:p14="http://schemas.microsoft.com/office/powerpoint/2010/main" val="92269792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4992"/>
            <a:ext cx="8229600" cy="670574"/>
          </a:xfrm>
        </p:spPr>
        <p:txBody>
          <a:bodyPr>
            <a:noAutofit/>
          </a:bodyPr>
          <a:lstStyle/>
          <a:p>
            <a:r>
              <a:rPr lang="en-IN" sz="3600" dirty="0"/>
              <a:t>Lab 10 &amp; 11 – Putting it all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3FF48-E398-4426-B52E-60AEA71C0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7575"/>
            <a:ext cx="8507288" cy="410445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800" dirty="0"/>
              <a:t>Deploy WordPress on K8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Uses Persistent Volume and Persistent Volume Claims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Uses </a:t>
            </a:r>
            <a:r>
              <a:rPr lang="en-IN" sz="2800" dirty="0" err="1"/>
              <a:t>ConfigMap</a:t>
            </a:r>
            <a:r>
              <a:rPr lang="en-IN" sz="2800" dirty="0"/>
              <a:t> and Secrets</a:t>
            </a:r>
          </a:p>
        </p:txBody>
      </p:sp>
    </p:spTree>
    <p:extLst>
      <p:ext uri="{BB962C8B-B14F-4D97-AF65-F5344CB8AC3E}">
        <p14:creationId xmlns:p14="http://schemas.microsoft.com/office/powerpoint/2010/main" val="55298560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478"/>
            <a:ext cx="8229600" cy="857250"/>
          </a:xfrm>
        </p:spPr>
        <p:txBody>
          <a:bodyPr/>
          <a:lstStyle/>
          <a:p>
            <a:r>
              <a:rPr lang="en-IN" dirty="0"/>
              <a:t>Kubernetes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1590"/>
            <a:ext cx="8507288" cy="3394472"/>
          </a:xfrm>
        </p:spPr>
        <p:txBody>
          <a:bodyPr>
            <a:noAutofit/>
          </a:bodyPr>
          <a:lstStyle/>
          <a:p>
            <a:r>
              <a:rPr lang="en-IN" sz="2800" dirty="0"/>
              <a:t>Configure Health Checks</a:t>
            </a:r>
          </a:p>
          <a:p>
            <a:r>
              <a:rPr lang="en-IN" sz="2800" dirty="0"/>
              <a:t>Use Multiple Clusters</a:t>
            </a:r>
          </a:p>
          <a:p>
            <a:r>
              <a:rPr lang="en-IN" sz="2800" dirty="0"/>
              <a:t>Begin with One Container in One Pod</a:t>
            </a:r>
          </a:p>
          <a:p>
            <a:r>
              <a:rPr lang="en-IN" sz="2800" dirty="0"/>
              <a:t>Keep Your Images Small </a:t>
            </a:r>
          </a:p>
        </p:txBody>
      </p:sp>
    </p:spTree>
    <p:extLst>
      <p:ext uri="{BB962C8B-B14F-4D97-AF65-F5344CB8AC3E}">
        <p14:creationId xmlns:p14="http://schemas.microsoft.com/office/powerpoint/2010/main" val="271528391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478"/>
            <a:ext cx="8229600" cy="857250"/>
          </a:xfrm>
        </p:spPr>
        <p:txBody>
          <a:bodyPr/>
          <a:lstStyle/>
          <a:p>
            <a:r>
              <a:rPr lang="en-IN" dirty="0"/>
              <a:t>Path Forward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1590"/>
            <a:ext cx="8507288" cy="3394472"/>
          </a:xfrm>
        </p:spPr>
        <p:txBody>
          <a:bodyPr>
            <a:noAutofit/>
          </a:bodyPr>
          <a:lstStyle/>
          <a:p>
            <a:r>
              <a:rPr lang="en-IN" sz="2800" dirty="0"/>
              <a:t>Start with a managed service</a:t>
            </a:r>
          </a:p>
          <a:p>
            <a:r>
              <a:rPr lang="en-IN" sz="2800" dirty="0"/>
              <a:t>Docker Documentation (Docker.com)</a:t>
            </a:r>
          </a:p>
          <a:p>
            <a:r>
              <a:rPr lang="en-IN" sz="2800" dirty="0"/>
              <a:t>K8 Documentation (Kuberntes.IO)</a:t>
            </a:r>
          </a:p>
          <a:p>
            <a:r>
              <a:rPr lang="en-IN" sz="2800" dirty="0"/>
              <a:t>Automate Image Creation, Storage and Deployment</a:t>
            </a:r>
          </a:p>
          <a:p>
            <a:r>
              <a:rPr lang="en-IN" sz="2800" dirty="0"/>
              <a:t>Create and Use Official Image Repository</a:t>
            </a:r>
          </a:p>
          <a:p>
            <a:r>
              <a:rPr lang="en-IN" sz="2800" dirty="0"/>
              <a:t>Use Docker Swarm for Smaller Workloads</a:t>
            </a:r>
          </a:p>
          <a:p>
            <a:r>
              <a:rPr lang="en-IN" sz="2800" dirty="0"/>
              <a:t>Start with Stateless Applications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26012453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627534"/>
            <a:ext cx="8712968" cy="3528392"/>
          </a:xfrm>
        </p:spPr>
        <p:txBody>
          <a:bodyPr>
            <a:normAutofit/>
          </a:bodyPr>
          <a:lstStyle/>
          <a:p>
            <a:r>
              <a:rPr lang="en-IN" sz="4000" dirty="0"/>
              <a:t>This concludes Chapter 3 </a:t>
            </a:r>
            <a:br>
              <a:rPr lang="en-IN" sz="4000" dirty="0"/>
            </a:br>
            <a:r>
              <a:rPr lang="en-IN" sz="4000" b="1" dirty="0"/>
              <a:t>Container Orchestration with Kubernetes</a:t>
            </a:r>
            <a:br>
              <a:rPr lang="en-IN" sz="4000" b="1" dirty="0"/>
            </a:b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1839799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dirty="0"/>
              <a:t>Kubernetes Architecture</a:t>
            </a:r>
          </a:p>
        </p:txBody>
      </p:sp>
      <p:pic>
        <p:nvPicPr>
          <p:cNvPr id="5" name="Google Shape;218;p33">
            <a:extLst>
              <a:ext uri="{FF2B5EF4-FFF2-40B4-BE49-F238E27FC236}">
                <a16:creationId xmlns:a16="http://schemas.microsoft.com/office/drawing/2014/main" id="{7D159D18-27AE-451A-A77E-CBB8EB83FF4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5576" y="555526"/>
            <a:ext cx="7940545" cy="4711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1221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479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dirty="0"/>
              <a:t>Key Terminologies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4D4F1E-4BF1-4DAE-AEA2-8C054C94B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863832"/>
            <a:ext cx="7217452" cy="427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189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5486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Core Concepts</a:t>
            </a:r>
          </a:p>
        </p:txBody>
      </p:sp>
      <p:sp>
        <p:nvSpPr>
          <p:cNvPr id="3" name="Google Shape;516;p76">
            <a:extLst>
              <a:ext uri="{FF2B5EF4-FFF2-40B4-BE49-F238E27FC236}">
                <a16:creationId xmlns:a16="http://schemas.microsoft.com/office/drawing/2014/main" id="{31C75B0A-9B12-4381-AB09-6E71C14D9CEB}"/>
              </a:ext>
            </a:extLst>
          </p:cNvPr>
          <p:cNvSpPr txBox="1">
            <a:spLocks/>
          </p:cNvSpPr>
          <p:nvPr/>
        </p:nvSpPr>
        <p:spPr>
          <a:xfrm>
            <a:off x="457200" y="987574"/>
            <a:ext cx="8229600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r>
              <a:rPr lang="en-IN" dirty="0"/>
              <a:t>Kubernetes has several core building blocks that make up the foundation of  their higher level components.</a:t>
            </a:r>
          </a:p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endParaRPr lang="en-IN" dirty="0"/>
          </a:p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endParaRPr lang="en-IN" sz="2400" dirty="0"/>
          </a:p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endParaRPr lang="en-IN" sz="2400" dirty="0"/>
          </a:p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en-IN" dirty="0"/>
          </a:p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endParaRPr lang="en-IN" dirty="0"/>
          </a:p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endParaRPr lang="en-IN" dirty="0"/>
          </a:p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endParaRPr lang="en-IN" dirty="0"/>
          </a:p>
        </p:txBody>
      </p:sp>
      <p:sp>
        <p:nvSpPr>
          <p:cNvPr id="4" name="Google Shape;517;p76">
            <a:extLst>
              <a:ext uri="{FF2B5EF4-FFF2-40B4-BE49-F238E27FC236}">
                <a16:creationId xmlns:a16="http://schemas.microsoft.com/office/drawing/2014/main" id="{BD78E44B-86C1-47C3-941F-EA749D6209B0}"/>
              </a:ext>
            </a:extLst>
          </p:cNvPr>
          <p:cNvSpPr txBox="1"/>
          <p:nvPr/>
        </p:nvSpPr>
        <p:spPr>
          <a:xfrm>
            <a:off x="2856600" y="2921650"/>
            <a:ext cx="3430800" cy="6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 b="1" dirty="0">
                <a:solidFill>
                  <a:schemeClr val="dk1"/>
                </a:solidFill>
              </a:rPr>
              <a:t>Namespaces</a:t>
            </a:r>
            <a:endParaRPr sz="4000" b="1" dirty="0"/>
          </a:p>
        </p:txBody>
      </p:sp>
      <p:sp>
        <p:nvSpPr>
          <p:cNvPr id="5" name="Google Shape;518;p76">
            <a:extLst>
              <a:ext uri="{FF2B5EF4-FFF2-40B4-BE49-F238E27FC236}">
                <a16:creationId xmlns:a16="http://schemas.microsoft.com/office/drawing/2014/main" id="{AB964F20-C107-43AA-8BB8-A6A4460467B6}"/>
              </a:ext>
            </a:extLst>
          </p:cNvPr>
          <p:cNvSpPr txBox="1"/>
          <p:nvPr/>
        </p:nvSpPr>
        <p:spPr>
          <a:xfrm>
            <a:off x="1883725" y="3593200"/>
            <a:ext cx="1815600" cy="6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chemeClr val="dk1"/>
                </a:solidFill>
              </a:rPr>
              <a:t>Pods</a:t>
            </a:r>
            <a:endParaRPr sz="4000" b="1" dirty="0"/>
          </a:p>
        </p:txBody>
      </p:sp>
      <p:sp>
        <p:nvSpPr>
          <p:cNvPr id="6" name="Google Shape;519;p76">
            <a:extLst>
              <a:ext uri="{FF2B5EF4-FFF2-40B4-BE49-F238E27FC236}">
                <a16:creationId xmlns:a16="http://schemas.microsoft.com/office/drawing/2014/main" id="{78D74FC2-5B3A-4BAD-B58E-AC98148B872C}"/>
              </a:ext>
            </a:extLst>
          </p:cNvPr>
          <p:cNvSpPr txBox="1"/>
          <p:nvPr/>
        </p:nvSpPr>
        <p:spPr>
          <a:xfrm>
            <a:off x="5321025" y="4239400"/>
            <a:ext cx="24903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chemeClr val="dk1"/>
                </a:solidFill>
              </a:rPr>
              <a:t>Selectors</a:t>
            </a:r>
            <a:endParaRPr sz="4000" b="1"/>
          </a:p>
        </p:txBody>
      </p:sp>
      <p:sp>
        <p:nvSpPr>
          <p:cNvPr id="7" name="Google Shape;520;p76">
            <a:extLst>
              <a:ext uri="{FF2B5EF4-FFF2-40B4-BE49-F238E27FC236}">
                <a16:creationId xmlns:a16="http://schemas.microsoft.com/office/drawing/2014/main" id="{86B41257-5AF5-4B64-AF46-15E37C983D8E}"/>
              </a:ext>
            </a:extLst>
          </p:cNvPr>
          <p:cNvSpPr txBox="1"/>
          <p:nvPr/>
        </p:nvSpPr>
        <p:spPr>
          <a:xfrm>
            <a:off x="5321025" y="3635500"/>
            <a:ext cx="22872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chemeClr val="dk1"/>
                </a:solidFill>
              </a:rPr>
              <a:t>Services</a:t>
            </a:r>
            <a:endParaRPr sz="4000" b="1"/>
          </a:p>
        </p:txBody>
      </p:sp>
      <p:sp>
        <p:nvSpPr>
          <p:cNvPr id="8" name="Google Shape;521;p76">
            <a:extLst>
              <a:ext uri="{FF2B5EF4-FFF2-40B4-BE49-F238E27FC236}">
                <a16:creationId xmlns:a16="http://schemas.microsoft.com/office/drawing/2014/main" id="{E577346F-0B26-47E7-86A4-A6EA0F6BDFD9}"/>
              </a:ext>
            </a:extLst>
          </p:cNvPr>
          <p:cNvSpPr txBox="1"/>
          <p:nvPr/>
        </p:nvSpPr>
        <p:spPr>
          <a:xfrm>
            <a:off x="1883725" y="4197100"/>
            <a:ext cx="1815600" cy="6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 b="1">
                <a:solidFill>
                  <a:schemeClr val="dk1"/>
                </a:solidFill>
              </a:rPr>
              <a:t>Labels</a:t>
            </a:r>
            <a:endParaRPr sz="4000" b="1"/>
          </a:p>
        </p:txBody>
      </p:sp>
    </p:spTree>
    <p:extLst>
      <p:ext uri="{BB962C8B-B14F-4D97-AF65-F5344CB8AC3E}">
        <p14:creationId xmlns:p14="http://schemas.microsoft.com/office/powerpoint/2010/main" val="368880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4992"/>
            <a:ext cx="8229600" cy="670574"/>
          </a:xfrm>
        </p:spPr>
        <p:txBody>
          <a:bodyPr>
            <a:noAutofit/>
          </a:bodyPr>
          <a:lstStyle/>
          <a:p>
            <a:r>
              <a:rPr lang="en-IN" sz="3600" dirty="0"/>
              <a:t>Lab 1 – Deploy App on K8 Cluster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251520" y="1366330"/>
            <a:ext cx="8568952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457200">
              <a:spcBef>
                <a:spcPts val="1000"/>
              </a:spcBef>
              <a:spcAft>
                <a:spcPts val="1000"/>
              </a:spcAft>
              <a:buSzPts val="2400"/>
            </a:pPr>
            <a:r>
              <a:rPr lang="en-IN" sz="2400" dirty="0"/>
              <a:t>Deploy stateless application</a:t>
            </a:r>
          </a:p>
          <a:p>
            <a:pPr marL="533400" indent="-457200">
              <a:spcBef>
                <a:spcPts val="1000"/>
              </a:spcBef>
              <a:spcAft>
                <a:spcPts val="1000"/>
              </a:spcAft>
              <a:buSzPts val="2400"/>
            </a:pPr>
            <a:r>
              <a:rPr lang="en-IN" sz="2400" dirty="0"/>
              <a:t>Uses </a:t>
            </a:r>
            <a:r>
              <a:rPr lang="en-IN" sz="2400" dirty="0" err="1"/>
              <a:t>nginx</a:t>
            </a:r>
            <a:r>
              <a:rPr lang="en-IN" sz="2400" dirty="0"/>
              <a:t> image</a:t>
            </a:r>
          </a:p>
          <a:p>
            <a:pPr marL="533400" indent="-457200">
              <a:spcBef>
                <a:spcPts val="1000"/>
              </a:spcBef>
              <a:spcAft>
                <a:spcPts val="1000"/>
              </a:spcAft>
              <a:buSzPts val="2400"/>
            </a:pPr>
            <a:r>
              <a:rPr lang="en-IN" sz="2400" dirty="0"/>
              <a:t>Runs from Command Line Interface</a:t>
            </a:r>
          </a:p>
          <a:p>
            <a:pPr marL="533400" indent="-457200">
              <a:spcBef>
                <a:spcPts val="1000"/>
              </a:spcBef>
              <a:spcAft>
                <a:spcPts val="1000"/>
              </a:spcAft>
              <a:buSzPts val="2400"/>
            </a:pPr>
            <a:r>
              <a:rPr lang="en-IN" sz="2400" dirty="0"/>
              <a:t>Uses </a:t>
            </a:r>
            <a:r>
              <a:rPr lang="en-IN" sz="2400" dirty="0" err="1"/>
              <a:t>KubeCTL</a:t>
            </a:r>
            <a:r>
              <a:rPr lang="en-IN" sz="2400" dirty="0"/>
              <a:t> (</a:t>
            </a:r>
            <a:r>
              <a:rPr lang="en-IN" sz="2400" dirty="0" err="1"/>
              <a:t>Kubecontrol</a:t>
            </a:r>
            <a:r>
              <a:rPr lang="en-IN" sz="2400" dirty="0"/>
              <a:t>)</a:t>
            </a:r>
          </a:p>
          <a:p>
            <a:pPr marL="533400" indent="-457200">
              <a:spcBef>
                <a:spcPts val="1000"/>
              </a:spcBef>
              <a:spcAft>
                <a:spcPts val="1000"/>
              </a:spcAft>
              <a:buSzPts val="2400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01954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872" y="2045192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Kubernetes Objects</a:t>
            </a:r>
          </a:p>
        </p:txBody>
      </p:sp>
    </p:spTree>
    <p:extLst>
      <p:ext uri="{BB962C8B-B14F-4D97-AF65-F5344CB8AC3E}">
        <p14:creationId xmlns:p14="http://schemas.microsoft.com/office/powerpoint/2010/main" val="3354708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Kubernetes Objects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251520" y="862274"/>
            <a:ext cx="8784976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19100">
              <a:spcBef>
                <a:spcPts val="600"/>
              </a:spcBef>
              <a:buSzPts val="3000"/>
              <a:buChar char="●"/>
            </a:pPr>
            <a:r>
              <a:rPr lang="en-IN" sz="2800" dirty="0"/>
              <a:t>Persistent entities in the </a:t>
            </a:r>
            <a:r>
              <a:rPr lang="en-IN" sz="2800" dirty="0" err="1"/>
              <a:t>kubernetes</a:t>
            </a:r>
            <a:r>
              <a:rPr lang="en-IN" sz="2800" dirty="0"/>
              <a:t> system</a:t>
            </a:r>
          </a:p>
          <a:p>
            <a:pPr marL="457200" lvl="0" indent="-419100">
              <a:spcBef>
                <a:spcPts val="600"/>
              </a:spcBef>
              <a:buSzPts val="3000"/>
              <a:buChar char="●"/>
            </a:pPr>
            <a:r>
              <a:rPr lang="en-IN" sz="2800" dirty="0"/>
              <a:t>Kubernetes uses these entities to represent the state of cluster</a:t>
            </a:r>
          </a:p>
          <a:p>
            <a:pPr lvl="1"/>
            <a:r>
              <a:rPr lang="en-IN" sz="2400" dirty="0"/>
              <a:t>What containerized applications are running (and on which nodes)</a:t>
            </a:r>
          </a:p>
          <a:p>
            <a:pPr lvl="1"/>
            <a:r>
              <a:rPr lang="en-IN" sz="2400" dirty="0"/>
              <a:t>The resources available to those applications</a:t>
            </a:r>
          </a:p>
          <a:p>
            <a:pPr lvl="1"/>
            <a:r>
              <a:rPr lang="en-IN" sz="2400" dirty="0"/>
              <a:t>The policies around how those applications behave, such as restart policies, upgrades, and fault-tolerance</a:t>
            </a:r>
          </a:p>
        </p:txBody>
      </p:sp>
    </p:spTree>
    <p:extLst>
      <p:ext uri="{BB962C8B-B14F-4D97-AF65-F5344CB8AC3E}">
        <p14:creationId xmlns:p14="http://schemas.microsoft.com/office/powerpoint/2010/main" val="2879081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Kubernetes Objects Cont.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251520" y="862274"/>
            <a:ext cx="8784976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19100">
              <a:spcBef>
                <a:spcPts val="600"/>
              </a:spcBef>
              <a:buSzPts val="3000"/>
              <a:buChar char="●"/>
            </a:pPr>
            <a:r>
              <a:rPr lang="en-IN" sz="2800" dirty="0"/>
              <a:t>Record of Intent</a:t>
            </a:r>
          </a:p>
          <a:p>
            <a:pPr marL="857250" lvl="1" indent="-419100">
              <a:spcBef>
                <a:spcPts val="600"/>
              </a:spcBef>
              <a:buSzPts val="3000"/>
              <a:buChar char="●"/>
            </a:pPr>
            <a:r>
              <a:rPr lang="en-IN" sz="2000" dirty="0"/>
              <a:t>Once object is created, </a:t>
            </a:r>
            <a:r>
              <a:rPr lang="en-IN" sz="2000" dirty="0" err="1"/>
              <a:t>kubernetes</a:t>
            </a:r>
            <a:r>
              <a:rPr lang="en-IN" sz="2000" dirty="0"/>
              <a:t> will constantly work to ensure that object exists</a:t>
            </a:r>
          </a:p>
          <a:p>
            <a:pPr marL="857250" lvl="1" indent="-419100">
              <a:spcBef>
                <a:spcPts val="600"/>
              </a:spcBef>
              <a:buSzPts val="3000"/>
              <a:buChar char="●"/>
            </a:pPr>
            <a:r>
              <a:rPr lang="en-IN" sz="2000" dirty="0"/>
              <a:t>Tells about desired state of cluster</a:t>
            </a:r>
          </a:p>
          <a:p>
            <a:pPr marL="857250" lvl="1" indent="-419100">
              <a:spcBef>
                <a:spcPts val="600"/>
              </a:spcBef>
              <a:buSzPts val="3000"/>
              <a:buChar char="●"/>
            </a:pPr>
            <a:r>
              <a:rPr lang="en-IN" sz="2000" dirty="0"/>
              <a:t>Need to use </a:t>
            </a:r>
            <a:r>
              <a:rPr lang="en-IN" sz="2000" dirty="0" err="1"/>
              <a:t>kubernetes</a:t>
            </a:r>
            <a:r>
              <a:rPr lang="en-IN" sz="2000" dirty="0"/>
              <a:t> API to create/modify/delete objects</a:t>
            </a:r>
          </a:p>
          <a:p>
            <a:pPr marL="857250" lvl="1" indent="-419100">
              <a:spcBef>
                <a:spcPts val="600"/>
              </a:spcBef>
              <a:buSzPts val="3000"/>
              <a:buChar char="●"/>
            </a:pPr>
            <a:r>
              <a:rPr lang="en-IN" sz="2000" dirty="0"/>
              <a:t>Includes 2 nested object fields</a:t>
            </a:r>
            <a:endParaRPr lang="en-IN" sz="1200" dirty="0"/>
          </a:p>
          <a:p>
            <a:pPr marL="1257300" lvl="2" indent="-419100">
              <a:spcBef>
                <a:spcPts val="600"/>
              </a:spcBef>
              <a:buSzPts val="3000"/>
              <a:buChar char="●"/>
            </a:pPr>
            <a:r>
              <a:rPr lang="en-IN" sz="1600" dirty="0"/>
              <a:t>Spec – You must provide, describes your desired state for the object</a:t>
            </a:r>
          </a:p>
          <a:p>
            <a:pPr marL="1257300" lvl="2" indent="-419100">
              <a:spcBef>
                <a:spcPts val="600"/>
              </a:spcBef>
              <a:buSzPts val="3000"/>
              <a:buChar char="●"/>
            </a:pPr>
            <a:r>
              <a:rPr lang="en-IN" sz="1600" dirty="0"/>
              <a:t>Status – Describes actual state of the object, supplied and updated by </a:t>
            </a:r>
            <a:r>
              <a:rPr lang="en-IN" sz="1600" dirty="0" err="1"/>
              <a:t>kubernetes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19321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Describe Kubernetes Objects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251520" y="646250"/>
            <a:ext cx="8784976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19100">
              <a:spcBef>
                <a:spcPts val="600"/>
              </a:spcBef>
              <a:buSzPts val="3000"/>
              <a:buChar char="●"/>
            </a:pPr>
            <a:r>
              <a:rPr lang="en-IN" sz="2800" dirty="0"/>
              <a:t>Often, information is provided in a .</a:t>
            </a:r>
            <a:r>
              <a:rPr lang="en-IN" sz="2800" dirty="0" err="1"/>
              <a:t>yaml</a:t>
            </a:r>
            <a:r>
              <a:rPr lang="en-IN" sz="2800" dirty="0"/>
              <a:t> file to </a:t>
            </a:r>
            <a:r>
              <a:rPr lang="en-IN" sz="2800" dirty="0" err="1"/>
              <a:t>kubectl</a:t>
            </a:r>
            <a:endParaRPr lang="en-IN" sz="2800" dirty="0"/>
          </a:p>
          <a:p>
            <a:pPr marL="457200" lvl="0" indent="-419100">
              <a:spcBef>
                <a:spcPts val="600"/>
              </a:spcBef>
              <a:buSzPts val="3000"/>
              <a:buChar char="●"/>
            </a:pPr>
            <a:r>
              <a:rPr lang="en-IN" sz="2800" dirty="0" err="1"/>
              <a:t>Kubectl</a:t>
            </a:r>
            <a:r>
              <a:rPr lang="en-IN" sz="2800" dirty="0"/>
              <a:t> converts the information to JSON when making the API request.</a:t>
            </a:r>
          </a:p>
          <a:p>
            <a:pPr marL="457200" lvl="0" indent="-419100">
              <a:spcBef>
                <a:spcPts val="600"/>
              </a:spcBef>
              <a:buSzPts val="3000"/>
              <a:buChar char="●"/>
            </a:pPr>
            <a:endParaRPr lang="en-IN" sz="1600" dirty="0"/>
          </a:p>
        </p:txBody>
      </p:sp>
      <p:sp>
        <p:nvSpPr>
          <p:cNvPr id="5" name="Google Shape;495;p73">
            <a:extLst>
              <a:ext uri="{FF2B5EF4-FFF2-40B4-BE49-F238E27FC236}">
                <a16:creationId xmlns:a16="http://schemas.microsoft.com/office/drawing/2014/main" id="{5D34E03D-E839-46D1-9E53-D4BACA14C54C}"/>
              </a:ext>
            </a:extLst>
          </p:cNvPr>
          <p:cNvSpPr txBox="1">
            <a:spLocks/>
          </p:cNvSpPr>
          <p:nvPr/>
        </p:nvSpPr>
        <p:spPr>
          <a:xfrm>
            <a:off x="755576" y="2230426"/>
            <a:ext cx="3696124" cy="2861604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IN" sz="1600" b="1" dirty="0">
                <a:solidFill>
                  <a:srgbClr val="000000"/>
                </a:solidFill>
              </a:rPr>
              <a:t>Example Object</a:t>
            </a:r>
            <a:br>
              <a:rPr lang="en-IN" sz="12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lang="en-IN" sz="1200" dirty="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400" dirty="0" err="1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apiVersion</a:t>
            </a:r>
            <a:r>
              <a:rPr lang="en-IN" sz="14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-IN" sz="1400" dirty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v1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4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kind: </a:t>
            </a:r>
            <a:r>
              <a:rPr lang="en-IN" sz="1400" dirty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Pod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4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metadata: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4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name:</a:t>
            </a:r>
            <a:r>
              <a:rPr lang="en-IN" sz="1400" dirty="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IN" sz="1400" dirty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pod-example</a:t>
            </a:r>
            <a:endParaRPr lang="en-IN" sz="1400" dirty="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4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spec: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4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containers: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4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- name: </a:t>
            </a:r>
            <a:r>
              <a:rPr lang="en-IN" sz="1400" dirty="0" err="1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nginx</a:t>
            </a:r>
            <a:endParaRPr lang="en-IN" sz="1400" dirty="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4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image: </a:t>
            </a:r>
            <a:r>
              <a:rPr lang="en-IN" sz="1400" dirty="0" err="1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nginx:stable-alpine</a:t>
            </a:r>
            <a:endParaRPr lang="en-IN" sz="1400" dirty="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4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ports: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4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- </a:t>
            </a:r>
            <a:r>
              <a:rPr lang="en-IN" sz="1400" dirty="0" err="1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containerPort</a:t>
            </a:r>
            <a:r>
              <a:rPr lang="en-IN" sz="14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-IN" sz="1400" dirty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80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2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</a:p>
        </p:txBody>
      </p:sp>
      <p:sp>
        <p:nvSpPr>
          <p:cNvPr id="6" name="Google Shape;496;p73">
            <a:extLst>
              <a:ext uri="{FF2B5EF4-FFF2-40B4-BE49-F238E27FC236}">
                <a16:creationId xmlns:a16="http://schemas.microsoft.com/office/drawing/2014/main" id="{CE70F29D-C9D2-464C-B3E0-17F4F4F12AAD}"/>
              </a:ext>
            </a:extLst>
          </p:cNvPr>
          <p:cNvSpPr txBox="1">
            <a:spLocks/>
          </p:cNvSpPr>
          <p:nvPr/>
        </p:nvSpPr>
        <p:spPr>
          <a:xfrm>
            <a:off x="4990650" y="2230426"/>
            <a:ext cx="3696124" cy="2861604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IN" sz="1200" b="1" dirty="0"/>
              <a:t>Example Status Snippet</a:t>
            </a:r>
            <a:endParaRPr lang="en-IN" sz="700" b="1" dirty="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7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status:</a:t>
            </a:r>
          </a:p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7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conditions:</a:t>
            </a:r>
          </a:p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7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- </a:t>
            </a:r>
            <a:r>
              <a:rPr lang="en-IN" sz="700" dirty="0" err="1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lastProbeTime</a:t>
            </a:r>
            <a:r>
              <a:rPr lang="en-IN" sz="7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-IN" sz="700" dirty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null</a:t>
            </a:r>
          </a:p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7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IN" sz="700" dirty="0" err="1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lastTransitionTime</a:t>
            </a:r>
            <a:r>
              <a:rPr lang="en-IN" sz="7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-IN" sz="700" dirty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2018-02-14T14:15:52Z</a:t>
            </a:r>
          </a:p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7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status: </a:t>
            </a:r>
            <a:r>
              <a:rPr lang="en-IN" sz="700" dirty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"True"</a:t>
            </a:r>
          </a:p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7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type: </a:t>
            </a:r>
            <a:r>
              <a:rPr lang="en-IN" sz="700" dirty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Ready</a:t>
            </a:r>
            <a:endParaRPr lang="en-IN" sz="700" dirty="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7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- </a:t>
            </a:r>
            <a:r>
              <a:rPr lang="en-IN" sz="700" dirty="0" err="1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lastProbeTime</a:t>
            </a:r>
            <a:r>
              <a:rPr lang="en-IN" sz="7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-IN" sz="700" dirty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null</a:t>
            </a:r>
          </a:p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7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IN" sz="700" dirty="0" err="1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lastTransitionTime</a:t>
            </a:r>
            <a:r>
              <a:rPr lang="en-IN" sz="7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-IN" sz="700" dirty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2018-02-14T14:15:49Z</a:t>
            </a:r>
          </a:p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7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status: </a:t>
            </a:r>
            <a:r>
              <a:rPr lang="en-IN" sz="700" dirty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"True"</a:t>
            </a:r>
          </a:p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7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type: </a:t>
            </a:r>
            <a:r>
              <a:rPr lang="en-IN" sz="700" dirty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Initialized</a:t>
            </a:r>
          </a:p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7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- </a:t>
            </a:r>
            <a:r>
              <a:rPr lang="en-IN" sz="700" dirty="0" err="1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lastProbeTime</a:t>
            </a:r>
            <a:r>
              <a:rPr lang="en-IN" sz="7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-IN" sz="700" dirty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null</a:t>
            </a:r>
          </a:p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7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IN" sz="700" dirty="0" err="1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lastTransitionTime</a:t>
            </a:r>
            <a:r>
              <a:rPr lang="en-IN" sz="7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-IN" sz="700" dirty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2018-02-14T14:15:49Z</a:t>
            </a:r>
          </a:p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7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status: </a:t>
            </a:r>
            <a:r>
              <a:rPr lang="en-IN" sz="700" dirty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"True"</a:t>
            </a:r>
          </a:p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7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type: </a:t>
            </a:r>
            <a:r>
              <a:rPr lang="en-IN" sz="700" dirty="0" err="1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PodScheduled</a:t>
            </a:r>
            <a:endParaRPr lang="en-IN" sz="500" dirty="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endParaRPr lang="en-IN" sz="7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3934504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51670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Replica Sets</a:t>
            </a:r>
          </a:p>
        </p:txBody>
      </p:sp>
    </p:spTree>
    <p:extLst>
      <p:ext uri="{BB962C8B-B14F-4D97-AF65-F5344CB8AC3E}">
        <p14:creationId xmlns:p14="http://schemas.microsoft.com/office/powerpoint/2010/main" val="3910680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Learning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737370"/>
          </a:xfrm>
        </p:spPr>
        <p:txBody>
          <a:bodyPr>
            <a:normAutofit fontScale="92500" lnSpcReduction="10000"/>
          </a:bodyPr>
          <a:lstStyle/>
          <a:p>
            <a:r>
              <a:rPr lang="en-IN" sz="2400" dirty="0"/>
              <a:t>Overview of Kubernetes</a:t>
            </a:r>
          </a:p>
          <a:p>
            <a:r>
              <a:rPr lang="en-IN" sz="2400" dirty="0"/>
              <a:t>Kubernetes Architecture</a:t>
            </a:r>
          </a:p>
          <a:p>
            <a:r>
              <a:rPr lang="en-IN" sz="2400" dirty="0"/>
              <a:t>Deploy </a:t>
            </a:r>
            <a:r>
              <a:rPr lang="en-IN" sz="2400" dirty="0" err="1"/>
              <a:t>Dockerized</a:t>
            </a:r>
            <a:r>
              <a:rPr lang="en-IN" sz="2400" dirty="0"/>
              <a:t> Apps</a:t>
            </a:r>
          </a:p>
          <a:p>
            <a:r>
              <a:rPr lang="en-IN" sz="2400" dirty="0"/>
              <a:t>Persistent Storage</a:t>
            </a:r>
          </a:p>
          <a:p>
            <a:r>
              <a:rPr lang="en-IN" sz="2400" dirty="0"/>
              <a:t>Health Checks</a:t>
            </a:r>
          </a:p>
          <a:p>
            <a:r>
              <a:rPr lang="en-IN" sz="2400" dirty="0"/>
              <a:t>Secrets</a:t>
            </a:r>
          </a:p>
          <a:p>
            <a:r>
              <a:rPr lang="en-IN" sz="2400" dirty="0"/>
              <a:t>Ingress</a:t>
            </a:r>
          </a:p>
          <a:p>
            <a:r>
              <a:rPr lang="en-IN" sz="2400" dirty="0"/>
              <a:t>Stateful Sets</a:t>
            </a:r>
          </a:p>
          <a:p>
            <a:r>
              <a:rPr lang="en-IN" sz="2400" dirty="0"/>
              <a:t>Horizontal Pod </a:t>
            </a:r>
            <a:r>
              <a:rPr lang="en-IN" sz="2400" dirty="0" err="1"/>
              <a:t>AutoScaler</a:t>
            </a:r>
            <a:endParaRPr lang="en-IN" sz="2400" dirty="0"/>
          </a:p>
          <a:p>
            <a:r>
              <a:rPr lang="en-IN" sz="2400" dirty="0"/>
              <a:t>Monitoring Kubernetes Cluster</a:t>
            </a:r>
          </a:p>
        </p:txBody>
      </p:sp>
    </p:spTree>
    <p:extLst>
      <p:ext uri="{BB962C8B-B14F-4D97-AF65-F5344CB8AC3E}">
        <p14:creationId xmlns:p14="http://schemas.microsoft.com/office/powerpoint/2010/main" val="14280274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Replica Sets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251520" y="718258"/>
            <a:ext cx="8784976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381000">
              <a:spcBef>
                <a:spcPts val="600"/>
              </a:spcBef>
              <a:buSzPts val="2400"/>
              <a:buChar char="●"/>
            </a:pPr>
            <a:r>
              <a:rPr lang="en-IN" sz="2800" dirty="0"/>
              <a:t>Primary method of managing pod replicas and their lifecycle</a:t>
            </a:r>
          </a:p>
          <a:p>
            <a:pPr marL="457200" indent="-381000">
              <a:spcBef>
                <a:spcPts val="600"/>
              </a:spcBef>
              <a:buSzPts val="2400"/>
              <a:buFont typeface="Arial" pitchFamily="34" charset="0"/>
              <a:buChar char="●"/>
            </a:pPr>
            <a:r>
              <a:rPr lang="en-IN" sz="2800" dirty="0"/>
              <a:t>Includes their scheduling, scaling, and deletion.</a:t>
            </a:r>
          </a:p>
          <a:p>
            <a:pPr marL="457200" indent="-381000">
              <a:spcBef>
                <a:spcPts val="600"/>
              </a:spcBef>
              <a:buSzPts val="2400"/>
              <a:buFont typeface="Arial" pitchFamily="34" charset="0"/>
              <a:buChar char="●"/>
            </a:pPr>
            <a:r>
              <a:rPr lang="en-IN" sz="2800" dirty="0"/>
              <a:t>Their job is simple: </a:t>
            </a:r>
            <a:r>
              <a:rPr lang="en-IN" sz="2800" b="1" dirty="0"/>
              <a:t>Always ensure the desired number of pods are running.</a:t>
            </a:r>
          </a:p>
          <a:p>
            <a:pPr marL="457200" indent="-381000">
              <a:spcBef>
                <a:spcPts val="600"/>
              </a:spcBef>
              <a:buSzPts val="2400"/>
              <a:buFont typeface="Arial" pitchFamily="34" charset="0"/>
              <a:buChar char="●"/>
            </a:pPr>
            <a:r>
              <a:rPr lang="en-IN" sz="2800" dirty="0"/>
              <a:t>You define the number of pods you want running with the replicas field.</a:t>
            </a:r>
          </a:p>
          <a:p>
            <a:pPr marL="457200" indent="-381000">
              <a:spcBef>
                <a:spcPts val="600"/>
              </a:spcBef>
              <a:buSzPts val="2400"/>
              <a:buFont typeface="Arial" pitchFamily="34" charset="0"/>
              <a:buChar char="●"/>
            </a:pPr>
            <a:r>
              <a:rPr lang="en-IN" sz="2800" dirty="0">
                <a:solidFill>
                  <a:schemeClr val="dk1"/>
                </a:solidFill>
              </a:rPr>
              <a:t>Pods are created with name based off </a:t>
            </a:r>
            <a:r>
              <a:rPr lang="en-IN" sz="2800" dirty="0" err="1">
                <a:solidFill>
                  <a:schemeClr val="dk1"/>
                </a:solidFill>
              </a:rPr>
              <a:t>replicaset</a:t>
            </a:r>
            <a:r>
              <a:rPr lang="en-IN" sz="2800" dirty="0">
                <a:solidFill>
                  <a:schemeClr val="dk1"/>
                </a:solidFill>
              </a:rPr>
              <a:t> name + random 5 character string</a:t>
            </a:r>
            <a:endParaRPr lang="en-IN" sz="2800" dirty="0"/>
          </a:p>
          <a:p>
            <a:pPr marL="457200" indent="-381000">
              <a:spcBef>
                <a:spcPts val="600"/>
              </a:spcBef>
              <a:buSzPts val="2400"/>
              <a:buFont typeface="Arial" pitchFamily="34" charset="0"/>
              <a:buChar char="●"/>
            </a:pPr>
            <a:endParaRPr lang="en-IN" sz="2800" b="1" dirty="0"/>
          </a:p>
          <a:p>
            <a:pPr marL="457200" lvl="0" indent="-381000">
              <a:spcBef>
                <a:spcPts val="600"/>
              </a:spcBef>
              <a:buSzPts val="2400"/>
              <a:buChar char="●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595478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B77816C-0741-46D8-9FC8-5A6E05116A0B}"/>
              </a:ext>
            </a:extLst>
          </p:cNvPr>
          <p:cNvSpPr/>
          <p:nvPr/>
        </p:nvSpPr>
        <p:spPr>
          <a:xfrm>
            <a:off x="6084168" y="4299942"/>
            <a:ext cx="1296144" cy="43197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Replica Sets Cont.</a:t>
            </a:r>
          </a:p>
        </p:txBody>
      </p:sp>
      <p:sp>
        <p:nvSpPr>
          <p:cNvPr id="5" name="Google Shape;728;p105">
            <a:extLst>
              <a:ext uri="{FF2B5EF4-FFF2-40B4-BE49-F238E27FC236}">
                <a16:creationId xmlns:a16="http://schemas.microsoft.com/office/drawing/2014/main" id="{E5245956-FA20-4E93-8B38-055C61489D5E}"/>
              </a:ext>
            </a:extLst>
          </p:cNvPr>
          <p:cNvSpPr txBox="1">
            <a:spLocks/>
          </p:cNvSpPr>
          <p:nvPr/>
        </p:nvSpPr>
        <p:spPr>
          <a:xfrm>
            <a:off x="3834250" y="1920990"/>
            <a:ext cx="4852500" cy="28110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7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$ </a:t>
            </a:r>
            <a:r>
              <a:rPr lang="en-IN" sz="700" dirty="0" err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kubectl</a:t>
            </a:r>
            <a:r>
              <a:rPr lang="en-IN" sz="7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describe </a:t>
            </a:r>
            <a:r>
              <a:rPr lang="en-IN" sz="700" dirty="0" err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rs</a:t>
            </a:r>
            <a:r>
              <a:rPr lang="en-IN" sz="7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IN" sz="700" dirty="0" err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rs</a:t>
            </a:r>
            <a:r>
              <a:rPr lang="en-IN" sz="7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-example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7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Name:         </a:t>
            </a:r>
            <a:r>
              <a:rPr lang="en-IN" sz="700" dirty="0" err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rs</a:t>
            </a:r>
            <a:r>
              <a:rPr lang="en-IN" sz="7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-example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7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Namespace:    default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7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Selector:     app=</a:t>
            </a:r>
            <a:r>
              <a:rPr lang="en-IN" sz="700" dirty="0" err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nginx,env</a:t>
            </a:r>
            <a:r>
              <a:rPr lang="en-IN" sz="7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=prod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7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Labels:       app=</a:t>
            </a:r>
            <a:r>
              <a:rPr lang="en-IN" sz="700" dirty="0" err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nginx</a:t>
            </a:r>
            <a:endParaRPr lang="en-IN" sz="700" dirty="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7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env=prod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7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Annotations:  &lt;none&gt;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7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Replicas:     3 current / 3 desired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7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Pods Status:  3 Running / 0 Waiting / 0 Succeeded / 0 Failed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7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Pod Template: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7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 Labels:  app=</a:t>
            </a:r>
            <a:r>
              <a:rPr lang="en-IN" sz="700" dirty="0" err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nginx</a:t>
            </a:r>
            <a:endParaRPr lang="en-IN" sz="700" dirty="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7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env=prod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7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 Containers: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7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-IN" sz="700" dirty="0" err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nginx</a:t>
            </a:r>
            <a:r>
              <a:rPr lang="en-IN" sz="7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7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   Image:        </a:t>
            </a:r>
            <a:r>
              <a:rPr lang="en-IN" sz="700" dirty="0" err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nginx:stable-alpine</a:t>
            </a:r>
            <a:endParaRPr lang="en-IN" sz="700" dirty="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7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   Port:         80/TCP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7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   Environment:  &lt;none&gt;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7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   Mounts:       &lt;none&gt;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7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 Volumes:        &lt;none&gt;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7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Events: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7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 Type    Reason            Age   From                   Message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7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 ----    ------            ----  ----                   -------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7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 Normal  </a:t>
            </a:r>
            <a:r>
              <a:rPr lang="en-IN" sz="700" dirty="0" err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SuccessfulCreate</a:t>
            </a:r>
            <a:r>
              <a:rPr lang="en-IN" sz="7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 16s   </a:t>
            </a:r>
            <a:r>
              <a:rPr lang="en-IN" sz="700" dirty="0" err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replicaset</a:t>
            </a:r>
            <a:r>
              <a:rPr lang="en-IN" sz="7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-controller  Created pod: rs-example-mkll2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7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 Normal  </a:t>
            </a:r>
            <a:r>
              <a:rPr lang="en-IN" sz="700" dirty="0" err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SuccessfulCreate</a:t>
            </a:r>
            <a:r>
              <a:rPr lang="en-IN" sz="7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 16s   </a:t>
            </a:r>
            <a:r>
              <a:rPr lang="en-IN" sz="700" dirty="0" err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replicaset</a:t>
            </a:r>
            <a:r>
              <a:rPr lang="en-IN" sz="7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-controller  Created pod: rs-example-b7bcg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7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 Normal  </a:t>
            </a:r>
            <a:r>
              <a:rPr lang="en-IN" sz="700" dirty="0" err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SuccessfulCreate</a:t>
            </a:r>
            <a:r>
              <a:rPr lang="en-IN" sz="7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 16s   </a:t>
            </a:r>
            <a:r>
              <a:rPr lang="en-IN" sz="700" dirty="0" err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replicaset</a:t>
            </a:r>
            <a:r>
              <a:rPr lang="en-IN" sz="7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-controller  Created pod: rs-example-9l4dt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en-IN" sz="700" dirty="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en-IN" sz="700" dirty="0"/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en-IN" sz="700" dirty="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" name="Google Shape;729;p105">
            <a:extLst>
              <a:ext uri="{FF2B5EF4-FFF2-40B4-BE49-F238E27FC236}">
                <a16:creationId xmlns:a16="http://schemas.microsoft.com/office/drawing/2014/main" id="{28337B20-60B2-4475-83C0-6AE160ACBCF1}"/>
              </a:ext>
            </a:extLst>
          </p:cNvPr>
          <p:cNvSpPr txBox="1">
            <a:spLocks/>
          </p:cNvSpPr>
          <p:nvPr/>
        </p:nvSpPr>
        <p:spPr>
          <a:xfrm>
            <a:off x="457200" y="994815"/>
            <a:ext cx="3290400" cy="37371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apiVersion: </a:t>
            </a:r>
            <a:r>
              <a:rPr lang="en-IN" sz="11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apps/v1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kind: </a:t>
            </a:r>
            <a:r>
              <a:rPr lang="en-IN" sz="11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ReplicaSet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metadata: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name:</a:t>
            </a:r>
            <a:r>
              <a:rPr lang="en-IN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IN" sz="11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rs-example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spec: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replicas: </a:t>
            </a:r>
            <a:r>
              <a:rPr lang="en-IN" sz="11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selector: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matchLabels: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app: </a:t>
            </a:r>
            <a:r>
              <a:rPr lang="en-IN" sz="11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nginx</a:t>
            </a:r>
            <a:br>
              <a:rPr lang="en-I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I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env: </a:t>
            </a:r>
            <a:r>
              <a:rPr lang="en-IN" sz="11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prod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template: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metadata: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labels: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app: </a:t>
            </a:r>
            <a:r>
              <a:rPr lang="en-IN" sz="11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nginx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env: </a:t>
            </a:r>
            <a:r>
              <a:rPr lang="en-IN" sz="11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prod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spec: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containers: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- name: </a:t>
            </a:r>
            <a:r>
              <a:rPr lang="en-IN" sz="11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nginx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image: </a:t>
            </a:r>
            <a:r>
              <a:rPr lang="en-IN" sz="11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nginx:stable-alpine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ports: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- containerPort: </a:t>
            </a:r>
            <a:r>
              <a:rPr lang="en-IN" sz="11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80</a:t>
            </a:r>
            <a:endParaRPr lang="en-IN" sz="1100" dirty="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" name="Google Shape;730;p105">
            <a:extLst>
              <a:ext uri="{FF2B5EF4-FFF2-40B4-BE49-F238E27FC236}">
                <a16:creationId xmlns:a16="http://schemas.microsoft.com/office/drawing/2014/main" id="{CF393D9F-BA5C-4CB9-856A-BAC49841FC76}"/>
              </a:ext>
            </a:extLst>
          </p:cNvPr>
          <p:cNvSpPr txBox="1">
            <a:spLocks/>
          </p:cNvSpPr>
          <p:nvPr/>
        </p:nvSpPr>
        <p:spPr>
          <a:xfrm>
            <a:off x="3834275" y="994815"/>
            <a:ext cx="4852500" cy="8286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0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$ kubectl get pods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0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NAME               READY     STATUS    RESTARTS   AGE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0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rs-example-9l4dt   1/1       Running   0          1h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0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rs-example-b7bcg   1/1       Running   0          1h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0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rs-example-mkll2   1/1       Running   0          1h</a:t>
            </a:r>
            <a:endParaRPr lang="en-IN" sz="1000" dirty="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12710976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1176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Deployments</a:t>
            </a:r>
          </a:p>
        </p:txBody>
      </p:sp>
    </p:spTree>
    <p:extLst>
      <p:ext uri="{BB962C8B-B14F-4D97-AF65-F5344CB8AC3E}">
        <p14:creationId xmlns:p14="http://schemas.microsoft.com/office/powerpoint/2010/main" val="17401466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Deployments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251520" y="627534"/>
            <a:ext cx="8784976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381000">
              <a:spcBef>
                <a:spcPts val="0"/>
              </a:spcBef>
              <a:buSzPts val="2400"/>
              <a:buChar char="●"/>
            </a:pPr>
            <a:r>
              <a:rPr lang="en-IN" sz="2800" dirty="0"/>
              <a:t>Declarative method of managing Pods via </a:t>
            </a:r>
            <a:r>
              <a:rPr lang="en-IN" sz="2800" b="1" dirty="0" err="1"/>
              <a:t>ReplicaSets</a:t>
            </a:r>
            <a:endParaRPr lang="en-IN" sz="2800" b="1" dirty="0"/>
          </a:p>
          <a:p>
            <a:pPr marL="457200" indent="-381000">
              <a:spcBef>
                <a:spcPts val="0"/>
              </a:spcBef>
              <a:buSzPts val="2400"/>
              <a:buFont typeface="Arial" pitchFamily="34" charset="0"/>
              <a:buChar char="●"/>
            </a:pPr>
            <a:r>
              <a:rPr lang="en-IN" sz="2800" dirty="0"/>
              <a:t>Provides rollback functionality and update control</a:t>
            </a:r>
          </a:p>
          <a:p>
            <a:pPr marL="457200" indent="-381000">
              <a:spcBef>
                <a:spcPts val="0"/>
              </a:spcBef>
              <a:buSzPts val="2400"/>
              <a:buFont typeface="Arial" pitchFamily="34" charset="0"/>
              <a:buChar char="●"/>
            </a:pPr>
            <a:r>
              <a:rPr lang="en-IN" sz="2800" dirty="0"/>
              <a:t>Updates are managed through the </a:t>
            </a:r>
            <a:r>
              <a:rPr lang="en-IN" sz="2800" b="1" dirty="0"/>
              <a:t>pod-template-hash </a:t>
            </a:r>
            <a:r>
              <a:rPr lang="en-IN" sz="2800" dirty="0"/>
              <a:t>label</a:t>
            </a:r>
          </a:p>
          <a:p>
            <a:pPr marL="457200" indent="-381000">
              <a:spcBef>
                <a:spcPts val="0"/>
              </a:spcBef>
              <a:buSzPts val="2400"/>
              <a:buFont typeface="Arial" pitchFamily="34" charset="0"/>
              <a:buChar char="●"/>
            </a:pPr>
            <a:r>
              <a:rPr lang="en-IN" sz="2800" dirty="0"/>
              <a:t>Each iteration creates a unique label that is assigned to both the </a:t>
            </a:r>
            <a:r>
              <a:rPr lang="en-IN" sz="2800" b="1" dirty="0" err="1"/>
              <a:t>ReplicaSet</a:t>
            </a:r>
            <a:r>
              <a:rPr lang="en-IN" sz="2800" dirty="0"/>
              <a:t> and subsequent Pods</a:t>
            </a:r>
            <a:endParaRPr lang="en-IN" sz="2800" b="1" dirty="0"/>
          </a:p>
          <a:p>
            <a:pPr marL="457200" lvl="0" indent="-381000">
              <a:spcBef>
                <a:spcPts val="0"/>
              </a:spcBef>
              <a:buSzPts val="2400"/>
              <a:buChar char="●"/>
            </a:pPr>
            <a:endParaRPr lang="en-IN" sz="2800" dirty="0"/>
          </a:p>
        </p:txBody>
      </p:sp>
      <p:pic>
        <p:nvPicPr>
          <p:cNvPr id="5" name="Google Shape;737;p106">
            <a:extLst>
              <a:ext uri="{FF2B5EF4-FFF2-40B4-BE49-F238E27FC236}">
                <a16:creationId xmlns:a16="http://schemas.microsoft.com/office/drawing/2014/main" id="{8355BF12-D72C-4EA9-BCCD-221487C0C6F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24713" y="3651870"/>
            <a:ext cx="5294567" cy="945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24753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Deployments Cont.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323528" y="780907"/>
            <a:ext cx="5544616" cy="438313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>
              <a:spcBef>
                <a:spcPts val="0"/>
              </a:spcBef>
              <a:buSzPts val="1800"/>
            </a:pPr>
            <a:r>
              <a:rPr lang="en-IN" sz="1800" b="1" dirty="0" err="1">
                <a:latin typeface="Roboto Mono"/>
                <a:ea typeface="Roboto Mono"/>
                <a:cs typeface="Roboto Mono"/>
                <a:sym typeface="Roboto Mono"/>
              </a:rPr>
              <a:t>revisionHistoryLimit</a:t>
            </a:r>
            <a:r>
              <a:rPr lang="en-IN" sz="1800" dirty="0"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-IN" sz="1800" dirty="0"/>
              <a:t>The number of previous iterations of the Deployment to retain.</a:t>
            </a:r>
            <a:endParaRPr lang="en-IN" sz="1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>
              <a:spcBef>
                <a:spcPts val="1000"/>
              </a:spcBef>
              <a:buSzPts val="1800"/>
            </a:pPr>
            <a:r>
              <a:rPr lang="en-IN" sz="1800" b="1" dirty="0">
                <a:latin typeface="Roboto Mono"/>
                <a:ea typeface="Roboto Mono"/>
                <a:cs typeface="Roboto Mono"/>
                <a:sym typeface="Roboto Mono"/>
              </a:rPr>
              <a:t>strategy</a:t>
            </a:r>
            <a:r>
              <a:rPr lang="en-IN" sz="1800" dirty="0"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-IN" sz="1800" dirty="0"/>
              <a:t>Describes the method of  updating the Pods based on the </a:t>
            </a:r>
            <a:r>
              <a:rPr lang="en-IN" sz="1800" dirty="0">
                <a:latin typeface="Roboto Mono"/>
                <a:ea typeface="Roboto Mono"/>
                <a:cs typeface="Roboto Mono"/>
                <a:sym typeface="Roboto Mono"/>
              </a:rPr>
              <a:t>type</a:t>
            </a:r>
            <a:r>
              <a:rPr lang="en-IN" sz="1800" dirty="0"/>
              <a:t>. Valid options are </a:t>
            </a:r>
            <a:r>
              <a:rPr lang="en-IN" sz="1800" b="1" dirty="0">
                <a:latin typeface="Roboto Mono"/>
                <a:ea typeface="Roboto Mono"/>
                <a:cs typeface="Roboto Mono"/>
                <a:sym typeface="Roboto Mono"/>
              </a:rPr>
              <a:t>Recreate</a:t>
            </a:r>
            <a:r>
              <a:rPr lang="en-IN" sz="1800" dirty="0"/>
              <a:t> or </a:t>
            </a:r>
            <a:r>
              <a:rPr lang="en-IN" sz="1800" b="1" dirty="0" err="1">
                <a:latin typeface="Roboto Mono"/>
                <a:ea typeface="Roboto Mono"/>
                <a:cs typeface="Roboto Mono"/>
                <a:sym typeface="Roboto Mono"/>
              </a:rPr>
              <a:t>RollingUpdate</a:t>
            </a:r>
            <a:r>
              <a:rPr lang="en-IN" sz="1800" dirty="0"/>
              <a:t>. </a:t>
            </a:r>
          </a:p>
          <a:p>
            <a:pPr marL="914400" lvl="1" indent="-342900">
              <a:spcBef>
                <a:spcPts val="1000"/>
              </a:spcBef>
              <a:buSzPts val="1800"/>
            </a:pPr>
            <a:r>
              <a:rPr lang="en-IN" sz="1800" b="1" dirty="0">
                <a:latin typeface="Roboto Mono"/>
                <a:ea typeface="Roboto Mono"/>
                <a:cs typeface="Roboto Mono"/>
                <a:sym typeface="Roboto Mono"/>
              </a:rPr>
              <a:t>Recreate</a:t>
            </a:r>
            <a:r>
              <a:rPr lang="en-IN" sz="1800" dirty="0"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-IN" sz="1800" dirty="0"/>
              <a:t>All existing Pods are killed before the new ones are created.</a:t>
            </a:r>
            <a:endParaRPr lang="en-IN" sz="1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42900">
              <a:spcBef>
                <a:spcPts val="1000"/>
              </a:spcBef>
              <a:spcAft>
                <a:spcPts val="1000"/>
              </a:spcAft>
              <a:buSzPts val="1800"/>
            </a:pPr>
            <a:r>
              <a:rPr lang="en-IN" sz="1800" b="1" dirty="0" err="1">
                <a:latin typeface="Roboto Mono"/>
                <a:ea typeface="Roboto Mono"/>
                <a:cs typeface="Roboto Mono"/>
                <a:sym typeface="Roboto Mono"/>
              </a:rPr>
              <a:t>RollingUpdate</a:t>
            </a:r>
            <a:r>
              <a:rPr lang="en-IN" sz="1800" dirty="0"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-IN" sz="1800" dirty="0"/>
              <a:t>Cycles through updating the Pods according to the parameters: </a:t>
            </a:r>
            <a:r>
              <a:rPr lang="en-IN" sz="1800" dirty="0" err="1">
                <a:latin typeface="Roboto Mono"/>
                <a:ea typeface="Roboto Mono"/>
                <a:cs typeface="Roboto Mono"/>
                <a:sym typeface="Roboto Mono"/>
              </a:rPr>
              <a:t>maxSurge</a:t>
            </a:r>
            <a:r>
              <a:rPr lang="en-IN" sz="1800" dirty="0"/>
              <a:t> and </a:t>
            </a:r>
            <a:r>
              <a:rPr lang="en-IN" sz="1800" dirty="0" err="1">
                <a:latin typeface="Roboto Mono"/>
                <a:ea typeface="Roboto Mono"/>
                <a:cs typeface="Roboto Mono"/>
                <a:sym typeface="Roboto Mono"/>
              </a:rPr>
              <a:t>maxUnavailable</a:t>
            </a:r>
            <a:r>
              <a:rPr lang="en-IN" sz="1800" dirty="0"/>
              <a:t>.</a:t>
            </a:r>
          </a:p>
          <a:p>
            <a:pPr marL="514350">
              <a:spcBef>
                <a:spcPts val="1000"/>
              </a:spcBef>
              <a:spcAft>
                <a:spcPts val="1000"/>
              </a:spcAft>
              <a:buSzPts val="1800"/>
            </a:pPr>
            <a:r>
              <a:rPr lang="en-IN" sz="1800" b="1" dirty="0" err="1"/>
              <a:t>maxSurge</a:t>
            </a:r>
            <a:r>
              <a:rPr lang="en-IN" sz="1800" dirty="0"/>
              <a:t> == how many ADDITIONAL replicas we want to spin up while updating</a:t>
            </a:r>
          </a:p>
          <a:p>
            <a:pPr marL="514350">
              <a:spcBef>
                <a:spcPts val="1000"/>
              </a:spcBef>
              <a:spcAft>
                <a:spcPts val="1000"/>
              </a:spcAft>
              <a:buSzPts val="1800"/>
            </a:pPr>
            <a:endParaRPr lang="en-IN" sz="1800" dirty="0"/>
          </a:p>
        </p:txBody>
      </p:sp>
      <p:sp>
        <p:nvSpPr>
          <p:cNvPr id="6" name="Google Shape;744;p107">
            <a:extLst>
              <a:ext uri="{FF2B5EF4-FFF2-40B4-BE49-F238E27FC236}">
                <a16:creationId xmlns:a16="http://schemas.microsoft.com/office/drawing/2014/main" id="{4497E1DD-54DE-41E9-AE06-71B7489A1D94}"/>
              </a:ext>
            </a:extLst>
          </p:cNvPr>
          <p:cNvSpPr txBox="1">
            <a:spLocks/>
          </p:cNvSpPr>
          <p:nvPr/>
        </p:nvSpPr>
        <p:spPr>
          <a:xfrm>
            <a:off x="6292388" y="843558"/>
            <a:ext cx="2672100" cy="36378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apiVersion: </a:t>
            </a:r>
            <a:r>
              <a:rPr lang="en-I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apps/v1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kind: </a:t>
            </a:r>
            <a:r>
              <a:rPr lang="en-I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Deployment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metadata: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name:</a:t>
            </a:r>
            <a:r>
              <a:rPr lang="en-IN" sz="12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I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deploy-example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spec: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replicas: </a:t>
            </a:r>
            <a:r>
              <a:rPr lang="en-I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br>
              <a:rPr lang="en-I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I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I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revisionHistoryLimit:</a:t>
            </a:r>
            <a:r>
              <a:rPr lang="en-I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 3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selector: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matchLabels: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app: </a:t>
            </a:r>
            <a:r>
              <a:rPr lang="en-I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nginx</a:t>
            </a:r>
            <a:br>
              <a:rPr lang="en-I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I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env: </a:t>
            </a:r>
            <a:r>
              <a:rPr lang="en-I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prod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strategy: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type: </a:t>
            </a:r>
            <a:r>
              <a:rPr lang="en-I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RollingUpdate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rollingUpdate: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maxSurge: </a:t>
            </a:r>
            <a:r>
              <a:rPr lang="en-I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maxUnavailable: </a:t>
            </a:r>
            <a:r>
              <a:rPr lang="en-I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template:</a:t>
            </a:r>
            <a:endParaRPr lang="en-IN" sz="12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IN" sz="12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&lt;pod template&gt;</a:t>
            </a:r>
          </a:p>
        </p:txBody>
      </p:sp>
    </p:spTree>
    <p:extLst>
      <p:ext uri="{BB962C8B-B14F-4D97-AF65-F5344CB8AC3E}">
        <p14:creationId xmlns:p14="http://schemas.microsoft.com/office/powerpoint/2010/main" val="2086049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4992"/>
            <a:ext cx="8229600" cy="670574"/>
          </a:xfrm>
        </p:spPr>
        <p:txBody>
          <a:bodyPr>
            <a:noAutofit/>
          </a:bodyPr>
          <a:lstStyle/>
          <a:p>
            <a:r>
              <a:rPr lang="en-IN" sz="3600" dirty="0"/>
              <a:t>Lab 2 – Deploy App on K8 Cluster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251520" y="1366330"/>
            <a:ext cx="8568952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457200">
              <a:spcBef>
                <a:spcPts val="1000"/>
              </a:spcBef>
              <a:spcAft>
                <a:spcPts val="1000"/>
              </a:spcAft>
              <a:buSzPts val="2400"/>
            </a:pPr>
            <a:r>
              <a:rPr lang="en-IN" sz="2400" dirty="0"/>
              <a:t>Expose deployed app</a:t>
            </a:r>
          </a:p>
          <a:p>
            <a:pPr marL="533400" indent="-457200">
              <a:spcBef>
                <a:spcPts val="1000"/>
              </a:spcBef>
              <a:spcAft>
                <a:spcPts val="1000"/>
              </a:spcAft>
              <a:buSzPts val="2400"/>
            </a:pPr>
            <a:r>
              <a:rPr lang="en-IN" sz="2400" dirty="0" err="1"/>
              <a:t>NodePort</a:t>
            </a:r>
            <a:r>
              <a:rPr lang="en-IN" sz="2400" dirty="0"/>
              <a:t> and GKE Load Balancer</a:t>
            </a:r>
          </a:p>
        </p:txBody>
      </p:sp>
    </p:spTree>
    <p:extLst>
      <p:ext uri="{BB962C8B-B14F-4D97-AF65-F5344CB8AC3E}">
        <p14:creationId xmlns:p14="http://schemas.microsoft.com/office/powerpoint/2010/main" val="29028439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dirty="0"/>
              <a:t>Control Plane Components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251520" y="699542"/>
            <a:ext cx="8784976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298450">
              <a:spcBef>
                <a:spcPts val="0"/>
              </a:spcBef>
              <a:buClr>
                <a:schemeClr val="dk1"/>
              </a:buClr>
              <a:buSzPts val="1100"/>
              <a:buChar char="●"/>
            </a:pPr>
            <a:r>
              <a:rPr lang="en-IN" sz="2800" b="1" dirty="0" err="1">
                <a:solidFill>
                  <a:schemeClr val="dk1"/>
                </a:solidFill>
              </a:rPr>
              <a:t>Kube-apiserver</a:t>
            </a:r>
            <a:endParaRPr lang="en-IN" sz="2800" b="1" dirty="0">
              <a:solidFill>
                <a:schemeClr val="dk1"/>
              </a:solidFill>
            </a:endParaRPr>
          </a:p>
          <a:p>
            <a:pPr marL="914400" lvl="1" indent="-298450">
              <a:spcBef>
                <a:spcPts val="0"/>
              </a:spcBef>
              <a:buClr>
                <a:schemeClr val="dk1"/>
              </a:buClr>
              <a:buSzPts val="1100"/>
              <a:buChar char="○"/>
            </a:pPr>
            <a:r>
              <a:rPr lang="en-IN" sz="2400" dirty="0">
                <a:solidFill>
                  <a:schemeClr val="dk1"/>
                </a:solidFill>
              </a:rPr>
              <a:t>Gate keeper for everything in </a:t>
            </a:r>
            <a:r>
              <a:rPr lang="en-IN" sz="2400" dirty="0" err="1">
                <a:solidFill>
                  <a:schemeClr val="dk1"/>
                </a:solidFill>
              </a:rPr>
              <a:t>kubernetes</a:t>
            </a:r>
            <a:endParaRPr lang="en-IN" sz="2400" dirty="0">
              <a:solidFill>
                <a:schemeClr val="dk1"/>
              </a:solidFill>
            </a:endParaRPr>
          </a:p>
          <a:p>
            <a:pPr marL="914400" lvl="1" indent="-298450">
              <a:spcBef>
                <a:spcPts val="0"/>
              </a:spcBef>
              <a:buClr>
                <a:schemeClr val="dk1"/>
              </a:buClr>
              <a:buSzPts val="1100"/>
              <a:buChar char="○"/>
            </a:pPr>
            <a:r>
              <a:rPr lang="en-IN" sz="2400" dirty="0">
                <a:solidFill>
                  <a:schemeClr val="dk1"/>
                </a:solidFill>
              </a:rPr>
              <a:t>EVERYTHING interacts with </a:t>
            </a:r>
            <a:r>
              <a:rPr lang="en-IN" sz="2400" dirty="0" err="1">
                <a:solidFill>
                  <a:schemeClr val="dk1"/>
                </a:solidFill>
              </a:rPr>
              <a:t>kubernetes</a:t>
            </a:r>
            <a:r>
              <a:rPr lang="en-IN" sz="2400" dirty="0">
                <a:solidFill>
                  <a:schemeClr val="dk1"/>
                </a:solidFill>
              </a:rPr>
              <a:t> through the </a:t>
            </a:r>
            <a:r>
              <a:rPr lang="en-IN" sz="2400" dirty="0" err="1">
                <a:solidFill>
                  <a:schemeClr val="dk1"/>
                </a:solidFill>
              </a:rPr>
              <a:t>apiserver</a:t>
            </a:r>
            <a:endParaRPr lang="en-IN" sz="2400" dirty="0">
              <a:solidFill>
                <a:schemeClr val="dk1"/>
              </a:solidFill>
            </a:endParaRPr>
          </a:p>
          <a:p>
            <a:pPr marL="457200" lvl="0" indent="-298450">
              <a:spcBef>
                <a:spcPts val="0"/>
              </a:spcBef>
              <a:buClr>
                <a:schemeClr val="dk1"/>
              </a:buClr>
              <a:buSzPts val="1100"/>
              <a:buChar char="●"/>
            </a:pPr>
            <a:r>
              <a:rPr lang="en-IN" sz="2800" b="1" dirty="0" err="1">
                <a:solidFill>
                  <a:schemeClr val="dk1"/>
                </a:solidFill>
              </a:rPr>
              <a:t>Etcd</a:t>
            </a:r>
            <a:endParaRPr lang="en-IN" sz="2800" b="1" dirty="0">
              <a:solidFill>
                <a:schemeClr val="dk1"/>
              </a:solidFill>
            </a:endParaRPr>
          </a:p>
          <a:p>
            <a:pPr marL="914400" lvl="1" indent="-298450">
              <a:spcBef>
                <a:spcPts val="0"/>
              </a:spcBef>
              <a:buClr>
                <a:schemeClr val="dk1"/>
              </a:buClr>
              <a:buSzPts val="1100"/>
              <a:buChar char="○"/>
            </a:pPr>
            <a:r>
              <a:rPr lang="en-IN" sz="2400" dirty="0">
                <a:solidFill>
                  <a:schemeClr val="dk1"/>
                </a:solidFill>
              </a:rPr>
              <a:t>Distributed storage back end for </a:t>
            </a:r>
            <a:r>
              <a:rPr lang="en-IN" sz="2400" dirty="0" err="1">
                <a:solidFill>
                  <a:schemeClr val="dk1"/>
                </a:solidFill>
              </a:rPr>
              <a:t>kubernetes</a:t>
            </a:r>
            <a:endParaRPr lang="en-IN" sz="2400" dirty="0">
              <a:solidFill>
                <a:schemeClr val="dk1"/>
              </a:solidFill>
            </a:endParaRPr>
          </a:p>
          <a:p>
            <a:pPr marL="914400" lvl="1" indent="-298450">
              <a:spcBef>
                <a:spcPts val="0"/>
              </a:spcBef>
              <a:buClr>
                <a:schemeClr val="dk1"/>
              </a:buClr>
              <a:buSzPts val="1100"/>
              <a:buChar char="○"/>
            </a:pPr>
            <a:r>
              <a:rPr lang="en-IN" sz="2400" dirty="0">
                <a:solidFill>
                  <a:schemeClr val="dk1"/>
                </a:solidFill>
              </a:rPr>
              <a:t>The </a:t>
            </a:r>
            <a:r>
              <a:rPr lang="en-IN" sz="2400" dirty="0" err="1">
                <a:solidFill>
                  <a:schemeClr val="dk1"/>
                </a:solidFill>
              </a:rPr>
              <a:t>apiserver</a:t>
            </a:r>
            <a:r>
              <a:rPr lang="en-IN" sz="2400" dirty="0">
                <a:solidFill>
                  <a:schemeClr val="dk1"/>
                </a:solidFill>
              </a:rPr>
              <a:t> is the only thing that talks to it</a:t>
            </a:r>
          </a:p>
          <a:p>
            <a:pPr marL="457200" lvl="0" indent="-298450">
              <a:spcBef>
                <a:spcPts val="0"/>
              </a:spcBef>
              <a:buClr>
                <a:schemeClr val="dk1"/>
              </a:buClr>
              <a:buSzPts val="1100"/>
              <a:buChar char="●"/>
            </a:pPr>
            <a:r>
              <a:rPr lang="en-IN" sz="2800" b="1" dirty="0" err="1">
                <a:solidFill>
                  <a:schemeClr val="dk1"/>
                </a:solidFill>
              </a:rPr>
              <a:t>Kube</a:t>
            </a:r>
            <a:r>
              <a:rPr lang="en-IN" sz="2800" b="1" dirty="0">
                <a:solidFill>
                  <a:schemeClr val="dk1"/>
                </a:solidFill>
              </a:rPr>
              <a:t>-controller-manager</a:t>
            </a:r>
          </a:p>
          <a:p>
            <a:pPr marL="914400" lvl="1" indent="-298450">
              <a:spcBef>
                <a:spcPts val="0"/>
              </a:spcBef>
              <a:buClr>
                <a:schemeClr val="dk1"/>
              </a:buClr>
              <a:buSzPts val="1100"/>
              <a:buChar char="○"/>
            </a:pPr>
            <a:r>
              <a:rPr lang="en-IN" sz="2400" dirty="0">
                <a:solidFill>
                  <a:schemeClr val="dk1"/>
                </a:solidFill>
              </a:rPr>
              <a:t>The home of the core controllers</a:t>
            </a:r>
          </a:p>
          <a:p>
            <a:pPr marL="457200" lvl="0" indent="-298450">
              <a:spcBef>
                <a:spcPts val="0"/>
              </a:spcBef>
              <a:buClr>
                <a:schemeClr val="dk1"/>
              </a:buClr>
              <a:buSzPts val="1100"/>
              <a:buChar char="●"/>
            </a:pPr>
            <a:r>
              <a:rPr lang="en-IN" sz="2800" b="1" dirty="0" err="1">
                <a:solidFill>
                  <a:schemeClr val="dk1"/>
                </a:solidFill>
              </a:rPr>
              <a:t>Kube</a:t>
            </a:r>
            <a:r>
              <a:rPr lang="en-IN" sz="2800" b="1" dirty="0">
                <a:solidFill>
                  <a:schemeClr val="dk1"/>
                </a:solidFill>
              </a:rPr>
              <a:t>-scheduler</a:t>
            </a:r>
          </a:p>
          <a:p>
            <a:pPr marL="914400" lvl="1" indent="-298450">
              <a:spcBef>
                <a:spcPts val="0"/>
              </a:spcBef>
              <a:buClr>
                <a:schemeClr val="dk1"/>
              </a:buClr>
              <a:buSzPts val="1100"/>
              <a:buChar char="○"/>
            </a:pPr>
            <a:r>
              <a:rPr lang="en-IN" sz="2400" dirty="0">
                <a:solidFill>
                  <a:schemeClr val="dk1"/>
                </a:solidFill>
              </a:rPr>
              <a:t>Handles placement</a:t>
            </a:r>
          </a:p>
          <a:p>
            <a:pPr marL="0" lvl="0" indent="0">
              <a:spcBef>
                <a:spcPts val="0"/>
              </a:spcBef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2072683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Kube-apiserver</a:t>
            </a:r>
            <a:endParaRPr lang="en-IN" dirty="0"/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251520" y="699542"/>
            <a:ext cx="8784976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381000">
              <a:spcBef>
                <a:spcPts val="600"/>
              </a:spcBef>
              <a:buSzPts val="2400"/>
              <a:buChar char="●"/>
            </a:pPr>
            <a:r>
              <a:rPr lang="en-IN" sz="2800" dirty="0"/>
              <a:t>Provides a forward facing REST interface into the </a:t>
            </a:r>
            <a:r>
              <a:rPr lang="en-IN" sz="2800" dirty="0" err="1"/>
              <a:t>kubernetes</a:t>
            </a:r>
            <a:r>
              <a:rPr lang="en-IN" sz="2800" dirty="0"/>
              <a:t> control plane and datastore.  </a:t>
            </a:r>
          </a:p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IN" sz="2800" dirty="0"/>
              <a:t>All clients and other applications interact with </a:t>
            </a:r>
            <a:r>
              <a:rPr lang="en-IN" sz="2800" dirty="0" err="1"/>
              <a:t>kubernetes</a:t>
            </a:r>
            <a:r>
              <a:rPr lang="en-IN" sz="2800" dirty="0"/>
              <a:t> </a:t>
            </a:r>
            <a:r>
              <a:rPr lang="en-IN" sz="2800" b="1" dirty="0"/>
              <a:t>strictly</a:t>
            </a:r>
            <a:r>
              <a:rPr lang="en-IN" sz="2800" dirty="0"/>
              <a:t> through the API Server.</a:t>
            </a:r>
          </a:p>
          <a:p>
            <a:pPr marL="457200" indent="-381000">
              <a:spcBef>
                <a:spcPts val="1000"/>
              </a:spcBef>
              <a:spcAft>
                <a:spcPts val="1000"/>
              </a:spcAft>
              <a:buSzPts val="2400"/>
              <a:buFont typeface="Arial" pitchFamily="34" charset="0"/>
              <a:buChar char="●"/>
            </a:pPr>
            <a:r>
              <a:rPr lang="en-IN" sz="2800" dirty="0"/>
              <a:t>Handles </a:t>
            </a:r>
            <a:r>
              <a:rPr lang="en-IN" sz="2800" dirty="0" err="1"/>
              <a:t>authn</a:t>
            </a:r>
            <a:r>
              <a:rPr lang="en-IN" sz="2800" dirty="0"/>
              <a:t>, </a:t>
            </a:r>
            <a:r>
              <a:rPr lang="en-IN" sz="2800" dirty="0" err="1"/>
              <a:t>authz</a:t>
            </a:r>
            <a:r>
              <a:rPr lang="en-IN" sz="2800" dirty="0"/>
              <a:t>, request validation, mutation and admission control and serves as a generic front end to the backing datastore</a:t>
            </a:r>
          </a:p>
        </p:txBody>
      </p:sp>
    </p:spTree>
    <p:extLst>
      <p:ext uri="{BB962C8B-B14F-4D97-AF65-F5344CB8AC3E}">
        <p14:creationId xmlns:p14="http://schemas.microsoft.com/office/powerpoint/2010/main" val="41079656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etcd</a:t>
            </a:r>
            <a:endParaRPr lang="en-IN" dirty="0"/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251520" y="699542"/>
            <a:ext cx="8784976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381000">
              <a:spcBef>
                <a:spcPts val="600"/>
              </a:spcBef>
              <a:buSzPts val="2400"/>
              <a:buChar char="●"/>
            </a:pPr>
            <a:r>
              <a:rPr lang="en-IN" sz="2800" dirty="0" err="1"/>
              <a:t>etcd</a:t>
            </a:r>
            <a:r>
              <a:rPr lang="en-IN" sz="2800" dirty="0"/>
              <a:t> acts as the cluster datastore.</a:t>
            </a:r>
          </a:p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IN" sz="2800" dirty="0"/>
              <a:t>Purpose in relation to Kubernetes is to provide a strong, consistent, highly durable and highly available key-value store for persisting cluster state.</a:t>
            </a:r>
          </a:p>
          <a:p>
            <a:pPr marL="457200" lvl="0" indent="-381000"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-IN" sz="2800" dirty="0"/>
              <a:t>Stores objects and config information. </a:t>
            </a:r>
          </a:p>
        </p:txBody>
      </p:sp>
    </p:spTree>
    <p:extLst>
      <p:ext uri="{BB962C8B-B14F-4D97-AF65-F5344CB8AC3E}">
        <p14:creationId xmlns:p14="http://schemas.microsoft.com/office/powerpoint/2010/main" val="37504235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Kube</a:t>
            </a:r>
            <a:r>
              <a:rPr lang="en-IN" dirty="0"/>
              <a:t>-controller-manager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251520" y="699542"/>
            <a:ext cx="8784976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0">
              <a:spcBef>
                <a:spcPts val="600"/>
              </a:spcBef>
              <a:buSzPts val="3000"/>
            </a:pPr>
            <a:r>
              <a:rPr lang="en" sz="2400" dirty="0"/>
              <a:t>Its the director behind the scenes</a:t>
            </a:r>
            <a:endParaRPr lang="en-IN" sz="2400" dirty="0"/>
          </a:p>
          <a:p>
            <a:pPr marL="381000">
              <a:spcBef>
                <a:spcPts val="600"/>
              </a:spcBef>
              <a:buSzPts val="3000"/>
            </a:pPr>
            <a:r>
              <a:rPr lang="en-IN" sz="2400" dirty="0"/>
              <a:t>Serves as the primary daemon that manages all core component control loops. </a:t>
            </a:r>
          </a:p>
          <a:p>
            <a:pPr marL="381000">
              <a:spcBef>
                <a:spcPts val="1000"/>
              </a:spcBef>
              <a:buSzPts val="3000"/>
            </a:pPr>
            <a:r>
              <a:rPr lang="en-IN" sz="2400" dirty="0"/>
              <a:t>Monitors the cluster state via the </a:t>
            </a:r>
            <a:r>
              <a:rPr lang="en-IN" sz="2400" dirty="0" err="1"/>
              <a:t>apiserver</a:t>
            </a:r>
            <a:r>
              <a:rPr lang="en-IN" sz="2400" dirty="0"/>
              <a:t> and </a:t>
            </a:r>
            <a:r>
              <a:rPr lang="en-IN" sz="2400" b="1" dirty="0"/>
              <a:t>steers the cluster towards the desired state</a:t>
            </a:r>
            <a:r>
              <a:rPr lang="en-IN" sz="2400" dirty="0"/>
              <a:t>.</a:t>
            </a:r>
          </a:p>
          <a:p>
            <a:pPr marL="381000">
              <a:spcBef>
                <a:spcPts val="1000"/>
              </a:spcBef>
              <a:buSzPts val="3000"/>
            </a:pPr>
            <a:r>
              <a:rPr lang="en-IN" sz="2400" dirty="0"/>
              <a:t>Does NOT handle scheduling, just decides what the desired state of the cluster should look like</a:t>
            </a:r>
          </a:p>
          <a:p>
            <a:pPr marL="958850" lvl="1" indent="-342900">
              <a:spcBef>
                <a:spcPts val="0"/>
              </a:spcBef>
              <a:buSzPts val="1100"/>
            </a:pPr>
            <a:r>
              <a:rPr lang="en-IN" sz="2400" dirty="0"/>
              <a:t>e.g. receives request for a deployment, produces </a:t>
            </a:r>
            <a:r>
              <a:rPr lang="en-IN" sz="2400" dirty="0" err="1"/>
              <a:t>replicaset</a:t>
            </a:r>
            <a:r>
              <a:rPr lang="en-IN" sz="2400" dirty="0"/>
              <a:t>, then produces pods</a:t>
            </a:r>
          </a:p>
          <a:p>
            <a:pPr marL="457200" lvl="0" indent="-419100">
              <a:spcBef>
                <a:spcPts val="1000"/>
              </a:spcBef>
              <a:buSzPts val="3000"/>
              <a:buChar char="●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836849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Kubernetes Meaning</a:t>
            </a:r>
          </a:p>
        </p:txBody>
      </p:sp>
      <p:sp>
        <p:nvSpPr>
          <p:cNvPr id="4" name="Google Shape;111;p17">
            <a:extLst>
              <a:ext uri="{FF2B5EF4-FFF2-40B4-BE49-F238E27FC236}">
                <a16:creationId xmlns:a16="http://schemas.microsoft.com/office/drawing/2014/main" id="{57B167BD-F8E7-47CA-A1F0-35F5681EA747}"/>
              </a:ext>
            </a:extLst>
          </p:cNvPr>
          <p:cNvSpPr txBox="1">
            <a:spLocks/>
          </p:cNvSpPr>
          <p:nvPr/>
        </p:nvSpPr>
        <p:spPr>
          <a:xfrm>
            <a:off x="818688" y="1621125"/>
            <a:ext cx="4116000" cy="1651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itchFamily="34" charset="0"/>
              <a:buNone/>
            </a:pPr>
            <a:r>
              <a:rPr lang="en-IN"/>
              <a:t>Greek for “pilot” or </a:t>
            </a:r>
          </a:p>
          <a:p>
            <a:pPr marL="0" indent="0" algn="ctr">
              <a:spcBef>
                <a:spcPts val="600"/>
              </a:spcBef>
              <a:buFont typeface="Arial" pitchFamily="34" charset="0"/>
              <a:buNone/>
            </a:pPr>
            <a:r>
              <a:rPr lang="en-IN"/>
              <a:t>“Helmsman of a ship”</a:t>
            </a:r>
            <a:endParaRPr lang="en-IN" dirty="0"/>
          </a:p>
        </p:txBody>
      </p:sp>
      <p:pic>
        <p:nvPicPr>
          <p:cNvPr id="5" name="Google Shape;112;p17">
            <a:extLst>
              <a:ext uri="{FF2B5EF4-FFF2-40B4-BE49-F238E27FC236}">
                <a16:creationId xmlns:a16="http://schemas.microsoft.com/office/drawing/2014/main" id="{DB3E007D-FE02-4E4A-B209-1388B12444F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96150" y="2059600"/>
            <a:ext cx="2042001" cy="204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13;p17">
            <a:extLst>
              <a:ext uri="{FF2B5EF4-FFF2-40B4-BE49-F238E27FC236}">
                <a16:creationId xmlns:a16="http://schemas.microsoft.com/office/drawing/2014/main" id="{58F868A4-EC92-4797-99B0-DCD0FD7151E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513" y="3332101"/>
            <a:ext cx="5448578" cy="14075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70391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Kube</a:t>
            </a:r>
            <a:r>
              <a:rPr lang="en-IN" dirty="0"/>
              <a:t>-scheduler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251520" y="699542"/>
            <a:ext cx="8784976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0">
              <a:spcBef>
                <a:spcPts val="600"/>
              </a:spcBef>
              <a:buSzPts val="3000"/>
            </a:pPr>
            <a:r>
              <a:rPr lang="en-IN" sz="2400" dirty="0"/>
              <a:t>Scheduler decides which nodes should run which pods</a:t>
            </a:r>
          </a:p>
          <a:p>
            <a:pPr marL="381000">
              <a:spcBef>
                <a:spcPts val="600"/>
              </a:spcBef>
              <a:buSzPts val="3000"/>
            </a:pPr>
            <a:r>
              <a:rPr lang="en-IN" sz="2400" dirty="0"/>
              <a:t>Serves as the primary daemon that manages all core component control loops. </a:t>
            </a:r>
          </a:p>
          <a:p>
            <a:pPr marL="381000">
              <a:spcBef>
                <a:spcPts val="1000"/>
              </a:spcBef>
              <a:buSzPts val="3000"/>
            </a:pPr>
            <a:r>
              <a:rPr lang="en-IN" sz="2400" dirty="0"/>
              <a:t>Monitors the cluster state via the </a:t>
            </a:r>
            <a:r>
              <a:rPr lang="en-IN" sz="2400" dirty="0" err="1"/>
              <a:t>apiserver</a:t>
            </a:r>
            <a:r>
              <a:rPr lang="en-IN" sz="2400" dirty="0"/>
              <a:t> and </a:t>
            </a:r>
            <a:r>
              <a:rPr lang="en-IN" sz="2400" b="1" dirty="0"/>
              <a:t>steers the cluster towards the desired state</a:t>
            </a:r>
            <a:r>
              <a:rPr lang="en-IN" sz="2400" dirty="0"/>
              <a:t>.</a:t>
            </a:r>
          </a:p>
          <a:p>
            <a:pPr marL="381000">
              <a:spcBef>
                <a:spcPts val="1000"/>
              </a:spcBef>
              <a:buSzPts val="3000"/>
            </a:pPr>
            <a:r>
              <a:rPr lang="en-IN" sz="2400" dirty="0"/>
              <a:t>Does NOT handle scheduling, just decides what the desired state of the cluster should look like</a:t>
            </a:r>
          </a:p>
          <a:p>
            <a:pPr marL="958850" lvl="1" indent="-342900">
              <a:spcBef>
                <a:spcPts val="0"/>
              </a:spcBef>
              <a:buSzPts val="1100"/>
            </a:pPr>
            <a:r>
              <a:rPr lang="en-IN" sz="2400" dirty="0"/>
              <a:t>e.g. receives request for a deployment, produces </a:t>
            </a:r>
            <a:r>
              <a:rPr lang="en-IN" sz="2400" dirty="0" err="1"/>
              <a:t>replicaset</a:t>
            </a:r>
            <a:r>
              <a:rPr lang="en-IN" sz="2400" dirty="0"/>
              <a:t>, then produces pods</a:t>
            </a:r>
          </a:p>
          <a:p>
            <a:pPr marL="457200" lvl="0" indent="-419100">
              <a:spcBef>
                <a:spcPts val="1000"/>
              </a:spcBef>
              <a:buSzPts val="3000"/>
              <a:buChar char="●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354188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70"/>
            <a:ext cx="8229600" cy="504056"/>
          </a:xfrm>
        </p:spPr>
        <p:txBody>
          <a:bodyPr>
            <a:noAutofit/>
          </a:bodyPr>
          <a:lstStyle/>
          <a:p>
            <a:r>
              <a:rPr lang="en-IN" sz="3600" dirty="0"/>
              <a:t>HA Cluster 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115220-9BFE-4A16-98A4-32D7124C3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1" y="620196"/>
            <a:ext cx="6008397" cy="452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8899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4992"/>
            <a:ext cx="8229600" cy="670574"/>
          </a:xfrm>
        </p:spPr>
        <p:txBody>
          <a:bodyPr>
            <a:noAutofit/>
          </a:bodyPr>
          <a:lstStyle/>
          <a:p>
            <a:r>
              <a:rPr lang="en-IN" sz="3600" dirty="0"/>
              <a:t>Lab 3 – Deploy </a:t>
            </a:r>
            <a:r>
              <a:rPr lang="en-IN" sz="3600" dirty="0" err="1"/>
              <a:t>Dockerized</a:t>
            </a:r>
            <a:r>
              <a:rPr lang="en-IN" sz="3600" dirty="0"/>
              <a:t> </a:t>
            </a:r>
            <a:r>
              <a:rPr lang="en-IN" sz="3600" dirty="0" err="1"/>
              <a:t>.Net</a:t>
            </a:r>
            <a:r>
              <a:rPr lang="en-IN" sz="3600" dirty="0"/>
              <a:t> App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251520" y="1366330"/>
            <a:ext cx="8568952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457200">
              <a:spcBef>
                <a:spcPts val="1000"/>
              </a:spcBef>
              <a:spcAft>
                <a:spcPts val="1000"/>
              </a:spcAft>
              <a:buSzPts val="2400"/>
            </a:pPr>
            <a:r>
              <a:rPr lang="en-IN" sz="2400" dirty="0"/>
              <a:t>Deploy </a:t>
            </a:r>
            <a:r>
              <a:rPr lang="en-IN" sz="2400" dirty="0" err="1"/>
              <a:t>Dockerized</a:t>
            </a:r>
            <a:r>
              <a:rPr lang="en-IN" sz="2400" dirty="0"/>
              <a:t> </a:t>
            </a:r>
            <a:r>
              <a:rPr lang="en-IN" sz="2400" dirty="0" err="1"/>
              <a:t>.Net</a:t>
            </a:r>
            <a:r>
              <a:rPr lang="en-IN" sz="2400" dirty="0"/>
              <a:t> App</a:t>
            </a:r>
          </a:p>
          <a:p>
            <a:pPr marL="533400" indent="-457200">
              <a:spcBef>
                <a:spcPts val="1000"/>
              </a:spcBef>
              <a:spcAft>
                <a:spcPts val="1000"/>
              </a:spcAft>
              <a:buSzPts val="2400"/>
            </a:pPr>
            <a:r>
              <a:rPr lang="en-IN" sz="2400" dirty="0"/>
              <a:t>Use Image in Your Own Docker Registry</a:t>
            </a:r>
          </a:p>
          <a:p>
            <a:pPr marL="533400" indent="-457200">
              <a:spcBef>
                <a:spcPts val="1000"/>
              </a:spcBef>
              <a:spcAft>
                <a:spcPts val="1000"/>
              </a:spcAft>
              <a:buSzPts val="2400"/>
            </a:pPr>
            <a:r>
              <a:rPr lang="en-IN" sz="2400" dirty="0"/>
              <a:t>Expose deployed app on </a:t>
            </a:r>
            <a:r>
              <a:rPr lang="en-IN" sz="2400" dirty="0" err="1"/>
              <a:t>NodePort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919945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4992"/>
            <a:ext cx="8229600" cy="670574"/>
          </a:xfrm>
        </p:spPr>
        <p:txBody>
          <a:bodyPr>
            <a:noAutofit/>
          </a:bodyPr>
          <a:lstStyle/>
          <a:p>
            <a:r>
              <a:rPr lang="en-IN" sz="3600" dirty="0"/>
              <a:t>Assignment 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251520" y="1366330"/>
            <a:ext cx="8568952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457200">
              <a:spcBef>
                <a:spcPts val="1000"/>
              </a:spcBef>
              <a:spcAft>
                <a:spcPts val="1000"/>
              </a:spcAft>
              <a:buSzPts val="2400"/>
            </a:pPr>
            <a:r>
              <a:rPr lang="en-IN" sz="2400" dirty="0"/>
              <a:t>Change text in output</a:t>
            </a:r>
          </a:p>
          <a:p>
            <a:pPr marL="533400" indent="-457200">
              <a:spcBef>
                <a:spcPts val="1000"/>
              </a:spcBef>
              <a:spcAft>
                <a:spcPts val="1000"/>
              </a:spcAft>
              <a:buSzPts val="2400"/>
            </a:pPr>
            <a:r>
              <a:rPr lang="en-IN" sz="2400" dirty="0"/>
              <a:t>Deploy on K8 cluster</a:t>
            </a:r>
          </a:p>
        </p:txBody>
      </p:sp>
    </p:spTree>
    <p:extLst>
      <p:ext uri="{BB962C8B-B14F-4D97-AF65-F5344CB8AC3E}">
        <p14:creationId xmlns:p14="http://schemas.microsoft.com/office/powerpoint/2010/main" val="1741098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4992"/>
            <a:ext cx="8229600" cy="670574"/>
          </a:xfrm>
        </p:spPr>
        <p:txBody>
          <a:bodyPr>
            <a:noAutofit/>
          </a:bodyPr>
          <a:lstStyle/>
          <a:p>
            <a:r>
              <a:rPr lang="en-IN" sz="3600" dirty="0"/>
              <a:t>Assignment - Steps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251520" y="1059582"/>
            <a:ext cx="8568952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457200">
              <a:spcBef>
                <a:spcPts val="1000"/>
              </a:spcBef>
              <a:spcAft>
                <a:spcPts val="1000"/>
              </a:spcAft>
              <a:buSzPts val="2400"/>
              <a:buFont typeface="+mj-lt"/>
              <a:buAutoNum type="arabicPeriod"/>
            </a:pPr>
            <a:r>
              <a:rPr lang="en-IN" sz="2400" dirty="0"/>
              <a:t>Change code</a:t>
            </a:r>
          </a:p>
          <a:p>
            <a:pPr marL="533400" indent="-457200">
              <a:spcBef>
                <a:spcPts val="1000"/>
              </a:spcBef>
              <a:spcAft>
                <a:spcPts val="1000"/>
              </a:spcAft>
              <a:buSzPts val="2400"/>
              <a:buFont typeface="+mj-lt"/>
              <a:buAutoNum type="arabicPeriod"/>
            </a:pPr>
            <a:r>
              <a:rPr lang="en-IN" sz="2400" dirty="0"/>
              <a:t>Create image with same name and new version (v2)</a:t>
            </a:r>
          </a:p>
          <a:p>
            <a:pPr marL="533400" indent="-457200">
              <a:spcBef>
                <a:spcPts val="1000"/>
              </a:spcBef>
              <a:spcAft>
                <a:spcPts val="1000"/>
              </a:spcAft>
              <a:buSzPts val="2400"/>
              <a:buFont typeface="+mj-lt"/>
              <a:buAutoNum type="arabicPeriod"/>
            </a:pPr>
            <a:r>
              <a:rPr lang="en-IN" sz="2400" dirty="0"/>
              <a:t>Upload this new image to Docker Hub</a:t>
            </a:r>
          </a:p>
          <a:p>
            <a:pPr marL="533400" indent="-457200">
              <a:spcBef>
                <a:spcPts val="1000"/>
              </a:spcBef>
              <a:spcAft>
                <a:spcPts val="1000"/>
              </a:spcAft>
              <a:buSzPts val="2400"/>
              <a:buFont typeface="+mj-lt"/>
              <a:buAutoNum type="arabicPeriod"/>
            </a:pPr>
            <a:r>
              <a:rPr lang="en-IN" sz="2400" dirty="0"/>
              <a:t>Update </a:t>
            </a:r>
            <a:r>
              <a:rPr lang="en-IN" sz="2400" dirty="0" err="1"/>
              <a:t>deployment.yaml</a:t>
            </a:r>
            <a:r>
              <a:rPr lang="en-IN" sz="2400" dirty="0"/>
              <a:t>, use v2 image</a:t>
            </a:r>
          </a:p>
          <a:p>
            <a:pPr marL="533400" indent="-457200">
              <a:spcBef>
                <a:spcPts val="1000"/>
              </a:spcBef>
              <a:spcAft>
                <a:spcPts val="1000"/>
              </a:spcAft>
              <a:buSzPts val="2400"/>
              <a:buFont typeface="+mj-lt"/>
              <a:buAutoNum type="arabicPeriod"/>
            </a:pPr>
            <a:r>
              <a:rPr lang="en-IN" sz="2400" dirty="0"/>
              <a:t>Delete existing deployment</a:t>
            </a:r>
          </a:p>
          <a:p>
            <a:pPr marL="533400" indent="-457200">
              <a:spcBef>
                <a:spcPts val="1000"/>
              </a:spcBef>
              <a:spcAft>
                <a:spcPts val="1000"/>
              </a:spcAft>
              <a:buSzPts val="2400"/>
              <a:buFont typeface="+mj-lt"/>
              <a:buAutoNum type="arabicPeriod"/>
            </a:pPr>
            <a:r>
              <a:rPr lang="en-IN" sz="2400" dirty="0"/>
              <a:t>Create new deployment</a:t>
            </a:r>
          </a:p>
        </p:txBody>
      </p:sp>
    </p:spTree>
    <p:extLst>
      <p:ext uri="{BB962C8B-B14F-4D97-AF65-F5344CB8AC3E}">
        <p14:creationId xmlns:p14="http://schemas.microsoft.com/office/powerpoint/2010/main" val="16617964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dirty="0"/>
              <a:t>Node Components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251520" y="699542"/>
            <a:ext cx="8784976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298450">
              <a:spcBef>
                <a:spcPts val="0"/>
              </a:spcBef>
              <a:buClr>
                <a:schemeClr val="dk1"/>
              </a:buClr>
              <a:buSzPts val="1100"/>
              <a:buChar char="●"/>
            </a:pPr>
            <a:r>
              <a:rPr lang="en-IN" b="1" dirty="0" err="1">
                <a:solidFill>
                  <a:schemeClr val="dk1"/>
                </a:solidFill>
              </a:rPr>
              <a:t>Kubelet</a:t>
            </a:r>
            <a:endParaRPr lang="en-IN" b="1" dirty="0">
              <a:solidFill>
                <a:schemeClr val="dk1"/>
              </a:solidFill>
            </a:endParaRPr>
          </a:p>
          <a:p>
            <a:pPr marL="914400" lvl="1" indent="-298450">
              <a:spcBef>
                <a:spcPts val="0"/>
              </a:spcBef>
              <a:buClr>
                <a:schemeClr val="dk1"/>
              </a:buClr>
              <a:buSzPts val="1100"/>
              <a:buChar char="○"/>
            </a:pPr>
            <a:r>
              <a:rPr lang="en-IN" dirty="0">
                <a:solidFill>
                  <a:schemeClr val="dk1"/>
                </a:solidFill>
              </a:rPr>
              <a:t>Agent running on every node, including the control plane</a:t>
            </a:r>
          </a:p>
          <a:p>
            <a:pPr marL="457200" lvl="0" indent="-298450">
              <a:spcBef>
                <a:spcPts val="0"/>
              </a:spcBef>
              <a:buClr>
                <a:schemeClr val="dk1"/>
              </a:buClr>
              <a:buSzPts val="1100"/>
              <a:buChar char="●"/>
            </a:pPr>
            <a:r>
              <a:rPr lang="en-IN" b="1" dirty="0" err="1">
                <a:solidFill>
                  <a:schemeClr val="dk1"/>
                </a:solidFill>
              </a:rPr>
              <a:t>Kube</a:t>
            </a:r>
            <a:r>
              <a:rPr lang="en-IN" b="1" dirty="0">
                <a:solidFill>
                  <a:schemeClr val="dk1"/>
                </a:solidFill>
              </a:rPr>
              <a:t>-proxy</a:t>
            </a:r>
          </a:p>
          <a:p>
            <a:pPr marL="914400" lvl="1" indent="-298450">
              <a:spcBef>
                <a:spcPts val="0"/>
              </a:spcBef>
              <a:buClr>
                <a:schemeClr val="dk1"/>
              </a:buClr>
              <a:buSzPts val="1100"/>
              <a:buChar char="○"/>
            </a:pPr>
            <a:r>
              <a:rPr lang="en-IN" dirty="0">
                <a:solidFill>
                  <a:schemeClr val="dk1"/>
                </a:solidFill>
              </a:rPr>
              <a:t>The network ‘plumber’ for Kubernetes services</a:t>
            </a:r>
          </a:p>
          <a:p>
            <a:pPr marL="914400" lvl="1" indent="-298450">
              <a:spcBef>
                <a:spcPts val="0"/>
              </a:spcBef>
              <a:buClr>
                <a:schemeClr val="dk1"/>
              </a:buClr>
              <a:buSzPts val="1100"/>
              <a:buChar char="○"/>
            </a:pPr>
            <a:r>
              <a:rPr lang="en-IN" dirty="0">
                <a:solidFill>
                  <a:schemeClr val="dk1"/>
                </a:solidFill>
              </a:rPr>
              <a:t>Enables in-cluster load-balancing and service discovery</a:t>
            </a:r>
          </a:p>
          <a:p>
            <a:pPr marL="457200" lvl="0" indent="-298450">
              <a:spcBef>
                <a:spcPts val="0"/>
              </a:spcBef>
              <a:buClr>
                <a:schemeClr val="dk1"/>
              </a:buClr>
              <a:buSzPts val="1100"/>
              <a:buChar char="●"/>
            </a:pPr>
            <a:r>
              <a:rPr lang="en-IN" b="1" dirty="0">
                <a:solidFill>
                  <a:schemeClr val="dk1"/>
                </a:solidFill>
              </a:rPr>
              <a:t>Container Runtime Engine</a:t>
            </a:r>
          </a:p>
          <a:p>
            <a:pPr marL="914400" lvl="1" indent="-298450">
              <a:spcBef>
                <a:spcPts val="0"/>
              </a:spcBef>
              <a:buClr>
                <a:schemeClr val="dk1"/>
              </a:buClr>
              <a:buSzPts val="1100"/>
              <a:buChar char="○"/>
            </a:pPr>
            <a:r>
              <a:rPr lang="en-IN" dirty="0">
                <a:solidFill>
                  <a:schemeClr val="dk1"/>
                </a:solidFill>
              </a:rPr>
              <a:t>The </a:t>
            </a:r>
            <a:r>
              <a:rPr lang="en-IN" dirty="0" err="1">
                <a:solidFill>
                  <a:schemeClr val="dk1"/>
                </a:solidFill>
              </a:rPr>
              <a:t>containerizer</a:t>
            </a:r>
            <a:r>
              <a:rPr lang="en-IN" dirty="0">
                <a:solidFill>
                  <a:schemeClr val="dk1"/>
                </a:solidFill>
              </a:rPr>
              <a:t> itself - typically docker </a:t>
            </a:r>
          </a:p>
        </p:txBody>
      </p:sp>
    </p:spTree>
    <p:extLst>
      <p:ext uri="{BB962C8B-B14F-4D97-AF65-F5344CB8AC3E}">
        <p14:creationId xmlns:p14="http://schemas.microsoft.com/office/powerpoint/2010/main" val="23062182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479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dirty="0"/>
              <a:t>Pods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457200" y="699542"/>
            <a:ext cx="8229600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457200">
              <a:spcBef>
                <a:spcPts val="1000"/>
              </a:spcBef>
              <a:spcAft>
                <a:spcPts val="1000"/>
              </a:spcAft>
              <a:buSzPts val="2400"/>
            </a:pPr>
            <a:r>
              <a:rPr lang="en-IN" sz="2800" dirty="0"/>
              <a:t>Smallest Unit of Work</a:t>
            </a:r>
          </a:p>
          <a:p>
            <a:pPr marL="533400" indent="-457200">
              <a:spcBef>
                <a:spcPts val="1000"/>
              </a:spcBef>
              <a:spcAft>
                <a:spcPts val="1000"/>
              </a:spcAft>
              <a:buSzPts val="2400"/>
            </a:pPr>
            <a:r>
              <a:rPr lang="en-IN" sz="2800" dirty="0"/>
              <a:t>Collection of One or More Containers</a:t>
            </a:r>
          </a:p>
          <a:p>
            <a:pPr marL="533400" indent="-457200">
              <a:spcBef>
                <a:spcPts val="1000"/>
              </a:spcBef>
              <a:spcAft>
                <a:spcPts val="1000"/>
              </a:spcAft>
              <a:buSzPts val="2400"/>
            </a:pPr>
            <a:r>
              <a:rPr lang="en-IN" sz="2800" dirty="0"/>
              <a:t>Share Volumes, Network Namespace</a:t>
            </a:r>
          </a:p>
          <a:p>
            <a:pPr marL="533400" indent="-457200">
              <a:spcBef>
                <a:spcPts val="1000"/>
              </a:spcBef>
              <a:spcAft>
                <a:spcPts val="1000"/>
              </a:spcAft>
              <a:buSzPts val="2400"/>
            </a:pPr>
            <a:r>
              <a:rPr lang="en-IN" sz="2800" dirty="0"/>
              <a:t>Part of Single Context, Managed Together</a:t>
            </a:r>
          </a:p>
          <a:p>
            <a:pPr marL="533400" indent="-457200">
              <a:spcBef>
                <a:spcPts val="1000"/>
              </a:spcBef>
              <a:spcAft>
                <a:spcPts val="1000"/>
              </a:spcAft>
              <a:buSzPts val="2400"/>
            </a:pPr>
            <a:r>
              <a:rPr lang="en-IN" sz="2800" dirty="0"/>
              <a:t>Ephemeral in Nature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553512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Kubelet</a:t>
            </a:r>
            <a:endParaRPr lang="en-IN" dirty="0"/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251520" y="699542"/>
            <a:ext cx="8784976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381000">
              <a:spcBef>
                <a:spcPts val="600"/>
              </a:spcBef>
              <a:buSzPts val="2400"/>
              <a:buChar char="●"/>
            </a:pPr>
            <a:r>
              <a:rPr lang="en-IN" sz="2400" dirty="0"/>
              <a:t>Acts as the node agent responsible for managing the lifecycle of every pod on its host. </a:t>
            </a:r>
          </a:p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IN" sz="2400" dirty="0" err="1"/>
              <a:t>Kubelet</a:t>
            </a:r>
            <a:r>
              <a:rPr lang="en-IN" sz="2400" dirty="0"/>
              <a:t> understands YAML container manifests that it can read from several sources:</a:t>
            </a:r>
          </a:p>
          <a:p>
            <a:pPr marL="914400" lvl="1" indent="-381000">
              <a:spcBef>
                <a:spcPts val="0"/>
              </a:spcBef>
              <a:buSzPts val="2400"/>
              <a:buChar char="○"/>
            </a:pPr>
            <a:r>
              <a:rPr lang="en-IN" sz="2400" dirty="0"/>
              <a:t>file path</a:t>
            </a:r>
          </a:p>
          <a:p>
            <a:pPr marL="914400" lvl="1" indent="-381000">
              <a:spcBef>
                <a:spcPts val="0"/>
              </a:spcBef>
              <a:buSzPts val="2400"/>
              <a:buChar char="○"/>
            </a:pPr>
            <a:r>
              <a:rPr lang="en-IN" sz="2400" dirty="0"/>
              <a:t>HTTP Endpoint</a:t>
            </a:r>
          </a:p>
          <a:p>
            <a:pPr marL="914400" lvl="1" indent="-381000">
              <a:spcBef>
                <a:spcPts val="0"/>
              </a:spcBef>
              <a:buSzPts val="2400"/>
              <a:buChar char="○"/>
            </a:pPr>
            <a:r>
              <a:rPr lang="en-IN" sz="2400" dirty="0" err="1"/>
              <a:t>etcd</a:t>
            </a:r>
            <a:r>
              <a:rPr lang="en-IN" sz="2400" dirty="0"/>
              <a:t> watch acting on any changes</a:t>
            </a:r>
          </a:p>
          <a:p>
            <a:pPr marL="914400" lvl="1" indent="-381000">
              <a:spcBef>
                <a:spcPts val="0"/>
              </a:spcBef>
              <a:buSzPts val="2400"/>
              <a:buChar char="○"/>
            </a:pPr>
            <a:r>
              <a:rPr lang="en-IN" sz="2400" dirty="0"/>
              <a:t>HTTP Server mode accepting container manifests over a simple API.</a:t>
            </a:r>
          </a:p>
          <a:p>
            <a:pPr marL="514350" indent="-381000">
              <a:spcBef>
                <a:spcPts val="0"/>
              </a:spcBef>
              <a:buSzPts val="2400"/>
              <a:buFont typeface="Arial" pitchFamily="34" charset="0"/>
              <a:buChar char="○"/>
            </a:pPr>
            <a:r>
              <a:rPr lang="en-IN" sz="2800" dirty="0"/>
              <a:t>The single host daemon required for a being a part of a </a:t>
            </a:r>
            <a:r>
              <a:rPr lang="en-IN" sz="2800" dirty="0" err="1"/>
              <a:t>kubernetes</a:t>
            </a:r>
            <a:r>
              <a:rPr lang="en-IN" sz="2800" dirty="0"/>
              <a:t> cluster</a:t>
            </a:r>
          </a:p>
          <a:p>
            <a:pPr marL="914400" lvl="1" indent="-381000">
              <a:spcBef>
                <a:spcPts val="0"/>
              </a:spcBef>
              <a:buSzPts val="2400"/>
              <a:buChar char="○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596923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Kube</a:t>
            </a:r>
            <a:r>
              <a:rPr lang="en-IN" dirty="0"/>
              <a:t>-proxy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251520" y="699542"/>
            <a:ext cx="8784976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381000">
              <a:spcBef>
                <a:spcPts val="600"/>
              </a:spcBef>
              <a:buSzPts val="2400"/>
              <a:buChar char="●"/>
            </a:pPr>
            <a:r>
              <a:rPr lang="en-IN" sz="2400" dirty="0"/>
              <a:t>Manages the network rules on each node.</a:t>
            </a:r>
          </a:p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IN" sz="2400" dirty="0"/>
              <a:t>Performs connection forwarding or load balancing for Kubernetes cluster services.</a:t>
            </a:r>
          </a:p>
          <a:p>
            <a:pPr marL="457200" indent="-381000">
              <a:spcBef>
                <a:spcPts val="1000"/>
              </a:spcBef>
              <a:buSzPts val="2400"/>
              <a:buFont typeface="Arial" pitchFamily="34" charset="0"/>
              <a:buChar char="●"/>
            </a:pPr>
            <a:r>
              <a:rPr lang="en-IN" sz="2400" dirty="0"/>
              <a:t>Creates the rules on the host to map and expose services</a:t>
            </a:r>
          </a:p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IN" sz="2400" dirty="0"/>
              <a:t>Available Proxy Modes:</a:t>
            </a:r>
          </a:p>
          <a:p>
            <a:pPr marL="914400" lvl="1" indent="-381000">
              <a:spcBef>
                <a:spcPts val="0"/>
              </a:spcBef>
              <a:buSzPts val="2400"/>
              <a:buChar char="○"/>
            </a:pPr>
            <a:r>
              <a:rPr lang="en-IN" sz="2400" dirty="0" err="1"/>
              <a:t>Userspace</a:t>
            </a:r>
            <a:endParaRPr lang="en-IN" dirty="0"/>
          </a:p>
          <a:p>
            <a:pPr marL="914400" lvl="1" indent="-381000">
              <a:spcBef>
                <a:spcPts val="0"/>
              </a:spcBef>
              <a:buSzPts val="2400"/>
              <a:buChar char="○"/>
            </a:pPr>
            <a:r>
              <a:rPr lang="en-IN" sz="2400" dirty="0"/>
              <a:t>iptables</a:t>
            </a:r>
            <a:endParaRPr lang="en-IN" dirty="0"/>
          </a:p>
          <a:p>
            <a:pPr marL="914400" lvl="1" indent="-381000">
              <a:spcBef>
                <a:spcPts val="0"/>
              </a:spcBef>
              <a:buSzPts val="2400"/>
              <a:buChar char="○"/>
            </a:pPr>
            <a:r>
              <a:rPr lang="en-IN" sz="2400" dirty="0" err="1"/>
              <a:t>ipvs</a:t>
            </a:r>
            <a:r>
              <a:rPr lang="en-IN" sz="2400" dirty="0"/>
              <a:t> (def</a:t>
            </a:r>
            <a:r>
              <a:rPr lang="en-IN" dirty="0"/>
              <a:t>ault if supported)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456616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dirty="0"/>
              <a:t>Container Runtime Engine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251520" y="699542"/>
            <a:ext cx="8784976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457200">
              <a:spcBef>
                <a:spcPts val="600"/>
              </a:spcBef>
              <a:buSzPts val="2400"/>
            </a:pPr>
            <a:r>
              <a:rPr lang="en-IN" sz="2400" dirty="0"/>
              <a:t>A container runtime is a CRI (Container Runtime Interface) compatible application that executes and manages containers. </a:t>
            </a:r>
          </a:p>
          <a:p>
            <a:pPr marL="990600" lvl="1" indent="-457200">
              <a:spcBef>
                <a:spcPts val="0"/>
              </a:spcBef>
              <a:buSzPts val="2400"/>
            </a:pPr>
            <a:r>
              <a:rPr lang="en-IN" sz="2400" dirty="0" err="1"/>
              <a:t>Containerd</a:t>
            </a:r>
            <a:r>
              <a:rPr lang="en-IN" sz="2400" dirty="0"/>
              <a:t> (docker)</a:t>
            </a:r>
          </a:p>
          <a:p>
            <a:pPr marL="990600" lvl="1" indent="-457200">
              <a:spcBef>
                <a:spcPts val="0"/>
              </a:spcBef>
              <a:buSzPts val="2400"/>
            </a:pPr>
            <a:endParaRPr lang="en-IN" sz="2400" dirty="0"/>
          </a:p>
          <a:p>
            <a:pPr marL="615950" indent="-457200">
              <a:spcBef>
                <a:spcPts val="0"/>
              </a:spcBef>
              <a:buSzPts val="1100"/>
            </a:pPr>
            <a:r>
              <a:rPr lang="en-IN" sz="2400" dirty="0"/>
              <a:t>Kubernetes functions with multiple different </a:t>
            </a:r>
            <a:r>
              <a:rPr lang="en-IN" sz="2400" dirty="0" err="1"/>
              <a:t>containerizers</a:t>
            </a:r>
            <a:endParaRPr lang="en-IN" sz="2400" dirty="0"/>
          </a:p>
          <a:p>
            <a:pPr marL="615950" indent="-457200">
              <a:spcBef>
                <a:spcPts val="0"/>
              </a:spcBef>
              <a:buSzPts val="1100"/>
            </a:pPr>
            <a:endParaRPr lang="en-IN" sz="2400" dirty="0"/>
          </a:p>
          <a:p>
            <a:pPr marL="615950" indent="-457200">
              <a:spcBef>
                <a:spcPts val="0"/>
              </a:spcBef>
              <a:buSzPts val="1100"/>
            </a:pPr>
            <a:r>
              <a:rPr lang="en-IN" sz="2400" dirty="0"/>
              <a:t>Interacts with them through the CRI - container runtime interface</a:t>
            </a:r>
          </a:p>
          <a:p>
            <a:pPr marL="615950" indent="-457200">
              <a:spcBef>
                <a:spcPts val="0"/>
              </a:spcBef>
              <a:buSzPts val="1100"/>
            </a:pPr>
            <a:endParaRPr lang="en-IN" sz="2400" dirty="0"/>
          </a:p>
          <a:p>
            <a:pPr marL="615950" indent="-457200">
              <a:spcBef>
                <a:spcPts val="0"/>
              </a:spcBef>
              <a:buSzPts val="1100"/>
            </a:pPr>
            <a:r>
              <a:rPr lang="en-IN" sz="2400" dirty="0"/>
              <a:t>CRI creates a ‘shim’ to talk between </a:t>
            </a:r>
            <a:r>
              <a:rPr lang="en-IN" sz="2400" dirty="0" err="1"/>
              <a:t>kubelet</a:t>
            </a:r>
            <a:r>
              <a:rPr lang="en-IN" sz="2400" dirty="0"/>
              <a:t> and the container runtime </a:t>
            </a:r>
          </a:p>
          <a:p>
            <a:pPr marL="590550" indent="-457200">
              <a:spcBef>
                <a:spcPts val="0"/>
              </a:spcBef>
              <a:buSzPts val="2400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91012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479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dirty="0"/>
              <a:t>K8s History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457200" y="843558"/>
            <a:ext cx="8229600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81000">
              <a:spcBef>
                <a:spcPts val="600"/>
              </a:spcBef>
              <a:buSzPts val="2400"/>
              <a:buFont typeface="Arial" pitchFamily="34" charset="0"/>
              <a:buChar char="●"/>
            </a:pPr>
            <a:r>
              <a:rPr lang="en-IN" sz="2400" dirty="0"/>
              <a:t>Project that was spun out of Google as an open source container orchestration platform.</a:t>
            </a:r>
          </a:p>
          <a:p>
            <a:pPr marL="457200" indent="-381000">
              <a:spcBef>
                <a:spcPts val="1000"/>
              </a:spcBef>
              <a:buSzPts val="2400"/>
              <a:buFont typeface="Arial" pitchFamily="34" charset="0"/>
              <a:buChar char="●"/>
            </a:pPr>
            <a:r>
              <a:rPr lang="en-IN" sz="2400" dirty="0"/>
              <a:t>Built from the lessons learned in the experiences of developing and running Google’s Borg and Omega.</a:t>
            </a:r>
          </a:p>
          <a:p>
            <a:pPr marL="457200" indent="-381000">
              <a:spcBef>
                <a:spcPts val="1000"/>
              </a:spcBef>
              <a:spcAft>
                <a:spcPts val="1000"/>
              </a:spcAft>
              <a:buSzPts val="2400"/>
              <a:buFont typeface="Arial" pitchFamily="34" charset="0"/>
              <a:buChar char="●"/>
            </a:pPr>
            <a:r>
              <a:rPr lang="en-IN" sz="2400" dirty="0"/>
              <a:t>Designed from the ground-up as a </a:t>
            </a:r>
            <a:r>
              <a:rPr lang="en-IN" sz="2400" b="1" dirty="0"/>
              <a:t>loosely coupled</a:t>
            </a:r>
            <a:r>
              <a:rPr lang="en-IN" sz="2400" dirty="0"/>
              <a:t> collection of components </a:t>
            </a:r>
            <a:r>
              <a:rPr lang="en-IN" sz="2400" dirty="0" err="1"/>
              <a:t>centered</a:t>
            </a:r>
            <a:r>
              <a:rPr lang="en-IN" sz="2400" dirty="0"/>
              <a:t> around deploying, maintaining and scaling workloads.</a:t>
            </a:r>
          </a:p>
        </p:txBody>
      </p:sp>
    </p:spTree>
    <p:extLst>
      <p:ext uri="{BB962C8B-B14F-4D97-AF65-F5344CB8AC3E}">
        <p14:creationId xmlns:p14="http://schemas.microsoft.com/office/powerpoint/2010/main" val="42134924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7694"/>
            <a:ext cx="8229600" cy="670574"/>
          </a:xfrm>
        </p:spPr>
        <p:txBody>
          <a:bodyPr>
            <a:noAutofit/>
          </a:bodyPr>
          <a:lstStyle/>
          <a:p>
            <a:r>
              <a:rPr lang="en-IN" b="1" dirty="0"/>
              <a:t>API Server</a:t>
            </a:r>
          </a:p>
        </p:txBody>
      </p:sp>
    </p:spTree>
    <p:extLst>
      <p:ext uri="{BB962C8B-B14F-4D97-AF65-F5344CB8AC3E}">
        <p14:creationId xmlns:p14="http://schemas.microsoft.com/office/powerpoint/2010/main" val="25105399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API Overview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251520" y="699542"/>
            <a:ext cx="8784976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19100">
              <a:spcBef>
                <a:spcPts val="600"/>
              </a:spcBef>
              <a:buSzPts val="3000"/>
              <a:buChar char="●"/>
            </a:pPr>
            <a:r>
              <a:rPr lang="en-IN" dirty="0"/>
              <a:t>The REST API (API-Server) is the keystone of Kubernetes</a:t>
            </a:r>
          </a:p>
          <a:p>
            <a:pPr marL="457200" lvl="0" indent="-419100">
              <a:spcBef>
                <a:spcPts val="600"/>
              </a:spcBef>
              <a:buSzPts val="3000"/>
              <a:buChar char="●"/>
            </a:pPr>
            <a:r>
              <a:rPr lang="en-IN" dirty="0"/>
              <a:t>Every component communicates with API-Server</a:t>
            </a:r>
          </a:p>
          <a:p>
            <a:pPr marL="457200" lvl="0" indent="-419100">
              <a:spcBef>
                <a:spcPts val="600"/>
              </a:spcBef>
              <a:buSzPts val="3000"/>
              <a:buChar char="●"/>
            </a:pPr>
            <a:r>
              <a:rPr lang="en-IN" dirty="0"/>
              <a:t>Everything within Kubernetes is an API Object</a:t>
            </a:r>
          </a:p>
          <a:p>
            <a:pPr marL="457200" lvl="0" indent="-419100">
              <a:spcBef>
                <a:spcPts val="600"/>
              </a:spcBef>
              <a:buSzPts val="3000"/>
              <a:buChar char="●"/>
            </a:pPr>
            <a:r>
              <a:rPr lang="en-IN" dirty="0"/>
              <a:t>Object Oriented Application Architecture</a:t>
            </a:r>
          </a:p>
          <a:p>
            <a:pPr marL="457200" lvl="0" indent="-419100">
              <a:spcBef>
                <a:spcPts val="600"/>
              </a:spcBef>
              <a:buSzPts val="3000"/>
              <a:buChar char="●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76616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API Groups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251520" y="699542"/>
            <a:ext cx="8784976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19100">
              <a:spcBef>
                <a:spcPts val="600"/>
              </a:spcBef>
              <a:buSzPts val="3000"/>
              <a:buChar char="●"/>
            </a:pPr>
            <a:r>
              <a:rPr lang="en-IN" dirty="0"/>
              <a:t>Every object in </a:t>
            </a:r>
            <a:r>
              <a:rPr lang="en-IN" dirty="0" err="1"/>
              <a:t>kubernetes</a:t>
            </a:r>
            <a:r>
              <a:rPr lang="en-IN" dirty="0"/>
              <a:t> belongs to an API Group</a:t>
            </a:r>
          </a:p>
          <a:p>
            <a:pPr marL="457200" lvl="0" indent="-419100">
              <a:spcBef>
                <a:spcPts val="600"/>
              </a:spcBef>
              <a:buSzPts val="3000"/>
              <a:buChar char="●"/>
            </a:pPr>
            <a:r>
              <a:rPr lang="en" dirty="0"/>
              <a:t>The API Group is a REST compatible path</a:t>
            </a:r>
            <a:endParaRPr lang="en-IN" dirty="0"/>
          </a:p>
          <a:p>
            <a:pPr marL="457200" lvl="0" indent="-419100">
              <a:spcBef>
                <a:spcPts val="600"/>
              </a:spcBef>
              <a:buSzPts val="3000"/>
              <a:buChar char="●"/>
            </a:pPr>
            <a:endParaRPr lang="en-IN" dirty="0"/>
          </a:p>
        </p:txBody>
      </p:sp>
      <p:sp>
        <p:nvSpPr>
          <p:cNvPr id="5" name="Google Shape;425;p64">
            <a:extLst>
              <a:ext uri="{FF2B5EF4-FFF2-40B4-BE49-F238E27FC236}">
                <a16:creationId xmlns:a16="http://schemas.microsoft.com/office/drawing/2014/main" id="{981D815D-6E49-4D07-97E9-8F5DC07F8AF9}"/>
              </a:ext>
            </a:extLst>
          </p:cNvPr>
          <p:cNvSpPr txBox="1">
            <a:spLocks/>
          </p:cNvSpPr>
          <p:nvPr/>
        </p:nvSpPr>
        <p:spPr>
          <a:xfrm>
            <a:off x="827584" y="2725274"/>
            <a:ext cx="3994500" cy="18627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400" b="1" dirty="0"/>
              <a:t>Format:</a:t>
            </a:r>
          </a:p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400" b="1" dirty="0"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-IN" sz="1400" b="1" dirty="0" err="1">
                <a:latin typeface="Roboto Mono"/>
                <a:ea typeface="Roboto Mono"/>
                <a:cs typeface="Roboto Mono"/>
                <a:sym typeface="Roboto Mono"/>
              </a:rPr>
              <a:t>apis</a:t>
            </a:r>
            <a:r>
              <a:rPr lang="en-IN" sz="1400" b="1" dirty="0"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-IN" sz="1400" b="1" i="1" dirty="0">
                <a:solidFill>
                  <a:srgbClr val="76A5AF"/>
                </a:solidFill>
                <a:latin typeface="Roboto Mono"/>
                <a:ea typeface="Roboto Mono"/>
                <a:cs typeface="Roboto Mono"/>
                <a:sym typeface="Roboto Mono"/>
              </a:rPr>
              <a:t>&lt;group&gt;</a:t>
            </a:r>
            <a:r>
              <a:rPr lang="en-IN" sz="1400" b="1" dirty="0"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-IN" sz="1400" b="1" i="1" dirty="0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&lt;version&gt;</a:t>
            </a:r>
            <a:r>
              <a:rPr lang="en-IN" sz="1400" b="1" dirty="0"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-IN" sz="1400" b="1" i="1" dirty="0">
                <a:solidFill>
                  <a:srgbClr val="CC4125"/>
                </a:solidFill>
                <a:latin typeface="Roboto Mono"/>
                <a:ea typeface="Roboto Mono"/>
                <a:cs typeface="Roboto Mono"/>
                <a:sym typeface="Roboto Mono"/>
              </a:rPr>
              <a:t>&lt;resource&gt;</a:t>
            </a:r>
          </a:p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en-IN" sz="1400" i="1" dirty="0">
              <a:solidFill>
                <a:srgbClr val="CC412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400" b="1" dirty="0"/>
              <a:t>Examples:</a:t>
            </a:r>
          </a:p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400" b="1" dirty="0"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-IN" sz="1400" b="1" dirty="0" err="1">
                <a:latin typeface="Roboto Mono"/>
                <a:ea typeface="Roboto Mono"/>
                <a:cs typeface="Roboto Mono"/>
                <a:sym typeface="Roboto Mono"/>
              </a:rPr>
              <a:t>apis</a:t>
            </a:r>
            <a:r>
              <a:rPr lang="en-IN" sz="1400" b="1" dirty="0"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-IN" sz="1400" b="1" dirty="0">
                <a:solidFill>
                  <a:srgbClr val="76A5AF"/>
                </a:solidFill>
                <a:latin typeface="Roboto Mono"/>
                <a:ea typeface="Roboto Mono"/>
                <a:cs typeface="Roboto Mono"/>
                <a:sym typeface="Roboto Mono"/>
              </a:rPr>
              <a:t>apps</a:t>
            </a:r>
            <a:r>
              <a:rPr lang="en-IN" sz="1400" b="1" dirty="0"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-IN" sz="1400" b="1" dirty="0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v1</a:t>
            </a:r>
            <a:r>
              <a:rPr lang="en-IN" sz="1400" b="1" dirty="0"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-IN" sz="1400" b="1" dirty="0">
                <a:solidFill>
                  <a:srgbClr val="CC4125"/>
                </a:solidFill>
                <a:latin typeface="Roboto Mono"/>
                <a:ea typeface="Roboto Mono"/>
                <a:cs typeface="Roboto Mono"/>
                <a:sym typeface="Roboto Mono"/>
              </a:rPr>
              <a:t>deployments</a:t>
            </a:r>
          </a:p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r>
              <a:rPr lang="en-IN" sz="1400" b="1" dirty="0"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-IN" sz="1400" b="1" dirty="0" err="1">
                <a:latin typeface="Roboto Mono"/>
                <a:ea typeface="Roboto Mono"/>
                <a:cs typeface="Roboto Mono"/>
                <a:sym typeface="Roboto Mono"/>
              </a:rPr>
              <a:t>apis</a:t>
            </a:r>
            <a:r>
              <a:rPr lang="en-IN" sz="1400" b="1" dirty="0"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-IN" sz="1400" b="1" dirty="0">
                <a:solidFill>
                  <a:srgbClr val="76A5AF"/>
                </a:solidFill>
                <a:latin typeface="Roboto Mono"/>
                <a:ea typeface="Roboto Mono"/>
                <a:cs typeface="Roboto Mono"/>
                <a:sym typeface="Roboto Mono"/>
              </a:rPr>
              <a:t>batch</a:t>
            </a:r>
            <a:r>
              <a:rPr lang="en-IN" sz="1400" b="1" dirty="0"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-IN" sz="1400" b="1" dirty="0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v1beta1</a:t>
            </a:r>
            <a:r>
              <a:rPr lang="en-IN" sz="1400" b="1" dirty="0"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-IN" sz="1400" b="1" dirty="0">
                <a:solidFill>
                  <a:srgbClr val="CC4125"/>
                </a:solidFill>
                <a:latin typeface="Roboto Mono"/>
                <a:ea typeface="Roboto Mono"/>
                <a:cs typeface="Roboto Mono"/>
                <a:sym typeface="Roboto Mono"/>
              </a:rPr>
              <a:t>cronjobs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7309283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API Versioning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251520" y="699542"/>
            <a:ext cx="8784976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19100">
              <a:spcBef>
                <a:spcPts val="600"/>
              </a:spcBef>
              <a:buSzPts val="3000"/>
              <a:buChar char="●"/>
            </a:pPr>
            <a:r>
              <a:rPr lang="en-IN" dirty="0"/>
              <a:t>3 tiers of API Maturity Level</a:t>
            </a:r>
          </a:p>
          <a:p>
            <a:pPr marL="952500" lvl="1" indent="-514350">
              <a:spcBef>
                <a:spcPts val="600"/>
              </a:spcBef>
              <a:buSzPts val="3000"/>
              <a:buFont typeface="+mj-lt"/>
              <a:buAutoNum type="arabicPeriod"/>
            </a:pPr>
            <a:r>
              <a:rPr lang="en-IN" dirty="0"/>
              <a:t>Alpha – May be buggy, disabled by default</a:t>
            </a:r>
          </a:p>
          <a:p>
            <a:pPr marL="952500" lvl="1" indent="-514350">
              <a:spcBef>
                <a:spcPts val="600"/>
              </a:spcBef>
              <a:buSzPts val="3000"/>
              <a:buFont typeface="+mj-lt"/>
              <a:buAutoNum type="arabicPeriod"/>
            </a:pPr>
            <a:r>
              <a:rPr lang="en-IN" dirty="0"/>
              <a:t>Beta – Code is well tested, enabled by default</a:t>
            </a:r>
          </a:p>
          <a:p>
            <a:pPr marL="952500" lvl="1" indent="-514350">
              <a:spcBef>
                <a:spcPts val="600"/>
              </a:spcBef>
              <a:buSzPts val="3000"/>
              <a:buFont typeface="+mj-lt"/>
              <a:buAutoNum type="arabicPeriod"/>
            </a:pPr>
            <a:r>
              <a:rPr lang="en-IN" dirty="0"/>
              <a:t>Stable – Released, stable and API schema will not change.</a:t>
            </a:r>
          </a:p>
          <a:p>
            <a:pPr marL="952500" lvl="1" indent="-514350">
              <a:spcBef>
                <a:spcPts val="600"/>
              </a:spcBef>
              <a:buSzPts val="3000"/>
              <a:buFont typeface="+mj-lt"/>
              <a:buAutoNum type="arabicPeriod"/>
            </a:pPr>
            <a:endParaRPr lang="en-IN" dirty="0"/>
          </a:p>
          <a:p>
            <a:pPr marL="438150" lvl="1" indent="0">
              <a:spcBef>
                <a:spcPts val="600"/>
              </a:spcBef>
              <a:buSzPts val="3000"/>
              <a:buNone/>
            </a:pPr>
            <a:endParaRPr lang="en-IN" dirty="0"/>
          </a:p>
          <a:p>
            <a:pPr marL="438150" lvl="1" indent="0">
              <a:spcBef>
                <a:spcPts val="600"/>
              </a:spcBef>
              <a:buSzPts val="3000"/>
              <a:buNone/>
            </a:pPr>
            <a:r>
              <a:rPr lang="en-IN" sz="1800" dirty="0"/>
              <a:t>https://kubernetes.io/docs/concepts/overview/kubernetes-api/#api-versioning</a:t>
            </a:r>
          </a:p>
          <a:p>
            <a:pPr marL="457200" lvl="0" indent="-419100">
              <a:spcBef>
                <a:spcPts val="600"/>
              </a:spcBef>
              <a:buSzPts val="3000"/>
              <a:buChar char="●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5214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dirty="0" err="1"/>
              <a:t>ConfigMap</a:t>
            </a:r>
            <a:r>
              <a:rPr lang="en-IN" sz="4000" b="1" dirty="0"/>
              <a:t> &amp; Secrets</a:t>
            </a:r>
          </a:p>
        </p:txBody>
      </p:sp>
    </p:spTree>
    <p:extLst>
      <p:ext uri="{BB962C8B-B14F-4D97-AF65-F5344CB8AC3E}">
        <p14:creationId xmlns:p14="http://schemas.microsoft.com/office/powerpoint/2010/main" val="38518349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54;p158">
            <a:extLst>
              <a:ext uri="{FF2B5EF4-FFF2-40B4-BE49-F238E27FC236}">
                <a16:creationId xmlns:a16="http://schemas.microsoft.com/office/drawing/2014/main" id="{159BD346-6423-4029-A6FA-FD4F5EC81D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Configuration</a:t>
            </a:r>
            <a:endParaRPr dirty="0"/>
          </a:p>
        </p:txBody>
      </p:sp>
      <p:sp>
        <p:nvSpPr>
          <p:cNvPr id="6" name="Google Shape;1155;p158">
            <a:extLst>
              <a:ext uri="{FF2B5EF4-FFF2-40B4-BE49-F238E27FC236}">
                <a16:creationId xmlns:a16="http://schemas.microsoft.com/office/drawing/2014/main" id="{B3664EB1-427B-466F-9C40-582BBD1DC6ED}"/>
              </a:ext>
            </a:extLst>
          </p:cNvPr>
          <p:cNvSpPr txBox="1">
            <a:spLocks/>
          </p:cNvSpPr>
          <p:nvPr/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r>
              <a:rPr lang="en-IN"/>
              <a:t>Kubernetes has an integrated pattern for decoupling configuration from application or container.</a:t>
            </a:r>
          </a:p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endParaRPr lang="en-IN"/>
          </a:p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r>
              <a:rPr lang="en-IN"/>
              <a:t>This pattern makes use of two Kubernetes components: </a:t>
            </a:r>
            <a:r>
              <a:rPr lang="en-IN" b="1">
                <a:solidFill>
                  <a:srgbClr val="000000"/>
                </a:solidFill>
              </a:rPr>
              <a:t>ConfigMaps</a:t>
            </a:r>
            <a:r>
              <a:rPr lang="en-IN"/>
              <a:t> and </a:t>
            </a:r>
            <a:r>
              <a:rPr lang="en-IN" b="1">
                <a:solidFill>
                  <a:srgbClr val="000000"/>
                </a:solidFill>
              </a:rPr>
              <a:t>Secrets.</a:t>
            </a:r>
            <a:endParaRPr lang="en-IN"/>
          </a:p>
          <a:p>
            <a:pPr marL="0" indent="0">
              <a:spcBef>
                <a:spcPts val="600"/>
              </a:spcBef>
              <a:buClr>
                <a:srgbClr val="000000"/>
              </a:buClr>
              <a:buSzPts val="1100"/>
              <a:buFont typeface="Arial"/>
              <a:buNone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9983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60;p159">
            <a:extLst>
              <a:ext uri="{FF2B5EF4-FFF2-40B4-BE49-F238E27FC236}">
                <a16:creationId xmlns:a16="http://schemas.microsoft.com/office/drawing/2014/main" id="{AACE823B-6EF1-4563-9685-DEB60D3D04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ConfigMap</a:t>
            </a:r>
            <a:endParaRPr dirty="0"/>
          </a:p>
        </p:txBody>
      </p:sp>
      <p:sp>
        <p:nvSpPr>
          <p:cNvPr id="6" name="Google Shape;1161;p159">
            <a:extLst>
              <a:ext uri="{FF2B5EF4-FFF2-40B4-BE49-F238E27FC236}">
                <a16:creationId xmlns:a16="http://schemas.microsoft.com/office/drawing/2014/main" id="{C7E58365-B76C-4143-B8DC-05A1CE6EDD96}"/>
              </a:ext>
            </a:extLst>
          </p:cNvPr>
          <p:cNvSpPr txBox="1">
            <a:spLocks/>
          </p:cNvSpPr>
          <p:nvPr/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81000">
              <a:spcBef>
                <a:spcPts val="600"/>
              </a:spcBef>
              <a:buSzPts val="2400"/>
              <a:buFont typeface="Arial" pitchFamily="34" charset="0"/>
              <a:buChar char="●"/>
            </a:pPr>
            <a:r>
              <a:rPr lang="en-IN" sz="2400"/>
              <a:t>Externalized data stored within kubernetes.</a:t>
            </a:r>
          </a:p>
          <a:p>
            <a:pPr marL="457200" indent="-381000">
              <a:spcBef>
                <a:spcPts val="1000"/>
              </a:spcBef>
              <a:buSzPts val="2400"/>
              <a:buFont typeface="Arial" pitchFamily="34" charset="0"/>
              <a:buChar char="●"/>
            </a:pPr>
            <a:r>
              <a:rPr lang="en-IN" sz="2400"/>
              <a:t>Can be referenced through several different means:</a:t>
            </a:r>
          </a:p>
          <a:p>
            <a:pPr marL="914400" lvl="1" indent="-381000">
              <a:spcBef>
                <a:spcPts val="1000"/>
              </a:spcBef>
              <a:buSzPts val="2400"/>
              <a:buFont typeface="Arial" pitchFamily="34" charset="0"/>
              <a:buChar char="○"/>
            </a:pPr>
            <a:r>
              <a:rPr lang="en-IN" sz="2400"/>
              <a:t>environment variable</a:t>
            </a:r>
          </a:p>
          <a:p>
            <a:pPr marL="914400" lvl="1" indent="-381000">
              <a:spcBef>
                <a:spcPts val="1000"/>
              </a:spcBef>
              <a:buSzPts val="2400"/>
              <a:buFont typeface="Arial" pitchFamily="34" charset="0"/>
              <a:buChar char="○"/>
            </a:pPr>
            <a:r>
              <a:rPr lang="en-IN" sz="2400"/>
              <a:t>a command line argument (via env var)</a:t>
            </a:r>
          </a:p>
          <a:p>
            <a:pPr marL="914400" lvl="1" indent="-381000">
              <a:spcBef>
                <a:spcPts val="1000"/>
              </a:spcBef>
              <a:buSzPts val="2400"/>
              <a:buFont typeface="Arial" pitchFamily="34" charset="0"/>
              <a:buChar char="○"/>
            </a:pPr>
            <a:r>
              <a:rPr lang="en-IN" sz="2400"/>
              <a:t>injected as a file into a volume mount</a:t>
            </a:r>
            <a:endParaRPr lang="en-IN"/>
          </a:p>
          <a:p>
            <a:pPr marL="457200" indent="-381000">
              <a:spcBef>
                <a:spcPts val="1000"/>
              </a:spcBef>
              <a:buSzPts val="2400"/>
              <a:buFont typeface="Arial" pitchFamily="34" charset="0"/>
              <a:buChar char="●"/>
            </a:pPr>
            <a:r>
              <a:rPr lang="en-IN" sz="2400"/>
              <a:t>Can be created from a manifest, literals, directories, or files directly.</a:t>
            </a:r>
          </a:p>
          <a:p>
            <a:pPr marL="0" indent="0">
              <a:spcBef>
                <a:spcPts val="1000"/>
              </a:spcBef>
              <a:buFont typeface="Arial" pitchFamily="34" charset="0"/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848938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216;p165">
            <a:extLst>
              <a:ext uri="{FF2B5EF4-FFF2-40B4-BE49-F238E27FC236}">
                <a16:creationId xmlns:a16="http://schemas.microsoft.com/office/drawing/2014/main" id="{34B0171A-E34C-491B-9D1F-0C51844E31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Secret</a:t>
            </a:r>
            <a:endParaRPr dirty="0"/>
          </a:p>
        </p:txBody>
      </p:sp>
      <p:sp>
        <p:nvSpPr>
          <p:cNvPr id="6" name="Google Shape;1217;p165">
            <a:extLst>
              <a:ext uri="{FF2B5EF4-FFF2-40B4-BE49-F238E27FC236}">
                <a16:creationId xmlns:a16="http://schemas.microsoft.com/office/drawing/2014/main" id="{DFD75F33-F9B1-4A4B-8970-E41EDDDD27D4}"/>
              </a:ext>
            </a:extLst>
          </p:cNvPr>
          <p:cNvSpPr txBox="1">
            <a:spLocks/>
          </p:cNvSpPr>
          <p:nvPr/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81000">
              <a:spcBef>
                <a:spcPts val="0"/>
              </a:spcBef>
              <a:buSzPts val="2400"/>
              <a:buFont typeface="Arial" pitchFamily="34" charset="0"/>
              <a:buChar char="●"/>
            </a:pPr>
            <a:r>
              <a:rPr lang="en-IN" sz="2400"/>
              <a:t>Functionally identical to a </a:t>
            </a:r>
            <a:r>
              <a:rPr lang="en-IN" sz="2400">
                <a:solidFill>
                  <a:srgbClr val="000000"/>
                </a:solidFill>
              </a:rPr>
              <a:t>ConfigMap.</a:t>
            </a:r>
            <a:endParaRPr lang="en-IN" sz="2400"/>
          </a:p>
          <a:p>
            <a:pPr marL="457200" indent="-381000">
              <a:spcBef>
                <a:spcPts val="1000"/>
              </a:spcBef>
              <a:buSzPts val="2400"/>
              <a:buFont typeface="Arial" pitchFamily="34" charset="0"/>
              <a:buChar char="●"/>
            </a:pPr>
            <a:r>
              <a:rPr lang="en-IN" sz="2400"/>
              <a:t>Stored as </a:t>
            </a:r>
            <a:r>
              <a:rPr lang="en-IN" sz="2400" b="1"/>
              <a:t>base64 encoded content.</a:t>
            </a:r>
            <a:endParaRPr lang="en-IN" sz="2400"/>
          </a:p>
          <a:p>
            <a:pPr marL="457200" indent="-381000">
              <a:spcBef>
                <a:spcPts val="1000"/>
              </a:spcBef>
              <a:buSzPts val="2400"/>
              <a:buFont typeface="Arial" pitchFamily="34" charset="0"/>
              <a:buChar char="●"/>
            </a:pPr>
            <a:r>
              <a:rPr lang="en-IN" sz="2400"/>
              <a:t>Encrypted at rest within etcd (</a:t>
            </a:r>
            <a:r>
              <a:rPr lang="en-IN" sz="2400" b="1"/>
              <a:t>if configured!</a:t>
            </a:r>
            <a:r>
              <a:rPr lang="en-IN" sz="2400"/>
              <a:t>).</a:t>
            </a:r>
          </a:p>
          <a:p>
            <a:pPr marL="457200" indent="-381000">
              <a:spcBef>
                <a:spcPts val="1000"/>
              </a:spcBef>
              <a:buSzPts val="2400"/>
              <a:buFont typeface="Arial" pitchFamily="34" charset="0"/>
              <a:buChar char="●"/>
            </a:pPr>
            <a:r>
              <a:rPr lang="en-IN" sz="2400"/>
              <a:t>Ideal for username/passwords, certificates or other sensitive information that should not be stored in a container.</a:t>
            </a:r>
          </a:p>
          <a:p>
            <a:pPr marL="457200" indent="-381000">
              <a:spcBef>
                <a:spcPts val="1000"/>
              </a:spcBef>
              <a:spcAft>
                <a:spcPts val="1000"/>
              </a:spcAft>
              <a:buSzPts val="2400"/>
              <a:buFont typeface="Arial" pitchFamily="34" charset="0"/>
              <a:buChar char="●"/>
            </a:pPr>
            <a:r>
              <a:rPr lang="en-IN" sz="2400"/>
              <a:t>Can be created from a manifest, literals, directories, or from files directly.</a:t>
            </a:r>
          </a:p>
        </p:txBody>
      </p:sp>
    </p:spTree>
    <p:extLst>
      <p:ext uri="{BB962C8B-B14F-4D97-AF65-F5344CB8AC3E}">
        <p14:creationId xmlns:p14="http://schemas.microsoft.com/office/powerpoint/2010/main" val="32351840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4992"/>
            <a:ext cx="8229600" cy="670574"/>
          </a:xfrm>
        </p:spPr>
        <p:txBody>
          <a:bodyPr>
            <a:noAutofit/>
          </a:bodyPr>
          <a:lstStyle/>
          <a:p>
            <a:r>
              <a:rPr lang="en-IN" sz="3600" dirty="0"/>
              <a:t>Secret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251520" y="987574"/>
            <a:ext cx="4680520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457200">
              <a:spcBef>
                <a:spcPts val="1000"/>
              </a:spcBef>
              <a:spcAft>
                <a:spcPts val="1000"/>
              </a:spcAft>
              <a:buSzPts val="2400"/>
            </a:pP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34B890-3668-4ADA-8AC7-A4EC91D30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3172172"/>
            <a:ext cx="5695950" cy="18478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94F3FE0-A481-4165-BC43-F0CA7AE805F5}"/>
              </a:ext>
            </a:extLst>
          </p:cNvPr>
          <p:cNvSpPr/>
          <p:nvPr/>
        </p:nvSpPr>
        <p:spPr>
          <a:xfrm>
            <a:off x="457200" y="1107809"/>
            <a:ext cx="84352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Kubernetes secret objects let you store and manage sensitive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Users can create secrets, and the system also creates some secrets.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 secret can be used with a pod in two ways: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as files in a volume mounted on one or more of its containers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used by </a:t>
            </a:r>
            <a:r>
              <a:rPr lang="en-IN" dirty="0" err="1"/>
              <a:t>kubelet</a:t>
            </a:r>
            <a:r>
              <a:rPr lang="en-IN" dirty="0"/>
              <a:t> when pulling images for the pod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71416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4992"/>
            <a:ext cx="8229600" cy="670574"/>
          </a:xfrm>
        </p:spPr>
        <p:txBody>
          <a:bodyPr>
            <a:noAutofit/>
          </a:bodyPr>
          <a:lstStyle/>
          <a:p>
            <a:r>
              <a:rPr lang="en-IN" sz="3600" dirty="0"/>
              <a:t>Lab 4 – Kubernetes Secrets</a:t>
            </a:r>
          </a:p>
        </p:txBody>
      </p:sp>
    </p:spTree>
    <p:extLst>
      <p:ext uri="{BB962C8B-B14F-4D97-AF65-F5344CB8AC3E}">
        <p14:creationId xmlns:p14="http://schemas.microsoft.com/office/powerpoint/2010/main" val="2429798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479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dirty="0"/>
              <a:t>K8s History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457200" y="843558"/>
            <a:ext cx="8229600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298450">
              <a:spcBef>
                <a:spcPts val="0"/>
              </a:spcBef>
              <a:buSzPts val="1100"/>
              <a:buChar char="●"/>
            </a:pPr>
            <a:r>
              <a:rPr lang="en-IN" sz="2400" dirty="0"/>
              <a:t>Contributors include Google, </a:t>
            </a:r>
            <a:r>
              <a:rPr lang="en-IN" sz="2400" dirty="0" err="1"/>
              <a:t>CodeOS</a:t>
            </a:r>
            <a:r>
              <a:rPr lang="en-IN" sz="2400" dirty="0"/>
              <a:t>, </a:t>
            </a:r>
            <a:r>
              <a:rPr lang="en-IN" sz="2400" dirty="0" err="1"/>
              <a:t>Redhat</a:t>
            </a:r>
            <a:r>
              <a:rPr lang="en-IN" sz="2400" dirty="0"/>
              <a:t>, Mesosphere, Microsoft, HP, IBM, VMWare, Pivotal, </a:t>
            </a:r>
            <a:r>
              <a:rPr lang="en-IN" sz="2400" dirty="0" err="1"/>
              <a:t>SaltStack</a:t>
            </a:r>
            <a:r>
              <a:rPr lang="en-IN" sz="2400" dirty="0"/>
              <a:t> etc.</a:t>
            </a:r>
          </a:p>
          <a:p>
            <a:pPr marL="457200" lvl="0" indent="-298450">
              <a:spcBef>
                <a:spcPts val="0"/>
              </a:spcBef>
              <a:buSzPts val="1100"/>
              <a:buChar char="●"/>
            </a:pPr>
            <a:endParaRPr lang="en-IN" sz="2400" dirty="0"/>
          </a:p>
          <a:p>
            <a:pPr marL="457200" lvl="0" indent="-298450">
              <a:spcBef>
                <a:spcPts val="0"/>
              </a:spcBef>
              <a:buSzPts val="1100"/>
              <a:buChar char="●"/>
            </a:pPr>
            <a:r>
              <a:rPr lang="en-IN" sz="2400" dirty="0"/>
              <a:t>Kubernetes is loosely coupled, meaning that all the components have little knowledge of each other and function independently.</a:t>
            </a:r>
          </a:p>
          <a:p>
            <a:pPr marL="914400" lvl="1" indent="-298450">
              <a:spcBef>
                <a:spcPts val="0"/>
              </a:spcBef>
              <a:buSzPts val="1100"/>
              <a:buChar char="○"/>
            </a:pPr>
            <a:r>
              <a:rPr lang="en-IN" sz="2400" dirty="0"/>
              <a:t>This makes them easy to replace and integrate with a wide variety of systems</a:t>
            </a:r>
          </a:p>
          <a:p>
            <a:pPr marL="914400" lvl="1" indent="-298450">
              <a:spcBef>
                <a:spcPts val="0"/>
              </a:spcBef>
              <a:buSzPts val="1100"/>
              <a:buChar char="○"/>
            </a:pPr>
            <a:endParaRPr lang="en-IN" sz="2400" dirty="0"/>
          </a:p>
          <a:p>
            <a:pPr marL="514350" indent="-298450">
              <a:spcBef>
                <a:spcPts val="0"/>
              </a:spcBef>
              <a:buSzPts val="1100"/>
              <a:buChar char="○"/>
            </a:pPr>
            <a:r>
              <a:rPr lang="en-IN" sz="2400" dirty="0"/>
              <a:t>Written in Go Language</a:t>
            </a:r>
          </a:p>
          <a:p>
            <a:pPr marL="914400" lvl="1" indent="-298450">
              <a:spcBef>
                <a:spcPts val="0"/>
              </a:spcBef>
              <a:buSzPts val="1100"/>
              <a:buChar char="○"/>
            </a:pPr>
            <a:endParaRPr lang="en-IN" sz="2400" dirty="0"/>
          </a:p>
          <a:p>
            <a:pPr marL="457200" indent="-381000">
              <a:spcBef>
                <a:spcPts val="1000"/>
              </a:spcBef>
              <a:spcAft>
                <a:spcPts val="1000"/>
              </a:spcAft>
              <a:buSzPts val="2400"/>
              <a:buFont typeface="Arial" pitchFamily="34" charset="0"/>
              <a:buChar char="●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35137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3125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dirty="0"/>
              <a:t>Storage Options</a:t>
            </a:r>
          </a:p>
        </p:txBody>
      </p:sp>
    </p:spTree>
    <p:extLst>
      <p:ext uri="{BB962C8B-B14F-4D97-AF65-F5344CB8AC3E}">
        <p14:creationId xmlns:p14="http://schemas.microsoft.com/office/powerpoint/2010/main" val="32858892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dirty="0"/>
              <a:t>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7575"/>
            <a:ext cx="8507288" cy="4104455"/>
          </a:xfrm>
        </p:spPr>
        <p:txBody>
          <a:bodyPr>
            <a:normAutofit/>
          </a:bodyPr>
          <a:lstStyle/>
          <a:p>
            <a:r>
              <a:rPr lang="en-IN" sz="2800" dirty="0"/>
              <a:t>M</a:t>
            </a:r>
            <a:r>
              <a:rPr lang="en" sz="2800" dirty="0"/>
              <a:t>any workloads require exchanging data between containers, or persisting some form of data</a:t>
            </a:r>
          </a:p>
          <a:p>
            <a:r>
              <a:rPr lang="en" sz="2800" dirty="0"/>
              <a:t>4 types of storage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" sz="2400" dirty="0"/>
              <a:t>Volumes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" sz="2400" dirty="0"/>
              <a:t>Persistent Volumes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" sz="2400" dirty="0"/>
              <a:t>Persistent Volume Claims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" sz="2400" dirty="0"/>
              <a:t>Storage Classes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644998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dirty="0"/>
              <a:t>Persistent Volume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7575"/>
            <a:ext cx="8507288" cy="4104455"/>
          </a:xfrm>
        </p:spPr>
        <p:txBody>
          <a:bodyPr>
            <a:normAutofit/>
          </a:bodyPr>
          <a:lstStyle/>
          <a:p>
            <a:pPr marL="457200" lvl="0" indent="-381000">
              <a:spcBef>
                <a:spcPts val="600"/>
              </a:spcBef>
              <a:buSzPts val="2400"/>
              <a:buChar char="●"/>
            </a:pPr>
            <a:r>
              <a:rPr lang="en-IN" sz="2400" dirty="0"/>
              <a:t>A </a:t>
            </a:r>
            <a:r>
              <a:rPr lang="en-IN" sz="2400" b="1" dirty="0" err="1"/>
              <a:t>PersistentVolume</a:t>
            </a:r>
            <a:r>
              <a:rPr lang="en-IN" sz="2400" dirty="0"/>
              <a:t> (PV) represents a storage resource</a:t>
            </a:r>
          </a:p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IN" sz="2400" dirty="0"/>
              <a:t>PVs are a </a:t>
            </a:r>
            <a:r>
              <a:rPr lang="en-IN" sz="2400" b="1" dirty="0"/>
              <a:t>cluster wide resource</a:t>
            </a:r>
            <a:r>
              <a:rPr lang="en-IN" sz="2400" dirty="0"/>
              <a:t> linked to a backing storage provider: NFS, </a:t>
            </a:r>
            <a:r>
              <a:rPr lang="en-IN" sz="2400" dirty="0" err="1"/>
              <a:t>GCEPersistentDisk</a:t>
            </a:r>
            <a:r>
              <a:rPr lang="en-IN" sz="2400" dirty="0"/>
              <a:t>, RBD etc.</a:t>
            </a:r>
          </a:p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IN" sz="2400" dirty="0"/>
              <a:t>Generally provisioned by an administrator</a:t>
            </a:r>
          </a:p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IN" sz="2400" dirty="0"/>
              <a:t>Their lifecycle is handled independently from a pod</a:t>
            </a:r>
          </a:p>
          <a:p>
            <a:pPr marL="457200" lvl="0" indent="-381000"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-IN" sz="2400" b="1" dirty="0"/>
              <a:t>CANNOT</a:t>
            </a:r>
            <a:r>
              <a:rPr lang="en-IN" sz="2400" dirty="0"/>
              <a:t> be attached to a Pod directly. Relies on a  </a:t>
            </a:r>
            <a:r>
              <a:rPr lang="en-IN" sz="2400" b="1" dirty="0" err="1"/>
              <a:t>PersistentVolumeClaim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535605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dirty="0"/>
              <a:t>Persistent Volume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7575"/>
            <a:ext cx="5050904" cy="4104455"/>
          </a:xfrm>
        </p:spPr>
        <p:txBody>
          <a:bodyPr>
            <a:normAutofit/>
          </a:bodyPr>
          <a:lstStyle/>
          <a:p>
            <a:pPr marL="457200" lvl="0" indent="-381000">
              <a:spcBef>
                <a:spcPts val="600"/>
              </a:spcBef>
              <a:buSzPts val="2400"/>
              <a:buChar char="●"/>
            </a:pPr>
            <a:r>
              <a:rPr lang="en-IN" sz="2400" dirty="0"/>
              <a:t>Y</a:t>
            </a:r>
            <a:r>
              <a:rPr lang="en" sz="2400" dirty="0"/>
              <a:t>ou define the capacity, whether you want a filesystem or a block device, and the </a:t>
            </a:r>
            <a:r>
              <a:rPr lang="en" sz="2400" b="1" dirty="0"/>
              <a:t>access mode</a:t>
            </a:r>
            <a:endParaRPr lang="en" sz="2400" dirty="0"/>
          </a:p>
          <a:p>
            <a:pPr lvl="1" indent="-342900">
              <a:spcBef>
                <a:spcPts val="0"/>
              </a:spcBef>
            </a:pPr>
            <a:r>
              <a:rPr lang="en-IN" sz="2000" dirty="0"/>
              <a:t>RWO - only a single pod will be able to (through a PVC) mount this.</a:t>
            </a:r>
          </a:p>
          <a:p>
            <a:pPr lvl="1" indent="-342900">
              <a:spcBef>
                <a:spcPts val="0"/>
              </a:spcBef>
            </a:pPr>
            <a:r>
              <a:rPr lang="en-IN" sz="2000" dirty="0"/>
              <a:t>ROM - many pods can mount this, but none can write.</a:t>
            </a:r>
          </a:p>
          <a:p>
            <a:pPr lvl="1" indent="-342900">
              <a:spcBef>
                <a:spcPts val="0"/>
              </a:spcBef>
            </a:pPr>
            <a:r>
              <a:rPr lang="en-IN" sz="2000" dirty="0"/>
              <a:t>RWM - many pods can mount and write.</a:t>
            </a:r>
          </a:p>
          <a:p>
            <a:pPr marL="457200" lvl="0" indent="-381000">
              <a:spcBef>
                <a:spcPts val="600"/>
              </a:spcBef>
              <a:buSzPts val="2400"/>
              <a:buChar char="●"/>
            </a:pPr>
            <a:endParaRPr lang="en-IN" sz="2400" dirty="0"/>
          </a:p>
        </p:txBody>
      </p:sp>
      <p:sp>
        <p:nvSpPr>
          <p:cNvPr id="4" name="Google Shape;1060;p146">
            <a:extLst>
              <a:ext uri="{FF2B5EF4-FFF2-40B4-BE49-F238E27FC236}">
                <a16:creationId xmlns:a16="http://schemas.microsoft.com/office/drawing/2014/main" id="{FC0CFC50-B86D-4405-84F4-511DF8E22453}"/>
              </a:ext>
            </a:extLst>
          </p:cNvPr>
          <p:cNvSpPr txBox="1">
            <a:spLocks/>
          </p:cNvSpPr>
          <p:nvPr/>
        </p:nvSpPr>
        <p:spPr>
          <a:xfrm>
            <a:off x="5448788" y="1059582"/>
            <a:ext cx="3515700" cy="37257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apiVersion:</a:t>
            </a:r>
            <a:r>
              <a:rPr lang="en-IN" sz="1100">
                <a:latin typeface="Roboto Mono"/>
                <a:ea typeface="Roboto Mono"/>
                <a:cs typeface="Roboto Mono"/>
                <a:sym typeface="Roboto Mono"/>
              </a:rPr>
              <a:t> v1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kind:</a:t>
            </a:r>
            <a:r>
              <a:rPr lang="en-IN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IN" sz="11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PersistentVolume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metadata: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name: </a:t>
            </a:r>
            <a:r>
              <a:rPr lang="en-IN" sz="11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nfsserver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spec: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capacity: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storage: </a:t>
            </a:r>
            <a:r>
              <a:rPr lang="en-IN" sz="11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50Gi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volumeMode: </a:t>
            </a:r>
            <a:r>
              <a:rPr lang="en-IN" sz="11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Filesystem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accessModes: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1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    - ReadWriteOnce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1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    - ReadWriteMany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persistentVolumeReclaimPolicy: </a:t>
            </a:r>
            <a:r>
              <a:rPr lang="en-IN" sz="11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Delete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storageClassName: </a:t>
            </a:r>
            <a:r>
              <a:rPr lang="en-IN" sz="11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slow</a:t>
            </a:r>
            <a:br>
              <a:rPr lang="en-IN" sz="11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IN" sz="11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I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mountOptions: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1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    - hard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1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    - nfsvers=4.1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nfs: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path: </a:t>
            </a:r>
            <a:r>
              <a:rPr lang="en-IN" sz="11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/exports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server: </a:t>
            </a:r>
            <a:r>
              <a:rPr lang="en-IN" sz="11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172.22.0.42</a:t>
            </a:r>
            <a:endParaRPr lang="en-IN" sz="11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2247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dirty="0"/>
              <a:t>Persistent Volume Claims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7575"/>
            <a:ext cx="8507288" cy="4104455"/>
          </a:xfrm>
        </p:spPr>
        <p:txBody>
          <a:bodyPr>
            <a:normAutofit/>
          </a:bodyPr>
          <a:lstStyle/>
          <a:p>
            <a:pPr marL="457200" lvl="0" indent="-381000">
              <a:spcBef>
                <a:spcPts val="600"/>
              </a:spcBef>
              <a:buSzPts val="2400"/>
              <a:buChar char="●"/>
            </a:pPr>
            <a:r>
              <a:rPr lang="en-IN" sz="2400" dirty="0"/>
              <a:t>A </a:t>
            </a:r>
            <a:r>
              <a:rPr lang="en-IN" sz="2400" b="1" dirty="0" err="1"/>
              <a:t>PersistentVolumeClaim</a:t>
            </a:r>
            <a:r>
              <a:rPr lang="en-IN" sz="2400" dirty="0"/>
              <a:t> (PVC) is a </a:t>
            </a:r>
            <a:r>
              <a:rPr lang="en-IN" sz="2400" b="1" dirty="0"/>
              <a:t>namespace</a:t>
            </a:r>
            <a:r>
              <a:rPr lang="en-IN" sz="2400" dirty="0"/>
              <a:t> request for storage.</a:t>
            </a:r>
          </a:p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IN" sz="2400" dirty="0"/>
              <a:t>Satisfies a set of requirements instead of mapping to a storage resource directly.</a:t>
            </a:r>
          </a:p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IN" sz="2400" dirty="0"/>
              <a:t>Ensures that an application’s ‘</a:t>
            </a:r>
            <a:r>
              <a:rPr lang="en-IN" sz="2400" i="1" dirty="0"/>
              <a:t>claim</a:t>
            </a:r>
            <a:r>
              <a:rPr lang="en-IN" sz="2400" dirty="0"/>
              <a:t>’ for storage is portable across numerous backends or providers.</a:t>
            </a:r>
          </a:p>
          <a:p>
            <a:pPr marL="457200" indent="-381000">
              <a:spcBef>
                <a:spcPts val="1000"/>
              </a:spcBef>
              <a:buSzPts val="2400"/>
              <a:buFont typeface="Arial" pitchFamily="34" charset="0"/>
              <a:buChar char="●"/>
            </a:pPr>
            <a:r>
              <a:rPr lang="en-IN" sz="2400" dirty="0"/>
              <a:t>PVCs can be named the same to make things consistent but point to different storage classes</a:t>
            </a:r>
          </a:p>
          <a:p>
            <a:pPr marL="457200" lvl="0" indent="-381000">
              <a:spcBef>
                <a:spcPts val="1000"/>
              </a:spcBef>
              <a:buSzPts val="2400"/>
              <a:buChar char="●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171279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dirty="0"/>
              <a:t>Persistent Volume &amp; Claims</a:t>
            </a:r>
          </a:p>
        </p:txBody>
      </p:sp>
      <p:sp>
        <p:nvSpPr>
          <p:cNvPr id="6" name="Google Shape;1053;p145">
            <a:extLst>
              <a:ext uri="{FF2B5EF4-FFF2-40B4-BE49-F238E27FC236}">
                <a16:creationId xmlns:a16="http://schemas.microsoft.com/office/drawing/2014/main" id="{F5D373CB-18D8-4261-BA15-7844A382546C}"/>
              </a:ext>
            </a:extLst>
          </p:cNvPr>
          <p:cNvSpPr txBox="1"/>
          <p:nvPr/>
        </p:nvSpPr>
        <p:spPr>
          <a:xfrm>
            <a:off x="457200" y="2518171"/>
            <a:ext cx="12183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Cluster</a:t>
            </a:r>
            <a:br>
              <a:rPr lang="en" sz="1800" b="1" dirty="0"/>
            </a:br>
            <a:r>
              <a:rPr lang="en" sz="1800" b="1" dirty="0"/>
              <a:t>Users</a:t>
            </a:r>
            <a:endParaRPr sz="1800" b="1" dirty="0"/>
          </a:p>
        </p:txBody>
      </p:sp>
      <p:sp>
        <p:nvSpPr>
          <p:cNvPr id="7" name="Google Shape;1054;p145">
            <a:extLst>
              <a:ext uri="{FF2B5EF4-FFF2-40B4-BE49-F238E27FC236}">
                <a16:creationId xmlns:a16="http://schemas.microsoft.com/office/drawing/2014/main" id="{AE2054BE-8E3B-4748-AFDB-CC45B53F0463}"/>
              </a:ext>
            </a:extLst>
          </p:cNvPr>
          <p:cNvSpPr txBox="1"/>
          <p:nvPr/>
        </p:nvSpPr>
        <p:spPr>
          <a:xfrm>
            <a:off x="7396200" y="2518171"/>
            <a:ext cx="12906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Cluster</a:t>
            </a:r>
            <a:br>
              <a:rPr lang="en" sz="1800" b="1" dirty="0"/>
            </a:br>
            <a:r>
              <a:rPr lang="en" sz="1800" b="1" dirty="0"/>
              <a:t>Admins</a:t>
            </a:r>
            <a:endParaRPr sz="1800" b="1" dirty="0"/>
          </a:p>
        </p:txBody>
      </p:sp>
      <p:pic>
        <p:nvPicPr>
          <p:cNvPr id="8" name="Google Shape;1055;p145">
            <a:extLst>
              <a:ext uri="{FF2B5EF4-FFF2-40B4-BE49-F238E27FC236}">
                <a16:creationId xmlns:a16="http://schemas.microsoft.com/office/drawing/2014/main" id="{07E3659A-FB68-48C6-9A49-40E784603BD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53850" y="843558"/>
            <a:ext cx="6036323" cy="4024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39873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dirty="0"/>
              <a:t>Persistent Volume Phases</a:t>
            </a:r>
          </a:p>
        </p:txBody>
      </p:sp>
      <p:sp>
        <p:nvSpPr>
          <p:cNvPr id="9" name="Google Shape;1098;p151">
            <a:extLst>
              <a:ext uri="{FF2B5EF4-FFF2-40B4-BE49-F238E27FC236}">
                <a16:creationId xmlns:a16="http://schemas.microsoft.com/office/drawing/2014/main" id="{62541096-F294-4CDB-87B1-72408DAF3D65}"/>
              </a:ext>
            </a:extLst>
          </p:cNvPr>
          <p:cNvSpPr txBox="1">
            <a:spLocks/>
          </p:cNvSpPr>
          <p:nvPr/>
        </p:nvSpPr>
        <p:spPr>
          <a:xfrm>
            <a:off x="382425" y="987574"/>
            <a:ext cx="2026500" cy="3725700"/>
          </a:xfrm>
          <a:prstGeom prst="rect">
            <a:avLst/>
          </a:prstGeom>
          <a:solidFill>
            <a:srgbClr val="B6D7A8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itchFamily="34" charset="0"/>
              <a:buNone/>
            </a:pPr>
            <a:r>
              <a:rPr lang="en-IN" b="1"/>
              <a:t>Available</a:t>
            </a:r>
          </a:p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endParaRPr lang="en-IN" sz="1800" b="1"/>
          </a:p>
          <a:p>
            <a:pPr marL="0" indent="0" algn="ctr">
              <a:spcBef>
                <a:spcPts val="600"/>
              </a:spcBef>
              <a:buFont typeface="Arial" pitchFamily="34" charset="0"/>
              <a:buNone/>
            </a:pPr>
            <a:r>
              <a:rPr lang="en-IN" sz="2200"/>
              <a:t>PV is ready and available to be consumed.</a:t>
            </a:r>
            <a:endParaRPr lang="en-IN" sz="2200" dirty="0"/>
          </a:p>
        </p:txBody>
      </p:sp>
      <p:sp>
        <p:nvSpPr>
          <p:cNvPr id="10" name="Google Shape;1099;p151">
            <a:extLst>
              <a:ext uri="{FF2B5EF4-FFF2-40B4-BE49-F238E27FC236}">
                <a16:creationId xmlns:a16="http://schemas.microsoft.com/office/drawing/2014/main" id="{BCFD13A0-9FAB-4344-806D-0C3C28387C64}"/>
              </a:ext>
            </a:extLst>
          </p:cNvPr>
          <p:cNvSpPr txBox="1">
            <a:spLocks/>
          </p:cNvSpPr>
          <p:nvPr/>
        </p:nvSpPr>
        <p:spPr>
          <a:xfrm>
            <a:off x="2499963" y="987574"/>
            <a:ext cx="2026500" cy="3725700"/>
          </a:xfrm>
          <a:prstGeom prst="rect">
            <a:avLst/>
          </a:prstGeom>
          <a:solidFill>
            <a:srgbClr val="FFE599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itchFamily="34" charset="0"/>
              <a:buNone/>
            </a:pPr>
            <a:r>
              <a:rPr lang="en-IN" b="1"/>
              <a:t>Bound</a:t>
            </a:r>
          </a:p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endParaRPr lang="en-IN" sz="1800"/>
          </a:p>
          <a:p>
            <a:pPr marL="0" indent="0" algn="ctr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2200"/>
              <a:t>The PV has been bound to a claim.</a:t>
            </a:r>
            <a:endParaRPr lang="en-IN"/>
          </a:p>
        </p:txBody>
      </p:sp>
      <p:sp>
        <p:nvSpPr>
          <p:cNvPr id="11" name="Google Shape;1100;p151">
            <a:extLst>
              <a:ext uri="{FF2B5EF4-FFF2-40B4-BE49-F238E27FC236}">
                <a16:creationId xmlns:a16="http://schemas.microsoft.com/office/drawing/2014/main" id="{C544E4C7-51E6-4090-AA46-87CD826660FC}"/>
              </a:ext>
            </a:extLst>
          </p:cNvPr>
          <p:cNvSpPr txBox="1">
            <a:spLocks/>
          </p:cNvSpPr>
          <p:nvPr/>
        </p:nvSpPr>
        <p:spPr>
          <a:xfrm>
            <a:off x="4617513" y="987574"/>
            <a:ext cx="2026500" cy="3725700"/>
          </a:xfrm>
          <a:prstGeom prst="rect">
            <a:avLst/>
          </a:prstGeom>
          <a:solidFill>
            <a:srgbClr val="F9CB9C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itchFamily="34" charset="0"/>
              <a:buNone/>
            </a:pPr>
            <a:r>
              <a:rPr lang="en-IN" b="1"/>
              <a:t>Released</a:t>
            </a:r>
          </a:p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endParaRPr lang="en-IN" sz="1800" b="1"/>
          </a:p>
          <a:p>
            <a:pPr marL="0" indent="0" algn="ctr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2200"/>
              <a:t>The binding PVC has been deleted, and the PV is pending  reclamation.</a:t>
            </a:r>
            <a:endParaRPr lang="en-IN"/>
          </a:p>
        </p:txBody>
      </p:sp>
      <p:sp>
        <p:nvSpPr>
          <p:cNvPr id="12" name="Google Shape;1101;p151">
            <a:extLst>
              <a:ext uri="{FF2B5EF4-FFF2-40B4-BE49-F238E27FC236}">
                <a16:creationId xmlns:a16="http://schemas.microsoft.com/office/drawing/2014/main" id="{AAE5EB53-B482-43FB-9E6B-DBE79B9FE05D}"/>
              </a:ext>
            </a:extLst>
          </p:cNvPr>
          <p:cNvSpPr txBox="1">
            <a:spLocks/>
          </p:cNvSpPr>
          <p:nvPr/>
        </p:nvSpPr>
        <p:spPr>
          <a:xfrm>
            <a:off x="6735063" y="987574"/>
            <a:ext cx="2026500" cy="3725700"/>
          </a:xfrm>
          <a:prstGeom prst="rect">
            <a:avLst/>
          </a:prstGeom>
          <a:solidFill>
            <a:srgbClr val="DD7E6B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itchFamily="34" charset="0"/>
              <a:buNone/>
            </a:pPr>
            <a:r>
              <a:rPr lang="en-IN" b="1"/>
              <a:t>Failed</a:t>
            </a:r>
          </a:p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endParaRPr lang="en-IN" sz="1800" b="1"/>
          </a:p>
          <a:p>
            <a:pPr marL="0" indent="0" algn="ctr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2200"/>
              <a:t>An error has been encountered attempting to reclaim the PV.</a:t>
            </a:r>
            <a:endParaRPr lang="en-IN" b="1"/>
          </a:p>
        </p:txBody>
      </p:sp>
    </p:spTree>
    <p:extLst>
      <p:ext uri="{BB962C8B-B14F-4D97-AF65-F5344CB8AC3E}">
        <p14:creationId xmlns:p14="http://schemas.microsoft.com/office/powerpoint/2010/main" val="346718157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4992"/>
            <a:ext cx="8229600" cy="670574"/>
          </a:xfrm>
        </p:spPr>
        <p:txBody>
          <a:bodyPr>
            <a:noAutofit/>
          </a:bodyPr>
          <a:lstStyle/>
          <a:p>
            <a:r>
              <a:rPr lang="en-IN" sz="3600" dirty="0"/>
              <a:t>Lab 5 – Persistent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C1CE8-069C-48ED-90EC-6BE83150F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7575"/>
            <a:ext cx="8507288" cy="410445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800" dirty="0"/>
              <a:t>Create a Persistent Volume (PV)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Create a Persistent Volume Claim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Store Data in PV from a Pod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Access Same Data from Another Pod</a:t>
            </a:r>
          </a:p>
        </p:txBody>
      </p:sp>
    </p:spTree>
    <p:extLst>
      <p:ext uri="{BB962C8B-B14F-4D97-AF65-F5344CB8AC3E}">
        <p14:creationId xmlns:p14="http://schemas.microsoft.com/office/powerpoint/2010/main" val="145230763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4992"/>
            <a:ext cx="8229600" cy="670574"/>
          </a:xfrm>
        </p:spPr>
        <p:txBody>
          <a:bodyPr>
            <a:noAutofit/>
          </a:bodyPr>
          <a:lstStyle/>
          <a:p>
            <a:r>
              <a:rPr lang="en-IN" sz="3600" dirty="0"/>
              <a:t>Kubernetes Health Checks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3FF48-E398-4426-B52E-60AEA71C0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7575"/>
            <a:ext cx="8507288" cy="4104455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800" dirty="0"/>
              <a:t>Readiness Probe : </a:t>
            </a:r>
            <a:endParaRPr lang="en-IN" sz="2400" dirty="0"/>
          </a:p>
          <a:p>
            <a:pPr marL="914400" lvl="1" indent="-514350"/>
            <a:r>
              <a:rPr lang="en-IN" sz="2400" dirty="0"/>
              <a:t>Designed to let Kubernetes know when your app is ready to serve traffic</a:t>
            </a:r>
          </a:p>
          <a:p>
            <a:pPr marL="914400" lvl="1" indent="-514350"/>
            <a:r>
              <a:rPr lang="en-IN" sz="2400" dirty="0"/>
              <a:t>Kubernetes makes sure the readiness probe passes before allowing a service to send traffic to the pod</a:t>
            </a:r>
          </a:p>
          <a:p>
            <a:pPr marL="914400" lvl="1" indent="-514350"/>
            <a:r>
              <a:rPr lang="en-IN" sz="2400" dirty="0"/>
              <a:t>If a readiness probe starts to fail, Kubernetes stops sending traffic to the pod until it passes</a:t>
            </a:r>
          </a:p>
          <a:p>
            <a:pPr marL="914400" lvl="1" indent="-514350"/>
            <a:r>
              <a:rPr lang="en-IN" sz="2400" dirty="0"/>
              <a:t>Useful for </a:t>
            </a:r>
            <a:r>
              <a:rPr lang="en-IN" sz="2400" dirty="0" err="1"/>
              <a:t>startup</a:t>
            </a:r>
            <a:r>
              <a:rPr lang="en-IN" sz="2400" dirty="0"/>
              <a:t> and load management</a:t>
            </a:r>
          </a:p>
          <a:p>
            <a:pPr marL="914400" lvl="1" indent="-514350"/>
            <a:r>
              <a:rPr lang="en-IN" sz="2400" dirty="0"/>
              <a:t>Transient in nature and tells Kubernetes to route traffic elsewhere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532794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4992"/>
            <a:ext cx="8229600" cy="670574"/>
          </a:xfrm>
        </p:spPr>
        <p:txBody>
          <a:bodyPr>
            <a:noAutofit/>
          </a:bodyPr>
          <a:lstStyle/>
          <a:p>
            <a:r>
              <a:rPr lang="en-IN" sz="3600" dirty="0"/>
              <a:t>Kubernetes Health Checks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3FF48-E398-4426-B52E-60AEA71C0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7575"/>
            <a:ext cx="8507288" cy="410445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800" dirty="0"/>
              <a:t>Liveness Probe : </a:t>
            </a:r>
            <a:endParaRPr lang="en-IN" sz="2400" dirty="0"/>
          </a:p>
          <a:p>
            <a:pPr marL="914400" lvl="1" indent="-514350"/>
            <a:r>
              <a:rPr lang="en-IN" sz="2400" dirty="0"/>
              <a:t>Designed to let Kubernetes know if your app is dead or alive</a:t>
            </a:r>
            <a:endParaRPr lang="en-IN" sz="2000" dirty="0"/>
          </a:p>
          <a:p>
            <a:pPr marL="914400" lvl="1" indent="-514350"/>
            <a:r>
              <a:rPr lang="en-IN" sz="2400" dirty="0"/>
              <a:t>If you app is alive, then Kubernetes leaves it alone</a:t>
            </a:r>
            <a:endParaRPr lang="en-IN" sz="2000" dirty="0"/>
          </a:p>
          <a:p>
            <a:pPr marL="914400" lvl="1" indent="-514350"/>
            <a:r>
              <a:rPr lang="en-IN" sz="2400" dirty="0"/>
              <a:t>If your app is dead, Kubernetes removes the Pod and starts a new one to replace it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027277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479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dirty="0"/>
              <a:t>Who Manages Kubernetes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457200" y="2427734"/>
            <a:ext cx="8229600" cy="214152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298450">
              <a:spcBef>
                <a:spcPts val="0"/>
              </a:spcBef>
              <a:buSzPts val="1100"/>
              <a:buChar char="●"/>
            </a:pPr>
            <a:r>
              <a:rPr lang="en-IN" sz="2400" dirty="0"/>
              <a:t>Sub-Foundation of Linux Foundation</a:t>
            </a:r>
          </a:p>
          <a:p>
            <a:pPr marL="457200" lvl="0" indent="-298450">
              <a:spcBef>
                <a:spcPts val="0"/>
              </a:spcBef>
              <a:buSzPts val="1100"/>
              <a:buChar char="●"/>
            </a:pPr>
            <a:r>
              <a:rPr lang="en-IN" sz="2400" dirty="0"/>
              <a:t>A Vendor Neutral Entity to Manage “Cloud Native” Projects</a:t>
            </a:r>
          </a:p>
          <a:p>
            <a:pPr marL="457200" lvl="0" indent="-298450">
              <a:spcBef>
                <a:spcPts val="0"/>
              </a:spcBef>
              <a:buSzPts val="1100"/>
              <a:buChar char="●"/>
            </a:pPr>
            <a:r>
              <a:rPr lang="en-IN" sz="2400" dirty="0"/>
              <a:t>Focused on </a:t>
            </a:r>
          </a:p>
          <a:p>
            <a:pPr marL="857250" lvl="1" indent="-298450">
              <a:spcBef>
                <a:spcPts val="0"/>
              </a:spcBef>
              <a:buSzPts val="1100"/>
              <a:buChar char="●"/>
            </a:pPr>
            <a:r>
              <a:rPr lang="en-IN" sz="2000" dirty="0"/>
              <a:t>Containers</a:t>
            </a:r>
          </a:p>
          <a:p>
            <a:pPr marL="857250" lvl="1" indent="-298450">
              <a:spcBef>
                <a:spcPts val="0"/>
              </a:spcBef>
              <a:buSzPts val="1100"/>
              <a:buChar char="●"/>
            </a:pPr>
            <a:r>
              <a:rPr lang="en-IN" sz="2000" dirty="0"/>
              <a:t>Dynamic Orchestration</a:t>
            </a:r>
          </a:p>
          <a:p>
            <a:pPr marL="857250" lvl="1" indent="-298450">
              <a:spcBef>
                <a:spcPts val="0"/>
              </a:spcBef>
              <a:buSzPts val="1100"/>
              <a:buChar char="●"/>
            </a:pPr>
            <a:r>
              <a:rPr lang="en-IN" sz="2000" dirty="0"/>
              <a:t>Many More Services</a:t>
            </a:r>
          </a:p>
        </p:txBody>
      </p:sp>
      <p:pic>
        <p:nvPicPr>
          <p:cNvPr id="5" name="Google Shape;158;p24">
            <a:extLst>
              <a:ext uri="{FF2B5EF4-FFF2-40B4-BE49-F238E27FC236}">
                <a16:creationId xmlns:a16="http://schemas.microsoft.com/office/drawing/2014/main" id="{627D5E7E-5055-498E-AE75-6353ED4EAC7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47664" y="1199127"/>
            <a:ext cx="5921827" cy="940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31299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4992"/>
            <a:ext cx="8229600" cy="670574"/>
          </a:xfrm>
        </p:spPr>
        <p:txBody>
          <a:bodyPr>
            <a:noAutofit/>
          </a:bodyPr>
          <a:lstStyle/>
          <a:p>
            <a:r>
              <a:rPr lang="en-IN" sz="3600" dirty="0"/>
              <a:t>Lab 6 – K8 Health Checks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3FF48-E398-4426-B52E-60AEA71C0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7575"/>
            <a:ext cx="8507288" cy="410445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800" dirty="0"/>
              <a:t>Configure Liveness Probe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Configure Readiness Probe</a:t>
            </a:r>
          </a:p>
        </p:txBody>
      </p:sp>
    </p:spTree>
    <p:extLst>
      <p:ext uri="{BB962C8B-B14F-4D97-AF65-F5344CB8AC3E}">
        <p14:creationId xmlns:p14="http://schemas.microsoft.com/office/powerpoint/2010/main" val="122799408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1176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Rolling Update Deployments</a:t>
            </a:r>
          </a:p>
        </p:txBody>
      </p:sp>
    </p:spTree>
    <p:extLst>
      <p:ext uri="{BB962C8B-B14F-4D97-AF65-F5344CB8AC3E}">
        <p14:creationId xmlns:p14="http://schemas.microsoft.com/office/powerpoint/2010/main" val="8346185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9" name="Google Shape;749;p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1133" y="1786650"/>
            <a:ext cx="5502753" cy="2689426"/>
          </a:xfrm>
          <a:prstGeom prst="rect">
            <a:avLst/>
          </a:prstGeom>
          <a:noFill/>
          <a:ln>
            <a:noFill/>
          </a:ln>
        </p:spPr>
      </p:pic>
      <p:sp>
        <p:nvSpPr>
          <p:cNvPr id="750" name="Google Shape;750;p10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RollingUpdate Deployment </a:t>
            </a:r>
            <a:endParaRPr/>
          </a:p>
        </p:txBody>
      </p:sp>
      <p:sp>
        <p:nvSpPr>
          <p:cNvPr id="751" name="Google Shape;751;p108"/>
          <p:cNvSpPr txBox="1">
            <a:spLocks noGrp="1"/>
          </p:cNvSpPr>
          <p:nvPr>
            <p:ph type="body" idx="4294967295"/>
          </p:nvPr>
        </p:nvSpPr>
        <p:spPr>
          <a:xfrm>
            <a:off x="457200" y="4073050"/>
            <a:ext cx="3904200" cy="8232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$ kubectl get pods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NAME                     READY     STATUS    RESTARTS   AGE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mydep-6766777fff-9r2zn   1/1       Running   0          5h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mydep-6766777fff-hsfz9   1/1       Running   0          5h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mydep-6766777fff-sjxhf   1/1       Running   0          5h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52" name="Google Shape;752;p108"/>
          <p:cNvSpPr txBox="1">
            <a:spLocks noGrp="1"/>
          </p:cNvSpPr>
          <p:nvPr>
            <p:ph type="body" idx="4294967295"/>
          </p:nvPr>
        </p:nvSpPr>
        <p:spPr>
          <a:xfrm>
            <a:off x="457200" y="3396875"/>
            <a:ext cx="3904200" cy="5421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$ kubectl get replicaset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NAME                        DESIRED   CURRENT   READY     AGE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mydep-6766777fff            3         3         3         5h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53" name="Google Shape;753;p108"/>
          <p:cNvSpPr txBox="1"/>
          <p:nvPr/>
        </p:nvSpPr>
        <p:spPr>
          <a:xfrm>
            <a:off x="757725" y="1398600"/>
            <a:ext cx="39042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Updating pod template generates a new </a:t>
            </a:r>
            <a:r>
              <a:rPr lang="en" sz="1800" b="1">
                <a:solidFill>
                  <a:schemeClr val="dk1"/>
                </a:solidFill>
              </a:rPr>
              <a:t>ReplicaSet</a:t>
            </a:r>
            <a:r>
              <a:rPr lang="en" sz="1800">
                <a:solidFill>
                  <a:schemeClr val="dk1"/>
                </a:solidFill>
              </a:rPr>
              <a:t> revision.</a:t>
            </a:r>
            <a:endParaRPr sz="1800"/>
          </a:p>
        </p:txBody>
      </p:sp>
      <p:sp>
        <p:nvSpPr>
          <p:cNvPr id="754" name="Google Shape;754;p108"/>
          <p:cNvSpPr txBox="1"/>
          <p:nvPr/>
        </p:nvSpPr>
        <p:spPr>
          <a:xfrm>
            <a:off x="457200" y="2187600"/>
            <a:ext cx="2031900" cy="1062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R1 pod-template-hash:</a:t>
            </a:r>
            <a:r>
              <a:rPr lang="en" sz="1200"/>
              <a:t> </a:t>
            </a:r>
            <a:r>
              <a:rPr lang="en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676677fff</a:t>
            </a:r>
            <a:endParaRPr sz="12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R2 pod-template-hash:</a:t>
            </a:r>
            <a:r>
              <a:rPr lang="en" sz="1200"/>
              <a:t> </a:t>
            </a:r>
            <a:r>
              <a:rPr lang="en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54f7ff7d6d</a:t>
            </a:r>
            <a:endParaRPr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9" name="Google Shape;759;p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4225" y="702488"/>
            <a:ext cx="5472952" cy="4013924"/>
          </a:xfrm>
          <a:prstGeom prst="rect">
            <a:avLst/>
          </a:prstGeom>
          <a:noFill/>
          <a:ln>
            <a:noFill/>
          </a:ln>
        </p:spPr>
      </p:pic>
      <p:sp>
        <p:nvSpPr>
          <p:cNvPr id="760" name="Google Shape;760;p10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RollingUpdate Deployment </a:t>
            </a:r>
            <a:endParaRPr/>
          </a:p>
        </p:txBody>
      </p:sp>
      <p:sp>
        <p:nvSpPr>
          <p:cNvPr id="761" name="Google Shape;761;p109"/>
          <p:cNvSpPr txBox="1">
            <a:spLocks noGrp="1"/>
          </p:cNvSpPr>
          <p:nvPr>
            <p:ph type="body" idx="4294967295"/>
          </p:nvPr>
        </p:nvSpPr>
        <p:spPr>
          <a:xfrm>
            <a:off x="457200" y="3395925"/>
            <a:ext cx="3904200" cy="5550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$ kubectl get replicaset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NAME                        DESIRED   CURRENT   READY     AGE</a:t>
            </a:r>
            <a:b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 b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mydep-54f7ff7d6d            1         1         1         5s</a:t>
            </a:r>
            <a:endParaRPr sz="800" b="1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mydep-6766777fff            2         3         3         5h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62" name="Google Shape;762;p109"/>
          <p:cNvSpPr txBox="1">
            <a:spLocks noGrp="1"/>
          </p:cNvSpPr>
          <p:nvPr>
            <p:ph type="body" idx="4294967295"/>
          </p:nvPr>
        </p:nvSpPr>
        <p:spPr>
          <a:xfrm>
            <a:off x="457200" y="4096825"/>
            <a:ext cx="3904200" cy="7995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$ kubectl get pods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NAME                     READY     STATUS    RESTARTS   AGE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b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mydep-54f7ff7d6d-9gvll   1/1       Running   0          2s</a:t>
            </a:r>
            <a:endParaRPr sz="800" b="1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mydep-6766777fff-9r2zn   1/1       Running   0          5h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mydep-6766777fff-hsfz9   1/1       Running   0          5h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mydep-6766777fff-sjxhf   1/1       Running   0          5h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63" name="Google Shape;763;p109"/>
          <p:cNvSpPr txBox="1"/>
          <p:nvPr/>
        </p:nvSpPr>
        <p:spPr>
          <a:xfrm>
            <a:off x="757725" y="1398600"/>
            <a:ext cx="39042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New </a:t>
            </a:r>
            <a:r>
              <a:rPr lang="en" sz="1800" b="1">
                <a:solidFill>
                  <a:schemeClr val="dk1"/>
                </a:solidFill>
              </a:rPr>
              <a:t>ReplicaSet</a:t>
            </a:r>
            <a:r>
              <a:rPr lang="en" sz="1800">
                <a:solidFill>
                  <a:schemeClr val="dk1"/>
                </a:solidFill>
              </a:rPr>
              <a:t> is initially scaled up based on </a:t>
            </a:r>
            <a:r>
              <a:rPr lang="en" sz="18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maxSurge</a:t>
            </a:r>
            <a:r>
              <a:rPr lang="en" sz="1800">
                <a:solidFill>
                  <a:schemeClr val="dk1"/>
                </a:solidFill>
              </a:rPr>
              <a:t>.</a:t>
            </a:r>
            <a:endParaRPr sz="1800"/>
          </a:p>
        </p:txBody>
      </p:sp>
      <p:sp>
        <p:nvSpPr>
          <p:cNvPr id="764" name="Google Shape;764;p109"/>
          <p:cNvSpPr txBox="1"/>
          <p:nvPr/>
        </p:nvSpPr>
        <p:spPr>
          <a:xfrm>
            <a:off x="457200" y="2187600"/>
            <a:ext cx="2031900" cy="1062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R1 pod-template-hash:</a:t>
            </a:r>
            <a:r>
              <a:rPr lang="en" sz="1200"/>
              <a:t> </a:t>
            </a:r>
            <a:r>
              <a:rPr lang="en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676677fff</a:t>
            </a:r>
            <a:endParaRPr sz="12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R2 pod-template-hash:</a:t>
            </a:r>
            <a:r>
              <a:rPr lang="en" sz="1200"/>
              <a:t> </a:t>
            </a:r>
            <a:r>
              <a:rPr lang="en" b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54f7ff7d6d</a:t>
            </a:r>
            <a:endParaRPr b="1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9" name="Google Shape;769;p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4225" y="702463"/>
            <a:ext cx="5472952" cy="4315475"/>
          </a:xfrm>
          <a:prstGeom prst="rect">
            <a:avLst/>
          </a:prstGeom>
          <a:noFill/>
          <a:ln>
            <a:noFill/>
          </a:ln>
        </p:spPr>
      </p:pic>
      <p:sp>
        <p:nvSpPr>
          <p:cNvPr id="770" name="Google Shape;770;p11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RollingUpdate Deployment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110"/>
          <p:cNvSpPr txBox="1">
            <a:spLocks noGrp="1"/>
          </p:cNvSpPr>
          <p:nvPr>
            <p:ph type="body" idx="4294967295"/>
          </p:nvPr>
        </p:nvSpPr>
        <p:spPr>
          <a:xfrm>
            <a:off x="457200" y="4096800"/>
            <a:ext cx="3904200" cy="7995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$ kubectl get pods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NAME                     READY     STATUS    RESTARTS   AGE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mydep-54f7ff7d6d-9gvll   1/1       Running   0          5s</a:t>
            </a:r>
            <a:endParaRPr sz="800" b="1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mydep-54f7ff7d6d-cqvlq   1/1       Running   0          2s</a:t>
            </a:r>
            <a:endParaRPr sz="800" b="1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mydep-6766777fff-9r2zn   1/1       Running   0          5h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mydep-6766777fff-hsfz9   1/1       Running   0          5h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72" name="Google Shape;772;p110"/>
          <p:cNvSpPr txBox="1">
            <a:spLocks noGrp="1"/>
          </p:cNvSpPr>
          <p:nvPr>
            <p:ph type="body" idx="4294967295"/>
          </p:nvPr>
        </p:nvSpPr>
        <p:spPr>
          <a:xfrm>
            <a:off x="457200" y="3397575"/>
            <a:ext cx="3904200" cy="5532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$ kubectl get replicaset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NAME                        DESIRED   CURRENT   READY     AGE</a:t>
            </a:r>
            <a:b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 b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mydep-54f7ff7d6d            2         2         2         8s</a:t>
            </a:r>
            <a:endParaRPr sz="800" b="1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mydep-6766777fff            2         2         2         5h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73" name="Google Shape;773;p110"/>
          <p:cNvSpPr txBox="1"/>
          <p:nvPr/>
        </p:nvSpPr>
        <p:spPr>
          <a:xfrm>
            <a:off x="757725" y="1398600"/>
            <a:ext cx="39042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Phase out of old Pods managed by </a:t>
            </a:r>
            <a:r>
              <a:rPr lang="en" sz="18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maxSurge</a:t>
            </a:r>
            <a:r>
              <a:rPr lang="en" sz="1800">
                <a:solidFill>
                  <a:schemeClr val="dk1"/>
                </a:solidFill>
              </a:rPr>
              <a:t> and </a:t>
            </a:r>
            <a:r>
              <a:rPr lang="en" sz="18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maxUnavailable.</a:t>
            </a:r>
            <a:endParaRPr sz="18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74" name="Google Shape;774;p110"/>
          <p:cNvSpPr txBox="1"/>
          <p:nvPr/>
        </p:nvSpPr>
        <p:spPr>
          <a:xfrm>
            <a:off x="457200" y="2187600"/>
            <a:ext cx="2031900" cy="1062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R1 pod-template-hash:</a:t>
            </a:r>
            <a:r>
              <a:rPr lang="en" sz="1200"/>
              <a:t> </a:t>
            </a:r>
            <a:r>
              <a:rPr lang="en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676677fff</a:t>
            </a:r>
            <a:endParaRPr sz="12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R2 pod-template-hash:</a:t>
            </a:r>
            <a:r>
              <a:rPr lang="en" sz="1200"/>
              <a:t> </a:t>
            </a:r>
            <a:r>
              <a:rPr lang="en" b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54f7ff7d6d</a:t>
            </a:r>
            <a:endParaRPr b="1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RollingUpdate Deployment </a:t>
            </a:r>
            <a:endParaRPr/>
          </a:p>
        </p:txBody>
      </p:sp>
      <p:sp>
        <p:nvSpPr>
          <p:cNvPr id="780" name="Google Shape;780;p111"/>
          <p:cNvSpPr txBox="1">
            <a:spLocks noGrp="1"/>
          </p:cNvSpPr>
          <p:nvPr>
            <p:ph type="body" idx="4294967295"/>
          </p:nvPr>
        </p:nvSpPr>
        <p:spPr>
          <a:xfrm>
            <a:off x="457200" y="3398550"/>
            <a:ext cx="3904200" cy="5568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$ kubectl get replicaset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NAME                        DESIRED   CURRENT   READY     AGE</a:t>
            </a:r>
            <a:b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 b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mydep-54f7ff7d6d            3         3         3         10s</a:t>
            </a:r>
            <a:endParaRPr sz="800" b="1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mydep-6766777fff            0         1         1         5h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81" name="Google Shape;781;p111"/>
          <p:cNvSpPr txBox="1">
            <a:spLocks noGrp="1"/>
          </p:cNvSpPr>
          <p:nvPr>
            <p:ph type="body" idx="4294967295"/>
          </p:nvPr>
        </p:nvSpPr>
        <p:spPr>
          <a:xfrm>
            <a:off x="457200" y="4103900"/>
            <a:ext cx="3904200" cy="7992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$ kubectl get pods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NAME                     READY     STATUS    RESTARTS   AGE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mydep-54f7ff7d6d-9gvll   1/1       Running   0          7s</a:t>
            </a:r>
            <a:endParaRPr sz="800" b="1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mydep-54f7ff7d6d-cqvlq   1/1       Running   0          5s</a:t>
            </a:r>
            <a:endParaRPr sz="800" b="1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mydep-54f7ff7d6d-gccr6   1/1       Running   0          2s</a:t>
            </a:r>
            <a:endParaRPr sz="800" b="1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mydep-6766777fff-9r2zn   1/1       Running   0          5h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82" name="Google Shape;782;p111"/>
          <p:cNvSpPr txBox="1"/>
          <p:nvPr/>
        </p:nvSpPr>
        <p:spPr>
          <a:xfrm>
            <a:off x="757725" y="1398600"/>
            <a:ext cx="39042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Phase out of old Pods managed by </a:t>
            </a:r>
            <a:r>
              <a:rPr lang="en" sz="18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maxSurge</a:t>
            </a:r>
            <a:r>
              <a:rPr lang="en" sz="1800">
                <a:solidFill>
                  <a:schemeClr val="dk1"/>
                </a:solidFill>
              </a:rPr>
              <a:t> and </a:t>
            </a:r>
            <a:r>
              <a:rPr lang="en" sz="18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maxUnavailable.</a:t>
            </a:r>
            <a:endParaRPr sz="18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783" name="Google Shape;783;p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4225" y="702493"/>
            <a:ext cx="5472952" cy="4620245"/>
          </a:xfrm>
          <a:prstGeom prst="rect">
            <a:avLst/>
          </a:prstGeom>
          <a:noFill/>
          <a:ln>
            <a:noFill/>
          </a:ln>
        </p:spPr>
      </p:pic>
      <p:sp>
        <p:nvSpPr>
          <p:cNvPr id="784" name="Google Shape;784;p111"/>
          <p:cNvSpPr txBox="1"/>
          <p:nvPr/>
        </p:nvSpPr>
        <p:spPr>
          <a:xfrm>
            <a:off x="457200" y="2187600"/>
            <a:ext cx="2031900" cy="1062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R1 pod-template-hash:</a:t>
            </a:r>
            <a:r>
              <a:rPr lang="en" sz="1200"/>
              <a:t> </a:t>
            </a:r>
            <a:r>
              <a:rPr lang="en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676677fff</a:t>
            </a:r>
            <a:endParaRPr sz="12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R2 pod-template-hash:</a:t>
            </a:r>
            <a:r>
              <a:rPr lang="en" sz="1200"/>
              <a:t> </a:t>
            </a:r>
            <a:r>
              <a:rPr lang="en" b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54f7ff7d6d</a:t>
            </a:r>
            <a:endParaRPr b="1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11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RollingUpdate Deployment </a:t>
            </a:r>
            <a:endParaRPr/>
          </a:p>
        </p:txBody>
      </p:sp>
      <p:sp>
        <p:nvSpPr>
          <p:cNvPr id="790" name="Google Shape;790;p112"/>
          <p:cNvSpPr txBox="1">
            <a:spLocks noGrp="1"/>
          </p:cNvSpPr>
          <p:nvPr>
            <p:ph type="body" idx="4294967295"/>
          </p:nvPr>
        </p:nvSpPr>
        <p:spPr>
          <a:xfrm>
            <a:off x="457200" y="3399250"/>
            <a:ext cx="3904200" cy="5562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$ kubectl get replicaset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NAME                        DESIRED   CURRENT   READY     AGE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mydep-54f7ff7d6d            3         3         3         13s</a:t>
            </a:r>
            <a:br>
              <a:rPr lang="en" sz="800" b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mydep-6766777fff            0         0         0         5h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91" name="Google Shape;791;p112"/>
          <p:cNvSpPr txBox="1">
            <a:spLocks noGrp="1"/>
          </p:cNvSpPr>
          <p:nvPr>
            <p:ph type="body" idx="4294967295"/>
          </p:nvPr>
        </p:nvSpPr>
        <p:spPr>
          <a:xfrm>
            <a:off x="457200" y="4104700"/>
            <a:ext cx="3904200" cy="7899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$ kubectl get pods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NAME                     READY     STATUS    RESTARTS   AGE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mydep-54f7ff7d6d-9gvll   1/1       Running   0          10s</a:t>
            </a:r>
            <a:endParaRPr sz="800" b="1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mydep-54f7ff7d6d-cqvlq   1/1       Running   0          8s</a:t>
            </a:r>
            <a:endParaRPr sz="800" b="1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mydep-54f7ff7d6d-gccr6   1/1       Running   0          5s</a:t>
            </a:r>
            <a:endParaRPr sz="800" b="1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92" name="Google Shape;792;p112"/>
          <p:cNvSpPr txBox="1"/>
          <p:nvPr/>
        </p:nvSpPr>
        <p:spPr>
          <a:xfrm>
            <a:off x="757725" y="1398600"/>
            <a:ext cx="39042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Phase out of old Pods managed by </a:t>
            </a:r>
            <a:r>
              <a:rPr lang="en" sz="18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maxSurge</a:t>
            </a:r>
            <a:r>
              <a:rPr lang="en" sz="1800">
                <a:solidFill>
                  <a:schemeClr val="dk1"/>
                </a:solidFill>
              </a:rPr>
              <a:t> and </a:t>
            </a:r>
            <a:r>
              <a:rPr lang="en" sz="18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maxUnavailable.</a:t>
            </a:r>
            <a:endParaRPr sz="18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793" name="Google Shape;793;p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6012" y="699550"/>
            <a:ext cx="5472977" cy="4620224"/>
          </a:xfrm>
          <a:prstGeom prst="rect">
            <a:avLst/>
          </a:prstGeom>
          <a:noFill/>
          <a:ln>
            <a:noFill/>
          </a:ln>
        </p:spPr>
      </p:pic>
      <p:sp>
        <p:nvSpPr>
          <p:cNvPr id="794" name="Google Shape;794;p112"/>
          <p:cNvSpPr txBox="1"/>
          <p:nvPr/>
        </p:nvSpPr>
        <p:spPr>
          <a:xfrm>
            <a:off x="457200" y="2187600"/>
            <a:ext cx="2031900" cy="1062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R1 pod-template-hash:</a:t>
            </a:r>
            <a:r>
              <a:rPr lang="en" sz="1200"/>
              <a:t> </a:t>
            </a:r>
            <a:r>
              <a:rPr lang="en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676677fff</a:t>
            </a:r>
            <a:endParaRPr sz="12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R2 pod-template-hash:</a:t>
            </a:r>
            <a:r>
              <a:rPr lang="en" sz="1200"/>
              <a:t> </a:t>
            </a:r>
            <a:r>
              <a:rPr lang="en" b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54f7ff7d6d</a:t>
            </a:r>
            <a:endParaRPr b="1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1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RollingUpdate Deployment </a:t>
            </a:r>
            <a:endParaRPr/>
          </a:p>
        </p:txBody>
      </p:sp>
      <p:sp>
        <p:nvSpPr>
          <p:cNvPr id="800" name="Google Shape;800;p113"/>
          <p:cNvSpPr txBox="1">
            <a:spLocks noGrp="1"/>
          </p:cNvSpPr>
          <p:nvPr>
            <p:ph type="body" idx="4294967295"/>
          </p:nvPr>
        </p:nvSpPr>
        <p:spPr>
          <a:xfrm>
            <a:off x="457200" y="3398075"/>
            <a:ext cx="3904200" cy="5574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$ kubectl get replicaset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NAME                        DESIRED   CURRENT   READY     AGE</a:t>
            </a:r>
            <a:b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 b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mydep-54f7ff7d6d            3         3         3         15s</a:t>
            </a:r>
            <a:endParaRPr sz="800" b="1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mydep-6766777fff            0         0         0         5h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01" name="Google Shape;801;p113"/>
          <p:cNvSpPr txBox="1">
            <a:spLocks noGrp="1"/>
          </p:cNvSpPr>
          <p:nvPr>
            <p:ph type="body" idx="4294967295"/>
          </p:nvPr>
        </p:nvSpPr>
        <p:spPr>
          <a:xfrm>
            <a:off x="457200" y="4103550"/>
            <a:ext cx="3904200" cy="7899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$ kubectl get pods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NAME                     READY     STATUS    RESTARTS   AGE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mydep-54f7ff7d6d-9gvll   1/1       Running   0          12s</a:t>
            </a:r>
            <a:endParaRPr sz="800" b="1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mydep-54f7ff7d6d-cqvlq   1/1       Running   0          10s</a:t>
            </a:r>
            <a:endParaRPr sz="800" b="1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mydep-54f7ff7d6d-gccr6   1/1       Running   0          7s</a:t>
            </a:r>
            <a:endParaRPr sz="800" b="1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02" name="Google Shape;802;p113"/>
          <p:cNvSpPr txBox="1"/>
          <p:nvPr/>
        </p:nvSpPr>
        <p:spPr>
          <a:xfrm>
            <a:off x="757725" y="1398600"/>
            <a:ext cx="39042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Updated to new deployment revision completed.</a:t>
            </a:r>
            <a:endParaRPr sz="18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803" name="Google Shape;803;p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0250" y="1543383"/>
            <a:ext cx="5504500" cy="2690329"/>
          </a:xfrm>
          <a:prstGeom prst="rect">
            <a:avLst/>
          </a:prstGeom>
          <a:noFill/>
          <a:ln>
            <a:noFill/>
          </a:ln>
        </p:spPr>
      </p:pic>
      <p:sp>
        <p:nvSpPr>
          <p:cNvPr id="804" name="Google Shape;804;p113"/>
          <p:cNvSpPr txBox="1"/>
          <p:nvPr/>
        </p:nvSpPr>
        <p:spPr>
          <a:xfrm>
            <a:off x="457200" y="2187600"/>
            <a:ext cx="2031900" cy="1062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R1 pod-template-hash:</a:t>
            </a:r>
            <a:r>
              <a:rPr lang="en" sz="1200"/>
              <a:t> </a:t>
            </a:r>
            <a:r>
              <a:rPr lang="en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676677fff</a:t>
            </a:r>
            <a:endParaRPr sz="12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R2 pod-template-hash:</a:t>
            </a:r>
            <a:r>
              <a:rPr lang="en" sz="1200"/>
              <a:t> </a:t>
            </a:r>
            <a:r>
              <a:rPr lang="en" b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54f7ff7d6d</a:t>
            </a:r>
            <a:endParaRPr b="1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5192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Kubernetes Services</a:t>
            </a:r>
          </a:p>
        </p:txBody>
      </p:sp>
    </p:spTree>
    <p:extLst>
      <p:ext uri="{BB962C8B-B14F-4D97-AF65-F5344CB8AC3E}">
        <p14:creationId xmlns:p14="http://schemas.microsoft.com/office/powerpoint/2010/main" val="390522847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Services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251520" y="718258"/>
            <a:ext cx="8784976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19100">
              <a:spcBef>
                <a:spcPts val="600"/>
              </a:spcBef>
              <a:buSzPts val="3000"/>
              <a:buChar char="●"/>
            </a:pPr>
            <a:r>
              <a:rPr lang="en-IN" sz="2800" dirty="0"/>
              <a:t>A </a:t>
            </a:r>
            <a:r>
              <a:rPr lang="en-IN" sz="2800" dirty="0" err="1"/>
              <a:t>kubernetes</a:t>
            </a:r>
            <a:r>
              <a:rPr lang="en-IN" sz="2800" dirty="0"/>
              <a:t> Service is an abstraction which defines a logical set of Pods and a policy by which to access them</a:t>
            </a:r>
          </a:p>
          <a:p>
            <a:pPr marL="457200" lvl="0" indent="-419100">
              <a:spcBef>
                <a:spcPts val="600"/>
              </a:spcBef>
              <a:buSzPts val="3000"/>
              <a:buChar char="●"/>
            </a:pPr>
            <a:r>
              <a:rPr lang="en-IN" sz="2800" dirty="0"/>
              <a:t>Unified method of accessing the exposed workloads of Pods</a:t>
            </a:r>
          </a:p>
          <a:p>
            <a:pPr marL="457200" lvl="0" indent="-419100">
              <a:spcBef>
                <a:spcPts val="600"/>
              </a:spcBef>
              <a:buSzPts val="3000"/>
              <a:buChar char="●"/>
            </a:pPr>
            <a:r>
              <a:rPr lang="en-IN" sz="2800" dirty="0"/>
              <a:t>Durable resource</a:t>
            </a:r>
          </a:p>
          <a:p>
            <a:pPr marL="457200" lvl="0" indent="-419100">
              <a:spcBef>
                <a:spcPts val="600"/>
              </a:spcBef>
              <a:buSzPts val="3000"/>
              <a:buChar char="●"/>
            </a:pPr>
            <a:r>
              <a:rPr lang="en-IN" sz="2800" dirty="0"/>
              <a:t>Uses </a:t>
            </a:r>
            <a:r>
              <a:rPr lang="en-IN" sz="2800" dirty="0" err="1"/>
              <a:t>kube</a:t>
            </a:r>
            <a:r>
              <a:rPr lang="en-IN" sz="2800" dirty="0"/>
              <a:t>-proxy to provide simple load balancing</a:t>
            </a:r>
          </a:p>
        </p:txBody>
      </p:sp>
    </p:spTree>
    <p:extLst>
      <p:ext uri="{BB962C8B-B14F-4D97-AF65-F5344CB8AC3E}">
        <p14:creationId xmlns:p14="http://schemas.microsoft.com/office/powerpoint/2010/main" val="1768053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479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dirty="0"/>
              <a:t>Container Issues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7AB3E3-BF2C-4957-914B-8C4C54C36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1614"/>
            <a:ext cx="9144000" cy="360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17614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70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dirty="0"/>
              <a:t>Services (Proxy)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251520" y="699542"/>
            <a:ext cx="5122912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457200">
              <a:spcBef>
                <a:spcPts val="1000"/>
              </a:spcBef>
              <a:spcAft>
                <a:spcPts val="1000"/>
              </a:spcAft>
              <a:buSzPts val="2400"/>
            </a:pPr>
            <a:r>
              <a:rPr lang="en-IN" sz="2800" dirty="0"/>
              <a:t>Unified Method of Accessing Exposed Workloads of Pods</a:t>
            </a:r>
          </a:p>
          <a:p>
            <a:pPr marL="533400" indent="-457200">
              <a:spcBef>
                <a:spcPts val="1000"/>
              </a:spcBef>
              <a:spcAft>
                <a:spcPts val="1000"/>
              </a:spcAft>
              <a:buSzPts val="2400"/>
            </a:pPr>
            <a:r>
              <a:rPr lang="en-IN" sz="2800" dirty="0"/>
              <a:t>Internal Load Balancer to Your Pod(s)</a:t>
            </a:r>
          </a:p>
          <a:p>
            <a:pPr marL="933450" lvl="1" indent="-457200">
              <a:spcBef>
                <a:spcPts val="1000"/>
              </a:spcBef>
              <a:spcAft>
                <a:spcPts val="1000"/>
              </a:spcAft>
              <a:buSzPts val="2400"/>
            </a:pPr>
            <a:r>
              <a:rPr lang="en-IN" sz="2400" dirty="0">
                <a:solidFill>
                  <a:schemeClr val="dk1"/>
                </a:solidFill>
              </a:rPr>
              <a:t>Create a service, reference the pods, for e.g. 3, and (internally) it will load balance across the 3.</a:t>
            </a:r>
          </a:p>
        </p:txBody>
      </p:sp>
      <p:pic>
        <p:nvPicPr>
          <p:cNvPr id="5" name="Google Shape;197;p30">
            <a:extLst>
              <a:ext uri="{FF2B5EF4-FFF2-40B4-BE49-F238E27FC236}">
                <a16:creationId xmlns:a16="http://schemas.microsoft.com/office/drawing/2014/main" id="{092B9071-2899-4EEE-86E7-589CD7610E1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2879" t="2555" r="2709" b="3476"/>
          <a:stretch/>
        </p:blipFill>
        <p:spPr>
          <a:xfrm>
            <a:off x="4435404" y="771550"/>
            <a:ext cx="4673100" cy="39535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600637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Service Types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251520" y="718258"/>
            <a:ext cx="8784976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19100">
              <a:spcBef>
                <a:spcPts val="600"/>
              </a:spcBef>
              <a:buSzPts val="3000"/>
              <a:buChar char="●"/>
            </a:pPr>
            <a:r>
              <a:rPr lang="en-IN" sz="2800" dirty="0"/>
              <a:t>4 Major Publishing Service Types</a:t>
            </a:r>
          </a:p>
          <a:p>
            <a:pPr marL="952500" lvl="1" indent="-514350">
              <a:spcBef>
                <a:spcPts val="600"/>
              </a:spcBef>
              <a:buSzPts val="3000"/>
              <a:buFont typeface="+mj-lt"/>
              <a:buAutoNum type="arabicPeriod"/>
            </a:pPr>
            <a:r>
              <a:rPr lang="en-IN" sz="2400" dirty="0" err="1"/>
              <a:t>ClusterIP</a:t>
            </a:r>
            <a:r>
              <a:rPr lang="en-IN" sz="2400" dirty="0"/>
              <a:t> (default)</a:t>
            </a:r>
          </a:p>
          <a:p>
            <a:pPr marL="952500" lvl="1" indent="-514350">
              <a:spcBef>
                <a:spcPts val="600"/>
              </a:spcBef>
              <a:buSzPts val="3000"/>
              <a:buFont typeface="+mj-lt"/>
              <a:buAutoNum type="arabicPeriod"/>
            </a:pPr>
            <a:r>
              <a:rPr lang="en-IN" sz="2400" dirty="0" err="1"/>
              <a:t>NodePort</a:t>
            </a:r>
            <a:endParaRPr lang="en-IN" sz="2400" dirty="0"/>
          </a:p>
          <a:p>
            <a:pPr marL="952500" lvl="1" indent="-514350">
              <a:spcBef>
                <a:spcPts val="600"/>
              </a:spcBef>
              <a:buSzPts val="3000"/>
              <a:buFont typeface="+mj-lt"/>
              <a:buAutoNum type="arabicPeriod"/>
            </a:pPr>
            <a:r>
              <a:rPr lang="en-IN" sz="2400" dirty="0" err="1"/>
              <a:t>LoadBalancer</a:t>
            </a:r>
            <a:endParaRPr lang="en-IN" sz="2400" dirty="0"/>
          </a:p>
          <a:p>
            <a:pPr marL="952500" lvl="1" indent="-514350">
              <a:spcBef>
                <a:spcPts val="600"/>
              </a:spcBef>
              <a:buSzPts val="3000"/>
              <a:buFont typeface="+mj-lt"/>
              <a:buAutoNum type="arabicPeriod"/>
            </a:pPr>
            <a:r>
              <a:rPr lang="en-IN" sz="2400" dirty="0"/>
              <a:t>Ingress</a:t>
            </a:r>
          </a:p>
        </p:txBody>
      </p:sp>
    </p:spTree>
    <p:extLst>
      <p:ext uri="{BB962C8B-B14F-4D97-AF65-F5344CB8AC3E}">
        <p14:creationId xmlns:p14="http://schemas.microsoft.com/office/powerpoint/2010/main" val="312903116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b="1" dirty="0" err="1"/>
              <a:t>ClusterIP</a:t>
            </a:r>
            <a:r>
              <a:rPr lang="en-IN" b="1" dirty="0"/>
              <a:t> Service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251520" y="718258"/>
            <a:ext cx="8784976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298450">
              <a:spcBef>
                <a:spcPts val="0"/>
              </a:spcBef>
              <a:buSzPts val="1100"/>
              <a:buChar char="●"/>
            </a:pPr>
            <a:r>
              <a:rPr lang="en-IN" sz="2800" dirty="0" err="1"/>
              <a:t>ClusterIP</a:t>
            </a:r>
            <a:r>
              <a:rPr lang="en-IN" sz="2800" dirty="0"/>
              <a:t> is an internal LB for your application</a:t>
            </a:r>
          </a:p>
          <a:p>
            <a:pPr marL="457200" lvl="0" indent="-298450">
              <a:spcBef>
                <a:spcPts val="0"/>
              </a:spcBef>
              <a:buSzPts val="1100"/>
              <a:buChar char="●"/>
            </a:pPr>
            <a:r>
              <a:rPr lang="en-IN" sz="2800" dirty="0"/>
              <a:t>E</a:t>
            </a:r>
            <a:r>
              <a:rPr lang="en" sz="2800" dirty="0"/>
              <a:t>xposes a service on a strictly cluster internal virtual IP</a:t>
            </a:r>
            <a:endParaRPr lang="en-IN" sz="2800" dirty="0"/>
          </a:p>
          <a:p>
            <a:pPr marL="457200" lvl="0" indent="-298450">
              <a:spcBef>
                <a:spcPts val="0"/>
              </a:spcBef>
              <a:buSzPts val="1100"/>
              <a:buChar char="●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45087461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b="1" dirty="0" err="1"/>
              <a:t>NodePort</a:t>
            </a:r>
            <a:r>
              <a:rPr lang="en-IN" b="1" dirty="0"/>
              <a:t> Service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251520" y="718258"/>
            <a:ext cx="8784976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298450">
              <a:spcBef>
                <a:spcPts val="0"/>
              </a:spcBef>
              <a:buSzPts val="1100"/>
              <a:buChar char="●"/>
            </a:pPr>
            <a:r>
              <a:rPr lang="en-IN" sz="2800" dirty="0"/>
              <a:t>Exposes the service on each Node’s IP at a static port (the </a:t>
            </a:r>
            <a:r>
              <a:rPr lang="en-IN" sz="2800" dirty="0" err="1"/>
              <a:t>NodePort</a:t>
            </a:r>
            <a:r>
              <a:rPr lang="en-IN" sz="2800" dirty="0"/>
              <a:t>) </a:t>
            </a:r>
          </a:p>
          <a:p>
            <a:pPr marL="457200" lvl="0" indent="-298450">
              <a:spcBef>
                <a:spcPts val="0"/>
              </a:spcBef>
              <a:buSzPts val="1100"/>
              <a:buChar char="●"/>
            </a:pPr>
            <a:r>
              <a:rPr lang="en-IN" sz="2800" dirty="0" err="1"/>
              <a:t>NodePort</a:t>
            </a:r>
            <a:r>
              <a:rPr lang="en-IN" sz="2800" dirty="0"/>
              <a:t> behaves just like </a:t>
            </a:r>
            <a:r>
              <a:rPr lang="en-IN" sz="2800" dirty="0" err="1"/>
              <a:t>ClusterIP</a:t>
            </a:r>
            <a:r>
              <a:rPr lang="en-IN" sz="2800" dirty="0"/>
              <a:t>, except it also exposes the service on a (random or specified) port on every Node in your cluster.</a:t>
            </a:r>
          </a:p>
          <a:p>
            <a:pPr marL="457200" indent="-298450">
              <a:spcBef>
                <a:spcPts val="0"/>
              </a:spcBef>
              <a:buSzPts val="1100"/>
              <a:buFont typeface="Arial" pitchFamily="34" charset="0"/>
              <a:buChar char="●"/>
            </a:pPr>
            <a:r>
              <a:rPr lang="en-IN" sz="2800" dirty="0"/>
              <a:t>Port can either be statically defined, or dynamically taken from a range between 30000-32767.</a:t>
            </a:r>
          </a:p>
          <a:p>
            <a:pPr marL="457200" indent="-298450">
              <a:spcBef>
                <a:spcPts val="0"/>
              </a:spcBef>
              <a:buSzPts val="1100"/>
              <a:buFont typeface="Arial" pitchFamily="34" charset="0"/>
              <a:buChar char="●"/>
            </a:pPr>
            <a:r>
              <a:rPr lang="en-IN" sz="2800" dirty="0"/>
              <a:t>You’ll be able to contact the </a:t>
            </a:r>
            <a:r>
              <a:rPr lang="en-IN" sz="2800" dirty="0" err="1"/>
              <a:t>NodePort</a:t>
            </a:r>
            <a:r>
              <a:rPr lang="en-IN" sz="2800" dirty="0"/>
              <a:t> service, from outside the cluster, by requesting &lt;</a:t>
            </a:r>
            <a:r>
              <a:rPr lang="en-IN" sz="2800" dirty="0" err="1"/>
              <a:t>NodeIP</a:t>
            </a:r>
            <a:r>
              <a:rPr lang="en-IN" sz="2800" dirty="0"/>
              <a:t>&gt;:&lt;</a:t>
            </a:r>
            <a:r>
              <a:rPr lang="en-IN" sz="2800" dirty="0" err="1"/>
              <a:t>NodePort</a:t>
            </a:r>
            <a:r>
              <a:rPr lang="en-IN" sz="2800" dirty="0"/>
              <a:t>&gt;</a:t>
            </a:r>
            <a:endParaRPr lang="en-IN" sz="2800" dirty="0">
              <a:solidFill>
                <a:srgbClr val="1155CC"/>
              </a:solidFill>
              <a:ea typeface="Roboto Mono"/>
              <a:cs typeface="Roboto Mono"/>
              <a:sym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341633916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b="1" dirty="0" err="1"/>
              <a:t>LoadBalancer</a:t>
            </a:r>
            <a:r>
              <a:rPr lang="en-IN" b="1" dirty="0"/>
              <a:t> Service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251520" y="718258"/>
            <a:ext cx="8784976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298450">
              <a:spcBef>
                <a:spcPts val="0"/>
              </a:spcBef>
              <a:buSzPts val="1100"/>
              <a:buChar char="●"/>
            </a:pPr>
            <a:r>
              <a:rPr lang="en-IN" dirty="0"/>
              <a:t>Exposes the service externally using a cloud provider’s load balancer</a:t>
            </a:r>
          </a:p>
          <a:p>
            <a:pPr marL="457200" lvl="0" indent="-298450">
              <a:spcBef>
                <a:spcPts val="0"/>
              </a:spcBef>
              <a:buSzPts val="1100"/>
              <a:buChar char="●"/>
            </a:pPr>
            <a:r>
              <a:rPr lang="en-IN" dirty="0" err="1"/>
              <a:t>NodePort</a:t>
            </a:r>
            <a:r>
              <a:rPr lang="en-IN" dirty="0"/>
              <a:t> and </a:t>
            </a:r>
            <a:r>
              <a:rPr lang="en-IN" dirty="0" err="1"/>
              <a:t>ClusterIP</a:t>
            </a:r>
            <a:r>
              <a:rPr lang="en-IN" dirty="0"/>
              <a:t> services, to which the external load balancer will route, are automatically created.</a:t>
            </a:r>
            <a:endParaRPr lang="en-IN" sz="2800" dirty="0">
              <a:solidFill>
                <a:srgbClr val="1155CC"/>
              </a:solidFill>
              <a:ea typeface="Roboto Mono"/>
              <a:cs typeface="Roboto Mono"/>
              <a:sym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216669770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b="1" dirty="0" err="1"/>
              <a:t>LoadBalancer</a:t>
            </a:r>
            <a:r>
              <a:rPr lang="en-IN" b="1" dirty="0"/>
              <a:t> Service Cont.</a:t>
            </a:r>
          </a:p>
        </p:txBody>
      </p:sp>
      <p:pic>
        <p:nvPicPr>
          <p:cNvPr id="5" name="Google Shape;659;p95">
            <a:extLst>
              <a:ext uri="{FF2B5EF4-FFF2-40B4-BE49-F238E27FC236}">
                <a16:creationId xmlns:a16="http://schemas.microsoft.com/office/drawing/2014/main" id="{91A01500-0735-4EA2-B14C-9D45177AEF4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975" y="731268"/>
            <a:ext cx="5949801" cy="428875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661;p95">
            <a:extLst>
              <a:ext uri="{FF2B5EF4-FFF2-40B4-BE49-F238E27FC236}">
                <a16:creationId xmlns:a16="http://schemas.microsoft.com/office/drawing/2014/main" id="{7E13275C-F726-4045-A2E5-F4904462BA77}"/>
              </a:ext>
            </a:extLst>
          </p:cNvPr>
          <p:cNvSpPr txBox="1">
            <a:spLocks/>
          </p:cNvSpPr>
          <p:nvPr/>
        </p:nvSpPr>
        <p:spPr>
          <a:xfrm>
            <a:off x="5907625" y="1456659"/>
            <a:ext cx="2966400" cy="20625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Name:         example-prod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Selector:     app=nginx,env=prod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Type:         LoadBalancer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1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IP:           10.96.28.176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LoadBalancer</a:t>
            </a:r>
            <a:br>
              <a:rPr lang="en-IN" sz="11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IN" sz="11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Ingress:      172.17.18.43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Port:         &lt;unset&gt;  80/TCP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TargetPort:   80/TCP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NodePort:     &lt;unset&gt;  32410/TCP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Endpoints:    10.255.16.3:80,</a:t>
            </a:r>
            <a:br>
              <a:rPr lang="en-IN" sz="11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IN" sz="11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10.255.16.4:80</a:t>
            </a:r>
            <a:endParaRPr lang="en-IN" sz="1100" dirty="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109846791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b="1" dirty="0" err="1"/>
              <a:t>ExternalName</a:t>
            </a:r>
            <a:r>
              <a:rPr lang="en-IN" b="1" dirty="0"/>
              <a:t> Service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251520" y="718258"/>
            <a:ext cx="8784976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298450">
              <a:spcBef>
                <a:spcPts val="0"/>
              </a:spcBef>
              <a:buSzPts val="1100"/>
              <a:buChar char="●"/>
            </a:pPr>
            <a:r>
              <a:rPr lang="en-IN" sz="2800" dirty="0"/>
              <a:t>Maps the service to the contents of the </a:t>
            </a:r>
            <a:r>
              <a:rPr lang="en-IN" sz="2800" dirty="0" err="1"/>
              <a:t>externalName</a:t>
            </a:r>
            <a:r>
              <a:rPr lang="en-IN" sz="2800" dirty="0"/>
              <a:t> field (e.g. app1.prod.example.com)</a:t>
            </a:r>
          </a:p>
          <a:p>
            <a:pPr marL="457200" indent="-298450">
              <a:spcBef>
                <a:spcPts val="0"/>
              </a:spcBef>
              <a:buSzPts val="1100"/>
              <a:buFont typeface="Arial" pitchFamily="34" charset="0"/>
              <a:buChar char="●"/>
            </a:pPr>
            <a:r>
              <a:rPr lang="en-IN" sz="2800" b="1" dirty="0" err="1"/>
              <a:t>ExternalName</a:t>
            </a:r>
            <a:r>
              <a:rPr lang="en-IN" sz="2800" dirty="0"/>
              <a:t> is used to reference endpoints </a:t>
            </a:r>
            <a:r>
              <a:rPr lang="en-IN" sz="2800" b="1" dirty="0"/>
              <a:t>OUTSIDE</a:t>
            </a:r>
            <a:r>
              <a:rPr lang="en-IN" sz="2800" dirty="0"/>
              <a:t> the cluster.</a:t>
            </a:r>
          </a:p>
          <a:p>
            <a:pPr marL="457200" indent="-298450">
              <a:spcBef>
                <a:spcPts val="0"/>
              </a:spcBef>
              <a:buSzPts val="1100"/>
              <a:buFont typeface="Arial" pitchFamily="34" charset="0"/>
              <a:buChar char="●"/>
            </a:pPr>
            <a:r>
              <a:rPr lang="en-IN" sz="2800" dirty="0"/>
              <a:t>Creates an internal </a:t>
            </a:r>
            <a:r>
              <a:rPr lang="en-IN" sz="2800" b="1" dirty="0"/>
              <a:t>CNAME </a:t>
            </a:r>
            <a:r>
              <a:rPr lang="en-IN" sz="2800" dirty="0"/>
              <a:t>DNS entry that aliases another.</a:t>
            </a:r>
          </a:p>
        </p:txBody>
      </p:sp>
    </p:spTree>
    <p:extLst>
      <p:ext uri="{BB962C8B-B14F-4D97-AF65-F5344CB8AC3E}">
        <p14:creationId xmlns:p14="http://schemas.microsoft.com/office/powerpoint/2010/main" val="73592931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Ingress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251520" y="718258"/>
            <a:ext cx="8784976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dirty="0"/>
              <a:t>An API object that manages external access to the services in a cluster, typically HTTP</a:t>
            </a:r>
          </a:p>
          <a:p>
            <a:r>
              <a:rPr lang="en-IN" sz="2800" dirty="0"/>
              <a:t>Traffic routing is controlled by rules defined on the ingress resource</a:t>
            </a:r>
          </a:p>
          <a:p>
            <a:r>
              <a:rPr lang="en-IN" sz="2800" dirty="0"/>
              <a:t>An ingress does not expose arbitrary ports or protocols</a:t>
            </a:r>
          </a:p>
          <a:p>
            <a:r>
              <a:rPr lang="en-IN" sz="2800" dirty="0"/>
              <a:t>In order for the ingress resource to work, the cluster must have an ingress controller running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033706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70"/>
            <a:ext cx="8229600" cy="670574"/>
          </a:xfrm>
        </p:spPr>
        <p:txBody>
          <a:bodyPr>
            <a:noAutofit/>
          </a:bodyPr>
          <a:lstStyle/>
          <a:p>
            <a:r>
              <a:rPr lang="en-IN" sz="3600" dirty="0"/>
              <a:t>Lab 7 – Ingress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251520" y="790266"/>
            <a:ext cx="8568952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457200">
              <a:spcBef>
                <a:spcPts val="1000"/>
              </a:spcBef>
              <a:spcAft>
                <a:spcPts val="1000"/>
              </a:spcAft>
              <a:buSzPts val="2400"/>
            </a:pPr>
            <a:r>
              <a:rPr lang="en-IN" sz="2800" dirty="0"/>
              <a:t>Create 3 Deployments Using </a:t>
            </a:r>
            <a:r>
              <a:rPr lang="en-IN" sz="2800" dirty="0" err="1"/>
              <a:t>NodePort</a:t>
            </a:r>
            <a:endParaRPr lang="en-IN" sz="2800" dirty="0"/>
          </a:p>
          <a:p>
            <a:pPr marL="533400" indent="-457200">
              <a:spcBef>
                <a:spcPts val="1000"/>
              </a:spcBef>
              <a:spcAft>
                <a:spcPts val="1000"/>
              </a:spcAft>
              <a:buSzPts val="2400"/>
            </a:pPr>
            <a:r>
              <a:rPr lang="en-IN" sz="2800" dirty="0"/>
              <a:t>Create Ingress Controller</a:t>
            </a:r>
          </a:p>
          <a:p>
            <a:pPr marL="533400" indent="-457200">
              <a:spcBef>
                <a:spcPts val="1000"/>
              </a:spcBef>
              <a:spcAft>
                <a:spcPts val="1000"/>
              </a:spcAft>
              <a:buSzPts val="2400"/>
            </a:pPr>
            <a:r>
              <a:rPr lang="en-IN" sz="2800" dirty="0"/>
              <a:t>Create Ingress</a:t>
            </a:r>
          </a:p>
          <a:p>
            <a:pPr marL="533400" indent="-457200">
              <a:spcBef>
                <a:spcPts val="1000"/>
              </a:spcBef>
              <a:spcAft>
                <a:spcPts val="1000"/>
              </a:spcAft>
              <a:buSzPts val="2400"/>
            </a:pPr>
            <a:r>
              <a:rPr lang="en-IN" sz="2800" dirty="0"/>
              <a:t>Expose Through Ingress 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321225172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236463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Kubernetes Networking</a:t>
            </a:r>
          </a:p>
        </p:txBody>
      </p:sp>
    </p:spTree>
    <p:extLst>
      <p:ext uri="{BB962C8B-B14F-4D97-AF65-F5344CB8AC3E}">
        <p14:creationId xmlns:p14="http://schemas.microsoft.com/office/powerpoint/2010/main" val="1238677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479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dirty="0"/>
              <a:t>What Does Kubernetes Do?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457200" y="699542"/>
            <a:ext cx="8229600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457200">
              <a:spcBef>
                <a:spcPts val="1000"/>
              </a:spcBef>
              <a:spcAft>
                <a:spcPts val="1000"/>
              </a:spcAft>
              <a:buSzPts val="2400"/>
            </a:pPr>
            <a:r>
              <a:rPr lang="en-IN" sz="2800" dirty="0"/>
              <a:t>Groups containers that make up an application into logical units for easy management and discovery</a:t>
            </a:r>
          </a:p>
          <a:p>
            <a:pPr marL="533400" indent="-457200">
              <a:spcBef>
                <a:spcPts val="1000"/>
              </a:spcBef>
              <a:spcAft>
                <a:spcPts val="1000"/>
              </a:spcAft>
              <a:buSzPts val="2400"/>
            </a:pPr>
            <a:r>
              <a:rPr lang="en-IN" sz="2800" dirty="0">
                <a:solidFill>
                  <a:schemeClr val="dk1"/>
                </a:solidFill>
              </a:rPr>
              <a:t>I</a:t>
            </a:r>
            <a:r>
              <a:rPr lang="en" sz="2800" dirty="0">
                <a:solidFill>
                  <a:schemeClr val="dk1"/>
                </a:solidFill>
              </a:rPr>
              <a:t>t acts as an engine </a:t>
            </a:r>
            <a:r>
              <a:rPr lang="en-IN" sz="2800" dirty="0">
                <a:solidFill>
                  <a:schemeClr val="dk1"/>
                </a:solidFill>
              </a:rPr>
              <a:t>for</a:t>
            </a:r>
            <a:r>
              <a:rPr lang="en" sz="2800" dirty="0">
                <a:solidFill>
                  <a:schemeClr val="dk1"/>
                </a:solidFill>
              </a:rPr>
              <a:t> </a:t>
            </a:r>
            <a:r>
              <a:rPr lang="en" sz="2800" dirty="0"/>
              <a:t>resolving state by converging actual and the </a:t>
            </a:r>
            <a:r>
              <a:rPr lang="en" sz="2800" b="1" dirty="0"/>
              <a:t>desired state</a:t>
            </a:r>
            <a:r>
              <a:rPr lang="en" sz="2800" dirty="0"/>
              <a:t> of the system</a:t>
            </a:r>
            <a:endParaRPr lang="en" sz="2800" dirty="0">
              <a:solidFill>
                <a:schemeClr val="dk1"/>
              </a:solidFill>
            </a:endParaRPr>
          </a:p>
          <a:p>
            <a:pPr marL="533400" indent="-457200">
              <a:spcBef>
                <a:spcPts val="1000"/>
              </a:spcBef>
              <a:spcAft>
                <a:spcPts val="1000"/>
              </a:spcAft>
              <a:buSzPts val="2400"/>
            </a:pPr>
            <a:r>
              <a:rPr lang="en" sz="2800" dirty="0"/>
              <a:t>It is declarative, you tell it what you want it to be, and it figures it out</a:t>
            </a:r>
          </a:p>
          <a:p>
            <a:pPr marL="933450" lvl="1" indent="-457200">
              <a:spcBef>
                <a:spcPts val="1000"/>
              </a:spcBef>
              <a:spcAft>
                <a:spcPts val="1000"/>
              </a:spcAft>
              <a:buSzPts val="2400"/>
            </a:pPr>
            <a:r>
              <a:rPr lang="en" sz="2400" dirty="0"/>
              <a:t>e.g. ‘I want 3 instances of x’ and it just does it, if something dies, it brings it back to get to 3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1975905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dirty="0"/>
              <a:t>Kubernetes Networking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251520" y="699542"/>
            <a:ext cx="8784976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19100">
              <a:spcBef>
                <a:spcPts val="600"/>
              </a:spcBef>
              <a:buSzPts val="3000"/>
              <a:buChar char="●"/>
            </a:pPr>
            <a:r>
              <a:rPr lang="en-IN" b="1" dirty="0"/>
              <a:t>Pod Network</a:t>
            </a:r>
          </a:p>
          <a:p>
            <a:pPr marL="914400" lvl="1" indent="-381000">
              <a:spcBef>
                <a:spcPts val="0"/>
              </a:spcBef>
              <a:buSzPts val="2400"/>
              <a:buChar char="○"/>
            </a:pPr>
            <a:r>
              <a:rPr lang="en-IN" dirty="0"/>
              <a:t>Cluster-wide network used for pod-to-pod communication managed by a CNI (</a:t>
            </a:r>
            <a:r>
              <a:rPr lang="en-IN" b="1" i="1" dirty="0"/>
              <a:t>Container Network Interface</a:t>
            </a:r>
            <a:r>
              <a:rPr lang="en-IN" dirty="0"/>
              <a:t>) plugin.</a:t>
            </a:r>
          </a:p>
          <a:p>
            <a:pPr marL="457200" lvl="0" indent="-419100">
              <a:spcBef>
                <a:spcPts val="0"/>
              </a:spcBef>
              <a:buSzPts val="3000"/>
              <a:buChar char="●"/>
            </a:pPr>
            <a:r>
              <a:rPr lang="en-IN" b="1" dirty="0"/>
              <a:t>Service Network</a:t>
            </a:r>
          </a:p>
          <a:p>
            <a:pPr marL="914400" lvl="1" indent="-381000">
              <a:spcBef>
                <a:spcPts val="0"/>
              </a:spcBef>
              <a:buSzPts val="2400"/>
              <a:buChar char="○"/>
            </a:pPr>
            <a:r>
              <a:rPr lang="en-IN" dirty="0"/>
              <a:t>Cluster-wide range of </a:t>
            </a:r>
            <a:r>
              <a:rPr lang="en-IN" b="1" dirty="0"/>
              <a:t>Virtual IPs</a:t>
            </a:r>
            <a:r>
              <a:rPr lang="en-IN" dirty="0"/>
              <a:t> managed by </a:t>
            </a:r>
            <a:r>
              <a:rPr lang="en-IN" b="1" dirty="0" err="1"/>
              <a:t>kube</a:t>
            </a:r>
            <a:r>
              <a:rPr lang="en-IN" b="1" dirty="0"/>
              <a:t>-proxy</a:t>
            </a:r>
            <a:r>
              <a:rPr lang="en-IN" dirty="0"/>
              <a:t> for service discovery.</a:t>
            </a:r>
          </a:p>
        </p:txBody>
      </p:sp>
    </p:spTree>
    <p:extLst>
      <p:ext uri="{BB962C8B-B14F-4D97-AF65-F5344CB8AC3E}">
        <p14:creationId xmlns:p14="http://schemas.microsoft.com/office/powerpoint/2010/main" val="10644406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dirty="0"/>
              <a:t>Kubernetes Networking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251520" y="718258"/>
            <a:ext cx="8784976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298450">
              <a:spcBef>
                <a:spcPts val="0"/>
              </a:spcBef>
              <a:buSzPts val="1100"/>
              <a:buChar char="●"/>
            </a:pPr>
            <a:r>
              <a:rPr lang="en-IN" sz="2400" dirty="0"/>
              <a:t>Unlike Docker, every pod gets its own cluster wide unique IP, and makes use of the CNI plugin</a:t>
            </a:r>
          </a:p>
          <a:p>
            <a:pPr marL="457200" lvl="0" indent="-298450">
              <a:spcBef>
                <a:spcPts val="0"/>
              </a:spcBef>
              <a:buSzPts val="1100"/>
              <a:buChar char="●"/>
            </a:pPr>
            <a:endParaRPr lang="en-IN" sz="2400" dirty="0"/>
          </a:p>
          <a:p>
            <a:pPr marL="457200" lvl="0" indent="-298450">
              <a:spcBef>
                <a:spcPts val="0"/>
              </a:spcBef>
              <a:buSzPts val="1100"/>
              <a:buChar char="●"/>
            </a:pPr>
            <a:r>
              <a:rPr lang="en-IN" sz="2400" dirty="0"/>
              <a:t>Services are a separate range of static non-routable virtual IPs that are used like an internal LB or static IP</a:t>
            </a:r>
          </a:p>
          <a:p>
            <a:pPr marL="457200" lvl="0" indent="-298450">
              <a:spcBef>
                <a:spcPts val="0"/>
              </a:spcBef>
              <a:buSzPts val="1100"/>
              <a:buChar char="●"/>
            </a:pPr>
            <a:endParaRPr lang="en-IN" sz="2400" dirty="0"/>
          </a:p>
          <a:p>
            <a:pPr marL="457200" lvl="0" indent="-298450">
              <a:spcBef>
                <a:spcPts val="0"/>
              </a:spcBef>
              <a:buSzPts val="1100"/>
              <a:buChar char="●"/>
            </a:pPr>
            <a:r>
              <a:rPr lang="en-IN" sz="2400" dirty="0"/>
              <a:t>Service IPs are special and can’t be treated like a normal IP, they are a ‘mapping’ stored and managed by </a:t>
            </a:r>
            <a:r>
              <a:rPr lang="en-IN" sz="2400" dirty="0" err="1"/>
              <a:t>kube</a:t>
            </a:r>
            <a:r>
              <a:rPr lang="en-IN" sz="2400" dirty="0"/>
              <a:t>-proxy</a:t>
            </a:r>
          </a:p>
          <a:p>
            <a:pPr marL="914400" lvl="1" indent="-298450">
              <a:spcBef>
                <a:spcPts val="0"/>
              </a:spcBef>
              <a:buSzPts val="1100"/>
              <a:buChar char="○"/>
            </a:pPr>
            <a:r>
              <a:rPr lang="en-IN" sz="2000" dirty="0"/>
              <a:t>Pod IPs are pingable</a:t>
            </a:r>
          </a:p>
          <a:p>
            <a:pPr marL="914400" lvl="1" indent="-298450">
              <a:spcBef>
                <a:spcPts val="0"/>
              </a:spcBef>
              <a:buSzPts val="1100"/>
              <a:buChar char="○"/>
            </a:pPr>
            <a:r>
              <a:rPr lang="en-IN" sz="2000" dirty="0"/>
              <a:t>Service IPs are not</a:t>
            </a:r>
          </a:p>
        </p:txBody>
      </p:sp>
    </p:spTree>
    <p:extLst>
      <p:ext uri="{BB962C8B-B14F-4D97-AF65-F5344CB8AC3E}">
        <p14:creationId xmlns:p14="http://schemas.microsoft.com/office/powerpoint/2010/main" val="227672548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dirty="0"/>
              <a:t>Container Network Interface (CNI)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251520" y="718258"/>
            <a:ext cx="8784976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381000">
              <a:spcBef>
                <a:spcPts val="600"/>
              </a:spcBef>
              <a:buSzPts val="2400"/>
              <a:buChar char="●"/>
            </a:pPr>
            <a:r>
              <a:rPr lang="en-IN" sz="2400" dirty="0"/>
              <a:t>Pod networking within Kubernetes is plumbed via the Container Network Interface (CNI).</a:t>
            </a:r>
          </a:p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IN" sz="2400" dirty="0"/>
              <a:t>Functions as an interface between the container runtime and a </a:t>
            </a:r>
            <a:r>
              <a:rPr lang="en-IN" sz="2400" b="1" dirty="0"/>
              <a:t>network implementation</a:t>
            </a:r>
            <a:r>
              <a:rPr lang="en-IN" sz="2400" dirty="0"/>
              <a:t> </a:t>
            </a:r>
            <a:r>
              <a:rPr lang="en-IN" sz="2400" b="1" dirty="0"/>
              <a:t>plugin</a:t>
            </a:r>
            <a:r>
              <a:rPr lang="en-IN" sz="2400" dirty="0"/>
              <a:t>.</a:t>
            </a:r>
          </a:p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IN" sz="2400" dirty="0"/>
              <a:t>CNCF Project</a:t>
            </a:r>
          </a:p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IN" sz="2400" dirty="0"/>
              <a:t>Uses a simple JSON Schema.</a:t>
            </a:r>
          </a:p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" sz="2400" dirty="0"/>
              <a:t>CNI runtime focuses solely on container lifecycle connectivity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8392537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dirty="0"/>
              <a:t>CNI Overview</a:t>
            </a:r>
          </a:p>
        </p:txBody>
      </p:sp>
      <p:pic>
        <p:nvPicPr>
          <p:cNvPr id="6" name="Google Shape;362;p56">
            <a:extLst>
              <a:ext uri="{FF2B5EF4-FFF2-40B4-BE49-F238E27FC236}">
                <a16:creationId xmlns:a16="http://schemas.microsoft.com/office/drawing/2014/main" id="{B41F308D-EBEE-43A4-B6E6-E6D0B6C320F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2104" t="3586"/>
          <a:stretch/>
        </p:blipFill>
        <p:spPr>
          <a:xfrm>
            <a:off x="457200" y="650036"/>
            <a:ext cx="7879403" cy="44244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582605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dirty="0"/>
              <a:t>CNI Plugins</a:t>
            </a:r>
          </a:p>
        </p:txBody>
      </p:sp>
      <p:sp>
        <p:nvSpPr>
          <p:cNvPr id="7" name="Google Shape;368;p57">
            <a:extLst>
              <a:ext uri="{FF2B5EF4-FFF2-40B4-BE49-F238E27FC236}">
                <a16:creationId xmlns:a16="http://schemas.microsoft.com/office/drawing/2014/main" id="{5CBD1DD5-821C-4544-AC56-A94979C4A18F}"/>
              </a:ext>
            </a:extLst>
          </p:cNvPr>
          <p:cNvSpPr txBox="1">
            <a:spLocks/>
          </p:cNvSpPr>
          <p:nvPr/>
        </p:nvSpPr>
        <p:spPr>
          <a:xfrm>
            <a:off x="457200" y="915566"/>
            <a:ext cx="3994500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pt-BR" sz="2400"/>
          </a:p>
          <a:p>
            <a:pPr marL="457200" indent="-381000">
              <a:spcBef>
                <a:spcPts val="0"/>
              </a:spcBef>
              <a:buSzPts val="2400"/>
              <a:buFont typeface="Arial" pitchFamily="34" charset="0"/>
              <a:buChar char="●"/>
            </a:pPr>
            <a:r>
              <a:rPr lang="pt-BR" sz="2400"/>
              <a:t>Amazon ECS</a:t>
            </a:r>
          </a:p>
          <a:p>
            <a:pPr marL="457200" indent="-381000">
              <a:spcBef>
                <a:spcPts val="0"/>
              </a:spcBef>
              <a:buSzPts val="2400"/>
              <a:buFont typeface="Arial" pitchFamily="34" charset="0"/>
              <a:buChar char="●"/>
            </a:pPr>
            <a:r>
              <a:rPr lang="pt-BR" sz="2400"/>
              <a:t>Calico</a:t>
            </a:r>
          </a:p>
          <a:p>
            <a:pPr marL="457200" indent="-381000">
              <a:spcBef>
                <a:spcPts val="0"/>
              </a:spcBef>
              <a:buSzPts val="2400"/>
              <a:buFont typeface="Arial" pitchFamily="34" charset="0"/>
              <a:buChar char="●"/>
            </a:pPr>
            <a:r>
              <a:rPr lang="pt-BR" sz="2400"/>
              <a:t>Cillium</a:t>
            </a:r>
          </a:p>
          <a:p>
            <a:pPr marL="457200" indent="-381000">
              <a:spcBef>
                <a:spcPts val="0"/>
              </a:spcBef>
              <a:buSzPts val="2400"/>
              <a:buFont typeface="Arial" pitchFamily="34" charset="0"/>
              <a:buChar char="●"/>
            </a:pPr>
            <a:r>
              <a:rPr lang="pt-BR" sz="2400"/>
              <a:t>Contiv</a:t>
            </a:r>
          </a:p>
          <a:p>
            <a:pPr marL="457200" indent="-381000">
              <a:spcBef>
                <a:spcPts val="0"/>
              </a:spcBef>
              <a:buSzPts val="2400"/>
              <a:buFont typeface="Arial" pitchFamily="34" charset="0"/>
              <a:buChar char="●"/>
            </a:pPr>
            <a:r>
              <a:rPr lang="pt-BR" sz="2400"/>
              <a:t>Contrail</a:t>
            </a:r>
          </a:p>
          <a:p>
            <a:pPr marL="457200" indent="-381000">
              <a:spcBef>
                <a:spcPts val="0"/>
              </a:spcBef>
              <a:buSzPts val="2400"/>
              <a:buFont typeface="Arial" pitchFamily="34" charset="0"/>
              <a:buChar char="●"/>
            </a:pPr>
            <a:r>
              <a:rPr lang="pt-BR" sz="2400"/>
              <a:t>Flannel</a:t>
            </a:r>
          </a:p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endParaRPr lang="pt-BR" sz="2400"/>
          </a:p>
        </p:txBody>
      </p:sp>
      <p:sp>
        <p:nvSpPr>
          <p:cNvPr id="8" name="Google Shape;369;p57">
            <a:extLst>
              <a:ext uri="{FF2B5EF4-FFF2-40B4-BE49-F238E27FC236}">
                <a16:creationId xmlns:a16="http://schemas.microsoft.com/office/drawing/2014/main" id="{3DD6E385-D986-42E6-B5F4-055145F7FAD3}"/>
              </a:ext>
            </a:extLst>
          </p:cNvPr>
          <p:cNvSpPr txBox="1">
            <a:spLocks/>
          </p:cNvSpPr>
          <p:nvPr/>
        </p:nvSpPr>
        <p:spPr>
          <a:xfrm>
            <a:off x="4692274" y="915566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en-IN" sz="2400"/>
          </a:p>
          <a:p>
            <a:pPr marL="457200" indent="-381000">
              <a:spcBef>
                <a:spcPts val="0"/>
              </a:spcBef>
              <a:buSzPts val="2400"/>
              <a:buFont typeface="Arial" pitchFamily="34" charset="0"/>
              <a:buChar char="●"/>
            </a:pPr>
            <a:r>
              <a:rPr lang="en-IN" sz="2400"/>
              <a:t>GCE</a:t>
            </a:r>
          </a:p>
          <a:p>
            <a:pPr marL="457200" indent="-381000">
              <a:spcBef>
                <a:spcPts val="0"/>
              </a:spcBef>
              <a:buSzPts val="2400"/>
              <a:buFont typeface="Arial" pitchFamily="34" charset="0"/>
              <a:buChar char="●"/>
            </a:pPr>
            <a:r>
              <a:rPr lang="en-IN" sz="2400"/>
              <a:t>kube-router</a:t>
            </a:r>
          </a:p>
          <a:p>
            <a:pPr marL="457200" indent="-381000">
              <a:spcBef>
                <a:spcPts val="0"/>
              </a:spcBef>
              <a:buSzPts val="2400"/>
              <a:buFont typeface="Arial" pitchFamily="34" charset="0"/>
              <a:buChar char="●"/>
            </a:pPr>
            <a:r>
              <a:rPr lang="en-IN" sz="2400"/>
              <a:t>Multus</a:t>
            </a:r>
          </a:p>
          <a:p>
            <a:pPr marL="457200" indent="-381000">
              <a:spcBef>
                <a:spcPts val="0"/>
              </a:spcBef>
              <a:buSzPts val="2400"/>
              <a:buFont typeface="Arial" pitchFamily="34" charset="0"/>
              <a:buChar char="●"/>
            </a:pPr>
            <a:r>
              <a:rPr lang="en-IN" sz="2400"/>
              <a:t>OpenVSwitch</a:t>
            </a:r>
          </a:p>
          <a:p>
            <a:pPr marL="457200" indent="-381000">
              <a:spcBef>
                <a:spcPts val="0"/>
              </a:spcBef>
              <a:buSzPts val="2400"/>
              <a:buFont typeface="Arial" pitchFamily="34" charset="0"/>
              <a:buChar char="●"/>
            </a:pPr>
            <a:r>
              <a:rPr lang="en-IN" sz="2400"/>
              <a:t>Romana</a:t>
            </a:r>
          </a:p>
          <a:p>
            <a:pPr marL="457200" indent="-381000">
              <a:spcBef>
                <a:spcPts val="0"/>
              </a:spcBef>
              <a:buSzPts val="2400"/>
              <a:buFont typeface="Arial" pitchFamily="34" charset="0"/>
              <a:buChar char="●"/>
            </a:pPr>
            <a:r>
              <a:rPr lang="en-IN" sz="2400"/>
              <a:t>Weave</a:t>
            </a:r>
          </a:p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endParaRPr lang="en-IN" sz="2400"/>
          </a:p>
        </p:txBody>
      </p:sp>
      <p:pic>
        <p:nvPicPr>
          <p:cNvPr id="9" name="Google Shape;370;p57">
            <a:extLst>
              <a:ext uri="{FF2B5EF4-FFF2-40B4-BE49-F238E27FC236}">
                <a16:creationId xmlns:a16="http://schemas.microsoft.com/office/drawing/2014/main" id="{55F2246C-E903-46C1-814E-34B9A6E5738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75165" y="2045366"/>
            <a:ext cx="710850" cy="68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371;p57">
            <a:extLst>
              <a:ext uri="{FF2B5EF4-FFF2-40B4-BE49-F238E27FC236}">
                <a16:creationId xmlns:a16="http://schemas.microsoft.com/office/drawing/2014/main" id="{81A32A7F-CB95-41EA-9B2F-BA033A1D9AF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8875" y="2848366"/>
            <a:ext cx="683425" cy="68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372;p57">
            <a:extLst>
              <a:ext uri="{FF2B5EF4-FFF2-40B4-BE49-F238E27FC236}">
                <a16:creationId xmlns:a16="http://schemas.microsoft.com/office/drawing/2014/main" id="{7D920F53-68CE-4EF6-9A83-0AF76956E2E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r="80988"/>
          <a:stretch/>
        </p:blipFill>
        <p:spPr>
          <a:xfrm>
            <a:off x="3470512" y="3902791"/>
            <a:ext cx="320150" cy="51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373;p57">
            <a:extLst>
              <a:ext uri="{FF2B5EF4-FFF2-40B4-BE49-F238E27FC236}">
                <a16:creationId xmlns:a16="http://schemas.microsoft.com/office/drawing/2014/main" id="{F5CCCE5D-496E-4B0F-94C4-E47C8BB873F4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41091" y="3902816"/>
            <a:ext cx="787866" cy="513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374;p57">
            <a:extLst>
              <a:ext uri="{FF2B5EF4-FFF2-40B4-BE49-F238E27FC236}">
                <a16:creationId xmlns:a16="http://schemas.microsoft.com/office/drawing/2014/main" id="{6B17ED41-179F-40A6-8438-92AF8FB996B9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37763" y="3804079"/>
            <a:ext cx="710850" cy="71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375;p57">
            <a:extLst>
              <a:ext uri="{FF2B5EF4-FFF2-40B4-BE49-F238E27FC236}">
                <a16:creationId xmlns:a16="http://schemas.microsoft.com/office/drawing/2014/main" id="{F0BB93EA-AF5F-4817-9BF1-1ED68DFA7356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05675" y="2048527"/>
            <a:ext cx="683425" cy="6770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376;p57">
            <a:extLst>
              <a:ext uri="{FF2B5EF4-FFF2-40B4-BE49-F238E27FC236}">
                <a16:creationId xmlns:a16="http://schemas.microsoft.com/office/drawing/2014/main" id="{0559FA20-9DBF-4267-A74F-934060B8DDD8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4650" y="3850772"/>
            <a:ext cx="573750" cy="61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377;p57">
            <a:extLst>
              <a:ext uri="{FF2B5EF4-FFF2-40B4-BE49-F238E27FC236}">
                <a16:creationId xmlns:a16="http://schemas.microsoft.com/office/drawing/2014/main" id="{E6BA2A9E-6E06-469E-9C19-EBF642305B2F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537753" y="1305775"/>
            <a:ext cx="710825" cy="632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378;p57">
            <a:extLst>
              <a:ext uri="{FF2B5EF4-FFF2-40B4-BE49-F238E27FC236}">
                <a16:creationId xmlns:a16="http://schemas.microsoft.com/office/drawing/2014/main" id="{32CE3A12-000D-436C-902F-513F0E49A811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 r="61492"/>
          <a:stretch/>
        </p:blipFill>
        <p:spPr>
          <a:xfrm>
            <a:off x="7574567" y="2917079"/>
            <a:ext cx="745651" cy="51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379;p57">
            <a:extLst>
              <a:ext uri="{FF2B5EF4-FFF2-40B4-BE49-F238E27FC236}">
                <a16:creationId xmlns:a16="http://schemas.microsoft.com/office/drawing/2014/main" id="{C007F429-4925-4408-85BB-6515F5961845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139413" y="3765591"/>
            <a:ext cx="787875" cy="78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380;p57">
            <a:extLst>
              <a:ext uri="{FF2B5EF4-FFF2-40B4-BE49-F238E27FC236}">
                <a16:creationId xmlns:a16="http://schemas.microsoft.com/office/drawing/2014/main" id="{3659D975-27DC-4788-BD0C-AF9391020EF6}"/>
              </a:ext>
            </a:extLst>
          </p:cNvPr>
          <p:cNvPicPr preferRelativeResize="0"/>
          <p:nvPr/>
        </p:nvPicPr>
        <p:blipFill rotWithShape="1">
          <a:blip r:embed="rId12">
            <a:alphaModFix/>
          </a:blip>
          <a:srcRect t="26932" r="75362" b="25392"/>
          <a:stretch/>
        </p:blipFill>
        <p:spPr>
          <a:xfrm>
            <a:off x="1986613" y="3869754"/>
            <a:ext cx="745650" cy="579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381;p57">
            <a:extLst>
              <a:ext uri="{FF2B5EF4-FFF2-40B4-BE49-F238E27FC236}">
                <a16:creationId xmlns:a16="http://schemas.microsoft.com/office/drawing/2014/main" id="{A28749DD-33BD-4FD8-A5F2-C70B52F2A1E0}"/>
              </a:ext>
            </a:extLst>
          </p:cNvPr>
          <p:cNvPicPr preferRelativeResize="0"/>
          <p:nvPr/>
        </p:nvPicPr>
        <p:blipFill rotWithShape="1">
          <a:blip r:embed="rId13">
            <a:alphaModFix/>
          </a:blip>
          <a:srcRect l="23175" t="15160" r="22791" b="11315"/>
          <a:stretch/>
        </p:blipFill>
        <p:spPr>
          <a:xfrm>
            <a:off x="3133050" y="1266504"/>
            <a:ext cx="995076" cy="7108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000872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dirty="0"/>
              <a:t>Fundamental Networking Rules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251520" y="718258"/>
            <a:ext cx="8784976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381000">
              <a:spcBef>
                <a:spcPts val="600"/>
              </a:spcBef>
              <a:buSzPts val="2400"/>
              <a:buChar char="●"/>
            </a:pPr>
            <a:r>
              <a:rPr lang="en-IN" sz="2400" dirty="0"/>
              <a:t>All containers within a pod can communicate with each other unimpeded.</a:t>
            </a:r>
          </a:p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IN" sz="2400" dirty="0"/>
              <a:t>All Pods can communicate with all other Pods without NAT. </a:t>
            </a:r>
          </a:p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IN" sz="2400" dirty="0"/>
              <a:t>All nodes can communicate with all Pods (and vice-versa) without NAT.</a:t>
            </a:r>
          </a:p>
          <a:p>
            <a:pPr marL="457200" lvl="0" indent="-381000"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-IN" sz="2400" dirty="0"/>
              <a:t>The IP that a Pod sees itself as is the same IP that others see it as.</a:t>
            </a:r>
          </a:p>
          <a:p>
            <a:pPr marL="457200" indent="-381000">
              <a:spcBef>
                <a:spcPts val="1000"/>
              </a:spcBef>
              <a:spcAft>
                <a:spcPts val="1000"/>
              </a:spcAft>
              <a:buSzPts val="2400"/>
              <a:buFont typeface="Arial" pitchFamily="34" charset="0"/>
              <a:buChar char="●"/>
            </a:pPr>
            <a:r>
              <a:rPr lang="en-IN" sz="2400" dirty="0"/>
              <a:t>Pods are given a cluster unique IP for the duration of its lifecycle.</a:t>
            </a:r>
          </a:p>
          <a:p>
            <a:pPr marL="457200" lvl="0" indent="-381000"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2185932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dirty="0"/>
              <a:t>Fundamental Networking Rules - II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251520" y="718258"/>
            <a:ext cx="8784976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19100">
              <a:spcBef>
                <a:spcPts val="600"/>
              </a:spcBef>
              <a:buSzPts val="3000"/>
              <a:buChar char="●"/>
            </a:pPr>
            <a:r>
              <a:rPr lang="en-IN" b="1" dirty="0"/>
              <a:t>Container-to-Container</a:t>
            </a:r>
          </a:p>
          <a:p>
            <a:pPr marL="914400" lvl="1" indent="-381000">
              <a:spcBef>
                <a:spcPts val="480"/>
              </a:spcBef>
              <a:buSzPts val="2400"/>
              <a:buChar char="○"/>
            </a:pPr>
            <a:r>
              <a:rPr lang="en-IN" sz="2400" dirty="0"/>
              <a:t>Containers within a pod exist within the </a:t>
            </a:r>
            <a:r>
              <a:rPr lang="en-IN" sz="2400" b="1" dirty="0"/>
              <a:t>same network namespace</a:t>
            </a:r>
            <a:r>
              <a:rPr lang="en-IN" sz="2400" dirty="0"/>
              <a:t> and share an IP.</a:t>
            </a:r>
          </a:p>
          <a:p>
            <a:pPr marL="914400" lvl="1" indent="-381000">
              <a:spcBef>
                <a:spcPts val="480"/>
              </a:spcBef>
              <a:buSzPts val="2400"/>
              <a:buChar char="○"/>
            </a:pPr>
            <a:r>
              <a:rPr lang="en-IN" sz="2400" dirty="0"/>
              <a:t>Enables </a:t>
            </a:r>
            <a:r>
              <a:rPr lang="en-IN" sz="2400" dirty="0" err="1"/>
              <a:t>intrapod</a:t>
            </a:r>
            <a:r>
              <a:rPr lang="en-IN" sz="2400" dirty="0"/>
              <a:t> communication over </a:t>
            </a:r>
            <a:r>
              <a:rPr lang="en-IN" sz="2400" i="1" dirty="0"/>
              <a:t>localhost</a:t>
            </a:r>
            <a:r>
              <a:rPr lang="en-IN" sz="2400" dirty="0"/>
              <a:t>. </a:t>
            </a:r>
            <a:endParaRPr lang="en-IN" dirty="0"/>
          </a:p>
          <a:p>
            <a:pPr marL="457200" lvl="0" indent="-419100">
              <a:spcBef>
                <a:spcPts val="1000"/>
              </a:spcBef>
              <a:buSzPts val="3000"/>
              <a:buChar char="●"/>
            </a:pPr>
            <a:r>
              <a:rPr lang="en-IN" b="1" dirty="0"/>
              <a:t>Pod-to-Pod</a:t>
            </a:r>
          </a:p>
          <a:p>
            <a:pPr marL="914400" lvl="1" indent="-381000">
              <a:spcBef>
                <a:spcPts val="1000"/>
              </a:spcBef>
              <a:buSzPts val="2400"/>
              <a:buChar char="○"/>
            </a:pPr>
            <a:r>
              <a:rPr lang="en-IN" dirty="0"/>
              <a:t>Allocated </a:t>
            </a:r>
            <a:r>
              <a:rPr lang="en-IN" sz="2400" b="1" dirty="0"/>
              <a:t>cluster unique IP</a:t>
            </a:r>
            <a:r>
              <a:rPr lang="en-IN" sz="2400" dirty="0"/>
              <a:t> for the duration of its </a:t>
            </a:r>
            <a:r>
              <a:rPr lang="en-IN" dirty="0"/>
              <a:t>life cycle</a:t>
            </a:r>
            <a:r>
              <a:rPr lang="en-IN" sz="2400" dirty="0"/>
              <a:t>.</a:t>
            </a:r>
            <a:endParaRPr lang="en-IN" dirty="0"/>
          </a:p>
          <a:p>
            <a:pPr marL="914400" lvl="1" indent="-381000">
              <a:spcBef>
                <a:spcPts val="0"/>
              </a:spcBef>
              <a:buSzPts val="2400"/>
              <a:buChar char="○"/>
            </a:pPr>
            <a:r>
              <a:rPr lang="en-IN" dirty="0"/>
              <a:t>P</a:t>
            </a:r>
            <a:r>
              <a:rPr lang="en-IN" sz="2400" dirty="0"/>
              <a:t>ods themselves are fundamentally ephemeral. </a:t>
            </a:r>
          </a:p>
        </p:txBody>
      </p:sp>
    </p:spTree>
    <p:extLst>
      <p:ext uri="{BB962C8B-B14F-4D97-AF65-F5344CB8AC3E}">
        <p14:creationId xmlns:p14="http://schemas.microsoft.com/office/powerpoint/2010/main" val="98037604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dirty="0"/>
              <a:t>Fundamental Networking Rules - III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251520" y="718258"/>
            <a:ext cx="8784976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19100">
              <a:spcBef>
                <a:spcPts val="600"/>
              </a:spcBef>
              <a:buSzPts val="3000"/>
              <a:buChar char="●"/>
            </a:pPr>
            <a:r>
              <a:rPr lang="en-IN" sz="2800" b="1" dirty="0"/>
              <a:t>Pod-to-Service</a:t>
            </a:r>
          </a:p>
          <a:p>
            <a:pPr marL="914400" lvl="1" indent="-381000">
              <a:spcBef>
                <a:spcPts val="480"/>
              </a:spcBef>
              <a:buSzPts val="2400"/>
              <a:buChar char="○"/>
            </a:pPr>
            <a:r>
              <a:rPr lang="en-IN" sz="2000" dirty="0"/>
              <a:t>managed by </a:t>
            </a:r>
            <a:r>
              <a:rPr lang="en-IN" sz="2000" b="1" dirty="0" err="1"/>
              <a:t>kube</a:t>
            </a:r>
            <a:r>
              <a:rPr lang="en-IN" sz="2000" b="1" dirty="0"/>
              <a:t>-proxy</a:t>
            </a:r>
            <a:r>
              <a:rPr lang="en-IN" sz="2000" dirty="0"/>
              <a:t> and given a </a:t>
            </a:r>
            <a:r>
              <a:rPr lang="en-IN" sz="2000" b="1" dirty="0"/>
              <a:t>persistent cluster unique IP</a:t>
            </a:r>
            <a:endParaRPr lang="en-IN" sz="2000" dirty="0"/>
          </a:p>
          <a:p>
            <a:pPr marL="914400" lvl="1" indent="-381000">
              <a:spcBef>
                <a:spcPts val="480"/>
              </a:spcBef>
              <a:buSzPts val="2400"/>
              <a:buChar char="○"/>
            </a:pPr>
            <a:r>
              <a:rPr lang="en-IN" sz="2000" dirty="0"/>
              <a:t>exists beyond a Pod’s lifecycle</a:t>
            </a:r>
          </a:p>
          <a:p>
            <a:pPr marL="914400" lvl="1" indent="-381000">
              <a:spcBef>
                <a:spcPts val="480"/>
              </a:spcBef>
              <a:buSzPts val="2400"/>
              <a:buChar char="○"/>
            </a:pPr>
            <a:r>
              <a:rPr lang="en" sz="2000" dirty="0"/>
              <a:t>kubernetes creates a cluster-wide IP that can map to n-number of pods</a:t>
            </a:r>
            <a:endParaRPr lang="en-IN" sz="2000" dirty="0"/>
          </a:p>
          <a:p>
            <a:pPr marL="457200" lvl="0" indent="-419100">
              <a:spcBef>
                <a:spcPts val="600"/>
              </a:spcBef>
              <a:buSzPts val="3000"/>
              <a:buChar char="●"/>
            </a:pPr>
            <a:r>
              <a:rPr lang="en-IN" sz="2800" b="1" dirty="0"/>
              <a:t>External-to-Service</a:t>
            </a:r>
          </a:p>
          <a:p>
            <a:pPr marL="914400" lvl="1" indent="-381000">
              <a:spcBef>
                <a:spcPts val="1000"/>
              </a:spcBef>
              <a:buSzPts val="2400"/>
              <a:buChar char="○"/>
            </a:pPr>
            <a:r>
              <a:rPr lang="en-IN" sz="2000" dirty="0"/>
              <a:t>Handled by </a:t>
            </a:r>
            <a:r>
              <a:rPr lang="en-IN" sz="2000" b="1" dirty="0" err="1"/>
              <a:t>kube</a:t>
            </a:r>
            <a:r>
              <a:rPr lang="en-IN" sz="2000" b="1" dirty="0"/>
              <a:t>-proxy.</a:t>
            </a:r>
            <a:r>
              <a:rPr lang="en-IN" sz="2000" dirty="0"/>
              <a:t> </a:t>
            </a:r>
          </a:p>
          <a:p>
            <a:pPr marL="914400" lvl="1" indent="-381000">
              <a:spcBef>
                <a:spcPts val="1000"/>
              </a:spcBef>
              <a:spcAft>
                <a:spcPts val="1000"/>
              </a:spcAft>
              <a:buSzPts val="2400"/>
              <a:buChar char="○"/>
            </a:pPr>
            <a:r>
              <a:rPr lang="en-IN" sz="2000" dirty="0"/>
              <a:t>Works in cooperation with a cloud provider or other external entity (load balancer). </a:t>
            </a:r>
          </a:p>
        </p:txBody>
      </p:sp>
    </p:spTree>
    <p:extLst>
      <p:ext uri="{BB962C8B-B14F-4D97-AF65-F5344CB8AC3E}">
        <p14:creationId xmlns:p14="http://schemas.microsoft.com/office/powerpoint/2010/main" val="382517443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Mapping Workloads to K8 Primitive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98257F-59CF-4297-862C-7984F2CCB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699542"/>
            <a:ext cx="7454921" cy="444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47809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dirty="0"/>
              <a:t>Horizontal Pod Autoscaling (HPA)</a:t>
            </a:r>
          </a:p>
        </p:txBody>
      </p:sp>
    </p:spTree>
    <p:extLst>
      <p:ext uri="{BB962C8B-B14F-4D97-AF65-F5344CB8AC3E}">
        <p14:creationId xmlns:p14="http://schemas.microsoft.com/office/powerpoint/2010/main" val="2748219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479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dirty="0"/>
              <a:t>Most Popular Use Cases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457200" y="699542"/>
            <a:ext cx="8229600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457200">
              <a:spcBef>
                <a:spcPts val="1000"/>
              </a:spcBef>
              <a:spcAft>
                <a:spcPts val="1000"/>
              </a:spcAft>
              <a:buSzPts val="2400"/>
            </a:pPr>
            <a:r>
              <a:rPr lang="en-IN" sz="2400" dirty="0" err="1"/>
              <a:t>Autoscale</a:t>
            </a:r>
            <a:r>
              <a:rPr lang="en-IN" sz="2400" dirty="0"/>
              <a:t> Workloads</a:t>
            </a:r>
          </a:p>
          <a:p>
            <a:pPr marL="533400" indent="-457200">
              <a:spcBef>
                <a:spcPts val="1000"/>
              </a:spcBef>
              <a:spcAft>
                <a:spcPts val="1000"/>
              </a:spcAft>
              <a:buSzPts val="2400"/>
            </a:pPr>
            <a:r>
              <a:rPr lang="en-IN" sz="2400" dirty="0"/>
              <a:t>Blue/Green Deployments</a:t>
            </a:r>
          </a:p>
          <a:p>
            <a:pPr marL="533400" indent="-457200">
              <a:spcBef>
                <a:spcPts val="1000"/>
              </a:spcBef>
              <a:spcAft>
                <a:spcPts val="1000"/>
              </a:spcAft>
              <a:buSzPts val="2400"/>
            </a:pPr>
            <a:r>
              <a:rPr lang="en-IN" sz="2400" dirty="0"/>
              <a:t>Scheduled Cronjobs</a:t>
            </a:r>
          </a:p>
          <a:p>
            <a:pPr marL="533400" indent="-457200">
              <a:spcBef>
                <a:spcPts val="1000"/>
              </a:spcBef>
              <a:spcAft>
                <a:spcPts val="1000"/>
              </a:spcAft>
              <a:buSzPts val="2400"/>
            </a:pPr>
            <a:r>
              <a:rPr lang="en-IN" sz="2400" dirty="0"/>
              <a:t>Manage Stateless Applications</a:t>
            </a:r>
          </a:p>
          <a:p>
            <a:pPr marL="533400" indent="-457200">
              <a:spcBef>
                <a:spcPts val="1000"/>
              </a:spcBef>
              <a:spcAft>
                <a:spcPts val="1000"/>
              </a:spcAft>
              <a:buSzPts val="2400"/>
            </a:pPr>
            <a:r>
              <a:rPr lang="en-IN" sz="2400" dirty="0"/>
              <a:t>Easily Integrate and Support 3</a:t>
            </a:r>
            <a:r>
              <a:rPr lang="en-IN" sz="2400" baseline="30000" dirty="0"/>
              <a:t>rd</a:t>
            </a:r>
            <a:r>
              <a:rPr lang="en-IN" sz="2400" dirty="0"/>
              <a:t> Party Apps</a:t>
            </a:r>
          </a:p>
          <a:p>
            <a:pPr marL="533400" indent="-457200">
              <a:spcBef>
                <a:spcPts val="1000"/>
              </a:spcBef>
              <a:spcAft>
                <a:spcPts val="1000"/>
              </a:spcAft>
              <a:buSzPts val="2400"/>
            </a:pPr>
            <a:r>
              <a:rPr lang="en-IN" sz="2400" dirty="0"/>
              <a:t>Provide Native Methods of Service Discovery</a:t>
            </a:r>
          </a:p>
          <a:p>
            <a:pPr marL="533400" indent="-457200">
              <a:spcBef>
                <a:spcPts val="1000"/>
              </a:spcBef>
              <a:spcAft>
                <a:spcPts val="1000"/>
              </a:spcAft>
              <a:buSzPts val="2400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8156720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dirty="0"/>
              <a:t>Horizontal Pod </a:t>
            </a:r>
            <a:r>
              <a:rPr lang="en-IN" dirty="0" err="1"/>
              <a:t>Autoscaler</a:t>
            </a:r>
            <a:endParaRPr lang="en-IN" dirty="0"/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251520" y="699542"/>
            <a:ext cx="8784976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457200">
              <a:spcBef>
                <a:spcPts val="600"/>
              </a:spcBef>
              <a:buSzPts val="2400"/>
            </a:pPr>
            <a:r>
              <a:rPr lang="en-IN" sz="2400" dirty="0"/>
              <a:t>Natively Scale Number of Replicas of</a:t>
            </a:r>
          </a:p>
          <a:p>
            <a:pPr marL="1333500" lvl="2" indent="-457200">
              <a:spcBef>
                <a:spcPts val="600"/>
              </a:spcBef>
              <a:buSzPts val="2400"/>
            </a:pPr>
            <a:r>
              <a:rPr lang="en-IN" sz="1600" dirty="0"/>
              <a:t>Deployment</a:t>
            </a:r>
          </a:p>
          <a:p>
            <a:pPr marL="1333500" lvl="2" indent="-457200">
              <a:spcBef>
                <a:spcPts val="600"/>
              </a:spcBef>
              <a:buSzPts val="2400"/>
            </a:pPr>
            <a:r>
              <a:rPr lang="en-IN" sz="1600" dirty="0" err="1"/>
              <a:t>StatefulSet</a:t>
            </a:r>
            <a:endParaRPr lang="en-IN" sz="1600" dirty="0"/>
          </a:p>
          <a:p>
            <a:pPr marL="933450" lvl="1" indent="-457200">
              <a:spcBef>
                <a:spcPts val="600"/>
              </a:spcBef>
              <a:buSzPts val="2400"/>
            </a:pPr>
            <a:r>
              <a:rPr lang="en-IN" sz="2000" dirty="0"/>
              <a:t>Depending on Various Metrics </a:t>
            </a:r>
          </a:p>
          <a:p>
            <a:pPr marL="1333500" lvl="2" indent="-457200">
              <a:spcBef>
                <a:spcPts val="600"/>
              </a:spcBef>
              <a:buSzPts val="2400"/>
            </a:pPr>
            <a:r>
              <a:rPr lang="en-IN" sz="1600" dirty="0"/>
              <a:t>CPU Usage</a:t>
            </a:r>
          </a:p>
          <a:p>
            <a:pPr marL="1333500" lvl="2" indent="-457200">
              <a:spcBef>
                <a:spcPts val="600"/>
              </a:spcBef>
              <a:buSzPts val="2400"/>
            </a:pPr>
            <a:r>
              <a:rPr lang="en-IN" sz="1600" dirty="0"/>
              <a:t>RAM Usage</a:t>
            </a:r>
          </a:p>
          <a:p>
            <a:pPr marL="1333500" lvl="2" indent="-457200">
              <a:spcBef>
                <a:spcPts val="600"/>
              </a:spcBef>
              <a:buSzPts val="2400"/>
            </a:pPr>
            <a:r>
              <a:rPr lang="en-IN" sz="1600" dirty="0"/>
              <a:t>Custom Metric</a:t>
            </a:r>
          </a:p>
          <a:p>
            <a:pPr marL="533400" indent="-457200">
              <a:spcBef>
                <a:spcPts val="600"/>
              </a:spcBef>
              <a:buSzPts val="2400"/>
            </a:pPr>
            <a:r>
              <a:rPr lang="en-IN" sz="2400" dirty="0"/>
              <a:t>Easier to Implement for Stateless Components</a:t>
            </a:r>
          </a:p>
          <a:p>
            <a:pPr marL="533400" indent="-457200">
              <a:spcBef>
                <a:spcPts val="600"/>
              </a:spcBef>
              <a:buSzPts val="2400"/>
            </a:pPr>
            <a:r>
              <a:rPr lang="en-IN" sz="2400" dirty="0"/>
              <a:t>Trickier for Stateful Components Such as Databases</a:t>
            </a:r>
          </a:p>
          <a:p>
            <a:pPr marL="933450" lvl="1" indent="-457200">
              <a:spcBef>
                <a:spcPts val="600"/>
              </a:spcBef>
              <a:buSzPts val="2400"/>
            </a:pPr>
            <a:r>
              <a:rPr lang="en-IN" sz="2000" dirty="0"/>
              <a:t>Use Active/Active Replication</a:t>
            </a:r>
          </a:p>
        </p:txBody>
      </p:sp>
    </p:spTree>
    <p:extLst>
      <p:ext uri="{BB962C8B-B14F-4D97-AF65-F5344CB8AC3E}">
        <p14:creationId xmlns:p14="http://schemas.microsoft.com/office/powerpoint/2010/main" val="390243428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dirty="0"/>
              <a:t>Horizontal Pod Autoscaling (HPA)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843559"/>
            <a:ext cx="4258816" cy="4104455"/>
          </a:xfrm>
        </p:spPr>
        <p:txBody>
          <a:bodyPr>
            <a:normAutofit lnSpcReduction="10000"/>
          </a:bodyPr>
          <a:lstStyle/>
          <a:p>
            <a:r>
              <a:rPr lang="en-IN" sz="2400" dirty="0"/>
              <a:t>The Horizontal Pod </a:t>
            </a:r>
            <a:r>
              <a:rPr lang="en-IN" sz="2400" dirty="0" err="1"/>
              <a:t>Autoscaler</a:t>
            </a:r>
            <a:r>
              <a:rPr lang="en-IN" sz="2400" dirty="0"/>
              <a:t> automatically scales the number of pods in a replication controller, deployment or replica set based on observed CPU utilization or other metrics</a:t>
            </a:r>
          </a:p>
          <a:p>
            <a:r>
              <a:rPr lang="en-IN" sz="2400" dirty="0"/>
              <a:t>The Horizontal Pod </a:t>
            </a:r>
            <a:r>
              <a:rPr lang="en-IN" sz="2400" dirty="0" err="1"/>
              <a:t>Autoscaler</a:t>
            </a:r>
            <a:r>
              <a:rPr lang="en-IN" sz="2400" dirty="0"/>
              <a:t> is implemented as a Kubernetes API resource and a controller</a:t>
            </a:r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1AA61B-7879-4787-97A7-EFACEF354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3254" y="843558"/>
            <a:ext cx="4475250" cy="38630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BB00F1D-5CCD-44A1-993C-F1B876E38884}"/>
              </a:ext>
            </a:extLst>
          </p:cNvPr>
          <p:cNvSpPr/>
          <p:nvPr/>
        </p:nvSpPr>
        <p:spPr>
          <a:xfrm>
            <a:off x="611560" y="4712245"/>
            <a:ext cx="57606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/>
              <a:t>https://kubernetes.io/docs/tasks/run-application/horizontal-pod-autoscale/</a:t>
            </a:r>
          </a:p>
        </p:txBody>
      </p:sp>
    </p:spTree>
    <p:extLst>
      <p:ext uri="{BB962C8B-B14F-4D97-AF65-F5344CB8AC3E}">
        <p14:creationId xmlns:p14="http://schemas.microsoft.com/office/powerpoint/2010/main" val="250280677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4992"/>
            <a:ext cx="8229600" cy="670574"/>
          </a:xfrm>
        </p:spPr>
        <p:txBody>
          <a:bodyPr>
            <a:noAutofit/>
          </a:bodyPr>
          <a:lstStyle/>
          <a:p>
            <a:r>
              <a:rPr lang="en-IN" sz="3600" dirty="0"/>
              <a:t>Lab 8 – Auto Scale Pods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3FF48-E398-4426-B52E-60AEA71C0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7575"/>
            <a:ext cx="8507288" cy="410445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800" dirty="0"/>
              <a:t>Deploy your app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Add load on your app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Number of Pods will go up, automatically, based on load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Reduce load on your app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Number of Pods will go down, automatically, based on load</a:t>
            </a:r>
          </a:p>
        </p:txBody>
      </p:sp>
    </p:spTree>
    <p:extLst>
      <p:ext uri="{BB962C8B-B14F-4D97-AF65-F5344CB8AC3E}">
        <p14:creationId xmlns:p14="http://schemas.microsoft.com/office/powerpoint/2010/main" val="17872623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9168"/>
            <a:ext cx="8229600" cy="670574"/>
          </a:xfrm>
        </p:spPr>
        <p:txBody>
          <a:bodyPr>
            <a:noAutofit/>
          </a:bodyPr>
          <a:lstStyle/>
          <a:p>
            <a:r>
              <a:rPr lang="en-IN" sz="3600" b="1" dirty="0"/>
              <a:t>Monitoring Kubernetes</a:t>
            </a:r>
          </a:p>
        </p:txBody>
      </p:sp>
    </p:spTree>
    <p:extLst>
      <p:ext uri="{BB962C8B-B14F-4D97-AF65-F5344CB8AC3E}">
        <p14:creationId xmlns:p14="http://schemas.microsoft.com/office/powerpoint/2010/main" val="18023262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4992"/>
            <a:ext cx="8229600" cy="670574"/>
          </a:xfrm>
        </p:spPr>
        <p:txBody>
          <a:bodyPr>
            <a:noAutofit/>
          </a:bodyPr>
          <a:lstStyle/>
          <a:p>
            <a:r>
              <a:rPr lang="en-IN" sz="3600" dirty="0"/>
              <a:t>Monitoring Challenges for Kubernetes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3FF48-E398-4426-B52E-60AEA71C0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7575"/>
            <a:ext cx="8507288" cy="410445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800" dirty="0"/>
              <a:t>Many, smaller pieces to monitor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Keeping track of pods and containers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Health of deployed applications and containers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Availability of resources in a deployment/cluster</a:t>
            </a:r>
          </a:p>
        </p:txBody>
      </p:sp>
    </p:spTree>
    <p:extLst>
      <p:ext uri="{BB962C8B-B14F-4D97-AF65-F5344CB8AC3E}">
        <p14:creationId xmlns:p14="http://schemas.microsoft.com/office/powerpoint/2010/main" val="325241159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70"/>
            <a:ext cx="8229600" cy="670574"/>
          </a:xfrm>
        </p:spPr>
        <p:txBody>
          <a:bodyPr>
            <a:noAutofit/>
          </a:bodyPr>
          <a:lstStyle/>
          <a:p>
            <a:r>
              <a:rPr lang="en-IN" sz="3600" dirty="0"/>
              <a:t>Monitoring Kubernetes – 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3FF48-E398-4426-B52E-60AEA71C0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7575"/>
            <a:ext cx="8507288" cy="4104455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800" b="1" dirty="0"/>
              <a:t>K8 Hosts </a:t>
            </a:r>
            <a:r>
              <a:rPr lang="en-IN" sz="2800" dirty="0"/>
              <a:t>Running </a:t>
            </a:r>
            <a:r>
              <a:rPr lang="en-IN" sz="2800" dirty="0" err="1"/>
              <a:t>Kubelet</a:t>
            </a:r>
            <a:endParaRPr lang="en-IN" sz="2800" dirty="0"/>
          </a:p>
          <a:p>
            <a:pPr marL="514350" indent="-514350">
              <a:buFont typeface="+mj-lt"/>
              <a:buAutoNum type="arabicPeriod"/>
            </a:pPr>
            <a:r>
              <a:rPr lang="en-IN" sz="2800" b="1" dirty="0"/>
              <a:t>K8 Process</a:t>
            </a:r>
            <a:r>
              <a:rPr lang="en-IN" sz="2800" dirty="0"/>
              <a:t> i.e. </a:t>
            </a:r>
            <a:r>
              <a:rPr lang="en-IN" sz="2800" dirty="0" err="1"/>
              <a:t>Kubelet</a:t>
            </a:r>
            <a:r>
              <a:rPr lang="en-IN" sz="2800" dirty="0"/>
              <a:t> Metrics : give you details on a Kubernetes node and the jobs it’s running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IN" sz="2400" dirty="0"/>
              <a:t>Metrics for </a:t>
            </a:r>
            <a:r>
              <a:rPr lang="en-IN" sz="2400" dirty="0" err="1"/>
              <a:t>apiserver</a:t>
            </a:r>
            <a:endParaRPr lang="en-IN" sz="2400" dirty="0"/>
          </a:p>
          <a:p>
            <a:pPr marL="914400" lvl="1" indent="-514350">
              <a:buFont typeface="+mj-lt"/>
              <a:buAutoNum type="arabicPeriod"/>
            </a:pPr>
            <a:r>
              <a:rPr lang="en-IN" sz="2400" dirty="0" err="1"/>
              <a:t>kube</a:t>
            </a:r>
            <a:r>
              <a:rPr lang="en-IN" sz="2400" dirty="0"/>
              <a:t>-scheduler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IN" sz="2400" dirty="0" err="1"/>
              <a:t>kube</a:t>
            </a:r>
            <a:r>
              <a:rPr lang="en-IN" sz="2400" dirty="0"/>
              <a:t>-controller-manager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 err="1"/>
              <a:t>Kubelet’s</a:t>
            </a:r>
            <a:r>
              <a:rPr lang="en-IN" sz="2800" dirty="0"/>
              <a:t> Built-in </a:t>
            </a:r>
            <a:r>
              <a:rPr lang="en-IN" sz="2800" b="1" dirty="0" err="1"/>
              <a:t>cAdvisor</a:t>
            </a:r>
            <a:r>
              <a:rPr lang="en-IN" sz="2800" dirty="0"/>
              <a:t> : collects, aggregates, processes, and exports metrics for your running containers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b="1" dirty="0" err="1"/>
              <a:t>Kube</a:t>
            </a:r>
            <a:r>
              <a:rPr lang="en-IN" sz="2800" b="1" dirty="0"/>
              <a:t>-state Metrics</a:t>
            </a:r>
            <a:r>
              <a:rPr lang="en-IN" sz="2800" dirty="0"/>
              <a:t> : </a:t>
            </a:r>
            <a:r>
              <a:rPr lang="en-IN" sz="3000" dirty="0"/>
              <a:t>gives you information at the cluster level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23027034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dirty="0"/>
              <a:t>Metrics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7575"/>
            <a:ext cx="8507288" cy="4104455"/>
          </a:xfrm>
        </p:spPr>
        <p:txBody>
          <a:bodyPr>
            <a:normAutofit/>
          </a:bodyPr>
          <a:lstStyle/>
          <a:p>
            <a:r>
              <a:rPr lang="en-IN" sz="2800" dirty="0"/>
              <a:t>Cluster-wide aggregator of resource usage data</a:t>
            </a:r>
          </a:p>
          <a:p>
            <a:r>
              <a:rPr lang="en-IN" sz="2800" dirty="0"/>
              <a:t>Metric server collects metrics from the Summary API, exposed by </a:t>
            </a:r>
            <a:r>
              <a:rPr lang="en-IN" sz="2800" dirty="0" err="1"/>
              <a:t>kubelet</a:t>
            </a:r>
            <a:r>
              <a:rPr lang="en-IN" sz="2800" dirty="0"/>
              <a:t> on each node</a:t>
            </a:r>
          </a:p>
          <a:p>
            <a:pPr lvl="1"/>
            <a:r>
              <a:rPr lang="en-IN" sz="2400" dirty="0"/>
              <a:t>5000 nodes clusters with 30 pods per node, supported by </a:t>
            </a:r>
            <a:r>
              <a:rPr lang="en-IN" sz="2400" dirty="0" err="1"/>
              <a:t>kubernetes</a:t>
            </a:r>
            <a:r>
              <a:rPr lang="en-IN" sz="2400" dirty="0"/>
              <a:t> 1.6</a:t>
            </a:r>
          </a:p>
          <a:p>
            <a:pPr lvl="1"/>
            <a:r>
              <a:rPr lang="en-IN" sz="2400" dirty="0"/>
              <a:t>To collect 10 metrics from each pod per node</a:t>
            </a:r>
          </a:p>
          <a:p>
            <a:pPr lvl="2"/>
            <a:r>
              <a:rPr lang="en-IN" sz="2000" dirty="0"/>
              <a:t>10 x 5000 x 30 / 60 = 25000 metrics per second by average</a:t>
            </a:r>
          </a:p>
          <a:p>
            <a:pPr lvl="1"/>
            <a:r>
              <a:rPr lang="en-IN" sz="2400" dirty="0"/>
              <a:t>This required a new server instead of API service, hence metrics server was created</a:t>
            </a:r>
          </a:p>
        </p:txBody>
      </p:sp>
    </p:spTree>
    <p:extLst>
      <p:ext uri="{BB962C8B-B14F-4D97-AF65-F5344CB8AC3E}">
        <p14:creationId xmlns:p14="http://schemas.microsoft.com/office/powerpoint/2010/main" val="264334904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4992"/>
            <a:ext cx="8229600" cy="670574"/>
          </a:xfrm>
        </p:spPr>
        <p:txBody>
          <a:bodyPr>
            <a:noAutofit/>
          </a:bodyPr>
          <a:lstStyle/>
          <a:p>
            <a:r>
              <a:rPr lang="en-IN" sz="3600" dirty="0"/>
              <a:t>Lab 9 – Monitor K8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3FF48-E398-4426-B52E-60AEA71C0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7575"/>
            <a:ext cx="8507288" cy="410445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800" dirty="0"/>
              <a:t>Uses Prometheus &amp; Grafana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Monitor Nodes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Monitor Pods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Monitor Deployments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And Much More</a:t>
            </a:r>
          </a:p>
        </p:txBody>
      </p:sp>
    </p:spTree>
    <p:extLst>
      <p:ext uri="{BB962C8B-B14F-4D97-AF65-F5344CB8AC3E}">
        <p14:creationId xmlns:p14="http://schemas.microsoft.com/office/powerpoint/2010/main" val="394776713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47;p119">
            <a:extLst>
              <a:ext uri="{FF2B5EF4-FFF2-40B4-BE49-F238E27FC236}">
                <a16:creationId xmlns:a16="http://schemas.microsoft.com/office/drawing/2014/main" id="{8A62CF8B-3463-4FA2-AC3F-08CFD8B68C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StatefulSet</a:t>
            </a:r>
            <a:endParaRPr/>
          </a:p>
        </p:txBody>
      </p:sp>
      <p:sp>
        <p:nvSpPr>
          <p:cNvPr id="6" name="Google Shape;848;p119">
            <a:extLst>
              <a:ext uri="{FF2B5EF4-FFF2-40B4-BE49-F238E27FC236}">
                <a16:creationId xmlns:a16="http://schemas.microsoft.com/office/drawing/2014/main" id="{8E297BB7-02A3-4583-9A58-426C418794AB}"/>
              </a:ext>
            </a:extLst>
          </p:cNvPr>
          <p:cNvSpPr txBox="1">
            <a:spLocks/>
          </p:cNvSpPr>
          <p:nvPr/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81000">
              <a:spcBef>
                <a:spcPts val="0"/>
              </a:spcBef>
              <a:buSzPts val="2400"/>
              <a:buFont typeface="Arial" pitchFamily="34" charset="0"/>
              <a:buChar char="●"/>
            </a:pPr>
            <a:r>
              <a:rPr lang="en-IN" sz="2400"/>
              <a:t>Tailored to managing Pods that must persist or maintain state. </a:t>
            </a:r>
          </a:p>
          <a:p>
            <a:pPr marL="457200" indent="-381000">
              <a:spcBef>
                <a:spcPts val="1000"/>
              </a:spcBef>
              <a:buSzPts val="2400"/>
              <a:buFont typeface="Arial" pitchFamily="34" charset="0"/>
              <a:buChar char="●"/>
            </a:pPr>
            <a:r>
              <a:rPr lang="en-IN" sz="2400"/>
              <a:t>Pod identity including </a:t>
            </a:r>
            <a:r>
              <a:rPr lang="en-IN" sz="2400" b="1"/>
              <a:t>hostname</a:t>
            </a:r>
            <a:r>
              <a:rPr lang="en-IN" sz="2400"/>
              <a:t>, </a:t>
            </a:r>
            <a:r>
              <a:rPr lang="en-IN" sz="2400" b="1"/>
              <a:t>network</a:t>
            </a:r>
            <a:r>
              <a:rPr lang="en-IN" sz="2400"/>
              <a:t>, and </a:t>
            </a:r>
            <a:r>
              <a:rPr lang="en-IN" sz="2400" b="1"/>
              <a:t>storage</a:t>
            </a:r>
            <a:r>
              <a:rPr lang="en-IN" sz="2400"/>
              <a:t> </a:t>
            </a:r>
            <a:r>
              <a:rPr lang="en-IN" sz="2400" b="1"/>
              <a:t>WILL</a:t>
            </a:r>
            <a:r>
              <a:rPr lang="en-IN" sz="2400"/>
              <a:t> be persisted.</a:t>
            </a:r>
          </a:p>
          <a:p>
            <a:pPr marL="457200" indent="-381000">
              <a:spcBef>
                <a:spcPts val="1000"/>
              </a:spcBef>
              <a:spcAft>
                <a:spcPts val="1000"/>
              </a:spcAft>
              <a:buSzPts val="2400"/>
              <a:buFont typeface="Arial" pitchFamily="34" charset="0"/>
              <a:buChar char="●"/>
            </a:pPr>
            <a:r>
              <a:rPr lang="en-IN" sz="2400"/>
              <a:t>Assigned a unique ordinal name following the convention of ‘</a:t>
            </a:r>
            <a:r>
              <a:rPr lang="en-IN" sz="2400" i="1"/>
              <a:t>&lt;statefulset name&gt;-&lt;ordinal index&gt;</a:t>
            </a:r>
            <a:r>
              <a:rPr lang="en-IN" sz="2400"/>
              <a:t>’.</a:t>
            </a:r>
          </a:p>
        </p:txBody>
      </p:sp>
      <p:pic>
        <p:nvPicPr>
          <p:cNvPr id="7" name="Google Shape;849;p119">
            <a:extLst>
              <a:ext uri="{FF2B5EF4-FFF2-40B4-BE49-F238E27FC236}">
                <a16:creationId xmlns:a16="http://schemas.microsoft.com/office/drawing/2014/main" id="{EBF8BFA3-3277-4208-8A0C-08549860B11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24725" y="4110704"/>
            <a:ext cx="5294551" cy="9325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243050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54;p120">
            <a:extLst>
              <a:ext uri="{FF2B5EF4-FFF2-40B4-BE49-F238E27FC236}">
                <a16:creationId xmlns:a16="http://schemas.microsoft.com/office/drawing/2014/main" id="{6A21E53F-7250-4623-8DD2-72E997BD15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StatefulSet</a:t>
            </a:r>
            <a:endParaRPr/>
          </a:p>
        </p:txBody>
      </p:sp>
      <p:sp>
        <p:nvSpPr>
          <p:cNvPr id="6" name="Google Shape;855;p120">
            <a:extLst>
              <a:ext uri="{FF2B5EF4-FFF2-40B4-BE49-F238E27FC236}">
                <a16:creationId xmlns:a16="http://schemas.microsoft.com/office/drawing/2014/main" id="{3EC2F9C8-0C39-4CCF-89DA-EC7D0687375C}"/>
              </a:ext>
            </a:extLst>
          </p:cNvPr>
          <p:cNvSpPr txBox="1">
            <a:spLocks/>
          </p:cNvSpPr>
          <p:nvPr/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81000">
              <a:spcBef>
                <a:spcPts val="0"/>
              </a:spcBef>
              <a:buSzPts val="2400"/>
              <a:buFont typeface="Arial" pitchFamily="34" charset="0"/>
              <a:buChar char="●"/>
            </a:pPr>
            <a:r>
              <a:rPr lang="en-IN" sz="2400"/>
              <a:t>Naming convention is also used in Pod’s network Identity and Volumes. </a:t>
            </a:r>
          </a:p>
          <a:p>
            <a:pPr marL="457200" indent="-381000">
              <a:spcBef>
                <a:spcPts val="1000"/>
              </a:spcBef>
              <a:buSzPts val="2400"/>
              <a:buFont typeface="Arial" pitchFamily="34" charset="0"/>
              <a:buChar char="●"/>
            </a:pPr>
            <a:r>
              <a:rPr lang="en-IN" sz="2400"/>
              <a:t>Pod lifecycle will be ordered and follow consistent patterns. </a:t>
            </a:r>
          </a:p>
          <a:p>
            <a:pPr marL="457200" indent="-381000">
              <a:spcBef>
                <a:spcPts val="1000"/>
              </a:spcBef>
              <a:spcAft>
                <a:spcPts val="1000"/>
              </a:spcAft>
              <a:buSzPts val="2400"/>
              <a:buFont typeface="Arial" pitchFamily="34" charset="0"/>
              <a:buChar char="●"/>
            </a:pPr>
            <a:r>
              <a:rPr lang="en-IN" sz="2400"/>
              <a:t>Revisions are managed via a </a:t>
            </a:r>
            <a:r>
              <a:rPr lang="en-IN" sz="2400" b="1"/>
              <a:t>controller-revision-hash</a:t>
            </a:r>
            <a:r>
              <a:rPr lang="en-IN" sz="2400"/>
              <a:t> label</a:t>
            </a:r>
          </a:p>
        </p:txBody>
      </p:sp>
      <p:pic>
        <p:nvPicPr>
          <p:cNvPr id="7" name="Google Shape;856;p120">
            <a:extLst>
              <a:ext uri="{FF2B5EF4-FFF2-40B4-BE49-F238E27FC236}">
                <a16:creationId xmlns:a16="http://schemas.microsoft.com/office/drawing/2014/main" id="{BF7AB02F-4701-45B8-AB62-3A8DEC2755F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24725" y="4110704"/>
            <a:ext cx="5294551" cy="9325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1263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21199</TotalTime>
  <Words>3958</Words>
  <Application>Microsoft Office PowerPoint</Application>
  <PresentationFormat>On-screen Show (16:9)</PresentationFormat>
  <Paragraphs>686</Paragraphs>
  <Slides>103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103</vt:i4>
      </vt:variant>
    </vt:vector>
  </HeadingPairs>
  <TitlesOfParts>
    <vt:vector size="107" baseType="lpstr">
      <vt:lpstr>Arial</vt:lpstr>
      <vt:lpstr>Calibri</vt:lpstr>
      <vt:lpstr>Roboto Mono</vt:lpstr>
      <vt:lpstr>Office Theme</vt:lpstr>
      <vt:lpstr>Chapter 3  Container Orchestration with Kubernetes</vt:lpstr>
      <vt:lpstr>Learning Topics</vt:lpstr>
      <vt:lpstr>Kubernetes Meaning</vt:lpstr>
      <vt:lpstr>K8s History</vt:lpstr>
      <vt:lpstr>K8s History</vt:lpstr>
      <vt:lpstr>Who Manages Kubernetes</vt:lpstr>
      <vt:lpstr>Container Issues</vt:lpstr>
      <vt:lpstr>What Does Kubernetes Do?</vt:lpstr>
      <vt:lpstr>Most Popular Use Cases</vt:lpstr>
      <vt:lpstr>Kubernetes Features</vt:lpstr>
      <vt:lpstr>Kubernetes Architecture</vt:lpstr>
      <vt:lpstr>Key Terminologies</vt:lpstr>
      <vt:lpstr>Core Concepts</vt:lpstr>
      <vt:lpstr>Lab 1 – Deploy App on K8 Cluster</vt:lpstr>
      <vt:lpstr>Kubernetes Objects</vt:lpstr>
      <vt:lpstr>Kubernetes Objects</vt:lpstr>
      <vt:lpstr>Kubernetes Objects Cont.</vt:lpstr>
      <vt:lpstr>Describe Kubernetes Objects</vt:lpstr>
      <vt:lpstr>Replica Sets</vt:lpstr>
      <vt:lpstr>Replica Sets</vt:lpstr>
      <vt:lpstr>Replica Sets Cont.</vt:lpstr>
      <vt:lpstr>Deployments</vt:lpstr>
      <vt:lpstr>Deployments</vt:lpstr>
      <vt:lpstr>Deployments Cont.</vt:lpstr>
      <vt:lpstr>Lab 2 – Deploy App on K8 Cluster</vt:lpstr>
      <vt:lpstr>Control Plane Components</vt:lpstr>
      <vt:lpstr>Kube-apiserver</vt:lpstr>
      <vt:lpstr>etcd</vt:lpstr>
      <vt:lpstr>Kube-controller-manager</vt:lpstr>
      <vt:lpstr>Kube-scheduler</vt:lpstr>
      <vt:lpstr>HA Cluster Architecture</vt:lpstr>
      <vt:lpstr>Lab 3 – Deploy Dockerized .Net App</vt:lpstr>
      <vt:lpstr>Assignment </vt:lpstr>
      <vt:lpstr>Assignment - Steps</vt:lpstr>
      <vt:lpstr>Node Components</vt:lpstr>
      <vt:lpstr>Pods</vt:lpstr>
      <vt:lpstr>Kubelet</vt:lpstr>
      <vt:lpstr>Kube-proxy</vt:lpstr>
      <vt:lpstr>Container Runtime Engine</vt:lpstr>
      <vt:lpstr>API Server</vt:lpstr>
      <vt:lpstr>API Overview</vt:lpstr>
      <vt:lpstr>API Groups</vt:lpstr>
      <vt:lpstr>API Versioning</vt:lpstr>
      <vt:lpstr>ConfigMap &amp; Secrets</vt:lpstr>
      <vt:lpstr>Configuration</vt:lpstr>
      <vt:lpstr>ConfigMap</vt:lpstr>
      <vt:lpstr>Secret</vt:lpstr>
      <vt:lpstr>Secret</vt:lpstr>
      <vt:lpstr>Lab 4 – Kubernetes Secrets</vt:lpstr>
      <vt:lpstr>Storage Options</vt:lpstr>
      <vt:lpstr>Storage</vt:lpstr>
      <vt:lpstr>Persistent Volume</vt:lpstr>
      <vt:lpstr>Persistent Volume Cont.</vt:lpstr>
      <vt:lpstr>Persistent Volume Claims</vt:lpstr>
      <vt:lpstr>Persistent Volume &amp; Claims</vt:lpstr>
      <vt:lpstr>Persistent Volume Phases</vt:lpstr>
      <vt:lpstr>Lab 5 – Persistent Storage</vt:lpstr>
      <vt:lpstr>Kubernetes Health Checks</vt:lpstr>
      <vt:lpstr>Kubernetes Health Checks</vt:lpstr>
      <vt:lpstr>Lab 6 – K8 Health Checks</vt:lpstr>
      <vt:lpstr>Rolling Update Deployments</vt:lpstr>
      <vt:lpstr>RollingUpdate Deployment </vt:lpstr>
      <vt:lpstr>RollingUpdate Deployment </vt:lpstr>
      <vt:lpstr>RollingUpdate Deployment  </vt:lpstr>
      <vt:lpstr>RollingUpdate Deployment </vt:lpstr>
      <vt:lpstr>RollingUpdate Deployment </vt:lpstr>
      <vt:lpstr>RollingUpdate Deployment </vt:lpstr>
      <vt:lpstr>Kubernetes Services</vt:lpstr>
      <vt:lpstr>Services</vt:lpstr>
      <vt:lpstr>Services (Proxy)</vt:lpstr>
      <vt:lpstr>Service Types</vt:lpstr>
      <vt:lpstr>ClusterIP Service</vt:lpstr>
      <vt:lpstr>NodePort Service</vt:lpstr>
      <vt:lpstr>LoadBalancer Service</vt:lpstr>
      <vt:lpstr>LoadBalancer Service Cont.</vt:lpstr>
      <vt:lpstr>ExternalName Service</vt:lpstr>
      <vt:lpstr>Ingress</vt:lpstr>
      <vt:lpstr>Lab 7 – Ingress</vt:lpstr>
      <vt:lpstr>Kubernetes Networking</vt:lpstr>
      <vt:lpstr>Kubernetes Networking</vt:lpstr>
      <vt:lpstr>Kubernetes Networking</vt:lpstr>
      <vt:lpstr>Container Network Interface (CNI)</vt:lpstr>
      <vt:lpstr>CNI Overview</vt:lpstr>
      <vt:lpstr>CNI Plugins</vt:lpstr>
      <vt:lpstr>Fundamental Networking Rules</vt:lpstr>
      <vt:lpstr>Fundamental Networking Rules - II</vt:lpstr>
      <vt:lpstr>Fundamental Networking Rules - III</vt:lpstr>
      <vt:lpstr>Mapping Workloads to K8 Primitive</vt:lpstr>
      <vt:lpstr>Horizontal Pod Autoscaling (HPA)</vt:lpstr>
      <vt:lpstr>Horizontal Pod Autoscaler</vt:lpstr>
      <vt:lpstr>Horizontal Pod Autoscaling (HPA)</vt:lpstr>
      <vt:lpstr>Lab 8 – Auto Scale Pods</vt:lpstr>
      <vt:lpstr>Monitoring Kubernetes</vt:lpstr>
      <vt:lpstr>Monitoring Challenges for Kubernetes</vt:lpstr>
      <vt:lpstr>Monitoring Kubernetes – Data Sources</vt:lpstr>
      <vt:lpstr>Metrics Server</vt:lpstr>
      <vt:lpstr>Lab 9 – Monitor K8</vt:lpstr>
      <vt:lpstr>StatefulSet</vt:lpstr>
      <vt:lpstr>StatefulSet</vt:lpstr>
      <vt:lpstr>Lab 10 &amp; 11 – Putting it all Together</vt:lpstr>
      <vt:lpstr>Kubernetes Best Practices</vt:lpstr>
      <vt:lpstr>Path Forward</vt:lpstr>
      <vt:lpstr>This concludes Chapter 3  Container Orchestration with Kubernetes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</dc:creator>
  <cp:lastModifiedBy>Albert Anthony</cp:lastModifiedBy>
  <cp:revision>358</cp:revision>
  <dcterms:created xsi:type="dcterms:W3CDTF">2018-01-08T11:57:24Z</dcterms:created>
  <dcterms:modified xsi:type="dcterms:W3CDTF">2019-10-22T08:54:07Z</dcterms:modified>
</cp:coreProperties>
</file>