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3"/>
  </p:notesMasterIdLst>
  <p:handoutMasterIdLst>
    <p:handoutMasterId r:id="rId44"/>
  </p:handoutMasterIdLst>
  <p:sldIdLst>
    <p:sldId id="256" r:id="rId2"/>
    <p:sldId id="316" r:id="rId3"/>
    <p:sldId id="317" r:id="rId4"/>
    <p:sldId id="318" r:id="rId5"/>
    <p:sldId id="278" r:id="rId6"/>
    <p:sldId id="285" r:id="rId7"/>
    <p:sldId id="282" r:id="rId8"/>
    <p:sldId id="283" r:id="rId9"/>
    <p:sldId id="284" r:id="rId10"/>
    <p:sldId id="289" r:id="rId11"/>
    <p:sldId id="319" r:id="rId12"/>
    <p:sldId id="320" r:id="rId13"/>
    <p:sldId id="321" r:id="rId14"/>
    <p:sldId id="322" r:id="rId15"/>
    <p:sldId id="279" r:id="rId16"/>
    <p:sldId id="280" r:id="rId17"/>
    <p:sldId id="286" r:id="rId18"/>
    <p:sldId id="287"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635"/>
  </p:normalViewPr>
  <p:slideViewPr>
    <p:cSldViewPr snapToGrid="0" snapToObjects="1">
      <p:cViewPr>
        <p:scale>
          <a:sx n="80" d="100"/>
          <a:sy n="80" d="100"/>
        </p:scale>
        <p:origin x="-120" y="-82"/>
      </p:cViewPr>
      <p:guideLst>
        <p:guide orient="horz" pos="2160"/>
        <p:guide pos="3840"/>
      </p:guideLst>
    </p:cSldViewPr>
  </p:slideViewPr>
  <p:notesTextViewPr>
    <p:cViewPr>
      <p:scale>
        <a:sx n="1" d="1"/>
        <a:sy n="1" d="1"/>
      </p:scale>
      <p:origin x="0" y="0"/>
    </p:cViewPr>
  </p:notesTextViewPr>
  <p:sorterViewPr>
    <p:cViewPr>
      <p:scale>
        <a:sx n="83" d="100"/>
        <a:sy n="8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7837E-2A44-47A1-817C-8EF5ACA34E5A}"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GB"/>
        </a:p>
      </dgm:t>
    </dgm:pt>
    <dgm:pt modelId="{85408149-D137-4075-AA02-D23C85FB710B}">
      <dgm:prSet phldrT="[Text]"/>
      <dgm:spPr>
        <a:solidFill>
          <a:schemeClr val="accent3">
            <a:lumMod val="60000"/>
            <a:lumOff val="40000"/>
          </a:schemeClr>
        </a:solidFill>
      </dgm:spPr>
      <dgm:t>
        <a:bodyPr/>
        <a:lstStyle/>
        <a:p>
          <a:r>
            <a:rPr lang="en-GB" dirty="0" smtClean="0"/>
            <a:t>Programming model*</a:t>
          </a:r>
          <a:endParaRPr lang="en-GB" dirty="0"/>
        </a:p>
      </dgm:t>
    </dgm:pt>
    <dgm:pt modelId="{72FF6043-74C8-4662-AC4A-CB5C30AF46B4}" type="parTrans" cxnId="{A9AA5FC8-76A9-4D29-B924-2FF45661A7B7}">
      <dgm:prSet/>
      <dgm:spPr/>
      <dgm:t>
        <a:bodyPr/>
        <a:lstStyle/>
        <a:p>
          <a:endParaRPr lang="en-GB"/>
        </a:p>
      </dgm:t>
    </dgm:pt>
    <dgm:pt modelId="{BAF0A154-588B-42F8-96B7-3372E537A96A}" type="sibTrans" cxnId="{A9AA5FC8-76A9-4D29-B924-2FF45661A7B7}">
      <dgm:prSet/>
      <dgm:spPr/>
      <dgm:t>
        <a:bodyPr/>
        <a:lstStyle/>
        <a:p>
          <a:endParaRPr lang="en-GB"/>
        </a:p>
      </dgm:t>
    </dgm:pt>
    <dgm:pt modelId="{964505E5-F3EA-40CB-B762-2C88881F5E2D}">
      <dgm:prSet phldrT="[Text]"/>
      <dgm:spPr>
        <a:solidFill>
          <a:schemeClr val="accent4">
            <a:lumMod val="60000"/>
            <a:lumOff val="40000"/>
          </a:schemeClr>
        </a:solidFill>
      </dgm:spPr>
      <dgm:t>
        <a:bodyPr/>
        <a:lstStyle/>
        <a:p>
          <a:r>
            <a:rPr lang="en-GB" dirty="0" smtClean="0"/>
            <a:t>Imperative</a:t>
          </a:r>
          <a:endParaRPr lang="en-GB" dirty="0"/>
        </a:p>
      </dgm:t>
    </dgm:pt>
    <dgm:pt modelId="{8C191DEB-602B-4548-842B-4909059D6E2A}" type="parTrans" cxnId="{486ED28A-0E2D-48B7-9E25-67052325C489}">
      <dgm:prSet/>
      <dgm:spPr/>
      <dgm:t>
        <a:bodyPr/>
        <a:lstStyle/>
        <a:p>
          <a:endParaRPr lang="en-GB"/>
        </a:p>
      </dgm:t>
    </dgm:pt>
    <dgm:pt modelId="{3A4E7E75-0B49-40F4-AB81-956D274CD44D}" type="sibTrans" cxnId="{486ED28A-0E2D-48B7-9E25-67052325C489}">
      <dgm:prSet/>
      <dgm:spPr/>
      <dgm:t>
        <a:bodyPr/>
        <a:lstStyle/>
        <a:p>
          <a:endParaRPr lang="en-GB"/>
        </a:p>
      </dgm:t>
    </dgm:pt>
    <dgm:pt modelId="{3668F09E-228C-480A-BF0D-15F84BF88F60}">
      <dgm:prSet phldrT="[Text]"/>
      <dgm:spPr/>
      <dgm:t>
        <a:bodyPr/>
        <a:lstStyle/>
        <a:p>
          <a:r>
            <a:rPr lang="en-GB" dirty="0" smtClean="0"/>
            <a:t>Declarative</a:t>
          </a:r>
          <a:endParaRPr lang="en-GB" dirty="0"/>
        </a:p>
      </dgm:t>
    </dgm:pt>
    <dgm:pt modelId="{E5E562F5-2F35-4040-9685-4DC177C08F9F}" type="parTrans" cxnId="{7BBC4426-6822-455E-A118-7CCF240A48C9}">
      <dgm:prSet/>
      <dgm:spPr/>
      <dgm:t>
        <a:bodyPr/>
        <a:lstStyle/>
        <a:p>
          <a:endParaRPr lang="en-GB"/>
        </a:p>
      </dgm:t>
    </dgm:pt>
    <dgm:pt modelId="{FC9BF0C3-BC9F-4CDD-92AC-D4185A16F052}" type="sibTrans" cxnId="{7BBC4426-6822-455E-A118-7CCF240A48C9}">
      <dgm:prSet/>
      <dgm:spPr/>
      <dgm:t>
        <a:bodyPr/>
        <a:lstStyle/>
        <a:p>
          <a:endParaRPr lang="en-GB"/>
        </a:p>
      </dgm:t>
    </dgm:pt>
    <dgm:pt modelId="{883E99EA-CB17-432D-97C1-098EC737D50C}">
      <dgm:prSet/>
      <dgm:spPr>
        <a:solidFill>
          <a:schemeClr val="accent5">
            <a:lumMod val="60000"/>
            <a:lumOff val="40000"/>
          </a:schemeClr>
        </a:solidFill>
      </dgm:spPr>
      <dgm:t>
        <a:bodyPr/>
        <a:lstStyle/>
        <a:p>
          <a:r>
            <a:rPr lang="en-GB" dirty="0" smtClean="0"/>
            <a:t>Procedural</a:t>
          </a:r>
          <a:endParaRPr lang="en-GB" dirty="0"/>
        </a:p>
      </dgm:t>
    </dgm:pt>
    <dgm:pt modelId="{9808AF5E-9AD9-4476-A352-D0F591813936}" type="parTrans" cxnId="{7E20BFCE-B5AC-4D55-A38D-3EBED825F46B}">
      <dgm:prSet/>
      <dgm:spPr/>
      <dgm:t>
        <a:bodyPr/>
        <a:lstStyle/>
        <a:p>
          <a:endParaRPr lang="en-GB"/>
        </a:p>
      </dgm:t>
    </dgm:pt>
    <dgm:pt modelId="{520A496F-1F56-4757-9367-A02BD8D87E16}" type="sibTrans" cxnId="{7E20BFCE-B5AC-4D55-A38D-3EBED825F46B}">
      <dgm:prSet/>
      <dgm:spPr/>
      <dgm:t>
        <a:bodyPr/>
        <a:lstStyle/>
        <a:p>
          <a:endParaRPr lang="en-GB"/>
        </a:p>
      </dgm:t>
    </dgm:pt>
    <dgm:pt modelId="{C77356FD-1F91-43B4-8849-2812C15C0040}">
      <dgm:prSet/>
      <dgm:spPr>
        <a:solidFill>
          <a:schemeClr val="accent5">
            <a:lumMod val="60000"/>
            <a:lumOff val="40000"/>
          </a:schemeClr>
        </a:solidFill>
      </dgm:spPr>
      <dgm:t>
        <a:bodyPr/>
        <a:lstStyle/>
        <a:p>
          <a:r>
            <a:rPr lang="en-GB" dirty="0" smtClean="0"/>
            <a:t>Object Oriented</a:t>
          </a:r>
          <a:endParaRPr lang="en-GB" dirty="0"/>
        </a:p>
      </dgm:t>
    </dgm:pt>
    <dgm:pt modelId="{BED68138-8918-4B35-94DF-455C2086A438}" type="parTrans" cxnId="{3D5A4F37-1314-4D3C-BDE4-19E5D9ACCE11}">
      <dgm:prSet/>
      <dgm:spPr/>
      <dgm:t>
        <a:bodyPr/>
        <a:lstStyle/>
        <a:p>
          <a:endParaRPr lang="en-GB"/>
        </a:p>
      </dgm:t>
    </dgm:pt>
    <dgm:pt modelId="{3432D001-47A6-4368-9F0B-A4B334EB0DEF}" type="sibTrans" cxnId="{3D5A4F37-1314-4D3C-BDE4-19E5D9ACCE11}">
      <dgm:prSet/>
      <dgm:spPr/>
      <dgm:t>
        <a:bodyPr/>
        <a:lstStyle/>
        <a:p>
          <a:endParaRPr lang="en-GB"/>
        </a:p>
      </dgm:t>
    </dgm:pt>
    <dgm:pt modelId="{A7D830EF-A1D2-4BCE-A78B-0DC57296CE7F}">
      <dgm:prSet phldrT="[Text]"/>
      <dgm:spPr>
        <a:solidFill>
          <a:srgbClr val="0070C0"/>
        </a:solidFill>
      </dgm:spPr>
      <dgm:t>
        <a:bodyPr/>
        <a:lstStyle/>
        <a:p>
          <a:r>
            <a:rPr lang="en-GB" dirty="0" smtClean="0"/>
            <a:t>Logic</a:t>
          </a:r>
          <a:endParaRPr lang="en-GB" dirty="0"/>
        </a:p>
      </dgm:t>
    </dgm:pt>
    <dgm:pt modelId="{9F907F5F-329D-4F02-BA1F-7A7F1F472806}" type="parTrans" cxnId="{524ED859-734E-42F1-A972-DF5DC2E66799}">
      <dgm:prSet/>
      <dgm:spPr/>
      <dgm:t>
        <a:bodyPr/>
        <a:lstStyle/>
        <a:p>
          <a:endParaRPr lang="en-GB"/>
        </a:p>
      </dgm:t>
    </dgm:pt>
    <dgm:pt modelId="{C82F3B45-2DAA-44CA-89AD-0E16E68DA03C}" type="sibTrans" cxnId="{524ED859-734E-42F1-A972-DF5DC2E66799}">
      <dgm:prSet/>
      <dgm:spPr/>
      <dgm:t>
        <a:bodyPr/>
        <a:lstStyle/>
        <a:p>
          <a:endParaRPr lang="en-GB"/>
        </a:p>
      </dgm:t>
    </dgm:pt>
    <dgm:pt modelId="{E1AB3A77-3479-4121-86B7-2C2EA3DEF0E8}">
      <dgm:prSet phldrT="[Text]"/>
      <dgm:spPr>
        <a:solidFill>
          <a:srgbClr val="0070C0"/>
        </a:solidFill>
      </dgm:spPr>
      <dgm:t>
        <a:bodyPr/>
        <a:lstStyle/>
        <a:p>
          <a:r>
            <a:rPr lang="en-GB" dirty="0" smtClean="0"/>
            <a:t>DSL</a:t>
          </a:r>
          <a:endParaRPr lang="en-GB" dirty="0"/>
        </a:p>
      </dgm:t>
    </dgm:pt>
    <dgm:pt modelId="{1F55E765-CD9F-477F-9AE8-BD1610FA1550}" type="parTrans" cxnId="{821DD656-9CE4-459B-9350-4BD81167C747}">
      <dgm:prSet/>
      <dgm:spPr/>
      <dgm:t>
        <a:bodyPr/>
        <a:lstStyle/>
        <a:p>
          <a:endParaRPr lang="en-GB"/>
        </a:p>
      </dgm:t>
    </dgm:pt>
    <dgm:pt modelId="{82A09DC8-912D-4341-8530-5B1CB5E32D54}" type="sibTrans" cxnId="{821DD656-9CE4-459B-9350-4BD81167C747}">
      <dgm:prSet/>
      <dgm:spPr/>
      <dgm:t>
        <a:bodyPr/>
        <a:lstStyle/>
        <a:p>
          <a:endParaRPr lang="en-GB"/>
        </a:p>
      </dgm:t>
    </dgm:pt>
    <dgm:pt modelId="{7E610D25-36D7-4BF0-ACAD-5410A22D7D19}">
      <dgm:prSet phldrT="[Text]"/>
      <dgm:spPr>
        <a:solidFill>
          <a:srgbClr val="0070C0"/>
        </a:solidFill>
      </dgm:spPr>
      <dgm:t>
        <a:bodyPr/>
        <a:lstStyle/>
        <a:p>
          <a:r>
            <a:rPr lang="en-GB" dirty="0" smtClean="0"/>
            <a:t>Functional</a:t>
          </a:r>
          <a:endParaRPr lang="en-GB" dirty="0"/>
        </a:p>
      </dgm:t>
    </dgm:pt>
    <dgm:pt modelId="{82D20E36-86F5-44AB-B5A6-D8743549010E}" type="parTrans" cxnId="{E3CD503F-005C-4F09-BB2E-61C44441C9AA}">
      <dgm:prSet/>
      <dgm:spPr/>
      <dgm:t>
        <a:bodyPr/>
        <a:lstStyle/>
        <a:p>
          <a:endParaRPr lang="en-GB"/>
        </a:p>
      </dgm:t>
    </dgm:pt>
    <dgm:pt modelId="{70D8525B-6562-4FAA-AAF1-436E72747757}" type="sibTrans" cxnId="{E3CD503F-005C-4F09-BB2E-61C44441C9AA}">
      <dgm:prSet/>
      <dgm:spPr/>
      <dgm:t>
        <a:bodyPr/>
        <a:lstStyle/>
        <a:p>
          <a:endParaRPr lang="en-GB"/>
        </a:p>
      </dgm:t>
    </dgm:pt>
    <dgm:pt modelId="{A71F692B-737E-49EA-B13C-7B30ACE30DD3}" type="pres">
      <dgm:prSet presAssocID="{9427837E-2A44-47A1-817C-8EF5ACA34E5A}" presName="Name0" presStyleCnt="0">
        <dgm:presLayoutVars>
          <dgm:chPref val="1"/>
          <dgm:dir/>
          <dgm:animOne val="branch"/>
          <dgm:animLvl val="lvl"/>
          <dgm:resizeHandles/>
        </dgm:presLayoutVars>
      </dgm:prSet>
      <dgm:spPr/>
      <dgm:t>
        <a:bodyPr/>
        <a:lstStyle/>
        <a:p>
          <a:endParaRPr lang="en-GB"/>
        </a:p>
      </dgm:t>
    </dgm:pt>
    <dgm:pt modelId="{131D6A6A-F904-46E6-B197-E6FD40B6A9B5}" type="pres">
      <dgm:prSet presAssocID="{85408149-D137-4075-AA02-D23C85FB710B}" presName="vertOne" presStyleCnt="0"/>
      <dgm:spPr/>
    </dgm:pt>
    <dgm:pt modelId="{1B2FC9E5-AA0F-4F9A-92D9-181DD2CF274F}" type="pres">
      <dgm:prSet presAssocID="{85408149-D137-4075-AA02-D23C85FB710B}" presName="txOne" presStyleLbl="node0" presStyleIdx="0" presStyleCnt="1">
        <dgm:presLayoutVars>
          <dgm:chPref val="3"/>
        </dgm:presLayoutVars>
      </dgm:prSet>
      <dgm:spPr/>
      <dgm:t>
        <a:bodyPr/>
        <a:lstStyle/>
        <a:p>
          <a:endParaRPr lang="en-GB"/>
        </a:p>
      </dgm:t>
    </dgm:pt>
    <dgm:pt modelId="{7B114A18-87F0-4AB6-89AD-43BA4D8AABD4}" type="pres">
      <dgm:prSet presAssocID="{85408149-D137-4075-AA02-D23C85FB710B}" presName="parTransOne" presStyleCnt="0"/>
      <dgm:spPr/>
    </dgm:pt>
    <dgm:pt modelId="{858DB605-2772-44B6-A8E6-ED0C9800268E}" type="pres">
      <dgm:prSet presAssocID="{85408149-D137-4075-AA02-D23C85FB710B}" presName="horzOne" presStyleCnt="0"/>
      <dgm:spPr/>
    </dgm:pt>
    <dgm:pt modelId="{3A0FF67E-562B-47BD-8893-F6B2759C37C7}" type="pres">
      <dgm:prSet presAssocID="{964505E5-F3EA-40CB-B762-2C88881F5E2D}" presName="vertTwo" presStyleCnt="0"/>
      <dgm:spPr/>
    </dgm:pt>
    <dgm:pt modelId="{13E8BE27-764A-45F5-86BF-08FD5F1F462F}" type="pres">
      <dgm:prSet presAssocID="{964505E5-F3EA-40CB-B762-2C88881F5E2D}" presName="txTwo" presStyleLbl="node2" presStyleIdx="0" presStyleCnt="2">
        <dgm:presLayoutVars>
          <dgm:chPref val="3"/>
        </dgm:presLayoutVars>
      </dgm:prSet>
      <dgm:spPr/>
      <dgm:t>
        <a:bodyPr/>
        <a:lstStyle/>
        <a:p>
          <a:endParaRPr lang="en-GB"/>
        </a:p>
      </dgm:t>
    </dgm:pt>
    <dgm:pt modelId="{771FCB89-5C23-491F-BEB9-DA71C35D0B4F}" type="pres">
      <dgm:prSet presAssocID="{964505E5-F3EA-40CB-B762-2C88881F5E2D}" presName="parTransTwo" presStyleCnt="0"/>
      <dgm:spPr/>
    </dgm:pt>
    <dgm:pt modelId="{7E567B39-D41F-4FD7-A012-271F3F9E4BA0}" type="pres">
      <dgm:prSet presAssocID="{964505E5-F3EA-40CB-B762-2C88881F5E2D}" presName="horzTwo" presStyleCnt="0"/>
      <dgm:spPr/>
    </dgm:pt>
    <dgm:pt modelId="{D1BD370D-B3C7-483F-9A37-CFF4BA4F5911}" type="pres">
      <dgm:prSet presAssocID="{883E99EA-CB17-432D-97C1-098EC737D50C}" presName="vertThree" presStyleCnt="0"/>
      <dgm:spPr/>
    </dgm:pt>
    <dgm:pt modelId="{DBF29883-E43F-46A9-9756-243490DAC468}" type="pres">
      <dgm:prSet presAssocID="{883E99EA-CB17-432D-97C1-098EC737D50C}" presName="txThree" presStyleLbl="node3" presStyleIdx="0" presStyleCnt="5">
        <dgm:presLayoutVars>
          <dgm:chPref val="3"/>
        </dgm:presLayoutVars>
      </dgm:prSet>
      <dgm:spPr/>
      <dgm:t>
        <a:bodyPr/>
        <a:lstStyle/>
        <a:p>
          <a:endParaRPr lang="en-GB"/>
        </a:p>
      </dgm:t>
    </dgm:pt>
    <dgm:pt modelId="{79DC9194-78D1-4A74-AD8B-BE3F7E2EE92F}" type="pres">
      <dgm:prSet presAssocID="{883E99EA-CB17-432D-97C1-098EC737D50C}" presName="horzThree" presStyleCnt="0"/>
      <dgm:spPr/>
    </dgm:pt>
    <dgm:pt modelId="{545AEAE6-D8AA-4EA0-84A3-FDEFEE763789}" type="pres">
      <dgm:prSet presAssocID="{520A496F-1F56-4757-9367-A02BD8D87E16}" presName="sibSpaceThree" presStyleCnt="0"/>
      <dgm:spPr/>
    </dgm:pt>
    <dgm:pt modelId="{A63C23CE-A581-40B8-8E9F-1E68FF12C93C}" type="pres">
      <dgm:prSet presAssocID="{C77356FD-1F91-43B4-8849-2812C15C0040}" presName="vertThree" presStyleCnt="0"/>
      <dgm:spPr/>
    </dgm:pt>
    <dgm:pt modelId="{1BB7272D-ABEA-4D18-AAC7-CC6131768A38}" type="pres">
      <dgm:prSet presAssocID="{C77356FD-1F91-43B4-8849-2812C15C0040}" presName="txThree" presStyleLbl="node3" presStyleIdx="1" presStyleCnt="5">
        <dgm:presLayoutVars>
          <dgm:chPref val="3"/>
        </dgm:presLayoutVars>
      </dgm:prSet>
      <dgm:spPr/>
      <dgm:t>
        <a:bodyPr/>
        <a:lstStyle/>
        <a:p>
          <a:endParaRPr lang="en-GB"/>
        </a:p>
      </dgm:t>
    </dgm:pt>
    <dgm:pt modelId="{526ED716-A1F7-4DD9-AFBD-9A78066FBAE8}" type="pres">
      <dgm:prSet presAssocID="{C77356FD-1F91-43B4-8849-2812C15C0040}" presName="horzThree" presStyleCnt="0"/>
      <dgm:spPr/>
    </dgm:pt>
    <dgm:pt modelId="{8B9E61C0-469A-4930-BACF-8CEFD7C02B75}" type="pres">
      <dgm:prSet presAssocID="{3A4E7E75-0B49-40F4-AB81-956D274CD44D}" presName="sibSpaceTwo" presStyleCnt="0"/>
      <dgm:spPr/>
    </dgm:pt>
    <dgm:pt modelId="{6A175C1C-2997-4DB0-B27A-3C60C6A778AE}" type="pres">
      <dgm:prSet presAssocID="{3668F09E-228C-480A-BF0D-15F84BF88F60}" presName="vertTwo" presStyleCnt="0"/>
      <dgm:spPr/>
    </dgm:pt>
    <dgm:pt modelId="{B903ACB5-8689-49BA-ABA7-DCC994EF8ECD}" type="pres">
      <dgm:prSet presAssocID="{3668F09E-228C-480A-BF0D-15F84BF88F60}" presName="txTwo" presStyleLbl="node2" presStyleIdx="1" presStyleCnt="2">
        <dgm:presLayoutVars>
          <dgm:chPref val="3"/>
        </dgm:presLayoutVars>
      </dgm:prSet>
      <dgm:spPr/>
      <dgm:t>
        <a:bodyPr/>
        <a:lstStyle/>
        <a:p>
          <a:endParaRPr lang="en-GB"/>
        </a:p>
      </dgm:t>
    </dgm:pt>
    <dgm:pt modelId="{BAF59FB7-6F36-4252-9818-4AB44D8A0D4C}" type="pres">
      <dgm:prSet presAssocID="{3668F09E-228C-480A-BF0D-15F84BF88F60}" presName="parTransTwo" presStyleCnt="0"/>
      <dgm:spPr/>
    </dgm:pt>
    <dgm:pt modelId="{902F9C00-06C2-4C16-A9C0-DBCAB0C6EAFA}" type="pres">
      <dgm:prSet presAssocID="{3668F09E-228C-480A-BF0D-15F84BF88F60}" presName="horzTwo" presStyleCnt="0"/>
      <dgm:spPr/>
    </dgm:pt>
    <dgm:pt modelId="{B5BA94E5-6835-46C2-82E5-A753968CA784}" type="pres">
      <dgm:prSet presAssocID="{A7D830EF-A1D2-4BCE-A78B-0DC57296CE7F}" presName="vertThree" presStyleCnt="0"/>
      <dgm:spPr/>
    </dgm:pt>
    <dgm:pt modelId="{6CD4E69B-F79F-4247-B0B8-298602A1C3BC}" type="pres">
      <dgm:prSet presAssocID="{A7D830EF-A1D2-4BCE-A78B-0DC57296CE7F}" presName="txThree" presStyleLbl="node3" presStyleIdx="2" presStyleCnt="5">
        <dgm:presLayoutVars>
          <dgm:chPref val="3"/>
        </dgm:presLayoutVars>
      </dgm:prSet>
      <dgm:spPr/>
      <dgm:t>
        <a:bodyPr/>
        <a:lstStyle/>
        <a:p>
          <a:endParaRPr lang="en-GB"/>
        </a:p>
      </dgm:t>
    </dgm:pt>
    <dgm:pt modelId="{85C663C2-5689-4824-8EC4-192D237AD1AE}" type="pres">
      <dgm:prSet presAssocID="{A7D830EF-A1D2-4BCE-A78B-0DC57296CE7F}" presName="horzThree" presStyleCnt="0"/>
      <dgm:spPr/>
    </dgm:pt>
    <dgm:pt modelId="{6A16BD8F-42D6-4CFF-92EE-CC1EF09B72E9}" type="pres">
      <dgm:prSet presAssocID="{C82F3B45-2DAA-44CA-89AD-0E16E68DA03C}" presName="sibSpaceThree" presStyleCnt="0"/>
      <dgm:spPr/>
    </dgm:pt>
    <dgm:pt modelId="{F4383BBA-C766-4D34-927E-8D372C381023}" type="pres">
      <dgm:prSet presAssocID="{E1AB3A77-3479-4121-86B7-2C2EA3DEF0E8}" presName="vertThree" presStyleCnt="0"/>
      <dgm:spPr/>
    </dgm:pt>
    <dgm:pt modelId="{6E5DC7F9-BE89-4508-9E21-16FAB49EBF3E}" type="pres">
      <dgm:prSet presAssocID="{E1AB3A77-3479-4121-86B7-2C2EA3DEF0E8}" presName="txThree" presStyleLbl="node3" presStyleIdx="3" presStyleCnt="5">
        <dgm:presLayoutVars>
          <dgm:chPref val="3"/>
        </dgm:presLayoutVars>
      </dgm:prSet>
      <dgm:spPr/>
      <dgm:t>
        <a:bodyPr/>
        <a:lstStyle/>
        <a:p>
          <a:endParaRPr lang="en-GB"/>
        </a:p>
      </dgm:t>
    </dgm:pt>
    <dgm:pt modelId="{BB94EED6-21E5-46E3-BD12-AFE99596B0A6}" type="pres">
      <dgm:prSet presAssocID="{E1AB3A77-3479-4121-86B7-2C2EA3DEF0E8}" presName="horzThree" presStyleCnt="0"/>
      <dgm:spPr/>
    </dgm:pt>
    <dgm:pt modelId="{FBE35099-BC6F-46F1-9F7A-619ED3C1E962}" type="pres">
      <dgm:prSet presAssocID="{82A09DC8-912D-4341-8530-5B1CB5E32D54}" presName="sibSpaceThree" presStyleCnt="0"/>
      <dgm:spPr/>
    </dgm:pt>
    <dgm:pt modelId="{E25D6984-F25B-4B19-B398-67C80F09C00C}" type="pres">
      <dgm:prSet presAssocID="{7E610D25-36D7-4BF0-ACAD-5410A22D7D19}" presName="vertThree" presStyleCnt="0"/>
      <dgm:spPr/>
    </dgm:pt>
    <dgm:pt modelId="{2AB125B3-0DAB-477E-BF4B-E06528543661}" type="pres">
      <dgm:prSet presAssocID="{7E610D25-36D7-4BF0-ACAD-5410A22D7D19}" presName="txThree" presStyleLbl="node3" presStyleIdx="4" presStyleCnt="5">
        <dgm:presLayoutVars>
          <dgm:chPref val="3"/>
        </dgm:presLayoutVars>
      </dgm:prSet>
      <dgm:spPr/>
      <dgm:t>
        <a:bodyPr/>
        <a:lstStyle/>
        <a:p>
          <a:endParaRPr lang="en-GB"/>
        </a:p>
      </dgm:t>
    </dgm:pt>
    <dgm:pt modelId="{DA5BF3B4-3C6A-4E7D-95E1-4FB631CE3B13}" type="pres">
      <dgm:prSet presAssocID="{7E610D25-36D7-4BF0-ACAD-5410A22D7D19}" presName="horzThree" presStyleCnt="0"/>
      <dgm:spPr/>
    </dgm:pt>
  </dgm:ptLst>
  <dgm:cxnLst>
    <dgm:cxn modelId="{5E4BC2BB-1908-4477-81C0-04F542CE3ECB}" type="presOf" srcId="{C77356FD-1F91-43B4-8849-2812C15C0040}" destId="{1BB7272D-ABEA-4D18-AAC7-CC6131768A38}" srcOrd="0" destOrd="0" presId="urn:microsoft.com/office/officeart/2005/8/layout/hierarchy4"/>
    <dgm:cxn modelId="{90A363BC-A7DE-442F-9141-39578C445C98}" type="presOf" srcId="{7E610D25-36D7-4BF0-ACAD-5410A22D7D19}" destId="{2AB125B3-0DAB-477E-BF4B-E06528543661}" srcOrd="0" destOrd="0" presId="urn:microsoft.com/office/officeart/2005/8/layout/hierarchy4"/>
    <dgm:cxn modelId="{7BBC4426-6822-455E-A118-7CCF240A48C9}" srcId="{85408149-D137-4075-AA02-D23C85FB710B}" destId="{3668F09E-228C-480A-BF0D-15F84BF88F60}" srcOrd="1" destOrd="0" parTransId="{E5E562F5-2F35-4040-9685-4DC177C08F9F}" sibTransId="{FC9BF0C3-BC9F-4CDD-92AC-D4185A16F052}"/>
    <dgm:cxn modelId="{A1FC01A9-1401-4A91-8861-A935A6287838}" type="presOf" srcId="{E1AB3A77-3479-4121-86B7-2C2EA3DEF0E8}" destId="{6E5DC7F9-BE89-4508-9E21-16FAB49EBF3E}" srcOrd="0" destOrd="0" presId="urn:microsoft.com/office/officeart/2005/8/layout/hierarchy4"/>
    <dgm:cxn modelId="{821DD656-9CE4-459B-9350-4BD81167C747}" srcId="{3668F09E-228C-480A-BF0D-15F84BF88F60}" destId="{E1AB3A77-3479-4121-86B7-2C2EA3DEF0E8}" srcOrd="1" destOrd="0" parTransId="{1F55E765-CD9F-477F-9AE8-BD1610FA1550}" sibTransId="{82A09DC8-912D-4341-8530-5B1CB5E32D54}"/>
    <dgm:cxn modelId="{3D5A4F37-1314-4D3C-BDE4-19E5D9ACCE11}" srcId="{964505E5-F3EA-40CB-B762-2C88881F5E2D}" destId="{C77356FD-1F91-43B4-8849-2812C15C0040}" srcOrd="1" destOrd="0" parTransId="{BED68138-8918-4B35-94DF-455C2086A438}" sibTransId="{3432D001-47A6-4368-9F0B-A4B334EB0DEF}"/>
    <dgm:cxn modelId="{524ED859-734E-42F1-A972-DF5DC2E66799}" srcId="{3668F09E-228C-480A-BF0D-15F84BF88F60}" destId="{A7D830EF-A1D2-4BCE-A78B-0DC57296CE7F}" srcOrd="0" destOrd="0" parTransId="{9F907F5F-329D-4F02-BA1F-7A7F1F472806}" sibTransId="{C82F3B45-2DAA-44CA-89AD-0E16E68DA03C}"/>
    <dgm:cxn modelId="{FBE69DFF-3102-472B-B7CD-324484D4B63D}" type="presOf" srcId="{9427837E-2A44-47A1-817C-8EF5ACA34E5A}" destId="{A71F692B-737E-49EA-B13C-7B30ACE30DD3}" srcOrd="0" destOrd="0" presId="urn:microsoft.com/office/officeart/2005/8/layout/hierarchy4"/>
    <dgm:cxn modelId="{E3CD503F-005C-4F09-BB2E-61C44441C9AA}" srcId="{3668F09E-228C-480A-BF0D-15F84BF88F60}" destId="{7E610D25-36D7-4BF0-ACAD-5410A22D7D19}" srcOrd="2" destOrd="0" parTransId="{82D20E36-86F5-44AB-B5A6-D8743549010E}" sibTransId="{70D8525B-6562-4FAA-AAF1-436E72747757}"/>
    <dgm:cxn modelId="{660F3CA1-2B43-4EC9-9158-4F7D46974401}" type="presOf" srcId="{883E99EA-CB17-432D-97C1-098EC737D50C}" destId="{DBF29883-E43F-46A9-9756-243490DAC468}" srcOrd="0" destOrd="0" presId="urn:microsoft.com/office/officeart/2005/8/layout/hierarchy4"/>
    <dgm:cxn modelId="{A9AA5FC8-76A9-4D29-B924-2FF45661A7B7}" srcId="{9427837E-2A44-47A1-817C-8EF5ACA34E5A}" destId="{85408149-D137-4075-AA02-D23C85FB710B}" srcOrd="0" destOrd="0" parTransId="{72FF6043-74C8-4662-AC4A-CB5C30AF46B4}" sibTransId="{BAF0A154-588B-42F8-96B7-3372E537A96A}"/>
    <dgm:cxn modelId="{486ED28A-0E2D-48B7-9E25-67052325C489}" srcId="{85408149-D137-4075-AA02-D23C85FB710B}" destId="{964505E5-F3EA-40CB-B762-2C88881F5E2D}" srcOrd="0" destOrd="0" parTransId="{8C191DEB-602B-4548-842B-4909059D6E2A}" sibTransId="{3A4E7E75-0B49-40F4-AB81-956D274CD44D}"/>
    <dgm:cxn modelId="{3D4FB929-9288-47D7-90EA-8E0E2C909A33}" type="presOf" srcId="{964505E5-F3EA-40CB-B762-2C88881F5E2D}" destId="{13E8BE27-764A-45F5-86BF-08FD5F1F462F}" srcOrd="0" destOrd="0" presId="urn:microsoft.com/office/officeart/2005/8/layout/hierarchy4"/>
    <dgm:cxn modelId="{648E8952-0D02-4B2B-8868-5C0C765ACCFC}" type="presOf" srcId="{3668F09E-228C-480A-BF0D-15F84BF88F60}" destId="{B903ACB5-8689-49BA-ABA7-DCC994EF8ECD}" srcOrd="0" destOrd="0" presId="urn:microsoft.com/office/officeart/2005/8/layout/hierarchy4"/>
    <dgm:cxn modelId="{7E20BFCE-B5AC-4D55-A38D-3EBED825F46B}" srcId="{964505E5-F3EA-40CB-B762-2C88881F5E2D}" destId="{883E99EA-CB17-432D-97C1-098EC737D50C}" srcOrd="0" destOrd="0" parTransId="{9808AF5E-9AD9-4476-A352-D0F591813936}" sibTransId="{520A496F-1F56-4757-9367-A02BD8D87E16}"/>
    <dgm:cxn modelId="{4DCC34CE-432D-42E2-8828-F300A2929748}" type="presOf" srcId="{A7D830EF-A1D2-4BCE-A78B-0DC57296CE7F}" destId="{6CD4E69B-F79F-4247-B0B8-298602A1C3BC}" srcOrd="0" destOrd="0" presId="urn:microsoft.com/office/officeart/2005/8/layout/hierarchy4"/>
    <dgm:cxn modelId="{196F213A-73B7-4D5B-80C2-0278C068F905}" type="presOf" srcId="{85408149-D137-4075-AA02-D23C85FB710B}" destId="{1B2FC9E5-AA0F-4F9A-92D9-181DD2CF274F}" srcOrd="0" destOrd="0" presId="urn:microsoft.com/office/officeart/2005/8/layout/hierarchy4"/>
    <dgm:cxn modelId="{C791F447-C17C-487C-9479-1455036A4548}" type="presParOf" srcId="{A71F692B-737E-49EA-B13C-7B30ACE30DD3}" destId="{131D6A6A-F904-46E6-B197-E6FD40B6A9B5}" srcOrd="0" destOrd="0" presId="urn:microsoft.com/office/officeart/2005/8/layout/hierarchy4"/>
    <dgm:cxn modelId="{18E28116-EBB6-4452-97EC-13AC851CF95A}" type="presParOf" srcId="{131D6A6A-F904-46E6-B197-E6FD40B6A9B5}" destId="{1B2FC9E5-AA0F-4F9A-92D9-181DD2CF274F}" srcOrd="0" destOrd="0" presId="urn:microsoft.com/office/officeart/2005/8/layout/hierarchy4"/>
    <dgm:cxn modelId="{07CDF9E8-E9EF-4B4E-A616-28BC538F10BA}" type="presParOf" srcId="{131D6A6A-F904-46E6-B197-E6FD40B6A9B5}" destId="{7B114A18-87F0-4AB6-89AD-43BA4D8AABD4}" srcOrd="1" destOrd="0" presId="urn:microsoft.com/office/officeart/2005/8/layout/hierarchy4"/>
    <dgm:cxn modelId="{4CBF6E8E-B91C-4909-A2F4-75A2D7242551}" type="presParOf" srcId="{131D6A6A-F904-46E6-B197-E6FD40B6A9B5}" destId="{858DB605-2772-44B6-A8E6-ED0C9800268E}" srcOrd="2" destOrd="0" presId="urn:microsoft.com/office/officeart/2005/8/layout/hierarchy4"/>
    <dgm:cxn modelId="{D0A68B7E-316D-42C6-B13F-8DC233E791ED}" type="presParOf" srcId="{858DB605-2772-44B6-A8E6-ED0C9800268E}" destId="{3A0FF67E-562B-47BD-8893-F6B2759C37C7}" srcOrd="0" destOrd="0" presId="urn:microsoft.com/office/officeart/2005/8/layout/hierarchy4"/>
    <dgm:cxn modelId="{16E443B9-0F12-4BB5-92DF-111BD77DA3C7}" type="presParOf" srcId="{3A0FF67E-562B-47BD-8893-F6B2759C37C7}" destId="{13E8BE27-764A-45F5-86BF-08FD5F1F462F}" srcOrd="0" destOrd="0" presId="urn:microsoft.com/office/officeart/2005/8/layout/hierarchy4"/>
    <dgm:cxn modelId="{257ABE47-CF10-49E1-9959-6DDFB5144BCD}" type="presParOf" srcId="{3A0FF67E-562B-47BD-8893-F6B2759C37C7}" destId="{771FCB89-5C23-491F-BEB9-DA71C35D0B4F}" srcOrd="1" destOrd="0" presId="urn:microsoft.com/office/officeart/2005/8/layout/hierarchy4"/>
    <dgm:cxn modelId="{93B7C92B-D963-4BCF-A52A-BEBB3486B34D}" type="presParOf" srcId="{3A0FF67E-562B-47BD-8893-F6B2759C37C7}" destId="{7E567B39-D41F-4FD7-A012-271F3F9E4BA0}" srcOrd="2" destOrd="0" presId="urn:microsoft.com/office/officeart/2005/8/layout/hierarchy4"/>
    <dgm:cxn modelId="{6A8DAA86-404B-4AD1-B41E-ACDF00B24D6D}" type="presParOf" srcId="{7E567B39-D41F-4FD7-A012-271F3F9E4BA0}" destId="{D1BD370D-B3C7-483F-9A37-CFF4BA4F5911}" srcOrd="0" destOrd="0" presId="urn:microsoft.com/office/officeart/2005/8/layout/hierarchy4"/>
    <dgm:cxn modelId="{ADA2C780-0A27-47BB-B767-1DE23731AF64}" type="presParOf" srcId="{D1BD370D-B3C7-483F-9A37-CFF4BA4F5911}" destId="{DBF29883-E43F-46A9-9756-243490DAC468}" srcOrd="0" destOrd="0" presId="urn:microsoft.com/office/officeart/2005/8/layout/hierarchy4"/>
    <dgm:cxn modelId="{ACA46024-7248-46CA-ADA7-043D7555C723}" type="presParOf" srcId="{D1BD370D-B3C7-483F-9A37-CFF4BA4F5911}" destId="{79DC9194-78D1-4A74-AD8B-BE3F7E2EE92F}" srcOrd="1" destOrd="0" presId="urn:microsoft.com/office/officeart/2005/8/layout/hierarchy4"/>
    <dgm:cxn modelId="{2777CF9F-AC94-47C2-9E0E-AB51440F070B}" type="presParOf" srcId="{7E567B39-D41F-4FD7-A012-271F3F9E4BA0}" destId="{545AEAE6-D8AA-4EA0-84A3-FDEFEE763789}" srcOrd="1" destOrd="0" presId="urn:microsoft.com/office/officeart/2005/8/layout/hierarchy4"/>
    <dgm:cxn modelId="{6694B911-B4ED-4F35-BCCF-00E88A1C1367}" type="presParOf" srcId="{7E567B39-D41F-4FD7-A012-271F3F9E4BA0}" destId="{A63C23CE-A581-40B8-8E9F-1E68FF12C93C}" srcOrd="2" destOrd="0" presId="urn:microsoft.com/office/officeart/2005/8/layout/hierarchy4"/>
    <dgm:cxn modelId="{3D3932CC-7B0F-4D57-A2A2-510ABAE7D458}" type="presParOf" srcId="{A63C23CE-A581-40B8-8E9F-1E68FF12C93C}" destId="{1BB7272D-ABEA-4D18-AAC7-CC6131768A38}" srcOrd="0" destOrd="0" presId="urn:microsoft.com/office/officeart/2005/8/layout/hierarchy4"/>
    <dgm:cxn modelId="{8F43EBFF-124F-4862-9938-792C59AF496C}" type="presParOf" srcId="{A63C23CE-A581-40B8-8E9F-1E68FF12C93C}" destId="{526ED716-A1F7-4DD9-AFBD-9A78066FBAE8}" srcOrd="1" destOrd="0" presId="urn:microsoft.com/office/officeart/2005/8/layout/hierarchy4"/>
    <dgm:cxn modelId="{AC977F54-7D2A-43AB-A745-9AC4644200E6}" type="presParOf" srcId="{858DB605-2772-44B6-A8E6-ED0C9800268E}" destId="{8B9E61C0-469A-4930-BACF-8CEFD7C02B75}" srcOrd="1" destOrd="0" presId="urn:microsoft.com/office/officeart/2005/8/layout/hierarchy4"/>
    <dgm:cxn modelId="{223770B4-8F3F-4FB0-B798-65D7F1A7C46D}" type="presParOf" srcId="{858DB605-2772-44B6-A8E6-ED0C9800268E}" destId="{6A175C1C-2997-4DB0-B27A-3C60C6A778AE}" srcOrd="2" destOrd="0" presId="urn:microsoft.com/office/officeart/2005/8/layout/hierarchy4"/>
    <dgm:cxn modelId="{9387DA50-38FC-4FB0-AB00-4006B8114AF1}" type="presParOf" srcId="{6A175C1C-2997-4DB0-B27A-3C60C6A778AE}" destId="{B903ACB5-8689-49BA-ABA7-DCC994EF8ECD}" srcOrd="0" destOrd="0" presId="urn:microsoft.com/office/officeart/2005/8/layout/hierarchy4"/>
    <dgm:cxn modelId="{E7782010-938B-4A62-8955-ECDAE8C6723B}" type="presParOf" srcId="{6A175C1C-2997-4DB0-B27A-3C60C6A778AE}" destId="{BAF59FB7-6F36-4252-9818-4AB44D8A0D4C}" srcOrd="1" destOrd="0" presId="urn:microsoft.com/office/officeart/2005/8/layout/hierarchy4"/>
    <dgm:cxn modelId="{54FC4B6D-EC1B-473F-A0B5-02931CD8881C}" type="presParOf" srcId="{6A175C1C-2997-4DB0-B27A-3C60C6A778AE}" destId="{902F9C00-06C2-4C16-A9C0-DBCAB0C6EAFA}" srcOrd="2" destOrd="0" presId="urn:microsoft.com/office/officeart/2005/8/layout/hierarchy4"/>
    <dgm:cxn modelId="{C1CFAB27-E634-4BD8-858E-79129C963A7B}" type="presParOf" srcId="{902F9C00-06C2-4C16-A9C0-DBCAB0C6EAFA}" destId="{B5BA94E5-6835-46C2-82E5-A753968CA784}" srcOrd="0" destOrd="0" presId="urn:microsoft.com/office/officeart/2005/8/layout/hierarchy4"/>
    <dgm:cxn modelId="{4C0FE8F3-1528-4509-BF4F-CDAEF8D71924}" type="presParOf" srcId="{B5BA94E5-6835-46C2-82E5-A753968CA784}" destId="{6CD4E69B-F79F-4247-B0B8-298602A1C3BC}" srcOrd="0" destOrd="0" presId="urn:microsoft.com/office/officeart/2005/8/layout/hierarchy4"/>
    <dgm:cxn modelId="{8A4A68A1-275B-428B-B354-B2002A63D9B5}" type="presParOf" srcId="{B5BA94E5-6835-46C2-82E5-A753968CA784}" destId="{85C663C2-5689-4824-8EC4-192D237AD1AE}" srcOrd="1" destOrd="0" presId="urn:microsoft.com/office/officeart/2005/8/layout/hierarchy4"/>
    <dgm:cxn modelId="{A9640042-AC43-4D7A-8556-7AC07E25D055}" type="presParOf" srcId="{902F9C00-06C2-4C16-A9C0-DBCAB0C6EAFA}" destId="{6A16BD8F-42D6-4CFF-92EE-CC1EF09B72E9}" srcOrd="1" destOrd="0" presId="urn:microsoft.com/office/officeart/2005/8/layout/hierarchy4"/>
    <dgm:cxn modelId="{6D293B4B-12A6-496E-AD03-50B968E274A6}" type="presParOf" srcId="{902F9C00-06C2-4C16-A9C0-DBCAB0C6EAFA}" destId="{F4383BBA-C766-4D34-927E-8D372C381023}" srcOrd="2" destOrd="0" presId="urn:microsoft.com/office/officeart/2005/8/layout/hierarchy4"/>
    <dgm:cxn modelId="{697A59A4-E490-4FD0-9371-59B21A8B06B0}" type="presParOf" srcId="{F4383BBA-C766-4D34-927E-8D372C381023}" destId="{6E5DC7F9-BE89-4508-9E21-16FAB49EBF3E}" srcOrd="0" destOrd="0" presId="urn:microsoft.com/office/officeart/2005/8/layout/hierarchy4"/>
    <dgm:cxn modelId="{F90958E9-5E1F-4568-A97E-A5D9D724608A}" type="presParOf" srcId="{F4383BBA-C766-4D34-927E-8D372C381023}" destId="{BB94EED6-21E5-46E3-BD12-AFE99596B0A6}" srcOrd="1" destOrd="0" presId="urn:microsoft.com/office/officeart/2005/8/layout/hierarchy4"/>
    <dgm:cxn modelId="{60E1B395-B63D-428A-9A03-C53D830E31F2}" type="presParOf" srcId="{902F9C00-06C2-4C16-A9C0-DBCAB0C6EAFA}" destId="{FBE35099-BC6F-46F1-9F7A-619ED3C1E962}" srcOrd="3" destOrd="0" presId="urn:microsoft.com/office/officeart/2005/8/layout/hierarchy4"/>
    <dgm:cxn modelId="{836F193D-DCA8-46DA-B07F-19B2507A10C3}" type="presParOf" srcId="{902F9C00-06C2-4C16-A9C0-DBCAB0C6EAFA}" destId="{E25D6984-F25B-4B19-B398-67C80F09C00C}" srcOrd="4" destOrd="0" presId="urn:microsoft.com/office/officeart/2005/8/layout/hierarchy4"/>
    <dgm:cxn modelId="{1A184D22-4632-434A-A0E7-A87450641DFC}" type="presParOf" srcId="{E25D6984-F25B-4B19-B398-67C80F09C00C}" destId="{2AB125B3-0DAB-477E-BF4B-E06528543661}" srcOrd="0" destOrd="0" presId="urn:microsoft.com/office/officeart/2005/8/layout/hierarchy4"/>
    <dgm:cxn modelId="{C9D473AD-5D2E-40DF-A4DA-3D8135702E8F}" type="presParOf" srcId="{E25D6984-F25B-4B19-B398-67C80F09C00C}" destId="{DA5BF3B4-3C6A-4E7D-95E1-4FB631CE3B1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FC9E5-AA0F-4F9A-92D9-181DD2CF274F}">
      <dsp:nvSpPr>
        <dsp:cNvPr id="0" name=""/>
        <dsp:cNvSpPr/>
      </dsp:nvSpPr>
      <dsp:spPr>
        <a:xfrm>
          <a:off x="769" y="2313"/>
          <a:ext cx="6703584" cy="1107574"/>
        </a:xfrm>
        <a:prstGeom prst="roundRect">
          <a:avLst>
            <a:gd name="adj" fmla="val 10000"/>
          </a:avLst>
        </a:prstGeom>
        <a:solidFill>
          <a:schemeClr val="accent3">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GB" sz="4800" kern="1200" dirty="0" smtClean="0"/>
            <a:t>Programming model*</a:t>
          </a:r>
          <a:endParaRPr lang="en-GB" sz="4800" kern="1200" dirty="0"/>
        </a:p>
      </dsp:txBody>
      <dsp:txXfrm>
        <a:off x="33209" y="34753"/>
        <a:ext cx="6638704" cy="1042694"/>
      </dsp:txXfrm>
    </dsp:sp>
    <dsp:sp modelId="{13E8BE27-764A-45F5-86BF-08FD5F1F462F}">
      <dsp:nvSpPr>
        <dsp:cNvPr id="0" name=""/>
        <dsp:cNvSpPr/>
      </dsp:nvSpPr>
      <dsp:spPr>
        <a:xfrm>
          <a:off x="769" y="1226677"/>
          <a:ext cx="2627393" cy="1107574"/>
        </a:xfrm>
        <a:prstGeom prst="roundRect">
          <a:avLst>
            <a:gd name="adj" fmla="val 10000"/>
          </a:avLst>
        </a:prstGeom>
        <a:solidFill>
          <a:schemeClr val="accent4">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GB" sz="3900" kern="1200" dirty="0" smtClean="0"/>
            <a:t>Imperative</a:t>
          </a:r>
          <a:endParaRPr lang="en-GB" sz="3900" kern="1200" dirty="0"/>
        </a:p>
      </dsp:txBody>
      <dsp:txXfrm>
        <a:off x="33209" y="1259117"/>
        <a:ext cx="2562513" cy="1042694"/>
      </dsp:txXfrm>
    </dsp:sp>
    <dsp:sp modelId="{DBF29883-E43F-46A9-9756-243490DAC468}">
      <dsp:nvSpPr>
        <dsp:cNvPr id="0" name=""/>
        <dsp:cNvSpPr/>
      </dsp:nvSpPr>
      <dsp:spPr>
        <a:xfrm>
          <a:off x="769" y="2451041"/>
          <a:ext cx="1286676" cy="1107574"/>
        </a:xfrm>
        <a:prstGeom prst="roundRect">
          <a:avLst>
            <a:gd name="adj" fmla="val 10000"/>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Procedural</a:t>
          </a:r>
          <a:endParaRPr lang="en-GB" sz="1900" kern="1200" dirty="0"/>
        </a:p>
      </dsp:txBody>
      <dsp:txXfrm>
        <a:off x="33209" y="2483481"/>
        <a:ext cx="1221796" cy="1042694"/>
      </dsp:txXfrm>
    </dsp:sp>
    <dsp:sp modelId="{1BB7272D-ABEA-4D18-AAC7-CC6131768A38}">
      <dsp:nvSpPr>
        <dsp:cNvPr id="0" name=""/>
        <dsp:cNvSpPr/>
      </dsp:nvSpPr>
      <dsp:spPr>
        <a:xfrm>
          <a:off x="1341486" y="2451041"/>
          <a:ext cx="1286676" cy="1107574"/>
        </a:xfrm>
        <a:prstGeom prst="roundRect">
          <a:avLst>
            <a:gd name="adj" fmla="val 10000"/>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Object Oriented</a:t>
          </a:r>
          <a:endParaRPr lang="en-GB" sz="1900" kern="1200" dirty="0"/>
        </a:p>
      </dsp:txBody>
      <dsp:txXfrm>
        <a:off x="1373926" y="2483481"/>
        <a:ext cx="1221796" cy="1042694"/>
      </dsp:txXfrm>
    </dsp:sp>
    <dsp:sp modelId="{B903ACB5-8689-49BA-ABA7-DCC994EF8ECD}">
      <dsp:nvSpPr>
        <dsp:cNvPr id="0" name=""/>
        <dsp:cNvSpPr/>
      </dsp:nvSpPr>
      <dsp:spPr>
        <a:xfrm>
          <a:off x="2736243" y="1226677"/>
          <a:ext cx="3968110" cy="11075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GB" sz="3900" kern="1200" dirty="0" smtClean="0"/>
            <a:t>Declarative</a:t>
          </a:r>
          <a:endParaRPr lang="en-GB" sz="3900" kern="1200" dirty="0"/>
        </a:p>
      </dsp:txBody>
      <dsp:txXfrm>
        <a:off x="2768683" y="1259117"/>
        <a:ext cx="3903230" cy="1042694"/>
      </dsp:txXfrm>
    </dsp:sp>
    <dsp:sp modelId="{6CD4E69B-F79F-4247-B0B8-298602A1C3BC}">
      <dsp:nvSpPr>
        <dsp:cNvPr id="0" name=""/>
        <dsp:cNvSpPr/>
      </dsp:nvSpPr>
      <dsp:spPr>
        <a:xfrm>
          <a:off x="2736243" y="2451041"/>
          <a:ext cx="1286676" cy="1107574"/>
        </a:xfrm>
        <a:prstGeom prst="roundRect">
          <a:avLst>
            <a:gd name="adj" fmla="val 10000"/>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Logic</a:t>
          </a:r>
          <a:endParaRPr lang="en-GB" sz="1900" kern="1200" dirty="0"/>
        </a:p>
      </dsp:txBody>
      <dsp:txXfrm>
        <a:off x="2768683" y="2483481"/>
        <a:ext cx="1221796" cy="1042694"/>
      </dsp:txXfrm>
    </dsp:sp>
    <dsp:sp modelId="{6E5DC7F9-BE89-4508-9E21-16FAB49EBF3E}">
      <dsp:nvSpPr>
        <dsp:cNvPr id="0" name=""/>
        <dsp:cNvSpPr/>
      </dsp:nvSpPr>
      <dsp:spPr>
        <a:xfrm>
          <a:off x="4076960" y="2451041"/>
          <a:ext cx="1286676" cy="1107574"/>
        </a:xfrm>
        <a:prstGeom prst="roundRect">
          <a:avLst>
            <a:gd name="adj" fmla="val 10000"/>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DSL</a:t>
          </a:r>
          <a:endParaRPr lang="en-GB" sz="1900" kern="1200" dirty="0"/>
        </a:p>
      </dsp:txBody>
      <dsp:txXfrm>
        <a:off x="4109400" y="2483481"/>
        <a:ext cx="1221796" cy="1042694"/>
      </dsp:txXfrm>
    </dsp:sp>
    <dsp:sp modelId="{2AB125B3-0DAB-477E-BF4B-E06528543661}">
      <dsp:nvSpPr>
        <dsp:cNvPr id="0" name=""/>
        <dsp:cNvSpPr/>
      </dsp:nvSpPr>
      <dsp:spPr>
        <a:xfrm>
          <a:off x="5417677" y="2451041"/>
          <a:ext cx="1286676" cy="1107574"/>
        </a:xfrm>
        <a:prstGeom prst="roundRect">
          <a:avLst>
            <a:gd name="adj" fmla="val 10000"/>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Functional</a:t>
          </a:r>
          <a:endParaRPr lang="en-GB" sz="1900" kern="1200" dirty="0"/>
        </a:p>
      </dsp:txBody>
      <dsp:txXfrm>
        <a:off x="5450117" y="2483481"/>
        <a:ext cx="1221796" cy="10426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DB3509C9-7F8F-4C70-B7D1-C3E8D6850BC7}" type="datetimeFigureOut">
              <a:rPr lang="en-GB" smtClean="0"/>
              <a:t>20/11/2019</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66EC85B6-C5A0-4342-ABB4-E90B5AF3E286}" type="slidenum">
              <a:rPr lang="en-GB" smtClean="0"/>
              <a:t>‹#›</a:t>
            </a:fld>
            <a:endParaRPr lang="en-GB"/>
          </a:p>
        </p:txBody>
      </p:sp>
    </p:spTree>
    <p:extLst>
      <p:ext uri="{BB962C8B-B14F-4D97-AF65-F5344CB8AC3E}">
        <p14:creationId xmlns:p14="http://schemas.microsoft.com/office/powerpoint/2010/main" val="2827794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B872D10-90B8-3041-A08B-8A1CA9BB866A}" type="datetimeFigureOut">
              <a:rPr lang="en-US" smtClean="0"/>
              <a:t>11/20/2019</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4D74C434-BFAA-214E-847E-B5A15F8EFCC9}" type="slidenum">
              <a:rPr lang="en-US" smtClean="0"/>
              <a:t>‹#›</a:t>
            </a:fld>
            <a:endParaRPr lang="en-US"/>
          </a:p>
        </p:txBody>
      </p:sp>
    </p:spTree>
    <p:extLst>
      <p:ext uri="{BB962C8B-B14F-4D97-AF65-F5344CB8AC3E}">
        <p14:creationId xmlns:p14="http://schemas.microsoft.com/office/powerpoint/2010/main" val="141088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4C434-BFAA-214E-847E-B5A15F8EFCC9}" type="slidenum">
              <a:rPr lang="en-US" smtClean="0"/>
              <a:t>1</a:t>
            </a:fld>
            <a:endParaRPr lang="en-US"/>
          </a:p>
        </p:txBody>
      </p:sp>
    </p:spTree>
    <p:extLst>
      <p:ext uri="{BB962C8B-B14F-4D97-AF65-F5344CB8AC3E}">
        <p14:creationId xmlns:p14="http://schemas.microsoft.com/office/powerpoint/2010/main" val="243697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D74C434-BFAA-214E-847E-B5A15F8EFCC9}" type="slidenum">
              <a:rPr lang="en-US" smtClean="0"/>
              <a:t>2</a:t>
            </a:fld>
            <a:endParaRPr lang="en-US"/>
          </a:p>
        </p:txBody>
      </p:sp>
    </p:spTree>
    <p:extLst>
      <p:ext uri="{BB962C8B-B14F-4D97-AF65-F5344CB8AC3E}">
        <p14:creationId xmlns:p14="http://schemas.microsoft.com/office/powerpoint/2010/main" val="1452435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D74C434-BFAA-214E-847E-B5A15F8EFCC9}" type="slidenum">
              <a:rPr lang="en-US" smtClean="0"/>
              <a:t>31</a:t>
            </a:fld>
            <a:endParaRPr lang="en-US"/>
          </a:p>
        </p:txBody>
      </p:sp>
    </p:spTree>
    <p:extLst>
      <p:ext uri="{BB962C8B-B14F-4D97-AF65-F5344CB8AC3E}">
        <p14:creationId xmlns:p14="http://schemas.microsoft.com/office/powerpoint/2010/main" val="2846810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D74C434-BFAA-214E-847E-B5A15F8EFCC9}" type="slidenum">
              <a:rPr lang="en-US" smtClean="0"/>
              <a:pPr/>
              <a:t>38</a:t>
            </a:fld>
            <a:endParaRPr lang="en-US"/>
          </a:p>
        </p:txBody>
      </p:sp>
    </p:spTree>
    <p:extLst>
      <p:ext uri="{BB962C8B-B14F-4D97-AF65-F5344CB8AC3E}">
        <p14:creationId xmlns:p14="http://schemas.microsoft.com/office/powerpoint/2010/main" val="372672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D74C434-BFAA-214E-847E-B5A15F8EFCC9}" type="slidenum">
              <a:rPr lang="en-US" smtClean="0"/>
              <a:t>40</a:t>
            </a:fld>
            <a:endParaRPr lang="en-US"/>
          </a:p>
        </p:txBody>
      </p:sp>
    </p:spTree>
    <p:extLst>
      <p:ext uri="{BB962C8B-B14F-4D97-AF65-F5344CB8AC3E}">
        <p14:creationId xmlns:p14="http://schemas.microsoft.com/office/powerpoint/2010/main" val="1426951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2800" spc="-50" baseline="0">
                <a:solidFill>
                  <a:srgbClr val="0070C0"/>
                </a:solidFill>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3A3153A-979F-2D43-8378-7C6948125513}" type="datetime1">
              <a:rPr lang="en-GB" smtClean="0"/>
              <a:t>20/11/2019</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Unit 1: programming paradigms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descr="iStock_000002557820XSmall"/>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8989" y="847843"/>
            <a:ext cx="2643736" cy="22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GCU Logo"/>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280" y="758952"/>
            <a:ext cx="13811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6284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292DFD8-CF3E-5946-8784-68D91E26656E}" type="datetime1">
              <a:rPr lang="en-GB" smtClean="0"/>
              <a:t>20/11/2019</a:t>
            </a:fld>
            <a:endParaRPr lang="en-US" dirty="0"/>
          </a:p>
        </p:txBody>
      </p:sp>
      <p:sp>
        <p:nvSpPr>
          <p:cNvPr id="5" name="Footer Placeholder 4"/>
          <p:cNvSpPr>
            <a:spLocks noGrp="1"/>
          </p:cNvSpPr>
          <p:nvPr>
            <p:ph type="ftr" sz="quarter" idx="11"/>
          </p:nvPr>
        </p:nvSpPr>
        <p:spPr/>
        <p:txBody>
          <a:bodyPr/>
          <a:lstStyle/>
          <a:p>
            <a:r>
              <a:rPr lang="en-US" smtClean="0"/>
              <a:t>Unit 1: programming paradigms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0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539FB86-8D12-FD41-AFF8-02F376746584}" type="datetime1">
              <a:rPr lang="en-GB" smtClean="0"/>
              <a:t>20/11/2019</a:t>
            </a:fld>
            <a:endParaRPr lang="en-US" dirty="0"/>
          </a:p>
        </p:txBody>
      </p:sp>
      <p:sp>
        <p:nvSpPr>
          <p:cNvPr id="5" name="Footer Placeholder 4"/>
          <p:cNvSpPr>
            <a:spLocks noGrp="1"/>
          </p:cNvSpPr>
          <p:nvPr>
            <p:ph type="ftr" sz="quarter" idx="11"/>
          </p:nvPr>
        </p:nvSpPr>
        <p:spPr/>
        <p:txBody>
          <a:bodyPr/>
          <a:lstStyle/>
          <a:p>
            <a:r>
              <a:rPr lang="en-US" smtClean="0"/>
              <a:t>Unit 1: programming paradigms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24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60BD9F7-68EA-4F43-99D5-F7DCED1D040B}" type="datetime1">
              <a:rPr lang="en-GB" smtClean="0"/>
              <a:t>20/11/2019</a:t>
            </a:fld>
            <a:endParaRPr lang="en-US" dirty="0"/>
          </a:p>
        </p:txBody>
      </p:sp>
      <p:sp>
        <p:nvSpPr>
          <p:cNvPr id="5" name="Footer Placeholder 4"/>
          <p:cNvSpPr>
            <a:spLocks noGrp="1"/>
          </p:cNvSpPr>
          <p:nvPr>
            <p:ph type="ftr" sz="quarter" idx="11"/>
          </p:nvPr>
        </p:nvSpPr>
        <p:spPr/>
        <p:txBody>
          <a:bodyPr/>
          <a:lstStyle/>
          <a:p>
            <a:r>
              <a:rPr lang="en-US" smtClean="0"/>
              <a:t>Unit 1: programming paradigms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pic>
        <p:nvPicPr>
          <p:cNvPr id="7" name="Picture 6" descr="GCU Logo"/>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102" y="5557965"/>
            <a:ext cx="968178" cy="55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24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835EB81A-63E8-0643-903F-18AC9B6869DD}" type="datetime1">
              <a:rPr lang="en-GB" smtClean="0"/>
              <a:t>20/11/2019</a:t>
            </a:fld>
            <a:endParaRPr lang="en-US" dirty="0"/>
          </a:p>
        </p:txBody>
      </p:sp>
      <p:sp>
        <p:nvSpPr>
          <p:cNvPr id="5" name="Footer Placeholder 4"/>
          <p:cNvSpPr>
            <a:spLocks noGrp="1"/>
          </p:cNvSpPr>
          <p:nvPr>
            <p:ph type="ftr" sz="quarter" idx="11"/>
          </p:nvPr>
        </p:nvSpPr>
        <p:spPr/>
        <p:txBody>
          <a:bodyPr/>
          <a:lstStyle/>
          <a:p>
            <a:r>
              <a:rPr lang="en-US" smtClean="0"/>
              <a:t>Unit 1: programming paradigms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5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481B7645-8B55-4C4B-BB37-0845157BB0D9}" type="datetime1">
              <a:rPr lang="en-GB" smtClean="0"/>
              <a:t>20/11/2019</a:t>
            </a:fld>
            <a:endParaRPr lang="en-US" dirty="0"/>
          </a:p>
        </p:txBody>
      </p:sp>
      <p:sp>
        <p:nvSpPr>
          <p:cNvPr id="6" name="Footer Placeholder 5"/>
          <p:cNvSpPr>
            <a:spLocks noGrp="1"/>
          </p:cNvSpPr>
          <p:nvPr>
            <p:ph type="ftr" sz="quarter" idx="11"/>
          </p:nvPr>
        </p:nvSpPr>
        <p:spPr/>
        <p:txBody>
          <a:bodyPr/>
          <a:lstStyle/>
          <a:p>
            <a:r>
              <a:rPr lang="en-US" smtClean="0"/>
              <a:t>Unit 1: programming paradigms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24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BEBBE94C-5179-3845-A634-8F52AB729A62}" type="datetime1">
              <a:rPr lang="en-GB" smtClean="0"/>
              <a:t>20/11/2019</a:t>
            </a:fld>
            <a:endParaRPr lang="en-US" dirty="0"/>
          </a:p>
        </p:txBody>
      </p:sp>
      <p:sp>
        <p:nvSpPr>
          <p:cNvPr id="8" name="Footer Placeholder 7"/>
          <p:cNvSpPr>
            <a:spLocks noGrp="1"/>
          </p:cNvSpPr>
          <p:nvPr>
            <p:ph type="ftr" sz="quarter" idx="11"/>
          </p:nvPr>
        </p:nvSpPr>
        <p:spPr/>
        <p:txBody>
          <a:bodyPr/>
          <a:lstStyle/>
          <a:p>
            <a:r>
              <a:rPr lang="en-US" smtClean="0"/>
              <a:t>Unit 1: programming paradigms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535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EA4A195-0D87-9B48-A75A-B9DBA7C5D92A}" type="datetime1">
              <a:rPr lang="en-GB" smtClean="0"/>
              <a:t>20/11/2019</a:t>
            </a:fld>
            <a:endParaRPr lang="en-US" dirty="0"/>
          </a:p>
        </p:txBody>
      </p:sp>
      <p:sp>
        <p:nvSpPr>
          <p:cNvPr id="4" name="Footer Placeholder 3"/>
          <p:cNvSpPr>
            <a:spLocks noGrp="1"/>
          </p:cNvSpPr>
          <p:nvPr>
            <p:ph type="ftr" sz="quarter" idx="11"/>
          </p:nvPr>
        </p:nvSpPr>
        <p:spPr/>
        <p:txBody>
          <a:bodyPr/>
          <a:lstStyle/>
          <a:p>
            <a:r>
              <a:rPr lang="en-US" smtClean="0"/>
              <a:t>Unit 1: programming paradigms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441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8D170AFF-8FDF-5D4C-94E5-DE650DA564E4}" type="datetime1">
              <a:rPr lang="en-GB" smtClean="0"/>
              <a:t>20/11/2019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Unit 1: programming paradigms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60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9059663-E00F-F141-8A8A-D173C4FBF1FE}" type="datetime1">
              <a:rPr lang="en-GB" smtClean="0"/>
              <a:t>20/11/2019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Unit 1: programming paradigms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01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20066D4-8223-CA42-B7FD-003D429A9FC2}" type="datetime1">
              <a:rPr lang="en-GB" smtClean="0"/>
              <a:t>20/11/2019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022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1097280" y="1556951"/>
            <a:ext cx="10058400" cy="4559643"/>
          </a:xfrm>
          <a:prstGeom prst="rect">
            <a:avLst/>
          </a:prstGeom>
        </p:spPr>
        <p:txBody>
          <a:bodyPr vert="horz" lIns="0" tIns="45720" rIns="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Unit 1: programming paradigms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userDrawn="1"/>
        </p:nvCxnSpPr>
        <p:spPr>
          <a:xfrm>
            <a:off x="1097280" y="1359686"/>
            <a:ext cx="1109156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iStock_000002557820XSmall"/>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14611" y="129024"/>
            <a:ext cx="1547495" cy="1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2193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3200" kern="1200" spc="-50" baseline="0">
          <a:solidFill>
            <a:srgbClr val="0070C0"/>
          </a:solidFill>
          <a:latin typeface="Lucida Sans" charset="0"/>
          <a:ea typeface="Lucida Sans" charset="0"/>
          <a:cs typeface="Lucida Sans"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 Id="rId11" Type="http://schemas.openxmlformats.org/officeDocument/2006/relationships/image" Target="../../word/media/image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hyperlink" Target="http://www.oracle.com/technetwork/articles/java/ma14-java-se-8-streams-2177646.html" TargetMode="External"/><Relationship Id="rId2" Type="http://schemas.openxmlformats.org/officeDocument/2006/relationships/hyperlink" Target="http://palmstroem.blogspot.co.uk/2012/05/lambda-calculus-for-absolute-dummi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Programming</a:t>
            </a:r>
            <a:endParaRPr lang="en-US" dirty="0"/>
          </a:p>
        </p:txBody>
      </p:sp>
      <p:sp>
        <p:nvSpPr>
          <p:cNvPr id="3" name="Subtitle 2"/>
          <p:cNvSpPr>
            <a:spLocks noGrp="1"/>
          </p:cNvSpPr>
          <p:nvPr>
            <p:ph type="subTitle" idx="1"/>
          </p:nvPr>
        </p:nvSpPr>
        <p:spPr/>
        <p:txBody>
          <a:bodyPr/>
          <a:lstStyle/>
          <a:p>
            <a:r>
              <a:rPr lang="en-US" smtClean="0"/>
              <a:t>Unit 1: Programming Paradigms</a:t>
            </a:r>
            <a:endParaRPr lang="en-US"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008800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Popularity of programming models</a:t>
            </a:r>
            <a:endParaRPr lang="en-GB" dirty="0"/>
          </a:p>
        </p:txBody>
      </p:sp>
      <p:sp>
        <p:nvSpPr>
          <p:cNvPr id="3" name="Content Placeholder 2"/>
          <p:cNvSpPr>
            <a:spLocks noGrp="1"/>
          </p:cNvSpPr>
          <p:nvPr>
            <p:ph idx="1"/>
          </p:nvPr>
        </p:nvSpPr>
        <p:spPr/>
        <p:txBody>
          <a:bodyPr>
            <a:normAutofit/>
          </a:bodyPr>
          <a:lstStyle/>
          <a:p>
            <a:r>
              <a:rPr lang="en-GB" dirty="0" smtClean="0"/>
              <a:t>None of the key models listed here are new by any means</a:t>
            </a:r>
          </a:p>
          <a:p>
            <a:r>
              <a:rPr lang="en-GB" dirty="0" smtClean="0"/>
              <a:t>Functional languages have existed since the 1950s, object-oriented since the 1970s</a:t>
            </a:r>
          </a:p>
          <a:p>
            <a:r>
              <a:rPr lang="en-GB" dirty="0" smtClean="0"/>
              <a:t>Popularity of each has risen and/or fallen, depending on what types of applications programmers have typically been creating </a:t>
            </a:r>
          </a:p>
          <a:p>
            <a:r>
              <a:rPr lang="en-GB" dirty="0"/>
              <a:t>Object-oriented </a:t>
            </a:r>
            <a:r>
              <a:rPr lang="en-GB" dirty="0" smtClean="0"/>
              <a:t>emerged as </a:t>
            </a:r>
            <a:r>
              <a:rPr lang="en-GB" dirty="0"/>
              <a:t>the dominant programming methodology </a:t>
            </a:r>
            <a:r>
              <a:rPr lang="en-GB" dirty="0" smtClean="0"/>
              <a:t>from the mid </a:t>
            </a:r>
            <a:r>
              <a:rPr lang="en-GB" dirty="0"/>
              <a:t>1990s when programming languages supporting the </a:t>
            </a:r>
            <a:r>
              <a:rPr lang="en-GB" dirty="0" smtClean="0"/>
              <a:t>model became </a:t>
            </a:r>
            <a:r>
              <a:rPr lang="en-GB" dirty="0"/>
              <a:t>widely </a:t>
            </a:r>
            <a:r>
              <a:rPr lang="en-GB" dirty="0" smtClean="0"/>
              <a:t>available</a:t>
            </a:r>
          </a:p>
          <a:p>
            <a:r>
              <a:rPr lang="en-GB" dirty="0" smtClean="0"/>
              <a:t>Functional programming has become increasingly popular recently, due to its suitability for applications in concurrent and parallel programming and in finance and data science applications, the availability of powerful and flexible new languages (such as Scala) and increasing support for functional approaches in mainstream languages</a:t>
            </a:r>
          </a:p>
          <a:p>
            <a:r>
              <a:rPr lang="en-GB" dirty="0" smtClean="0"/>
              <a:t>We will look in more detail at examples of languages which support the models described here, focussing on functional in particular</a:t>
            </a:r>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40010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von Neumann Architecture</a:t>
            </a:r>
            <a:endParaRPr lang="en-GB"/>
          </a:p>
        </p:txBody>
      </p:sp>
      <p:sp>
        <p:nvSpPr>
          <p:cNvPr id="3" name="Content Placeholder 2"/>
          <p:cNvSpPr>
            <a:spLocks noGrp="1"/>
          </p:cNvSpPr>
          <p:nvPr>
            <p:ph idx="1"/>
          </p:nvPr>
        </p:nvSpPr>
        <p:spPr>
          <a:xfrm>
            <a:off x="1097279" y="1556951"/>
            <a:ext cx="7179945" cy="4559643"/>
          </a:xfrm>
        </p:spPr>
        <p:txBody>
          <a:bodyPr>
            <a:normAutofit fontScale="92500" lnSpcReduction="20000"/>
          </a:bodyPr>
          <a:lstStyle/>
          <a:p>
            <a:r>
              <a:rPr lang="en-US"/>
              <a:t>The von Neumann architecture is the basis for digital </a:t>
            </a:r>
            <a:r>
              <a:rPr lang="en-US" smtClean="0"/>
              <a:t>computers</a:t>
            </a:r>
          </a:p>
          <a:p>
            <a:r>
              <a:rPr lang="en-US" smtClean="0"/>
              <a:t>Described </a:t>
            </a:r>
            <a:r>
              <a:rPr lang="en-US"/>
              <a:t>in a report on the EDVAC (Electronic Discrete Variable Automatic Computer) in 1945 and identifies the common components of modern computers:</a:t>
            </a:r>
            <a:endParaRPr lang="en-GB"/>
          </a:p>
          <a:p>
            <a:pPr lvl="1"/>
            <a:r>
              <a:rPr lang="en-US"/>
              <a:t>a processing unit with an </a:t>
            </a:r>
            <a:r>
              <a:rPr lang="en-US" smtClean="0"/>
              <a:t>arithmetic </a:t>
            </a:r>
            <a:r>
              <a:rPr lang="en-US"/>
              <a:t>logic unit and registers</a:t>
            </a:r>
            <a:endParaRPr lang="en-GB"/>
          </a:p>
          <a:p>
            <a:pPr lvl="1"/>
            <a:r>
              <a:rPr lang="en-US"/>
              <a:t>a control unit</a:t>
            </a:r>
            <a:endParaRPr lang="en-GB"/>
          </a:p>
          <a:p>
            <a:pPr lvl="1"/>
            <a:r>
              <a:rPr lang="en-US"/>
              <a:t>memory storing data and instructions</a:t>
            </a:r>
            <a:endParaRPr lang="en-GB"/>
          </a:p>
          <a:p>
            <a:pPr lvl="1"/>
            <a:r>
              <a:rPr lang="en-US"/>
              <a:t>secondary storage (external)</a:t>
            </a:r>
            <a:endParaRPr lang="en-GB"/>
          </a:p>
          <a:p>
            <a:pPr lvl="1"/>
            <a:r>
              <a:rPr lang="en-US"/>
              <a:t>IO facilities</a:t>
            </a:r>
            <a:endParaRPr lang="en-GB"/>
          </a:p>
          <a:p>
            <a:r>
              <a:rPr lang="en-US" smtClean="0"/>
              <a:t>List </a:t>
            </a:r>
            <a:r>
              <a:rPr lang="en-US"/>
              <a:t>of instructions which record and amend the values of variables (data) in memory as the statements are executed essentially in a </a:t>
            </a:r>
            <a:r>
              <a:rPr lang="en-US" smtClean="0"/>
              <a:t>sequence</a:t>
            </a:r>
          </a:p>
          <a:p>
            <a:r>
              <a:rPr lang="en-US" smtClean="0"/>
              <a:t>State </a:t>
            </a:r>
            <a:r>
              <a:rPr lang="en-US"/>
              <a:t>of the program i.e. the data values, moves from an initial state through changes to a final state which represents the required </a:t>
            </a:r>
            <a:r>
              <a:rPr lang="en-US" smtClean="0"/>
              <a:t>result</a:t>
            </a:r>
            <a:endParaRPr lang="en-GB"/>
          </a:p>
          <a:p>
            <a:r>
              <a:rPr lang="en-US" smtClean="0"/>
              <a:t>Basis </a:t>
            </a:r>
            <a:r>
              <a:rPr lang="en-US"/>
              <a:t>of the imperative approach to solving problems:</a:t>
            </a:r>
            <a:endParaRPr lang="en-GB"/>
          </a:p>
          <a:p>
            <a:pPr lvl="1"/>
            <a:r>
              <a:rPr lang="en-US" b="1" smtClean="0"/>
              <a:t>‘</a:t>
            </a:r>
            <a:r>
              <a:rPr lang="en-US" b="1"/>
              <a:t>First do this and next do that’</a:t>
            </a:r>
            <a:endParaRPr lang="en-GB"/>
          </a:p>
          <a:p>
            <a:pPr marL="0" indent="0">
              <a:buNone/>
            </a:pPr>
            <a:endParaRPr lang="en-GB"/>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11</a:t>
            </a:fld>
            <a:endParaRPr lang="en-US" dirty="0"/>
          </a:p>
        </p:txBody>
      </p:sp>
      <p:pic>
        <p:nvPicPr>
          <p:cNvPr id="6" name="Graphic 2"/>
          <p:cNvPicPr/>
          <p:nvPr/>
        </p:nvPicPr>
        <p:blipFill>
          <a:blip r:embed="rId2" cstate="print">
            <a:extLst>
              <a:ext uri="{28A0092B-C50C-407E-A947-70E740481C1C}">
                <a14:useLocalDpi xmlns:a14="http://schemas.microsoft.com/office/drawing/2010/main" val="0"/>
              </a:ext>
              <a:ext uri="{96DAC541-7B7A-43D3-8B79-37D633B846F1}">
                <asvg:svgBlip xmlns:lc="http://schemas.openxmlformats.org/drawingml/2006/lockedCanvas" xmln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aink="http://schemas.microsoft.com/office/drawing/2016/ink" xmlns:am3d="http://schemas.microsoft.com/office/drawing/2017/model3d" xmlns:o="urn:schemas-microsoft-com:office:office" xmlns:v="urn:schemas-microsoft-com:vml" xmlns:w10="urn:schemas-microsoft-com:office:word" xmlns:w="http://schemas.openxmlformats.org/wordprocessingml/2006/main" xmlns:w15="http://schemas.microsoft.com/office/word/2012/wordml" xmlns:w16cid="http://schemas.microsoft.com/office/word/2016/wordml/cid" xmlns:w16se="http://schemas.microsoft.com/office/word/2015/wordml/symex" xmlns:asvg="http://schemas.microsoft.com/office/drawing/2016/SVG/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r:embed="rId11"/>
              </a:ext>
            </a:extLst>
          </a:blip>
          <a:stretch>
            <a:fillRect/>
          </a:stretch>
        </p:blipFill>
        <p:spPr>
          <a:xfrm>
            <a:off x="7829550" y="1556951"/>
            <a:ext cx="3964216" cy="2500699"/>
          </a:xfrm>
          <a:prstGeom prst="rect">
            <a:avLst/>
          </a:prstGeom>
        </p:spPr>
      </p:pic>
    </p:spTree>
    <p:extLst>
      <p:ext uri="{BB962C8B-B14F-4D97-AF65-F5344CB8AC3E}">
        <p14:creationId xmlns:p14="http://schemas.microsoft.com/office/powerpoint/2010/main" val="384362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circle(in)">
                                      <p:cBhvr>
                                        <p:cTn id="41" dur="20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Imperative Approach (Procedural)</a:t>
            </a:r>
            <a:endParaRPr lang="en-GB"/>
          </a:p>
        </p:txBody>
      </p:sp>
      <p:sp>
        <p:nvSpPr>
          <p:cNvPr id="3" name="Content Placeholder 2"/>
          <p:cNvSpPr>
            <a:spLocks noGrp="1"/>
          </p:cNvSpPr>
          <p:nvPr>
            <p:ph idx="1"/>
          </p:nvPr>
        </p:nvSpPr>
        <p:spPr>
          <a:xfrm>
            <a:off x="1097280" y="1556951"/>
            <a:ext cx="10675620" cy="4559643"/>
          </a:xfrm>
        </p:spPr>
        <p:txBody>
          <a:bodyPr>
            <a:noAutofit/>
          </a:bodyPr>
          <a:lstStyle/>
          <a:p>
            <a:r>
              <a:rPr lang="en-GB" sz="2400" smtClean="0"/>
              <a:t>Programming Concepts</a:t>
            </a:r>
          </a:p>
          <a:p>
            <a:pPr lvl="1"/>
            <a:r>
              <a:rPr lang="en-GB" sz="2000" smtClean="0"/>
              <a:t>Variables and types</a:t>
            </a:r>
          </a:p>
          <a:p>
            <a:pPr lvl="1"/>
            <a:r>
              <a:rPr lang="en-GB" sz="2000" smtClean="0"/>
              <a:t>Statements</a:t>
            </a:r>
          </a:p>
          <a:p>
            <a:pPr lvl="2"/>
            <a:r>
              <a:rPr lang="en-GB" sz="1600" smtClean="0"/>
              <a:t>Assignment, I/O, expressions</a:t>
            </a:r>
          </a:p>
          <a:p>
            <a:r>
              <a:rPr lang="en-GB" sz="2400" smtClean="0"/>
              <a:t>Structured Programming</a:t>
            </a:r>
          </a:p>
          <a:p>
            <a:pPr lvl="1"/>
            <a:r>
              <a:rPr lang="en-GB" sz="2000" smtClean="0"/>
              <a:t>Spaghetti code problem</a:t>
            </a:r>
          </a:p>
          <a:p>
            <a:pPr lvl="2"/>
            <a:r>
              <a:rPr lang="en-US" sz="1600" b="1"/>
              <a:t>‘Go To Statement Considered Harmful</a:t>
            </a:r>
            <a:r>
              <a:rPr lang="en-US" sz="1600" b="1" smtClean="0"/>
              <a:t>’ </a:t>
            </a:r>
            <a:r>
              <a:rPr lang="en-US" sz="1600" smtClean="0"/>
              <a:t>(Edsger Dijkstra, 1968)</a:t>
            </a:r>
          </a:p>
          <a:p>
            <a:pPr lvl="1"/>
            <a:r>
              <a:rPr lang="en-US" sz="2000" smtClean="0"/>
              <a:t>Stepwise Refinement (Niklaus Wirth)</a:t>
            </a:r>
          </a:p>
          <a:p>
            <a:pPr lvl="2"/>
            <a:r>
              <a:rPr lang="en-US" sz="1600" smtClean="0"/>
              <a:t>start with </a:t>
            </a:r>
            <a:r>
              <a:rPr lang="en-US" sz="1600"/>
              <a:t>an overall description of the solution and, at each stage, </a:t>
            </a:r>
            <a:r>
              <a:rPr lang="en-US" sz="1600" smtClean="0"/>
              <a:t>refine </a:t>
            </a:r>
            <a:r>
              <a:rPr lang="en-US" sz="1600"/>
              <a:t>the solution as a more detailed sequence of statements, a choice of alternative paths, and, a block of statements to be repeated</a:t>
            </a:r>
            <a:endParaRPr lang="en-US" sz="1600" smtClean="0"/>
          </a:p>
          <a:p>
            <a:pPr lvl="1"/>
            <a:r>
              <a:rPr lang="en-US" sz="2000" smtClean="0"/>
              <a:t>Any </a:t>
            </a:r>
            <a:r>
              <a:rPr lang="en-US" sz="2000"/>
              <a:t>problem with a logical solution only </a:t>
            </a:r>
            <a:r>
              <a:rPr lang="en-US" sz="2000" smtClean="0"/>
              <a:t>requires </a:t>
            </a:r>
            <a:r>
              <a:rPr lang="en-US" sz="2000"/>
              <a:t>three ideas for organizing the </a:t>
            </a:r>
            <a:r>
              <a:rPr lang="en-US" sz="2000" smtClean="0"/>
              <a:t>solution:</a:t>
            </a:r>
          </a:p>
          <a:p>
            <a:pPr lvl="2"/>
            <a:r>
              <a:rPr lang="en-US" sz="1600" smtClean="0"/>
              <a:t>sequence</a:t>
            </a:r>
            <a:r>
              <a:rPr lang="en-US" sz="1600"/>
              <a:t>; selection, and, iteration</a:t>
            </a:r>
            <a:endParaRPr lang="en-GB" sz="160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26146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Imperative Approach (Procedural</a:t>
            </a:r>
            <a:r>
              <a:rPr lang="en-GB" smtClean="0"/>
              <a:t>) (cont.)</a:t>
            </a:r>
            <a:endParaRPr lang="en-GB"/>
          </a:p>
        </p:txBody>
      </p:sp>
      <p:sp>
        <p:nvSpPr>
          <p:cNvPr id="3" name="Content Placeholder 2"/>
          <p:cNvSpPr>
            <a:spLocks noGrp="1"/>
          </p:cNvSpPr>
          <p:nvPr>
            <p:ph idx="1"/>
          </p:nvPr>
        </p:nvSpPr>
        <p:spPr>
          <a:xfrm>
            <a:off x="1097280" y="1556951"/>
            <a:ext cx="10847070" cy="4559643"/>
          </a:xfrm>
        </p:spPr>
        <p:txBody>
          <a:bodyPr>
            <a:normAutofit fontScale="92500" lnSpcReduction="10000"/>
          </a:bodyPr>
          <a:lstStyle/>
          <a:p>
            <a:r>
              <a:rPr lang="en-US" smtClean="0"/>
              <a:t>A </a:t>
            </a:r>
            <a:r>
              <a:rPr lang="en-US"/>
              <a:t>single High Level Language statement is essentially an abstraction of multiple machine code </a:t>
            </a:r>
            <a:r>
              <a:rPr lang="en-US" smtClean="0"/>
              <a:t>instructions</a:t>
            </a:r>
          </a:p>
          <a:p>
            <a:r>
              <a:rPr lang="en-US" smtClean="0"/>
              <a:t>A facility </a:t>
            </a:r>
            <a:r>
              <a:rPr lang="en-US"/>
              <a:t>to group statements under a single name and use the name as a statement call/execute that group of statements when they were required was </a:t>
            </a:r>
            <a:r>
              <a:rPr lang="en-US" smtClean="0"/>
              <a:t>desirable</a:t>
            </a:r>
          </a:p>
          <a:p>
            <a:pPr lvl="1"/>
            <a:r>
              <a:rPr lang="en-US" smtClean="0"/>
              <a:t>concept </a:t>
            </a:r>
            <a:r>
              <a:rPr lang="en-US"/>
              <a:t>of a procedure (routine, function) </a:t>
            </a:r>
            <a:r>
              <a:rPr lang="en-US" smtClean="0"/>
              <a:t>allows </a:t>
            </a:r>
            <a:r>
              <a:rPr lang="en-US"/>
              <a:t>software to be designed as separate </a:t>
            </a:r>
            <a:r>
              <a:rPr lang="en-US" smtClean="0"/>
              <a:t>units</a:t>
            </a:r>
            <a:endParaRPr lang="en-GB"/>
          </a:p>
          <a:p>
            <a:r>
              <a:rPr lang="en-GB" smtClean="0"/>
              <a:t>Focus </a:t>
            </a:r>
            <a:r>
              <a:rPr lang="en-GB"/>
              <a:t>of procedural </a:t>
            </a:r>
            <a:r>
              <a:rPr lang="en-GB" smtClean="0"/>
              <a:t>approach is </a:t>
            </a:r>
            <a:r>
              <a:rPr lang="en-GB"/>
              <a:t>to break down a programming task into a collection of variables, data structures, and </a:t>
            </a:r>
            <a:r>
              <a:rPr lang="en-GB" smtClean="0"/>
              <a:t>subroutines</a:t>
            </a:r>
          </a:p>
          <a:p>
            <a:r>
              <a:rPr lang="en-GB" smtClean="0"/>
              <a:t>Relies </a:t>
            </a:r>
            <a:r>
              <a:rPr lang="en-GB"/>
              <a:t>on </a:t>
            </a:r>
            <a:r>
              <a:rPr lang="en-GB" smtClean="0"/>
              <a:t>procedures </a:t>
            </a:r>
            <a:r>
              <a:rPr lang="en-GB"/>
              <a:t>that operate on data, behaviour, </a:t>
            </a:r>
            <a:r>
              <a:rPr lang="en-GB" smtClean="0"/>
              <a:t>and </a:t>
            </a:r>
            <a:r>
              <a:rPr lang="en-GB"/>
              <a:t>the data being </a:t>
            </a:r>
            <a:r>
              <a:rPr lang="en-GB" smtClean="0"/>
              <a:t>separate</a:t>
            </a:r>
          </a:p>
          <a:p>
            <a:pPr lvl="1"/>
            <a:r>
              <a:rPr lang="en-GB" smtClean="0"/>
              <a:t>any </a:t>
            </a:r>
            <a:r>
              <a:rPr lang="en-GB"/>
              <a:t>given procedure might be called at any point during a program's execution, including by other procedures or </a:t>
            </a:r>
            <a:r>
              <a:rPr lang="en-GB" smtClean="0"/>
              <a:t>itself</a:t>
            </a:r>
            <a:endParaRPr lang="en-GB"/>
          </a:p>
          <a:p>
            <a:r>
              <a:rPr lang="en-GB"/>
              <a:t>Handles complexity through </a:t>
            </a:r>
            <a:r>
              <a:rPr lang="en-GB" i="1"/>
              <a:t>top down </a:t>
            </a:r>
            <a:r>
              <a:rPr lang="en-GB" smtClean="0"/>
              <a:t>design (functional decomposition)</a:t>
            </a:r>
          </a:p>
          <a:p>
            <a:pPr lvl="1"/>
            <a:r>
              <a:rPr lang="en-GB" smtClean="0"/>
              <a:t>start </a:t>
            </a:r>
            <a:r>
              <a:rPr lang="en-GB"/>
              <a:t>with a problem (procedure) and then systematically break the problem down into sub problems (sub procedures), until sub problems are straightforward enough to be solved by the corresponding sub </a:t>
            </a:r>
            <a:r>
              <a:rPr lang="en-GB" smtClean="0"/>
              <a:t>procedure</a:t>
            </a:r>
            <a:endParaRPr lang="en-GB"/>
          </a:p>
          <a:p>
            <a:r>
              <a:rPr lang="en-GB"/>
              <a:t>Conceptually this is quite different from OO </a:t>
            </a:r>
            <a:r>
              <a:rPr lang="en-GB" smtClean="0"/>
              <a:t>approach:</a:t>
            </a:r>
          </a:p>
          <a:p>
            <a:pPr lvl="1"/>
            <a:r>
              <a:rPr lang="en-GB" smtClean="0"/>
              <a:t>with </a:t>
            </a:r>
            <a:r>
              <a:rPr lang="en-GB"/>
              <a:t>Procedural you think about what something </a:t>
            </a:r>
            <a:r>
              <a:rPr lang="en-GB" i="1"/>
              <a:t>does</a:t>
            </a:r>
            <a:r>
              <a:rPr lang="en-GB"/>
              <a:t> and what it </a:t>
            </a:r>
            <a:r>
              <a:rPr lang="en-GB" i="1"/>
              <a:t>does it </a:t>
            </a:r>
            <a:r>
              <a:rPr lang="en-GB" i="1" smtClean="0"/>
              <a:t>to</a:t>
            </a:r>
            <a:endParaRPr lang="en-GB" smtClean="0"/>
          </a:p>
          <a:p>
            <a:pPr lvl="1"/>
            <a:r>
              <a:rPr lang="en-GB" smtClean="0"/>
              <a:t>with </a:t>
            </a:r>
            <a:r>
              <a:rPr lang="en-GB"/>
              <a:t>OO you think about what something </a:t>
            </a:r>
            <a:r>
              <a:rPr lang="en-GB" i="1"/>
              <a:t>is</a:t>
            </a:r>
            <a:r>
              <a:rPr lang="en-GB"/>
              <a:t> and how it can be </a:t>
            </a:r>
            <a:r>
              <a:rPr lang="en-GB" i="1" smtClean="0"/>
              <a:t>used</a:t>
            </a:r>
            <a:endParaRPr lang="en-GB"/>
          </a:p>
          <a:p>
            <a:endParaRPr lang="en-GB"/>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72787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Modular </a:t>
            </a:r>
            <a:r>
              <a:rPr lang="en-GB" smtClean="0"/>
              <a:t>Approach</a:t>
            </a:r>
            <a:endParaRPr lang="en-GB"/>
          </a:p>
        </p:txBody>
      </p:sp>
      <p:sp>
        <p:nvSpPr>
          <p:cNvPr id="3" name="Content Placeholder 2"/>
          <p:cNvSpPr>
            <a:spLocks noGrp="1"/>
          </p:cNvSpPr>
          <p:nvPr>
            <p:ph idx="1"/>
          </p:nvPr>
        </p:nvSpPr>
        <p:spPr/>
        <p:txBody>
          <a:bodyPr/>
          <a:lstStyle/>
          <a:p>
            <a:r>
              <a:rPr lang="en-US"/>
              <a:t>A modular approach to designing a solution a problem was developed in the 60s and involves identifying separate units of concern which address part of the problem solution and are combined to create the overall </a:t>
            </a:r>
            <a:r>
              <a:rPr lang="en-US" smtClean="0"/>
              <a:t>solution</a:t>
            </a:r>
          </a:p>
          <a:p>
            <a:r>
              <a:rPr lang="en-US" smtClean="0"/>
              <a:t>Ideally </a:t>
            </a:r>
            <a:r>
              <a:rPr lang="en-US"/>
              <a:t>programming languages provide a greater facility than a </a:t>
            </a:r>
            <a:r>
              <a:rPr lang="en-US" smtClean="0"/>
              <a:t>procedure/function</a:t>
            </a:r>
          </a:p>
          <a:p>
            <a:pPr lvl="1"/>
            <a:r>
              <a:rPr lang="en-US" smtClean="0"/>
              <a:t>a </a:t>
            </a:r>
            <a:r>
              <a:rPr lang="en-US"/>
              <a:t>module which can be separately translated and executed and can be reused across multiple </a:t>
            </a:r>
            <a:r>
              <a:rPr lang="en-US" smtClean="0"/>
              <a:t>applications</a:t>
            </a:r>
          </a:p>
          <a:p>
            <a:pPr lvl="1"/>
            <a:r>
              <a:rPr lang="en-US" smtClean="0"/>
              <a:t>this </a:t>
            </a:r>
            <a:r>
              <a:rPr lang="en-US"/>
              <a:t>leads to the idea of a library of reusable </a:t>
            </a:r>
            <a:r>
              <a:rPr lang="en-US" smtClean="0"/>
              <a:t>code</a:t>
            </a:r>
          </a:p>
          <a:p>
            <a:pPr lvl="1"/>
            <a:endParaRPr lang="en-US"/>
          </a:p>
          <a:p>
            <a:r>
              <a:rPr lang="en-US"/>
              <a:t>The combination of modular </a:t>
            </a:r>
            <a:r>
              <a:rPr lang="en-US" smtClean="0"/>
              <a:t>&amp; structured </a:t>
            </a:r>
            <a:r>
              <a:rPr lang="en-US"/>
              <a:t>design and implementation ideas utilised in procedural programming became the dominant approach to software development until the late 80s when object oriented ideas came to the </a:t>
            </a:r>
            <a:r>
              <a:rPr lang="en-US" smtClean="0"/>
              <a:t>forefront</a:t>
            </a:r>
            <a:endParaRPr lang="en-GB"/>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210182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Imperative Approach (Object oriented)</a:t>
            </a:r>
            <a:endParaRPr lang="en-GB" dirty="0"/>
          </a:p>
        </p:txBody>
      </p:sp>
      <p:sp>
        <p:nvSpPr>
          <p:cNvPr id="3" name="Content Placeholder 2"/>
          <p:cNvSpPr>
            <a:spLocks noGrp="1"/>
          </p:cNvSpPr>
          <p:nvPr>
            <p:ph idx="1"/>
          </p:nvPr>
        </p:nvSpPr>
        <p:spPr/>
        <p:txBody>
          <a:bodyPr>
            <a:normAutofit lnSpcReduction="10000"/>
          </a:bodyPr>
          <a:lstStyle/>
          <a:p>
            <a:r>
              <a:rPr lang="en-GB" dirty="0" smtClean="0"/>
              <a:t>Based </a:t>
            </a:r>
            <a:r>
              <a:rPr lang="en-GB" dirty="0"/>
              <a:t>on the concept </a:t>
            </a:r>
            <a:r>
              <a:rPr lang="en-GB" dirty="0" smtClean="0"/>
              <a:t>of objects which </a:t>
            </a:r>
            <a:r>
              <a:rPr lang="en-GB" dirty="0"/>
              <a:t>may contain </a:t>
            </a:r>
            <a:r>
              <a:rPr lang="en-GB" dirty="0" smtClean="0"/>
              <a:t>data, in the </a:t>
            </a:r>
            <a:r>
              <a:rPr lang="en-GB" dirty="0"/>
              <a:t>form of </a:t>
            </a:r>
            <a:r>
              <a:rPr lang="en-GB" dirty="0" smtClean="0"/>
              <a:t>fields, and behaviour, in the form of methods</a:t>
            </a:r>
          </a:p>
          <a:p>
            <a:r>
              <a:rPr lang="en-GB" dirty="0" smtClean="0"/>
              <a:t>Complex problem domains can be </a:t>
            </a:r>
            <a:r>
              <a:rPr lang="en-GB" i="1" dirty="0" smtClean="0"/>
              <a:t>modelled</a:t>
            </a:r>
            <a:r>
              <a:rPr lang="en-GB" dirty="0" smtClean="0"/>
              <a:t> as the </a:t>
            </a:r>
            <a:r>
              <a:rPr lang="en-GB" i="1" dirty="0" smtClean="0"/>
              <a:t>collaboration</a:t>
            </a:r>
            <a:r>
              <a:rPr lang="en-GB" dirty="0" smtClean="0"/>
              <a:t> between a collection of simpler objects each with its own </a:t>
            </a:r>
            <a:r>
              <a:rPr lang="en-GB" i="1" dirty="0" smtClean="0"/>
              <a:t>responsibilities</a:t>
            </a:r>
            <a:r>
              <a:rPr lang="en-GB" dirty="0" smtClean="0"/>
              <a:t> and the capability to </a:t>
            </a:r>
            <a:r>
              <a:rPr lang="en-GB" i="1" dirty="0" smtClean="0"/>
              <a:t>communicate</a:t>
            </a:r>
            <a:r>
              <a:rPr lang="en-GB" dirty="0" smtClean="0"/>
              <a:t> with each other using </a:t>
            </a:r>
            <a:r>
              <a:rPr lang="en-GB" i="1" dirty="0" smtClean="0"/>
              <a:t>messages</a:t>
            </a:r>
            <a:r>
              <a:rPr lang="en-GB" dirty="0" smtClean="0"/>
              <a:t>, or method calls</a:t>
            </a:r>
          </a:p>
          <a:p>
            <a:r>
              <a:rPr lang="en-GB" dirty="0" smtClean="0"/>
              <a:t>Key concepts include encapsulation, composition, inheritance, polymorphism</a:t>
            </a:r>
          </a:p>
          <a:p>
            <a:r>
              <a:rPr lang="en-GB" dirty="0" smtClean="0"/>
              <a:t>Most OO languages (such as C#, Python) are actually </a:t>
            </a:r>
            <a:r>
              <a:rPr lang="en-GB" i="1" dirty="0" smtClean="0"/>
              <a:t>class-oriented</a:t>
            </a:r>
            <a:endParaRPr lang="en-GB" dirty="0" smtClean="0"/>
          </a:p>
          <a:p>
            <a:pPr lvl="1"/>
            <a:r>
              <a:rPr lang="en-GB" dirty="0" smtClean="0"/>
              <a:t>classes define what types of objects can be created and objects are instances of those classes </a:t>
            </a:r>
          </a:p>
          <a:p>
            <a:pPr lvl="1"/>
            <a:r>
              <a:rPr lang="en-GB" dirty="0" smtClean="0"/>
              <a:t>the type system typically includes classes as types</a:t>
            </a:r>
          </a:p>
          <a:p>
            <a:pPr lvl="1"/>
            <a:r>
              <a:rPr lang="en-GB" smtClean="0"/>
              <a:t>behaviour/code </a:t>
            </a:r>
            <a:r>
              <a:rPr lang="en-GB" dirty="0"/>
              <a:t>reuse is implemented through inheritance of </a:t>
            </a:r>
            <a:r>
              <a:rPr lang="en-GB" dirty="0" smtClean="0"/>
              <a:t>classes</a:t>
            </a:r>
          </a:p>
          <a:p>
            <a:pPr lvl="1"/>
            <a:endParaRPr lang="en-GB" sz="1050" dirty="0"/>
          </a:p>
          <a:p>
            <a:pPr marL="201168" lvl="1" indent="0">
              <a:buNone/>
            </a:pPr>
            <a:r>
              <a:rPr lang="en-GB" dirty="0" smtClean="0">
                <a:solidFill>
                  <a:srgbClr val="7030A0"/>
                </a:solidFill>
                <a:latin typeface="Consolas" panose="020B0609020204030204" pitchFamily="49" charset="0"/>
                <a:cs typeface="Consolas" panose="020B0609020204030204" pitchFamily="49" charset="0"/>
              </a:rPr>
              <a:t>class Car{</a:t>
            </a:r>
          </a:p>
          <a:p>
            <a:pPr marL="201168" lvl="1" indent="0">
              <a:buNone/>
            </a:pPr>
            <a:r>
              <a:rPr lang="en-GB" dirty="0" smtClean="0">
                <a:solidFill>
                  <a:srgbClr val="7030A0"/>
                </a:solidFill>
                <a:latin typeface="Consolas" panose="020B0609020204030204" pitchFamily="49" charset="0"/>
                <a:cs typeface="Consolas" panose="020B0609020204030204" pitchFamily="49" charset="0"/>
              </a:rPr>
              <a:t>   string manufacturer;</a:t>
            </a:r>
          </a:p>
          <a:p>
            <a:pPr marL="201168" lvl="1" indent="0">
              <a:buNone/>
            </a:pPr>
            <a:r>
              <a:rPr lang="en-GB" dirty="0" smtClean="0">
                <a:solidFill>
                  <a:srgbClr val="7030A0"/>
                </a:solidFill>
                <a:latin typeface="Consolas" panose="020B0609020204030204" pitchFamily="49" charset="0"/>
                <a:cs typeface="Consolas" panose="020B0609020204030204" pitchFamily="49" charset="0"/>
              </a:rPr>
              <a:t>   string model;</a:t>
            </a:r>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15</a:t>
            </a:fld>
            <a:endParaRPr lang="en-US" dirty="0"/>
          </a:p>
        </p:txBody>
      </p:sp>
      <p:sp>
        <p:nvSpPr>
          <p:cNvPr id="6" name="TextBox 5"/>
          <p:cNvSpPr txBox="1"/>
          <p:nvPr/>
        </p:nvSpPr>
        <p:spPr>
          <a:xfrm>
            <a:off x="5102817" y="5238768"/>
            <a:ext cx="3773469" cy="369332"/>
          </a:xfrm>
          <a:prstGeom prst="rect">
            <a:avLst/>
          </a:prstGeom>
          <a:solidFill>
            <a:schemeClr val="bg1"/>
          </a:solidFill>
          <a:ln>
            <a:solidFill>
              <a:schemeClr val="bg2"/>
            </a:solidFill>
          </a:ln>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GB" dirty="0" smtClean="0">
                <a:solidFill>
                  <a:srgbClr val="7030A0"/>
                </a:solidFill>
              </a:rPr>
              <a:t>Car </a:t>
            </a:r>
            <a:r>
              <a:rPr lang="en-GB" dirty="0" err="1" smtClean="0">
                <a:solidFill>
                  <a:srgbClr val="7030A0"/>
                </a:solidFill>
              </a:rPr>
              <a:t>myCar</a:t>
            </a:r>
            <a:r>
              <a:rPr lang="en-GB" dirty="0" smtClean="0">
                <a:solidFill>
                  <a:srgbClr val="7030A0"/>
                </a:solidFill>
              </a:rPr>
              <a:t> = new Car(“Ford”, “Focus”);</a:t>
            </a:r>
            <a:endParaRPr lang="en-GB" dirty="0">
              <a:solidFill>
                <a:srgbClr val="7030A0"/>
              </a:solidFill>
            </a:endParaRPr>
          </a:p>
        </p:txBody>
      </p:sp>
    </p:spTree>
    <p:extLst>
      <p:ext uri="{BB962C8B-B14F-4D97-AF65-F5344CB8AC3E}">
        <p14:creationId xmlns:p14="http://schemas.microsoft.com/office/powerpoint/2010/main" val="316307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3" y="286604"/>
            <a:ext cx="10058400" cy="986020"/>
          </a:xfrm>
        </p:spPr>
        <p:txBody>
          <a:bodyPr/>
          <a:lstStyle/>
          <a:p>
            <a:r>
              <a:rPr lang="en-GB"/>
              <a:t>Imperative Approach </a:t>
            </a:r>
            <a:r>
              <a:rPr lang="en-GB" smtClean="0"/>
              <a:t>(Object oriented) (cont.)</a:t>
            </a:r>
            <a:endParaRPr lang="en-GB" dirty="0"/>
          </a:p>
        </p:txBody>
      </p:sp>
      <p:sp>
        <p:nvSpPr>
          <p:cNvPr id="3" name="Content Placeholder 2"/>
          <p:cNvSpPr>
            <a:spLocks noGrp="1"/>
          </p:cNvSpPr>
          <p:nvPr>
            <p:ph idx="1"/>
          </p:nvPr>
        </p:nvSpPr>
        <p:spPr/>
        <p:txBody>
          <a:bodyPr>
            <a:normAutofit lnSpcReduction="10000"/>
          </a:bodyPr>
          <a:lstStyle/>
          <a:p>
            <a:r>
              <a:rPr lang="en-GB" dirty="0"/>
              <a:t>Some OO languages (notably JavaScript) are not class-oriented, but are </a:t>
            </a:r>
            <a:r>
              <a:rPr lang="en-GB" i="1" dirty="0"/>
              <a:t>prototype-oriented</a:t>
            </a:r>
          </a:p>
          <a:p>
            <a:pPr lvl="1"/>
            <a:r>
              <a:rPr lang="en-GB" dirty="0"/>
              <a:t>no classes, objects are created </a:t>
            </a:r>
            <a:r>
              <a:rPr lang="en-GB" dirty="0" smtClean="0"/>
              <a:t>arbitrarily</a:t>
            </a:r>
          </a:p>
          <a:p>
            <a:pPr lvl="1"/>
            <a:r>
              <a:rPr lang="en-GB" dirty="0" smtClean="0"/>
              <a:t>Can add new fields (or behaviour) at run time</a:t>
            </a:r>
          </a:p>
          <a:p>
            <a:pPr lvl="1"/>
            <a:r>
              <a:rPr lang="en-GB" dirty="0"/>
              <a:t>behaviour reuse by cloning existing objects that serve as </a:t>
            </a:r>
            <a:r>
              <a:rPr lang="en-GB" i="1" dirty="0"/>
              <a:t>prototypes</a:t>
            </a:r>
          </a:p>
          <a:p>
            <a:pPr lvl="1"/>
            <a:endParaRPr lang="en-GB" dirty="0"/>
          </a:p>
          <a:p>
            <a:pPr marL="201168" lvl="1" indent="0">
              <a:buNone/>
            </a:pPr>
            <a:r>
              <a:rPr lang="en-GB" dirty="0" err="1">
                <a:solidFill>
                  <a:srgbClr val="7030A0"/>
                </a:solidFill>
                <a:latin typeface="Consolas" panose="020B0609020204030204" pitchFamily="49" charset="0"/>
                <a:cs typeface="Consolas" panose="020B0609020204030204" pitchFamily="49" charset="0"/>
              </a:rPr>
              <a:t>var</a:t>
            </a:r>
            <a:r>
              <a:rPr lang="en-GB" dirty="0">
                <a:solidFill>
                  <a:srgbClr val="7030A0"/>
                </a:solidFill>
                <a:latin typeface="Consolas" panose="020B0609020204030204" pitchFamily="49" charset="0"/>
                <a:cs typeface="Consolas" panose="020B0609020204030204" pitchFamily="49" charset="0"/>
              </a:rPr>
              <a:t> </a:t>
            </a:r>
            <a:r>
              <a:rPr lang="en-GB" dirty="0" err="1" smtClean="0">
                <a:solidFill>
                  <a:srgbClr val="7030A0"/>
                </a:solidFill>
                <a:latin typeface="Consolas" panose="020B0609020204030204" pitchFamily="49" charset="0"/>
                <a:cs typeface="Consolas" panose="020B0609020204030204" pitchFamily="49" charset="0"/>
              </a:rPr>
              <a:t>mycar</a:t>
            </a:r>
            <a:r>
              <a:rPr lang="en-GB" dirty="0" smtClean="0">
                <a:solidFill>
                  <a:srgbClr val="7030A0"/>
                </a:solidFill>
                <a:latin typeface="Consolas" panose="020B0609020204030204" pitchFamily="49" charset="0"/>
                <a:cs typeface="Consolas" panose="020B0609020204030204" pitchFamily="49" charset="0"/>
              </a:rPr>
              <a:t> = </a:t>
            </a:r>
            <a:r>
              <a:rPr lang="en-GB" dirty="0">
                <a:solidFill>
                  <a:srgbClr val="7030A0"/>
                </a:solidFill>
                <a:latin typeface="Consolas" panose="020B0609020204030204" pitchFamily="49" charset="0"/>
                <a:cs typeface="Consolas" panose="020B0609020204030204" pitchFamily="49" charset="0"/>
              </a:rPr>
              <a:t>{</a:t>
            </a:r>
          </a:p>
          <a:p>
            <a:pPr marL="201168" lvl="1" indent="0">
              <a:buNone/>
            </a:pPr>
            <a:r>
              <a:rPr lang="en-GB" dirty="0" smtClean="0">
                <a:solidFill>
                  <a:srgbClr val="7030A0"/>
                </a:solidFill>
                <a:latin typeface="Consolas" panose="020B0609020204030204" pitchFamily="49" charset="0"/>
                <a:cs typeface="Consolas" panose="020B0609020204030204" pitchFamily="49" charset="0"/>
              </a:rPr>
              <a:t>“manufacturer": “Ford",</a:t>
            </a:r>
            <a:endParaRPr lang="en-GB" dirty="0">
              <a:solidFill>
                <a:srgbClr val="7030A0"/>
              </a:solidFill>
              <a:latin typeface="Consolas" panose="020B0609020204030204" pitchFamily="49" charset="0"/>
              <a:cs typeface="Consolas" panose="020B0609020204030204" pitchFamily="49" charset="0"/>
            </a:endParaRPr>
          </a:p>
          <a:p>
            <a:pPr marL="201168" lvl="1" indent="0">
              <a:buNone/>
            </a:pPr>
            <a:r>
              <a:rPr lang="en-GB" dirty="0" smtClean="0">
                <a:solidFill>
                  <a:srgbClr val="7030A0"/>
                </a:solidFill>
                <a:latin typeface="Consolas" panose="020B0609020204030204" pitchFamily="49" charset="0"/>
                <a:cs typeface="Consolas" panose="020B0609020204030204" pitchFamily="49" charset="0"/>
              </a:rPr>
              <a:t>“model": “Focus"</a:t>
            </a:r>
            <a:endParaRPr lang="en-GB" dirty="0">
              <a:solidFill>
                <a:srgbClr val="7030A0"/>
              </a:solidFill>
              <a:latin typeface="Consolas" panose="020B0609020204030204" pitchFamily="49" charset="0"/>
              <a:cs typeface="Consolas" panose="020B0609020204030204" pitchFamily="49" charset="0"/>
            </a:endParaRPr>
          </a:p>
          <a:p>
            <a:pPr marL="201168" lvl="1" indent="0">
              <a:buNone/>
            </a:pPr>
            <a:r>
              <a:rPr lang="en-GB" dirty="0">
                <a:solidFill>
                  <a:srgbClr val="7030A0"/>
                </a:solidFill>
                <a:latin typeface="Consolas" panose="020B0609020204030204" pitchFamily="49" charset="0"/>
                <a:cs typeface="Consolas" panose="020B0609020204030204" pitchFamily="49" charset="0"/>
              </a:rPr>
              <a:t>}</a:t>
            </a:r>
          </a:p>
          <a:p>
            <a:pPr marL="201168" lvl="1" indent="0">
              <a:buNone/>
            </a:pPr>
            <a:r>
              <a:rPr lang="en-GB" dirty="0" err="1" smtClean="0">
                <a:solidFill>
                  <a:srgbClr val="7030A0"/>
                </a:solidFill>
                <a:latin typeface="Consolas" panose="020B0609020204030204" pitchFamily="49" charset="0"/>
                <a:cs typeface="Consolas" panose="020B0609020204030204" pitchFamily="49" charset="0"/>
              </a:rPr>
              <a:t>mycar.fuel</a:t>
            </a:r>
            <a:r>
              <a:rPr lang="en-GB" dirty="0" smtClean="0">
                <a:solidFill>
                  <a:srgbClr val="7030A0"/>
                </a:solidFill>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 </a:t>
            </a:r>
            <a:r>
              <a:rPr lang="en-GB" dirty="0" smtClean="0">
                <a:solidFill>
                  <a:srgbClr val="7030A0"/>
                </a:solidFill>
                <a:latin typeface="Consolas" panose="020B0609020204030204" pitchFamily="49" charset="0"/>
                <a:cs typeface="Consolas" panose="020B0609020204030204" pitchFamily="49" charset="0"/>
              </a:rPr>
              <a:t>“petrol”</a:t>
            </a:r>
          </a:p>
          <a:p>
            <a:pPr marL="201168" lvl="1" indent="0">
              <a:buNone/>
            </a:pPr>
            <a:endParaRPr lang="en-GB" dirty="0">
              <a:solidFill>
                <a:srgbClr val="7030A0"/>
              </a:solidFill>
              <a:latin typeface="Consolas" panose="020B0609020204030204" pitchFamily="49" charset="0"/>
              <a:cs typeface="Consolas" panose="020B0609020204030204" pitchFamily="49" charset="0"/>
            </a:endParaRPr>
          </a:p>
          <a:p>
            <a:pPr marL="201168" lvl="1" indent="0">
              <a:buNone/>
            </a:pPr>
            <a:r>
              <a:rPr lang="en-GB" dirty="0" err="1">
                <a:solidFill>
                  <a:srgbClr val="7030A0"/>
                </a:solidFill>
                <a:latin typeface="Consolas" panose="020B0609020204030204" pitchFamily="49" charset="0"/>
                <a:cs typeface="Consolas" panose="020B0609020204030204" pitchFamily="49" charset="0"/>
              </a:rPr>
              <a:t>var</a:t>
            </a:r>
            <a:r>
              <a:rPr lang="en-GB" dirty="0">
                <a:solidFill>
                  <a:srgbClr val="7030A0"/>
                </a:solidFill>
                <a:latin typeface="Consolas" panose="020B0609020204030204" pitchFamily="49" charset="0"/>
                <a:cs typeface="Consolas" panose="020B0609020204030204" pitchFamily="49" charset="0"/>
              </a:rPr>
              <a:t> </a:t>
            </a:r>
            <a:r>
              <a:rPr lang="en-GB" dirty="0" err="1" smtClean="0">
                <a:solidFill>
                  <a:srgbClr val="7030A0"/>
                </a:solidFill>
                <a:latin typeface="Consolas" panose="020B0609020204030204" pitchFamily="49" charset="0"/>
                <a:cs typeface="Consolas" panose="020B0609020204030204" pitchFamily="49" charset="0"/>
              </a:rPr>
              <a:t>myothercar</a:t>
            </a:r>
            <a:r>
              <a:rPr lang="en-GB" dirty="0" smtClean="0">
                <a:solidFill>
                  <a:srgbClr val="7030A0"/>
                </a:solidFill>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 </a:t>
            </a:r>
            <a:r>
              <a:rPr lang="en-GB" dirty="0" err="1" smtClean="0">
                <a:solidFill>
                  <a:srgbClr val="7030A0"/>
                </a:solidFill>
                <a:latin typeface="Consolas" panose="020B0609020204030204" pitchFamily="49" charset="0"/>
                <a:cs typeface="Consolas" panose="020B0609020204030204" pitchFamily="49" charset="0"/>
              </a:rPr>
              <a:t>Object.create</a:t>
            </a:r>
            <a:r>
              <a:rPr lang="en-GB" dirty="0" smtClean="0">
                <a:solidFill>
                  <a:srgbClr val="7030A0"/>
                </a:solidFill>
                <a:latin typeface="Consolas" panose="020B0609020204030204" pitchFamily="49" charset="0"/>
                <a:cs typeface="Consolas" panose="020B0609020204030204" pitchFamily="49" charset="0"/>
              </a:rPr>
              <a:t>(</a:t>
            </a:r>
            <a:r>
              <a:rPr lang="en-GB" dirty="0" err="1" smtClean="0">
                <a:solidFill>
                  <a:srgbClr val="7030A0"/>
                </a:solidFill>
                <a:latin typeface="Consolas" panose="020B0609020204030204" pitchFamily="49" charset="0"/>
                <a:cs typeface="Consolas" panose="020B0609020204030204" pitchFamily="49" charset="0"/>
              </a:rPr>
              <a:t>mycar</a:t>
            </a:r>
            <a:r>
              <a:rPr lang="en-GB" dirty="0" smtClean="0">
                <a:solidFill>
                  <a:srgbClr val="7030A0"/>
                </a:solidFill>
                <a:latin typeface="Consolas" panose="020B0609020204030204" pitchFamily="49" charset="0"/>
                <a:cs typeface="Consolas" panose="020B0609020204030204" pitchFamily="49" charset="0"/>
              </a:rPr>
              <a:t>)</a:t>
            </a:r>
            <a:endParaRPr lang="en-GB" dirty="0">
              <a:solidFill>
                <a:srgbClr val="7030A0"/>
              </a:solidFill>
              <a:latin typeface="Consolas" panose="020B0609020204030204" pitchFamily="49" charset="0"/>
              <a:cs typeface="Consolas" panose="020B0609020204030204" pitchFamily="49" charset="0"/>
            </a:endParaRPr>
          </a:p>
          <a:p>
            <a:pPr marL="201168" lvl="1" indent="0">
              <a:buNone/>
            </a:pPr>
            <a:r>
              <a:rPr lang="en-GB" dirty="0" err="1" smtClean="0">
                <a:solidFill>
                  <a:srgbClr val="7030A0"/>
                </a:solidFill>
                <a:latin typeface="Consolas" panose="020B0609020204030204" pitchFamily="49" charset="0"/>
                <a:cs typeface="Consolas" panose="020B0609020204030204" pitchFamily="49" charset="0"/>
              </a:rPr>
              <a:t>myothercar.fuel</a:t>
            </a:r>
            <a:r>
              <a:rPr lang="en-GB" dirty="0" smtClean="0">
                <a:solidFill>
                  <a:srgbClr val="7030A0"/>
                </a:solidFill>
                <a:latin typeface="Consolas" panose="020B0609020204030204" pitchFamily="49" charset="0"/>
                <a:cs typeface="Consolas" panose="020B0609020204030204" pitchFamily="49" charset="0"/>
              </a:rPr>
              <a:t> = “diesel”</a:t>
            </a:r>
            <a:endParaRPr lang="en-GB" dirty="0">
              <a:solidFill>
                <a:srgbClr val="7030A0"/>
              </a:solidFill>
              <a:latin typeface="Consolas" panose="020B0609020204030204" pitchFamily="49" charset="0"/>
              <a:cs typeface="Consolas" panose="020B0609020204030204" pitchFamily="49" charset="0"/>
            </a:endParaRPr>
          </a:p>
          <a:p>
            <a:pPr marL="201168" lvl="1" indent="0">
              <a:buNone/>
            </a:pPr>
            <a:r>
              <a:rPr lang="en-GB" dirty="0" err="1" smtClean="0">
                <a:solidFill>
                  <a:srgbClr val="7030A0"/>
                </a:solidFill>
                <a:latin typeface="Consolas" panose="020B0609020204030204" pitchFamily="49" charset="0"/>
                <a:cs typeface="Consolas" panose="020B0609020204030204" pitchFamily="49" charset="0"/>
              </a:rPr>
              <a:t>myothercar.type</a:t>
            </a:r>
            <a:r>
              <a:rPr lang="en-GB" dirty="0" smtClean="0">
                <a:solidFill>
                  <a:srgbClr val="7030A0"/>
                </a:solidFill>
                <a:latin typeface="Consolas" panose="020B0609020204030204" pitchFamily="49" charset="0"/>
                <a:cs typeface="Consolas" panose="020B0609020204030204" pitchFamily="49" charset="0"/>
              </a:rPr>
              <a:t> = “estate”</a:t>
            </a:r>
            <a:endParaRPr lang="en-GB" dirty="0">
              <a:solidFill>
                <a:srgbClr val="7030A0"/>
              </a:solidFill>
              <a:latin typeface="Consolas" panose="020B0609020204030204" pitchFamily="49" charset="0"/>
              <a:cs typeface="Consolas" panose="020B0609020204030204" pitchFamily="49" charset="0"/>
            </a:endParaRPr>
          </a:p>
          <a:p>
            <a:pPr lvl="1"/>
            <a:endParaRPr lang="en-GB" dirty="0"/>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82" y="3114304"/>
            <a:ext cx="2590800" cy="2743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383760" y="2749138"/>
            <a:ext cx="3033395" cy="369332"/>
          </a:xfrm>
          <a:prstGeom prst="rect">
            <a:avLst/>
          </a:prstGeom>
          <a:noFill/>
        </p:spPr>
        <p:txBody>
          <a:bodyPr wrap="none" rtlCol="0">
            <a:spAutoFit/>
          </a:bodyPr>
          <a:lstStyle/>
          <a:p>
            <a:r>
              <a:rPr lang="en-GB" dirty="0" smtClean="0">
                <a:solidFill>
                  <a:schemeClr val="accent1">
                    <a:lumMod val="75000"/>
                  </a:schemeClr>
                </a:solidFill>
              </a:rPr>
              <a:t>objects visualised in debugger</a:t>
            </a:r>
            <a:endParaRPr lang="en-GB" dirty="0">
              <a:solidFill>
                <a:schemeClr val="accent1">
                  <a:lumMod val="75000"/>
                </a:schemeClr>
              </a:solidFill>
            </a:endParaRPr>
          </a:p>
        </p:txBody>
      </p:sp>
      <p:cxnSp>
        <p:nvCxnSpPr>
          <p:cNvPr id="8" name="Straight Arrow Connector 7"/>
          <p:cNvCxnSpPr/>
          <p:nvPr/>
        </p:nvCxnSpPr>
        <p:spPr>
          <a:xfrm flipH="1">
            <a:off x="8609611" y="3028208"/>
            <a:ext cx="843147" cy="451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1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026"/>
                                        </p:tgtEl>
                                        <p:attrNameLst>
                                          <p:attrName>style.visibility</p:attrName>
                                        </p:attrNameLst>
                                      </p:cBhvr>
                                      <p:to>
                                        <p:strVal val="visible"/>
                                      </p:to>
                                    </p:set>
                                    <p:animEffect transition="in" filter="wipe(down)">
                                      <p:cBhvr>
                                        <p:cTn id="59" dur="500"/>
                                        <p:tgtEl>
                                          <p:spTgt spid="1026"/>
                                        </p:tgtEl>
                                      </p:cBhvr>
                                    </p:animEffect>
                                  </p:childTnLst>
                                </p:cTn>
                              </p:par>
                              <p:par>
                                <p:cTn id="60" presetID="22" presetClass="entr" presetSubtype="4" fill="hold"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500"/>
                                        <p:tgtEl>
                                          <p:spTgt spid="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down)">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Declarative Approach</a:t>
            </a:r>
            <a:endParaRPr lang="en-GB" dirty="0"/>
          </a:p>
        </p:txBody>
      </p:sp>
      <p:sp>
        <p:nvSpPr>
          <p:cNvPr id="3" name="Content Placeholder 2"/>
          <p:cNvSpPr>
            <a:spLocks noGrp="1"/>
          </p:cNvSpPr>
          <p:nvPr>
            <p:ph idx="1"/>
          </p:nvPr>
        </p:nvSpPr>
        <p:spPr>
          <a:xfrm>
            <a:off x="1097279" y="1556951"/>
            <a:ext cx="10761345" cy="4559643"/>
          </a:xfrm>
        </p:spPr>
        <p:txBody>
          <a:bodyPr>
            <a:normAutofit fontScale="92500"/>
          </a:bodyPr>
          <a:lstStyle/>
          <a:p>
            <a:r>
              <a:rPr lang="en-US" sz="2400" smtClean="0"/>
              <a:t>Declarative </a:t>
            </a:r>
            <a:r>
              <a:rPr lang="en-US" sz="2400"/>
              <a:t>approach to solving a problem involves </a:t>
            </a:r>
            <a:r>
              <a:rPr lang="en-US" sz="2400" smtClean="0"/>
              <a:t>a focus </a:t>
            </a:r>
            <a:r>
              <a:rPr lang="en-US" sz="2400"/>
              <a:t>on results rather than </a:t>
            </a:r>
            <a:r>
              <a:rPr lang="en-US" sz="2400" smtClean="0"/>
              <a:t>processing</a:t>
            </a:r>
          </a:p>
          <a:p>
            <a:pPr lvl="1"/>
            <a:r>
              <a:rPr lang="en-US" sz="2000" smtClean="0"/>
              <a:t>we </a:t>
            </a:r>
            <a:r>
              <a:rPr lang="en-US" sz="2000"/>
              <a:t>are not concerned with how a </a:t>
            </a:r>
            <a:r>
              <a:rPr lang="en-US" sz="2000" smtClean="0"/>
              <a:t>result </a:t>
            </a:r>
            <a:r>
              <a:rPr lang="en-US" sz="2000"/>
              <a:t>is achieved just the </a:t>
            </a:r>
            <a:r>
              <a:rPr lang="en-US" sz="2000" smtClean="0"/>
              <a:t>result</a:t>
            </a:r>
          </a:p>
          <a:p>
            <a:pPr lvl="1"/>
            <a:r>
              <a:rPr lang="en-US" sz="2000" smtClean="0"/>
              <a:t>often </a:t>
            </a:r>
            <a:r>
              <a:rPr lang="en-US" sz="2000"/>
              <a:t>this transfers control of how results are achieved to a </a:t>
            </a:r>
            <a:r>
              <a:rPr lang="en-US" sz="2000" smtClean="0"/>
              <a:t>processor</a:t>
            </a:r>
          </a:p>
          <a:p>
            <a:pPr lvl="2"/>
            <a:r>
              <a:rPr lang="en-US" sz="1600" smtClean="0"/>
              <a:t>i.e</a:t>
            </a:r>
            <a:r>
              <a:rPr lang="en-US" sz="1600"/>
              <a:t>. the processor decides how to move from input to </a:t>
            </a:r>
            <a:r>
              <a:rPr lang="en-US" sz="1600" smtClean="0"/>
              <a:t>output</a:t>
            </a:r>
            <a:endParaRPr lang="en-GB" sz="1600"/>
          </a:p>
          <a:p>
            <a:r>
              <a:rPr lang="en-GB" sz="2400" smtClean="0"/>
              <a:t>Declarative </a:t>
            </a:r>
            <a:r>
              <a:rPr lang="en-GB" sz="2400" dirty="0"/>
              <a:t>programming encompasses a number of other specific </a:t>
            </a:r>
            <a:r>
              <a:rPr lang="en-GB" sz="2400"/>
              <a:t>programming </a:t>
            </a:r>
            <a:r>
              <a:rPr lang="en-GB" sz="2400" smtClean="0"/>
              <a:t>models</a:t>
            </a:r>
          </a:p>
          <a:p>
            <a:pPr lvl="1"/>
            <a:r>
              <a:rPr lang="en-GB" sz="2000" i="1" smtClean="0"/>
              <a:t>Logic</a:t>
            </a:r>
            <a:r>
              <a:rPr lang="en-GB" sz="2000" smtClean="0"/>
              <a:t> </a:t>
            </a:r>
            <a:endParaRPr lang="en-GB" sz="2000" dirty="0" smtClean="0"/>
          </a:p>
          <a:p>
            <a:pPr lvl="2"/>
            <a:r>
              <a:rPr lang="en-GB" sz="1600" dirty="0" smtClean="0"/>
              <a:t>a</a:t>
            </a:r>
            <a:r>
              <a:rPr lang="en-GB" sz="1600" dirty="0"/>
              <a:t> program written in a logic programming language is a set of sentences in logical form, expressing facts and rules about some problem domain</a:t>
            </a:r>
            <a:endParaRPr lang="en-GB" sz="1600" dirty="0" smtClean="0"/>
          </a:p>
          <a:p>
            <a:pPr lvl="1"/>
            <a:r>
              <a:rPr lang="en-GB" sz="2000" i="1" dirty="0" smtClean="0"/>
              <a:t>Domain Specific</a:t>
            </a:r>
          </a:p>
          <a:p>
            <a:pPr lvl="2"/>
            <a:r>
              <a:rPr lang="en-GB" sz="1600" dirty="0" smtClean="0"/>
              <a:t>a</a:t>
            </a:r>
            <a:r>
              <a:rPr lang="en-GB" sz="1600" dirty="0"/>
              <a:t> domain-specific language (</a:t>
            </a:r>
            <a:r>
              <a:rPr lang="en-GB" sz="1600" i="1" dirty="0"/>
              <a:t>DSL</a:t>
            </a:r>
            <a:r>
              <a:rPr lang="en-GB" sz="1600" dirty="0"/>
              <a:t>) is a computer language specialized to a </a:t>
            </a:r>
            <a:r>
              <a:rPr lang="en-GB" sz="1600" dirty="0" smtClean="0"/>
              <a:t>particular application</a:t>
            </a:r>
            <a:r>
              <a:rPr lang="en-GB" sz="1600" dirty="0"/>
              <a:t> </a:t>
            </a:r>
            <a:r>
              <a:rPr lang="en-GB" sz="1600" dirty="0" smtClean="0"/>
              <a:t>domain, usually declarative </a:t>
            </a:r>
          </a:p>
          <a:p>
            <a:pPr lvl="2"/>
            <a:r>
              <a:rPr lang="en-GB" sz="1600" dirty="0" smtClean="0"/>
              <a:t>“small languages”, </a:t>
            </a:r>
            <a:r>
              <a:rPr lang="en-GB" sz="1600" dirty="0"/>
              <a:t>focused on a particular aspect of a software system</a:t>
            </a:r>
            <a:endParaRPr lang="en-GB" sz="1600" dirty="0" smtClean="0"/>
          </a:p>
          <a:p>
            <a:pPr lvl="2"/>
            <a:r>
              <a:rPr lang="en-GB" sz="1600" dirty="0" smtClean="0"/>
              <a:t>examples include </a:t>
            </a:r>
            <a:r>
              <a:rPr lang="en-GB" sz="1600" dirty="0" err="1" smtClean="0"/>
              <a:t>markup</a:t>
            </a:r>
            <a:r>
              <a:rPr lang="en-GB" sz="1600" dirty="0" smtClean="0"/>
              <a:t> languages such as HTML, software build configuration languages, CSS, regular expressions</a:t>
            </a:r>
          </a:p>
          <a:p>
            <a:pPr lvl="2"/>
            <a:r>
              <a:rPr lang="en-GB" sz="1600" dirty="0" smtClean="0"/>
              <a:t>Typically rely on a general purpose language to complete task</a:t>
            </a:r>
          </a:p>
          <a:p>
            <a:pPr lvl="1"/>
            <a:r>
              <a:rPr lang="en-GB" sz="2000" i="1" dirty="0" smtClean="0"/>
              <a:t>Functional</a:t>
            </a:r>
            <a:endParaRPr lang="en-GB" sz="2000" i="1" dirty="0"/>
          </a:p>
          <a:p>
            <a:endParaRPr lang="en-GB" dirty="0"/>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217624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Functional Approach</a:t>
            </a:r>
            <a:endParaRPr lang="en-GB" dirty="0"/>
          </a:p>
        </p:txBody>
      </p:sp>
      <p:sp>
        <p:nvSpPr>
          <p:cNvPr id="3" name="Content Placeholder 2"/>
          <p:cNvSpPr>
            <a:spLocks noGrp="1"/>
          </p:cNvSpPr>
          <p:nvPr>
            <p:ph idx="1"/>
          </p:nvPr>
        </p:nvSpPr>
        <p:spPr>
          <a:xfrm>
            <a:off x="1097280" y="1556951"/>
            <a:ext cx="10326782" cy="4559643"/>
          </a:xfrm>
        </p:spPr>
        <p:txBody>
          <a:bodyPr>
            <a:normAutofit/>
          </a:bodyPr>
          <a:lstStyle/>
          <a:p>
            <a:r>
              <a:rPr lang="en-GB" dirty="0" smtClean="0"/>
              <a:t>Functional </a:t>
            </a:r>
            <a:r>
              <a:rPr lang="en-GB" dirty="0"/>
              <a:t>approach involves composing the problem as a set of functions to be </a:t>
            </a:r>
            <a:r>
              <a:rPr lang="en-GB" dirty="0" smtClean="0"/>
              <a:t>executed</a:t>
            </a:r>
          </a:p>
          <a:p>
            <a:r>
              <a:rPr lang="en-GB" dirty="0" smtClean="0"/>
              <a:t>You </a:t>
            </a:r>
            <a:r>
              <a:rPr lang="en-GB" dirty="0"/>
              <a:t>define carefully the input to each function, and what each function </a:t>
            </a:r>
            <a:r>
              <a:rPr lang="en-GB" dirty="0" smtClean="0"/>
              <a:t>returns</a:t>
            </a:r>
          </a:p>
          <a:p>
            <a:endParaRPr lang="en-GB" dirty="0" smtClean="0"/>
          </a:p>
          <a:p>
            <a:endParaRPr lang="en-GB" dirty="0" smtClean="0"/>
          </a:p>
          <a:p>
            <a:r>
              <a:rPr lang="en-GB" dirty="0" smtClean="0"/>
              <a:t>There are (in principle) no changes of state (side-effects) or control flow</a:t>
            </a:r>
          </a:p>
          <a:p>
            <a:r>
              <a:rPr lang="en-GB" dirty="0" smtClean="0"/>
              <a:t>Equivalent example to imperative example (this is also in C# which supports functional programming to some extent) </a:t>
            </a:r>
          </a:p>
          <a:p>
            <a:pPr marL="0" indent="0">
              <a:buNone/>
            </a:pPr>
            <a:r>
              <a:rPr lang="en-GB" dirty="0">
                <a:solidFill>
                  <a:srgbClr val="7030A0"/>
                </a:solidFill>
                <a:latin typeface="Consolas" panose="020B0609020204030204" pitchFamily="49" charset="0"/>
                <a:cs typeface="Consolas" panose="020B0609020204030204" pitchFamily="49" charset="0"/>
              </a:rPr>
              <a:t>result = </a:t>
            </a:r>
            <a:r>
              <a:rPr lang="en-GB" dirty="0" err="1">
                <a:solidFill>
                  <a:srgbClr val="7030A0"/>
                </a:solidFill>
                <a:latin typeface="Consolas" panose="020B0609020204030204" pitchFamily="49" charset="0"/>
                <a:cs typeface="Consolas" panose="020B0609020204030204" pitchFamily="49" charset="0"/>
              </a:rPr>
              <a:t>mylist.Select</a:t>
            </a:r>
            <a:r>
              <a:rPr lang="en-GB" dirty="0">
                <a:solidFill>
                  <a:srgbClr val="7030A0"/>
                </a:solidFill>
                <a:latin typeface="Consolas" panose="020B0609020204030204" pitchFamily="49" charset="0"/>
                <a:cs typeface="Consolas" panose="020B0609020204030204" pitchFamily="49" charset="0"/>
              </a:rPr>
              <a:t>(</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=&gt;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+ 1).Sum</a:t>
            </a:r>
            <a:r>
              <a:rPr lang="en-GB" dirty="0" smtClean="0">
                <a:solidFill>
                  <a:srgbClr val="7030A0"/>
                </a:solidFill>
                <a:latin typeface="Consolas" panose="020B0609020204030204" pitchFamily="49" charset="0"/>
                <a:cs typeface="Consolas" panose="020B0609020204030204" pitchFamily="49" charset="0"/>
              </a:rPr>
              <a:t>();</a:t>
            </a:r>
          </a:p>
          <a:p>
            <a:r>
              <a:rPr lang="en-GB" dirty="0" smtClean="0"/>
              <a:t>This takes a list, selects and applies a transformation to each element in the list (add 1) and applies a sum function to aggregate the results of applying that transformation</a:t>
            </a:r>
          </a:p>
          <a:p>
            <a:r>
              <a:rPr lang="en-GB" dirty="0" smtClean="0"/>
              <a:t>No variables change their values (</a:t>
            </a:r>
            <a:r>
              <a:rPr lang="en-GB" i="1" dirty="0" err="1" smtClean="0"/>
              <a:t>i</a:t>
            </a:r>
            <a:r>
              <a:rPr lang="en-GB" i="1" dirty="0" smtClean="0"/>
              <a:t> =&gt; </a:t>
            </a:r>
            <a:r>
              <a:rPr lang="en-GB" i="1" dirty="0" err="1" smtClean="0"/>
              <a:t>i</a:t>
            </a:r>
            <a:r>
              <a:rPr lang="en-GB" i="1" dirty="0" smtClean="0"/>
              <a:t> + 1 </a:t>
            </a:r>
            <a:r>
              <a:rPr lang="en-GB" dirty="0" smtClean="0"/>
              <a:t>defines a transformation, not an assignment statement)</a:t>
            </a:r>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12961472"/>
              </p:ext>
            </p:extLst>
          </p:nvPr>
        </p:nvGraphicFramePr>
        <p:xfrm>
          <a:off x="1168536" y="2428196"/>
          <a:ext cx="9120250" cy="864925"/>
        </p:xfrm>
        <a:graphic>
          <a:graphicData uri="http://schemas.openxmlformats.org/drawingml/2006/table">
            <a:tbl>
              <a:tblPr firstRow="1" bandRow="1">
                <a:tableStyleId>{21E4AEA4-8DFA-4A89-87EB-49C32662AFE0}</a:tableStyleId>
              </a:tblPr>
              <a:tblGrid>
                <a:gridCol w="4560125"/>
                <a:gridCol w="4560125"/>
              </a:tblGrid>
              <a:tr h="346765">
                <a:tc>
                  <a:txBody>
                    <a:bodyPr/>
                    <a:lstStyle/>
                    <a:p>
                      <a:pPr algn="l"/>
                      <a:r>
                        <a:rPr lang="en-GB" sz="1400" dirty="0">
                          <a:effectLst/>
                        </a:rPr>
                        <a:t>Imperative approach</a:t>
                      </a:r>
                      <a:endParaRPr lang="en-GB" sz="1400" dirty="0">
                        <a:solidFill>
                          <a:srgbClr val="2A2A2A"/>
                        </a:solidFill>
                        <a:effectLst/>
                      </a:endParaRPr>
                    </a:p>
                  </a:txBody>
                  <a:tcPr anchor="ctr"/>
                </a:tc>
                <a:tc>
                  <a:txBody>
                    <a:bodyPr/>
                    <a:lstStyle/>
                    <a:p>
                      <a:pPr algn="l"/>
                      <a:r>
                        <a:rPr lang="en-GB" sz="1400" dirty="0">
                          <a:effectLst/>
                        </a:rPr>
                        <a:t>Functional approach</a:t>
                      </a:r>
                      <a:endParaRPr lang="en-GB" sz="1400" dirty="0">
                        <a:solidFill>
                          <a:srgbClr val="2A2A2A"/>
                        </a:solidFill>
                        <a:effectLst/>
                      </a:endParaRPr>
                    </a:p>
                  </a:txBody>
                  <a:tcPr anchor="ctr"/>
                </a:tc>
              </a:tr>
              <a:tr h="370840">
                <a:tc>
                  <a:txBody>
                    <a:bodyPr/>
                    <a:lstStyle/>
                    <a:p>
                      <a:pPr fontAlgn="t"/>
                      <a:r>
                        <a:rPr lang="en-GB" sz="1400" dirty="0" smtClean="0">
                          <a:effectLst/>
                        </a:rPr>
                        <a:t>Focus on how </a:t>
                      </a:r>
                      <a:r>
                        <a:rPr lang="en-GB" sz="1400" dirty="0">
                          <a:effectLst/>
                        </a:rPr>
                        <a:t>to perform tasks (algorithms) and how to track changes in state.</a:t>
                      </a:r>
                      <a:endParaRPr lang="en-GB" sz="1400" dirty="0">
                        <a:solidFill>
                          <a:srgbClr val="2A2A2A"/>
                        </a:solidFill>
                        <a:effectLst/>
                      </a:endParaRPr>
                    </a:p>
                  </a:txBody>
                  <a:tcPr/>
                </a:tc>
                <a:tc>
                  <a:txBody>
                    <a:bodyPr/>
                    <a:lstStyle/>
                    <a:p>
                      <a:pPr fontAlgn="t"/>
                      <a:r>
                        <a:rPr lang="en-GB" sz="1400" dirty="0" smtClean="0">
                          <a:effectLst/>
                        </a:rPr>
                        <a:t>Focus on what </a:t>
                      </a:r>
                      <a:r>
                        <a:rPr lang="en-GB" sz="1400" dirty="0">
                          <a:effectLst/>
                        </a:rPr>
                        <a:t>information is desired and what transformations are </a:t>
                      </a:r>
                      <a:r>
                        <a:rPr lang="en-GB" sz="1400" dirty="0" smtClean="0">
                          <a:effectLst/>
                        </a:rPr>
                        <a:t>required</a:t>
                      </a:r>
                      <a:endParaRPr lang="en-GB" sz="1400" dirty="0">
                        <a:solidFill>
                          <a:srgbClr val="2A2A2A"/>
                        </a:solidFill>
                        <a:effectLst/>
                      </a:endParaRPr>
                    </a:p>
                  </a:txBody>
                  <a:tcPr/>
                </a:tc>
              </a:tr>
            </a:tbl>
          </a:graphicData>
        </a:graphic>
      </p:graphicFrame>
    </p:spTree>
    <p:extLst>
      <p:ext uri="{BB962C8B-B14F-4D97-AF65-F5344CB8AC3E}">
        <p14:creationId xmlns:p14="http://schemas.microsoft.com/office/powerpoint/2010/main" val="178134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function?</a:t>
            </a:r>
            <a:endParaRPr lang="en-GB" dirty="0"/>
          </a:p>
        </p:txBody>
      </p:sp>
      <p:sp>
        <p:nvSpPr>
          <p:cNvPr id="3" name="Content Placeholder 2"/>
          <p:cNvSpPr>
            <a:spLocks noGrp="1"/>
          </p:cNvSpPr>
          <p:nvPr>
            <p:ph idx="1"/>
          </p:nvPr>
        </p:nvSpPr>
        <p:spPr/>
        <p:txBody>
          <a:bodyPr>
            <a:normAutofit/>
          </a:bodyPr>
          <a:lstStyle/>
          <a:p>
            <a:r>
              <a:rPr lang="en-GB" dirty="0" smtClean="0"/>
              <a:t>In programming, a ‘</a:t>
            </a:r>
            <a:r>
              <a:rPr lang="en-US" dirty="0" smtClean="0"/>
              <a:t>function’ is a self contained module </a:t>
            </a:r>
            <a:r>
              <a:rPr lang="en-US" dirty="0"/>
              <a:t>of code that </a:t>
            </a:r>
            <a:r>
              <a:rPr lang="en-US" dirty="0" smtClean="0"/>
              <a:t>accomplishes </a:t>
            </a:r>
            <a:r>
              <a:rPr lang="en-US" dirty="0"/>
              <a:t>a specific </a:t>
            </a:r>
            <a:r>
              <a:rPr lang="en-US" dirty="0" smtClean="0"/>
              <a:t>task</a:t>
            </a:r>
          </a:p>
          <a:p>
            <a:pPr lvl="1"/>
            <a:r>
              <a:rPr lang="en-US" dirty="0" smtClean="0"/>
              <a:t>Functions provide a way to make code modular</a:t>
            </a:r>
          </a:p>
          <a:p>
            <a:pPr lvl="1"/>
            <a:r>
              <a:rPr lang="en-US" dirty="0" smtClean="0"/>
              <a:t>In OO programming, these belong to classes and are called methods</a:t>
            </a:r>
          </a:p>
          <a:p>
            <a:r>
              <a:rPr lang="en-US" dirty="0" smtClean="0"/>
              <a:t>In mathematics, the word ‘function’ has a more specific meaning</a:t>
            </a:r>
          </a:p>
          <a:p>
            <a:pPr lvl="1"/>
            <a:r>
              <a:rPr lang="en-US" i="1" dirty="0" smtClean="0"/>
              <a:t>A function is </a:t>
            </a:r>
            <a:r>
              <a:rPr lang="en-US" i="1" dirty="0"/>
              <a:t>a </a:t>
            </a:r>
            <a:r>
              <a:rPr lang="en-US" i="1" dirty="0" smtClean="0"/>
              <a:t>relation, or mapping </a:t>
            </a:r>
            <a:r>
              <a:rPr lang="en-US" i="1" dirty="0"/>
              <a:t>between a set of inputs and a set of permissible outputs with the property that each input is related to exactly one </a:t>
            </a:r>
            <a:r>
              <a:rPr lang="en-US" i="1" dirty="0" smtClean="0"/>
              <a:t>output</a:t>
            </a:r>
            <a:endParaRPr lang="en-US" i="1" dirty="0"/>
          </a:p>
          <a:p>
            <a:pPr lvl="1"/>
            <a:r>
              <a:rPr lang="en-US" dirty="0" smtClean="0"/>
              <a:t>For example:</a:t>
            </a:r>
          </a:p>
          <a:p>
            <a:pPr lvl="1"/>
            <a:endParaRPr lang="en-US" sz="900" dirty="0" smtClean="0"/>
          </a:p>
          <a:p>
            <a:pPr marL="384048" lvl="2" indent="0">
              <a:buNone/>
            </a:pPr>
            <a:r>
              <a:rPr lang="en-US" sz="1800" b="1" dirty="0" smtClean="0">
                <a:solidFill>
                  <a:srgbClr val="7030A0"/>
                </a:solidFill>
              </a:rPr>
              <a:t>f(x) = x</a:t>
            </a:r>
            <a:r>
              <a:rPr lang="en-US" sz="1800" b="1" baseline="30000" dirty="0" smtClean="0">
                <a:solidFill>
                  <a:srgbClr val="7030A0"/>
                </a:solidFill>
              </a:rPr>
              <a:t>2</a:t>
            </a:r>
          </a:p>
          <a:p>
            <a:pPr marL="384048" lvl="2" indent="0">
              <a:buNone/>
            </a:pPr>
            <a:r>
              <a:rPr lang="en-US" sz="1800" dirty="0" smtClean="0"/>
              <a:t>Maps any number (x) to the square of that number, e.g. </a:t>
            </a:r>
            <a:r>
              <a:rPr lang="en-US" sz="1800" dirty="0" smtClean="0">
                <a:solidFill>
                  <a:srgbClr val="7030A0"/>
                </a:solidFill>
              </a:rPr>
              <a:t>f(3) = 9, f(4) = 16</a:t>
            </a:r>
          </a:p>
          <a:p>
            <a:pPr marL="384048" lvl="2" indent="0">
              <a:buNone/>
            </a:pPr>
            <a:endParaRPr lang="en-US" sz="900" dirty="0" smtClean="0"/>
          </a:p>
          <a:p>
            <a:pPr lvl="1"/>
            <a:r>
              <a:rPr lang="en-GB" dirty="0"/>
              <a:t>For given </a:t>
            </a:r>
            <a:r>
              <a:rPr lang="en-GB" dirty="0" smtClean="0"/>
              <a:t>input x you always </a:t>
            </a:r>
            <a:r>
              <a:rPr lang="en-GB" dirty="0"/>
              <a:t>get the same result</a:t>
            </a:r>
          </a:p>
          <a:p>
            <a:pPr lvl="1"/>
            <a:r>
              <a:rPr lang="en-GB" dirty="0" smtClean="0"/>
              <a:t>You don’t </a:t>
            </a:r>
            <a:r>
              <a:rPr lang="en-GB" dirty="0"/>
              <a:t>change x in </a:t>
            </a:r>
            <a:r>
              <a:rPr lang="en-GB" dirty="0" smtClean="0"/>
              <a:t>process</a:t>
            </a:r>
          </a:p>
          <a:p>
            <a:r>
              <a:rPr lang="en-GB" dirty="0" smtClean="0"/>
              <a:t>Functional programming is based on the mathematical definition</a:t>
            </a:r>
            <a:endParaRPr lang="en-GB"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19</a:t>
            </a:fld>
            <a:endParaRPr lang="en-US" dirty="0"/>
          </a:p>
        </p:txBody>
      </p:sp>
    </p:spTree>
    <p:extLst>
      <p:ext uri="{BB962C8B-B14F-4D97-AF65-F5344CB8AC3E}">
        <p14:creationId xmlns:p14="http://schemas.microsoft.com/office/powerpoint/2010/main" val="88068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a:t>
            </a:r>
            <a:endParaRPr lang="en-GB" dirty="0"/>
          </a:p>
        </p:txBody>
      </p:sp>
      <p:sp>
        <p:nvSpPr>
          <p:cNvPr id="3" name="Content Placeholder 2"/>
          <p:cNvSpPr>
            <a:spLocks noGrp="1"/>
          </p:cNvSpPr>
          <p:nvPr>
            <p:ph idx="1"/>
          </p:nvPr>
        </p:nvSpPr>
        <p:spPr/>
        <p:txBody>
          <a:bodyPr/>
          <a:lstStyle/>
          <a:p>
            <a:r>
              <a:rPr lang="en-GB" altLang="en-US" dirty="0"/>
              <a:t>schedule per week: </a:t>
            </a:r>
          </a:p>
          <a:p>
            <a:pPr lvl="1"/>
            <a:r>
              <a:rPr lang="en-GB" altLang="en-US" dirty="0"/>
              <a:t>2 hours lecture</a:t>
            </a:r>
            <a:r>
              <a:rPr lang="en-GB" altLang="en-US"/>
              <a:t>, </a:t>
            </a:r>
            <a:r>
              <a:rPr lang="en-GB" altLang="en-US" smtClean="0"/>
              <a:t>1 hour tutorial</a:t>
            </a:r>
          </a:p>
          <a:p>
            <a:pPr lvl="1"/>
            <a:r>
              <a:rPr lang="en-GB" altLang="en-US" smtClean="0"/>
              <a:t>2 </a:t>
            </a:r>
            <a:r>
              <a:rPr lang="en-GB" altLang="en-US" dirty="0"/>
              <a:t>hours </a:t>
            </a:r>
            <a:r>
              <a:rPr lang="en-GB" altLang="en-US" dirty="0" smtClean="0"/>
              <a:t>lab </a:t>
            </a:r>
            <a:r>
              <a:rPr lang="en-GB" altLang="en-US" smtClean="0"/>
              <a:t>(FT only)</a:t>
            </a:r>
            <a:endParaRPr lang="en-GB" altLang="en-US" dirty="0"/>
          </a:p>
          <a:p>
            <a:r>
              <a:rPr lang="en-GB" altLang="en-US" dirty="0"/>
              <a:t>assessment:</a:t>
            </a:r>
          </a:p>
          <a:p>
            <a:pPr lvl="1"/>
            <a:r>
              <a:rPr lang="en-GB" altLang="en-US" dirty="0"/>
              <a:t>Exam (2 hours):  50%</a:t>
            </a:r>
          </a:p>
          <a:p>
            <a:pPr lvl="1"/>
            <a:r>
              <a:rPr lang="en-GB" altLang="en-US" dirty="0"/>
              <a:t>Coursework:  50</a:t>
            </a:r>
            <a:r>
              <a:rPr lang="en-GB" altLang="en-US" dirty="0" smtClean="0"/>
              <a:t>%</a:t>
            </a:r>
          </a:p>
          <a:p>
            <a:pPr marL="201168" lvl="1" indent="0">
              <a:buNone/>
            </a:pPr>
            <a:endParaRPr lang="en-GB" altLang="en-US" dirty="0"/>
          </a:p>
          <a:p>
            <a:r>
              <a:rPr lang="en-GB" dirty="0" smtClean="0"/>
              <a:t>material:</a:t>
            </a:r>
          </a:p>
          <a:p>
            <a:pPr lvl="1"/>
            <a:r>
              <a:rPr lang="en-GB" dirty="0" smtClean="0"/>
              <a:t>Mainly produced by </a:t>
            </a:r>
            <a:r>
              <a:rPr lang="en-GB" smtClean="0"/>
              <a:t>Jim Paterson</a:t>
            </a:r>
          </a:p>
          <a:p>
            <a:pPr lvl="1"/>
            <a:r>
              <a:rPr lang="en-GB" smtClean="0"/>
              <a:t>Modified &amp; reorganized by Martin Gallacher</a:t>
            </a:r>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934251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normAutofit/>
          </a:bodyPr>
          <a:lstStyle/>
          <a:p>
            <a:r>
              <a:rPr lang="en-US" dirty="0" smtClean="0"/>
              <a:t>Combination of individual units to perform a more complex task</a:t>
            </a:r>
          </a:p>
          <a:p>
            <a:r>
              <a:rPr lang="en-US" dirty="0" smtClean="0"/>
              <a:t>In OO programming we compose objects to model a complex scenario, so classes are the building blocks of OO programming</a:t>
            </a:r>
          </a:p>
          <a:p>
            <a:r>
              <a:rPr lang="en-US" dirty="0" smtClean="0"/>
              <a:t>In functional programming, we can compose functions rather like the way mathematical functions can be composed</a:t>
            </a:r>
          </a:p>
          <a:p>
            <a:r>
              <a:rPr lang="en-US" dirty="0" smtClean="0"/>
              <a:t>Functions are the building blocks of functional programming</a:t>
            </a:r>
          </a:p>
          <a:p>
            <a:r>
              <a:rPr lang="en-US" dirty="0" smtClean="0"/>
              <a:t>For example, mathematical functions </a:t>
            </a:r>
            <a:r>
              <a:rPr lang="en-US" b="1" dirty="0" smtClean="0"/>
              <a:t>f</a:t>
            </a:r>
            <a:r>
              <a:rPr lang="en-US" dirty="0" smtClean="0"/>
              <a:t>, </a:t>
            </a:r>
            <a:r>
              <a:rPr lang="en-US" b="1" dirty="0" smtClean="0"/>
              <a:t>g</a:t>
            </a:r>
            <a:r>
              <a:rPr lang="en-US" dirty="0" smtClean="0"/>
              <a:t> and </a:t>
            </a:r>
            <a:r>
              <a:rPr lang="en-US" b="1" dirty="0" smtClean="0"/>
              <a:t>h</a:t>
            </a:r>
            <a:r>
              <a:rPr lang="en-US" dirty="0" smtClean="0"/>
              <a:t> can be defined as</a:t>
            </a:r>
          </a:p>
          <a:p>
            <a:pPr marL="384048" lvl="2" indent="0">
              <a:buNone/>
            </a:pPr>
            <a:r>
              <a:rPr lang="en-US" sz="1800" b="1" dirty="0" smtClean="0">
                <a:solidFill>
                  <a:srgbClr val="7030A0"/>
                </a:solidFill>
              </a:rPr>
              <a:t>f(x) = x</a:t>
            </a:r>
            <a:r>
              <a:rPr lang="en-US" sz="1800" b="1" baseline="30000" dirty="0" smtClean="0">
                <a:solidFill>
                  <a:srgbClr val="7030A0"/>
                </a:solidFill>
              </a:rPr>
              <a:t>2</a:t>
            </a:r>
          </a:p>
          <a:p>
            <a:pPr marL="384048" lvl="2" indent="0">
              <a:buNone/>
            </a:pPr>
            <a:r>
              <a:rPr lang="en-US" sz="1800" b="1" dirty="0" smtClean="0">
                <a:solidFill>
                  <a:srgbClr val="7030A0"/>
                </a:solidFill>
              </a:rPr>
              <a:t>g(x) = x + 2</a:t>
            </a:r>
          </a:p>
          <a:p>
            <a:pPr marL="384048" lvl="2" indent="0">
              <a:buNone/>
            </a:pPr>
            <a:r>
              <a:rPr lang="en-US" sz="1800" b="1" dirty="0" smtClean="0">
                <a:solidFill>
                  <a:srgbClr val="7030A0"/>
                </a:solidFill>
              </a:rPr>
              <a:t>h(x) = f(g(x))    </a:t>
            </a:r>
            <a:r>
              <a:rPr lang="en-US" sz="1800" dirty="0" smtClean="0"/>
              <a:t>-  </a:t>
            </a:r>
            <a:r>
              <a:rPr lang="en-US" sz="1800" b="1" dirty="0" smtClean="0"/>
              <a:t>h</a:t>
            </a:r>
            <a:r>
              <a:rPr lang="en-US" sz="1800" dirty="0" smtClean="0"/>
              <a:t> is a composition of</a:t>
            </a:r>
            <a:r>
              <a:rPr lang="en-US" sz="1800" b="1" dirty="0" smtClean="0"/>
              <a:t> f </a:t>
            </a:r>
            <a:r>
              <a:rPr lang="en-US" sz="1800" dirty="0" smtClean="0"/>
              <a:t>and </a:t>
            </a:r>
            <a:r>
              <a:rPr lang="en-US" sz="1800" b="1" dirty="0" smtClean="0"/>
              <a:t>g</a:t>
            </a:r>
            <a:endParaRPr lang="en-US" sz="1800" b="1" dirty="0"/>
          </a:p>
          <a:p>
            <a:pPr marL="384048" lvl="2" indent="0">
              <a:buNone/>
            </a:pPr>
            <a:r>
              <a:rPr lang="en-US" sz="1800" dirty="0" smtClean="0"/>
              <a:t>So </a:t>
            </a:r>
            <a:r>
              <a:rPr lang="en-US" sz="1800" dirty="0" smtClean="0">
                <a:solidFill>
                  <a:srgbClr val="7030A0"/>
                </a:solidFill>
              </a:rPr>
              <a:t>h(3) = f(g(3)) = f(3+2) = f(5) = 25     </a:t>
            </a:r>
            <a:r>
              <a:rPr lang="en-US" sz="1800" dirty="0" smtClean="0"/>
              <a:t/>
            </a:r>
            <a:br>
              <a:rPr lang="en-US" sz="1800" dirty="0" smtClean="0"/>
            </a:br>
            <a:r>
              <a:rPr lang="en-US" sz="1800" dirty="0" smtClean="0"/>
              <a:t> - what about (g(f(x))?</a:t>
            </a:r>
            <a:endParaRPr lang="en-US" sz="1800"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20</a:t>
            </a:fld>
            <a:endParaRPr lang="en-US" dirty="0"/>
          </a:p>
        </p:txBody>
      </p:sp>
      <p:sp>
        <p:nvSpPr>
          <p:cNvPr id="6" name="TextBox 5"/>
          <p:cNvSpPr txBox="1"/>
          <p:nvPr/>
        </p:nvSpPr>
        <p:spPr>
          <a:xfrm>
            <a:off x="6404713" y="4404625"/>
            <a:ext cx="5360277" cy="1169551"/>
          </a:xfrm>
          <a:prstGeom prst="rect">
            <a:avLst/>
          </a:prstGeom>
          <a:noFill/>
        </p:spPr>
        <p:txBody>
          <a:bodyPr wrap="square" rtlCol="0">
            <a:spAutoFit/>
          </a:bodyPr>
          <a:lstStyle/>
          <a:p>
            <a:r>
              <a:rPr lang="en-US" sz="2800" dirty="0" smtClean="0">
                <a:solidFill>
                  <a:srgbClr val="0070C0"/>
                </a:solidFill>
                <a:latin typeface="Gill Sans" charset="0"/>
                <a:ea typeface="Gill Sans" charset="0"/>
                <a:cs typeface="Gill Sans" charset="0"/>
              </a:rPr>
              <a:t>                      </a:t>
            </a:r>
            <a:r>
              <a:rPr lang="en-US" sz="2800" dirty="0">
                <a:solidFill>
                  <a:srgbClr val="00B050"/>
                </a:solidFill>
                <a:latin typeface="Bookman Old Style" panose="02050604050505020204" pitchFamily="18" charset="0"/>
                <a:ea typeface="Noteworthy Light" charset="0"/>
                <a:cs typeface="Noteworthy Light" charset="0"/>
              </a:rPr>
              <a:t>5</a:t>
            </a:r>
            <a:r>
              <a:rPr lang="en-US" sz="2800" dirty="0" smtClean="0">
                <a:solidFill>
                  <a:srgbClr val="0070C0"/>
                </a:solidFill>
                <a:latin typeface="Noteworthy Light" charset="0"/>
                <a:ea typeface="Noteworthy Light" charset="0"/>
                <a:cs typeface="Noteworthy Light" charset="0"/>
              </a:rPr>
              <a:t>                 </a:t>
            </a:r>
          </a:p>
          <a:p>
            <a:r>
              <a:rPr lang="en-US" sz="2800" dirty="0" smtClean="0">
                <a:solidFill>
                  <a:srgbClr val="FF0000"/>
                </a:solidFill>
                <a:latin typeface="Bookman Old Style" panose="02050604050505020204" pitchFamily="18" charset="0"/>
                <a:ea typeface="Noteworthy Light" charset="0"/>
                <a:cs typeface="Noteworthy Light" charset="0"/>
              </a:rPr>
              <a:t>3</a:t>
            </a:r>
            <a:r>
              <a:rPr lang="en-US" sz="2800" dirty="0" smtClean="0">
                <a:solidFill>
                  <a:srgbClr val="0070C0"/>
                </a:solidFill>
                <a:latin typeface="Bookman Old Style" panose="02050604050505020204" pitchFamily="18" charset="0"/>
                <a:ea typeface="Noteworthy Light" charset="0"/>
                <a:cs typeface="Noteworthy Light" charset="0"/>
              </a:rPr>
              <a:t>        g(</a:t>
            </a:r>
            <a:r>
              <a:rPr lang="en-US" sz="2800" dirty="0" smtClean="0">
                <a:solidFill>
                  <a:srgbClr val="FF0000"/>
                </a:solidFill>
                <a:latin typeface="Bookman Old Style" panose="02050604050505020204" pitchFamily="18" charset="0"/>
                <a:ea typeface="Noteworthy Light" charset="0"/>
                <a:cs typeface="Noteworthy Light" charset="0"/>
              </a:rPr>
              <a:t>3</a:t>
            </a:r>
            <a:r>
              <a:rPr lang="en-US" sz="2800" dirty="0" smtClean="0">
                <a:solidFill>
                  <a:srgbClr val="0070C0"/>
                </a:solidFill>
                <a:latin typeface="Bookman Old Style" panose="02050604050505020204" pitchFamily="18" charset="0"/>
                <a:ea typeface="Noteworthy Light" charset="0"/>
                <a:cs typeface="Noteworthy Light" charset="0"/>
              </a:rPr>
              <a:t>)       f(</a:t>
            </a:r>
            <a:r>
              <a:rPr lang="en-US" sz="2800" dirty="0" smtClean="0">
                <a:solidFill>
                  <a:srgbClr val="00B050"/>
                </a:solidFill>
                <a:latin typeface="Bookman Old Style" panose="02050604050505020204" pitchFamily="18" charset="0"/>
                <a:ea typeface="Noteworthy Light" charset="0"/>
                <a:cs typeface="Noteworthy Light" charset="0"/>
              </a:rPr>
              <a:t>5</a:t>
            </a:r>
            <a:r>
              <a:rPr lang="en-US" sz="2800" dirty="0" smtClean="0">
                <a:solidFill>
                  <a:srgbClr val="0070C0"/>
                </a:solidFill>
                <a:latin typeface="Bookman Old Style" panose="02050604050505020204" pitchFamily="18" charset="0"/>
                <a:ea typeface="Noteworthy Light" charset="0"/>
                <a:cs typeface="Noteworthy Light" charset="0"/>
              </a:rPr>
              <a:t>)       </a:t>
            </a:r>
            <a:r>
              <a:rPr lang="en-US" sz="2800" dirty="0" smtClean="0">
                <a:solidFill>
                  <a:srgbClr val="7030A0"/>
                </a:solidFill>
                <a:latin typeface="Bookman Old Style" panose="02050604050505020204" pitchFamily="18" charset="0"/>
                <a:ea typeface="Noteworthy Light" charset="0"/>
                <a:cs typeface="Noteworthy Light" charset="0"/>
              </a:rPr>
              <a:t>25</a:t>
            </a:r>
          </a:p>
          <a:p>
            <a:r>
              <a:rPr lang="en-US" sz="1400" dirty="0">
                <a:solidFill>
                  <a:srgbClr val="0070C0"/>
                </a:solidFill>
                <a:latin typeface="Bookman Old Style" panose="02050604050505020204" pitchFamily="18" charset="0"/>
                <a:ea typeface="Noteworthy Light" charset="0"/>
                <a:cs typeface="Noteworthy Light" charset="0"/>
              </a:rPr>
              <a:t>o</a:t>
            </a:r>
            <a:r>
              <a:rPr lang="en-US" sz="1400" dirty="0" smtClean="0">
                <a:solidFill>
                  <a:srgbClr val="0070C0"/>
                </a:solidFill>
                <a:latin typeface="Bookman Old Style" panose="02050604050505020204" pitchFamily="18" charset="0"/>
                <a:ea typeface="Noteworthy Light" charset="0"/>
                <a:cs typeface="Noteworthy Light" charset="0"/>
              </a:rPr>
              <a:t>utput (5) from first function is input to second function</a:t>
            </a:r>
            <a:endParaRPr lang="en-US" sz="1400" dirty="0">
              <a:solidFill>
                <a:srgbClr val="0070C0"/>
              </a:solidFill>
              <a:latin typeface="Bookman Old Style" panose="02050604050505020204" pitchFamily="18" charset="0"/>
              <a:ea typeface="Noteworthy Light" charset="0"/>
              <a:cs typeface="Noteworthy Light" charset="0"/>
            </a:endParaRPr>
          </a:p>
        </p:txBody>
      </p:sp>
      <p:sp>
        <p:nvSpPr>
          <p:cNvPr id="7" name="Curved Down Arrow 6"/>
          <p:cNvSpPr/>
          <p:nvPr/>
        </p:nvSpPr>
        <p:spPr>
          <a:xfrm>
            <a:off x="6957044" y="4865191"/>
            <a:ext cx="511444" cy="21520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a:off x="8364807" y="4847112"/>
            <a:ext cx="511444" cy="21520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Down Arrow 8"/>
          <p:cNvSpPr/>
          <p:nvPr/>
        </p:nvSpPr>
        <p:spPr>
          <a:xfrm>
            <a:off x="9787695" y="4829033"/>
            <a:ext cx="511444" cy="21520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0492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500"/>
                                        <p:tgtEl>
                                          <p:spTgt spid="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down)">
                                      <p:cBhvr>
                                        <p:cTn id="54" dur="500"/>
                                        <p:tgtEl>
                                          <p:spTgt spid="7"/>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down)">
                                      <p:cBhvr>
                                        <p:cTn id="57" dur="500"/>
                                        <p:tgtEl>
                                          <p:spTgt spid="8"/>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down)">
                                      <p:cBhvr>
                                        <p:cTn id="6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Im</a:t>
            </a:r>
            <a:r>
              <a:rPr lang="en-US" dirty="0" smtClean="0"/>
              <a:t>)mutability and (no) shared state</a:t>
            </a:r>
            <a:endParaRPr lang="en-US" dirty="0"/>
          </a:p>
        </p:txBody>
      </p:sp>
      <p:sp>
        <p:nvSpPr>
          <p:cNvPr id="3" name="Content Placeholder 2"/>
          <p:cNvSpPr>
            <a:spLocks noGrp="1"/>
          </p:cNvSpPr>
          <p:nvPr>
            <p:ph idx="1"/>
          </p:nvPr>
        </p:nvSpPr>
        <p:spPr/>
        <p:txBody>
          <a:bodyPr>
            <a:normAutofit/>
          </a:bodyPr>
          <a:lstStyle/>
          <a:p>
            <a:r>
              <a:rPr lang="en-US" dirty="0" smtClean="0"/>
              <a:t>Compare the following, more imperative, approach to the same computation</a:t>
            </a:r>
          </a:p>
          <a:p>
            <a:pPr marL="384048" lvl="2" indent="0">
              <a:buNone/>
            </a:pPr>
            <a:r>
              <a:rPr lang="en-US" sz="1800" b="1" smtClean="0">
                <a:solidFill>
                  <a:srgbClr val="7030A0"/>
                </a:solidFill>
              </a:rPr>
              <a:t>x = 3</a:t>
            </a:r>
            <a:endParaRPr lang="en-US" sz="1800" b="1" dirty="0" smtClean="0">
              <a:solidFill>
                <a:srgbClr val="7030A0"/>
              </a:solidFill>
            </a:endParaRPr>
          </a:p>
          <a:p>
            <a:pPr marL="384048" lvl="2" indent="0">
              <a:buNone/>
            </a:pPr>
            <a:r>
              <a:rPr lang="en-US" sz="1800" b="1" dirty="0" smtClean="0">
                <a:solidFill>
                  <a:srgbClr val="7030A0"/>
                </a:solidFill>
              </a:rPr>
              <a:t>x </a:t>
            </a:r>
            <a:r>
              <a:rPr lang="en-US" sz="1800" b="1" dirty="0">
                <a:solidFill>
                  <a:srgbClr val="7030A0"/>
                </a:solidFill>
              </a:rPr>
              <a:t>= x</a:t>
            </a:r>
            <a:r>
              <a:rPr lang="en-US" sz="1800" b="1" baseline="30000" dirty="0">
                <a:solidFill>
                  <a:srgbClr val="7030A0"/>
                </a:solidFill>
              </a:rPr>
              <a:t>2</a:t>
            </a:r>
          </a:p>
          <a:p>
            <a:pPr marL="384048" lvl="2" indent="0">
              <a:buNone/>
            </a:pPr>
            <a:r>
              <a:rPr lang="en-US" sz="1800" b="1" dirty="0" smtClean="0">
                <a:solidFill>
                  <a:srgbClr val="7030A0"/>
                </a:solidFill>
              </a:rPr>
              <a:t>x </a:t>
            </a:r>
            <a:r>
              <a:rPr lang="en-US" sz="1800" b="1" dirty="0">
                <a:solidFill>
                  <a:srgbClr val="7030A0"/>
                </a:solidFill>
              </a:rPr>
              <a:t>= x + 2</a:t>
            </a:r>
          </a:p>
          <a:p>
            <a:pPr lvl="1"/>
            <a:r>
              <a:rPr lang="en-US" dirty="0" smtClean="0"/>
              <a:t>Here, the computation is a series of steps, produces the same result as before, but:</a:t>
            </a:r>
          </a:p>
          <a:p>
            <a:pPr lvl="1"/>
            <a:r>
              <a:rPr lang="en-US" dirty="0" smtClean="0"/>
              <a:t>The value of the variable x changes, so x must be </a:t>
            </a:r>
            <a:r>
              <a:rPr lang="en-US" i="1" dirty="0" smtClean="0"/>
              <a:t>mutable</a:t>
            </a:r>
            <a:r>
              <a:rPr lang="en-US" dirty="0" smtClean="0"/>
              <a:t>  (can change)</a:t>
            </a:r>
          </a:p>
          <a:p>
            <a:pPr lvl="1"/>
            <a:r>
              <a:rPr lang="en-US" dirty="0" smtClean="0"/>
              <a:t>The value of x is shared between the steps, both access the same variable and assume it will have the correct value for that stage of the computation - x is </a:t>
            </a:r>
            <a:r>
              <a:rPr lang="en-US" i="1" dirty="0" smtClean="0"/>
              <a:t>shared state </a:t>
            </a:r>
            <a:endParaRPr lang="en-US" dirty="0" smtClean="0"/>
          </a:p>
          <a:p>
            <a:pPr lvl="1"/>
            <a:r>
              <a:rPr lang="en-US" dirty="0" smtClean="0"/>
              <a:t>Harder to be sure about the result - value of x could potentially be changed by other code in between these steps executing</a:t>
            </a:r>
          </a:p>
          <a:p>
            <a:r>
              <a:rPr lang="en-US" dirty="0"/>
              <a:t>Functional approach </a:t>
            </a:r>
            <a:r>
              <a:rPr lang="en-US" dirty="0" err="1"/>
              <a:t>favours</a:t>
            </a:r>
            <a:r>
              <a:rPr lang="en-US" dirty="0"/>
              <a:t> </a:t>
            </a:r>
            <a:r>
              <a:rPr lang="en-US" i="1" dirty="0"/>
              <a:t>immutability</a:t>
            </a:r>
            <a:r>
              <a:rPr lang="en-US" dirty="0"/>
              <a:t> </a:t>
            </a:r>
            <a:r>
              <a:rPr lang="en-US" dirty="0" smtClean="0"/>
              <a:t>(</a:t>
            </a:r>
            <a:r>
              <a:rPr lang="en-US" i="1" dirty="0" smtClean="0"/>
              <a:t>no side effects</a:t>
            </a:r>
            <a:r>
              <a:rPr lang="en-US" dirty="0" smtClean="0"/>
              <a:t>) and </a:t>
            </a:r>
            <a:r>
              <a:rPr lang="en-US" i="1" dirty="0"/>
              <a:t>no shared state</a:t>
            </a:r>
          </a:p>
          <a:p>
            <a:pPr lvl="1"/>
            <a:r>
              <a:rPr lang="en-US" dirty="0" smtClean="0"/>
              <a:t>Each function does its evaluation based on the input it is given</a:t>
            </a:r>
          </a:p>
          <a:p>
            <a:pPr lvl="1"/>
            <a:r>
              <a:rPr lang="en-US" dirty="0" smtClean="0"/>
              <a:t>Doesn’t care about what has happened previously</a:t>
            </a:r>
          </a:p>
          <a:p>
            <a:pPr lvl="1"/>
            <a:r>
              <a:rPr lang="en-US" dirty="0" smtClean="0"/>
              <a:t>Generates new value which it outputs, doesn’t change the input</a:t>
            </a:r>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21</a:t>
            </a:fld>
            <a:endParaRPr lang="en-US" dirty="0"/>
          </a:p>
        </p:txBody>
      </p:sp>
    </p:spTree>
    <p:extLst>
      <p:ext uri="{BB962C8B-B14F-4D97-AF65-F5344CB8AC3E}">
        <p14:creationId xmlns:p14="http://schemas.microsoft.com/office/powerpoint/2010/main" val="181128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Side effects</a:t>
            </a:r>
            <a:endParaRPr lang="en-GB" dirty="0"/>
          </a:p>
        </p:txBody>
      </p:sp>
      <p:sp>
        <p:nvSpPr>
          <p:cNvPr id="3" name="Content Placeholder 2"/>
          <p:cNvSpPr>
            <a:spLocks noGrp="1"/>
          </p:cNvSpPr>
          <p:nvPr>
            <p:ph idx="1"/>
          </p:nvPr>
        </p:nvSpPr>
        <p:spPr/>
        <p:txBody>
          <a:bodyPr>
            <a:normAutofit/>
          </a:bodyPr>
          <a:lstStyle/>
          <a:p>
            <a:r>
              <a:rPr lang="en-GB" dirty="0"/>
              <a:t>Side effects are operations that change the global state of a computation</a:t>
            </a:r>
            <a:r>
              <a:rPr lang="en-GB" dirty="0" smtClean="0"/>
              <a:t>.</a:t>
            </a:r>
          </a:p>
          <a:p>
            <a:r>
              <a:rPr lang="en-GB" dirty="0"/>
              <a:t>A</a:t>
            </a:r>
            <a:r>
              <a:rPr lang="en-GB" dirty="0" smtClean="0"/>
              <a:t>ssignments </a:t>
            </a:r>
            <a:r>
              <a:rPr lang="en-GB" dirty="0"/>
              <a:t>and all input/output operations are considered </a:t>
            </a:r>
            <a:r>
              <a:rPr lang="en-GB" dirty="0" smtClean="0"/>
              <a:t>side-effects </a:t>
            </a:r>
          </a:p>
          <a:p>
            <a:r>
              <a:rPr lang="en-GB" dirty="0" smtClean="0"/>
              <a:t>“Pure” functional programming is completely free from side effects</a:t>
            </a:r>
          </a:p>
          <a:p>
            <a:r>
              <a:rPr lang="en-GB" dirty="0" smtClean="0"/>
              <a:t>However, it </a:t>
            </a:r>
            <a:r>
              <a:rPr lang="en-GB" dirty="0"/>
              <a:t>is impossible to write any </a:t>
            </a:r>
            <a:r>
              <a:rPr lang="en-GB" dirty="0" smtClean="0"/>
              <a:t>real-world </a:t>
            </a:r>
            <a:r>
              <a:rPr lang="en-GB" dirty="0"/>
              <a:t>applications without any side </a:t>
            </a:r>
            <a:r>
              <a:rPr lang="en-GB" dirty="0" smtClean="0"/>
              <a:t>effects as you </a:t>
            </a:r>
            <a:r>
              <a:rPr lang="en-GB" dirty="0"/>
              <a:t>could never write anything to the user, and you could never save anything to </a:t>
            </a:r>
            <a:r>
              <a:rPr lang="en-GB" dirty="0" smtClean="0"/>
              <a:t>disk</a:t>
            </a:r>
            <a:endParaRPr lang="en-GB" dirty="0"/>
          </a:p>
          <a:p>
            <a:r>
              <a:rPr lang="en-GB" dirty="0" smtClean="0"/>
              <a:t>Can get </a:t>
            </a:r>
            <a:r>
              <a:rPr lang="en-GB" dirty="0"/>
              <a:t>most of the benefits of functional </a:t>
            </a:r>
            <a:r>
              <a:rPr lang="en-GB" dirty="0" smtClean="0"/>
              <a:t>approach </a:t>
            </a:r>
            <a:r>
              <a:rPr lang="en-GB" dirty="0"/>
              <a:t>while still allowing some kinds of side effects, </a:t>
            </a:r>
            <a:r>
              <a:rPr lang="en-GB" dirty="0" err="1" smtClean="0"/>
              <a:t>e.g</a:t>
            </a:r>
            <a:endParaRPr lang="en-GB" dirty="0"/>
          </a:p>
          <a:p>
            <a:pPr lvl="1"/>
            <a:r>
              <a:rPr lang="en-GB" dirty="0"/>
              <a:t>input/output that does not effect the global state of the system, </a:t>
            </a:r>
            <a:r>
              <a:rPr lang="en-GB" dirty="0" smtClean="0"/>
              <a:t>such as </a:t>
            </a:r>
            <a:r>
              <a:rPr lang="en-GB" dirty="0"/>
              <a:t>output to the </a:t>
            </a:r>
            <a:r>
              <a:rPr lang="en-GB" dirty="0" smtClean="0"/>
              <a:t>screen</a:t>
            </a:r>
            <a:endParaRPr lang="en-GB" dirty="0"/>
          </a:p>
          <a:p>
            <a:pPr lvl="1"/>
            <a:r>
              <a:rPr lang="en-GB" dirty="0"/>
              <a:t>assignments to local variables </a:t>
            </a:r>
            <a:r>
              <a:rPr lang="en-GB" dirty="0" smtClean="0"/>
              <a:t>that only exist within the scope of the </a:t>
            </a:r>
            <a:r>
              <a:rPr lang="en-GB" dirty="0"/>
              <a:t>function in which they are </a:t>
            </a:r>
            <a:r>
              <a:rPr lang="en-GB" dirty="0" smtClean="0"/>
              <a:t>located</a:t>
            </a:r>
            <a:r>
              <a:rPr lang="en-GB" dirty="0"/>
              <a:t> </a:t>
            </a:r>
            <a:r>
              <a:rPr lang="en-GB" dirty="0" smtClean="0"/>
              <a:t>and cease to exist when the function returns</a:t>
            </a:r>
          </a:p>
          <a:p>
            <a:pPr marL="0" indent="0">
              <a:buNone/>
            </a:pPr>
            <a:endParaRPr lang="en-GB" dirty="0"/>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22</a:t>
            </a:fld>
            <a:endParaRPr lang="en-US" dirty="0"/>
          </a:p>
        </p:txBody>
      </p:sp>
    </p:spTree>
    <p:extLst>
      <p:ext uri="{BB962C8B-B14F-4D97-AF65-F5344CB8AC3E}">
        <p14:creationId xmlns:p14="http://schemas.microsoft.com/office/powerpoint/2010/main" val="367140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First Class Functions</a:t>
            </a:r>
            <a:endParaRPr lang="en-GB"/>
          </a:p>
        </p:txBody>
      </p:sp>
      <p:sp>
        <p:nvSpPr>
          <p:cNvPr id="3" name="Content Placeholder 2"/>
          <p:cNvSpPr>
            <a:spLocks noGrp="1"/>
          </p:cNvSpPr>
          <p:nvPr>
            <p:ph idx="1"/>
          </p:nvPr>
        </p:nvSpPr>
        <p:spPr/>
        <p:txBody>
          <a:bodyPr/>
          <a:lstStyle/>
          <a:p>
            <a:r>
              <a:rPr lang="en-GB"/>
              <a:t>The core value of functional programming is that functions should be </a:t>
            </a:r>
            <a:r>
              <a:rPr lang="en-GB" i="1" smtClean="0"/>
              <a:t>first-class</a:t>
            </a:r>
          </a:p>
          <a:p>
            <a:r>
              <a:rPr lang="en-GB" smtClean="0"/>
              <a:t>Can </a:t>
            </a:r>
            <a:r>
              <a:rPr lang="en-GB"/>
              <a:t>be declared and invoked </a:t>
            </a:r>
            <a:r>
              <a:rPr lang="en-GB" smtClean="0"/>
              <a:t>&amp; can </a:t>
            </a:r>
            <a:r>
              <a:rPr lang="en-GB"/>
              <a:t>be used in every segment of the language as just another data </a:t>
            </a:r>
            <a:r>
              <a:rPr lang="en-GB" smtClean="0"/>
              <a:t>type</a:t>
            </a:r>
            <a:endParaRPr lang="en-GB"/>
          </a:p>
          <a:p>
            <a:endParaRPr lang="en-GB"/>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363551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Functional Thinking</a:t>
            </a:r>
            <a:endParaRPr lang="en-GB" dirty="0"/>
          </a:p>
        </p:txBody>
      </p:sp>
      <p:sp>
        <p:nvSpPr>
          <p:cNvPr id="3" name="Content Placeholder 2"/>
          <p:cNvSpPr>
            <a:spLocks noGrp="1"/>
          </p:cNvSpPr>
          <p:nvPr>
            <p:ph idx="1"/>
          </p:nvPr>
        </p:nvSpPr>
        <p:spPr>
          <a:xfrm>
            <a:off x="1097280" y="1591733"/>
            <a:ext cx="8612328" cy="4524861"/>
          </a:xfrm>
        </p:spPr>
        <p:txBody>
          <a:bodyPr/>
          <a:lstStyle/>
          <a:p>
            <a:r>
              <a:rPr lang="en-GB" dirty="0" smtClean="0"/>
              <a:t>Functional programming requires you to think about programming tasks in quite a different way from imperative programming </a:t>
            </a:r>
          </a:p>
          <a:p>
            <a:r>
              <a:rPr lang="en-GB" dirty="0" smtClean="0"/>
              <a:t>Not necessarily a “better” way of thinking, but provides a more efficient  solution to some common problems</a:t>
            </a:r>
          </a:p>
          <a:p>
            <a:r>
              <a:rPr lang="en-GB" dirty="0" smtClean="0"/>
              <a:t>A functional language (or one that supports functional programming)  provides you with the tools to design and implement programs based on functional thinking</a:t>
            </a:r>
          </a:p>
          <a:p>
            <a:r>
              <a:rPr lang="en-GB" dirty="0" smtClean="0"/>
              <a:t>Here are two important general principles to keep in mind:</a:t>
            </a:r>
            <a:r>
              <a:rPr lang="en-GB" baseline="30000" dirty="0" smtClean="0"/>
              <a:t>1</a:t>
            </a:r>
          </a:p>
          <a:p>
            <a:pPr lvl="1"/>
            <a:r>
              <a:rPr lang="en-GB" b="1" i="1" dirty="0" smtClean="0"/>
              <a:t>Focus on results, not steps (be declarative, not imperative)</a:t>
            </a:r>
          </a:p>
          <a:p>
            <a:pPr lvl="1"/>
            <a:r>
              <a:rPr lang="en-GB" b="1" i="1" dirty="0" smtClean="0"/>
              <a:t>Offload mundane </a:t>
            </a:r>
            <a:r>
              <a:rPr lang="en-GB" b="1" i="1" dirty="0"/>
              <a:t>details to programming </a:t>
            </a:r>
            <a:r>
              <a:rPr lang="en-GB" b="1" i="1" dirty="0" smtClean="0"/>
              <a:t>languages,  focus </a:t>
            </a:r>
            <a:r>
              <a:rPr lang="en-GB" b="1" i="1" dirty="0"/>
              <a:t>on the unique aspects of </a:t>
            </a:r>
            <a:r>
              <a:rPr lang="en-GB" b="1" i="1" dirty="0" smtClean="0"/>
              <a:t>your </a:t>
            </a:r>
            <a:r>
              <a:rPr lang="en-GB" b="1" i="1"/>
              <a:t>programming </a:t>
            </a:r>
            <a:r>
              <a:rPr lang="en-GB" b="1" i="1" smtClean="0"/>
              <a:t>problems</a:t>
            </a:r>
            <a:endParaRPr lang="en-GB" b="1" i="1" dirty="0" smtClean="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24</a:t>
            </a:fld>
            <a:endParaRPr lang="en-US" dirty="0"/>
          </a:p>
        </p:txBody>
      </p:sp>
      <p:sp>
        <p:nvSpPr>
          <p:cNvPr id="6" name="TextBox 5"/>
          <p:cNvSpPr txBox="1"/>
          <p:nvPr/>
        </p:nvSpPr>
        <p:spPr>
          <a:xfrm>
            <a:off x="8508989" y="5962705"/>
            <a:ext cx="3607911" cy="307777"/>
          </a:xfrm>
          <a:prstGeom prst="rect">
            <a:avLst/>
          </a:prstGeom>
          <a:noFill/>
        </p:spPr>
        <p:txBody>
          <a:bodyPr wrap="none" rtlCol="0">
            <a:spAutoFit/>
          </a:bodyPr>
          <a:lstStyle/>
          <a:p>
            <a:r>
              <a:rPr lang="en-GB" sz="1400" dirty="0"/>
              <a:t>1. http://nealford.com/functionalthinking.html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7288" y="4620950"/>
            <a:ext cx="1600148" cy="1101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257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wipe(down)">
                                      <p:cBhvr>
                                        <p:cTn id="29" dur="500"/>
                                        <p:tgtEl>
                                          <p:spTgt spid="20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Motivating examples</a:t>
            </a:r>
            <a:endParaRPr lang="en-GB" dirty="0"/>
          </a:p>
        </p:txBody>
      </p:sp>
      <p:sp>
        <p:nvSpPr>
          <p:cNvPr id="3" name="Content Placeholder 2"/>
          <p:cNvSpPr>
            <a:spLocks noGrp="1"/>
          </p:cNvSpPr>
          <p:nvPr>
            <p:ph idx="1"/>
          </p:nvPr>
        </p:nvSpPr>
        <p:spPr/>
        <p:txBody>
          <a:bodyPr/>
          <a:lstStyle/>
          <a:p>
            <a:r>
              <a:rPr lang="en-GB" dirty="0"/>
              <a:t>Before we dive into the details, here are two simple examples of </a:t>
            </a:r>
            <a:r>
              <a:rPr lang="en-GB" b="1" dirty="0"/>
              <a:t>imperative</a:t>
            </a:r>
            <a:r>
              <a:rPr lang="en-GB" dirty="0"/>
              <a:t> and </a:t>
            </a:r>
            <a:r>
              <a:rPr lang="en-GB" b="1" dirty="0"/>
              <a:t>functional</a:t>
            </a:r>
            <a:r>
              <a:rPr lang="en-GB" dirty="0"/>
              <a:t> approaches to solving the same </a:t>
            </a:r>
            <a:r>
              <a:rPr lang="en-GB" dirty="0" smtClean="0"/>
              <a:t>problem</a:t>
            </a:r>
          </a:p>
          <a:p>
            <a:r>
              <a:rPr lang="en-GB" dirty="0" smtClean="0"/>
              <a:t>Interested </a:t>
            </a:r>
            <a:r>
              <a:rPr lang="en-GB" smtClean="0"/>
              <a:t>in </a:t>
            </a:r>
            <a:r>
              <a:rPr lang="en-GB" smtClean="0"/>
              <a:t>the </a:t>
            </a:r>
            <a:r>
              <a:rPr lang="en-GB" dirty="0" smtClean="0"/>
              <a:t>approach</a:t>
            </a:r>
            <a:r>
              <a:rPr lang="en-GB" dirty="0"/>
              <a:t> </a:t>
            </a:r>
            <a:r>
              <a:rPr lang="en-GB" dirty="0" smtClean="0"/>
              <a:t>and </a:t>
            </a:r>
            <a:r>
              <a:rPr lang="en-GB" i="1" dirty="0" smtClean="0"/>
              <a:t>functional thinking</a:t>
            </a:r>
            <a:r>
              <a:rPr lang="en-GB" dirty="0" smtClean="0"/>
              <a:t>, not specifically in the language</a:t>
            </a:r>
          </a:p>
          <a:p>
            <a:r>
              <a:rPr lang="en-GB" dirty="0" smtClean="0"/>
              <a:t>Functional approach shown with both Java and Scala</a:t>
            </a:r>
            <a:endParaRPr lang="en-GB" dirty="0"/>
          </a:p>
          <a:p>
            <a:r>
              <a:rPr lang="en-GB" dirty="0" smtClean="0"/>
              <a:t>Java has some support for functional techniques, particularly in Java 8</a:t>
            </a:r>
          </a:p>
          <a:p>
            <a:r>
              <a:rPr lang="en-GB" dirty="0" smtClean="0"/>
              <a:t>You will learn more soon about  how the functional examples work and about Java’s functional features</a:t>
            </a:r>
          </a:p>
          <a:p>
            <a:r>
              <a:rPr lang="en-GB" dirty="0" smtClean="0"/>
              <a:t>Later you will learn about Scala’s extensive support for further functional programming techniques</a:t>
            </a:r>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25</a:t>
            </a:fld>
            <a:endParaRPr lang="en-US" dirty="0"/>
          </a:p>
        </p:txBody>
      </p:sp>
    </p:spTree>
    <p:extLst>
      <p:ext uri="{BB962C8B-B14F-4D97-AF65-F5344CB8AC3E}">
        <p14:creationId xmlns:p14="http://schemas.microsoft.com/office/powerpoint/2010/main" val="36572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Motivating examples - factorial</a:t>
            </a:r>
            <a:endParaRPr lang="en-GB" dirty="0"/>
          </a:p>
        </p:txBody>
      </p:sp>
      <p:sp>
        <p:nvSpPr>
          <p:cNvPr id="3" name="Content Placeholder 2"/>
          <p:cNvSpPr>
            <a:spLocks noGrp="1"/>
          </p:cNvSpPr>
          <p:nvPr>
            <p:ph idx="1"/>
          </p:nvPr>
        </p:nvSpPr>
        <p:spPr/>
        <p:txBody>
          <a:bodyPr/>
          <a:lstStyle/>
          <a:p>
            <a:r>
              <a:rPr lang="en-GB" dirty="0" smtClean="0"/>
              <a:t>Calculate the </a:t>
            </a:r>
            <a:r>
              <a:rPr lang="en-GB" i="1" dirty="0" smtClean="0"/>
              <a:t>factorial</a:t>
            </a:r>
            <a:r>
              <a:rPr lang="en-GB" dirty="0" smtClean="0"/>
              <a:t> of a number, for </a:t>
            </a:r>
            <a:r>
              <a:rPr lang="en-GB" dirty="0"/>
              <a:t>example, the factorial of 4 is  </a:t>
            </a:r>
            <a:r>
              <a:rPr lang="en-GB" dirty="0" smtClean="0"/>
              <a:t>4</a:t>
            </a:r>
            <a:r>
              <a:rPr lang="en-GB" dirty="0"/>
              <a:t>! = 1 * 2 * 3 * 4 = 24</a:t>
            </a:r>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26</a:t>
            </a:fld>
            <a:endParaRPr lang="en-US" dirty="0"/>
          </a:p>
        </p:txBody>
      </p:sp>
      <p:sp>
        <p:nvSpPr>
          <p:cNvPr id="6" name="TextBox 5"/>
          <p:cNvSpPr txBox="1"/>
          <p:nvPr/>
        </p:nvSpPr>
        <p:spPr>
          <a:xfrm>
            <a:off x="569740" y="2004651"/>
            <a:ext cx="4237057" cy="2862322"/>
          </a:xfrm>
          <a:prstGeom prst="rect">
            <a:avLst/>
          </a:prstGeom>
          <a:noFill/>
        </p:spPr>
        <p:txBody>
          <a:bodyPr wrap="none" rtlCol="0">
            <a:spAutoFit/>
          </a:bodyPr>
          <a:lstStyle/>
          <a:p>
            <a:r>
              <a:rPr lang="en-GB" dirty="0" smtClean="0"/>
              <a:t>          </a:t>
            </a:r>
            <a:r>
              <a:rPr lang="en-GB" b="1" dirty="0" smtClean="0"/>
              <a:t>IMPERATIVE (Java)</a:t>
            </a:r>
          </a:p>
          <a:p>
            <a:r>
              <a:rPr lang="en-GB" b="1" dirty="0">
                <a:solidFill>
                  <a:srgbClr val="7030A0"/>
                </a:solidFill>
                <a:latin typeface="Consolas" panose="020B0609020204030204" pitchFamily="49" charset="0"/>
                <a:cs typeface="Consolas" panose="020B0609020204030204" pitchFamily="49" charset="0"/>
              </a:rPr>
              <a:t> </a:t>
            </a:r>
            <a:r>
              <a:rPr lang="en-GB" b="1" dirty="0" smtClean="0">
                <a:solidFill>
                  <a:srgbClr val="7030A0"/>
                </a:solidFill>
                <a:latin typeface="Consolas" panose="020B0609020204030204" pitchFamily="49" charset="0"/>
                <a:cs typeface="Consolas" panose="020B0609020204030204" pitchFamily="49" charset="0"/>
              </a:rPr>
              <a:t>   </a:t>
            </a:r>
            <a:r>
              <a:rPr lang="en-GB" dirty="0" smtClean="0">
                <a:solidFill>
                  <a:srgbClr val="7030A0"/>
                </a:solidFill>
                <a:latin typeface="Consolas" panose="020B0609020204030204" pitchFamily="49" charset="0"/>
                <a:cs typeface="Consolas" panose="020B0609020204030204" pitchFamily="49" charset="0"/>
              </a:rPr>
              <a:t>public </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a:t>
            </a:r>
            <a:r>
              <a:rPr lang="en-GB" dirty="0" smtClean="0">
                <a:solidFill>
                  <a:srgbClr val="7030A0"/>
                </a:solidFill>
                <a:latin typeface="Consolas" panose="020B0609020204030204" pitchFamily="49" charset="0"/>
                <a:cs typeface="Consolas" panose="020B0609020204030204" pitchFamily="49" charset="0"/>
              </a:rPr>
              <a:t>factorial(</a:t>
            </a:r>
            <a:r>
              <a:rPr lang="en-GB" dirty="0" err="1" smtClean="0">
                <a:solidFill>
                  <a:srgbClr val="7030A0"/>
                </a:solidFill>
                <a:latin typeface="Consolas" panose="020B0609020204030204" pitchFamily="49" charset="0"/>
                <a:cs typeface="Consolas" panose="020B0609020204030204" pitchFamily="49" charset="0"/>
              </a:rPr>
              <a:t>int</a:t>
            </a:r>
            <a:r>
              <a:rPr lang="en-GB" dirty="0" smtClean="0">
                <a:solidFill>
                  <a:srgbClr val="7030A0"/>
                </a:solidFill>
                <a:latin typeface="Consolas" panose="020B0609020204030204" pitchFamily="49" charset="0"/>
                <a:cs typeface="Consolas" panose="020B0609020204030204" pitchFamily="49" charset="0"/>
              </a:rPr>
              <a:t> n)</a:t>
            </a:r>
            <a:endParaRPr lang="en-GB" dirty="0">
              <a:solidFill>
                <a:srgbClr val="7030A0"/>
              </a:solidFill>
              <a:latin typeface="Consolas" panose="020B0609020204030204" pitchFamily="49" charset="0"/>
              <a:cs typeface="Consolas" panose="020B0609020204030204" pitchFamily="49" charset="0"/>
            </a:endParaRPr>
          </a:p>
          <a:p>
            <a:r>
              <a:rPr lang="en-GB" dirty="0">
                <a:solidFill>
                  <a:srgbClr val="7030A0"/>
                </a:solidFill>
                <a:latin typeface="Consolas" panose="020B0609020204030204" pitchFamily="49" charset="0"/>
                <a:cs typeface="Consolas" panose="020B0609020204030204" pitchFamily="49" charset="0"/>
              </a:rPr>
              <a:t>    {</a:t>
            </a:r>
          </a:p>
          <a:p>
            <a:r>
              <a:rPr lang="en-GB" dirty="0">
                <a:solidFill>
                  <a:srgbClr val="7030A0"/>
                </a:solidFill>
                <a:latin typeface="Consolas" panose="020B0609020204030204" pitchFamily="49" charset="0"/>
                <a:cs typeface="Consolas" panose="020B0609020204030204" pitchFamily="49" charset="0"/>
              </a:rPr>
              <a:t>       </a:t>
            </a:r>
            <a:r>
              <a:rPr lang="en-GB" dirty="0" smtClean="0">
                <a:solidFill>
                  <a:srgbClr val="7030A0"/>
                </a:solidFill>
                <a:latin typeface="Consolas" panose="020B0609020204030204" pitchFamily="49" charset="0"/>
                <a:cs typeface="Consolas" panose="020B0609020204030204" pitchFamily="49" charset="0"/>
              </a:rPr>
              <a:t> </a:t>
            </a:r>
            <a:r>
              <a:rPr lang="en-GB" dirty="0" err="1" smtClean="0">
                <a:solidFill>
                  <a:srgbClr val="7030A0"/>
                </a:solidFill>
                <a:latin typeface="Consolas" panose="020B0609020204030204" pitchFamily="49" charset="0"/>
                <a:cs typeface="Consolas" panose="020B0609020204030204" pitchFamily="49" charset="0"/>
              </a:rPr>
              <a:t>int</a:t>
            </a:r>
            <a:r>
              <a:rPr lang="en-GB" dirty="0" smtClean="0">
                <a:solidFill>
                  <a:srgbClr val="7030A0"/>
                </a:solidFill>
                <a:latin typeface="Consolas" panose="020B0609020204030204" pitchFamily="49" charset="0"/>
                <a:cs typeface="Consolas" panose="020B0609020204030204" pitchFamily="49" charset="0"/>
              </a:rPr>
              <a:t> result= </a:t>
            </a:r>
            <a:r>
              <a:rPr lang="en-GB" dirty="0">
                <a:solidFill>
                  <a:srgbClr val="7030A0"/>
                </a:solidFill>
                <a:latin typeface="Consolas" panose="020B0609020204030204" pitchFamily="49" charset="0"/>
                <a:cs typeface="Consolas" panose="020B0609020204030204" pitchFamily="49" charset="0"/>
              </a:rPr>
              <a:t>1;</a:t>
            </a:r>
          </a:p>
          <a:p>
            <a:r>
              <a:rPr lang="en-GB" dirty="0">
                <a:solidFill>
                  <a:srgbClr val="7030A0"/>
                </a:solidFill>
                <a:latin typeface="Consolas" panose="020B0609020204030204" pitchFamily="49" charset="0"/>
                <a:cs typeface="Consolas" panose="020B0609020204030204" pitchFamily="49" charset="0"/>
              </a:rPr>
              <a:t>        for (</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=2; </a:t>
            </a:r>
            <a:r>
              <a:rPr lang="en-GB" dirty="0" err="1">
                <a:solidFill>
                  <a:srgbClr val="7030A0"/>
                </a:solidFill>
                <a:latin typeface="Consolas" panose="020B0609020204030204" pitchFamily="49" charset="0"/>
                <a:cs typeface="Consolas" panose="020B0609020204030204" pitchFamily="49" charset="0"/>
              </a:rPr>
              <a:t>i</a:t>
            </a:r>
            <a:r>
              <a:rPr lang="en-GB" dirty="0" smtClean="0">
                <a:solidFill>
                  <a:srgbClr val="7030A0"/>
                </a:solidFill>
                <a:latin typeface="Consolas" panose="020B0609020204030204" pitchFamily="49" charset="0"/>
                <a:cs typeface="Consolas" panose="020B0609020204030204" pitchFamily="49" charset="0"/>
              </a:rPr>
              <a:t>&lt;=n;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a:t>
            </a:r>
          </a:p>
          <a:p>
            <a:r>
              <a:rPr lang="en-GB" dirty="0">
                <a:solidFill>
                  <a:srgbClr val="7030A0"/>
                </a:solidFill>
                <a:latin typeface="Consolas" panose="020B0609020204030204" pitchFamily="49" charset="0"/>
                <a:cs typeface="Consolas" panose="020B0609020204030204" pitchFamily="49" charset="0"/>
              </a:rPr>
              <a:t>        {</a:t>
            </a:r>
          </a:p>
          <a:p>
            <a:r>
              <a:rPr lang="en-GB" dirty="0">
                <a:solidFill>
                  <a:srgbClr val="7030A0"/>
                </a:solidFill>
                <a:latin typeface="Consolas" panose="020B0609020204030204" pitchFamily="49" charset="0"/>
                <a:cs typeface="Consolas" panose="020B0609020204030204" pitchFamily="49" charset="0"/>
              </a:rPr>
              <a:t>           </a:t>
            </a:r>
            <a:r>
              <a:rPr lang="en-GB" dirty="0" smtClean="0">
                <a:solidFill>
                  <a:srgbClr val="7030A0"/>
                </a:solidFill>
                <a:latin typeface="Consolas" panose="020B0609020204030204" pitchFamily="49" charset="0"/>
                <a:cs typeface="Consolas" panose="020B0609020204030204" pitchFamily="49" charset="0"/>
              </a:rPr>
              <a:t>result = result *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a:t>
            </a:r>
          </a:p>
          <a:p>
            <a:r>
              <a:rPr lang="en-GB" dirty="0">
                <a:solidFill>
                  <a:srgbClr val="7030A0"/>
                </a:solidFill>
                <a:latin typeface="Consolas" panose="020B0609020204030204" pitchFamily="49" charset="0"/>
                <a:cs typeface="Consolas" panose="020B0609020204030204" pitchFamily="49" charset="0"/>
              </a:rPr>
              <a:t>        }</a:t>
            </a:r>
          </a:p>
          <a:p>
            <a:r>
              <a:rPr lang="en-GB" dirty="0">
                <a:solidFill>
                  <a:srgbClr val="7030A0"/>
                </a:solidFill>
                <a:latin typeface="Consolas" panose="020B0609020204030204" pitchFamily="49" charset="0"/>
                <a:cs typeface="Consolas" panose="020B0609020204030204" pitchFamily="49" charset="0"/>
              </a:rPr>
              <a:t>        return </a:t>
            </a:r>
            <a:r>
              <a:rPr lang="en-GB" dirty="0" smtClean="0">
                <a:solidFill>
                  <a:srgbClr val="7030A0"/>
                </a:solidFill>
                <a:latin typeface="Consolas" panose="020B0609020204030204" pitchFamily="49" charset="0"/>
                <a:cs typeface="Consolas" panose="020B0609020204030204" pitchFamily="49" charset="0"/>
              </a:rPr>
              <a:t>result;</a:t>
            </a:r>
            <a:endParaRPr lang="en-GB" dirty="0">
              <a:solidFill>
                <a:srgbClr val="7030A0"/>
              </a:solidFill>
              <a:latin typeface="Consolas" panose="020B0609020204030204" pitchFamily="49" charset="0"/>
              <a:cs typeface="Consolas" panose="020B0609020204030204" pitchFamily="49" charset="0"/>
            </a:endParaRPr>
          </a:p>
          <a:p>
            <a:r>
              <a:rPr lang="en-GB" dirty="0">
                <a:solidFill>
                  <a:srgbClr val="7030A0"/>
                </a:solidFill>
                <a:latin typeface="Consolas" panose="020B0609020204030204" pitchFamily="49" charset="0"/>
                <a:cs typeface="Consolas" panose="020B0609020204030204" pitchFamily="49" charset="0"/>
              </a:rPr>
              <a:t>    } </a:t>
            </a:r>
          </a:p>
        </p:txBody>
      </p:sp>
      <p:sp>
        <p:nvSpPr>
          <p:cNvPr id="7" name="TextBox 6"/>
          <p:cNvSpPr txBox="1"/>
          <p:nvPr/>
        </p:nvSpPr>
        <p:spPr>
          <a:xfrm>
            <a:off x="6811108" y="2005596"/>
            <a:ext cx="4996881" cy="3693319"/>
          </a:xfrm>
          <a:prstGeom prst="rect">
            <a:avLst/>
          </a:prstGeom>
          <a:noFill/>
        </p:spPr>
        <p:txBody>
          <a:bodyPr wrap="none" rtlCol="0">
            <a:spAutoFit/>
          </a:bodyPr>
          <a:lstStyle/>
          <a:p>
            <a:r>
              <a:rPr lang="en-GB" b="1" dirty="0"/>
              <a:t>FUNCTIONAL </a:t>
            </a:r>
            <a:r>
              <a:rPr lang="en-GB" b="1" dirty="0" smtClean="0"/>
              <a:t> (Java)</a:t>
            </a:r>
          </a:p>
          <a:p>
            <a:r>
              <a:rPr lang="en-GB" dirty="0">
                <a:solidFill>
                  <a:srgbClr val="7030A0"/>
                </a:solidFill>
                <a:latin typeface="Consolas" panose="020B0609020204030204" pitchFamily="49" charset="0"/>
                <a:cs typeface="Consolas" panose="020B0609020204030204" pitchFamily="49" charset="0"/>
              </a:rPr>
              <a:t>public </a:t>
            </a:r>
            <a:r>
              <a:rPr lang="en-GB" dirty="0" err="1" smtClean="0">
                <a:solidFill>
                  <a:srgbClr val="7030A0"/>
                </a:solidFill>
                <a:latin typeface="Consolas" panose="020B0609020204030204" pitchFamily="49" charset="0"/>
                <a:cs typeface="Consolas" panose="020B0609020204030204" pitchFamily="49" charset="0"/>
              </a:rPr>
              <a:t>int</a:t>
            </a:r>
            <a:r>
              <a:rPr lang="en-GB" dirty="0" smtClean="0">
                <a:solidFill>
                  <a:srgbClr val="7030A0"/>
                </a:solidFill>
                <a:latin typeface="Consolas" panose="020B0609020204030204" pitchFamily="49" charset="0"/>
                <a:cs typeface="Consolas" panose="020B0609020204030204" pitchFamily="49" charset="0"/>
              </a:rPr>
              <a:t> </a:t>
            </a:r>
            <a:r>
              <a:rPr lang="en-GB" b="1" dirty="0">
                <a:solidFill>
                  <a:srgbClr val="7030A0"/>
                </a:solidFill>
                <a:latin typeface="Consolas" panose="020B0609020204030204" pitchFamily="49" charset="0"/>
                <a:cs typeface="Consolas" panose="020B0609020204030204" pitchFamily="49" charset="0"/>
              </a:rPr>
              <a:t>factorial</a:t>
            </a:r>
            <a:r>
              <a:rPr lang="en-GB" dirty="0">
                <a:solidFill>
                  <a:srgbClr val="7030A0"/>
                </a:solidFill>
                <a:latin typeface="Consolas" panose="020B0609020204030204" pitchFamily="49" charset="0"/>
                <a:cs typeface="Consolas" panose="020B0609020204030204" pitchFamily="49" charset="0"/>
              </a:rPr>
              <a:t>(</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n)</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if(n==0 || n==1)</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return 1;</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return </a:t>
            </a:r>
            <a:r>
              <a:rPr lang="en-GB" b="1" dirty="0">
                <a:solidFill>
                  <a:srgbClr val="7030A0"/>
                </a:solidFill>
                <a:latin typeface="Consolas" panose="020B0609020204030204" pitchFamily="49" charset="0"/>
                <a:cs typeface="Consolas" panose="020B0609020204030204" pitchFamily="49" charset="0"/>
              </a:rPr>
              <a:t>factorial</a:t>
            </a:r>
            <a:r>
              <a:rPr lang="en-GB" dirty="0">
                <a:solidFill>
                  <a:srgbClr val="7030A0"/>
                </a:solidFill>
                <a:latin typeface="Consolas" panose="020B0609020204030204" pitchFamily="49" charset="0"/>
                <a:cs typeface="Consolas" panose="020B0609020204030204" pitchFamily="49" charset="0"/>
              </a:rPr>
              <a:t>(n-1) * n;</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a:t>
            </a:r>
          </a:p>
          <a:p>
            <a:endParaRPr lang="en-GB" dirty="0" smtClean="0">
              <a:solidFill>
                <a:srgbClr val="C00000"/>
              </a:solidFill>
              <a:latin typeface="Consolas" panose="020B0609020204030204" pitchFamily="49" charset="0"/>
              <a:cs typeface="Consolas" panose="020B0609020204030204" pitchFamily="49" charset="0"/>
            </a:endParaRPr>
          </a:p>
          <a:p>
            <a:r>
              <a:rPr lang="en-GB" b="1" dirty="0"/>
              <a:t>FUNCTIONAL  </a:t>
            </a:r>
            <a:r>
              <a:rPr lang="en-GB" b="1" dirty="0" smtClean="0"/>
              <a:t>(Scala)</a:t>
            </a:r>
            <a:endParaRPr lang="en-GB" b="1" dirty="0"/>
          </a:p>
          <a:p>
            <a:r>
              <a:rPr lang="en-GB" dirty="0" err="1" smtClean="0">
                <a:solidFill>
                  <a:srgbClr val="7030A0"/>
                </a:solidFill>
                <a:latin typeface="Consolas" panose="020B0609020204030204" pitchFamily="49" charset="0"/>
                <a:cs typeface="Consolas" panose="020B0609020204030204" pitchFamily="49" charset="0"/>
              </a:rPr>
              <a:t>def</a:t>
            </a:r>
            <a:r>
              <a:rPr lang="en-GB" dirty="0" smtClean="0">
                <a:solidFill>
                  <a:srgbClr val="7030A0"/>
                </a:solidFill>
                <a:latin typeface="Consolas" panose="020B0609020204030204" pitchFamily="49" charset="0"/>
                <a:cs typeface="Consolas" panose="020B0609020204030204" pitchFamily="49" charset="0"/>
              </a:rPr>
              <a:t> </a:t>
            </a:r>
            <a:r>
              <a:rPr lang="en-GB" b="1" dirty="0">
                <a:solidFill>
                  <a:srgbClr val="7030A0"/>
                </a:solidFill>
                <a:latin typeface="Consolas" panose="020B0609020204030204" pitchFamily="49" charset="0"/>
                <a:cs typeface="Consolas" panose="020B0609020204030204" pitchFamily="49" charset="0"/>
              </a:rPr>
              <a:t>factorial</a:t>
            </a:r>
            <a:r>
              <a:rPr lang="en-GB" dirty="0">
                <a:solidFill>
                  <a:srgbClr val="7030A0"/>
                </a:solidFill>
                <a:latin typeface="Consolas" panose="020B0609020204030204" pitchFamily="49" charset="0"/>
                <a:cs typeface="Consolas" panose="020B0609020204030204" pitchFamily="49" charset="0"/>
              </a:rPr>
              <a:t>(n: </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 n match {</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case 0 =&gt; 1</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case _ =&gt; </a:t>
            </a:r>
            <a:r>
              <a:rPr lang="en-GB" b="1" dirty="0" smtClean="0">
                <a:solidFill>
                  <a:srgbClr val="7030A0"/>
                </a:solidFill>
                <a:latin typeface="Consolas" panose="020B0609020204030204" pitchFamily="49" charset="0"/>
                <a:cs typeface="Consolas" panose="020B0609020204030204" pitchFamily="49" charset="0"/>
              </a:rPr>
              <a:t>factorial</a:t>
            </a:r>
            <a:r>
              <a:rPr lang="en-GB" dirty="0">
                <a:solidFill>
                  <a:srgbClr val="7030A0"/>
                </a:solidFill>
                <a:latin typeface="Consolas" panose="020B0609020204030204" pitchFamily="49" charset="0"/>
                <a:cs typeface="Consolas" panose="020B0609020204030204" pitchFamily="49" charset="0"/>
              </a:rPr>
              <a:t>(n-1) </a:t>
            </a:r>
            <a:r>
              <a:rPr lang="en-GB" dirty="0" smtClean="0">
                <a:solidFill>
                  <a:srgbClr val="7030A0"/>
                </a:solidFill>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n </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a:t>
            </a:r>
          </a:p>
        </p:txBody>
      </p:sp>
      <p:sp>
        <p:nvSpPr>
          <p:cNvPr id="8" name="TextBox 7"/>
          <p:cNvSpPr txBox="1"/>
          <p:nvPr/>
        </p:nvSpPr>
        <p:spPr>
          <a:xfrm>
            <a:off x="1097280" y="4855041"/>
            <a:ext cx="3772657"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t>step-by-step instructions, variables</a:t>
            </a:r>
            <a:r>
              <a:rPr lang="en-GB" i="1" dirty="0" smtClean="0"/>
              <a:t> </a:t>
            </a:r>
            <a:r>
              <a:rPr lang="en-GB" i="1" dirty="0" err="1" smtClean="0"/>
              <a:t>i</a:t>
            </a:r>
            <a:r>
              <a:rPr lang="en-GB" i="1" dirty="0" smtClean="0"/>
              <a:t> </a:t>
            </a:r>
            <a:r>
              <a:rPr lang="en-GB" dirty="0" smtClean="0"/>
              <a:t>and </a:t>
            </a:r>
            <a:r>
              <a:rPr lang="en-GB" i="1" dirty="0" smtClean="0"/>
              <a:t>result </a:t>
            </a:r>
            <a:r>
              <a:rPr lang="en-GB" dirty="0" smtClean="0"/>
              <a:t>change to keep track of count and value after each iteration</a:t>
            </a:r>
            <a:endParaRPr lang="en-GB" dirty="0"/>
          </a:p>
        </p:txBody>
      </p:sp>
      <p:sp>
        <p:nvSpPr>
          <p:cNvPr id="9" name="TextBox 8"/>
          <p:cNvSpPr txBox="1"/>
          <p:nvPr/>
        </p:nvSpPr>
        <p:spPr>
          <a:xfrm>
            <a:off x="6102151" y="5654929"/>
            <a:ext cx="5975467"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t>just evaluate expressions (“focus on results…”),  making use of </a:t>
            </a:r>
            <a:r>
              <a:rPr lang="en-GB" i="1" dirty="0" smtClean="0"/>
              <a:t>recursion</a:t>
            </a:r>
            <a:r>
              <a:rPr lang="en-GB" dirty="0" smtClean="0"/>
              <a:t>, where an expression includes a call to the function that it is inside, widely used in FP</a:t>
            </a:r>
            <a:endParaRPr lang="en-GB" dirty="0"/>
          </a:p>
        </p:txBody>
      </p:sp>
      <p:cxnSp>
        <p:nvCxnSpPr>
          <p:cNvPr id="12" name="Straight Arrow Connector 11"/>
          <p:cNvCxnSpPr/>
          <p:nvPr/>
        </p:nvCxnSpPr>
        <p:spPr>
          <a:xfrm flipV="1">
            <a:off x="9948062" y="6769134"/>
            <a:ext cx="233037" cy="353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21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Motivating examples – check for upper case</a:t>
            </a:r>
            <a:endParaRPr lang="en-GB" dirty="0"/>
          </a:p>
        </p:txBody>
      </p:sp>
      <p:sp>
        <p:nvSpPr>
          <p:cNvPr id="3" name="Content Placeholder 2"/>
          <p:cNvSpPr>
            <a:spLocks noGrp="1"/>
          </p:cNvSpPr>
          <p:nvPr>
            <p:ph idx="1"/>
          </p:nvPr>
        </p:nvSpPr>
        <p:spPr/>
        <p:txBody>
          <a:bodyPr/>
          <a:lstStyle/>
          <a:p>
            <a:r>
              <a:rPr lang="en-GB" dirty="0" smtClean="0"/>
              <a:t>Want to check whether a string contains any upper class characters</a:t>
            </a:r>
          </a:p>
          <a:p>
            <a:r>
              <a:rPr lang="en-GB" dirty="0" smtClean="0"/>
              <a:t>e.g. return true for “</a:t>
            </a:r>
            <a:r>
              <a:rPr lang="en-GB" dirty="0" err="1" smtClean="0"/>
              <a:t>FishAndChips</a:t>
            </a:r>
            <a:r>
              <a:rPr lang="en-GB" dirty="0" smtClean="0"/>
              <a:t>”, false for “</a:t>
            </a:r>
            <a:r>
              <a:rPr lang="en-GB" dirty="0" err="1" smtClean="0"/>
              <a:t>fishandchips</a:t>
            </a:r>
            <a:r>
              <a:rPr lang="en-GB" dirty="0" smtClean="0"/>
              <a:t>”</a:t>
            </a:r>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27</a:t>
            </a:fld>
            <a:endParaRPr lang="en-US" dirty="0"/>
          </a:p>
        </p:txBody>
      </p:sp>
      <p:sp>
        <p:nvSpPr>
          <p:cNvPr id="6" name="TextBox 5"/>
          <p:cNvSpPr txBox="1"/>
          <p:nvPr/>
        </p:nvSpPr>
        <p:spPr>
          <a:xfrm>
            <a:off x="417342" y="2543908"/>
            <a:ext cx="5250155" cy="3139321"/>
          </a:xfrm>
          <a:prstGeom prst="rect">
            <a:avLst/>
          </a:prstGeom>
          <a:noFill/>
        </p:spPr>
        <p:txBody>
          <a:bodyPr wrap="none" rtlCol="0">
            <a:spAutoFit/>
          </a:bodyPr>
          <a:lstStyle/>
          <a:p>
            <a:r>
              <a:rPr lang="en-GB" b="1" dirty="0" smtClean="0"/>
              <a:t>IMPERATIVE (Java)</a:t>
            </a:r>
          </a:p>
          <a:p>
            <a:r>
              <a:rPr lang="en-GB" dirty="0" err="1" smtClean="0">
                <a:solidFill>
                  <a:srgbClr val="7030A0"/>
                </a:solidFill>
                <a:latin typeface="Consolas" panose="020B0609020204030204" pitchFamily="49" charset="0"/>
                <a:cs typeface="Consolas" panose="020B0609020204030204" pitchFamily="49" charset="0"/>
              </a:rPr>
              <a:t>boolean</a:t>
            </a:r>
            <a:r>
              <a:rPr lang="en-GB" dirty="0" smtClean="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nameHasUpperCase</a:t>
            </a:r>
            <a:r>
              <a:rPr lang="en-GB" dirty="0">
                <a:solidFill>
                  <a:srgbClr val="7030A0"/>
                </a:solidFill>
                <a:latin typeface="Consolas" panose="020B0609020204030204" pitchFamily="49" charset="0"/>
                <a:cs typeface="Consolas" panose="020B0609020204030204" pitchFamily="49" charset="0"/>
              </a:rPr>
              <a:t> = false; </a:t>
            </a:r>
            <a:endParaRPr lang="en-GB" dirty="0" smtClean="0">
              <a:solidFill>
                <a:srgbClr val="7030A0"/>
              </a:solidFill>
              <a:latin typeface="Consolas" panose="020B0609020204030204" pitchFamily="49" charset="0"/>
              <a:cs typeface="Consolas" panose="020B0609020204030204" pitchFamily="49" charset="0"/>
            </a:endParaRPr>
          </a:p>
          <a:p>
            <a:r>
              <a:rPr lang="en-GB" dirty="0" smtClean="0">
                <a:solidFill>
                  <a:srgbClr val="7030A0"/>
                </a:solidFill>
                <a:latin typeface="Consolas" panose="020B0609020204030204" pitchFamily="49" charset="0"/>
                <a:cs typeface="Consolas" panose="020B0609020204030204" pitchFamily="49" charset="0"/>
              </a:rPr>
              <a:t>for </a:t>
            </a:r>
            <a:r>
              <a:rPr lang="en-GB" dirty="0">
                <a:solidFill>
                  <a:srgbClr val="7030A0"/>
                </a:solidFill>
                <a:latin typeface="Consolas" panose="020B0609020204030204" pitchFamily="49" charset="0"/>
                <a:cs typeface="Consolas" panose="020B0609020204030204" pitchFamily="49" charset="0"/>
              </a:rPr>
              <a:t>(</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 0;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&lt; </a:t>
            </a:r>
            <a:r>
              <a:rPr lang="en-GB" dirty="0" err="1">
                <a:solidFill>
                  <a:srgbClr val="7030A0"/>
                </a:solidFill>
                <a:latin typeface="Consolas" panose="020B0609020204030204" pitchFamily="49" charset="0"/>
                <a:cs typeface="Consolas" panose="020B0609020204030204" pitchFamily="49" charset="0"/>
              </a:rPr>
              <a:t>name.length</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a:t>
            </a:r>
            <a:endParaRPr lang="en-GB" dirty="0" smtClean="0">
              <a:solidFill>
                <a:srgbClr val="7030A0"/>
              </a:solidFill>
              <a:latin typeface="Consolas" panose="020B0609020204030204" pitchFamily="49" charset="0"/>
              <a:cs typeface="Consolas" panose="020B0609020204030204" pitchFamily="49" charset="0"/>
            </a:endParaRPr>
          </a:p>
          <a:p>
            <a:r>
              <a:rPr lang="en-GB" dirty="0" smtClean="0">
                <a:solidFill>
                  <a:srgbClr val="7030A0"/>
                </a:solidFill>
                <a:latin typeface="Consolas" panose="020B0609020204030204" pitchFamily="49" charset="0"/>
                <a:cs typeface="Consolas" panose="020B0609020204030204" pitchFamily="49" charset="0"/>
              </a:rPr>
              <a:t>{</a:t>
            </a:r>
            <a:r>
              <a:rPr lang="en-GB" dirty="0">
                <a:solidFill>
                  <a:srgbClr val="7030A0"/>
                </a:solidFill>
                <a:latin typeface="Consolas" panose="020B0609020204030204" pitchFamily="49" charset="0"/>
                <a:cs typeface="Consolas" panose="020B0609020204030204" pitchFamily="49" charset="0"/>
              </a:rPr>
              <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if (</a:t>
            </a:r>
            <a:r>
              <a:rPr lang="en-GB" dirty="0" err="1">
                <a:solidFill>
                  <a:srgbClr val="7030A0"/>
                </a:solidFill>
                <a:latin typeface="Consolas" panose="020B0609020204030204" pitchFamily="49" charset="0"/>
                <a:cs typeface="Consolas" panose="020B0609020204030204" pitchFamily="49" charset="0"/>
              </a:rPr>
              <a:t>Character.isUpperCase</a:t>
            </a:r>
            <a:r>
              <a:rPr lang="en-GB" dirty="0" smtClean="0">
                <a:solidFill>
                  <a:srgbClr val="7030A0"/>
                </a:solidFill>
                <a:latin typeface="Consolas" panose="020B0609020204030204" pitchFamily="49" charset="0"/>
                <a:cs typeface="Consolas" panose="020B0609020204030204" pitchFamily="49" charset="0"/>
              </a:rPr>
              <a:t>(</a:t>
            </a:r>
            <a:br>
              <a:rPr lang="en-GB" dirty="0" smtClean="0">
                <a:solidFill>
                  <a:srgbClr val="7030A0"/>
                </a:solidFill>
                <a:latin typeface="Consolas" panose="020B0609020204030204" pitchFamily="49" charset="0"/>
                <a:cs typeface="Consolas" panose="020B0609020204030204" pitchFamily="49" charset="0"/>
              </a:rPr>
            </a:br>
            <a:r>
              <a:rPr lang="en-GB" dirty="0" smtClean="0">
                <a:solidFill>
                  <a:srgbClr val="7030A0"/>
                </a:solidFill>
                <a:latin typeface="Consolas" panose="020B0609020204030204" pitchFamily="49" charset="0"/>
                <a:cs typeface="Consolas" panose="020B0609020204030204" pitchFamily="49" charset="0"/>
              </a:rPr>
              <a:t>         </a:t>
            </a:r>
            <a:r>
              <a:rPr lang="en-GB" dirty="0" err="1" smtClean="0">
                <a:solidFill>
                  <a:srgbClr val="7030A0"/>
                </a:solidFill>
                <a:latin typeface="Consolas" panose="020B0609020204030204" pitchFamily="49" charset="0"/>
                <a:cs typeface="Consolas" panose="020B0609020204030204" pitchFamily="49" charset="0"/>
              </a:rPr>
              <a:t>name.charAt</a:t>
            </a:r>
            <a:r>
              <a:rPr lang="en-GB" dirty="0" smtClean="0">
                <a:solidFill>
                  <a:srgbClr val="7030A0"/>
                </a:solidFill>
                <a:latin typeface="Consolas" panose="020B0609020204030204" pitchFamily="49" charset="0"/>
                <a:cs typeface="Consolas" panose="020B0609020204030204" pitchFamily="49" charset="0"/>
              </a:rPr>
              <a:t>(</a:t>
            </a:r>
            <a:r>
              <a:rPr lang="en-GB" dirty="0" err="1" smtClean="0">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a:t>
            </a:r>
            <a:endParaRPr lang="en-GB" dirty="0" smtClean="0">
              <a:solidFill>
                <a:srgbClr val="7030A0"/>
              </a:solidFill>
              <a:latin typeface="Consolas" panose="020B0609020204030204" pitchFamily="49" charset="0"/>
              <a:cs typeface="Consolas" panose="020B0609020204030204" pitchFamily="49" charset="0"/>
            </a:endParaRPr>
          </a:p>
          <a:p>
            <a:r>
              <a:rPr lang="en-GB" dirty="0">
                <a:solidFill>
                  <a:srgbClr val="7030A0"/>
                </a:solidFill>
                <a:latin typeface="Consolas" panose="020B0609020204030204" pitchFamily="49" charset="0"/>
                <a:cs typeface="Consolas" panose="020B0609020204030204" pitchFamily="49" charset="0"/>
              </a:rPr>
              <a:t> </a:t>
            </a:r>
            <a:r>
              <a:rPr lang="en-GB" dirty="0" smtClean="0">
                <a:solidFill>
                  <a:srgbClr val="7030A0"/>
                </a:solidFill>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nameHasUpperCase</a:t>
            </a:r>
            <a:r>
              <a:rPr lang="en-GB" dirty="0">
                <a:solidFill>
                  <a:srgbClr val="7030A0"/>
                </a:solidFill>
                <a:latin typeface="Consolas" panose="020B0609020204030204" pitchFamily="49" charset="0"/>
                <a:cs typeface="Consolas" panose="020B0609020204030204" pitchFamily="49" charset="0"/>
              </a:rPr>
              <a:t> = true;</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break;</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a:t>
            </a:r>
          </a:p>
        </p:txBody>
      </p:sp>
      <p:sp>
        <p:nvSpPr>
          <p:cNvPr id="7" name="TextBox 6"/>
          <p:cNvSpPr txBox="1"/>
          <p:nvPr/>
        </p:nvSpPr>
        <p:spPr>
          <a:xfrm>
            <a:off x="5826369" y="2532185"/>
            <a:ext cx="6516528" cy="2308324"/>
          </a:xfrm>
          <a:prstGeom prst="rect">
            <a:avLst/>
          </a:prstGeom>
          <a:noFill/>
        </p:spPr>
        <p:txBody>
          <a:bodyPr wrap="none" rtlCol="0">
            <a:spAutoFit/>
          </a:bodyPr>
          <a:lstStyle/>
          <a:p>
            <a:r>
              <a:rPr lang="en-GB" b="1" dirty="0"/>
              <a:t>FUNCTIONAL </a:t>
            </a:r>
            <a:r>
              <a:rPr lang="en-GB" b="1" dirty="0" smtClean="0"/>
              <a:t>(Java 8)</a:t>
            </a:r>
            <a:endParaRPr lang="en-GB" b="1" dirty="0"/>
          </a:p>
          <a:p>
            <a:r>
              <a:rPr lang="en-GB" dirty="0" err="1">
                <a:solidFill>
                  <a:srgbClr val="7030A0"/>
                </a:solidFill>
                <a:latin typeface="Consolas" panose="020B0609020204030204" pitchFamily="49" charset="0"/>
                <a:cs typeface="Consolas" panose="020B0609020204030204" pitchFamily="49" charset="0"/>
              </a:rPr>
              <a:t>boolean</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nameHasUpperCase</a:t>
            </a:r>
            <a:r>
              <a:rPr lang="en-GB" dirty="0">
                <a:solidFill>
                  <a:srgbClr val="7030A0"/>
                </a:solidFill>
                <a:latin typeface="Consolas" panose="020B0609020204030204" pitchFamily="49" charset="0"/>
                <a:cs typeface="Consolas" panose="020B0609020204030204" pitchFamily="49" charset="0"/>
              </a:rPr>
              <a:t> = </a:t>
            </a:r>
          </a:p>
          <a:p>
            <a:r>
              <a:rPr lang="en-GB" dirty="0">
                <a:solidFill>
                  <a:srgbClr val="7030A0"/>
                </a:solidFill>
                <a:latin typeface="Consolas" panose="020B0609020204030204" pitchFamily="49" charset="0"/>
                <a:cs typeface="Consolas" panose="020B0609020204030204" pitchFamily="49" charset="0"/>
              </a:rPr>
              <a:t>	name.</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chars().</a:t>
            </a:r>
          </a:p>
          <a:p>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anyMatch</a:t>
            </a:r>
            <a:r>
              <a:rPr lang="en-GB" dirty="0">
                <a:solidFill>
                  <a:srgbClr val="7030A0"/>
                </a:solidFill>
                <a:latin typeface="Consolas" panose="020B0609020204030204" pitchFamily="49" charset="0"/>
                <a:cs typeface="Consolas" panose="020B0609020204030204" pitchFamily="49" charset="0"/>
              </a:rPr>
              <a:t>(c -&gt; </a:t>
            </a:r>
            <a:r>
              <a:rPr lang="en-GB" dirty="0" err="1">
                <a:solidFill>
                  <a:srgbClr val="7030A0"/>
                </a:solidFill>
                <a:latin typeface="Consolas" panose="020B0609020204030204" pitchFamily="49" charset="0"/>
                <a:cs typeface="Consolas" panose="020B0609020204030204" pitchFamily="49" charset="0"/>
              </a:rPr>
              <a:t>Character.isUpperCase</a:t>
            </a:r>
            <a:r>
              <a:rPr lang="en-GB" dirty="0">
                <a:solidFill>
                  <a:srgbClr val="7030A0"/>
                </a:solidFill>
                <a:latin typeface="Consolas" panose="020B0609020204030204" pitchFamily="49" charset="0"/>
                <a:cs typeface="Consolas" panose="020B0609020204030204" pitchFamily="49" charset="0"/>
              </a:rPr>
              <a:t>(c));</a:t>
            </a:r>
          </a:p>
          <a:p>
            <a:endParaRPr lang="en-GB" b="1" dirty="0" smtClean="0"/>
          </a:p>
          <a:p>
            <a:r>
              <a:rPr lang="en-GB" b="1" dirty="0" smtClean="0"/>
              <a:t>FUNCTIONAL </a:t>
            </a:r>
            <a:r>
              <a:rPr lang="en-GB" b="1" dirty="0"/>
              <a:t>(Scala)</a:t>
            </a:r>
          </a:p>
          <a:p>
            <a:r>
              <a:rPr lang="en-GB" dirty="0" err="1">
                <a:solidFill>
                  <a:srgbClr val="7030A0"/>
                </a:solidFill>
                <a:latin typeface="Consolas" panose="020B0609020204030204" pitchFamily="49" charset="0"/>
                <a:cs typeface="Consolas" panose="020B0609020204030204" pitchFamily="49" charset="0"/>
              </a:rPr>
              <a:t>val</a:t>
            </a:r>
            <a:r>
              <a:rPr lang="en-GB" dirty="0">
                <a:solidFill>
                  <a:srgbClr val="7030A0"/>
                </a:solidFill>
                <a:latin typeface="Consolas" panose="020B0609020204030204" pitchFamily="49" charset="0"/>
                <a:cs typeface="Consolas" panose="020B0609020204030204" pitchFamily="49" charset="0"/>
              </a:rPr>
              <a:t> </a:t>
            </a:r>
            <a:r>
              <a:rPr lang="en-GB" dirty="0" err="1" smtClean="0">
                <a:solidFill>
                  <a:srgbClr val="7030A0"/>
                </a:solidFill>
                <a:latin typeface="Consolas" panose="020B0609020204030204" pitchFamily="49" charset="0"/>
                <a:cs typeface="Consolas" panose="020B0609020204030204" pitchFamily="49" charset="0"/>
              </a:rPr>
              <a:t>nameHasUpperCase</a:t>
            </a:r>
            <a:r>
              <a:rPr lang="en-GB" dirty="0" smtClean="0">
                <a:solidFill>
                  <a:srgbClr val="7030A0"/>
                </a:solidFill>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 </a:t>
            </a:r>
            <a:r>
              <a:rPr lang="en-GB" dirty="0" err="1" smtClean="0">
                <a:solidFill>
                  <a:srgbClr val="7030A0"/>
                </a:solidFill>
                <a:latin typeface="Consolas" panose="020B0609020204030204" pitchFamily="49" charset="0"/>
                <a:cs typeface="Consolas" panose="020B0609020204030204" pitchFamily="49" charset="0"/>
              </a:rPr>
              <a:t>name.</a:t>
            </a:r>
            <a:r>
              <a:rPr lang="en-GB" b="1" dirty="0" err="1" smtClean="0">
                <a:solidFill>
                  <a:srgbClr val="7030A0"/>
                </a:solidFill>
                <a:latin typeface="Consolas" panose="020B0609020204030204" pitchFamily="49" charset="0"/>
                <a:cs typeface="Consolas" panose="020B0609020204030204" pitchFamily="49" charset="0"/>
              </a:rPr>
              <a:t>exists</a:t>
            </a:r>
            <a:r>
              <a:rPr lang="en-GB" dirty="0" smtClean="0">
                <a:solidFill>
                  <a:srgbClr val="7030A0"/>
                </a:solidFill>
                <a:latin typeface="Consolas" panose="020B0609020204030204" pitchFamily="49" charset="0"/>
                <a:cs typeface="Consolas" panose="020B0609020204030204" pitchFamily="49" charset="0"/>
              </a:rPr>
              <a:t>(x =&gt; </a:t>
            </a:r>
            <a:r>
              <a:rPr lang="en-GB" dirty="0" err="1" smtClean="0">
                <a:solidFill>
                  <a:srgbClr val="7030A0"/>
                </a:solidFill>
                <a:latin typeface="Consolas" panose="020B0609020204030204" pitchFamily="49" charset="0"/>
                <a:cs typeface="Consolas" panose="020B0609020204030204" pitchFamily="49" charset="0"/>
              </a:rPr>
              <a:t>x.isUpper</a:t>
            </a:r>
            <a:r>
              <a:rPr lang="en-GB" dirty="0">
                <a:solidFill>
                  <a:srgbClr val="7030A0"/>
                </a:solidFill>
                <a:latin typeface="Consolas" panose="020B0609020204030204" pitchFamily="49" charset="0"/>
                <a:cs typeface="Consolas" panose="020B0609020204030204" pitchFamily="49" charset="0"/>
              </a:rPr>
              <a:t>)</a:t>
            </a:r>
          </a:p>
        </p:txBody>
      </p:sp>
      <p:sp>
        <p:nvSpPr>
          <p:cNvPr id="8" name="TextBox 7"/>
          <p:cNvSpPr txBox="1"/>
          <p:nvPr/>
        </p:nvSpPr>
        <p:spPr>
          <a:xfrm>
            <a:off x="1599477" y="5193264"/>
            <a:ext cx="3772657"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t>algorithm explicitly combines iteration and selection – </a:t>
            </a:r>
            <a:r>
              <a:rPr lang="en-GB" i="1" dirty="0" smtClean="0"/>
              <a:t>if</a:t>
            </a:r>
            <a:r>
              <a:rPr lang="en-GB" dirty="0" smtClean="0"/>
              <a:t> statement condition is the rule we want to apply</a:t>
            </a:r>
            <a:endParaRPr lang="en-GB" dirty="0"/>
          </a:p>
        </p:txBody>
      </p:sp>
      <p:sp>
        <p:nvSpPr>
          <p:cNvPr id="9" name="TextBox 8"/>
          <p:cNvSpPr txBox="1"/>
          <p:nvPr/>
        </p:nvSpPr>
        <p:spPr>
          <a:xfrm>
            <a:off x="6846277" y="4916265"/>
            <a:ext cx="5003789"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t>use method that is provided by the programming language to take care of iteration and applying the condition/rule that we specify -  “offloading mundane details…” </a:t>
            </a:r>
            <a:endParaRPr lang="en-GB" dirty="0"/>
          </a:p>
        </p:txBody>
      </p:sp>
    </p:spTree>
    <p:extLst>
      <p:ext uri="{BB962C8B-B14F-4D97-AF65-F5344CB8AC3E}">
        <p14:creationId xmlns:p14="http://schemas.microsoft.com/office/powerpoint/2010/main" val="325109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Motivating examples</a:t>
            </a:r>
            <a:endParaRPr lang="en-GB" dirty="0"/>
          </a:p>
        </p:txBody>
      </p:sp>
      <p:sp>
        <p:nvSpPr>
          <p:cNvPr id="3" name="Content Placeholder 2"/>
          <p:cNvSpPr>
            <a:spLocks noGrp="1"/>
          </p:cNvSpPr>
          <p:nvPr>
            <p:ph idx="1"/>
          </p:nvPr>
        </p:nvSpPr>
        <p:spPr/>
        <p:txBody>
          <a:bodyPr/>
          <a:lstStyle/>
          <a:p>
            <a:r>
              <a:rPr lang="en-GB" dirty="0" smtClean="0"/>
              <a:t>NOTE!</a:t>
            </a:r>
          </a:p>
          <a:p>
            <a:r>
              <a:rPr lang="en-GB" dirty="0" smtClean="0"/>
              <a:t>These examples show features of different </a:t>
            </a:r>
            <a:r>
              <a:rPr lang="en-GB" i="1" dirty="0" smtClean="0"/>
              <a:t>programming styles</a:t>
            </a:r>
            <a:r>
              <a:rPr lang="en-GB" dirty="0" smtClean="0"/>
              <a:t>, </a:t>
            </a:r>
            <a:r>
              <a:rPr lang="en-GB" u="sng" dirty="0" smtClean="0"/>
              <a:t>not</a:t>
            </a:r>
            <a:r>
              <a:rPr lang="en-GB" dirty="0" smtClean="0"/>
              <a:t> of the languages chosen</a:t>
            </a:r>
          </a:p>
          <a:p>
            <a:pPr lvl="1"/>
            <a:r>
              <a:rPr lang="en-GB" dirty="0" smtClean="0"/>
              <a:t>You can write imperative style code in Scala just as you can in Java</a:t>
            </a:r>
          </a:p>
          <a:p>
            <a:pPr lvl="1"/>
            <a:r>
              <a:rPr lang="en-GB" dirty="0" smtClean="0"/>
              <a:t>You can use recursion in Java just as you can in Scala</a:t>
            </a:r>
          </a:p>
          <a:p>
            <a:pPr lvl="1"/>
            <a:r>
              <a:rPr lang="en-GB" dirty="0" smtClean="0"/>
              <a:t>A new streams API was introduced to Java in Java 8 which is illustrated in the  second example (the </a:t>
            </a:r>
            <a:r>
              <a:rPr lang="en-GB" i="1" dirty="0" err="1" smtClean="0"/>
              <a:t>anyMatch</a:t>
            </a:r>
            <a:r>
              <a:rPr lang="en-GB" dirty="0" smtClean="0"/>
              <a:t> method)</a:t>
            </a:r>
          </a:p>
          <a:p>
            <a:pPr lvl="1"/>
            <a:r>
              <a:rPr lang="en-GB" dirty="0" smtClean="0"/>
              <a:t>Scala had similar features built in from the start , illustrated by the use of the </a:t>
            </a:r>
            <a:r>
              <a:rPr lang="en-GB" i="1" dirty="0" smtClean="0"/>
              <a:t>exists</a:t>
            </a:r>
            <a:r>
              <a:rPr lang="en-GB" dirty="0" smtClean="0"/>
              <a:t> method of a Scala string</a:t>
            </a:r>
          </a:p>
          <a:p>
            <a:r>
              <a:rPr lang="en-GB" dirty="0" smtClean="0"/>
              <a:t>Now move on to look at the principles that underpin functional programming styles</a:t>
            </a:r>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28</a:t>
            </a:fld>
            <a:endParaRPr lang="en-US" dirty="0"/>
          </a:p>
        </p:txBody>
      </p:sp>
    </p:spTree>
    <p:extLst>
      <p:ext uri="{BB962C8B-B14F-4D97-AF65-F5344CB8AC3E}">
        <p14:creationId xmlns:p14="http://schemas.microsoft.com/office/powerpoint/2010/main" val="168835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Principles</a:t>
            </a:r>
            <a:endParaRPr lang="en-US" dirty="0"/>
          </a:p>
        </p:txBody>
      </p:sp>
      <p:sp>
        <p:nvSpPr>
          <p:cNvPr id="3" name="Content Placeholder 2"/>
          <p:cNvSpPr>
            <a:spLocks noGrp="1"/>
          </p:cNvSpPr>
          <p:nvPr>
            <p:ph idx="1"/>
          </p:nvPr>
        </p:nvSpPr>
        <p:spPr/>
        <p:txBody>
          <a:bodyPr>
            <a:normAutofit/>
          </a:bodyPr>
          <a:lstStyle/>
          <a:p>
            <a:r>
              <a:rPr lang="en-US" dirty="0" smtClean="0"/>
              <a:t>General principles:</a:t>
            </a:r>
          </a:p>
          <a:p>
            <a:pPr lvl="1"/>
            <a:r>
              <a:rPr lang="en-GB" sz="1900" dirty="0"/>
              <a:t>Focus on results, not steps (be declarative, not imperative)</a:t>
            </a:r>
          </a:p>
          <a:p>
            <a:pPr lvl="1"/>
            <a:r>
              <a:rPr lang="en-GB" sz="1900" dirty="0"/>
              <a:t>Offload mundane details to programming languages,  focus on the unique aspects of your programming problems</a:t>
            </a:r>
          </a:p>
          <a:p>
            <a:r>
              <a:rPr lang="en-US" dirty="0" smtClean="0"/>
              <a:t>Often possible to write the same computation in imperative or functional styles</a:t>
            </a:r>
          </a:p>
          <a:p>
            <a:pPr marL="91440" lvl="1" indent="-91440">
              <a:spcBef>
                <a:spcPts val="1200"/>
              </a:spcBef>
              <a:spcAft>
                <a:spcPts val="200"/>
              </a:spcAft>
              <a:buSzPct val="100000"/>
              <a:buFont typeface="Arial" charset="0"/>
              <a:buChar char="•"/>
            </a:pPr>
            <a:r>
              <a:rPr lang="en-US" sz="2000" dirty="0"/>
              <a:t>Functions map inputs to outputs, always get same output for the same </a:t>
            </a:r>
            <a:r>
              <a:rPr lang="en-US" sz="2000" dirty="0" smtClean="0"/>
              <a:t>input, can </a:t>
            </a:r>
            <a:r>
              <a:rPr lang="en-US" sz="2000" dirty="0"/>
              <a:t>be composed</a:t>
            </a:r>
          </a:p>
          <a:p>
            <a:pPr marL="91440" lvl="1" indent="-91440">
              <a:spcBef>
                <a:spcPts val="1200"/>
              </a:spcBef>
              <a:spcAft>
                <a:spcPts val="200"/>
              </a:spcAft>
              <a:buSzPct val="100000"/>
              <a:buFont typeface="Arial" charset="0"/>
              <a:buChar char="•"/>
            </a:pPr>
            <a:r>
              <a:rPr lang="en-US" sz="2000" dirty="0"/>
              <a:t>Functional style </a:t>
            </a:r>
            <a:r>
              <a:rPr lang="en-US" sz="2000" dirty="0" err="1"/>
              <a:t>favours</a:t>
            </a:r>
            <a:r>
              <a:rPr lang="en-US" sz="2000" dirty="0"/>
              <a:t> </a:t>
            </a:r>
            <a:r>
              <a:rPr lang="en-US" sz="2000" i="1" dirty="0"/>
              <a:t>no side effects </a:t>
            </a:r>
            <a:r>
              <a:rPr lang="en-US" sz="2000" dirty="0"/>
              <a:t>(immutability) and </a:t>
            </a:r>
            <a:r>
              <a:rPr lang="en-US" sz="2000" i="1" dirty="0"/>
              <a:t>no shared state</a:t>
            </a:r>
          </a:p>
          <a:p>
            <a:pPr marL="91440" lvl="1" indent="-91440">
              <a:spcBef>
                <a:spcPts val="1200"/>
              </a:spcBef>
              <a:spcAft>
                <a:spcPts val="200"/>
              </a:spcAft>
              <a:buSzPct val="100000"/>
              <a:buFont typeface="Arial" charset="0"/>
              <a:buChar char="•"/>
            </a:pPr>
            <a:r>
              <a:rPr lang="en-US" sz="2000" dirty="0"/>
              <a:t>Models of computation – </a:t>
            </a:r>
            <a:r>
              <a:rPr lang="en-US" sz="2000" i="1" dirty="0"/>
              <a:t>Turing Machine </a:t>
            </a:r>
            <a:r>
              <a:rPr lang="en-US" sz="2000" dirty="0"/>
              <a:t>and </a:t>
            </a:r>
            <a:r>
              <a:rPr lang="en-US" sz="2000" i="1" dirty="0"/>
              <a:t>Lambda Calculus</a:t>
            </a:r>
            <a:r>
              <a:rPr lang="en-US" sz="2000" dirty="0"/>
              <a:t>, </a:t>
            </a:r>
            <a:r>
              <a:rPr lang="en-US" sz="2000" dirty="0" smtClean="0"/>
              <a:t>Church-Turing thesis</a:t>
            </a:r>
            <a:endParaRPr lang="en-US" sz="2000" dirty="0"/>
          </a:p>
          <a:p>
            <a:pPr marL="91440" lvl="1" indent="-91440">
              <a:spcBef>
                <a:spcPts val="1200"/>
              </a:spcBef>
              <a:spcAft>
                <a:spcPts val="200"/>
              </a:spcAft>
              <a:buSzPct val="100000"/>
              <a:buFont typeface="Arial" charset="0"/>
              <a:buChar char="•"/>
            </a:pPr>
            <a:r>
              <a:rPr lang="en-US" sz="2000" dirty="0" smtClean="0"/>
              <a:t>Practical </a:t>
            </a:r>
            <a:r>
              <a:rPr lang="en-US" sz="2000" dirty="0"/>
              <a:t>implementation of </a:t>
            </a:r>
            <a:r>
              <a:rPr lang="en-US" sz="2000" dirty="0" smtClean="0"/>
              <a:t>Lambda concepts available </a:t>
            </a:r>
            <a:r>
              <a:rPr lang="en-US" sz="2000" dirty="0"/>
              <a:t>in Scala and recent version of Java</a:t>
            </a:r>
          </a:p>
          <a:p>
            <a:pPr marL="91440" lvl="1" indent="-91440">
              <a:spcBef>
                <a:spcPts val="1200"/>
              </a:spcBef>
              <a:spcAft>
                <a:spcPts val="200"/>
              </a:spcAft>
              <a:buSzPct val="100000"/>
              <a:buFont typeface="Arial" charset="0"/>
              <a:buChar char="•"/>
            </a:pPr>
            <a:r>
              <a:rPr lang="en-US" sz="2000" dirty="0"/>
              <a:t>Recursion </a:t>
            </a:r>
            <a:r>
              <a:rPr lang="en-US" sz="2000" dirty="0" smtClean="0"/>
              <a:t>is commonly </a:t>
            </a:r>
            <a:r>
              <a:rPr lang="en-US" sz="2000" dirty="0"/>
              <a:t>used to perform iterative computations in functional programming</a:t>
            </a:r>
          </a:p>
          <a:p>
            <a:pPr marL="91440" lvl="1" indent="-91440">
              <a:spcBef>
                <a:spcPts val="1200"/>
              </a:spcBef>
              <a:spcAft>
                <a:spcPts val="200"/>
              </a:spcAft>
              <a:buSzPct val="100000"/>
              <a:buFont typeface="Arial" charset="0"/>
              <a:buChar char="•"/>
            </a:pPr>
            <a:endParaRPr lang="en-US" i="1" dirty="0"/>
          </a:p>
          <a:p>
            <a:endParaRPr lang="en-US"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29</a:t>
            </a:fld>
            <a:endParaRPr lang="en-US" dirty="0"/>
          </a:p>
        </p:txBody>
      </p:sp>
    </p:spTree>
    <p:extLst>
      <p:ext uri="{BB962C8B-B14F-4D97-AF65-F5344CB8AC3E}">
        <p14:creationId xmlns:p14="http://schemas.microsoft.com/office/powerpoint/2010/main" val="21953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Outcomes</a:t>
            </a:r>
            <a:endParaRPr lang="en-GB" dirty="0"/>
          </a:p>
        </p:txBody>
      </p:sp>
      <p:sp>
        <p:nvSpPr>
          <p:cNvPr id="3" name="Content Placeholder 2"/>
          <p:cNvSpPr>
            <a:spLocks noGrp="1"/>
          </p:cNvSpPr>
          <p:nvPr>
            <p:ph idx="1"/>
          </p:nvPr>
        </p:nvSpPr>
        <p:spPr/>
        <p:txBody>
          <a:bodyPr/>
          <a:lstStyle/>
          <a:p>
            <a:r>
              <a:rPr lang="en-GB" dirty="0"/>
              <a:t>Explain the nature and applicability of a range of programming paradigms, including object oriented, functional, procedural, declarative, and the support provided for each in currently popular programming </a:t>
            </a:r>
            <a:r>
              <a:rPr lang="en-GB" dirty="0" smtClean="0"/>
              <a:t>languages</a:t>
            </a:r>
            <a:endParaRPr lang="en-GB" dirty="0"/>
          </a:p>
          <a:p>
            <a:endParaRPr lang="en-GB" sz="1600" dirty="0" smtClean="0"/>
          </a:p>
          <a:p>
            <a:r>
              <a:rPr lang="en-GB" dirty="0" smtClean="0"/>
              <a:t>Explain </a:t>
            </a:r>
            <a:r>
              <a:rPr lang="en-GB" dirty="0"/>
              <a:t>the nature and applicability of a range of programming language types with respect to whether they are compiled/dynamic, managed/unmanaged, concurrent, domain </a:t>
            </a:r>
            <a:r>
              <a:rPr lang="en-GB" dirty="0" smtClean="0"/>
              <a:t>specific</a:t>
            </a:r>
            <a:endParaRPr lang="en-GB" dirty="0"/>
          </a:p>
          <a:p>
            <a:endParaRPr lang="en-GB" sz="1600" dirty="0"/>
          </a:p>
          <a:p>
            <a:r>
              <a:rPr lang="en-GB" dirty="0"/>
              <a:t>Evaluate emerging trends in advanced programming languages and </a:t>
            </a:r>
            <a:r>
              <a:rPr lang="en-GB" dirty="0" smtClean="0"/>
              <a:t>techniques</a:t>
            </a:r>
            <a:endParaRPr lang="en-GB" dirty="0"/>
          </a:p>
          <a:p>
            <a:endParaRPr lang="en-GB" sz="1600" dirty="0"/>
          </a:p>
          <a:p>
            <a:r>
              <a:rPr lang="en-GB" dirty="0"/>
              <a:t>Develop and test a software application by selecting a programming language appropriate to the requirements and making appropriate use of a range of advanced programming techniques available within that </a:t>
            </a:r>
            <a:r>
              <a:rPr lang="en-GB" dirty="0" smtClean="0"/>
              <a:t>language</a:t>
            </a:r>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401953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Computation – a (little) bit of theory</a:t>
            </a:r>
            <a:endParaRPr lang="en-GB" dirty="0"/>
          </a:p>
        </p:txBody>
      </p:sp>
      <p:sp>
        <p:nvSpPr>
          <p:cNvPr id="3" name="Content Placeholder 2"/>
          <p:cNvSpPr>
            <a:spLocks noGrp="1"/>
          </p:cNvSpPr>
          <p:nvPr>
            <p:ph idx="1"/>
          </p:nvPr>
        </p:nvSpPr>
        <p:spPr/>
        <p:txBody>
          <a:bodyPr>
            <a:normAutofit/>
          </a:bodyPr>
          <a:lstStyle/>
          <a:p>
            <a:r>
              <a:rPr lang="en-GB" dirty="0" smtClean="0"/>
              <a:t>The theory </a:t>
            </a:r>
            <a:r>
              <a:rPr lang="en-GB" dirty="0"/>
              <a:t>of </a:t>
            </a:r>
            <a:r>
              <a:rPr lang="en-GB" i="1" dirty="0"/>
              <a:t>computation</a:t>
            </a:r>
            <a:r>
              <a:rPr lang="en-GB" dirty="0"/>
              <a:t> </a:t>
            </a:r>
            <a:r>
              <a:rPr lang="en-GB" dirty="0" smtClean="0"/>
              <a:t>deals </a:t>
            </a:r>
            <a:r>
              <a:rPr lang="en-GB" dirty="0"/>
              <a:t>with how efficiently problems can be solved on a </a:t>
            </a:r>
            <a:r>
              <a:rPr lang="en-GB" i="1" dirty="0"/>
              <a:t>model of computation</a:t>
            </a:r>
            <a:r>
              <a:rPr lang="en-GB" dirty="0"/>
              <a:t>, using an </a:t>
            </a:r>
            <a:r>
              <a:rPr lang="en-GB" dirty="0" smtClean="0"/>
              <a:t>algorithm – asks "What </a:t>
            </a:r>
            <a:r>
              <a:rPr lang="en-GB" dirty="0"/>
              <a:t>are the fundamental capabilities and limitations of computers</a:t>
            </a:r>
            <a:r>
              <a:rPr lang="en-GB" dirty="0" smtClean="0"/>
              <a:t>?“</a:t>
            </a:r>
          </a:p>
          <a:p>
            <a:r>
              <a:rPr lang="en-GB" dirty="0" smtClean="0"/>
              <a:t>A</a:t>
            </a:r>
            <a:r>
              <a:rPr lang="en-GB" dirty="0"/>
              <a:t> model of computation is the definition of the set of allowable operations used in </a:t>
            </a:r>
            <a:r>
              <a:rPr lang="en-GB" dirty="0" smtClean="0"/>
              <a:t>computation </a:t>
            </a:r>
            <a:r>
              <a:rPr lang="en-GB" dirty="0"/>
              <a:t>and their respective </a:t>
            </a:r>
            <a:r>
              <a:rPr lang="en-GB" dirty="0" smtClean="0"/>
              <a:t>costs – it is essentially a </a:t>
            </a:r>
            <a:r>
              <a:rPr lang="en-GB" i="1" dirty="0" smtClean="0"/>
              <a:t>theoretical “computer”</a:t>
            </a:r>
          </a:p>
          <a:p>
            <a:r>
              <a:rPr lang="en-GB" dirty="0" smtClean="0"/>
              <a:t>Models of computation were considered long before practical computers were common, notably:</a:t>
            </a:r>
          </a:p>
          <a:p>
            <a:pPr lvl="1"/>
            <a:r>
              <a:rPr lang="en-GB" i="1" dirty="0" smtClean="0"/>
              <a:t>Turing Machine</a:t>
            </a:r>
            <a:r>
              <a:rPr lang="en-GB" dirty="0" smtClean="0"/>
              <a:t>, a </a:t>
            </a:r>
            <a:r>
              <a:rPr lang="en-GB" u="sng" dirty="0" smtClean="0"/>
              <a:t>hypothetical</a:t>
            </a:r>
            <a:r>
              <a:rPr lang="en-GB" dirty="0" smtClean="0"/>
              <a:t> </a:t>
            </a:r>
            <a:r>
              <a:rPr lang="en-GB" dirty="0"/>
              <a:t>machine </a:t>
            </a:r>
            <a:r>
              <a:rPr lang="en-GB" dirty="0" smtClean="0"/>
              <a:t>devised by </a:t>
            </a:r>
            <a:r>
              <a:rPr lang="en-GB" dirty="0"/>
              <a:t>the mathematician Alan Turing in </a:t>
            </a:r>
            <a:r>
              <a:rPr lang="en-GB" dirty="0" smtClean="0"/>
              <a:t>the 1930s – computation by performing instructions</a:t>
            </a:r>
          </a:p>
          <a:p>
            <a:pPr lvl="1"/>
            <a:r>
              <a:rPr lang="en-GB" i="1" dirty="0" smtClean="0"/>
              <a:t>Lambda Calculus</a:t>
            </a:r>
            <a:r>
              <a:rPr lang="en-GB" dirty="0" smtClean="0"/>
              <a:t>, developed by another mathematician, Alonzo Church, also in the 1930s – computation by applying functions</a:t>
            </a:r>
          </a:p>
          <a:p>
            <a:r>
              <a:rPr lang="en-GB" dirty="0" smtClean="0"/>
              <a:t>Both can </a:t>
            </a:r>
            <a:r>
              <a:rPr lang="en-GB" dirty="0"/>
              <a:t>simulate ANY computer algorithm, no matter how complicated it </a:t>
            </a:r>
            <a:r>
              <a:rPr lang="en-GB" dirty="0" smtClean="0"/>
              <a:t>is </a:t>
            </a:r>
          </a:p>
          <a:p>
            <a:r>
              <a:rPr lang="en-GB" dirty="0" smtClean="0"/>
              <a:t>They are </a:t>
            </a:r>
            <a:r>
              <a:rPr lang="en-GB" i="1" dirty="0" smtClean="0"/>
              <a:t>equivalent</a:t>
            </a:r>
            <a:r>
              <a:rPr lang="en-GB" dirty="0" smtClean="0"/>
              <a:t> – Church-Turing thesis</a:t>
            </a:r>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30</a:t>
            </a:fld>
            <a:endParaRPr lang="en-US" dirty="0"/>
          </a:p>
        </p:txBody>
      </p:sp>
    </p:spTree>
    <p:extLst>
      <p:ext uri="{BB962C8B-B14F-4D97-AF65-F5344CB8AC3E}">
        <p14:creationId xmlns:p14="http://schemas.microsoft.com/office/powerpoint/2010/main" val="270254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79" y="1591733"/>
            <a:ext cx="10371910" cy="4704564"/>
          </a:xfrm>
        </p:spPr>
        <p:txBody>
          <a:bodyPr>
            <a:normAutofit/>
          </a:bodyPr>
          <a:lstStyle/>
          <a:p>
            <a:pPr fontAlgn="base"/>
            <a:r>
              <a:rPr lang="en-GB" dirty="0" smtClean="0"/>
              <a:t>“Machine” </a:t>
            </a:r>
            <a:r>
              <a:rPr lang="en-GB" dirty="0"/>
              <a:t>consists of an infinitely-long tape which acts like the memory in a </a:t>
            </a:r>
            <a:r>
              <a:rPr lang="en-GB" dirty="0" smtClean="0"/>
              <a:t>typical real computer. The tape consists of squares that can </a:t>
            </a:r>
            <a:r>
              <a:rPr lang="en-GB" dirty="0"/>
              <a:t>be written with </a:t>
            </a:r>
            <a:r>
              <a:rPr lang="en-GB" dirty="0" smtClean="0"/>
              <a:t>symbols</a:t>
            </a:r>
          </a:p>
          <a:p>
            <a:pPr fontAlgn="base"/>
            <a:r>
              <a:rPr lang="en-GB" dirty="0" smtClean="0"/>
              <a:t>It also has a control unit that can be in one of a finite number of states</a:t>
            </a:r>
          </a:p>
          <a:p>
            <a:pPr fontAlgn="base"/>
            <a:r>
              <a:rPr lang="en-GB" dirty="0" smtClean="0"/>
              <a:t>At </a:t>
            </a:r>
            <a:r>
              <a:rPr lang="en-GB" dirty="0"/>
              <a:t>any one time, the machine has a head which is positioned over one of the squares on the tape. With this head, the machine can perform </a:t>
            </a:r>
            <a:r>
              <a:rPr lang="en-GB" dirty="0" smtClean="0"/>
              <a:t>some </a:t>
            </a:r>
            <a:r>
              <a:rPr lang="en-GB" dirty="0"/>
              <a:t>very basic operations:</a:t>
            </a:r>
          </a:p>
          <a:p>
            <a:pPr lvl="1" fontAlgn="base"/>
            <a:r>
              <a:rPr lang="en-GB" dirty="0"/>
              <a:t>Read the symbol on the square under the </a:t>
            </a:r>
            <a:r>
              <a:rPr lang="en-GB" dirty="0" smtClean="0"/>
              <a:t>head</a:t>
            </a:r>
            <a:endParaRPr lang="en-GB" dirty="0"/>
          </a:p>
          <a:p>
            <a:pPr lvl="1" fontAlgn="base"/>
            <a:r>
              <a:rPr lang="en-GB" dirty="0"/>
              <a:t>Edit the symbol by writing a new symbol or erasing </a:t>
            </a:r>
            <a:r>
              <a:rPr lang="en-GB" dirty="0" smtClean="0"/>
              <a:t>it</a:t>
            </a:r>
            <a:endParaRPr lang="en-GB" dirty="0"/>
          </a:p>
          <a:p>
            <a:pPr lvl="1" fontAlgn="base"/>
            <a:r>
              <a:rPr lang="en-GB" dirty="0"/>
              <a:t>Move the tape left </a:t>
            </a:r>
            <a:r>
              <a:rPr lang="en-GB" dirty="0" smtClean="0"/>
              <a:t>or </a:t>
            </a:r>
            <a:r>
              <a:rPr lang="en-GB" dirty="0"/>
              <a:t>right by one square </a:t>
            </a:r>
            <a:endParaRPr lang="en-GB" dirty="0" smtClean="0"/>
          </a:p>
          <a:p>
            <a:pPr lvl="1" fontAlgn="base"/>
            <a:r>
              <a:rPr lang="en-GB" dirty="0" smtClean="0"/>
              <a:t>Change the state of the machine</a:t>
            </a:r>
          </a:p>
          <a:p>
            <a:pPr fontAlgn="base"/>
            <a:r>
              <a:rPr lang="en-GB" dirty="0" smtClean="0"/>
              <a:t>Turing </a:t>
            </a:r>
            <a:r>
              <a:rPr lang="en-GB" dirty="0"/>
              <a:t>reasoned that any computation that could be </a:t>
            </a:r>
            <a:r>
              <a:rPr lang="en-GB" dirty="0" smtClean="0"/>
              <a:t/>
            </a:r>
            <a:br>
              <a:rPr lang="en-GB" dirty="0" smtClean="0"/>
            </a:br>
            <a:r>
              <a:rPr lang="en-GB" dirty="0" smtClean="0"/>
              <a:t>performed </a:t>
            </a:r>
            <a:r>
              <a:rPr lang="en-GB" dirty="0"/>
              <a:t>by a human involved writing down intermediate </a:t>
            </a:r>
            <a:r>
              <a:rPr lang="en-GB" dirty="0" smtClean="0"/>
              <a:t/>
            </a:r>
            <a:br>
              <a:rPr lang="en-GB" dirty="0" smtClean="0"/>
            </a:br>
            <a:r>
              <a:rPr lang="en-GB" dirty="0" smtClean="0"/>
              <a:t>results</a:t>
            </a:r>
            <a:r>
              <a:rPr lang="en-GB" dirty="0"/>
              <a:t>, reading them back and carrying out actions that </a:t>
            </a:r>
            <a:r>
              <a:rPr lang="en-GB" dirty="0" smtClean="0"/>
              <a:t/>
            </a:r>
            <a:br>
              <a:rPr lang="en-GB" dirty="0" smtClean="0"/>
            </a:br>
            <a:r>
              <a:rPr lang="en-GB" dirty="0" smtClean="0"/>
              <a:t>depend only </a:t>
            </a:r>
            <a:r>
              <a:rPr lang="en-GB" dirty="0"/>
              <a:t>on what has been read and the current state of things.</a:t>
            </a:r>
          </a:p>
          <a:p>
            <a:endParaRPr lang="en-GB" dirty="0"/>
          </a:p>
        </p:txBody>
      </p:sp>
      <p:grpSp>
        <p:nvGrpSpPr>
          <p:cNvPr id="32" name="Group 31"/>
          <p:cNvGrpSpPr/>
          <p:nvPr/>
        </p:nvGrpSpPr>
        <p:grpSpPr>
          <a:xfrm>
            <a:off x="7920990" y="3399904"/>
            <a:ext cx="2926080" cy="390406"/>
            <a:chOff x="7920990" y="3518654"/>
            <a:chExt cx="2926080" cy="390406"/>
          </a:xfrm>
          <a:effectLst>
            <a:outerShdw blurRad="50800" dist="38100" dir="2700000" algn="tl" rotWithShape="0">
              <a:prstClr val="black">
                <a:alpha val="40000"/>
              </a:prstClr>
            </a:outerShdw>
          </a:effectLst>
        </p:grpSpPr>
        <p:sp>
          <p:nvSpPr>
            <p:cNvPr id="7" name="Rectangle 6"/>
            <p:cNvSpPr/>
            <p:nvPr/>
          </p:nvSpPr>
          <p:spPr>
            <a:xfrm>
              <a:off x="8286750" y="3543300"/>
              <a:ext cx="365760"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8652510" y="3543300"/>
              <a:ext cx="365760"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9018270" y="3543300"/>
              <a:ext cx="365760"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9384030" y="3543300"/>
              <a:ext cx="365760"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9749790" y="3543300"/>
              <a:ext cx="365760"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0115550" y="3543300"/>
              <a:ext cx="365760"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10481310" y="3543300"/>
              <a:ext cx="365760"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8354634" y="3518654"/>
              <a:ext cx="301686" cy="369332"/>
            </a:xfrm>
            <a:prstGeom prst="rect">
              <a:avLst/>
            </a:prstGeom>
            <a:noFill/>
          </p:spPr>
          <p:txBody>
            <a:bodyPr wrap="none" rtlCol="0">
              <a:spAutoFit/>
            </a:bodyPr>
            <a:lstStyle/>
            <a:p>
              <a:r>
                <a:rPr lang="en-GB" b="1" dirty="0" smtClean="0"/>
                <a:t>1</a:t>
              </a:r>
              <a:endParaRPr lang="en-GB" b="1" dirty="0"/>
            </a:p>
          </p:txBody>
        </p:sp>
        <p:sp>
          <p:nvSpPr>
            <p:cNvPr id="17" name="TextBox 16"/>
            <p:cNvSpPr txBox="1"/>
            <p:nvPr/>
          </p:nvSpPr>
          <p:spPr>
            <a:xfrm>
              <a:off x="8688357" y="3518654"/>
              <a:ext cx="301686" cy="369332"/>
            </a:xfrm>
            <a:prstGeom prst="rect">
              <a:avLst/>
            </a:prstGeom>
            <a:noFill/>
          </p:spPr>
          <p:txBody>
            <a:bodyPr wrap="none" rtlCol="0">
              <a:spAutoFit/>
            </a:bodyPr>
            <a:lstStyle/>
            <a:p>
              <a:r>
                <a:rPr lang="en-GB" b="1" dirty="0" smtClean="0"/>
                <a:t>0</a:t>
              </a:r>
              <a:endParaRPr lang="en-GB" b="1" dirty="0"/>
            </a:p>
          </p:txBody>
        </p:sp>
        <p:sp>
          <p:nvSpPr>
            <p:cNvPr id="18" name="TextBox 17"/>
            <p:cNvSpPr txBox="1"/>
            <p:nvPr/>
          </p:nvSpPr>
          <p:spPr>
            <a:xfrm>
              <a:off x="9046497" y="3518654"/>
              <a:ext cx="301686" cy="369332"/>
            </a:xfrm>
            <a:prstGeom prst="rect">
              <a:avLst/>
            </a:prstGeom>
            <a:noFill/>
          </p:spPr>
          <p:txBody>
            <a:bodyPr wrap="none" rtlCol="0">
              <a:spAutoFit/>
            </a:bodyPr>
            <a:lstStyle/>
            <a:p>
              <a:r>
                <a:rPr lang="en-GB" b="1" dirty="0" smtClean="0"/>
                <a:t>1</a:t>
              </a:r>
              <a:endParaRPr lang="en-GB" b="1" dirty="0"/>
            </a:p>
          </p:txBody>
        </p:sp>
        <p:sp>
          <p:nvSpPr>
            <p:cNvPr id="19" name="TextBox 18"/>
            <p:cNvSpPr txBox="1"/>
            <p:nvPr/>
          </p:nvSpPr>
          <p:spPr>
            <a:xfrm>
              <a:off x="9416067" y="3518654"/>
              <a:ext cx="301686" cy="369332"/>
            </a:xfrm>
            <a:prstGeom prst="rect">
              <a:avLst/>
            </a:prstGeom>
            <a:noFill/>
          </p:spPr>
          <p:txBody>
            <a:bodyPr wrap="none" rtlCol="0">
              <a:spAutoFit/>
            </a:bodyPr>
            <a:lstStyle/>
            <a:p>
              <a:r>
                <a:rPr lang="en-GB" b="1" dirty="0" smtClean="0"/>
                <a:t>1</a:t>
              </a:r>
              <a:endParaRPr lang="en-GB" b="1" dirty="0"/>
            </a:p>
          </p:txBody>
        </p:sp>
        <p:sp>
          <p:nvSpPr>
            <p:cNvPr id="20" name="TextBox 19"/>
            <p:cNvSpPr txBox="1"/>
            <p:nvPr/>
          </p:nvSpPr>
          <p:spPr>
            <a:xfrm>
              <a:off x="9798624" y="3518654"/>
              <a:ext cx="301686" cy="369332"/>
            </a:xfrm>
            <a:prstGeom prst="rect">
              <a:avLst/>
            </a:prstGeom>
            <a:noFill/>
          </p:spPr>
          <p:txBody>
            <a:bodyPr wrap="none" rtlCol="0">
              <a:spAutoFit/>
            </a:bodyPr>
            <a:lstStyle/>
            <a:p>
              <a:r>
                <a:rPr lang="en-GB" b="1" dirty="0" smtClean="0"/>
                <a:t>0</a:t>
              </a:r>
              <a:endParaRPr lang="en-GB" b="1" dirty="0"/>
            </a:p>
          </p:txBody>
        </p:sp>
        <p:sp>
          <p:nvSpPr>
            <p:cNvPr id="21" name="Rectangle 20"/>
            <p:cNvSpPr/>
            <p:nvPr/>
          </p:nvSpPr>
          <p:spPr>
            <a:xfrm>
              <a:off x="7920990" y="3543300"/>
              <a:ext cx="365760"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Up Arrow 24"/>
          <p:cNvSpPr/>
          <p:nvPr/>
        </p:nvSpPr>
        <p:spPr>
          <a:xfrm>
            <a:off x="8652510" y="3790310"/>
            <a:ext cx="337533" cy="4229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Turing Machine</a:t>
            </a:r>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a:xfrm>
            <a:off x="9900458" y="6341035"/>
            <a:ext cx="1312025" cy="365125"/>
          </a:xfrm>
        </p:spPr>
        <p:txBody>
          <a:bodyPr/>
          <a:lstStyle/>
          <a:p>
            <a:fld id="{6113E31D-E2AB-40D1-8B51-AFA5AFEF393A}" type="slidenum">
              <a:rPr lang="en-US" smtClean="0"/>
              <a:pPr/>
              <a:t>31</a:t>
            </a:fld>
            <a:endParaRPr lang="en-US" dirty="0"/>
          </a:p>
        </p:txBody>
      </p:sp>
      <p:sp>
        <p:nvSpPr>
          <p:cNvPr id="15" name="Rectangle 14"/>
          <p:cNvSpPr/>
          <p:nvPr/>
        </p:nvSpPr>
        <p:spPr>
          <a:xfrm>
            <a:off x="10835640" y="3298820"/>
            <a:ext cx="27432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680960" y="3325490"/>
            <a:ext cx="27432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8279130" y="4213220"/>
            <a:ext cx="1129317"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control unit</a:t>
            </a:r>
          </a:p>
          <a:p>
            <a:pPr algn="ctr"/>
            <a:endParaRPr lang="en-GB" dirty="0"/>
          </a:p>
        </p:txBody>
      </p:sp>
      <p:sp>
        <p:nvSpPr>
          <p:cNvPr id="24" name="Flowchart: Process 23"/>
          <p:cNvSpPr/>
          <p:nvPr/>
        </p:nvSpPr>
        <p:spPr>
          <a:xfrm>
            <a:off x="8459757" y="4544690"/>
            <a:ext cx="769322" cy="297180"/>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400" dirty="0" smtClean="0"/>
              <a:t>state: Y</a:t>
            </a:r>
            <a:endParaRPr lang="en-GB" sz="1400" dirty="0"/>
          </a:p>
        </p:txBody>
      </p:sp>
      <p:sp>
        <p:nvSpPr>
          <p:cNvPr id="28" name="TextBox 27"/>
          <p:cNvSpPr txBox="1"/>
          <p:nvPr/>
        </p:nvSpPr>
        <p:spPr>
          <a:xfrm>
            <a:off x="9738492" y="3756258"/>
            <a:ext cx="1325748" cy="369332"/>
          </a:xfrm>
          <a:prstGeom prst="rect">
            <a:avLst/>
          </a:prstGeom>
          <a:noFill/>
        </p:spPr>
        <p:txBody>
          <a:bodyPr wrap="none" rtlCol="0">
            <a:spAutoFit/>
          </a:bodyPr>
          <a:lstStyle/>
          <a:p>
            <a:r>
              <a:rPr lang="en-GB" dirty="0" smtClean="0"/>
              <a:t>infinite tape</a:t>
            </a:r>
            <a:endParaRPr lang="en-GB" dirty="0"/>
          </a:p>
        </p:txBody>
      </p:sp>
      <p:sp>
        <p:nvSpPr>
          <p:cNvPr id="30" name="TextBox 29"/>
          <p:cNvSpPr txBox="1"/>
          <p:nvPr/>
        </p:nvSpPr>
        <p:spPr>
          <a:xfrm>
            <a:off x="8193974" y="5211674"/>
            <a:ext cx="3895107" cy="126188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b="1" dirty="0" smtClean="0"/>
              <a:t>Note</a:t>
            </a:r>
            <a:r>
              <a:rPr lang="en-GB" dirty="0" smtClean="0"/>
              <a:t> that a Turing Machine is </a:t>
            </a:r>
            <a:r>
              <a:rPr lang="en-GB" u="sng" dirty="0" smtClean="0"/>
              <a:t>not</a:t>
            </a:r>
            <a:r>
              <a:rPr lang="en-GB" dirty="0" smtClean="0"/>
              <a:t> a real device, it’s just a  way of describing a set of </a:t>
            </a:r>
            <a:r>
              <a:rPr lang="en-GB" i="1" dirty="0" smtClean="0"/>
              <a:t>allowable operations </a:t>
            </a:r>
          </a:p>
          <a:p>
            <a:r>
              <a:rPr lang="en-GB" sz="1100" dirty="0" smtClean="0"/>
              <a:t>but see </a:t>
            </a:r>
            <a:r>
              <a:rPr lang="en-GB" sz="1100" u="sng" dirty="0" smtClean="0">
                <a:solidFill>
                  <a:srgbClr val="0070C0"/>
                </a:solidFill>
              </a:rPr>
              <a:t>www.youtube.com/watch?v=E3keLeMwfHY#t=33</a:t>
            </a:r>
            <a:endParaRPr lang="en-GB" sz="1100" u="sng" dirty="0">
              <a:solidFill>
                <a:srgbClr val="0070C0"/>
              </a:solidFill>
            </a:endParaRPr>
          </a:p>
          <a:p>
            <a:r>
              <a:rPr lang="en-GB" sz="1100" dirty="0" smtClean="0"/>
              <a:t>for an example of a ‘real’ Turing machine</a:t>
            </a:r>
            <a:endParaRPr lang="en-GB" sz="1100" dirty="0"/>
          </a:p>
        </p:txBody>
      </p:sp>
    </p:spTree>
    <p:extLst>
      <p:ext uri="{BB962C8B-B14F-4D97-AF65-F5344CB8AC3E}">
        <p14:creationId xmlns:p14="http://schemas.microsoft.com/office/powerpoint/2010/main" val="5293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22" presetClass="entr" presetSubtype="4"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animBg="1"/>
      <p:bldP spid="28" grpId="0"/>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Turing Machine computation - example</a:t>
            </a:r>
            <a:endParaRPr lang="en-GB" dirty="0"/>
          </a:p>
        </p:txBody>
      </p:sp>
      <p:sp>
        <p:nvSpPr>
          <p:cNvPr id="3" name="Content Placeholder 2"/>
          <p:cNvSpPr>
            <a:spLocks noGrp="1"/>
          </p:cNvSpPr>
          <p:nvPr>
            <p:ph idx="1"/>
          </p:nvPr>
        </p:nvSpPr>
        <p:spPr/>
        <p:txBody>
          <a:bodyPr>
            <a:normAutofit lnSpcReduction="10000"/>
          </a:bodyPr>
          <a:lstStyle/>
          <a:p>
            <a:r>
              <a:rPr lang="en-GB" dirty="0" smtClean="0"/>
              <a:t>How would a Turing machine </a:t>
            </a:r>
            <a:r>
              <a:rPr lang="en-GB" dirty="0"/>
              <a:t>add 1 to a number</a:t>
            </a:r>
          </a:p>
          <a:p>
            <a:r>
              <a:rPr lang="en-GB" dirty="0" smtClean="0"/>
              <a:t>First, how do we </a:t>
            </a:r>
            <a:r>
              <a:rPr lang="en-GB" i="1" dirty="0" smtClean="0"/>
              <a:t>represent</a:t>
            </a:r>
            <a:r>
              <a:rPr lang="en-GB" dirty="0" smtClean="0"/>
              <a:t> the number?</a:t>
            </a:r>
          </a:p>
          <a:p>
            <a:pPr lvl="1"/>
            <a:r>
              <a:rPr lang="en-GB" dirty="0" smtClean="0"/>
              <a:t>Could be </a:t>
            </a:r>
            <a:r>
              <a:rPr lang="en-GB" i="1" dirty="0" smtClean="0"/>
              <a:t>binary</a:t>
            </a:r>
            <a:r>
              <a:rPr lang="en-GB" dirty="0" smtClean="0"/>
              <a:t> with symbols 1 and 0 on the tape</a:t>
            </a:r>
          </a:p>
          <a:p>
            <a:r>
              <a:rPr lang="en-GB" dirty="0" smtClean="0"/>
              <a:t>Then, what is the algorithm?</a:t>
            </a:r>
          </a:p>
          <a:p>
            <a:pPr lvl="1"/>
            <a:r>
              <a:rPr lang="en-GB" dirty="0" smtClean="0"/>
              <a:t>Start from right and </a:t>
            </a:r>
            <a:r>
              <a:rPr lang="en-GB" i="1" dirty="0" smtClean="0"/>
              <a:t>move to left </a:t>
            </a:r>
            <a:r>
              <a:rPr lang="en-GB" dirty="0" smtClean="0"/>
              <a:t>one digit at a time </a:t>
            </a:r>
            <a:br>
              <a:rPr lang="en-GB" dirty="0" smtClean="0"/>
            </a:br>
            <a:r>
              <a:rPr lang="en-GB" dirty="0" smtClean="0"/>
              <a:t>(that is, move the tape to the right past the head)</a:t>
            </a:r>
          </a:p>
          <a:p>
            <a:pPr lvl="1"/>
            <a:r>
              <a:rPr lang="en-GB" dirty="0" smtClean="0"/>
              <a:t>If 1 change to 0</a:t>
            </a:r>
          </a:p>
          <a:p>
            <a:pPr lvl="1"/>
            <a:r>
              <a:rPr lang="en-GB" dirty="0" smtClean="0"/>
              <a:t>If 0 change to 1 and stop – we have result </a:t>
            </a:r>
          </a:p>
          <a:p>
            <a:r>
              <a:rPr lang="en-GB" dirty="0" smtClean="0"/>
              <a:t>Does this always work? Try some other examples, e.g. 01100, 01111. Why do we need to have the leading 0 when representing the number?</a:t>
            </a:r>
          </a:p>
          <a:p>
            <a:r>
              <a:rPr lang="en-GB" dirty="0" smtClean="0"/>
              <a:t>Subtraction is similar, though slightly more complicated</a:t>
            </a:r>
          </a:p>
          <a:p>
            <a:r>
              <a:rPr lang="en-GB" dirty="0" smtClean="0"/>
              <a:t>Can build up more complex computations – e.g. adding two numbers by repeatedly adding 1 to the first and subtracting 1 from the second until the second is 0</a:t>
            </a:r>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32</a:t>
            </a:fld>
            <a:endParaRPr lang="en-US" dirty="0"/>
          </a:p>
        </p:txBody>
      </p:sp>
      <p:sp>
        <p:nvSpPr>
          <p:cNvPr id="6" name="TextBox 5"/>
          <p:cNvSpPr txBox="1"/>
          <p:nvPr/>
        </p:nvSpPr>
        <p:spPr>
          <a:xfrm>
            <a:off x="6828769" y="1591733"/>
            <a:ext cx="4516915" cy="212365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b="1" dirty="0" smtClean="0"/>
              <a:t>example:</a:t>
            </a:r>
          </a:p>
          <a:p>
            <a:endParaRPr lang="en-GB" sz="800" b="1" dirty="0" smtClean="0"/>
          </a:p>
          <a:p>
            <a:r>
              <a:rPr lang="en-GB" sz="2400" b="1" dirty="0" smtClean="0"/>
              <a:t>01011     </a:t>
            </a:r>
            <a:r>
              <a:rPr lang="en-GB" dirty="0"/>
              <a:t>(decimal 11)</a:t>
            </a:r>
          </a:p>
          <a:p>
            <a:r>
              <a:rPr lang="en-GB" sz="2400" b="1" dirty="0" smtClean="0"/>
              <a:t>0101</a:t>
            </a:r>
            <a:r>
              <a:rPr lang="en-GB" sz="2400" b="1" dirty="0" smtClean="0">
                <a:solidFill>
                  <a:srgbClr val="FF0000"/>
                </a:solidFill>
              </a:rPr>
              <a:t>0</a:t>
            </a:r>
          </a:p>
          <a:p>
            <a:r>
              <a:rPr lang="en-GB" sz="2400" b="1" dirty="0" smtClean="0"/>
              <a:t>010</a:t>
            </a:r>
            <a:r>
              <a:rPr lang="en-GB" sz="2400" b="1" dirty="0" smtClean="0">
                <a:solidFill>
                  <a:srgbClr val="FF0000"/>
                </a:solidFill>
              </a:rPr>
              <a:t>0</a:t>
            </a:r>
            <a:r>
              <a:rPr lang="en-GB" sz="2400" b="1" dirty="0" smtClean="0">
                <a:solidFill>
                  <a:srgbClr val="0070C0"/>
                </a:solidFill>
              </a:rPr>
              <a:t>0</a:t>
            </a:r>
          </a:p>
          <a:p>
            <a:r>
              <a:rPr lang="en-GB" sz="2400" b="1" dirty="0" smtClean="0"/>
              <a:t>01</a:t>
            </a:r>
            <a:r>
              <a:rPr lang="en-GB" sz="2400" b="1" dirty="0" smtClean="0">
                <a:solidFill>
                  <a:srgbClr val="FF0000"/>
                </a:solidFill>
              </a:rPr>
              <a:t>1</a:t>
            </a:r>
            <a:r>
              <a:rPr lang="en-GB" sz="2400" b="1" dirty="0" smtClean="0">
                <a:solidFill>
                  <a:srgbClr val="0070C0"/>
                </a:solidFill>
              </a:rPr>
              <a:t>00</a:t>
            </a:r>
            <a:r>
              <a:rPr lang="en-GB" sz="2400" b="1" dirty="0" smtClean="0"/>
              <a:t>    </a:t>
            </a:r>
            <a:r>
              <a:rPr lang="en-GB" dirty="0" smtClean="0">
                <a:solidFill>
                  <a:srgbClr val="0070C0"/>
                </a:solidFill>
              </a:rPr>
              <a:t>(stop – now have decimal 12)</a:t>
            </a:r>
            <a:endParaRPr lang="en-GB" dirty="0">
              <a:solidFill>
                <a:srgbClr val="0070C0"/>
              </a:solidFill>
            </a:endParaRPr>
          </a:p>
        </p:txBody>
      </p:sp>
    </p:spTree>
    <p:extLst>
      <p:ext uri="{BB962C8B-B14F-4D97-AF65-F5344CB8AC3E}">
        <p14:creationId xmlns:p14="http://schemas.microsoft.com/office/powerpoint/2010/main" val="6852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Lambda calculus</a:t>
            </a:r>
            <a:endParaRPr lang="en-GB" dirty="0"/>
          </a:p>
        </p:txBody>
      </p:sp>
      <p:sp>
        <p:nvSpPr>
          <p:cNvPr id="3" name="Content Placeholder 2"/>
          <p:cNvSpPr>
            <a:spLocks noGrp="1"/>
          </p:cNvSpPr>
          <p:nvPr>
            <p:ph idx="1"/>
          </p:nvPr>
        </p:nvSpPr>
        <p:spPr/>
        <p:txBody>
          <a:bodyPr>
            <a:normAutofit/>
          </a:bodyPr>
          <a:lstStyle/>
          <a:p>
            <a:r>
              <a:rPr lang="en-GB" dirty="0"/>
              <a:t>Lambda </a:t>
            </a:r>
            <a:r>
              <a:rPr lang="el-GR" dirty="0"/>
              <a:t> (λ)</a:t>
            </a:r>
            <a:r>
              <a:rPr lang="en-GB" dirty="0"/>
              <a:t> calculus is the theoretical foundation for functional programming, and its influence can be seen in aspects of practical functional </a:t>
            </a:r>
            <a:r>
              <a:rPr lang="en-GB" dirty="0" smtClean="0"/>
              <a:t>languages</a:t>
            </a:r>
          </a:p>
          <a:p>
            <a:r>
              <a:rPr lang="en-GB" dirty="0" smtClean="0"/>
              <a:t>“Calculus“ sounds very mathematical, but  lambda calculus is quite simple - </a:t>
            </a:r>
            <a:r>
              <a:rPr lang="en-GB" dirty="0"/>
              <a:t>does not have any complicated formulae or </a:t>
            </a:r>
            <a:r>
              <a:rPr lang="en-GB" dirty="0" smtClean="0"/>
              <a:t>operations</a:t>
            </a:r>
            <a:r>
              <a:rPr lang="en-GB" dirty="0"/>
              <a:t> </a:t>
            </a:r>
            <a:r>
              <a:rPr lang="en-GB" dirty="0" smtClean="0"/>
              <a:t>– but it is very abstract which can be difficult to appreciate</a:t>
            </a:r>
          </a:p>
          <a:p>
            <a:r>
              <a:rPr lang="en-GB" dirty="0" smtClean="0"/>
              <a:t> </a:t>
            </a:r>
            <a:r>
              <a:rPr lang="en-GB" dirty="0"/>
              <a:t>All it ever does is </a:t>
            </a:r>
            <a:r>
              <a:rPr lang="en-GB" dirty="0" smtClean="0"/>
              <a:t>take </a:t>
            </a:r>
            <a:r>
              <a:rPr lang="en-GB" dirty="0"/>
              <a:t>a </a:t>
            </a:r>
            <a:r>
              <a:rPr lang="en-GB" dirty="0" smtClean="0"/>
              <a:t>collection of letters or symbols (an </a:t>
            </a:r>
            <a:r>
              <a:rPr lang="en-GB" i="1" dirty="0" smtClean="0"/>
              <a:t>expression</a:t>
            </a:r>
            <a:r>
              <a:rPr lang="en-GB" dirty="0" smtClean="0"/>
              <a:t>) and does some substitutions</a:t>
            </a:r>
          </a:p>
          <a:p>
            <a:r>
              <a:rPr lang="en-GB" dirty="0" smtClean="0"/>
              <a:t>Example:</a:t>
            </a:r>
          </a:p>
          <a:p>
            <a:pPr marL="384048" lvl="2" indent="0">
              <a:buNone/>
            </a:pPr>
            <a:r>
              <a:rPr lang="en-GB" sz="2400" b="1" dirty="0" smtClean="0"/>
              <a:t>(</a:t>
            </a:r>
            <a:r>
              <a:rPr lang="el-GR" sz="2400" b="1" dirty="0" smtClean="0"/>
              <a:t>λ</a:t>
            </a:r>
            <a:r>
              <a:rPr lang="en-GB" sz="2400" b="1" dirty="0" err="1" smtClean="0"/>
              <a:t>x.x</a:t>
            </a:r>
            <a:r>
              <a:rPr lang="en-GB" sz="2400" b="1" dirty="0" smtClean="0"/>
              <a:t>)(y)</a:t>
            </a:r>
          </a:p>
          <a:p>
            <a:r>
              <a:rPr lang="en-GB" dirty="0" smtClean="0"/>
              <a:t>This contains:</a:t>
            </a:r>
          </a:p>
          <a:p>
            <a:pPr lvl="1"/>
            <a:r>
              <a:rPr lang="en-GB" dirty="0" smtClean="0"/>
              <a:t>Variables – </a:t>
            </a:r>
            <a:r>
              <a:rPr lang="en-GB" b="1" dirty="0" smtClean="0"/>
              <a:t>x</a:t>
            </a:r>
            <a:r>
              <a:rPr lang="en-GB" dirty="0" smtClean="0"/>
              <a:t> and </a:t>
            </a:r>
            <a:r>
              <a:rPr lang="en-GB" b="1" dirty="0" smtClean="0"/>
              <a:t>y</a:t>
            </a:r>
            <a:r>
              <a:rPr lang="en-GB" i="1" dirty="0" smtClean="0"/>
              <a:t> </a:t>
            </a:r>
            <a:r>
              <a:rPr lang="en-GB" dirty="0" smtClean="0"/>
              <a:t>in this example</a:t>
            </a:r>
          </a:p>
          <a:p>
            <a:pPr lvl="1"/>
            <a:r>
              <a:rPr lang="en-GB" dirty="0" smtClean="0"/>
              <a:t>Parentheses </a:t>
            </a:r>
            <a:r>
              <a:rPr lang="en-GB" b="1" dirty="0" smtClean="0"/>
              <a:t>(  )  </a:t>
            </a:r>
            <a:r>
              <a:rPr lang="en-GB" dirty="0" smtClean="0"/>
              <a:t>- </a:t>
            </a:r>
            <a:r>
              <a:rPr lang="en-GB" dirty="0"/>
              <a:t>indicate that some part of an expression belongs </a:t>
            </a:r>
            <a:r>
              <a:rPr lang="en-GB" dirty="0" smtClean="0"/>
              <a:t>together</a:t>
            </a:r>
          </a:p>
          <a:p>
            <a:pPr lvl="1"/>
            <a:r>
              <a:rPr lang="en-GB" dirty="0" smtClean="0"/>
              <a:t>The Greek letter </a:t>
            </a:r>
            <a:r>
              <a:rPr lang="el-GR" b="1" dirty="0" smtClean="0"/>
              <a:t>λ</a:t>
            </a:r>
            <a:r>
              <a:rPr lang="en-GB" dirty="0" smtClean="0"/>
              <a:t> – indicates that what follows is a </a:t>
            </a:r>
            <a:r>
              <a:rPr lang="en-GB" i="1" dirty="0" smtClean="0"/>
              <a:t>function</a:t>
            </a:r>
            <a:endParaRPr lang="en-GB" i="1" dirty="0"/>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33</a:t>
            </a:fld>
            <a:endParaRPr lang="en-US" dirty="0"/>
          </a:p>
        </p:txBody>
      </p:sp>
      <p:sp>
        <p:nvSpPr>
          <p:cNvPr id="6" name="TextBox 5"/>
          <p:cNvSpPr txBox="1"/>
          <p:nvPr/>
        </p:nvSpPr>
        <p:spPr>
          <a:xfrm>
            <a:off x="5391716" y="3504965"/>
            <a:ext cx="6234546"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lvl="1" indent="-285750">
              <a:buFont typeface="Arial" panose="020B0604020202020204" pitchFamily="34" charset="0"/>
              <a:buChar char="•"/>
            </a:pPr>
            <a:r>
              <a:rPr lang="en-GB" dirty="0" smtClean="0"/>
              <a:t>The </a:t>
            </a:r>
            <a:r>
              <a:rPr lang="en-GB" i="1" dirty="0"/>
              <a:t>names</a:t>
            </a:r>
            <a:r>
              <a:rPr lang="en-GB" dirty="0"/>
              <a:t> of the variables are not important, the only thing that matters is that when two variables have the same name, they are the </a:t>
            </a:r>
            <a:r>
              <a:rPr lang="en-GB" dirty="0" smtClean="0"/>
              <a:t>same. </a:t>
            </a:r>
            <a:r>
              <a:rPr lang="en-GB" b="1" dirty="0"/>
              <a:t>(</a:t>
            </a:r>
            <a:r>
              <a:rPr lang="el-GR" b="1" dirty="0" smtClean="0"/>
              <a:t>λ</a:t>
            </a:r>
            <a:r>
              <a:rPr lang="en-GB" b="1" dirty="0" err="1" smtClean="0"/>
              <a:t>a.a</a:t>
            </a:r>
            <a:r>
              <a:rPr lang="en-GB" b="1" dirty="0" smtClean="0"/>
              <a:t>)(b)  </a:t>
            </a:r>
            <a:r>
              <a:rPr lang="en-GB" dirty="0" smtClean="0"/>
              <a:t>is exactly the same expression</a:t>
            </a:r>
          </a:p>
          <a:p>
            <a:pPr marL="285750" lvl="1" indent="-285750">
              <a:buFont typeface="Arial" panose="020B0604020202020204" pitchFamily="34" charset="0"/>
              <a:buChar char="•"/>
            </a:pPr>
            <a:r>
              <a:rPr lang="en-GB" dirty="0" smtClean="0"/>
              <a:t>They are </a:t>
            </a:r>
            <a:r>
              <a:rPr lang="en-GB" u="sng" dirty="0" smtClean="0"/>
              <a:t>not</a:t>
            </a:r>
            <a:r>
              <a:rPr lang="en-GB" dirty="0" smtClean="0"/>
              <a:t> like variables as you understand them in programming, they do not hold any information</a:t>
            </a:r>
            <a:endParaRPr lang="en-GB" dirty="0"/>
          </a:p>
        </p:txBody>
      </p:sp>
    </p:spTree>
    <p:extLst>
      <p:ext uri="{BB962C8B-B14F-4D97-AF65-F5344CB8AC3E}">
        <p14:creationId xmlns:p14="http://schemas.microsoft.com/office/powerpoint/2010/main" val="299857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Lambda expression example</a:t>
            </a:r>
            <a:endParaRPr lang="en-GB" dirty="0"/>
          </a:p>
        </p:txBody>
      </p:sp>
      <p:sp>
        <p:nvSpPr>
          <p:cNvPr id="3" name="Content Placeholder 2"/>
          <p:cNvSpPr>
            <a:spLocks noGrp="1"/>
          </p:cNvSpPr>
          <p:nvPr>
            <p:ph idx="1"/>
          </p:nvPr>
        </p:nvSpPr>
        <p:spPr>
          <a:xfrm>
            <a:off x="1097280" y="2003612"/>
            <a:ext cx="10058400" cy="4303059"/>
          </a:xfrm>
        </p:spPr>
        <p:txBody>
          <a:bodyPr>
            <a:normAutofit lnSpcReduction="10000"/>
          </a:bodyPr>
          <a:lstStyle/>
          <a:p>
            <a:pPr marL="0" lvl="2" indent="0">
              <a:spcBef>
                <a:spcPts val="1200"/>
              </a:spcBef>
              <a:spcAft>
                <a:spcPts val="200"/>
              </a:spcAft>
              <a:buSzPct val="100000"/>
              <a:buNone/>
            </a:pPr>
            <a:r>
              <a:rPr lang="en-GB" sz="4400" b="1" dirty="0" smtClean="0"/>
              <a:t>               (</a:t>
            </a:r>
            <a:r>
              <a:rPr lang="el-GR" sz="4400" b="1" dirty="0" smtClean="0">
                <a:solidFill>
                  <a:srgbClr val="FF0000"/>
                </a:solidFill>
              </a:rPr>
              <a:t>λ</a:t>
            </a:r>
            <a:r>
              <a:rPr lang="en-GB" sz="4400" b="1" dirty="0" err="1" smtClean="0">
                <a:solidFill>
                  <a:srgbClr val="FF0000"/>
                </a:solidFill>
              </a:rPr>
              <a:t>x</a:t>
            </a:r>
            <a:r>
              <a:rPr lang="en-GB" sz="4400" b="1" dirty="0" err="1" smtClean="0"/>
              <a:t>.</a:t>
            </a:r>
            <a:r>
              <a:rPr lang="en-GB" sz="4400" b="1" dirty="0" err="1" smtClean="0">
                <a:solidFill>
                  <a:srgbClr val="0070C0"/>
                </a:solidFill>
              </a:rPr>
              <a:t>x</a:t>
            </a:r>
            <a:r>
              <a:rPr lang="en-GB" sz="4400" b="1" dirty="0"/>
              <a:t>)(</a:t>
            </a:r>
            <a:r>
              <a:rPr lang="en-GB" sz="4400" b="1" dirty="0">
                <a:solidFill>
                  <a:srgbClr val="00B050"/>
                </a:solidFill>
              </a:rPr>
              <a:t>y</a:t>
            </a:r>
            <a:r>
              <a:rPr lang="en-GB" sz="4400" b="1" dirty="0" smtClean="0"/>
              <a:t>)</a:t>
            </a:r>
          </a:p>
          <a:p>
            <a:pPr marL="0" lvl="2" indent="0">
              <a:spcBef>
                <a:spcPts val="1200"/>
              </a:spcBef>
              <a:spcAft>
                <a:spcPts val="200"/>
              </a:spcAft>
              <a:buSzPct val="100000"/>
              <a:buNone/>
            </a:pPr>
            <a:endParaRPr lang="en-GB" sz="4400" b="1" dirty="0"/>
          </a:p>
          <a:p>
            <a:r>
              <a:rPr lang="en-GB" b="1" dirty="0" smtClean="0">
                <a:solidFill>
                  <a:srgbClr val="FFC000"/>
                </a:solidFill>
              </a:rPr>
              <a:t>Function</a:t>
            </a:r>
            <a:r>
              <a:rPr lang="en-GB" dirty="0" smtClean="0">
                <a:solidFill>
                  <a:srgbClr val="FFC000"/>
                </a:solidFill>
              </a:rPr>
              <a:t> </a:t>
            </a:r>
            <a:r>
              <a:rPr lang="en-GB" dirty="0" smtClean="0"/>
              <a:t>consists of a </a:t>
            </a:r>
            <a:r>
              <a:rPr lang="en-GB" b="1" dirty="0" smtClean="0">
                <a:solidFill>
                  <a:srgbClr val="FF0000"/>
                </a:solidFill>
              </a:rPr>
              <a:t>head</a:t>
            </a:r>
            <a:r>
              <a:rPr lang="en-GB" dirty="0" smtClean="0"/>
              <a:t>  (</a:t>
            </a:r>
            <a:r>
              <a:rPr lang="el-GR" dirty="0" smtClean="0"/>
              <a:t>λ</a:t>
            </a:r>
            <a:r>
              <a:rPr lang="en-GB" dirty="0" smtClean="0"/>
              <a:t> and an expression containing </a:t>
            </a:r>
            <a:r>
              <a:rPr lang="en-GB" i="1" dirty="0" smtClean="0"/>
              <a:t>bound variable</a:t>
            </a:r>
            <a:r>
              <a:rPr lang="en-GB" dirty="0" smtClean="0"/>
              <a:t>(s) – just x in this example), a </a:t>
            </a:r>
            <a:r>
              <a:rPr lang="en-GB" i="1" dirty="0" smtClean="0"/>
              <a:t>dot</a:t>
            </a:r>
            <a:r>
              <a:rPr lang="en-GB" dirty="0" smtClean="0"/>
              <a:t> and a </a:t>
            </a:r>
            <a:r>
              <a:rPr lang="en-GB" b="1" dirty="0" smtClean="0">
                <a:solidFill>
                  <a:srgbClr val="0070C0"/>
                </a:solidFill>
              </a:rPr>
              <a:t>body - </a:t>
            </a:r>
            <a:r>
              <a:rPr lang="en-GB" dirty="0" smtClean="0"/>
              <a:t>a bound variable is somewhat like a function parameter in programming</a:t>
            </a:r>
          </a:p>
          <a:p>
            <a:r>
              <a:rPr lang="en-GB" dirty="0" smtClean="0"/>
              <a:t>Body is an expression, can consist of variables, parentheses and other expressions</a:t>
            </a:r>
          </a:p>
          <a:p>
            <a:r>
              <a:rPr lang="en-GB" dirty="0" smtClean="0"/>
              <a:t>Can have an expression after the function, called an </a:t>
            </a:r>
            <a:r>
              <a:rPr lang="en-GB" b="1" dirty="0" smtClean="0">
                <a:solidFill>
                  <a:srgbClr val="00B050"/>
                </a:solidFill>
              </a:rPr>
              <a:t>application</a:t>
            </a:r>
            <a:r>
              <a:rPr lang="en-GB" dirty="0" smtClean="0"/>
              <a:t>, this is a bit like the parameter value(s) in programming (but remember there are no actual values in lambda calculus)</a:t>
            </a:r>
          </a:p>
          <a:p>
            <a:r>
              <a:rPr lang="en-GB" dirty="0" smtClean="0"/>
              <a:t>The </a:t>
            </a:r>
            <a:r>
              <a:rPr lang="en-GB" i="1" dirty="0" smtClean="0"/>
              <a:t>whole line is an expression </a:t>
            </a:r>
            <a:r>
              <a:rPr lang="en-GB" dirty="0" smtClean="0"/>
              <a:t>– an expression can be built up from other expressions, including functions</a:t>
            </a:r>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34</a:t>
            </a:fld>
            <a:endParaRPr lang="en-US" dirty="0"/>
          </a:p>
        </p:txBody>
      </p:sp>
      <p:sp>
        <p:nvSpPr>
          <p:cNvPr id="7" name="Left Bracket 6"/>
          <p:cNvSpPr/>
          <p:nvPr/>
        </p:nvSpPr>
        <p:spPr>
          <a:xfrm rot="16200000">
            <a:off x="3530699" y="2155735"/>
            <a:ext cx="208429" cy="1094244"/>
          </a:xfrm>
          <a:prstGeom prst="leftBracket">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Left Bracket 7"/>
          <p:cNvSpPr/>
          <p:nvPr/>
        </p:nvSpPr>
        <p:spPr>
          <a:xfrm rot="5400000" flipV="1">
            <a:off x="3282773" y="1620371"/>
            <a:ext cx="208431" cy="598396"/>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Left Bracket 8"/>
          <p:cNvSpPr/>
          <p:nvPr/>
        </p:nvSpPr>
        <p:spPr>
          <a:xfrm rot="5400000" flipV="1">
            <a:off x="3906096" y="1747846"/>
            <a:ext cx="208433" cy="343450"/>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Left Bracket 9"/>
          <p:cNvSpPr/>
          <p:nvPr/>
        </p:nvSpPr>
        <p:spPr>
          <a:xfrm rot="5400000" flipV="1">
            <a:off x="4529419" y="1754298"/>
            <a:ext cx="208433" cy="343450"/>
          </a:xfrm>
          <a:prstGeom prst="leftBracket">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p:cNvSpPr txBox="1"/>
          <p:nvPr/>
        </p:nvSpPr>
        <p:spPr>
          <a:xfrm>
            <a:off x="3163095" y="2804866"/>
            <a:ext cx="970137" cy="369332"/>
          </a:xfrm>
          <a:prstGeom prst="rect">
            <a:avLst/>
          </a:prstGeom>
          <a:noFill/>
        </p:spPr>
        <p:txBody>
          <a:bodyPr wrap="none" rtlCol="0">
            <a:spAutoFit/>
          </a:bodyPr>
          <a:lstStyle/>
          <a:p>
            <a:r>
              <a:rPr lang="en-GB" dirty="0" smtClean="0">
                <a:solidFill>
                  <a:srgbClr val="FFC000"/>
                </a:solidFill>
              </a:rPr>
              <a:t>function</a:t>
            </a:r>
            <a:endParaRPr lang="en-GB" dirty="0">
              <a:solidFill>
                <a:srgbClr val="FFC000"/>
              </a:solidFill>
            </a:endParaRPr>
          </a:p>
        </p:txBody>
      </p:sp>
      <p:sp>
        <p:nvSpPr>
          <p:cNvPr id="16" name="TextBox 15"/>
          <p:cNvSpPr txBox="1"/>
          <p:nvPr/>
        </p:nvSpPr>
        <p:spPr>
          <a:xfrm>
            <a:off x="2989475" y="1424301"/>
            <a:ext cx="654346" cy="369332"/>
          </a:xfrm>
          <a:prstGeom prst="rect">
            <a:avLst/>
          </a:prstGeom>
          <a:noFill/>
        </p:spPr>
        <p:txBody>
          <a:bodyPr wrap="none" rtlCol="0">
            <a:spAutoFit/>
          </a:bodyPr>
          <a:lstStyle/>
          <a:p>
            <a:r>
              <a:rPr lang="en-GB" dirty="0" smtClean="0">
                <a:solidFill>
                  <a:srgbClr val="FF0000"/>
                </a:solidFill>
              </a:rPr>
              <a:t>head</a:t>
            </a:r>
            <a:endParaRPr lang="en-GB" dirty="0">
              <a:solidFill>
                <a:srgbClr val="FF0000"/>
              </a:solidFill>
            </a:endParaRPr>
          </a:p>
        </p:txBody>
      </p:sp>
      <p:sp>
        <p:nvSpPr>
          <p:cNvPr id="17" name="TextBox 16"/>
          <p:cNvSpPr txBox="1"/>
          <p:nvPr/>
        </p:nvSpPr>
        <p:spPr>
          <a:xfrm>
            <a:off x="3683139" y="1424301"/>
            <a:ext cx="654346" cy="369332"/>
          </a:xfrm>
          <a:prstGeom prst="rect">
            <a:avLst/>
          </a:prstGeom>
          <a:noFill/>
        </p:spPr>
        <p:txBody>
          <a:bodyPr wrap="none" rtlCol="0">
            <a:spAutoFit/>
          </a:bodyPr>
          <a:lstStyle/>
          <a:p>
            <a:r>
              <a:rPr lang="en-GB" dirty="0" smtClean="0">
                <a:solidFill>
                  <a:srgbClr val="0070C0"/>
                </a:solidFill>
              </a:rPr>
              <a:t>body</a:t>
            </a:r>
            <a:endParaRPr lang="en-GB" dirty="0">
              <a:solidFill>
                <a:srgbClr val="0070C0"/>
              </a:solidFill>
            </a:endParaRPr>
          </a:p>
        </p:txBody>
      </p:sp>
      <p:sp>
        <p:nvSpPr>
          <p:cNvPr id="18" name="TextBox 17"/>
          <p:cNvSpPr txBox="1"/>
          <p:nvPr/>
        </p:nvSpPr>
        <p:spPr>
          <a:xfrm>
            <a:off x="4408122" y="1424299"/>
            <a:ext cx="1222579" cy="369332"/>
          </a:xfrm>
          <a:prstGeom prst="rect">
            <a:avLst/>
          </a:prstGeom>
          <a:noFill/>
        </p:spPr>
        <p:txBody>
          <a:bodyPr wrap="none" rtlCol="0">
            <a:spAutoFit/>
          </a:bodyPr>
          <a:lstStyle/>
          <a:p>
            <a:r>
              <a:rPr lang="en-GB" dirty="0" smtClean="0">
                <a:solidFill>
                  <a:srgbClr val="00B050"/>
                </a:solidFill>
              </a:rPr>
              <a:t>application</a:t>
            </a:r>
            <a:endParaRPr lang="en-GB" dirty="0">
              <a:solidFill>
                <a:srgbClr val="00B050"/>
              </a:solidFill>
            </a:endParaRPr>
          </a:p>
        </p:txBody>
      </p:sp>
    </p:spTree>
    <p:extLst>
      <p:ext uri="{BB962C8B-B14F-4D97-AF65-F5344CB8AC3E}">
        <p14:creationId xmlns:p14="http://schemas.microsoft.com/office/powerpoint/2010/main" val="96381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Resolving a lambda function</a:t>
            </a:r>
            <a:endParaRPr lang="en-GB" dirty="0"/>
          </a:p>
        </p:txBody>
      </p:sp>
      <p:sp>
        <p:nvSpPr>
          <p:cNvPr id="3" name="Content Placeholder 2"/>
          <p:cNvSpPr>
            <a:spLocks noGrp="1"/>
          </p:cNvSpPr>
          <p:nvPr>
            <p:ph idx="1"/>
          </p:nvPr>
        </p:nvSpPr>
        <p:spPr/>
        <p:txBody>
          <a:bodyPr/>
          <a:lstStyle/>
          <a:p>
            <a:r>
              <a:rPr lang="en-GB" dirty="0"/>
              <a:t>What does a function calculate? </a:t>
            </a:r>
            <a:r>
              <a:rPr lang="en-GB" dirty="0" smtClean="0"/>
              <a:t>Nothing</a:t>
            </a:r>
            <a:r>
              <a:rPr lang="en-GB" dirty="0"/>
              <a:t>, really. It is just </a:t>
            </a:r>
            <a:r>
              <a:rPr lang="en-GB" dirty="0" smtClean="0"/>
              <a:t>an expression,  the </a:t>
            </a:r>
            <a:r>
              <a:rPr lang="en-GB" dirty="0"/>
              <a:t>only thing we can do with it is to resolve </a:t>
            </a:r>
            <a:r>
              <a:rPr lang="en-GB" dirty="0" smtClean="0"/>
              <a:t>it</a:t>
            </a:r>
          </a:p>
          <a:p>
            <a:r>
              <a:rPr lang="en-GB" dirty="0" smtClean="0"/>
              <a:t>Resolution </a:t>
            </a:r>
            <a:r>
              <a:rPr lang="en-GB" dirty="0"/>
              <a:t>works by taking the variable mentioned in the </a:t>
            </a:r>
            <a:r>
              <a:rPr lang="en-GB" i="1" dirty="0"/>
              <a:t>head</a:t>
            </a:r>
            <a:r>
              <a:rPr lang="en-GB" dirty="0"/>
              <a:t>, and replacing all of its occurrences within the </a:t>
            </a:r>
            <a:r>
              <a:rPr lang="en-GB" i="1" dirty="0"/>
              <a:t>body</a:t>
            </a:r>
            <a:r>
              <a:rPr lang="en-GB" dirty="0"/>
              <a:t> with the </a:t>
            </a:r>
            <a:r>
              <a:rPr lang="en-GB" i="1" dirty="0" smtClean="0"/>
              <a:t>application</a:t>
            </a:r>
            <a:endParaRPr lang="en-GB" i="1" dirty="0"/>
          </a:p>
          <a:p>
            <a:pPr marL="182880" lvl="3" indent="0">
              <a:spcBef>
                <a:spcPts val="1200"/>
              </a:spcBef>
              <a:spcAft>
                <a:spcPts val="200"/>
              </a:spcAft>
              <a:buSzPct val="100000"/>
              <a:buNone/>
            </a:pPr>
            <a:r>
              <a:rPr lang="en-GB" sz="4400" b="1" dirty="0"/>
              <a:t>( </a:t>
            </a:r>
            <a:r>
              <a:rPr lang="el-GR" sz="4400" b="1" dirty="0">
                <a:solidFill>
                  <a:srgbClr val="FF0000"/>
                </a:solidFill>
              </a:rPr>
              <a:t>λ</a:t>
            </a:r>
            <a:r>
              <a:rPr lang="en-GB" sz="4400" b="1" dirty="0" err="1">
                <a:solidFill>
                  <a:srgbClr val="FF0000"/>
                </a:solidFill>
              </a:rPr>
              <a:t>x</a:t>
            </a:r>
            <a:r>
              <a:rPr lang="en-GB" sz="4400" b="1" dirty="0" err="1"/>
              <a:t>.</a:t>
            </a:r>
            <a:r>
              <a:rPr lang="en-GB" sz="4400" b="1" dirty="0" err="1">
                <a:solidFill>
                  <a:srgbClr val="0070C0"/>
                </a:solidFill>
              </a:rPr>
              <a:t>x</a:t>
            </a:r>
            <a:r>
              <a:rPr lang="en-GB" sz="4400" b="1" dirty="0"/>
              <a:t>)(</a:t>
            </a:r>
            <a:r>
              <a:rPr lang="en-GB" sz="4400" b="1" dirty="0">
                <a:solidFill>
                  <a:srgbClr val="00B050"/>
                </a:solidFill>
              </a:rPr>
              <a:t>y</a:t>
            </a:r>
            <a:r>
              <a:rPr lang="en-GB" sz="4400" b="1" dirty="0" smtClean="0"/>
              <a:t>)</a:t>
            </a:r>
          </a:p>
          <a:p>
            <a:pPr marL="182880" lvl="3" indent="0">
              <a:spcBef>
                <a:spcPts val="1200"/>
              </a:spcBef>
              <a:spcAft>
                <a:spcPts val="200"/>
              </a:spcAft>
              <a:buSzPct val="100000"/>
              <a:buNone/>
            </a:pPr>
            <a:r>
              <a:rPr lang="en-GB" sz="4400" b="1" dirty="0" smtClean="0"/>
              <a:t>= y</a:t>
            </a:r>
          </a:p>
          <a:p>
            <a:r>
              <a:rPr lang="en-GB" dirty="0"/>
              <a:t>This function, applied to </a:t>
            </a:r>
            <a:r>
              <a:rPr lang="en-GB" b="1" dirty="0"/>
              <a:t>y</a:t>
            </a:r>
            <a:r>
              <a:rPr lang="en-GB" dirty="0"/>
              <a:t> gives </a:t>
            </a:r>
            <a:r>
              <a:rPr lang="en-GB" b="1" dirty="0" smtClean="0"/>
              <a:t>y</a:t>
            </a:r>
            <a:r>
              <a:rPr lang="en-GB" dirty="0" smtClean="0"/>
              <a:t> – in other words it gives you back what you started with</a:t>
            </a:r>
          </a:p>
          <a:p>
            <a:r>
              <a:rPr lang="en-GB" dirty="0" smtClean="0"/>
              <a:t>This is a special function called the </a:t>
            </a:r>
            <a:r>
              <a:rPr lang="en-GB" i="1" dirty="0" smtClean="0"/>
              <a:t>identity function</a:t>
            </a:r>
            <a:endParaRPr lang="en-GB" i="1" dirty="0"/>
          </a:p>
          <a:p>
            <a:endParaRPr lang="en-GB" i="1"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35</a:t>
            </a:fld>
            <a:endParaRPr lang="en-US" dirty="0"/>
          </a:p>
        </p:txBody>
      </p:sp>
      <p:sp>
        <p:nvSpPr>
          <p:cNvPr id="6" name="TextBox 5"/>
          <p:cNvSpPr txBox="1"/>
          <p:nvPr/>
        </p:nvSpPr>
        <p:spPr>
          <a:xfrm>
            <a:off x="3576917" y="3496236"/>
            <a:ext cx="3920047" cy="6463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smtClean="0"/>
              <a:t>Replace x in the body with y</a:t>
            </a:r>
          </a:p>
          <a:p>
            <a:r>
              <a:rPr lang="en-GB" dirty="0" smtClean="0"/>
              <a:t>Function is now resolved so </a:t>
            </a:r>
            <a:r>
              <a:rPr lang="en-GB" dirty="0"/>
              <a:t>remove </a:t>
            </a:r>
            <a:r>
              <a:rPr lang="el-GR" dirty="0"/>
              <a:t>λ</a:t>
            </a:r>
            <a:r>
              <a:rPr lang="en-GB" dirty="0"/>
              <a:t>x  </a:t>
            </a:r>
          </a:p>
        </p:txBody>
      </p:sp>
    </p:spTree>
    <p:extLst>
      <p:ext uri="{BB962C8B-B14F-4D97-AF65-F5344CB8AC3E}">
        <p14:creationId xmlns:p14="http://schemas.microsoft.com/office/powerpoint/2010/main" val="77096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Lambda calculus computation - example</a:t>
            </a:r>
            <a:endParaRPr lang="en-GB" dirty="0"/>
          </a:p>
        </p:txBody>
      </p:sp>
      <p:sp>
        <p:nvSpPr>
          <p:cNvPr id="3" name="Content Placeholder 2"/>
          <p:cNvSpPr>
            <a:spLocks noGrp="1"/>
          </p:cNvSpPr>
          <p:nvPr>
            <p:ph idx="1"/>
          </p:nvPr>
        </p:nvSpPr>
        <p:spPr/>
        <p:txBody>
          <a:bodyPr>
            <a:normAutofit/>
          </a:bodyPr>
          <a:lstStyle/>
          <a:p>
            <a:r>
              <a:rPr lang="en-GB" dirty="0" smtClean="0"/>
              <a:t>Let’s look at the same example as we did for the Turing machine – adding 1 to a number</a:t>
            </a:r>
          </a:p>
          <a:p>
            <a:r>
              <a:rPr lang="en-GB" dirty="0" smtClean="0"/>
              <a:t>First problem – we don’t have numbers in lambda calculus, just expressions with functions and (meaningless) variables</a:t>
            </a:r>
          </a:p>
          <a:p>
            <a:r>
              <a:rPr lang="en-GB" dirty="0" smtClean="0"/>
              <a:t>Need to represent numbers as functions – seems strange, but why not? There are many ways of representing numbers apart from the decimal system we are used to, e.g. Roman numerals</a:t>
            </a:r>
          </a:p>
          <a:p>
            <a:r>
              <a:rPr lang="en-GB" dirty="0" smtClean="0"/>
              <a:t>Let’s define zero as :</a:t>
            </a:r>
          </a:p>
          <a:p>
            <a:pPr marL="0" indent="0">
              <a:buNone/>
            </a:pPr>
            <a:r>
              <a:rPr lang="el-GR" b="1" dirty="0" smtClean="0"/>
              <a:t>0</a:t>
            </a:r>
            <a:r>
              <a:rPr lang="el-GR" b="1" dirty="0"/>
              <a:t> </a:t>
            </a:r>
            <a:r>
              <a:rPr lang="en-GB" b="1" dirty="0" smtClean="0"/>
              <a:t> =</a:t>
            </a:r>
            <a:r>
              <a:rPr lang="el-GR" b="1" dirty="0"/>
              <a:t> </a:t>
            </a:r>
            <a:r>
              <a:rPr lang="el-GR" b="1" dirty="0" smtClean="0"/>
              <a:t>λ</a:t>
            </a:r>
            <a:r>
              <a:rPr lang="en-GB" b="1" dirty="0" err="1" smtClean="0"/>
              <a:t>sz.z</a:t>
            </a:r>
            <a:r>
              <a:rPr lang="en-GB" b="1" dirty="0" smtClean="0"/>
              <a:t>      </a:t>
            </a:r>
            <a:r>
              <a:rPr lang="en-GB" dirty="0" smtClean="0"/>
              <a:t>(remember names don’t mean anything, so this is the same as </a:t>
            </a:r>
            <a:r>
              <a:rPr lang="el-GR" b="1" dirty="0"/>
              <a:t>λ </a:t>
            </a:r>
            <a:r>
              <a:rPr lang="en-GB" b="1" dirty="0" err="1" smtClean="0"/>
              <a:t>ab.b</a:t>
            </a:r>
            <a:r>
              <a:rPr lang="en-GB" b="1" dirty="0" smtClean="0"/>
              <a:t> </a:t>
            </a:r>
            <a:r>
              <a:rPr lang="en-GB" dirty="0" smtClean="0"/>
              <a:t>or </a:t>
            </a:r>
            <a:r>
              <a:rPr lang="el-GR" b="1" dirty="0"/>
              <a:t>λ </a:t>
            </a:r>
            <a:r>
              <a:rPr lang="en-GB" b="1" dirty="0" err="1" smtClean="0"/>
              <a:t>fg.g</a:t>
            </a:r>
            <a:r>
              <a:rPr lang="en-GB" b="1" dirty="0" smtClean="0"/>
              <a:t> </a:t>
            </a:r>
            <a:r>
              <a:rPr lang="en-GB" dirty="0" smtClean="0"/>
              <a:t>)</a:t>
            </a:r>
          </a:p>
          <a:p>
            <a:r>
              <a:rPr lang="en-GB" dirty="0" smtClean="0"/>
              <a:t>And the next few natural numbers as (you’ll see why shortly):</a:t>
            </a:r>
          </a:p>
          <a:p>
            <a:pPr marL="0" indent="0">
              <a:buNone/>
            </a:pPr>
            <a:r>
              <a:rPr lang="pl-PL" b="1" dirty="0"/>
              <a:t>1 = </a:t>
            </a:r>
            <a:r>
              <a:rPr lang="pl-PL" b="1" dirty="0" smtClean="0"/>
              <a:t>λsz.s(z</a:t>
            </a:r>
            <a:r>
              <a:rPr lang="pl-PL" b="1" dirty="0"/>
              <a:t>)</a:t>
            </a:r>
            <a:br>
              <a:rPr lang="pl-PL" b="1" dirty="0"/>
            </a:br>
            <a:r>
              <a:rPr lang="pl-PL" b="1" dirty="0"/>
              <a:t>2 = </a:t>
            </a:r>
            <a:r>
              <a:rPr lang="pl-PL" b="1" dirty="0" smtClean="0"/>
              <a:t>λsz.s(s(z</a:t>
            </a:r>
            <a:r>
              <a:rPr lang="pl-PL" b="1" dirty="0"/>
              <a:t>))</a:t>
            </a:r>
            <a:br>
              <a:rPr lang="pl-PL" b="1" dirty="0"/>
            </a:br>
            <a:r>
              <a:rPr lang="pl-PL" b="1" dirty="0"/>
              <a:t>3 = </a:t>
            </a:r>
            <a:r>
              <a:rPr lang="pl-PL" b="1" dirty="0" smtClean="0"/>
              <a:t>λsz.s(s(s(z)))</a:t>
            </a:r>
            <a:r>
              <a:rPr lang="pl-PL" dirty="0"/>
              <a:t/>
            </a:r>
            <a:br>
              <a:rPr lang="pl-PL" dirty="0"/>
            </a:br>
            <a:r>
              <a:rPr lang="pl-PL" dirty="0"/>
              <a:t>...</a:t>
            </a:r>
            <a:endParaRPr lang="en-GB" dirty="0" smtClean="0"/>
          </a:p>
          <a:p>
            <a:endParaRPr lang="en-GB" dirty="0" smtClean="0"/>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36</a:t>
            </a:fld>
            <a:endParaRPr lang="en-US" dirty="0"/>
          </a:p>
        </p:txBody>
      </p:sp>
      <p:sp>
        <p:nvSpPr>
          <p:cNvPr id="6" name="TextBox 5"/>
          <p:cNvSpPr txBox="1"/>
          <p:nvPr/>
        </p:nvSpPr>
        <p:spPr>
          <a:xfrm>
            <a:off x="3730621" y="5137210"/>
            <a:ext cx="7134603"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smtClean="0"/>
              <a:t>So this (rather weird number) system starts  with a “0” function and nests an expression </a:t>
            </a:r>
            <a:r>
              <a:rPr lang="en-GB" b="1" dirty="0" smtClean="0"/>
              <a:t>s(..) </a:t>
            </a:r>
            <a:r>
              <a:rPr lang="en-GB" dirty="0" smtClean="0"/>
              <a:t>round the body once more for each successive number</a:t>
            </a:r>
            <a:endParaRPr lang="en-GB" dirty="0"/>
          </a:p>
        </p:txBody>
      </p:sp>
    </p:spTree>
    <p:extLst>
      <p:ext uri="{BB962C8B-B14F-4D97-AF65-F5344CB8AC3E}">
        <p14:creationId xmlns:p14="http://schemas.microsoft.com/office/powerpoint/2010/main" val="324280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Lambda calculus computation - example</a:t>
            </a:r>
            <a:endParaRPr lang="en-GB" dirty="0"/>
          </a:p>
        </p:txBody>
      </p:sp>
      <p:sp>
        <p:nvSpPr>
          <p:cNvPr id="3" name="Content Placeholder 2"/>
          <p:cNvSpPr>
            <a:spLocks noGrp="1"/>
          </p:cNvSpPr>
          <p:nvPr>
            <p:ph idx="1"/>
          </p:nvPr>
        </p:nvSpPr>
        <p:spPr/>
        <p:txBody>
          <a:bodyPr>
            <a:normAutofit/>
          </a:bodyPr>
          <a:lstStyle/>
          <a:p>
            <a:r>
              <a:rPr lang="en-GB" dirty="0" smtClean="0"/>
              <a:t>Our “add 1” computation needs to get us from one number to the next</a:t>
            </a:r>
          </a:p>
          <a:p>
            <a:r>
              <a:rPr lang="en-GB" dirty="0" smtClean="0"/>
              <a:t>The only mechanism we have is applying functions, so we need to define an “add 1” function that if you apply to our “0” expression and resolve will give our “1” expression, and so on</a:t>
            </a:r>
          </a:p>
          <a:p>
            <a:r>
              <a:rPr lang="en-GB" dirty="0" smtClean="0"/>
              <a:t>A function that works is:</a:t>
            </a:r>
          </a:p>
          <a:p>
            <a:pPr marL="0" indent="0">
              <a:buNone/>
            </a:pPr>
            <a:r>
              <a:rPr lang="en-GB" b="1" dirty="0" smtClean="0"/>
              <a:t>     </a:t>
            </a:r>
            <a:r>
              <a:rPr lang="el-GR" b="1" dirty="0" smtClean="0"/>
              <a:t>λ</a:t>
            </a:r>
            <a:r>
              <a:rPr lang="el-GR" b="1" dirty="0"/>
              <a:t> </a:t>
            </a:r>
            <a:r>
              <a:rPr lang="en-GB" b="1" dirty="0" err="1"/>
              <a:t>abc.b</a:t>
            </a:r>
            <a:r>
              <a:rPr lang="en-GB" b="1" dirty="0"/>
              <a:t>(</a:t>
            </a:r>
            <a:r>
              <a:rPr lang="en-GB" b="1" dirty="0" err="1"/>
              <a:t>abc</a:t>
            </a:r>
            <a:r>
              <a:rPr lang="en-GB" b="1" dirty="0" smtClean="0"/>
              <a:t>)</a:t>
            </a:r>
          </a:p>
          <a:p>
            <a:r>
              <a:rPr lang="en-GB" dirty="0" smtClean="0"/>
              <a:t>Applying this to our zero expression</a:t>
            </a:r>
          </a:p>
          <a:p>
            <a:pPr marL="0" indent="0" fontAlgn="base">
              <a:buNone/>
            </a:pPr>
            <a:r>
              <a:rPr lang="en-GB" b="1" dirty="0" smtClean="0"/>
              <a:t>   </a:t>
            </a:r>
            <a:r>
              <a:rPr lang="el-GR" b="1" dirty="0" smtClean="0"/>
              <a:t>(</a:t>
            </a:r>
            <a:r>
              <a:rPr lang="el-GR" b="1" dirty="0"/>
              <a:t>λ </a:t>
            </a:r>
            <a:r>
              <a:rPr lang="en-GB" b="1" dirty="0" err="1"/>
              <a:t>abc.b</a:t>
            </a:r>
            <a:r>
              <a:rPr lang="en-GB" b="1" dirty="0"/>
              <a:t>(</a:t>
            </a:r>
            <a:r>
              <a:rPr lang="en-GB" b="1" dirty="0" err="1"/>
              <a:t>abc</a:t>
            </a:r>
            <a:r>
              <a:rPr lang="en-GB" b="1" dirty="0"/>
              <a:t>)) (</a:t>
            </a:r>
            <a:r>
              <a:rPr lang="el-GR" b="1" dirty="0"/>
              <a:t>λ </a:t>
            </a:r>
            <a:r>
              <a:rPr lang="en-GB" b="1" dirty="0" err="1"/>
              <a:t>sz.z</a:t>
            </a:r>
            <a:r>
              <a:rPr lang="en-GB" b="1" dirty="0"/>
              <a:t>)</a:t>
            </a:r>
          </a:p>
          <a:p>
            <a:pPr marL="0" indent="0" fontAlgn="base">
              <a:buNone/>
            </a:pPr>
            <a:r>
              <a:rPr lang="en-GB" dirty="0" smtClean="0"/>
              <a:t>   and resolving, gives our “1” expression </a:t>
            </a:r>
            <a:r>
              <a:rPr lang="en-GB" b="1" dirty="0"/>
              <a:t> </a:t>
            </a:r>
            <a:r>
              <a:rPr lang="el-GR" b="1" dirty="0"/>
              <a:t>λ</a:t>
            </a:r>
            <a:r>
              <a:rPr lang="en-GB" b="1" dirty="0"/>
              <a:t> </a:t>
            </a:r>
            <a:r>
              <a:rPr lang="en-GB" b="1" dirty="0" err="1"/>
              <a:t>sz.s</a:t>
            </a:r>
            <a:r>
              <a:rPr lang="en-GB" b="1" dirty="0"/>
              <a:t>(z</a:t>
            </a:r>
            <a:r>
              <a:rPr lang="en-GB" b="1" dirty="0" smtClean="0"/>
              <a:t>)    </a:t>
            </a:r>
            <a:r>
              <a:rPr lang="en-GB" dirty="0" smtClean="0"/>
              <a:t>(see next slide for details of how this works)</a:t>
            </a:r>
          </a:p>
          <a:p>
            <a:pPr fontAlgn="base"/>
            <a:r>
              <a:rPr lang="en-GB" dirty="0" smtClean="0"/>
              <a:t>Similarly, applying the same function to “1” gives “2”, and so on</a:t>
            </a:r>
          </a:p>
          <a:p>
            <a:pPr fontAlgn="base"/>
            <a:r>
              <a:rPr lang="en-GB" dirty="0" smtClean="0"/>
              <a:t>Can add a number to another by applying the “add 1” function the required number of times</a:t>
            </a:r>
            <a:endParaRPr lang="en-GB" dirty="0"/>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37</a:t>
            </a:fld>
            <a:endParaRPr lang="en-US" dirty="0"/>
          </a:p>
        </p:txBody>
      </p:sp>
      <p:sp>
        <p:nvSpPr>
          <p:cNvPr id="6" name="TextBox 5"/>
          <p:cNvSpPr txBox="1"/>
          <p:nvPr/>
        </p:nvSpPr>
        <p:spPr>
          <a:xfrm>
            <a:off x="5553635" y="2998694"/>
            <a:ext cx="4235824"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t>Note that if a and b are expressions, then ab is an expression. Similarly, if ab and c are expressions, </a:t>
            </a:r>
            <a:r>
              <a:rPr lang="en-GB" dirty="0" err="1" smtClean="0"/>
              <a:t>abc</a:t>
            </a:r>
            <a:r>
              <a:rPr lang="en-GB" dirty="0" smtClean="0"/>
              <a:t> is an expression</a:t>
            </a:r>
            <a:endParaRPr lang="en-GB" dirty="0"/>
          </a:p>
        </p:txBody>
      </p:sp>
    </p:spTree>
    <p:extLst>
      <p:ext uri="{BB962C8B-B14F-4D97-AF65-F5344CB8AC3E}">
        <p14:creationId xmlns:p14="http://schemas.microsoft.com/office/powerpoint/2010/main" val="173420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Lambda calculus computation - example</a:t>
            </a:r>
            <a:endParaRPr lang="en-GB" dirty="0"/>
          </a:p>
        </p:txBody>
      </p:sp>
      <p:sp>
        <p:nvSpPr>
          <p:cNvPr id="3" name="Content Placeholder 2"/>
          <p:cNvSpPr>
            <a:spLocks noGrp="1"/>
          </p:cNvSpPr>
          <p:nvPr>
            <p:ph idx="1"/>
          </p:nvPr>
        </p:nvSpPr>
        <p:spPr/>
        <p:txBody>
          <a:bodyPr/>
          <a:lstStyle/>
          <a:p>
            <a:pPr marL="0" indent="0" fontAlgn="base">
              <a:buNone/>
            </a:pPr>
            <a:r>
              <a:rPr lang="el-GR" sz="3200" dirty="0"/>
              <a:t>(</a:t>
            </a:r>
            <a:r>
              <a:rPr lang="el-GR" sz="3200" dirty="0" smtClean="0"/>
              <a:t>λ</a:t>
            </a:r>
            <a:r>
              <a:rPr lang="en-GB" sz="3200" dirty="0" err="1" smtClean="0"/>
              <a:t>abc.b</a:t>
            </a:r>
            <a:r>
              <a:rPr lang="en-GB" sz="3200" dirty="0" smtClean="0"/>
              <a:t>(</a:t>
            </a:r>
            <a:r>
              <a:rPr lang="en-GB" sz="3200" dirty="0" err="1" smtClean="0"/>
              <a:t>abc</a:t>
            </a:r>
            <a:r>
              <a:rPr lang="en-GB" sz="3200" dirty="0"/>
              <a:t>)) </a:t>
            </a:r>
            <a:r>
              <a:rPr lang="en-GB" sz="3200" dirty="0" smtClean="0"/>
              <a:t>(“0”)</a:t>
            </a:r>
          </a:p>
          <a:p>
            <a:pPr marL="0" indent="0" fontAlgn="base">
              <a:buNone/>
            </a:pPr>
            <a:r>
              <a:rPr lang="en-GB" sz="3200" dirty="0" smtClean="0"/>
              <a:t>     = </a:t>
            </a:r>
            <a:r>
              <a:rPr lang="el-GR" sz="3200" dirty="0" smtClean="0"/>
              <a:t>(λ</a:t>
            </a:r>
            <a:r>
              <a:rPr lang="en-GB" sz="3200" b="1" dirty="0" err="1" smtClean="0">
                <a:solidFill>
                  <a:srgbClr val="FF0000"/>
                </a:solidFill>
              </a:rPr>
              <a:t>a</a:t>
            </a:r>
            <a:r>
              <a:rPr lang="en-GB" sz="3200" dirty="0" err="1" smtClean="0"/>
              <a:t>bc.b</a:t>
            </a:r>
            <a:r>
              <a:rPr lang="en-GB" sz="3200" dirty="0" smtClean="0"/>
              <a:t>(</a:t>
            </a:r>
            <a:r>
              <a:rPr lang="en-GB" sz="3200" b="1" dirty="0" err="1" smtClean="0">
                <a:solidFill>
                  <a:srgbClr val="FF0000"/>
                </a:solidFill>
              </a:rPr>
              <a:t>a</a:t>
            </a:r>
            <a:r>
              <a:rPr lang="en-GB" sz="3200" dirty="0" err="1" smtClean="0"/>
              <a:t>bc</a:t>
            </a:r>
            <a:r>
              <a:rPr lang="en-GB" sz="3200" dirty="0" smtClean="0"/>
              <a:t>)) </a:t>
            </a:r>
            <a:r>
              <a:rPr lang="en-GB" sz="3200" b="1" dirty="0" smtClean="0"/>
              <a:t>(</a:t>
            </a:r>
            <a:r>
              <a:rPr lang="el-GR" sz="3200" b="1" dirty="0" smtClean="0">
                <a:solidFill>
                  <a:srgbClr val="FF0000"/>
                </a:solidFill>
              </a:rPr>
              <a:t>λ </a:t>
            </a:r>
            <a:r>
              <a:rPr lang="en-GB" sz="3200" b="1" dirty="0" err="1" smtClean="0">
                <a:solidFill>
                  <a:srgbClr val="FF0000"/>
                </a:solidFill>
              </a:rPr>
              <a:t>sz.z</a:t>
            </a:r>
            <a:r>
              <a:rPr lang="en-GB" sz="3200" b="1" dirty="0" smtClean="0"/>
              <a:t>)</a:t>
            </a:r>
            <a:endParaRPr lang="en-GB" sz="3200" dirty="0" smtClean="0"/>
          </a:p>
          <a:p>
            <a:pPr marL="0" indent="0" fontAlgn="base">
              <a:buNone/>
            </a:pPr>
            <a:r>
              <a:rPr lang="en-GB" sz="3200" dirty="0"/>
              <a:t>     = </a:t>
            </a:r>
            <a:r>
              <a:rPr lang="el-GR" sz="3200" dirty="0" smtClean="0"/>
              <a:t>λ</a:t>
            </a:r>
            <a:r>
              <a:rPr lang="en-GB" sz="3200" dirty="0" err="1" smtClean="0"/>
              <a:t>bc.b</a:t>
            </a:r>
            <a:r>
              <a:rPr lang="en-GB" sz="3200" dirty="0"/>
              <a:t>((</a:t>
            </a:r>
            <a:r>
              <a:rPr lang="el-GR" sz="3200" dirty="0"/>
              <a:t>λ </a:t>
            </a:r>
            <a:r>
              <a:rPr lang="en-GB" sz="3200" b="1" dirty="0" err="1">
                <a:solidFill>
                  <a:srgbClr val="FF0000"/>
                </a:solidFill>
              </a:rPr>
              <a:t>s</a:t>
            </a:r>
            <a:r>
              <a:rPr lang="en-GB" sz="3200" dirty="0" err="1"/>
              <a:t>z.z</a:t>
            </a:r>
            <a:r>
              <a:rPr lang="en-GB" sz="3200" dirty="0"/>
              <a:t>) </a:t>
            </a:r>
            <a:r>
              <a:rPr lang="en-GB" sz="3200" b="1" dirty="0" err="1">
                <a:solidFill>
                  <a:srgbClr val="FF0000"/>
                </a:solidFill>
              </a:rPr>
              <a:t>b</a:t>
            </a:r>
            <a:r>
              <a:rPr lang="en-GB" sz="3200" dirty="0" err="1"/>
              <a:t>c</a:t>
            </a:r>
            <a:r>
              <a:rPr lang="en-GB" sz="3200" dirty="0"/>
              <a:t>)</a:t>
            </a:r>
          </a:p>
          <a:p>
            <a:pPr marL="0" indent="0" fontAlgn="base">
              <a:buNone/>
            </a:pPr>
            <a:r>
              <a:rPr lang="en-GB" sz="3200" dirty="0"/>
              <a:t>     = </a:t>
            </a:r>
            <a:r>
              <a:rPr lang="el-GR" sz="3200" dirty="0" smtClean="0"/>
              <a:t>λ</a:t>
            </a:r>
            <a:r>
              <a:rPr lang="en-GB" sz="3200" dirty="0" err="1" smtClean="0"/>
              <a:t>bc.b</a:t>
            </a:r>
            <a:r>
              <a:rPr lang="en-GB" sz="3200" dirty="0"/>
              <a:t>((</a:t>
            </a:r>
            <a:r>
              <a:rPr lang="el-GR" sz="3200" dirty="0"/>
              <a:t>λ </a:t>
            </a:r>
            <a:r>
              <a:rPr lang="en-GB" sz="3200" b="1" dirty="0" err="1">
                <a:solidFill>
                  <a:srgbClr val="FF0000"/>
                </a:solidFill>
              </a:rPr>
              <a:t>z</a:t>
            </a:r>
            <a:r>
              <a:rPr lang="en-GB" sz="3200" dirty="0" err="1"/>
              <a:t>.</a:t>
            </a:r>
            <a:r>
              <a:rPr lang="en-GB" sz="3200" b="1" dirty="0" err="1">
                <a:solidFill>
                  <a:srgbClr val="FF0000"/>
                </a:solidFill>
              </a:rPr>
              <a:t>z</a:t>
            </a:r>
            <a:r>
              <a:rPr lang="en-GB" sz="3200" dirty="0"/>
              <a:t>) </a:t>
            </a:r>
            <a:r>
              <a:rPr lang="en-GB" sz="3200" b="1" dirty="0">
                <a:solidFill>
                  <a:srgbClr val="FF0000"/>
                </a:solidFill>
              </a:rPr>
              <a:t>c</a:t>
            </a:r>
            <a:r>
              <a:rPr lang="en-GB" sz="3200" dirty="0"/>
              <a:t>)</a:t>
            </a:r>
          </a:p>
          <a:p>
            <a:pPr marL="0" indent="0" fontAlgn="base">
              <a:buNone/>
            </a:pPr>
            <a:r>
              <a:rPr lang="en-GB" sz="3200" dirty="0"/>
              <a:t>     = </a:t>
            </a:r>
            <a:r>
              <a:rPr lang="el-GR" sz="3200" dirty="0" smtClean="0"/>
              <a:t>λ</a:t>
            </a:r>
            <a:r>
              <a:rPr lang="en-GB" sz="3200" dirty="0" err="1" smtClean="0"/>
              <a:t>bc.b</a:t>
            </a:r>
            <a:r>
              <a:rPr lang="en-GB" sz="3200" dirty="0" smtClean="0"/>
              <a:t>(c</a:t>
            </a:r>
            <a:r>
              <a:rPr lang="en-GB" sz="3200" dirty="0"/>
              <a:t>)   </a:t>
            </a:r>
            <a:endParaRPr lang="en-GB" sz="3200" dirty="0" smtClean="0"/>
          </a:p>
          <a:p>
            <a:pPr marL="0" indent="0" fontAlgn="base">
              <a:buNone/>
            </a:pPr>
            <a:r>
              <a:rPr lang="en-GB" sz="3200" dirty="0"/>
              <a:t> </a:t>
            </a:r>
            <a:r>
              <a:rPr lang="en-GB" sz="3200" dirty="0" smtClean="0"/>
              <a:t>    = </a:t>
            </a:r>
            <a:r>
              <a:rPr lang="el-GR" sz="3200" dirty="0"/>
              <a:t>λ</a:t>
            </a:r>
            <a:r>
              <a:rPr lang="en-GB" sz="3200" dirty="0" err="1"/>
              <a:t>sz.s</a:t>
            </a:r>
            <a:r>
              <a:rPr lang="en-GB" sz="3200" dirty="0"/>
              <a:t>(z</a:t>
            </a:r>
            <a:r>
              <a:rPr lang="en-GB" sz="3200" dirty="0" smtClean="0"/>
              <a:t>)</a:t>
            </a:r>
          </a:p>
          <a:p>
            <a:pPr marL="0" indent="0" fontAlgn="base">
              <a:buNone/>
            </a:pPr>
            <a:r>
              <a:rPr lang="en-GB" sz="3200" dirty="0"/>
              <a:t> </a:t>
            </a:r>
            <a:r>
              <a:rPr lang="en-GB" sz="3200" dirty="0" smtClean="0"/>
              <a:t>    = “1”</a:t>
            </a:r>
            <a:endParaRPr lang="en-GB" sz="3200" dirty="0"/>
          </a:p>
          <a:p>
            <a:pPr marL="0" indent="0">
              <a:buNone/>
            </a:pPr>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38</a:t>
            </a:fld>
            <a:endParaRPr lang="en-US" dirty="0"/>
          </a:p>
        </p:txBody>
      </p:sp>
      <p:grpSp>
        <p:nvGrpSpPr>
          <p:cNvPr id="10" name="Group 9"/>
          <p:cNvGrpSpPr/>
          <p:nvPr/>
        </p:nvGrpSpPr>
        <p:grpSpPr>
          <a:xfrm>
            <a:off x="5392271" y="1854822"/>
            <a:ext cx="5940601" cy="646331"/>
            <a:chOff x="5392271" y="1854822"/>
            <a:chExt cx="5940601" cy="646331"/>
          </a:xfrm>
        </p:grpSpPr>
        <p:sp>
          <p:nvSpPr>
            <p:cNvPr id="6" name="TextBox 5"/>
            <p:cNvSpPr txBox="1"/>
            <p:nvPr/>
          </p:nvSpPr>
          <p:spPr>
            <a:xfrm>
              <a:off x="6303672" y="1854822"/>
              <a:ext cx="50292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t>Replace first bound variable </a:t>
              </a:r>
              <a:r>
                <a:rPr lang="en-GB" b="1" dirty="0" smtClean="0"/>
                <a:t>a</a:t>
              </a:r>
              <a:r>
                <a:rPr lang="en-GB" dirty="0" smtClean="0"/>
                <a:t> with expression </a:t>
              </a:r>
              <a:r>
                <a:rPr lang="el-GR" b="1" dirty="0"/>
                <a:t>λ </a:t>
              </a:r>
              <a:r>
                <a:rPr lang="en-GB" b="1" dirty="0" err="1" smtClean="0"/>
                <a:t>sz.z</a:t>
              </a:r>
              <a:r>
                <a:rPr lang="en-GB" b="1" dirty="0" smtClean="0"/>
                <a:t> </a:t>
              </a:r>
              <a:r>
                <a:rPr lang="en-GB" dirty="0" smtClean="0"/>
                <a:t> (the “0” function)</a:t>
              </a:r>
              <a:endParaRPr lang="en-GB" b="1" dirty="0"/>
            </a:p>
          </p:txBody>
        </p:sp>
        <p:cxnSp>
          <p:nvCxnSpPr>
            <p:cNvPr id="11" name="Straight Arrow Connector 10"/>
            <p:cNvCxnSpPr>
              <a:stCxn id="6" idx="1"/>
            </p:cNvCxnSpPr>
            <p:nvPr/>
          </p:nvCxnSpPr>
          <p:spPr>
            <a:xfrm flipH="1">
              <a:off x="5392271" y="2177988"/>
              <a:ext cx="911401" cy="202141"/>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grpSp>
      <p:grpSp>
        <p:nvGrpSpPr>
          <p:cNvPr id="13" name="Group 12"/>
          <p:cNvGrpSpPr/>
          <p:nvPr/>
        </p:nvGrpSpPr>
        <p:grpSpPr>
          <a:xfrm>
            <a:off x="4693024" y="2649268"/>
            <a:ext cx="5936874" cy="1754326"/>
            <a:chOff x="4693024" y="2660419"/>
            <a:chExt cx="5936874" cy="1754326"/>
          </a:xfrm>
        </p:grpSpPr>
        <p:sp>
          <p:nvSpPr>
            <p:cNvPr id="7" name="TextBox 6"/>
            <p:cNvSpPr txBox="1"/>
            <p:nvPr/>
          </p:nvSpPr>
          <p:spPr>
            <a:xfrm>
              <a:off x="5936875" y="2660419"/>
              <a:ext cx="4693023"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t>This time replace first bound variable with </a:t>
              </a:r>
              <a:r>
                <a:rPr lang="en-GB" b="1" dirty="0" smtClean="0"/>
                <a:t>b, the first expression in the application</a:t>
              </a:r>
              <a:r>
                <a:rPr lang="en-GB" dirty="0" smtClean="0"/>
                <a:t>. However, the bound variable </a:t>
              </a:r>
              <a:r>
                <a:rPr lang="en-GB" b="1" dirty="0" smtClean="0"/>
                <a:t>s</a:t>
              </a:r>
              <a:r>
                <a:rPr lang="en-GB" dirty="0" smtClean="0"/>
                <a:t> is not in the body, so there is nothing to replace with </a:t>
              </a:r>
              <a:r>
                <a:rPr lang="en-GB" b="1" dirty="0" smtClean="0"/>
                <a:t>b</a:t>
              </a:r>
              <a:r>
                <a:rPr lang="en-GB" dirty="0" smtClean="0"/>
                <a:t>, so b “disappears”. Note that parentheses matter, make us resolve the function inside them before continuing</a:t>
              </a:r>
              <a:endParaRPr lang="en-GB" dirty="0"/>
            </a:p>
          </p:txBody>
        </p:sp>
        <p:cxnSp>
          <p:nvCxnSpPr>
            <p:cNvPr id="12" name="Straight Arrow Connector 11"/>
            <p:cNvCxnSpPr/>
            <p:nvPr/>
          </p:nvCxnSpPr>
          <p:spPr>
            <a:xfrm flipH="1" flipV="1">
              <a:off x="4693024" y="3079376"/>
              <a:ext cx="1243095" cy="181207"/>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grpSp>
      <p:grpSp>
        <p:nvGrpSpPr>
          <p:cNvPr id="15" name="Group 14"/>
          <p:cNvGrpSpPr/>
          <p:nvPr/>
        </p:nvGrpSpPr>
        <p:grpSpPr>
          <a:xfrm>
            <a:off x="4304371" y="3880624"/>
            <a:ext cx="5373061" cy="1306265"/>
            <a:chOff x="4527396" y="3326627"/>
            <a:chExt cx="5373061" cy="1306265"/>
          </a:xfrm>
        </p:grpSpPr>
        <p:sp>
          <p:nvSpPr>
            <p:cNvPr id="8" name="TextBox 7"/>
            <p:cNvSpPr txBox="1"/>
            <p:nvPr/>
          </p:nvSpPr>
          <p:spPr>
            <a:xfrm>
              <a:off x="5207434" y="3986561"/>
              <a:ext cx="4693023"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t>This time replace bound variable </a:t>
              </a:r>
              <a:r>
                <a:rPr lang="en-GB" b="1" dirty="0" smtClean="0"/>
                <a:t>z</a:t>
              </a:r>
              <a:r>
                <a:rPr lang="en-GB" dirty="0" smtClean="0"/>
                <a:t> with </a:t>
              </a:r>
              <a:r>
                <a:rPr lang="en-GB" b="1" dirty="0" smtClean="0"/>
                <a:t>c</a:t>
              </a:r>
            </a:p>
            <a:p>
              <a:r>
                <a:rPr lang="en-GB" dirty="0" smtClean="0"/>
                <a:t>Function now fully resolved so remove </a:t>
              </a:r>
              <a:r>
                <a:rPr lang="el-GR" b="1" dirty="0"/>
                <a:t>λ</a:t>
              </a:r>
              <a:endParaRPr lang="en-GB" dirty="0"/>
            </a:p>
          </p:txBody>
        </p:sp>
        <p:cxnSp>
          <p:nvCxnSpPr>
            <p:cNvPr id="14" name="Straight Arrow Connector 13"/>
            <p:cNvCxnSpPr/>
            <p:nvPr/>
          </p:nvCxnSpPr>
          <p:spPr>
            <a:xfrm flipH="1" flipV="1">
              <a:off x="4527396" y="3326627"/>
              <a:ext cx="709477" cy="1016553"/>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grpSp>
      <p:grpSp>
        <p:nvGrpSpPr>
          <p:cNvPr id="17" name="Group 16"/>
          <p:cNvGrpSpPr/>
          <p:nvPr/>
        </p:nvGrpSpPr>
        <p:grpSpPr>
          <a:xfrm>
            <a:off x="3256156" y="4414745"/>
            <a:ext cx="5925889" cy="1802608"/>
            <a:chOff x="3702205" y="3946333"/>
            <a:chExt cx="5925889" cy="1802608"/>
          </a:xfrm>
        </p:grpSpPr>
        <p:sp>
          <p:nvSpPr>
            <p:cNvPr id="9" name="TextBox 8"/>
            <p:cNvSpPr txBox="1"/>
            <p:nvPr/>
          </p:nvSpPr>
          <p:spPr>
            <a:xfrm>
              <a:off x="3815966" y="4825611"/>
              <a:ext cx="581212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t>We’re done, but can choose to change variable names to emphasise that the result is the same as “1” function defined earlier</a:t>
              </a:r>
              <a:endParaRPr lang="en-GB" dirty="0"/>
            </a:p>
          </p:txBody>
        </p:sp>
        <p:cxnSp>
          <p:nvCxnSpPr>
            <p:cNvPr id="16" name="Straight Arrow Connector 15"/>
            <p:cNvCxnSpPr/>
            <p:nvPr/>
          </p:nvCxnSpPr>
          <p:spPr>
            <a:xfrm flipH="1" flipV="1">
              <a:off x="3702205" y="3946333"/>
              <a:ext cx="567221" cy="86998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81531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Lambda calculus summary</a:t>
            </a:r>
            <a:endParaRPr lang="en-GB" dirty="0"/>
          </a:p>
        </p:txBody>
      </p:sp>
      <p:sp>
        <p:nvSpPr>
          <p:cNvPr id="3" name="Content Placeholder 2"/>
          <p:cNvSpPr>
            <a:spLocks noGrp="1"/>
          </p:cNvSpPr>
          <p:nvPr>
            <p:ph idx="1"/>
          </p:nvPr>
        </p:nvSpPr>
        <p:spPr/>
        <p:txBody>
          <a:bodyPr>
            <a:normAutofit/>
          </a:bodyPr>
          <a:lstStyle/>
          <a:p>
            <a:r>
              <a:rPr lang="en-GB" dirty="0" smtClean="0"/>
              <a:t>So where has this brief look at Lambda calculus got us?</a:t>
            </a:r>
          </a:p>
          <a:p>
            <a:r>
              <a:rPr lang="en-GB" dirty="0" smtClean="0"/>
              <a:t>We have a weird way of representing  numbers (known as </a:t>
            </a:r>
            <a:r>
              <a:rPr lang="en-GB" i="1" dirty="0" smtClean="0"/>
              <a:t>Church numerals</a:t>
            </a:r>
            <a:r>
              <a:rPr lang="en-GB" dirty="0" smtClean="0"/>
              <a:t>) and a rather masochistic way of adding them (and there are similar functions for other operations)</a:t>
            </a:r>
          </a:p>
          <a:p>
            <a:r>
              <a:rPr lang="en-GB" dirty="0" smtClean="0"/>
              <a:t>The point is to show that, in principle, </a:t>
            </a:r>
            <a:r>
              <a:rPr lang="en-GB" i="1" dirty="0" smtClean="0"/>
              <a:t>any computation </a:t>
            </a:r>
            <a:r>
              <a:rPr lang="en-GB" dirty="0" smtClean="0"/>
              <a:t>that can be carried out in a series of steps can also be carried out by defining functions and evaluating expressions that apply them</a:t>
            </a:r>
          </a:p>
          <a:p>
            <a:r>
              <a:rPr lang="en-GB" dirty="0" smtClean="0"/>
              <a:t>This is the foundation of functional programming</a:t>
            </a:r>
          </a:p>
          <a:p>
            <a:r>
              <a:rPr lang="en-GB" dirty="0" smtClean="0"/>
              <a:t>There are variants  of the lambda calculus</a:t>
            </a:r>
          </a:p>
          <a:p>
            <a:pPr lvl="1"/>
            <a:r>
              <a:rPr lang="en-GB" dirty="0" smtClean="0"/>
              <a:t>Pure/</a:t>
            </a:r>
            <a:r>
              <a:rPr lang="en-GB" dirty="0" err="1" smtClean="0"/>
              <a:t>untyped</a:t>
            </a:r>
            <a:r>
              <a:rPr lang="en-GB" dirty="0" smtClean="0"/>
              <a:t> – this is what we have looked at here</a:t>
            </a:r>
          </a:p>
          <a:p>
            <a:pPr lvl="1"/>
            <a:r>
              <a:rPr lang="en-GB" dirty="0" smtClean="0"/>
              <a:t>Applied – includes constant values and predefined functions</a:t>
            </a:r>
          </a:p>
          <a:p>
            <a:pPr lvl="1"/>
            <a:r>
              <a:rPr lang="en-GB" dirty="0" smtClean="0"/>
              <a:t>Typed – allows variable types to be specified</a:t>
            </a:r>
          </a:p>
          <a:p>
            <a:r>
              <a:rPr lang="en-GB" dirty="0" smtClean="0"/>
              <a:t>You </a:t>
            </a:r>
            <a:r>
              <a:rPr lang="en-GB" dirty="0"/>
              <a:t>can do a lot more with lambda calculus, but we’ll leave it there and get back to </a:t>
            </a:r>
            <a:r>
              <a:rPr lang="en-GB" dirty="0" smtClean="0"/>
              <a:t>some practical programming (and you </a:t>
            </a:r>
            <a:r>
              <a:rPr lang="en-GB" u="sng" dirty="0" smtClean="0"/>
              <a:t>won’t</a:t>
            </a:r>
            <a:r>
              <a:rPr lang="en-GB" dirty="0" smtClean="0"/>
              <a:t> be asked to do any lambda calculus in the exam)!</a:t>
            </a:r>
            <a:endParaRPr lang="en-GB" dirty="0"/>
          </a:p>
          <a:p>
            <a:endParaRPr lang="en-GB" dirty="0" smtClean="0"/>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39</a:t>
            </a:fld>
            <a:endParaRPr lang="en-US" dirty="0"/>
          </a:p>
        </p:txBody>
      </p:sp>
      <p:sp>
        <p:nvSpPr>
          <p:cNvPr id="6" name="TextBox 5"/>
          <p:cNvSpPr txBox="1"/>
          <p:nvPr/>
        </p:nvSpPr>
        <p:spPr>
          <a:xfrm>
            <a:off x="7326774" y="3634449"/>
            <a:ext cx="3391381"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t>Other variants don’t extend the range of possible computations, but they make typical computations simpler, closer to a practical programming language</a:t>
            </a:r>
            <a:endParaRPr lang="en-GB" dirty="0"/>
          </a:p>
        </p:txBody>
      </p:sp>
    </p:spTree>
    <p:extLst>
      <p:ext uri="{BB962C8B-B14F-4D97-AF65-F5344CB8AC3E}">
        <p14:creationId xmlns:p14="http://schemas.microsoft.com/office/powerpoint/2010/main" val="377128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3" name="Content Placeholder 2"/>
          <p:cNvSpPr>
            <a:spLocks noGrp="1"/>
          </p:cNvSpPr>
          <p:nvPr>
            <p:ph idx="1"/>
          </p:nvPr>
        </p:nvSpPr>
        <p:spPr/>
        <p:txBody>
          <a:bodyPr/>
          <a:lstStyle/>
          <a:p>
            <a:r>
              <a:rPr lang="en-US"/>
              <a:t>T</a:t>
            </a:r>
            <a:r>
              <a:rPr lang="en-US" smtClean="0"/>
              <a:t>he </a:t>
            </a:r>
            <a:r>
              <a:rPr lang="en-US"/>
              <a:t>module involves reflecting on different approaches to thinking about a problem </a:t>
            </a:r>
            <a:r>
              <a:rPr lang="en-US" smtClean="0"/>
              <a:t>solution</a:t>
            </a:r>
          </a:p>
          <a:p>
            <a:endParaRPr lang="en-US" smtClean="0"/>
          </a:p>
          <a:p>
            <a:r>
              <a:rPr lang="en-US"/>
              <a:t>T</a:t>
            </a:r>
            <a:r>
              <a:rPr lang="en-US" smtClean="0"/>
              <a:t>raditionally</a:t>
            </a:r>
            <a:r>
              <a:rPr lang="en-US"/>
              <a:t>, an imperative approach has been popular as it reflects the underlying Von Neumann architecture of the majority of </a:t>
            </a:r>
            <a:r>
              <a:rPr lang="en-US" smtClean="0"/>
              <a:t>processors</a:t>
            </a:r>
          </a:p>
          <a:p>
            <a:endParaRPr lang="en-GB"/>
          </a:p>
          <a:p>
            <a:r>
              <a:rPr lang="en-US"/>
              <a:t>W</a:t>
            </a:r>
            <a:r>
              <a:rPr lang="en-US" smtClean="0"/>
              <a:t>e </a:t>
            </a:r>
            <a:r>
              <a:rPr lang="en-US"/>
              <a:t>will contrast this approach with a functional approach by examining the theories of computation of Alan Turing and Alonso </a:t>
            </a:r>
            <a:r>
              <a:rPr lang="en-US" smtClean="0"/>
              <a:t>Church</a:t>
            </a:r>
            <a:endParaRPr lang="en-GB"/>
          </a:p>
          <a:p>
            <a:endParaRPr lang="en-GB"/>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269589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10" y="567507"/>
            <a:ext cx="10058400" cy="561809"/>
          </a:xfrm>
        </p:spPr>
        <p:txBody>
          <a:bodyPr/>
          <a:lstStyle/>
          <a:p>
            <a:r>
              <a:rPr lang="en-GB" dirty="0" smtClean="0"/>
              <a:t>Lambda Calculus Further Exploration</a:t>
            </a:r>
            <a:endParaRPr lang="en-GB" dirty="0"/>
          </a:p>
        </p:txBody>
      </p:sp>
      <p:sp>
        <p:nvSpPr>
          <p:cNvPr id="3" name="Content Placeholder 2"/>
          <p:cNvSpPr>
            <a:spLocks noGrp="1"/>
          </p:cNvSpPr>
          <p:nvPr>
            <p:ph sz="half" idx="1"/>
          </p:nvPr>
        </p:nvSpPr>
        <p:spPr>
          <a:xfrm>
            <a:off x="390269" y="1486636"/>
            <a:ext cx="5256386" cy="345518"/>
          </a:xfrm>
        </p:spPr>
        <p:txBody>
          <a:bodyPr>
            <a:normAutofit lnSpcReduction="10000"/>
          </a:bodyPr>
          <a:lstStyle/>
          <a:p>
            <a:pPr marL="0" indent="0">
              <a:buNone/>
            </a:pPr>
            <a:r>
              <a:rPr lang="en-GB" dirty="0"/>
              <a:t>https://www.youtube.com/watch?v=eis11j_iGMs</a:t>
            </a:r>
          </a:p>
        </p:txBody>
      </p:sp>
      <p:sp>
        <p:nvSpPr>
          <p:cNvPr id="6" name="Content Placeholder 5"/>
          <p:cNvSpPr>
            <a:spLocks noGrp="1"/>
          </p:cNvSpPr>
          <p:nvPr>
            <p:ph sz="half" idx="2"/>
          </p:nvPr>
        </p:nvSpPr>
        <p:spPr>
          <a:xfrm>
            <a:off x="6217919" y="1474413"/>
            <a:ext cx="5744694" cy="633514"/>
          </a:xfrm>
        </p:spPr>
        <p:txBody>
          <a:bodyPr>
            <a:normAutofit lnSpcReduction="10000"/>
          </a:bodyPr>
          <a:lstStyle/>
          <a:p>
            <a:pPr marL="0" indent="0">
              <a:buNone/>
            </a:pPr>
            <a:r>
              <a:rPr lang="en-GB" sz="1800" dirty="0"/>
              <a:t>http://palmstroem.blogspot.co.uk/2012/05/lambda-calculus-for-absolute-dummies.html</a:t>
            </a:r>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40</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68" y="1807150"/>
            <a:ext cx="3295917" cy="2470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6877" y="2001986"/>
            <a:ext cx="3685734" cy="2275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8570" y="4498450"/>
            <a:ext cx="6411493" cy="1588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195660" y="5823829"/>
            <a:ext cx="3766951" cy="338554"/>
          </a:xfrm>
          <a:prstGeom prst="rect">
            <a:avLst/>
          </a:prstGeom>
          <a:noFill/>
        </p:spPr>
        <p:txBody>
          <a:bodyPr wrap="square" rtlCol="0">
            <a:spAutoFit/>
          </a:bodyPr>
          <a:lstStyle/>
          <a:p>
            <a:r>
              <a:rPr lang="en-GB" sz="1600" dirty="0"/>
              <a:t>http://www.lambda-explorer.net/</a:t>
            </a:r>
          </a:p>
        </p:txBody>
      </p:sp>
    </p:spTree>
    <p:extLst>
      <p:ext uri="{BB962C8B-B14F-4D97-AF65-F5344CB8AC3E}">
        <p14:creationId xmlns:p14="http://schemas.microsoft.com/office/powerpoint/2010/main" val="348667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wipe(down)">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down)">
                                      <p:cBhvr>
                                        <p:cTn id="15" dur="500"/>
                                        <p:tgtEl>
                                          <p:spTgt spid="6">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099"/>
                                        </p:tgtEl>
                                        <p:attrNameLst>
                                          <p:attrName>style.visibility</p:attrName>
                                        </p:attrNameLst>
                                      </p:cBhvr>
                                      <p:to>
                                        <p:strVal val="visible"/>
                                      </p:to>
                                    </p:set>
                                    <p:animEffect transition="in" filter="wipe(down)">
                                      <p:cBhvr>
                                        <p:cTn id="18" dur="500"/>
                                        <p:tgtEl>
                                          <p:spTgt spid="409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wipe(down)">
                                      <p:cBhvr>
                                        <p:cTn id="23" dur="500"/>
                                        <p:tgtEl>
                                          <p:spTgt spid="410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Content Placeholder 2"/>
          <p:cNvSpPr>
            <a:spLocks noGrp="1"/>
          </p:cNvSpPr>
          <p:nvPr>
            <p:ph idx="1"/>
          </p:nvPr>
        </p:nvSpPr>
        <p:spPr/>
        <p:txBody>
          <a:bodyPr/>
          <a:lstStyle/>
          <a:p>
            <a:r>
              <a:rPr lang="en-US" u="sng" dirty="0">
                <a:hlinkClick r:id="rId2"/>
              </a:rPr>
              <a:t>http://palmstroem.blogspot.co.uk/2012/05/lambda-calculus-for-absolute-dummies.html</a:t>
            </a:r>
            <a:endParaRPr lang="en-US" dirty="0"/>
          </a:p>
          <a:p>
            <a:r>
              <a:rPr lang="en-US" dirty="0">
                <a:hlinkClick r:id="rId3"/>
              </a:rPr>
              <a:t>http://</a:t>
            </a:r>
            <a:r>
              <a:rPr lang="en-US" dirty="0" smtClean="0">
                <a:hlinkClick r:id="rId3"/>
              </a:rPr>
              <a:t>www.oracle.com/technetwork/articles/java/ma14-java-se-8-streams-2177646.html</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41</a:t>
            </a:fld>
            <a:endParaRPr lang="en-US" dirty="0"/>
          </a:p>
        </p:txBody>
      </p:sp>
    </p:spTree>
    <p:extLst>
      <p:ext uri="{BB962C8B-B14F-4D97-AF65-F5344CB8AC3E}">
        <p14:creationId xmlns:p14="http://schemas.microsoft.com/office/powerpoint/2010/main" val="2392482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3125"/>
            <a:ext cx="10058400" cy="986020"/>
          </a:xfrm>
        </p:spPr>
        <p:txBody>
          <a:bodyPr/>
          <a:lstStyle/>
          <a:p>
            <a:r>
              <a:rPr lang="en-GB" smtClean="0"/>
              <a:t>Programming Paradigm</a:t>
            </a:r>
            <a:endParaRPr lang="en-GB" dirty="0"/>
          </a:p>
        </p:txBody>
      </p:sp>
      <p:sp>
        <p:nvSpPr>
          <p:cNvPr id="3" name="Content Placeholder 2"/>
          <p:cNvSpPr>
            <a:spLocks noGrp="1"/>
          </p:cNvSpPr>
          <p:nvPr>
            <p:ph idx="1"/>
          </p:nvPr>
        </p:nvSpPr>
        <p:spPr/>
        <p:txBody>
          <a:bodyPr/>
          <a:lstStyle/>
          <a:p>
            <a:r>
              <a:rPr lang="en-GB" smtClean="0"/>
              <a:t>The </a:t>
            </a:r>
            <a:r>
              <a:rPr lang="en-GB" i="1" dirty="0" smtClean="0"/>
              <a:t>programming model</a:t>
            </a:r>
            <a:r>
              <a:rPr lang="en-GB" dirty="0" smtClean="0"/>
              <a:t>, or </a:t>
            </a:r>
            <a:r>
              <a:rPr lang="en-GB" i="1" dirty="0"/>
              <a:t>paradigm</a:t>
            </a:r>
            <a:r>
              <a:rPr lang="en-GB" dirty="0" smtClean="0"/>
              <a:t>, determines how the (human) programmer expresses ideas to the computer in order to get the computer to do useful computation</a:t>
            </a:r>
          </a:p>
          <a:p>
            <a:r>
              <a:rPr lang="en-GB" dirty="0" smtClean="0"/>
              <a:t>Programming creates a solution to a specified problem within a specific problem domain</a:t>
            </a:r>
          </a:p>
          <a:p>
            <a:r>
              <a:rPr lang="en-GB" dirty="0" smtClean="0"/>
              <a:t>Different programming models are suited to different kinds of computation that may be required to create a solution or to different problem domains</a:t>
            </a:r>
          </a:p>
          <a:p>
            <a:r>
              <a:rPr lang="en-GB" dirty="0" smtClean="0"/>
              <a:t>Or, may be suited to the way in which the programmer </a:t>
            </a:r>
            <a:r>
              <a:rPr lang="en-GB" smtClean="0"/>
              <a:t>formulates their ideas</a:t>
            </a:r>
            <a:endParaRPr lang="en-GB" dirty="0" smtClean="0"/>
          </a:p>
          <a:p>
            <a:r>
              <a:rPr lang="en-GB" dirty="0" smtClean="0"/>
              <a:t>Can be very difficult for programmers who have learned one model well to adapt to another model</a:t>
            </a:r>
          </a:p>
          <a:p>
            <a:r>
              <a:rPr lang="en-GB" dirty="0" smtClean="0"/>
              <a:t>Models are not always mutually exclusive or opposite to each other, many languages are hybrids to some extent and support aspects of more than one programming model</a:t>
            </a:r>
          </a:p>
          <a:p>
            <a:endParaRPr lang="en-GB" dirty="0"/>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16968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programming models</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74759340"/>
              </p:ext>
            </p:extLst>
          </p:nvPr>
        </p:nvGraphicFramePr>
        <p:xfrm>
          <a:off x="2236995" y="1604837"/>
          <a:ext cx="6705123" cy="3560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6</a:t>
            </a:fld>
            <a:endParaRPr lang="en-US" dirty="0"/>
          </a:p>
        </p:txBody>
      </p:sp>
      <p:sp>
        <p:nvSpPr>
          <p:cNvPr id="8" name="TextBox 7"/>
          <p:cNvSpPr txBox="1"/>
          <p:nvPr/>
        </p:nvSpPr>
        <p:spPr>
          <a:xfrm>
            <a:off x="3091093" y="5569527"/>
            <a:ext cx="6924781" cy="369332"/>
          </a:xfrm>
          <a:prstGeom prst="rect">
            <a:avLst/>
          </a:prstGeom>
          <a:noFill/>
        </p:spPr>
        <p:txBody>
          <a:bodyPr wrap="none" rtlCol="0">
            <a:spAutoFit/>
          </a:bodyPr>
          <a:lstStyle/>
          <a:p>
            <a:r>
              <a:rPr lang="en-GB" dirty="0" smtClean="0"/>
              <a:t>*Note this is by no means an exhaustive listing of programming models!</a:t>
            </a:r>
            <a:endParaRPr lang="en-GB" dirty="0"/>
          </a:p>
        </p:txBody>
      </p:sp>
    </p:spTree>
    <p:extLst>
      <p:ext uri="{BB962C8B-B14F-4D97-AF65-F5344CB8AC3E}">
        <p14:creationId xmlns:p14="http://schemas.microsoft.com/office/powerpoint/2010/main" val="2250279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Imperative Approach</a:t>
            </a:r>
            <a:endParaRPr lang="en-GB" dirty="0"/>
          </a:p>
        </p:txBody>
      </p:sp>
      <p:sp>
        <p:nvSpPr>
          <p:cNvPr id="3" name="Content Placeholder 2"/>
          <p:cNvSpPr>
            <a:spLocks noGrp="1"/>
          </p:cNvSpPr>
          <p:nvPr>
            <p:ph idx="1"/>
          </p:nvPr>
        </p:nvSpPr>
        <p:spPr/>
        <p:txBody>
          <a:bodyPr/>
          <a:lstStyle/>
          <a:p>
            <a:r>
              <a:rPr lang="en-GB" dirty="0"/>
              <a:t>An imperative language uses a sequence of </a:t>
            </a:r>
            <a:r>
              <a:rPr lang="en-GB" i="1" dirty="0"/>
              <a:t>statements</a:t>
            </a:r>
            <a:r>
              <a:rPr lang="en-GB" dirty="0"/>
              <a:t> to determine how to reach a certain </a:t>
            </a:r>
            <a:r>
              <a:rPr lang="en-GB" dirty="0" smtClean="0"/>
              <a:t>goal</a:t>
            </a:r>
          </a:p>
          <a:p>
            <a:r>
              <a:rPr lang="en-GB" dirty="0" smtClean="0"/>
              <a:t>These </a:t>
            </a:r>
            <a:r>
              <a:rPr lang="en-GB" dirty="0"/>
              <a:t>statements are said to </a:t>
            </a:r>
            <a:r>
              <a:rPr lang="en-GB" i="1" dirty="0"/>
              <a:t>change the state </a:t>
            </a:r>
            <a:r>
              <a:rPr lang="en-GB" dirty="0"/>
              <a:t>of the program as each one is executed in </a:t>
            </a:r>
            <a:r>
              <a:rPr lang="en-GB" dirty="0" smtClean="0"/>
              <a:t>turn</a:t>
            </a:r>
            <a:endParaRPr lang="en-GB" dirty="0"/>
          </a:p>
          <a:p>
            <a:r>
              <a:rPr lang="en-GB" dirty="0" smtClean="0"/>
              <a:t>Focus is on how </a:t>
            </a:r>
            <a:r>
              <a:rPr lang="en-GB" dirty="0"/>
              <a:t>to perform tasks (algorithms) and how to track changes in </a:t>
            </a:r>
            <a:r>
              <a:rPr lang="en-GB" dirty="0" smtClean="0"/>
              <a:t>state</a:t>
            </a:r>
          </a:p>
          <a:p>
            <a:r>
              <a:rPr lang="en-GB" dirty="0" smtClean="0"/>
              <a:t>Algorithms are expressed with statements and control structures (if statements, loops) and program counter and variables track state</a:t>
            </a:r>
          </a:p>
          <a:p>
            <a:r>
              <a:rPr lang="en-GB" dirty="0" smtClean="0"/>
              <a:t>Simple imperative-style code example (C#, but typical of many languages) – think about the order of execution, what variable values change and why</a:t>
            </a:r>
          </a:p>
          <a:p>
            <a:pPr marL="0" indent="0">
              <a:buNone/>
            </a:pP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sum = 0; </a:t>
            </a:r>
            <a:br>
              <a:rPr lang="en-GB" dirty="0">
                <a:solidFill>
                  <a:srgbClr val="7030A0"/>
                </a:solidFill>
                <a:latin typeface="Consolas" panose="020B0609020204030204" pitchFamily="49" charset="0"/>
                <a:cs typeface="Consolas" panose="020B0609020204030204" pitchFamily="49" charset="0"/>
              </a:rPr>
            </a:br>
            <a:r>
              <a:rPr lang="en-GB" dirty="0" err="1" smtClean="0">
                <a:solidFill>
                  <a:srgbClr val="7030A0"/>
                </a:solidFill>
                <a:latin typeface="Consolas" panose="020B0609020204030204" pitchFamily="49" charset="0"/>
                <a:cs typeface="Consolas" panose="020B0609020204030204" pitchFamily="49" charset="0"/>
              </a:rPr>
              <a:t>foreach</a:t>
            </a:r>
            <a:r>
              <a:rPr lang="en-GB" dirty="0" smtClean="0">
                <a:solidFill>
                  <a:srgbClr val="7030A0"/>
                </a:solidFill>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in </a:t>
            </a:r>
            <a:r>
              <a:rPr lang="en-GB" dirty="0" err="1">
                <a:solidFill>
                  <a:srgbClr val="7030A0"/>
                </a:solidFill>
                <a:latin typeface="Consolas" panose="020B0609020204030204" pitchFamily="49" charset="0"/>
                <a:cs typeface="Consolas" panose="020B0609020204030204" pitchFamily="49" charset="0"/>
              </a:rPr>
              <a:t>mylist</a:t>
            </a:r>
            <a:r>
              <a:rPr lang="en-GB" dirty="0">
                <a:solidFill>
                  <a:srgbClr val="7030A0"/>
                </a:solidFill>
                <a:latin typeface="Consolas" panose="020B0609020204030204" pitchFamily="49" charset="0"/>
                <a:cs typeface="Consolas" panose="020B0609020204030204" pitchFamily="49" charset="0"/>
              </a:rPr>
              <a:t>) { </a:t>
            </a:r>
            <a:br>
              <a:rPr lang="en-GB" dirty="0">
                <a:solidFill>
                  <a:srgbClr val="7030A0"/>
                </a:solidFill>
                <a:latin typeface="Consolas" panose="020B0609020204030204" pitchFamily="49" charset="0"/>
                <a:cs typeface="Consolas" panose="020B0609020204030204" pitchFamily="49" charset="0"/>
              </a:rPr>
            </a:br>
            <a:r>
              <a:rPr lang="en-GB" dirty="0" smtClean="0">
                <a:solidFill>
                  <a:srgbClr val="7030A0"/>
                </a:solidFill>
                <a:latin typeface="Consolas" panose="020B0609020204030204" pitchFamily="49" charset="0"/>
                <a:cs typeface="Consolas" panose="020B0609020204030204" pitchFamily="49" charset="0"/>
              </a:rPr>
              <a:t>   sum </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+ 1); </a:t>
            </a:r>
            <a:br>
              <a:rPr lang="en-GB" dirty="0">
                <a:solidFill>
                  <a:srgbClr val="7030A0"/>
                </a:solidFill>
                <a:latin typeface="Consolas" panose="020B0609020204030204" pitchFamily="49" charset="0"/>
                <a:cs typeface="Consolas" panose="020B0609020204030204" pitchFamily="49" charset="0"/>
              </a:rPr>
            </a:br>
            <a:r>
              <a:rPr lang="en-GB" dirty="0" smtClean="0">
                <a:solidFill>
                  <a:srgbClr val="7030A0"/>
                </a:solidFill>
                <a:latin typeface="Consolas" panose="020B0609020204030204" pitchFamily="49" charset="0"/>
                <a:cs typeface="Consolas" panose="020B0609020204030204" pitchFamily="49" charset="0"/>
              </a:rPr>
              <a:t>}</a:t>
            </a:r>
            <a:endParaRPr lang="en-GB" dirty="0">
              <a:solidFill>
                <a:srgbClr val="7030A0"/>
              </a:solidFill>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334489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Imperative </a:t>
            </a:r>
            <a:r>
              <a:rPr lang="en-GB" smtClean="0"/>
              <a:t>Approach (cont.)</a:t>
            </a:r>
            <a:endParaRPr lang="en-GB" dirty="0"/>
          </a:p>
        </p:txBody>
      </p:sp>
      <p:sp>
        <p:nvSpPr>
          <p:cNvPr id="3" name="Content Placeholder 2"/>
          <p:cNvSpPr>
            <a:spLocks noGrp="1"/>
          </p:cNvSpPr>
          <p:nvPr>
            <p:ph idx="1"/>
          </p:nvPr>
        </p:nvSpPr>
        <p:spPr/>
        <p:txBody>
          <a:bodyPr/>
          <a:lstStyle/>
          <a:p>
            <a:r>
              <a:rPr lang="en-GB" dirty="0" smtClean="0"/>
              <a:t>OO </a:t>
            </a:r>
            <a:r>
              <a:rPr lang="en-GB" i="1" dirty="0" smtClean="0"/>
              <a:t>and</a:t>
            </a:r>
            <a:r>
              <a:rPr lang="en-GB" dirty="0" smtClean="0"/>
              <a:t> procedural languages usually support imperative programming</a:t>
            </a:r>
          </a:p>
          <a:p>
            <a:r>
              <a:rPr lang="en-GB" dirty="0" smtClean="0"/>
              <a:t>OO or procedural programming models determine what a method or procedure should do, and imperative code </a:t>
            </a:r>
            <a:r>
              <a:rPr lang="en-GB" dirty="0"/>
              <a:t>inside methods and procedures </a:t>
            </a:r>
            <a:r>
              <a:rPr lang="en-GB" dirty="0" smtClean="0"/>
              <a:t>implements the task</a:t>
            </a:r>
          </a:p>
          <a:p>
            <a:r>
              <a:rPr lang="en-GB" dirty="0" smtClean="0"/>
              <a:t>Imperative languages are generally </a:t>
            </a:r>
            <a:r>
              <a:rPr lang="en-GB" i="1" dirty="0" smtClean="0"/>
              <a:t>Turing complete</a:t>
            </a:r>
          </a:p>
          <a:p>
            <a:pPr lvl="1"/>
            <a:r>
              <a:rPr lang="en-GB" dirty="0" smtClean="0"/>
              <a:t>essentially means they can implement any algorithm that can be designed</a:t>
            </a:r>
          </a:p>
          <a:p>
            <a:pPr lvl="1"/>
            <a:r>
              <a:rPr lang="en-GB" dirty="0" smtClean="0"/>
              <a:t>Turing completeness relates to idea of the Turing machine, proposed by computer scientist and Enigma codebreaker Alan Turing – we will look at this later</a:t>
            </a:r>
          </a:p>
          <a:p>
            <a:r>
              <a:rPr lang="en-GB" dirty="0" smtClean="0"/>
              <a:t>Imperative programming contrasts with </a:t>
            </a:r>
            <a:r>
              <a:rPr lang="en-GB" i="1" dirty="0" smtClean="0"/>
              <a:t>declarative</a:t>
            </a:r>
            <a:r>
              <a:rPr lang="en-GB" dirty="0" smtClean="0"/>
              <a:t> programming</a:t>
            </a:r>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302203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Declarative Approach</a:t>
            </a:r>
            <a:r>
              <a:rPr lang="en-GB" dirty="0" smtClean="0"/>
              <a:t>	</a:t>
            </a:r>
            <a:endParaRPr lang="en-GB" dirty="0"/>
          </a:p>
        </p:txBody>
      </p:sp>
      <p:sp>
        <p:nvSpPr>
          <p:cNvPr id="3" name="Content Placeholder 2"/>
          <p:cNvSpPr>
            <a:spLocks noGrp="1"/>
          </p:cNvSpPr>
          <p:nvPr>
            <p:ph idx="1"/>
          </p:nvPr>
        </p:nvSpPr>
        <p:spPr/>
        <p:txBody>
          <a:bodyPr/>
          <a:lstStyle/>
          <a:p>
            <a:r>
              <a:rPr lang="en-GB" dirty="0" smtClean="0"/>
              <a:t>Declarative </a:t>
            </a:r>
            <a:r>
              <a:rPr lang="en-GB" dirty="0"/>
              <a:t>programming </a:t>
            </a:r>
            <a:r>
              <a:rPr lang="en-GB" dirty="0" smtClean="0"/>
              <a:t>expresses </a:t>
            </a:r>
            <a:r>
              <a:rPr lang="en-GB" dirty="0"/>
              <a:t>the logic of a computation without describing its control </a:t>
            </a:r>
            <a:r>
              <a:rPr lang="en-GB" dirty="0" smtClean="0"/>
              <a:t>flow</a:t>
            </a:r>
          </a:p>
          <a:p>
            <a:r>
              <a:rPr lang="en-GB" dirty="0" smtClean="0"/>
              <a:t>May attempt </a:t>
            </a:r>
            <a:r>
              <a:rPr lang="en-GB" dirty="0"/>
              <a:t>to minimize or eliminate side effects by describing what the program must accomplish in terms of the problem domain, rather than describe how to accomplish it as a sequence of the programming language </a:t>
            </a:r>
            <a:r>
              <a:rPr lang="en-GB" dirty="0" smtClean="0"/>
              <a:t>primitives</a:t>
            </a:r>
          </a:p>
          <a:p>
            <a:r>
              <a:rPr lang="en-GB" dirty="0" smtClean="0"/>
              <a:t>For example, SQL describes the data required but not the steps required to get the data from a database, for example</a:t>
            </a:r>
          </a:p>
          <a:p>
            <a:pPr marL="0" indent="0">
              <a:buNone/>
            </a:pPr>
            <a:r>
              <a:rPr lang="en-GB" dirty="0" smtClean="0">
                <a:solidFill>
                  <a:srgbClr val="7030A0"/>
                </a:solidFill>
                <a:latin typeface="Consolas" panose="020B0609020204030204" pitchFamily="49" charset="0"/>
                <a:cs typeface="Consolas" panose="020B0609020204030204" pitchFamily="49" charset="0"/>
              </a:rPr>
              <a:t>SELECT </a:t>
            </a:r>
            <a:r>
              <a:rPr lang="en-GB" dirty="0" err="1" smtClean="0">
                <a:solidFill>
                  <a:srgbClr val="7030A0"/>
                </a:solidFill>
                <a:latin typeface="Consolas" panose="020B0609020204030204" pitchFamily="49" charset="0"/>
                <a:cs typeface="Consolas" panose="020B0609020204030204" pitchFamily="49" charset="0"/>
              </a:rPr>
              <a:t>firstname</a:t>
            </a:r>
            <a:r>
              <a:rPr lang="en-GB" dirty="0" smtClean="0">
                <a:solidFill>
                  <a:srgbClr val="7030A0"/>
                </a:solidFill>
                <a:latin typeface="Consolas" panose="020B0609020204030204" pitchFamily="49" charset="0"/>
                <a:cs typeface="Consolas" panose="020B0609020204030204" pitchFamily="49" charset="0"/>
              </a:rPr>
              <a:t>, </a:t>
            </a:r>
            <a:r>
              <a:rPr lang="en-GB" dirty="0" err="1" smtClean="0">
                <a:solidFill>
                  <a:srgbClr val="7030A0"/>
                </a:solidFill>
                <a:latin typeface="Consolas" panose="020B0609020204030204" pitchFamily="49" charset="0"/>
                <a:cs typeface="Consolas" panose="020B0609020204030204" pitchFamily="49" charset="0"/>
              </a:rPr>
              <a:t>lastname</a:t>
            </a:r>
            <a:r>
              <a:rPr lang="en-GB" dirty="0" smtClean="0">
                <a:solidFill>
                  <a:srgbClr val="7030A0"/>
                </a:solidFill>
                <a:latin typeface="Consolas" panose="020B0609020204030204" pitchFamily="49" charset="0"/>
                <a:cs typeface="Consolas" panose="020B0609020204030204" pitchFamily="49" charset="0"/>
              </a:rPr>
              <a:t> FROM People</a:t>
            </a:r>
            <a:br>
              <a:rPr lang="en-GB" dirty="0" smtClean="0">
                <a:solidFill>
                  <a:srgbClr val="7030A0"/>
                </a:solidFill>
                <a:latin typeface="Consolas" panose="020B0609020204030204" pitchFamily="49" charset="0"/>
                <a:cs typeface="Consolas" panose="020B0609020204030204" pitchFamily="49" charset="0"/>
              </a:rPr>
            </a:br>
            <a:r>
              <a:rPr lang="en-GB" dirty="0" smtClean="0">
                <a:solidFill>
                  <a:srgbClr val="7030A0"/>
                </a:solidFill>
                <a:latin typeface="Consolas" panose="020B0609020204030204" pitchFamily="49" charset="0"/>
                <a:cs typeface="Consolas" panose="020B0609020204030204" pitchFamily="49" charset="0"/>
              </a:rPr>
              <a:t>WHERE age &gt; 18</a:t>
            </a:r>
          </a:p>
          <a:p>
            <a:r>
              <a:rPr lang="en-GB" dirty="0" smtClean="0"/>
              <a:t>Requires database engine to execute the query, may decide for itself the best way to implement this</a:t>
            </a:r>
          </a:p>
          <a:p>
            <a:r>
              <a:rPr lang="en-GB" dirty="0" smtClean="0"/>
              <a:t>Some, though certainly not all, declarative languages are not Turing complete</a:t>
            </a:r>
            <a:endParaRPr lang="en-GB" dirty="0"/>
          </a:p>
          <a:p>
            <a:endParaRPr lang="en-GB" dirty="0" smtClean="0"/>
          </a:p>
          <a:p>
            <a:endParaRPr lang="en-GB" dirty="0"/>
          </a:p>
        </p:txBody>
      </p:sp>
      <p:sp>
        <p:nvSpPr>
          <p:cNvPr id="4" name="Footer Placeholder 3"/>
          <p:cNvSpPr>
            <a:spLocks noGrp="1"/>
          </p:cNvSpPr>
          <p:nvPr>
            <p:ph type="ftr" sz="quarter" idx="11"/>
          </p:nvPr>
        </p:nvSpPr>
        <p:spPr/>
        <p:txBody>
          <a:bodyPr/>
          <a:lstStyle/>
          <a:p>
            <a:r>
              <a:rPr lang="en-US"/>
              <a:t>Unit 1: programming paradigms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265960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4561</TotalTime>
  <Words>4154</Words>
  <Application>Microsoft Office PowerPoint</Application>
  <PresentationFormat>Custom</PresentationFormat>
  <Paragraphs>507</Paragraphs>
  <Slides>41</Slides>
  <Notes>5</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Retrospect</vt:lpstr>
      <vt:lpstr>Advanced Programming</vt:lpstr>
      <vt:lpstr>Structure</vt:lpstr>
      <vt:lpstr>Outcomes</vt:lpstr>
      <vt:lpstr>Introduction</vt:lpstr>
      <vt:lpstr>Programming Paradigm</vt:lpstr>
      <vt:lpstr>Summary of programming models</vt:lpstr>
      <vt:lpstr>Imperative Approach</vt:lpstr>
      <vt:lpstr>Imperative Approach (cont.)</vt:lpstr>
      <vt:lpstr>Declarative Approach </vt:lpstr>
      <vt:lpstr>Popularity of programming models</vt:lpstr>
      <vt:lpstr>von Neumann Architecture</vt:lpstr>
      <vt:lpstr>Imperative Approach (Procedural)</vt:lpstr>
      <vt:lpstr>Imperative Approach (Procedural) (cont.)</vt:lpstr>
      <vt:lpstr>Modular Approach</vt:lpstr>
      <vt:lpstr>Imperative Approach (Object oriented)</vt:lpstr>
      <vt:lpstr>Imperative Approach (Object oriented) (cont.)</vt:lpstr>
      <vt:lpstr>Declarative Approach</vt:lpstr>
      <vt:lpstr>Functional Approach</vt:lpstr>
      <vt:lpstr>What is a function?</vt:lpstr>
      <vt:lpstr>Composition</vt:lpstr>
      <vt:lpstr>(Im)mutability and (no) shared state</vt:lpstr>
      <vt:lpstr>Side effects</vt:lpstr>
      <vt:lpstr>First Class Functions</vt:lpstr>
      <vt:lpstr>Functional Thinking</vt:lpstr>
      <vt:lpstr>Motivating examples</vt:lpstr>
      <vt:lpstr>Motivating examples - factorial</vt:lpstr>
      <vt:lpstr>Motivating examples – check for upper case</vt:lpstr>
      <vt:lpstr>Motivating examples</vt:lpstr>
      <vt:lpstr>General Principles</vt:lpstr>
      <vt:lpstr>Computation – a (little) bit of theory</vt:lpstr>
      <vt:lpstr>Turing Machine</vt:lpstr>
      <vt:lpstr>Turing Machine computation - example</vt:lpstr>
      <vt:lpstr>Lambda calculus</vt:lpstr>
      <vt:lpstr>Lambda expression example</vt:lpstr>
      <vt:lpstr>Resolving a lambda function</vt:lpstr>
      <vt:lpstr>Lambda calculus computation - example</vt:lpstr>
      <vt:lpstr>Lambda calculus computation - example</vt:lpstr>
      <vt:lpstr>Lambda calculus computation - example</vt:lpstr>
      <vt:lpstr>Lambda calculus summary</vt:lpstr>
      <vt:lpstr>Lambda Calculus Further Exploration</vt:lpstr>
      <vt:lpstr>Additional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Microsoft Office User</dc:creator>
  <cp:lastModifiedBy>Setup</cp:lastModifiedBy>
  <cp:revision>301</cp:revision>
  <cp:lastPrinted>2016-09-09T14:01:13Z</cp:lastPrinted>
  <dcterms:created xsi:type="dcterms:W3CDTF">2016-03-08T21:12:10Z</dcterms:created>
  <dcterms:modified xsi:type="dcterms:W3CDTF">2019-11-20T10:53:20Z</dcterms:modified>
</cp:coreProperties>
</file>