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12" r:id="rId41"/>
    <p:sldId id="313" r:id="rId42"/>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340" autoAdjust="0"/>
  </p:normalViewPr>
  <p:slideViewPr>
    <p:cSldViewPr snapToGrid="0" snapToObjects="1">
      <p:cViewPr varScale="1">
        <p:scale>
          <a:sx n="109" d="100"/>
          <a:sy n="109" d="100"/>
        </p:scale>
        <p:origin x="636" y="96"/>
      </p:cViewPr>
      <p:guideLst>
        <p:guide orient="horz" pos="2160"/>
        <p:guide pos="3840"/>
      </p:guideLst>
    </p:cSldViewPr>
  </p:slideViewPr>
  <p:notesTextViewPr>
    <p:cViewPr>
      <p:scale>
        <a:sx n="1" d="1"/>
        <a:sy n="1" d="1"/>
      </p:scale>
      <p:origin x="0" y="0"/>
    </p:cViewPr>
  </p:notesTextViewPr>
  <p:sorterViewPr>
    <p:cViewPr varScale="1">
      <p:scale>
        <a:sx n="1" d="1"/>
        <a:sy n="1" d="1"/>
      </p:scale>
      <p:origin x="0" y="-7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03/12/2019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12/3/2019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03/12/2019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03/12/2019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03/12/2019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03/12/2019</a:t>
            </a:fld>
            <a:endParaRPr lang="en-US" dirty="0"/>
          </a:p>
        </p:txBody>
      </p:sp>
      <p:sp>
        <p:nvSpPr>
          <p:cNvPr id="5" name="Footer Placeholder 4"/>
          <p:cNvSpPr>
            <a:spLocks noGrp="1"/>
          </p:cNvSpPr>
          <p:nvPr>
            <p:ph type="ftr" sz="quarter" idx="11"/>
          </p:nvPr>
        </p:nvSpPr>
        <p:spPr/>
        <p:txBody>
          <a:bodyPr/>
          <a:lstStyle/>
          <a:p>
            <a:r>
              <a:rPr lang="en-US" dirty="0" smtClean="0"/>
              <a:t>ADVANCED PROGRAMMING - 1. PROGRAMMING LANGUAGES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03/12/2019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03/12/2019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03/12/2019</a:t>
            </a:fld>
            <a:endParaRPr lang="en-US" dirty="0"/>
          </a:p>
        </p:txBody>
      </p:sp>
      <p:sp>
        <p:nvSpPr>
          <p:cNvPr id="8" name="Footer Placeholder 7"/>
          <p:cNvSpPr>
            <a:spLocks noGrp="1"/>
          </p:cNvSpPr>
          <p:nvPr>
            <p:ph type="ftr" sz="quarter" idx="11"/>
          </p:nvPr>
        </p:nvSpPr>
        <p:spPr/>
        <p:txBody>
          <a:body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03/12/2019</a:t>
            </a:fld>
            <a:endParaRPr lang="en-US" dirty="0"/>
          </a:p>
        </p:txBody>
      </p:sp>
      <p:sp>
        <p:nvSpPr>
          <p:cNvPr id="4" name="Footer Placeholder 3"/>
          <p:cNvSpPr>
            <a:spLocks noGrp="1"/>
          </p:cNvSpPr>
          <p:nvPr>
            <p:ph type="ftr" sz="quarter" idx="11"/>
          </p:nvPr>
        </p:nvSpPr>
        <p:spPr/>
        <p:txBody>
          <a:bodyPr/>
          <a:lstStyle/>
          <a:p>
            <a:r>
              <a:rPr lang="en-US" smtClean="0"/>
              <a:t>1.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03/12/2019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03/12/2019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03/12/2019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1. PROGRAMMING LANGUAGES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www.lightbend.com/activator/template/akka-http-microservice" TargetMode="External"/><Relationship Id="rId3" Type="http://schemas.openxmlformats.org/officeDocument/2006/relationships/hyperlink" Target="http://docs.scala-lang.org/overviews/core/futures.html" TargetMode="External"/><Relationship Id="rId7" Type="http://schemas.openxmlformats.org/officeDocument/2006/relationships/hyperlink" Target="http://martinfowler.com/articles/microservices.html" TargetMode="External"/><Relationship Id="rId2" Type="http://schemas.openxmlformats.org/officeDocument/2006/relationships/hyperlink" Target="https://docs.oracle.com/javase/tutorial/essential/concurrency/" TargetMode="External"/><Relationship Id="rId1" Type="http://schemas.openxmlformats.org/officeDocument/2006/relationships/slideLayout" Target="../slideLayouts/slideLayout2.xml"/><Relationship Id="rId6" Type="http://schemas.openxmlformats.org/officeDocument/2006/relationships/hyperlink" Target="https://www.nginx.com/blog/building-microservices-inter-process-communication/" TargetMode="External"/><Relationship Id="rId5" Type="http://schemas.openxmlformats.org/officeDocument/2006/relationships/hyperlink" Target="https://github.com/ReactiveX/RxJava/wiki/How-To-Use-RxJava" TargetMode="External"/><Relationship Id="rId4" Type="http://schemas.openxmlformats.org/officeDocument/2006/relationships/hyperlink" Target="http://doc.akka.io/docs/akka/snapshot/scala/acto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dirty="0" smtClean="0"/>
              <a:t>Unit </a:t>
            </a:r>
            <a:r>
              <a:rPr lang="en-US" dirty="0" smtClean="0"/>
              <a:t>10: concurrency</a:t>
            </a:r>
            <a:endParaRPr lang="en-US" dirty="0"/>
          </a:p>
        </p:txBody>
      </p:sp>
      <p:sp>
        <p:nvSpPr>
          <p:cNvPr id="4" name="Footer Placeholder 3"/>
          <p:cNvSpPr>
            <a:spLocks noGrp="1"/>
          </p:cNvSpPr>
          <p:nvPr>
            <p:ph type="ftr" sz="quarter" idx="11"/>
          </p:nvPr>
        </p:nvSpPr>
        <p:spPr/>
        <p:txBody>
          <a:bodyPr/>
          <a:lstStyle/>
          <a:p>
            <a:r>
              <a:rPr lang="en-US" dirty="0" smtClean="0"/>
              <a:t>unit </a:t>
            </a:r>
            <a:r>
              <a:rPr lang="en-US" dirty="0" smtClean="0"/>
              <a:t>10</a:t>
            </a:r>
            <a:r>
              <a:rPr lang="en-US" dirty="0" smtClean="0"/>
              <a:t>: concurrency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example – creating the Future</a:t>
            </a:r>
          </a:p>
        </p:txBody>
      </p:sp>
      <p:sp>
        <p:nvSpPr>
          <p:cNvPr id="3" name="Content Placeholder 2"/>
          <p:cNvSpPr>
            <a:spLocks noGrp="1"/>
          </p:cNvSpPr>
          <p:nvPr>
            <p:ph idx="1"/>
          </p:nvPr>
        </p:nvSpPr>
        <p:spPr/>
        <p:txBody>
          <a:bodyPr>
            <a:noAutofit/>
          </a:bodyPr>
          <a:lstStyle/>
          <a:p>
            <a:pPr marL="0" indent="0">
              <a:buNone/>
            </a:pPr>
            <a:r>
              <a:rPr lang="en-GB" sz="1800" dirty="0" err="1">
                <a:solidFill>
                  <a:srgbClr val="C00000"/>
                </a:solidFill>
                <a:latin typeface="Consolas" panose="020B0609020204030204" pitchFamily="49" charset="0"/>
                <a:cs typeface="Consolas" panose="020B0609020204030204" pitchFamily="49" charset="0"/>
              </a:rPr>
              <a:t>def</a:t>
            </a:r>
            <a:r>
              <a:rPr lang="en-GB" sz="1800" dirty="0">
                <a:solidFill>
                  <a:srgbClr val="C00000"/>
                </a:solidFill>
                <a:latin typeface="Consolas" panose="020B0609020204030204" pitchFamily="49" charset="0"/>
                <a:cs typeface="Consolas" panose="020B0609020204030204" pitchFamily="49" charset="0"/>
              </a:rPr>
              <a:t> sleep(time: Long) { </a:t>
            </a:r>
            <a:r>
              <a:rPr lang="en-GB" sz="1800" dirty="0" err="1">
                <a:solidFill>
                  <a:srgbClr val="C00000"/>
                </a:solidFill>
                <a:latin typeface="Consolas" panose="020B0609020204030204" pitchFamily="49" charset="0"/>
                <a:cs typeface="Consolas" panose="020B0609020204030204" pitchFamily="49" charset="0"/>
              </a:rPr>
              <a:t>Thread.sleep</a:t>
            </a:r>
            <a:r>
              <a:rPr lang="en-GB" sz="1800" dirty="0">
                <a:solidFill>
                  <a:srgbClr val="C00000"/>
                </a:solidFill>
                <a:latin typeface="Consolas" panose="020B0609020204030204" pitchFamily="49" charset="0"/>
                <a:cs typeface="Consolas" panose="020B0609020204030204" pitchFamily="49" charset="0"/>
              </a:rPr>
              <a:t>(time) }</a:t>
            </a:r>
            <a:br>
              <a:rPr lang="en-GB" sz="1800" dirty="0">
                <a:solidFill>
                  <a:srgbClr val="C00000"/>
                </a:solidFill>
                <a:latin typeface="Consolas" panose="020B0609020204030204" pitchFamily="49" charset="0"/>
                <a:cs typeface="Consolas" panose="020B0609020204030204" pitchFamily="49" charset="0"/>
              </a:rPr>
            </a:br>
            <a:endParaRPr lang="en-GB" sz="1800" dirty="0">
              <a:solidFill>
                <a:srgbClr val="C00000"/>
              </a:solidFill>
              <a:latin typeface="Consolas" panose="020B0609020204030204" pitchFamily="49" charset="0"/>
              <a:cs typeface="Consolas" panose="020B0609020204030204" pitchFamily="49" charset="0"/>
            </a:endParaRPr>
          </a:p>
          <a:p>
            <a:pPr marL="0" indent="0">
              <a:buNone/>
            </a:pPr>
            <a:r>
              <a:rPr lang="en-GB" sz="1800" dirty="0">
                <a:solidFill>
                  <a:srgbClr val="C00000"/>
                </a:solidFill>
                <a:latin typeface="Consolas" panose="020B0609020204030204" pitchFamily="49" charset="0"/>
                <a:cs typeface="Consolas" panose="020B0609020204030204" pitchFamily="49" charset="0"/>
              </a:rPr>
              <a:t/>
            </a:r>
            <a:br>
              <a:rPr lang="en-GB" sz="1800" dirty="0">
                <a:solidFill>
                  <a:srgbClr val="C00000"/>
                </a:solidFill>
                <a:latin typeface="Consolas" panose="020B0609020204030204" pitchFamily="49" charset="0"/>
                <a:cs typeface="Consolas" panose="020B0609020204030204" pitchFamily="49" charset="0"/>
              </a:rPr>
            </a:br>
            <a:r>
              <a:rPr lang="en-GB" sz="1800" dirty="0" err="1">
                <a:solidFill>
                  <a:srgbClr val="C00000"/>
                </a:solidFill>
                <a:latin typeface="Consolas" panose="020B0609020204030204" pitchFamily="49" charset="0"/>
                <a:cs typeface="Consolas" panose="020B0609020204030204" pitchFamily="49" charset="0"/>
              </a:rPr>
              <a:t>println</a:t>
            </a:r>
            <a:r>
              <a:rPr lang="en-GB" sz="1800" dirty="0">
                <a:solidFill>
                  <a:srgbClr val="C00000"/>
                </a:solidFill>
                <a:latin typeface="Consolas" panose="020B0609020204030204" pitchFamily="49" charset="0"/>
                <a:cs typeface="Consolas" panose="020B0609020204030204" pitchFamily="49" charset="0"/>
              </a:rPr>
              <a:t>(</a:t>
            </a:r>
            <a:r>
              <a:rPr lang="en-GB" sz="1800" dirty="0" err="1">
                <a:solidFill>
                  <a:srgbClr val="C00000"/>
                </a:solidFill>
                <a:latin typeface="Consolas" panose="020B0609020204030204" pitchFamily="49" charset="0"/>
                <a:cs typeface="Consolas" panose="020B0609020204030204" pitchFamily="49" charset="0"/>
              </a:rPr>
              <a:t>Thread.currentThread.getName</a:t>
            </a:r>
            <a:r>
              <a:rPr lang="en-GB" sz="1800" dirty="0">
                <a:solidFill>
                  <a:srgbClr val="C00000"/>
                </a:solidFill>
                <a:latin typeface="Consolas" panose="020B0609020204030204" pitchFamily="49" charset="0"/>
                <a:cs typeface="Consolas" panose="020B0609020204030204" pitchFamily="49" charset="0"/>
              </a:rPr>
              <a:t>())</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a:r>
            <a:br>
              <a:rPr lang="en-GB" sz="1800" dirty="0">
                <a:solidFill>
                  <a:srgbClr val="C00000"/>
                </a:solidFill>
                <a:latin typeface="Consolas" panose="020B0609020204030204" pitchFamily="49" charset="0"/>
                <a:cs typeface="Consolas" panose="020B0609020204030204" pitchFamily="49" charset="0"/>
              </a:rPr>
            </a:br>
            <a:r>
              <a:rPr lang="en-GB" sz="1800" dirty="0" err="1">
                <a:solidFill>
                  <a:srgbClr val="C00000"/>
                </a:solidFill>
                <a:latin typeface="Consolas" panose="020B0609020204030204" pitchFamily="49" charset="0"/>
                <a:cs typeface="Consolas" panose="020B0609020204030204" pitchFamily="49" charset="0"/>
              </a:rPr>
              <a:t>println</a:t>
            </a:r>
            <a:r>
              <a:rPr lang="en-GB" sz="1800" dirty="0">
                <a:solidFill>
                  <a:srgbClr val="C00000"/>
                </a:solidFill>
                <a:latin typeface="Consolas" panose="020B0609020204030204" pitchFamily="49" charset="0"/>
                <a:cs typeface="Consolas" panose="020B0609020204030204" pitchFamily="49" charset="0"/>
              </a:rPr>
              <a:t>("starting calculation ...")</a:t>
            </a:r>
            <a:br>
              <a:rPr lang="en-GB" sz="1800" dirty="0">
                <a:solidFill>
                  <a:srgbClr val="C00000"/>
                </a:solidFill>
                <a:latin typeface="Consolas" panose="020B0609020204030204" pitchFamily="49" charset="0"/>
                <a:cs typeface="Consolas" panose="020B0609020204030204" pitchFamily="49" charset="0"/>
              </a:rPr>
            </a:br>
            <a:r>
              <a:rPr lang="en-GB" sz="1800" dirty="0" err="1">
                <a:solidFill>
                  <a:srgbClr val="C00000"/>
                </a:solidFill>
                <a:latin typeface="Consolas" panose="020B0609020204030204" pitchFamily="49" charset="0"/>
                <a:cs typeface="Consolas" panose="020B0609020204030204" pitchFamily="49" charset="0"/>
              </a:rPr>
              <a:t>val</a:t>
            </a:r>
            <a:r>
              <a:rPr lang="en-GB" sz="1800" dirty="0">
                <a:solidFill>
                  <a:srgbClr val="C00000"/>
                </a:solidFill>
                <a:latin typeface="Consolas" panose="020B0609020204030204" pitchFamily="49" charset="0"/>
                <a:cs typeface="Consolas" panose="020B0609020204030204" pitchFamily="49" charset="0"/>
              </a:rPr>
              <a:t> f = Future {</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a:t>
            </a:r>
            <a:r>
              <a:rPr lang="en-GB" sz="1800" dirty="0" err="1">
                <a:solidFill>
                  <a:srgbClr val="C00000"/>
                </a:solidFill>
                <a:latin typeface="Consolas" panose="020B0609020204030204" pitchFamily="49" charset="0"/>
                <a:cs typeface="Consolas" panose="020B0609020204030204" pitchFamily="49" charset="0"/>
              </a:rPr>
              <a:t>println</a:t>
            </a:r>
            <a:r>
              <a:rPr lang="en-GB" sz="1800" dirty="0">
                <a:solidFill>
                  <a:srgbClr val="C00000"/>
                </a:solidFill>
                <a:latin typeface="Consolas" panose="020B0609020204030204" pitchFamily="49" charset="0"/>
                <a:cs typeface="Consolas" panose="020B0609020204030204" pitchFamily="49" charset="0"/>
              </a:rPr>
              <a:t>(</a:t>
            </a:r>
            <a:r>
              <a:rPr lang="en-GB" sz="1800" dirty="0" err="1">
                <a:solidFill>
                  <a:srgbClr val="C00000"/>
                </a:solidFill>
                <a:latin typeface="Consolas" panose="020B0609020204030204" pitchFamily="49" charset="0"/>
                <a:cs typeface="Consolas" panose="020B0609020204030204" pitchFamily="49" charset="0"/>
              </a:rPr>
              <a:t>Thread.currentThread.getName</a:t>
            </a:r>
            <a:r>
              <a:rPr lang="en-GB" sz="1800" dirty="0">
                <a:solidFill>
                  <a:srgbClr val="C00000"/>
                </a:solidFill>
                <a:latin typeface="Consolas" panose="020B0609020204030204" pitchFamily="49" charset="0"/>
                <a:cs typeface="Consolas" panose="020B0609020204030204" pitchFamily="49" charset="0"/>
              </a:rPr>
              <a:t>())</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sleep(</a:t>
            </a:r>
            <a:r>
              <a:rPr lang="en-GB" sz="1800" dirty="0" err="1">
                <a:solidFill>
                  <a:srgbClr val="C00000"/>
                </a:solidFill>
                <a:latin typeface="Consolas" panose="020B0609020204030204" pitchFamily="49" charset="0"/>
                <a:cs typeface="Consolas" panose="020B0609020204030204" pitchFamily="49" charset="0"/>
              </a:rPr>
              <a:t>Random.nextInt</a:t>
            </a:r>
            <a:r>
              <a:rPr lang="en-GB" sz="1800" dirty="0">
                <a:solidFill>
                  <a:srgbClr val="C00000"/>
                </a:solidFill>
                <a:latin typeface="Consolas" panose="020B0609020204030204" pitchFamily="49" charset="0"/>
                <a:cs typeface="Consolas" panose="020B0609020204030204" pitchFamily="49" charset="0"/>
              </a:rPr>
              <a:t>(500))</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42</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a:t>
            </a:r>
          </a:p>
          <a:p>
            <a:pPr marL="0" indent="0">
              <a:buNone/>
            </a:pPr>
            <a:r>
              <a:rPr lang="en-GB" sz="1800" dirty="0">
                <a:solidFill>
                  <a:srgbClr val="C00000"/>
                </a:solidFill>
                <a:latin typeface="Consolas" panose="020B0609020204030204" pitchFamily="49" charset="0"/>
                <a:cs typeface="Consolas" panose="020B0609020204030204" pitchFamily="49" charset="0"/>
              </a:rPr>
              <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10</a:t>
            </a:fld>
            <a:endParaRPr lang="en-US" dirty="0"/>
          </a:p>
        </p:txBody>
      </p:sp>
      <p:sp>
        <p:nvSpPr>
          <p:cNvPr id="6" name="TextBox 5"/>
          <p:cNvSpPr txBox="1"/>
          <p:nvPr/>
        </p:nvSpPr>
        <p:spPr>
          <a:xfrm>
            <a:off x="7084947" y="1736404"/>
            <a:ext cx="3927423"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i="1" dirty="0"/>
              <a:t>sleep</a:t>
            </a:r>
            <a:r>
              <a:rPr lang="en-US" dirty="0"/>
              <a:t> function allows us to slow things down artificially for the demo – wouldn’t do this in a real application!</a:t>
            </a:r>
          </a:p>
        </p:txBody>
      </p:sp>
      <p:sp>
        <p:nvSpPr>
          <p:cNvPr id="7" name="TextBox 6"/>
          <p:cNvSpPr txBox="1"/>
          <p:nvPr/>
        </p:nvSpPr>
        <p:spPr>
          <a:xfrm>
            <a:off x="6776476" y="3007283"/>
            <a:ext cx="392742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create the </a:t>
            </a:r>
            <a:r>
              <a:rPr lang="en-US" i="1" dirty="0"/>
              <a:t>Future </a:t>
            </a:r>
            <a:r>
              <a:rPr lang="en-US" dirty="0"/>
              <a:t>using</a:t>
            </a:r>
            <a:r>
              <a:rPr lang="en-US" i="1" dirty="0"/>
              <a:t> </a:t>
            </a:r>
            <a:r>
              <a:rPr lang="en-US" i="1" dirty="0" err="1"/>
              <a:t>Future.apply</a:t>
            </a:r>
            <a:endParaRPr lang="en-US" dirty="0"/>
          </a:p>
        </p:txBody>
      </p:sp>
      <p:sp>
        <p:nvSpPr>
          <p:cNvPr id="8" name="TextBox 7"/>
          <p:cNvSpPr txBox="1"/>
          <p:nvPr/>
        </p:nvSpPr>
        <p:spPr>
          <a:xfrm>
            <a:off x="2942606" y="4426623"/>
            <a:ext cx="3927423"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the parameter for </a:t>
            </a:r>
            <a:r>
              <a:rPr lang="en-US" i="1" dirty="0" err="1"/>
              <a:t>Future.apply</a:t>
            </a:r>
            <a:r>
              <a:rPr lang="en-US" dirty="0"/>
              <a:t> is a function which simply returns the value 42, but is slowed down for a random time by </a:t>
            </a:r>
            <a:r>
              <a:rPr lang="en-US" i="1" dirty="0"/>
              <a:t>sleep</a:t>
            </a:r>
          </a:p>
        </p:txBody>
      </p:sp>
      <p:sp>
        <p:nvSpPr>
          <p:cNvPr id="9" name="TextBox 8"/>
          <p:cNvSpPr txBox="1"/>
          <p:nvPr/>
        </p:nvSpPr>
        <p:spPr>
          <a:xfrm>
            <a:off x="7285060" y="3864764"/>
            <a:ext cx="4139432"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just for the demo, print the name of the thread that executes the code in the main program flow and in the Future task </a:t>
            </a:r>
          </a:p>
        </p:txBody>
      </p:sp>
      <p:cxnSp>
        <p:nvCxnSpPr>
          <p:cNvPr id="11" name="Straight Arrow Connector 10"/>
          <p:cNvCxnSpPr>
            <a:stCxn id="6" idx="1"/>
          </p:cNvCxnSpPr>
          <p:nvPr/>
        </p:nvCxnSpPr>
        <p:spPr>
          <a:xfrm flipH="1" flipV="1">
            <a:off x="3686185" y="1927952"/>
            <a:ext cx="3398762" cy="27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a:off x="3238959" y="3191949"/>
            <a:ext cx="3537517"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p:cNvCxnSpPr>
          <p:nvPr/>
        </p:nvCxnSpPr>
        <p:spPr>
          <a:xfrm flipH="1" flipV="1">
            <a:off x="6422834" y="3864764"/>
            <a:ext cx="862226"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15210" y="2809301"/>
            <a:ext cx="1291503" cy="1523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095740" y="4186410"/>
            <a:ext cx="275421" cy="24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06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2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example - completing</a:t>
            </a:r>
          </a:p>
        </p:txBody>
      </p:sp>
      <p:sp>
        <p:nvSpPr>
          <p:cNvPr id="3" name="Content Placeholder 2"/>
          <p:cNvSpPr>
            <a:spLocks noGrp="1"/>
          </p:cNvSpPr>
          <p:nvPr>
            <p:ph idx="1"/>
          </p:nvPr>
        </p:nvSpPr>
        <p:spPr/>
        <p:txBody>
          <a:bodyPr>
            <a:normAutofit/>
          </a:bodyPr>
          <a:lstStyle/>
          <a:p>
            <a:pPr marL="0" indent="0">
              <a:buNone/>
            </a:pP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("before </a:t>
            </a:r>
            <a:r>
              <a:rPr lang="en-GB" dirty="0" err="1">
                <a:solidFill>
                  <a:srgbClr val="C00000"/>
                </a:solidFill>
                <a:latin typeface="Consolas" panose="020B0609020204030204" pitchFamily="49" charset="0"/>
                <a:cs typeface="Consolas" panose="020B0609020204030204" pitchFamily="49" charset="0"/>
              </a:rPr>
              <a:t>onComplete</a:t>
            </a:r>
            <a:r>
              <a:rPr lang="en-GB" dirty="0">
                <a:solidFill>
                  <a:srgbClr val="C00000"/>
                </a:solidFill>
                <a:latin typeface="Consolas" panose="020B0609020204030204" pitchFamily="49" charset="0"/>
                <a:cs typeface="Consolas" panose="020B0609020204030204" pitchFamily="49" charset="0"/>
              </a:rPr>
              <a:t>")</a:t>
            </a:r>
          </a:p>
          <a:p>
            <a:pPr marL="0" indent="0">
              <a:buNone/>
            </a:pPr>
            <a:r>
              <a:rPr lang="en-GB" dirty="0" err="1">
                <a:solidFill>
                  <a:srgbClr val="C00000"/>
                </a:solidFill>
                <a:latin typeface="Consolas" panose="020B0609020204030204" pitchFamily="49" charset="0"/>
                <a:cs typeface="Consolas" panose="020B0609020204030204" pitchFamily="49" charset="0"/>
              </a:rPr>
              <a:t>f.onComplete</a:t>
            </a: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Success(value)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s"Got</a:t>
            </a:r>
            <a:r>
              <a:rPr lang="en-GB" dirty="0">
                <a:solidFill>
                  <a:srgbClr val="C00000"/>
                </a:solidFill>
                <a:latin typeface="Consolas" panose="020B0609020204030204" pitchFamily="49" charset="0"/>
                <a:cs typeface="Consolas" panose="020B0609020204030204" pitchFamily="49" charset="0"/>
              </a:rPr>
              <a:t> the </a:t>
            </a:r>
            <a:r>
              <a:rPr lang="en-GB" dirty="0" err="1">
                <a:solidFill>
                  <a:srgbClr val="C00000"/>
                </a:solidFill>
                <a:latin typeface="Consolas" panose="020B0609020204030204" pitchFamily="49" charset="0"/>
                <a:cs typeface="Consolas" panose="020B0609020204030204" pitchFamily="49" charset="0"/>
              </a:rPr>
              <a:t>callback</a:t>
            </a:r>
            <a:r>
              <a:rPr lang="en-GB" dirty="0">
                <a:solidFill>
                  <a:srgbClr val="C00000"/>
                </a:solidFill>
                <a:latin typeface="Consolas" panose="020B0609020204030204" pitchFamily="49" charset="0"/>
                <a:cs typeface="Consolas" panose="020B0609020204030204" pitchFamily="49" charset="0"/>
              </a:rPr>
              <a:t>, meaning = $value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 + </a:t>
            </a:r>
            <a:r>
              <a:rPr lang="en-GB" dirty="0" err="1">
                <a:solidFill>
                  <a:srgbClr val="C00000"/>
                </a:solidFill>
                <a:latin typeface="Consolas" panose="020B0609020204030204" pitchFamily="49" charset="0"/>
                <a:cs typeface="Consolas" panose="020B0609020204030204" pitchFamily="49" charset="0"/>
              </a:rPr>
              <a:t>Thread.currentThread.getName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Failure(e) =&gt; </a:t>
            </a:r>
            <a:r>
              <a:rPr lang="en-GB" dirty="0" err="1">
                <a:solidFill>
                  <a:srgbClr val="C00000"/>
                </a:solidFill>
                <a:latin typeface="Consolas" panose="020B0609020204030204" pitchFamily="49" charset="0"/>
                <a:cs typeface="Consolas" panose="020B0609020204030204" pitchFamily="49" charset="0"/>
              </a:rPr>
              <a:t>e.printStackTrace</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do the rest of your work</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 ..."); sleep(100)</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("B ..."); sleep(100)</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("C ..."); sleep(100)</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("D ..."); sleep(100)</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("E ..."); sleep(100)</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("F ..."); sleep(100)</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sp>
        <p:nvSpPr>
          <p:cNvPr id="6" name="TextBox 5"/>
          <p:cNvSpPr txBox="1"/>
          <p:nvPr/>
        </p:nvSpPr>
        <p:spPr>
          <a:xfrm>
            <a:off x="7291670" y="3179562"/>
            <a:ext cx="436417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define </a:t>
            </a:r>
            <a:r>
              <a:rPr lang="en-US" u="sng" dirty="0"/>
              <a:t>callback functions </a:t>
            </a:r>
            <a:r>
              <a:rPr lang="en-US" dirty="0"/>
              <a:t>for the Future – one of these (depending on success or failure of the task) will execute </a:t>
            </a:r>
            <a:r>
              <a:rPr lang="en-US" u="sng" dirty="0"/>
              <a:t>when Future completes</a:t>
            </a:r>
            <a:r>
              <a:rPr lang="en-US" dirty="0"/>
              <a:t> – note that we are printing thread name here too for the demo</a:t>
            </a:r>
          </a:p>
        </p:txBody>
      </p:sp>
      <p:sp>
        <p:nvSpPr>
          <p:cNvPr id="7" name="TextBox 6"/>
          <p:cNvSpPr txBox="1"/>
          <p:nvPr/>
        </p:nvSpPr>
        <p:spPr>
          <a:xfrm>
            <a:off x="5536281" y="5341756"/>
            <a:ext cx="506194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these lines of code run immediately after the Future is scheduled to simulate a computation that continues in the main thread as the Future executes</a:t>
            </a:r>
          </a:p>
        </p:txBody>
      </p:sp>
      <p:cxnSp>
        <p:nvCxnSpPr>
          <p:cNvPr id="9" name="Straight Arrow Connector 8"/>
          <p:cNvCxnSpPr>
            <a:stCxn id="6" idx="1"/>
          </p:cNvCxnSpPr>
          <p:nvPr/>
        </p:nvCxnSpPr>
        <p:spPr>
          <a:xfrm flipH="1" flipV="1">
            <a:off x="6334699" y="3260993"/>
            <a:ext cx="956971" cy="657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089793" y="4913523"/>
            <a:ext cx="446488" cy="1002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84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example - output</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solidFill>
                  <a:schemeClr val="tx1"/>
                </a:solidFill>
              </a:rPr>
              <a:t>Output colour-coded here to show which code produced it:</a:t>
            </a:r>
          </a:p>
          <a:p>
            <a:r>
              <a:rPr lang="en-GB" dirty="0">
                <a:solidFill>
                  <a:srgbClr val="0070C0"/>
                </a:solidFill>
              </a:rPr>
              <a:t>Main thread of execution</a:t>
            </a:r>
          </a:p>
          <a:p>
            <a:r>
              <a:rPr lang="en-GB" dirty="0">
                <a:solidFill>
                  <a:srgbClr val="FF0000"/>
                </a:solidFill>
              </a:rPr>
              <a:t>Future task</a:t>
            </a:r>
          </a:p>
          <a:p>
            <a:r>
              <a:rPr lang="en-GB" dirty="0">
                <a:solidFill>
                  <a:srgbClr val="00B050"/>
                </a:solidFill>
              </a:rPr>
              <a:t>Future </a:t>
            </a:r>
            <a:r>
              <a:rPr lang="en-GB" dirty="0" err="1">
                <a:solidFill>
                  <a:srgbClr val="00B050"/>
                </a:solidFill>
              </a:rPr>
              <a:t>callback</a:t>
            </a:r>
            <a:endParaRPr lang="en-GB" dirty="0">
              <a:solidFill>
                <a:srgbClr val="0070C0"/>
              </a:solidFill>
            </a:endParaRPr>
          </a:p>
          <a:p>
            <a:pPr marL="0" indent="0">
              <a:buNone/>
            </a:pPr>
            <a:r>
              <a:rPr lang="en-GB" dirty="0">
                <a:solidFill>
                  <a:srgbClr val="0070C0"/>
                </a:solidFill>
                <a:latin typeface="Consolas" panose="020B0609020204030204" pitchFamily="49" charset="0"/>
                <a:cs typeface="Consolas" panose="020B0609020204030204" pitchFamily="49" charset="0"/>
              </a:rPr>
              <a:t>main</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starting calculation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before </a:t>
            </a:r>
            <a:r>
              <a:rPr lang="en-GB" dirty="0" err="1">
                <a:solidFill>
                  <a:srgbClr val="0070C0"/>
                </a:solidFill>
                <a:latin typeface="Consolas" panose="020B0609020204030204" pitchFamily="49" charset="0"/>
                <a:cs typeface="Consolas" panose="020B0609020204030204" pitchFamily="49" charset="0"/>
              </a:rPr>
              <a:t>onComplete</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a:solidFill>
                  <a:srgbClr val="FF0000"/>
                </a:solidFill>
                <a:latin typeface="Consolas" panose="020B0609020204030204" pitchFamily="49" charset="0"/>
                <a:cs typeface="Consolas" panose="020B0609020204030204" pitchFamily="49" charset="0"/>
              </a:rPr>
              <a:t>ForkJoinPool-1-worker-5</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A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B ...</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a:solidFill>
                  <a:srgbClr val="00B050"/>
                </a:solidFill>
                <a:latin typeface="Consolas" panose="020B0609020204030204" pitchFamily="49" charset="0"/>
                <a:cs typeface="Consolas" panose="020B0609020204030204" pitchFamily="49" charset="0"/>
              </a:rPr>
              <a:t>Got the </a:t>
            </a:r>
            <a:r>
              <a:rPr lang="en-GB" dirty="0" err="1">
                <a:solidFill>
                  <a:srgbClr val="00B050"/>
                </a:solidFill>
                <a:latin typeface="Consolas" panose="020B0609020204030204" pitchFamily="49" charset="0"/>
                <a:cs typeface="Consolas" panose="020B0609020204030204" pitchFamily="49" charset="0"/>
              </a:rPr>
              <a:t>callback</a:t>
            </a:r>
            <a:r>
              <a:rPr lang="en-GB" dirty="0">
                <a:solidFill>
                  <a:srgbClr val="00B050"/>
                </a:solidFill>
                <a:latin typeface="Consolas" panose="020B0609020204030204" pitchFamily="49" charset="0"/>
                <a:cs typeface="Consolas" panose="020B0609020204030204" pitchFamily="49" charset="0"/>
              </a:rPr>
              <a:t>, meaning = 42 ForkJoinPool-1-worker-5</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C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D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E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F ...</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12</a:t>
            </a:fld>
            <a:endParaRPr lang="en-US" dirty="0"/>
          </a:p>
        </p:txBody>
      </p:sp>
      <p:sp>
        <p:nvSpPr>
          <p:cNvPr id="7" name="TextBox 6"/>
          <p:cNvSpPr txBox="1"/>
          <p:nvPr/>
        </p:nvSpPr>
        <p:spPr>
          <a:xfrm>
            <a:off x="5293231" y="3247127"/>
            <a:ext cx="523376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Future task executes on a different (</a:t>
            </a:r>
            <a:r>
              <a:rPr lang="en-US" u="sng" dirty="0"/>
              <a:t>worker</a:t>
            </a:r>
            <a:r>
              <a:rPr lang="en-US" dirty="0"/>
              <a:t>) thread</a:t>
            </a:r>
          </a:p>
        </p:txBody>
      </p:sp>
      <p:sp>
        <p:nvSpPr>
          <p:cNvPr id="8" name="TextBox 7"/>
          <p:cNvSpPr txBox="1"/>
          <p:nvPr/>
        </p:nvSpPr>
        <p:spPr>
          <a:xfrm>
            <a:off x="5892109" y="3809364"/>
            <a:ext cx="52337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callback executed on same thread as Future task – this will not always be the case, though</a:t>
            </a:r>
          </a:p>
        </p:txBody>
      </p:sp>
      <p:sp>
        <p:nvSpPr>
          <p:cNvPr id="9" name="TextBox 8"/>
          <p:cNvSpPr txBox="1"/>
          <p:nvPr/>
        </p:nvSpPr>
        <p:spPr>
          <a:xfrm>
            <a:off x="4720354" y="2760548"/>
            <a:ext cx="328890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code starts on </a:t>
            </a:r>
            <a:r>
              <a:rPr lang="en-US" u="sng" dirty="0"/>
              <a:t>main</a:t>
            </a:r>
            <a:r>
              <a:rPr lang="en-US" dirty="0"/>
              <a:t> thread</a:t>
            </a:r>
          </a:p>
        </p:txBody>
      </p:sp>
      <p:sp>
        <p:nvSpPr>
          <p:cNvPr id="10" name="TextBox 9"/>
          <p:cNvSpPr txBox="1"/>
          <p:nvPr/>
        </p:nvSpPr>
        <p:spPr>
          <a:xfrm>
            <a:off x="5622628" y="5048758"/>
            <a:ext cx="523376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callback executes when Future is complete – in this case this happens just before the main thread gets to C…, could be different each time the program is run as timing is random – threads execute </a:t>
            </a:r>
            <a:r>
              <a:rPr lang="en-US" u="sng" dirty="0"/>
              <a:t>concurrently</a:t>
            </a:r>
          </a:p>
        </p:txBody>
      </p:sp>
      <p:cxnSp>
        <p:nvCxnSpPr>
          <p:cNvPr id="12" name="Straight Arrow Connector 11"/>
          <p:cNvCxnSpPr/>
          <p:nvPr/>
        </p:nvCxnSpPr>
        <p:spPr>
          <a:xfrm flipH="1">
            <a:off x="1685581" y="2945214"/>
            <a:ext cx="3034773" cy="403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21157" y="3417927"/>
            <a:ext cx="1272076" cy="482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622629" y="4131662"/>
            <a:ext cx="269482" cy="482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916935" y="4957590"/>
            <a:ext cx="3705694" cy="676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example – more realistic task</a:t>
            </a:r>
          </a:p>
        </p:txBody>
      </p:sp>
      <p:sp>
        <p:nvSpPr>
          <p:cNvPr id="3" name="Content Placeholder 2"/>
          <p:cNvSpPr>
            <a:spLocks noGrp="1"/>
          </p:cNvSpPr>
          <p:nvPr>
            <p:ph idx="1"/>
          </p:nvPr>
        </p:nvSpPr>
        <p:spPr/>
        <p:txBody>
          <a:bodyPr/>
          <a:lstStyle/>
          <a:p>
            <a:r>
              <a:rPr lang="en-GB" dirty="0"/>
              <a:t>The example simulates latency for demonstration purposes, but there are many cases where latency is a real issue and it is important to use a </a:t>
            </a:r>
            <a:r>
              <a:rPr lang="en-GB" u="sng" dirty="0"/>
              <a:t>non-blocking</a:t>
            </a:r>
            <a:r>
              <a:rPr lang="en-GB" dirty="0"/>
              <a:t> approach, e.g.</a:t>
            </a:r>
          </a:p>
          <a:p>
            <a:pPr lvl="1"/>
            <a:r>
              <a:rPr lang="en-GB" dirty="0"/>
              <a:t>Reading from a file</a:t>
            </a:r>
          </a:p>
          <a:p>
            <a:pPr lvl="1"/>
            <a:r>
              <a:rPr lang="en-GB" dirty="0"/>
              <a:t>Retrieving content from a database</a:t>
            </a:r>
          </a:p>
          <a:p>
            <a:pPr lvl="1"/>
            <a:r>
              <a:rPr lang="en-GB" dirty="0"/>
              <a:t>Accessing a network resource</a:t>
            </a:r>
          </a:p>
          <a:p>
            <a:r>
              <a:rPr lang="en-GB" dirty="0"/>
              <a:t>This version of the task for the Future downloads XML content from a web service by making a call to an HTTP REST API URL (download code to see full example)</a:t>
            </a:r>
          </a:p>
          <a:p>
            <a:pPr marL="0" indent="0">
              <a:buNone/>
            </a:pP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("starting download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f = Future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url</a:t>
            </a:r>
            <a:r>
              <a:rPr lang="en-GB" dirty="0">
                <a:solidFill>
                  <a:srgbClr val="C00000"/>
                </a:solidFill>
                <a:latin typeface="Consolas" panose="020B0609020204030204" pitchFamily="49" charset="0"/>
                <a:cs typeface="Consolas" panose="020B0609020204030204" pitchFamily="49" charset="0"/>
              </a:rPr>
              <a:t> = "http://ergast.com/</a:t>
            </a:r>
            <a:r>
              <a:rPr lang="en-GB" dirty="0" err="1">
                <a:solidFill>
                  <a:srgbClr val="C00000"/>
                </a:solidFill>
                <a:latin typeface="Consolas" panose="020B0609020204030204" pitchFamily="49" charset="0"/>
                <a:cs typeface="Consolas" panose="020B0609020204030204" pitchFamily="49" charset="0"/>
              </a:rPr>
              <a:t>api</a:t>
            </a:r>
            <a:r>
              <a:rPr lang="en-GB" dirty="0">
                <a:solidFill>
                  <a:srgbClr val="C00000"/>
                </a:solidFill>
                <a:latin typeface="Consolas" panose="020B0609020204030204" pitchFamily="49" charset="0"/>
                <a:cs typeface="Consolas" panose="020B0609020204030204" pitchFamily="49" charset="0"/>
              </a:rPr>
              <a:t>/f1/</a:t>
            </a:r>
            <a:r>
              <a:rPr lang="en-GB" dirty="0" err="1">
                <a:solidFill>
                  <a:srgbClr val="C00000"/>
                </a:solidFill>
                <a:latin typeface="Consolas" panose="020B0609020204030204" pitchFamily="49" charset="0"/>
                <a:cs typeface="Consolas" panose="020B0609020204030204" pitchFamily="49" charset="0"/>
              </a:rPr>
              <a:t>driverStandings</a:t>
            </a:r>
            <a:r>
              <a:rPr lang="en-GB" dirty="0">
                <a:solidFill>
                  <a:srgbClr val="C00000"/>
                </a:solidFill>
                <a:latin typeface="Consolas" panose="020B0609020204030204" pitchFamily="49" charset="0"/>
                <a:cs typeface="Consolas" panose="020B0609020204030204" pitchFamily="49" charset="0"/>
              </a:rPr>
              <a:t>/1"</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scala.io.Source.fromURL</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url</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mkString</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362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example - output</a:t>
            </a:r>
          </a:p>
        </p:txBody>
      </p:sp>
      <p:sp>
        <p:nvSpPr>
          <p:cNvPr id="3" name="Content Placeholder 2"/>
          <p:cNvSpPr>
            <a:spLocks noGrp="1"/>
          </p:cNvSpPr>
          <p:nvPr>
            <p:ph idx="1"/>
          </p:nvPr>
        </p:nvSpPr>
        <p:spPr>
          <a:xfrm>
            <a:off x="1097280" y="1591733"/>
            <a:ext cx="10635684" cy="4524861"/>
          </a:xfrm>
        </p:spPr>
        <p:txBody>
          <a:bodyPr>
            <a:noAutofit/>
          </a:bodyPr>
          <a:lstStyle/>
          <a:p>
            <a:pPr marL="0" indent="0">
              <a:buNone/>
            </a:pPr>
            <a:r>
              <a:rPr lang="en-GB" sz="1900" dirty="0">
                <a:solidFill>
                  <a:srgbClr val="0070C0"/>
                </a:solidFill>
                <a:latin typeface="Consolas" panose="020B0609020204030204" pitchFamily="49" charset="0"/>
                <a:cs typeface="Consolas" panose="020B0609020204030204" pitchFamily="49" charset="0"/>
              </a:rPr>
              <a:t>starting download ...</a:t>
            </a:r>
            <a:br>
              <a:rPr lang="en-GB" sz="1900" dirty="0">
                <a:solidFill>
                  <a:srgbClr val="0070C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before </a:t>
            </a:r>
            <a:r>
              <a:rPr lang="en-GB" sz="1900" dirty="0" err="1">
                <a:solidFill>
                  <a:srgbClr val="0070C0"/>
                </a:solidFill>
                <a:latin typeface="Consolas" panose="020B0609020204030204" pitchFamily="49" charset="0"/>
                <a:cs typeface="Consolas" panose="020B0609020204030204" pitchFamily="49" charset="0"/>
              </a:rPr>
              <a:t>onComplete</a:t>
            </a:r>
            <a:r>
              <a:rPr lang="en-GB" sz="1900" dirty="0">
                <a:solidFill>
                  <a:srgbClr val="0070C0"/>
                </a:solidFill>
                <a:latin typeface="Consolas" panose="020B0609020204030204" pitchFamily="49" charset="0"/>
                <a:cs typeface="Consolas" panose="020B0609020204030204" pitchFamily="49" charset="0"/>
              </a:rPr>
              <a:t/>
            </a:r>
            <a:br>
              <a:rPr lang="en-GB" sz="1900" dirty="0">
                <a:solidFill>
                  <a:srgbClr val="0070C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A ...</a:t>
            </a:r>
            <a:br>
              <a:rPr lang="en-GB" sz="1900" dirty="0">
                <a:solidFill>
                  <a:srgbClr val="0070C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B ...</a:t>
            </a:r>
            <a:br>
              <a:rPr lang="en-GB" sz="1900" dirty="0">
                <a:solidFill>
                  <a:srgbClr val="0070C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C ...</a:t>
            </a:r>
            <a:br>
              <a:rPr lang="en-GB" sz="1900" dirty="0">
                <a:solidFill>
                  <a:srgbClr val="0070C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&lt;?xml version="1.0" encoding="utf-8"?&gt;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&lt;?xml-stylesheet type="text/</a:t>
            </a:r>
            <a:r>
              <a:rPr lang="en-GB" sz="1900" dirty="0" err="1">
                <a:solidFill>
                  <a:srgbClr val="00B050"/>
                </a:solidFill>
                <a:latin typeface="Consolas" panose="020B0609020204030204" pitchFamily="49" charset="0"/>
                <a:cs typeface="Consolas" panose="020B0609020204030204" pitchFamily="49" charset="0"/>
              </a:rPr>
              <a:t>xsl</a:t>
            </a:r>
            <a:r>
              <a:rPr lang="en-GB" sz="1900" dirty="0">
                <a:solidFill>
                  <a:srgbClr val="00B050"/>
                </a:solidFill>
                <a:latin typeface="Consolas" panose="020B0609020204030204" pitchFamily="49" charset="0"/>
                <a:cs typeface="Consolas" panose="020B0609020204030204" pitchFamily="49" charset="0"/>
              </a:rPr>
              <a:t>" </a:t>
            </a:r>
            <a:r>
              <a:rPr lang="en-GB" sz="1900" dirty="0" err="1">
                <a:solidFill>
                  <a:srgbClr val="00B050"/>
                </a:solidFill>
                <a:latin typeface="Consolas" panose="020B0609020204030204" pitchFamily="49" charset="0"/>
                <a:cs typeface="Consolas" panose="020B0609020204030204" pitchFamily="49" charset="0"/>
              </a:rPr>
              <a:t>href</a:t>
            </a:r>
            <a:r>
              <a:rPr lang="en-GB" sz="1900" dirty="0">
                <a:solidFill>
                  <a:srgbClr val="00B050"/>
                </a:solidFill>
                <a:latin typeface="Consolas" panose="020B0609020204030204" pitchFamily="49" charset="0"/>
                <a:cs typeface="Consolas" panose="020B0609020204030204" pitchFamily="49" charset="0"/>
              </a:rPr>
              <a:t>="http://ergast.com/schemas/mrd-1.4.xsl"?&gt;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&lt;</a:t>
            </a:r>
            <a:r>
              <a:rPr lang="en-GB" sz="1900" dirty="0" err="1">
                <a:solidFill>
                  <a:srgbClr val="00B050"/>
                </a:solidFill>
                <a:latin typeface="Consolas" panose="020B0609020204030204" pitchFamily="49" charset="0"/>
                <a:cs typeface="Consolas" panose="020B0609020204030204" pitchFamily="49" charset="0"/>
              </a:rPr>
              <a:t>MRData</a:t>
            </a:r>
            <a:r>
              <a:rPr lang="en-GB" sz="1900" dirty="0">
                <a:solidFill>
                  <a:srgbClr val="00B050"/>
                </a:solidFill>
                <a:latin typeface="Consolas" panose="020B0609020204030204" pitchFamily="49" charset="0"/>
                <a:cs typeface="Consolas" panose="020B0609020204030204" pitchFamily="49" charset="0"/>
              </a:rPr>
              <a:t> </a:t>
            </a:r>
            <a:r>
              <a:rPr lang="en-GB" sz="1900" dirty="0" err="1">
                <a:solidFill>
                  <a:srgbClr val="00B050"/>
                </a:solidFill>
                <a:latin typeface="Consolas" panose="020B0609020204030204" pitchFamily="49" charset="0"/>
                <a:cs typeface="Consolas" panose="020B0609020204030204" pitchFamily="49" charset="0"/>
              </a:rPr>
              <a:t>xmlns</a:t>
            </a:r>
            <a:r>
              <a:rPr lang="en-GB" sz="1900" dirty="0">
                <a:solidFill>
                  <a:srgbClr val="00B050"/>
                </a:solidFill>
                <a:latin typeface="Consolas" panose="020B0609020204030204" pitchFamily="49" charset="0"/>
                <a:cs typeface="Consolas" panose="020B0609020204030204" pitchFamily="49" charset="0"/>
              </a:rPr>
              <a:t>="http://ergast.com/</a:t>
            </a:r>
            <a:r>
              <a:rPr lang="en-GB" sz="1900" dirty="0" err="1">
                <a:solidFill>
                  <a:srgbClr val="00B050"/>
                </a:solidFill>
                <a:latin typeface="Consolas" panose="020B0609020204030204" pitchFamily="49" charset="0"/>
                <a:cs typeface="Consolas" panose="020B0609020204030204" pitchFamily="49" charset="0"/>
              </a:rPr>
              <a:t>mrd</a:t>
            </a:r>
            <a:r>
              <a:rPr lang="en-GB" sz="1900" dirty="0">
                <a:solidFill>
                  <a:srgbClr val="00B050"/>
                </a:solidFill>
                <a:latin typeface="Consolas" panose="020B0609020204030204" pitchFamily="49" charset="0"/>
                <a:cs typeface="Consolas" panose="020B0609020204030204" pitchFamily="49" charset="0"/>
              </a:rPr>
              <a:t>/1.4" series="f1" </a:t>
            </a:r>
            <a:r>
              <a:rPr lang="en-GB" sz="1900" dirty="0" err="1">
                <a:solidFill>
                  <a:srgbClr val="00B050"/>
                </a:solidFill>
                <a:latin typeface="Consolas" panose="020B0609020204030204" pitchFamily="49" charset="0"/>
                <a:cs typeface="Consolas" panose="020B0609020204030204" pitchFamily="49" charset="0"/>
              </a:rPr>
              <a:t>url</a:t>
            </a:r>
            <a:r>
              <a:rPr lang="en-GB" sz="1900" dirty="0">
                <a:solidFill>
                  <a:srgbClr val="00B050"/>
                </a:solidFill>
                <a:latin typeface="Consolas" panose="020B0609020204030204" pitchFamily="49" charset="0"/>
                <a:cs typeface="Consolas" panose="020B0609020204030204" pitchFamily="49" charset="0"/>
              </a:rPr>
              <a:t>="http://ergast.com/</a:t>
            </a:r>
            <a:r>
              <a:rPr lang="en-GB" sz="1900" dirty="0" err="1">
                <a:solidFill>
                  <a:srgbClr val="00B050"/>
                </a:solidFill>
                <a:latin typeface="Consolas" panose="020B0609020204030204" pitchFamily="49" charset="0"/>
                <a:cs typeface="Consolas" panose="020B0609020204030204" pitchFamily="49" charset="0"/>
              </a:rPr>
              <a:t>api</a:t>
            </a:r>
            <a:r>
              <a:rPr lang="en-GB" sz="1900" dirty="0">
                <a:solidFill>
                  <a:srgbClr val="00B050"/>
                </a:solidFill>
                <a:latin typeface="Consolas" panose="020B0609020204030204" pitchFamily="49" charset="0"/>
                <a:cs typeface="Consolas" panose="020B0609020204030204" pitchFamily="49" charset="0"/>
              </a:rPr>
              <a:t>/f1/</a:t>
            </a:r>
            <a:r>
              <a:rPr lang="en-GB" sz="1900" dirty="0" err="1">
                <a:solidFill>
                  <a:srgbClr val="00B050"/>
                </a:solidFill>
                <a:latin typeface="Consolas" panose="020B0609020204030204" pitchFamily="49" charset="0"/>
                <a:cs typeface="Consolas" panose="020B0609020204030204" pitchFamily="49" charset="0"/>
              </a:rPr>
              <a:t>driverstandings</a:t>
            </a:r>
            <a:r>
              <a:rPr lang="en-GB" sz="1900" dirty="0">
                <a:solidFill>
                  <a:srgbClr val="00B050"/>
                </a:solidFill>
                <a:latin typeface="Consolas" panose="020B0609020204030204" pitchFamily="49" charset="0"/>
                <a:cs typeface="Consolas" panose="020B0609020204030204" pitchFamily="49" charset="0"/>
              </a:rPr>
              <a:t>/1" limit="30" offset="0" total="66"&gt;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   &lt;</a:t>
            </a:r>
            <a:r>
              <a:rPr lang="en-GB" sz="1900" dirty="0" err="1">
                <a:solidFill>
                  <a:srgbClr val="00B050"/>
                </a:solidFill>
                <a:latin typeface="Consolas" panose="020B0609020204030204" pitchFamily="49" charset="0"/>
                <a:cs typeface="Consolas" panose="020B0609020204030204" pitchFamily="49" charset="0"/>
              </a:rPr>
              <a:t>StandingsTable</a:t>
            </a:r>
            <a:r>
              <a:rPr lang="en-GB" sz="1900" dirty="0">
                <a:solidFill>
                  <a:srgbClr val="00B050"/>
                </a:solidFill>
                <a:latin typeface="Consolas" panose="020B0609020204030204" pitchFamily="49" charset="0"/>
                <a:cs typeface="Consolas" panose="020B0609020204030204" pitchFamily="49" charset="0"/>
              </a:rPr>
              <a:t> </a:t>
            </a:r>
            <a:r>
              <a:rPr lang="en-GB" sz="1900" dirty="0" err="1">
                <a:solidFill>
                  <a:srgbClr val="00B050"/>
                </a:solidFill>
                <a:latin typeface="Consolas" panose="020B0609020204030204" pitchFamily="49" charset="0"/>
                <a:cs typeface="Consolas" panose="020B0609020204030204" pitchFamily="49" charset="0"/>
              </a:rPr>
              <a:t>driverStandings</a:t>
            </a:r>
            <a:r>
              <a:rPr lang="en-GB" sz="1900" dirty="0">
                <a:solidFill>
                  <a:srgbClr val="00B050"/>
                </a:solidFill>
                <a:latin typeface="Consolas" panose="020B0609020204030204" pitchFamily="49" charset="0"/>
                <a:cs typeface="Consolas" panose="020B0609020204030204" pitchFamily="49" charset="0"/>
              </a:rPr>
              <a:t>="1"&gt;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      &lt;</a:t>
            </a:r>
            <a:r>
              <a:rPr lang="en-GB" sz="1900" dirty="0" err="1">
                <a:solidFill>
                  <a:srgbClr val="00B050"/>
                </a:solidFill>
                <a:latin typeface="Consolas" panose="020B0609020204030204" pitchFamily="49" charset="0"/>
                <a:cs typeface="Consolas" panose="020B0609020204030204" pitchFamily="49" charset="0"/>
              </a:rPr>
              <a:t>StandingsList</a:t>
            </a:r>
            <a:r>
              <a:rPr lang="en-GB" sz="1900" dirty="0">
                <a:solidFill>
                  <a:srgbClr val="00B050"/>
                </a:solidFill>
                <a:latin typeface="Consolas" panose="020B0609020204030204" pitchFamily="49" charset="0"/>
                <a:cs typeface="Consolas" panose="020B0609020204030204" pitchFamily="49" charset="0"/>
              </a:rPr>
              <a:t> season="1950" round="7"&gt;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         &lt;</a:t>
            </a:r>
            <a:r>
              <a:rPr lang="en-GB" sz="1900" dirty="0" err="1">
                <a:solidFill>
                  <a:srgbClr val="00B050"/>
                </a:solidFill>
                <a:latin typeface="Consolas" panose="020B0609020204030204" pitchFamily="49" charset="0"/>
                <a:cs typeface="Consolas" panose="020B0609020204030204" pitchFamily="49" charset="0"/>
              </a:rPr>
              <a:t>DriverStanding</a:t>
            </a:r>
            <a:r>
              <a:rPr lang="en-GB" sz="1900" dirty="0">
                <a:solidFill>
                  <a:srgbClr val="00B050"/>
                </a:solidFill>
                <a:latin typeface="Consolas" panose="020B0609020204030204" pitchFamily="49" charset="0"/>
                <a:cs typeface="Consolas" panose="020B0609020204030204" pitchFamily="49" charset="0"/>
              </a:rPr>
              <a:t> position="1" </a:t>
            </a:r>
            <a:r>
              <a:rPr lang="en-GB" sz="1900" dirty="0" err="1">
                <a:solidFill>
                  <a:srgbClr val="00B050"/>
                </a:solidFill>
                <a:latin typeface="Consolas" panose="020B0609020204030204" pitchFamily="49" charset="0"/>
                <a:cs typeface="Consolas" panose="020B0609020204030204" pitchFamily="49" charset="0"/>
              </a:rPr>
              <a:t>positionText</a:t>
            </a:r>
            <a:r>
              <a:rPr lang="en-GB" sz="1900" dirty="0">
                <a:solidFill>
                  <a:srgbClr val="00B050"/>
                </a:solidFill>
                <a:latin typeface="Consolas" panose="020B0609020204030204" pitchFamily="49" charset="0"/>
                <a:cs typeface="Consolas" panose="020B0609020204030204" pitchFamily="49" charset="0"/>
              </a:rPr>
              <a:t>="1" points="30" wins="3"&gt;</a:t>
            </a:r>
            <a:br>
              <a:rPr lang="en-GB" sz="1900" dirty="0">
                <a:solidFill>
                  <a:srgbClr val="00B050"/>
                </a:solidFill>
                <a:latin typeface="Consolas" panose="020B0609020204030204" pitchFamily="49" charset="0"/>
                <a:cs typeface="Consolas" panose="020B0609020204030204" pitchFamily="49" charset="0"/>
              </a:rPr>
            </a:br>
            <a:r>
              <a:rPr lang="en-GB" sz="1900" dirty="0">
                <a:solidFill>
                  <a:srgbClr val="00B050"/>
                </a:solidFill>
                <a:latin typeface="Consolas" panose="020B0609020204030204" pitchFamily="49" charset="0"/>
                <a:cs typeface="Consolas" panose="020B0609020204030204" pitchFamily="49" charset="0"/>
              </a:rPr>
              <a:t>         …</a:t>
            </a:r>
          </a:p>
          <a:p>
            <a:pPr marL="0" indent="0">
              <a:buNone/>
            </a:pPr>
            <a:r>
              <a:rPr lang="en-GB" sz="1900" dirty="0">
                <a:solidFill>
                  <a:srgbClr val="0070C0"/>
                </a:solidFill>
                <a:latin typeface="Consolas" panose="020B0609020204030204" pitchFamily="49" charset="0"/>
                <a:cs typeface="Consolas" panose="020B0609020204030204" pitchFamily="49" charset="0"/>
              </a:rPr>
              <a:t>						</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29760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Execution context</a:t>
            </a:r>
          </a:p>
        </p:txBody>
      </p:sp>
      <p:sp>
        <p:nvSpPr>
          <p:cNvPr id="3" name="Content Placeholder 2"/>
          <p:cNvSpPr>
            <a:spLocks noGrp="1"/>
          </p:cNvSpPr>
          <p:nvPr>
            <p:ph idx="1"/>
          </p:nvPr>
        </p:nvSpPr>
        <p:spPr/>
        <p:txBody>
          <a:bodyPr/>
          <a:lstStyle/>
          <a:p>
            <a:r>
              <a:rPr lang="en-GB" dirty="0"/>
              <a:t>Futures require an </a:t>
            </a:r>
            <a:r>
              <a:rPr lang="en-GB" u="sng" dirty="0"/>
              <a:t>execution context </a:t>
            </a:r>
            <a:r>
              <a:rPr lang="en-GB" dirty="0"/>
              <a:t>in order to run code asynchronously</a:t>
            </a:r>
          </a:p>
          <a:p>
            <a:r>
              <a:rPr lang="en-GB" dirty="0"/>
              <a:t>Manages the execution of computations on threads</a:t>
            </a:r>
          </a:p>
          <a:p>
            <a:r>
              <a:rPr lang="en-GB" dirty="0"/>
              <a:t>Generally want to use </a:t>
            </a:r>
            <a:r>
              <a:rPr lang="en-GB" i="1" dirty="0" err="1"/>
              <a:t>ExecutionContext.global</a:t>
            </a:r>
            <a:r>
              <a:rPr lang="en-GB" dirty="0"/>
              <a:t>, which makes use of a global thread pool </a:t>
            </a:r>
          </a:p>
          <a:p>
            <a:r>
              <a:rPr lang="en-GB" dirty="0"/>
              <a:t>This is a JVM pool of type </a:t>
            </a:r>
            <a:r>
              <a:rPr lang="en-GB" i="1" dirty="0" err="1"/>
              <a:t>ForkJoinPool</a:t>
            </a:r>
            <a:r>
              <a:rPr lang="en-GB" dirty="0"/>
              <a:t>, which by default sets the parallelism level (number of concurrent threads) to the number of available processors</a:t>
            </a:r>
          </a:p>
          <a:p>
            <a:r>
              <a:rPr lang="en-GB" dirty="0"/>
              <a:t>Configure this in your programs with an import:</a:t>
            </a:r>
          </a:p>
          <a:p>
            <a:pPr marL="0" indent="0">
              <a:buNone/>
            </a:pPr>
            <a:r>
              <a:rPr lang="en-GB" dirty="0">
                <a:solidFill>
                  <a:srgbClr val="C00000"/>
                </a:solidFill>
                <a:latin typeface="Consolas" panose="020B0609020204030204" pitchFamily="49" charset="0"/>
                <a:cs typeface="Consolas" panose="020B0609020204030204" pitchFamily="49" charset="0"/>
              </a:rPr>
              <a:t>import </a:t>
            </a:r>
            <a:r>
              <a:rPr lang="en-GB" dirty="0" err="1">
                <a:solidFill>
                  <a:srgbClr val="C00000"/>
                </a:solidFill>
                <a:latin typeface="Consolas" panose="020B0609020204030204" pitchFamily="49" charset="0"/>
                <a:cs typeface="Consolas" panose="020B0609020204030204" pitchFamily="49" charset="0"/>
              </a:rPr>
              <a:t>scala.concurrent.ExecutionContext.Implicits.global</a:t>
            </a:r>
            <a:endParaRPr lang="en-GB" dirty="0">
              <a:solidFill>
                <a:srgbClr val="C00000"/>
              </a:solidFill>
              <a:latin typeface="Consolas" panose="020B0609020204030204" pitchFamily="49" charset="0"/>
              <a:cs typeface="Consolas" panose="020B0609020204030204" pitchFamily="49" charset="0"/>
            </a:endParaRPr>
          </a:p>
          <a:p>
            <a:r>
              <a:rPr lang="en-GB" dirty="0"/>
              <a:t>This makes use of </a:t>
            </a:r>
            <a:r>
              <a:rPr lang="en-GB" u="sng" dirty="0"/>
              <a:t>implicit parameters </a:t>
            </a:r>
            <a:r>
              <a:rPr lang="en-GB" dirty="0"/>
              <a:t>in Scala - in this case it means that any function that needs to be told about an execution context will implicitly use </a:t>
            </a:r>
            <a:r>
              <a:rPr lang="en-GB" i="1" dirty="0" err="1"/>
              <a:t>ExecutionContext.global</a:t>
            </a:r>
            <a:r>
              <a:rPr lang="en-GB" i="1" dirty="0"/>
              <a:t> </a:t>
            </a:r>
            <a:r>
              <a:rPr lang="en-GB" dirty="0"/>
              <a:t>without you having to specify</a:t>
            </a:r>
          </a:p>
          <a:p>
            <a:r>
              <a:rPr lang="en-GB" dirty="0"/>
              <a:t>Concurrent code will not work without an execution context specified implicitly or explicitly</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358028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Composing futures</a:t>
            </a:r>
          </a:p>
        </p:txBody>
      </p:sp>
      <p:sp>
        <p:nvSpPr>
          <p:cNvPr id="3" name="Content Placeholder 2"/>
          <p:cNvSpPr>
            <a:spLocks noGrp="1"/>
          </p:cNvSpPr>
          <p:nvPr>
            <p:ph idx="1"/>
          </p:nvPr>
        </p:nvSpPr>
        <p:spPr/>
        <p:txBody>
          <a:bodyPr/>
          <a:lstStyle/>
          <a:p>
            <a:r>
              <a:rPr lang="en-GB" dirty="0"/>
              <a:t>Sometimes an operation depends on the results of multiple computations, each of which runs asynchronously</a:t>
            </a:r>
          </a:p>
          <a:p>
            <a:r>
              <a:rPr lang="en-GB" dirty="0"/>
              <a:t>Could be a chain of computations each of which depends on the result of the previous one and needs to wait for that result</a:t>
            </a:r>
          </a:p>
          <a:p>
            <a:r>
              <a:rPr lang="en-GB" dirty="0"/>
              <a:t>Could be a set of computations that work independently and the results are combined as soon as all are complete</a:t>
            </a:r>
          </a:p>
          <a:p>
            <a:r>
              <a:rPr lang="en-GB" dirty="0"/>
              <a:t>Composing functions is an important part of functional programming, and composing futures is a special case of this</a:t>
            </a:r>
          </a:p>
          <a:p>
            <a:r>
              <a:rPr lang="en-GB" dirty="0"/>
              <a:t>Use map/</a:t>
            </a:r>
            <a:r>
              <a:rPr lang="en-GB" dirty="0" err="1"/>
              <a:t>flatMap</a:t>
            </a:r>
            <a:r>
              <a:rPr lang="en-GB" dirty="0"/>
              <a:t>, or preferably </a:t>
            </a:r>
            <a:r>
              <a:rPr lang="en-GB" u="sng" dirty="0"/>
              <a:t>for comprehensions </a:t>
            </a:r>
            <a:r>
              <a:rPr lang="en-GB" dirty="0"/>
              <a:t>in Scala to make the code more straightforward</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16</a:t>
            </a:fld>
            <a:endParaRPr lang="en-US" dirty="0"/>
          </a:p>
        </p:txBody>
      </p:sp>
    </p:spTree>
    <p:extLst>
      <p:ext uri="{BB962C8B-B14F-4D97-AF65-F5344CB8AC3E}">
        <p14:creationId xmlns:p14="http://schemas.microsoft.com/office/powerpoint/2010/main" val="356116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Composing futures – example</a:t>
            </a:r>
          </a:p>
        </p:txBody>
      </p:sp>
      <p:sp>
        <p:nvSpPr>
          <p:cNvPr id="3" name="Content Placeholder 2"/>
          <p:cNvSpPr>
            <a:spLocks noGrp="1"/>
          </p:cNvSpPr>
          <p:nvPr>
            <p:ph idx="1"/>
          </p:nvPr>
        </p:nvSpPr>
        <p:spPr/>
        <p:txBody>
          <a:bodyPr/>
          <a:lstStyle/>
          <a:p>
            <a:r>
              <a:rPr lang="en-GB" dirty="0"/>
              <a:t>Extend previous XML download example</a:t>
            </a:r>
          </a:p>
          <a:p>
            <a:r>
              <a:rPr lang="en-GB" dirty="0"/>
              <a:t>Once download is complete, extract some information from it – do this in a </a:t>
            </a:r>
            <a:r>
              <a:rPr lang="en-GB" i="1" dirty="0"/>
              <a:t>Future</a:t>
            </a:r>
            <a:r>
              <a:rPr lang="en-GB" dirty="0"/>
              <a:t> too as it might take some time (if XML content was large enough)</a:t>
            </a:r>
          </a:p>
          <a:p>
            <a:pPr marL="0" indent="0">
              <a:buNone/>
            </a:pPr>
            <a:r>
              <a:rPr lang="en-GB" dirty="0">
                <a:solidFill>
                  <a:srgbClr val="C00000"/>
                </a:solidFill>
                <a:latin typeface="Consolas" panose="020B0609020204030204" pitchFamily="49" charset="0"/>
                <a:cs typeface="Consolas" panose="020B0609020204030204" pitchFamily="49" charset="0"/>
              </a:rPr>
              <a:t>// get XML from F1 web service as a string</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getXML</a:t>
            </a:r>
            <a:r>
              <a:rPr lang="en-GB" dirty="0">
                <a:solidFill>
                  <a:srgbClr val="C00000"/>
                </a:solidFill>
                <a:latin typeface="Consolas" panose="020B0609020204030204" pitchFamily="49" charset="0"/>
                <a:cs typeface="Consolas" panose="020B0609020204030204" pitchFamily="49" charset="0"/>
              </a:rPr>
              <a:t>(url:String) = Future[String]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scala.io.Source.fromURL</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url</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mkString</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convert string to XML and extract all driver names in a string</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getDrivers</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xmlString:String</a:t>
            </a:r>
            <a:r>
              <a:rPr lang="en-GB" dirty="0">
                <a:solidFill>
                  <a:srgbClr val="C00000"/>
                </a:solidFill>
                <a:latin typeface="Consolas" panose="020B0609020204030204" pitchFamily="49" charset="0"/>
                <a:cs typeface="Consolas" panose="020B0609020204030204" pitchFamily="49" charset="0"/>
              </a:rPr>
              <a:t>) = Future[String]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xml = </a:t>
            </a:r>
            <a:r>
              <a:rPr lang="en-GB" dirty="0" err="1">
                <a:solidFill>
                  <a:srgbClr val="C00000"/>
                </a:solidFill>
                <a:latin typeface="Consolas" panose="020B0609020204030204" pitchFamily="49" charset="0"/>
                <a:cs typeface="Consolas" panose="020B0609020204030204" pitchFamily="49" charset="0"/>
              </a:rPr>
              <a:t>XML.loadString</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xmlString</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xml \\"FamilyName" map(n =&gt; </a:t>
            </a:r>
            <a:r>
              <a:rPr lang="en-GB" dirty="0" err="1">
                <a:solidFill>
                  <a:srgbClr val="C00000"/>
                </a:solidFill>
                <a:latin typeface="Consolas" panose="020B0609020204030204" pitchFamily="49" charset="0"/>
                <a:cs typeface="Consolas" panose="020B0609020204030204" pitchFamily="49" charset="0"/>
              </a:rPr>
              <a:t>n.text</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mkString</a:t>
            </a:r>
            <a:r>
              <a:rPr lang="en-GB" dirty="0">
                <a:solidFill>
                  <a:srgbClr val="C00000"/>
                </a:solidFill>
                <a:latin typeface="Consolas" panose="020B0609020204030204" pitchFamily="49" charset="0"/>
                <a:cs typeface="Consolas" panose="020B0609020204030204" pitchFamily="49" charset="0"/>
              </a:rPr>
              <a:t> "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17</a:t>
            </a:fld>
            <a:endParaRPr lang="en-US" dirty="0"/>
          </a:p>
        </p:txBody>
      </p:sp>
      <p:sp>
        <p:nvSpPr>
          <p:cNvPr id="6" name="TextBox 5"/>
          <p:cNvSpPr txBox="1"/>
          <p:nvPr/>
        </p:nvSpPr>
        <p:spPr>
          <a:xfrm>
            <a:off x="4731370" y="5576890"/>
            <a:ext cx="659396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extract all &lt;</a:t>
            </a:r>
            <a:r>
              <a:rPr lang="en-US" dirty="0" err="1"/>
              <a:t>FamilyName</a:t>
            </a:r>
            <a:r>
              <a:rPr lang="en-US" dirty="0"/>
              <a:t>&gt; elements from XML, extracts the text from each one and puts them all together as a string</a:t>
            </a:r>
          </a:p>
        </p:txBody>
      </p:sp>
      <p:cxnSp>
        <p:nvCxnSpPr>
          <p:cNvPr id="8" name="Straight Arrow Connector 7"/>
          <p:cNvCxnSpPr>
            <a:stCxn id="6" idx="1"/>
          </p:cNvCxnSpPr>
          <p:nvPr/>
        </p:nvCxnSpPr>
        <p:spPr>
          <a:xfrm flipH="1" flipV="1">
            <a:off x="3999123" y="5299113"/>
            <a:ext cx="732247" cy="600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1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Composing futures </a:t>
            </a:r>
            <a:r>
              <a:rPr lang="en-GB" dirty="0" smtClean="0"/>
              <a:t>– example (cont.)</a:t>
            </a:r>
            <a:endParaRPr lang="en-GB" dirty="0"/>
          </a:p>
        </p:txBody>
      </p:sp>
      <p:sp>
        <p:nvSpPr>
          <p:cNvPr id="3" name="Content Placeholder 2"/>
          <p:cNvSpPr>
            <a:spLocks noGrp="1"/>
          </p:cNvSpPr>
          <p:nvPr>
            <p:ph idx="1"/>
          </p:nvPr>
        </p:nvSpPr>
        <p:spPr/>
        <p:txBody>
          <a:bodyPr>
            <a:normAutofit/>
          </a:bodyPr>
          <a:lstStyle/>
          <a:p>
            <a:r>
              <a:rPr lang="en-GB" dirty="0"/>
              <a:t>Now use for comprehension to compose these computations, one after the other:</a:t>
            </a:r>
          </a:p>
          <a:p>
            <a:pPr marL="0" indent="0">
              <a:buNone/>
            </a:pP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getDrivers:Future</a:t>
            </a:r>
            <a:r>
              <a:rPr lang="en-GB" dirty="0">
                <a:solidFill>
                  <a:srgbClr val="C00000"/>
                </a:solidFill>
                <a:latin typeface="Consolas" panose="020B0609020204030204" pitchFamily="49" charset="0"/>
                <a:cs typeface="Consolas" panose="020B0609020204030204" pitchFamily="49" charset="0"/>
              </a:rPr>
              <a:t>[String] = for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b="1" dirty="0">
                <a:solidFill>
                  <a:srgbClr val="C00000"/>
                </a:solidFill>
                <a:latin typeface="Consolas" panose="020B0609020204030204" pitchFamily="49" charset="0"/>
                <a:cs typeface="Consolas" panose="020B0609020204030204" pitchFamily="49" charset="0"/>
              </a:rPr>
              <a:t>xml</a:t>
            </a:r>
            <a:r>
              <a:rPr lang="en-GB" dirty="0">
                <a:solidFill>
                  <a:srgbClr val="C00000"/>
                </a:solidFill>
                <a:latin typeface="Consolas" panose="020B0609020204030204" pitchFamily="49" charset="0"/>
                <a:cs typeface="Consolas" panose="020B0609020204030204" pitchFamily="49" charset="0"/>
              </a:rPr>
              <a:t> &lt;- </a:t>
            </a:r>
            <a:r>
              <a:rPr lang="en-GB" dirty="0" err="1">
                <a:solidFill>
                  <a:srgbClr val="C00000"/>
                </a:solidFill>
                <a:latin typeface="Consolas" panose="020B0609020204030204" pitchFamily="49" charset="0"/>
                <a:cs typeface="Consolas" panose="020B0609020204030204" pitchFamily="49" charset="0"/>
              </a:rPr>
              <a:t>getXML</a:t>
            </a:r>
            <a:r>
              <a:rPr lang="en-GB" dirty="0">
                <a:solidFill>
                  <a:srgbClr val="C00000"/>
                </a:solidFill>
                <a:latin typeface="Consolas" panose="020B0609020204030204" pitchFamily="49" charset="0"/>
                <a:cs typeface="Consolas" panose="020B0609020204030204" pitchFamily="49" charset="0"/>
              </a:rPr>
              <a:t>("http://ergast.com/</a:t>
            </a:r>
            <a:r>
              <a:rPr lang="en-GB" dirty="0" err="1">
                <a:solidFill>
                  <a:srgbClr val="C00000"/>
                </a:solidFill>
                <a:latin typeface="Consolas" panose="020B0609020204030204" pitchFamily="49" charset="0"/>
                <a:cs typeface="Consolas" panose="020B0609020204030204" pitchFamily="49" charset="0"/>
              </a:rPr>
              <a:t>api</a:t>
            </a:r>
            <a:r>
              <a:rPr lang="en-GB" dirty="0">
                <a:solidFill>
                  <a:srgbClr val="C00000"/>
                </a:solidFill>
                <a:latin typeface="Consolas" panose="020B0609020204030204" pitchFamily="49" charset="0"/>
                <a:cs typeface="Consolas" panose="020B0609020204030204" pitchFamily="49" charset="0"/>
              </a:rPr>
              <a:t>/f1/driver</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Standings/1")</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b="1" dirty="0">
                <a:solidFill>
                  <a:srgbClr val="C00000"/>
                </a:solidFill>
                <a:latin typeface="Consolas" panose="020B0609020204030204" pitchFamily="49" charset="0"/>
                <a:cs typeface="Consolas" panose="020B0609020204030204" pitchFamily="49" charset="0"/>
              </a:rPr>
              <a:t>drivers</a:t>
            </a:r>
            <a:r>
              <a:rPr lang="en-GB" dirty="0">
                <a:solidFill>
                  <a:srgbClr val="C00000"/>
                </a:solidFill>
                <a:latin typeface="Consolas" panose="020B0609020204030204" pitchFamily="49" charset="0"/>
                <a:cs typeface="Consolas" panose="020B0609020204030204" pitchFamily="49" charset="0"/>
              </a:rPr>
              <a:t> &lt;- </a:t>
            </a:r>
            <a:r>
              <a:rPr lang="en-GB" dirty="0" err="1">
                <a:solidFill>
                  <a:srgbClr val="C00000"/>
                </a:solidFill>
                <a:latin typeface="Consolas" panose="020B0609020204030204" pitchFamily="49" charset="0"/>
                <a:cs typeface="Consolas" panose="020B0609020204030204" pitchFamily="49" charset="0"/>
              </a:rPr>
              <a:t>getDrivers</a:t>
            </a:r>
            <a:r>
              <a:rPr lang="en-GB" dirty="0">
                <a:solidFill>
                  <a:srgbClr val="C00000"/>
                </a:solidFill>
                <a:latin typeface="Consolas" panose="020B0609020204030204" pitchFamily="49" charset="0"/>
                <a:cs typeface="Consolas" panose="020B0609020204030204" pitchFamily="49" charset="0"/>
              </a:rPr>
              <a:t>(</a:t>
            </a:r>
            <a:r>
              <a:rPr lang="en-GB" b="1" dirty="0">
                <a:solidFill>
                  <a:srgbClr val="C00000"/>
                </a:solidFill>
                <a:latin typeface="Consolas" panose="020B0609020204030204" pitchFamily="49" charset="0"/>
                <a:cs typeface="Consolas" panose="020B0609020204030204" pitchFamily="49" charset="0"/>
              </a:rPr>
              <a:t>xml</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yield </a:t>
            </a:r>
            <a:r>
              <a:rPr lang="en-GB" b="1" dirty="0">
                <a:solidFill>
                  <a:srgbClr val="C00000"/>
                </a:solidFill>
                <a:latin typeface="Consolas" panose="020B0609020204030204" pitchFamily="49" charset="0"/>
                <a:cs typeface="Consolas" panose="020B0609020204030204" pitchFamily="49" charset="0"/>
              </a:rPr>
              <a:t>drivers</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forDrivers</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Await.result</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getDrivers</a:t>
            </a:r>
            <a:r>
              <a:rPr lang="en-GB" dirty="0">
                <a:solidFill>
                  <a:srgbClr val="C00000"/>
                </a:solidFill>
                <a:latin typeface="Consolas" panose="020B0609020204030204" pitchFamily="49" charset="0"/>
                <a:cs typeface="Consolas" panose="020B0609020204030204" pitchFamily="49" charset="0"/>
              </a:rPr>
              <a:t>, 5 second)</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forDrivers</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endParaRPr lang="en-GB" dirty="0">
              <a:solidFill>
                <a:srgbClr val="C00000"/>
              </a:solidFill>
              <a:latin typeface="Consolas" panose="020B0609020204030204" pitchFamily="49" charset="0"/>
              <a:cs typeface="Consolas" panose="020B0609020204030204" pitchFamily="49" charset="0"/>
            </a:endParaRPr>
          </a:p>
          <a:p>
            <a:r>
              <a:rPr lang="en-GB" dirty="0"/>
              <a:t>Output:</a:t>
            </a:r>
          </a:p>
          <a:p>
            <a:pPr marL="0" indent="0">
              <a:buNone/>
            </a:pPr>
            <a:r>
              <a:rPr lang="en-GB" dirty="0">
                <a:solidFill>
                  <a:srgbClr val="0070C0"/>
                </a:solidFill>
                <a:latin typeface="Consolas" panose="020B0609020204030204" pitchFamily="49" charset="0"/>
                <a:cs typeface="Consolas" panose="020B0609020204030204" pitchFamily="49" charset="0"/>
              </a:rPr>
              <a:t>starting download ...</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Farina </a:t>
            </a:r>
            <a:r>
              <a:rPr lang="en-GB" dirty="0" err="1">
                <a:solidFill>
                  <a:srgbClr val="0070C0"/>
                </a:solidFill>
                <a:latin typeface="Consolas" panose="020B0609020204030204" pitchFamily="49" charset="0"/>
                <a:cs typeface="Consolas" panose="020B0609020204030204" pitchFamily="49" charset="0"/>
              </a:rPr>
              <a:t>Fangio</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Ascari</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Ascari</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Fangio</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Fangio</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Fangio</a:t>
            </a:r>
            <a:r>
              <a:rPr lang="en-GB" dirty="0">
                <a:solidFill>
                  <a:srgbClr val="0070C0"/>
                </a:solidFill>
                <a:latin typeface="Consolas" panose="020B0609020204030204" pitchFamily="49" charset="0"/>
                <a:cs typeface="Consolas" panose="020B0609020204030204" pitchFamily="49" charset="0"/>
              </a:rPr>
              <a:t> </a:t>
            </a:r>
            <a:r>
              <a:rPr lang="en-GB" dirty="0" err="1">
                <a:solidFill>
                  <a:srgbClr val="0070C0"/>
                </a:solidFill>
                <a:latin typeface="Consolas" panose="020B0609020204030204" pitchFamily="49" charset="0"/>
                <a:cs typeface="Consolas" panose="020B0609020204030204" pitchFamily="49" charset="0"/>
              </a:rPr>
              <a:t>Fangio</a:t>
            </a:r>
            <a:r>
              <a:rPr lang="en-GB" dirty="0">
                <a:solidFill>
                  <a:srgbClr val="0070C0"/>
                </a:solidFill>
                <a:latin typeface="Consolas" panose="020B0609020204030204" pitchFamily="49" charset="0"/>
                <a:cs typeface="Consolas" panose="020B0609020204030204" pitchFamily="49" charset="0"/>
              </a:rPr>
              <a:t> Hawthorn …</a:t>
            </a:r>
            <a:endParaRPr lang="en-GB" dirty="0">
              <a:solidFill>
                <a:srgbClr val="C0000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18</a:t>
            </a:fld>
            <a:endParaRPr lang="en-US" dirty="0"/>
          </a:p>
        </p:txBody>
      </p:sp>
      <p:sp>
        <p:nvSpPr>
          <p:cNvPr id="6" name="TextBox 5"/>
          <p:cNvSpPr txBox="1"/>
          <p:nvPr/>
        </p:nvSpPr>
        <p:spPr>
          <a:xfrm>
            <a:off x="8388206" y="1882645"/>
            <a:ext cx="366424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the Futures are the generators for the for comprehension, output from first (xml) is mapped to the second, the output from the second is yielded as the final result. The for comprehension returns a Future, which will complete when all the computations are finished</a:t>
            </a:r>
          </a:p>
        </p:txBody>
      </p:sp>
      <p:sp>
        <p:nvSpPr>
          <p:cNvPr id="9" name="TextBox 8"/>
          <p:cNvSpPr txBox="1"/>
          <p:nvPr/>
        </p:nvSpPr>
        <p:spPr>
          <a:xfrm>
            <a:off x="4618514" y="4367238"/>
            <a:ext cx="6593969"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Future returned by for comprehension needs to be complete before we can use the result – could use a callback as in the previous examples, or Await the Future as shown here,  this blocks the main thread until the Future is complete</a:t>
            </a:r>
          </a:p>
        </p:txBody>
      </p:sp>
      <p:cxnSp>
        <p:nvCxnSpPr>
          <p:cNvPr id="11" name="Straight Arrow Connector 10"/>
          <p:cNvCxnSpPr/>
          <p:nvPr/>
        </p:nvCxnSpPr>
        <p:spPr>
          <a:xfrm flipH="1" flipV="1">
            <a:off x="4354110" y="3984878"/>
            <a:ext cx="264404" cy="41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5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Composing futures – another example</a:t>
            </a:r>
          </a:p>
        </p:txBody>
      </p:sp>
      <p:sp>
        <p:nvSpPr>
          <p:cNvPr id="3" name="Content Placeholder 2"/>
          <p:cNvSpPr>
            <a:spLocks noGrp="1"/>
          </p:cNvSpPr>
          <p:nvPr>
            <p:ph idx="1"/>
          </p:nvPr>
        </p:nvSpPr>
        <p:spPr>
          <a:xfrm>
            <a:off x="1097279" y="1591733"/>
            <a:ext cx="10448397" cy="4698898"/>
          </a:xfrm>
        </p:spPr>
        <p:txBody>
          <a:bodyPr>
            <a:normAutofit fontScale="92500" lnSpcReduction="20000"/>
          </a:bodyPr>
          <a:lstStyle/>
          <a:p>
            <a:r>
              <a:rPr lang="en-GB" sz="2200" dirty="0"/>
              <a:t>This example simulates a program that makes calls to a service to get quotes for USD and EUR currency exchange rates (download code to see full example)</a:t>
            </a:r>
          </a:p>
          <a:p>
            <a:r>
              <a:rPr lang="en-GB" sz="2200" dirty="0"/>
              <a:t>Each call is wrapped in a Future, and these are independent of each other and will run concurrently</a:t>
            </a:r>
          </a:p>
          <a:p>
            <a:r>
              <a:rPr lang="en-GB" sz="2200" dirty="0"/>
              <a:t>For comprehension composes them by calling a function that checks if it is profitable to buy USD based on the results, and buys if so, </a:t>
            </a:r>
            <a:r>
              <a:rPr lang="en-GB" sz="2200" u="sng" dirty="0"/>
              <a:t>both independent calls to get quotes must be complete </a:t>
            </a:r>
            <a:r>
              <a:rPr lang="en-GB" sz="2200" dirty="0"/>
              <a:t>before checking profitability</a:t>
            </a:r>
            <a:br>
              <a:rPr lang="en-GB" sz="2200" dirty="0"/>
            </a:br>
            <a:endParaRPr lang="en-GB" sz="2200" dirty="0"/>
          </a:p>
          <a:p>
            <a:pPr marL="475488" lvl="2" indent="0">
              <a:buNone/>
            </a:pPr>
            <a:r>
              <a:rPr lang="en-GB" sz="2200" dirty="0" err="1">
                <a:solidFill>
                  <a:srgbClr val="C00000"/>
                </a:solidFill>
                <a:latin typeface="Consolas" panose="020B0609020204030204" pitchFamily="49" charset="0"/>
                <a:cs typeface="Consolas" panose="020B0609020204030204" pitchFamily="49" charset="0"/>
              </a:rPr>
              <a:t>val</a:t>
            </a:r>
            <a:r>
              <a:rPr lang="en-GB" sz="2200" dirty="0">
                <a:solidFill>
                  <a:srgbClr val="C00000"/>
                </a:solidFill>
                <a:latin typeface="Consolas" panose="020B0609020204030204" pitchFamily="49" charset="0"/>
                <a:cs typeface="Consolas" panose="020B0609020204030204" pitchFamily="49" charset="0"/>
              </a:rPr>
              <a:t> </a:t>
            </a:r>
            <a:r>
              <a:rPr lang="en-GB" sz="2200" dirty="0" err="1">
                <a:solidFill>
                  <a:srgbClr val="C00000"/>
                </a:solidFill>
                <a:latin typeface="Consolas" panose="020B0609020204030204" pitchFamily="49" charset="0"/>
                <a:cs typeface="Consolas" panose="020B0609020204030204" pitchFamily="49" charset="0"/>
              </a:rPr>
              <a:t>usdQuote</a:t>
            </a:r>
            <a:r>
              <a:rPr lang="en-GB" sz="2200" dirty="0">
                <a:solidFill>
                  <a:srgbClr val="C00000"/>
                </a:solidFill>
                <a:latin typeface="Consolas" panose="020B0609020204030204" pitchFamily="49" charset="0"/>
                <a:cs typeface="Consolas" panose="020B0609020204030204" pitchFamily="49" charset="0"/>
              </a:rPr>
              <a:t> = Future {</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a:t>
            </a:r>
            <a:r>
              <a:rPr lang="en-GB" sz="2200" dirty="0" err="1">
                <a:solidFill>
                  <a:srgbClr val="C00000"/>
                </a:solidFill>
                <a:latin typeface="Consolas" panose="020B0609020204030204" pitchFamily="49" charset="0"/>
                <a:cs typeface="Consolas" panose="020B0609020204030204" pitchFamily="49" charset="0"/>
              </a:rPr>
              <a:t>getCurrentValue</a:t>
            </a:r>
            <a:r>
              <a:rPr lang="en-GB" sz="2200" dirty="0">
                <a:solidFill>
                  <a:srgbClr val="C00000"/>
                </a:solidFill>
                <a:latin typeface="Consolas" panose="020B0609020204030204" pitchFamily="49" charset="0"/>
                <a:cs typeface="Consolas" panose="020B0609020204030204" pitchFamily="49" charset="0"/>
              </a:rPr>
              <a:t>("USD")</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a:t>
            </a:r>
            <a:br>
              <a:rPr lang="en-GB" sz="2200" dirty="0">
                <a:solidFill>
                  <a:srgbClr val="C00000"/>
                </a:solidFill>
                <a:latin typeface="Consolas" panose="020B0609020204030204" pitchFamily="49" charset="0"/>
                <a:cs typeface="Consolas" panose="020B0609020204030204" pitchFamily="49" charset="0"/>
              </a:rPr>
            </a:br>
            <a:r>
              <a:rPr lang="en-GB" sz="2200" dirty="0" err="1">
                <a:solidFill>
                  <a:srgbClr val="C00000"/>
                </a:solidFill>
                <a:latin typeface="Consolas" panose="020B0609020204030204" pitchFamily="49" charset="0"/>
                <a:cs typeface="Consolas" panose="020B0609020204030204" pitchFamily="49" charset="0"/>
              </a:rPr>
              <a:t>val</a:t>
            </a:r>
            <a:r>
              <a:rPr lang="en-GB" sz="2200" dirty="0">
                <a:solidFill>
                  <a:srgbClr val="C00000"/>
                </a:solidFill>
                <a:latin typeface="Consolas" panose="020B0609020204030204" pitchFamily="49" charset="0"/>
                <a:cs typeface="Consolas" panose="020B0609020204030204" pitchFamily="49" charset="0"/>
              </a:rPr>
              <a:t> </a:t>
            </a:r>
            <a:r>
              <a:rPr lang="en-GB" sz="2200" dirty="0" err="1">
                <a:solidFill>
                  <a:srgbClr val="C00000"/>
                </a:solidFill>
                <a:latin typeface="Consolas" panose="020B0609020204030204" pitchFamily="49" charset="0"/>
                <a:cs typeface="Consolas" panose="020B0609020204030204" pitchFamily="49" charset="0"/>
              </a:rPr>
              <a:t>eurQuote</a:t>
            </a:r>
            <a:r>
              <a:rPr lang="en-GB" sz="2200" dirty="0">
                <a:solidFill>
                  <a:srgbClr val="C00000"/>
                </a:solidFill>
                <a:latin typeface="Consolas" panose="020B0609020204030204" pitchFamily="49" charset="0"/>
                <a:cs typeface="Consolas" panose="020B0609020204030204" pitchFamily="49" charset="0"/>
              </a:rPr>
              <a:t> = Future {</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a:t>
            </a:r>
            <a:r>
              <a:rPr lang="en-GB" sz="2200" dirty="0" err="1">
                <a:solidFill>
                  <a:srgbClr val="C00000"/>
                </a:solidFill>
                <a:latin typeface="Consolas" panose="020B0609020204030204" pitchFamily="49" charset="0"/>
                <a:cs typeface="Consolas" panose="020B0609020204030204" pitchFamily="49" charset="0"/>
              </a:rPr>
              <a:t>getCurrentValue</a:t>
            </a:r>
            <a:r>
              <a:rPr lang="en-GB" sz="2200" dirty="0">
                <a:solidFill>
                  <a:srgbClr val="C00000"/>
                </a:solidFill>
                <a:latin typeface="Consolas" panose="020B0609020204030204" pitchFamily="49" charset="0"/>
                <a:cs typeface="Consolas" panose="020B0609020204030204" pitchFamily="49" charset="0"/>
              </a:rPr>
              <a:t>("EUR")</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a:r>
            <a:br>
              <a:rPr lang="en-GB" sz="2200" dirty="0">
                <a:solidFill>
                  <a:srgbClr val="C00000"/>
                </a:solidFill>
                <a:latin typeface="Consolas" panose="020B0609020204030204" pitchFamily="49" charset="0"/>
                <a:cs typeface="Consolas" panose="020B0609020204030204" pitchFamily="49" charset="0"/>
              </a:rPr>
            </a:br>
            <a:r>
              <a:rPr lang="en-GB" sz="2200" dirty="0" err="1">
                <a:solidFill>
                  <a:srgbClr val="C00000"/>
                </a:solidFill>
                <a:latin typeface="Consolas" panose="020B0609020204030204" pitchFamily="49" charset="0"/>
                <a:cs typeface="Consolas" panose="020B0609020204030204" pitchFamily="49" charset="0"/>
              </a:rPr>
              <a:t>val</a:t>
            </a:r>
            <a:r>
              <a:rPr lang="en-GB" sz="2200" dirty="0">
                <a:solidFill>
                  <a:srgbClr val="C00000"/>
                </a:solidFill>
                <a:latin typeface="Consolas" panose="020B0609020204030204" pitchFamily="49" charset="0"/>
                <a:cs typeface="Consolas" panose="020B0609020204030204" pitchFamily="49" charset="0"/>
              </a:rPr>
              <a:t> </a:t>
            </a:r>
            <a:r>
              <a:rPr lang="en-GB" sz="2200" dirty="0" err="1">
                <a:solidFill>
                  <a:srgbClr val="C00000"/>
                </a:solidFill>
                <a:latin typeface="Consolas" panose="020B0609020204030204" pitchFamily="49" charset="0"/>
                <a:cs typeface="Consolas" panose="020B0609020204030204" pitchFamily="49" charset="0"/>
              </a:rPr>
              <a:t>purchaseUSD</a:t>
            </a:r>
            <a:r>
              <a:rPr lang="en-GB" sz="2200" dirty="0">
                <a:solidFill>
                  <a:srgbClr val="C00000"/>
                </a:solidFill>
                <a:latin typeface="Consolas" panose="020B0609020204030204" pitchFamily="49" charset="0"/>
                <a:cs typeface="Consolas" panose="020B0609020204030204" pitchFamily="49" charset="0"/>
              </a:rPr>
              <a:t> = for {</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a:t>
            </a:r>
            <a:r>
              <a:rPr lang="en-GB" sz="2200" b="1" dirty="0" err="1">
                <a:solidFill>
                  <a:srgbClr val="C00000"/>
                </a:solidFill>
                <a:latin typeface="Consolas" panose="020B0609020204030204" pitchFamily="49" charset="0"/>
                <a:cs typeface="Consolas" panose="020B0609020204030204" pitchFamily="49" charset="0"/>
              </a:rPr>
              <a:t>usd</a:t>
            </a:r>
            <a:r>
              <a:rPr lang="en-GB" sz="2200" dirty="0">
                <a:solidFill>
                  <a:srgbClr val="C00000"/>
                </a:solidFill>
                <a:latin typeface="Consolas" panose="020B0609020204030204" pitchFamily="49" charset="0"/>
                <a:cs typeface="Consolas" panose="020B0609020204030204" pitchFamily="49" charset="0"/>
              </a:rPr>
              <a:t> &lt;- </a:t>
            </a:r>
            <a:r>
              <a:rPr lang="en-GB" sz="2200" dirty="0" err="1">
                <a:solidFill>
                  <a:srgbClr val="C00000"/>
                </a:solidFill>
                <a:latin typeface="Consolas" panose="020B0609020204030204" pitchFamily="49" charset="0"/>
                <a:cs typeface="Consolas" panose="020B0609020204030204" pitchFamily="49" charset="0"/>
              </a:rPr>
              <a:t>usdQuote</a:t>
            </a:r>
            <a:r>
              <a:rPr lang="en-GB" sz="2200" dirty="0">
                <a:solidFill>
                  <a:srgbClr val="C00000"/>
                </a:solidFill>
                <a:latin typeface="Consolas" panose="020B0609020204030204" pitchFamily="49" charset="0"/>
                <a:cs typeface="Consolas" panose="020B0609020204030204" pitchFamily="49" charset="0"/>
              </a:rPr>
              <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a:t>
            </a:r>
            <a:r>
              <a:rPr lang="en-GB" sz="2200" b="1" dirty="0" err="1">
                <a:solidFill>
                  <a:srgbClr val="C00000"/>
                </a:solidFill>
                <a:latin typeface="Consolas" panose="020B0609020204030204" pitchFamily="49" charset="0"/>
                <a:cs typeface="Consolas" panose="020B0609020204030204" pitchFamily="49" charset="0"/>
              </a:rPr>
              <a:t>eur</a:t>
            </a:r>
            <a:r>
              <a:rPr lang="en-GB" sz="2200" dirty="0">
                <a:solidFill>
                  <a:srgbClr val="C00000"/>
                </a:solidFill>
                <a:latin typeface="Consolas" panose="020B0609020204030204" pitchFamily="49" charset="0"/>
                <a:cs typeface="Consolas" panose="020B0609020204030204" pitchFamily="49" charset="0"/>
              </a:rPr>
              <a:t> &lt;- </a:t>
            </a:r>
            <a:r>
              <a:rPr lang="en-GB" sz="2200" dirty="0" err="1">
                <a:solidFill>
                  <a:srgbClr val="C00000"/>
                </a:solidFill>
                <a:latin typeface="Consolas" panose="020B0609020204030204" pitchFamily="49" charset="0"/>
                <a:cs typeface="Consolas" panose="020B0609020204030204" pitchFamily="49" charset="0"/>
              </a:rPr>
              <a:t>eurQuote</a:t>
            </a:r>
            <a:r>
              <a:rPr lang="en-GB" sz="2200" dirty="0">
                <a:solidFill>
                  <a:srgbClr val="C00000"/>
                </a:solidFill>
                <a:latin typeface="Consolas" panose="020B0609020204030204" pitchFamily="49" charset="0"/>
                <a:cs typeface="Consolas" panose="020B0609020204030204" pitchFamily="49" charset="0"/>
              </a:rPr>
              <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if </a:t>
            </a:r>
            <a:r>
              <a:rPr lang="en-GB" sz="2200" dirty="0" err="1">
                <a:solidFill>
                  <a:srgbClr val="C00000"/>
                </a:solidFill>
                <a:latin typeface="Consolas" panose="020B0609020204030204" pitchFamily="49" charset="0"/>
                <a:cs typeface="Consolas" panose="020B0609020204030204" pitchFamily="49" charset="0"/>
              </a:rPr>
              <a:t>isProfitableUSD</a:t>
            </a:r>
            <a:r>
              <a:rPr lang="en-GB" sz="2200" dirty="0">
                <a:solidFill>
                  <a:srgbClr val="C00000"/>
                </a:solidFill>
                <a:latin typeface="Consolas" panose="020B0609020204030204" pitchFamily="49" charset="0"/>
                <a:cs typeface="Consolas" panose="020B0609020204030204" pitchFamily="49" charset="0"/>
              </a:rPr>
              <a:t>(</a:t>
            </a:r>
            <a:r>
              <a:rPr lang="en-GB" sz="2200" b="1" dirty="0" err="1">
                <a:solidFill>
                  <a:srgbClr val="C00000"/>
                </a:solidFill>
                <a:latin typeface="Consolas" panose="020B0609020204030204" pitchFamily="49" charset="0"/>
                <a:cs typeface="Consolas" panose="020B0609020204030204" pitchFamily="49" charset="0"/>
              </a:rPr>
              <a:t>usd</a:t>
            </a:r>
            <a:r>
              <a:rPr lang="en-GB" sz="2200" dirty="0">
                <a:solidFill>
                  <a:srgbClr val="C00000"/>
                </a:solidFill>
                <a:latin typeface="Consolas" panose="020B0609020204030204" pitchFamily="49" charset="0"/>
                <a:cs typeface="Consolas" panose="020B0609020204030204" pitchFamily="49" charset="0"/>
              </a:rPr>
              <a:t>, </a:t>
            </a:r>
            <a:r>
              <a:rPr lang="en-GB" sz="2200" b="1" dirty="0" err="1">
                <a:solidFill>
                  <a:srgbClr val="C00000"/>
                </a:solidFill>
                <a:latin typeface="Consolas" panose="020B0609020204030204" pitchFamily="49" charset="0"/>
                <a:cs typeface="Consolas" panose="020B0609020204030204" pitchFamily="49" charset="0"/>
              </a:rPr>
              <a:t>eur</a:t>
            </a:r>
            <a:r>
              <a:rPr lang="en-GB" sz="2200" dirty="0">
                <a:solidFill>
                  <a:srgbClr val="C00000"/>
                </a:solidFill>
                <a:latin typeface="Consolas" panose="020B0609020204030204" pitchFamily="49" charset="0"/>
                <a:cs typeface="Consolas" panose="020B0609020204030204" pitchFamily="49" charset="0"/>
              </a:rPr>
              <a:t>)</a:t>
            </a:r>
            <a:br>
              <a:rPr lang="en-GB" sz="2200" dirty="0">
                <a:solidFill>
                  <a:srgbClr val="C00000"/>
                </a:solidFill>
                <a:latin typeface="Consolas" panose="020B0609020204030204" pitchFamily="49" charset="0"/>
                <a:cs typeface="Consolas" panose="020B0609020204030204" pitchFamily="49" charset="0"/>
              </a:rPr>
            </a:br>
            <a:r>
              <a:rPr lang="en-GB" sz="2200" dirty="0">
                <a:solidFill>
                  <a:srgbClr val="C00000"/>
                </a:solidFill>
                <a:latin typeface="Consolas" panose="020B0609020204030204" pitchFamily="49" charset="0"/>
                <a:cs typeface="Consolas" panose="020B0609020204030204" pitchFamily="49" charset="0"/>
              </a:rPr>
              <a:t>} yield </a:t>
            </a:r>
            <a:r>
              <a:rPr lang="en-GB" sz="2200" dirty="0" err="1">
                <a:solidFill>
                  <a:srgbClr val="C00000"/>
                </a:solidFill>
                <a:latin typeface="Consolas" panose="020B0609020204030204" pitchFamily="49" charset="0"/>
                <a:cs typeface="Consolas" panose="020B0609020204030204" pitchFamily="49" charset="0"/>
              </a:rPr>
              <a:t>buyUSD</a:t>
            </a:r>
            <a:r>
              <a:rPr lang="en-GB" sz="2200" dirty="0">
                <a:solidFill>
                  <a:srgbClr val="C00000"/>
                </a:solidFill>
                <a:latin typeface="Consolas" panose="020B0609020204030204" pitchFamily="49" charset="0"/>
                <a:cs typeface="Consolas" panose="020B0609020204030204" pitchFamily="49" charset="0"/>
              </a:rPr>
              <a:t>(amount, </a:t>
            </a:r>
            <a:r>
              <a:rPr lang="en-GB" sz="2200" dirty="0" err="1">
                <a:solidFill>
                  <a:srgbClr val="C00000"/>
                </a:solidFill>
                <a:latin typeface="Consolas" panose="020B0609020204030204" pitchFamily="49" charset="0"/>
                <a:cs typeface="Consolas" panose="020B0609020204030204" pitchFamily="49" charset="0"/>
              </a:rPr>
              <a:t>usd</a:t>
            </a:r>
            <a:r>
              <a:rPr lang="en-GB" sz="2200" dirty="0">
                <a:solidFill>
                  <a:srgbClr val="C00000"/>
                </a:solidFill>
                <a:latin typeface="Consolas" panose="020B0609020204030204" pitchFamily="49" charset="0"/>
                <a:cs typeface="Consolas" panose="020B0609020204030204" pitchFamily="49" charset="0"/>
              </a:rPr>
              <a:t>)</a:t>
            </a:r>
          </a:p>
          <a:p>
            <a:pPr marL="0" indent="0">
              <a:buNone/>
            </a:pPr>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29794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Definitions</a:t>
            </a:r>
          </a:p>
        </p:txBody>
      </p:sp>
      <p:sp>
        <p:nvSpPr>
          <p:cNvPr id="3" name="Content Placeholder 2"/>
          <p:cNvSpPr>
            <a:spLocks noGrp="1"/>
          </p:cNvSpPr>
          <p:nvPr>
            <p:ph idx="1"/>
          </p:nvPr>
        </p:nvSpPr>
        <p:spPr/>
        <p:txBody>
          <a:bodyPr/>
          <a:lstStyle/>
          <a:p>
            <a:r>
              <a:rPr lang="en-GB" dirty="0"/>
              <a:t>These terms are closely related but have slightly different meanings</a:t>
            </a:r>
          </a:p>
          <a:p>
            <a:r>
              <a:rPr lang="en-GB" b="1" dirty="0"/>
              <a:t>Concurrent</a:t>
            </a:r>
          </a:p>
          <a:p>
            <a:pPr marL="0" indent="0">
              <a:buNone/>
            </a:pPr>
            <a:r>
              <a:rPr lang="en-GB" dirty="0"/>
              <a:t>  Multiple tasks which start, run, and complete in overlapping time periods, in no specific order</a:t>
            </a:r>
          </a:p>
          <a:p>
            <a:r>
              <a:rPr lang="en-GB" b="1" dirty="0"/>
              <a:t>Asynchronous</a:t>
            </a:r>
          </a:p>
          <a:p>
            <a:pPr marL="0" indent="0">
              <a:buNone/>
            </a:pPr>
            <a:r>
              <a:rPr lang="en-GB" dirty="0"/>
              <a:t>  A task that is started without waiting for it to complete, possibly getting the result of the task   </a:t>
            </a:r>
            <a:br>
              <a:rPr lang="en-GB" dirty="0"/>
            </a:br>
            <a:r>
              <a:rPr lang="en-GB" dirty="0"/>
              <a:t>  when it is complete</a:t>
            </a:r>
          </a:p>
          <a:p>
            <a:r>
              <a:rPr lang="en-GB" b="1" dirty="0"/>
              <a:t>Parallel</a:t>
            </a:r>
          </a:p>
          <a:p>
            <a:pPr marL="0" indent="0">
              <a:buNone/>
            </a:pPr>
            <a:r>
              <a:rPr lang="en-GB" dirty="0"/>
              <a:t>  Multiple tasks OR several part of a unique task literally run at the same time, e.g. on a multi-</a:t>
            </a:r>
            <a:br>
              <a:rPr lang="en-GB" dirty="0"/>
            </a:br>
            <a:r>
              <a:rPr lang="en-GB" dirty="0"/>
              <a:t>  core processor</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14234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Promises</a:t>
            </a:r>
          </a:p>
        </p:txBody>
      </p:sp>
      <p:sp>
        <p:nvSpPr>
          <p:cNvPr id="3" name="Content Placeholder 2"/>
          <p:cNvSpPr>
            <a:spLocks noGrp="1"/>
          </p:cNvSpPr>
          <p:nvPr>
            <p:ph idx="1"/>
          </p:nvPr>
        </p:nvSpPr>
        <p:spPr/>
        <p:txBody>
          <a:bodyPr/>
          <a:lstStyle/>
          <a:p>
            <a:r>
              <a:rPr lang="en-GB" dirty="0"/>
              <a:t>A Future allows you to continue with other work until the result of an asynchronous computation is available and use that result when it is ready</a:t>
            </a:r>
          </a:p>
          <a:p>
            <a:r>
              <a:rPr lang="en-GB" dirty="0"/>
              <a:t>A </a:t>
            </a:r>
            <a:r>
              <a:rPr lang="en-GB" u="sng" dirty="0"/>
              <a:t>Promise</a:t>
            </a:r>
            <a:r>
              <a:rPr lang="en-GB" dirty="0"/>
              <a:t> allows your code to decide when a computation is complete and </a:t>
            </a:r>
            <a:r>
              <a:rPr lang="en-GB" u="sng" dirty="0">
                <a:solidFill>
                  <a:schemeClr val="tx1"/>
                </a:solidFill>
              </a:rPr>
              <a:t>complete a Future </a:t>
            </a:r>
            <a:r>
              <a:rPr lang="en-GB" dirty="0">
                <a:solidFill>
                  <a:schemeClr val="tx1"/>
                </a:solidFill>
              </a:rPr>
              <a:t>that is pending that computation</a:t>
            </a:r>
          </a:p>
          <a:p>
            <a:r>
              <a:rPr lang="en-GB" dirty="0"/>
              <a:t> A Promise can be thought of as a writable, single-assignment container, which completes a future – each Promise has a Future property</a:t>
            </a:r>
          </a:p>
          <a:p>
            <a:r>
              <a:rPr lang="en-GB" dirty="0"/>
              <a:t>That is, a promise can be used to successfully complete a future with a value (hence “keeping” the promise) using the success method</a:t>
            </a:r>
          </a:p>
          <a:p>
            <a:r>
              <a:rPr lang="en-GB" dirty="0"/>
              <a:t> Conversely, a promise can also be used to complete a future with an exception (hence “failing to keep” the promise) using the failure method</a:t>
            </a:r>
          </a:p>
          <a:p>
            <a:r>
              <a:rPr lang="en-GB" dirty="0"/>
              <a:t>A promise can only be “kept” once – when the Promise successfully completes a Future then the value shouldn’t be changed </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129815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Promises – example of completing</a:t>
            </a:r>
          </a:p>
        </p:txBody>
      </p:sp>
      <p:sp>
        <p:nvSpPr>
          <p:cNvPr id="3" name="Content Placeholder 2"/>
          <p:cNvSpPr>
            <a:spLocks noGrp="1"/>
          </p:cNvSpPr>
          <p:nvPr>
            <p:ph idx="1"/>
          </p:nvPr>
        </p:nvSpPr>
        <p:spPr/>
        <p:txBody>
          <a:bodyPr>
            <a:noAutofit/>
          </a:bodyPr>
          <a:lstStyle/>
          <a:p>
            <a:pPr marL="0" indent="0">
              <a:buNone/>
            </a:pP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p = Promise[String]</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p.future.onSuccess</a:t>
            </a: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text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s"Promise</a:t>
            </a:r>
            <a:r>
              <a:rPr lang="en-GB" dirty="0">
                <a:solidFill>
                  <a:srgbClr val="C00000"/>
                </a:solidFill>
                <a:latin typeface="Consolas" panose="020B0609020204030204" pitchFamily="49" charset="0"/>
                <a:cs typeface="Consolas" panose="020B0609020204030204" pitchFamily="49" charset="0"/>
              </a:rPr>
              <a:t> p succeeded with '$text' " +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Thread.currentThread.getName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("about to complete Promise")</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p.success</a:t>
            </a:r>
            <a:r>
              <a:rPr lang="en-GB" dirty="0">
                <a:solidFill>
                  <a:srgbClr val="C00000"/>
                </a:solidFill>
                <a:latin typeface="Consolas" panose="020B0609020204030204" pitchFamily="49" charset="0"/>
                <a:cs typeface="Consolas" panose="020B0609020204030204" pitchFamily="49" charset="0"/>
              </a:rPr>
              <a:t>("kept“)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p.success</a:t>
            </a:r>
            <a:r>
              <a:rPr lang="en-GB" dirty="0">
                <a:solidFill>
                  <a:srgbClr val="C00000"/>
                </a:solidFill>
                <a:latin typeface="Consolas" panose="020B0609020204030204" pitchFamily="49" charset="0"/>
                <a:cs typeface="Consolas" panose="020B0609020204030204" pitchFamily="49" charset="0"/>
              </a:rPr>
              <a:t>("kept again“)</a:t>
            </a:r>
          </a:p>
          <a:p>
            <a:pPr marL="0" indent="0">
              <a:buNone/>
            </a:pP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t>Output:</a:t>
            </a:r>
          </a:p>
          <a:p>
            <a:pPr marL="0" indent="0">
              <a:buNone/>
            </a:pPr>
            <a:r>
              <a:rPr lang="en-GB" dirty="0">
                <a:solidFill>
                  <a:srgbClr val="0070C0"/>
                </a:solidFill>
                <a:latin typeface="Consolas" panose="020B0609020204030204" pitchFamily="49" charset="0"/>
                <a:cs typeface="Consolas" panose="020B0609020204030204" pitchFamily="49" charset="0"/>
              </a:rPr>
              <a:t>about to complete Promise</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00B050"/>
                </a:solidFill>
                <a:latin typeface="Consolas" panose="020B0609020204030204" pitchFamily="49" charset="0"/>
                <a:cs typeface="Consolas" panose="020B0609020204030204" pitchFamily="49" charset="0"/>
              </a:rPr>
              <a:t>Promise</a:t>
            </a:r>
            <a:r>
              <a:rPr lang="en-GB" dirty="0">
                <a:solidFill>
                  <a:srgbClr val="00B050"/>
                </a:solidFill>
                <a:latin typeface="Consolas" panose="020B0609020204030204" pitchFamily="49" charset="0"/>
                <a:cs typeface="Consolas" panose="020B0609020204030204" pitchFamily="49" charset="0"/>
              </a:rPr>
              <a:t> p succeeded with 'kept' ForkJoinPool-1-worker-5</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21</a:t>
            </a:fld>
            <a:endParaRPr lang="en-US" dirty="0"/>
          </a:p>
        </p:txBody>
      </p:sp>
      <p:sp>
        <p:nvSpPr>
          <p:cNvPr id="6" name="TextBox 5"/>
          <p:cNvSpPr txBox="1"/>
          <p:nvPr/>
        </p:nvSpPr>
        <p:spPr>
          <a:xfrm>
            <a:off x="4849869" y="1723189"/>
            <a:ext cx="659396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declare a Promise that will contain a String</a:t>
            </a:r>
          </a:p>
        </p:txBody>
      </p:sp>
      <p:sp>
        <p:nvSpPr>
          <p:cNvPr id="7" name="TextBox 6"/>
          <p:cNvSpPr txBox="1"/>
          <p:nvPr/>
        </p:nvSpPr>
        <p:spPr>
          <a:xfrm>
            <a:off x="7492495" y="2845175"/>
            <a:ext cx="425148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define the success callback (could use </a:t>
            </a:r>
            <a:r>
              <a:rPr lang="en-US" dirty="0" err="1"/>
              <a:t>onComplete</a:t>
            </a:r>
            <a:r>
              <a:rPr lang="en-US" dirty="0"/>
              <a:t>) for the Future associated with the Promise</a:t>
            </a:r>
          </a:p>
        </p:txBody>
      </p:sp>
      <p:sp>
        <p:nvSpPr>
          <p:cNvPr id="8" name="TextBox 7"/>
          <p:cNvSpPr txBox="1"/>
          <p:nvPr/>
        </p:nvSpPr>
        <p:spPr>
          <a:xfrm>
            <a:off x="6110863" y="4031074"/>
            <a:ext cx="533297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keep the Promise – now callback runs (on worker thread)</a:t>
            </a:r>
          </a:p>
        </p:txBody>
      </p:sp>
      <p:sp>
        <p:nvSpPr>
          <p:cNvPr id="9" name="TextBox 8"/>
          <p:cNvSpPr txBox="1"/>
          <p:nvPr/>
        </p:nvSpPr>
        <p:spPr>
          <a:xfrm>
            <a:off x="4567483" y="4848903"/>
            <a:ext cx="687635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if you try to keep the Promise again you get an exception (“Promise already kept”)</a:t>
            </a:r>
          </a:p>
        </p:txBody>
      </p:sp>
    </p:spTree>
    <p:extLst>
      <p:ext uri="{BB962C8B-B14F-4D97-AF65-F5344CB8AC3E}">
        <p14:creationId xmlns:p14="http://schemas.microsoft.com/office/powerpoint/2010/main" val="31007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Promises – example of failing</a:t>
            </a:r>
          </a:p>
        </p:txBody>
      </p:sp>
      <p:sp>
        <p:nvSpPr>
          <p:cNvPr id="3" name="Content Placeholder 2"/>
          <p:cNvSpPr>
            <a:spLocks noGrp="1"/>
          </p:cNvSpPr>
          <p:nvPr>
            <p:ph idx="1"/>
          </p:nvPr>
        </p:nvSpPr>
        <p:spPr/>
        <p:txBody>
          <a:bodyPr>
            <a:noAutofit/>
          </a:bodyPr>
          <a:lstStyle/>
          <a:p>
            <a:pPr marL="0" indent="0">
              <a:buNone/>
            </a:pP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q = Promise[String]</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q.failure</a:t>
            </a:r>
            <a:r>
              <a:rPr lang="en-GB" dirty="0">
                <a:solidFill>
                  <a:srgbClr val="C00000"/>
                </a:solidFill>
                <a:latin typeface="Consolas" panose="020B0609020204030204" pitchFamily="49" charset="0"/>
                <a:cs typeface="Consolas" panose="020B0609020204030204" pitchFamily="49" charset="0"/>
              </a:rPr>
              <a:t>(new Exception("not kept"))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q.future.onFailure</a:t>
            </a: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t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s"Promise</a:t>
            </a:r>
            <a:r>
              <a:rPr lang="en-GB" dirty="0">
                <a:solidFill>
                  <a:srgbClr val="C00000"/>
                </a:solidFill>
                <a:latin typeface="Consolas" panose="020B0609020204030204" pitchFamily="49" charset="0"/>
                <a:cs typeface="Consolas" panose="020B0609020204030204" pitchFamily="49" charset="0"/>
              </a:rPr>
              <a:t> q failed with $t")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a:p>
            <a:pPr marL="0" indent="0">
              <a:buNone/>
            </a:pP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t>Output:</a:t>
            </a:r>
          </a:p>
          <a:p>
            <a:pPr marL="0" indent="0">
              <a:buNone/>
            </a:pPr>
            <a:r>
              <a:rPr lang="en-GB" dirty="0">
                <a:solidFill>
                  <a:srgbClr val="0070C0"/>
                </a:solidFill>
                <a:latin typeface="Consolas" panose="020B0609020204030204" pitchFamily="49" charset="0"/>
                <a:cs typeface="Consolas" panose="020B0609020204030204" pitchFamily="49" charset="0"/>
              </a:rPr>
              <a:t>Promise q failed with </a:t>
            </a:r>
            <a:r>
              <a:rPr lang="en-GB" dirty="0" err="1">
                <a:solidFill>
                  <a:srgbClr val="0070C0"/>
                </a:solidFill>
                <a:latin typeface="Consolas" panose="020B0609020204030204" pitchFamily="49" charset="0"/>
                <a:cs typeface="Consolas" panose="020B0609020204030204" pitchFamily="49" charset="0"/>
              </a:rPr>
              <a:t>java.lang.Exception</a:t>
            </a:r>
            <a:r>
              <a:rPr lang="en-GB" dirty="0">
                <a:solidFill>
                  <a:srgbClr val="0070C0"/>
                </a:solidFill>
                <a:latin typeface="Consolas" panose="020B0609020204030204" pitchFamily="49" charset="0"/>
                <a:cs typeface="Consolas" panose="020B0609020204030204" pitchFamily="49" charset="0"/>
              </a:rPr>
              <a:t>: not kept</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endParaRPr lang="en-GB" dirty="0">
              <a:solidFill>
                <a:srgbClr val="C0000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400557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Producing and consuming</a:t>
            </a:r>
          </a:p>
        </p:txBody>
      </p:sp>
      <p:sp>
        <p:nvSpPr>
          <p:cNvPr id="3" name="Content Placeholder 2"/>
          <p:cNvSpPr>
            <a:spLocks noGrp="1"/>
          </p:cNvSpPr>
          <p:nvPr>
            <p:ph idx="1"/>
          </p:nvPr>
        </p:nvSpPr>
        <p:spPr/>
        <p:txBody>
          <a:bodyPr/>
          <a:lstStyle/>
          <a:p>
            <a:r>
              <a:rPr lang="en-GB" dirty="0"/>
              <a:t>Futures are useful when your code consumes values from computations which may take some time, e.g. because they use I/O</a:t>
            </a:r>
          </a:p>
          <a:p>
            <a:r>
              <a:rPr lang="en-GB" dirty="0"/>
              <a:t>Promises and Futures together are useful when your code has components that produce values and components that consume those values</a:t>
            </a:r>
          </a:p>
          <a:p>
            <a:r>
              <a:rPr lang="en-GB" dirty="0"/>
              <a:t>Download code for </a:t>
            </a:r>
            <a:r>
              <a:rPr lang="en-GB" dirty="0" err="1"/>
              <a:t>ProducerConsumer</a:t>
            </a:r>
            <a:r>
              <a:rPr lang="en-GB" dirty="0"/>
              <a:t> demo for an example</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76879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and Promises in other languages</a:t>
            </a:r>
          </a:p>
        </p:txBody>
      </p:sp>
      <p:sp>
        <p:nvSpPr>
          <p:cNvPr id="3" name="Content Placeholder 2"/>
          <p:cNvSpPr>
            <a:spLocks noGrp="1"/>
          </p:cNvSpPr>
          <p:nvPr>
            <p:ph idx="1"/>
          </p:nvPr>
        </p:nvSpPr>
        <p:spPr/>
        <p:txBody>
          <a:bodyPr/>
          <a:lstStyle/>
          <a:p>
            <a:r>
              <a:rPr lang="en-GB" dirty="0"/>
              <a:t>Many modern languages support these concepts</a:t>
            </a:r>
          </a:p>
          <a:p>
            <a:r>
              <a:rPr lang="en-GB" dirty="0"/>
              <a:t>Terminology may differ from Scala, “Future” and “Promise” can refer to equivalent concepts in different languages</a:t>
            </a:r>
          </a:p>
          <a:p>
            <a:r>
              <a:rPr lang="en-GB" dirty="0"/>
              <a:t>C# has similar concept to Future[T] called Task&lt;T&gt; and a way of marking code that will be executed asynchronously</a:t>
            </a:r>
          </a:p>
          <a:p>
            <a:r>
              <a:rPr lang="en-GB" dirty="0"/>
              <a:t>Although names and usage vary, the underlying concepts are similar and reflect a modern approach to concurrent programming</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84862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 model</a:t>
            </a:r>
          </a:p>
        </p:txBody>
      </p:sp>
      <p:sp>
        <p:nvSpPr>
          <p:cNvPr id="3" name="Content Placeholder 2"/>
          <p:cNvSpPr>
            <a:spLocks noGrp="1"/>
          </p:cNvSpPr>
          <p:nvPr>
            <p:ph idx="1"/>
          </p:nvPr>
        </p:nvSpPr>
        <p:spPr/>
        <p:txBody>
          <a:bodyPr/>
          <a:lstStyle/>
          <a:p>
            <a:r>
              <a:rPr lang="en-GB" dirty="0"/>
              <a:t>The Actor module is another approach to concurrent computation</a:t>
            </a:r>
          </a:p>
          <a:p>
            <a:r>
              <a:rPr lang="en-GB" dirty="0"/>
              <a:t>First proposed in a paper by Carl Hewitt in 1973, and implemented in </a:t>
            </a:r>
            <a:r>
              <a:rPr lang="en-GB" dirty="0" err="1"/>
              <a:t>Erlang</a:t>
            </a:r>
            <a:r>
              <a:rPr lang="en-GB" dirty="0"/>
              <a:t>, a functional programming language originally developed in the 1980’s by Ericsson for </a:t>
            </a:r>
            <a:r>
              <a:rPr lang="en-GB" dirty="0" err="1"/>
              <a:t>telecomms</a:t>
            </a:r>
            <a:r>
              <a:rPr lang="en-GB" dirty="0"/>
              <a:t> applications</a:t>
            </a:r>
          </a:p>
          <a:p>
            <a:r>
              <a:rPr lang="en-GB" dirty="0"/>
              <a:t>Support for actors built into early versions of Scala</a:t>
            </a:r>
          </a:p>
          <a:p>
            <a:r>
              <a:rPr lang="en-GB" dirty="0"/>
              <a:t>Now superseded by the </a:t>
            </a:r>
            <a:r>
              <a:rPr lang="en-GB" dirty="0" err="1"/>
              <a:t>Akka</a:t>
            </a:r>
            <a:r>
              <a:rPr lang="en-GB" dirty="0"/>
              <a:t> library which also can be used with Java, and with C#/F# (Akka.NET)</a:t>
            </a:r>
          </a:p>
          <a:p>
            <a:r>
              <a:rPr lang="en-GB" dirty="0"/>
              <a:t>The Actor model of programming allows programs to be decomposed into self-contained, autonomous, interactive, asynchronously operating components</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21076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 </a:t>
            </a:r>
            <a:r>
              <a:rPr lang="en-GB" dirty="0"/>
              <a:t>model (cont.)</a:t>
            </a:r>
            <a:endParaRPr lang="en-GB" dirty="0"/>
          </a:p>
        </p:txBody>
      </p:sp>
      <p:sp>
        <p:nvSpPr>
          <p:cNvPr id="3" name="Content Placeholder 2"/>
          <p:cNvSpPr>
            <a:spLocks noGrp="1"/>
          </p:cNvSpPr>
          <p:nvPr>
            <p:ph idx="1"/>
          </p:nvPr>
        </p:nvSpPr>
        <p:spPr>
          <a:xfrm>
            <a:off x="1097280" y="1591733"/>
            <a:ext cx="5237419" cy="4524861"/>
          </a:xfrm>
        </p:spPr>
        <p:txBody>
          <a:bodyPr/>
          <a:lstStyle/>
          <a:p>
            <a:r>
              <a:rPr lang="en-GB" dirty="0"/>
              <a:t>Actors are autonomous objects, each of </a:t>
            </a:r>
            <a:r>
              <a:rPr lang="en-GB"/>
              <a:t>which operates </a:t>
            </a:r>
            <a:r>
              <a:rPr lang="en-GB" dirty="0"/>
              <a:t>concurrently and asynchronously,</a:t>
            </a:r>
          </a:p>
          <a:p>
            <a:r>
              <a:rPr lang="en-GB" dirty="0"/>
              <a:t>An actor has a name that is globally unique and a behaviour which determines its actions</a:t>
            </a:r>
          </a:p>
          <a:p>
            <a:r>
              <a:rPr lang="en-GB" dirty="0"/>
              <a:t>An Actor can receive and send messages to other actors, create new actors, and update its own local state</a:t>
            </a:r>
          </a:p>
          <a:p>
            <a:r>
              <a:rPr lang="en-GB" dirty="0"/>
              <a:t>Each actor has a mailbox which stores incoming messages</a:t>
            </a:r>
          </a:p>
          <a:p>
            <a:r>
              <a:rPr lang="en-GB" dirty="0"/>
              <a:t>An actor system consists of a collection of actors, some of whom may send messages to, or receive messages from, actors outside the system</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120" y="1850216"/>
            <a:ext cx="4868307" cy="348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55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Actors and objects</a:t>
            </a:r>
          </a:p>
        </p:txBody>
      </p:sp>
      <p:sp>
        <p:nvSpPr>
          <p:cNvPr id="3" name="Content Placeholder 2"/>
          <p:cNvSpPr>
            <a:spLocks noGrp="1"/>
          </p:cNvSpPr>
          <p:nvPr>
            <p:ph idx="1"/>
          </p:nvPr>
        </p:nvSpPr>
        <p:spPr/>
        <p:txBody>
          <a:bodyPr/>
          <a:lstStyle/>
          <a:p>
            <a:r>
              <a:rPr lang="en-GB" dirty="0"/>
              <a:t>Actors have local state and behaviour, and can send messages to other actors</a:t>
            </a:r>
          </a:p>
          <a:p>
            <a:r>
              <a:rPr lang="en-GB" dirty="0"/>
              <a:t>This sounds similar to objects in object-oriented programming</a:t>
            </a:r>
          </a:p>
          <a:p>
            <a:r>
              <a:rPr lang="en-GB" dirty="0"/>
              <a:t>There are a number of differences:</a:t>
            </a:r>
          </a:p>
          <a:p>
            <a:pPr lvl="1"/>
            <a:r>
              <a:rPr lang="en-GB" dirty="0"/>
              <a:t>Actors are designed to operate concurrently, usually each on a single thread</a:t>
            </a:r>
          </a:p>
          <a:p>
            <a:pPr lvl="1"/>
            <a:r>
              <a:rPr lang="en-GB" dirty="0"/>
              <a:t>Actors are intended to have no shared state – the only communication between actors is through messages, which themselves should be immutable</a:t>
            </a:r>
          </a:p>
          <a:p>
            <a:pPr lvl="1"/>
            <a:r>
              <a:rPr lang="en-GB" dirty="0"/>
              <a:t>Messages are asynchronous, unlike method calls on objects</a:t>
            </a:r>
          </a:p>
          <a:p>
            <a:pPr lvl="1"/>
            <a:r>
              <a:rPr lang="en-GB" dirty="0"/>
              <a:t>Actors queue incoming messages in a mailbox, and process them sequentially in the order they arrive</a:t>
            </a:r>
          </a:p>
          <a:p>
            <a:pPr lvl="1"/>
            <a:r>
              <a:rPr lang="en-GB" dirty="0"/>
              <a:t>Actors may be distributed across multiple systems</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27</a:t>
            </a:fld>
            <a:endParaRPr lang="en-US" dirty="0"/>
          </a:p>
        </p:txBody>
      </p:sp>
    </p:spTree>
    <p:extLst>
      <p:ext uri="{BB962C8B-B14F-4D97-AF65-F5344CB8AC3E}">
        <p14:creationId xmlns:p14="http://schemas.microsoft.com/office/powerpoint/2010/main" val="66202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Simple </a:t>
            </a:r>
            <a:r>
              <a:rPr lang="en-GB" dirty="0" err="1"/>
              <a:t>Akka</a:t>
            </a:r>
            <a:r>
              <a:rPr lang="en-GB" dirty="0"/>
              <a:t> example</a:t>
            </a:r>
          </a:p>
        </p:txBody>
      </p:sp>
      <p:sp>
        <p:nvSpPr>
          <p:cNvPr id="3" name="Content Placeholder 2"/>
          <p:cNvSpPr>
            <a:spLocks noGrp="1"/>
          </p:cNvSpPr>
          <p:nvPr>
            <p:ph idx="1"/>
          </p:nvPr>
        </p:nvSpPr>
        <p:spPr/>
        <p:txBody>
          <a:bodyPr/>
          <a:lstStyle/>
          <a:p>
            <a:r>
              <a:rPr lang="en-GB" dirty="0"/>
              <a:t>The following code defines a very simple actor as a class which extends the Actor class</a:t>
            </a:r>
          </a:p>
          <a:p>
            <a:r>
              <a:rPr lang="en-GB" dirty="0"/>
              <a:t>This actor can only receive and process messages, it doesn’t send any messages or have any local state</a:t>
            </a:r>
          </a:p>
          <a:p>
            <a:r>
              <a:rPr lang="en-GB" dirty="0"/>
              <a:t>If it gets a message “hello” it prints “hello back at you”, if it receives any other message it is confused, and prints “huh?”</a:t>
            </a:r>
          </a:p>
          <a:p>
            <a:pPr marL="0" indent="0">
              <a:buNone/>
            </a:pPr>
            <a:r>
              <a:rPr lang="en-GB" dirty="0">
                <a:solidFill>
                  <a:srgbClr val="C00000"/>
                </a:solidFill>
                <a:latin typeface="Consolas" panose="020B0609020204030204" pitchFamily="49" charset="0"/>
                <a:cs typeface="Consolas" panose="020B0609020204030204" pitchFamily="49" charset="0"/>
              </a:rPr>
              <a:t>class </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 extends Actor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receive =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"hello"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("hello back at you")</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_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("huh?")</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92615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and using an Actor</a:t>
            </a:r>
          </a:p>
        </p:txBody>
      </p:sp>
      <p:sp>
        <p:nvSpPr>
          <p:cNvPr id="3" name="Content Placeholder 2"/>
          <p:cNvSpPr>
            <a:spLocks noGrp="1"/>
          </p:cNvSpPr>
          <p:nvPr>
            <p:ph idx="1"/>
          </p:nvPr>
        </p:nvSpPr>
        <p:spPr/>
        <p:txBody>
          <a:bodyPr>
            <a:normAutofit/>
          </a:bodyPr>
          <a:lstStyle/>
          <a:p>
            <a:r>
              <a:rPr lang="en-GB" dirty="0"/>
              <a:t>First need to create an </a:t>
            </a:r>
            <a:r>
              <a:rPr lang="en-GB" dirty="0" err="1"/>
              <a:t>ActorSystem</a:t>
            </a:r>
            <a:endParaRPr lang="en-GB" dirty="0"/>
          </a:p>
          <a:p>
            <a:r>
              <a:rPr lang="en-GB" dirty="0" err="1"/>
              <a:t>ActorSystem</a:t>
            </a:r>
            <a:r>
              <a:rPr lang="en-GB" dirty="0"/>
              <a:t> can then create an instance of </a:t>
            </a:r>
            <a:r>
              <a:rPr lang="en-GB" dirty="0" err="1"/>
              <a:t>HelloActor</a:t>
            </a:r>
            <a:r>
              <a:rPr lang="en-GB" dirty="0"/>
              <a:t> (uses an instance of Props, which is an actor configuration class) which is given a name</a:t>
            </a:r>
          </a:p>
          <a:p>
            <a:r>
              <a:rPr lang="en-GB" dirty="0"/>
              <a:t>Program can send a message to the actor using its name using ! or ? Operator  (! In this case)</a:t>
            </a:r>
          </a:p>
          <a:p>
            <a:pPr lvl="1" fontAlgn="base"/>
            <a:r>
              <a:rPr lang="en-GB" dirty="0"/>
              <a:t>! (“tell”) – sends the message and returns immediately</a:t>
            </a:r>
          </a:p>
          <a:p>
            <a:pPr lvl="1" fontAlgn="base"/>
            <a:r>
              <a:rPr lang="en-GB" dirty="0"/>
              <a:t>? (“ask”) – sends the message and returns a Future representing a possible reply</a:t>
            </a:r>
          </a:p>
          <a:p>
            <a:pPr marL="0" indent="0">
              <a:buNone/>
            </a:pPr>
            <a:r>
              <a:rPr lang="en-GB" dirty="0">
                <a:solidFill>
                  <a:srgbClr val="C00000"/>
                </a:solidFill>
                <a:latin typeface="Consolas" panose="020B0609020204030204" pitchFamily="49" charset="0"/>
                <a:cs typeface="Consolas" panose="020B0609020204030204" pitchFamily="49" charset="0"/>
              </a:rPr>
              <a:t>object Main extends App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system = </a:t>
            </a:r>
            <a:r>
              <a:rPr lang="en-GB" dirty="0" err="1">
                <a:solidFill>
                  <a:srgbClr val="C00000"/>
                </a:solidFill>
                <a:latin typeface="Consolas" panose="020B0609020204030204" pitchFamily="49" charset="0"/>
                <a:cs typeface="Consolas" panose="020B0609020204030204" pitchFamily="49" charset="0"/>
              </a:rPr>
              <a:t>ActorSystem</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HelloSystem</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system.actorOf</a:t>
            </a:r>
            <a:r>
              <a:rPr lang="en-GB" dirty="0">
                <a:solidFill>
                  <a:srgbClr val="C00000"/>
                </a:solidFill>
                <a:latin typeface="Consolas" panose="020B0609020204030204" pitchFamily="49" charset="0"/>
                <a:cs typeface="Consolas" panose="020B0609020204030204" pitchFamily="49" charset="0"/>
              </a:rPr>
              <a:t>(Props[</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name = "</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 ! "hello"</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helloActor</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buenos</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dias</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29</a:t>
            </a:fld>
            <a:endParaRPr lang="en-US" dirty="0"/>
          </a:p>
        </p:txBody>
      </p:sp>
      <p:sp>
        <p:nvSpPr>
          <p:cNvPr id="6" name="TextBox 5"/>
          <p:cNvSpPr txBox="1"/>
          <p:nvPr/>
        </p:nvSpPr>
        <p:spPr>
          <a:xfrm>
            <a:off x="8824511" y="4051227"/>
            <a:ext cx="2582758" cy="1261884"/>
          </a:xfrm>
          <a:prstGeom prst="rect">
            <a:avLst/>
          </a:prstGeom>
          <a:noFill/>
        </p:spPr>
        <p:txBody>
          <a:bodyPr wrap="none" rtlCol="0">
            <a:spAutoFit/>
          </a:bodyPr>
          <a:lstStyle/>
          <a:p>
            <a:r>
              <a:rPr lang="en-GB" dirty="0"/>
              <a:t>Output:</a:t>
            </a:r>
          </a:p>
          <a:p>
            <a:r>
              <a:rPr lang="en-GB" sz="2000" dirty="0">
                <a:solidFill>
                  <a:srgbClr val="0070C0"/>
                </a:solidFill>
                <a:latin typeface="Consolas" panose="020B0609020204030204" pitchFamily="49" charset="0"/>
                <a:cs typeface="Consolas" panose="020B0609020204030204" pitchFamily="49" charset="0"/>
              </a:rPr>
              <a:t>hello back at you</a:t>
            </a:r>
          </a:p>
          <a:p>
            <a:r>
              <a:rPr lang="en-GB" sz="2000" dirty="0">
                <a:solidFill>
                  <a:srgbClr val="0070C0"/>
                </a:solidFill>
                <a:latin typeface="Consolas" panose="020B0609020204030204" pitchFamily="49" charset="0"/>
                <a:cs typeface="Consolas" panose="020B0609020204030204" pitchFamily="49" charset="0"/>
              </a:rPr>
              <a:t>huh?</a:t>
            </a:r>
          </a:p>
          <a:p>
            <a:endParaRPr lang="en-GB" dirty="0"/>
          </a:p>
        </p:txBody>
      </p:sp>
    </p:spTree>
    <p:extLst>
      <p:ext uri="{BB962C8B-B14F-4D97-AF65-F5344CB8AC3E}">
        <p14:creationId xmlns:p14="http://schemas.microsoft.com/office/powerpoint/2010/main" val="30641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1000"/>
                                        <p:tgtEl>
                                          <p:spTgt spid="6">
                                            <p:txEl>
                                              <p:pRg st="0" end="0"/>
                                            </p:txEl>
                                          </p:spTgt>
                                        </p:tgtEl>
                                      </p:cBhvr>
                                    </p:animEffect>
                                    <p:anim calcmode="lin" valueType="num">
                                      <p:cBhvr>
                                        <p:cTn id="3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fade">
                                      <p:cBhvr>
                                        <p:cTn id="48" dur="1000"/>
                                        <p:tgtEl>
                                          <p:spTgt spid="6">
                                            <p:txEl>
                                              <p:pRg st="2" end="2"/>
                                            </p:txEl>
                                          </p:spTgt>
                                        </p:tgtEl>
                                      </p:cBhvr>
                                    </p:animEffect>
                                    <p:anim calcmode="lin" valueType="num">
                                      <p:cBhvr>
                                        <p:cTn id="4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concurrency important?</a:t>
            </a:r>
          </a:p>
        </p:txBody>
      </p:sp>
      <p:sp>
        <p:nvSpPr>
          <p:cNvPr id="3" name="Content Placeholder 2"/>
          <p:cNvSpPr>
            <a:spLocks noGrp="1"/>
          </p:cNvSpPr>
          <p:nvPr>
            <p:ph idx="1"/>
          </p:nvPr>
        </p:nvSpPr>
        <p:spPr/>
        <p:txBody>
          <a:bodyPr>
            <a:normAutofit fontScale="92500" lnSpcReduction="10000"/>
          </a:bodyPr>
          <a:lstStyle/>
          <a:p>
            <a:r>
              <a:rPr lang="en-US" u="sng" dirty="0"/>
              <a:t>Concurrency</a:t>
            </a:r>
            <a:r>
              <a:rPr lang="en-US" dirty="0"/>
              <a:t> – multiple activities executed at the same time</a:t>
            </a:r>
          </a:p>
          <a:p>
            <a:r>
              <a:rPr lang="en-US" dirty="0"/>
              <a:t>Can happen on a single processor, with time-slicing, on a multicore processor, on a multiprocessor system, or on multiple machines, and there may be interaction between concurrent activities</a:t>
            </a:r>
          </a:p>
          <a:p>
            <a:r>
              <a:rPr lang="en-US" dirty="0"/>
              <a:t>Motivations for concurrency:</a:t>
            </a:r>
          </a:p>
          <a:p>
            <a:r>
              <a:rPr lang="en-US" i="1" dirty="0"/>
              <a:t>Increase throughput </a:t>
            </a:r>
          </a:p>
          <a:p>
            <a:pPr lvl="1"/>
            <a:r>
              <a:rPr lang="en-US" dirty="0"/>
              <a:t>A task is executed in shorter time by division into sub-tasks that can be executed concurrently</a:t>
            </a:r>
          </a:p>
          <a:p>
            <a:pPr lvl="1"/>
            <a:r>
              <a:rPr lang="en-US" u="sng" dirty="0"/>
              <a:t>Parallelism</a:t>
            </a:r>
            <a:r>
              <a:rPr lang="en-US" dirty="0"/>
              <a:t> – independent sub-tasks contributing to overall result of task (not beneficial on single core system)</a:t>
            </a:r>
          </a:p>
          <a:p>
            <a:pPr lvl="1"/>
            <a:r>
              <a:rPr lang="en-US" dirty="0"/>
              <a:t>Example - Big Data technologies often use multiple computers in parallel to process tasks requiring massive throughput of data</a:t>
            </a:r>
          </a:p>
          <a:p>
            <a:r>
              <a:rPr lang="en-US" i="1" dirty="0"/>
              <a:t>Hide latency </a:t>
            </a:r>
          </a:p>
          <a:p>
            <a:pPr lvl="1"/>
            <a:r>
              <a:rPr lang="en-US" dirty="0"/>
              <a:t>A major cause of performance issues is tasks that are </a:t>
            </a:r>
            <a:r>
              <a:rPr lang="en-US" u="sng" dirty="0"/>
              <a:t>blocked</a:t>
            </a:r>
            <a:r>
              <a:rPr lang="en-US" dirty="0"/>
              <a:t> because of external resources they must wait upon, such as disk or network I/O operations, concurrent execution means the whole system can remain responsive as it doesn’t have to wait for a blocking task to complete</a:t>
            </a:r>
          </a:p>
          <a:p>
            <a:pPr lvl="1"/>
            <a:r>
              <a:rPr lang="en-US" dirty="0"/>
              <a:t>Example – modern web browsers can download many resources concurrently in the background while rendering a page</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28745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Akka</a:t>
            </a:r>
            <a:r>
              <a:rPr lang="en-GB" dirty="0"/>
              <a:t> – a (slightly) more realistic example</a:t>
            </a:r>
          </a:p>
        </p:txBody>
      </p:sp>
      <p:sp>
        <p:nvSpPr>
          <p:cNvPr id="3" name="Content Placeholder 2"/>
          <p:cNvSpPr>
            <a:spLocks noGrp="1"/>
          </p:cNvSpPr>
          <p:nvPr>
            <p:ph idx="1"/>
          </p:nvPr>
        </p:nvSpPr>
        <p:spPr/>
        <p:txBody>
          <a:bodyPr>
            <a:normAutofit/>
          </a:bodyPr>
          <a:lstStyle/>
          <a:p>
            <a:r>
              <a:rPr lang="en-GB" dirty="0"/>
              <a:t>Actors become useful when they work collectively and concurrently to complete a task</a:t>
            </a:r>
          </a:p>
          <a:p>
            <a:r>
              <a:rPr lang="en-GB" dirty="0"/>
              <a:t>Simple example of this – count the number of words in a text file</a:t>
            </a:r>
          </a:p>
          <a:p>
            <a:r>
              <a:rPr lang="en-GB" dirty="0"/>
              <a:t>Sequential approach:</a:t>
            </a:r>
          </a:p>
          <a:p>
            <a:pPr lvl="1"/>
            <a:r>
              <a:rPr lang="en-GB" dirty="0"/>
              <a:t>Read one line at a time as a string and count the words in that string</a:t>
            </a:r>
          </a:p>
          <a:p>
            <a:pPr lvl="1"/>
            <a:r>
              <a:rPr lang="en-GB" dirty="0"/>
              <a:t>Add that count to a running total, and then move onto the next line</a:t>
            </a:r>
          </a:p>
          <a:p>
            <a:pPr lvl="1"/>
            <a:r>
              <a:rPr lang="en-GB" dirty="0"/>
              <a:t>Lines processed in the order they appear in the file</a:t>
            </a:r>
          </a:p>
          <a:p>
            <a:r>
              <a:rPr lang="en-GB" dirty="0"/>
              <a:t>Concurrent approach with actors:</a:t>
            </a:r>
          </a:p>
          <a:p>
            <a:pPr lvl="1"/>
            <a:r>
              <a:rPr lang="en-GB" dirty="0"/>
              <a:t>Create an actor to manage the process and keep a running total</a:t>
            </a:r>
          </a:p>
          <a:p>
            <a:pPr lvl="1"/>
            <a:r>
              <a:rPr lang="en-GB" dirty="0"/>
              <a:t>Managing actor creates a new actor to process each line and report word count</a:t>
            </a:r>
          </a:p>
          <a:p>
            <a:pPr lvl="1"/>
            <a:r>
              <a:rPr lang="en-GB" dirty="0"/>
              <a:t>Each count returned by an actor is added to running total until all lines are processed</a:t>
            </a:r>
          </a:p>
          <a:p>
            <a:pPr lvl="1"/>
            <a:r>
              <a:rPr lang="en-GB" dirty="0"/>
              <a:t>Actors process lines in parallel</a:t>
            </a:r>
          </a:p>
          <a:p>
            <a:pPr lvl="1"/>
            <a:r>
              <a:rPr lang="en-GB" dirty="0"/>
              <a:t>Doesn’t matter what order counts are returned in as long as all lines are processed</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26389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Actors and messages for word count example</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31</a:t>
            </a:fld>
            <a:endParaRPr lang="en-US" dirty="0"/>
          </a:p>
        </p:txBody>
      </p:sp>
      <p:sp>
        <p:nvSpPr>
          <p:cNvPr id="6" name="Oval 5"/>
          <p:cNvSpPr/>
          <p:nvPr/>
        </p:nvSpPr>
        <p:spPr>
          <a:xfrm>
            <a:off x="3526454" y="2704646"/>
            <a:ext cx="2126256" cy="239066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WordCounterActor</a:t>
            </a:r>
            <a:endParaRPr lang="en-GB" dirty="0"/>
          </a:p>
        </p:txBody>
      </p:sp>
      <p:sp>
        <p:nvSpPr>
          <p:cNvPr id="7" name="Oval 6"/>
          <p:cNvSpPr/>
          <p:nvPr/>
        </p:nvSpPr>
        <p:spPr>
          <a:xfrm>
            <a:off x="8305941" y="2704646"/>
            <a:ext cx="2126256" cy="239066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StringCounterActor</a:t>
            </a:r>
            <a:endParaRPr lang="en-GB" dirty="0"/>
          </a:p>
        </p:txBody>
      </p:sp>
      <p:sp>
        <p:nvSpPr>
          <p:cNvPr id="8" name="Oval 7"/>
          <p:cNvSpPr/>
          <p:nvPr/>
        </p:nvSpPr>
        <p:spPr>
          <a:xfrm>
            <a:off x="7672470" y="2302530"/>
            <a:ext cx="2126256" cy="239066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StringCounterActor</a:t>
            </a:r>
            <a:endParaRPr lang="en-GB" dirty="0"/>
          </a:p>
        </p:txBody>
      </p:sp>
      <p:sp>
        <p:nvSpPr>
          <p:cNvPr id="9" name="Oval 8"/>
          <p:cNvSpPr/>
          <p:nvPr/>
        </p:nvSpPr>
        <p:spPr>
          <a:xfrm>
            <a:off x="7136317" y="1931629"/>
            <a:ext cx="2126256" cy="2390660"/>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StringCounterActor</a:t>
            </a:r>
            <a:endParaRPr lang="en-GB" dirty="0"/>
          </a:p>
        </p:txBody>
      </p:sp>
      <p:sp>
        <p:nvSpPr>
          <p:cNvPr id="10" name="Snip Single Corner Rectangle 9"/>
          <p:cNvSpPr/>
          <p:nvPr/>
        </p:nvSpPr>
        <p:spPr>
          <a:xfrm>
            <a:off x="1898599" y="2587164"/>
            <a:ext cx="1454227" cy="91440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400" dirty="0"/>
              <a:t>? </a:t>
            </a:r>
            <a:r>
              <a:rPr lang="en-GB" sz="1400" dirty="0" err="1"/>
              <a:t>StartProcessFileMsg</a:t>
            </a:r>
            <a:endParaRPr lang="en-GB" sz="1400" dirty="0"/>
          </a:p>
        </p:txBody>
      </p:sp>
      <p:sp>
        <p:nvSpPr>
          <p:cNvPr id="11" name="Snip Single Corner Rectangle 10"/>
          <p:cNvSpPr/>
          <p:nvPr/>
        </p:nvSpPr>
        <p:spPr>
          <a:xfrm>
            <a:off x="5986889" y="4526134"/>
            <a:ext cx="1454227" cy="91440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400" dirty="0"/>
              <a:t>!</a:t>
            </a:r>
          </a:p>
          <a:p>
            <a:pPr algn="ctr"/>
            <a:r>
              <a:rPr lang="en-GB" sz="1400" dirty="0" err="1"/>
              <a:t>StringProcessedMsg</a:t>
            </a:r>
            <a:endParaRPr lang="en-GB" sz="1400" dirty="0"/>
          </a:p>
        </p:txBody>
      </p:sp>
      <p:sp>
        <p:nvSpPr>
          <p:cNvPr id="12" name="Snip Single Corner Rectangle 11"/>
          <p:cNvSpPr/>
          <p:nvPr/>
        </p:nvSpPr>
        <p:spPr>
          <a:xfrm>
            <a:off x="5563533" y="1672764"/>
            <a:ext cx="1454227" cy="91440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400" dirty="0"/>
              <a:t>!</a:t>
            </a:r>
          </a:p>
          <a:p>
            <a:pPr algn="ctr"/>
            <a:r>
              <a:rPr lang="en-GB" sz="1400" dirty="0" err="1"/>
              <a:t>ProcessString</a:t>
            </a:r>
            <a:r>
              <a:rPr lang="en-GB" sz="1400" dirty="0"/>
              <a:t/>
            </a:r>
            <a:br>
              <a:rPr lang="en-GB" sz="1400" dirty="0"/>
            </a:br>
            <a:r>
              <a:rPr lang="en-GB" sz="1400" dirty="0" err="1"/>
              <a:t>Msg</a:t>
            </a:r>
            <a:endParaRPr lang="en-GB" sz="1400" dirty="0"/>
          </a:p>
        </p:txBody>
      </p:sp>
      <p:cxnSp>
        <p:nvCxnSpPr>
          <p:cNvPr id="14" name="Straight Arrow Connector 13"/>
          <p:cNvCxnSpPr>
            <a:endCxn id="9" idx="2"/>
          </p:cNvCxnSpPr>
          <p:nvPr/>
        </p:nvCxnSpPr>
        <p:spPr>
          <a:xfrm flipV="1">
            <a:off x="5563533" y="3126959"/>
            <a:ext cx="1572784" cy="26623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652710" y="3508877"/>
            <a:ext cx="1572784" cy="266236"/>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526454" y="3899976"/>
            <a:ext cx="200766" cy="3398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898599" y="3942226"/>
            <a:ext cx="1627855" cy="266236"/>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9340" y="4087755"/>
            <a:ext cx="980910" cy="92333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GB" dirty="0"/>
              <a:t>Program</a:t>
            </a:r>
          </a:p>
          <a:p>
            <a:endParaRPr lang="en-GB" dirty="0"/>
          </a:p>
          <a:p>
            <a:endParaRPr lang="en-GB" dirty="0"/>
          </a:p>
        </p:txBody>
      </p:sp>
      <p:cxnSp>
        <p:nvCxnSpPr>
          <p:cNvPr id="23" name="Straight Connector 22"/>
          <p:cNvCxnSpPr>
            <a:stCxn id="12" idx="1"/>
          </p:cNvCxnSpPr>
          <p:nvPr/>
        </p:nvCxnSpPr>
        <p:spPr>
          <a:xfrm>
            <a:off x="6290647" y="2587164"/>
            <a:ext cx="59278" cy="672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1" idx="3"/>
          </p:cNvCxnSpPr>
          <p:nvPr/>
        </p:nvCxnSpPr>
        <p:spPr>
          <a:xfrm>
            <a:off x="6507576" y="3649376"/>
            <a:ext cx="206427" cy="876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25712" y="3461597"/>
            <a:ext cx="0" cy="62615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43232" y="5299017"/>
            <a:ext cx="3910988"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i="1" dirty="0" err="1"/>
              <a:t>WordCounterActor</a:t>
            </a:r>
            <a:r>
              <a:rPr lang="en-US" dirty="0"/>
              <a:t> creates one </a:t>
            </a:r>
            <a:r>
              <a:rPr lang="en-US" i="1" dirty="0" err="1"/>
              <a:t>StringCounterActor</a:t>
            </a:r>
            <a:r>
              <a:rPr lang="en-US" dirty="0"/>
              <a:t> for each line in the file</a:t>
            </a:r>
          </a:p>
        </p:txBody>
      </p:sp>
      <p:cxnSp>
        <p:nvCxnSpPr>
          <p:cNvPr id="29" name="Straight Arrow Connector 28"/>
          <p:cNvCxnSpPr>
            <a:stCxn id="21" idx="3"/>
          </p:cNvCxnSpPr>
          <p:nvPr/>
        </p:nvCxnSpPr>
        <p:spPr>
          <a:xfrm flipV="1">
            <a:off x="1880250" y="4270882"/>
            <a:ext cx="1746587" cy="278538"/>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2083" y="1656199"/>
            <a:ext cx="341557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“ask” message, so any message sent back will complete a Future</a:t>
            </a:r>
          </a:p>
        </p:txBody>
      </p:sp>
      <p:sp>
        <p:nvSpPr>
          <p:cNvPr id="36" name="Snip Single Corner Rectangle 35"/>
          <p:cNvSpPr/>
          <p:nvPr/>
        </p:nvSpPr>
        <p:spPr>
          <a:xfrm>
            <a:off x="2116295" y="4974398"/>
            <a:ext cx="1454227" cy="91440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400" dirty="0"/>
              <a:t>!</a:t>
            </a:r>
            <a:br>
              <a:rPr lang="en-GB" sz="1400" dirty="0"/>
            </a:br>
            <a:r>
              <a:rPr lang="en-GB" sz="1400" dirty="0"/>
              <a:t>result: </a:t>
            </a:r>
            <a:r>
              <a:rPr lang="en-GB" sz="1400" dirty="0" err="1"/>
              <a:t>Int</a:t>
            </a:r>
            <a:endParaRPr lang="en-GB" sz="1400" dirty="0"/>
          </a:p>
        </p:txBody>
      </p:sp>
      <p:cxnSp>
        <p:nvCxnSpPr>
          <p:cNvPr id="37" name="Straight Connector 36"/>
          <p:cNvCxnSpPr/>
          <p:nvPr/>
        </p:nvCxnSpPr>
        <p:spPr>
          <a:xfrm>
            <a:off x="2660624" y="4410151"/>
            <a:ext cx="0" cy="600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27104" y="2302530"/>
            <a:ext cx="198303" cy="284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70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Messages</a:t>
            </a:r>
          </a:p>
        </p:txBody>
      </p:sp>
      <p:sp>
        <p:nvSpPr>
          <p:cNvPr id="3" name="Content Placeholder 2"/>
          <p:cNvSpPr>
            <a:spLocks noGrp="1"/>
          </p:cNvSpPr>
          <p:nvPr>
            <p:ph idx="1"/>
          </p:nvPr>
        </p:nvSpPr>
        <p:spPr/>
        <p:txBody>
          <a:bodyPr>
            <a:normAutofit lnSpcReduction="10000"/>
          </a:bodyPr>
          <a:lstStyle/>
          <a:p>
            <a:r>
              <a:rPr lang="en-GB" dirty="0"/>
              <a:t>Messages can be any type, including </a:t>
            </a:r>
            <a:r>
              <a:rPr lang="en-GB" dirty="0" err="1"/>
              <a:t>Int</a:t>
            </a:r>
            <a:r>
              <a:rPr lang="en-GB" dirty="0"/>
              <a:t>, String</a:t>
            </a:r>
          </a:p>
          <a:p>
            <a:r>
              <a:rPr lang="en-GB" dirty="0"/>
              <a:t>With </a:t>
            </a:r>
            <a:r>
              <a:rPr lang="en-GB" dirty="0" err="1"/>
              <a:t>Akka</a:t>
            </a:r>
            <a:r>
              <a:rPr lang="en-GB" dirty="0"/>
              <a:t>/Scala, the messages are often created as case classes which encapsulate any information to be sent</a:t>
            </a:r>
          </a:p>
          <a:p>
            <a:r>
              <a:rPr lang="en-GB" dirty="0"/>
              <a:t>Case class instances are generally immutable, and can be used conveniently with pattern matching when receiving messages</a:t>
            </a:r>
          </a:p>
          <a:p>
            <a:pPr marL="0" indent="0">
              <a:buNone/>
            </a:pPr>
            <a:r>
              <a:rPr lang="en-GB" dirty="0">
                <a:solidFill>
                  <a:srgbClr val="C00000"/>
                </a:solidFill>
                <a:latin typeface="Consolas" panose="020B0609020204030204" pitchFamily="49" charset="0"/>
                <a:cs typeface="Consolas" panose="020B0609020204030204" pitchFamily="49" charset="0"/>
              </a:rPr>
              <a:t>case class </a:t>
            </a:r>
            <a:r>
              <a:rPr lang="en-GB" dirty="0" err="1">
                <a:solidFill>
                  <a:srgbClr val="C00000"/>
                </a:solidFill>
                <a:latin typeface="Consolas" panose="020B0609020204030204" pitchFamily="49" charset="0"/>
                <a:cs typeface="Consolas" panose="020B0609020204030204" pitchFamily="49" charset="0"/>
              </a:rPr>
              <a:t>ProcessStringMsg</a:t>
            </a:r>
            <a:r>
              <a:rPr lang="en-GB" dirty="0">
                <a:solidFill>
                  <a:srgbClr val="C00000"/>
                </a:solidFill>
                <a:latin typeface="Consolas" panose="020B0609020204030204" pitchFamily="49" charset="0"/>
                <a:cs typeface="Consolas" panose="020B0609020204030204" pitchFamily="49" charset="0"/>
              </a:rPr>
              <a:t>(string: String)      </a:t>
            </a:r>
            <a:r>
              <a:rPr lang="en-GB" dirty="0"/>
              <a:t>the line to be processed</a:t>
            </a:r>
            <a:br>
              <a:rPr lang="en-GB" dirty="0"/>
            </a:br>
            <a:endParaRPr lang="en-GB" dirty="0"/>
          </a:p>
          <a:p>
            <a:pPr marL="0" indent="0">
              <a:buNone/>
            </a:pPr>
            <a:r>
              <a:rPr lang="en-GB" dirty="0"/>
              <a:t/>
            </a:r>
            <a:br>
              <a:rPr lang="en-GB" dirty="0"/>
            </a:br>
            <a:r>
              <a:rPr lang="en-GB" dirty="0">
                <a:solidFill>
                  <a:srgbClr val="C00000"/>
                </a:solidFill>
                <a:latin typeface="Consolas" panose="020B0609020204030204" pitchFamily="49" charset="0"/>
                <a:cs typeface="Consolas" panose="020B0609020204030204" pitchFamily="49" charset="0"/>
              </a:rPr>
              <a:t>case class </a:t>
            </a:r>
            <a:r>
              <a:rPr lang="en-GB" dirty="0" err="1">
                <a:solidFill>
                  <a:srgbClr val="C00000"/>
                </a:solidFill>
                <a:latin typeface="Consolas" panose="020B0609020204030204" pitchFamily="49" charset="0"/>
                <a:cs typeface="Consolas" panose="020B0609020204030204" pitchFamily="49" charset="0"/>
              </a:rPr>
              <a:t>StringProcessedMsg</a:t>
            </a:r>
            <a:r>
              <a:rPr lang="en-GB" dirty="0">
                <a:solidFill>
                  <a:srgbClr val="C00000"/>
                </a:solidFill>
                <a:latin typeface="Consolas" panose="020B0609020204030204" pitchFamily="49" charset="0"/>
                <a:cs typeface="Consolas" panose="020B0609020204030204" pitchFamily="49" charset="0"/>
              </a:rPr>
              <a:t>(words: Integer)    </a:t>
            </a:r>
            <a:r>
              <a:rPr lang="en-GB" dirty="0"/>
              <a:t>the number of words found in</a:t>
            </a:r>
            <a:br>
              <a:rPr lang="en-GB" dirty="0"/>
            </a:br>
            <a:r>
              <a:rPr lang="en-GB" dirty="0"/>
              <a:t>                                                                                                                        the line</a:t>
            </a:r>
          </a:p>
          <a:p>
            <a:pPr marL="0" indent="0">
              <a:buNone/>
            </a:pPr>
            <a:r>
              <a:rPr lang="en-GB" dirty="0"/>
              <a:t/>
            </a:r>
            <a:br>
              <a:rPr lang="en-GB" dirty="0"/>
            </a:br>
            <a:r>
              <a:rPr lang="en-GB" dirty="0">
                <a:solidFill>
                  <a:srgbClr val="C00000"/>
                </a:solidFill>
                <a:latin typeface="Consolas" panose="020B0609020204030204" pitchFamily="49" charset="0"/>
                <a:cs typeface="Consolas" panose="020B0609020204030204" pitchFamily="49" charset="0"/>
              </a:rPr>
              <a:t>case class </a:t>
            </a:r>
            <a:r>
              <a:rPr lang="en-GB" dirty="0" err="1">
                <a:solidFill>
                  <a:srgbClr val="C00000"/>
                </a:solidFill>
                <a:latin typeface="Consolas" panose="020B0609020204030204" pitchFamily="49" charset="0"/>
                <a:cs typeface="Consolas" panose="020B0609020204030204" pitchFamily="49" charset="0"/>
              </a:rPr>
              <a:t>StartProcessFileMsg</a:t>
            </a:r>
            <a:r>
              <a:rPr lang="en-GB" dirty="0">
                <a:solidFill>
                  <a:srgbClr val="C00000"/>
                </a:solidFill>
                <a:latin typeface="Consolas" panose="020B0609020204030204" pitchFamily="49" charset="0"/>
                <a:cs typeface="Consolas" panose="020B0609020204030204" pitchFamily="49" charset="0"/>
              </a:rPr>
              <a:t>()                 </a:t>
            </a:r>
            <a:r>
              <a:rPr lang="en-GB" dirty="0"/>
              <a:t>no information, just a signal to </a:t>
            </a:r>
            <a:br>
              <a:rPr lang="en-GB" dirty="0"/>
            </a:br>
            <a:r>
              <a:rPr lang="en-GB" dirty="0"/>
              <a:t>                                                                                                                        start processing, sender will                      </a:t>
            </a:r>
            <a:br>
              <a:rPr lang="en-GB" dirty="0"/>
            </a:br>
            <a:r>
              <a:rPr lang="en-GB" dirty="0"/>
              <a:t>                                                                     			        expect a result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32</a:t>
            </a:fld>
            <a:endParaRPr lang="en-US" dirty="0"/>
          </a:p>
        </p:txBody>
      </p:sp>
    </p:spTree>
    <p:extLst>
      <p:ext uri="{BB962C8B-B14F-4D97-AF65-F5344CB8AC3E}">
        <p14:creationId xmlns:p14="http://schemas.microsoft.com/office/powerpoint/2010/main" val="166715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StringCounterActor</a:t>
            </a:r>
            <a:endParaRPr lang="en-GB" dirty="0"/>
          </a:p>
        </p:txBody>
      </p:sp>
      <p:sp>
        <p:nvSpPr>
          <p:cNvPr id="3" name="Content Placeholder 2"/>
          <p:cNvSpPr>
            <a:spLocks noGrp="1"/>
          </p:cNvSpPr>
          <p:nvPr>
            <p:ph idx="1"/>
          </p:nvPr>
        </p:nvSpPr>
        <p:spPr/>
        <p:txBody>
          <a:bodyPr>
            <a:normAutofit/>
          </a:bodyPr>
          <a:lstStyle/>
          <a:p>
            <a:pPr marL="0" indent="0">
              <a:buNone/>
            </a:pPr>
            <a:r>
              <a:rPr lang="en-GB" dirty="0">
                <a:solidFill>
                  <a:srgbClr val="C00000"/>
                </a:solidFill>
                <a:latin typeface="Consolas" panose="020B0609020204030204" pitchFamily="49" charset="0"/>
                <a:cs typeface="Consolas" panose="020B0609020204030204" pitchFamily="49" charset="0"/>
              </a:rPr>
              <a:t>class </a:t>
            </a:r>
            <a:r>
              <a:rPr lang="en-GB" dirty="0" err="1">
                <a:solidFill>
                  <a:srgbClr val="C00000"/>
                </a:solidFill>
                <a:latin typeface="Consolas" panose="020B0609020204030204" pitchFamily="49" charset="0"/>
                <a:cs typeface="Consolas" panose="020B0609020204030204" pitchFamily="49" charset="0"/>
              </a:rPr>
              <a:t>StringCounterActor</a:t>
            </a:r>
            <a:r>
              <a:rPr lang="en-GB" dirty="0">
                <a:solidFill>
                  <a:srgbClr val="C00000"/>
                </a:solidFill>
                <a:latin typeface="Consolas" panose="020B0609020204030204" pitchFamily="49" charset="0"/>
                <a:cs typeface="Consolas" panose="020B0609020204030204" pitchFamily="49" charset="0"/>
              </a:rPr>
              <a:t> extends Actor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receive =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a:t>
            </a:r>
            <a:r>
              <a:rPr lang="en-GB" dirty="0" err="1">
                <a:solidFill>
                  <a:srgbClr val="C00000"/>
                </a:solidFill>
                <a:latin typeface="Consolas" panose="020B0609020204030204" pitchFamily="49" charset="0"/>
                <a:cs typeface="Consolas" panose="020B0609020204030204" pitchFamily="49" charset="0"/>
              </a:rPr>
              <a:t>ProcessStringMsg</a:t>
            </a:r>
            <a:r>
              <a:rPr lang="en-GB" dirty="0">
                <a:solidFill>
                  <a:srgbClr val="C00000"/>
                </a:solidFill>
                <a:latin typeface="Consolas" panose="020B0609020204030204" pitchFamily="49" charset="0"/>
                <a:cs typeface="Consolas" panose="020B0609020204030204" pitchFamily="49" charset="0"/>
              </a:rPr>
              <a:t>(string) =&gt;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StringCounter</a:t>
            </a:r>
            <a:r>
              <a:rPr lang="en-GB" dirty="0">
                <a:solidFill>
                  <a:srgbClr val="C00000"/>
                </a:solidFill>
                <a:latin typeface="Consolas" panose="020B0609020204030204" pitchFamily="49" charset="0"/>
                <a:cs typeface="Consolas" panose="020B0609020204030204" pitchFamily="49" charset="0"/>
              </a:rPr>
              <a:t> " + </a:t>
            </a:r>
            <a:r>
              <a:rPr lang="en-GB" dirty="0" err="1">
                <a:solidFill>
                  <a:srgbClr val="C00000"/>
                </a:solidFill>
                <a:latin typeface="Consolas" panose="020B0609020204030204" pitchFamily="49" charset="0"/>
                <a:cs typeface="Consolas" panose="020B0609020204030204" pitchFamily="49" charset="0"/>
              </a:rPr>
              <a:t>Thread.currentThread.getName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wordsInLine</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string.split</a:t>
            </a:r>
            <a:r>
              <a:rPr lang="en-GB" dirty="0">
                <a:solidFill>
                  <a:srgbClr val="C00000"/>
                </a:solidFill>
                <a:latin typeface="Consolas" panose="020B0609020204030204" pitchFamily="49" charset="0"/>
                <a:cs typeface="Consolas" panose="020B0609020204030204" pitchFamily="49" charset="0"/>
              </a:rPr>
              <a:t>(" ").length</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sender ! </a:t>
            </a:r>
            <a:r>
              <a:rPr lang="en-GB" dirty="0" err="1">
                <a:solidFill>
                  <a:srgbClr val="C00000"/>
                </a:solidFill>
                <a:latin typeface="Consolas" panose="020B0609020204030204" pitchFamily="49" charset="0"/>
                <a:cs typeface="Consolas" panose="020B0609020204030204" pitchFamily="49" charset="0"/>
              </a:rPr>
              <a:t>StringProcessedMsg</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wordsInLine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case _ =&gt;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("Error: message not recognized")</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33</a:t>
            </a:fld>
            <a:endParaRPr lang="en-US" dirty="0"/>
          </a:p>
        </p:txBody>
      </p:sp>
      <p:sp>
        <p:nvSpPr>
          <p:cNvPr id="6" name="TextBox 5"/>
          <p:cNvSpPr txBox="1"/>
          <p:nvPr/>
        </p:nvSpPr>
        <p:spPr>
          <a:xfrm>
            <a:off x="1692081" y="4793735"/>
            <a:ext cx="56491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pattern matching used to select how to respond to a message – this actor only </a:t>
            </a:r>
            <a:r>
              <a:rPr lang="en-US" dirty="0" err="1"/>
              <a:t>recognises</a:t>
            </a:r>
            <a:r>
              <a:rPr lang="en-US" dirty="0"/>
              <a:t> one type of message</a:t>
            </a:r>
          </a:p>
        </p:txBody>
      </p:sp>
      <p:sp>
        <p:nvSpPr>
          <p:cNvPr id="7" name="TextBox 6"/>
          <p:cNvSpPr txBox="1"/>
          <p:nvPr/>
        </p:nvSpPr>
        <p:spPr>
          <a:xfrm>
            <a:off x="5204626" y="3959679"/>
            <a:ext cx="56491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send result to actor that sent the message – sent as a separate message</a:t>
            </a:r>
          </a:p>
        </p:txBody>
      </p:sp>
      <p:sp>
        <p:nvSpPr>
          <p:cNvPr id="8" name="TextBox 7"/>
          <p:cNvSpPr txBox="1"/>
          <p:nvPr/>
        </p:nvSpPr>
        <p:spPr>
          <a:xfrm>
            <a:off x="8320563" y="1836650"/>
            <a:ext cx="34748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print thread name, just for demo</a:t>
            </a:r>
          </a:p>
        </p:txBody>
      </p:sp>
      <p:cxnSp>
        <p:nvCxnSpPr>
          <p:cNvPr id="10" name="Straight Arrow Connector 9"/>
          <p:cNvCxnSpPr/>
          <p:nvPr/>
        </p:nvCxnSpPr>
        <p:spPr>
          <a:xfrm flipH="1" flipV="1">
            <a:off x="2214391" y="2401677"/>
            <a:ext cx="132202" cy="2392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41504" y="3305060"/>
            <a:ext cx="2263123" cy="97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189001" y="2080626"/>
            <a:ext cx="1131563" cy="321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WordCounterActor</a:t>
            </a:r>
            <a:endParaRPr lang="en-GB" dirty="0"/>
          </a:p>
        </p:txBody>
      </p:sp>
      <p:sp>
        <p:nvSpPr>
          <p:cNvPr id="3" name="Content Placeholder 2"/>
          <p:cNvSpPr>
            <a:spLocks noGrp="1"/>
          </p:cNvSpPr>
          <p:nvPr>
            <p:ph idx="1"/>
          </p:nvPr>
        </p:nvSpPr>
        <p:spPr/>
        <p:txBody>
          <a:bodyPr>
            <a:normAutofit/>
          </a:bodyPr>
          <a:lstStyle/>
          <a:p>
            <a:pPr marL="0" indent="0">
              <a:buNone/>
            </a:pPr>
            <a:r>
              <a:rPr lang="en-GB" dirty="0">
                <a:solidFill>
                  <a:srgbClr val="C00000"/>
                </a:solidFill>
                <a:latin typeface="Consolas" panose="020B0609020204030204" pitchFamily="49" charset="0"/>
                <a:cs typeface="Consolas" panose="020B0609020204030204" pitchFamily="49" charset="0"/>
              </a:rPr>
              <a:t>class </a:t>
            </a:r>
            <a:r>
              <a:rPr lang="en-GB" dirty="0" err="1">
                <a:solidFill>
                  <a:srgbClr val="C00000"/>
                </a:solidFill>
                <a:latin typeface="Consolas" panose="020B0609020204030204" pitchFamily="49" charset="0"/>
                <a:cs typeface="Consolas" panose="020B0609020204030204" pitchFamily="49" charset="0"/>
              </a:rPr>
              <a:t>WordCounterActor</a:t>
            </a:r>
            <a:r>
              <a:rPr lang="en-GB" dirty="0">
                <a:solidFill>
                  <a:srgbClr val="C00000"/>
                </a:solidFill>
                <a:latin typeface="Consolas" panose="020B0609020204030204" pitchFamily="49" charset="0"/>
                <a:cs typeface="Consolas" panose="020B0609020204030204" pitchFamily="49" charset="0"/>
              </a:rPr>
              <a:t>(filename: String) extends Actor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private </a:t>
            </a:r>
            <a:r>
              <a:rPr lang="en-GB" dirty="0" err="1">
                <a:solidFill>
                  <a:srgbClr val="C00000"/>
                </a:solidFill>
                <a:latin typeface="Consolas" panose="020B0609020204030204" pitchFamily="49" charset="0"/>
                <a:cs typeface="Consolas" panose="020B0609020204030204" pitchFamily="49" charset="0"/>
              </a:rPr>
              <a:t>var</a:t>
            </a:r>
            <a:r>
              <a:rPr lang="en-GB" dirty="0">
                <a:solidFill>
                  <a:srgbClr val="C00000"/>
                </a:solidFill>
                <a:latin typeface="Consolas" panose="020B0609020204030204" pitchFamily="49" charset="0"/>
                <a:cs typeface="Consolas" panose="020B0609020204030204" pitchFamily="49" charset="0"/>
              </a:rPr>
              <a:t> running = false</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private </a:t>
            </a:r>
            <a:r>
              <a:rPr lang="en-GB" dirty="0" err="1">
                <a:solidFill>
                  <a:srgbClr val="C00000"/>
                </a:solidFill>
                <a:latin typeface="Consolas" panose="020B0609020204030204" pitchFamily="49" charset="0"/>
                <a:cs typeface="Consolas" panose="020B0609020204030204" pitchFamily="49" charset="0"/>
              </a:rPr>
              <a:t>var</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totalLines</a:t>
            </a:r>
            <a:r>
              <a:rPr lang="en-GB" dirty="0">
                <a:solidFill>
                  <a:srgbClr val="C00000"/>
                </a:solidFill>
                <a:latin typeface="Consolas" panose="020B0609020204030204" pitchFamily="49" charset="0"/>
                <a:cs typeface="Consolas" panose="020B0609020204030204" pitchFamily="49" charset="0"/>
              </a:rPr>
              <a:t> = 0</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private </a:t>
            </a:r>
            <a:r>
              <a:rPr lang="en-GB" dirty="0" err="1">
                <a:solidFill>
                  <a:srgbClr val="C00000"/>
                </a:solidFill>
                <a:latin typeface="Consolas" panose="020B0609020204030204" pitchFamily="49" charset="0"/>
                <a:cs typeface="Consolas" panose="020B0609020204030204" pitchFamily="49" charset="0"/>
              </a:rPr>
              <a:t>var</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linesProcessed</a:t>
            </a:r>
            <a:r>
              <a:rPr lang="en-GB" dirty="0">
                <a:solidFill>
                  <a:srgbClr val="C00000"/>
                </a:solidFill>
                <a:latin typeface="Consolas" panose="020B0609020204030204" pitchFamily="49" charset="0"/>
                <a:cs typeface="Consolas" panose="020B0609020204030204" pitchFamily="49" charset="0"/>
              </a:rPr>
              <a:t> = 0</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private </a:t>
            </a:r>
            <a:r>
              <a:rPr lang="en-GB" dirty="0" err="1">
                <a:solidFill>
                  <a:srgbClr val="C00000"/>
                </a:solidFill>
                <a:latin typeface="Consolas" panose="020B0609020204030204" pitchFamily="49" charset="0"/>
                <a:cs typeface="Consolas" panose="020B0609020204030204" pitchFamily="49" charset="0"/>
              </a:rPr>
              <a:t>var</a:t>
            </a:r>
            <a:r>
              <a:rPr lang="en-GB" dirty="0">
                <a:solidFill>
                  <a:srgbClr val="C00000"/>
                </a:solidFill>
                <a:latin typeface="Consolas" panose="020B0609020204030204" pitchFamily="49" charset="0"/>
                <a:cs typeface="Consolas" panose="020B0609020204030204" pitchFamily="49" charset="0"/>
              </a:rPr>
              <a:t> result = 0</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private </a:t>
            </a:r>
            <a:r>
              <a:rPr lang="en-GB" dirty="0" err="1">
                <a:solidFill>
                  <a:srgbClr val="C00000"/>
                </a:solidFill>
                <a:latin typeface="Consolas" panose="020B0609020204030204" pitchFamily="49" charset="0"/>
                <a:cs typeface="Consolas" panose="020B0609020204030204" pitchFamily="49" charset="0"/>
              </a:rPr>
              <a:t>var</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fileSender</a:t>
            </a:r>
            <a:r>
              <a:rPr lang="en-GB" dirty="0">
                <a:solidFill>
                  <a:srgbClr val="C00000"/>
                </a:solidFill>
                <a:latin typeface="Consolas" panose="020B0609020204030204" pitchFamily="49" charset="0"/>
                <a:cs typeface="Consolas" panose="020B0609020204030204" pitchFamily="49" charset="0"/>
              </a:rPr>
              <a:t>: Option[</a:t>
            </a:r>
            <a:r>
              <a:rPr lang="en-GB" dirty="0" err="1">
                <a:solidFill>
                  <a:srgbClr val="C00000"/>
                </a:solidFill>
                <a:latin typeface="Consolas" panose="020B0609020204030204" pitchFamily="49" charset="0"/>
                <a:cs typeface="Consolas" panose="020B0609020204030204" pitchFamily="49" charset="0"/>
              </a:rPr>
              <a:t>ActorRef</a:t>
            </a:r>
            <a:r>
              <a:rPr lang="en-GB" dirty="0">
                <a:solidFill>
                  <a:srgbClr val="C00000"/>
                </a:solidFill>
                <a:latin typeface="Consolas" panose="020B0609020204030204" pitchFamily="49" charset="0"/>
                <a:cs typeface="Consolas" panose="020B0609020204030204" pitchFamily="49" charset="0"/>
              </a:rPr>
              <a:t>] = None</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receive = {</a:t>
            </a:r>
          </a:p>
          <a:p>
            <a:pPr marL="0" indent="0">
              <a:buNone/>
            </a:pPr>
            <a:r>
              <a:rPr lang="en-GB" dirty="0">
                <a:solidFill>
                  <a:srgbClr val="C00000"/>
                </a:solidFill>
                <a:latin typeface="Consolas" panose="020B0609020204030204" pitchFamily="49" charset="0"/>
                <a:cs typeface="Consolas" panose="020B0609020204030204" pitchFamily="49" charset="0"/>
              </a:rPr>
              <a:t>     // code to process message</a:t>
            </a:r>
          </a:p>
          <a:p>
            <a:pPr marL="0" indent="0">
              <a:buNone/>
            </a:pPr>
            <a:r>
              <a:rPr lang="en-GB" dirty="0">
                <a:solidFill>
                  <a:srgbClr val="C00000"/>
                </a:solidFill>
                <a:latin typeface="Consolas" panose="020B0609020204030204" pitchFamily="49" charset="0"/>
                <a:cs typeface="Consolas" panose="020B0609020204030204" pitchFamily="49" charset="0"/>
              </a:rPr>
              <a:t>  }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34</a:t>
            </a:fld>
            <a:endParaRPr lang="en-US" dirty="0"/>
          </a:p>
        </p:txBody>
      </p:sp>
      <p:sp>
        <p:nvSpPr>
          <p:cNvPr id="6" name="TextBox 5"/>
          <p:cNvSpPr txBox="1"/>
          <p:nvPr/>
        </p:nvSpPr>
        <p:spPr>
          <a:xfrm>
            <a:off x="6319165" y="4066622"/>
            <a:ext cx="56491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actor local state, includes a reference (</a:t>
            </a:r>
            <a:r>
              <a:rPr lang="en-US" dirty="0" err="1"/>
              <a:t>ActorRef</a:t>
            </a:r>
            <a:r>
              <a:rPr lang="en-US" dirty="0"/>
              <a:t>) which will be used to store a reference to a message sender</a:t>
            </a:r>
          </a:p>
        </p:txBody>
      </p:sp>
      <p:cxnSp>
        <p:nvCxnSpPr>
          <p:cNvPr id="8" name="Straight Arrow Connector 7"/>
          <p:cNvCxnSpPr>
            <a:stCxn id="6" idx="0"/>
          </p:cNvCxnSpPr>
          <p:nvPr/>
        </p:nvCxnSpPr>
        <p:spPr>
          <a:xfrm flipH="1" flipV="1">
            <a:off x="6973677" y="3624549"/>
            <a:ext cx="2170048" cy="442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84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WordCounterActor</a:t>
            </a:r>
            <a:r>
              <a:rPr lang="en-GB" dirty="0"/>
              <a:t> – receiving </a:t>
            </a:r>
            <a:r>
              <a:rPr lang="en-GB" dirty="0" err="1"/>
              <a:t>StartProcessMsg</a:t>
            </a:r>
            <a:endParaRPr lang="en-GB" dirty="0"/>
          </a:p>
        </p:txBody>
      </p:sp>
      <p:sp>
        <p:nvSpPr>
          <p:cNvPr id="3" name="Content Placeholder 2"/>
          <p:cNvSpPr>
            <a:spLocks noGrp="1"/>
          </p:cNvSpPr>
          <p:nvPr>
            <p:ph idx="1"/>
          </p:nvPr>
        </p:nvSpPr>
        <p:spPr>
          <a:xfrm>
            <a:off x="1097279" y="1591733"/>
            <a:ext cx="10448397" cy="4524861"/>
          </a:xfrm>
        </p:spPr>
        <p:txBody>
          <a:bodyPr>
            <a:normAutofit/>
          </a:bodyPr>
          <a:lstStyle/>
          <a:p>
            <a:pPr marL="0" indent="0">
              <a:buNone/>
            </a:pPr>
            <a:r>
              <a:rPr lang="en-GB" dirty="0">
                <a:solidFill>
                  <a:srgbClr val="C00000"/>
                </a:solidFill>
                <a:latin typeface="Consolas" panose="020B0609020204030204" pitchFamily="49" charset="0"/>
                <a:cs typeface="Consolas" panose="020B0609020204030204" pitchFamily="49" charset="0"/>
              </a:rPr>
              <a:t>case </a:t>
            </a:r>
            <a:r>
              <a:rPr lang="en-GB" dirty="0" err="1">
                <a:solidFill>
                  <a:srgbClr val="C00000"/>
                </a:solidFill>
                <a:latin typeface="Consolas" panose="020B0609020204030204" pitchFamily="49" charset="0"/>
                <a:cs typeface="Consolas" panose="020B0609020204030204" pitchFamily="49" charset="0"/>
              </a:rPr>
              <a:t>StartProcessFileMsg</a:t>
            </a:r>
            <a:r>
              <a:rPr lang="en-GB" dirty="0">
                <a:solidFill>
                  <a:srgbClr val="C00000"/>
                </a:solidFill>
                <a:latin typeface="Consolas" panose="020B0609020204030204" pitchFamily="49" charset="0"/>
                <a:cs typeface="Consolas" panose="020B0609020204030204" pitchFamily="49" charset="0"/>
              </a:rPr>
              <a:t>() =&gt;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if (running)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("Warning: duplicate start message received")</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 else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WordCounter</a:t>
            </a:r>
            <a:r>
              <a:rPr lang="en-GB" dirty="0">
                <a:solidFill>
                  <a:srgbClr val="C00000"/>
                </a:solidFill>
                <a:latin typeface="Consolas" panose="020B0609020204030204" pitchFamily="49" charset="0"/>
                <a:cs typeface="Consolas" panose="020B0609020204030204" pitchFamily="49" charset="0"/>
              </a:rPr>
              <a:t>-start " + </a:t>
            </a:r>
            <a:r>
              <a:rPr lang="en-GB" dirty="0" err="1">
                <a:solidFill>
                  <a:srgbClr val="C00000"/>
                </a:solidFill>
                <a:latin typeface="Consolas" panose="020B0609020204030204" pitchFamily="49" charset="0"/>
                <a:cs typeface="Consolas" panose="020B0609020204030204" pitchFamily="49" charset="0"/>
              </a:rPr>
              <a:t>Thread.currentThread.getName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running = true</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fileSender</a:t>
            </a:r>
            <a:r>
              <a:rPr lang="en-GB" dirty="0">
                <a:solidFill>
                  <a:srgbClr val="C00000"/>
                </a:solidFill>
                <a:latin typeface="Consolas" panose="020B0609020204030204" pitchFamily="49" charset="0"/>
                <a:cs typeface="Consolas" panose="020B0609020204030204" pitchFamily="49" charset="0"/>
              </a:rPr>
              <a:t> = Some(sender)</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import </a:t>
            </a:r>
            <a:r>
              <a:rPr lang="en-GB" dirty="0" err="1">
                <a:solidFill>
                  <a:srgbClr val="C00000"/>
                </a:solidFill>
                <a:latin typeface="Consolas" panose="020B0609020204030204" pitchFamily="49" charset="0"/>
                <a:cs typeface="Consolas" panose="020B0609020204030204" pitchFamily="49" charset="0"/>
              </a:rPr>
              <a:t>scala.io.Source</a:t>
            </a:r>
            <a:r>
              <a:rPr lang="en-GB" dirty="0">
                <a:solidFill>
                  <a:srgbClr val="C00000"/>
                </a:solidFill>
                <a:latin typeface="Consolas" panose="020B0609020204030204" pitchFamily="49" charset="0"/>
                <a:cs typeface="Consolas" panose="020B0609020204030204" pitchFamily="49" charset="0"/>
              </a:rPr>
              <a:t>._</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fromFile</a:t>
            </a:r>
            <a:r>
              <a:rPr lang="en-GB" dirty="0">
                <a:solidFill>
                  <a:srgbClr val="C00000"/>
                </a:solidFill>
                <a:latin typeface="Consolas" panose="020B0609020204030204" pitchFamily="49" charset="0"/>
                <a:cs typeface="Consolas" panose="020B0609020204030204" pitchFamily="49" charset="0"/>
              </a:rPr>
              <a:t>(filename).</a:t>
            </a:r>
            <a:r>
              <a:rPr lang="en-GB" dirty="0" err="1">
                <a:solidFill>
                  <a:srgbClr val="C00000"/>
                </a:solidFill>
                <a:latin typeface="Consolas" panose="020B0609020204030204" pitchFamily="49" charset="0"/>
                <a:cs typeface="Consolas" panose="020B0609020204030204" pitchFamily="49" charset="0"/>
              </a:rPr>
              <a:t>getLines.foreach</a:t>
            </a:r>
            <a:r>
              <a:rPr lang="en-GB" dirty="0">
                <a:solidFill>
                  <a:srgbClr val="C00000"/>
                </a:solidFill>
                <a:latin typeface="Consolas" panose="020B0609020204030204" pitchFamily="49" charset="0"/>
                <a:cs typeface="Consolas" panose="020B0609020204030204" pitchFamily="49" charset="0"/>
              </a:rPr>
              <a:t> { line =&gt;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context.actorOf</a:t>
            </a:r>
            <a:r>
              <a:rPr lang="en-GB" dirty="0">
                <a:solidFill>
                  <a:srgbClr val="C00000"/>
                </a:solidFill>
                <a:latin typeface="Consolas" panose="020B0609020204030204" pitchFamily="49" charset="0"/>
                <a:cs typeface="Consolas" panose="020B0609020204030204" pitchFamily="49" charset="0"/>
              </a:rPr>
              <a:t>(Props[</a:t>
            </a:r>
            <a:r>
              <a:rPr lang="en-GB" dirty="0" err="1">
                <a:solidFill>
                  <a:srgbClr val="C00000"/>
                </a:solidFill>
                <a:latin typeface="Consolas" panose="020B0609020204030204" pitchFamily="49" charset="0"/>
                <a:cs typeface="Consolas" panose="020B0609020204030204" pitchFamily="49" charset="0"/>
              </a:rPr>
              <a:t>StringCounterActor</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ProcessStringMsg</a:t>
            </a:r>
            <a:r>
              <a:rPr lang="en-GB" dirty="0">
                <a:solidFill>
                  <a:srgbClr val="C00000"/>
                </a:solidFill>
                <a:latin typeface="Consolas" panose="020B0609020204030204" pitchFamily="49" charset="0"/>
                <a:cs typeface="Consolas" panose="020B0609020204030204" pitchFamily="49" charset="0"/>
              </a:rPr>
              <a:t>(line)</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totalLines</a:t>
            </a:r>
            <a:r>
              <a:rPr lang="en-GB" dirty="0">
                <a:solidFill>
                  <a:srgbClr val="C00000"/>
                </a:solidFill>
                <a:latin typeface="Consolas" panose="020B0609020204030204" pitchFamily="49" charset="0"/>
                <a:cs typeface="Consolas" panose="020B0609020204030204" pitchFamily="49" charset="0"/>
              </a:rPr>
              <a:t> += 1</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35</a:t>
            </a:fld>
            <a:endParaRPr lang="en-US" dirty="0"/>
          </a:p>
        </p:txBody>
      </p:sp>
      <p:sp>
        <p:nvSpPr>
          <p:cNvPr id="6" name="TextBox 5"/>
          <p:cNvSpPr txBox="1"/>
          <p:nvPr/>
        </p:nvSpPr>
        <p:spPr>
          <a:xfrm>
            <a:off x="5332009" y="5050788"/>
            <a:ext cx="56491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create a </a:t>
            </a:r>
            <a:r>
              <a:rPr lang="en-US" i="1" dirty="0" err="1"/>
              <a:t>StringCounterActor</a:t>
            </a:r>
            <a:r>
              <a:rPr lang="en-US" dirty="0"/>
              <a:t> for each line of the file and send it a </a:t>
            </a:r>
            <a:r>
              <a:rPr lang="en-US" i="1" dirty="0" err="1"/>
              <a:t>ProcessStringMsg</a:t>
            </a:r>
            <a:r>
              <a:rPr lang="en-US" dirty="0"/>
              <a:t> containing that line</a:t>
            </a:r>
          </a:p>
        </p:txBody>
      </p:sp>
      <p:sp>
        <p:nvSpPr>
          <p:cNvPr id="7" name="TextBox 6"/>
          <p:cNvSpPr txBox="1"/>
          <p:nvPr/>
        </p:nvSpPr>
        <p:spPr>
          <a:xfrm>
            <a:off x="5570438" y="3083851"/>
            <a:ext cx="612495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save reference to sender (i.e. the program that started the process)</a:t>
            </a:r>
          </a:p>
        </p:txBody>
      </p:sp>
      <p:cxnSp>
        <p:nvCxnSpPr>
          <p:cNvPr id="9" name="Straight Arrow Connector 8"/>
          <p:cNvCxnSpPr>
            <a:stCxn id="7" idx="1"/>
          </p:cNvCxnSpPr>
          <p:nvPr/>
        </p:nvCxnSpPr>
        <p:spPr>
          <a:xfrm flipH="1" flipV="1">
            <a:off x="5111827" y="3407016"/>
            <a:ext cx="4586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9610" y="4483865"/>
            <a:ext cx="121185" cy="566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WordCounterActor</a:t>
            </a:r>
            <a:r>
              <a:rPr lang="en-GB" dirty="0"/>
              <a:t> – receive </a:t>
            </a:r>
            <a:r>
              <a:rPr lang="en-GB" dirty="0" err="1"/>
              <a:t>StringProcessedMsg</a:t>
            </a:r>
            <a:endParaRPr lang="en-GB" dirty="0"/>
          </a:p>
        </p:txBody>
      </p:sp>
      <p:sp>
        <p:nvSpPr>
          <p:cNvPr id="3" name="Content Placeholder 2"/>
          <p:cNvSpPr>
            <a:spLocks noGrp="1"/>
          </p:cNvSpPr>
          <p:nvPr>
            <p:ph idx="1"/>
          </p:nvPr>
        </p:nvSpPr>
        <p:spPr/>
        <p:txBody>
          <a:bodyPr>
            <a:normAutofit/>
          </a:bodyPr>
          <a:lstStyle/>
          <a:p>
            <a:pPr marL="0" indent="0">
              <a:buNone/>
            </a:pPr>
            <a:r>
              <a:rPr lang="en-GB" dirty="0">
                <a:solidFill>
                  <a:srgbClr val="C00000"/>
                </a:solidFill>
                <a:latin typeface="Consolas" panose="020B0609020204030204" pitchFamily="49" charset="0"/>
                <a:cs typeface="Consolas" panose="020B0609020204030204" pitchFamily="49" charset="0"/>
              </a:rPr>
              <a:t>case </a:t>
            </a:r>
            <a:r>
              <a:rPr lang="en-GB" dirty="0" err="1">
                <a:solidFill>
                  <a:srgbClr val="C00000"/>
                </a:solidFill>
                <a:latin typeface="Consolas" panose="020B0609020204030204" pitchFamily="49" charset="0"/>
                <a:cs typeface="Consolas" panose="020B0609020204030204" pitchFamily="49" charset="0"/>
              </a:rPr>
              <a:t>StringProcessedMsg</a:t>
            </a:r>
            <a:r>
              <a:rPr lang="en-GB" dirty="0">
                <a:solidFill>
                  <a:srgbClr val="C00000"/>
                </a:solidFill>
                <a:latin typeface="Consolas" panose="020B0609020204030204" pitchFamily="49" charset="0"/>
                <a:cs typeface="Consolas" panose="020B0609020204030204" pitchFamily="49" charset="0"/>
              </a:rPr>
              <a:t>(words) =&gt;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WordCounter</a:t>
            </a:r>
            <a:r>
              <a:rPr lang="en-GB" dirty="0">
                <a:solidFill>
                  <a:srgbClr val="C00000"/>
                </a:solidFill>
                <a:latin typeface="Consolas" panose="020B0609020204030204" pitchFamily="49" charset="0"/>
                <a:cs typeface="Consolas" panose="020B0609020204030204" pitchFamily="49" charset="0"/>
              </a:rPr>
              <a:t>-process " + </a:t>
            </a:r>
            <a:r>
              <a:rPr lang="en-GB" dirty="0" err="1">
                <a:solidFill>
                  <a:srgbClr val="C00000"/>
                </a:solidFill>
                <a:latin typeface="Consolas" panose="020B0609020204030204" pitchFamily="49" charset="0"/>
                <a:cs typeface="Consolas" panose="020B0609020204030204" pitchFamily="49" charset="0"/>
              </a:rPr>
              <a:t>Thread.currentThread.getName</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result += words</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linesProcessed</a:t>
            </a:r>
            <a:r>
              <a:rPr lang="en-GB" dirty="0">
                <a:solidFill>
                  <a:srgbClr val="C00000"/>
                </a:solidFill>
                <a:latin typeface="Consolas" panose="020B0609020204030204" pitchFamily="49" charset="0"/>
                <a:cs typeface="Consolas" panose="020B0609020204030204" pitchFamily="49" charset="0"/>
              </a:rPr>
              <a:t> += 1</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if (</a:t>
            </a:r>
            <a:r>
              <a:rPr lang="en-GB" dirty="0" err="1">
                <a:solidFill>
                  <a:srgbClr val="C00000"/>
                </a:solidFill>
                <a:latin typeface="Consolas" panose="020B0609020204030204" pitchFamily="49" charset="0"/>
                <a:cs typeface="Consolas" panose="020B0609020204030204" pitchFamily="49" charset="0"/>
              </a:rPr>
              <a:t>linesProcessed</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totalLines</a:t>
            </a: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fileSender.map</a:t>
            </a:r>
            <a:r>
              <a:rPr lang="en-GB" dirty="0">
                <a:solidFill>
                  <a:srgbClr val="C00000"/>
                </a:solidFill>
                <a:latin typeface="Consolas" panose="020B0609020204030204" pitchFamily="49" charset="0"/>
                <a:cs typeface="Consolas" panose="020B0609020204030204" pitchFamily="49" charset="0"/>
              </a:rPr>
              <a:t>(_ ! result)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36</a:t>
            </a:fld>
            <a:endParaRPr lang="en-US" dirty="0"/>
          </a:p>
        </p:txBody>
      </p:sp>
      <p:sp>
        <p:nvSpPr>
          <p:cNvPr id="6" name="TextBox 5"/>
          <p:cNvSpPr txBox="1"/>
          <p:nvPr/>
        </p:nvSpPr>
        <p:spPr>
          <a:xfrm>
            <a:off x="6786236" y="2351656"/>
            <a:ext cx="4076396"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add content of message to running total and update number of lines processed</a:t>
            </a:r>
          </a:p>
        </p:txBody>
      </p:sp>
      <p:sp>
        <p:nvSpPr>
          <p:cNvPr id="7" name="TextBox 6"/>
          <p:cNvSpPr txBox="1"/>
          <p:nvPr/>
        </p:nvSpPr>
        <p:spPr>
          <a:xfrm>
            <a:off x="5947118" y="3341337"/>
            <a:ext cx="449687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if number of lines processed reaches number of lines in the file then we are finished – don’t care what order we got the line results in, just that we have done them all</a:t>
            </a:r>
          </a:p>
        </p:txBody>
      </p:sp>
      <p:sp>
        <p:nvSpPr>
          <p:cNvPr id="8" name="TextBox 7"/>
          <p:cNvSpPr txBox="1"/>
          <p:nvPr/>
        </p:nvSpPr>
        <p:spPr>
          <a:xfrm>
            <a:off x="1097280" y="4218500"/>
            <a:ext cx="449687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send the result to the sender (remember we stored a reference to the sender)</a:t>
            </a:r>
          </a:p>
        </p:txBody>
      </p:sp>
      <p:cxnSp>
        <p:nvCxnSpPr>
          <p:cNvPr id="10" name="Straight Arrow Connector 9"/>
          <p:cNvCxnSpPr/>
          <p:nvPr/>
        </p:nvCxnSpPr>
        <p:spPr>
          <a:xfrm flipV="1">
            <a:off x="3062689" y="3341337"/>
            <a:ext cx="1090670" cy="877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594152" y="3064338"/>
            <a:ext cx="751564" cy="276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53359" y="2490155"/>
            <a:ext cx="26328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Word counter – example output</a:t>
            </a:r>
          </a:p>
        </p:txBody>
      </p:sp>
      <p:sp>
        <p:nvSpPr>
          <p:cNvPr id="3" name="Content Placeholder 2"/>
          <p:cNvSpPr>
            <a:spLocks noGrp="1"/>
          </p:cNvSpPr>
          <p:nvPr>
            <p:ph idx="1"/>
          </p:nvPr>
        </p:nvSpPr>
        <p:spPr/>
        <p:txBody>
          <a:bodyPr>
            <a:normAutofit fontScale="62500" lnSpcReduction="20000"/>
          </a:bodyPr>
          <a:lstStyle/>
          <a:p>
            <a:r>
              <a:rPr lang="en-GB" sz="2900" dirty="0"/>
              <a:t>Text file has 9 lines and 117 words</a:t>
            </a:r>
          </a:p>
          <a:p>
            <a:r>
              <a:rPr lang="en-GB" sz="2900" dirty="0"/>
              <a:t>Thread name output for demo shows that actors run on different threads, thread can be reused if actor is idle – actual threads used will be different each time program is run</a:t>
            </a:r>
          </a:p>
          <a:p>
            <a:pPr marL="0" indent="0">
              <a:buNone/>
            </a:pP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-start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System-akka.actor.default-dispatcher-5</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System-akka.actor.default-dispatcher-4</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System-akka.actor.default-dispatcher-2</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System-akka.actor.default-dispatcher-4</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System-akka.actor.default-dispatcher-2</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System-akka.actor.default-dispatcher-4</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System-akka.actor.default-dispatcher-4</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System-akka.actor.default-dispatcher-2</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StringCounter</a:t>
            </a:r>
            <a:r>
              <a:rPr lang="en-GB" sz="2400" dirty="0">
                <a:solidFill>
                  <a:srgbClr val="0070C0"/>
                </a:solidFill>
                <a:latin typeface="Consolas" panose="020B0609020204030204" pitchFamily="49" charset="0"/>
                <a:cs typeface="Consolas" panose="020B0609020204030204" pitchFamily="49" charset="0"/>
              </a:rPr>
              <a:t> System-akka.actor.default-dispatcher-4</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br>
              <a:rPr lang="en-GB" sz="2400" dirty="0">
                <a:solidFill>
                  <a:srgbClr val="0070C0"/>
                </a:solidFill>
                <a:latin typeface="Consolas" panose="020B0609020204030204" pitchFamily="49" charset="0"/>
                <a:cs typeface="Consolas" panose="020B0609020204030204" pitchFamily="49" charset="0"/>
              </a:rPr>
            </a:br>
            <a:r>
              <a:rPr lang="en-GB" sz="2400" dirty="0" err="1">
                <a:solidFill>
                  <a:srgbClr val="0070C0"/>
                </a:solidFill>
                <a:latin typeface="Consolas" panose="020B0609020204030204" pitchFamily="49" charset="0"/>
                <a:cs typeface="Consolas" panose="020B0609020204030204" pitchFamily="49" charset="0"/>
              </a:rPr>
              <a:t>WordCounter</a:t>
            </a:r>
            <a:r>
              <a:rPr lang="en-GB" sz="2400" dirty="0">
                <a:solidFill>
                  <a:srgbClr val="0070C0"/>
                </a:solidFill>
                <a:latin typeface="Consolas" panose="020B0609020204030204" pitchFamily="49" charset="0"/>
                <a:cs typeface="Consolas" panose="020B0609020204030204" pitchFamily="49" charset="0"/>
              </a:rPr>
              <a:t>-process System-akka.actor.default-dispatcher-3</a:t>
            </a:r>
          </a:p>
          <a:p>
            <a:pPr marL="0" indent="0">
              <a:buNone/>
            </a:pPr>
            <a:r>
              <a:rPr lang="en-GB" sz="2400" dirty="0">
                <a:solidFill>
                  <a:srgbClr val="0070C0"/>
                </a:solidFill>
                <a:latin typeface="Consolas" panose="020B0609020204030204" pitchFamily="49" charset="0"/>
                <a:cs typeface="Consolas" panose="020B0609020204030204" pitchFamily="49" charset="0"/>
              </a:rPr>
              <a:t>Total number of words 117</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37</a:t>
            </a:fld>
            <a:endParaRPr lang="en-US" dirty="0"/>
          </a:p>
        </p:txBody>
      </p:sp>
    </p:spTree>
    <p:extLst>
      <p:ext uri="{BB962C8B-B14F-4D97-AF65-F5344CB8AC3E}">
        <p14:creationId xmlns:p14="http://schemas.microsoft.com/office/powerpoint/2010/main" val="380935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Actors and parallelism</a:t>
            </a:r>
          </a:p>
        </p:txBody>
      </p:sp>
      <p:sp>
        <p:nvSpPr>
          <p:cNvPr id="3" name="Content Placeholder 2"/>
          <p:cNvSpPr>
            <a:spLocks noGrp="1"/>
          </p:cNvSpPr>
          <p:nvPr>
            <p:ph idx="1"/>
          </p:nvPr>
        </p:nvSpPr>
        <p:spPr/>
        <p:txBody>
          <a:bodyPr/>
          <a:lstStyle/>
          <a:p>
            <a:r>
              <a:rPr lang="en-GB" dirty="0"/>
              <a:t>Example shows that actors can be used to split a task into independent sub-tasks that run concurrently, in parallel</a:t>
            </a:r>
          </a:p>
          <a:p>
            <a:r>
              <a:rPr lang="en-GB" dirty="0"/>
              <a:t>Can reduce overall execution time, although the example would need to work on a very large file to see a significant benefit</a:t>
            </a:r>
          </a:p>
          <a:p>
            <a:r>
              <a:rPr lang="en-GB" dirty="0"/>
              <a:t>Many tasks can be tackled this way – a canonical example for </a:t>
            </a:r>
            <a:r>
              <a:rPr lang="en-GB" dirty="0" err="1"/>
              <a:t>Akka</a:t>
            </a:r>
            <a:r>
              <a:rPr lang="en-GB" dirty="0"/>
              <a:t> is the calculation of Pi, using the following formula:</a:t>
            </a:r>
          </a:p>
          <a:p>
            <a:endParaRPr lang="en-GB" dirty="0"/>
          </a:p>
          <a:p>
            <a:endParaRPr lang="en-GB" dirty="0"/>
          </a:p>
          <a:p>
            <a:r>
              <a:rPr lang="en-GB" dirty="0"/>
              <a:t>Need to calculate a large number of terms to get an accurate value for Pi</a:t>
            </a:r>
          </a:p>
          <a:p>
            <a:r>
              <a:rPr lang="en-GB" dirty="0"/>
              <a:t>All terms are independent of each other, can split task into parallel subtasks, each of which calculates a term, or the sum of a range of terms – see code example in download</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38</a:t>
            </a:fld>
            <a:endParaRPr lang="en-US" dirty="0"/>
          </a:p>
        </p:txBody>
      </p:sp>
      <p:pic>
        <p:nvPicPr>
          <p:cNvPr id="1026" name="Picture 2" descr="http://doc.akka.io/docs/akka/2.0.1/_images/pi-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465" y="3861732"/>
            <a:ext cx="5045294" cy="61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8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collections in Scala</a:t>
            </a:r>
          </a:p>
        </p:txBody>
      </p:sp>
      <p:sp>
        <p:nvSpPr>
          <p:cNvPr id="3" name="Content Placeholder 2"/>
          <p:cNvSpPr>
            <a:spLocks noGrp="1"/>
          </p:cNvSpPr>
          <p:nvPr>
            <p:ph idx="1"/>
          </p:nvPr>
        </p:nvSpPr>
        <p:spPr/>
        <p:txBody>
          <a:bodyPr>
            <a:normAutofit lnSpcReduction="10000"/>
          </a:bodyPr>
          <a:lstStyle/>
          <a:p>
            <a:r>
              <a:rPr lang="en-GB" dirty="0"/>
              <a:t>Computations on collections are often good candidates for parallelism</a:t>
            </a:r>
          </a:p>
          <a:p>
            <a:r>
              <a:rPr lang="en-GB" dirty="0"/>
              <a:t>Some modern languages have parallel collections</a:t>
            </a:r>
          </a:p>
          <a:p>
            <a:r>
              <a:rPr lang="en-GB" dirty="0"/>
              <a:t>Parallel collections were included in the Scala standard library in an effort to facilitate parallel programming by sparing users from low-level parallelization details, meanwhile providing them with a familiar and simple high-level abstraction</a:t>
            </a:r>
          </a:p>
          <a:p>
            <a:r>
              <a:rPr lang="en-GB" dirty="0"/>
              <a:t>Sequential and parallel versions are used in a similar way, parallelism managed by library classes</a:t>
            </a:r>
          </a:p>
          <a:p>
            <a:pPr marL="0" indent="0">
              <a:buNone/>
            </a:pP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seqArray</a:t>
            </a:r>
            <a:r>
              <a:rPr lang="en-GB" dirty="0">
                <a:solidFill>
                  <a:srgbClr val="C00000"/>
                </a:solidFill>
                <a:latin typeface="Consolas" panose="020B0609020204030204" pitchFamily="49" charset="0"/>
                <a:cs typeface="Consolas" panose="020B0609020204030204" pitchFamily="49" charset="0"/>
              </a:rPr>
              <a:t> = (1 to 10000).</a:t>
            </a:r>
            <a:r>
              <a:rPr lang="en-GB" dirty="0" err="1">
                <a:solidFill>
                  <a:srgbClr val="C00000"/>
                </a:solidFill>
                <a:latin typeface="Consolas" panose="020B0609020204030204" pitchFamily="49" charset="0"/>
                <a:cs typeface="Consolas" panose="020B0609020204030204" pitchFamily="49" charset="0"/>
              </a:rPr>
              <a:t>toArray</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seqResult</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seqArray.fold</a:t>
            </a:r>
            <a:r>
              <a:rPr lang="en-GB" dirty="0">
                <a:solidFill>
                  <a:srgbClr val="C00000"/>
                </a:solidFill>
                <a:latin typeface="Consolas" panose="020B0609020204030204" pitchFamily="49" charset="0"/>
                <a:cs typeface="Consolas" panose="020B0609020204030204" pitchFamily="49" charset="0"/>
              </a:rPr>
              <a:t>(0)(_ + _)</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seqResult</a:t>
            </a:r>
            <a:r>
              <a:rPr lang="en-GB" dirty="0">
                <a:solidFill>
                  <a:srgbClr val="C00000"/>
                </a:solidFill>
                <a:latin typeface="Consolas" panose="020B0609020204030204" pitchFamily="49" charset="0"/>
                <a:cs typeface="Consolas" panose="020B0609020204030204" pitchFamily="49" charset="0"/>
              </a:rPr>
              <a:t>)</a:t>
            </a:r>
          </a:p>
          <a:p>
            <a:pPr marL="0" indent="0">
              <a:buNone/>
            </a:pP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parArray</a:t>
            </a:r>
            <a:r>
              <a:rPr lang="en-GB" dirty="0">
                <a:solidFill>
                  <a:srgbClr val="C00000"/>
                </a:solidFill>
                <a:latin typeface="Consolas" panose="020B0609020204030204" pitchFamily="49" charset="0"/>
                <a:cs typeface="Consolas" panose="020B0609020204030204" pitchFamily="49" charset="0"/>
              </a:rPr>
              <a:t> = (1 to 10000).</a:t>
            </a:r>
            <a:r>
              <a:rPr lang="en-GB" dirty="0" err="1">
                <a:solidFill>
                  <a:srgbClr val="C00000"/>
                </a:solidFill>
                <a:latin typeface="Consolas" panose="020B0609020204030204" pitchFamily="49" charset="0"/>
                <a:cs typeface="Consolas" panose="020B0609020204030204" pitchFamily="49" charset="0"/>
              </a:rPr>
              <a:t>toArray.par</a:t>
            </a: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a:t>
            </a:r>
            <a:r>
              <a:rPr lang="en-GB" dirty="0" err="1">
                <a:solidFill>
                  <a:srgbClr val="C00000"/>
                </a:solidFill>
                <a:latin typeface="Consolas" panose="020B0609020204030204" pitchFamily="49" charset="0"/>
                <a:cs typeface="Consolas" panose="020B0609020204030204" pitchFamily="49" charset="0"/>
              </a:rPr>
              <a:t>parResult</a:t>
            </a:r>
            <a:r>
              <a:rPr lang="en-GB" dirty="0">
                <a:solidFill>
                  <a:srgbClr val="C00000"/>
                </a:solidFill>
                <a:latin typeface="Consolas" panose="020B0609020204030204" pitchFamily="49" charset="0"/>
                <a:cs typeface="Consolas" panose="020B0609020204030204" pitchFamily="49" charset="0"/>
              </a:rPr>
              <a:t> = </a:t>
            </a:r>
            <a:r>
              <a:rPr lang="en-GB" dirty="0" err="1">
                <a:solidFill>
                  <a:srgbClr val="C00000"/>
                </a:solidFill>
                <a:latin typeface="Consolas" panose="020B0609020204030204" pitchFamily="49" charset="0"/>
                <a:cs typeface="Consolas" panose="020B0609020204030204" pitchFamily="49" charset="0"/>
              </a:rPr>
              <a:t>parArray.fold</a:t>
            </a:r>
            <a:r>
              <a:rPr lang="en-GB" dirty="0">
                <a:solidFill>
                  <a:srgbClr val="C00000"/>
                </a:solidFill>
                <a:latin typeface="Consolas" panose="020B0609020204030204" pitchFamily="49" charset="0"/>
                <a:cs typeface="Consolas" panose="020B0609020204030204" pitchFamily="49" charset="0"/>
              </a:rPr>
              <a:t>(0)(_ + _)</a:t>
            </a:r>
            <a:br>
              <a:rPr lang="en-GB" dirty="0">
                <a:solidFill>
                  <a:srgbClr val="C00000"/>
                </a:solidFill>
                <a:latin typeface="Consolas" panose="020B0609020204030204" pitchFamily="49" charset="0"/>
                <a:cs typeface="Consolas" panose="020B0609020204030204" pitchFamily="49" charset="0"/>
              </a:rPr>
            </a:br>
            <a:r>
              <a:rPr lang="en-GB" dirty="0" err="1">
                <a:solidFill>
                  <a:srgbClr val="C00000"/>
                </a:solidFill>
                <a:latin typeface="Consolas" panose="020B0609020204030204" pitchFamily="49" charset="0"/>
                <a:cs typeface="Consolas" panose="020B0609020204030204" pitchFamily="49" charset="0"/>
              </a:rPr>
              <a:t>println</a:t>
            </a:r>
            <a:r>
              <a:rPr lang="en-GB" dirty="0">
                <a:solidFill>
                  <a:srgbClr val="C00000"/>
                </a:solidFill>
                <a:latin typeface="Consolas" panose="020B0609020204030204" pitchFamily="49" charset="0"/>
                <a:cs typeface="Consolas" panose="020B0609020204030204" pitchFamily="49" charset="0"/>
              </a:rPr>
              <a:t>(</a:t>
            </a:r>
            <a:r>
              <a:rPr lang="en-GB" dirty="0" err="1">
                <a:solidFill>
                  <a:srgbClr val="C00000"/>
                </a:solidFill>
                <a:latin typeface="Consolas" panose="020B0609020204030204" pitchFamily="49" charset="0"/>
                <a:cs typeface="Consolas" panose="020B0609020204030204" pitchFamily="49" charset="0"/>
              </a:rPr>
              <a:t>parResult</a:t>
            </a:r>
            <a:r>
              <a:rPr lang="en-GB" dirty="0">
                <a:solidFill>
                  <a:srgbClr val="C00000"/>
                </a:solidFill>
                <a:latin typeface="Consolas" panose="020B0609020204030204" pitchFamily="49" charset="0"/>
                <a:cs typeface="Consolas" panose="020B0609020204030204" pitchFamily="49" charset="0"/>
              </a:rPr>
              <a:t>)</a:t>
            </a:r>
            <a:br>
              <a:rPr lang="en-GB" dirty="0">
                <a:solidFill>
                  <a:srgbClr val="C00000"/>
                </a:solidFill>
                <a:latin typeface="Consolas" panose="020B0609020204030204" pitchFamily="49" charset="0"/>
                <a:cs typeface="Consolas" panose="020B0609020204030204" pitchFamily="49" charset="0"/>
              </a:rPr>
            </a:br>
            <a:r>
              <a:rPr lang="en-GB" dirty="0">
                <a:solidFill>
                  <a:srgbClr val="C00000"/>
                </a:solidFill>
                <a:latin typeface="Consolas" panose="020B0609020204030204" pitchFamily="49" charset="0"/>
                <a:cs typeface="Consolas" panose="020B0609020204030204" pitchFamily="49" charset="0"/>
              </a:rPr>
              <a:t/>
            </a:r>
            <a:br>
              <a:rPr lang="en-GB" dirty="0">
                <a:solidFill>
                  <a:srgbClr val="C00000"/>
                </a:solidFill>
                <a:latin typeface="Consolas" panose="020B0609020204030204" pitchFamily="49" charset="0"/>
                <a:cs typeface="Consolas" panose="020B0609020204030204" pitchFamily="49" charset="0"/>
              </a:rPr>
            </a:br>
            <a:endParaRPr lang="en-GB" dirty="0">
              <a:solidFill>
                <a:srgbClr val="C0000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39</a:t>
            </a:fld>
            <a:endParaRPr lang="en-US" dirty="0"/>
          </a:p>
        </p:txBody>
      </p:sp>
    </p:spTree>
    <p:extLst>
      <p:ext uri="{BB962C8B-B14F-4D97-AF65-F5344CB8AC3E}">
        <p14:creationId xmlns:p14="http://schemas.microsoft.com/office/powerpoint/2010/main" val="16353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with threads</a:t>
            </a:r>
          </a:p>
        </p:txBody>
      </p:sp>
      <p:sp>
        <p:nvSpPr>
          <p:cNvPr id="3" name="Content Placeholder 2"/>
          <p:cNvSpPr>
            <a:spLocks noGrp="1"/>
          </p:cNvSpPr>
          <p:nvPr>
            <p:ph idx="1"/>
          </p:nvPr>
        </p:nvSpPr>
        <p:spPr/>
        <p:txBody>
          <a:bodyPr>
            <a:normAutofit/>
          </a:bodyPr>
          <a:lstStyle/>
          <a:p>
            <a:r>
              <a:rPr lang="en-US" dirty="0"/>
              <a:t>A simple sequential program has a beginning, a list of instructions which are executed, and an end. At any time while the program runs, there is a single point of execution</a:t>
            </a:r>
          </a:p>
          <a:p>
            <a:r>
              <a:rPr lang="en-US" dirty="0"/>
              <a:t>A thread of control, usually just called a thread, is similar to a sequential program. It also has a beginning, a list of instruction and an end. However, a thread is not itself a program – it needs to run within a program or process, and a process can create many threads</a:t>
            </a:r>
          </a:p>
          <a:p>
            <a:r>
              <a:rPr lang="en-US" dirty="0"/>
              <a:t>The JVM provides threading for Java and other JVM languages, many other platforms have similar capabilities</a:t>
            </a:r>
          </a:p>
          <a:p>
            <a:r>
              <a:rPr lang="en-US" dirty="0"/>
              <a:t>The execution of multiple threads in some order on a single CPU system is called scheduling. The JVM schedules using a preemptive, priority–based scheduling algorithm.</a:t>
            </a:r>
          </a:p>
          <a:p>
            <a:r>
              <a:rPr lang="en-US" dirty="0"/>
              <a:t>All Java threads have a priority and the thread with the highest priority is scheduled to run by the JVM. if another thread with a higher priority is started, Java makes the lower priority thread wait </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1137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GB" dirty="0"/>
              <a:t>A range of concepts and programming approaches related to concurrency has been described. Examples have been mainly in Scala but similar capabilities are found in many other languages, particularly those with strong functional support</a:t>
            </a:r>
          </a:p>
          <a:p>
            <a:pPr lvl="1"/>
            <a:r>
              <a:rPr lang="en-GB" b="1" dirty="0"/>
              <a:t>Threads</a:t>
            </a:r>
            <a:endParaRPr lang="en-GB" dirty="0"/>
          </a:p>
          <a:p>
            <a:pPr lvl="1"/>
            <a:r>
              <a:rPr lang="en-GB" b="1" dirty="0"/>
              <a:t>Mutable shared state and synchronisation</a:t>
            </a:r>
          </a:p>
          <a:p>
            <a:pPr lvl="1"/>
            <a:r>
              <a:rPr lang="en-GB" b="1" dirty="0"/>
              <a:t>Futures and Promises</a:t>
            </a:r>
          </a:p>
          <a:p>
            <a:pPr lvl="1"/>
            <a:r>
              <a:rPr lang="en-GB" b="1" dirty="0"/>
              <a:t>Actor model</a:t>
            </a:r>
          </a:p>
          <a:p>
            <a:pPr lvl="1"/>
            <a:r>
              <a:rPr lang="en-GB" b="1" dirty="0"/>
              <a:t>Parallel </a:t>
            </a:r>
            <a:r>
              <a:rPr lang="en-GB" b="1" dirty="0" smtClean="0"/>
              <a:t>collections</a:t>
            </a:r>
            <a:endParaRPr lang="en-GB" b="1"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40</a:t>
            </a:fld>
            <a:endParaRPr lang="en-US" dirty="0"/>
          </a:p>
        </p:txBody>
      </p:sp>
    </p:spTree>
    <p:extLst>
      <p:ext uri="{BB962C8B-B14F-4D97-AF65-F5344CB8AC3E}">
        <p14:creationId xmlns:p14="http://schemas.microsoft.com/office/powerpoint/2010/main" val="1584078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a:t>
            </a:r>
          </a:p>
        </p:txBody>
      </p:sp>
      <p:sp>
        <p:nvSpPr>
          <p:cNvPr id="3" name="Content Placeholder 2"/>
          <p:cNvSpPr>
            <a:spLocks noGrp="1"/>
          </p:cNvSpPr>
          <p:nvPr>
            <p:ph idx="1"/>
          </p:nvPr>
        </p:nvSpPr>
        <p:spPr/>
        <p:txBody>
          <a:bodyPr/>
          <a:lstStyle/>
          <a:p>
            <a:r>
              <a:rPr lang="en-US" dirty="0">
                <a:hlinkClick r:id="rId2"/>
              </a:rPr>
              <a:t>https://docs.oracle.com/javase/tutorial/essential/concurrency/</a:t>
            </a:r>
            <a:endParaRPr lang="en-US" dirty="0"/>
          </a:p>
          <a:p>
            <a:r>
              <a:rPr lang="en-US" dirty="0">
                <a:hlinkClick r:id="rId3"/>
              </a:rPr>
              <a:t>http://docs.scala-lang.org/overviews/core/futures.html</a:t>
            </a:r>
            <a:endParaRPr lang="en-US" dirty="0"/>
          </a:p>
          <a:p>
            <a:r>
              <a:rPr lang="en-US" dirty="0">
                <a:hlinkClick r:id="rId4"/>
              </a:rPr>
              <a:t>http://doc.akka.io/docs/akka/snapshot/scala/actors.html</a:t>
            </a:r>
            <a:endParaRPr lang="en-US" dirty="0"/>
          </a:p>
          <a:p>
            <a:r>
              <a:rPr lang="en-US" dirty="0">
                <a:hlinkClick r:id="rId5"/>
              </a:rPr>
              <a:t>https://github.com/ReactiveX/RxJava/wiki/How-To-Use-RxJava</a:t>
            </a:r>
            <a:endParaRPr lang="en-US" dirty="0"/>
          </a:p>
          <a:p>
            <a:r>
              <a:rPr lang="en-US" dirty="0">
                <a:hlinkClick r:id="rId6"/>
              </a:rPr>
              <a:t>https://www.nginx.com/blog/building-microservices-inter-process-communication/</a:t>
            </a:r>
            <a:endParaRPr lang="en-US" dirty="0"/>
          </a:p>
          <a:p>
            <a:r>
              <a:rPr lang="en-US" dirty="0">
                <a:hlinkClick r:id="rId7"/>
              </a:rPr>
              <a:t>http://martinfowler.com/articles/microservices.html</a:t>
            </a:r>
            <a:endParaRPr lang="en-US" dirty="0"/>
          </a:p>
          <a:p>
            <a:r>
              <a:rPr lang="en-US">
                <a:hlinkClick r:id="rId8"/>
              </a:rPr>
              <a:t>http://www.lightbend.com/activator/template/akka-http-microservice</a:t>
            </a:r>
            <a:endParaRPr lang="en-US"/>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41</a:t>
            </a:fld>
            <a:endParaRPr lang="en-US" dirty="0"/>
          </a:p>
        </p:txBody>
      </p:sp>
    </p:spTree>
    <p:extLst>
      <p:ext uri="{BB962C8B-B14F-4D97-AF65-F5344CB8AC3E}">
        <p14:creationId xmlns:p14="http://schemas.microsoft.com/office/powerpoint/2010/main" val="128621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Access by threads to critical sections of code can be controlled using </a:t>
            </a:r>
            <a:r>
              <a:rPr lang="en-US" u="sng" dirty="0"/>
              <a:t>locks </a:t>
            </a:r>
          </a:p>
          <a:p>
            <a:r>
              <a:rPr lang="en-US" dirty="0"/>
              <a:t>When a thread enters the section it obtains the lock, other threads can’t enter, but can </a:t>
            </a:r>
            <a:r>
              <a:rPr lang="en-US" u="sng" dirty="0"/>
              <a:t>wait</a:t>
            </a:r>
          </a:p>
          <a:p>
            <a:r>
              <a:rPr lang="en-US" dirty="0"/>
              <a:t>When first thread exits section it releases lock, can </a:t>
            </a:r>
            <a:r>
              <a:rPr lang="en-US" u="sng" dirty="0"/>
              <a:t>notify</a:t>
            </a:r>
            <a:r>
              <a:rPr lang="en-US" dirty="0"/>
              <a:t> waiting threads</a:t>
            </a:r>
          </a:p>
          <a:p>
            <a:r>
              <a:rPr lang="en-US" dirty="0"/>
              <a:t>Java also has some more flexible synchronization utility classes that implement locking, </a:t>
            </a:r>
            <a:r>
              <a:rPr lang="en-US" dirty="0" err="1"/>
              <a:t>e.g</a:t>
            </a:r>
            <a:r>
              <a:rPr lang="en-US" dirty="0"/>
              <a:t> Semaphore and </a:t>
            </a:r>
            <a:r>
              <a:rPr lang="en-US" dirty="0" err="1"/>
              <a:t>CountDownLatch</a:t>
            </a:r>
            <a:r>
              <a:rPr lang="en-US" dirty="0"/>
              <a:t>, and other languages that support concurrency have similar features</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5</a:t>
            </a:fld>
            <a:endParaRPr lang="en-US" dirty="0"/>
          </a:p>
        </p:txBody>
      </p:sp>
      <p:sp>
        <p:nvSpPr>
          <p:cNvPr id="6" name="Oval 5"/>
          <p:cNvSpPr/>
          <p:nvPr/>
        </p:nvSpPr>
        <p:spPr>
          <a:xfrm>
            <a:off x="3563685" y="3666823"/>
            <a:ext cx="524656" cy="524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83988" y="3666823"/>
            <a:ext cx="524656" cy="524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04291" y="3666823"/>
            <a:ext cx="524656" cy="524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63685" y="4766899"/>
            <a:ext cx="2965262" cy="403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42504" y="4802546"/>
            <a:ext cx="561372" cy="369332"/>
          </a:xfrm>
          <a:prstGeom prst="rect">
            <a:avLst/>
          </a:prstGeom>
          <a:noFill/>
        </p:spPr>
        <p:txBody>
          <a:bodyPr wrap="none" rtlCol="0">
            <a:spAutoFit/>
          </a:bodyPr>
          <a:lstStyle/>
          <a:p>
            <a:r>
              <a:rPr lang="en-US" dirty="0">
                <a:solidFill>
                  <a:schemeClr val="bg1"/>
                </a:solidFill>
              </a:rPr>
              <a:t>lock</a:t>
            </a:r>
          </a:p>
        </p:txBody>
      </p:sp>
      <p:sp>
        <p:nvSpPr>
          <p:cNvPr id="11" name="TextBox 10"/>
          <p:cNvSpPr txBox="1"/>
          <p:nvPr/>
        </p:nvSpPr>
        <p:spPr>
          <a:xfrm>
            <a:off x="2680480" y="3922291"/>
            <a:ext cx="898195" cy="369332"/>
          </a:xfrm>
          <a:prstGeom prst="rect">
            <a:avLst/>
          </a:prstGeom>
          <a:noFill/>
        </p:spPr>
        <p:txBody>
          <a:bodyPr wrap="none" rtlCol="0">
            <a:spAutoFit/>
          </a:bodyPr>
          <a:lstStyle/>
          <a:p>
            <a:r>
              <a:rPr lang="en-US" dirty="0">
                <a:solidFill>
                  <a:srgbClr val="0070C0"/>
                </a:solidFill>
              </a:rPr>
              <a:t>threads</a:t>
            </a:r>
          </a:p>
        </p:txBody>
      </p:sp>
      <p:cxnSp>
        <p:nvCxnSpPr>
          <p:cNvPr id="12" name="Straight Arrow Connector 11"/>
          <p:cNvCxnSpPr/>
          <p:nvPr/>
        </p:nvCxnSpPr>
        <p:spPr>
          <a:xfrm>
            <a:off x="3826012" y="4162451"/>
            <a:ext cx="1" cy="60444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4"/>
            <a:endCxn id="13" idx="0"/>
          </p:cNvCxnSpPr>
          <p:nvPr/>
        </p:nvCxnSpPr>
        <p:spPr>
          <a:xfrm>
            <a:off x="5046316" y="4191479"/>
            <a:ext cx="0" cy="5546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66619" y="4191479"/>
            <a:ext cx="0" cy="5546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1271" y="4328376"/>
            <a:ext cx="515782" cy="276999"/>
          </a:xfrm>
          <a:prstGeom prst="rect">
            <a:avLst/>
          </a:prstGeom>
          <a:solidFill>
            <a:srgbClr val="00B050"/>
          </a:solidFill>
          <a:ln>
            <a:solidFill>
              <a:srgbClr val="00B05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read</a:t>
            </a:r>
          </a:p>
        </p:txBody>
      </p:sp>
      <p:sp>
        <p:nvSpPr>
          <p:cNvPr id="16" name="TextBox 15"/>
          <p:cNvSpPr txBox="1"/>
          <p:nvPr/>
        </p:nvSpPr>
        <p:spPr>
          <a:xfrm>
            <a:off x="4629363" y="4328376"/>
            <a:ext cx="887539" cy="276999"/>
          </a:xfrm>
          <a:prstGeom prst="rect">
            <a:avLst/>
          </a:prstGeom>
          <a:solidFill>
            <a:srgbClr val="FF0000"/>
          </a:solidFill>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read/write</a:t>
            </a:r>
          </a:p>
        </p:txBody>
      </p:sp>
      <p:sp>
        <p:nvSpPr>
          <p:cNvPr id="17" name="TextBox 16"/>
          <p:cNvSpPr txBox="1"/>
          <p:nvPr/>
        </p:nvSpPr>
        <p:spPr>
          <a:xfrm>
            <a:off x="5882809" y="4328376"/>
            <a:ext cx="887539" cy="276999"/>
          </a:xfrm>
          <a:prstGeom prst="rect">
            <a:avLst/>
          </a:prstGeom>
          <a:solidFill>
            <a:srgbClr val="FF0000"/>
          </a:solidFill>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a:t>read/write</a:t>
            </a:r>
            <a:endParaRPr lang="en-US" sz="1200" dirty="0"/>
          </a:p>
        </p:txBody>
      </p:sp>
      <p:sp>
        <p:nvSpPr>
          <p:cNvPr id="18" name="Rounded Rectangle 17"/>
          <p:cNvSpPr/>
          <p:nvPr/>
        </p:nvSpPr>
        <p:spPr>
          <a:xfrm>
            <a:off x="3563685" y="5707042"/>
            <a:ext cx="2965262" cy="540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261248" y="5777988"/>
            <a:ext cx="1478482" cy="369332"/>
          </a:xfrm>
          <a:prstGeom prst="rect">
            <a:avLst/>
          </a:prstGeom>
          <a:noFill/>
        </p:spPr>
        <p:txBody>
          <a:bodyPr wrap="none" rtlCol="0">
            <a:spAutoFit/>
          </a:bodyPr>
          <a:lstStyle/>
          <a:p>
            <a:r>
              <a:rPr lang="en-US" dirty="0">
                <a:solidFill>
                  <a:schemeClr val="bg1"/>
                </a:solidFill>
              </a:rPr>
              <a:t>shared object</a:t>
            </a:r>
          </a:p>
        </p:txBody>
      </p:sp>
      <p:cxnSp>
        <p:nvCxnSpPr>
          <p:cNvPr id="20" name="Straight Arrow Connector 19"/>
          <p:cNvCxnSpPr>
            <a:endCxn id="20" idx="0"/>
          </p:cNvCxnSpPr>
          <p:nvPr/>
        </p:nvCxnSpPr>
        <p:spPr>
          <a:xfrm>
            <a:off x="5049479" y="5157835"/>
            <a:ext cx="0" cy="554635"/>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32526" y="5294732"/>
            <a:ext cx="887539" cy="276999"/>
          </a:xfrm>
          <a:prstGeom prst="rect">
            <a:avLst/>
          </a:prstGeom>
          <a:solidFill>
            <a:srgbClr val="00B050"/>
          </a:solidFill>
          <a:ln>
            <a:solidFill>
              <a:srgbClr val="00B05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read/write</a:t>
            </a:r>
          </a:p>
        </p:txBody>
      </p:sp>
      <p:cxnSp>
        <p:nvCxnSpPr>
          <p:cNvPr id="22" name="Straight Arrow Connector 21"/>
          <p:cNvCxnSpPr/>
          <p:nvPr/>
        </p:nvCxnSpPr>
        <p:spPr>
          <a:xfrm>
            <a:off x="3826012" y="5191040"/>
            <a:ext cx="17405" cy="538238"/>
          </a:xfrm>
          <a:prstGeom prst="straightConnector1">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78675" y="5290755"/>
            <a:ext cx="515782" cy="276999"/>
          </a:xfrm>
          <a:prstGeom prst="rect">
            <a:avLst/>
          </a:prstGeom>
          <a:solidFill>
            <a:schemeClr val="accent5">
              <a:lumMod val="40000"/>
              <a:lumOff val="60000"/>
            </a:schemeClr>
          </a:solidFill>
          <a:ln>
            <a:solidFill>
              <a:schemeClr val="accent5">
                <a:lumMod val="40000"/>
                <a:lumOff val="6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read</a:t>
            </a:r>
          </a:p>
        </p:txBody>
      </p:sp>
      <p:cxnSp>
        <p:nvCxnSpPr>
          <p:cNvPr id="24" name="Straight Arrow Connector 23"/>
          <p:cNvCxnSpPr/>
          <p:nvPr/>
        </p:nvCxnSpPr>
        <p:spPr>
          <a:xfrm>
            <a:off x="6230520" y="5153858"/>
            <a:ext cx="0" cy="554635"/>
          </a:xfrm>
          <a:prstGeom prst="straightConnector1">
            <a:avLst/>
          </a:prstGeom>
          <a:ln>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46710" y="5290755"/>
            <a:ext cx="887539" cy="276999"/>
          </a:xfrm>
          <a:prstGeom prst="rect">
            <a:avLst/>
          </a:prstGeom>
          <a:solidFill>
            <a:schemeClr val="accent5">
              <a:lumMod val="40000"/>
              <a:lumOff val="60000"/>
            </a:schemeClr>
          </a:solidFill>
          <a:ln>
            <a:solidFill>
              <a:schemeClr val="accent5">
                <a:lumMod val="40000"/>
                <a:lumOff val="6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read/write</a:t>
            </a:r>
          </a:p>
        </p:txBody>
      </p:sp>
      <p:sp>
        <p:nvSpPr>
          <p:cNvPr id="27" name="TextBox 26"/>
          <p:cNvSpPr txBox="1"/>
          <p:nvPr/>
        </p:nvSpPr>
        <p:spPr>
          <a:xfrm>
            <a:off x="6940976" y="5244588"/>
            <a:ext cx="2132507" cy="646331"/>
          </a:xfrm>
          <a:prstGeom prst="rect">
            <a:avLst/>
          </a:prstGeom>
          <a:noFill/>
        </p:spPr>
        <p:txBody>
          <a:bodyPr wrap="none" rtlCol="0">
            <a:spAutoFit/>
          </a:bodyPr>
          <a:lstStyle/>
          <a:p>
            <a:r>
              <a:rPr lang="en-US" dirty="0">
                <a:solidFill>
                  <a:srgbClr val="0070C0"/>
                </a:solidFill>
              </a:rPr>
              <a:t>one thread accesses </a:t>
            </a:r>
            <a:br>
              <a:rPr lang="en-US" dirty="0">
                <a:solidFill>
                  <a:srgbClr val="0070C0"/>
                </a:solidFill>
              </a:rPr>
            </a:br>
            <a:r>
              <a:rPr lang="en-US" dirty="0">
                <a:solidFill>
                  <a:srgbClr val="0070C0"/>
                </a:solidFill>
              </a:rPr>
              <a:t>at a time</a:t>
            </a:r>
          </a:p>
        </p:txBody>
      </p:sp>
    </p:spTree>
    <p:extLst>
      <p:ext uri="{BB962C8B-B14F-4D97-AF65-F5344CB8AC3E}">
        <p14:creationId xmlns:p14="http://schemas.microsoft.com/office/powerpoint/2010/main" val="35477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synchronization</a:t>
            </a:r>
          </a:p>
        </p:txBody>
      </p:sp>
      <p:sp>
        <p:nvSpPr>
          <p:cNvPr id="3" name="Content Placeholder 2"/>
          <p:cNvSpPr>
            <a:spLocks noGrp="1"/>
          </p:cNvSpPr>
          <p:nvPr>
            <p:ph idx="1"/>
          </p:nvPr>
        </p:nvSpPr>
        <p:spPr/>
        <p:txBody>
          <a:bodyPr/>
          <a:lstStyle/>
          <a:p>
            <a:r>
              <a:rPr lang="en-US" dirty="0"/>
              <a:t>Thread starvation</a:t>
            </a:r>
          </a:p>
          <a:p>
            <a:pPr lvl="1"/>
            <a:r>
              <a:rPr lang="en-US" dirty="0"/>
              <a:t>Can have situation where a thread never gets access to shared object because access is always given to other threads by scheduler</a:t>
            </a:r>
          </a:p>
          <a:p>
            <a:pPr lvl="1"/>
            <a:r>
              <a:rPr lang="en-US" dirty="0"/>
              <a:t>Can try to prevent this by adjusting priorities assigned to threads to guide scheduler</a:t>
            </a:r>
          </a:p>
          <a:p>
            <a:r>
              <a:rPr lang="en-US" dirty="0"/>
              <a:t>Deadlocks </a:t>
            </a:r>
          </a:p>
          <a:p>
            <a:pPr lvl="1"/>
            <a:r>
              <a:rPr lang="en-US" dirty="0"/>
              <a:t>Can get into situation where one thread is waiting for another thread to release a lock, while the second thread won’t do so as it is waiting for the first thread to release a lock, so neither can do anything</a:t>
            </a:r>
          </a:p>
          <a:p>
            <a:pPr lvl="1"/>
            <a:r>
              <a:rPr lang="en-US" dirty="0"/>
              <a:t>Program “hangs”</a:t>
            </a:r>
          </a:p>
          <a:p>
            <a:pPr lvl="1"/>
            <a:r>
              <a:rPr lang="en-US" dirty="0"/>
              <a:t>Can try to avoid deadlocks is to avoid having threads cross over in this way and reduce the need to lock anything as much as possible</a:t>
            </a:r>
          </a:p>
          <a:p>
            <a:r>
              <a:rPr lang="en-US" dirty="0"/>
              <a:t>Concurrent programming is difficult!</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6</a:t>
            </a:fld>
            <a:endParaRPr lang="en-US" dirty="0"/>
          </a:p>
        </p:txBody>
      </p:sp>
    </p:spTree>
    <p:extLst>
      <p:ext uri="{BB962C8B-B14F-4D97-AF65-F5344CB8AC3E}">
        <p14:creationId xmlns:p14="http://schemas.microsoft.com/office/powerpoint/2010/main" val="403995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Concurrency programming models</a:t>
            </a:r>
          </a:p>
        </p:txBody>
      </p:sp>
      <p:sp>
        <p:nvSpPr>
          <p:cNvPr id="3" name="Content Placeholder 2"/>
          <p:cNvSpPr>
            <a:spLocks noGrp="1"/>
          </p:cNvSpPr>
          <p:nvPr>
            <p:ph idx="1"/>
          </p:nvPr>
        </p:nvSpPr>
        <p:spPr/>
        <p:txBody>
          <a:bodyPr/>
          <a:lstStyle/>
          <a:p>
            <a:r>
              <a:rPr lang="en-US" dirty="0"/>
              <a:t>Threads and locks are the underlying mechanisms for concurrent programming, but other programming models have been used to help programmers to create</a:t>
            </a:r>
            <a:r>
              <a:rPr lang="en-GB" dirty="0"/>
              <a:t> understandable, faster, asynchronous, non-blocking parallel code</a:t>
            </a:r>
            <a:endParaRPr lang="en-US" dirty="0"/>
          </a:p>
          <a:p>
            <a:r>
              <a:rPr lang="en-US" dirty="0"/>
              <a:t>Originated mainly in functional programming languages, have become more prominent across a range of languages with growth in multicore/multiprocessor systems </a:t>
            </a:r>
          </a:p>
          <a:p>
            <a:r>
              <a:rPr lang="en-US" dirty="0"/>
              <a:t>Futures/promises</a:t>
            </a:r>
          </a:p>
          <a:p>
            <a:pPr lvl="1"/>
            <a:r>
              <a:rPr lang="en-GB" dirty="0"/>
              <a:t>A  Future is placeholder object for a value that may not yet exist - the value of the Future is supplied concurrently and can be used when the concurrent task is complete</a:t>
            </a:r>
            <a:endParaRPr lang="en-US" dirty="0"/>
          </a:p>
          <a:p>
            <a:r>
              <a:rPr lang="en-US" dirty="0"/>
              <a:t>Actor model</a:t>
            </a:r>
          </a:p>
          <a:p>
            <a:pPr lvl="1"/>
            <a:r>
              <a:rPr lang="en-US" dirty="0"/>
              <a:t>Actors are units of computation that can receive messages and do computations as a result. Unlike objects in OO programming they can’t share memory and they generally do their work concurrently</a:t>
            </a:r>
          </a:p>
          <a:p>
            <a:r>
              <a:rPr lang="en-US" dirty="0"/>
              <a:t>We will look at implementation in Scala, but similar capabilities are found in other languages (although they may be called by different names)</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252856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 (and promises)</a:t>
            </a:r>
          </a:p>
        </p:txBody>
      </p:sp>
      <p:sp>
        <p:nvSpPr>
          <p:cNvPr id="3" name="Content Placeholder 2"/>
          <p:cNvSpPr>
            <a:spLocks noGrp="1"/>
          </p:cNvSpPr>
          <p:nvPr>
            <p:ph idx="1"/>
          </p:nvPr>
        </p:nvSpPr>
        <p:spPr/>
        <p:txBody>
          <a:bodyPr>
            <a:normAutofit lnSpcReduction="10000"/>
          </a:bodyPr>
          <a:lstStyle/>
          <a:p>
            <a:r>
              <a:rPr lang="en-GB" dirty="0"/>
              <a:t>Futures/promises were first used in functional programming languages such as </a:t>
            </a:r>
            <a:r>
              <a:rPr lang="en-GB" dirty="0" err="1"/>
              <a:t>MultiLisp</a:t>
            </a:r>
            <a:r>
              <a:rPr lang="en-GB" dirty="0"/>
              <a:t> in the early 1980s</a:t>
            </a:r>
          </a:p>
          <a:p>
            <a:r>
              <a:rPr lang="en-GB" dirty="0"/>
              <a:t>In Scala, a Future is an object holding a value which may become available at some point. This value is usually the result of some other computation:</a:t>
            </a:r>
          </a:p>
          <a:p>
            <a:pPr lvl="1"/>
            <a:r>
              <a:rPr lang="en-GB" dirty="0"/>
              <a:t>If the computation has not yet completed, we say that the Future is </a:t>
            </a:r>
            <a:r>
              <a:rPr lang="en-GB" u="sng" dirty="0"/>
              <a:t>not completed</a:t>
            </a:r>
            <a:r>
              <a:rPr lang="en-GB" dirty="0"/>
              <a:t>.</a:t>
            </a:r>
          </a:p>
          <a:p>
            <a:pPr lvl="1"/>
            <a:r>
              <a:rPr lang="en-GB" dirty="0"/>
              <a:t>If the computation has completed with a value or with an exception, we say that the Future is </a:t>
            </a:r>
            <a:r>
              <a:rPr lang="en-GB" u="sng" dirty="0"/>
              <a:t>completed</a:t>
            </a:r>
            <a:r>
              <a:rPr lang="en-GB" dirty="0"/>
              <a:t>.</a:t>
            </a:r>
          </a:p>
          <a:p>
            <a:r>
              <a:rPr lang="en-GB" dirty="0"/>
              <a:t>Completion can take one of two forms:</a:t>
            </a:r>
          </a:p>
          <a:p>
            <a:pPr lvl="1"/>
            <a:r>
              <a:rPr lang="en-GB" dirty="0"/>
              <a:t>When a Future is completed with a value, we say that the future was </a:t>
            </a:r>
            <a:r>
              <a:rPr lang="en-GB" u="sng" dirty="0"/>
              <a:t>successfully completed</a:t>
            </a:r>
            <a:r>
              <a:rPr lang="en-GB" dirty="0"/>
              <a:t> with that value.</a:t>
            </a:r>
          </a:p>
          <a:p>
            <a:pPr lvl="1"/>
            <a:r>
              <a:rPr lang="en-GB" dirty="0"/>
              <a:t>When a Future is completed with an exception thrown by the computation, we say that the Future was </a:t>
            </a:r>
            <a:r>
              <a:rPr lang="en-GB" u="sng" dirty="0"/>
              <a:t>failed</a:t>
            </a:r>
            <a:r>
              <a:rPr lang="en-GB" dirty="0"/>
              <a:t> with that exception.</a:t>
            </a:r>
          </a:p>
          <a:p>
            <a:r>
              <a:rPr lang="en-GB" dirty="0"/>
              <a:t>A Future may only be assigned once – once a Future object is given a value or an exception, it becomes in effect immutable</a:t>
            </a:r>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98341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Futures</a:t>
            </a:r>
          </a:p>
        </p:txBody>
      </p:sp>
      <p:sp>
        <p:nvSpPr>
          <p:cNvPr id="3" name="Content Placeholder 2"/>
          <p:cNvSpPr>
            <a:spLocks noGrp="1"/>
          </p:cNvSpPr>
          <p:nvPr>
            <p:ph idx="1"/>
          </p:nvPr>
        </p:nvSpPr>
        <p:spPr/>
        <p:txBody>
          <a:bodyPr>
            <a:normAutofit lnSpcReduction="10000"/>
          </a:bodyPr>
          <a:lstStyle/>
          <a:p>
            <a:r>
              <a:rPr lang="en-GB" dirty="0"/>
              <a:t>The simplest way to create a future object is to invoke the </a:t>
            </a:r>
            <a:r>
              <a:rPr lang="en-GB" i="1" dirty="0" err="1"/>
              <a:t>Future.apply</a:t>
            </a:r>
            <a:r>
              <a:rPr lang="en-GB" dirty="0"/>
              <a:t> method which starts an asynchronous computation and returns a </a:t>
            </a:r>
            <a:r>
              <a:rPr lang="en-GB" i="1" dirty="0"/>
              <a:t>Future</a:t>
            </a:r>
            <a:r>
              <a:rPr lang="en-GB" dirty="0"/>
              <a:t> object holding the result of that computation</a:t>
            </a:r>
          </a:p>
          <a:p>
            <a:r>
              <a:rPr lang="en-GB" dirty="0"/>
              <a:t>Recall that the apply method of a Scala companion object allows instances of a type to be created without the new keyword, e.g.</a:t>
            </a:r>
          </a:p>
          <a:p>
            <a:pPr marL="0" indent="0">
              <a:buNone/>
            </a:pP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f = Future(….)   </a:t>
            </a:r>
          </a:p>
          <a:p>
            <a:pPr marL="0" indent="0">
              <a:buNone/>
            </a:pP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f = Future{…}</a:t>
            </a:r>
          </a:p>
          <a:p>
            <a:r>
              <a:rPr lang="en-GB" dirty="0"/>
              <a:t>The parameter of </a:t>
            </a:r>
            <a:r>
              <a:rPr lang="en-GB" i="1" dirty="0" err="1"/>
              <a:t>Future.apply</a:t>
            </a:r>
            <a:r>
              <a:rPr lang="en-GB" dirty="0"/>
              <a:t> is a </a:t>
            </a:r>
            <a:r>
              <a:rPr lang="en-GB" u="sng" dirty="0"/>
              <a:t>function</a:t>
            </a:r>
            <a:r>
              <a:rPr lang="en-GB" dirty="0"/>
              <a:t> that returns a value</a:t>
            </a:r>
          </a:p>
          <a:p>
            <a:r>
              <a:rPr lang="en-GB" dirty="0"/>
              <a:t>The value becomes available once the future completes</a:t>
            </a:r>
          </a:p>
          <a:p>
            <a:r>
              <a:rPr lang="en-GB" dirty="0"/>
              <a:t>The function is scheduled to run as a task which will run concurrently on a separate worker thread</a:t>
            </a:r>
          </a:p>
          <a:p>
            <a:r>
              <a:rPr lang="en-GB" dirty="0"/>
              <a:t>Note that </a:t>
            </a:r>
            <a:r>
              <a:rPr lang="en-GB" i="1" dirty="0"/>
              <a:t>Future[T]</a:t>
            </a:r>
            <a:r>
              <a:rPr lang="en-GB" dirty="0"/>
              <a:t> is a type which denotes future objects, whereas </a:t>
            </a:r>
            <a:r>
              <a:rPr lang="en-GB" i="1" dirty="0" err="1"/>
              <a:t>Future.apply</a:t>
            </a:r>
            <a:r>
              <a:rPr lang="en-GB" dirty="0"/>
              <a:t> is a method which schedules an asynchronous computation, and then returns a future object which will be completed with the result of that computation.</a:t>
            </a:r>
          </a:p>
          <a:p>
            <a:endParaRPr lang="en-GB" dirty="0"/>
          </a:p>
        </p:txBody>
      </p:sp>
      <p:sp>
        <p:nvSpPr>
          <p:cNvPr id="4" name="Footer Placeholder 3"/>
          <p:cNvSpPr>
            <a:spLocks noGrp="1"/>
          </p:cNvSpPr>
          <p:nvPr>
            <p:ph type="ftr" sz="quarter" idx="11"/>
          </p:nvPr>
        </p:nvSpPr>
        <p:spPr/>
        <p:txBody>
          <a:bodyPr/>
          <a:lstStyle/>
          <a:p>
            <a:r>
              <a:rPr lang="en-US" dirty="0"/>
              <a:t>unit 10: concurrency</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309995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4924</TotalTime>
  <Words>3210</Words>
  <Application>Microsoft Office PowerPoint</Application>
  <PresentationFormat>Widescreen</PresentationFormat>
  <Paragraphs>384</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Consolas</vt:lpstr>
      <vt:lpstr>Lucida Sans</vt:lpstr>
      <vt:lpstr>Retrospect</vt:lpstr>
      <vt:lpstr>Advanced Programming</vt:lpstr>
      <vt:lpstr>Definitions</vt:lpstr>
      <vt:lpstr>Why is concurrency important?</vt:lpstr>
      <vt:lpstr>Programming with threads</vt:lpstr>
      <vt:lpstr>Synchronization</vt:lpstr>
      <vt:lpstr>Problems with synchronization</vt:lpstr>
      <vt:lpstr>Concurrency programming models</vt:lpstr>
      <vt:lpstr>Futures (and promises)</vt:lpstr>
      <vt:lpstr>Futures</vt:lpstr>
      <vt:lpstr>Futures example – creating the Future</vt:lpstr>
      <vt:lpstr>Futures example - completing</vt:lpstr>
      <vt:lpstr>Futures example - output</vt:lpstr>
      <vt:lpstr>Future example – more realistic task</vt:lpstr>
      <vt:lpstr>Futures example - output</vt:lpstr>
      <vt:lpstr>Execution context</vt:lpstr>
      <vt:lpstr>Composing futures</vt:lpstr>
      <vt:lpstr>Composing futures – example</vt:lpstr>
      <vt:lpstr>Composing futures – example (cont.)</vt:lpstr>
      <vt:lpstr>Composing futures – another example</vt:lpstr>
      <vt:lpstr>Promises</vt:lpstr>
      <vt:lpstr>Promises – example of completing</vt:lpstr>
      <vt:lpstr>Promises – example of failing</vt:lpstr>
      <vt:lpstr>Producing and consuming</vt:lpstr>
      <vt:lpstr>Futures and Promises in other languages</vt:lpstr>
      <vt:lpstr>Actor model</vt:lpstr>
      <vt:lpstr>Actor model (cont.)</vt:lpstr>
      <vt:lpstr>Actors and objects</vt:lpstr>
      <vt:lpstr>Simple Akka example</vt:lpstr>
      <vt:lpstr>Creating and using an Actor</vt:lpstr>
      <vt:lpstr>Akka – a (slightly) more realistic example</vt:lpstr>
      <vt:lpstr>Actors and messages for word count example</vt:lpstr>
      <vt:lpstr>Messages</vt:lpstr>
      <vt:lpstr>StringCounterActor</vt:lpstr>
      <vt:lpstr>WordCounterActor</vt:lpstr>
      <vt:lpstr>WordCounterActor – receiving StartProcessMsg</vt:lpstr>
      <vt:lpstr>WordCounterActor – receive StringProcessedMsg</vt:lpstr>
      <vt:lpstr>Word counter – example output</vt:lpstr>
      <vt:lpstr>Actors and parallelism</vt:lpstr>
      <vt:lpstr>Parallel collections in Scala</vt:lpstr>
      <vt:lpstr>Summary</vt:lpstr>
      <vt:lpstr>Additional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330</cp:revision>
  <cp:lastPrinted>2016-09-09T14:01:13Z</cp:lastPrinted>
  <dcterms:created xsi:type="dcterms:W3CDTF">2016-03-08T21:12:10Z</dcterms:created>
  <dcterms:modified xsi:type="dcterms:W3CDTF">2019-12-03T09:39:57Z</dcterms:modified>
</cp:coreProperties>
</file>