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notesMasterIdLst>
    <p:notesMasterId r:id="rId44"/>
  </p:notesMasterIdLst>
  <p:handoutMasterIdLst>
    <p:handoutMasterId r:id="rId45"/>
  </p:handoutMasterIdLst>
  <p:sldIdLst>
    <p:sldId id="256" r:id="rId2"/>
    <p:sldId id="258" r:id="rId3"/>
    <p:sldId id="314" r:id="rId4"/>
    <p:sldId id="259" r:id="rId5"/>
    <p:sldId id="261" r:id="rId6"/>
    <p:sldId id="263" r:id="rId7"/>
    <p:sldId id="262" r:id="rId8"/>
    <p:sldId id="318" r:id="rId9"/>
    <p:sldId id="264" r:id="rId10"/>
    <p:sldId id="265" r:id="rId11"/>
    <p:sldId id="267" r:id="rId12"/>
    <p:sldId id="276" r:id="rId13"/>
    <p:sldId id="266" r:id="rId14"/>
    <p:sldId id="268" r:id="rId15"/>
    <p:sldId id="269" r:id="rId16"/>
    <p:sldId id="271" r:id="rId17"/>
    <p:sldId id="272" r:id="rId18"/>
    <p:sldId id="273" r:id="rId19"/>
    <p:sldId id="274" r:id="rId20"/>
    <p:sldId id="275" r:id="rId21"/>
    <p:sldId id="277" r:id="rId22"/>
    <p:sldId id="290" r:id="rId23"/>
    <p:sldId id="291" r:id="rId24"/>
    <p:sldId id="296" r:id="rId25"/>
    <p:sldId id="305" r:id="rId26"/>
    <p:sldId id="293" r:id="rId27"/>
    <p:sldId id="292" r:id="rId28"/>
    <p:sldId id="294" r:id="rId29"/>
    <p:sldId id="295" r:id="rId30"/>
    <p:sldId id="297" r:id="rId31"/>
    <p:sldId id="298" r:id="rId32"/>
    <p:sldId id="306" r:id="rId33"/>
    <p:sldId id="307" r:id="rId34"/>
    <p:sldId id="308" r:id="rId35"/>
    <p:sldId id="309" r:id="rId36"/>
    <p:sldId id="310" r:id="rId37"/>
    <p:sldId id="311" r:id="rId38"/>
    <p:sldId id="312" r:id="rId39"/>
    <p:sldId id="313" r:id="rId40"/>
    <p:sldId id="299" r:id="rId41"/>
    <p:sldId id="300" r:id="rId42"/>
    <p:sldId id="301" r:id="rId43"/>
  </p:sldIdLst>
  <p:sldSz cx="12192000" cy="6858000"/>
  <p:notesSz cx="7099300"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5"/>
    <p:restoredTop sz="94635"/>
  </p:normalViewPr>
  <p:slideViewPr>
    <p:cSldViewPr snapToGrid="0" snapToObjects="1">
      <p:cViewPr>
        <p:scale>
          <a:sx n="80" d="100"/>
          <a:sy n="80" d="100"/>
        </p:scale>
        <p:origin x="-677" y="-82"/>
      </p:cViewPr>
      <p:guideLst>
        <p:guide orient="horz" pos="2160"/>
        <p:guide pos="3840"/>
      </p:guideLst>
    </p:cSldViewPr>
  </p:slideViewPr>
  <p:notesTextViewPr>
    <p:cViewPr>
      <p:scale>
        <a:sx n="1" d="1"/>
        <a:sy n="1" d="1"/>
      </p:scale>
      <p:origin x="0" y="0"/>
    </p:cViewPr>
  </p:notesTextViewPr>
  <p:sorterViewPr>
    <p:cViewPr>
      <p:scale>
        <a:sx n="83" d="100"/>
        <a:sy n="83"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575" cy="511175"/>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4021138" y="0"/>
            <a:ext cx="3076575" cy="511175"/>
          </a:xfrm>
          <a:prstGeom prst="rect">
            <a:avLst/>
          </a:prstGeom>
        </p:spPr>
        <p:txBody>
          <a:bodyPr vert="horz" lIns="91440" tIns="45720" rIns="91440" bIns="45720" rtlCol="0"/>
          <a:lstStyle>
            <a:lvl1pPr algn="r">
              <a:defRPr sz="1200"/>
            </a:lvl1pPr>
          </a:lstStyle>
          <a:p>
            <a:fld id="{DB3509C9-7F8F-4C70-B7D1-C3E8D6850BC7}" type="datetimeFigureOut">
              <a:rPr lang="en-GB" smtClean="0"/>
              <a:t>20/11/2019</a:t>
            </a:fld>
            <a:endParaRPr lang="en-GB"/>
          </a:p>
        </p:txBody>
      </p:sp>
      <p:sp>
        <p:nvSpPr>
          <p:cNvPr id="4" name="Footer Placeholder 3"/>
          <p:cNvSpPr>
            <a:spLocks noGrp="1"/>
          </p:cNvSpPr>
          <p:nvPr>
            <p:ph type="ftr" sz="quarter" idx="2"/>
          </p:nvPr>
        </p:nvSpPr>
        <p:spPr>
          <a:xfrm>
            <a:off x="0" y="9721850"/>
            <a:ext cx="3076575" cy="511175"/>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4021138" y="9721850"/>
            <a:ext cx="3076575" cy="511175"/>
          </a:xfrm>
          <a:prstGeom prst="rect">
            <a:avLst/>
          </a:prstGeom>
        </p:spPr>
        <p:txBody>
          <a:bodyPr vert="horz" lIns="91440" tIns="45720" rIns="91440" bIns="45720" rtlCol="0" anchor="b"/>
          <a:lstStyle>
            <a:lvl1pPr algn="r">
              <a:defRPr sz="1200"/>
            </a:lvl1pPr>
          </a:lstStyle>
          <a:p>
            <a:fld id="{66EC85B6-C5A0-4342-ABB4-E90B5AF3E286}" type="slidenum">
              <a:rPr lang="en-GB" smtClean="0"/>
              <a:t>‹#›</a:t>
            </a:fld>
            <a:endParaRPr lang="en-GB"/>
          </a:p>
        </p:txBody>
      </p:sp>
    </p:spTree>
    <p:extLst>
      <p:ext uri="{BB962C8B-B14F-4D97-AF65-F5344CB8AC3E}">
        <p14:creationId xmlns:p14="http://schemas.microsoft.com/office/powerpoint/2010/main" val="28277944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endParaRPr lang="en-US"/>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0B872D10-90B8-3041-A08B-8A1CA9BB866A}" type="datetimeFigureOut">
              <a:rPr lang="en-US" smtClean="0"/>
              <a:t>11/20/2019</a:t>
            </a:fld>
            <a:endParaRPr lang="en-US"/>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US"/>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US"/>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4D74C434-BFAA-214E-847E-B5A15F8EFCC9}" type="slidenum">
              <a:rPr lang="en-US" smtClean="0"/>
              <a:t>‹#›</a:t>
            </a:fld>
            <a:endParaRPr lang="en-US"/>
          </a:p>
        </p:txBody>
      </p:sp>
    </p:spTree>
    <p:extLst>
      <p:ext uri="{BB962C8B-B14F-4D97-AF65-F5344CB8AC3E}">
        <p14:creationId xmlns:p14="http://schemas.microsoft.com/office/powerpoint/2010/main" val="1410885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D74C434-BFAA-214E-847E-B5A15F8EFCC9}" type="slidenum">
              <a:rPr lang="en-US" smtClean="0"/>
              <a:t>1</a:t>
            </a:fld>
            <a:endParaRPr lang="en-US"/>
          </a:p>
        </p:txBody>
      </p:sp>
    </p:spTree>
    <p:extLst>
      <p:ext uri="{BB962C8B-B14F-4D97-AF65-F5344CB8AC3E}">
        <p14:creationId xmlns:p14="http://schemas.microsoft.com/office/powerpoint/2010/main" val="24369782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2800" spc="-50" baseline="0">
                <a:solidFill>
                  <a:srgbClr val="0070C0"/>
                </a:solidFill>
              </a:defRPr>
            </a:lvl1pPr>
          </a:lstStyle>
          <a:p>
            <a:r>
              <a:rPr lang="en-GB" dirty="0"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GB" smtClean="0"/>
              <a:t>Click to edit Master subtitle style</a:t>
            </a:r>
            <a:endParaRPr lang="en-US" dirty="0"/>
          </a:p>
        </p:txBody>
      </p:sp>
      <p:sp>
        <p:nvSpPr>
          <p:cNvPr id="4" name="Date Placeholder 3"/>
          <p:cNvSpPr>
            <a:spLocks noGrp="1"/>
          </p:cNvSpPr>
          <p:nvPr>
            <p:ph type="dt" sz="half" idx="10"/>
          </p:nvPr>
        </p:nvSpPr>
        <p:spPr>
          <a:xfrm>
            <a:off x="1097280" y="6459785"/>
            <a:ext cx="2472271" cy="365125"/>
          </a:xfrm>
          <a:prstGeom prst="rect">
            <a:avLst/>
          </a:prstGeom>
        </p:spPr>
        <p:txBody>
          <a:bodyPr/>
          <a:lstStyle/>
          <a:p>
            <a:fld id="{43A3153A-979F-2D43-8378-7C6948125513}" type="datetime1">
              <a:rPr lang="en-GB" smtClean="0"/>
              <a:t>20/11/2019</a:t>
            </a:fld>
            <a:endParaRPr lang="en-US" dirty="0"/>
          </a:p>
        </p:txBody>
      </p:sp>
      <p:sp>
        <p:nvSpPr>
          <p:cNvPr id="5" name="Footer Placeholder 4"/>
          <p:cNvSpPr>
            <a:spLocks noGrp="1"/>
          </p:cNvSpPr>
          <p:nvPr>
            <p:ph type="ftr" sz="quarter" idx="11"/>
          </p:nvPr>
        </p:nvSpPr>
        <p:spPr/>
        <p:txBody>
          <a:bodyPr/>
          <a:lstStyle/>
          <a:p>
            <a:r>
              <a:rPr lang="en-US" smtClean="0"/>
              <a:t>1. PROGRAMMING LANGUAGES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0" name="Picture 9" descr="iStock_000002557820XSmall"/>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508989" y="847843"/>
            <a:ext cx="2643736" cy="226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0" descr="GCU Logo"/>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97280" y="758952"/>
            <a:ext cx="1381125"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6662849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a:xfrm>
            <a:off x="1097280" y="6459785"/>
            <a:ext cx="2472271" cy="365125"/>
          </a:xfrm>
          <a:prstGeom prst="rect">
            <a:avLst/>
          </a:prstGeom>
        </p:spPr>
        <p:txBody>
          <a:bodyPr/>
          <a:lstStyle/>
          <a:p>
            <a:fld id="{B292DFD8-CF3E-5946-8784-68D91E26656E}" type="datetime1">
              <a:rPr lang="en-GB" smtClean="0"/>
              <a:t>20/11/2019</a:t>
            </a:fld>
            <a:endParaRPr lang="en-US" dirty="0"/>
          </a:p>
        </p:txBody>
      </p:sp>
      <p:sp>
        <p:nvSpPr>
          <p:cNvPr id="5" name="Footer Placeholder 4"/>
          <p:cNvSpPr>
            <a:spLocks noGrp="1"/>
          </p:cNvSpPr>
          <p:nvPr>
            <p:ph type="ftr" sz="quarter" idx="11"/>
          </p:nvPr>
        </p:nvSpPr>
        <p:spPr/>
        <p:txBody>
          <a:bodyPr/>
          <a:lstStyle/>
          <a:p>
            <a:r>
              <a:rPr lang="en-US" smtClean="0"/>
              <a:t>1. PROGRAMMING LANGUAGES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9804229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GB"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a:xfrm>
            <a:off x="1097280" y="6459785"/>
            <a:ext cx="2472271" cy="365125"/>
          </a:xfrm>
          <a:prstGeom prst="rect">
            <a:avLst/>
          </a:prstGeom>
        </p:spPr>
        <p:txBody>
          <a:bodyPr/>
          <a:lstStyle/>
          <a:p>
            <a:fld id="{4539FB86-8D12-FD41-AFF8-02F376746584}" type="datetime1">
              <a:rPr lang="en-GB" smtClean="0"/>
              <a:t>20/11/2019</a:t>
            </a:fld>
            <a:endParaRPr lang="en-US" dirty="0"/>
          </a:p>
        </p:txBody>
      </p:sp>
      <p:sp>
        <p:nvSpPr>
          <p:cNvPr id="5" name="Footer Placeholder 4"/>
          <p:cNvSpPr>
            <a:spLocks noGrp="1"/>
          </p:cNvSpPr>
          <p:nvPr>
            <p:ph type="ftr" sz="quarter" idx="11"/>
          </p:nvPr>
        </p:nvSpPr>
        <p:spPr/>
        <p:txBody>
          <a:bodyPr/>
          <a:lstStyle/>
          <a:p>
            <a:r>
              <a:rPr lang="en-US" smtClean="0"/>
              <a:t>1. PROGRAMMING LANGUAGES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262451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a:xfrm>
            <a:off x="1097280" y="6459785"/>
            <a:ext cx="2472271" cy="365125"/>
          </a:xfrm>
          <a:prstGeom prst="rect">
            <a:avLst/>
          </a:prstGeom>
        </p:spPr>
        <p:txBody>
          <a:bodyPr/>
          <a:lstStyle/>
          <a:p>
            <a:fld id="{B60BD9F7-68EA-4F43-99D5-F7DCED1D040B}" type="datetime1">
              <a:rPr lang="en-GB" smtClean="0"/>
              <a:t>20/11/2019</a:t>
            </a:fld>
            <a:endParaRPr lang="en-US" dirty="0"/>
          </a:p>
        </p:txBody>
      </p:sp>
      <p:sp>
        <p:nvSpPr>
          <p:cNvPr id="5" name="Footer Placeholder 4"/>
          <p:cNvSpPr>
            <a:spLocks noGrp="1"/>
          </p:cNvSpPr>
          <p:nvPr>
            <p:ph type="ftr" sz="quarter" idx="11"/>
          </p:nvPr>
        </p:nvSpPr>
        <p:spPr/>
        <p:txBody>
          <a:bodyPr/>
          <a:lstStyle/>
          <a:p>
            <a:r>
              <a:rPr lang="en-US" dirty="0" smtClean="0"/>
              <a:t>ADVANCED PROGRAMMING - 1. PROGRAMMING LANGUAGES</a:t>
            </a:r>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t>‹#›</a:t>
            </a:fld>
            <a:endParaRPr lang="en-US" dirty="0"/>
          </a:p>
        </p:txBody>
      </p:sp>
      <p:pic>
        <p:nvPicPr>
          <p:cNvPr id="7" name="Picture 6" descr="GCU Logo"/>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9102" y="5557965"/>
            <a:ext cx="968178" cy="5586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452485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GB"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a:xfrm>
            <a:off x="1097280" y="6459785"/>
            <a:ext cx="2472271" cy="365125"/>
          </a:xfrm>
          <a:prstGeom prst="rect">
            <a:avLst/>
          </a:prstGeom>
        </p:spPr>
        <p:txBody>
          <a:bodyPr/>
          <a:lstStyle/>
          <a:p>
            <a:fld id="{835EB81A-63E8-0643-903F-18AC9B6869DD}" type="datetime1">
              <a:rPr lang="en-GB" smtClean="0"/>
              <a:t>20/11/2019</a:t>
            </a:fld>
            <a:endParaRPr lang="en-US" dirty="0"/>
          </a:p>
        </p:txBody>
      </p:sp>
      <p:sp>
        <p:nvSpPr>
          <p:cNvPr id="5" name="Footer Placeholder 4"/>
          <p:cNvSpPr>
            <a:spLocks noGrp="1"/>
          </p:cNvSpPr>
          <p:nvPr>
            <p:ph type="ftr" sz="quarter" idx="11"/>
          </p:nvPr>
        </p:nvSpPr>
        <p:spPr/>
        <p:txBody>
          <a:bodyPr/>
          <a:lstStyle/>
          <a:p>
            <a:r>
              <a:rPr lang="en-US" smtClean="0"/>
              <a:t>1. PROGRAMMING LANGUAGES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85122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GB" smtClean="0"/>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5" name="Date Placeholder 4"/>
          <p:cNvSpPr>
            <a:spLocks noGrp="1"/>
          </p:cNvSpPr>
          <p:nvPr>
            <p:ph type="dt" sz="half" idx="10"/>
          </p:nvPr>
        </p:nvSpPr>
        <p:spPr>
          <a:xfrm>
            <a:off x="1097280" y="6459785"/>
            <a:ext cx="2472271" cy="365125"/>
          </a:xfrm>
          <a:prstGeom prst="rect">
            <a:avLst/>
          </a:prstGeom>
        </p:spPr>
        <p:txBody>
          <a:bodyPr/>
          <a:lstStyle/>
          <a:p>
            <a:fld id="{481B7645-8B55-4C4B-BB37-0845157BB0D9}" type="datetime1">
              <a:rPr lang="en-GB" smtClean="0"/>
              <a:t>20/11/2019</a:t>
            </a:fld>
            <a:endParaRPr lang="en-US" dirty="0"/>
          </a:p>
        </p:txBody>
      </p:sp>
      <p:sp>
        <p:nvSpPr>
          <p:cNvPr id="6" name="Footer Placeholder 5"/>
          <p:cNvSpPr>
            <a:spLocks noGrp="1"/>
          </p:cNvSpPr>
          <p:nvPr>
            <p:ph type="ftr" sz="quarter" idx="11"/>
          </p:nvPr>
        </p:nvSpPr>
        <p:spPr/>
        <p:txBody>
          <a:bodyPr/>
          <a:lstStyle/>
          <a:p>
            <a:r>
              <a:rPr lang="en-US" smtClean="0"/>
              <a:t>1. PROGRAMMING LANGUAGES</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942423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GB"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7" name="Date Placeholder 6"/>
          <p:cNvSpPr>
            <a:spLocks noGrp="1"/>
          </p:cNvSpPr>
          <p:nvPr>
            <p:ph type="dt" sz="half" idx="10"/>
          </p:nvPr>
        </p:nvSpPr>
        <p:spPr>
          <a:xfrm>
            <a:off x="1097280" y="6459785"/>
            <a:ext cx="2472271" cy="365125"/>
          </a:xfrm>
          <a:prstGeom prst="rect">
            <a:avLst/>
          </a:prstGeom>
        </p:spPr>
        <p:txBody>
          <a:bodyPr/>
          <a:lstStyle/>
          <a:p>
            <a:fld id="{BEBBE94C-5179-3845-A634-8F52AB729A62}" type="datetime1">
              <a:rPr lang="en-GB" smtClean="0"/>
              <a:t>20/11/2019</a:t>
            </a:fld>
            <a:endParaRPr lang="en-US" dirty="0"/>
          </a:p>
        </p:txBody>
      </p:sp>
      <p:sp>
        <p:nvSpPr>
          <p:cNvPr id="8" name="Footer Placeholder 7"/>
          <p:cNvSpPr>
            <a:spLocks noGrp="1"/>
          </p:cNvSpPr>
          <p:nvPr>
            <p:ph type="ftr" sz="quarter" idx="11"/>
          </p:nvPr>
        </p:nvSpPr>
        <p:spPr/>
        <p:txBody>
          <a:bodyPr/>
          <a:lstStyle/>
          <a:p>
            <a:r>
              <a:rPr lang="en-US" smtClean="0"/>
              <a:t>1. PROGRAMMING LANGUAGES</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353588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Date Placeholder 2"/>
          <p:cNvSpPr>
            <a:spLocks noGrp="1"/>
          </p:cNvSpPr>
          <p:nvPr>
            <p:ph type="dt" sz="half" idx="10"/>
          </p:nvPr>
        </p:nvSpPr>
        <p:spPr>
          <a:xfrm>
            <a:off x="1097280" y="6459785"/>
            <a:ext cx="2472271" cy="365125"/>
          </a:xfrm>
          <a:prstGeom prst="rect">
            <a:avLst/>
          </a:prstGeom>
        </p:spPr>
        <p:txBody>
          <a:bodyPr/>
          <a:lstStyle/>
          <a:p>
            <a:fld id="{DEA4A195-0D87-9B48-A75A-B9DBA7C5D92A}" type="datetime1">
              <a:rPr lang="en-GB" smtClean="0"/>
              <a:t>20/11/2019</a:t>
            </a:fld>
            <a:endParaRPr lang="en-US" dirty="0"/>
          </a:p>
        </p:txBody>
      </p:sp>
      <p:sp>
        <p:nvSpPr>
          <p:cNvPr id="4" name="Footer Placeholder 3"/>
          <p:cNvSpPr>
            <a:spLocks noGrp="1"/>
          </p:cNvSpPr>
          <p:nvPr>
            <p:ph type="ftr" sz="quarter" idx="11"/>
          </p:nvPr>
        </p:nvSpPr>
        <p:spPr/>
        <p:txBody>
          <a:bodyPr/>
          <a:lstStyle/>
          <a:p>
            <a:r>
              <a:rPr lang="en-US" smtClean="0"/>
              <a:t>1. PROGRAMMING LANGUAGES</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804410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a:xfrm>
            <a:off x="1097280" y="6459785"/>
            <a:ext cx="2472271" cy="365125"/>
          </a:xfrm>
          <a:prstGeom prst="rect">
            <a:avLst/>
          </a:prstGeom>
        </p:spPr>
        <p:txBody>
          <a:bodyPr/>
          <a:lstStyle/>
          <a:p>
            <a:fld id="{8D170AFF-8FDF-5D4C-94E5-DE650DA564E4}" type="datetime1">
              <a:rPr lang="en-GB" smtClean="0"/>
              <a:t>20/11/2019</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smtClean="0"/>
              <a:t>1. PROGRAMMING LANGUAGES</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3160853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GB"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a:xfrm>
            <a:off x="465512" y="6459785"/>
            <a:ext cx="2618510" cy="365125"/>
          </a:xfrm>
          <a:prstGeom prst="rect">
            <a:avLst/>
          </a:prstGeom>
        </p:spPr>
        <p:txBody>
          <a:bodyPr/>
          <a:lstStyle>
            <a:lvl1pPr algn="l">
              <a:defRPr/>
            </a:lvl1pPr>
          </a:lstStyle>
          <a:p>
            <a:fld id="{D9059663-E00F-F141-8A8A-D173C4FBF1FE}" type="datetime1">
              <a:rPr lang="en-GB" smtClean="0"/>
              <a:t>20/11/2019</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smtClean="0"/>
              <a:t>1. PROGRAMMING LANGUAGES</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65014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GB"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smtClean="0"/>
              <a:t>Drag picture to placeholder or click icon to add</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a:xfrm>
            <a:off x="1097280" y="6459785"/>
            <a:ext cx="2472271" cy="365125"/>
          </a:xfrm>
          <a:prstGeom prst="rect">
            <a:avLst/>
          </a:prstGeom>
        </p:spPr>
        <p:txBody>
          <a:bodyPr/>
          <a:lstStyle/>
          <a:p>
            <a:fld id="{C20066D4-8223-CA42-B7FD-003D429A9FC2}" type="datetime1">
              <a:rPr lang="en-GB" smtClean="0"/>
              <a:t>20/11/2019</a:t>
            </a:fld>
            <a:endParaRPr lang="en-US" dirty="0"/>
          </a:p>
        </p:txBody>
      </p:sp>
      <p:sp>
        <p:nvSpPr>
          <p:cNvPr id="6" name="Footer Placeholder 5"/>
          <p:cNvSpPr>
            <a:spLocks noGrp="1"/>
          </p:cNvSpPr>
          <p:nvPr>
            <p:ph type="ftr" sz="quarter" idx="11"/>
          </p:nvPr>
        </p:nvSpPr>
        <p:spPr/>
        <p:txBody>
          <a:bodyPr/>
          <a:lstStyle/>
          <a:p>
            <a:r>
              <a:rPr lang="en-US" smtClean="0"/>
              <a:t>1. PROGRAMMING LANGUAGES</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5802291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4"/>
            <a:ext cx="10058400" cy="986020"/>
          </a:xfrm>
          <a:prstGeom prst="rect">
            <a:avLst/>
          </a:prstGeom>
        </p:spPr>
        <p:txBody>
          <a:bodyPr vert="horz" lIns="91440" tIns="45720" rIns="91440" bIns="45720" rtlCol="0" anchor="b">
            <a:normAutofit/>
          </a:bodyPr>
          <a:lstStyle/>
          <a:p>
            <a:r>
              <a:rPr lang="en-GB" dirty="0" smtClean="0"/>
              <a:t>Click to edit Master title style</a:t>
            </a:r>
            <a:endParaRPr lang="en-US" dirty="0"/>
          </a:p>
        </p:txBody>
      </p:sp>
      <p:sp>
        <p:nvSpPr>
          <p:cNvPr id="3" name="Text Placeholder 2"/>
          <p:cNvSpPr>
            <a:spLocks noGrp="1"/>
          </p:cNvSpPr>
          <p:nvPr>
            <p:ph type="body" idx="1"/>
          </p:nvPr>
        </p:nvSpPr>
        <p:spPr>
          <a:xfrm>
            <a:off x="1097280" y="1556951"/>
            <a:ext cx="10058400" cy="4559643"/>
          </a:xfrm>
          <a:prstGeom prst="rect">
            <a:avLst/>
          </a:prstGeom>
        </p:spPr>
        <p:txBody>
          <a:bodyPr vert="horz" lIns="0" tIns="45720" rIns="0" bIns="45720" rtlCol="0">
            <a:normAutofit/>
          </a:body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dirty="0" smtClean="0"/>
              <a:t>1. PROGRAMMING LANGUAGES</a:t>
            </a:r>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smtClean="0"/>
              <a:pPr/>
              <a:t>‹#›</a:t>
            </a:fld>
            <a:endParaRPr lang="en-US" dirty="0"/>
          </a:p>
        </p:txBody>
      </p:sp>
      <p:cxnSp>
        <p:nvCxnSpPr>
          <p:cNvPr id="10" name="Straight Connector 9"/>
          <p:cNvCxnSpPr/>
          <p:nvPr userDrawn="1"/>
        </p:nvCxnSpPr>
        <p:spPr>
          <a:xfrm>
            <a:off x="1097280" y="1359686"/>
            <a:ext cx="1109156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1" name="Picture 10" descr="iStock_000002557820XSmall"/>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0614611" y="129024"/>
            <a:ext cx="1547495" cy="1160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63219317"/>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iming>
    <p:tnLst>
      <p:par>
        <p:cTn id="1" dur="indefinite" restart="never" nodeType="tmRoot"/>
      </p:par>
    </p:tnLst>
  </p:timing>
  <p:hf hdr="0" dt="0"/>
  <p:txStyles>
    <p:titleStyle>
      <a:lvl1pPr algn="l" defTabSz="914400" rtl="0" eaLnBrk="1" latinLnBrk="0" hangingPunct="1">
        <a:lnSpc>
          <a:spcPct val="85000"/>
        </a:lnSpc>
        <a:spcBef>
          <a:spcPct val="0"/>
        </a:spcBef>
        <a:buNone/>
        <a:defRPr sz="3200" kern="1200" spc="-50" baseline="0">
          <a:solidFill>
            <a:srgbClr val="0070C0"/>
          </a:solidFill>
          <a:latin typeface="Lucida Sans" charset="0"/>
          <a:ea typeface="Lucida Sans" charset="0"/>
          <a:cs typeface="Lucida Sans" charset="0"/>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Arial" charset="0"/>
        <a:buChar char="•"/>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Advanced Programming</a:t>
            </a:r>
            <a:endParaRPr lang="en-US" dirty="0"/>
          </a:p>
        </p:txBody>
      </p:sp>
      <p:sp>
        <p:nvSpPr>
          <p:cNvPr id="3" name="Subtitle 2"/>
          <p:cNvSpPr>
            <a:spLocks noGrp="1"/>
          </p:cNvSpPr>
          <p:nvPr>
            <p:ph type="subTitle" idx="1"/>
          </p:nvPr>
        </p:nvSpPr>
        <p:spPr/>
        <p:txBody>
          <a:bodyPr/>
          <a:lstStyle/>
          <a:p>
            <a:r>
              <a:rPr lang="en-US" smtClean="0"/>
              <a:t>Unit </a:t>
            </a:r>
            <a:r>
              <a:rPr lang="en-US" smtClean="0"/>
              <a:t>2: </a:t>
            </a:r>
            <a:r>
              <a:rPr lang="en-US" smtClean="0"/>
              <a:t>Programming </a:t>
            </a:r>
            <a:r>
              <a:rPr lang="en-US" smtClean="0"/>
              <a:t>languages</a:t>
            </a:r>
            <a:endParaRPr lang="en-US" dirty="0"/>
          </a:p>
        </p:txBody>
      </p:sp>
      <p:sp>
        <p:nvSpPr>
          <p:cNvPr id="4" name="Footer Placeholder 3"/>
          <p:cNvSpPr>
            <a:spLocks noGrp="1"/>
          </p:cNvSpPr>
          <p:nvPr>
            <p:ph type="ftr" sz="quarter" idx="11"/>
          </p:nvPr>
        </p:nvSpPr>
        <p:spPr/>
        <p:txBody>
          <a:bodyPr/>
          <a:lstStyle/>
          <a:p>
            <a:r>
              <a:rPr lang="en-US" smtClean="0"/>
              <a:t>Unit 2: Programming languages</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1</a:t>
            </a:fld>
            <a:endParaRPr lang="en-US" dirty="0"/>
          </a:p>
        </p:txBody>
      </p:sp>
    </p:spTree>
    <p:extLst>
      <p:ext uri="{BB962C8B-B14F-4D97-AF65-F5344CB8AC3E}">
        <p14:creationId xmlns:p14="http://schemas.microsoft.com/office/powerpoint/2010/main" val="20088004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Static typing</a:t>
            </a:r>
            <a:endParaRPr lang="en-GB" dirty="0"/>
          </a:p>
        </p:txBody>
      </p:sp>
      <p:sp>
        <p:nvSpPr>
          <p:cNvPr id="3" name="Content Placeholder 2"/>
          <p:cNvSpPr>
            <a:spLocks noGrp="1"/>
          </p:cNvSpPr>
          <p:nvPr>
            <p:ph idx="1"/>
          </p:nvPr>
        </p:nvSpPr>
        <p:spPr/>
        <p:txBody>
          <a:bodyPr/>
          <a:lstStyle/>
          <a:p>
            <a:r>
              <a:rPr lang="en-GB" dirty="0"/>
              <a:t>Statically typed languages are those which define and enforce types at </a:t>
            </a:r>
            <a:r>
              <a:rPr lang="en-GB" dirty="0" smtClean="0"/>
              <a:t>compile-time</a:t>
            </a:r>
          </a:p>
          <a:p>
            <a:r>
              <a:rPr lang="en-GB" dirty="0" smtClean="0"/>
              <a:t>For example, you could declare the following variables in some statically typed language:</a:t>
            </a:r>
          </a:p>
          <a:p>
            <a:pPr marL="0" indent="0">
              <a:buNone/>
            </a:pPr>
            <a:r>
              <a:rPr lang="en-GB" dirty="0" err="1" smtClean="0">
                <a:solidFill>
                  <a:srgbClr val="7030A0"/>
                </a:solidFill>
                <a:latin typeface="Consolas" panose="020B0609020204030204" pitchFamily="49" charset="0"/>
                <a:cs typeface="Consolas" panose="020B0609020204030204" pitchFamily="49" charset="0"/>
              </a:rPr>
              <a:t>int</a:t>
            </a:r>
            <a:r>
              <a:rPr lang="en-GB" dirty="0" smtClean="0">
                <a:solidFill>
                  <a:srgbClr val="7030A0"/>
                </a:solidFill>
                <a:latin typeface="Consolas" panose="020B0609020204030204" pitchFamily="49" charset="0"/>
                <a:cs typeface="Consolas" panose="020B0609020204030204" pitchFamily="49" charset="0"/>
              </a:rPr>
              <a:t> </a:t>
            </a:r>
            <a:r>
              <a:rPr lang="en-GB" dirty="0" err="1" smtClean="0">
                <a:solidFill>
                  <a:srgbClr val="7030A0"/>
                </a:solidFill>
                <a:latin typeface="Consolas" panose="020B0609020204030204" pitchFamily="49" charset="0"/>
                <a:cs typeface="Consolas" panose="020B0609020204030204" pitchFamily="49" charset="0"/>
              </a:rPr>
              <a:t>i</a:t>
            </a:r>
            <a:r>
              <a:rPr lang="en-GB" dirty="0" smtClean="0">
                <a:solidFill>
                  <a:srgbClr val="7030A0"/>
                </a:solidFill>
                <a:latin typeface="Consolas" panose="020B0609020204030204" pitchFamily="49" charset="0"/>
                <a:cs typeface="Consolas" panose="020B0609020204030204" pitchFamily="49" charset="0"/>
              </a:rPr>
              <a:t> = 5</a:t>
            </a:r>
            <a:br>
              <a:rPr lang="en-GB" dirty="0" smtClean="0">
                <a:solidFill>
                  <a:srgbClr val="7030A0"/>
                </a:solidFill>
                <a:latin typeface="Consolas" panose="020B0609020204030204" pitchFamily="49" charset="0"/>
                <a:cs typeface="Consolas" panose="020B0609020204030204" pitchFamily="49" charset="0"/>
              </a:rPr>
            </a:br>
            <a:r>
              <a:rPr lang="en-GB" dirty="0" smtClean="0">
                <a:solidFill>
                  <a:srgbClr val="7030A0"/>
                </a:solidFill>
                <a:latin typeface="Consolas" panose="020B0609020204030204" pitchFamily="49" charset="0"/>
                <a:cs typeface="Consolas" panose="020B0609020204030204" pitchFamily="49" charset="0"/>
              </a:rPr>
              <a:t>string s = “4”</a:t>
            </a:r>
          </a:p>
          <a:p>
            <a:r>
              <a:rPr lang="en-GB" dirty="0" smtClean="0"/>
              <a:t>Each declaration specifies the type of the </a:t>
            </a:r>
            <a:br>
              <a:rPr lang="en-GB" dirty="0" smtClean="0"/>
            </a:br>
            <a:r>
              <a:rPr lang="en-GB" dirty="0" smtClean="0"/>
              <a:t>variable and assigns a value to it of the appropriate </a:t>
            </a:r>
            <a:br>
              <a:rPr lang="en-GB" dirty="0" smtClean="0"/>
            </a:br>
            <a:r>
              <a:rPr lang="en-GB" dirty="0" smtClean="0"/>
              <a:t>type, and the code compiles successfully</a:t>
            </a:r>
          </a:p>
          <a:p>
            <a:r>
              <a:rPr lang="en-GB" dirty="0" smtClean="0"/>
              <a:t>Any of the following would result in a </a:t>
            </a:r>
            <a:r>
              <a:rPr lang="en-GB" i="1" dirty="0" smtClean="0"/>
              <a:t>compiler error</a:t>
            </a:r>
            <a:r>
              <a:rPr lang="en-GB" dirty="0" smtClean="0"/>
              <a:t>,</a:t>
            </a:r>
            <a:br>
              <a:rPr lang="en-GB" dirty="0" smtClean="0"/>
            </a:br>
            <a:r>
              <a:rPr lang="en-GB" dirty="0" smtClean="0"/>
              <a:t>program cannot run until error fixed:</a:t>
            </a:r>
          </a:p>
          <a:p>
            <a:pPr marL="0" indent="0">
              <a:buNone/>
            </a:pPr>
            <a:r>
              <a:rPr lang="en-GB" dirty="0" err="1">
                <a:solidFill>
                  <a:srgbClr val="7030A0"/>
                </a:solidFill>
                <a:latin typeface="Consolas" panose="020B0609020204030204" pitchFamily="49" charset="0"/>
                <a:cs typeface="Consolas" panose="020B0609020204030204" pitchFamily="49" charset="0"/>
              </a:rPr>
              <a:t>int</a:t>
            </a:r>
            <a:r>
              <a:rPr lang="en-GB" dirty="0">
                <a:solidFill>
                  <a:srgbClr val="7030A0"/>
                </a:solidFill>
                <a:latin typeface="Consolas" panose="020B0609020204030204" pitchFamily="49" charset="0"/>
                <a:cs typeface="Consolas" panose="020B0609020204030204" pitchFamily="49" charset="0"/>
              </a:rPr>
              <a:t> j = </a:t>
            </a:r>
            <a:r>
              <a:rPr lang="en-GB" dirty="0" err="1">
                <a:solidFill>
                  <a:srgbClr val="7030A0"/>
                </a:solidFill>
                <a:latin typeface="Consolas" panose="020B0609020204030204" pitchFamily="49" charset="0"/>
                <a:cs typeface="Consolas" panose="020B0609020204030204" pitchFamily="49" charset="0"/>
              </a:rPr>
              <a:t>i</a:t>
            </a:r>
            <a:r>
              <a:rPr lang="en-GB" dirty="0">
                <a:solidFill>
                  <a:srgbClr val="7030A0"/>
                </a:solidFill>
                <a:latin typeface="Consolas" panose="020B0609020204030204" pitchFamily="49" charset="0"/>
                <a:cs typeface="Consolas" panose="020B0609020204030204" pitchFamily="49" charset="0"/>
              </a:rPr>
              <a:t> + </a:t>
            </a:r>
            <a:r>
              <a:rPr lang="en-GB" dirty="0" smtClean="0">
                <a:solidFill>
                  <a:srgbClr val="7030A0"/>
                </a:solidFill>
                <a:latin typeface="Consolas" panose="020B0609020204030204" pitchFamily="49" charset="0"/>
                <a:cs typeface="Consolas" panose="020B0609020204030204" pitchFamily="49" charset="0"/>
              </a:rPr>
              <a:t>s          </a:t>
            </a:r>
            <a:r>
              <a:rPr lang="en-GB" i="1" dirty="0" smtClean="0">
                <a:cs typeface="Consolas" panose="020B0609020204030204" pitchFamily="49" charset="0"/>
              </a:rPr>
              <a:t>invalid operation</a:t>
            </a:r>
            <a:r>
              <a:rPr lang="en-GB" dirty="0" smtClean="0">
                <a:latin typeface="Consolas" panose="020B0609020204030204" pitchFamily="49" charset="0"/>
                <a:cs typeface="Consolas" panose="020B0609020204030204" pitchFamily="49" charset="0"/>
              </a:rPr>
              <a:t/>
            </a:r>
            <a:br>
              <a:rPr lang="en-GB" dirty="0" smtClean="0">
                <a:latin typeface="Consolas" panose="020B0609020204030204" pitchFamily="49" charset="0"/>
                <a:cs typeface="Consolas" panose="020B0609020204030204" pitchFamily="49" charset="0"/>
              </a:rPr>
            </a:br>
            <a:r>
              <a:rPr lang="en-GB" dirty="0" err="1" smtClean="0">
                <a:solidFill>
                  <a:srgbClr val="7030A0"/>
                </a:solidFill>
                <a:latin typeface="Consolas" panose="020B0609020204030204" pitchFamily="49" charset="0"/>
                <a:cs typeface="Consolas" panose="020B0609020204030204" pitchFamily="49" charset="0"/>
              </a:rPr>
              <a:t>i</a:t>
            </a:r>
            <a:r>
              <a:rPr lang="en-GB" dirty="0" smtClean="0">
                <a:solidFill>
                  <a:srgbClr val="7030A0"/>
                </a:solidFill>
                <a:latin typeface="Consolas" panose="020B0609020204030204" pitchFamily="49" charset="0"/>
                <a:cs typeface="Consolas" panose="020B0609020204030204" pitchFamily="49" charset="0"/>
              </a:rPr>
              <a:t> </a:t>
            </a:r>
            <a:r>
              <a:rPr lang="en-GB" dirty="0">
                <a:solidFill>
                  <a:srgbClr val="7030A0"/>
                </a:solidFill>
                <a:latin typeface="Consolas" panose="020B0609020204030204" pitchFamily="49" charset="0"/>
                <a:cs typeface="Consolas" panose="020B0609020204030204" pitchFamily="49" charset="0"/>
              </a:rPr>
              <a:t>= </a:t>
            </a:r>
            <a:r>
              <a:rPr lang="en-GB" dirty="0" smtClean="0">
                <a:solidFill>
                  <a:srgbClr val="7030A0"/>
                </a:solidFill>
                <a:latin typeface="Consolas" panose="020B0609020204030204" pitchFamily="49" charset="0"/>
                <a:cs typeface="Consolas" panose="020B0609020204030204" pitchFamily="49" charset="0"/>
              </a:rPr>
              <a:t>“10”               </a:t>
            </a:r>
            <a:r>
              <a:rPr lang="en-GB" i="1" dirty="0" smtClean="0">
                <a:cs typeface="Consolas" panose="020B0609020204030204" pitchFamily="49" charset="0"/>
              </a:rPr>
              <a:t>assigning invalid value to previously declared variable</a:t>
            </a:r>
            <a:r>
              <a:rPr lang="en-GB" dirty="0">
                <a:latin typeface="Consolas" panose="020B0609020204030204" pitchFamily="49" charset="0"/>
                <a:cs typeface="Consolas" panose="020B0609020204030204" pitchFamily="49" charset="0"/>
              </a:rPr>
              <a:t/>
            </a:r>
            <a:br>
              <a:rPr lang="en-GB" dirty="0">
                <a:latin typeface="Consolas" panose="020B0609020204030204" pitchFamily="49" charset="0"/>
                <a:cs typeface="Consolas" panose="020B0609020204030204" pitchFamily="49" charset="0"/>
              </a:rPr>
            </a:br>
            <a:r>
              <a:rPr lang="en-GB" dirty="0">
                <a:solidFill>
                  <a:srgbClr val="7030A0"/>
                </a:solidFill>
                <a:latin typeface="Consolas" panose="020B0609020204030204" pitchFamily="49" charset="0"/>
                <a:cs typeface="Consolas" panose="020B0609020204030204" pitchFamily="49" charset="0"/>
              </a:rPr>
              <a:t>string </a:t>
            </a:r>
            <a:r>
              <a:rPr lang="en-GB" dirty="0" smtClean="0">
                <a:solidFill>
                  <a:srgbClr val="7030A0"/>
                </a:solidFill>
                <a:latin typeface="Consolas" panose="020B0609020204030204" pitchFamily="49" charset="0"/>
                <a:cs typeface="Consolas" panose="020B0609020204030204" pitchFamily="49" charset="0"/>
              </a:rPr>
              <a:t>t </a:t>
            </a:r>
            <a:r>
              <a:rPr lang="en-GB" dirty="0">
                <a:solidFill>
                  <a:srgbClr val="7030A0"/>
                </a:solidFill>
                <a:latin typeface="Consolas" panose="020B0609020204030204" pitchFamily="49" charset="0"/>
                <a:cs typeface="Consolas" panose="020B0609020204030204" pitchFamily="49" charset="0"/>
              </a:rPr>
              <a:t>= </a:t>
            </a:r>
            <a:r>
              <a:rPr lang="en-GB" dirty="0" smtClean="0">
                <a:solidFill>
                  <a:srgbClr val="7030A0"/>
                </a:solidFill>
                <a:latin typeface="Consolas" panose="020B0609020204030204" pitchFamily="49" charset="0"/>
                <a:cs typeface="Consolas" panose="020B0609020204030204" pitchFamily="49" charset="0"/>
              </a:rPr>
              <a:t>10          </a:t>
            </a:r>
            <a:r>
              <a:rPr lang="en-GB" i="1" dirty="0" smtClean="0">
                <a:cs typeface="Consolas" panose="020B0609020204030204" pitchFamily="49" charset="0"/>
              </a:rPr>
              <a:t>assigning </a:t>
            </a:r>
            <a:r>
              <a:rPr lang="en-GB" i="1" dirty="0">
                <a:cs typeface="Consolas" panose="020B0609020204030204" pitchFamily="49" charset="0"/>
              </a:rPr>
              <a:t>invalid </a:t>
            </a:r>
            <a:r>
              <a:rPr lang="en-GB" i="1" dirty="0" smtClean="0">
                <a:cs typeface="Consolas" panose="020B0609020204030204" pitchFamily="49" charset="0"/>
              </a:rPr>
              <a:t>value when initialising variable</a:t>
            </a:r>
            <a:r>
              <a:rPr lang="en-GB" dirty="0" smtClean="0">
                <a:latin typeface="Consolas" panose="020B0609020204030204" pitchFamily="49" charset="0"/>
                <a:cs typeface="Consolas" panose="020B0609020204030204" pitchFamily="49" charset="0"/>
              </a:rPr>
              <a:t/>
            </a:r>
            <a:br>
              <a:rPr lang="en-GB" dirty="0" smtClean="0">
                <a:latin typeface="Consolas" panose="020B0609020204030204" pitchFamily="49" charset="0"/>
                <a:cs typeface="Consolas" panose="020B0609020204030204" pitchFamily="49" charset="0"/>
              </a:rPr>
            </a:br>
            <a:endParaRPr lang="en-GB" dirty="0"/>
          </a:p>
        </p:txBody>
      </p:sp>
      <p:sp>
        <p:nvSpPr>
          <p:cNvPr id="4" name="Footer Placeholder 3"/>
          <p:cNvSpPr>
            <a:spLocks noGrp="1"/>
          </p:cNvSpPr>
          <p:nvPr>
            <p:ph type="ftr" sz="quarter" idx="11"/>
          </p:nvPr>
        </p:nvSpPr>
        <p:spPr/>
        <p:txBody>
          <a:bodyPr/>
          <a:lstStyle/>
          <a:p>
            <a:r>
              <a:rPr lang="en-US"/>
              <a:t>Unit 2: Programming languages</a:t>
            </a:r>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t>10</a:t>
            </a:fld>
            <a:endParaRPr lang="en-US" dirty="0"/>
          </a:p>
        </p:txBody>
      </p:sp>
      <p:sp>
        <p:nvSpPr>
          <p:cNvPr id="6" name="TextBox 5"/>
          <p:cNvSpPr txBox="1"/>
          <p:nvPr/>
        </p:nvSpPr>
        <p:spPr>
          <a:xfrm>
            <a:off x="7162997" y="2605427"/>
            <a:ext cx="4049485" cy="1809818"/>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GB" b="1" dirty="0" smtClean="0"/>
              <a:t>NOTE: </a:t>
            </a:r>
            <a:r>
              <a:rPr lang="en-GB" dirty="0" smtClean="0"/>
              <a:t>this </a:t>
            </a:r>
            <a:r>
              <a:rPr lang="en-GB" dirty="0"/>
              <a:t>lecture is about general characteristics of programming languages. Except where noted explicitly, code samples/snippets are written in </a:t>
            </a:r>
            <a:r>
              <a:rPr lang="en-GB" dirty="0" smtClean="0"/>
              <a:t>a non-specific “pseudo-language</a:t>
            </a:r>
            <a:r>
              <a:rPr lang="en-GB" dirty="0"/>
              <a:t>” which is used to illustrate these </a:t>
            </a:r>
            <a:r>
              <a:rPr lang="en-GB" dirty="0" smtClean="0"/>
              <a:t>characteristics</a:t>
            </a:r>
            <a:endParaRPr lang="en-GB" dirty="0"/>
          </a:p>
        </p:txBody>
      </p:sp>
      <p:cxnSp>
        <p:nvCxnSpPr>
          <p:cNvPr id="8" name="Straight Arrow Connector 7"/>
          <p:cNvCxnSpPr/>
          <p:nvPr/>
        </p:nvCxnSpPr>
        <p:spPr>
          <a:xfrm flipH="1" flipV="1">
            <a:off x="3422470" y="2847704"/>
            <a:ext cx="3740527" cy="1306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7795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wipe(down)">
                                      <p:cBhvr>
                                        <p:cTn id="21" dur="500"/>
                                        <p:tgtEl>
                                          <p:spTgt spid="6"/>
                                        </p:tgtEl>
                                      </p:cBhvr>
                                    </p:animEffect>
                                  </p:childTnLst>
                                </p:cTn>
                              </p:par>
                              <p:par>
                                <p:cTn id="22" presetID="22" presetClass="entr" presetSubtype="4" fill="hold"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wipe(down)">
                                      <p:cBhvr>
                                        <p:cTn id="24" dur="500"/>
                                        <p:tgtEl>
                                          <p:spTgt spid="8"/>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Static </a:t>
            </a:r>
            <a:r>
              <a:rPr lang="en-GB" smtClean="0"/>
              <a:t>typing (cont.)</a:t>
            </a:r>
            <a:endParaRPr lang="en-GB" dirty="0"/>
          </a:p>
        </p:txBody>
      </p:sp>
      <p:sp>
        <p:nvSpPr>
          <p:cNvPr id="3" name="Content Placeholder 2"/>
          <p:cNvSpPr>
            <a:spLocks noGrp="1"/>
          </p:cNvSpPr>
          <p:nvPr>
            <p:ph idx="1"/>
          </p:nvPr>
        </p:nvSpPr>
        <p:spPr>
          <a:xfrm>
            <a:off x="1097280" y="1556952"/>
            <a:ext cx="10058400" cy="1801546"/>
          </a:xfrm>
        </p:spPr>
        <p:txBody>
          <a:bodyPr>
            <a:normAutofit lnSpcReduction="10000"/>
          </a:bodyPr>
          <a:lstStyle/>
          <a:p>
            <a:r>
              <a:rPr lang="en-GB" dirty="0" smtClean="0"/>
              <a:t>You can think of a variable as being </a:t>
            </a:r>
            <a:r>
              <a:rPr lang="en-GB" i="1" dirty="0" smtClean="0"/>
              <a:t>bound</a:t>
            </a:r>
            <a:r>
              <a:rPr lang="en-GB" dirty="0" smtClean="0"/>
              <a:t>, at compile time, to a type through declaration</a:t>
            </a:r>
          </a:p>
          <a:p>
            <a:r>
              <a:rPr lang="en-GB" dirty="0" smtClean="0"/>
              <a:t>It can be bound to a value at compile time or at run time via an assignment statement, has a null value if not bound</a:t>
            </a:r>
          </a:p>
          <a:p>
            <a:r>
              <a:rPr lang="en-GB" dirty="0"/>
              <a:t>Once a variable name has been bound to a type </a:t>
            </a:r>
            <a:r>
              <a:rPr lang="en-GB" dirty="0" smtClean="0"/>
              <a:t>it </a:t>
            </a:r>
            <a:r>
              <a:rPr lang="en-GB" dirty="0"/>
              <a:t>can be bound </a:t>
            </a:r>
            <a:r>
              <a:rPr lang="en-GB" dirty="0" smtClean="0"/>
              <a:t>only </a:t>
            </a:r>
            <a:r>
              <a:rPr lang="en-GB" dirty="0"/>
              <a:t>to </a:t>
            </a:r>
            <a:r>
              <a:rPr lang="en-GB" dirty="0" smtClean="0"/>
              <a:t>values of a matching type</a:t>
            </a:r>
            <a:r>
              <a:rPr lang="en-GB" dirty="0"/>
              <a:t>; it cannot ever be bound to </a:t>
            </a:r>
            <a:r>
              <a:rPr lang="en-GB" dirty="0" smtClean="0"/>
              <a:t>a value of </a:t>
            </a:r>
            <a:r>
              <a:rPr lang="en-GB" dirty="0"/>
              <a:t>a different </a:t>
            </a:r>
            <a:r>
              <a:rPr lang="en-GB" dirty="0" smtClean="0"/>
              <a:t>type</a:t>
            </a:r>
            <a:endParaRPr lang="en-GB" dirty="0"/>
          </a:p>
        </p:txBody>
      </p:sp>
      <p:sp>
        <p:nvSpPr>
          <p:cNvPr id="4" name="Footer Placeholder 3"/>
          <p:cNvSpPr>
            <a:spLocks noGrp="1"/>
          </p:cNvSpPr>
          <p:nvPr>
            <p:ph type="ftr" sz="quarter" idx="11"/>
          </p:nvPr>
        </p:nvSpPr>
        <p:spPr/>
        <p:txBody>
          <a:bodyPr/>
          <a:lstStyle/>
          <a:p>
            <a:r>
              <a:rPr lang="en-US"/>
              <a:t>Unit 2: Programming languages</a:t>
            </a:r>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t>11</a:t>
            </a:fld>
            <a:endParaRPr lang="en-US" dirty="0"/>
          </a:p>
        </p:txBody>
      </p:sp>
      <p:sp>
        <p:nvSpPr>
          <p:cNvPr id="7" name="TextBox 6"/>
          <p:cNvSpPr txBox="1"/>
          <p:nvPr/>
        </p:nvSpPr>
        <p:spPr>
          <a:xfrm>
            <a:off x="4481370" y="3487490"/>
            <a:ext cx="1123406" cy="369332"/>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pPr algn="ctr"/>
            <a:r>
              <a:rPr lang="en-GB" dirty="0" smtClean="0"/>
              <a:t>name</a:t>
            </a:r>
            <a:endParaRPr lang="en-GB" dirty="0"/>
          </a:p>
        </p:txBody>
      </p:sp>
      <p:sp>
        <p:nvSpPr>
          <p:cNvPr id="8" name="TextBox 7"/>
          <p:cNvSpPr txBox="1"/>
          <p:nvPr/>
        </p:nvSpPr>
        <p:spPr>
          <a:xfrm>
            <a:off x="3544385" y="4438802"/>
            <a:ext cx="1123406" cy="369332"/>
          </a:xfrm>
          <a:prstGeom prst="rect">
            <a:avLst/>
          </a:prstGeom>
        </p:spPr>
        <p:style>
          <a:lnRef idx="1">
            <a:schemeClr val="accent3"/>
          </a:lnRef>
          <a:fillRef idx="3">
            <a:schemeClr val="accent3"/>
          </a:fillRef>
          <a:effectRef idx="2">
            <a:schemeClr val="accent3"/>
          </a:effectRef>
          <a:fontRef idx="minor">
            <a:schemeClr val="lt1"/>
          </a:fontRef>
        </p:style>
        <p:txBody>
          <a:bodyPr wrap="square" rtlCol="0">
            <a:spAutoFit/>
          </a:bodyPr>
          <a:lstStyle/>
          <a:p>
            <a:pPr algn="ctr"/>
            <a:r>
              <a:rPr lang="en-GB" dirty="0" smtClean="0"/>
              <a:t>value</a:t>
            </a:r>
            <a:endParaRPr lang="en-GB" dirty="0"/>
          </a:p>
        </p:txBody>
      </p:sp>
      <p:sp>
        <p:nvSpPr>
          <p:cNvPr id="9" name="TextBox 8"/>
          <p:cNvSpPr txBox="1"/>
          <p:nvPr/>
        </p:nvSpPr>
        <p:spPr>
          <a:xfrm>
            <a:off x="3544385" y="5352422"/>
            <a:ext cx="1123406" cy="369332"/>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GB" dirty="0" smtClean="0"/>
              <a:t>type</a:t>
            </a:r>
            <a:endParaRPr lang="en-GB" dirty="0"/>
          </a:p>
        </p:txBody>
      </p:sp>
      <p:sp>
        <p:nvSpPr>
          <p:cNvPr id="10" name="TextBox 9"/>
          <p:cNvSpPr txBox="1"/>
          <p:nvPr/>
        </p:nvSpPr>
        <p:spPr>
          <a:xfrm>
            <a:off x="5525585" y="4438802"/>
            <a:ext cx="1123406" cy="369332"/>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GB" dirty="0" smtClean="0"/>
              <a:t>type</a:t>
            </a:r>
            <a:endParaRPr lang="en-GB" dirty="0"/>
          </a:p>
        </p:txBody>
      </p:sp>
      <p:cxnSp>
        <p:nvCxnSpPr>
          <p:cNvPr id="12" name="Straight Arrow Connector 11"/>
          <p:cNvCxnSpPr>
            <a:stCxn id="7" idx="2"/>
            <a:endCxn id="8" idx="0"/>
          </p:cNvCxnSpPr>
          <p:nvPr/>
        </p:nvCxnSpPr>
        <p:spPr>
          <a:xfrm flipH="1">
            <a:off x="4106088" y="3856822"/>
            <a:ext cx="936985" cy="581980"/>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7" idx="2"/>
            <a:endCxn id="10" idx="0"/>
          </p:cNvCxnSpPr>
          <p:nvPr/>
        </p:nvCxnSpPr>
        <p:spPr>
          <a:xfrm>
            <a:off x="5043073" y="3856822"/>
            <a:ext cx="1044215" cy="581980"/>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endCxn id="9" idx="0"/>
          </p:cNvCxnSpPr>
          <p:nvPr/>
        </p:nvCxnSpPr>
        <p:spPr>
          <a:xfrm>
            <a:off x="4106088" y="4863066"/>
            <a:ext cx="0" cy="489356"/>
          </a:xfrm>
          <a:prstGeom prst="straightConnector1">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9" name="Freeform 18"/>
          <p:cNvSpPr/>
          <p:nvPr/>
        </p:nvSpPr>
        <p:spPr>
          <a:xfrm>
            <a:off x="4720042" y="4835042"/>
            <a:ext cx="1410789" cy="744583"/>
          </a:xfrm>
          <a:custGeom>
            <a:avLst/>
            <a:gdLst>
              <a:gd name="connsiteX0" fmla="*/ 0 w 1410789"/>
              <a:gd name="connsiteY0" fmla="*/ 744583 h 744583"/>
              <a:gd name="connsiteX1" fmla="*/ 1071155 w 1410789"/>
              <a:gd name="connsiteY1" fmla="*/ 600892 h 744583"/>
              <a:gd name="connsiteX2" fmla="*/ 1410789 w 1410789"/>
              <a:gd name="connsiteY2" fmla="*/ 0 h 744583"/>
            </a:gdLst>
            <a:ahLst/>
            <a:cxnLst>
              <a:cxn ang="0">
                <a:pos x="connsiteX0" y="connsiteY0"/>
              </a:cxn>
              <a:cxn ang="0">
                <a:pos x="connsiteX1" y="connsiteY1"/>
              </a:cxn>
              <a:cxn ang="0">
                <a:pos x="connsiteX2" y="connsiteY2"/>
              </a:cxn>
            </a:cxnLst>
            <a:rect l="l" t="t" r="r" b="b"/>
            <a:pathLst>
              <a:path w="1410789" h="744583">
                <a:moveTo>
                  <a:pt x="0" y="744583"/>
                </a:moveTo>
                <a:cubicBezTo>
                  <a:pt x="418012" y="734786"/>
                  <a:pt x="836024" y="724989"/>
                  <a:pt x="1071155" y="600892"/>
                </a:cubicBezTo>
                <a:cubicBezTo>
                  <a:pt x="1306286" y="476795"/>
                  <a:pt x="1358537" y="238397"/>
                  <a:pt x="1410789" y="0"/>
                </a:cubicBezTo>
              </a:path>
            </a:pathLst>
          </a:custGeom>
          <a:noFill/>
          <a:ln>
            <a:solidFill>
              <a:srgbClr val="00B050"/>
            </a:solidFill>
            <a:headEnd type="arrow"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TextBox 19"/>
          <p:cNvSpPr txBox="1"/>
          <p:nvPr/>
        </p:nvSpPr>
        <p:spPr>
          <a:xfrm>
            <a:off x="2680199" y="4915233"/>
            <a:ext cx="1340432" cy="369332"/>
          </a:xfrm>
          <a:prstGeom prst="rect">
            <a:avLst/>
          </a:prstGeom>
          <a:noFill/>
        </p:spPr>
        <p:txBody>
          <a:bodyPr wrap="none" rtlCol="0">
            <a:spAutoFit/>
          </a:bodyPr>
          <a:lstStyle/>
          <a:p>
            <a:r>
              <a:rPr lang="en-GB" dirty="0" smtClean="0">
                <a:solidFill>
                  <a:srgbClr val="00B050"/>
                </a:solidFill>
              </a:rPr>
              <a:t>IS OF TYPE…</a:t>
            </a:r>
            <a:endParaRPr lang="en-GB" dirty="0">
              <a:solidFill>
                <a:srgbClr val="00B050"/>
              </a:solidFill>
            </a:endParaRPr>
          </a:p>
        </p:txBody>
      </p:sp>
      <p:sp>
        <p:nvSpPr>
          <p:cNvPr id="21" name="TextBox 20"/>
          <p:cNvSpPr txBox="1"/>
          <p:nvPr/>
        </p:nvSpPr>
        <p:spPr>
          <a:xfrm>
            <a:off x="5801253" y="5404003"/>
            <a:ext cx="1307281" cy="369332"/>
          </a:xfrm>
          <a:prstGeom prst="rect">
            <a:avLst/>
          </a:prstGeom>
          <a:noFill/>
        </p:spPr>
        <p:txBody>
          <a:bodyPr wrap="none" rtlCol="0">
            <a:spAutoFit/>
          </a:bodyPr>
          <a:lstStyle/>
          <a:p>
            <a:r>
              <a:rPr lang="en-GB" dirty="0" smtClean="0">
                <a:solidFill>
                  <a:srgbClr val="00B050"/>
                </a:solidFill>
              </a:rPr>
              <a:t>must match</a:t>
            </a:r>
            <a:endParaRPr lang="en-GB" dirty="0">
              <a:solidFill>
                <a:srgbClr val="00B050"/>
              </a:solidFill>
            </a:endParaRPr>
          </a:p>
        </p:txBody>
      </p:sp>
    </p:spTree>
    <p:extLst>
      <p:ext uri="{BB962C8B-B14F-4D97-AF65-F5344CB8AC3E}">
        <p14:creationId xmlns:p14="http://schemas.microsoft.com/office/powerpoint/2010/main" val="499390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0"/>
                                        <p:tgtEl>
                                          <p:spTgt spid="7"/>
                                        </p:tgtEl>
                                      </p:cBhvr>
                                    </p:animEffect>
                                    <p:anim calcmode="lin" valueType="num">
                                      <p:cBhvr>
                                        <p:cTn id="20" dur="1000" fill="hold"/>
                                        <p:tgtEl>
                                          <p:spTgt spid="7"/>
                                        </p:tgtEl>
                                        <p:attrNameLst>
                                          <p:attrName>ppt_x</p:attrName>
                                        </p:attrNameLst>
                                      </p:cBhvr>
                                      <p:tavLst>
                                        <p:tav tm="0">
                                          <p:val>
                                            <p:strVal val="#ppt_x"/>
                                          </p:val>
                                        </p:tav>
                                        <p:tav tm="100000">
                                          <p:val>
                                            <p:strVal val="#ppt_x"/>
                                          </p:val>
                                        </p:tav>
                                      </p:tavLst>
                                    </p:anim>
                                    <p:anim calcmode="lin" valueType="num">
                                      <p:cBhvr>
                                        <p:cTn id="21"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500" fill="hold"/>
                                        <p:tgtEl>
                                          <p:spTgt spid="12"/>
                                        </p:tgtEl>
                                        <p:attrNameLst>
                                          <p:attrName>ppt_x</p:attrName>
                                        </p:attrNameLst>
                                      </p:cBhvr>
                                      <p:tavLst>
                                        <p:tav tm="0">
                                          <p:val>
                                            <p:strVal val="#ppt_x"/>
                                          </p:val>
                                        </p:tav>
                                        <p:tav tm="100000">
                                          <p:val>
                                            <p:strVal val="#ppt_x"/>
                                          </p:val>
                                        </p:tav>
                                      </p:tavLst>
                                    </p:anim>
                                    <p:anim calcmode="lin" valueType="num">
                                      <p:cBhvr additive="base">
                                        <p:cTn id="27" dur="500" fill="hold"/>
                                        <p:tgtEl>
                                          <p:spTgt spid="12"/>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8"/>
                                        </p:tgtEl>
                                        <p:attrNameLst>
                                          <p:attrName>style.visibility</p:attrName>
                                        </p:attrNameLst>
                                      </p:cBhvr>
                                      <p:to>
                                        <p:strVal val="visible"/>
                                      </p:to>
                                    </p:set>
                                    <p:anim calcmode="lin" valueType="num">
                                      <p:cBhvr additive="base">
                                        <p:cTn id="30" dur="500" fill="hold"/>
                                        <p:tgtEl>
                                          <p:spTgt spid="8"/>
                                        </p:tgtEl>
                                        <p:attrNameLst>
                                          <p:attrName>ppt_x</p:attrName>
                                        </p:attrNameLst>
                                      </p:cBhvr>
                                      <p:tavLst>
                                        <p:tav tm="0">
                                          <p:val>
                                            <p:strVal val="#ppt_x"/>
                                          </p:val>
                                        </p:tav>
                                        <p:tav tm="100000">
                                          <p:val>
                                            <p:strVal val="#ppt_x"/>
                                          </p:val>
                                        </p:tav>
                                      </p:tavLst>
                                    </p:anim>
                                    <p:anim calcmode="lin" valueType="num">
                                      <p:cBhvr additive="base">
                                        <p:cTn id="31"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13"/>
                                        </p:tgtEl>
                                        <p:attrNameLst>
                                          <p:attrName>style.visibility</p:attrName>
                                        </p:attrNameLst>
                                      </p:cBhvr>
                                      <p:to>
                                        <p:strVal val="visible"/>
                                      </p:to>
                                    </p:set>
                                    <p:anim calcmode="lin" valueType="num">
                                      <p:cBhvr additive="base">
                                        <p:cTn id="36" dur="500" fill="hold"/>
                                        <p:tgtEl>
                                          <p:spTgt spid="13"/>
                                        </p:tgtEl>
                                        <p:attrNameLst>
                                          <p:attrName>ppt_x</p:attrName>
                                        </p:attrNameLst>
                                      </p:cBhvr>
                                      <p:tavLst>
                                        <p:tav tm="0">
                                          <p:val>
                                            <p:strVal val="#ppt_x"/>
                                          </p:val>
                                        </p:tav>
                                        <p:tav tm="100000">
                                          <p:val>
                                            <p:strVal val="#ppt_x"/>
                                          </p:val>
                                        </p:tav>
                                      </p:tavLst>
                                    </p:anim>
                                    <p:anim calcmode="lin" valueType="num">
                                      <p:cBhvr additive="base">
                                        <p:cTn id="37" dur="500" fill="hold"/>
                                        <p:tgtEl>
                                          <p:spTgt spid="13"/>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0"/>
                                  </p:stCondLst>
                                  <p:childTnLst>
                                    <p:set>
                                      <p:cBhvr>
                                        <p:cTn id="39" dur="1" fill="hold">
                                          <p:stCondLst>
                                            <p:cond delay="0"/>
                                          </p:stCondLst>
                                        </p:cTn>
                                        <p:tgtEl>
                                          <p:spTgt spid="10"/>
                                        </p:tgtEl>
                                        <p:attrNameLst>
                                          <p:attrName>style.visibility</p:attrName>
                                        </p:attrNameLst>
                                      </p:cBhvr>
                                      <p:to>
                                        <p:strVal val="visible"/>
                                      </p:to>
                                    </p:set>
                                    <p:anim calcmode="lin" valueType="num">
                                      <p:cBhvr additive="base">
                                        <p:cTn id="40" dur="500" fill="hold"/>
                                        <p:tgtEl>
                                          <p:spTgt spid="10"/>
                                        </p:tgtEl>
                                        <p:attrNameLst>
                                          <p:attrName>ppt_x</p:attrName>
                                        </p:attrNameLst>
                                      </p:cBhvr>
                                      <p:tavLst>
                                        <p:tav tm="0">
                                          <p:val>
                                            <p:strVal val="#ppt_x"/>
                                          </p:val>
                                        </p:tav>
                                        <p:tav tm="100000">
                                          <p:val>
                                            <p:strVal val="#ppt_x"/>
                                          </p:val>
                                        </p:tav>
                                      </p:tavLst>
                                    </p:anim>
                                    <p:anim calcmode="lin" valueType="num">
                                      <p:cBhvr additive="base">
                                        <p:cTn id="41"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nodeType="clickEffect">
                                  <p:stCondLst>
                                    <p:cond delay="0"/>
                                  </p:stCondLst>
                                  <p:childTnLst>
                                    <p:set>
                                      <p:cBhvr>
                                        <p:cTn id="45" dur="1" fill="hold">
                                          <p:stCondLst>
                                            <p:cond delay="0"/>
                                          </p:stCondLst>
                                        </p:cTn>
                                        <p:tgtEl>
                                          <p:spTgt spid="16"/>
                                        </p:tgtEl>
                                        <p:attrNameLst>
                                          <p:attrName>style.visibility</p:attrName>
                                        </p:attrNameLst>
                                      </p:cBhvr>
                                      <p:to>
                                        <p:strVal val="visible"/>
                                      </p:to>
                                    </p:set>
                                    <p:anim calcmode="lin" valueType="num">
                                      <p:cBhvr additive="base">
                                        <p:cTn id="46" dur="500" fill="hold"/>
                                        <p:tgtEl>
                                          <p:spTgt spid="16"/>
                                        </p:tgtEl>
                                        <p:attrNameLst>
                                          <p:attrName>ppt_x</p:attrName>
                                        </p:attrNameLst>
                                      </p:cBhvr>
                                      <p:tavLst>
                                        <p:tav tm="0">
                                          <p:val>
                                            <p:strVal val="#ppt_x"/>
                                          </p:val>
                                        </p:tav>
                                        <p:tav tm="100000">
                                          <p:val>
                                            <p:strVal val="#ppt_x"/>
                                          </p:val>
                                        </p:tav>
                                      </p:tavLst>
                                    </p:anim>
                                    <p:anim calcmode="lin" valueType="num">
                                      <p:cBhvr additive="base">
                                        <p:cTn id="47" dur="500" fill="hold"/>
                                        <p:tgtEl>
                                          <p:spTgt spid="16"/>
                                        </p:tgtEl>
                                        <p:attrNameLst>
                                          <p:attrName>ppt_y</p:attrName>
                                        </p:attrNameLst>
                                      </p:cBhvr>
                                      <p:tavLst>
                                        <p:tav tm="0">
                                          <p:val>
                                            <p:strVal val="1+#ppt_h/2"/>
                                          </p:val>
                                        </p:tav>
                                        <p:tav tm="100000">
                                          <p:val>
                                            <p:strVal val="#ppt_y"/>
                                          </p:val>
                                        </p:tav>
                                      </p:tavLst>
                                    </p:anim>
                                  </p:childTnLst>
                                </p:cTn>
                              </p:par>
                              <p:par>
                                <p:cTn id="48" presetID="2" presetClass="entr" presetSubtype="4" fill="hold" grpId="0" nodeType="withEffect">
                                  <p:stCondLst>
                                    <p:cond delay="0"/>
                                  </p:stCondLst>
                                  <p:childTnLst>
                                    <p:set>
                                      <p:cBhvr>
                                        <p:cTn id="49" dur="1" fill="hold">
                                          <p:stCondLst>
                                            <p:cond delay="0"/>
                                          </p:stCondLst>
                                        </p:cTn>
                                        <p:tgtEl>
                                          <p:spTgt spid="9"/>
                                        </p:tgtEl>
                                        <p:attrNameLst>
                                          <p:attrName>style.visibility</p:attrName>
                                        </p:attrNameLst>
                                      </p:cBhvr>
                                      <p:to>
                                        <p:strVal val="visible"/>
                                      </p:to>
                                    </p:set>
                                    <p:anim calcmode="lin" valueType="num">
                                      <p:cBhvr additive="base">
                                        <p:cTn id="50" dur="500" fill="hold"/>
                                        <p:tgtEl>
                                          <p:spTgt spid="9"/>
                                        </p:tgtEl>
                                        <p:attrNameLst>
                                          <p:attrName>ppt_x</p:attrName>
                                        </p:attrNameLst>
                                      </p:cBhvr>
                                      <p:tavLst>
                                        <p:tav tm="0">
                                          <p:val>
                                            <p:strVal val="#ppt_x"/>
                                          </p:val>
                                        </p:tav>
                                        <p:tav tm="100000">
                                          <p:val>
                                            <p:strVal val="#ppt_x"/>
                                          </p:val>
                                        </p:tav>
                                      </p:tavLst>
                                    </p:anim>
                                    <p:anim calcmode="lin" valueType="num">
                                      <p:cBhvr additive="base">
                                        <p:cTn id="51" dur="500" fill="hold"/>
                                        <p:tgtEl>
                                          <p:spTgt spid="9"/>
                                        </p:tgtEl>
                                        <p:attrNameLst>
                                          <p:attrName>ppt_y</p:attrName>
                                        </p:attrNameLst>
                                      </p:cBhvr>
                                      <p:tavLst>
                                        <p:tav tm="0">
                                          <p:val>
                                            <p:strVal val="1+#ppt_h/2"/>
                                          </p:val>
                                        </p:tav>
                                        <p:tav tm="100000">
                                          <p:val>
                                            <p:strVal val="#ppt_y"/>
                                          </p:val>
                                        </p:tav>
                                      </p:tavLst>
                                    </p:anim>
                                  </p:childTnLst>
                                </p:cTn>
                              </p:par>
                              <p:par>
                                <p:cTn id="52" presetID="2" presetClass="entr" presetSubtype="4" fill="hold" grpId="0" nodeType="withEffect">
                                  <p:stCondLst>
                                    <p:cond delay="0"/>
                                  </p:stCondLst>
                                  <p:childTnLst>
                                    <p:set>
                                      <p:cBhvr>
                                        <p:cTn id="53" dur="1" fill="hold">
                                          <p:stCondLst>
                                            <p:cond delay="0"/>
                                          </p:stCondLst>
                                        </p:cTn>
                                        <p:tgtEl>
                                          <p:spTgt spid="20"/>
                                        </p:tgtEl>
                                        <p:attrNameLst>
                                          <p:attrName>style.visibility</p:attrName>
                                        </p:attrNameLst>
                                      </p:cBhvr>
                                      <p:to>
                                        <p:strVal val="visible"/>
                                      </p:to>
                                    </p:set>
                                    <p:anim calcmode="lin" valueType="num">
                                      <p:cBhvr additive="base">
                                        <p:cTn id="54" dur="500" fill="hold"/>
                                        <p:tgtEl>
                                          <p:spTgt spid="20"/>
                                        </p:tgtEl>
                                        <p:attrNameLst>
                                          <p:attrName>ppt_x</p:attrName>
                                        </p:attrNameLst>
                                      </p:cBhvr>
                                      <p:tavLst>
                                        <p:tav tm="0">
                                          <p:val>
                                            <p:strVal val="#ppt_x"/>
                                          </p:val>
                                        </p:tav>
                                        <p:tav tm="100000">
                                          <p:val>
                                            <p:strVal val="#ppt_x"/>
                                          </p:val>
                                        </p:tav>
                                      </p:tavLst>
                                    </p:anim>
                                    <p:anim calcmode="lin" valueType="num">
                                      <p:cBhvr additive="base">
                                        <p:cTn id="55"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4" fill="hold" grpId="0" nodeType="clickEffect">
                                  <p:stCondLst>
                                    <p:cond delay="0"/>
                                  </p:stCondLst>
                                  <p:childTnLst>
                                    <p:set>
                                      <p:cBhvr>
                                        <p:cTn id="59" dur="1" fill="hold">
                                          <p:stCondLst>
                                            <p:cond delay="0"/>
                                          </p:stCondLst>
                                        </p:cTn>
                                        <p:tgtEl>
                                          <p:spTgt spid="21"/>
                                        </p:tgtEl>
                                        <p:attrNameLst>
                                          <p:attrName>style.visibility</p:attrName>
                                        </p:attrNameLst>
                                      </p:cBhvr>
                                      <p:to>
                                        <p:strVal val="visible"/>
                                      </p:to>
                                    </p:set>
                                    <p:anim calcmode="lin" valueType="num">
                                      <p:cBhvr additive="base">
                                        <p:cTn id="60" dur="500" fill="hold"/>
                                        <p:tgtEl>
                                          <p:spTgt spid="21"/>
                                        </p:tgtEl>
                                        <p:attrNameLst>
                                          <p:attrName>ppt_x</p:attrName>
                                        </p:attrNameLst>
                                      </p:cBhvr>
                                      <p:tavLst>
                                        <p:tav tm="0">
                                          <p:val>
                                            <p:strVal val="#ppt_x"/>
                                          </p:val>
                                        </p:tav>
                                        <p:tav tm="100000">
                                          <p:val>
                                            <p:strVal val="#ppt_x"/>
                                          </p:val>
                                        </p:tav>
                                      </p:tavLst>
                                    </p:anim>
                                    <p:anim calcmode="lin" valueType="num">
                                      <p:cBhvr additive="base">
                                        <p:cTn id="61" dur="500" fill="hold"/>
                                        <p:tgtEl>
                                          <p:spTgt spid="21"/>
                                        </p:tgtEl>
                                        <p:attrNameLst>
                                          <p:attrName>ppt_y</p:attrName>
                                        </p:attrNameLst>
                                      </p:cBhvr>
                                      <p:tavLst>
                                        <p:tav tm="0">
                                          <p:val>
                                            <p:strVal val="1+#ppt_h/2"/>
                                          </p:val>
                                        </p:tav>
                                        <p:tav tm="100000">
                                          <p:val>
                                            <p:strVal val="#ppt_y"/>
                                          </p:val>
                                        </p:tav>
                                      </p:tavLst>
                                    </p:anim>
                                  </p:childTnLst>
                                </p:cTn>
                              </p:par>
                              <p:par>
                                <p:cTn id="62" presetID="2" presetClass="entr" presetSubtype="4" fill="hold" grpId="0" nodeType="withEffect">
                                  <p:stCondLst>
                                    <p:cond delay="0"/>
                                  </p:stCondLst>
                                  <p:childTnLst>
                                    <p:set>
                                      <p:cBhvr>
                                        <p:cTn id="63" dur="1" fill="hold">
                                          <p:stCondLst>
                                            <p:cond delay="0"/>
                                          </p:stCondLst>
                                        </p:cTn>
                                        <p:tgtEl>
                                          <p:spTgt spid="19"/>
                                        </p:tgtEl>
                                        <p:attrNameLst>
                                          <p:attrName>style.visibility</p:attrName>
                                        </p:attrNameLst>
                                      </p:cBhvr>
                                      <p:to>
                                        <p:strVal val="visible"/>
                                      </p:to>
                                    </p:set>
                                    <p:anim calcmode="lin" valueType="num">
                                      <p:cBhvr additive="base">
                                        <p:cTn id="64" dur="500" fill="hold"/>
                                        <p:tgtEl>
                                          <p:spTgt spid="19"/>
                                        </p:tgtEl>
                                        <p:attrNameLst>
                                          <p:attrName>ppt_x</p:attrName>
                                        </p:attrNameLst>
                                      </p:cBhvr>
                                      <p:tavLst>
                                        <p:tav tm="0">
                                          <p:val>
                                            <p:strVal val="#ppt_x"/>
                                          </p:val>
                                        </p:tav>
                                        <p:tav tm="100000">
                                          <p:val>
                                            <p:strVal val="#ppt_x"/>
                                          </p:val>
                                        </p:tav>
                                      </p:tavLst>
                                    </p:anim>
                                    <p:anim calcmode="lin" valueType="num">
                                      <p:cBhvr additive="base">
                                        <p:cTn id="65"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9" grpId="0" animBg="1"/>
      <p:bldP spid="20" grpId="0"/>
      <p:bldP spid="2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Manifest </a:t>
            </a:r>
            <a:r>
              <a:rPr lang="en-GB" smtClean="0"/>
              <a:t>&amp; Implicit Typing</a:t>
            </a:r>
            <a:endParaRPr lang="en-GB" dirty="0"/>
          </a:p>
        </p:txBody>
      </p:sp>
      <p:sp>
        <p:nvSpPr>
          <p:cNvPr id="3" name="Content Placeholder 2"/>
          <p:cNvSpPr>
            <a:spLocks noGrp="1"/>
          </p:cNvSpPr>
          <p:nvPr>
            <p:ph idx="1"/>
          </p:nvPr>
        </p:nvSpPr>
        <p:spPr/>
        <p:txBody>
          <a:bodyPr/>
          <a:lstStyle/>
          <a:p>
            <a:r>
              <a:rPr lang="en-GB" dirty="0"/>
              <a:t>Statically typed languages may have different ways in which the types of </a:t>
            </a:r>
            <a:r>
              <a:rPr lang="en-GB" dirty="0" smtClean="0"/>
              <a:t>variables </a:t>
            </a:r>
            <a:r>
              <a:rPr lang="en-GB" dirty="0"/>
              <a:t>are identified at compile time</a:t>
            </a:r>
          </a:p>
          <a:p>
            <a:r>
              <a:rPr lang="en-GB" i="1" dirty="0" smtClean="0"/>
              <a:t>manifest </a:t>
            </a:r>
            <a:r>
              <a:rPr lang="en-GB" i="1" dirty="0"/>
              <a:t>typing</a:t>
            </a:r>
            <a:r>
              <a:rPr lang="en-GB" dirty="0"/>
              <a:t> is explicit identification </a:t>
            </a:r>
            <a:r>
              <a:rPr lang="en-GB" dirty="0" smtClean="0"/>
              <a:t>by the programmer</a:t>
            </a:r>
            <a:r>
              <a:rPr lang="en-GB" dirty="0"/>
              <a:t> of the type of each variable being </a:t>
            </a:r>
            <a:r>
              <a:rPr lang="en-GB" dirty="0" smtClean="0"/>
              <a:t>declared</a:t>
            </a:r>
          </a:p>
          <a:p>
            <a:r>
              <a:rPr lang="en-GB" dirty="0" smtClean="0"/>
              <a:t>For </a:t>
            </a:r>
            <a:r>
              <a:rPr lang="en-GB" dirty="0"/>
              <a:t>example if variable </a:t>
            </a:r>
            <a:r>
              <a:rPr lang="en-GB" i="1" dirty="0" err="1"/>
              <a:t>i</a:t>
            </a:r>
            <a:r>
              <a:rPr lang="en-GB" dirty="0"/>
              <a:t> is going to store integers then its </a:t>
            </a:r>
            <a:r>
              <a:rPr lang="en-GB" i="1" dirty="0"/>
              <a:t>type</a:t>
            </a:r>
            <a:r>
              <a:rPr lang="en-GB" dirty="0"/>
              <a:t> must be declared as </a:t>
            </a:r>
            <a:r>
              <a:rPr lang="en-GB" dirty="0" smtClean="0"/>
              <a:t>integer</a:t>
            </a:r>
          </a:p>
          <a:p>
            <a:pPr marL="0" indent="0">
              <a:buNone/>
            </a:pPr>
            <a:r>
              <a:rPr lang="en-GB" dirty="0" err="1" smtClean="0">
                <a:solidFill>
                  <a:srgbClr val="7030A0"/>
                </a:solidFill>
                <a:latin typeface="Consolas" panose="020B0609020204030204" pitchFamily="49" charset="0"/>
                <a:cs typeface="Consolas" panose="020B0609020204030204" pitchFamily="49" charset="0"/>
              </a:rPr>
              <a:t>int</a:t>
            </a:r>
            <a:r>
              <a:rPr lang="en-GB" dirty="0" smtClean="0">
                <a:solidFill>
                  <a:srgbClr val="7030A0"/>
                </a:solidFill>
                <a:latin typeface="Consolas" panose="020B0609020204030204" pitchFamily="49" charset="0"/>
                <a:cs typeface="Consolas" panose="020B0609020204030204" pitchFamily="49" charset="0"/>
              </a:rPr>
              <a:t> </a:t>
            </a:r>
            <a:r>
              <a:rPr lang="en-GB" dirty="0" err="1" smtClean="0">
                <a:solidFill>
                  <a:srgbClr val="7030A0"/>
                </a:solidFill>
                <a:latin typeface="Consolas" panose="020B0609020204030204" pitchFamily="49" charset="0"/>
                <a:cs typeface="Consolas" panose="020B0609020204030204" pitchFamily="49" charset="0"/>
              </a:rPr>
              <a:t>i</a:t>
            </a:r>
            <a:r>
              <a:rPr lang="en-GB" dirty="0" smtClean="0">
                <a:solidFill>
                  <a:srgbClr val="7030A0"/>
                </a:solidFill>
                <a:latin typeface="Consolas" panose="020B0609020204030204" pitchFamily="49" charset="0"/>
                <a:cs typeface="Consolas" panose="020B0609020204030204" pitchFamily="49" charset="0"/>
              </a:rPr>
              <a:t> </a:t>
            </a:r>
            <a:r>
              <a:rPr lang="en-GB" dirty="0">
                <a:solidFill>
                  <a:srgbClr val="7030A0"/>
                </a:solidFill>
                <a:latin typeface="Consolas" panose="020B0609020204030204" pitchFamily="49" charset="0"/>
                <a:cs typeface="Consolas" panose="020B0609020204030204" pitchFamily="49" charset="0"/>
              </a:rPr>
              <a:t>= </a:t>
            </a:r>
            <a:r>
              <a:rPr lang="en-GB" dirty="0" smtClean="0">
                <a:solidFill>
                  <a:srgbClr val="7030A0"/>
                </a:solidFill>
                <a:latin typeface="Consolas" panose="020B0609020204030204" pitchFamily="49" charset="0"/>
                <a:cs typeface="Consolas" panose="020B0609020204030204" pitchFamily="49" charset="0"/>
              </a:rPr>
              <a:t>5</a:t>
            </a:r>
            <a:endParaRPr lang="en-GB" dirty="0" smtClean="0">
              <a:solidFill>
                <a:srgbClr val="7030A0"/>
              </a:solidFill>
            </a:endParaRPr>
          </a:p>
          <a:p>
            <a:r>
              <a:rPr lang="en-GB" dirty="0" smtClean="0"/>
              <a:t>Some programming </a:t>
            </a:r>
            <a:r>
              <a:rPr lang="en-GB" dirty="0"/>
              <a:t>languages use </a:t>
            </a:r>
            <a:r>
              <a:rPr lang="en-GB" i="1" dirty="0"/>
              <a:t>implicit </a:t>
            </a:r>
            <a:r>
              <a:rPr lang="en-GB" i="1" dirty="0" smtClean="0"/>
              <a:t>typing</a:t>
            </a:r>
            <a:r>
              <a:rPr lang="en-GB" dirty="0" smtClean="0"/>
              <a:t>, or type inference, </a:t>
            </a:r>
            <a:r>
              <a:rPr lang="en-GB" dirty="0"/>
              <a:t>where the type is deduced from context at </a:t>
            </a:r>
            <a:r>
              <a:rPr lang="en-GB" dirty="0" smtClean="0"/>
              <a:t>compile-time, for example the type to which the variable is bound may be determined by the compiler from the value to which it is bound</a:t>
            </a:r>
          </a:p>
          <a:p>
            <a:pPr marL="0" indent="0">
              <a:buNone/>
            </a:pPr>
            <a:r>
              <a:rPr lang="en-GB" dirty="0" err="1" smtClean="0">
                <a:solidFill>
                  <a:srgbClr val="7030A0"/>
                </a:solidFill>
                <a:latin typeface="Consolas" panose="020B0609020204030204" pitchFamily="49" charset="0"/>
                <a:cs typeface="Consolas" panose="020B0609020204030204" pitchFamily="49" charset="0"/>
              </a:rPr>
              <a:t>var</a:t>
            </a:r>
            <a:r>
              <a:rPr lang="en-GB" dirty="0" smtClean="0">
                <a:solidFill>
                  <a:srgbClr val="7030A0"/>
                </a:solidFill>
                <a:latin typeface="Consolas" panose="020B0609020204030204" pitchFamily="49" charset="0"/>
                <a:cs typeface="Consolas" panose="020B0609020204030204" pitchFamily="49" charset="0"/>
              </a:rPr>
              <a:t> </a:t>
            </a:r>
            <a:r>
              <a:rPr lang="en-GB" dirty="0" err="1">
                <a:solidFill>
                  <a:srgbClr val="7030A0"/>
                </a:solidFill>
                <a:latin typeface="Consolas" panose="020B0609020204030204" pitchFamily="49" charset="0"/>
                <a:cs typeface="Consolas" panose="020B0609020204030204" pitchFamily="49" charset="0"/>
              </a:rPr>
              <a:t>i</a:t>
            </a:r>
            <a:r>
              <a:rPr lang="en-GB" dirty="0">
                <a:solidFill>
                  <a:srgbClr val="7030A0"/>
                </a:solidFill>
                <a:latin typeface="Consolas" panose="020B0609020204030204" pitchFamily="49" charset="0"/>
                <a:cs typeface="Consolas" panose="020B0609020204030204" pitchFamily="49" charset="0"/>
              </a:rPr>
              <a:t> </a:t>
            </a:r>
            <a:r>
              <a:rPr lang="en-GB" dirty="0" smtClean="0">
                <a:solidFill>
                  <a:srgbClr val="7030A0"/>
                </a:solidFill>
                <a:latin typeface="Consolas" panose="020B0609020204030204" pitchFamily="49" charset="0"/>
                <a:cs typeface="Consolas" panose="020B0609020204030204" pitchFamily="49" charset="0"/>
              </a:rPr>
              <a:t>= 5</a:t>
            </a:r>
          </a:p>
          <a:p>
            <a:pPr marL="0" indent="0">
              <a:buNone/>
            </a:pPr>
            <a:r>
              <a:rPr lang="en-GB" dirty="0"/>
              <a:t>This can make code </a:t>
            </a:r>
            <a:r>
              <a:rPr lang="en-GB" dirty="0" smtClean="0"/>
              <a:t>significantly more </a:t>
            </a:r>
            <a:r>
              <a:rPr lang="en-GB" dirty="0"/>
              <a:t>compact and readable when type names are long</a:t>
            </a:r>
          </a:p>
        </p:txBody>
      </p:sp>
      <p:sp>
        <p:nvSpPr>
          <p:cNvPr id="4" name="Footer Placeholder 3"/>
          <p:cNvSpPr>
            <a:spLocks noGrp="1"/>
          </p:cNvSpPr>
          <p:nvPr>
            <p:ph type="ftr" sz="quarter" idx="11"/>
          </p:nvPr>
        </p:nvSpPr>
        <p:spPr/>
        <p:txBody>
          <a:bodyPr/>
          <a:lstStyle/>
          <a:p>
            <a:r>
              <a:rPr lang="en-US"/>
              <a:t>Unit 2: Programming languages</a:t>
            </a:r>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t>12</a:t>
            </a:fld>
            <a:endParaRPr lang="en-US" dirty="0"/>
          </a:p>
        </p:txBody>
      </p:sp>
    </p:spTree>
    <p:extLst>
      <p:ext uri="{BB962C8B-B14F-4D97-AF65-F5344CB8AC3E}">
        <p14:creationId xmlns:p14="http://schemas.microsoft.com/office/powerpoint/2010/main" val="2489306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Dynamic typing</a:t>
            </a:r>
            <a:endParaRPr lang="en-GB" dirty="0"/>
          </a:p>
        </p:txBody>
      </p:sp>
      <p:sp>
        <p:nvSpPr>
          <p:cNvPr id="3" name="Content Placeholder 2"/>
          <p:cNvSpPr>
            <a:spLocks noGrp="1"/>
          </p:cNvSpPr>
          <p:nvPr>
            <p:ph idx="1"/>
          </p:nvPr>
        </p:nvSpPr>
        <p:spPr/>
        <p:txBody>
          <a:bodyPr/>
          <a:lstStyle/>
          <a:p>
            <a:r>
              <a:rPr lang="en-GB" dirty="0" smtClean="0"/>
              <a:t>In contrast, dynamic typing leaves type checks until runtime</a:t>
            </a:r>
          </a:p>
          <a:p>
            <a:r>
              <a:rPr lang="en-GB" dirty="0" smtClean="0"/>
              <a:t>Dynamic implies the possibility of changing as the program runs</a:t>
            </a:r>
          </a:p>
          <a:p>
            <a:r>
              <a:rPr lang="en-GB" dirty="0" smtClean="0"/>
              <a:t>Typically in a dynamic language you don’t have to declare variables, just assign values to an identifier:</a:t>
            </a:r>
          </a:p>
          <a:p>
            <a:pPr marL="0" indent="0">
              <a:buNone/>
            </a:pPr>
            <a:r>
              <a:rPr lang="en-GB" dirty="0" err="1" smtClean="0">
                <a:solidFill>
                  <a:srgbClr val="7030A0"/>
                </a:solidFill>
                <a:latin typeface="Consolas" panose="020B0609020204030204" pitchFamily="49" charset="0"/>
                <a:cs typeface="Consolas" panose="020B0609020204030204" pitchFamily="49" charset="0"/>
              </a:rPr>
              <a:t>i</a:t>
            </a:r>
            <a:r>
              <a:rPr lang="en-GB" dirty="0" smtClean="0">
                <a:solidFill>
                  <a:srgbClr val="7030A0"/>
                </a:solidFill>
                <a:latin typeface="Consolas" panose="020B0609020204030204" pitchFamily="49" charset="0"/>
                <a:cs typeface="Consolas" panose="020B0609020204030204" pitchFamily="49" charset="0"/>
              </a:rPr>
              <a:t> </a:t>
            </a:r>
            <a:r>
              <a:rPr lang="en-GB" dirty="0">
                <a:solidFill>
                  <a:srgbClr val="7030A0"/>
                </a:solidFill>
                <a:latin typeface="Consolas" panose="020B0609020204030204" pitchFamily="49" charset="0"/>
                <a:cs typeface="Consolas" panose="020B0609020204030204" pitchFamily="49" charset="0"/>
              </a:rPr>
              <a:t>= 5</a:t>
            </a:r>
            <a:br>
              <a:rPr lang="en-GB" dirty="0">
                <a:solidFill>
                  <a:srgbClr val="7030A0"/>
                </a:solidFill>
                <a:latin typeface="Consolas" panose="020B0609020204030204" pitchFamily="49" charset="0"/>
                <a:cs typeface="Consolas" panose="020B0609020204030204" pitchFamily="49" charset="0"/>
              </a:rPr>
            </a:br>
            <a:r>
              <a:rPr lang="en-GB" dirty="0" smtClean="0">
                <a:solidFill>
                  <a:srgbClr val="7030A0"/>
                </a:solidFill>
                <a:latin typeface="Consolas" panose="020B0609020204030204" pitchFamily="49" charset="0"/>
                <a:cs typeface="Consolas" panose="020B0609020204030204" pitchFamily="49" charset="0"/>
              </a:rPr>
              <a:t>s </a:t>
            </a:r>
            <a:r>
              <a:rPr lang="en-GB" dirty="0">
                <a:solidFill>
                  <a:srgbClr val="7030A0"/>
                </a:solidFill>
                <a:latin typeface="Consolas" panose="020B0609020204030204" pitchFamily="49" charset="0"/>
                <a:cs typeface="Consolas" panose="020B0609020204030204" pitchFamily="49" charset="0"/>
              </a:rPr>
              <a:t>= “4</a:t>
            </a:r>
            <a:r>
              <a:rPr lang="en-GB" dirty="0" smtClean="0">
                <a:solidFill>
                  <a:srgbClr val="7030A0"/>
                </a:solidFill>
                <a:latin typeface="Consolas" panose="020B0609020204030204" pitchFamily="49" charset="0"/>
                <a:cs typeface="Consolas" panose="020B0609020204030204" pitchFamily="49" charset="0"/>
              </a:rPr>
              <a:t>”</a:t>
            </a:r>
            <a:endParaRPr lang="en-GB" dirty="0" smtClean="0">
              <a:solidFill>
                <a:srgbClr val="7030A0"/>
              </a:solidFill>
            </a:endParaRPr>
          </a:p>
          <a:p>
            <a:r>
              <a:rPr lang="en-GB" dirty="0" smtClean="0"/>
              <a:t>The following might (depending on the specific language) cause a </a:t>
            </a:r>
            <a:r>
              <a:rPr lang="en-GB" i="1" dirty="0" smtClean="0"/>
              <a:t>run-time error</a:t>
            </a:r>
          </a:p>
          <a:p>
            <a:pPr marL="0" indent="0">
              <a:buNone/>
            </a:pPr>
            <a:r>
              <a:rPr lang="en-GB" dirty="0" smtClean="0">
                <a:solidFill>
                  <a:srgbClr val="7030A0"/>
                </a:solidFill>
              </a:rPr>
              <a:t>x = </a:t>
            </a:r>
            <a:r>
              <a:rPr lang="en-GB" dirty="0" err="1" smtClean="0">
                <a:solidFill>
                  <a:srgbClr val="7030A0"/>
                </a:solidFill>
              </a:rPr>
              <a:t>i</a:t>
            </a:r>
            <a:r>
              <a:rPr lang="en-GB" dirty="0" smtClean="0">
                <a:solidFill>
                  <a:srgbClr val="7030A0"/>
                </a:solidFill>
              </a:rPr>
              <a:t> + s</a:t>
            </a:r>
          </a:p>
          <a:p>
            <a:r>
              <a:rPr lang="en-GB" dirty="0" smtClean="0"/>
              <a:t>The </a:t>
            </a:r>
            <a:r>
              <a:rPr lang="en-GB" dirty="0"/>
              <a:t>same identifier can be reassigned to a different type of </a:t>
            </a:r>
            <a:r>
              <a:rPr lang="en-GB" dirty="0" smtClean="0"/>
              <a:t>value, so the following would be valid</a:t>
            </a:r>
          </a:p>
          <a:p>
            <a:pPr marL="0" indent="0">
              <a:buNone/>
            </a:pPr>
            <a:r>
              <a:rPr lang="en-GB" dirty="0" smtClean="0">
                <a:solidFill>
                  <a:srgbClr val="7030A0"/>
                </a:solidFill>
                <a:latin typeface="Consolas" panose="020B0609020204030204" pitchFamily="49" charset="0"/>
                <a:cs typeface="Consolas" panose="020B0609020204030204" pitchFamily="49" charset="0"/>
              </a:rPr>
              <a:t>s = 3</a:t>
            </a:r>
          </a:p>
          <a:p>
            <a:endParaRPr lang="en-GB" dirty="0" smtClean="0">
              <a:latin typeface="Consolas" panose="020B0609020204030204" pitchFamily="49" charset="0"/>
              <a:cs typeface="Consolas" panose="020B0609020204030204" pitchFamily="49" charset="0"/>
            </a:endParaRPr>
          </a:p>
        </p:txBody>
      </p:sp>
      <p:sp>
        <p:nvSpPr>
          <p:cNvPr id="4" name="Footer Placeholder 3"/>
          <p:cNvSpPr>
            <a:spLocks noGrp="1"/>
          </p:cNvSpPr>
          <p:nvPr>
            <p:ph type="ftr" sz="quarter" idx="11"/>
          </p:nvPr>
        </p:nvSpPr>
        <p:spPr/>
        <p:txBody>
          <a:bodyPr/>
          <a:lstStyle/>
          <a:p>
            <a:r>
              <a:rPr lang="en-US"/>
              <a:t>Unit 2: Programming languages</a:t>
            </a:r>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t>13</a:t>
            </a:fld>
            <a:endParaRPr lang="en-US" dirty="0"/>
          </a:p>
        </p:txBody>
      </p:sp>
    </p:spTree>
    <p:extLst>
      <p:ext uri="{BB962C8B-B14F-4D97-AF65-F5344CB8AC3E}">
        <p14:creationId xmlns:p14="http://schemas.microsoft.com/office/powerpoint/2010/main" val="1895526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 calcmode="lin" valueType="num">
                                      <p:cBhvr additive="base">
                                        <p:cTn id="3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Dynamic typing</a:t>
            </a:r>
            <a:endParaRPr lang="en-GB" dirty="0"/>
          </a:p>
        </p:txBody>
      </p:sp>
      <p:sp>
        <p:nvSpPr>
          <p:cNvPr id="3" name="Content Placeholder 2"/>
          <p:cNvSpPr>
            <a:spLocks noGrp="1"/>
          </p:cNvSpPr>
          <p:nvPr>
            <p:ph idx="1"/>
          </p:nvPr>
        </p:nvSpPr>
        <p:spPr/>
        <p:txBody>
          <a:bodyPr/>
          <a:lstStyle/>
          <a:p>
            <a:pPr fontAlgn="base"/>
            <a:r>
              <a:rPr lang="en-GB" dirty="0" smtClean="0"/>
              <a:t>Every variable </a:t>
            </a:r>
            <a:r>
              <a:rPr lang="en-GB" dirty="0"/>
              <a:t>name is (unless it is null) bound only to </a:t>
            </a:r>
            <a:r>
              <a:rPr lang="en-GB" dirty="0" smtClean="0"/>
              <a:t>a value</a:t>
            </a:r>
            <a:endParaRPr lang="en-GB" dirty="0"/>
          </a:p>
          <a:p>
            <a:pPr fontAlgn="base"/>
            <a:r>
              <a:rPr lang="en-GB" dirty="0"/>
              <a:t>Names are bound to objects at execution time by means of assignment </a:t>
            </a:r>
            <a:r>
              <a:rPr lang="en-GB" dirty="0" smtClean="0"/>
              <a:t>statements</a:t>
            </a:r>
          </a:p>
          <a:p>
            <a:pPr fontAlgn="base"/>
            <a:r>
              <a:rPr lang="en-GB" dirty="0"/>
              <a:t>P</a:t>
            </a:r>
            <a:r>
              <a:rPr lang="en-GB" dirty="0" smtClean="0"/>
              <a:t>ossible </a:t>
            </a:r>
            <a:r>
              <a:rPr lang="en-GB" dirty="0"/>
              <a:t>to bind a name to objects of different types during the execution of the program.</a:t>
            </a:r>
          </a:p>
          <a:p>
            <a:endParaRPr lang="en-GB" dirty="0"/>
          </a:p>
        </p:txBody>
      </p:sp>
      <p:sp>
        <p:nvSpPr>
          <p:cNvPr id="4" name="Footer Placeholder 3"/>
          <p:cNvSpPr>
            <a:spLocks noGrp="1"/>
          </p:cNvSpPr>
          <p:nvPr>
            <p:ph type="ftr" sz="quarter" idx="11"/>
          </p:nvPr>
        </p:nvSpPr>
        <p:spPr/>
        <p:txBody>
          <a:bodyPr/>
          <a:lstStyle/>
          <a:p>
            <a:r>
              <a:rPr lang="en-US"/>
              <a:t>Unit 2: Programming languages</a:t>
            </a:r>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t>14</a:t>
            </a:fld>
            <a:endParaRPr lang="en-US" dirty="0"/>
          </a:p>
        </p:txBody>
      </p:sp>
      <p:sp>
        <p:nvSpPr>
          <p:cNvPr id="6" name="TextBox 5"/>
          <p:cNvSpPr txBox="1"/>
          <p:nvPr/>
        </p:nvSpPr>
        <p:spPr>
          <a:xfrm>
            <a:off x="4524099" y="3148143"/>
            <a:ext cx="1123406" cy="369332"/>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pPr algn="ctr"/>
            <a:r>
              <a:rPr lang="en-GB" dirty="0" smtClean="0"/>
              <a:t>name</a:t>
            </a:r>
            <a:endParaRPr lang="en-GB" dirty="0"/>
          </a:p>
        </p:txBody>
      </p:sp>
      <p:sp>
        <p:nvSpPr>
          <p:cNvPr id="7" name="TextBox 6"/>
          <p:cNvSpPr txBox="1"/>
          <p:nvPr/>
        </p:nvSpPr>
        <p:spPr>
          <a:xfrm>
            <a:off x="3544385" y="4046912"/>
            <a:ext cx="1123406" cy="369332"/>
          </a:xfrm>
          <a:prstGeom prst="rect">
            <a:avLst/>
          </a:prstGeom>
        </p:spPr>
        <p:style>
          <a:lnRef idx="1">
            <a:schemeClr val="accent3"/>
          </a:lnRef>
          <a:fillRef idx="3">
            <a:schemeClr val="accent3"/>
          </a:fillRef>
          <a:effectRef idx="2">
            <a:schemeClr val="accent3"/>
          </a:effectRef>
          <a:fontRef idx="minor">
            <a:schemeClr val="lt1"/>
          </a:fontRef>
        </p:style>
        <p:txBody>
          <a:bodyPr wrap="square" rtlCol="0">
            <a:spAutoFit/>
          </a:bodyPr>
          <a:lstStyle/>
          <a:p>
            <a:pPr algn="ctr"/>
            <a:r>
              <a:rPr lang="en-GB" dirty="0" smtClean="0"/>
              <a:t>value</a:t>
            </a:r>
            <a:endParaRPr lang="en-GB" dirty="0"/>
          </a:p>
        </p:txBody>
      </p:sp>
      <p:sp>
        <p:nvSpPr>
          <p:cNvPr id="8" name="TextBox 7"/>
          <p:cNvSpPr txBox="1"/>
          <p:nvPr/>
        </p:nvSpPr>
        <p:spPr>
          <a:xfrm>
            <a:off x="3544385" y="4960532"/>
            <a:ext cx="1123406" cy="369332"/>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GB" dirty="0" smtClean="0"/>
              <a:t>type</a:t>
            </a:r>
            <a:endParaRPr lang="en-GB" dirty="0"/>
          </a:p>
        </p:txBody>
      </p:sp>
      <p:cxnSp>
        <p:nvCxnSpPr>
          <p:cNvPr id="10" name="Straight Arrow Connector 9"/>
          <p:cNvCxnSpPr>
            <a:stCxn id="6" idx="2"/>
            <a:endCxn id="7" idx="0"/>
          </p:cNvCxnSpPr>
          <p:nvPr/>
        </p:nvCxnSpPr>
        <p:spPr>
          <a:xfrm flipH="1">
            <a:off x="4106088" y="3517475"/>
            <a:ext cx="979714" cy="529437"/>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8" idx="0"/>
          </p:cNvCxnSpPr>
          <p:nvPr/>
        </p:nvCxnSpPr>
        <p:spPr>
          <a:xfrm>
            <a:off x="4106088" y="4471176"/>
            <a:ext cx="0" cy="489356"/>
          </a:xfrm>
          <a:prstGeom prst="straightConnector1">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620378" y="4531188"/>
            <a:ext cx="1340432" cy="369332"/>
          </a:xfrm>
          <a:prstGeom prst="rect">
            <a:avLst/>
          </a:prstGeom>
          <a:noFill/>
        </p:spPr>
        <p:txBody>
          <a:bodyPr wrap="none" rtlCol="0">
            <a:spAutoFit/>
          </a:bodyPr>
          <a:lstStyle/>
          <a:p>
            <a:r>
              <a:rPr lang="en-GB" dirty="0" smtClean="0">
                <a:solidFill>
                  <a:srgbClr val="00B050"/>
                </a:solidFill>
              </a:rPr>
              <a:t>IS OF TYPE…</a:t>
            </a:r>
            <a:endParaRPr lang="en-GB" dirty="0">
              <a:solidFill>
                <a:srgbClr val="00B050"/>
              </a:solidFill>
            </a:endParaRPr>
          </a:p>
        </p:txBody>
      </p:sp>
    </p:spTree>
    <p:extLst>
      <p:ext uri="{BB962C8B-B14F-4D97-AF65-F5344CB8AC3E}">
        <p14:creationId xmlns:p14="http://schemas.microsoft.com/office/powerpoint/2010/main" val="1466407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500" fill="hold"/>
                                        <p:tgtEl>
                                          <p:spTgt spid="7"/>
                                        </p:tgtEl>
                                        <p:attrNameLst>
                                          <p:attrName>ppt_x</p:attrName>
                                        </p:attrNameLst>
                                      </p:cBhvr>
                                      <p:tavLst>
                                        <p:tav tm="0">
                                          <p:val>
                                            <p:strVal val="#ppt_x"/>
                                          </p:val>
                                        </p:tav>
                                        <p:tav tm="100000">
                                          <p:val>
                                            <p:strVal val="#ppt_x"/>
                                          </p:val>
                                        </p:tav>
                                      </p:tavLst>
                                    </p:anim>
                                    <p:anim calcmode="lin" valueType="num">
                                      <p:cBhvr additive="base">
                                        <p:cTn id="3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anim calcmode="lin" valueType="num">
                                      <p:cBhvr additive="base">
                                        <p:cTn id="35" dur="500" fill="hold"/>
                                        <p:tgtEl>
                                          <p:spTgt spid="14"/>
                                        </p:tgtEl>
                                        <p:attrNameLst>
                                          <p:attrName>ppt_x</p:attrName>
                                        </p:attrNameLst>
                                      </p:cBhvr>
                                      <p:tavLst>
                                        <p:tav tm="0">
                                          <p:val>
                                            <p:strVal val="#ppt_x"/>
                                          </p:val>
                                        </p:tav>
                                        <p:tav tm="100000">
                                          <p:val>
                                            <p:strVal val="#ppt_x"/>
                                          </p:val>
                                        </p:tav>
                                      </p:tavLst>
                                    </p:anim>
                                    <p:anim calcmode="lin" valueType="num">
                                      <p:cBhvr additive="base">
                                        <p:cTn id="36" dur="500" fill="hold"/>
                                        <p:tgtEl>
                                          <p:spTgt spid="14"/>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2"/>
                                        </p:tgtEl>
                                        <p:attrNameLst>
                                          <p:attrName>style.visibility</p:attrName>
                                        </p:attrNameLst>
                                      </p:cBhvr>
                                      <p:to>
                                        <p:strVal val="visible"/>
                                      </p:to>
                                    </p:set>
                                    <p:anim calcmode="lin" valueType="num">
                                      <p:cBhvr additive="base">
                                        <p:cTn id="39" dur="500" fill="hold"/>
                                        <p:tgtEl>
                                          <p:spTgt spid="12"/>
                                        </p:tgtEl>
                                        <p:attrNameLst>
                                          <p:attrName>ppt_x</p:attrName>
                                        </p:attrNameLst>
                                      </p:cBhvr>
                                      <p:tavLst>
                                        <p:tav tm="0">
                                          <p:val>
                                            <p:strVal val="#ppt_x"/>
                                          </p:val>
                                        </p:tav>
                                        <p:tav tm="100000">
                                          <p:val>
                                            <p:strVal val="#ppt_x"/>
                                          </p:val>
                                        </p:tav>
                                      </p:tavLst>
                                    </p:anim>
                                    <p:anim calcmode="lin" valueType="num">
                                      <p:cBhvr additive="base">
                                        <p:cTn id="40" dur="500" fill="hold"/>
                                        <p:tgtEl>
                                          <p:spTgt spid="12"/>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8"/>
                                        </p:tgtEl>
                                        <p:attrNameLst>
                                          <p:attrName>style.visibility</p:attrName>
                                        </p:attrNameLst>
                                      </p:cBhvr>
                                      <p:to>
                                        <p:strVal val="visible"/>
                                      </p:to>
                                    </p:set>
                                    <p:anim calcmode="lin" valueType="num">
                                      <p:cBhvr additive="base">
                                        <p:cTn id="43" dur="500" fill="hold"/>
                                        <p:tgtEl>
                                          <p:spTgt spid="8"/>
                                        </p:tgtEl>
                                        <p:attrNameLst>
                                          <p:attrName>ppt_x</p:attrName>
                                        </p:attrNameLst>
                                      </p:cBhvr>
                                      <p:tavLst>
                                        <p:tav tm="0">
                                          <p:val>
                                            <p:strVal val="#ppt_x"/>
                                          </p:val>
                                        </p:tav>
                                        <p:tav tm="100000">
                                          <p:val>
                                            <p:strVal val="#ppt_x"/>
                                          </p:val>
                                        </p:tav>
                                      </p:tavLst>
                                    </p:anim>
                                    <p:anim calcmode="lin" valueType="num">
                                      <p:cBhvr additive="base">
                                        <p:cTn id="4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Static vs Dynamic</a:t>
            </a:r>
            <a:endParaRPr lang="en-GB" dirty="0"/>
          </a:p>
        </p:txBody>
      </p:sp>
      <p:sp>
        <p:nvSpPr>
          <p:cNvPr id="3" name="Content Placeholder 2"/>
          <p:cNvSpPr>
            <a:spLocks noGrp="1"/>
          </p:cNvSpPr>
          <p:nvPr>
            <p:ph idx="1"/>
          </p:nvPr>
        </p:nvSpPr>
        <p:spPr/>
        <p:txBody>
          <a:bodyPr/>
          <a:lstStyle/>
          <a:p>
            <a:r>
              <a:rPr lang="en-GB" dirty="0" smtClean="0"/>
              <a:t>Dynamically-typed </a:t>
            </a:r>
            <a:r>
              <a:rPr lang="en-GB" dirty="0"/>
              <a:t>languages are more </a:t>
            </a:r>
            <a:r>
              <a:rPr lang="en-GB" dirty="0" smtClean="0"/>
              <a:t>flexible </a:t>
            </a:r>
          </a:p>
          <a:p>
            <a:pPr lvl="1"/>
            <a:r>
              <a:rPr lang="en-GB" dirty="0" smtClean="0"/>
              <a:t>can </a:t>
            </a:r>
            <a:r>
              <a:rPr lang="en-GB" dirty="0"/>
              <a:t>save </a:t>
            </a:r>
            <a:r>
              <a:rPr lang="en-GB" dirty="0" smtClean="0"/>
              <a:t>development time and produce more compact source code</a:t>
            </a:r>
          </a:p>
          <a:p>
            <a:pPr lvl="1"/>
            <a:r>
              <a:rPr lang="en-GB" dirty="0" smtClean="0"/>
              <a:t>are useful for rapid prototyping and experimentation</a:t>
            </a:r>
          </a:p>
          <a:p>
            <a:pPr lvl="1"/>
            <a:r>
              <a:rPr lang="en-GB" dirty="0" smtClean="0"/>
              <a:t>have advantages in situations where program behaviour is truly dynamic, </a:t>
            </a:r>
            <a:r>
              <a:rPr lang="en-GB" dirty="0" err="1" smtClean="0"/>
              <a:t>e.g</a:t>
            </a:r>
            <a:r>
              <a:rPr lang="en-GB" dirty="0" smtClean="0"/>
              <a:t>, processing data sets where structure is not known a priori</a:t>
            </a:r>
          </a:p>
          <a:p>
            <a:r>
              <a:rPr lang="en-GB" dirty="0" smtClean="0"/>
              <a:t>However,  lack of compile-time checking can lead to errors that are difficult to identify</a:t>
            </a:r>
          </a:p>
          <a:p>
            <a:pPr lvl="1"/>
            <a:r>
              <a:rPr lang="en-GB" dirty="0" smtClean="0"/>
              <a:t>for example assume that the intention here is to assign a value to </a:t>
            </a:r>
            <a:r>
              <a:rPr lang="en-GB" i="1" dirty="0" smtClean="0"/>
              <a:t>number</a:t>
            </a:r>
            <a:r>
              <a:rPr lang="en-GB" dirty="0" smtClean="0"/>
              <a:t> and then update its value using a calculation, but the developer misspells the variable name in the second line</a:t>
            </a:r>
          </a:p>
          <a:p>
            <a:pPr lvl="1"/>
            <a:endParaRPr lang="en-GB" dirty="0"/>
          </a:p>
          <a:p>
            <a:pPr marL="201168" lvl="1" indent="0">
              <a:buNone/>
            </a:pPr>
            <a:r>
              <a:rPr lang="en-GB" sz="2000" dirty="0">
                <a:solidFill>
                  <a:srgbClr val="7030A0"/>
                </a:solidFill>
                <a:latin typeface="Consolas" panose="020B0609020204030204" pitchFamily="49" charset="0"/>
                <a:cs typeface="Consolas" panose="020B0609020204030204" pitchFamily="49" charset="0"/>
              </a:rPr>
              <a:t>number = 5 </a:t>
            </a:r>
            <a:br>
              <a:rPr lang="en-GB" sz="2000" dirty="0">
                <a:solidFill>
                  <a:srgbClr val="7030A0"/>
                </a:solidFill>
                <a:latin typeface="Consolas" panose="020B0609020204030204" pitchFamily="49" charset="0"/>
                <a:cs typeface="Consolas" panose="020B0609020204030204" pitchFamily="49" charset="0"/>
              </a:rPr>
            </a:br>
            <a:r>
              <a:rPr lang="en-GB" sz="2000" dirty="0" err="1" smtClean="0">
                <a:solidFill>
                  <a:srgbClr val="7030A0"/>
                </a:solidFill>
                <a:latin typeface="Consolas" panose="020B0609020204030204" pitchFamily="49" charset="0"/>
                <a:cs typeface="Consolas" panose="020B0609020204030204" pitchFamily="49" charset="0"/>
              </a:rPr>
              <a:t>numbr</a:t>
            </a:r>
            <a:r>
              <a:rPr lang="en-GB" sz="2000" dirty="0" smtClean="0">
                <a:solidFill>
                  <a:srgbClr val="7030A0"/>
                </a:solidFill>
                <a:latin typeface="Consolas" panose="020B0609020204030204" pitchFamily="49" charset="0"/>
                <a:cs typeface="Consolas" panose="020B0609020204030204" pitchFamily="49" charset="0"/>
              </a:rPr>
              <a:t> </a:t>
            </a:r>
            <a:r>
              <a:rPr lang="en-GB" sz="2000" dirty="0">
                <a:solidFill>
                  <a:srgbClr val="7030A0"/>
                </a:solidFill>
                <a:latin typeface="Consolas" panose="020B0609020204030204" pitchFamily="49" charset="0"/>
                <a:cs typeface="Consolas" panose="020B0609020204030204" pitchFamily="49" charset="0"/>
              </a:rPr>
              <a:t>= (number + 15) / </a:t>
            </a:r>
            <a:r>
              <a:rPr lang="en-GB" sz="2000" dirty="0" smtClean="0">
                <a:solidFill>
                  <a:srgbClr val="7030A0"/>
                </a:solidFill>
                <a:latin typeface="Consolas" panose="020B0609020204030204" pitchFamily="49" charset="0"/>
                <a:cs typeface="Consolas" panose="020B0609020204030204" pitchFamily="49" charset="0"/>
              </a:rPr>
              <a:t>2</a:t>
            </a:r>
            <a:endParaRPr lang="en-GB" sz="2000" dirty="0">
              <a:solidFill>
                <a:srgbClr val="7030A0"/>
              </a:solidFill>
              <a:latin typeface="Consolas" panose="020B0609020204030204" pitchFamily="49" charset="0"/>
              <a:cs typeface="Consolas" panose="020B0609020204030204" pitchFamily="49" charset="0"/>
            </a:endParaRPr>
          </a:p>
        </p:txBody>
      </p:sp>
      <p:sp>
        <p:nvSpPr>
          <p:cNvPr id="4" name="Footer Placeholder 3"/>
          <p:cNvSpPr>
            <a:spLocks noGrp="1"/>
          </p:cNvSpPr>
          <p:nvPr>
            <p:ph type="ftr" sz="quarter" idx="11"/>
          </p:nvPr>
        </p:nvSpPr>
        <p:spPr/>
        <p:txBody>
          <a:bodyPr/>
          <a:lstStyle/>
          <a:p>
            <a:r>
              <a:rPr lang="en-US"/>
              <a:t>Unit 2: Programming languages</a:t>
            </a:r>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t>15</a:t>
            </a:fld>
            <a:endParaRPr lang="en-US" dirty="0"/>
          </a:p>
        </p:txBody>
      </p:sp>
      <p:sp>
        <p:nvSpPr>
          <p:cNvPr id="9" name="TextBox 8"/>
          <p:cNvSpPr txBox="1"/>
          <p:nvPr/>
        </p:nvSpPr>
        <p:spPr>
          <a:xfrm>
            <a:off x="5152492" y="4214840"/>
            <a:ext cx="4676304" cy="646331"/>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GB" b="1" dirty="0" smtClean="0"/>
              <a:t>Static</a:t>
            </a:r>
            <a:r>
              <a:rPr lang="en-GB" dirty="0" smtClean="0"/>
              <a:t> – assuming </a:t>
            </a:r>
            <a:r>
              <a:rPr lang="en-GB" i="1" dirty="0" smtClean="0"/>
              <a:t>number</a:t>
            </a:r>
            <a:r>
              <a:rPr lang="en-GB" dirty="0" smtClean="0"/>
              <a:t> previously declared,  compiler will give error as </a:t>
            </a:r>
            <a:r>
              <a:rPr lang="en-GB" i="1" dirty="0" err="1" smtClean="0"/>
              <a:t>numbr</a:t>
            </a:r>
            <a:r>
              <a:rPr lang="en-GB" dirty="0" smtClean="0"/>
              <a:t> is undeclared</a:t>
            </a:r>
            <a:endParaRPr lang="en-GB" dirty="0"/>
          </a:p>
        </p:txBody>
      </p:sp>
      <p:sp>
        <p:nvSpPr>
          <p:cNvPr id="10" name="TextBox 9"/>
          <p:cNvSpPr txBox="1"/>
          <p:nvPr/>
        </p:nvSpPr>
        <p:spPr>
          <a:xfrm>
            <a:off x="5152492" y="4920565"/>
            <a:ext cx="4676304" cy="1200329"/>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GB" b="1" dirty="0" smtClean="0"/>
              <a:t>Dynamic</a:t>
            </a:r>
            <a:r>
              <a:rPr lang="en-GB" dirty="0" smtClean="0"/>
              <a:t> – no error, will simply create new variable </a:t>
            </a:r>
            <a:r>
              <a:rPr lang="en-GB" i="1" dirty="0" err="1" smtClean="0"/>
              <a:t>numbr</a:t>
            </a:r>
            <a:r>
              <a:rPr lang="en-GB" dirty="0" smtClean="0"/>
              <a:t>, however, the value of </a:t>
            </a:r>
            <a:r>
              <a:rPr lang="en-GB" i="1" dirty="0" smtClean="0"/>
              <a:t>number</a:t>
            </a:r>
            <a:r>
              <a:rPr lang="en-GB" dirty="0" smtClean="0"/>
              <a:t> will not be updated as intended, which may lead to incorrect behaviour later</a:t>
            </a:r>
            <a:endParaRPr lang="en-GB" dirty="0"/>
          </a:p>
        </p:txBody>
      </p:sp>
    </p:spTree>
    <p:extLst>
      <p:ext uri="{BB962C8B-B14F-4D97-AF65-F5344CB8AC3E}">
        <p14:creationId xmlns:p14="http://schemas.microsoft.com/office/powerpoint/2010/main" val="484568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Effect transition="in" filter="fade">
                                      <p:cBhvr>
                                        <p:cTn id="39" dur="1000"/>
                                        <p:tgtEl>
                                          <p:spTgt spid="3">
                                            <p:txEl>
                                              <p:pRg st="7" end="7"/>
                                            </p:txEl>
                                          </p:spTgt>
                                        </p:tgtEl>
                                      </p:cBhvr>
                                    </p:animEffect>
                                    <p:anim calcmode="lin" valueType="num">
                                      <p:cBhvr>
                                        <p:cTn id="40"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grpId="0" nodeType="clickEffect">
                                  <p:stCondLst>
                                    <p:cond delay="0"/>
                                  </p:stCondLst>
                                  <p:childTnLst>
                                    <p:set>
                                      <p:cBhvr>
                                        <p:cTn id="45" dur="1" fill="hold">
                                          <p:stCondLst>
                                            <p:cond delay="0"/>
                                          </p:stCondLst>
                                        </p:cTn>
                                        <p:tgtEl>
                                          <p:spTgt spid="9"/>
                                        </p:tgtEl>
                                        <p:attrNameLst>
                                          <p:attrName>style.visibility</p:attrName>
                                        </p:attrNameLst>
                                      </p:cBhvr>
                                      <p:to>
                                        <p:strVal val="visible"/>
                                      </p:to>
                                    </p:set>
                                    <p:animEffect transition="in" filter="wipe(down)">
                                      <p:cBhvr>
                                        <p:cTn id="46" dur="500"/>
                                        <p:tgtEl>
                                          <p:spTgt spid="9"/>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grpId="0" nodeType="clickEffect">
                                  <p:stCondLst>
                                    <p:cond delay="0"/>
                                  </p:stCondLst>
                                  <p:childTnLst>
                                    <p:set>
                                      <p:cBhvr>
                                        <p:cTn id="50" dur="1" fill="hold">
                                          <p:stCondLst>
                                            <p:cond delay="0"/>
                                          </p:stCondLst>
                                        </p:cTn>
                                        <p:tgtEl>
                                          <p:spTgt spid="10"/>
                                        </p:tgtEl>
                                        <p:attrNameLst>
                                          <p:attrName>style.visibility</p:attrName>
                                        </p:attrNameLst>
                                      </p:cBhvr>
                                      <p:to>
                                        <p:strVal val="visible"/>
                                      </p:to>
                                    </p:set>
                                    <p:animEffect transition="in" filter="wipe(down)">
                                      <p:cBhvr>
                                        <p:cTn id="5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Strong typing</a:t>
            </a:r>
            <a:endParaRPr lang="en-GB" dirty="0"/>
          </a:p>
        </p:txBody>
      </p:sp>
      <p:sp>
        <p:nvSpPr>
          <p:cNvPr id="3" name="Content Placeholder 2"/>
          <p:cNvSpPr>
            <a:spLocks noGrp="1"/>
          </p:cNvSpPr>
          <p:nvPr>
            <p:ph idx="1"/>
          </p:nvPr>
        </p:nvSpPr>
        <p:spPr/>
        <p:txBody>
          <a:bodyPr>
            <a:normAutofit/>
          </a:bodyPr>
          <a:lstStyle/>
          <a:p>
            <a:r>
              <a:rPr lang="en-GB" dirty="0" smtClean="0"/>
              <a:t>In a “type-safe” language, any attempt </a:t>
            </a:r>
            <a:r>
              <a:rPr lang="en-GB" dirty="0"/>
              <a:t>to misinterpret data is caught at compile time or generates a well-specified error at </a:t>
            </a:r>
            <a:r>
              <a:rPr lang="en-GB" dirty="0" smtClean="0"/>
              <a:t>runtime</a:t>
            </a:r>
          </a:p>
          <a:p>
            <a:r>
              <a:rPr lang="en-GB" dirty="0" smtClean="0"/>
              <a:t>Strong typing is a mechanism that helps to enforce safety</a:t>
            </a:r>
          </a:p>
          <a:p>
            <a:r>
              <a:rPr lang="en-GB" dirty="0" smtClean="0"/>
              <a:t>A </a:t>
            </a:r>
            <a:r>
              <a:rPr lang="en-GB" dirty="0"/>
              <a:t>variable may be used only in ways that respect its type —for example, it is impossible to perform </a:t>
            </a:r>
            <a:r>
              <a:rPr lang="en-GB" dirty="0" smtClean="0"/>
              <a:t>string operations </a:t>
            </a:r>
            <a:r>
              <a:rPr lang="en-GB" dirty="0"/>
              <a:t>on an </a:t>
            </a:r>
            <a:r>
              <a:rPr lang="en-GB" dirty="0" err="1"/>
              <a:t>int</a:t>
            </a:r>
            <a:r>
              <a:rPr lang="en-GB" dirty="0"/>
              <a:t> value </a:t>
            </a:r>
            <a:endParaRPr lang="en-GB" dirty="0" smtClean="0"/>
          </a:p>
          <a:p>
            <a:r>
              <a:rPr lang="en-GB" dirty="0" smtClean="0"/>
              <a:t>For example, the following would cause a compiler error or runtime error because </a:t>
            </a:r>
            <a:r>
              <a:rPr lang="en-GB" dirty="0"/>
              <a:t>there's no defined way to "add" strings and numbers to each </a:t>
            </a:r>
            <a:r>
              <a:rPr lang="en-GB" dirty="0" smtClean="0"/>
              <a:t>other</a:t>
            </a:r>
          </a:p>
          <a:p>
            <a:pPr marL="0" indent="0">
              <a:buNone/>
            </a:pPr>
            <a:r>
              <a:rPr lang="en-GB" dirty="0" err="1" smtClean="0">
                <a:solidFill>
                  <a:srgbClr val="7030A0"/>
                </a:solidFill>
                <a:latin typeface="Consolas" panose="020B0609020204030204" pitchFamily="49" charset="0"/>
                <a:cs typeface="Consolas" panose="020B0609020204030204" pitchFamily="49" charset="0"/>
              </a:rPr>
              <a:t>i</a:t>
            </a:r>
            <a:r>
              <a:rPr lang="en-GB" dirty="0" smtClean="0">
                <a:solidFill>
                  <a:srgbClr val="7030A0"/>
                </a:solidFill>
                <a:latin typeface="Consolas" panose="020B0609020204030204" pitchFamily="49" charset="0"/>
                <a:cs typeface="Consolas" panose="020B0609020204030204" pitchFamily="49" charset="0"/>
              </a:rPr>
              <a:t> </a:t>
            </a:r>
            <a:r>
              <a:rPr lang="en-GB" dirty="0">
                <a:solidFill>
                  <a:srgbClr val="7030A0"/>
                </a:solidFill>
                <a:latin typeface="Consolas" panose="020B0609020204030204" pitchFamily="49" charset="0"/>
                <a:cs typeface="Consolas" panose="020B0609020204030204" pitchFamily="49" charset="0"/>
              </a:rPr>
              <a:t>= 5</a:t>
            </a:r>
            <a:br>
              <a:rPr lang="en-GB" dirty="0">
                <a:solidFill>
                  <a:srgbClr val="7030A0"/>
                </a:solidFill>
                <a:latin typeface="Consolas" panose="020B0609020204030204" pitchFamily="49" charset="0"/>
                <a:cs typeface="Consolas" panose="020B0609020204030204" pitchFamily="49" charset="0"/>
              </a:rPr>
            </a:br>
            <a:r>
              <a:rPr lang="en-GB" dirty="0">
                <a:solidFill>
                  <a:srgbClr val="7030A0"/>
                </a:solidFill>
                <a:latin typeface="Consolas" panose="020B0609020204030204" pitchFamily="49" charset="0"/>
                <a:cs typeface="Consolas" panose="020B0609020204030204" pitchFamily="49" charset="0"/>
              </a:rPr>
              <a:t>s = “</a:t>
            </a:r>
            <a:r>
              <a:rPr lang="en-GB" dirty="0" smtClean="0">
                <a:solidFill>
                  <a:srgbClr val="7030A0"/>
                </a:solidFill>
                <a:latin typeface="Consolas" panose="020B0609020204030204" pitchFamily="49" charset="0"/>
                <a:cs typeface="Consolas" panose="020B0609020204030204" pitchFamily="49" charset="0"/>
              </a:rPr>
              <a:t>4”</a:t>
            </a:r>
            <a:r>
              <a:rPr lang="en-GB" dirty="0" smtClean="0">
                <a:solidFill>
                  <a:srgbClr val="7030A0"/>
                </a:solidFill>
              </a:rPr>
              <a:t/>
            </a:r>
            <a:br>
              <a:rPr lang="en-GB" dirty="0" smtClean="0">
                <a:solidFill>
                  <a:srgbClr val="7030A0"/>
                </a:solidFill>
              </a:rPr>
            </a:br>
            <a:r>
              <a:rPr lang="en-GB" dirty="0" smtClean="0">
                <a:solidFill>
                  <a:srgbClr val="7030A0"/>
                </a:solidFill>
                <a:latin typeface="Consolas" panose="020B0609020204030204" pitchFamily="49" charset="0"/>
                <a:cs typeface="Consolas" panose="020B0609020204030204" pitchFamily="49" charset="0"/>
              </a:rPr>
              <a:t>x </a:t>
            </a:r>
            <a:r>
              <a:rPr lang="en-GB" dirty="0">
                <a:solidFill>
                  <a:srgbClr val="7030A0"/>
                </a:solidFill>
                <a:latin typeface="Consolas" panose="020B0609020204030204" pitchFamily="49" charset="0"/>
                <a:cs typeface="Consolas" panose="020B0609020204030204" pitchFamily="49" charset="0"/>
              </a:rPr>
              <a:t>= </a:t>
            </a:r>
            <a:r>
              <a:rPr lang="en-GB" dirty="0" err="1">
                <a:solidFill>
                  <a:srgbClr val="7030A0"/>
                </a:solidFill>
                <a:latin typeface="Consolas" panose="020B0609020204030204" pitchFamily="49" charset="0"/>
                <a:cs typeface="Consolas" panose="020B0609020204030204" pitchFamily="49" charset="0"/>
              </a:rPr>
              <a:t>i</a:t>
            </a:r>
            <a:r>
              <a:rPr lang="en-GB" dirty="0">
                <a:solidFill>
                  <a:srgbClr val="7030A0"/>
                </a:solidFill>
                <a:latin typeface="Consolas" panose="020B0609020204030204" pitchFamily="49" charset="0"/>
                <a:cs typeface="Consolas" panose="020B0609020204030204" pitchFamily="49" charset="0"/>
              </a:rPr>
              <a:t> + </a:t>
            </a:r>
            <a:r>
              <a:rPr lang="en-GB" dirty="0" smtClean="0">
                <a:solidFill>
                  <a:srgbClr val="7030A0"/>
                </a:solidFill>
                <a:latin typeface="Consolas" panose="020B0609020204030204" pitchFamily="49" charset="0"/>
                <a:cs typeface="Consolas" panose="020B0609020204030204" pitchFamily="49" charset="0"/>
              </a:rPr>
              <a:t>s</a:t>
            </a:r>
            <a:endParaRPr lang="en-GB" dirty="0">
              <a:solidFill>
                <a:srgbClr val="7030A0"/>
              </a:solidFill>
              <a:latin typeface="Consolas" panose="020B0609020204030204" pitchFamily="49" charset="0"/>
              <a:cs typeface="Consolas" panose="020B0609020204030204" pitchFamily="49" charset="0"/>
            </a:endParaRPr>
          </a:p>
        </p:txBody>
      </p:sp>
      <p:sp>
        <p:nvSpPr>
          <p:cNvPr id="4" name="Footer Placeholder 3"/>
          <p:cNvSpPr>
            <a:spLocks noGrp="1"/>
          </p:cNvSpPr>
          <p:nvPr>
            <p:ph type="ftr" sz="quarter" idx="11"/>
          </p:nvPr>
        </p:nvSpPr>
        <p:spPr/>
        <p:txBody>
          <a:bodyPr/>
          <a:lstStyle/>
          <a:p>
            <a:r>
              <a:rPr lang="en-US"/>
              <a:t>Unit 2: Programming languages</a:t>
            </a:r>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t>16</a:t>
            </a:fld>
            <a:endParaRPr lang="en-US" dirty="0"/>
          </a:p>
        </p:txBody>
      </p:sp>
    </p:spTree>
    <p:extLst>
      <p:ext uri="{BB962C8B-B14F-4D97-AF65-F5344CB8AC3E}">
        <p14:creationId xmlns:p14="http://schemas.microsoft.com/office/powerpoint/2010/main" val="3082395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1000"/>
                                        <p:tgtEl>
                                          <p:spTgt spid="3">
                                            <p:txEl>
                                              <p:pRg st="4" end="4"/>
                                            </p:txEl>
                                          </p:spTgt>
                                        </p:tgtEl>
                                      </p:cBhvr>
                                    </p:animEffect>
                                    <p:anim calcmode="lin" valueType="num">
                                      <p:cBhvr>
                                        <p:cTn id="24"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5"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Strong </a:t>
            </a:r>
            <a:r>
              <a:rPr lang="en-GB" smtClean="0"/>
              <a:t>typing (cont.)</a:t>
            </a:r>
            <a:endParaRPr lang="en-GB" dirty="0"/>
          </a:p>
        </p:txBody>
      </p:sp>
      <p:sp>
        <p:nvSpPr>
          <p:cNvPr id="3" name="Content Placeholder 2"/>
          <p:cNvSpPr>
            <a:spLocks noGrp="1"/>
          </p:cNvSpPr>
          <p:nvPr>
            <p:ph idx="1"/>
          </p:nvPr>
        </p:nvSpPr>
        <p:spPr/>
        <p:txBody>
          <a:bodyPr/>
          <a:lstStyle/>
          <a:p>
            <a:r>
              <a:rPr lang="en-GB" dirty="0"/>
              <a:t>Strongly typed languages often have guarantees on runtime behaviour to ensure that no value can be interpreted as something that it is </a:t>
            </a:r>
            <a:r>
              <a:rPr lang="en-GB" dirty="0" smtClean="0"/>
              <a:t>not</a:t>
            </a:r>
          </a:p>
          <a:p>
            <a:r>
              <a:rPr lang="en-GB" dirty="0" smtClean="0"/>
              <a:t>For example, if your program tries to access an array element:</a:t>
            </a:r>
          </a:p>
          <a:p>
            <a:pPr marL="0" indent="0">
              <a:buNone/>
            </a:pPr>
            <a:r>
              <a:rPr lang="en-GB" dirty="0" err="1" smtClean="0">
                <a:solidFill>
                  <a:srgbClr val="7030A0"/>
                </a:solidFill>
                <a:latin typeface="Consolas" panose="020B0609020204030204" pitchFamily="49" charset="0"/>
                <a:cs typeface="Consolas" panose="020B0609020204030204" pitchFamily="49" charset="0"/>
              </a:rPr>
              <a:t>myArray</a:t>
            </a:r>
            <a:r>
              <a:rPr lang="en-GB" dirty="0" smtClean="0">
                <a:solidFill>
                  <a:srgbClr val="7030A0"/>
                </a:solidFill>
                <a:latin typeface="Consolas" panose="020B0609020204030204" pitchFamily="49" charset="0"/>
                <a:cs typeface="Consolas" panose="020B0609020204030204" pitchFamily="49" charset="0"/>
              </a:rPr>
              <a:t>[</a:t>
            </a:r>
            <a:r>
              <a:rPr lang="en-GB" dirty="0" err="1" smtClean="0">
                <a:solidFill>
                  <a:srgbClr val="7030A0"/>
                </a:solidFill>
                <a:latin typeface="Consolas" panose="020B0609020204030204" pitchFamily="49" charset="0"/>
                <a:cs typeface="Consolas" panose="020B0609020204030204" pitchFamily="49" charset="0"/>
              </a:rPr>
              <a:t>i</a:t>
            </a:r>
            <a:r>
              <a:rPr lang="en-GB" dirty="0" smtClean="0">
                <a:solidFill>
                  <a:srgbClr val="7030A0"/>
                </a:solidFill>
                <a:latin typeface="Consolas" panose="020B0609020204030204" pitchFamily="49" charset="0"/>
                <a:cs typeface="Consolas" panose="020B0609020204030204" pitchFamily="49" charset="0"/>
              </a:rPr>
              <a:t>]</a:t>
            </a:r>
          </a:p>
          <a:p>
            <a:pPr marL="0" indent="0">
              <a:buNone/>
            </a:pPr>
            <a:r>
              <a:rPr lang="en-GB" dirty="0" smtClean="0"/>
              <a:t>  where </a:t>
            </a:r>
            <a:r>
              <a:rPr lang="en-GB" dirty="0" err="1" smtClean="0"/>
              <a:t>i</a:t>
            </a:r>
            <a:r>
              <a:rPr lang="en-GB" dirty="0" smtClean="0"/>
              <a:t> &gt; the length of the array, then a runtime error or exception would be raised</a:t>
            </a:r>
          </a:p>
          <a:p>
            <a:r>
              <a:rPr lang="en-GB" dirty="0"/>
              <a:t>S</a:t>
            </a:r>
            <a:r>
              <a:rPr lang="en-GB" dirty="0" smtClean="0"/>
              <a:t>trongly typed languages can be </a:t>
            </a:r>
            <a:r>
              <a:rPr lang="en-GB" i="1" dirty="0" smtClean="0"/>
              <a:t>either</a:t>
            </a:r>
            <a:r>
              <a:rPr lang="en-GB" dirty="0" smtClean="0"/>
              <a:t> static or dynamic. Python is an example of a strongly typed dynamic language, while Scala is a strongly typed static language</a:t>
            </a:r>
          </a:p>
          <a:p>
            <a:r>
              <a:rPr lang="en-GB" dirty="0" smtClean="0"/>
              <a:t>Static/dynamic distinction refers to when type-checking is done</a:t>
            </a:r>
          </a:p>
          <a:p>
            <a:r>
              <a:rPr lang="en-GB" dirty="0" smtClean="0"/>
              <a:t>Strong/weak refers to what can be done with variables depending on their type</a:t>
            </a:r>
            <a:endParaRPr lang="en-GB" dirty="0"/>
          </a:p>
        </p:txBody>
      </p:sp>
      <p:sp>
        <p:nvSpPr>
          <p:cNvPr id="4" name="Footer Placeholder 3"/>
          <p:cNvSpPr>
            <a:spLocks noGrp="1"/>
          </p:cNvSpPr>
          <p:nvPr>
            <p:ph type="ftr" sz="quarter" idx="11"/>
          </p:nvPr>
        </p:nvSpPr>
        <p:spPr/>
        <p:txBody>
          <a:bodyPr/>
          <a:lstStyle/>
          <a:p>
            <a:r>
              <a:rPr lang="en-US"/>
              <a:t>Unit 2: Programming languages</a:t>
            </a:r>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t>17</a:t>
            </a:fld>
            <a:endParaRPr lang="en-US" dirty="0"/>
          </a:p>
        </p:txBody>
      </p:sp>
    </p:spTree>
    <p:extLst>
      <p:ext uri="{BB962C8B-B14F-4D97-AF65-F5344CB8AC3E}">
        <p14:creationId xmlns:p14="http://schemas.microsoft.com/office/powerpoint/2010/main" val="2949252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Weak typing</a:t>
            </a:r>
            <a:endParaRPr lang="en-GB" dirty="0"/>
          </a:p>
        </p:txBody>
      </p:sp>
      <p:sp>
        <p:nvSpPr>
          <p:cNvPr id="3" name="Content Placeholder 2"/>
          <p:cNvSpPr>
            <a:spLocks noGrp="1"/>
          </p:cNvSpPr>
          <p:nvPr>
            <p:ph idx="1"/>
          </p:nvPr>
        </p:nvSpPr>
        <p:spPr/>
        <p:txBody>
          <a:bodyPr/>
          <a:lstStyle/>
          <a:p>
            <a:r>
              <a:rPr lang="en-GB" dirty="0" smtClean="0"/>
              <a:t>Weakly typed languages allow the type system to be subverted in some way – there are loopholes in the type system</a:t>
            </a:r>
          </a:p>
          <a:p>
            <a:r>
              <a:rPr lang="en-GB" dirty="0" smtClean="0"/>
              <a:t>For example some languages do implicit coercion of variable types so that they “just work” – change the type of a variable to suit the context in which it is used</a:t>
            </a:r>
          </a:p>
          <a:p>
            <a:pPr marL="0" indent="0">
              <a:buNone/>
            </a:pPr>
            <a:r>
              <a:rPr lang="en-GB" dirty="0" err="1">
                <a:solidFill>
                  <a:srgbClr val="7030A0"/>
                </a:solidFill>
                <a:latin typeface="Consolas" panose="020B0609020204030204" pitchFamily="49" charset="0"/>
                <a:cs typeface="Consolas" panose="020B0609020204030204" pitchFamily="49" charset="0"/>
              </a:rPr>
              <a:t>i</a:t>
            </a:r>
            <a:r>
              <a:rPr lang="en-GB" dirty="0">
                <a:solidFill>
                  <a:srgbClr val="7030A0"/>
                </a:solidFill>
                <a:latin typeface="Consolas" panose="020B0609020204030204" pitchFamily="49" charset="0"/>
                <a:cs typeface="Consolas" panose="020B0609020204030204" pitchFamily="49" charset="0"/>
              </a:rPr>
              <a:t> = 5</a:t>
            </a:r>
            <a:br>
              <a:rPr lang="en-GB" dirty="0">
                <a:solidFill>
                  <a:srgbClr val="7030A0"/>
                </a:solidFill>
                <a:latin typeface="Consolas" panose="020B0609020204030204" pitchFamily="49" charset="0"/>
                <a:cs typeface="Consolas" panose="020B0609020204030204" pitchFamily="49" charset="0"/>
              </a:rPr>
            </a:br>
            <a:r>
              <a:rPr lang="en-GB" dirty="0">
                <a:solidFill>
                  <a:srgbClr val="7030A0"/>
                </a:solidFill>
                <a:latin typeface="Consolas" panose="020B0609020204030204" pitchFamily="49" charset="0"/>
                <a:cs typeface="Consolas" panose="020B0609020204030204" pitchFamily="49" charset="0"/>
              </a:rPr>
              <a:t>s = “</a:t>
            </a:r>
            <a:r>
              <a:rPr lang="en-GB" dirty="0" smtClean="0">
                <a:solidFill>
                  <a:srgbClr val="7030A0"/>
                </a:solidFill>
                <a:latin typeface="Consolas" panose="020B0609020204030204" pitchFamily="49" charset="0"/>
                <a:cs typeface="Consolas" panose="020B0609020204030204" pitchFamily="49" charset="0"/>
              </a:rPr>
              <a:t>4”</a:t>
            </a:r>
            <a:r>
              <a:rPr lang="en-GB" dirty="0">
                <a:solidFill>
                  <a:srgbClr val="7030A0"/>
                </a:solidFill>
              </a:rPr>
              <a:t/>
            </a:r>
            <a:br>
              <a:rPr lang="en-GB" dirty="0">
                <a:solidFill>
                  <a:srgbClr val="7030A0"/>
                </a:solidFill>
              </a:rPr>
            </a:br>
            <a:r>
              <a:rPr lang="en-GB" dirty="0" smtClean="0">
                <a:solidFill>
                  <a:srgbClr val="7030A0"/>
                </a:solidFill>
                <a:latin typeface="Consolas" panose="020B0609020204030204" pitchFamily="49" charset="0"/>
                <a:cs typeface="Consolas" panose="020B0609020204030204" pitchFamily="49" charset="0"/>
              </a:rPr>
              <a:t>x </a:t>
            </a:r>
            <a:r>
              <a:rPr lang="en-GB" dirty="0">
                <a:solidFill>
                  <a:srgbClr val="7030A0"/>
                </a:solidFill>
                <a:latin typeface="Consolas" panose="020B0609020204030204" pitchFamily="49" charset="0"/>
                <a:cs typeface="Consolas" panose="020B0609020204030204" pitchFamily="49" charset="0"/>
              </a:rPr>
              <a:t>= </a:t>
            </a:r>
            <a:r>
              <a:rPr lang="en-GB" dirty="0" err="1">
                <a:solidFill>
                  <a:srgbClr val="7030A0"/>
                </a:solidFill>
                <a:latin typeface="Consolas" panose="020B0609020204030204" pitchFamily="49" charset="0"/>
                <a:cs typeface="Consolas" panose="020B0609020204030204" pitchFamily="49" charset="0"/>
              </a:rPr>
              <a:t>i</a:t>
            </a:r>
            <a:r>
              <a:rPr lang="en-GB" dirty="0">
                <a:solidFill>
                  <a:srgbClr val="7030A0"/>
                </a:solidFill>
                <a:latin typeface="Consolas" panose="020B0609020204030204" pitchFamily="49" charset="0"/>
                <a:cs typeface="Consolas" panose="020B0609020204030204" pitchFamily="49" charset="0"/>
              </a:rPr>
              <a:t> + s</a:t>
            </a:r>
          </a:p>
          <a:p>
            <a:r>
              <a:rPr lang="en-GB" dirty="0" smtClean="0"/>
              <a:t>With implicit coercion the type of one variable may be coerced so that they can be combined, giving a value for x of, for example, “54”</a:t>
            </a:r>
          </a:p>
          <a:p>
            <a:r>
              <a:rPr lang="en-GB" dirty="0" smtClean="0"/>
              <a:t>Note that in strongly-typed languages there may be some type conversion between certain related types where it is safe to do so, for example coercion of integer value to floating point value when combined in an expression, and explicit conversion by casting may be possible by casting or use of a type conversion function</a:t>
            </a:r>
          </a:p>
        </p:txBody>
      </p:sp>
      <p:sp>
        <p:nvSpPr>
          <p:cNvPr id="4" name="Footer Placeholder 3"/>
          <p:cNvSpPr>
            <a:spLocks noGrp="1"/>
          </p:cNvSpPr>
          <p:nvPr>
            <p:ph type="ftr" sz="quarter" idx="11"/>
          </p:nvPr>
        </p:nvSpPr>
        <p:spPr/>
        <p:txBody>
          <a:bodyPr/>
          <a:lstStyle/>
          <a:p>
            <a:r>
              <a:rPr lang="en-US"/>
              <a:t>Unit 2: Programming languages</a:t>
            </a:r>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t>18</a:t>
            </a:fld>
            <a:endParaRPr lang="en-US" dirty="0"/>
          </a:p>
        </p:txBody>
      </p:sp>
    </p:spTree>
    <p:extLst>
      <p:ext uri="{BB962C8B-B14F-4D97-AF65-F5344CB8AC3E}">
        <p14:creationId xmlns:p14="http://schemas.microsoft.com/office/powerpoint/2010/main" val="3902661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Weak </a:t>
            </a:r>
            <a:r>
              <a:rPr lang="en-GB" smtClean="0"/>
              <a:t>typing (cont.)</a:t>
            </a:r>
            <a:endParaRPr lang="en-GB" dirty="0"/>
          </a:p>
        </p:txBody>
      </p:sp>
      <p:sp>
        <p:nvSpPr>
          <p:cNvPr id="3" name="Content Placeholder 2"/>
          <p:cNvSpPr>
            <a:spLocks noGrp="1"/>
          </p:cNvSpPr>
          <p:nvPr>
            <p:ph idx="1"/>
          </p:nvPr>
        </p:nvSpPr>
        <p:spPr/>
        <p:txBody>
          <a:bodyPr>
            <a:normAutofit/>
          </a:bodyPr>
          <a:lstStyle/>
          <a:p>
            <a:r>
              <a:rPr lang="en-GB" dirty="0" smtClean="0"/>
              <a:t>Another “weak” characteristic is the possibility of interpreting a variable as something </a:t>
            </a:r>
            <a:r>
              <a:rPr lang="en-GB" dirty="0"/>
              <a:t>that it is </a:t>
            </a:r>
            <a:r>
              <a:rPr lang="en-GB" dirty="0" smtClean="0"/>
              <a:t>not, which can be “unsafe”</a:t>
            </a:r>
          </a:p>
          <a:p>
            <a:r>
              <a:rPr lang="en-GB" dirty="0" smtClean="0"/>
              <a:t>For example, C/C++ allow very direct access to memory through pointers, and allow pointer type casting without checking, also no array bounds checking – these can lead to unpredictable results when reading from memory and memory corruption when writing to memory, can cause crashes or security vulnerabilities</a:t>
            </a:r>
            <a:endParaRPr lang="en-GB" dirty="0"/>
          </a:p>
          <a:p>
            <a:r>
              <a:rPr lang="en-GB" dirty="0"/>
              <a:t>Definitions of strong and weak typing are not precise or widely agreed, best to think of these as general characteristics which may be found to a greater or lesser extent in a particular </a:t>
            </a:r>
            <a:r>
              <a:rPr lang="en-GB" dirty="0" smtClean="0"/>
              <a:t>language</a:t>
            </a:r>
          </a:p>
          <a:p>
            <a:r>
              <a:rPr lang="en-GB" dirty="0" smtClean="0"/>
              <a:t>In general weak typing means that (to some extent) the programmer doesn’t need to worry about exactly what type each variable is, whereas with strong typing the programmer needs to make sure that a variable or value has an appropriate type for any operation that needs to be applied to it</a:t>
            </a:r>
          </a:p>
        </p:txBody>
      </p:sp>
      <p:sp>
        <p:nvSpPr>
          <p:cNvPr id="4" name="Footer Placeholder 3"/>
          <p:cNvSpPr>
            <a:spLocks noGrp="1"/>
          </p:cNvSpPr>
          <p:nvPr>
            <p:ph type="ftr" sz="quarter" idx="11"/>
          </p:nvPr>
        </p:nvSpPr>
        <p:spPr/>
        <p:txBody>
          <a:bodyPr/>
          <a:lstStyle/>
          <a:p>
            <a:r>
              <a:rPr lang="en-US"/>
              <a:t>Unit 2: Programming languages</a:t>
            </a:r>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t>19</a:t>
            </a:fld>
            <a:endParaRPr lang="en-US" dirty="0"/>
          </a:p>
        </p:txBody>
      </p:sp>
    </p:spTree>
    <p:extLst>
      <p:ext uri="{BB962C8B-B14F-4D97-AF65-F5344CB8AC3E}">
        <p14:creationId xmlns:p14="http://schemas.microsoft.com/office/powerpoint/2010/main" val="843014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Introduction</a:t>
            </a:r>
            <a:endParaRPr lang="en-US" dirty="0"/>
          </a:p>
        </p:txBody>
      </p:sp>
      <p:sp>
        <p:nvSpPr>
          <p:cNvPr id="3" name="Content Placeholder 2"/>
          <p:cNvSpPr>
            <a:spLocks noGrp="1"/>
          </p:cNvSpPr>
          <p:nvPr>
            <p:ph idx="1"/>
          </p:nvPr>
        </p:nvSpPr>
        <p:spPr/>
        <p:txBody>
          <a:bodyPr>
            <a:normAutofit/>
          </a:bodyPr>
          <a:lstStyle/>
          <a:p>
            <a:r>
              <a:rPr lang="en-US" smtClean="0"/>
              <a:t>We require an </a:t>
            </a:r>
            <a:r>
              <a:rPr lang="en-US"/>
              <a:t>understanding of the features of programming languages which help you to make a choice of language for specific </a:t>
            </a:r>
            <a:r>
              <a:rPr lang="en-US"/>
              <a:t>app </a:t>
            </a:r>
            <a:r>
              <a:rPr lang="en-US" smtClean="0"/>
              <a:t>development</a:t>
            </a:r>
            <a:endParaRPr lang="en-GB"/>
          </a:p>
          <a:p>
            <a:endParaRPr lang="en-US" smtClean="0"/>
          </a:p>
          <a:p>
            <a:r>
              <a:rPr lang="en-US" smtClean="0"/>
              <a:t>Programming </a:t>
            </a:r>
            <a:r>
              <a:rPr lang="en-US"/>
              <a:t>languages are often developed to suit one particular programming approach (model/paradigm) though may be able to be used in </a:t>
            </a:r>
            <a:r>
              <a:rPr lang="en-US"/>
              <a:t>other </a:t>
            </a:r>
            <a:r>
              <a:rPr lang="en-US" smtClean="0"/>
              <a:t>ways</a:t>
            </a:r>
          </a:p>
          <a:p>
            <a:pPr lvl="1"/>
            <a:r>
              <a:rPr lang="en-US" smtClean="0"/>
              <a:t>e.g</a:t>
            </a:r>
            <a:r>
              <a:rPr lang="en-US"/>
              <a:t>. Java is essentially an Object Oriented language but has </a:t>
            </a:r>
            <a:r>
              <a:rPr lang="en-US"/>
              <a:t>Functional </a:t>
            </a:r>
            <a:r>
              <a:rPr lang="en-US" smtClean="0"/>
              <a:t>support</a:t>
            </a:r>
            <a:endParaRPr lang="en-GB"/>
          </a:p>
          <a:p>
            <a:endParaRPr lang="en-US" smtClean="0"/>
          </a:p>
          <a:p>
            <a:r>
              <a:rPr lang="en-US" smtClean="0"/>
              <a:t>A </a:t>
            </a:r>
            <a:r>
              <a:rPr lang="en-US"/>
              <a:t>software developer will, typically, learn and develop with a number of programming languages so it is important to learn how to learn a new </a:t>
            </a:r>
            <a:r>
              <a:rPr lang="en-US"/>
              <a:t>programming </a:t>
            </a:r>
            <a:r>
              <a:rPr lang="en-US" smtClean="0"/>
              <a:t>language</a:t>
            </a:r>
          </a:p>
          <a:p>
            <a:endParaRPr lang="en-US" smtClean="0"/>
          </a:p>
          <a:p>
            <a:r>
              <a:rPr lang="en-US" smtClean="0"/>
              <a:t>The </a:t>
            </a:r>
            <a:r>
              <a:rPr lang="en-US"/>
              <a:t>TIOBE index measures usage of programming languages </a:t>
            </a:r>
            <a:r>
              <a:rPr lang="en-US"/>
              <a:t>worldwide</a:t>
            </a:r>
            <a:r>
              <a:rPr lang="en-US" smtClean="0"/>
              <a:t>.</a:t>
            </a:r>
            <a:endParaRPr lang="en-US" dirty="0"/>
          </a:p>
        </p:txBody>
      </p:sp>
      <p:sp>
        <p:nvSpPr>
          <p:cNvPr id="4" name="Footer Placeholder 3"/>
          <p:cNvSpPr>
            <a:spLocks noGrp="1"/>
          </p:cNvSpPr>
          <p:nvPr>
            <p:ph type="ftr" sz="quarter" idx="11"/>
          </p:nvPr>
        </p:nvSpPr>
        <p:spPr/>
        <p:txBody>
          <a:bodyPr/>
          <a:lstStyle/>
          <a:p>
            <a:r>
              <a:rPr lang="en-US"/>
              <a:t>Unit 2: Programming languages</a:t>
            </a:r>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t>2</a:t>
            </a:fld>
            <a:endParaRPr lang="en-US" dirty="0"/>
          </a:p>
        </p:txBody>
      </p:sp>
    </p:spTree>
    <p:extLst>
      <p:ext uri="{BB962C8B-B14F-4D97-AF65-F5344CB8AC3E}">
        <p14:creationId xmlns:p14="http://schemas.microsoft.com/office/powerpoint/2010/main" val="1542864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Strong vs Weak typing</a:t>
            </a:r>
            <a:endParaRPr lang="en-GB" dirty="0"/>
          </a:p>
        </p:txBody>
      </p:sp>
      <p:sp>
        <p:nvSpPr>
          <p:cNvPr id="3" name="Content Placeholder 2"/>
          <p:cNvSpPr>
            <a:spLocks noGrp="1"/>
          </p:cNvSpPr>
          <p:nvPr>
            <p:ph idx="1"/>
          </p:nvPr>
        </p:nvSpPr>
        <p:spPr/>
        <p:txBody>
          <a:bodyPr/>
          <a:lstStyle/>
          <a:p>
            <a:r>
              <a:rPr lang="en-GB" sz="2800" dirty="0" smtClean="0"/>
              <a:t>Weakly-typed </a:t>
            </a:r>
            <a:r>
              <a:rPr lang="en-GB" sz="2800" dirty="0"/>
              <a:t>languages are more flexible </a:t>
            </a:r>
          </a:p>
          <a:p>
            <a:pPr lvl="1"/>
            <a:r>
              <a:rPr lang="en-GB" sz="2400" dirty="0"/>
              <a:t>can save development time and produce more compact source </a:t>
            </a:r>
            <a:r>
              <a:rPr lang="en-GB" sz="2400" dirty="0" smtClean="0"/>
              <a:t>code (same comment as for dynamic but remember that weak and dynamic are </a:t>
            </a:r>
            <a:r>
              <a:rPr lang="en-GB" sz="2400" i="1" dirty="0" smtClean="0"/>
              <a:t>not</a:t>
            </a:r>
            <a:r>
              <a:rPr lang="en-GB" sz="2400" dirty="0" smtClean="0"/>
              <a:t> the same thing)</a:t>
            </a:r>
            <a:endParaRPr lang="en-GB" sz="2400" dirty="0"/>
          </a:p>
          <a:p>
            <a:pPr lvl="1"/>
            <a:r>
              <a:rPr lang="en-GB" sz="2400" dirty="0" smtClean="0"/>
              <a:t>can pass any value as a parameter of a function (widely used in </a:t>
            </a:r>
            <a:r>
              <a:rPr lang="en-GB" sz="2400" dirty="0" err="1" smtClean="0"/>
              <a:t>callback</a:t>
            </a:r>
            <a:r>
              <a:rPr lang="en-GB" sz="2400" dirty="0" smtClean="0"/>
              <a:t> functions in JavaScript, for example)</a:t>
            </a:r>
          </a:p>
          <a:p>
            <a:pPr lvl="1"/>
            <a:r>
              <a:rPr lang="en-GB" sz="2400" dirty="0" smtClean="0"/>
              <a:t>can be very powerful in expert hands, e.g. optimisations through direct manipulation of memory in C</a:t>
            </a:r>
            <a:endParaRPr lang="en-GB" sz="2400" dirty="0"/>
          </a:p>
          <a:p>
            <a:r>
              <a:rPr lang="en-GB" sz="2800" dirty="0" smtClean="0"/>
              <a:t>However</a:t>
            </a:r>
            <a:r>
              <a:rPr lang="en-GB" sz="2800" dirty="0"/>
              <a:t>,  lack of </a:t>
            </a:r>
            <a:r>
              <a:rPr lang="en-GB" sz="2800" dirty="0" smtClean="0"/>
              <a:t>type-safety can lead to unexpected or dangerous program behaviour</a:t>
            </a:r>
            <a:endParaRPr lang="en-GB" sz="2800" dirty="0"/>
          </a:p>
          <a:p>
            <a:endParaRPr lang="en-GB" dirty="0"/>
          </a:p>
        </p:txBody>
      </p:sp>
      <p:sp>
        <p:nvSpPr>
          <p:cNvPr id="4" name="Footer Placeholder 3"/>
          <p:cNvSpPr>
            <a:spLocks noGrp="1"/>
          </p:cNvSpPr>
          <p:nvPr>
            <p:ph type="ftr" sz="quarter" idx="11"/>
          </p:nvPr>
        </p:nvSpPr>
        <p:spPr/>
        <p:txBody>
          <a:bodyPr/>
          <a:lstStyle/>
          <a:p>
            <a:r>
              <a:rPr lang="en-US"/>
              <a:t>Unit 2: Programming languages</a:t>
            </a:r>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t>20</a:t>
            </a:fld>
            <a:endParaRPr lang="en-US" dirty="0"/>
          </a:p>
        </p:txBody>
      </p:sp>
    </p:spTree>
    <p:extLst>
      <p:ext uri="{BB962C8B-B14F-4D97-AF65-F5344CB8AC3E}">
        <p14:creationId xmlns:p14="http://schemas.microsoft.com/office/powerpoint/2010/main" val="3146451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Summary</a:t>
            </a:r>
            <a:endParaRPr lang="en-GB" dirty="0"/>
          </a:p>
        </p:txBody>
      </p:sp>
      <p:sp>
        <p:nvSpPr>
          <p:cNvPr id="3" name="Content Placeholder 2"/>
          <p:cNvSpPr>
            <a:spLocks noGrp="1"/>
          </p:cNvSpPr>
          <p:nvPr>
            <p:ph idx="1"/>
          </p:nvPr>
        </p:nvSpPr>
        <p:spPr/>
        <p:txBody>
          <a:bodyPr/>
          <a:lstStyle/>
          <a:p>
            <a:r>
              <a:rPr lang="en-GB" dirty="0" smtClean="0"/>
              <a:t>Static/dynamic, strong/weak are general terms that can’t be used to fully describe the behaviour of a specific language</a:t>
            </a:r>
          </a:p>
          <a:p>
            <a:r>
              <a:rPr lang="en-GB" dirty="0" smtClean="0"/>
              <a:t>Each language has its own type system, and these can differ in very obvious ways or in some much more subtle ways</a:t>
            </a:r>
          </a:p>
          <a:p>
            <a:r>
              <a:rPr lang="en-GB" dirty="0" smtClean="0"/>
              <a:t>Need to learn how the language you are using works – don’t make assumptions</a:t>
            </a:r>
          </a:p>
          <a:p>
            <a:r>
              <a:rPr lang="en-GB" dirty="0" smtClean="0"/>
              <a:t>For example, the key word </a:t>
            </a:r>
            <a:r>
              <a:rPr lang="en-GB" i="1" dirty="0" err="1" smtClean="0"/>
              <a:t>var</a:t>
            </a:r>
            <a:r>
              <a:rPr lang="en-GB" dirty="0" smtClean="0"/>
              <a:t> is used to declare variables in a number of languages</a:t>
            </a:r>
          </a:p>
          <a:p>
            <a:pPr marL="0" indent="0">
              <a:buNone/>
            </a:pPr>
            <a:r>
              <a:rPr lang="en-GB" dirty="0" err="1">
                <a:solidFill>
                  <a:srgbClr val="7030A0"/>
                </a:solidFill>
                <a:latin typeface="Consolas" panose="020B0609020204030204" pitchFamily="49" charset="0"/>
                <a:cs typeface="Consolas" panose="020B0609020204030204" pitchFamily="49" charset="0"/>
              </a:rPr>
              <a:t>var</a:t>
            </a:r>
            <a:r>
              <a:rPr lang="en-GB" dirty="0">
                <a:solidFill>
                  <a:srgbClr val="7030A0"/>
                </a:solidFill>
                <a:latin typeface="Consolas" panose="020B0609020204030204" pitchFamily="49" charset="0"/>
                <a:cs typeface="Consolas" panose="020B0609020204030204" pitchFamily="49" charset="0"/>
              </a:rPr>
              <a:t> </a:t>
            </a:r>
            <a:r>
              <a:rPr lang="en-GB" dirty="0" err="1">
                <a:solidFill>
                  <a:srgbClr val="7030A0"/>
                </a:solidFill>
                <a:latin typeface="Consolas" panose="020B0609020204030204" pitchFamily="49" charset="0"/>
                <a:cs typeface="Consolas" panose="020B0609020204030204" pitchFamily="49" charset="0"/>
              </a:rPr>
              <a:t>i</a:t>
            </a:r>
            <a:r>
              <a:rPr lang="en-GB" dirty="0">
                <a:solidFill>
                  <a:srgbClr val="7030A0"/>
                </a:solidFill>
                <a:latin typeface="Consolas" panose="020B0609020204030204" pitchFamily="49" charset="0"/>
                <a:cs typeface="Consolas" panose="020B0609020204030204" pitchFamily="49" charset="0"/>
              </a:rPr>
              <a:t> = </a:t>
            </a:r>
            <a:r>
              <a:rPr lang="en-GB" dirty="0" smtClean="0">
                <a:solidFill>
                  <a:srgbClr val="7030A0"/>
                </a:solidFill>
                <a:latin typeface="Consolas" panose="020B0609020204030204" pitchFamily="49" charset="0"/>
                <a:cs typeface="Consolas" panose="020B0609020204030204" pitchFamily="49" charset="0"/>
              </a:rPr>
              <a:t>5</a:t>
            </a:r>
            <a:endParaRPr lang="en-GB" dirty="0">
              <a:solidFill>
                <a:srgbClr val="7030A0"/>
              </a:solidFill>
            </a:endParaRPr>
          </a:p>
          <a:p>
            <a:r>
              <a:rPr lang="en-GB" dirty="0" smtClean="0"/>
              <a:t> But, can have very different meaning in each, for example:</a:t>
            </a:r>
          </a:p>
          <a:p>
            <a:pPr lvl="1"/>
            <a:r>
              <a:rPr lang="en-GB" i="1" dirty="0" smtClean="0"/>
              <a:t>C# </a:t>
            </a:r>
            <a:r>
              <a:rPr lang="en-GB" dirty="0" smtClean="0"/>
              <a:t>- this is static  type inference, compiler will infer that </a:t>
            </a:r>
            <a:r>
              <a:rPr lang="en-GB" dirty="0" err="1" smtClean="0"/>
              <a:t>i</a:t>
            </a:r>
            <a:r>
              <a:rPr lang="en-GB" dirty="0" smtClean="0"/>
              <a:t> is an integer</a:t>
            </a:r>
          </a:p>
          <a:p>
            <a:pPr lvl="1"/>
            <a:r>
              <a:rPr lang="en-GB" i="1" dirty="0" smtClean="0"/>
              <a:t>JavaScript</a:t>
            </a:r>
            <a:r>
              <a:rPr lang="en-GB" dirty="0" smtClean="0"/>
              <a:t> – variables are dynamic, can declare with or without </a:t>
            </a:r>
            <a:r>
              <a:rPr lang="en-GB" dirty="0" err="1" smtClean="0"/>
              <a:t>var</a:t>
            </a:r>
            <a:r>
              <a:rPr lang="en-GB" dirty="0" smtClean="0"/>
              <a:t>, affects variable scope, not type</a:t>
            </a:r>
          </a:p>
          <a:p>
            <a:pPr lvl="1"/>
            <a:r>
              <a:rPr lang="en-GB" i="1" dirty="0" smtClean="0"/>
              <a:t>Scala</a:t>
            </a:r>
            <a:r>
              <a:rPr lang="en-GB" dirty="0" smtClean="0"/>
              <a:t> – a different meaning which you’ll see shortly</a:t>
            </a:r>
          </a:p>
          <a:p>
            <a:endParaRPr lang="en-GB" dirty="0"/>
          </a:p>
        </p:txBody>
      </p:sp>
      <p:sp>
        <p:nvSpPr>
          <p:cNvPr id="4" name="Footer Placeholder 3"/>
          <p:cNvSpPr>
            <a:spLocks noGrp="1"/>
          </p:cNvSpPr>
          <p:nvPr>
            <p:ph type="ftr" sz="quarter" idx="11"/>
          </p:nvPr>
        </p:nvSpPr>
        <p:spPr/>
        <p:txBody>
          <a:bodyPr/>
          <a:lstStyle/>
          <a:p>
            <a:r>
              <a:rPr lang="en-US"/>
              <a:t>Unit 2: Programming languages</a:t>
            </a:r>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t>21</a:t>
            </a:fld>
            <a:endParaRPr lang="en-US" dirty="0"/>
          </a:p>
        </p:txBody>
      </p:sp>
    </p:spTree>
    <p:extLst>
      <p:ext uri="{BB962C8B-B14F-4D97-AF65-F5344CB8AC3E}">
        <p14:creationId xmlns:p14="http://schemas.microsoft.com/office/powerpoint/2010/main" val="3098739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 calcmode="lin" valueType="num">
                                      <p:cBhvr additive="base">
                                        <p:cTn id="3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 calcmode="lin" valueType="num">
                                      <p:cBhvr additive="base">
                                        <p:cTn id="4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Execution Model</a:t>
            </a:r>
            <a:endParaRPr lang="en-GB" dirty="0"/>
          </a:p>
        </p:txBody>
      </p:sp>
      <p:sp>
        <p:nvSpPr>
          <p:cNvPr id="3" name="Content Placeholder 2"/>
          <p:cNvSpPr>
            <a:spLocks noGrp="1"/>
          </p:cNvSpPr>
          <p:nvPr>
            <p:ph idx="1"/>
          </p:nvPr>
        </p:nvSpPr>
        <p:spPr/>
        <p:txBody>
          <a:bodyPr/>
          <a:lstStyle/>
          <a:p>
            <a:r>
              <a:rPr lang="en-GB" dirty="0" smtClean="0"/>
              <a:t>Some differences between languages lie in the process the programmer has to follow to create and execute statements and/or complete programmes </a:t>
            </a:r>
          </a:p>
          <a:p>
            <a:pPr lvl="1"/>
            <a:r>
              <a:rPr lang="en-GB" dirty="0"/>
              <a:t>Some languages allow the programmer to write and execute code interactively at some kind of command prompt</a:t>
            </a:r>
          </a:p>
          <a:p>
            <a:pPr lvl="1"/>
            <a:r>
              <a:rPr lang="en-GB" dirty="0"/>
              <a:t>Others require complete units of source code to be explicitly compiled before being executed</a:t>
            </a:r>
          </a:p>
          <a:p>
            <a:r>
              <a:rPr lang="en-GB" dirty="0" smtClean="0"/>
              <a:t>There are also differences in the way the program code is translated into something that will execute on the physical processor on the computer</a:t>
            </a:r>
          </a:p>
          <a:p>
            <a:pPr lvl="1"/>
            <a:r>
              <a:rPr lang="en-GB" dirty="0" smtClean="0"/>
              <a:t>Compiled vs. interpreted</a:t>
            </a:r>
          </a:p>
          <a:p>
            <a:pPr lvl="1"/>
            <a:r>
              <a:rPr lang="en-GB" dirty="0" smtClean="0"/>
              <a:t>Native code vs. virtual machine</a:t>
            </a:r>
          </a:p>
          <a:p>
            <a:r>
              <a:rPr lang="en-GB" dirty="0" smtClean="0"/>
              <a:t>These aspects of a programming language are independent of typing system and programming model</a:t>
            </a:r>
          </a:p>
          <a:p>
            <a:endParaRPr lang="en-GB" dirty="0"/>
          </a:p>
        </p:txBody>
      </p:sp>
      <p:sp>
        <p:nvSpPr>
          <p:cNvPr id="4" name="Footer Placeholder 3"/>
          <p:cNvSpPr>
            <a:spLocks noGrp="1"/>
          </p:cNvSpPr>
          <p:nvPr>
            <p:ph type="ftr" sz="quarter" idx="11"/>
          </p:nvPr>
        </p:nvSpPr>
        <p:spPr/>
        <p:txBody>
          <a:bodyPr/>
          <a:lstStyle/>
          <a:p>
            <a:r>
              <a:rPr lang="en-US"/>
              <a:t>Unit 2: Programming languages</a:t>
            </a:r>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t>22</a:t>
            </a:fld>
            <a:endParaRPr lang="en-US" dirty="0"/>
          </a:p>
        </p:txBody>
      </p:sp>
    </p:spTree>
    <p:extLst>
      <p:ext uri="{BB962C8B-B14F-4D97-AF65-F5344CB8AC3E}">
        <p14:creationId xmlns:p14="http://schemas.microsoft.com/office/powerpoint/2010/main" val="2167776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Compilation (native)</a:t>
            </a:r>
            <a:endParaRPr lang="en-GB" dirty="0"/>
          </a:p>
        </p:txBody>
      </p:sp>
      <p:sp>
        <p:nvSpPr>
          <p:cNvPr id="3" name="Content Placeholder 2"/>
          <p:cNvSpPr>
            <a:spLocks noGrp="1"/>
          </p:cNvSpPr>
          <p:nvPr>
            <p:ph idx="1"/>
          </p:nvPr>
        </p:nvSpPr>
        <p:spPr/>
        <p:txBody>
          <a:bodyPr>
            <a:normAutofit lnSpcReduction="10000"/>
          </a:bodyPr>
          <a:lstStyle/>
          <a:p>
            <a:r>
              <a:rPr lang="en-GB" dirty="0" smtClean="0"/>
              <a:t>Compilation is the process of translating source code into something that is executable</a:t>
            </a:r>
          </a:p>
          <a:p>
            <a:r>
              <a:rPr lang="en-GB" dirty="0" smtClean="0"/>
              <a:t>Compilation process and tools are specific to a language and may be specific to a platform (OS/processor)</a:t>
            </a:r>
          </a:p>
          <a:p>
            <a:pPr lvl="1"/>
            <a:r>
              <a:rPr lang="en-GB" dirty="0" smtClean="0"/>
              <a:t>For example, </a:t>
            </a:r>
            <a:r>
              <a:rPr lang="en-GB" i="1" dirty="0" err="1" smtClean="0"/>
              <a:t>gcc</a:t>
            </a:r>
            <a:r>
              <a:rPr lang="en-GB" dirty="0" smtClean="0"/>
              <a:t> compiles C/C++ on the Linux platform</a:t>
            </a:r>
          </a:p>
          <a:p>
            <a:pPr lvl="1"/>
            <a:r>
              <a:rPr lang="en-GB" dirty="0" smtClean="0"/>
              <a:t>Process actually involves a number of steps and tools, each of which may create intermediate files other than the original source and final executable</a:t>
            </a:r>
          </a:p>
          <a:p>
            <a:pPr lvl="1"/>
            <a:endParaRPr lang="en-GB" dirty="0" smtClean="0"/>
          </a:p>
          <a:p>
            <a:pPr lvl="1"/>
            <a:endParaRPr lang="en-GB" dirty="0"/>
          </a:p>
          <a:p>
            <a:pPr lvl="1"/>
            <a:endParaRPr lang="en-GB" dirty="0" smtClean="0"/>
          </a:p>
          <a:p>
            <a:pPr lvl="1"/>
            <a:r>
              <a:rPr lang="en-GB" i="1" dirty="0" smtClean="0"/>
              <a:t>Compiler</a:t>
            </a:r>
            <a:r>
              <a:rPr lang="en-GB" dirty="0" smtClean="0"/>
              <a:t> translates source code to </a:t>
            </a:r>
            <a:r>
              <a:rPr lang="en-GB" i="1" dirty="0" smtClean="0"/>
              <a:t>assembly language </a:t>
            </a:r>
            <a:r>
              <a:rPr lang="en-GB" dirty="0" smtClean="0"/>
              <a:t>which expresses machine</a:t>
            </a:r>
            <a:br>
              <a:rPr lang="en-GB" dirty="0" smtClean="0"/>
            </a:br>
            <a:r>
              <a:rPr lang="en-GB" dirty="0" smtClean="0"/>
              <a:t>level instructions for specific platform</a:t>
            </a:r>
          </a:p>
          <a:p>
            <a:pPr lvl="1"/>
            <a:r>
              <a:rPr lang="en-GB" dirty="0" smtClean="0"/>
              <a:t>Compiler also </a:t>
            </a:r>
            <a:r>
              <a:rPr lang="en-GB" i="1" dirty="0" smtClean="0"/>
              <a:t>checks syntax </a:t>
            </a:r>
            <a:r>
              <a:rPr lang="en-GB" dirty="0" smtClean="0"/>
              <a:t>of source code, will not complete translation if errors found</a:t>
            </a:r>
          </a:p>
          <a:p>
            <a:pPr lvl="1"/>
            <a:r>
              <a:rPr lang="en-GB" i="1" dirty="0" smtClean="0"/>
              <a:t>Assembler </a:t>
            </a:r>
            <a:r>
              <a:rPr lang="en-GB" dirty="0" smtClean="0"/>
              <a:t>turns this into </a:t>
            </a:r>
            <a:r>
              <a:rPr lang="en-GB" i="1" dirty="0" smtClean="0"/>
              <a:t>Object code </a:t>
            </a:r>
            <a:r>
              <a:rPr lang="en-GB" dirty="0" smtClean="0"/>
              <a:t>which</a:t>
            </a:r>
            <a:r>
              <a:rPr lang="en-GB" i="1" dirty="0" smtClean="0"/>
              <a:t> </a:t>
            </a:r>
            <a:r>
              <a:rPr lang="en-GB" dirty="0" smtClean="0"/>
              <a:t>includes data to allow unit of code to be linked with external code that it depends on</a:t>
            </a:r>
          </a:p>
          <a:p>
            <a:pPr lvl="1"/>
            <a:r>
              <a:rPr lang="en-GB" i="1" dirty="0" smtClean="0"/>
              <a:t>Linker</a:t>
            </a:r>
            <a:r>
              <a:rPr lang="en-GB" dirty="0" smtClean="0"/>
              <a:t> combines object files and libraries into a single </a:t>
            </a:r>
            <a:r>
              <a:rPr lang="en-GB" i="1" dirty="0" smtClean="0"/>
              <a:t>native</a:t>
            </a:r>
            <a:r>
              <a:rPr lang="en-GB" dirty="0" smtClean="0"/>
              <a:t> </a:t>
            </a:r>
            <a:r>
              <a:rPr lang="en-GB" i="1" dirty="0" smtClean="0"/>
              <a:t>executable</a:t>
            </a:r>
            <a:r>
              <a:rPr lang="en-GB" dirty="0" smtClean="0"/>
              <a:t> program file (can then be executed directly by the OS/processor)</a:t>
            </a:r>
            <a:endParaRPr lang="en-GB" dirty="0"/>
          </a:p>
        </p:txBody>
      </p:sp>
      <p:sp>
        <p:nvSpPr>
          <p:cNvPr id="4" name="Footer Placeholder 3"/>
          <p:cNvSpPr>
            <a:spLocks noGrp="1"/>
          </p:cNvSpPr>
          <p:nvPr>
            <p:ph type="ftr" sz="quarter" idx="11"/>
          </p:nvPr>
        </p:nvSpPr>
        <p:spPr/>
        <p:txBody>
          <a:bodyPr/>
          <a:lstStyle/>
          <a:p>
            <a:r>
              <a:rPr lang="en-US"/>
              <a:t>Unit 2: Programming languages</a:t>
            </a:r>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t>23</a:t>
            </a:fld>
            <a:endParaRPr lang="en-US" dirty="0"/>
          </a:p>
        </p:txBody>
      </p:sp>
      <p:sp>
        <p:nvSpPr>
          <p:cNvPr id="7" name="TextBox 6"/>
          <p:cNvSpPr txBox="1"/>
          <p:nvPr/>
        </p:nvSpPr>
        <p:spPr>
          <a:xfrm>
            <a:off x="1334780" y="3567937"/>
            <a:ext cx="1331903" cy="369332"/>
          </a:xfrm>
          <a:prstGeom prst="rect">
            <a:avLst/>
          </a:prstGeom>
        </p:spPr>
        <p:style>
          <a:lnRef idx="3">
            <a:schemeClr val="lt1"/>
          </a:lnRef>
          <a:fillRef idx="1">
            <a:schemeClr val="accent2"/>
          </a:fillRef>
          <a:effectRef idx="1">
            <a:schemeClr val="accent2"/>
          </a:effectRef>
          <a:fontRef idx="minor">
            <a:schemeClr val="lt1"/>
          </a:fontRef>
        </p:style>
        <p:txBody>
          <a:bodyPr wrap="none" rtlCol="0">
            <a:spAutoFit/>
          </a:bodyPr>
          <a:lstStyle/>
          <a:p>
            <a:r>
              <a:rPr lang="en-GB" b="1" dirty="0" smtClean="0"/>
              <a:t>source code</a:t>
            </a:r>
            <a:endParaRPr lang="en-GB" b="1" dirty="0"/>
          </a:p>
        </p:txBody>
      </p:sp>
      <p:sp>
        <p:nvSpPr>
          <p:cNvPr id="9" name="TextBox 8"/>
          <p:cNvSpPr txBox="1"/>
          <p:nvPr/>
        </p:nvSpPr>
        <p:spPr>
          <a:xfrm>
            <a:off x="3793056" y="3567937"/>
            <a:ext cx="1978106" cy="369332"/>
          </a:xfrm>
          <a:prstGeom prst="rect">
            <a:avLst/>
          </a:prstGeom>
        </p:spPr>
        <p:style>
          <a:lnRef idx="3">
            <a:schemeClr val="lt1"/>
          </a:lnRef>
          <a:fillRef idx="1">
            <a:schemeClr val="accent2"/>
          </a:fillRef>
          <a:effectRef idx="1">
            <a:schemeClr val="accent2"/>
          </a:effectRef>
          <a:fontRef idx="minor">
            <a:schemeClr val="lt1"/>
          </a:fontRef>
        </p:style>
        <p:txBody>
          <a:bodyPr wrap="none" rtlCol="0">
            <a:spAutoFit/>
          </a:bodyPr>
          <a:lstStyle/>
          <a:p>
            <a:r>
              <a:rPr lang="en-GB" b="1" dirty="0" smtClean="0"/>
              <a:t>assembly language</a:t>
            </a:r>
            <a:endParaRPr lang="en-GB" b="1" dirty="0"/>
          </a:p>
        </p:txBody>
      </p:sp>
      <p:sp>
        <p:nvSpPr>
          <p:cNvPr id="10" name="TextBox 9"/>
          <p:cNvSpPr txBox="1"/>
          <p:nvPr/>
        </p:nvSpPr>
        <p:spPr>
          <a:xfrm>
            <a:off x="6753095" y="3567937"/>
            <a:ext cx="1313180" cy="369332"/>
          </a:xfrm>
          <a:prstGeom prst="rect">
            <a:avLst/>
          </a:prstGeom>
        </p:spPr>
        <p:style>
          <a:lnRef idx="3">
            <a:schemeClr val="lt1"/>
          </a:lnRef>
          <a:fillRef idx="1">
            <a:schemeClr val="accent2"/>
          </a:fillRef>
          <a:effectRef idx="1">
            <a:schemeClr val="accent2"/>
          </a:effectRef>
          <a:fontRef idx="minor">
            <a:schemeClr val="lt1"/>
          </a:fontRef>
        </p:style>
        <p:txBody>
          <a:bodyPr wrap="none" rtlCol="0">
            <a:spAutoFit/>
          </a:bodyPr>
          <a:lstStyle/>
          <a:p>
            <a:r>
              <a:rPr lang="en-GB" b="1" dirty="0" smtClean="0"/>
              <a:t>object code</a:t>
            </a:r>
            <a:endParaRPr lang="en-GB" b="1" dirty="0"/>
          </a:p>
        </p:txBody>
      </p:sp>
      <p:sp>
        <p:nvSpPr>
          <p:cNvPr id="11" name="TextBox 10"/>
          <p:cNvSpPr txBox="1"/>
          <p:nvPr/>
        </p:nvSpPr>
        <p:spPr>
          <a:xfrm>
            <a:off x="9067598" y="3567937"/>
            <a:ext cx="1728678" cy="369332"/>
          </a:xfrm>
          <a:prstGeom prst="rect">
            <a:avLst/>
          </a:prstGeom>
        </p:spPr>
        <p:style>
          <a:lnRef idx="3">
            <a:schemeClr val="lt1"/>
          </a:lnRef>
          <a:fillRef idx="1">
            <a:schemeClr val="accent2"/>
          </a:fillRef>
          <a:effectRef idx="1">
            <a:schemeClr val="accent2"/>
          </a:effectRef>
          <a:fontRef idx="minor">
            <a:schemeClr val="lt1"/>
          </a:fontRef>
        </p:style>
        <p:txBody>
          <a:bodyPr wrap="none" rtlCol="0">
            <a:spAutoFit/>
          </a:bodyPr>
          <a:lstStyle/>
          <a:p>
            <a:r>
              <a:rPr lang="en-GB" b="1" dirty="0" smtClean="0"/>
              <a:t>executable code</a:t>
            </a:r>
            <a:endParaRPr lang="en-GB" b="1" dirty="0"/>
          </a:p>
        </p:txBody>
      </p:sp>
      <p:sp>
        <p:nvSpPr>
          <p:cNvPr id="18" name="TextBox 17"/>
          <p:cNvSpPr txBox="1"/>
          <p:nvPr/>
        </p:nvSpPr>
        <p:spPr>
          <a:xfrm>
            <a:off x="2735664" y="3782894"/>
            <a:ext cx="1009892" cy="369332"/>
          </a:xfrm>
          <a:prstGeom prst="rect">
            <a:avLst/>
          </a:prstGeom>
          <a:noFill/>
        </p:spPr>
        <p:txBody>
          <a:bodyPr wrap="none" rtlCol="0">
            <a:spAutoFit/>
          </a:bodyPr>
          <a:lstStyle/>
          <a:p>
            <a:r>
              <a:rPr lang="en-GB" dirty="0" smtClean="0">
                <a:solidFill>
                  <a:schemeClr val="accent1">
                    <a:lumMod val="75000"/>
                  </a:schemeClr>
                </a:solidFill>
              </a:rPr>
              <a:t>compiler</a:t>
            </a:r>
            <a:endParaRPr lang="en-GB" dirty="0">
              <a:solidFill>
                <a:schemeClr val="accent1">
                  <a:lumMod val="75000"/>
                </a:schemeClr>
              </a:solidFill>
            </a:endParaRPr>
          </a:p>
        </p:txBody>
      </p:sp>
      <p:sp>
        <p:nvSpPr>
          <p:cNvPr id="19" name="TextBox 18"/>
          <p:cNvSpPr txBox="1"/>
          <p:nvPr/>
        </p:nvSpPr>
        <p:spPr>
          <a:xfrm>
            <a:off x="5695703" y="3782894"/>
            <a:ext cx="1144865" cy="369332"/>
          </a:xfrm>
          <a:prstGeom prst="rect">
            <a:avLst/>
          </a:prstGeom>
          <a:noFill/>
        </p:spPr>
        <p:txBody>
          <a:bodyPr wrap="none" rtlCol="0">
            <a:spAutoFit/>
          </a:bodyPr>
          <a:lstStyle/>
          <a:p>
            <a:r>
              <a:rPr lang="en-GB" dirty="0" smtClean="0">
                <a:solidFill>
                  <a:schemeClr val="accent1">
                    <a:lumMod val="75000"/>
                  </a:schemeClr>
                </a:solidFill>
              </a:rPr>
              <a:t>assembler</a:t>
            </a:r>
            <a:endParaRPr lang="en-GB" dirty="0">
              <a:solidFill>
                <a:schemeClr val="accent1">
                  <a:lumMod val="75000"/>
                </a:schemeClr>
              </a:solidFill>
            </a:endParaRPr>
          </a:p>
        </p:txBody>
      </p:sp>
      <p:sp>
        <p:nvSpPr>
          <p:cNvPr id="20" name="TextBox 19"/>
          <p:cNvSpPr txBox="1"/>
          <p:nvPr/>
        </p:nvSpPr>
        <p:spPr>
          <a:xfrm>
            <a:off x="8204822" y="3782894"/>
            <a:ext cx="704616" cy="369332"/>
          </a:xfrm>
          <a:prstGeom prst="rect">
            <a:avLst/>
          </a:prstGeom>
          <a:noFill/>
        </p:spPr>
        <p:txBody>
          <a:bodyPr wrap="none" rtlCol="0">
            <a:spAutoFit/>
          </a:bodyPr>
          <a:lstStyle/>
          <a:p>
            <a:r>
              <a:rPr lang="en-GB" dirty="0" smtClean="0">
                <a:solidFill>
                  <a:schemeClr val="accent1">
                    <a:lumMod val="75000"/>
                  </a:schemeClr>
                </a:solidFill>
              </a:rPr>
              <a:t>linker</a:t>
            </a:r>
            <a:endParaRPr lang="en-GB" dirty="0">
              <a:solidFill>
                <a:schemeClr val="accent1">
                  <a:lumMod val="75000"/>
                </a:schemeClr>
              </a:solidFill>
            </a:endParaRPr>
          </a:p>
        </p:txBody>
      </p:sp>
      <p:sp>
        <p:nvSpPr>
          <p:cNvPr id="21" name="Right Arrow 20"/>
          <p:cNvSpPr/>
          <p:nvPr/>
        </p:nvSpPr>
        <p:spPr>
          <a:xfrm>
            <a:off x="2666683" y="3669478"/>
            <a:ext cx="1126373" cy="184666"/>
          </a:xfrm>
          <a:prstGeom prs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GB"/>
          </a:p>
        </p:txBody>
      </p:sp>
      <p:sp>
        <p:nvSpPr>
          <p:cNvPr id="22" name="Right Arrow 21"/>
          <p:cNvSpPr/>
          <p:nvPr/>
        </p:nvSpPr>
        <p:spPr>
          <a:xfrm>
            <a:off x="5752448" y="3660270"/>
            <a:ext cx="1000647" cy="184666"/>
          </a:xfrm>
          <a:prstGeom prs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GB"/>
          </a:p>
        </p:txBody>
      </p:sp>
      <p:sp>
        <p:nvSpPr>
          <p:cNvPr id="23" name="Right Arrow 22"/>
          <p:cNvSpPr/>
          <p:nvPr/>
        </p:nvSpPr>
        <p:spPr>
          <a:xfrm>
            <a:off x="8066275" y="3669478"/>
            <a:ext cx="1000647" cy="184666"/>
          </a:xfrm>
          <a:prstGeom prs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GB"/>
          </a:p>
        </p:txBody>
      </p:sp>
      <p:sp>
        <p:nvSpPr>
          <p:cNvPr id="24" name="TextBox 23"/>
          <p:cNvSpPr txBox="1"/>
          <p:nvPr/>
        </p:nvSpPr>
        <p:spPr>
          <a:xfrm>
            <a:off x="9204901" y="4039797"/>
            <a:ext cx="2136038" cy="523220"/>
          </a:xfrm>
          <a:prstGeom prst="rect">
            <a:avLst/>
          </a:prstGeom>
          <a:noFill/>
        </p:spPr>
        <p:txBody>
          <a:bodyPr wrap="square" rtlCol="0">
            <a:spAutoFit/>
          </a:bodyPr>
          <a:lstStyle/>
          <a:p>
            <a:r>
              <a:rPr lang="en-GB" sz="1400" i="1" dirty="0" smtClean="0">
                <a:solidFill>
                  <a:schemeClr val="accent1">
                    <a:lumMod val="75000"/>
                  </a:schemeClr>
                </a:solidFill>
              </a:rPr>
              <a:t>saved and executed later (run-time)</a:t>
            </a:r>
            <a:endParaRPr lang="en-GB" sz="1400" i="1" dirty="0">
              <a:solidFill>
                <a:schemeClr val="accent1">
                  <a:lumMod val="75000"/>
                </a:schemeClr>
              </a:solidFill>
            </a:endParaRPr>
          </a:p>
        </p:txBody>
      </p:sp>
      <p:cxnSp>
        <p:nvCxnSpPr>
          <p:cNvPr id="25" name="Straight Arrow Connector 24"/>
          <p:cNvCxnSpPr/>
          <p:nvPr/>
        </p:nvCxnSpPr>
        <p:spPr>
          <a:xfrm flipV="1">
            <a:off x="10024555" y="3931719"/>
            <a:ext cx="0" cy="1634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5350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down)">
                                      <p:cBhvr>
                                        <p:cTn id="27" dur="500"/>
                                        <p:tgtEl>
                                          <p:spTgt spid="7"/>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wipe(down)">
                                      <p:cBhvr>
                                        <p:cTn id="30" dur="500"/>
                                        <p:tgtEl>
                                          <p:spTgt spid="21"/>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wipe(down)">
                                      <p:cBhvr>
                                        <p:cTn id="33" dur="500"/>
                                        <p:tgtEl>
                                          <p:spTgt spid="18"/>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wipe(down)">
                                      <p:cBhvr>
                                        <p:cTn id="36" dur="500"/>
                                        <p:tgtEl>
                                          <p:spTgt spid="9"/>
                                        </p:tgtEl>
                                      </p:cBhvr>
                                    </p:animEffect>
                                  </p:childTnLst>
                                </p:cTn>
                              </p:par>
                              <p:par>
                                <p:cTn id="37" presetID="22" presetClass="entr" presetSubtype="4"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wipe(down)">
                                      <p:cBhvr>
                                        <p:cTn id="39" dur="500"/>
                                        <p:tgtEl>
                                          <p:spTgt spid="22"/>
                                        </p:tgtEl>
                                      </p:cBhvr>
                                    </p:animEffect>
                                  </p:childTnLst>
                                </p:cTn>
                              </p:par>
                              <p:par>
                                <p:cTn id="40" presetID="22" presetClass="entr" presetSubtype="4" fill="hold" grpId="0" nodeType="with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wipe(down)">
                                      <p:cBhvr>
                                        <p:cTn id="42" dur="500"/>
                                        <p:tgtEl>
                                          <p:spTgt spid="19"/>
                                        </p:tgtEl>
                                      </p:cBhvr>
                                    </p:animEffect>
                                  </p:childTnLst>
                                </p:cTn>
                              </p:par>
                              <p:par>
                                <p:cTn id="43" presetID="22" presetClass="entr" presetSubtype="4" fill="hold" grpId="0" nodeType="with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wipe(down)">
                                      <p:cBhvr>
                                        <p:cTn id="45" dur="500"/>
                                        <p:tgtEl>
                                          <p:spTgt spid="10"/>
                                        </p:tgtEl>
                                      </p:cBhvr>
                                    </p:animEffect>
                                  </p:childTnLst>
                                </p:cTn>
                              </p:par>
                              <p:par>
                                <p:cTn id="46" presetID="22" presetClass="entr" presetSubtype="4" fill="hold" grpId="0" nodeType="withEffect">
                                  <p:stCondLst>
                                    <p:cond delay="0"/>
                                  </p:stCondLst>
                                  <p:childTnLst>
                                    <p:set>
                                      <p:cBhvr>
                                        <p:cTn id="47" dur="1" fill="hold">
                                          <p:stCondLst>
                                            <p:cond delay="0"/>
                                          </p:stCondLst>
                                        </p:cTn>
                                        <p:tgtEl>
                                          <p:spTgt spid="23"/>
                                        </p:tgtEl>
                                        <p:attrNameLst>
                                          <p:attrName>style.visibility</p:attrName>
                                        </p:attrNameLst>
                                      </p:cBhvr>
                                      <p:to>
                                        <p:strVal val="visible"/>
                                      </p:to>
                                    </p:set>
                                    <p:animEffect transition="in" filter="wipe(down)">
                                      <p:cBhvr>
                                        <p:cTn id="48" dur="500"/>
                                        <p:tgtEl>
                                          <p:spTgt spid="23"/>
                                        </p:tgtEl>
                                      </p:cBhvr>
                                    </p:animEffect>
                                  </p:childTnLst>
                                </p:cTn>
                              </p:par>
                              <p:par>
                                <p:cTn id="49" presetID="22" presetClass="entr" presetSubtype="4" fill="hold" grpId="0" nodeType="withEffect">
                                  <p:stCondLst>
                                    <p:cond delay="0"/>
                                  </p:stCondLst>
                                  <p:childTnLst>
                                    <p:set>
                                      <p:cBhvr>
                                        <p:cTn id="50" dur="1" fill="hold">
                                          <p:stCondLst>
                                            <p:cond delay="0"/>
                                          </p:stCondLst>
                                        </p:cTn>
                                        <p:tgtEl>
                                          <p:spTgt spid="20"/>
                                        </p:tgtEl>
                                        <p:attrNameLst>
                                          <p:attrName>style.visibility</p:attrName>
                                        </p:attrNameLst>
                                      </p:cBhvr>
                                      <p:to>
                                        <p:strVal val="visible"/>
                                      </p:to>
                                    </p:set>
                                    <p:animEffect transition="in" filter="wipe(down)">
                                      <p:cBhvr>
                                        <p:cTn id="51" dur="500"/>
                                        <p:tgtEl>
                                          <p:spTgt spid="20"/>
                                        </p:tgtEl>
                                      </p:cBhvr>
                                    </p:animEffect>
                                  </p:childTnLst>
                                </p:cTn>
                              </p:par>
                              <p:par>
                                <p:cTn id="52" presetID="22" presetClass="entr" presetSubtype="4" fill="hold" grpId="0" nodeType="withEffect">
                                  <p:stCondLst>
                                    <p:cond delay="0"/>
                                  </p:stCondLst>
                                  <p:childTnLst>
                                    <p:set>
                                      <p:cBhvr>
                                        <p:cTn id="53" dur="1" fill="hold">
                                          <p:stCondLst>
                                            <p:cond delay="0"/>
                                          </p:stCondLst>
                                        </p:cTn>
                                        <p:tgtEl>
                                          <p:spTgt spid="11"/>
                                        </p:tgtEl>
                                        <p:attrNameLst>
                                          <p:attrName>style.visibility</p:attrName>
                                        </p:attrNameLst>
                                      </p:cBhvr>
                                      <p:to>
                                        <p:strVal val="visible"/>
                                      </p:to>
                                    </p:set>
                                    <p:animEffect transition="in" filter="wipe(down)">
                                      <p:cBhvr>
                                        <p:cTn id="54" dur="500"/>
                                        <p:tgtEl>
                                          <p:spTgt spid="11"/>
                                        </p:tgtEl>
                                      </p:cBhvr>
                                    </p:animEffect>
                                  </p:childTnLst>
                                </p:cTn>
                              </p:par>
                              <p:par>
                                <p:cTn id="55" presetID="22" presetClass="entr" presetSubtype="4" fill="hold" nodeType="withEffect">
                                  <p:stCondLst>
                                    <p:cond delay="0"/>
                                  </p:stCondLst>
                                  <p:childTnLst>
                                    <p:set>
                                      <p:cBhvr>
                                        <p:cTn id="56" dur="1" fill="hold">
                                          <p:stCondLst>
                                            <p:cond delay="0"/>
                                          </p:stCondLst>
                                        </p:cTn>
                                        <p:tgtEl>
                                          <p:spTgt spid="25"/>
                                        </p:tgtEl>
                                        <p:attrNameLst>
                                          <p:attrName>style.visibility</p:attrName>
                                        </p:attrNameLst>
                                      </p:cBhvr>
                                      <p:to>
                                        <p:strVal val="visible"/>
                                      </p:to>
                                    </p:set>
                                    <p:animEffect transition="in" filter="wipe(down)">
                                      <p:cBhvr>
                                        <p:cTn id="57" dur="500"/>
                                        <p:tgtEl>
                                          <p:spTgt spid="25"/>
                                        </p:tgtEl>
                                      </p:cBhvr>
                                    </p:animEffect>
                                  </p:childTnLst>
                                </p:cTn>
                              </p:par>
                              <p:par>
                                <p:cTn id="58" presetID="22" presetClass="entr" presetSubtype="4" fill="hold" grpId="0" nodeType="withEffect">
                                  <p:stCondLst>
                                    <p:cond delay="0"/>
                                  </p:stCondLst>
                                  <p:childTnLst>
                                    <p:set>
                                      <p:cBhvr>
                                        <p:cTn id="59" dur="1" fill="hold">
                                          <p:stCondLst>
                                            <p:cond delay="0"/>
                                          </p:stCondLst>
                                        </p:cTn>
                                        <p:tgtEl>
                                          <p:spTgt spid="24"/>
                                        </p:tgtEl>
                                        <p:attrNameLst>
                                          <p:attrName>style.visibility</p:attrName>
                                        </p:attrNameLst>
                                      </p:cBhvr>
                                      <p:to>
                                        <p:strVal val="visible"/>
                                      </p:to>
                                    </p:set>
                                    <p:animEffect transition="in" filter="wipe(down)">
                                      <p:cBhvr>
                                        <p:cTn id="60" dur="500"/>
                                        <p:tgtEl>
                                          <p:spTgt spid="24"/>
                                        </p:tgtEl>
                                      </p:cBhvr>
                                    </p:animEffect>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nodeType="clickEffect">
                                  <p:stCondLst>
                                    <p:cond delay="0"/>
                                  </p:stCondLst>
                                  <p:childTnLst>
                                    <p:set>
                                      <p:cBhvr>
                                        <p:cTn id="64" dur="1" fill="hold">
                                          <p:stCondLst>
                                            <p:cond delay="0"/>
                                          </p:stCondLst>
                                        </p:cTn>
                                        <p:tgtEl>
                                          <p:spTgt spid="3">
                                            <p:txEl>
                                              <p:pRg st="7" end="7"/>
                                            </p:txEl>
                                          </p:spTgt>
                                        </p:tgtEl>
                                        <p:attrNameLst>
                                          <p:attrName>style.visibility</p:attrName>
                                        </p:attrNameLst>
                                      </p:cBhvr>
                                      <p:to>
                                        <p:strVal val="visible"/>
                                      </p:to>
                                    </p:set>
                                    <p:anim calcmode="lin" valueType="num">
                                      <p:cBhvr additive="base">
                                        <p:cTn id="6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nodeType="clickEffect">
                                  <p:stCondLst>
                                    <p:cond delay="0"/>
                                  </p:stCondLst>
                                  <p:childTnLst>
                                    <p:set>
                                      <p:cBhvr>
                                        <p:cTn id="70" dur="1" fill="hold">
                                          <p:stCondLst>
                                            <p:cond delay="0"/>
                                          </p:stCondLst>
                                        </p:cTn>
                                        <p:tgtEl>
                                          <p:spTgt spid="3">
                                            <p:txEl>
                                              <p:pRg st="8" end="8"/>
                                            </p:txEl>
                                          </p:spTgt>
                                        </p:tgtEl>
                                        <p:attrNameLst>
                                          <p:attrName>style.visibility</p:attrName>
                                        </p:attrNameLst>
                                      </p:cBhvr>
                                      <p:to>
                                        <p:strVal val="visible"/>
                                      </p:to>
                                    </p:set>
                                    <p:anim calcmode="lin" valueType="num">
                                      <p:cBhvr additive="base">
                                        <p:cTn id="7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nodeType="clickEffect">
                                  <p:stCondLst>
                                    <p:cond delay="0"/>
                                  </p:stCondLst>
                                  <p:childTnLst>
                                    <p:set>
                                      <p:cBhvr>
                                        <p:cTn id="76" dur="1" fill="hold">
                                          <p:stCondLst>
                                            <p:cond delay="0"/>
                                          </p:stCondLst>
                                        </p:cTn>
                                        <p:tgtEl>
                                          <p:spTgt spid="3">
                                            <p:txEl>
                                              <p:pRg st="9" end="9"/>
                                            </p:txEl>
                                          </p:spTgt>
                                        </p:tgtEl>
                                        <p:attrNameLst>
                                          <p:attrName>style.visibility</p:attrName>
                                        </p:attrNameLst>
                                      </p:cBhvr>
                                      <p:to>
                                        <p:strVal val="visible"/>
                                      </p:to>
                                    </p:set>
                                    <p:anim calcmode="lin" valueType="num">
                                      <p:cBhvr additive="base">
                                        <p:cTn id="7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nodeType="clickEffect">
                                  <p:stCondLst>
                                    <p:cond delay="0"/>
                                  </p:stCondLst>
                                  <p:childTnLst>
                                    <p:set>
                                      <p:cBhvr>
                                        <p:cTn id="82" dur="1" fill="hold">
                                          <p:stCondLst>
                                            <p:cond delay="0"/>
                                          </p:stCondLst>
                                        </p:cTn>
                                        <p:tgtEl>
                                          <p:spTgt spid="3">
                                            <p:txEl>
                                              <p:pRg st="10" end="10"/>
                                            </p:txEl>
                                          </p:spTgt>
                                        </p:tgtEl>
                                        <p:attrNameLst>
                                          <p:attrName>style.visibility</p:attrName>
                                        </p:attrNameLst>
                                      </p:cBhvr>
                                      <p:to>
                                        <p:strVal val="visible"/>
                                      </p:to>
                                    </p:set>
                                    <p:anim calcmode="lin" valueType="num">
                                      <p:cBhvr additive="base">
                                        <p:cTn id="8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84"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P spid="11" grpId="0" animBg="1"/>
      <p:bldP spid="18" grpId="0"/>
      <p:bldP spid="19" grpId="0"/>
      <p:bldP spid="20" grpId="0"/>
      <p:bldP spid="21" grpId="0" animBg="1"/>
      <p:bldP spid="22" grpId="0" animBg="1"/>
      <p:bldP spid="23" grpId="0" animBg="1"/>
      <p:bldP spid="2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does a compiler do?</a:t>
            </a:r>
            <a:endParaRPr lang="en-GB" dirty="0"/>
          </a:p>
        </p:txBody>
      </p:sp>
      <p:sp>
        <p:nvSpPr>
          <p:cNvPr id="3" name="Content Placeholder 2"/>
          <p:cNvSpPr>
            <a:spLocks noGrp="1"/>
          </p:cNvSpPr>
          <p:nvPr>
            <p:ph idx="1"/>
          </p:nvPr>
        </p:nvSpPr>
        <p:spPr/>
        <p:txBody>
          <a:bodyPr>
            <a:normAutofit/>
          </a:bodyPr>
          <a:lstStyle/>
          <a:p>
            <a:r>
              <a:rPr lang="en-GB" dirty="0" smtClean="0"/>
              <a:t>Compilation involves several key stages/tools</a:t>
            </a:r>
          </a:p>
          <a:p>
            <a:r>
              <a:rPr lang="en-GB" i="1" dirty="0" err="1" smtClean="0"/>
              <a:t>Tokenizer</a:t>
            </a:r>
            <a:r>
              <a:rPr lang="en-GB" i="1" dirty="0" smtClean="0"/>
              <a:t> (or </a:t>
            </a:r>
            <a:r>
              <a:rPr lang="en-GB" i="1" dirty="0" err="1" smtClean="0"/>
              <a:t>lexer</a:t>
            </a:r>
            <a:r>
              <a:rPr lang="en-GB" i="1" dirty="0" smtClean="0"/>
              <a:t>)</a:t>
            </a:r>
          </a:p>
          <a:p>
            <a:pPr lvl="1"/>
            <a:r>
              <a:rPr lang="en-GB" dirty="0" smtClean="0"/>
              <a:t>recognises </a:t>
            </a:r>
            <a:r>
              <a:rPr lang="en-GB" u="sng" dirty="0" smtClean="0"/>
              <a:t>“words”</a:t>
            </a:r>
          </a:p>
          <a:p>
            <a:pPr lvl="1"/>
            <a:r>
              <a:rPr lang="en-GB" dirty="0" smtClean="0"/>
              <a:t>divides input (source code) into individual tokens (strings with identified meaning) and passes these to parser</a:t>
            </a:r>
          </a:p>
          <a:p>
            <a:r>
              <a:rPr lang="en-GB" i="1" dirty="0" smtClean="0"/>
              <a:t>Parser</a:t>
            </a:r>
            <a:r>
              <a:rPr lang="en-GB" dirty="0" smtClean="0"/>
              <a:t> </a:t>
            </a:r>
          </a:p>
          <a:p>
            <a:pPr lvl="1"/>
            <a:r>
              <a:rPr lang="en-GB" dirty="0" smtClean="0"/>
              <a:t>recognises </a:t>
            </a:r>
            <a:r>
              <a:rPr lang="en-GB" u="sng" dirty="0" smtClean="0"/>
              <a:t>structure</a:t>
            </a:r>
          </a:p>
          <a:p>
            <a:pPr lvl="1"/>
            <a:r>
              <a:rPr lang="en-GB" dirty="0" smtClean="0"/>
              <a:t>has knowledge of language syntax, identifies syntax errors and translates token stream into a data structure that represents the structure of the source code </a:t>
            </a:r>
          </a:p>
          <a:p>
            <a:pPr lvl="1"/>
            <a:r>
              <a:rPr lang="en-GB" dirty="0" smtClean="0"/>
              <a:t>data structure is called the parse tree, or </a:t>
            </a:r>
            <a:r>
              <a:rPr lang="en-GB" dirty="0" err="1" smtClean="0"/>
              <a:t>asbstract</a:t>
            </a:r>
            <a:r>
              <a:rPr lang="en-GB" dirty="0" smtClean="0"/>
              <a:t> syntax tree (AST)</a:t>
            </a:r>
          </a:p>
          <a:p>
            <a:r>
              <a:rPr lang="en-GB" i="1" dirty="0" smtClean="0"/>
              <a:t>Code generator</a:t>
            </a:r>
          </a:p>
          <a:p>
            <a:pPr lvl="1"/>
            <a:r>
              <a:rPr lang="en-GB" dirty="0" smtClean="0"/>
              <a:t>uses parse tree to generate code in the target language</a:t>
            </a:r>
            <a:endParaRPr lang="en-GB" dirty="0"/>
          </a:p>
        </p:txBody>
      </p:sp>
      <p:sp>
        <p:nvSpPr>
          <p:cNvPr id="4" name="Footer Placeholder 3"/>
          <p:cNvSpPr>
            <a:spLocks noGrp="1"/>
          </p:cNvSpPr>
          <p:nvPr>
            <p:ph type="ftr" sz="quarter" idx="11"/>
          </p:nvPr>
        </p:nvSpPr>
        <p:spPr/>
        <p:txBody>
          <a:bodyPr/>
          <a:lstStyle/>
          <a:p>
            <a:r>
              <a:rPr lang="en-US"/>
              <a:t>Unit 2: Programming languages</a:t>
            </a:r>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t>24</a:t>
            </a:fld>
            <a:endParaRPr lang="en-US" dirty="0"/>
          </a:p>
        </p:txBody>
      </p:sp>
    </p:spTree>
    <p:extLst>
      <p:ext uri="{BB962C8B-B14F-4D97-AF65-F5344CB8AC3E}">
        <p14:creationId xmlns:p14="http://schemas.microsoft.com/office/powerpoint/2010/main" val="1995688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3">
                                            <p:txEl>
                                              <p:pRg st="9" end="9"/>
                                            </p:txEl>
                                          </p:spTgt>
                                        </p:tgtEl>
                                        <p:attrNameLst>
                                          <p:attrName>style.visibility</p:attrName>
                                        </p:attrNameLst>
                                      </p:cBhvr>
                                      <p:to>
                                        <p:strVal val="visible"/>
                                      </p:to>
                                    </p:set>
                                    <p:anim calcmode="lin" valueType="num">
                                      <p:cBhvr additive="base">
                                        <p:cTn id="5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and dynamic libraries</a:t>
            </a:r>
            <a:endParaRPr lang="en-US" dirty="0"/>
          </a:p>
        </p:txBody>
      </p:sp>
      <p:sp>
        <p:nvSpPr>
          <p:cNvPr id="3" name="Content Placeholder 2"/>
          <p:cNvSpPr>
            <a:spLocks noGrp="1"/>
          </p:cNvSpPr>
          <p:nvPr>
            <p:ph idx="1"/>
          </p:nvPr>
        </p:nvSpPr>
        <p:spPr/>
        <p:txBody>
          <a:bodyPr>
            <a:normAutofit/>
          </a:bodyPr>
          <a:lstStyle/>
          <a:p>
            <a:r>
              <a:rPr lang="en-US" dirty="0" smtClean="0"/>
              <a:t>Linking static libraries</a:t>
            </a:r>
          </a:p>
          <a:p>
            <a:pPr lvl="1"/>
            <a:r>
              <a:rPr lang="en-US" dirty="0" smtClean="0"/>
              <a:t>Includes </a:t>
            </a:r>
            <a:r>
              <a:rPr lang="en-US" dirty="0"/>
              <a:t>the object file code from the library into the </a:t>
            </a:r>
            <a:r>
              <a:rPr lang="en-US" dirty="0" smtClean="0"/>
              <a:t>target executable binary</a:t>
            </a:r>
          </a:p>
          <a:p>
            <a:pPr lvl="1"/>
            <a:r>
              <a:rPr lang="en-US" dirty="0" smtClean="0"/>
              <a:t>Results </a:t>
            </a:r>
            <a:r>
              <a:rPr lang="en-US" dirty="0"/>
              <a:t>in a larger size on disk and slower launch </a:t>
            </a:r>
            <a:r>
              <a:rPr lang="en-US" dirty="0" smtClean="0"/>
              <a:t>times</a:t>
            </a:r>
          </a:p>
          <a:p>
            <a:pPr lvl="1"/>
            <a:r>
              <a:rPr lang="en-US" dirty="0" smtClean="0"/>
              <a:t>Because </a:t>
            </a:r>
            <a:r>
              <a:rPr lang="en-US" dirty="0"/>
              <a:t>the library's code is added directly to the linked target's binary, it means that to update any code in the library, the linked target would also have to be </a:t>
            </a:r>
            <a:r>
              <a:rPr lang="en-US" dirty="0" smtClean="0"/>
              <a:t>rebuilt</a:t>
            </a:r>
          </a:p>
          <a:p>
            <a:r>
              <a:rPr lang="en-US" dirty="0" smtClean="0"/>
              <a:t>Linking dynamic libraries </a:t>
            </a:r>
          </a:p>
          <a:p>
            <a:pPr lvl="1"/>
            <a:r>
              <a:rPr lang="en-US" dirty="0" smtClean="0"/>
              <a:t>None of </a:t>
            </a:r>
            <a:r>
              <a:rPr lang="en-US" dirty="0"/>
              <a:t>the library's code is included directly into the linked </a:t>
            </a:r>
            <a:r>
              <a:rPr lang="en-US" dirty="0" smtClean="0"/>
              <a:t>target</a:t>
            </a:r>
          </a:p>
          <a:p>
            <a:pPr lvl="1"/>
            <a:r>
              <a:rPr lang="en-US" dirty="0"/>
              <a:t>L</a:t>
            </a:r>
            <a:r>
              <a:rPr lang="en-US" dirty="0" smtClean="0"/>
              <a:t>ibraries </a:t>
            </a:r>
            <a:r>
              <a:rPr lang="en-US" dirty="0"/>
              <a:t>are loaded into memory at runtime prior to having </a:t>
            </a:r>
            <a:r>
              <a:rPr lang="en-US" dirty="0" smtClean="0"/>
              <a:t>symbols (function call interfaces) </a:t>
            </a:r>
            <a:r>
              <a:rPr lang="en-US" dirty="0"/>
              <a:t>getting </a:t>
            </a:r>
            <a:r>
              <a:rPr lang="en-US" dirty="0" smtClean="0"/>
              <a:t>resolved</a:t>
            </a:r>
          </a:p>
          <a:p>
            <a:pPr lvl="1"/>
            <a:r>
              <a:rPr lang="en-US" dirty="0"/>
              <a:t>L</a:t>
            </a:r>
            <a:r>
              <a:rPr lang="en-US" dirty="0" smtClean="0"/>
              <a:t>ibraries </a:t>
            </a:r>
            <a:r>
              <a:rPr lang="en-US" dirty="0"/>
              <a:t>can be updated with new features or bug-fixes without having to recompile and relink </a:t>
            </a:r>
            <a:r>
              <a:rPr lang="en-US" dirty="0" smtClean="0"/>
              <a:t>executable</a:t>
            </a:r>
          </a:p>
          <a:p>
            <a:pPr lvl="1"/>
            <a:r>
              <a:rPr lang="en-US" dirty="0" smtClean="0"/>
              <a:t>Dynamic Link Libraries (DLLs) on Windows, shared libraries (.so) on Linux</a:t>
            </a:r>
            <a:endParaRPr lang="en-US" dirty="0"/>
          </a:p>
        </p:txBody>
      </p:sp>
      <p:sp>
        <p:nvSpPr>
          <p:cNvPr id="4" name="Footer Placeholder 3"/>
          <p:cNvSpPr>
            <a:spLocks noGrp="1"/>
          </p:cNvSpPr>
          <p:nvPr>
            <p:ph type="ftr" sz="quarter" idx="11"/>
          </p:nvPr>
        </p:nvSpPr>
        <p:spPr/>
        <p:txBody>
          <a:bodyPr/>
          <a:lstStyle/>
          <a:p>
            <a:r>
              <a:rPr lang="en-US"/>
              <a:t>Unit 2: Programming languages</a:t>
            </a:r>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t>25</a:t>
            </a:fld>
            <a:endParaRPr lang="en-US" dirty="0"/>
          </a:p>
        </p:txBody>
      </p:sp>
    </p:spTree>
    <p:extLst>
      <p:ext uri="{BB962C8B-B14F-4D97-AF65-F5344CB8AC3E}">
        <p14:creationId xmlns:p14="http://schemas.microsoft.com/office/powerpoint/2010/main" val="844621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 calcmode="lin" valueType="num">
                                      <p:cBhvr additive="base">
                                        <p:cTn id="3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3">
                                            <p:txEl>
                                              <p:pRg st="7" end="7"/>
                                            </p:txEl>
                                          </p:spTgt>
                                        </p:tgtEl>
                                        <p:attrNameLst>
                                          <p:attrName>style.visibility</p:attrName>
                                        </p:attrNameLst>
                                      </p:cBhvr>
                                      <p:to>
                                        <p:strVal val="visible"/>
                                      </p:to>
                                    </p:set>
                                    <p:anim calcmode="lin" valueType="num">
                                      <p:cBhvr additive="base">
                                        <p:cTn id="4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3">
                                            <p:txEl>
                                              <p:pRg st="8" end="8"/>
                                            </p:txEl>
                                          </p:spTgt>
                                        </p:tgtEl>
                                        <p:attrNameLst>
                                          <p:attrName>style.visibility</p:attrName>
                                        </p:attrNameLst>
                                      </p:cBhvr>
                                      <p:to>
                                        <p:strVal val="visible"/>
                                      </p:to>
                                    </p:set>
                                    <p:anim calcmode="lin" valueType="num">
                                      <p:cBhvr additive="base">
                                        <p:cTn id="5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Virtual machines</a:t>
            </a:r>
            <a:endParaRPr lang="en-GB" dirty="0"/>
          </a:p>
        </p:txBody>
      </p:sp>
      <p:sp>
        <p:nvSpPr>
          <p:cNvPr id="3" name="Content Placeholder 2"/>
          <p:cNvSpPr>
            <a:spLocks noGrp="1"/>
          </p:cNvSpPr>
          <p:nvPr>
            <p:ph idx="1"/>
          </p:nvPr>
        </p:nvSpPr>
        <p:spPr/>
        <p:txBody>
          <a:bodyPr/>
          <a:lstStyle/>
          <a:p>
            <a:r>
              <a:rPr lang="en-GB" dirty="0"/>
              <a:t>A </a:t>
            </a:r>
            <a:r>
              <a:rPr lang="en-GB" dirty="0" smtClean="0"/>
              <a:t>virtual machine (VM) is a </a:t>
            </a:r>
            <a:r>
              <a:rPr lang="en-GB" dirty="0"/>
              <a:t>software-driven emulation of a given computer </a:t>
            </a:r>
            <a:r>
              <a:rPr lang="en-GB" dirty="0" smtClean="0"/>
              <a:t>system.</a:t>
            </a:r>
          </a:p>
          <a:p>
            <a:r>
              <a:rPr lang="en-GB" dirty="0" smtClean="0"/>
              <a:t>There </a:t>
            </a:r>
            <a:r>
              <a:rPr lang="en-GB" dirty="0"/>
              <a:t>are many types of virtual machines, and they are classified by how precisely they are able to emulate or substitute for actual physical </a:t>
            </a:r>
            <a:r>
              <a:rPr lang="en-GB" dirty="0" smtClean="0"/>
              <a:t>machines</a:t>
            </a:r>
          </a:p>
          <a:p>
            <a:r>
              <a:rPr lang="en-GB" dirty="0" smtClean="0"/>
              <a:t>System VM emulates a complete platform on which you can run an operating system, e.g. VMWare</a:t>
            </a:r>
            <a:endParaRPr lang="en-GB" dirty="0"/>
          </a:p>
          <a:p>
            <a:r>
              <a:rPr lang="en-GB" dirty="0" smtClean="0"/>
              <a:t>Process VM is </a:t>
            </a:r>
            <a:r>
              <a:rPr lang="en-GB" dirty="0"/>
              <a:t>less fully-functional and can run one program or </a:t>
            </a:r>
            <a:r>
              <a:rPr lang="en-GB" dirty="0" smtClean="0"/>
              <a:t>process, e.g. run a Windows executable on a Linux OS</a:t>
            </a:r>
            <a:endParaRPr lang="en-GB" dirty="0"/>
          </a:p>
          <a:p>
            <a:r>
              <a:rPr lang="en-GB" dirty="0" smtClean="0"/>
              <a:t>Language VM is a kind of process VM which provides a layer of abstraction between compiled source code and a native platform</a:t>
            </a:r>
          </a:p>
          <a:p>
            <a:pPr lvl="1"/>
            <a:r>
              <a:rPr lang="en-GB" dirty="0" smtClean="0"/>
              <a:t>Compiler produces some intermediate language which is similar to assembly language but is not specific to a platform and is translated by the VM to native code at runtime</a:t>
            </a:r>
          </a:p>
          <a:p>
            <a:pPr lvl="1"/>
            <a:r>
              <a:rPr lang="en-GB" dirty="0" smtClean="0"/>
              <a:t>Compile once, run anywhere</a:t>
            </a:r>
          </a:p>
        </p:txBody>
      </p:sp>
      <p:sp>
        <p:nvSpPr>
          <p:cNvPr id="4" name="Footer Placeholder 3"/>
          <p:cNvSpPr>
            <a:spLocks noGrp="1"/>
          </p:cNvSpPr>
          <p:nvPr>
            <p:ph type="ftr" sz="quarter" idx="11"/>
          </p:nvPr>
        </p:nvSpPr>
        <p:spPr/>
        <p:txBody>
          <a:bodyPr/>
          <a:lstStyle/>
          <a:p>
            <a:r>
              <a:rPr lang="en-US"/>
              <a:t>Unit 2: Programming languages</a:t>
            </a:r>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t>26</a:t>
            </a:fld>
            <a:endParaRPr lang="en-US" dirty="0"/>
          </a:p>
        </p:txBody>
      </p:sp>
    </p:spTree>
    <p:extLst>
      <p:ext uri="{BB962C8B-B14F-4D97-AF65-F5344CB8AC3E}">
        <p14:creationId xmlns:p14="http://schemas.microsoft.com/office/powerpoint/2010/main" val="1157055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6258301" y="3265716"/>
            <a:ext cx="4619502" cy="1745673"/>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GB"/>
          </a:p>
        </p:txBody>
      </p:sp>
      <p:sp>
        <p:nvSpPr>
          <p:cNvPr id="2" name="Title 1"/>
          <p:cNvSpPr>
            <a:spLocks noGrp="1"/>
          </p:cNvSpPr>
          <p:nvPr>
            <p:ph type="title"/>
          </p:nvPr>
        </p:nvSpPr>
        <p:spPr/>
        <p:txBody>
          <a:bodyPr/>
          <a:lstStyle/>
          <a:p>
            <a:r>
              <a:rPr lang="en-GB" dirty="0" smtClean="0"/>
              <a:t>Compilation (virtual machine)</a:t>
            </a:r>
            <a:endParaRPr lang="en-GB" dirty="0"/>
          </a:p>
        </p:txBody>
      </p:sp>
      <p:sp>
        <p:nvSpPr>
          <p:cNvPr id="3" name="Content Placeholder 2"/>
          <p:cNvSpPr>
            <a:spLocks noGrp="1"/>
          </p:cNvSpPr>
          <p:nvPr>
            <p:ph idx="1"/>
          </p:nvPr>
        </p:nvSpPr>
        <p:spPr>
          <a:xfrm>
            <a:off x="1097279" y="1556951"/>
            <a:ext cx="10234443" cy="4559643"/>
          </a:xfrm>
        </p:spPr>
        <p:txBody>
          <a:bodyPr>
            <a:normAutofit/>
          </a:bodyPr>
          <a:lstStyle/>
          <a:p>
            <a:r>
              <a:rPr lang="en-GB" dirty="0" smtClean="0"/>
              <a:t>Compilation for Java does not create native executable</a:t>
            </a:r>
          </a:p>
          <a:p>
            <a:pPr lvl="1"/>
            <a:r>
              <a:rPr lang="en-GB" dirty="0" smtClean="0"/>
              <a:t>Compiler creates bytecode (in .class files) which is not specific to any platform</a:t>
            </a:r>
          </a:p>
          <a:p>
            <a:pPr lvl="1"/>
            <a:r>
              <a:rPr lang="en-GB" dirty="0" smtClean="0"/>
              <a:t>Java Virtual Machine runs on top of OS, JVMs available for many platforms</a:t>
            </a:r>
          </a:p>
          <a:p>
            <a:pPr lvl="1"/>
            <a:r>
              <a:rPr lang="en-GB" dirty="0" smtClean="0"/>
              <a:t>Translates bytecode to native executable code at run time using Just-in-time (JIT) compiler</a:t>
            </a:r>
          </a:p>
          <a:p>
            <a:pPr lvl="1"/>
            <a:r>
              <a:rPr lang="en-GB" dirty="0" smtClean="0"/>
              <a:t>Extra work during runtime can affect performance, though modern JVMs can do optimisations</a:t>
            </a:r>
          </a:p>
          <a:p>
            <a:endParaRPr lang="en-GB" dirty="0"/>
          </a:p>
          <a:p>
            <a:endParaRPr lang="en-GB" dirty="0" smtClean="0"/>
          </a:p>
          <a:p>
            <a:pPr marL="0" indent="0">
              <a:buNone/>
            </a:pPr>
            <a:endParaRPr lang="en-GB" dirty="0" smtClean="0"/>
          </a:p>
          <a:p>
            <a:pPr marL="0" indent="0">
              <a:buNone/>
            </a:pPr>
            <a:endParaRPr lang="en-GB" dirty="0" smtClean="0"/>
          </a:p>
          <a:p>
            <a:r>
              <a:rPr lang="en-GB" dirty="0"/>
              <a:t>A number of other languages run on the </a:t>
            </a:r>
            <a:r>
              <a:rPr lang="en-GB" dirty="0" smtClean="0"/>
              <a:t>JVM, code </a:t>
            </a:r>
            <a:r>
              <a:rPr lang="en-GB" dirty="0"/>
              <a:t>is compiled to bytecode (e.g. </a:t>
            </a:r>
            <a:r>
              <a:rPr lang="en-GB" dirty="0" smtClean="0"/>
              <a:t>Scala, Groovy)</a:t>
            </a:r>
            <a:endParaRPr lang="en-GB" dirty="0"/>
          </a:p>
          <a:p>
            <a:r>
              <a:rPr lang="en-GB" dirty="0" smtClean="0"/>
              <a:t>Some other modern “compiled” </a:t>
            </a:r>
            <a:r>
              <a:rPr lang="en-GB" dirty="0"/>
              <a:t>languages use similar VM-based model, e.g. .NET languages</a:t>
            </a:r>
          </a:p>
        </p:txBody>
      </p:sp>
      <p:sp>
        <p:nvSpPr>
          <p:cNvPr id="4" name="Footer Placeholder 3"/>
          <p:cNvSpPr>
            <a:spLocks noGrp="1"/>
          </p:cNvSpPr>
          <p:nvPr>
            <p:ph type="ftr" sz="quarter" idx="11"/>
          </p:nvPr>
        </p:nvSpPr>
        <p:spPr/>
        <p:txBody>
          <a:bodyPr/>
          <a:lstStyle/>
          <a:p>
            <a:r>
              <a:rPr lang="en-US"/>
              <a:t>Unit 2: Programming languages</a:t>
            </a:r>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t>27</a:t>
            </a:fld>
            <a:endParaRPr lang="en-US" dirty="0"/>
          </a:p>
        </p:txBody>
      </p:sp>
      <p:sp>
        <p:nvSpPr>
          <p:cNvPr id="6" name="TextBox 5"/>
          <p:cNvSpPr txBox="1"/>
          <p:nvPr/>
        </p:nvSpPr>
        <p:spPr>
          <a:xfrm>
            <a:off x="1334780" y="3472937"/>
            <a:ext cx="1331903" cy="369332"/>
          </a:xfrm>
          <a:prstGeom prst="rect">
            <a:avLst/>
          </a:prstGeom>
        </p:spPr>
        <p:style>
          <a:lnRef idx="3">
            <a:schemeClr val="lt1"/>
          </a:lnRef>
          <a:fillRef idx="1">
            <a:schemeClr val="accent2"/>
          </a:fillRef>
          <a:effectRef idx="1">
            <a:schemeClr val="accent2"/>
          </a:effectRef>
          <a:fontRef idx="minor">
            <a:schemeClr val="lt1"/>
          </a:fontRef>
        </p:style>
        <p:txBody>
          <a:bodyPr wrap="none" rtlCol="0">
            <a:spAutoFit/>
          </a:bodyPr>
          <a:lstStyle/>
          <a:p>
            <a:r>
              <a:rPr lang="en-GB" b="1" dirty="0" smtClean="0"/>
              <a:t>source code</a:t>
            </a:r>
            <a:endParaRPr lang="en-GB" b="1" dirty="0"/>
          </a:p>
        </p:txBody>
      </p:sp>
      <p:sp>
        <p:nvSpPr>
          <p:cNvPr id="7" name="TextBox 6"/>
          <p:cNvSpPr txBox="1"/>
          <p:nvPr/>
        </p:nvSpPr>
        <p:spPr>
          <a:xfrm>
            <a:off x="3793056" y="3472937"/>
            <a:ext cx="1067087" cy="369332"/>
          </a:xfrm>
          <a:prstGeom prst="rect">
            <a:avLst/>
          </a:prstGeom>
        </p:spPr>
        <p:style>
          <a:lnRef idx="3">
            <a:schemeClr val="lt1"/>
          </a:lnRef>
          <a:fillRef idx="1">
            <a:schemeClr val="accent2"/>
          </a:fillRef>
          <a:effectRef idx="1">
            <a:schemeClr val="accent2"/>
          </a:effectRef>
          <a:fontRef idx="minor">
            <a:schemeClr val="lt1"/>
          </a:fontRef>
        </p:style>
        <p:txBody>
          <a:bodyPr wrap="none" rtlCol="0">
            <a:spAutoFit/>
          </a:bodyPr>
          <a:lstStyle/>
          <a:p>
            <a:r>
              <a:rPr lang="en-GB" b="1" dirty="0" smtClean="0"/>
              <a:t>bytecode</a:t>
            </a:r>
            <a:endParaRPr lang="en-GB" b="1" dirty="0"/>
          </a:p>
        </p:txBody>
      </p:sp>
      <p:sp>
        <p:nvSpPr>
          <p:cNvPr id="8" name="TextBox 7"/>
          <p:cNvSpPr txBox="1"/>
          <p:nvPr/>
        </p:nvSpPr>
        <p:spPr>
          <a:xfrm>
            <a:off x="6563095" y="3472937"/>
            <a:ext cx="1067087" cy="369332"/>
          </a:xfrm>
          <a:prstGeom prst="rect">
            <a:avLst/>
          </a:prstGeom>
        </p:spPr>
        <p:style>
          <a:lnRef idx="3">
            <a:schemeClr val="lt1"/>
          </a:lnRef>
          <a:fillRef idx="1">
            <a:schemeClr val="accent2"/>
          </a:fillRef>
          <a:effectRef idx="1">
            <a:schemeClr val="accent2"/>
          </a:effectRef>
          <a:fontRef idx="minor">
            <a:schemeClr val="lt1"/>
          </a:fontRef>
        </p:style>
        <p:txBody>
          <a:bodyPr wrap="none" rtlCol="0">
            <a:spAutoFit/>
          </a:bodyPr>
          <a:lstStyle/>
          <a:p>
            <a:r>
              <a:rPr lang="en-GB" b="1" dirty="0" smtClean="0"/>
              <a:t>bytecode</a:t>
            </a:r>
            <a:endParaRPr lang="en-GB" b="1" dirty="0"/>
          </a:p>
        </p:txBody>
      </p:sp>
      <p:sp>
        <p:nvSpPr>
          <p:cNvPr id="9" name="TextBox 8"/>
          <p:cNvSpPr txBox="1"/>
          <p:nvPr/>
        </p:nvSpPr>
        <p:spPr>
          <a:xfrm>
            <a:off x="8877598" y="3472937"/>
            <a:ext cx="1728678" cy="369332"/>
          </a:xfrm>
          <a:prstGeom prst="rect">
            <a:avLst/>
          </a:prstGeom>
        </p:spPr>
        <p:style>
          <a:lnRef idx="3">
            <a:schemeClr val="lt1"/>
          </a:lnRef>
          <a:fillRef idx="1">
            <a:schemeClr val="accent2"/>
          </a:fillRef>
          <a:effectRef idx="1">
            <a:schemeClr val="accent2"/>
          </a:effectRef>
          <a:fontRef idx="minor">
            <a:schemeClr val="lt1"/>
          </a:fontRef>
        </p:style>
        <p:txBody>
          <a:bodyPr wrap="none" rtlCol="0">
            <a:spAutoFit/>
          </a:bodyPr>
          <a:lstStyle/>
          <a:p>
            <a:r>
              <a:rPr lang="en-GB" b="1" dirty="0" smtClean="0"/>
              <a:t>executable code</a:t>
            </a:r>
            <a:endParaRPr lang="en-GB" b="1" dirty="0"/>
          </a:p>
        </p:txBody>
      </p:sp>
      <p:sp>
        <p:nvSpPr>
          <p:cNvPr id="10" name="TextBox 9"/>
          <p:cNvSpPr txBox="1"/>
          <p:nvPr/>
        </p:nvSpPr>
        <p:spPr>
          <a:xfrm>
            <a:off x="2735664" y="3687894"/>
            <a:ext cx="1009892" cy="369332"/>
          </a:xfrm>
          <a:prstGeom prst="rect">
            <a:avLst/>
          </a:prstGeom>
          <a:noFill/>
        </p:spPr>
        <p:txBody>
          <a:bodyPr wrap="none" rtlCol="0">
            <a:spAutoFit/>
          </a:bodyPr>
          <a:lstStyle/>
          <a:p>
            <a:r>
              <a:rPr lang="en-GB" dirty="0" smtClean="0">
                <a:solidFill>
                  <a:schemeClr val="accent1">
                    <a:lumMod val="75000"/>
                  </a:schemeClr>
                </a:solidFill>
              </a:rPr>
              <a:t>compiler</a:t>
            </a:r>
            <a:endParaRPr lang="en-GB" dirty="0">
              <a:solidFill>
                <a:schemeClr val="accent1">
                  <a:lumMod val="75000"/>
                </a:schemeClr>
              </a:solidFill>
            </a:endParaRPr>
          </a:p>
        </p:txBody>
      </p:sp>
      <p:sp>
        <p:nvSpPr>
          <p:cNvPr id="12" name="TextBox 11"/>
          <p:cNvSpPr txBox="1"/>
          <p:nvPr/>
        </p:nvSpPr>
        <p:spPr>
          <a:xfrm>
            <a:off x="7622947" y="3687894"/>
            <a:ext cx="1306448" cy="369332"/>
          </a:xfrm>
          <a:prstGeom prst="rect">
            <a:avLst/>
          </a:prstGeom>
          <a:noFill/>
        </p:spPr>
        <p:txBody>
          <a:bodyPr wrap="none" rtlCol="0">
            <a:spAutoFit/>
          </a:bodyPr>
          <a:lstStyle/>
          <a:p>
            <a:r>
              <a:rPr lang="en-GB" dirty="0" smtClean="0">
                <a:solidFill>
                  <a:schemeClr val="accent1">
                    <a:lumMod val="75000"/>
                  </a:schemeClr>
                </a:solidFill>
              </a:rPr>
              <a:t>JIT compiler</a:t>
            </a:r>
            <a:endParaRPr lang="en-GB" dirty="0">
              <a:solidFill>
                <a:schemeClr val="accent1">
                  <a:lumMod val="75000"/>
                </a:schemeClr>
              </a:solidFill>
            </a:endParaRPr>
          </a:p>
        </p:txBody>
      </p:sp>
      <p:sp>
        <p:nvSpPr>
          <p:cNvPr id="13" name="Right Arrow 12"/>
          <p:cNvSpPr/>
          <p:nvPr/>
        </p:nvSpPr>
        <p:spPr>
          <a:xfrm>
            <a:off x="2666683" y="3574478"/>
            <a:ext cx="1126373" cy="184666"/>
          </a:xfrm>
          <a:prstGeom prs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GB"/>
          </a:p>
        </p:txBody>
      </p:sp>
      <p:sp>
        <p:nvSpPr>
          <p:cNvPr id="15" name="Right Arrow 14"/>
          <p:cNvSpPr/>
          <p:nvPr/>
        </p:nvSpPr>
        <p:spPr>
          <a:xfrm>
            <a:off x="7622947" y="3574478"/>
            <a:ext cx="1253975" cy="184666"/>
          </a:xfrm>
          <a:prstGeom prs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GB"/>
          </a:p>
        </p:txBody>
      </p:sp>
      <p:sp>
        <p:nvSpPr>
          <p:cNvPr id="17" name="TextBox 16"/>
          <p:cNvSpPr txBox="1"/>
          <p:nvPr/>
        </p:nvSpPr>
        <p:spPr>
          <a:xfrm>
            <a:off x="6344554" y="4175013"/>
            <a:ext cx="2223497" cy="738664"/>
          </a:xfrm>
          <a:prstGeom prst="rect">
            <a:avLst/>
          </a:prstGeom>
          <a:noFill/>
        </p:spPr>
        <p:txBody>
          <a:bodyPr wrap="square" rtlCol="0">
            <a:spAutoFit/>
          </a:bodyPr>
          <a:lstStyle/>
          <a:p>
            <a:r>
              <a:rPr lang="en-GB" sz="1400" i="1" dirty="0" smtClean="0">
                <a:solidFill>
                  <a:schemeClr val="accent1">
                    <a:lumMod val="75000"/>
                  </a:schemeClr>
                </a:solidFill>
              </a:rPr>
              <a:t>program and library classes loaded into memory by JVM class loader when needed</a:t>
            </a:r>
            <a:endParaRPr lang="en-GB" sz="1400" i="1" dirty="0">
              <a:solidFill>
                <a:schemeClr val="accent1">
                  <a:lumMod val="75000"/>
                </a:schemeClr>
              </a:solidFill>
            </a:endParaRPr>
          </a:p>
        </p:txBody>
      </p:sp>
      <p:sp>
        <p:nvSpPr>
          <p:cNvPr id="18" name="TextBox 17"/>
          <p:cNvSpPr txBox="1"/>
          <p:nvPr/>
        </p:nvSpPr>
        <p:spPr>
          <a:xfrm>
            <a:off x="9309899" y="4642057"/>
            <a:ext cx="1635384" cy="369332"/>
          </a:xfrm>
          <a:prstGeom prst="rect">
            <a:avLst/>
          </a:prstGeom>
          <a:noFill/>
        </p:spPr>
        <p:txBody>
          <a:bodyPr wrap="none" rtlCol="0">
            <a:spAutoFit/>
          </a:bodyPr>
          <a:lstStyle/>
          <a:p>
            <a:r>
              <a:rPr lang="en-GB" b="1" dirty="0" smtClean="0">
                <a:solidFill>
                  <a:schemeClr val="accent1">
                    <a:lumMod val="75000"/>
                  </a:schemeClr>
                </a:solidFill>
              </a:rPr>
              <a:t>JVM (run-time)</a:t>
            </a:r>
            <a:endParaRPr lang="en-GB" b="1" dirty="0">
              <a:solidFill>
                <a:schemeClr val="accent1">
                  <a:lumMod val="75000"/>
                </a:schemeClr>
              </a:solidFill>
            </a:endParaRPr>
          </a:p>
        </p:txBody>
      </p:sp>
      <p:cxnSp>
        <p:nvCxnSpPr>
          <p:cNvPr id="20" name="Straight Arrow Connector 19"/>
          <p:cNvCxnSpPr>
            <a:endCxn id="8" idx="2"/>
          </p:cNvCxnSpPr>
          <p:nvPr/>
        </p:nvCxnSpPr>
        <p:spPr>
          <a:xfrm flipV="1">
            <a:off x="7096638" y="3842269"/>
            <a:ext cx="1" cy="3268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8803458" y="4164101"/>
            <a:ext cx="1876957" cy="307777"/>
          </a:xfrm>
          <a:prstGeom prst="rect">
            <a:avLst/>
          </a:prstGeom>
          <a:noFill/>
        </p:spPr>
        <p:txBody>
          <a:bodyPr wrap="square" rtlCol="0">
            <a:spAutoFit/>
          </a:bodyPr>
          <a:lstStyle/>
          <a:p>
            <a:r>
              <a:rPr lang="en-GB" sz="1400" i="1" dirty="0" smtClean="0">
                <a:solidFill>
                  <a:schemeClr val="accent1">
                    <a:lumMod val="75000"/>
                  </a:schemeClr>
                </a:solidFill>
              </a:rPr>
              <a:t>executed immediately</a:t>
            </a:r>
            <a:endParaRPr lang="en-GB" sz="1400" i="1" dirty="0">
              <a:solidFill>
                <a:schemeClr val="accent1">
                  <a:lumMod val="75000"/>
                </a:schemeClr>
              </a:solidFill>
            </a:endParaRPr>
          </a:p>
        </p:txBody>
      </p:sp>
      <p:cxnSp>
        <p:nvCxnSpPr>
          <p:cNvPr id="22" name="Straight Arrow Connector 21"/>
          <p:cNvCxnSpPr/>
          <p:nvPr/>
        </p:nvCxnSpPr>
        <p:spPr>
          <a:xfrm flipV="1">
            <a:off x="9751169" y="3858197"/>
            <a:ext cx="1" cy="3268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3388120" y="4128846"/>
            <a:ext cx="2585168" cy="307777"/>
          </a:xfrm>
          <a:prstGeom prst="rect">
            <a:avLst/>
          </a:prstGeom>
          <a:noFill/>
        </p:spPr>
        <p:txBody>
          <a:bodyPr wrap="square" rtlCol="0">
            <a:spAutoFit/>
          </a:bodyPr>
          <a:lstStyle/>
          <a:p>
            <a:r>
              <a:rPr lang="en-GB" sz="1400" i="1" dirty="0" smtClean="0">
                <a:solidFill>
                  <a:schemeClr val="accent1">
                    <a:lumMod val="75000"/>
                  </a:schemeClr>
                </a:solidFill>
              </a:rPr>
              <a:t>saved to be loaded at run-time</a:t>
            </a:r>
            <a:endParaRPr lang="en-GB" sz="1400" i="1" dirty="0">
              <a:solidFill>
                <a:schemeClr val="accent1">
                  <a:lumMod val="75000"/>
                </a:schemeClr>
              </a:solidFill>
            </a:endParaRPr>
          </a:p>
        </p:txBody>
      </p:sp>
      <p:cxnSp>
        <p:nvCxnSpPr>
          <p:cNvPr id="26" name="Straight Arrow Connector 25"/>
          <p:cNvCxnSpPr/>
          <p:nvPr/>
        </p:nvCxnSpPr>
        <p:spPr>
          <a:xfrm flipV="1">
            <a:off x="4335831" y="3822942"/>
            <a:ext cx="1" cy="3268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6541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wipe(down)">
                                      <p:cBhvr>
                                        <p:cTn id="35" dur="500"/>
                                        <p:tgtEl>
                                          <p:spTgt spid="6"/>
                                        </p:tgtEl>
                                      </p:cBhvr>
                                    </p:animEffect>
                                  </p:childTnLst>
                                </p:cTn>
                              </p:par>
                              <p:par>
                                <p:cTn id="36" presetID="22" presetClass="entr" presetSubtype="4" fill="hold" grpId="0" nodeType="with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wipe(down)">
                                      <p:cBhvr>
                                        <p:cTn id="38" dur="500"/>
                                        <p:tgtEl>
                                          <p:spTgt spid="13"/>
                                        </p:tgtEl>
                                      </p:cBhvr>
                                    </p:animEffect>
                                  </p:childTnLst>
                                </p:cTn>
                              </p:par>
                              <p:par>
                                <p:cTn id="39" presetID="22" presetClass="entr" presetSubtype="4" fill="hold" grpId="0" nodeType="with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wipe(down)">
                                      <p:cBhvr>
                                        <p:cTn id="41" dur="500"/>
                                        <p:tgtEl>
                                          <p:spTgt spid="10"/>
                                        </p:tgtEl>
                                      </p:cBhvr>
                                    </p:animEffect>
                                  </p:childTnLst>
                                </p:cTn>
                              </p:par>
                              <p:par>
                                <p:cTn id="42" presetID="22" presetClass="entr" presetSubtype="4" fill="hold" grpId="0" nodeType="withEffect">
                                  <p:stCondLst>
                                    <p:cond delay="0"/>
                                  </p:stCondLst>
                                  <p:childTnLst>
                                    <p:set>
                                      <p:cBhvr>
                                        <p:cTn id="43" dur="1" fill="hold">
                                          <p:stCondLst>
                                            <p:cond delay="0"/>
                                          </p:stCondLst>
                                        </p:cTn>
                                        <p:tgtEl>
                                          <p:spTgt spid="7"/>
                                        </p:tgtEl>
                                        <p:attrNameLst>
                                          <p:attrName>style.visibility</p:attrName>
                                        </p:attrNameLst>
                                      </p:cBhvr>
                                      <p:to>
                                        <p:strVal val="visible"/>
                                      </p:to>
                                    </p:set>
                                    <p:animEffect transition="in" filter="wipe(down)">
                                      <p:cBhvr>
                                        <p:cTn id="44" dur="500"/>
                                        <p:tgtEl>
                                          <p:spTgt spid="7"/>
                                        </p:tgtEl>
                                      </p:cBhvr>
                                    </p:animEffect>
                                  </p:childTnLst>
                                </p:cTn>
                              </p:par>
                              <p:par>
                                <p:cTn id="45" presetID="22" presetClass="entr" presetSubtype="4" fill="hold" nodeType="withEffect">
                                  <p:stCondLst>
                                    <p:cond delay="0"/>
                                  </p:stCondLst>
                                  <p:childTnLst>
                                    <p:set>
                                      <p:cBhvr>
                                        <p:cTn id="46" dur="1" fill="hold">
                                          <p:stCondLst>
                                            <p:cond delay="0"/>
                                          </p:stCondLst>
                                        </p:cTn>
                                        <p:tgtEl>
                                          <p:spTgt spid="26"/>
                                        </p:tgtEl>
                                        <p:attrNameLst>
                                          <p:attrName>style.visibility</p:attrName>
                                        </p:attrNameLst>
                                      </p:cBhvr>
                                      <p:to>
                                        <p:strVal val="visible"/>
                                      </p:to>
                                    </p:set>
                                    <p:animEffect transition="in" filter="wipe(down)">
                                      <p:cBhvr>
                                        <p:cTn id="47" dur="500"/>
                                        <p:tgtEl>
                                          <p:spTgt spid="26"/>
                                        </p:tgtEl>
                                      </p:cBhvr>
                                    </p:animEffect>
                                  </p:childTnLst>
                                </p:cTn>
                              </p:par>
                              <p:par>
                                <p:cTn id="48" presetID="22" presetClass="entr" presetSubtype="4" fill="hold" grpId="0" nodeType="withEffect">
                                  <p:stCondLst>
                                    <p:cond delay="0"/>
                                  </p:stCondLst>
                                  <p:childTnLst>
                                    <p:set>
                                      <p:cBhvr>
                                        <p:cTn id="49" dur="1" fill="hold">
                                          <p:stCondLst>
                                            <p:cond delay="0"/>
                                          </p:stCondLst>
                                        </p:cTn>
                                        <p:tgtEl>
                                          <p:spTgt spid="25"/>
                                        </p:tgtEl>
                                        <p:attrNameLst>
                                          <p:attrName>style.visibility</p:attrName>
                                        </p:attrNameLst>
                                      </p:cBhvr>
                                      <p:to>
                                        <p:strVal val="visible"/>
                                      </p:to>
                                    </p:set>
                                    <p:animEffect transition="in" filter="wipe(down)">
                                      <p:cBhvr>
                                        <p:cTn id="50" dur="500"/>
                                        <p:tgtEl>
                                          <p:spTgt spid="25"/>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grpId="0" nodeType="clickEffect">
                                  <p:stCondLst>
                                    <p:cond delay="0"/>
                                  </p:stCondLst>
                                  <p:childTnLst>
                                    <p:set>
                                      <p:cBhvr>
                                        <p:cTn id="54" dur="1" fill="hold">
                                          <p:stCondLst>
                                            <p:cond delay="0"/>
                                          </p:stCondLst>
                                        </p:cTn>
                                        <p:tgtEl>
                                          <p:spTgt spid="16"/>
                                        </p:tgtEl>
                                        <p:attrNameLst>
                                          <p:attrName>style.visibility</p:attrName>
                                        </p:attrNameLst>
                                      </p:cBhvr>
                                      <p:to>
                                        <p:strVal val="visible"/>
                                      </p:to>
                                    </p:set>
                                    <p:animEffect transition="in" filter="wipe(down)">
                                      <p:cBhvr>
                                        <p:cTn id="55" dur="500"/>
                                        <p:tgtEl>
                                          <p:spTgt spid="16"/>
                                        </p:tgtEl>
                                      </p:cBhvr>
                                    </p:animEffect>
                                  </p:childTnLst>
                                </p:cTn>
                              </p:par>
                              <p:par>
                                <p:cTn id="56" presetID="22" presetClass="entr" presetSubtype="4" fill="hold" grpId="0" nodeType="withEffect">
                                  <p:stCondLst>
                                    <p:cond delay="0"/>
                                  </p:stCondLst>
                                  <p:childTnLst>
                                    <p:set>
                                      <p:cBhvr>
                                        <p:cTn id="57" dur="1" fill="hold">
                                          <p:stCondLst>
                                            <p:cond delay="0"/>
                                          </p:stCondLst>
                                        </p:cTn>
                                        <p:tgtEl>
                                          <p:spTgt spid="8"/>
                                        </p:tgtEl>
                                        <p:attrNameLst>
                                          <p:attrName>style.visibility</p:attrName>
                                        </p:attrNameLst>
                                      </p:cBhvr>
                                      <p:to>
                                        <p:strVal val="visible"/>
                                      </p:to>
                                    </p:set>
                                    <p:animEffect transition="in" filter="wipe(down)">
                                      <p:cBhvr>
                                        <p:cTn id="58" dur="500"/>
                                        <p:tgtEl>
                                          <p:spTgt spid="8"/>
                                        </p:tgtEl>
                                      </p:cBhvr>
                                    </p:animEffect>
                                  </p:childTnLst>
                                </p:cTn>
                              </p:par>
                              <p:par>
                                <p:cTn id="59" presetID="22" presetClass="entr" presetSubtype="4" fill="hold" grpId="0" nodeType="withEffect">
                                  <p:stCondLst>
                                    <p:cond delay="0"/>
                                  </p:stCondLst>
                                  <p:childTnLst>
                                    <p:set>
                                      <p:cBhvr>
                                        <p:cTn id="60" dur="1" fill="hold">
                                          <p:stCondLst>
                                            <p:cond delay="0"/>
                                          </p:stCondLst>
                                        </p:cTn>
                                        <p:tgtEl>
                                          <p:spTgt spid="15"/>
                                        </p:tgtEl>
                                        <p:attrNameLst>
                                          <p:attrName>style.visibility</p:attrName>
                                        </p:attrNameLst>
                                      </p:cBhvr>
                                      <p:to>
                                        <p:strVal val="visible"/>
                                      </p:to>
                                    </p:set>
                                    <p:animEffect transition="in" filter="wipe(down)">
                                      <p:cBhvr>
                                        <p:cTn id="61" dur="500"/>
                                        <p:tgtEl>
                                          <p:spTgt spid="15"/>
                                        </p:tgtEl>
                                      </p:cBhvr>
                                    </p:animEffect>
                                  </p:childTnLst>
                                </p:cTn>
                              </p:par>
                              <p:par>
                                <p:cTn id="62" presetID="22" presetClass="entr" presetSubtype="4" fill="hold" grpId="0" nodeType="withEffect">
                                  <p:stCondLst>
                                    <p:cond delay="0"/>
                                  </p:stCondLst>
                                  <p:childTnLst>
                                    <p:set>
                                      <p:cBhvr>
                                        <p:cTn id="63" dur="1" fill="hold">
                                          <p:stCondLst>
                                            <p:cond delay="0"/>
                                          </p:stCondLst>
                                        </p:cTn>
                                        <p:tgtEl>
                                          <p:spTgt spid="12"/>
                                        </p:tgtEl>
                                        <p:attrNameLst>
                                          <p:attrName>style.visibility</p:attrName>
                                        </p:attrNameLst>
                                      </p:cBhvr>
                                      <p:to>
                                        <p:strVal val="visible"/>
                                      </p:to>
                                    </p:set>
                                    <p:animEffect transition="in" filter="wipe(down)">
                                      <p:cBhvr>
                                        <p:cTn id="64" dur="500"/>
                                        <p:tgtEl>
                                          <p:spTgt spid="12"/>
                                        </p:tgtEl>
                                      </p:cBhvr>
                                    </p:animEffect>
                                  </p:childTnLst>
                                </p:cTn>
                              </p:par>
                              <p:par>
                                <p:cTn id="65" presetID="22" presetClass="entr" presetSubtype="4" fill="hold" grpId="0" nodeType="withEffect">
                                  <p:stCondLst>
                                    <p:cond delay="0"/>
                                  </p:stCondLst>
                                  <p:childTnLst>
                                    <p:set>
                                      <p:cBhvr>
                                        <p:cTn id="66" dur="1" fill="hold">
                                          <p:stCondLst>
                                            <p:cond delay="0"/>
                                          </p:stCondLst>
                                        </p:cTn>
                                        <p:tgtEl>
                                          <p:spTgt spid="9"/>
                                        </p:tgtEl>
                                        <p:attrNameLst>
                                          <p:attrName>style.visibility</p:attrName>
                                        </p:attrNameLst>
                                      </p:cBhvr>
                                      <p:to>
                                        <p:strVal val="visible"/>
                                      </p:to>
                                    </p:set>
                                    <p:animEffect transition="in" filter="wipe(down)">
                                      <p:cBhvr>
                                        <p:cTn id="67" dur="500"/>
                                        <p:tgtEl>
                                          <p:spTgt spid="9"/>
                                        </p:tgtEl>
                                      </p:cBhvr>
                                    </p:animEffect>
                                  </p:childTnLst>
                                </p:cTn>
                              </p:par>
                              <p:par>
                                <p:cTn id="68" presetID="22" presetClass="entr" presetSubtype="4" fill="hold" nodeType="withEffect">
                                  <p:stCondLst>
                                    <p:cond delay="0"/>
                                  </p:stCondLst>
                                  <p:childTnLst>
                                    <p:set>
                                      <p:cBhvr>
                                        <p:cTn id="69" dur="1" fill="hold">
                                          <p:stCondLst>
                                            <p:cond delay="0"/>
                                          </p:stCondLst>
                                        </p:cTn>
                                        <p:tgtEl>
                                          <p:spTgt spid="22"/>
                                        </p:tgtEl>
                                        <p:attrNameLst>
                                          <p:attrName>style.visibility</p:attrName>
                                        </p:attrNameLst>
                                      </p:cBhvr>
                                      <p:to>
                                        <p:strVal val="visible"/>
                                      </p:to>
                                    </p:set>
                                    <p:animEffect transition="in" filter="wipe(down)">
                                      <p:cBhvr>
                                        <p:cTn id="70" dur="500"/>
                                        <p:tgtEl>
                                          <p:spTgt spid="22"/>
                                        </p:tgtEl>
                                      </p:cBhvr>
                                    </p:animEffect>
                                  </p:childTnLst>
                                </p:cTn>
                              </p:par>
                              <p:par>
                                <p:cTn id="71" presetID="22" presetClass="entr" presetSubtype="4" fill="hold" grpId="0" nodeType="withEffect">
                                  <p:stCondLst>
                                    <p:cond delay="0"/>
                                  </p:stCondLst>
                                  <p:childTnLst>
                                    <p:set>
                                      <p:cBhvr>
                                        <p:cTn id="72" dur="1" fill="hold">
                                          <p:stCondLst>
                                            <p:cond delay="0"/>
                                          </p:stCondLst>
                                        </p:cTn>
                                        <p:tgtEl>
                                          <p:spTgt spid="21"/>
                                        </p:tgtEl>
                                        <p:attrNameLst>
                                          <p:attrName>style.visibility</p:attrName>
                                        </p:attrNameLst>
                                      </p:cBhvr>
                                      <p:to>
                                        <p:strVal val="visible"/>
                                      </p:to>
                                    </p:set>
                                    <p:animEffect transition="in" filter="wipe(down)">
                                      <p:cBhvr>
                                        <p:cTn id="73" dur="500"/>
                                        <p:tgtEl>
                                          <p:spTgt spid="21"/>
                                        </p:tgtEl>
                                      </p:cBhvr>
                                    </p:animEffect>
                                  </p:childTnLst>
                                </p:cTn>
                              </p:par>
                              <p:par>
                                <p:cTn id="74" presetID="22" presetClass="entr" presetSubtype="4" fill="hold" nodeType="withEffect">
                                  <p:stCondLst>
                                    <p:cond delay="0"/>
                                  </p:stCondLst>
                                  <p:childTnLst>
                                    <p:set>
                                      <p:cBhvr>
                                        <p:cTn id="75" dur="1" fill="hold">
                                          <p:stCondLst>
                                            <p:cond delay="0"/>
                                          </p:stCondLst>
                                        </p:cTn>
                                        <p:tgtEl>
                                          <p:spTgt spid="20"/>
                                        </p:tgtEl>
                                        <p:attrNameLst>
                                          <p:attrName>style.visibility</p:attrName>
                                        </p:attrNameLst>
                                      </p:cBhvr>
                                      <p:to>
                                        <p:strVal val="visible"/>
                                      </p:to>
                                    </p:set>
                                    <p:animEffect transition="in" filter="wipe(down)">
                                      <p:cBhvr>
                                        <p:cTn id="76" dur="500"/>
                                        <p:tgtEl>
                                          <p:spTgt spid="20"/>
                                        </p:tgtEl>
                                      </p:cBhvr>
                                    </p:animEffect>
                                  </p:childTnLst>
                                </p:cTn>
                              </p:par>
                              <p:par>
                                <p:cTn id="77" presetID="22" presetClass="entr" presetSubtype="4" fill="hold" grpId="0" nodeType="withEffect">
                                  <p:stCondLst>
                                    <p:cond delay="0"/>
                                  </p:stCondLst>
                                  <p:childTnLst>
                                    <p:set>
                                      <p:cBhvr>
                                        <p:cTn id="78" dur="1" fill="hold">
                                          <p:stCondLst>
                                            <p:cond delay="0"/>
                                          </p:stCondLst>
                                        </p:cTn>
                                        <p:tgtEl>
                                          <p:spTgt spid="17"/>
                                        </p:tgtEl>
                                        <p:attrNameLst>
                                          <p:attrName>style.visibility</p:attrName>
                                        </p:attrNameLst>
                                      </p:cBhvr>
                                      <p:to>
                                        <p:strVal val="visible"/>
                                      </p:to>
                                    </p:set>
                                    <p:animEffect transition="in" filter="wipe(down)">
                                      <p:cBhvr>
                                        <p:cTn id="79" dur="500"/>
                                        <p:tgtEl>
                                          <p:spTgt spid="17"/>
                                        </p:tgtEl>
                                      </p:cBhvr>
                                    </p:animEffect>
                                  </p:childTnLst>
                                </p:cTn>
                              </p:par>
                              <p:par>
                                <p:cTn id="80" presetID="22" presetClass="entr" presetSubtype="4" fill="hold" grpId="0" nodeType="withEffect">
                                  <p:stCondLst>
                                    <p:cond delay="0"/>
                                  </p:stCondLst>
                                  <p:childTnLst>
                                    <p:set>
                                      <p:cBhvr>
                                        <p:cTn id="81" dur="1" fill="hold">
                                          <p:stCondLst>
                                            <p:cond delay="0"/>
                                          </p:stCondLst>
                                        </p:cTn>
                                        <p:tgtEl>
                                          <p:spTgt spid="18"/>
                                        </p:tgtEl>
                                        <p:attrNameLst>
                                          <p:attrName>style.visibility</p:attrName>
                                        </p:attrNameLst>
                                      </p:cBhvr>
                                      <p:to>
                                        <p:strVal val="visible"/>
                                      </p:to>
                                    </p:set>
                                    <p:animEffect transition="in" filter="wipe(down)">
                                      <p:cBhvr>
                                        <p:cTn id="82" dur="500"/>
                                        <p:tgtEl>
                                          <p:spTgt spid="18"/>
                                        </p:tgtEl>
                                      </p:cBhvr>
                                    </p:animEffec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6" grpId="0" animBg="1"/>
      <p:bldP spid="7" grpId="0" animBg="1"/>
      <p:bldP spid="8" grpId="0" animBg="1"/>
      <p:bldP spid="9" grpId="0" animBg="1"/>
      <p:bldP spid="10" grpId="0"/>
      <p:bldP spid="12" grpId="0"/>
      <p:bldP spid="13" grpId="0" animBg="1"/>
      <p:bldP spid="15" grpId="0" animBg="1"/>
      <p:bldP spid="17" grpId="0"/>
      <p:bldP spid="18" grpId="0"/>
      <p:bldP spid="21" grpId="0"/>
      <p:bldP spid="2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Interpreters</a:t>
            </a:r>
            <a:endParaRPr lang="en-GB" dirty="0"/>
          </a:p>
        </p:txBody>
      </p:sp>
      <p:sp>
        <p:nvSpPr>
          <p:cNvPr id="3" name="Content Placeholder 2"/>
          <p:cNvSpPr>
            <a:spLocks noGrp="1"/>
          </p:cNvSpPr>
          <p:nvPr>
            <p:ph idx="1"/>
          </p:nvPr>
        </p:nvSpPr>
        <p:spPr/>
        <p:txBody>
          <a:bodyPr/>
          <a:lstStyle/>
          <a:p>
            <a:r>
              <a:rPr lang="en-GB" dirty="0" smtClean="0"/>
              <a:t>An interpreter directly</a:t>
            </a:r>
            <a:r>
              <a:rPr lang="en-GB" dirty="0"/>
              <a:t> </a:t>
            </a:r>
            <a:r>
              <a:rPr lang="en-GB" dirty="0" smtClean="0"/>
              <a:t>executes </a:t>
            </a:r>
            <a:r>
              <a:rPr lang="en-GB" dirty="0"/>
              <a:t>instructions written in </a:t>
            </a:r>
            <a:r>
              <a:rPr lang="en-GB" dirty="0" smtClean="0"/>
              <a:t>a programming</a:t>
            </a:r>
            <a:r>
              <a:rPr lang="en-GB" dirty="0"/>
              <a:t> or scripting language, without previously compiling them into a machine language </a:t>
            </a:r>
            <a:r>
              <a:rPr lang="en-GB" dirty="0" smtClean="0"/>
              <a:t>program</a:t>
            </a:r>
          </a:p>
          <a:p>
            <a:r>
              <a:rPr lang="en-GB" dirty="0" smtClean="0"/>
              <a:t>No checking of syntax before run-time, execution stops at point where error encountered</a:t>
            </a:r>
          </a:p>
          <a:p>
            <a:r>
              <a:rPr lang="en-GB" dirty="0" smtClean="0"/>
              <a:t>Useful for interactive execution of code and rapid script development</a:t>
            </a:r>
          </a:p>
          <a:p>
            <a:r>
              <a:rPr lang="en-GB" dirty="0" smtClean="0"/>
              <a:t>Strategies:</a:t>
            </a:r>
          </a:p>
          <a:p>
            <a:pPr lvl="1"/>
            <a:r>
              <a:rPr lang="en-GB" dirty="0"/>
              <a:t>parse the source code and perform its </a:t>
            </a:r>
            <a:r>
              <a:rPr lang="en-GB" dirty="0" smtClean="0"/>
              <a:t>behaviour directly</a:t>
            </a:r>
            <a:endParaRPr lang="en-GB" dirty="0"/>
          </a:p>
          <a:p>
            <a:pPr lvl="1"/>
            <a:r>
              <a:rPr lang="en-GB" dirty="0"/>
              <a:t>translate </a:t>
            </a:r>
            <a:r>
              <a:rPr lang="en-GB" dirty="0" smtClean="0"/>
              <a:t>(compile) source </a:t>
            </a:r>
            <a:r>
              <a:rPr lang="en-GB" dirty="0"/>
              <a:t>code into </a:t>
            </a:r>
            <a:r>
              <a:rPr lang="en-GB" dirty="0" smtClean="0"/>
              <a:t>an</a:t>
            </a:r>
            <a:r>
              <a:rPr lang="en-GB" dirty="0"/>
              <a:t> intermediate representation and immediately execute </a:t>
            </a:r>
            <a:r>
              <a:rPr lang="en-GB" dirty="0" smtClean="0"/>
              <a:t>this</a:t>
            </a:r>
          </a:p>
          <a:p>
            <a:r>
              <a:rPr lang="en-GB" dirty="0" smtClean="0"/>
              <a:t>Most modern “interpreted” languages (e.g. Python, Ruby, JavaScript, Groovy) use second strategy – compile to some kind of bytecode which is executed by a VM </a:t>
            </a:r>
          </a:p>
          <a:p>
            <a:r>
              <a:rPr lang="en-GB" dirty="0" smtClean="0"/>
              <a:t>Distinction between compilation/interpretation is blurred</a:t>
            </a:r>
          </a:p>
          <a:p>
            <a:endParaRPr lang="en-GB" dirty="0"/>
          </a:p>
        </p:txBody>
      </p:sp>
      <p:sp>
        <p:nvSpPr>
          <p:cNvPr id="4" name="Footer Placeholder 3"/>
          <p:cNvSpPr>
            <a:spLocks noGrp="1"/>
          </p:cNvSpPr>
          <p:nvPr>
            <p:ph type="ftr" sz="quarter" idx="11"/>
          </p:nvPr>
        </p:nvSpPr>
        <p:spPr/>
        <p:txBody>
          <a:bodyPr/>
          <a:lstStyle/>
          <a:p>
            <a:r>
              <a:rPr lang="en-US"/>
              <a:t>Unit 2: Programming languages</a:t>
            </a:r>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t>28</a:t>
            </a:fld>
            <a:endParaRPr lang="en-US" dirty="0"/>
          </a:p>
        </p:txBody>
      </p:sp>
    </p:spTree>
    <p:extLst>
      <p:ext uri="{BB962C8B-B14F-4D97-AF65-F5344CB8AC3E}">
        <p14:creationId xmlns:p14="http://schemas.microsoft.com/office/powerpoint/2010/main" val="2612930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GB" dirty="0" smtClean="0"/>
              <a:t>Example – Python interpreter</a:t>
            </a:r>
          </a:p>
          <a:p>
            <a:endParaRPr lang="en-GB" dirty="0"/>
          </a:p>
          <a:p>
            <a:endParaRPr lang="en-GB" dirty="0" smtClean="0"/>
          </a:p>
          <a:p>
            <a:endParaRPr lang="en-GB" dirty="0"/>
          </a:p>
          <a:p>
            <a:endParaRPr lang="en-GB" dirty="0" smtClean="0"/>
          </a:p>
          <a:p>
            <a:endParaRPr lang="en-GB" dirty="0"/>
          </a:p>
          <a:p>
            <a:pPr marL="0" indent="0">
              <a:buNone/>
            </a:pPr>
            <a:endParaRPr lang="en-GB" dirty="0" smtClean="0"/>
          </a:p>
          <a:p>
            <a:r>
              <a:rPr lang="en-GB" dirty="0"/>
              <a:t>Actually no such thing as an </a:t>
            </a:r>
            <a:r>
              <a:rPr lang="en-GB" dirty="0" smtClean="0"/>
              <a:t>“interpreted language” </a:t>
            </a:r>
            <a:r>
              <a:rPr lang="en-GB" dirty="0"/>
              <a:t>or </a:t>
            </a:r>
            <a:r>
              <a:rPr lang="en-GB" dirty="0" smtClean="0"/>
              <a:t>“compiled language” – there can be different implementations of the same language that use different strategies for execution</a:t>
            </a:r>
          </a:p>
          <a:p>
            <a:r>
              <a:rPr lang="en-GB" dirty="0" smtClean="0"/>
              <a:t>For example, while all current implementations of Python use the VM strategy, there are versions that use different VMs, e.g. JVM (</a:t>
            </a:r>
            <a:r>
              <a:rPr lang="en-GB" dirty="0" err="1" smtClean="0"/>
              <a:t>Jython</a:t>
            </a:r>
            <a:r>
              <a:rPr lang="en-GB" dirty="0" smtClean="0"/>
              <a:t>), .NET CLR (</a:t>
            </a:r>
            <a:r>
              <a:rPr lang="en-GB" dirty="0" err="1" smtClean="0"/>
              <a:t>IronPython</a:t>
            </a:r>
            <a:r>
              <a:rPr lang="en-GB" dirty="0" smtClean="0"/>
              <a:t>)</a:t>
            </a:r>
            <a:endParaRPr lang="en-GB" dirty="0"/>
          </a:p>
          <a:p>
            <a:endParaRPr lang="en-GB" dirty="0"/>
          </a:p>
        </p:txBody>
      </p:sp>
      <p:sp>
        <p:nvSpPr>
          <p:cNvPr id="23" name="Rectangle 22"/>
          <p:cNvSpPr/>
          <p:nvPr/>
        </p:nvSpPr>
        <p:spPr>
          <a:xfrm>
            <a:off x="2755075" y="2101938"/>
            <a:ext cx="7145383" cy="2339439"/>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GB"/>
          </a:p>
        </p:txBody>
      </p:sp>
      <p:sp>
        <p:nvSpPr>
          <p:cNvPr id="2" name="Title 1"/>
          <p:cNvSpPr>
            <a:spLocks noGrp="1"/>
          </p:cNvSpPr>
          <p:nvPr>
            <p:ph type="title"/>
          </p:nvPr>
        </p:nvSpPr>
        <p:spPr/>
        <p:txBody>
          <a:bodyPr/>
          <a:lstStyle/>
          <a:p>
            <a:r>
              <a:rPr lang="en-GB" dirty="0" smtClean="0"/>
              <a:t>Interpreters</a:t>
            </a:r>
            <a:endParaRPr lang="en-GB" dirty="0"/>
          </a:p>
        </p:txBody>
      </p:sp>
      <p:sp>
        <p:nvSpPr>
          <p:cNvPr id="4" name="Footer Placeholder 3"/>
          <p:cNvSpPr>
            <a:spLocks noGrp="1"/>
          </p:cNvSpPr>
          <p:nvPr>
            <p:ph type="ftr" sz="quarter" idx="11"/>
          </p:nvPr>
        </p:nvSpPr>
        <p:spPr/>
        <p:txBody>
          <a:bodyPr/>
          <a:lstStyle/>
          <a:p>
            <a:r>
              <a:rPr lang="en-US"/>
              <a:t>Unit 2: Programming languages</a:t>
            </a:r>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t>29</a:t>
            </a:fld>
            <a:endParaRPr lang="en-US" dirty="0"/>
          </a:p>
        </p:txBody>
      </p:sp>
      <p:sp>
        <p:nvSpPr>
          <p:cNvPr id="6" name="Rectangle 5"/>
          <p:cNvSpPr/>
          <p:nvPr/>
        </p:nvSpPr>
        <p:spPr>
          <a:xfrm>
            <a:off x="5099919" y="2254674"/>
            <a:ext cx="4619502" cy="1745673"/>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GB"/>
          </a:p>
        </p:txBody>
      </p:sp>
      <p:sp>
        <p:nvSpPr>
          <p:cNvPr id="8" name="TextBox 7"/>
          <p:cNvSpPr txBox="1"/>
          <p:nvPr/>
        </p:nvSpPr>
        <p:spPr>
          <a:xfrm>
            <a:off x="3097799" y="2461895"/>
            <a:ext cx="1340816" cy="369332"/>
          </a:xfrm>
          <a:prstGeom prst="rect">
            <a:avLst/>
          </a:prstGeom>
        </p:spPr>
        <p:style>
          <a:lnRef idx="3">
            <a:schemeClr val="lt1"/>
          </a:lnRef>
          <a:fillRef idx="1">
            <a:schemeClr val="accent2"/>
          </a:fillRef>
          <a:effectRef idx="1">
            <a:schemeClr val="accent2"/>
          </a:effectRef>
          <a:fontRef idx="minor">
            <a:schemeClr val="lt1"/>
          </a:fontRef>
        </p:style>
        <p:txBody>
          <a:bodyPr wrap="none" rtlCol="0">
            <a:spAutoFit/>
          </a:bodyPr>
          <a:lstStyle/>
          <a:p>
            <a:r>
              <a:rPr lang="en-GB" b="1" dirty="0" smtClean="0"/>
              <a:t>source code</a:t>
            </a:r>
            <a:endParaRPr lang="en-GB" b="1" dirty="0"/>
          </a:p>
        </p:txBody>
      </p:sp>
      <p:sp>
        <p:nvSpPr>
          <p:cNvPr id="9" name="TextBox 8"/>
          <p:cNvSpPr txBox="1"/>
          <p:nvPr/>
        </p:nvSpPr>
        <p:spPr>
          <a:xfrm>
            <a:off x="5404713" y="2461895"/>
            <a:ext cx="1067087" cy="369332"/>
          </a:xfrm>
          <a:prstGeom prst="rect">
            <a:avLst/>
          </a:prstGeom>
        </p:spPr>
        <p:style>
          <a:lnRef idx="3">
            <a:schemeClr val="lt1"/>
          </a:lnRef>
          <a:fillRef idx="1">
            <a:schemeClr val="accent2"/>
          </a:fillRef>
          <a:effectRef idx="1">
            <a:schemeClr val="accent2"/>
          </a:effectRef>
          <a:fontRef idx="minor">
            <a:schemeClr val="lt1"/>
          </a:fontRef>
        </p:style>
        <p:txBody>
          <a:bodyPr wrap="none" rtlCol="0">
            <a:spAutoFit/>
          </a:bodyPr>
          <a:lstStyle/>
          <a:p>
            <a:r>
              <a:rPr lang="en-GB" b="1" dirty="0" smtClean="0"/>
              <a:t>bytecode</a:t>
            </a:r>
            <a:endParaRPr lang="en-GB" b="1" dirty="0"/>
          </a:p>
        </p:txBody>
      </p:sp>
      <p:sp>
        <p:nvSpPr>
          <p:cNvPr id="10" name="TextBox 9"/>
          <p:cNvSpPr txBox="1"/>
          <p:nvPr/>
        </p:nvSpPr>
        <p:spPr>
          <a:xfrm>
            <a:off x="7719216" y="2461895"/>
            <a:ext cx="1728678" cy="369332"/>
          </a:xfrm>
          <a:prstGeom prst="rect">
            <a:avLst/>
          </a:prstGeom>
        </p:spPr>
        <p:style>
          <a:lnRef idx="3">
            <a:schemeClr val="lt1"/>
          </a:lnRef>
          <a:fillRef idx="1">
            <a:schemeClr val="accent2"/>
          </a:fillRef>
          <a:effectRef idx="1">
            <a:schemeClr val="accent2"/>
          </a:effectRef>
          <a:fontRef idx="minor">
            <a:schemeClr val="lt1"/>
          </a:fontRef>
        </p:style>
        <p:txBody>
          <a:bodyPr wrap="none" rtlCol="0">
            <a:spAutoFit/>
          </a:bodyPr>
          <a:lstStyle/>
          <a:p>
            <a:r>
              <a:rPr lang="en-GB" b="1" dirty="0" smtClean="0"/>
              <a:t>executable code</a:t>
            </a:r>
            <a:endParaRPr lang="en-GB" b="1" dirty="0"/>
          </a:p>
        </p:txBody>
      </p:sp>
      <p:sp>
        <p:nvSpPr>
          <p:cNvPr id="12" name="TextBox 11"/>
          <p:cNvSpPr txBox="1"/>
          <p:nvPr/>
        </p:nvSpPr>
        <p:spPr>
          <a:xfrm>
            <a:off x="6464565" y="2676852"/>
            <a:ext cx="1306448" cy="369332"/>
          </a:xfrm>
          <a:prstGeom prst="rect">
            <a:avLst/>
          </a:prstGeom>
          <a:noFill/>
        </p:spPr>
        <p:txBody>
          <a:bodyPr wrap="none" rtlCol="0">
            <a:spAutoFit/>
          </a:bodyPr>
          <a:lstStyle/>
          <a:p>
            <a:r>
              <a:rPr lang="en-GB" dirty="0" smtClean="0">
                <a:solidFill>
                  <a:schemeClr val="accent1">
                    <a:lumMod val="75000"/>
                  </a:schemeClr>
                </a:solidFill>
              </a:rPr>
              <a:t>JIT compiler</a:t>
            </a:r>
            <a:endParaRPr lang="en-GB" dirty="0">
              <a:solidFill>
                <a:schemeClr val="accent1">
                  <a:lumMod val="75000"/>
                </a:schemeClr>
              </a:solidFill>
            </a:endParaRPr>
          </a:p>
        </p:txBody>
      </p:sp>
      <p:sp>
        <p:nvSpPr>
          <p:cNvPr id="14" name="Right Arrow 13"/>
          <p:cNvSpPr/>
          <p:nvPr/>
        </p:nvSpPr>
        <p:spPr>
          <a:xfrm>
            <a:off x="6464565" y="2563436"/>
            <a:ext cx="1253975" cy="184666"/>
          </a:xfrm>
          <a:prstGeom prs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GB"/>
          </a:p>
        </p:txBody>
      </p:sp>
      <p:sp>
        <p:nvSpPr>
          <p:cNvPr id="16" name="TextBox 15"/>
          <p:cNvSpPr txBox="1"/>
          <p:nvPr/>
        </p:nvSpPr>
        <p:spPr>
          <a:xfrm>
            <a:off x="9175883" y="3640051"/>
            <a:ext cx="522900" cy="369332"/>
          </a:xfrm>
          <a:prstGeom prst="rect">
            <a:avLst/>
          </a:prstGeom>
          <a:noFill/>
        </p:spPr>
        <p:txBody>
          <a:bodyPr wrap="none" rtlCol="0">
            <a:spAutoFit/>
          </a:bodyPr>
          <a:lstStyle/>
          <a:p>
            <a:r>
              <a:rPr lang="en-GB" b="1" dirty="0" smtClean="0">
                <a:solidFill>
                  <a:schemeClr val="accent1">
                    <a:lumMod val="75000"/>
                  </a:schemeClr>
                </a:solidFill>
              </a:rPr>
              <a:t>VM</a:t>
            </a:r>
            <a:endParaRPr lang="en-GB" b="1" dirty="0">
              <a:solidFill>
                <a:schemeClr val="accent1">
                  <a:lumMod val="75000"/>
                </a:schemeClr>
              </a:solidFill>
            </a:endParaRPr>
          </a:p>
        </p:txBody>
      </p:sp>
      <p:sp>
        <p:nvSpPr>
          <p:cNvPr id="22" name="Right Arrow 21"/>
          <p:cNvSpPr/>
          <p:nvPr/>
        </p:nvSpPr>
        <p:spPr>
          <a:xfrm>
            <a:off x="4438615" y="2580899"/>
            <a:ext cx="917157" cy="167203"/>
          </a:xfrm>
          <a:prstGeom prs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GB"/>
          </a:p>
        </p:txBody>
      </p:sp>
      <p:sp>
        <p:nvSpPr>
          <p:cNvPr id="24" name="TextBox 23"/>
          <p:cNvSpPr txBox="1"/>
          <p:nvPr/>
        </p:nvSpPr>
        <p:spPr>
          <a:xfrm>
            <a:off x="7940683" y="4077459"/>
            <a:ext cx="1966116" cy="369332"/>
          </a:xfrm>
          <a:prstGeom prst="rect">
            <a:avLst/>
          </a:prstGeom>
          <a:noFill/>
        </p:spPr>
        <p:txBody>
          <a:bodyPr wrap="none" rtlCol="0">
            <a:spAutoFit/>
          </a:bodyPr>
          <a:lstStyle/>
          <a:p>
            <a:r>
              <a:rPr lang="en-GB" b="1" dirty="0" smtClean="0">
                <a:solidFill>
                  <a:schemeClr val="accent1">
                    <a:lumMod val="75000"/>
                  </a:schemeClr>
                </a:solidFill>
              </a:rPr>
              <a:t>Python interpreter</a:t>
            </a:r>
            <a:endParaRPr lang="en-GB" b="1" dirty="0">
              <a:solidFill>
                <a:schemeClr val="accent1">
                  <a:lumMod val="75000"/>
                </a:schemeClr>
              </a:solidFill>
            </a:endParaRPr>
          </a:p>
        </p:txBody>
      </p:sp>
      <p:sp>
        <p:nvSpPr>
          <p:cNvPr id="28" name="TextBox 27"/>
          <p:cNvSpPr txBox="1"/>
          <p:nvPr/>
        </p:nvSpPr>
        <p:spPr>
          <a:xfrm>
            <a:off x="4433969" y="2663002"/>
            <a:ext cx="1009892" cy="369332"/>
          </a:xfrm>
          <a:prstGeom prst="rect">
            <a:avLst/>
          </a:prstGeom>
          <a:noFill/>
        </p:spPr>
        <p:txBody>
          <a:bodyPr wrap="none" rtlCol="0">
            <a:spAutoFit/>
          </a:bodyPr>
          <a:lstStyle/>
          <a:p>
            <a:r>
              <a:rPr lang="en-GB" dirty="0" smtClean="0">
                <a:solidFill>
                  <a:schemeClr val="accent1">
                    <a:lumMod val="75000"/>
                  </a:schemeClr>
                </a:solidFill>
              </a:rPr>
              <a:t>compiler</a:t>
            </a:r>
            <a:endParaRPr lang="en-GB" dirty="0">
              <a:solidFill>
                <a:schemeClr val="accent1">
                  <a:lumMod val="75000"/>
                </a:schemeClr>
              </a:solidFill>
            </a:endParaRPr>
          </a:p>
        </p:txBody>
      </p:sp>
      <p:sp>
        <p:nvSpPr>
          <p:cNvPr id="29" name="TextBox 28"/>
          <p:cNvSpPr txBox="1"/>
          <p:nvPr/>
        </p:nvSpPr>
        <p:spPr>
          <a:xfrm>
            <a:off x="7645076" y="3127510"/>
            <a:ext cx="1876957" cy="307777"/>
          </a:xfrm>
          <a:prstGeom prst="rect">
            <a:avLst/>
          </a:prstGeom>
          <a:noFill/>
        </p:spPr>
        <p:txBody>
          <a:bodyPr wrap="square" rtlCol="0">
            <a:spAutoFit/>
          </a:bodyPr>
          <a:lstStyle/>
          <a:p>
            <a:r>
              <a:rPr lang="en-GB" sz="1400" i="1" dirty="0" smtClean="0">
                <a:solidFill>
                  <a:schemeClr val="accent1">
                    <a:lumMod val="75000"/>
                  </a:schemeClr>
                </a:solidFill>
              </a:rPr>
              <a:t>executed immediately</a:t>
            </a:r>
            <a:endParaRPr lang="en-GB" sz="1400" i="1" dirty="0">
              <a:solidFill>
                <a:schemeClr val="accent1">
                  <a:lumMod val="75000"/>
                </a:schemeClr>
              </a:solidFill>
            </a:endParaRPr>
          </a:p>
        </p:txBody>
      </p:sp>
      <p:cxnSp>
        <p:nvCxnSpPr>
          <p:cNvPr id="30" name="Straight Arrow Connector 29"/>
          <p:cNvCxnSpPr/>
          <p:nvPr/>
        </p:nvCxnSpPr>
        <p:spPr>
          <a:xfrm flipV="1">
            <a:off x="8592787" y="2821606"/>
            <a:ext cx="1" cy="3268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5186173" y="3127811"/>
            <a:ext cx="2223497" cy="307777"/>
          </a:xfrm>
          <a:prstGeom prst="rect">
            <a:avLst/>
          </a:prstGeom>
          <a:noFill/>
        </p:spPr>
        <p:txBody>
          <a:bodyPr wrap="square" rtlCol="0">
            <a:spAutoFit/>
          </a:bodyPr>
          <a:lstStyle/>
          <a:p>
            <a:r>
              <a:rPr lang="en-GB" sz="1400" i="1" dirty="0" smtClean="0">
                <a:solidFill>
                  <a:schemeClr val="accent1">
                    <a:lumMod val="75000"/>
                  </a:schemeClr>
                </a:solidFill>
              </a:rPr>
              <a:t>library modules also loaded</a:t>
            </a:r>
            <a:endParaRPr lang="en-GB" sz="1400" i="1" dirty="0">
              <a:solidFill>
                <a:schemeClr val="accent1">
                  <a:lumMod val="75000"/>
                </a:schemeClr>
              </a:solidFill>
            </a:endParaRPr>
          </a:p>
        </p:txBody>
      </p:sp>
      <p:cxnSp>
        <p:nvCxnSpPr>
          <p:cNvPr id="32" name="Straight Arrow Connector 31"/>
          <p:cNvCxnSpPr/>
          <p:nvPr/>
        </p:nvCxnSpPr>
        <p:spPr>
          <a:xfrm flipV="1">
            <a:off x="5938257" y="2842567"/>
            <a:ext cx="1" cy="3268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3775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wipe(down)">
                                      <p:cBhvr>
                                        <p:cTn id="11" dur="500"/>
                                        <p:tgtEl>
                                          <p:spTgt spid="23"/>
                                        </p:tgtEl>
                                      </p:cBhvr>
                                    </p:animEffect>
                                  </p:childTnLst>
                                </p:cTn>
                              </p:par>
                              <p:par>
                                <p:cTn id="12" presetID="22" presetClass="entr" presetSubtype="4" fill="hold" grpId="0" nodeType="with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wipe(down)">
                                      <p:cBhvr>
                                        <p:cTn id="14" dur="500"/>
                                        <p:tgtEl>
                                          <p:spTgt spid="8"/>
                                        </p:tgtEl>
                                      </p:cBhvr>
                                    </p:animEffect>
                                  </p:childTnLst>
                                </p:cTn>
                              </p:par>
                              <p:par>
                                <p:cTn id="15" presetID="22" presetClass="entr" presetSubtype="4" fill="hold" grpId="0" nodeType="with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wipe(down)">
                                      <p:cBhvr>
                                        <p:cTn id="17" dur="500"/>
                                        <p:tgtEl>
                                          <p:spTgt spid="28"/>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wipe(down)">
                                      <p:cBhvr>
                                        <p:cTn id="20" dur="500"/>
                                        <p:tgtEl>
                                          <p:spTgt spid="22"/>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ipe(down)">
                                      <p:cBhvr>
                                        <p:cTn id="23" dur="500"/>
                                        <p:tgtEl>
                                          <p:spTgt spid="9"/>
                                        </p:tgtEl>
                                      </p:cBhvr>
                                    </p:animEffect>
                                  </p:childTnLst>
                                </p:cTn>
                              </p:par>
                              <p:par>
                                <p:cTn id="24" presetID="22" presetClass="entr" presetSubtype="4" fill="hold" nodeType="withEffect">
                                  <p:stCondLst>
                                    <p:cond delay="0"/>
                                  </p:stCondLst>
                                  <p:childTnLst>
                                    <p:set>
                                      <p:cBhvr>
                                        <p:cTn id="25" dur="1" fill="hold">
                                          <p:stCondLst>
                                            <p:cond delay="0"/>
                                          </p:stCondLst>
                                        </p:cTn>
                                        <p:tgtEl>
                                          <p:spTgt spid="32"/>
                                        </p:tgtEl>
                                        <p:attrNameLst>
                                          <p:attrName>style.visibility</p:attrName>
                                        </p:attrNameLst>
                                      </p:cBhvr>
                                      <p:to>
                                        <p:strVal val="visible"/>
                                      </p:to>
                                    </p:set>
                                    <p:animEffect transition="in" filter="wipe(down)">
                                      <p:cBhvr>
                                        <p:cTn id="26" dur="500"/>
                                        <p:tgtEl>
                                          <p:spTgt spid="32"/>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31"/>
                                        </p:tgtEl>
                                        <p:attrNameLst>
                                          <p:attrName>style.visibility</p:attrName>
                                        </p:attrNameLst>
                                      </p:cBhvr>
                                      <p:to>
                                        <p:strVal val="visible"/>
                                      </p:to>
                                    </p:set>
                                    <p:animEffect transition="in" filter="wipe(down)">
                                      <p:cBhvr>
                                        <p:cTn id="29" dur="500"/>
                                        <p:tgtEl>
                                          <p:spTgt spid="31"/>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ipe(down)">
                                      <p:cBhvr>
                                        <p:cTn id="32" dur="500"/>
                                        <p:tgtEl>
                                          <p:spTgt spid="12"/>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wipe(down)">
                                      <p:cBhvr>
                                        <p:cTn id="35" dur="500"/>
                                        <p:tgtEl>
                                          <p:spTgt spid="6"/>
                                        </p:tgtEl>
                                      </p:cBhvr>
                                    </p:animEffect>
                                  </p:childTnLst>
                                </p:cTn>
                              </p:par>
                              <p:par>
                                <p:cTn id="36" presetID="22" presetClass="entr" presetSubtype="4" fill="hold" grpId="0" nodeType="with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wipe(down)">
                                      <p:cBhvr>
                                        <p:cTn id="38" dur="500"/>
                                        <p:tgtEl>
                                          <p:spTgt spid="14"/>
                                        </p:tgtEl>
                                      </p:cBhvr>
                                    </p:animEffect>
                                  </p:childTnLst>
                                </p:cTn>
                              </p:par>
                              <p:par>
                                <p:cTn id="39" presetID="22" presetClass="entr" presetSubtype="4" fill="hold" grpId="0" nodeType="with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wipe(down)">
                                      <p:cBhvr>
                                        <p:cTn id="41" dur="500"/>
                                        <p:tgtEl>
                                          <p:spTgt spid="10"/>
                                        </p:tgtEl>
                                      </p:cBhvr>
                                    </p:animEffect>
                                  </p:childTnLst>
                                </p:cTn>
                              </p:par>
                              <p:par>
                                <p:cTn id="42" presetID="22" presetClass="entr" presetSubtype="4" fill="hold" nodeType="withEffect">
                                  <p:stCondLst>
                                    <p:cond delay="0"/>
                                  </p:stCondLst>
                                  <p:childTnLst>
                                    <p:set>
                                      <p:cBhvr>
                                        <p:cTn id="43" dur="1" fill="hold">
                                          <p:stCondLst>
                                            <p:cond delay="0"/>
                                          </p:stCondLst>
                                        </p:cTn>
                                        <p:tgtEl>
                                          <p:spTgt spid="30"/>
                                        </p:tgtEl>
                                        <p:attrNameLst>
                                          <p:attrName>style.visibility</p:attrName>
                                        </p:attrNameLst>
                                      </p:cBhvr>
                                      <p:to>
                                        <p:strVal val="visible"/>
                                      </p:to>
                                    </p:set>
                                    <p:animEffect transition="in" filter="wipe(down)">
                                      <p:cBhvr>
                                        <p:cTn id="44" dur="500"/>
                                        <p:tgtEl>
                                          <p:spTgt spid="30"/>
                                        </p:tgtEl>
                                      </p:cBhvr>
                                    </p:animEffect>
                                  </p:childTnLst>
                                </p:cTn>
                              </p:par>
                              <p:par>
                                <p:cTn id="45" presetID="22" presetClass="entr" presetSubtype="4" fill="hold" grpId="0" nodeType="withEffect">
                                  <p:stCondLst>
                                    <p:cond delay="0"/>
                                  </p:stCondLst>
                                  <p:childTnLst>
                                    <p:set>
                                      <p:cBhvr>
                                        <p:cTn id="46" dur="1" fill="hold">
                                          <p:stCondLst>
                                            <p:cond delay="0"/>
                                          </p:stCondLst>
                                        </p:cTn>
                                        <p:tgtEl>
                                          <p:spTgt spid="29"/>
                                        </p:tgtEl>
                                        <p:attrNameLst>
                                          <p:attrName>style.visibility</p:attrName>
                                        </p:attrNameLst>
                                      </p:cBhvr>
                                      <p:to>
                                        <p:strVal val="visible"/>
                                      </p:to>
                                    </p:set>
                                    <p:animEffect transition="in" filter="wipe(down)">
                                      <p:cBhvr>
                                        <p:cTn id="47" dur="500"/>
                                        <p:tgtEl>
                                          <p:spTgt spid="29"/>
                                        </p:tgtEl>
                                      </p:cBhvr>
                                    </p:animEffect>
                                  </p:childTnLst>
                                </p:cTn>
                              </p:par>
                              <p:par>
                                <p:cTn id="48" presetID="22" presetClass="entr" presetSubtype="4" fill="hold" grpId="0" nodeType="withEffect">
                                  <p:stCondLst>
                                    <p:cond delay="0"/>
                                  </p:stCondLst>
                                  <p:childTnLst>
                                    <p:set>
                                      <p:cBhvr>
                                        <p:cTn id="49" dur="1" fill="hold">
                                          <p:stCondLst>
                                            <p:cond delay="0"/>
                                          </p:stCondLst>
                                        </p:cTn>
                                        <p:tgtEl>
                                          <p:spTgt spid="16"/>
                                        </p:tgtEl>
                                        <p:attrNameLst>
                                          <p:attrName>style.visibility</p:attrName>
                                        </p:attrNameLst>
                                      </p:cBhvr>
                                      <p:to>
                                        <p:strVal val="visible"/>
                                      </p:to>
                                    </p:set>
                                    <p:animEffect transition="in" filter="wipe(down)">
                                      <p:cBhvr>
                                        <p:cTn id="50" dur="500"/>
                                        <p:tgtEl>
                                          <p:spTgt spid="16"/>
                                        </p:tgtEl>
                                      </p:cBhvr>
                                    </p:animEffect>
                                  </p:childTnLst>
                                </p:cTn>
                              </p:par>
                              <p:par>
                                <p:cTn id="51" presetID="22" presetClass="entr" presetSubtype="4" fill="hold" grpId="0" nodeType="withEffect">
                                  <p:stCondLst>
                                    <p:cond delay="0"/>
                                  </p:stCondLst>
                                  <p:childTnLst>
                                    <p:set>
                                      <p:cBhvr>
                                        <p:cTn id="52" dur="1" fill="hold">
                                          <p:stCondLst>
                                            <p:cond delay="0"/>
                                          </p:stCondLst>
                                        </p:cTn>
                                        <p:tgtEl>
                                          <p:spTgt spid="24"/>
                                        </p:tgtEl>
                                        <p:attrNameLst>
                                          <p:attrName>style.visibility</p:attrName>
                                        </p:attrNameLst>
                                      </p:cBhvr>
                                      <p:to>
                                        <p:strVal val="visible"/>
                                      </p:to>
                                    </p:set>
                                    <p:animEffect transition="in" filter="wipe(down)">
                                      <p:cBhvr>
                                        <p:cTn id="53" dur="500"/>
                                        <p:tgtEl>
                                          <p:spTgt spid="24"/>
                                        </p:tgtEl>
                                      </p:cBhvr>
                                    </p:animEffec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nodeType="clickEffect">
                                  <p:stCondLst>
                                    <p:cond delay="0"/>
                                  </p:stCondLst>
                                  <p:childTnLst>
                                    <p:set>
                                      <p:cBhvr>
                                        <p:cTn id="57"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nodeType="clickEffect">
                                  <p:stCondLst>
                                    <p:cond delay="0"/>
                                  </p:stCondLst>
                                  <p:childTnLst>
                                    <p:set>
                                      <p:cBhvr>
                                        <p:cTn id="61"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6" grpId="0" animBg="1"/>
      <p:bldP spid="8" grpId="0" animBg="1"/>
      <p:bldP spid="9" grpId="0" animBg="1"/>
      <p:bldP spid="10" grpId="0" animBg="1"/>
      <p:bldP spid="12" grpId="0"/>
      <p:bldP spid="14" grpId="0" animBg="1"/>
      <p:bldP spid="16" grpId="0"/>
      <p:bldP spid="22" grpId="0" animBg="1"/>
      <p:bldP spid="24" grpId="0"/>
      <p:bldP spid="28" grpId="0"/>
      <p:bldP spid="29" grpId="0"/>
      <p:bldP spid="3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Popular Programming Languages</a:t>
            </a:r>
            <a:endParaRPr lang="en-GB"/>
          </a:p>
        </p:txBody>
      </p:sp>
      <p:sp>
        <p:nvSpPr>
          <p:cNvPr id="4" name="Footer Placeholder 3"/>
          <p:cNvSpPr>
            <a:spLocks noGrp="1"/>
          </p:cNvSpPr>
          <p:nvPr>
            <p:ph type="ftr" sz="quarter" idx="11"/>
          </p:nvPr>
        </p:nvSpPr>
        <p:spPr/>
        <p:txBody>
          <a:bodyPr/>
          <a:lstStyle/>
          <a:p>
            <a:r>
              <a:rPr lang="en-US"/>
              <a:t>Unit 2: Programming languages</a:t>
            </a:r>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t>3</a:t>
            </a:fld>
            <a:endParaRPr lang="en-US" dirty="0"/>
          </a:p>
        </p:txBody>
      </p:sp>
      <p:pic>
        <p:nvPicPr>
          <p:cNvPr id="6" name="Picture 5"/>
          <p:cNvPicPr/>
          <p:nvPr/>
        </p:nvPicPr>
        <p:blipFill>
          <a:blip r:embed="rId2"/>
          <a:stretch>
            <a:fillRect/>
          </a:stretch>
        </p:blipFill>
        <p:spPr>
          <a:xfrm>
            <a:off x="640080" y="1449070"/>
            <a:ext cx="5341620" cy="3875406"/>
          </a:xfrm>
          <a:prstGeom prst="rect">
            <a:avLst/>
          </a:prstGeom>
        </p:spPr>
      </p:pic>
      <p:pic>
        <p:nvPicPr>
          <p:cNvPr id="7" name="Picture 6"/>
          <p:cNvPicPr/>
          <p:nvPr/>
        </p:nvPicPr>
        <p:blipFill>
          <a:blip r:embed="rId3"/>
          <a:stretch>
            <a:fillRect/>
          </a:stretch>
        </p:blipFill>
        <p:spPr>
          <a:xfrm>
            <a:off x="6088380" y="4912996"/>
            <a:ext cx="5731510" cy="822960"/>
          </a:xfrm>
          <a:prstGeom prst="rect">
            <a:avLst/>
          </a:prstGeom>
        </p:spPr>
      </p:pic>
      <p:pic>
        <p:nvPicPr>
          <p:cNvPr id="8" name="Picture 7"/>
          <p:cNvPicPr/>
          <p:nvPr/>
        </p:nvPicPr>
        <p:blipFill>
          <a:blip r:embed="rId4"/>
          <a:stretch>
            <a:fillRect/>
          </a:stretch>
        </p:blipFill>
        <p:spPr>
          <a:xfrm>
            <a:off x="6202045" y="1449069"/>
            <a:ext cx="5731510" cy="2830195"/>
          </a:xfrm>
          <a:prstGeom prst="rect">
            <a:avLst/>
          </a:prstGeom>
        </p:spPr>
      </p:pic>
      <p:pic>
        <p:nvPicPr>
          <p:cNvPr id="9" name="Picture 8"/>
          <p:cNvPicPr/>
          <p:nvPr/>
        </p:nvPicPr>
        <p:blipFill>
          <a:blip r:embed="rId5"/>
          <a:stretch>
            <a:fillRect/>
          </a:stretch>
        </p:blipFill>
        <p:spPr>
          <a:xfrm>
            <a:off x="1634172" y="1760219"/>
            <a:ext cx="6874817" cy="3259455"/>
          </a:xfrm>
          <a:prstGeom prst="rect">
            <a:avLst/>
          </a:prstGeom>
        </p:spPr>
      </p:pic>
    </p:spTree>
    <p:extLst>
      <p:ext uri="{BB962C8B-B14F-4D97-AF65-F5344CB8AC3E}">
        <p14:creationId xmlns:p14="http://schemas.microsoft.com/office/powerpoint/2010/main" val="668212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down)">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additive="base">
                                        <p:cTn id="18" dur="500" fill="hold"/>
                                        <p:tgtEl>
                                          <p:spTgt spid="9"/>
                                        </p:tgtEl>
                                        <p:attrNameLst>
                                          <p:attrName>ppt_x</p:attrName>
                                        </p:attrNameLst>
                                      </p:cBhvr>
                                      <p:tavLst>
                                        <p:tav tm="0">
                                          <p:val>
                                            <p:strVal val="#ppt_x"/>
                                          </p:val>
                                        </p:tav>
                                        <p:tav tm="100000">
                                          <p:val>
                                            <p:strVal val="#ppt_x"/>
                                          </p:val>
                                        </p:tav>
                                      </p:tavLst>
                                    </p:anim>
                                    <p:anim calcmode="lin" valueType="num">
                                      <p:cBhvr additive="base">
                                        <p:cTn id="19"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Interacting with the language </a:t>
            </a:r>
            <a:endParaRPr lang="en-GB" dirty="0"/>
          </a:p>
        </p:txBody>
      </p:sp>
      <p:sp>
        <p:nvSpPr>
          <p:cNvPr id="3" name="Content Placeholder 2"/>
          <p:cNvSpPr>
            <a:spLocks noGrp="1"/>
          </p:cNvSpPr>
          <p:nvPr>
            <p:ph idx="1"/>
          </p:nvPr>
        </p:nvSpPr>
        <p:spPr/>
        <p:txBody>
          <a:bodyPr>
            <a:normAutofit/>
          </a:bodyPr>
          <a:lstStyle/>
          <a:p>
            <a:r>
              <a:rPr lang="en-GB" dirty="0" smtClean="0"/>
              <a:t>Interactive language shell</a:t>
            </a:r>
          </a:p>
          <a:p>
            <a:pPr lvl="1"/>
            <a:r>
              <a:rPr lang="en-GB" dirty="0" smtClean="0"/>
              <a:t>commonly known as a </a:t>
            </a:r>
            <a:r>
              <a:rPr lang="en-GB" i="1" dirty="0" smtClean="0"/>
              <a:t>read-</a:t>
            </a:r>
            <a:r>
              <a:rPr lang="en-GB" i="1" dirty="0" err="1" smtClean="0"/>
              <a:t>eval</a:t>
            </a:r>
            <a:r>
              <a:rPr lang="en-GB" i="1" dirty="0" smtClean="0"/>
              <a:t>-print loop (REPL)</a:t>
            </a:r>
          </a:p>
          <a:p>
            <a:pPr lvl="1"/>
            <a:r>
              <a:rPr lang="en-GB" dirty="0" smtClean="0"/>
              <a:t>evaluates each expression or statement as it is entered</a:t>
            </a:r>
          </a:p>
          <a:p>
            <a:pPr lvl="1"/>
            <a:r>
              <a:rPr lang="en-GB" dirty="0" smtClean="0"/>
              <a:t>displays output from any “print” statements</a:t>
            </a:r>
          </a:p>
          <a:p>
            <a:pPr lvl="1"/>
            <a:r>
              <a:rPr lang="en-GB" dirty="0" smtClean="0"/>
              <a:t>may also display results of expression evaluation</a:t>
            </a:r>
          </a:p>
          <a:p>
            <a:r>
              <a:rPr lang="en-GB" dirty="0" smtClean="0"/>
              <a:t>Scripting</a:t>
            </a:r>
          </a:p>
          <a:p>
            <a:pPr lvl="1"/>
            <a:r>
              <a:rPr lang="en-GB" dirty="0" smtClean="0"/>
              <a:t>script is created as a source code file containing statements</a:t>
            </a:r>
          </a:p>
          <a:p>
            <a:pPr lvl="1"/>
            <a:r>
              <a:rPr lang="en-GB" dirty="0" smtClean="0"/>
              <a:t>executed without the need to compile first</a:t>
            </a:r>
          </a:p>
          <a:p>
            <a:r>
              <a:rPr lang="en-GB" dirty="0" smtClean="0"/>
              <a:t>Language implementations for “interpreted” languages typically provide REPL and command line tools to run scripts</a:t>
            </a:r>
          </a:p>
          <a:p>
            <a:pPr lvl="1"/>
            <a:r>
              <a:rPr lang="en-GB" dirty="0" smtClean="0"/>
              <a:t>JavaScript is a special case in that scripts can also be embedded in web pages and executed by browser</a:t>
            </a:r>
          </a:p>
          <a:p>
            <a:r>
              <a:rPr lang="en-GB" dirty="0" smtClean="0"/>
              <a:t>Execution in either mode makes use of one of the interpreter strategies described earlier</a:t>
            </a:r>
          </a:p>
          <a:p>
            <a:endParaRPr lang="en-GB" dirty="0"/>
          </a:p>
        </p:txBody>
      </p:sp>
      <p:sp>
        <p:nvSpPr>
          <p:cNvPr id="4" name="Footer Placeholder 3"/>
          <p:cNvSpPr>
            <a:spLocks noGrp="1"/>
          </p:cNvSpPr>
          <p:nvPr>
            <p:ph type="ftr" sz="quarter" idx="11"/>
          </p:nvPr>
        </p:nvSpPr>
        <p:spPr/>
        <p:txBody>
          <a:bodyPr/>
          <a:lstStyle/>
          <a:p>
            <a:r>
              <a:rPr lang="en-US"/>
              <a:t>Unit 2: Programming languages</a:t>
            </a:r>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t>30</a:t>
            </a:fld>
            <a:endParaRPr lang="en-US" dirty="0"/>
          </a:p>
        </p:txBody>
      </p:sp>
    </p:spTree>
    <p:extLst>
      <p:ext uri="{BB962C8B-B14F-4D97-AF65-F5344CB8AC3E}">
        <p14:creationId xmlns:p14="http://schemas.microsoft.com/office/powerpoint/2010/main" val="593255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 calcmode="lin" valueType="num">
                                      <p:cBhvr additive="base">
                                        <p:cTn id="3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3">
                                            <p:txEl>
                                              <p:pRg st="7" end="7"/>
                                            </p:txEl>
                                          </p:spTgt>
                                        </p:tgtEl>
                                        <p:attrNameLst>
                                          <p:attrName>style.visibility</p:attrName>
                                        </p:attrNameLst>
                                      </p:cBhvr>
                                      <p:to>
                                        <p:strVal val="visible"/>
                                      </p:to>
                                    </p:set>
                                    <p:anim calcmode="lin" valueType="num">
                                      <p:cBhvr additive="base">
                                        <p:cTn id="4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anim calcmode="lin" valueType="num">
                                      <p:cBhvr additive="base">
                                        <p:cTn id="5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Interacting with </a:t>
            </a:r>
            <a:r>
              <a:rPr lang="en-GB" smtClean="0"/>
              <a:t>the </a:t>
            </a:r>
            <a:r>
              <a:rPr lang="en-GB" smtClean="0"/>
              <a:t>language (cont.)</a:t>
            </a:r>
            <a:endParaRPr lang="en-GB" dirty="0"/>
          </a:p>
        </p:txBody>
      </p:sp>
      <p:sp>
        <p:nvSpPr>
          <p:cNvPr id="3" name="Content Placeholder 2"/>
          <p:cNvSpPr>
            <a:spLocks noGrp="1"/>
          </p:cNvSpPr>
          <p:nvPr>
            <p:ph idx="1"/>
          </p:nvPr>
        </p:nvSpPr>
        <p:spPr/>
        <p:txBody>
          <a:bodyPr/>
          <a:lstStyle/>
          <a:p>
            <a:r>
              <a:rPr lang="en-GB" dirty="0" smtClean="0"/>
              <a:t>Languages such as Java, C, C# are considered to be “compiled” languages and the standard developer kits don’t include interactive tools such as REPLs</a:t>
            </a:r>
          </a:p>
          <a:p>
            <a:r>
              <a:rPr lang="en-GB" dirty="0" smtClean="0"/>
              <a:t>Note that the java command line tool is sometimes called the “java interpreter” but it invokes execution of code that has been previously compiled</a:t>
            </a:r>
          </a:p>
          <a:p>
            <a:r>
              <a:rPr lang="en-GB" dirty="0" smtClean="0"/>
              <a:t>Java doesn’t lend itself well to interactive execution of statements as syntax requires at least one class, with main method, to be defined</a:t>
            </a:r>
          </a:p>
          <a:p>
            <a:r>
              <a:rPr lang="en-GB" dirty="0" smtClean="0"/>
              <a:t>However there are implementations of REPLs for Java which behind the scenes need to “wrap” statements in a class for compilation and execution</a:t>
            </a:r>
          </a:p>
          <a:p>
            <a:r>
              <a:rPr lang="en-GB" dirty="0" err="1" smtClean="0"/>
              <a:t>CodePad</a:t>
            </a:r>
            <a:r>
              <a:rPr lang="en-GB" dirty="0" smtClean="0"/>
              <a:t> in the BlueJ IDE is an example of this</a:t>
            </a:r>
          </a:p>
          <a:p>
            <a:r>
              <a:rPr lang="en-GB" dirty="0" smtClean="0"/>
              <a:t>Similar tools can be found for other compiled languages</a:t>
            </a:r>
          </a:p>
          <a:p>
            <a:r>
              <a:rPr lang="en-GB" dirty="0" smtClean="0"/>
              <a:t>Interaction modes are related to the tools available more than to the language itself</a:t>
            </a:r>
          </a:p>
          <a:p>
            <a:endParaRPr lang="en-GB" dirty="0" smtClean="0"/>
          </a:p>
        </p:txBody>
      </p:sp>
      <p:sp>
        <p:nvSpPr>
          <p:cNvPr id="4" name="Footer Placeholder 3"/>
          <p:cNvSpPr>
            <a:spLocks noGrp="1"/>
          </p:cNvSpPr>
          <p:nvPr>
            <p:ph type="ftr" sz="quarter" idx="11"/>
          </p:nvPr>
        </p:nvSpPr>
        <p:spPr/>
        <p:txBody>
          <a:bodyPr/>
          <a:lstStyle/>
          <a:p>
            <a:r>
              <a:rPr lang="en-US"/>
              <a:t>Unit 2: Programming languages</a:t>
            </a:r>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t>31</a:t>
            </a:fld>
            <a:endParaRPr lang="en-US" dirty="0"/>
          </a:p>
        </p:txBody>
      </p:sp>
    </p:spTree>
    <p:extLst>
      <p:ext uri="{BB962C8B-B14F-4D97-AF65-F5344CB8AC3E}">
        <p14:creationId xmlns:p14="http://schemas.microsoft.com/office/powerpoint/2010/main" val="3012916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management</a:t>
            </a:r>
            <a:endParaRPr lang="en-US" dirty="0"/>
          </a:p>
        </p:txBody>
      </p:sp>
      <p:sp>
        <p:nvSpPr>
          <p:cNvPr id="3" name="Content Placeholder 2"/>
          <p:cNvSpPr>
            <a:spLocks noGrp="1"/>
          </p:cNvSpPr>
          <p:nvPr>
            <p:ph idx="1"/>
          </p:nvPr>
        </p:nvSpPr>
        <p:spPr>
          <a:xfrm>
            <a:off x="1097279" y="1556951"/>
            <a:ext cx="10666095" cy="4559643"/>
          </a:xfrm>
        </p:spPr>
        <p:txBody>
          <a:bodyPr>
            <a:normAutofit/>
          </a:bodyPr>
          <a:lstStyle/>
          <a:p>
            <a:r>
              <a:rPr lang="en-US" sz="2400" dirty="0"/>
              <a:t>Operating system memory management </a:t>
            </a:r>
          </a:p>
          <a:p>
            <a:pPr lvl="1"/>
            <a:r>
              <a:rPr lang="en-US" sz="2000" dirty="0" smtClean="0"/>
              <a:t>Manage </a:t>
            </a:r>
            <a:r>
              <a:rPr lang="en-US" sz="2000" dirty="0"/>
              <a:t>the resources </a:t>
            </a:r>
            <a:r>
              <a:rPr lang="en-US" sz="2000" dirty="0" smtClean="0"/>
              <a:t>of the memory structure of the computer and allocate memory to activities</a:t>
            </a:r>
          </a:p>
          <a:p>
            <a:pPr lvl="1"/>
            <a:r>
              <a:rPr lang="en-US" sz="2000" dirty="0" smtClean="0"/>
              <a:t>The </a:t>
            </a:r>
            <a:r>
              <a:rPr lang="en-US" sz="2000" dirty="0"/>
              <a:t>most significant part of this on many systems </a:t>
            </a:r>
            <a:r>
              <a:rPr lang="en-US" sz="2000" dirty="0" smtClean="0"/>
              <a:t>is virtual memory, which </a:t>
            </a:r>
            <a:r>
              <a:rPr lang="en-US" sz="2000" dirty="0"/>
              <a:t>creates the illusion that every process has more memory than is actually </a:t>
            </a:r>
            <a:r>
              <a:rPr lang="en-US" sz="2000" dirty="0" smtClean="0"/>
              <a:t>available</a:t>
            </a:r>
          </a:p>
          <a:p>
            <a:pPr lvl="1"/>
            <a:r>
              <a:rPr lang="en-US" sz="2000" dirty="0" smtClean="0"/>
              <a:t>OS </a:t>
            </a:r>
            <a:r>
              <a:rPr lang="en-US" sz="2000" dirty="0"/>
              <a:t>memory management is also concerned </a:t>
            </a:r>
            <a:r>
              <a:rPr lang="en-US" sz="2000" dirty="0" smtClean="0"/>
              <a:t>with memory protection, security and protecting </a:t>
            </a:r>
            <a:r>
              <a:rPr lang="en-US" sz="2000" dirty="0"/>
              <a:t>user programs from errors in other </a:t>
            </a:r>
            <a:r>
              <a:rPr lang="en-US" sz="2000" dirty="0" smtClean="0"/>
              <a:t>programs</a:t>
            </a:r>
          </a:p>
          <a:p>
            <a:r>
              <a:rPr lang="en-US" sz="2400" dirty="0" smtClean="0"/>
              <a:t>Application memory management</a:t>
            </a:r>
          </a:p>
          <a:p>
            <a:pPr lvl="1"/>
            <a:r>
              <a:rPr lang="en-US" sz="2000" dirty="0" smtClean="0"/>
              <a:t>Involves obtaining memory from the </a:t>
            </a:r>
            <a:r>
              <a:rPr lang="en-US" sz="2000" dirty="0"/>
              <a:t>operating system, and managing its use by an application </a:t>
            </a:r>
            <a:r>
              <a:rPr lang="en-US" sz="2000" dirty="0" smtClean="0"/>
              <a:t>program</a:t>
            </a:r>
          </a:p>
          <a:p>
            <a:pPr lvl="1"/>
            <a:r>
              <a:rPr lang="en-US" sz="2000" dirty="0" smtClean="0"/>
              <a:t>Application </a:t>
            </a:r>
            <a:r>
              <a:rPr lang="en-US" sz="2000" dirty="0"/>
              <a:t>programs have dynamically changing storage </a:t>
            </a:r>
            <a:r>
              <a:rPr lang="en-US" sz="2000" dirty="0" smtClean="0"/>
              <a:t>requirements</a:t>
            </a:r>
          </a:p>
          <a:p>
            <a:pPr lvl="1"/>
            <a:r>
              <a:rPr lang="en-US" sz="2000" dirty="0" smtClean="0"/>
              <a:t>Application must </a:t>
            </a:r>
            <a:r>
              <a:rPr lang="en-US" sz="2000" dirty="0"/>
              <a:t>cope with this while minimizing the total CPU overhead, interactive pause times, and the total memory </a:t>
            </a:r>
            <a:r>
              <a:rPr lang="en-US" sz="2000" dirty="0" smtClean="0"/>
              <a:t>used</a:t>
            </a:r>
            <a:endParaRPr lang="en-US" sz="2000" dirty="0"/>
          </a:p>
        </p:txBody>
      </p:sp>
      <p:sp>
        <p:nvSpPr>
          <p:cNvPr id="4" name="Footer Placeholder 3"/>
          <p:cNvSpPr>
            <a:spLocks noGrp="1"/>
          </p:cNvSpPr>
          <p:nvPr>
            <p:ph type="ftr" sz="quarter" idx="11"/>
          </p:nvPr>
        </p:nvSpPr>
        <p:spPr/>
        <p:txBody>
          <a:bodyPr/>
          <a:lstStyle/>
          <a:p>
            <a:r>
              <a:rPr lang="en-US"/>
              <a:t>Unit 2: Programming languages</a:t>
            </a:r>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t>32</a:t>
            </a:fld>
            <a:endParaRPr lang="en-US" dirty="0"/>
          </a:p>
        </p:txBody>
      </p:sp>
    </p:spTree>
    <p:extLst>
      <p:ext uri="{BB962C8B-B14F-4D97-AF65-F5344CB8AC3E}">
        <p14:creationId xmlns:p14="http://schemas.microsoft.com/office/powerpoint/2010/main" val="2050972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 calcmode="lin" valueType="num">
                                      <p:cBhvr additive="base">
                                        <p:cTn id="3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3">
                                            <p:txEl>
                                              <p:pRg st="7" end="7"/>
                                            </p:txEl>
                                          </p:spTgt>
                                        </p:tgtEl>
                                        <p:attrNameLst>
                                          <p:attrName>style.visibility</p:attrName>
                                        </p:attrNameLst>
                                      </p:cBhvr>
                                      <p:to>
                                        <p:strVal val="visible"/>
                                      </p:to>
                                    </p:set>
                                    <p:anim calcmode="lin" valueType="num">
                                      <p:cBhvr additive="base">
                                        <p:cTn id="4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memory - stack and heap</a:t>
            </a:r>
            <a:endParaRPr lang="en-US" dirty="0"/>
          </a:p>
        </p:txBody>
      </p:sp>
      <p:sp>
        <p:nvSpPr>
          <p:cNvPr id="3" name="Content Placeholder 2"/>
          <p:cNvSpPr>
            <a:spLocks noGrp="1"/>
          </p:cNvSpPr>
          <p:nvPr>
            <p:ph idx="1"/>
          </p:nvPr>
        </p:nvSpPr>
        <p:spPr/>
        <p:txBody>
          <a:bodyPr>
            <a:normAutofit/>
          </a:bodyPr>
          <a:lstStyle/>
          <a:p>
            <a:r>
              <a:rPr lang="en-US" dirty="0" smtClean="0"/>
              <a:t>The </a:t>
            </a:r>
            <a:r>
              <a:rPr lang="en-US" u="sng" dirty="0" smtClean="0"/>
              <a:t>stack</a:t>
            </a:r>
            <a:r>
              <a:rPr lang="en-US" dirty="0" smtClean="0"/>
              <a:t> </a:t>
            </a:r>
            <a:r>
              <a:rPr lang="en-US" dirty="0"/>
              <a:t>is the memory set aside as scratch space for a thread of </a:t>
            </a:r>
            <a:r>
              <a:rPr lang="en-US" dirty="0" smtClean="0"/>
              <a:t>execution</a:t>
            </a:r>
          </a:p>
          <a:p>
            <a:pPr lvl="1"/>
            <a:r>
              <a:rPr lang="en-US" dirty="0" smtClean="0"/>
              <a:t>When </a:t>
            </a:r>
            <a:r>
              <a:rPr lang="en-US" dirty="0"/>
              <a:t>a function is called, a block is reserved on the top of the stack for local variables </a:t>
            </a:r>
            <a:endParaRPr lang="en-US" dirty="0" smtClean="0"/>
          </a:p>
          <a:p>
            <a:pPr lvl="1"/>
            <a:r>
              <a:rPr lang="en-US" dirty="0" smtClean="0"/>
              <a:t>When </a:t>
            </a:r>
            <a:r>
              <a:rPr lang="en-US" dirty="0"/>
              <a:t>that function returns, the block becomes unused and can be used the next time a function is </a:t>
            </a:r>
            <a:r>
              <a:rPr lang="en-US" dirty="0" smtClean="0"/>
              <a:t>called</a:t>
            </a:r>
          </a:p>
          <a:p>
            <a:pPr lvl="1"/>
            <a:r>
              <a:rPr lang="en-US" dirty="0" smtClean="0"/>
              <a:t>The </a:t>
            </a:r>
            <a:r>
              <a:rPr lang="en-US" dirty="0"/>
              <a:t>stack is always reserved in a LIFO (last in first out) </a:t>
            </a:r>
            <a:r>
              <a:rPr lang="en-US" dirty="0" smtClean="0"/>
              <a:t>order, simple </a:t>
            </a:r>
            <a:r>
              <a:rPr lang="en-US" dirty="0"/>
              <a:t>to keep track of the </a:t>
            </a:r>
            <a:r>
              <a:rPr lang="en-US" dirty="0" smtClean="0"/>
              <a:t>stack and free memory</a:t>
            </a:r>
          </a:p>
          <a:p>
            <a:r>
              <a:rPr lang="en-US" dirty="0"/>
              <a:t>The </a:t>
            </a:r>
            <a:r>
              <a:rPr lang="en-US" u="sng" dirty="0"/>
              <a:t>heap</a:t>
            </a:r>
            <a:r>
              <a:rPr lang="en-US" dirty="0"/>
              <a:t> is memory set aside for dynamic </a:t>
            </a:r>
            <a:r>
              <a:rPr lang="en-US" dirty="0" smtClean="0"/>
              <a:t>allocation</a:t>
            </a:r>
          </a:p>
          <a:p>
            <a:pPr lvl="1"/>
            <a:r>
              <a:rPr lang="en-US" dirty="0" smtClean="0"/>
              <a:t>Unlike </a:t>
            </a:r>
            <a:r>
              <a:rPr lang="en-US" dirty="0"/>
              <a:t>the stack, there's no enforced pattern to the allocation and </a:t>
            </a:r>
            <a:r>
              <a:rPr lang="en-US" dirty="0" err="1"/>
              <a:t>deallocation</a:t>
            </a:r>
            <a:r>
              <a:rPr lang="en-US" dirty="0"/>
              <a:t> of blocks from the </a:t>
            </a:r>
            <a:r>
              <a:rPr lang="en-US" dirty="0" smtClean="0"/>
              <a:t>heap;</a:t>
            </a:r>
          </a:p>
          <a:p>
            <a:pPr lvl="1"/>
            <a:r>
              <a:rPr lang="en-US" dirty="0" smtClean="0"/>
              <a:t>Application can </a:t>
            </a:r>
            <a:r>
              <a:rPr lang="en-US" dirty="0"/>
              <a:t>allocate a block at any time and free it at any </a:t>
            </a:r>
            <a:r>
              <a:rPr lang="en-US" dirty="0" smtClean="0"/>
              <a:t>time</a:t>
            </a:r>
          </a:p>
          <a:p>
            <a:pPr lvl="1"/>
            <a:r>
              <a:rPr lang="en-US" dirty="0" smtClean="0"/>
              <a:t>This </a:t>
            </a:r>
            <a:r>
              <a:rPr lang="en-US" dirty="0"/>
              <a:t>makes it much more complex to keep track of </a:t>
            </a:r>
            <a:r>
              <a:rPr lang="en-US" dirty="0" smtClean="0"/>
              <a:t>allocated/free memory</a:t>
            </a:r>
          </a:p>
          <a:p>
            <a:pPr lvl="1"/>
            <a:r>
              <a:rPr lang="en-US" dirty="0" smtClean="0"/>
              <a:t>Local </a:t>
            </a:r>
            <a:r>
              <a:rPr lang="en-US" dirty="0"/>
              <a:t>variables on the stack can contain references/pointers to items stored on the </a:t>
            </a:r>
            <a:r>
              <a:rPr lang="en-US" dirty="0" smtClean="0"/>
              <a:t>heap</a:t>
            </a:r>
            <a:endParaRPr lang="en-US" dirty="0"/>
          </a:p>
          <a:p>
            <a:r>
              <a:rPr lang="en-US" dirty="0"/>
              <a:t>Each thread gets a stack, while there's typically only one heap for the </a:t>
            </a:r>
            <a:r>
              <a:rPr lang="en-US" dirty="0" smtClean="0"/>
              <a:t>application/process</a:t>
            </a:r>
            <a:endParaRPr lang="en-US" dirty="0"/>
          </a:p>
          <a:p>
            <a:endParaRPr lang="en-US" dirty="0"/>
          </a:p>
        </p:txBody>
      </p:sp>
      <p:sp>
        <p:nvSpPr>
          <p:cNvPr id="4" name="Footer Placeholder 3"/>
          <p:cNvSpPr>
            <a:spLocks noGrp="1"/>
          </p:cNvSpPr>
          <p:nvPr>
            <p:ph type="ftr" sz="quarter" idx="11"/>
          </p:nvPr>
        </p:nvSpPr>
        <p:spPr/>
        <p:txBody>
          <a:bodyPr/>
          <a:lstStyle/>
          <a:p>
            <a:r>
              <a:rPr lang="en-US"/>
              <a:t>Unit 2: Programming languages</a:t>
            </a:r>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t>33</a:t>
            </a:fld>
            <a:endParaRPr lang="en-US" dirty="0"/>
          </a:p>
        </p:txBody>
      </p:sp>
    </p:spTree>
    <p:extLst>
      <p:ext uri="{BB962C8B-B14F-4D97-AF65-F5344CB8AC3E}">
        <p14:creationId xmlns:p14="http://schemas.microsoft.com/office/powerpoint/2010/main" val="1960860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 calcmode="lin" valueType="num">
                                      <p:cBhvr additive="base">
                                        <p:cTn id="3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3">
                                            <p:txEl>
                                              <p:pRg st="7" end="7"/>
                                            </p:txEl>
                                          </p:spTgt>
                                        </p:tgtEl>
                                        <p:attrNameLst>
                                          <p:attrName>style.visibility</p:attrName>
                                        </p:attrNameLst>
                                      </p:cBhvr>
                                      <p:to>
                                        <p:strVal val="visible"/>
                                      </p:to>
                                    </p:set>
                                    <p:anim calcmode="lin" valueType="num">
                                      <p:cBhvr additive="base">
                                        <p:cTn id="4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3">
                                            <p:txEl>
                                              <p:pRg st="8" end="8"/>
                                            </p:txEl>
                                          </p:spTgt>
                                        </p:tgtEl>
                                        <p:attrNameLst>
                                          <p:attrName>style.visibility</p:attrName>
                                        </p:attrNameLst>
                                      </p:cBhvr>
                                      <p:to>
                                        <p:strVal val="visible"/>
                                      </p:to>
                                    </p:set>
                                    <p:anim calcmode="lin" valueType="num">
                                      <p:cBhvr additive="base">
                                        <p:cTn id="5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3">
                                            <p:txEl>
                                              <p:pRg st="9" end="9"/>
                                            </p:txEl>
                                          </p:spTgt>
                                        </p:tgtEl>
                                        <p:attrNameLst>
                                          <p:attrName>style.visibility</p:attrName>
                                        </p:attrNameLst>
                                      </p:cBhvr>
                                      <p:to>
                                        <p:strVal val="visible"/>
                                      </p:to>
                                    </p:set>
                                    <p:anim calcmode="lin" valueType="num">
                                      <p:cBhvr additive="base">
                                        <p:cTn id="5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memory - stack and </a:t>
            </a:r>
            <a:r>
              <a:rPr lang="en-US" dirty="0" smtClean="0"/>
              <a:t>heap </a:t>
            </a:r>
            <a:endParaRPr lang="en-US" dirty="0"/>
          </a:p>
        </p:txBody>
      </p:sp>
      <p:sp>
        <p:nvSpPr>
          <p:cNvPr id="4" name="Footer Placeholder 3"/>
          <p:cNvSpPr>
            <a:spLocks noGrp="1"/>
          </p:cNvSpPr>
          <p:nvPr>
            <p:ph type="ftr" sz="quarter" idx="11"/>
          </p:nvPr>
        </p:nvSpPr>
        <p:spPr/>
        <p:txBody>
          <a:bodyPr/>
          <a:lstStyle/>
          <a:p>
            <a:r>
              <a:rPr lang="en-US"/>
              <a:t>Unit 2: Programming languages</a:t>
            </a:r>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t>34</a:t>
            </a:fld>
            <a:endParaRPr lang="en-US" dirty="0"/>
          </a:p>
        </p:txBody>
      </p:sp>
      <p:sp>
        <p:nvSpPr>
          <p:cNvPr id="6" name="Cloud 5"/>
          <p:cNvSpPr/>
          <p:nvPr/>
        </p:nvSpPr>
        <p:spPr>
          <a:xfrm>
            <a:off x="5032351" y="1778347"/>
            <a:ext cx="5698434" cy="3829878"/>
          </a:xfrm>
          <a:prstGeom prst="cloud">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7" name="TextBox 6"/>
          <p:cNvSpPr txBox="1"/>
          <p:nvPr/>
        </p:nvSpPr>
        <p:spPr>
          <a:xfrm>
            <a:off x="8299334" y="1939518"/>
            <a:ext cx="1508746" cy="523220"/>
          </a:xfrm>
          <a:prstGeom prst="rect">
            <a:avLst/>
          </a:prstGeom>
          <a:noFill/>
        </p:spPr>
        <p:txBody>
          <a:bodyPr wrap="none" rtlCol="0">
            <a:spAutoFit/>
          </a:bodyPr>
          <a:lstStyle/>
          <a:p>
            <a:r>
              <a:rPr lang="en-US" sz="2800" b="1" dirty="0" smtClean="0">
                <a:solidFill>
                  <a:schemeClr val="bg1">
                    <a:lumMod val="95000"/>
                  </a:schemeClr>
                </a:solidFill>
                <a:effectLst>
                  <a:outerShdw blurRad="50800" dist="76200" dir="2700000" algn="tl" rotWithShape="0">
                    <a:prstClr val="black">
                      <a:alpha val="40000"/>
                    </a:prstClr>
                  </a:outerShdw>
                </a:effectLst>
              </a:rPr>
              <a:t>the heap</a:t>
            </a:r>
            <a:endParaRPr lang="en-US" sz="2800" b="1" dirty="0">
              <a:solidFill>
                <a:schemeClr val="bg1">
                  <a:lumMod val="95000"/>
                </a:schemeClr>
              </a:solidFill>
              <a:effectLst>
                <a:outerShdw blurRad="50800" dist="76200" dir="2700000" algn="tl" rotWithShape="0">
                  <a:prstClr val="black">
                    <a:alpha val="40000"/>
                  </a:prstClr>
                </a:outerShdw>
              </a:effectLst>
            </a:endParaRPr>
          </a:p>
        </p:txBody>
      </p:sp>
      <p:sp>
        <p:nvSpPr>
          <p:cNvPr id="8" name="Rounded Rectangle 7"/>
          <p:cNvSpPr/>
          <p:nvPr/>
        </p:nvSpPr>
        <p:spPr>
          <a:xfrm>
            <a:off x="7881568" y="3368816"/>
            <a:ext cx="1537252" cy="1179443"/>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Dog object</a:t>
            </a:r>
          </a:p>
          <a:p>
            <a:r>
              <a:rPr lang="en-US" sz="1600" dirty="0"/>
              <a:t> </a:t>
            </a:r>
            <a:r>
              <a:rPr lang="en-US" sz="1600" dirty="0" smtClean="0"/>
              <a:t>    name</a:t>
            </a:r>
            <a:endParaRPr lang="en-US" sz="1600" dirty="0"/>
          </a:p>
          <a:p>
            <a:r>
              <a:rPr lang="en-US" sz="1600" dirty="0" smtClean="0"/>
              <a:t>     collar</a:t>
            </a:r>
            <a:endParaRPr lang="en-US" sz="1600" dirty="0"/>
          </a:p>
        </p:txBody>
      </p:sp>
      <p:sp>
        <p:nvSpPr>
          <p:cNvPr id="9" name="Rounded Rectangle 8"/>
          <p:cNvSpPr/>
          <p:nvPr/>
        </p:nvSpPr>
        <p:spPr>
          <a:xfrm>
            <a:off x="6490090" y="2409608"/>
            <a:ext cx="1537252" cy="60983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String object</a:t>
            </a:r>
          </a:p>
          <a:p>
            <a:pPr algn="ctr"/>
            <a:r>
              <a:rPr lang="en-US" sz="1600" dirty="0" smtClean="0"/>
              <a:t>“Bob”</a:t>
            </a:r>
            <a:endParaRPr lang="en-US" sz="1600" dirty="0"/>
          </a:p>
        </p:txBody>
      </p:sp>
      <p:sp>
        <p:nvSpPr>
          <p:cNvPr id="10" name="Rounded Rectangle 9"/>
          <p:cNvSpPr/>
          <p:nvPr/>
        </p:nvSpPr>
        <p:spPr>
          <a:xfrm>
            <a:off x="6344316" y="4665867"/>
            <a:ext cx="1537252" cy="46353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Collar object</a:t>
            </a:r>
            <a:endParaRPr lang="en-US" sz="1600" dirty="0"/>
          </a:p>
        </p:txBody>
      </p:sp>
      <p:cxnSp>
        <p:nvCxnSpPr>
          <p:cNvPr id="12" name="Straight Arrow Connector 11"/>
          <p:cNvCxnSpPr/>
          <p:nvPr/>
        </p:nvCxnSpPr>
        <p:spPr>
          <a:xfrm flipH="1" flipV="1">
            <a:off x="7411441" y="3033294"/>
            <a:ext cx="784705" cy="877873"/>
          </a:xfrm>
          <a:prstGeom prst="straightConnector1">
            <a:avLst/>
          </a:prstGeom>
          <a:ln w="2857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7712766" y="4274390"/>
            <a:ext cx="483380" cy="391477"/>
          </a:xfrm>
          <a:prstGeom prst="straightConnector1">
            <a:avLst/>
          </a:prstGeom>
          <a:ln w="2857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1702256" y="4135005"/>
            <a:ext cx="2405916" cy="510836"/>
          </a:xfrm>
          <a:prstGeom prst="rect">
            <a:avLst/>
          </a:prstGeom>
          <a:solidFill>
            <a:schemeClr val="accent6">
              <a:lumMod val="7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t>m</a:t>
            </a:r>
            <a:r>
              <a:rPr lang="en-US" smtClean="0"/>
              <a:t>ain</a:t>
            </a:r>
            <a:r>
              <a:rPr lang="en-US" dirty="0" smtClean="0"/>
              <a:t>()           d</a:t>
            </a:r>
            <a:endParaRPr lang="en-US" dirty="0"/>
          </a:p>
        </p:txBody>
      </p:sp>
      <p:sp>
        <p:nvSpPr>
          <p:cNvPr id="17" name="Rectangle 16"/>
          <p:cNvSpPr/>
          <p:nvPr/>
        </p:nvSpPr>
        <p:spPr>
          <a:xfrm>
            <a:off x="1702256" y="3619212"/>
            <a:ext cx="2405916" cy="510836"/>
          </a:xfrm>
          <a:prstGeom prst="rect">
            <a:avLst/>
          </a:prstGeom>
          <a:solidFill>
            <a:schemeClr val="accent4">
              <a:lumMod val="7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go()                dog</a:t>
            </a:r>
            <a:endParaRPr lang="en-US" dirty="0"/>
          </a:p>
        </p:txBody>
      </p:sp>
      <p:sp>
        <p:nvSpPr>
          <p:cNvPr id="18" name="Rectangle 17"/>
          <p:cNvSpPr/>
          <p:nvPr/>
        </p:nvSpPr>
        <p:spPr>
          <a:xfrm>
            <a:off x="1702256" y="3111763"/>
            <a:ext cx="2405916" cy="510836"/>
          </a:xfrm>
          <a:prstGeom prst="rect">
            <a:avLst/>
          </a:prstGeom>
          <a:solidFill>
            <a:schemeClr val="accent3">
              <a:lumMod val="7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smtClean="0"/>
              <a:t>setName</a:t>
            </a:r>
            <a:r>
              <a:rPr lang="en-US" dirty="0" smtClean="0"/>
              <a:t>()    </a:t>
            </a:r>
            <a:r>
              <a:rPr lang="en-US" dirty="0" err="1" smtClean="0"/>
              <a:t>dogName</a:t>
            </a:r>
            <a:endParaRPr lang="en-US" dirty="0"/>
          </a:p>
        </p:txBody>
      </p:sp>
      <p:cxnSp>
        <p:nvCxnSpPr>
          <p:cNvPr id="19" name="Straight Arrow Connector 18"/>
          <p:cNvCxnSpPr/>
          <p:nvPr/>
        </p:nvCxnSpPr>
        <p:spPr>
          <a:xfrm flipV="1">
            <a:off x="4108172" y="2822713"/>
            <a:ext cx="2379090" cy="546104"/>
          </a:xfrm>
          <a:prstGeom prst="straightConnector1">
            <a:avLst/>
          </a:prstGeom>
          <a:ln w="2857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3686186" y="3776870"/>
            <a:ext cx="4195382" cy="94133"/>
          </a:xfrm>
          <a:prstGeom prst="straightConnector1">
            <a:avLst/>
          </a:prstGeom>
          <a:ln w="2857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3507475" y="3975652"/>
            <a:ext cx="4374093" cy="489918"/>
          </a:xfrm>
          <a:prstGeom prst="straightConnector1">
            <a:avLst/>
          </a:prstGeom>
          <a:ln w="2857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119216" y="2448825"/>
            <a:ext cx="1527213" cy="523220"/>
          </a:xfrm>
          <a:prstGeom prst="rect">
            <a:avLst/>
          </a:prstGeom>
          <a:noFill/>
        </p:spPr>
        <p:txBody>
          <a:bodyPr wrap="none" rtlCol="0">
            <a:spAutoFit/>
          </a:bodyPr>
          <a:lstStyle/>
          <a:p>
            <a:r>
              <a:rPr lang="en-US" sz="2800" b="1" dirty="0" smtClean="0">
                <a:solidFill>
                  <a:schemeClr val="accent4">
                    <a:lumMod val="75000"/>
                  </a:schemeClr>
                </a:solidFill>
              </a:rPr>
              <a:t>the stack</a:t>
            </a:r>
            <a:endParaRPr lang="en-US" sz="2800" b="1" dirty="0">
              <a:solidFill>
                <a:schemeClr val="accent4">
                  <a:lumMod val="75000"/>
                </a:schemeClr>
              </a:solidFill>
            </a:endParaRPr>
          </a:p>
        </p:txBody>
      </p:sp>
      <p:sp>
        <p:nvSpPr>
          <p:cNvPr id="29" name="TextBox 28"/>
          <p:cNvSpPr txBox="1"/>
          <p:nvPr/>
        </p:nvSpPr>
        <p:spPr>
          <a:xfrm>
            <a:off x="1702256" y="4696490"/>
            <a:ext cx="2776914" cy="369332"/>
          </a:xfrm>
          <a:prstGeom prst="rect">
            <a:avLst/>
          </a:prstGeom>
          <a:noFill/>
        </p:spPr>
        <p:txBody>
          <a:bodyPr wrap="none" rtlCol="0">
            <a:spAutoFit/>
          </a:bodyPr>
          <a:lstStyle/>
          <a:p>
            <a:r>
              <a:rPr lang="en-US" dirty="0" smtClean="0"/>
              <a:t>method        local variables</a:t>
            </a:r>
            <a:endParaRPr lang="en-US" dirty="0"/>
          </a:p>
        </p:txBody>
      </p:sp>
      <p:sp>
        <p:nvSpPr>
          <p:cNvPr id="26" name="TextBox 25"/>
          <p:cNvSpPr txBox="1"/>
          <p:nvPr/>
        </p:nvSpPr>
        <p:spPr>
          <a:xfrm>
            <a:off x="2669770" y="5849339"/>
            <a:ext cx="8886343" cy="369332"/>
          </a:xfrm>
          <a:prstGeom prst="rect">
            <a:avLst/>
          </a:prstGeom>
          <a:noFill/>
        </p:spPr>
        <p:txBody>
          <a:bodyPr wrap="none" rtlCol="0">
            <a:spAutoFit/>
          </a:bodyPr>
          <a:lstStyle/>
          <a:p>
            <a:r>
              <a:rPr lang="en-US" b="1" dirty="0" smtClean="0"/>
              <a:t>Note</a:t>
            </a:r>
            <a:r>
              <a:rPr lang="en-US" dirty="0" smtClean="0"/>
              <a:t>: </a:t>
            </a:r>
            <a:r>
              <a:rPr lang="en-US" i="1" dirty="0" smtClean="0"/>
              <a:t>this shows objects on the heap, but non-OO languages such as C also use heap memory</a:t>
            </a:r>
            <a:endParaRPr lang="en-US" i="1" dirty="0"/>
          </a:p>
        </p:txBody>
      </p:sp>
    </p:spTree>
    <p:extLst>
      <p:ext uri="{BB962C8B-B14F-4D97-AF65-F5344CB8AC3E}">
        <p14:creationId xmlns:p14="http://schemas.microsoft.com/office/powerpoint/2010/main" val="81466060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Manual memory management</a:t>
            </a:r>
            <a:endParaRPr lang="en-US" dirty="0"/>
          </a:p>
        </p:txBody>
      </p:sp>
      <p:sp>
        <p:nvSpPr>
          <p:cNvPr id="3" name="Content Placeholder 2"/>
          <p:cNvSpPr>
            <a:spLocks noGrp="1"/>
          </p:cNvSpPr>
          <p:nvPr>
            <p:ph idx="1"/>
          </p:nvPr>
        </p:nvSpPr>
        <p:spPr/>
        <p:txBody>
          <a:bodyPr>
            <a:normAutofit/>
          </a:bodyPr>
          <a:lstStyle/>
          <a:p>
            <a:r>
              <a:rPr lang="en-US" dirty="0"/>
              <a:t>In some systems or languages, it is up to the application program to manage all the </a:t>
            </a:r>
            <a:r>
              <a:rPr lang="en-US" dirty="0" smtClean="0"/>
              <a:t>details of allocating memory from the heap and  freeing it when </a:t>
            </a:r>
            <a:r>
              <a:rPr lang="en-US" dirty="0"/>
              <a:t>no longer </a:t>
            </a:r>
            <a:r>
              <a:rPr lang="en-US" dirty="0" smtClean="0"/>
              <a:t>required</a:t>
            </a:r>
          </a:p>
          <a:p>
            <a:r>
              <a:rPr lang="en-US" dirty="0"/>
              <a:t>Usually this is either by explicit calls to heap management functions (for example, </a:t>
            </a:r>
            <a:r>
              <a:rPr lang="en-US" i="1" dirty="0" err="1"/>
              <a:t>malloc</a:t>
            </a:r>
            <a:r>
              <a:rPr lang="en-US" dirty="0"/>
              <a:t> and </a:t>
            </a:r>
            <a:r>
              <a:rPr lang="en-US" i="1" dirty="0" smtClean="0"/>
              <a:t>free</a:t>
            </a:r>
            <a:r>
              <a:rPr lang="en-US" dirty="0" smtClean="0"/>
              <a:t> </a:t>
            </a:r>
            <a:r>
              <a:rPr lang="en-US" dirty="0"/>
              <a:t>in C)</a:t>
            </a:r>
            <a:endParaRPr lang="en-US" dirty="0" smtClean="0"/>
          </a:p>
          <a:p>
            <a:r>
              <a:rPr lang="en-US" dirty="0"/>
              <a:t>Languages that require manual manual memory management are known as </a:t>
            </a:r>
            <a:r>
              <a:rPr lang="en-US" u="sng" dirty="0"/>
              <a:t>unmanaged </a:t>
            </a:r>
            <a:r>
              <a:rPr lang="en-US" u="sng" dirty="0" smtClean="0"/>
              <a:t>languages</a:t>
            </a:r>
            <a:r>
              <a:rPr lang="en-US" dirty="0" smtClean="0"/>
              <a:t>, e.g. C, C++</a:t>
            </a:r>
            <a:endParaRPr lang="en-US" dirty="0"/>
          </a:p>
          <a:p>
            <a:r>
              <a:rPr lang="en-US" dirty="0" smtClean="0"/>
              <a:t>Advantages </a:t>
            </a:r>
          </a:p>
          <a:p>
            <a:pPr lvl="1"/>
            <a:r>
              <a:rPr lang="en-US" dirty="0" smtClean="0"/>
              <a:t>Can </a:t>
            </a:r>
            <a:r>
              <a:rPr lang="en-US" dirty="0"/>
              <a:t>be easier for the programmer to understand exactly what is going </a:t>
            </a:r>
            <a:r>
              <a:rPr lang="en-US" dirty="0" smtClean="0"/>
              <a:t>on</a:t>
            </a:r>
            <a:endParaRPr lang="en-US" dirty="0"/>
          </a:p>
          <a:p>
            <a:pPr lvl="1"/>
            <a:r>
              <a:rPr lang="en-US" dirty="0" smtClean="0"/>
              <a:t>Can perform </a:t>
            </a:r>
            <a:r>
              <a:rPr lang="en-US" dirty="0"/>
              <a:t>better when there is a shortage of </a:t>
            </a:r>
            <a:r>
              <a:rPr lang="en-US" dirty="0" smtClean="0"/>
              <a:t>memory</a:t>
            </a:r>
            <a:endParaRPr lang="en-US" dirty="0"/>
          </a:p>
          <a:p>
            <a:r>
              <a:rPr lang="en-US" dirty="0" smtClean="0"/>
              <a:t>Disadvantages </a:t>
            </a:r>
          </a:p>
          <a:p>
            <a:pPr lvl="1"/>
            <a:r>
              <a:rPr lang="en-US" dirty="0" smtClean="0"/>
              <a:t>the </a:t>
            </a:r>
            <a:r>
              <a:rPr lang="en-US" dirty="0"/>
              <a:t>programmer must write a lot of code to do repetitive bookkeeping of </a:t>
            </a:r>
            <a:r>
              <a:rPr lang="en-US" dirty="0" smtClean="0"/>
              <a:t>memory</a:t>
            </a:r>
            <a:endParaRPr lang="en-US" dirty="0"/>
          </a:p>
          <a:p>
            <a:pPr lvl="1"/>
            <a:r>
              <a:rPr lang="en-US" dirty="0" smtClean="0"/>
              <a:t>memory </a:t>
            </a:r>
            <a:r>
              <a:rPr lang="en-US" dirty="0"/>
              <a:t>management bugs are </a:t>
            </a:r>
            <a:r>
              <a:rPr lang="en-US" dirty="0" smtClean="0"/>
              <a:t>common – can get memory leaks if memory is not freed even though its contents are never used again</a:t>
            </a:r>
            <a:endParaRPr lang="en-US" dirty="0"/>
          </a:p>
        </p:txBody>
      </p:sp>
      <p:sp>
        <p:nvSpPr>
          <p:cNvPr id="4" name="Footer Placeholder 3"/>
          <p:cNvSpPr>
            <a:spLocks noGrp="1"/>
          </p:cNvSpPr>
          <p:nvPr>
            <p:ph type="ftr" sz="quarter" idx="11"/>
          </p:nvPr>
        </p:nvSpPr>
        <p:spPr/>
        <p:txBody>
          <a:bodyPr/>
          <a:lstStyle/>
          <a:p>
            <a:r>
              <a:rPr lang="en-US"/>
              <a:t>Unit 2: Programming languages</a:t>
            </a:r>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t>35</a:t>
            </a:fld>
            <a:endParaRPr lang="en-US" dirty="0"/>
          </a:p>
        </p:txBody>
      </p:sp>
    </p:spTree>
    <p:extLst>
      <p:ext uri="{BB962C8B-B14F-4D97-AF65-F5344CB8AC3E}">
        <p14:creationId xmlns:p14="http://schemas.microsoft.com/office/powerpoint/2010/main" val="831558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 calcmode="lin" valueType="num">
                                      <p:cBhvr additive="base">
                                        <p:cTn id="3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 calcmode="lin" valueType="num">
                                      <p:cBhvr additive="base">
                                        <p:cTn id="4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Automatic memory management</a:t>
            </a:r>
            <a:endParaRPr lang="en-US" dirty="0"/>
          </a:p>
        </p:txBody>
      </p:sp>
      <p:sp>
        <p:nvSpPr>
          <p:cNvPr id="3" name="Content Placeholder 2"/>
          <p:cNvSpPr>
            <a:spLocks noGrp="1"/>
          </p:cNvSpPr>
          <p:nvPr>
            <p:ph idx="1"/>
          </p:nvPr>
        </p:nvSpPr>
        <p:spPr/>
        <p:txBody>
          <a:bodyPr>
            <a:normAutofit lnSpcReduction="10000"/>
          </a:bodyPr>
          <a:lstStyle/>
          <a:p>
            <a:r>
              <a:rPr lang="en-US" dirty="0"/>
              <a:t>Automatic memory management is a </a:t>
            </a:r>
            <a:r>
              <a:rPr lang="en-US" dirty="0" smtClean="0"/>
              <a:t>service that </a:t>
            </a:r>
            <a:r>
              <a:rPr lang="en-US" dirty="0"/>
              <a:t>automatically </a:t>
            </a:r>
            <a:r>
              <a:rPr lang="en-US" u="sng" dirty="0"/>
              <a:t>recycles</a:t>
            </a:r>
            <a:r>
              <a:rPr lang="en-US" dirty="0"/>
              <a:t> memory that a program would not otherwise use </a:t>
            </a:r>
            <a:r>
              <a:rPr lang="en-US" dirty="0" smtClean="0"/>
              <a:t>again</a:t>
            </a:r>
          </a:p>
          <a:p>
            <a:r>
              <a:rPr lang="en-US" dirty="0" smtClean="0"/>
              <a:t>Automatic </a:t>
            </a:r>
            <a:r>
              <a:rPr lang="en-US" dirty="0"/>
              <a:t>memory </a:t>
            </a:r>
            <a:r>
              <a:rPr lang="en-US" dirty="0" smtClean="0"/>
              <a:t>managers, often </a:t>
            </a:r>
            <a:r>
              <a:rPr lang="en-US" dirty="0"/>
              <a:t>known as garbage </a:t>
            </a:r>
            <a:r>
              <a:rPr lang="en-US" dirty="0" smtClean="0"/>
              <a:t>collectors, usually </a:t>
            </a:r>
            <a:r>
              <a:rPr lang="en-US" dirty="0"/>
              <a:t>do their job by recycling blocks that </a:t>
            </a:r>
            <a:r>
              <a:rPr lang="en-US" dirty="0" smtClean="0"/>
              <a:t>are unreachable the </a:t>
            </a:r>
            <a:r>
              <a:rPr lang="en-US" dirty="0"/>
              <a:t>program </a:t>
            </a:r>
            <a:r>
              <a:rPr lang="en-US" dirty="0" smtClean="0"/>
              <a:t>variables</a:t>
            </a:r>
          </a:p>
          <a:p>
            <a:r>
              <a:rPr lang="en-US" dirty="0"/>
              <a:t>Languages that require manual manual memory management are known as </a:t>
            </a:r>
            <a:r>
              <a:rPr lang="en-US" u="sng" dirty="0" smtClean="0"/>
              <a:t>managed </a:t>
            </a:r>
            <a:r>
              <a:rPr lang="en-US" u="sng" dirty="0"/>
              <a:t>languages</a:t>
            </a:r>
            <a:r>
              <a:rPr lang="en-US" dirty="0"/>
              <a:t>, e.g. </a:t>
            </a:r>
            <a:r>
              <a:rPr lang="en-US" dirty="0" smtClean="0"/>
              <a:t>JVM </a:t>
            </a:r>
            <a:r>
              <a:rPr lang="en-US" dirty="0" err="1" smtClean="0"/>
              <a:t>langauges</a:t>
            </a:r>
            <a:r>
              <a:rPr lang="en-US" dirty="0" smtClean="0"/>
              <a:t>, .NET languages and most other modern languages</a:t>
            </a:r>
            <a:endParaRPr lang="en-US" dirty="0"/>
          </a:p>
          <a:p>
            <a:r>
              <a:rPr lang="en-US" dirty="0" smtClean="0"/>
              <a:t>Advantages </a:t>
            </a:r>
          </a:p>
          <a:p>
            <a:pPr lvl="1"/>
            <a:r>
              <a:rPr lang="en-US" dirty="0" smtClean="0"/>
              <a:t>Programmer is </a:t>
            </a:r>
            <a:r>
              <a:rPr lang="en-US" dirty="0"/>
              <a:t>freed to work on the actual </a:t>
            </a:r>
            <a:r>
              <a:rPr lang="en-US" dirty="0" smtClean="0"/>
              <a:t>problem</a:t>
            </a:r>
            <a:endParaRPr lang="en-US" dirty="0"/>
          </a:p>
          <a:p>
            <a:pPr lvl="1"/>
            <a:r>
              <a:rPr lang="en-US" dirty="0" smtClean="0"/>
              <a:t>Fewer </a:t>
            </a:r>
            <a:r>
              <a:rPr lang="en-US" dirty="0"/>
              <a:t>memory management </a:t>
            </a:r>
            <a:r>
              <a:rPr lang="en-US" dirty="0" smtClean="0"/>
              <a:t>bugs</a:t>
            </a:r>
            <a:endParaRPr lang="en-US" dirty="0"/>
          </a:p>
          <a:p>
            <a:pPr lvl="1"/>
            <a:r>
              <a:rPr lang="en-US" dirty="0" smtClean="0"/>
              <a:t>Memory </a:t>
            </a:r>
            <a:r>
              <a:rPr lang="en-US" dirty="0"/>
              <a:t>management is often more </a:t>
            </a:r>
            <a:r>
              <a:rPr lang="en-US" dirty="0" smtClean="0"/>
              <a:t>efficient</a:t>
            </a:r>
            <a:endParaRPr lang="en-US" dirty="0"/>
          </a:p>
          <a:p>
            <a:r>
              <a:rPr lang="en-US" dirty="0" smtClean="0"/>
              <a:t>Disadvantages </a:t>
            </a:r>
          </a:p>
          <a:p>
            <a:pPr lvl="1"/>
            <a:r>
              <a:rPr lang="en-US" dirty="0" smtClean="0"/>
              <a:t>Memory </a:t>
            </a:r>
            <a:r>
              <a:rPr lang="en-US" dirty="0"/>
              <a:t>may be retained because it is reachable, but won’t be used </a:t>
            </a:r>
            <a:r>
              <a:rPr lang="en-US" dirty="0" smtClean="0"/>
              <a:t>again</a:t>
            </a:r>
          </a:p>
          <a:p>
            <a:pPr lvl="1"/>
            <a:r>
              <a:rPr lang="en-US" dirty="0" smtClean="0"/>
              <a:t>Programmer doesn’t have control over when garbage collection is done</a:t>
            </a:r>
          </a:p>
          <a:p>
            <a:pPr lvl="1"/>
            <a:r>
              <a:rPr lang="en-US" dirty="0" smtClean="0"/>
              <a:t>Performance overhead</a:t>
            </a:r>
            <a:endParaRPr lang="en-US" dirty="0"/>
          </a:p>
          <a:p>
            <a:endParaRPr lang="en-US" dirty="0"/>
          </a:p>
        </p:txBody>
      </p:sp>
      <p:sp>
        <p:nvSpPr>
          <p:cNvPr id="4" name="Footer Placeholder 3"/>
          <p:cNvSpPr>
            <a:spLocks noGrp="1"/>
          </p:cNvSpPr>
          <p:nvPr>
            <p:ph type="ftr" sz="quarter" idx="11"/>
          </p:nvPr>
        </p:nvSpPr>
        <p:spPr/>
        <p:txBody>
          <a:bodyPr/>
          <a:lstStyle/>
          <a:p>
            <a:r>
              <a:rPr lang="en-US"/>
              <a:t>Unit 2: Programming languages</a:t>
            </a:r>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t>36</a:t>
            </a:fld>
            <a:endParaRPr lang="en-US" dirty="0"/>
          </a:p>
        </p:txBody>
      </p:sp>
    </p:spTree>
    <p:extLst>
      <p:ext uri="{BB962C8B-B14F-4D97-AF65-F5344CB8AC3E}">
        <p14:creationId xmlns:p14="http://schemas.microsoft.com/office/powerpoint/2010/main" val="3474312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 calcmode="lin" valueType="num">
                                      <p:cBhvr additive="base">
                                        <p:cTn id="4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3">
                                            <p:txEl>
                                              <p:pRg st="9" end="9"/>
                                            </p:txEl>
                                          </p:spTgt>
                                        </p:tgtEl>
                                        <p:attrNameLst>
                                          <p:attrName>style.visibility</p:attrName>
                                        </p:attrNameLst>
                                      </p:cBhvr>
                                      <p:to>
                                        <p:strVal val="visible"/>
                                      </p:to>
                                    </p:set>
                                    <p:anim calcmode="lin" valueType="num">
                                      <p:cBhvr additive="base">
                                        <p:cTn id="5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 calcmode="lin" valueType="num">
                                      <p:cBhvr additive="base">
                                        <p:cTn id="5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Recycling techniques</a:t>
            </a:r>
            <a:endParaRPr lang="en-US" dirty="0"/>
          </a:p>
        </p:txBody>
      </p:sp>
      <p:sp>
        <p:nvSpPr>
          <p:cNvPr id="3" name="Content Placeholder 2"/>
          <p:cNvSpPr>
            <a:spLocks noGrp="1"/>
          </p:cNvSpPr>
          <p:nvPr>
            <p:ph idx="1"/>
          </p:nvPr>
        </p:nvSpPr>
        <p:spPr/>
        <p:txBody>
          <a:bodyPr>
            <a:normAutofit/>
          </a:bodyPr>
          <a:lstStyle/>
          <a:p>
            <a:r>
              <a:rPr lang="en-US" dirty="0"/>
              <a:t>There are many ways for </a:t>
            </a:r>
            <a:r>
              <a:rPr lang="en-US" dirty="0" smtClean="0"/>
              <a:t>garbage collectors to </a:t>
            </a:r>
            <a:r>
              <a:rPr lang="en-US" dirty="0"/>
              <a:t>determine what memory is no longer </a:t>
            </a:r>
            <a:r>
              <a:rPr lang="en-US" dirty="0" smtClean="0"/>
              <a:t>required, for example:</a:t>
            </a:r>
          </a:p>
          <a:p>
            <a:r>
              <a:rPr lang="en-US" u="sng" dirty="0" smtClean="0"/>
              <a:t>Tracing collectors </a:t>
            </a:r>
            <a:r>
              <a:rPr lang="en-US" dirty="0"/>
              <a:t>determine which blocks of memory </a:t>
            </a:r>
            <a:r>
              <a:rPr lang="en-US" dirty="0" smtClean="0"/>
              <a:t>are reachable from the program variables</a:t>
            </a:r>
          </a:p>
          <a:p>
            <a:pPr lvl="1"/>
            <a:r>
              <a:rPr lang="en-US" dirty="0" smtClean="0"/>
              <a:t>Most JVM implementations use mark-sweep collection, which works in two phases</a:t>
            </a:r>
          </a:p>
          <a:p>
            <a:pPr lvl="1"/>
            <a:r>
              <a:rPr lang="en-US" dirty="0" smtClean="0"/>
              <a:t>Collector first </a:t>
            </a:r>
            <a:r>
              <a:rPr lang="en-US" dirty="0"/>
              <a:t>examines the program </a:t>
            </a:r>
            <a:r>
              <a:rPr lang="en-US" dirty="0" smtClean="0"/>
              <a:t>variables, </a:t>
            </a:r>
            <a:r>
              <a:rPr lang="en-US" dirty="0"/>
              <a:t>any blocks of memory pointed to are added to a list of blocks to be </a:t>
            </a:r>
            <a:r>
              <a:rPr lang="en-US" dirty="0" smtClean="0"/>
              <a:t>examined </a:t>
            </a:r>
            <a:r>
              <a:rPr lang="en-US" dirty="0"/>
              <a:t>all blocks that can be reached by the program are </a:t>
            </a:r>
            <a:r>
              <a:rPr lang="en-US" dirty="0" smtClean="0"/>
              <a:t>marked.</a:t>
            </a:r>
            <a:endParaRPr lang="en-US" dirty="0"/>
          </a:p>
          <a:p>
            <a:pPr lvl="1"/>
            <a:r>
              <a:rPr lang="en-US" dirty="0"/>
              <a:t>In the second phase, the collector </a:t>
            </a:r>
            <a:r>
              <a:rPr lang="en-US" i="1" dirty="0"/>
              <a:t>sweeps</a:t>
            </a:r>
            <a:r>
              <a:rPr lang="en-US" dirty="0"/>
              <a:t> all allocated memory, searching for blocks that have not been marked. If it finds any, it returns them to the allocator for </a:t>
            </a:r>
            <a:r>
              <a:rPr lang="en-US" dirty="0" smtClean="0"/>
              <a:t>reuse, and unmarks all others – next time round any blocks previously allocated but no longer pointed to will then be unmarked.</a:t>
            </a:r>
          </a:p>
          <a:p>
            <a:r>
              <a:rPr lang="en-US" u="sng" dirty="0" smtClean="0"/>
              <a:t>Reference counting </a:t>
            </a:r>
            <a:r>
              <a:rPr lang="en-US" dirty="0" smtClean="0"/>
              <a:t>collectors keep a </a:t>
            </a:r>
            <a:r>
              <a:rPr lang="en-US" dirty="0"/>
              <a:t>count of how </a:t>
            </a:r>
            <a:r>
              <a:rPr lang="en-US" dirty="0" smtClean="0"/>
              <a:t>many references (or pointers</a:t>
            </a:r>
            <a:r>
              <a:rPr lang="en-US" dirty="0"/>
              <a:t>) there are to a particular memory block from other </a:t>
            </a:r>
            <a:r>
              <a:rPr lang="en-US" dirty="0" smtClean="0"/>
              <a:t>blocks</a:t>
            </a:r>
          </a:p>
          <a:p>
            <a:pPr marL="292608" lvl="1" indent="0">
              <a:buNone/>
            </a:pPr>
            <a:r>
              <a:rPr lang="en-US" dirty="0" smtClean="0"/>
              <a:t>Count </a:t>
            </a:r>
            <a:r>
              <a:rPr lang="en-US" dirty="0"/>
              <a:t>is incremented for each new reference, and is decremented if a reference is overwritten, or if the referring object is </a:t>
            </a:r>
            <a:r>
              <a:rPr lang="en-US" dirty="0" smtClean="0"/>
              <a:t>recycled.</a:t>
            </a:r>
          </a:p>
          <a:p>
            <a:pPr marL="292608" lvl="1" indent="0">
              <a:buNone/>
            </a:pPr>
            <a:r>
              <a:rPr lang="en-US" dirty="0" smtClean="0"/>
              <a:t>If </a:t>
            </a:r>
            <a:r>
              <a:rPr lang="en-US" dirty="0"/>
              <a:t>a reference count falls to zero, then the object is no longer required and can be recycled.</a:t>
            </a:r>
          </a:p>
        </p:txBody>
      </p:sp>
      <p:sp>
        <p:nvSpPr>
          <p:cNvPr id="4" name="Footer Placeholder 3"/>
          <p:cNvSpPr>
            <a:spLocks noGrp="1"/>
          </p:cNvSpPr>
          <p:nvPr>
            <p:ph type="ftr" sz="quarter" idx="11"/>
          </p:nvPr>
        </p:nvSpPr>
        <p:spPr/>
        <p:txBody>
          <a:bodyPr/>
          <a:lstStyle/>
          <a:p>
            <a:r>
              <a:rPr lang="en-US"/>
              <a:t>Unit 2: Programming languages</a:t>
            </a:r>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t>37</a:t>
            </a:fld>
            <a:endParaRPr lang="en-US" dirty="0"/>
          </a:p>
        </p:txBody>
      </p:sp>
    </p:spTree>
    <p:extLst>
      <p:ext uri="{BB962C8B-B14F-4D97-AF65-F5344CB8AC3E}">
        <p14:creationId xmlns:p14="http://schemas.microsoft.com/office/powerpoint/2010/main" val="2459408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Finalizing</a:t>
            </a:r>
            <a:endParaRPr lang="en-US" dirty="0"/>
          </a:p>
        </p:txBody>
      </p:sp>
      <p:sp>
        <p:nvSpPr>
          <p:cNvPr id="3" name="Content Placeholder 2"/>
          <p:cNvSpPr>
            <a:spLocks noGrp="1"/>
          </p:cNvSpPr>
          <p:nvPr>
            <p:ph idx="1"/>
          </p:nvPr>
        </p:nvSpPr>
        <p:spPr/>
        <p:txBody>
          <a:bodyPr>
            <a:normAutofit lnSpcReduction="10000"/>
          </a:bodyPr>
          <a:lstStyle/>
          <a:p>
            <a:r>
              <a:rPr lang="en-US" dirty="0"/>
              <a:t>In garbage-collected languages, it is often necessary to perform </a:t>
            </a:r>
            <a:r>
              <a:rPr lang="en-US" u="sng" dirty="0" smtClean="0"/>
              <a:t>finalization</a:t>
            </a:r>
            <a:r>
              <a:rPr lang="en-US" dirty="0" smtClean="0"/>
              <a:t> actions </a:t>
            </a:r>
            <a:r>
              <a:rPr lang="en-US" dirty="0"/>
              <a:t>on some objects </a:t>
            </a:r>
            <a:r>
              <a:rPr lang="en-US" dirty="0" smtClean="0"/>
              <a:t>before </a:t>
            </a:r>
            <a:r>
              <a:rPr lang="en-US" dirty="0"/>
              <a:t>their </a:t>
            </a:r>
            <a:r>
              <a:rPr lang="en-US" dirty="0" smtClean="0"/>
              <a:t>memory can </a:t>
            </a:r>
            <a:r>
              <a:rPr lang="en-US" dirty="0"/>
              <a:t>be </a:t>
            </a:r>
            <a:r>
              <a:rPr lang="en-US" dirty="0" smtClean="0"/>
              <a:t>recycled</a:t>
            </a:r>
          </a:p>
          <a:p>
            <a:r>
              <a:rPr lang="en-US" dirty="0" smtClean="0"/>
              <a:t>Common </a:t>
            </a:r>
            <a:r>
              <a:rPr lang="en-US" dirty="0"/>
              <a:t>use of finalization is to release </a:t>
            </a:r>
            <a:r>
              <a:rPr lang="en-US" u="sng" dirty="0" smtClean="0"/>
              <a:t>unmanaged resources </a:t>
            </a:r>
            <a:r>
              <a:rPr lang="en-US" dirty="0" smtClean="0"/>
              <a:t>such as file handles, database connections</a:t>
            </a:r>
          </a:p>
          <a:p>
            <a:r>
              <a:rPr lang="en-US" dirty="0"/>
              <a:t>For example, an open file might be represented by a stream </a:t>
            </a:r>
            <a:r>
              <a:rPr lang="en-US" dirty="0" smtClean="0"/>
              <a:t>object</a:t>
            </a:r>
            <a:r>
              <a:rPr lang="en-US" dirty="0"/>
              <a:t> </a:t>
            </a:r>
            <a:r>
              <a:rPr lang="en-US" dirty="0" smtClean="0"/>
              <a:t>- when </a:t>
            </a:r>
            <a:r>
              <a:rPr lang="en-US" dirty="0"/>
              <a:t>this object has been </a:t>
            </a:r>
            <a:r>
              <a:rPr lang="en-US" dirty="0" smtClean="0"/>
              <a:t>proven “dead” by the GC it </a:t>
            </a:r>
            <a:r>
              <a:rPr lang="en-US" dirty="0"/>
              <a:t>is certain that the file is no longer in use by the program, and it can and should be closed before the stream is </a:t>
            </a:r>
            <a:r>
              <a:rPr lang="en-US" dirty="0" smtClean="0"/>
              <a:t>recycled</a:t>
            </a:r>
          </a:p>
          <a:p>
            <a:r>
              <a:rPr lang="en-US" dirty="0" smtClean="0"/>
              <a:t>Examples -</a:t>
            </a:r>
            <a:r>
              <a:rPr lang="en-US" i="1" dirty="0" smtClean="0"/>
              <a:t> finalize</a:t>
            </a:r>
            <a:r>
              <a:rPr lang="en-US" dirty="0" smtClean="0"/>
              <a:t> method in Java, </a:t>
            </a:r>
            <a:r>
              <a:rPr lang="en-US" i="1" dirty="0" smtClean="0"/>
              <a:t>Finalize</a:t>
            </a:r>
            <a:r>
              <a:rPr lang="en-US" dirty="0" smtClean="0"/>
              <a:t> method in C#.</a:t>
            </a:r>
          </a:p>
          <a:p>
            <a:r>
              <a:rPr lang="en-US" dirty="0" smtClean="0"/>
              <a:t>Note that </a:t>
            </a:r>
            <a:r>
              <a:rPr lang="en-US" dirty="0"/>
              <a:t>there is no guarantee that </a:t>
            </a:r>
            <a:r>
              <a:rPr lang="en-US" dirty="0" smtClean="0"/>
              <a:t>finalization will in fact run </a:t>
            </a:r>
            <a:r>
              <a:rPr lang="en-US" dirty="0"/>
              <a:t>and release the </a:t>
            </a:r>
            <a:r>
              <a:rPr lang="en-US" dirty="0" smtClean="0"/>
              <a:t>resource in a </a:t>
            </a:r>
            <a:r>
              <a:rPr lang="en-US" dirty="0"/>
              <a:t>timely </a:t>
            </a:r>
            <a:r>
              <a:rPr lang="en-US" dirty="0" smtClean="0"/>
              <a:t>way</a:t>
            </a:r>
          </a:p>
          <a:p>
            <a:r>
              <a:rPr lang="en-US" dirty="0" smtClean="0"/>
              <a:t>Should not rely on finalization – think of it as a “last-ditch” </a:t>
            </a:r>
            <a:r>
              <a:rPr lang="en-US" dirty="0"/>
              <a:t>attempt to release the </a:t>
            </a:r>
            <a:r>
              <a:rPr lang="en-US" dirty="0" smtClean="0"/>
              <a:t>resource</a:t>
            </a:r>
          </a:p>
          <a:p>
            <a:pPr lvl="1"/>
            <a:r>
              <a:rPr lang="en-US" dirty="0" smtClean="0"/>
              <a:t>Should always explicitly release resources in client code (e.g. code which opens and reads from a file) using exception handling (</a:t>
            </a:r>
            <a:r>
              <a:rPr lang="en-US" i="1" dirty="0" smtClean="0"/>
              <a:t>try-catch-finally</a:t>
            </a:r>
            <a:r>
              <a:rPr lang="en-US" dirty="0" smtClean="0"/>
              <a:t>, try-with-resources in Java, </a:t>
            </a:r>
            <a:r>
              <a:rPr lang="en-US" i="1" dirty="0" smtClean="0"/>
              <a:t>using</a:t>
            </a:r>
            <a:r>
              <a:rPr lang="en-US" dirty="0" smtClean="0"/>
              <a:t>/Dispose pattern in C#) to ensure this</a:t>
            </a:r>
          </a:p>
        </p:txBody>
      </p:sp>
      <p:sp>
        <p:nvSpPr>
          <p:cNvPr id="4" name="Footer Placeholder 3"/>
          <p:cNvSpPr>
            <a:spLocks noGrp="1"/>
          </p:cNvSpPr>
          <p:nvPr>
            <p:ph type="ftr" sz="quarter" idx="11"/>
          </p:nvPr>
        </p:nvSpPr>
        <p:spPr/>
        <p:txBody>
          <a:bodyPr/>
          <a:lstStyle/>
          <a:p>
            <a:r>
              <a:rPr lang="en-US"/>
              <a:t>Unit 2: Programming languages</a:t>
            </a:r>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t>38</a:t>
            </a:fld>
            <a:endParaRPr lang="en-US" dirty="0"/>
          </a:p>
        </p:txBody>
      </p:sp>
    </p:spTree>
    <p:extLst>
      <p:ext uri="{BB962C8B-B14F-4D97-AF65-F5344CB8AC3E}">
        <p14:creationId xmlns:p14="http://schemas.microsoft.com/office/powerpoint/2010/main" val="2860485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finalize example</a:t>
            </a:r>
            <a:endParaRPr lang="en-US" dirty="0"/>
          </a:p>
        </p:txBody>
      </p:sp>
      <p:sp>
        <p:nvSpPr>
          <p:cNvPr id="3" name="Content Placeholder 2"/>
          <p:cNvSpPr>
            <a:spLocks noGrp="1"/>
          </p:cNvSpPr>
          <p:nvPr>
            <p:ph idx="1"/>
          </p:nvPr>
        </p:nvSpPr>
        <p:spPr/>
        <p:txBody>
          <a:bodyPr/>
          <a:lstStyle/>
          <a:p>
            <a:r>
              <a:rPr lang="en-US" i="1" dirty="0" smtClean="0"/>
              <a:t>finalize</a:t>
            </a:r>
            <a:r>
              <a:rPr lang="en-US" dirty="0" smtClean="0"/>
              <a:t> in Java</a:t>
            </a:r>
            <a:r>
              <a:rPr lang="en-US" dirty="0"/>
              <a:t> is a special </a:t>
            </a:r>
            <a:r>
              <a:rPr lang="en-US" dirty="0" smtClean="0"/>
              <a:t>method, rather like </a:t>
            </a:r>
            <a:r>
              <a:rPr lang="en-US" i="1" dirty="0" smtClean="0"/>
              <a:t>main</a:t>
            </a:r>
            <a:r>
              <a:rPr lang="en-US" dirty="0" smtClean="0"/>
              <a:t> method, which is called </a:t>
            </a:r>
            <a:r>
              <a:rPr lang="en-US" dirty="0"/>
              <a:t>before </a:t>
            </a:r>
            <a:r>
              <a:rPr lang="en-US" dirty="0" smtClean="0"/>
              <a:t>the GC recycles the object.</a:t>
            </a:r>
            <a:endParaRPr lang="en-US" i="1" dirty="0" smtClean="0"/>
          </a:p>
          <a:p>
            <a:r>
              <a:rPr lang="en-US" dirty="0" smtClean="0"/>
              <a:t>Example of the </a:t>
            </a:r>
            <a:r>
              <a:rPr lang="en-US" i="1" dirty="0" smtClean="0"/>
              <a:t>finalize</a:t>
            </a:r>
            <a:r>
              <a:rPr lang="en-US" dirty="0" smtClean="0"/>
              <a:t> method in the Java API </a:t>
            </a:r>
            <a:r>
              <a:rPr lang="en-US" i="1" dirty="0" err="1" smtClean="0"/>
              <a:t>FileInputStream</a:t>
            </a:r>
            <a:r>
              <a:rPr lang="en-US" dirty="0" smtClean="0"/>
              <a:t> class</a:t>
            </a:r>
          </a:p>
          <a:p>
            <a:pPr marL="0" indent="0">
              <a:buNone/>
            </a:pPr>
            <a:r>
              <a:rPr lang="en-US" sz="1800" dirty="0">
                <a:solidFill>
                  <a:srgbClr val="7030A0"/>
                </a:solidFill>
                <a:latin typeface="Consolas" panose="020B0609020204030204" pitchFamily="49" charset="0"/>
                <a:cs typeface="Consolas" panose="020B0609020204030204" pitchFamily="49" charset="0"/>
              </a:rPr>
              <a:t>protected void finalize() throws </a:t>
            </a:r>
            <a:r>
              <a:rPr lang="en-US" sz="1800" dirty="0" err="1">
                <a:solidFill>
                  <a:srgbClr val="7030A0"/>
                </a:solidFill>
                <a:latin typeface="Consolas" panose="020B0609020204030204" pitchFamily="49" charset="0"/>
                <a:cs typeface="Consolas" panose="020B0609020204030204" pitchFamily="49" charset="0"/>
              </a:rPr>
              <a:t>IOException</a:t>
            </a:r>
            <a:r>
              <a:rPr lang="en-US" sz="1800" dirty="0">
                <a:solidFill>
                  <a:srgbClr val="7030A0"/>
                </a:solidFill>
                <a:latin typeface="Consolas" panose="020B0609020204030204" pitchFamily="49" charset="0"/>
                <a:cs typeface="Consolas" panose="020B0609020204030204" pitchFamily="49" charset="0"/>
              </a:rPr>
              <a:t> {</a:t>
            </a:r>
            <a:br>
              <a:rPr lang="en-US" sz="1800" dirty="0">
                <a:solidFill>
                  <a:srgbClr val="7030A0"/>
                </a:solidFill>
                <a:latin typeface="Consolas" panose="020B0609020204030204" pitchFamily="49" charset="0"/>
                <a:cs typeface="Consolas" panose="020B0609020204030204" pitchFamily="49" charset="0"/>
              </a:rPr>
            </a:br>
            <a:r>
              <a:rPr lang="en-US" sz="1800" dirty="0">
                <a:solidFill>
                  <a:srgbClr val="7030A0"/>
                </a:solidFill>
                <a:latin typeface="Consolas" panose="020B0609020204030204" pitchFamily="49" charset="0"/>
                <a:cs typeface="Consolas" panose="020B0609020204030204" pitchFamily="49" charset="0"/>
              </a:rPr>
              <a:t>        if ((</a:t>
            </a:r>
            <a:r>
              <a:rPr lang="en-US" sz="1800" dirty="0" err="1">
                <a:solidFill>
                  <a:srgbClr val="7030A0"/>
                </a:solidFill>
                <a:latin typeface="Consolas" panose="020B0609020204030204" pitchFamily="49" charset="0"/>
                <a:cs typeface="Consolas" panose="020B0609020204030204" pitchFamily="49" charset="0"/>
              </a:rPr>
              <a:t>fd</a:t>
            </a:r>
            <a:r>
              <a:rPr lang="en-US" sz="1800" dirty="0">
                <a:solidFill>
                  <a:srgbClr val="7030A0"/>
                </a:solidFill>
                <a:latin typeface="Consolas" panose="020B0609020204030204" pitchFamily="49" charset="0"/>
                <a:cs typeface="Consolas" panose="020B0609020204030204" pitchFamily="49" charset="0"/>
              </a:rPr>
              <a:t> != null) &amp;&amp;  (</a:t>
            </a:r>
            <a:r>
              <a:rPr lang="en-US" sz="1800" dirty="0" err="1">
                <a:solidFill>
                  <a:srgbClr val="7030A0"/>
                </a:solidFill>
                <a:latin typeface="Consolas" panose="020B0609020204030204" pitchFamily="49" charset="0"/>
                <a:cs typeface="Consolas" panose="020B0609020204030204" pitchFamily="49" charset="0"/>
              </a:rPr>
              <a:t>fd</a:t>
            </a:r>
            <a:r>
              <a:rPr lang="en-US" sz="1800" dirty="0">
                <a:solidFill>
                  <a:srgbClr val="7030A0"/>
                </a:solidFill>
                <a:latin typeface="Consolas" panose="020B0609020204030204" pitchFamily="49" charset="0"/>
                <a:cs typeface="Consolas" panose="020B0609020204030204" pitchFamily="49" charset="0"/>
              </a:rPr>
              <a:t> != </a:t>
            </a:r>
            <a:r>
              <a:rPr lang="en-US" sz="1800" dirty="0" err="1">
                <a:solidFill>
                  <a:srgbClr val="7030A0"/>
                </a:solidFill>
                <a:latin typeface="Consolas" panose="020B0609020204030204" pitchFamily="49" charset="0"/>
                <a:cs typeface="Consolas" panose="020B0609020204030204" pitchFamily="49" charset="0"/>
              </a:rPr>
              <a:t>FileDescriptor.in</a:t>
            </a:r>
            <a:r>
              <a:rPr lang="en-US" sz="1800" dirty="0">
                <a:solidFill>
                  <a:srgbClr val="7030A0"/>
                </a:solidFill>
                <a:latin typeface="Consolas" panose="020B0609020204030204" pitchFamily="49" charset="0"/>
                <a:cs typeface="Consolas" panose="020B0609020204030204" pitchFamily="49" charset="0"/>
              </a:rPr>
              <a:t>)) {</a:t>
            </a:r>
            <a:br>
              <a:rPr lang="en-US" sz="1800" dirty="0">
                <a:solidFill>
                  <a:srgbClr val="7030A0"/>
                </a:solidFill>
                <a:latin typeface="Consolas" panose="020B0609020204030204" pitchFamily="49" charset="0"/>
                <a:cs typeface="Consolas" panose="020B0609020204030204" pitchFamily="49" charset="0"/>
              </a:rPr>
            </a:br>
            <a:r>
              <a:rPr lang="en-US" sz="1800" dirty="0">
                <a:solidFill>
                  <a:srgbClr val="7030A0"/>
                </a:solidFill>
                <a:latin typeface="Consolas" panose="020B0609020204030204" pitchFamily="49" charset="0"/>
                <a:cs typeface="Consolas" panose="020B0609020204030204" pitchFamily="49" charset="0"/>
              </a:rPr>
              <a:t>            </a:t>
            </a:r>
            <a:r>
              <a:rPr lang="en-US" sz="1800" dirty="0" err="1">
                <a:solidFill>
                  <a:srgbClr val="7030A0"/>
                </a:solidFill>
                <a:latin typeface="Consolas" panose="020B0609020204030204" pitchFamily="49" charset="0"/>
                <a:cs typeface="Consolas" panose="020B0609020204030204" pitchFamily="49" charset="0"/>
              </a:rPr>
              <a:t>runningFinalize.set</a:t>
            </a:r>
            <a:r>
              <a:rPr lang="en-US" sz="1800" dirty="0">
                <a:solidFill>
                  <a:srgbClr val="7030A0"/>
                </a:solidFill>
                <a:latin typeface="Consolas" panose="020B0609020204030204" pitchFamily="49" charset="0"/>
                <a:cs typeface="Consolas" panose="020B0609020204030204" pitchFamily="49" charset="0"/>
              </a:rPr>
              <a:t>(</a:t>
            </a:r>
            <a:r>
              <a:rPr lang="en-US" sz="1800" dirty="0" err="1">
                <a:solidFill>
                  <a:srgbClr val="7030A0"/>
                </a:solidFill>
                <a:latin typeface="Consolas" panose="020B0609020204030204" pitchFamily="49" charset="0"/>
                <a:cs typeface="Consolas" panose="020B0609020204030204" pitchFamily="49" charset="0"/>
              </a:rPr>
              <a:t>Boolean.TRUE</a:t>
            </a:r>
            <a:r>
              <a:rPr lang="en-US" sz="1800" dirty="0">
                <a:solidFill>
                  <a:srgbClr val="7030A0"/>
                </a:solidFill>
                <a:latin typeface="Consolas" panose="020B0609020204030204" pitchFamily="49" charset="0"/>
                <a:cs typeface="Consolas" panose="020B0609020204030204" pitchFamily="49" charset="0"/>
              </a:rPr>
              <a:t>);</a:t>
            </a:r>
            <a:br>
              <a:rPr lang="en-US" sz="1800" dirty="0">
                <a:solidFill>
                  <a:srgbClr val="7030A0"/>
                </a:solidFill>
                <a:latin typeface="Consolas" panose="020B0609020204030204" pitchFamily="49" charset="0"/>
                <a:cs typeface="Consolas" panose="020B0609020204030204" pitchFamily="49" charset="0"/>
              </a:rPr>
            </a:br>
            <a:r>
              <a:rPr lang="en-US" sz="1800" dirty="0">
                <a:solidFill>
                  <a:srgbClr val="7030A0"/>
                </a:solidFill>
                <a:latin typeface="Consolas" panose="020B0609020204030204" pitchFamily="49" charset="0"/>
                <a:cs typeface="Consolas" panose="020B0609020204030204" pitchFamily="49" charset="0"/>
              </a:rPr>
              <a:t>            try {</a:t>
            </a:r>
            <a:br>
              <a:rPr lang="en-US" sz="1800" dirty="0">
                <a:solidFill>
                  <a:srgbClr val="7030A0"/>
                </a:solidFill>
                <a:latin typeface="Consolas" panose="020B0609020204030204" pitchFamily="49" charset="0"/>
                <a:cs typeface="Consolas" panose="020B0609020204030204" pitchFamily="49" charset="0"/>
              </a:rPr>
            </a:br>
            <a:r>
              <a:rPr lang="en-US" sz="1800" dirty="0">
                <a:solidFill>
                  <a:srgbClr val="7030A0"/>
                </a:solidFill>
                <a:latin typeface="Consolas" panose="020B0609020204030204" pitchFamily="49" charset="0"/>
                <a:cs typeface="Consolas" panose="020B0609020204030204" pitchFamily="49" charset="0"/>
              </a:rPr>
              <a:t>                close();</a:t>
            </a:r>
            <a:br>
              <a:rPr lang="en-US" sz="1800" dirty="0">
                <a:solidFill>
                  <a:srgbClr val="7030A0"/>
                </a:solidFill>
                <a:latin typeface="Consolas" panose="020B0609020204030204" pitchFamily="49" charset="0"/>
                <a:cs typeface="Consolas" panose="020B0609020204030204" pitchFamily="49" charset="0"/>
              </a:rPr>
            </a:br>
            <a:r>
              <a:rPr lang="en-US" sz="1800" dirty="0">
                <a:solidFill>
                  <a:srgbClr val="7030A0"/>
                </a:solidFill>
                <a:latin typeface="Consolas" panose="020B0609020204030204" pitchFamily="49" charset="0"/>
                <a:cs typeface="Consolas" panose="020B0609020204030204" pitchFamily="49" charset="0"/>
              </a:rPr>
              <a:t>            } finally {</a:t>
            </a:r>
            <a:br>
              <a:rPr lang="en-US" sz="1800" dirty="0">
                <a:solidFill>
                  <a:srgbClr val="7030A0"/>
                </a:solidFill>
                <a:latin typeface="Consolas" panose="020B0609020204030204" pitchFamily="49" charset="0"/>
                <a:cs typeface="Consolas" panose="020B0609020204030204" pitchFamily="49" charset="0"/>
              </a:rPr>
            </a:br>
            <a:r>
              <a:rPr lang="en-US" sz="1800" dirty="0">
                <a:solidFill>
                  <a:srgbClr val="7030A0"/>
                </a:solidFill>
                <a:latin typeface="Consolas" panose="020B0609020204030204" pitchFamily="49" charset="0"/>
                <a:cs typeface="Consolas" panose="020B0609020204030204" pitchFamily="49" charset="0"/>
              </a:rPr>
              <a:t>                </a:t>
            </a:r>
            <a:r>
              <a:rPr lang="en-US" sz="1800" dirty="0" err="1">
                <a:solidFill>
                  <a:srgbClr val="7030A0"/>
                </a:solidFill>
                <a:latin typeface="Consolas" panose="020B0609020204030204" pitchFamily="49" charset="0"/>
                <a:cs typeface="Consolas" panose="020B0609020204030204" pitchFamily="49" charset="0"/>
              </a:rPr>
              <a:t>runningFinalize.set</a:t>
            </a:r>
            <a:r>
              <a:rPr lang="en-US" sz="1800" dirty="0">
                <a:solidFill>
                  <a:srgbClr val="7030A0"/>
                </a:solidFill>
                <a:latin typeface="Consolas" panose="020B0609020204030204" pitchFamily="49" charset="0"/>
                <a:cs typeface="Consolas" panose="020B0609020204030204" pitchFamily="49" charset="0"/>
              </a:rPr>
              <a:t>(</a:t>
            </a:r>
            <a:r>
              <a:rPr lang="en-US" sz="1800" dirty="0" err="1">
                <a:solidFill>
                  <a:srgbClr val="7030A0"/>
                </a:solidFill>
                <a:latin typeface="Consolas" panose="020B0609020204030204" pitchFamily="49" charset="0"/>
                <a:cs typeface="Consolas" panose="020B0609020204030204" pitchFamily="49" charset="0"/>
              </a:rPr>
              <a:t>Boolean.FALSE</a:t>
            </a:r>
            <a:r>
              <a:rPr lang="en-US" sz="1800" dirty="0">
                <a:solidFill>
                  <a:srgbClr val="7030A0"/>
                </a:solidFill>
                <a:latin typeface="Consolas" panose="020B0609020204030204" pitchFamily="49" charset="0"/>
                <a:cs typeface="Consolas" panose="020B0609020204030204" pitchFamily="49" charset="0"/>
              </a:rPr>
              <a:t>);</a:t>
            </a:r>
            <a:br>
              <a:rPr lang="en-US" sz="1800" dirty="0">
                <a:solidFill>
                  <a:srgbClr val="7030A0"/>
                </a:solidFill>
                <a:latin typeface="Consolas" panose="020B0609020204030204" pitchFamily="49" charset="0"/>
                <a:cs typeface="Consolas" panose="020B0609020204030204" pitchFamily="49" charset="0"/>
              </a:rPr>
            </a:br>
            <a:r>
              <a:rPr lang="en-US" sz="1800" dirty="0">
                <a:solidFill>
                  <a:srgbClr val="7030A0"/>
                </a:solidFill>
                <a:latin typeface="Consolas" panose="020B0609020204030204" pitchFamily="49" charset="0"/>
                <a:cs typeface="Consolas" panose="020B0609020204030204" pitchFamily="49" charset="0"/>
              </a:rPr>
              <a:t>            }</a:t>
            </a:r>
            <a:br>
              <a:rPr lang="en-US" sz="1800" dirty="0">
                <a:solidFill>
                  <a:srgbClr val="7030A0"/>
                </a:solidFill>
                <a:latin typeface="Consolas" panose="020B0609020204030204" pitchFamily="49" charset="0"/>
                <a:cs typeface="Consolas" panose="020B0609020204030204" pitchFamily="49" charset="0"/>
              </a:rPr>
            </a:br>
            <a:r>
              <a:rPr lang="en-US" sz="1800" dirty="0">
                <a:solidFill>
                  <a:srgbClr val="7030A0"/>
                </a:solidFill>
                <a:latin typeface="Consolas" panose="020B0609020204030204" pitchFamily="49" charset="0"/>
                <a:cs typeface="Consolas" panose="020B0609020204030204" pitchFamily="49" charset="0"/>
              </a:rPr>
              <a:t>        }</a:t>
            </a:r>
            <a:br>
              <a:rPr lang="en-US" sz="1800" dirty="0">
                <a:solidFill>
                  <a:srgbClr val="7030A0"/>
                </a:solidFill>
                <a:latin typeface="Consolas" panose="020B0609020204030204" pitchFamily="49" charset="0"/>
                <a:cs typeface="Consolas" panose="020B0609020204030204" pitchFamily="49" charset="0"/>
              </a:rPr>
            </a:br>
            <a:r>
              <a:rPr lang="en-US" sz="1800" dirty="0">
                <a:solidFill>
                  <a:srgbClr val="7030A0"/>
                </a:solidFill>
                <a:latin typeface="Consolas" panose="020B0609020204030204" pitchFamily="49" charset="0"/>
                <a:cs typeface="Consolas" panose="020B0609020204030204" pitchFamily="49" charset="0"/>
              </a:rPr>
              <a:t> }</a:t>
            </a:r>
          </a:p>
        </p:txBody>
      </p:sp>
      <p:sp>
        <p:nvSpPr>
          <p:cNvPr id="4" name="Footer Placeholder 3"/>
          <p:cNvSpPr>
            <a:spLocks noGrp="1"/>
          </p:cNvSpPr>
          <p:nvPr>
            <p:ph type="ftr" sz="quarter" idx="11"/>
          </p:nvPr>
        </p:nvSpPr>
        <p:spPr/>
        <p:txBody>
          <a:bodyPr/>
          <a:lstStyle/>
          <a:p>
            <a:r>
              <a:rPr lang="en-US"/>
              <a:t>Unit 2: Programming languages</a:t>
            </a:r>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t>39</a:t>
            </a:fld>
            <a:endParaRPr lang="en-US" dirty="0"/>
          </a:p>
        </p:txBody>
      </p:sp>
    </p:spTree>
    <p:extLst>
      <p:ext uri="{BB962C8B-B14F-4D97-AF65-F5344CB8AC3E}">
        <p14:creationId xmlns:p14="http://schemas.microsoft.com/office/powerpoint/2010/main" val="1459238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Why do we have different languages?</a:t>
            </a:r>
            <a:endParaRPr lang="en-GB" dirty="0"/>
          </a:p>
        </p:txBody>
      </p:sp>
      <p:sp>
        <p:nvSpPr>
          <p:cNvPr id="3" name="Content Placeholder 2"/>
          <p:cNvSpPr>
            <a:spLocks noGrp="1"/>
          </p:cNvSpPr>
          <p:nvPr>
            <p:ph idx="1"/>
          </p:nvPr>
        </p:nvSpPr>
        <p:spPr/>
        <p:txBody>
          <a:bodyPr/>
          <a:lstStyle/>
          <a:p>
            <a:r>
              <a:rPr lang="en-GB" dirty="0" smtClean="0"/>
              <a:t>Different tools for different jobs</a:t>
            </a:r>
          </a:p>
          <a:p>
            <a:pPr lvl="1"/>
            <a:r>
              <a:rPr lang="en-GB" dirty="0" smtClean="0"/>
              <a:t>Different levels of support for different application types and domains, e.g. web, games, data analysis</a:t>
            </a:r>
          </a:p>
          <a:p>
            <a:pPr lvl="1"/>
            <a:r>
              <a:rPr lang="en-GB" dirty="0" smtClean="0"/>
              <a:t>Different trade-offs in performance, developer productivity, security, robustness, etc.</a:t>
            </a:r>
          </a:p>
          <a:p>
            <a:r>
              <a:rPr lang="en-GB" dirty="0" smtClean="0"/>
              <a:t>Different tools for different developers</a:t>
            </a:r>
          </a:p>
          <a:p>
            <a:pPr lvl="1"/>
            <a:r>
              <a:rPr lang="en-GB" dirty="0" smtClean="0"/>
              <a:t>A </a:t>
            </a:r>
            <a:r>
              <a:rPr lang="en-GB" dirty="0"/>
              <a:t>programming language is a tool for humans to express ideas to </a:t>
            </a:r>
            <a:r>
              <a:rPr lang="en-GB" dirty="0" smtClean="0"/>
              <a:t>computers</a:t>
            </a:r>
            <a:endParaRPr lang="en-GB" dirty="0"/>
          </a:p>
          <a:p>
            <a:pPr lvl="1"/>
            <a:r>
              <a:rPr lang="en-GB" dirty="0" smtClean="0"/>
              <a:t>Different programming paradigms express these ideas in very different ways</a:t>
            </a:r>
          </a:p>
          <a:p>
            <a:pPr lvl="1"/>
            <a:r>
              <a:rPr lang="en-GB" dirty="0" smtClean="0"/>
              <a:t>Many choices </a:t>
            </a:r>
            <a:r>
              <a:rPr lang="en-GB" dirty="0"/>
              <a:t>of good programming languages, </a:t>
            </a:r>
            <a:r>
              <a:rPr lang="en-GB" dirty="0" smtClean="0"/>
              <a:t>can </a:t>
            </a:r>
            <a:r>
              <a:rPr lang="en-GB" dirty="0"/>
              <a:t>select one that “works the way I think</a:t>
            </a:r>
            <a:r>
              <a:rPr lang="en-GB" dirty="0" smtClean="0"/>
              <a:t>”</a:t>
            </a:r>
          </a:p>
          <a:p>
            <a:r>
              <a:rPr lang="en-GB" dirty="0" smtClean="0"/>
              <a:t>People and communities</a:t>
            </a:r>
          </a:p>
          <a:p>
            <a:pPr lvl="1"/>
            <a:r>
              <a:rPr lang="en-GB" dirty="0" smtClean="0"/>
              <a:t>May choose to use what you know, or what your team knows</a:t>
            </a:r>
          </a:p>
          <a:p>
            <a:pPr lvl="1"/>
            <a:r>
              <a:rPr lang="en-GB" dirty="0"/>
              <a:t>A good ecosystem </a:t>
            </a:r>
            <a:r>
              <a:rPr lang="en-GB" dirty="0" smtClean="0"/>
              <a:t>(developer community and organisations) can </a:t>
            </a:r>
            <a:r>
              <a:rPr lang="en-GB" dirty="0"/>
              <a:t>make the individual developer more successful.</a:t>
            </a:r>
          </a:p>
          <a:p>
            <a:endParaRPr lang="en-GB" dirty="0" smtClean="0"/>
          </a:p>
          <a:p>
            <a:endParaRPr lang="en-GB" dirty="0"/>
          </a:p>
        </p:txBody>
      </p:sp>
      <p:sp>
        <p:nvSpPr>
          <p:cNvPr id="4" name="Footer Placeholder 3"/>
          <p:cNvSpPr>
            <a:spLocks noGrp="1"/>
          </p:cNvSpPr>
          <p:nvPr>
            <p:ph type="ftr" sz="quarter" idx="11"/>
          </p:nvPr>
        </p:nvSpPr>
        <p:spPr/>
        <p:txBody>
          <a:bodyPr/>
          <a:lstStyle/>
          <a:p>
            <a:r>
              <a:rPr lang="en-US"/>
              <a:t>Unit 2: Programming languages</a:t>
            </a:r>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t>4</a:t>
            </a:fld>
            <a:endParaRPr lang="en-US" dirty="0"/>
          </a:p>
        </p:txBody>
      </p:sp>
    </p:spTree>
    <p:extLst>
      <p:ext uri="{BB962C8B-B14F-4D97-AF65-F5344CB8AC3E}">
        <p14:creationId xmlns:p14="http://schemas.microsoft.com/office/powerpoint/2010/main" val="515824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 calcmode="lin" valueType="num">
                                      <p:cBhvr additive="base">
                                        <p:cTn id="4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 calcmode="lin" valueType="num">
                                      <p:cBhvr additive="base">
                                        <p:cTn id="4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Decision constructs and control structures</a:t>
            </a:r>
            <a:endParaRPr lang="en-GB" dirty="0"/>
          </a:p>
        </p:txBody>
      </p:sp>
      <p:sp>
        <p:nvSpPr>
          <p:cNvPr id="3" name="Content Placeholder 2"/>
          <p:cNvSpPr>
            <a:spLocks noGrp="1"/>
          </p:cNvSpPr>
          <p:nvPr>
            <p:ph idx="1"/>
          </p:nvPr>
        </p:nvSpPr>
        <p:spPr/>
        <p:txBody>
          <a:bodyPr>
            <a:normAutofit/>
          </a:bodyPr>
          <a:lstStyle/>
          <a:p>
            <a:r>
              <a:rPr lang="en-GB" dirty="0" smtClean="0"/>
              <a:t>Most languages have the usual </a:t>
            </a:r>
            <a:r>
              <a:rPr lang="en-GB" i="1" dirty="0" smtClean="0"/>
              <a:t>if</a:t>
            </a:r>
            <a:r>
              <a:rPr lang="en-GB" dirty="0" smtClean="0"/>
              <a:t>, </a:t>
            </a:r>
            <a:r>
              <a:rPr lang="en-GB" i="1" dirty="0" smtClean="0"/>
              <a:t>while</a:t>
            </a:r>
            <a:r>
              <a:rPr lang="en-GB" dirty="0" smtClean="0"/>
              <a:t> and </a:t>
            </a:r>
            <a:r>
              <a:rPr lang="en-GB" i="1" dirty="0" smtClean="0"/>
              <a:t>for</a:t>
            </a:r>
            <a:r>
              <a:rPr lang="en-GB" dirty="0" smtClean="0"/>
              <a:t> statements with minor variations</a:t>
            </a:r>
          </a:p>
          <a:p>
            <a:r>
              <a:rPr lang="en-GB" dirty="0" smtClean="0"/>
              <a:t>A variety of other constructs exist, however, some specific to one language, some common to a number of languages, for example:</a:t>
            </a:r>
          </a:p>
          <a:p>
            <a:r>
              <a:rPr lang="en-GB" dirty="0" smtClean="0"/>
              <a:t>Pattern matching </a:t>
            </a:r>
          </a:p>
          <a:p>
            <a:pPr lvl="1"/>
            <a:r>
              <a:rPr lang="en-GB" dirty="0" smtClean="0"/>
              <a:t>a construct for choosing </a:t>
            </a:r>
            <a:r>
              <a:rPr lang="en-GB" dirty="0"/>
              <a:t>which variant of a function </a:t>
            </a:r>
            <a:r>
              <a:rPr lang="en-GB" dirty="0" smtClean="0"/>
              <a:t>or expression is </a:t>
            </a:r>
            <a:r>
              <a:rPr lang="en-GB" dirty="0"/>
              <a:t>the correct one to </a:t>
            </a:r>
            <a:r>
              <a:rPr lang="en-GB" dirty="0" smtClean="0"/>
              <a:t>apply</a:t>
            </a:r>
          </a:p>
          <a:p>
            <a:pPr lvl="1"/>
            <a:r>
              <a:rPr lang="en-GB" dirty="0" smtClean="0"/>
              <a:t>common in functional languages and fits in with their declarative nature</a:t>
            </a:r>
          </a:p>
          <a:p>
            <a:r>
              <a:rPr lang="en-GB" dirty="0" smtClean="0"/>
              <a:t>Comprehensions</a:t>
            </a:r>
          </a:p>
          <a:p>
            <a:pPr lvl="1"/>
            <a:r>
              <a:rPr lang="en-GB" dirty="0" smtClean="0"/>
              <a:t>allow procedures, typically involving transformations from one data structure than another, to be expressed in a declarative way rather than with traditional loops</a:t>
            </a:r>
          </a:p>
          <a:p>
            <a:pPr lvl="1"/>
            <a:r>
              <a:rPr lang="en-GB" dirty="0" smtClean="0"/>
              <a:t>common in but not exclusive to functional languages, e.g. also implemented in Python</a:t>
            </a:r>
          </a:p>
          <a:p>
            <a:pPr lvl="1"/>
            <a:r>
              <a:rPr lang="en-GB" i="1" dirty="0" smtClean="0"/>
              <a:t>for</a:t>
            </a:r>
            <a:r>
              <a:rPr lang="en-GB" dirty="0" smtClean="0"/>
              <a:t> comprehensions in Scala much more powerful than usual </a:t>
            </a:r>
            <a:r>
              <a:rPr lang="en-GB" i="1" dirty="0" smtClean="0"/>
              <a:t>for</a:t>
            </a:r>
            <a:r>
              <a:rPr lang="en-GB" dirty="0" smtClean="0"/>
              <a:t> loop</a:t>
            </a:r>
          </a:p>
          <a:p>
            <a:r>
              <a:rPr lang="en-GB" dirty="0" smtClean="0"/>
              <a:t>You will learn more about these later with examples in Scala</a:t>
            </a:r>
          </a:p>
          <a:p>
            <a:endParaRPr lang="en-GB" dirty="0"/>
          </a:p>
        </p:txBody>
      </p:sp>
      <p:sp>
        <p:nvSpPr>
          <p:cNvPr id="4" name="Footer Placeholder 3"/>
          <p:cNvSpPr>
            <a:spLocks noGrp="1"/>
          </p:cNvSpPr>
          <p:nvPr>
            <p:ph type="ftr" sz="quarter" idx="11"/>
          </p:nvPr>
        </p:nvSpPr>
        <p:spPr/>
        <p:txBody>
          <a:bodyPr/>
          <a:lstStyle/>
          <a:p>
            <a:r>
              <a:rPr lang="en-US"/>
              <a:t>Unit 2: Programming languages</a:t>
            </a:r>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t>40</a:t>
            </a:fld>
            <a:endParaRPr lang="en-US" dirty="0"/>
          </a:p>
        </p:txBody>
      </p:sp>
    </p:spTree>
    <p:extLst>
      <p:ext uri="{BB962C8B-B14F-4D97-AF65-F5344CB8AC3E}">
        <p14:creationId xmlns:p14="http://schemas.microsoft.com/office/powerpoint/2010/main" val="1556989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Data structures</a:t>
            </a:r>
            <a:endParaRPr lang="en-GB" dirty="0"/>
          </a:p>
        </p:txBody>
      </p:sp>
      <p:sp>
        <p:nvSpPr>
          <p:cNvPr id="3" name="Content Placeholder 2"/>
          <p:cNvSpPr>
            <a:spLocks noGrp="1"/>
          </p:cNvSpPr>
          <p:nvPr>
            <p:ph idx="1"/>
          </p:nvPr>
        </p:nvSpPr>
        <p:spPr/>
        <p:txBody>
          <a:bodyPr/>
          <a:lstStyle/>
          <a:p>
            <a:r>
              <a:rPr lang="en-GB" dirty="0" smtClean="0"/>
              <a:t>Data structures, or collections </a:t>
            </a:r>
            <a:r>
              <a:rPr lang="en-GB" dirty="0"/>
              <a:t>play a vital role </a:t>
            </a:r>
            <a:r>
              <a:rPr lang="en-GB" dirty="0" smtClean="0"/>
              <a:t>in just </a:t>
            </a:r>
            <a:r>
              <a:rPr lang="en-GB" dirty="0"/>
              <a:t>about any </a:t>
            </a:r>
            <a:r>
              <a:rPr lang="en-GB" dirty="0" smtClean="0"/>
              <a:t>language</a:t>
            </a:r>
          </a:p>
          <a:p>
            <a:r>
              <a:rPr lang="en-GB" dirty="0" smtClean="0"/>
              <a:t>Defined in the language or provided as libraries or modules</a:t>
            </a:r>
          </a:p>
          <a:p>
            <a:r>
              <a:rPr lang="en-GB" dirty="0" smtClean="0"/>
              <a:t>Some very well organised and integrated with the language, others less so (C#, for example)</a:t>
            </a:r>
          </a:p>
          <a:p>
            <a:r>
              <a:rPr lang="en-GB" dirty="0" smtClean="0"/>
              <a:t>Typically have arrays, lists, sets, tuples, dictionaries</a:t>
            </a:r>
          </a:p>
          <a:p>
            <a:r>
              <a:rPr lang="en-GB" dirty="0" smtClean="0"/>
              <a:t>Collections API defines what functions/methods can be called on a collection, functional languages usually have rich APIs supporting powerful filtering and transformation capabilities</a:t>
            </a:r>
            <a:endParaRPr lang="en-GB" dirty="0"/>
          </a:p>
        </p:txBody>
      </p:sp>
      <p:sp>
        <p:nvSpPr>
          <p:cNvPr id="4" name="Footer Placeholder 3"/>
          <p:cNvSpPr>
            <a:spLocks noGrp="1"/>
          </p:cNvSpPr>
          <p:nvPr>
            <p:ph type="ftr" sz="quarter" idx="11"/>
          </p:nvPr>
        </p:nvSpPr>
        <p:spPr/>
        <p:txBody>
          <a:bodyPr/>
          <a:lstStyle/>
          <a:p>
            <a:r>
              <a:rPr lang="en-US"/>
              <a:t>Unit 2: Programming languages</a:t>
            </a:r>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t>41</a:t>
            </a:fld>
            <a:endParaRPr lang="en-US" dirty="0"/>
          </a:p>
        </p:txBody>
      </p:sp>
    </p:spTree>
    <p:extLst>
      <p:ext uri="{BB962C8B-B14F-4D97-AF65-F5344CB8AC3E}">
        <p14:creationId xmlns:p14="http://schemas.microsoft.com/office/powerpoint/2010/main" val="3582831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Unique features</a:t>
            </a:r>
            <a:endParaRPr lang="en-GB" dirty="0"/>
          </a:p>
        </p:txBody>
      </p:sp>
      <p:sp>
        <p:nvSpPr>
          <p:cNvPr id="3" name="Content Placeholder 2"/>
          <p:cNvSpPr>
            <a:spLocks noGrp="1"/>
          </p:cNvSpPr>
          <p:nvPr>
            <p:ph idx="1"/>
          </p:nvPr>
        </p:nvSpPr>
        <p:spPr/>
        <p:txBody>
          <a:bodyPr/>
          <a:lstStyle/>
          <a:p>
            <a:r>
              <a:rPr lang="en-GB" dirty="0" smtClean="0"/>
              <a:t>Some languages have features </a:t>
            </a:r>
            <a:r>
              <a:rPr lang="en-GB" dirty="0"/>
              <a:t>that make the language </a:t>
            </a:r>
            <a:r>
              <a:rPr lang="en-GB" dirty="0" smtClean="0"/>
              <a:t>unique in some way or particularly useful in a certain type of scenario</a:t>
            </a:r>
          </a:p>
          <a:p>
            <a:r>
              <a:rPr lang="en-GB" dirty="0" smtClean="0"/>
              <a:t>Can be related to whole philosophy of the language, or simply features that are just useful and/or  unusual</a:t>
            </a:r>
          </a:p>
          <a:p>
            <a:r>
              <a:rPr lang="en-GB" dirty="0" smtClean="0"/>
              <a:t>For example:</a:t>
            </a:r>
          </a:p>
          <a:p>
            <a:pPr lvl="1"/>
            <a:r>
              <a:rPr lang="en-GB" dirty="0" smtClean="0"/>
              <a:t>advanced features for concurrent or parallel programming (e.g. Scala, </a:t>
            </a:r>
            <a:r>
              <a:rPr lang="en-GB" dirty="0" err="1" smtClean="0"/>
              <a:t>Erlang</a:t>
            </a:r>
            <a:r>
              <a:rPr lang="en-GB" dirty="0" smtClean="0"/>
              <a:t>)</a:t>
            </a:r>
          </a:p>
          <a:p>
            <a:pPr lvl="1"/>
            <a:r>
              <a:rPr lang="en-GB" dirty="0" smtClean="0"/>
              <a:t>advanced </a:t>
            </a:r>
            <a:r>
              <a:rPr lang="en-GB" dirty="0"/>
              <a:t>features for statistics and data analysis (e.g. R)</a:t>
            </a:r>
          </a:p>
          <a:p>
            <a:pPr lvl="1"/>
            <a:r>
              <a:rPr lang="en-GB" dirty="0" smtClean="0"/>
              <a:t>source code indentation syntactically significant, enforcing readable code (Python)</a:t>
            </a:r>
          </a:p>
          <a:p>
            <a:pPr lvl="1"/>
            <a:r>
              <a:rPr lang="en-GB" dirty="0" smtClean="0"/>
              <a:t>close integration with JSON allowing easy data exchange (JavaScript)</a:t>
            </a:r>
          </a:p>
          <a:p>
            <a:pPr lvl="1"/>
            <a:r>
              <a:rPr lang="en-GB" dirty="0" smtClean="0"/>
              <a:t>checked exceptions to enforce exception handling (Java)</a:t>
            </a:r>
            <a:r>
              <a:rPr lang="en-GB" dirty="0"/>
              <a:t> </a:t>
            </a:r>
            <a:endParaRPr lang="en-GB" dirty="0" smtClean="0"/>
          </a:p>
          <a:p>
            <a:endParaRPr lang="en-GB" dirty="0" smtClean="0"/>
          </a:p>
        </p:txBody>
      </p:sp>
      <p:sp>
        <p:nvSpPr>
          <p:cNvPr id="4" name="Footer Placeholder 3"/>
          <p:cNvSpPr>
            <a:spLocks noGrp="1"/>
          </p:cNvSpPr>
          <p:nvPr>
            <p:ph type="ftr" sz="quarter" idx="11"/>
          </p:nvPr>
        </p:nvSpPr>
        <p:spPr/>
        <p:txBody>
          <a:bodyPr/>
          <a:lstStyle/>
          <a:p>
            <a:r>
              <a:rPr lang="en-US"/>
              <a:t>Unit 2: Programming languages</a:t>
            </a:r>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t>42</a:t>
            </a:fld>
            <a:endParaRPr lang="en-US" dirty="0"/>
          </a:p>
        </p:txBody>
      </p:sp>
    </p:spTree>
    <p:extLst>
      <p:ext uri="{BB962C8B-B14F-4D97-AF65-F5344CB8AC3E}">
        <p14:creationId xmlns:p14="http://schemas.microsoft.com/office/powerpoint/2010/main" val="3283084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Why learn different languages?</a:t>
            </a:r>
            <a:endParaRPr lang="en-GB" dirty="0"/>
          </a:p>
        </p:txBody>
      </p:sp>
      <p:sp>
        <p:nvSpPr>
          <p:cNvPr id="3" name="Content Placeholder 2"/>
          <p:cNvSpPr>
            <a:spLocks noGrp="1"/>
          </p:cNvSpPr>
          <p:nvPr>
            <p:ph idx="1"/>
          </p:nvPr>
        </p:nvSpPr>
        <p:spPr/>
        <p:txBody>
          <a:bodyPr>
            <a:normAutofit/>
          </a:bodyPr>
          <a:lstStyle/>
          <a:p>
            <a:r>
              <a:rPr lang="en-GB" dirty="0" smtClean="0"/>
              <a:t>Be in a position to choose the right tool for the job</a:t>
            </a:r>
          </a:p>
          <a:p>
            <a:pPr lvl="1"/>
            <a:r>
              <a:rPr lang="en-US" i="1" dirty="0"/>
              <a:t>“As I worked through the languages in this book, I often kicked myself,</a:t>
            </a:r>
            <a:r>
              <a:rPr lang="en-GB" i="1" dirty="0"/>
              <a:t> </a:t>
            </a:r>
            <a:r>
              <a:rPr lang="en-US" i="1" dirty="0"/>
              <a:t>knowing that through the years, I’ve driven many a screw with a sledgehammer</a:t>
            </a:r>
            <a:r>
              <a:rPr lang="en-US" i="1" dirty="0" smtClean="0"/>
              <a:t>.” Bruce Tate, in Seven Languages in Seven Weeks</a:t>
            </a:r>
          </a:p>
          <a:p>
            <a:r>
              <a:rPr lang="en-US" dirty="0"/>
              <a:t>Learn </a:t>
            </a:r>
            <a:r>
              <a:rPr lang="en-US" i="1" dirty="0"/>
              <a:t>how to learn </a:t>
            </a:r>
            <a:r>
              <a:rPr lang="en-US" dirty="0"/>
              <a:t>new languages – you’ll have to do it sometime as a </a:t>
            </a:r>
            <a:r>
              <a:rPr lang="en-US" dirty="0" smtClean="0"/>
              <a:t>developer</a:t>
            </a:r>
          </a:p>
          <a:p>
            <a:pPr lvl="1"/>
            <a:r>
              <a:rPr lang="en-GB" i="1" dirty="0" smtClean="0"/>
              <a:t>“Learn </a:t>
            </a:r>
            <a:r>
              <a:rPr lang="en-GB" i="1" dirty="0"/>
              <a:t>at least one new language every year. Different languages solve the same problems in different ways. By learning several different approaches, you can help broaden your thinking and avoid getting stuck in a rut</a:t>
            </a:r>
            <a:r>
              <a:rPr lang="en-GB" i="1" dirty="0" smtClean="0"/>
              <a:t>.”</a:t>
            </a:r>
            <a:r>
              <a:rPr lang="en-GB" i="1" dirty="0"/>
              <a:t> </a:t>
            </a:r>
            <a:r>
              <a:rPr lang="en-GB" i="1" dirty="0" smtClean="0"/>
              <a:t>Andrew Hunt, David Thomas, in The Pragmatic Programmer</a:t>
            </a:r>
            <a:endParaRPr lang="en-US" i="1" dirty="0" smtClean="0"/>
          </a:p>
          <a:p>
            <a:r>
              <a:rPr lang="en-US" dirty="0" smtClean="0"/>
              <a:t>Become a better and more employable developer</a:t>
            </a:r>
          </a:p>
          <a:p>
            <a:r>
              <a:rPr lang="en-US" dirty="0" smtClean="0"/>
              <a:t>Be more able to form your own opinions on the advantages and disadvantages of specific languages and the characteristics of those languages – developers tend to have strong opinions and rarely agree with each other!</a:t>
            </a:r>
            <a:endParaRPr lang="en-US" dirty="0"/>
          </a:p>
          <a:p>
            <a:endParaRPr lang="en-GB" i="1" dirty="0"/>
          </a:p>
          <a:p>
            <a:endParaRPr lang="en-GB" dirty="0"/>
          </a:p>
        </p:txBody>
      </p:sp>
      <p:sp>
        <p:nvSpPr>
          <p:cNvPr id="4" name="Footer Placeholder 3"/>
          <p:cNvSpPr>
            <a:spLocks noGrp="1"/>
          </p:cNvSpPr>
          <p:nvPr>
            <p:ph type="ftr" sz="quarter" idx="11"/>
          </p:nvPr>
        </p:nvSpPr>
        <p:spPr/>
        <p:txBody>
          <a:bodyPr/>
          <a:lstStyle/>
          <a:p>
            <a:r>
              <a:rPr lang="en-US"/>
              <a:t>Unit 2: Programming languages</a:t>
            </a:r>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t>5</a:t>
            </a:fld>
            <a:endParaRPr lang="en-US" dirty="0"/>
          </a:p>
        </p:txBody>
      </p:sp>
    </p:spTree>
    <p:extLst>
      <p:ext uri="{BB962C8B-B14F-4D97-AF65-F5344CB8AC3E}">
        <p14:creationId xmlns:p14="http://schemas.microsoft.com/office/powerpoint/2010/main" val="3602913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languages will you learn about?</a:t>
            </a:r>
            <a:endParaRPr lang="en-GB" dirty="0"/>
          </a:p>
        </p:txBody>
      </p:sp>
      <p:sp>
        <p:nvSpPr>
          <p:cNvPr id="3" name="Content Placeholder 2"/>
          <p:cNvSpPr>
            <a:spLocks noGrp="1"/>
          </p:cNvSpPr>
          <p:nvPr>
            <p:ph idx="1"/>
          </p:nvPr>
        </p:nvSpPr>
        <p:spPr/>
        <p:txBody>
          <a:bodyPr>
            <a:normAutofit/>
          </a:bodyPr>
          <a:lstStyle/>
          <a:p>
            <a:r>
              <a:rPr lang="en-GB" dirty="0" smtClean="0"/>
              <a:t>Notice that the title says “learn about”, not “learn”</a:t>
            </a:r>
          </a:p>
          <a:p>
            <a:r>
              <a:rPr lang="en-GB" dirty="0" smtClean="0"/>
              <a:t>Will learn enough about a variety of languages to get a flavour of what makes them interesting</a:t>
            </a:r>
          </a:p>
          <a:p>
            <a:r>
              <a:rPr lang="en-GB" dirty="0" smtClean="0"/>
              <a:t>Will learn enough about a few languages to be able to do something useful with them:</a:t>
            </a:r>
          </a:p>
          <a:p>
            <a:r>
              <a:rPr lang="en-GB" b="1" dirty="0" smtClean="0"/>
              <a:t>Java</a:t>
            </a:r>
            <a:r>
              <a:rPr lang="en-GB" dirty="0" smtClean="0"/>
              <a:t> (you know this one already) </a:t>
            </a:r>
          </a:p>
          <a:p>
            <a:r>
              <a:rPr lang="en-GB" b="1" dirty="0" smtClean="0"/>
              <a:t>Scala</a:t>
            </a:r>
            <a:r>
              <a:rPr lang="en-GB" dirty="0" smtClean="0"/>
              <a:t> </a:t>
            </a:r>
            <a:r>
              <a:rPr lang="en-GB" sz="1800" u="sng" dirty="0" smtClean="0"/>
              <a:t>www.scala-lang.org</a:t>
            </a:r>
          </a:p>
          <a:p>
            <a:pPr lvl="1"/>
            <a:r>
              <a:rPr lang="en-GB" i="1" dirty="0" smtClean="0"/>
              <a:t>“Scala </a:t>
            </a:r>
            <a:r>
              <a:rPr lang="en-GB" i="1" dirty="0"/>
              <a:t>is an acronym for “Scalable Language”. This means that Scala grows with you. You can play with it by typing one-line expressions and observing the results. But you can also rely on it for large mission critical systems, as many companies, including Twitter, LinkedIn, or Intel do</a:t>
            </a:r>
            <a:r>
              <a:rPr lang="en-GB" i="1" dirty="0" smtClean="0"/>
              <a:t>.  At </a:t>
            </a:r>
            <a:r>
              <a:rPr lang="en-GB" i="1" dirty="0"/>
              <a:t>the root, the language’s scalability is the result of a careful integration of object-oriented and functional language concepts</a:t>
            </a:r>
            <a:r>
              <a:rPr lang="en-GB" i="1" dirty="0" smtClean="0"/>
              <a:t>.”</a:t>
            </a:r>
          </a:p>
          <a:p>
            <a:r>
              <a:rPr lang="en-GB" b="1" dirty="0"/>
              <a:t>Groovy</a:t>
            </a:r>
            <a:r>
              <a:rPr lang="en-GB" dirty="0"/>
              <a:t> </a:t>
            </a:r>
            <a:r>
              <a:rPr lang="en-GB" sz="1800" u="sng" dirty="0"/>
              <a:t>http://</a:t>
            </a:r>
            <a:r>
              <a:rPr lang="en-GB" sz="1800" u="sng" dirty="0" smtClean="0"/>
              <a:t>www.groovy-lang.org</a:t>
            </a:r>
          </a:p>
          <a:p>
            <a:pPr lvl="1"/>
            <a:r>
              <a:rPr lang="en-GB" i="1" dirty="0" smtClean="0"/>
              <a:t>“Groovy </a:t>
            </a:r>
            <a:r>
              <a:rPr lang="en-GB" i="1" dirty="0"/>
              <a:t>is a powerful, optionally typed and dynamic </a:t>
            </a:r>
            <a:r>
              <a:rPr lang="en-GB" i="1" dirty="0" smtClean="0"/>
              <a:t>language aimed </a:t>
            </a:r>
            <a:r>
              <a:rPr lang="en-GB" i="1" dirty="0"/>
              <a:t>at improving developer productivity thanks to a concise, familiar and easy to learn </a:t>
            </a:r>
            <a:r>
              <a:rPr lang="en-GB" i="1" dirty="0" smtClean="0"/>
              <a:t>syntax.”</a:t>
            </a:r>
            <a:endParaRPr lang="en-GB" i="1" dirty="0"/>
          </a:p>
          <a:p>
            <a:endParaRPr lang="en-GB" dirty="0"/>
          </a:p>
        </p:txBody>
      </p:sp>
      <p:sp>
        <p:nvSpPr>
          <p:cNvPr id="4" name="Footer Placeholder 3"/>
          <p:cNvSpPr>
            <a:spLocks noGrp="1"/>
          </p:cNvSpPr>
          <p:nvPr>
            <p:ph type="ftr" sz="quarter" idx="11"/>
          </p:nvPr>
        </p:nvSpPr>
        <p:spPr/>
        <p:txBody>
          <a:bodyPr/>
          <a:lstStyle/>
          <a:p>
            <a:r>
              <a:rPr lang="en-US"/>
              <a:t>Unit 2: Programming languages</a:t>
            </a:r>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t>6</a:t>
            </a:fld>
            <a:endParaRPr lang="en-US" dirty="0"/>
          </a:p>
        </p:txBody>
      </p:sp>
      <p:sp>
        <p:nvSpPr>
          <p:cNvPr id="6" name="AutoShape 2" descr="Image result for groovy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70848" y="4717189"/>
            <a:ext cx="1143000" cy="5667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72049" y="3301773"/>
            <a:ext cx="2603072" cy="3733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80696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1" presetClass="entr" presetSubtype="1" fill="hold" nodeType="clickEffect">
                                  <p:stCondLst>
                                    <p:cond delay="0"/>
                                  </p:stCondLst>
                                  <p:childTnLst>
                                    <p:set>
                                      <p:cBhvr>
                                        <p:cTn id="26" dur="1" fill="hold">
                                          <p:stCondLst>
                                            <p:cond delay="0"/>
                                          </p:stCondLst>
                                        </p:cTn>
                                        <p:tgtEl>
                                          <p:spTgt spid="2052"/>
                                        </p:tgtEl>
                                        <p:attrNameLst>
                                          <p:attrName>style.visibility</p:attrName>
                                        </p:attrNameLst>
                                      </p:cBhvr>
                                      <p:to>
                                        <p:strVal val="visible"/>
                                      </p:to>
                                    </p:set>
                                    <p:animEffect transition="in" filter="wheel(1)">
                                      <p:cBhvr>
                                        <p:cTn id="27" dur="2000"/>
                                        <p:tgtEl>
                                          <p:spTgt spid="2052"/>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 calcmode="lin" valueType="num">
                                      <p:cBhvr additive="base">
                                        <p:cTn id="32"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21" presetClass="entr" presetSubtype="1" fill="hold" nodeType="clickEffect">
                                  <p:stCondLst>
                                    <p:cond delay="0"/>
                                  </p:stCondLst>
                                  <p:childTnLst>
                                    <p:set>
                                      <p:cBhvr>
                                        <p:cTn id="41" dur="1" fill="hold">
                                          <p:stCondLst>
                                            <p:cond delay="0"/>
                                          </p:stCondLst>
                                        </p:cTn>
                                        <p:tgtEl>
                                          <p:spTgt spid="2051"/>
                                        </p:tgtEl>
                                        <p:attrNameLst>
                                          <p:attrName>style.visibility</p:attrName>
                                        </p:attrNameLst>
                                      </p:cBhvr>
                                      <p:to>
                                        <p:strVal val="visible"/>
                                      </p:to>
                                    </p:set>
                                    <p:animEffect transition="in" filter="wheel(1)">
                                      <p:cBhvr>
                                        <p:cTn id="42" dur="2000"/>
                                        <p:tgtEl>
                                          <p:spTgt spid="2051"/>
                                        </p:tgtEl>
                                      </p:cBhvr>
                                    </p:animEffect>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 calcmode="lin" valueType="num">
                                      <p:cBhvr additive="base">
                                        <p:cTn id="4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Classifying programming languages</a:t>
            </a:r>
            <a:endParaRPr lang="en-GB" dirty="0"/>
          </a:p>
        </p:txBody>
      </p:sp>
      <p:sp>
        <p:nvSpPr>
          <p:cNvPr id="3" name="Content Placeholder 2"/>
          <p:cNvSpPr>
            <a:spLocks noGrp="1"/>
          </p:cNvSpPr>
          <p:nvPr>
            <p:ph idx="1"/>
          </p:nvPr>
        </p:nvSpPr>
        <p:spPr/>
        <p:txBody>
          <a:bodyPr>
            <a:normAutofit lnSpcReduction="10000"/>
          </a:bodyPr>
          <a:lstStyle/>
          <a:p>
            <a:pPr lvl="0"/>
            <a:r>
              <a:rPr lang="en-GB"/>
              <a:t>Programming model, or paradigm</a:t>
            </a:r>
          </a:p>
          <a:p>
            <a:pPr lvl="1"/>
            <a:r>
              <a:rPr lang="en-GB"/>
              <a:t>object oriented, functional, procedural, imperative, declarative, and so on</a:t>
            </a:r>
          </a:p>
          <a:p>
            <a:pPr lvl="0"/>
            <a:r>
              <a:rPr lang="en-GB" smtClean="0"/>
              <a:t>Typing </a:t>
            </a:r>
            <a:r>
              <a:rPr lang="en-GB" dirty="0"/>
              <a:t>model </a:t>
            </a:r>
            <a:endParaRPr lang="en-GB" dirty="0" smtClean="0"/>
          </a:p>
          <a:p>
            <a:pPr lvl="1"/>
            <a:r>
              <a:rPr lang="en-GB" dirty="0"/>
              <a:t>static or dynamic</a:t>
            </a:r>
          </a:p>
          <a:p>
            <a:pPr lvl="1"/>
            <a:r>
              <a:rPr lang="en-GB" dirty="0" smtClean="0"/>
              <a:t>strong or </a:t>
            </a:r>
            <a:r>
              <a:rPr lang="en-GB" smtClean="0"/>
              <a:t>weak </a:t>
            </a:r>
            <a:endParaRPr lang="en-GB" smtClean="0"/>
          </a:p>
          <a:p>
            <a:pPr lvl="1"/>
            <a:r>
              <a:rPr lang="en-GB" smtClean="0"/>
              <a:t>manifest or implicit</a:t>
            </a:r>
            <a:endParaRPr lang="en-GB" dirty="0" smtClean="0"/>
          </a:p>
          <a:p>
            <a:pPr lvl="1"/>
            <a:r>
              <a:rPr lang="en-GB" dirty="0" smtClean="0"/>
              <a:t>Language-specific idiosyncrasies</a:t>
            </a:r>
            <a:endParaRPr lang="en-GB" dirty="0"/>
          </a:p>
          <a:p>
            <a:pPr lvl="0"/>
            <a:r>
              <a:rPr lang="en-GB" smtClean="0"/>
              <a:t>Execution model</a:t>
            </a:r>
            <a:endParaRPr lang="en-GB" dirty="0" smtClean="0"/>
          </a:p>
          <a:p>
            <a:pPr lvl="1"/>
            <a:r>
              <a:rPr lang="en-GB" dirty="0" smtClean="0"/>
              <a:t>compiled</a:t>
            </a:r>
            <a:r>
              <a:rPr lang="en-GB" dirty="0"/>
              <a:t>, interpreted, interactive mode</a:t>
            </a:r>
            <a:r>
              <a:rPr lang="en-GB"/>
              <a:t>, </a:t>
            </a:r>
            <a:r>
              <a:rPr lang="en-GB" smtClean="0"/>
              <a:t>VM</a:t>
            </a:r>
          </a:p>
          <a:p>
            <a:r>
              <a:rPr lang="en-GB" smtClean="0"/>
              <a:t>Memory management</a:t>
            </a:r>
            <a:endParaRPr lang="en-GB" dirty="0"/>
          </a:p>
          <a:p>
            <a:pPr lvl="0"/>
            <a:r>
              <a:rPr lang="en-GB" dirty="0"/>
              <a:t>Decision constructs and core </a:t>
            </a:r>
            <a:r>
              <a:rPr lang="en-GB"/>
              <a:t>data </a:t>
            </a:r>
            <a:r>
              <a:rPr lang="en-GB" smtClean="0"/>
              <a:t>structures</a:t>
            </a:r>
          </a:p>
          <a:p>
            <a:pPr lvl="0"/>
            <a:r>
              <a:rPr lang="en-GB" smtClean="0"/>
              <a:t>Core </a:t>
            </a:r>
            <a:r>
              <a:rPr lang="en-GB" dirty="0" smtClean="0"/>
              <a:t>features that make the language unique</a:t>
            </a:r>
            <a:endParaRPr lang="en-GB" dirty="0"/>
          </a:p>
          <a:p>
            <a:endParaRPr lang="en-GB" dirty="0"/>
          </a:p>
        </p:txBody>
      </p:sp>
      <p:sp>
        <p:nvSpPr>
          <p:cNvPr id="4" name="Footer Placeholder 3"/>
          <p:cNvSpPr>
            <a:spLocks noGrp="1"/>
          </p:cNvSpPr>
          <p:nvPr>
            <p:ph type="ftr" sz="quarter" idx="11"/>
          </p:nvPr>
        </p:nvSpPr>
        <p:spPr/>
        <p:txBody>
          <a:bodyPr/>
          <a:lstStyle/>
          <a:p>
            <a:r>
              <a:rPr lang="en-US"/>
              <a:t>Unit 2: Programming languages</a:t>
            </a:r>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t>7</a:t>
            </a:fld>
            <a:endParaRPr lang="en-US" dirty="0"/>
          </a:p>
        </p:txBody>
      </p:sp>
    </p:spTree>
    <p:extLst>
      <p:ext uri="{BB962C8B-B14F-4D97-AF65-F5344CB8AC3E}">
        <p14:creationId xmlns:p14="http://schemas.microsoft.com/office/powerpoint/2010/main" val="4095160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 calcmode="lin" valueType="num">
                                      <p:cBhvr additive="base">
                                        <p:cTn id="4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 calcmode="lin" valueType="num">
                                      <p:cBhvr additive="base">
                                        <p:cTn id="4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Typing Model</a:t>
            </a:r>
            <a:endParaRPr lang="en-GB"/>
          </a:p>
        </p:txBody>
      </p:sp>
      <p:sp>
        <p:nvSpPr>
          <p:cNvPr id="3" name="Content Placeholder 2"/>
          <p:cNvSpPr>
            <a:spLocks noGrp="1"/>
          </p:cNvSpPr>
          <p:nvPr>
            <p:ph idx="1"/>
          </p:nvPr>
        </p:nvSpPr>
        <p:spPr/>
        <p:txBody>
          <a:bodyPr/>
          <a:lstStyle/>
          <a:p>
            <a:r>
              <a:rPr lang="en-GB" sz="3200"/>
              <a:t>A </a:t>
            </a:r>
            <a:r>
              <a:rPr lang="en-GB" sz="3200" smtClean="0"/>
              <a:t>number of </a:t>
            </a:r>
            <a:r>
              <a:rPr lang="en-GB" sz="3200"/>
              <a:t>typing </a:t>
            </a:r>
            <a:r>
              <a:rPr lang="en-GB" sz="3200" smtClean="0"/>
              <a:t>models exist:</a:t>
            </a:r>
          </a:p>
          <a:p>
            <a:pPr lvl="1"/>
            <a:r>
              <a:rPr lang="en-GB" sz="2800" smtClean="0"/>
              <a:t>static </a:t>
            </a:r>
            <a:r>
              <a:rPr lang="en-GB" sz="2800"/>
              <a:t>or </a:t>
            </a:r>
            <a:r>
              <a:rPr lang="en-GB" sz="2800" smtClean="0"/>
              <a:t>dynamic</a:t>
            </a:r>
          </a:p>
          <a:p>
            <a:pPr lvl="1"/>
            <a:r>
              <a:rPr lang="en-GB" sz="2800" smtClean="0"/>
              <a:t>strong </a:t>
            </a:r>
            <a:r>
              <a:rPr lang="en-GB" sz="2800"/>
              <a:t>or </a:t>
            </a:r>
            <a:r>
              <a:rPr lang="en-GB" sz="2800" smtClean="0"/>
              <a:t>weak</a:t>
            </a:r>
          </a:p>
          <a:p>
            <a:pPr lvl="1"/>
            <a:r>
              <a:rPr lang="en-GB" sz="2800" smtClean="0"/>
              <a:t>manifest </a:t>
            </a:r>
            <a:r>
              <a:rPr lang="en-GB" sz="2800"/>
              <a:t>or </a:t>
            </a:r>
            <a:r>
              <a:rPr lang="en-GB" sz="2800" smtClean="0"/>
              <a:t>implicit</a:t>
            </a:r>
          </a:p>
          <a:p>
            <a:pPr lvl="1"/>
            <a:r>
              <a:rPr lang="en-GB" sz="2800" smtClean="0"/>
              <a:t>language-specific idiosyncrasies</a:t>
            </a:r>
            <a:endParaRPr lang="en-GB" sz="2800"/>
          </a:p>
          <a:p>
            <a:endParaRPr lang="en-GB" sz="3200" smtClean="0"/>
          </a:p>
          <a:p>
            <a:r>
              <a:rPr lang="en-GB" sz="3200" smtClean="0"/>
              <a:t>Let's </a:t>
            </a:r>
            <a:r>
              <a:rPr lang="en-GB" sz="3200"/>
              <a:t>consider the purpose </a:t>
            </a:r>
            <a:r>
              <a:rPr lang="en-GB" sz="3200"/>
              <a:t>of </a:t>
            </a:r>
            <a:r>
              <a:rPr lang="en-GB" sz="3200" smtClean="0"/>
              <a:t>variables</a:t>
            </a:r>
            <a:endParaRPr lang="en-GB" sz="3200"/>
          </a:p>
          <a:p>
            <a:endParaRPr lang="en-GB"/>
          </a:p>
        </p:txBody>
      </p:sp>
      <p:sp>
        <p:nvSpPr>
          <p:cNvPr id="4" name="Footer Placeholder 3"/>
          <p:cNvSpPr>
            <a:spLocks noGrp="1"/>
          </p:cNvSpPr>
          <p:nvPr>
            <p:ph type="ftr" sz="quarter" idx="11"/>
          </p:nvPr>
        </p:nvSpPr>
        <p:spPr/>
        <p:txBody>
          <a:bodyPr/>
          <a:lstStyle/>
          <a:p>
            <a:r>
              <a:rPr lang="en-US"/>
              <a:t>Unit 2: Programming languages</a:t>
            </a:r>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t>8</a:t>
            </a:fld>
            <a:endParaRPr lang="en-US" dirty="0"/>
          </a:p>
        </p:txBody>
      </p:sp>
    </p:spTree>
    <p:extLst>
      <p:ext uri="{BB962C8B-B14F-4D97-AF65-F5344CB8AC3E}">
        <p14:creationId xmlns:p14="http://schemas.microsoft.com/office/powerpoint/2010/main" val="12963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Variables and typing</a:t>
            </a:r>
            <a:endParaRPr lang="en-GB" dirty="0"/>
          </a:p>
        </p:txBody>
      </p:sp>
      <p:sp>
        <p:nvSpPr>
          <p:cNvPr id="3" name="Content Placeholder 2"/>
          <p:cNvSpPr>
            <a:spLocks noGrp="1"/>
          </p:cNvSpPr>
          <p:nvPr>
            <p:ph idx="1"/>
          </p:nvPr>
        </p:nvSpPr>
        <p:spPr/>
        <p:txBody>
          <a:bodyPr/>
          <a:lstStyle/>
          <a:p>
            <a:r>
              <a:rPr lang="en-GB" dirty="0" smtClean="0"/>
              <a:t>Most programming languages have the concept of </a:t>
            </a:r>
            <a:r>
              <a:rPr lang="en-GB" i="1" dirty="0"/>
              <a:t>variables</a:t>
            </a:r>
          </a:p>
          <a:p>
            <a:r>
              <a:rPr lang="en-GB" dirty="0" smtClean="0"/>
              <a:t>A variable is a storage location associated with a symbolic name, or </a:t>
            </a:r>
            <a:r>
              <a:rPr lang="en-GB" i="1" dirty="0" smtClean="0"/>
              <a:t>identifier</a:t>
            </a:r>
            <a:r>
              <a:rPr lang="en-GB" dirty="0" smtClean="0"/>
              <a:t>, that contains some piece of information, or </a:t>
            </a:r>
            <a:r>
              <a:rPr lang="en-GB" i="1" dirty="0" smtClean="0"/>
              <a:t>value</a:t>
            </a:r>
          </a:p>
          <a:p>
            <a:r>
              <a:rPr lang="en-GB" dirty="0" smtClean="0"/>
              <a:t>A variable has a data </a:t>
            </a:r>
            <a:r>
              <a:rPr lang="en-GB" i="1" dirty="0" smtClean="0"/>
              <a:t>type</a:t>
            </a:r>
            <a:r>
              <a:rPr lang="en-GB" b="1" dirty="0" smtClean="0"/>
              <a:t> </a:t>
            </a:r>
            <a:r>
              <a:rPr lang="en-GB" dirty="0" smtClean="0"/>
              <a:t>that specifies what kind of value it contains</a:t>
            </a:r>
          </a:p>
          <a:p>
            <a:r>
              <a:rPr lang="en-GB" dirty="0" smtClean="0"/>
              <a:t>Types classify values and also determine what operations are valid on a variable</a:t>
            </a:r>
          </a:p>
          <a:p>
            <a:r>
              <a:rPr lang="en-GB" dirty="0" smtClean="0"/>
              <a:t>Depending on the language, types can include various numeric types, characters, strings, </a:t>
            </a:r>
            <a:r>
              <a:rPr lang="en-GB" dirty="0" err="1" smtClean="0"/>
              <a:t>booleans</a:t>
            </a:r>
            <a:r>
              <a:rPr lang="en-GB" dirty="0" smtClean="0"/>
              <a:t>, and so on</a:t>
            </a:r>
          </a:p>
          <a:p>
            <a:r>
              <a:rPr lang="en-GB" dirty="0" smtClean="0"/>
              <a:t>In an object-oriented language, types can also include references to objects, and in a “pure” object-oriented language all types are represented as objects</a:t>
            </a:r>
          </a:p>
          <a:p>
            <a:r>
              <a:rPr lang="en-GB" dirty="0" smtClean="0"/>
              <a:t>Many (but not all) object-oriented languages allow new object types to be defined using classes</a:t>
            </a:r>
          </a:p>
          <a:p>
            <a:endParaRPr lang="en-GB" dirty="0"/>
          </a:p>
        </p:txBody>
      </p:sp>
      <p:sp>
        <p:nvSpPr>
          <p:cNvPr id="4" name="Footer Placeholder 3"/>
          <p:cNvSpPr>
            <a:spLocks noGrp="1"/>
          </p:cNvSpPr>
          <p:nvPr>
            <p:ph type="ftr" sz="quarter" idx="11"/>
          </p:nvPr>
        </p:nvSpPr>
        <p:spPr/>
        <p:txBody>
          <a:bodyPr/>
          <a:lstStyle/>
          <a:p>
            <a:r>
              <a:rPr lang="en-US"/>
              <a:t>Unit 2: Programming languages</a:t>
            </a:r>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t>9</a:t>
            </a:fld>
            <a:endParaRPr lang="en-US" dirty="0"/>
          </a:p>
        </p:txBody>
      </p:sp>
    </p:spTree>
    <p:extLst>
      <p:ext uri="{BB962C8B-B14F-4D97-AF65-F5344CB8AC3E}">
        <p14:creationId xmlns:p14="http://schemas.microsoft.com/office/powerpoint/2010/main" val="3458135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Retrospect">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xmlns=""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4630</TotalTime>
  <Words>4203</Words>
  <Application>Microsoft Office PowerPoint</Application>
  <PresentationFormat>Custom</PresentationFormat>
  <Paragraphs>478</Paragraphs>
  <Slides>42</Slides>
  <Notes>1</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Retrospect</vt:lpstr>
      <vt:lpstr>Advanced Programming</vt:lpstr>
      <vt:lpstr>Introduction</vt:lpstr>
      <vt:lpstr>Popular Programming Languages</vt:lpstr>
      <vt:lpstr>Why do we have different languages?</vt:lpstr>
      <vt:lpstr>Why learn different languages?</vt:lpstr>
      <vt:lpstr>What languages will you learn about?</vt:lpstr>
      <vt:lpstr>Classifying programming languages</vt:lpstr>
      <vt:lpstr>Typing Model</vt:lpstr>
      <vt:lpstr>Variables and typing</vt:lpstr>
      <vt:lpstr>Static typing</vt:lpstr>
      <vt:lpstr>Static typing (cont.)</vt:lpstr>
      <vt:lpstr>Manifest &amp; Implicit Typing</vt:lpstr>
      <vt:lpstr>Dynamic typing</vt:lpstr>
      <vt:lpstr>Dynamic typing</vt:lpstr>
      <vt:lpstr>Static vs Dynamic</vt:lpstr>
      <vt:lpstr>Strong typing</vt:lpstr>
      <vt:lpstr>Strong typing (cont.)</vt:lpstr>
      <vt:lpstr>Weak typing</vt:lpstr>
      <vt:lpstr>Weak typing (cont.)</vt:lpstr>
      <vt:lpstr>Strong vs Weak typing</vt:lpstr>
      <vt:lpstr>Summary</vt:lpstr>
      <vt:lpstr>Execution Model</vt:lpstr>
      <vt:lpstr>Compilation (native)</vt:lpstr>
      <vt:lpstr>What does a compiler do?</vt:lpstr>
      <vt:lpstr>Static and dynamic libraries</vt:lpstr>
      <vt:lpstr>Virtual machines</vt:lpstr>
      <vt:lpstr>Compilation (virtual machine)</vt:lpstr>
      <vt:lpstr>Interpreters</vt:lpstr>
      <vt:lpstr>Interpreters</vt:lpstr>
      <vt:lpstr>Interacting with the language </vt:lpstr>
      <vt:lpstr>Interacting with the language (cont.)</vt:lpstr>
      <vt:lpstr>Memory management</vt:lpstr>
      <vt:lpstr>Application memory - stack and heap</vt:lpstr>
      <vt:lpstr>Application memory - stack and heap </vt:lpstr>
      <vt:lpstr>Manual memory management</vt:lpstr>
      <vt:lpstr>Automatic memory management</vt:lpstr>
      <vt:lpstr>Recycling techniques</vt:lpstr>
      <vt:lpstr>Finalizing</vt:lpstr>
      <vt:lpstr>Java finalize example</vt:lpstr>
      <vt:lpstr>Decision constructs and control structures</vt:lpstr>
      <vt:lpstr>Data structures</vt:lpstr>
      <vt:lpstr>Unique features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Programming</dc:title>
  <dc:creator>Microsoft Office User</dc:creator>
  <cp:lastModifiedBy>Setup</cp:lastModifiedBy>
  <cp:revision>294</cp:revision>
  <cp:lastPrinted>2016-09-09T14:01:13Z</cp:lastPrinted>
  <dcterms:created xsi:type="dcterms:W3CDTF">2016-03-08T21:12:10Z</dcterms:created>
  <dcterms:modified xsi:type="dcterms:W3CDTF">2019-11-20T12:56:51Z</dcterms:modified>
</cp:coreProperties>
</file>