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4" r:id="rId27"/>
    <p:sldId id="281" r:id="rId28"/>
    <p:sldId id="282" r:id="rId29"/>
    <p:sldId id="283" r:id="rId30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05"/>
    <p:restoredTop sz="94635"/>
  </p:normalViewPr>
  <p:slideViewPr>
    <p:cSldViewPr snapToGrid="0" snapToObjects="1">
      <p:cViewPr>
        <p:scale>
          <a:sx n="80" d="100"/>
          <a:sy n="80" d="100"/>
        </p:scale>
        <p:origin x="-192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3" d="100"/>
        <a:sy n="83" d="100"/>
      </p:scale>
      <p:origin x="0" y="484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509C9-7F8F-4C70-B7D1-C3E8D6850BC7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C85B6-C5A0-4342-ABB4-E90B5AF3E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794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B872D10-90B8-3041-A08B-8A1CA9BB866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D74C434-BFAA-214E-847E-B5A15F8EF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85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C434-BFAA-214E-847E-B5A15F8EFC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7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C434-BFAA-214E-847E-B5A15F8EFC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54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C434-BFAA-214E-847E-B5A15F8EFC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2800" spc="-50" baseline="0">
                <a:solidFill>
                  <a:srgbClr val="0070C0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43A3153A-979F-2D43-8378-7C6948125513}" type="datetime1">
              <a:rPr lang="en-GB" smtClean="0"/>
              <a:t>27/11/2019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PROGRAMMING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iStock_000002557820XSmall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989" y="847843"/>
            <a:ext cx="2643736" cy="226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GCU Logo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758952"/>
            <a:ext cx="13811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628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B292DFD8-CF3E-5946-8784-68D91E26656E}" type="datetime1">
              <a:rPr lang="en-GB" smtClean="0"/>
              <a:t>27/11/2019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PROGRAMMING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2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4539FB86-8D12-FD41-AFF8-02F376746584}" type="datetime1">
              <a:rPr lang="en-GB" smtClean="0"/>
              <a:t>27/11/2019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PROGRAMMING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B60BD9F7-68EA-4F43-99D5-F7DCED1D040B}" type="datetime1">
              <a:rPr lang="en-GB" smtClean="0"/>
              <a:t>27/11/2019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ADVANCED PROGRAMMING - 1. PROGRAMMING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GCU Logo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02" y="5557965"/>
            <a:ext cx="968178" cy="558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524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835EB81A-63E8-0643-903F-18AC9B6869DD}" type="datetime1">
              <a:rPr lang="en-GB" smtClean="0"/>
              <a:t>27/11/2019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PROGRAMMING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51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481B7645-8B55-4C4B-BB37-0845157BB0D9}" type="datetime1">
              <a:rPr lang="en-GB" smtClean="0"/>
              <a:t>27/11/2019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PROGRAMMING LANGUAGES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BEBBE94C-5179-3845-A634-8F52AB729A62}" type="datetime1">
              <a:rPr lang="en-GB" smtClean="0"/>
              <a:t>27/11/2019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PROGRAMMING LANGUAGES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5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EA4A195-0D87-9B48-A75A-B9DBA7C5D92A}" type="datetime1">
              <a:rPr lang="en-GB" smtClean="0"/>
              <a:t>27/11/2019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PROGRAMMING LANGUAGES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1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8D170AFF-8FDF-5D4C-94E5-DE650DA564E4}" type="datetime1">
              <a:rPr lang="en-GB" smtClean="0"/>
              <a:t>27/11/2019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1. PROGRAMMING LANGUAGES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8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D9059663-E00F-F141-8A8A-D173C4FBF1FE}" type="datetime1">
              <a:rPr lang="en-GB" smtClean="0"/>
              <a:t>27/11/2019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1. PROGRAMMING LANGUAGES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C20066D4-8223-CA42-B7FD-003D429A9FC2}" type="datetime1">
              <a:rPr lang="en-GB" smtClean="0"/>
              <a:t>27/11/2019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PROGRAMMING LANGUAGES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2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86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56951"/>
            <a:ext cx="10058400" cy="45596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1. PROGRAMMING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97280" y="1359686"/>
            <a:ext cx="1109156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Stock_000002557820XSmall"/>
          <p:cNvPicPr/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611" y="129024"/>
            <a:ext cx="1547495" cy="1160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321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rgbClr val="0070C0"/>
          </a:solidFill>
          <a:latin typeface="Lucida Sans" charset="0"/>
          <a:ea typeface="Lucida Sans" charset="0"/>
          <a:cs typeface="Lucida Sans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cala-lang.org/overviews/" TargetMode="External"/><Relationship Id="rId2" Type="http://schemas.openxmlformats.org/officeDocument/2006/relationships/hyperlink" Target="http://docs.scala-lang.org/tutorial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ala-lang.org/api/current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Unit 3: Scala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 3: scala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0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91733"/>
            <a:ext cx="7880622" cy="4524861"/>
          </a:xfrm>
        </p:spPr>
        <p:txBody>
          <a:bodyPr/>
          <a:lstStyle/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Variables can be declared with additional key word final, values can’t be changed</a:t>
            </a:r>
          </a:p>
          <a:p>
            <a:pPr lvl="1"/>
            <a:r>
              <a:rPr lang="en-US" dirty="0" smtClean="0"/>
              <a:t>Can be useful, e.g. to define named constants, but work with </a:t>
            </a:r>
            <a:r>
              <a:rPr lang="en-US" i="1" dirty="0" smtClean="0"/>
              <a:t>mutable</a:t>
            </a:r>
            <a:r>
              <a:rPr lang="en-US" dirty="0" smtClean="0"/>
              <a:t> variables mostly – value can be changed after it is initially assigned</a:t>
            </a:r>
          </a:p>
          <a:p>
            <a:r>
              <a:rPr lang="en-US" dirty="0" smtClean="0"/>
              <a:t>Scala</a:t>
            </a:r>
          </a:p>
          <a:p>
            <a:pPr lvl="1"/>
            <a:r>
              <a:rPr lang="en-US" dirty="0" smtClean="0"/>
              <a:t>Variables declared with either </a:t>
            </a:r>
            <a:r>
              <a:rPr lang="en-US" i="1" dirty="0" err="1" smtClean="0"/>
              <a:t>val</a:t>
            </a:r>
            <a:r>
              <a:rPr lang="en-US" dirty="0" smtClean="0"/>
              <a:t> or </a:t>
            </a:r>
            <a:r>
              <a:rPr lang="en-US" i="1" dirty="0" err="1" smtClean="0"/>
              <a:t>var</a:t>
            </a:r>
            <a:r>
              <a:rPr lang="en-US" dirty="0" smtClean="0"/>
              <a:t> keywords</a:t>
            </a:r>
          </a:p>
          <a:p>
            <a:pPr marL="384048" lvl="2" indent="0">
              <a:buNone/>
            </a:pPr>
            <a:r>
              <a:rPr lang="en-US" sz="1800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8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name = “Jim”: String       </a:t>
            </a:r>
            <a:r>
              <a:rPr lang="en-US" sz="1800" dirty="0" smtClean="0">
                <a:solidFill>
                  <a:srgbClr val="7030A0"/>
                </a:solidFill>
                <a:ea typeface="Consolas" charset="0"/>
                <a:cs typeface="Consolas" charset="0"/>
              </a:rPr>
              <a:t>(may omit type if it can be inferred)</a:t>
            </a:r>
            <a:r>
              <a:rPr lang="en-US" sz="18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8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800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8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age = 21: </a:t>
            </a:r>
            <a:r>
              <a:rPr lang="en-US" sz="1800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sz="1800" dirty="0" smtClean="0">
              <a:solidFill>
                <a:srgbClr val="7030A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384048" lvl="2" indent="0"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i="1" dirty="0" err="1" smtClean="0"/>
              <a:t>val</a:t>
            </a:r>
            <a:r>
              <a:rPr lang="en-US" dirty="0" smtClean="0"/>
              <a:t> makes a variable </a:t>
            </a:r>
            <a:r>
              <a:rPr lang="en-US" i="1" dirty="0" smtClean="0"/>
              <a:t>immutable</a:t>
            </a:r>
            <a:r>
              <a:rPr lang="en-US" dirty="0" smtClean="0"/>
              <a:t>, </a:t>
            </a:r>
            <a:r>
              <a:rPr lang="en-US" i="1" dirty="0" err="1" smtClean="0"/>
              <a:t>var</a:t>
            </a:r>
            <a:r>
              <a:rPr lang="en-US" dirty="0" smtClean="0"/>
              <a:t> makes it </a:t>
            </a:r>
            <a:r>
              <a:rPr lang="en-US" i="1" dirty="0" smtClean="0"/>
              <a:t>mutable</a:t>
            </a:r>
          </a:p>
          <a:p>
            <a:pPr lvl="1"/>
            <a:r>
              <a:rPr lang="en-US" dirty="0" smtClean="0"/>
              <a:t>As you will see, functional programming style prefers immutability, so it is usual to use </a:t>
            </a:r>
            <a:r>
              <a:rPr lang="en-US" i="1" dirty="0" err="1" smtClean="0"/>
              <a:t>val</a:t>
            </a:r>
            <a:r>
              <a:rPr lang="en-US" dirty="0" smtClean="0"/>
              <a:t> unless there is a good reason to have a mutable variable</a:t>
            </a:r>
          </a:p>
          <a:p>
            <a:pPr lvl="1"/>
            <a:r>
              <a:rPr lang="en-US" dirty="0" smtClean="0"/>
              <a:t>Scala supports (and encourages) functional style, but doesn’t enforce 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3: scala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pic>
        <p:nvPicPr>
          <p:cNvPr id="5122" name="Picture 2" descr="C:\Users\mga\Documents\Data\Modules\Advanced Programming\Labs\Lab1_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634" y="4017079"/>
            <a:ext cx="3214098" cy="22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83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Has primitive types and object types</a:t>
            </a:r>
          </a:p>
          <a:p>
            <a:pPr lvl="1"/>
            <a:r>
              <a:rPr lang="en-US" dirty="0"/>
              <a:t>Operators are </a:t>
            </a:r>
            <a:r>
              <a:rPr lang="en-US" i="1" dirty="0"/>
              <a:t>special symbols that perform specific operations </a:t>
            </a:r>
            <a:r>
              <a:rPr lang="en-US" dirty="0"/>
              <a:t>on </a:t>
            </a:r>
            <a:r>
              <a:rPr lang="en-US" i="1" dirty="0" smtClean="0"/>
              <a:t>operands</a:t>
            </a:r>
            <a:r>
              <a:rPr lang="en-US" dirty="0"/>
              <a:t>, and then return a </a:t>
            </a:r>
            <a:r>
              <a:rPr lang="en-US" dirty="0" smtClean="0"/>
              <a:t>result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i="1" dirty="0" smtClean="0"/>
              <a:t>+</a:t>
            </a:r>
            <a:r>
              <a:rPr lang="en-US" dirty="0" smtClean="0"/>
              <a:t> is a binary operator that (among other things) performs addition on two numeric operands</a:t>
            </a:r>
          </a:p>
          <a:p>
            <a:pPr lvl="1"/>
            <a:r>
              <a:rPr lang="en-US" dirty="0" smtClean="0"/>
              <a:t>Not valid if operands are objects unless they are instances of the type wrapper classes (e.g. </a:t>
            </a:r>
            <a:r>
              <a:rPr lang="en-US" i="1" dirty="0" smtClean="0"/>
              <a:t>Integer</a:t>
            </a:r>
            <a:r>
              <a:rPr lang="en-US" dirty="0" smtClean="0"/>
              <a:t>), in which case compiler ensures these are converted to corresponding primitive at runtime</a:t>
            </a:r>
          </a:p>
          <a:p>
            <a:r>
              <a:rPr lang="en-US" dirty="0" smtClean="0"/>
              <a:t>Scala</a:t>
            </a:r>
          </a:p>
          <a:p>
            <a:pPr lvl="1"/>
            <a:r>
              <a:rPr lang="en-US" dirty="0" smtClean="0"/>
              <a:t>No primitive types, everything is an object (</a:t>
            </a:r>
            <a:r>
              <a:rPr lang="en-US" dirty="0"/>
              <a:t>Scala has classes and objects, like Java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Has value types, e.g. </a:t>
            </a:r>
            <a:r>
              <a:rPr lang="en-US" dirty="0" err="1" smtClean="0"/>
              <a:t>Int</a:t>
            </a:r>
            <a:r>
              <a:rPr lang="en-US" dirty="0" smtClean="0"/>
              <a:t>, but these are classes, not primitives</a:t>
            </a:r>
          </a:p>
          <a:p>
            <a:pPr lvl="1"/>
            <a:r>
              <a:rPr lang="en-US" dirty="0" smtClean="0"/>
              <a:t>Operators are nothing special, they are </a:t>
            </a:r>
            <a:r>
              <a:rPr lang="en-US" i="1" dirty="0" smtClean="0"/>
              <a:t>just methods</a:t>
            </a:r>
          </a:p>
          <a:p>
            <a:pPr lvl="1"/>
            <a:r>
              <a:rPr lang="en-US" i="1" dirty="0" smtClean="0"/>
              <a:t>+</a:t>
            </a:r>
            <a:r>
              <a:rPr lang="en-US" dirty="0" smtClean="0"/>
              <a:t> is just a method of the class </a:t>
            </a:r>
            <a:r>
              <a:rPr lang="en-US" i="1" dirty="0" err="1" smtClean="0"/>
              <a:t>Int</a:t>
            </a:r>
            <a:endParaRPr lang="en-US" i="1" dirty="0" smtClean="0"/>
          </a:p>
          <a:p>
            <a:pPr lvl="1"/>
            <a:r>
              <a:rPr lang="en-US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3.+(4) </a:t>
            </a:r>
            <a:r>
              <a:rPr lang="en-US" dirty="0" smtClean="0"/>
              <a:t>adds two </a:t>
            </a:r>
            <a:r>
              <a:rPr lang="en-US" i="1" dirty="0" err="1" smtClean="0"/>
              <a:t>Ints</a:t>
            </a:r>
            <a:r>
              <a:rPr lang="en-US" dirty="0" smtClean="0"/>
              <a:t> by called the + method of one and passing the other as a parameter</a:t>
            </a:r>
          </a:p>
          <a:p>
            <a:pPr lvl="1"/>
            <a:r>
              <a:rPr lang="en-US" i="1" dirty="0" smtClean="0"/>
              <a:t>Infix notation </a:t>
            </a:r>
            <a:r>
              <a:rPr lang="en-US" dirty="0" smtClean="0"/>
              <a:t>allows this to be written as  </a:t>
            </a:r>
            <a:r>
              <a:rPr lang="en-US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3 + 4</a:t>
            </a:r>
          </a:p>
          <a:p>
            <a:pPr lvl="1"/>
            <a:r>
              <a:rPr lang="en-US" dirty="0" smtClean="0"/>
              <a:t>Any method that takes one parameter can be used as an “operator” using this notation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3: scala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pic>
        <p:nvPicPr>
          <p:cNvPr id="6146" name="Picture 2" descr="C:\Users\mga\Documents\Data\Modules\Advanced Programming\Labs\Lab1_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261" y="4954637"/>
            <a:ext cx="1112837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66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“Functions” can only be defined as methods in a class</a:t>
            </a:r>
          </a:p>
          <a:p>
            <a:r>
              <a:rPr lang="en-US" dirty="0" smtClean="0"/>
              <a:t>Scala</a:t>
            </a:r>
          </a:p>
          <a:p>
            <a:pPr lvl="1"/>
            <a:r>
              <a:rPr lang="en-US" dirty="0" smtClean="0"/>
              <a:t>Functions can be defined as methods in a class, but can also be defined outside a class (there’s more to functional programming than this, though!)</a:t>
            </a:r>
          </a:p>
          <a:p>
            <a:pPr lvl="1"/>
            <a:r>
              <a:rPr lang="en-US" dirty="0" smtClean="0"/>
              <a:t>Can enter and call a function in the REPL</a:t>
            </a:r>
          </a:p>
          <a:p>
            <a:pPr lvl="1"/>
            <a:r>
              <a:rPr lang="en-US" dirty="0" smtClean="0"/>
              <a:t>Syntax for parameters, returns rather like Java syntax “reversed”</a:t>
            </a:r>
          </a:p>
          <a:p>
            <a:pPr lvl="1"/>
            <a:r>
              <a:rPr lang="en-US" dirty="0" smtClean="0"/>
              <a:t>Returns last expression evaluated, don’t need </a:t>
            </a:r>
            <a:r>
              <a:rPr lang="en-US" i="1" dirty="0" smtClean="0"/>
              <a:t>return</a:t>
            </a:r>
            <a:r>
              <a:rPr lang="en-US" dirty="0" smtClean="0"/>
              <a:t> statement</a:t>
            </a:r>
          </a:p>
          <a:p>
            <a:pPr marL="292608" lvl="1" indent="0">
              <a:buNone/>
            </a:pPr>
            <a:r>
              <a:rPr lang="en-US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scala</a:t>
            </a: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n-US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 square(</a:t>
            </a:r>
            <a:r>
              <a:rPr lang="en-US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n:Int</a:t>
            </a:r>
            <a:r>
              <a:rPr lang="en-US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): </a:t>
            </a:r>
            <a:r>
              <a:rPr lang="en-US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 = {     </a:t>
            </a:r>
            <a:r>
              <a:rPr lang="en-US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      | </a:t>
            </a:r>
            <a:r>
              <a:rPr lang="en-US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n*n     </a:t>
            </a:r>
            <a:r>
              <a:rPr lang="en-US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      | }</a:t>
            </a:r>
            <a:br>
              <a:rPr lang="en-US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square</a:t>
            </a: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: (n: 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dirty="0" smtClean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292608" lvl="1" indent="0">
              <a:buNone/>
            </a:pP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scala</a:t>
            </a: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square(4)</a:t>
            </a:r>
            <a:br>
              <a:rPr lang="en-US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res0</a:t>
            </a: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3: scala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98146" y="4371982"/>
            <a:ext cx="2960915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note  the </a:t>
            </a:r>
            <a:r>
              <a:rPr lang="en-GB" i="1" dirty="0" smtClean="0"/>
              <a:t>“=“</a:t>
            </a:r>
            <a:r>
              <a:rPr lang="en-GB" dirty="0" smtClean="0"/>
              <a:t> sign before opening {</a:t>
            </a:r>
          </a:p>
        </p:txBody>
      </p:sp>
      <p:pic>
        <p:nvPicPr>
          <p:cNvPr id="7170" name="Picture 2" descr="C:\Users\mga\Documents\Data\Modules\Advanced Programming\Labs\Lab1_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364" y="4695147"/>
            <a:ext cx="2881312" cy="159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26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Default and </a:t>
            </a:r>
            <a:r>
              <a:rPr lang="en-GB" smtClean="0"/>
              <a:t>named parameters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Java</a:t>
            </a:r>
          </a:p>
          <a:p>
            <a:pPr lvl="1"/>
            <a:r>
              <a:rPr lang="en-GB" dirty="0" smtClean="0"/>
              <a:t>Need to provide values for </a:t>
            </a:r>
            <a:r>
              <a:rPr lang="en-GB" i="1" dirty="0" smtClean="0"/>
              <a:t>all</a:t>
            </a:r>
            <a:r>
              <a:rPr lang="en-GB" dirty="0" smtClean="0"/>
              <a:t> parameters when calling a method</a:t>
            </a:r>
          </a:p>
          <a:p>
            <a:pPr lvl="1"/>
            <a:r>
              <a:rPr lang="en-GB" dirty="0" smtClean="0"/>
              <a:t>Need overloaded methods, with different parameter lists, to support calling with “incomplete parameter lists</a:t>
            </a:r>
          </a:p>
          <a:p>
            <a:pPr marL="384048" lvl="2" indent="0">
              <a:buNone/>
            </a:pPr>
            <a:r>
              <a:rPr lang="en-GB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GB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GB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b) { </a:t>
            </a:r>
            <a:br>
              <a:rPr lang="en-GB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a + b;</a:t>
            </a:r>
            <a:br>
              <a:rPr lang="en-GB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84048" lvl="2" indent="0">
              <a:buNone/>
            </a:pPr>
            <a:r>
              <a:rPr lang="en-GB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GB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a) {</a:t>
            </a:r>
            <a:br>
              <a:rPr lang="en-GB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a + 10;</a:t>
            </a:r>
            <a:br>
              <a:rPr lang="en-GB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84048" lvl="2" indent="0">
              <a:buNone/>
            </a:pPr>
            <a:endParaRPr lang="en-GB" sz="180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84048" lvl="2" indent="0">
              <a:buNone/>
            </a:pPr>
            <a:r>
              <a:rPr lang="en-GB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result1 = </a:t>
            </a:r>
            <a:r>
              <a:rPr lang="en-GB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calculator.add</a:t>
            </a:r>
            <a:r>
              <a:rPr lang="en-GB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(3,4);</a:t>
            </a:r>
          </a:p>
          <a:p>
            <a:pPr marL="384048" lvl="2" indent="0">
              <a:buNone/>
            </a:pPr>
            <a:r>
              <a:rPr lang="en-GB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result2 = </a:t>
            </a:r>
            <a:r>
              <a:rPr lang="en-GB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calculator.add</a:t>
            </a:r>
            <a:r>
              <a:rPr lang="en-GB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3: scala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50547" y="3842656"/>
            <a:ext cx="2960915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i="1" dirty="0" smtClean="0"/>
              <a:t>calculator</a:t>
            </a:r>
            <a:r>
              <a:rPr lang="en-GB" dirty="0" smtClean="0"/>
              <a:t> is an instance of the class in which these methods are defined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50547" y="5018313"/>
            <a:ext cx="2960915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i="1" dirty="0" smtClean="0"/>
              <a:t>result1 = 7</a:t>
            </a:r>
          </a:p>
          <a:p>
            <a:r>
              <a:rPr lang="en-GB" i="1" dirty="0" smtClean="0"/>
              <a:t>result2 = 13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6101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Default and named parameters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Scala</a:t>
            </a:r>
          </a:p>
          <a:p>
            <a:pPr lvl="1"/>
            <a:r>
              <a:rPr lang="en-GB" dirty="0" smtClean="0"/>
              <a:t>Supports default and named parameters in function/method calls</a:t>
            </a:r>
            <a:endParaRPr lang="en-GB" dirty="0"/>
          </a:p>
          <a:p>
            <a:pPr marL="292608" lvl="1" indent="0">
              <a:buNone/>
            </a:pP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a:Int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=5, b:Int=10):Int = {</a:t>
            </a:r>
          </a:p>
          <a:p>
            <a:pPr marL="292608" lvl="1" indent="0">
              <a:buNone/>
            </a:pP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|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endParaRPr lang="en-GB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92608" lvl="1" indent="0">
              <a:buNone/>
            </a:pP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| }</a:t>
            </a:r>
          </a:p>
          <a:p>
            <a:pPr marL="292608" lvl="1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add: (a: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b: </a:t>
            </a:r>
            <a:r>
              <a:rPr lang="en-GB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GB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92608" lvl="1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92608" lvl="1" indent="0">
              <a:buNone/>
            </a:pP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add(3,4)</a:t>
            </a:r>
          </a:p>
          <a:p>
            <a:pPr marL="292608" lvl="1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res1: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92608" lvl="1" indent="0">
              <a:buNone/>
            </a:pP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add(3)</a:t>
            </a:r>
          </a:p>
          <a:p>
            <a:pPr marL="292608" lvl="1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res2: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92608" lvl="1" indent="0">
              <a:buNone/>
            </a:pP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add(b=4)</a:t>
            </a:r>
          </a:p>
          <a:p>
            <a:pPr marL="292608" lvl="1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res3: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3: scala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1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types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3: scala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015321"/>
              </p:ext>
            </p:extLst>
          </p:nvPr>
        </p:nvGraphicFramePr>
        <p:xfrm>
          <a:off x="1378225" y="1603513"/>
          <a:ext cx="9250017" cy="4221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965"/>
                <a:gridCol w="1462910"/>
                <a:gridCol w="6314142"/>
              </a:tblGrid>
              <a:tr h="407956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 on Scala type</a:t>
                      </a:r>
                      <a:endParaRPr lang="en-US" dirty="0"/>
                    </a:p>
                  </a:txBody>
                  <a:tcPr/>
                </a:tc>
              </a:tr>
              <a:tr h="70414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Object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Any,</a:t>
                      </a:r>
                      <a:br>
                        <a:rPr lang="en-US" b="1" dirty="0" smtClean="0"/>
                      </a:br>
                      <a:r>
                        <a:rPr lang="en-US" b="1" dirty="0" err="1" smtClean="0"/>
                        <a:t>ScalaObject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is base for all types, Scala has subclasses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err="1" smtClean="0"/>
                        <a:t>AnyVal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i="1" baseline="0" dirty="0" err="1" smtClean="0"/>
                        <a:t>AnyRef</a:t>
                      </a:r>
                      <a:r>
                        <a:rPr lang="en-US" baseline="0" dirty="0" smtClean="0"/>
                        <a:t> as base classes for value and reference types. </a:t>
                      </a:r>
                      <a:r>
                        <a:rPr lang="en-US" i="1" baseline="0" dirty="0" err="1" smtClean="0"/>
                        <a:t>ScalaObject</a:t>
                      </a:r>
                      <a:r>
                        <a:rPr lang="en-US" baseline="0" dirty="0" smtClean="0"/>
                        <a:t>  derives from </a:t>
                      </a:r>
                      <a:r>
                        <a:rPr lang="en-US" i="1" baseline="0" dirty="0" err="1" smtClean="0"/>
                        <a:t>AnyRef</a:t>
                      </a:r>
                      <a:r>
                        <a:rPr lang="en-US" baseline="0" dirty="0" smtClean="0"/>
                        <a:t> and is base class for all classes</a:t>
                      </a:r>
                      <a:endParaRPr lang="en-US" dirty="0"/>
                    </a:p>
                  </a:txBody>
                  <a:tcPr/>
                </a:tc>
              </a:tr>
              <a:tr h="117999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void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Unit</a:t>
                      </a:r>
                      <a:r>
                        <a:rPr lang="en-US" dirty="0" smtClean="0"/>
                        <a:t> is</a:t>
                      </a:r>
                      <a:r>
                        <a:rPr lang="en-US" baseline="0" dirty="0" smtClean="0"/>
                        <a:t> a common concept in FP as functions should evaluate to some value</a:t>
                      </a:r>
                    </a:p>
                    <a:p>
                      <a:r>
                        <a:rPr lang="en-US" baseline="0" dirty="0" smtClean="0"/>
                        <a:t>Has value </a:t>
                      </a:r>
                      <a:r>
                        <a:rPr lang="en-US" b="1" baseline="0" dirty="0" smtClean="0"/>
                        <a:t>()</a:t>
                      </a:r>
                      <a:r>
                        <a:rPr lang="en-US" baseline="0" dirty="0" smtClean="0"/>
                        <a:t>, represents a value that contains no information, rather than no value</a:t>
                      </a:r>
                      <a:endParaRPr lang="en-US" dirty="0"/>
                    </a:p>
                  </a:txBody>
                  <a:tcPr/>
                </a:tc>
              </a:tr>
              <a:tr h="704143"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Nothing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 type</a:t>
                      </a:r>
                      <a:r>
                        <a:rPr lang="en-US" baseline="0" dirty="0" smtClean="0"/>
                        <a:t> of all others, has no value, only use as return type if function will never return</a:t>
                      </a:r>
                      <a:endParaRPr lang="en-US" dirty="0"/>
                    </a:p>
                  </a:txBody>
                  <a:tcPr/>
                </a:tc>
              </a:tr>
              <a:tr h="10059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null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Option – </a:t>
                      </a:r>
                      <a:r>
                        <a:rPr lang="en-US" b="1" i="1" dirty="0" smtClean="0"/>
                        <a:t>Some[</a:t>
                      </a:r>
                      <a:r>
                        <a:rPr lang="en-US" b="1" i="1" dirty="0" err="1" smtClean="0"/>
                        <a:t>val</a:t>
                      </a:r>
                      <a:r>
                        <a:rPr lang="en-US" b="1" i="1" dirty="0" smtClean="0"/>
                        <a:t>]</a:t>
                      </a:r>
                      <a:r>
                        <a:rPr lang="en-US" b="1" i="1" baseline="0" dirty="0" smtClean="0"/>
                        <a:t> or None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Useful in</a:t>
                      </a:r>
                      <a:r>
                        <a:rPr lang="en-US" baseline="0" dirty="0" smtClean="0"/>
                        <a:t> situations where a function may need to return a value or no value depending on the input,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04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Classes and objects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Java</a:t>
            </a:r>
          </a:p>
          <a:p>
            <a:pPr lvl="1"/>
            <a:r>
              <a:rPr lang="en-GB" dirty="0" smtClean="0"/>
              <a:t>Source code written as classes</a:t>
            </a:r>
          </a:p>
          <a:p>
            <a:pPr lvl="1"/>
            <a:r>
              <a:rPr lang="en-GB" dirty="0" smtClean="0"/>
              <a:t>Objects are instances of classes created with </a:t>
            </a:r>
            <a:r>
              <a:rPr lang="en-GB" i="1" dirty="0" smtClean="0"/>
              <a:t>new</a:t>
            </a:r>
            <a:r>
              <a:rPr lang="en-GB" dirty="0" smtClean="0"/>
              <a:t> key word</a:t>
            </a:r>
          </a:p>
          <a:p>
            <a:pPr lvl="1"/>
            <a:r>
              <a:rPr lang="en-GB" dirty="0"/>
              <a:t>methods and values that aren’t associated with individual instances of a </a:t>
            </a:r>
            <a:r>
              <a:rPr lang="en-GB" dirty="0" smtClean="0"/>
              <a:t>class declared as static</a:t>
            </a:r>
          </a:p>
          <a:p>
            <a:r>
              <a:rPr lang="en-GB" dirty="0" smtClean="0"/>
              <a:t>Scala</a:t>
            </a:r>
          </a:p>
          <a:p>
            <a:pPr lvl="1"/>
            <a:r>
              <a:rPr lang="en-GB" dirty="0" smtClean="0"/>
              <a:t>Source code can be written as classes</a:t>
            </a:r>
          </a:p>
          <a:p>
            <a:pPr lvl="1"/>
            <a:r>
              <a:rPr lang="en-GB" dirty="0"/>
              <a:t>Objects are instances of classes created with </a:t>
            </a:r>
            <a:r>
              <a:rPr lang="en-GB" i="1" dirty="0"/>
              <a:t>new</a:t>
            </a:r>
            <a:r>
              <a:rPr lang="en-GB" dirty="0"/>
              <a:t> key </a:t>
            </a:r>
            <a:r>
              <a:rPr lang="en-GB" dirty="0" smtClean="0"/>
              <a:t>word, or instances of value types such as </a:t>
            </a:r>
            <a:r>
              <a:rPr lang="en-GB" dirty="0" err="1" smtClean="0"/>
              <a:t>Int</a:t>
            </a:r>
            <a:endParaRPr lang="en-GB" dirty="0" smtClean="0"/>
          </a:p>
          <a:p>
            <a:pPr lvl="1"/>
            <a:r>
              <a:rPr lang="en-GB" dirty="0" smtClean="0"/>
              <a:t>Can define</a:t>
            </a:r>
            <a:r>
              <a:rPr lang="en-GB" dirty="0"/>
              <a:t> </a:t>
            </a:r>
            <a:r>
              <a:rPr lang="en-GB" i="1" dirty="0"/>
              <a:t>singleton objects</a:t>
            </a:r>
            <a:r>
              <a:rPr lang="en-GB" dirty="0"/>
              <a:t>, denoted by using the keyword </a:t>
            </a:r>
            <a:r>
              <a:rPr lang="en-GB" i="1" dirty="0"/>
              <a:t>object</a:t>
            </a:r>
            <a:r>
              <a:rPr lang="en-GB" dirty="0"/>
              <a:t> instead of </a:t>
            </a:r>
            <a:r>
              <a:rPr lang="en-GB" i="1" dirty="0" smtClean="0"/>
              <a:t>class</a:t>
            </a:r>
            <a:endParaRPr lang="en-GB" dirty="0"/>
          </a:p>
          <a:p>
            <a:pPr lvl="1"/>
            <a:r>
              <a:rPr lang="en-GB" dirty="0" smtClean="0"/>
              <a:t>Unlike instances of classes, there can only be one singleton object of a given type</a:t>
            </a:r>
          </a:p>
          <a:p>
            <a:pPr lvl="1"/>
            <a:r>
              <a:rPr lang="en-GB" dirty="0" smtClean="0"/>
              <a:t>Singleton objects  usually contain methods </a:t>
            </a:r>
            <a:r>
              <a:rPr lang="en-GB" dirty="0"/>
              <a:t>and values that aren’t associated with individual instances of </a:t>
            </a:r>
            <a:r>
              <a:rPr lang="en-GB" dirty="0" smtClean="0"/>
              <a:t>a class</a:t>
            </a:r>
          </a:p>
          <a:p>
            <a:pPr lvl="1"/>
            <a:r>
              <a:rPr lang="en-GB" dirty="0" smtClean="0"/>
              <a:t>Sometimes create </a:t>
            </a:r>
            <a:r>
              <a:rPr lang="en-GB" i="1" dirty="0" smtClean="0"/>
              <a:t>companion objects </a:t>
            </a:r>
            <a:r>
              <a:rPr lang="en-GB" dirty="0" smtClean="0"/>
              <a:t>for classes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3: scala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Java</a:t>
            </a:r>
          </a:p>
          <a:p>
            <a:pPr lvl="1"/>
            <a:r>
              <a:rPr lang="en-GB" i="1" dirty="0" smtClean="0"/>
              <a:t>main</a:t>
            </a:r>
            <a:r>
              <a:rPr lang="en-GB" dirty="0" smtClean="0"/>
              <a:t> method is entry point for a Java application</a:t>
            </a:r>
          </a:p>
          <a:p>
            <a:pPr lvl="1"/>
            <a:r>
              <a:rPr lang="en-GB" dirty="0" smtClean="0"/>
              <a:t>Declared inside a class, doesn’t matter which class as it doesn’t belong to any object</a:t>
            </a:r>
          </a:p>
          <a:p>
            <a:pPr lvl="1"/>
            <a:r>
              <a:rPr lang="en-GB" dirty="0" smtClean="0"/>
              <a:t>Static method</a:t>
            </a:r>
          </a:p>
          <a:p>
            <a:r>
              <a:rPr lang="en-GB" dirty="0" smtClean="0"/>
              <a:t>Scala</a:t>
            </a:r>
          </a:p>
          <a:p>
            <a:pPr lvl="1"/>
            <a:r>
              <a:rPr lang="en-GB" i="1" dirty="0" smtClean="0"/>
              <a:t>main</a:t>
            </a:r>
            <a:r>
              <a:rPr lang="en-GB" dirty="0" smtClean="0"/>
              <a:t> method is entry point for a Scala application</a:t>
            </a:r>
          </a:p>
          <a:p>
            <a:pPr lvl="1"/>
            <a:r>
              <a:rPr lang="en-GB" dirty="0" smtClean="0"/>
              <a:t>Declared inside a singleton object</a:t>
            </a:r>
          </a:p>
          <a:p>
            <a:pPr lvl="1"/>
            <a:r>
              <a:rPr lang="en-GB" dirty="0" smtClean="0"/>
              <a:t>Alternatively, put entry point code inside an object that extends </a:t>
            </a:r>
            <a:r>
              <a:rPr lang="en-GB" i="1" dirty="0" smtClean="0"/>
              <a:t>App</a:t>
            </a:r>
            <a:endParaRPr lang="en-GB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3: scala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1942" y="4536831"/>
            <a:ext cx="4743606" cy="1477328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 </a:t>
            </a:r>
            <a:r>
              <a:rPr lang="en-GB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</a:t>
            </a:r>
            <a:r>
              <a:rPr lang="en-GB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GB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</a:t>
            </a:r>
            <a:r>
              <a:rPr lang="en-GB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Array[String]) { </a:t>
            </a:r>
            <a:endParaRPr lang="en-GB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GB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("Hello, world") </a:t>
            </a:r>
            <a:endParaRPr lang="en-GB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</a:p>
          <a:p>
            <a:r>
              <a:rPr lang="en-GB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45564" y="4536831"/>
            <a:ext cx="3730508" cy="92333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 Hello extends App { </a:t>
            </a:r>
          </a:p>
          <a:p>
            <a:r>
              <a:rPr lang="en-GB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GB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("Hello, world") </a:t>
            </a:r>
          </a:p>
          <a:p>
            <a:r>
              <a:rPr lang="en-GB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79332" y="496176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OR</a:t>
            </a:r>
            <a:endParaRPr lang="en-GB" dirty="0"/>
          </a:p>
        </p:txBody>
      </p:sp>
      <p:pic>
        <p:nvPicPr>
          <p:cNvPr id="8194" name="Picture 2" descr="C:\Users\mga\Documents\Data\Modules\Advanced Programming\Labs\Lab1_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642" y="2812067"/>
            <a:ext cx="2538412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14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Constructors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Java</a:t>
            </a:r>
          </a:p>
          <a:p>
            <a:pPr lvl="1"/>
            <a:r>
              <a:rPr lang="en-GB" dirty="0" smtClean="0"/>
              <a:t>Constructor(s) have same name as class</a:t>
            </a:r>
          </a:p>
          <a:p>
            <a:pPr lvl="1"/>
            <a:r>
              <a:rPr lang="en-GB" dirty="0" smtClean="0"/>
              <a:t>Often used to initialise fields</a:t>
            </a:r>
          </a:p>
          <a:p>
            <a:r>
              <a:rPr lang="en-GB" dirty="0" smtClean="0"/>
              <a:t>Scala</a:t>
            </a:r>
          </a:p>
          <a:p>
            <a:pPr lvl="1"/>
            <a:r>
              <a:rPr lang="en-GB" dirty="0" smtClean="0"/>
              <a:t>Primary constructor is class body, parameters come after class name</a:t>
            </a:r>
          </a:p>
          <a:p>
            <a:pPr lvl="1"/>
            <a:r>
              <a:rPr lang="en-GB" dirty="0" smtClean="0"/>
              <a:t>Constructor </a:t>
            </a:r>
            <a:r>
              <a:rPr lang="en-GB" dirty="0"/>
              <a:t>parameter s are fields, </a:t>
            </a:r>
            <a:r>
              <a:rPr lang="en-GB" dirty="0" err="1"/>
              <a:t>val</a:t>
            </a:r>
            <a:r>
              <a:rPr lang="en-GB" dirty="0"/>
              <a:t> by default but can be declared as </a:t>
            </a:r>
            <a:r>
              <a:rPr lang="en-GB" dirty="0" err="1"/>
              <a:t>var</a:t>
            </a:r>
            <a:endParaRPr lang="en-GB" dirty="0"/>
          </a:p>
          <a:p>
            <a:pPr lvl="1"/>
            <a:endParaRPr lang="en-GB" dirty="0" smtClean="0"/>
          </a:p>
          <a:p>
            <a:pPr marL="384048" lvl="2" indent="0">
              <a:buNone/>
            </a:pPr>
            <a:r>
              <a:rPr lang="en-GB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Greeter(message: String) { </a:t>
            </a:r>
            <a:r>
              <a:rPr lang="en-GB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GB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("A greeter is being instantiated") </a:t>
            </a:r>
            <a:endParaRPr lang="en-GB" sz="180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84048" lvl="2" indent="0">
              <a:buNone/>
            </a:pPr>
            <a:endParaRPr lang="en-GB" sz="180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84048" lvl="2" indent="0">
              <a:buNone/>
            </a:pPr>
            <a:r>
              <a:rPr lang="en-GB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SayHi</a:t>
            </a:r>
            <a:r>
              <a:rPr lang="en-GB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 </a:t>
            </a:r>
            <a:r>
              <a:rPr lang="en-GB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GB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(message) </a:t>
            </a:r>
            <a:r>
              <a:rPr lang="en-GB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84048" lvl="2" indent="0">
              <a:buNone/>
            </a:pPr>
            <a:endParaRPr lang="en-GB" sz="1800" dirty="0" smtClean="0"/>
          </a:p>
          <a:p>
            <a:pPr lvl="1"/>
            <a:r>
              <a:rPr lang="en-GB" dirty="0" smtClean="0"/>
              <a:t>Can have auxiliary constructors, to support different parameter lists, named </a:t>
            </a:r>
            <a:r>
              <a:rPr lang="en-GB" i="1" dirty="0" smtClean="0"/>
              <a:t>this</a:t>
            </a:r>
            <a:r>
              <a:rPr lang="en-GB" dirty="0" smtClean="0"/>
              <a:t>, that call the primary constructor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3: scala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39799" y="3830933"/>
            <a:ext cx="3855032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this class has a field called </a:t>
            </a:r>
            <a:r>
              <a:rPr lang="en-GB" i="1" dirty="0" smtClean="0"/>
              <a:t>message</a:t>
            </a:r>
            <a:r>
              <a:rPr lang="en-GB" dirty="0" smtClean="0"/>
              <a:t>, a method called </a:t>
            </a:r>
            <a:r>
              <a:rPr lang="en-GB" i="1" dirty="0" err="1" smtClean="0"/>
              <a:t>SayHi</a:t>
            </a:r>
            <a:r>
              <a:rPr lang="en-GB" dirty="0" smtClean="0"/>
              <a:t> and a line of code that runs as object is created – how many lines would this take in Java?</a:t>
            </a:r>
          </a:p>
        </p:txBody>
      </p:sp>
    </p:spTree>
    <p:extLst>
      <p:ext uri="{BB962C8B-B14F-4D97-AF65-F5344CB8AC3E}">
        <p14:creationId xmlns:p14="http://schemas.microsoft.com/office/powerpoint/2010/main" val="352759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Getters and setters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Java</a:t>
            </a:r>
          </a:p>
          <a:p>
            <a:pPr lvl="1"/>
            <a:r>
              <a:rPr lang="en-GB" dirty="0" smtClean="0"/>
              <a:t>Most common access modifiers for fields are </a:t>
            </a:r>
            <a:r>
              <a:rPr lang="en-GB" i="1" dirty="0" smtClean="0"/>
              <a:t>public</a:t>
            </a:r>
            <a:r>
              <a:rPr lang="en-GB" dirty="0" smtClean="0"/>
              <a:t> and </a:t>
            </a:r>
            <a:r>
              <a:rPr lang="en-GB" i="1" dirty="0" smtClean="0"/>
              <a:t>private</a:t>
            </a:r>
          </a:p>
          <a:p>
            <a:pPr lvl="1"/>
            <a:r>
              <a:rPr lang="en-GB" dirty="0" smtClean="0"/>
              <a:t>Need to manually create getters and/or setters for private fields (although this is a common refactoring in IDEs)</a:t>
            </a:r>
          </a:p>
          <a:p>
            <a:r>
              <a:rPr lang="en-GB" dirty="0" smtClean="0"/>
              <a:t>Scala</a:t>
            </a:r>
          </a:p>
          <a:p>
            <a:pPr lvl="1"/>
            <a:r>
              <a:rPr lang="en-GB" dirty="0" smtClean="0"/>
              <a:t>Compiler can generate getters/setters, although you can add your own</a:t>
            </a:r>
          </a:p>
          <a:p>
            <a:pPr lvl="1" fontAlgn="base"/>
            <a:r>
              <a:rPr lang="en-GB" dirty="0"/>
              <a:t>If a field is declared as a </a:t>
            </a:r>
            <a:r>
              <a:rPr lang="en-GB" i="1" dirty="0" err="1"/>
              <a:t>var</a:t>
            </a:r>
            <a:r>
              <a:rPr lang="en-GB" dirty="0"/>
              <a:t>, </a:t>
            </a:r>
            <a:r>
              <a:rPr lang="en-GB" dirty="0" smtClean="0"/>
              <a:t>compiler generates </a:t>
            </a:r>
            <a:r>
              <a:rPr lang="en-GB" dirty="0"/>
              <a:t>both getter and setter methods for that field.</a:t>
            </a:r>
          </a:p>
          <a:p>
            <a:pPr lvl="1" fontAlgn="base"/>
            <a:r>
              <a:rPr lang="en-GB" dirty="0"/>
              <a:t>If the field is a </a:t>
            </a:r>
            <a:r>
              <a:rPr lang="en-GB" i="1" dirty="0" err="1"/>
              <a:t>val</a:t>
            </a:r>
            <a:r>
              <a:rPr lang="en-GB" dirty="0"/>
              <a:t>, compiler </a:t>
            </a:r>
            <a:r>
              <a:rPr lang="en-GB" dirty="0" smtClean="0"/>
              <a:t>generates </a:t>
            </a:r>
            <a:r>
              <a:rPr lang="en-GB" dirty="0"/>
              <a:t>only a getter method for it.</a:t>
            </a:r>
          </a:p>
          <a:p>
            <a:pPr lvl="1" fontAlgn="base"/>
            <a:r>
              <a:rPr lang="en-GB" dirty="0"/>
              <a:t>If a field doesn’t have a </a:t>
            </a:r>
            <a:r>
              <a:rPr lang="en-GB" i="1" dirty="0" err="1"/>
              <a:t>var</a:t>
            </a:r>
            <a:r>
              <a:rPr lang="en-GB" dirty="0"/>
              <a:t> or </a:t>
            </a:r>
            <a:r>
              <a:rPr lang="en-GB" i="1" dirty="0" err="1"/>
              <a:t>val</a:t>
            </a:r>
            <a:r>
              <a:rPr lang="en-GB" dirty="0"/>
              <a:t> modifier, compiler </a:t>
            </a:r>
            <a:r>
              <a:rPr lang="en-GB" dirty="0" smtClean="0"/>
              <a:t>doesn’t </a:t>
            </a:r>
            <a:r>
              <a:rPr lang="en-GB" dirty="0"/>
              <a:t>generate a getter or setter method for the field.</a:t>
            </a:r>
          </a:p>
          <a:p>
            <a:pPr lvl="1" fontAlgn="base"/>
            <a:r>
              <a:rPr lang="en-GB" dirty="0"/>
              <a:t>Additionally, </a:t>
            </a:r>
            <a:r>
              <a:rPr lang="en-GB" i="1" dirty="0" err="1"/>
              <a:t>var</a:t>
            </a:r>
            <a:r>
              <a:rPr lang="en-GB" dirty="0"/>
              <a:t> and </a:t>
            </a:r>
            <a:r>
              <a:rPr lang="en-GB" i="1" dirty="0" err="1"/>
              <a:t>val</a:t>
            </a:r>
            <a:r>
              <a:rPr lang="en-GB" dirty="0"/>
              <a:t> fields can be modified with the </a:t>
            </a:r>
            <a:r>
              <a:rPr lang="en-GB" i="1" dirty="0" smtClean="0"/>
              <a:t>private</a:t>
            </a:r>
            <a:r>
              <a:rPr lang="en-GB" dirty="0" smtClean="0"/>
              <a:t> keyword</a:t>
            </a:r>
            <a:r>
              <a:rPr lang="en-GB" dirty="0"/>
              <a:t>, which prevents getters and setters from being generated.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3: scala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68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 Scala?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 is a modern general-purpose programming language</a:t>
            </a:r>
          </a:p>
          <a:p>
            <a:r>
              <a:rPr lang="en-US" dirty="0" smtClean="0"/>
              <a:t>Created by Martin </a:t>
            </a:r>
            <a:r>
              <a:rPr lang="en-US" dirty="0" err="1" smtClean="0"/>
              <a:t>Odersky</a:t>
            </a:r>
            <a:r>
              <a:rPr lang="en-US" dirty="0" smtClean="0"/>
              <a:t>, first appeared in 2004</a:t>
            </a:r>
          </a:p>
          <a:p>
            <a:r>
              <a:rPr lang="en-US" dirty="0" smtClean="0"/>
              <a:t>Supported by </a:t>
            </a:r>
            <a:r>
              <a:rPr lang="en-US" dirty="0" err="1" smtClean="0"/>
              <a:t>Lightbend</a:t>
            </a:r>
            <a:r>
              <a:rPr lang="en-US" dirty="0" smtClean="0"/>
              <a:t> (formerly </a:t>
            </a:r>
            <a:r>
              <a:rPr lang="en-US" dirty="0" err="1" smtClean="0"/>
              <a:t>Typesafe</a:t>
            </a:r>
            <a:r>
              <a:rPr lang="en-US" dirty="0" smtClean="0"/>
              <a:t>)</a:t>
            </a:r>
          </a:p>
          <a:p>
            <a:r>
              <a:rPr lang="en-US" dirty="0" smtClean="0"/>
              <a:t>Name is short for “</a:t>
            </a:r>
            <a:r>
              <a:rPr lang="en-GB" dirty="0" smtClean="0"/>
              <a:t>scalable language</a:t>
            </a:r>
            <a:r>
              <a:rPr lang="en-GB" dirty="0"/>
              <a:t>", </a:t>
            </a:r>
            <a:r>
              <a:rPr lang="en-GB" dirty="0" smtClean="0"/>
              <a:t>designed </a:t>
            </a:r>
            <a:r>
              <a:rPr lang="en-GB" dirty="0"/>
              <a:t>to grow with the demands of its users</a:t>
            </a:r>
            <a:endParaRPr lang="en-US" dirty="0" smtClean="0"/>
          </a:p>
          <a:p>
            <a:r>
              <a:rPr lang="en-US" dirty="0" smtClean="0"/>
              <a:t>Strong, static typing, like Java, but with type inference </a:t>
            </a:r>
          </a:p>
          <a:p>
            <a:r>
              <a:rPr lang="en-US" dirty="0" smtClean="0"/>
              <a:t>Strong support for both OO and </a:t>
            </a:r>
            <a:r>
              <a:rPr lang="en-US" i="1" dirty="0" smtClean="0"/>
              <a:t>functional </a:t>
            </a:r>
            <a:r>
              <a:rPr lang="en-US" dirty="0"/>
              <a:t>programming </a:t>
            </a:r>
            <a:r>
              <a:rPr lang="en-US" dirty="0" smtClean="0"/>
              <a:t>models – will allow you to learn and practice functional programming techniques</a:t>
            </a:r>
          </a:p>
          <a:p>
            <a:r>
              <a:rPr lang="en-US" dirty="0" smtClean="0"/>
              <a:t>Source </a:t>
            </a:r>
            <a:r>
              <a:rPr lang="en-US" dirty="0"/>
              <a:t>code compiles to Java bytecode for execution on the </a:t>
            </a:r>
            <a:r>
              <a:rPr lang="en-US" dirty="0" smtClean="0"/>
              <a:t>JVM</a:t>
            </a:r>
          </a:p>
          <a:p>
            <a:r>
              <a:rPr lang="en-US" dirty="0" smtClean="0"/>
              <a:t>Can be used in compiled mode, or interactive (“interpreted” - REPL, scripts)</a:t>
            </a:r>
          </a:p>
          <a:p>
            <a:r>
              <a:rPr lang="en-US" dirty="0" smtClean="0"/>
              <a:t>Strong support for </a:t>
            </a:r>
            <a:r>
              <a:rPr lang="en-US" i="1" dirty="0" smtClean="0"/>
              <a:t>concurrency</a:t>
            </a:r>
            <a:r>
              <a:rPr lang="en-US" dirty="0" smtClean="0"/>
              <a:t> – another motivation to use it here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3: scala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5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Java</a:t>
            </a:r>
          </a:p>
          <a:p>
            <a:pPr lvl="1"/>
            <a:r>
              <a:rPr lang="en-GB" i="1" dirty="0" smtClean="0"/>
              <a:t>if</a:t>
            </a:r>
            <a:r>
              <a:rPr lang="en-GB" dirty="0" smtClean="0"/>
              <a:t> </a:t>
            </a:r>
            <a:r>
              <a:rPr lang="en-GB" u="sng" dirty="0" smtClean="0"/>
              <a:t>statement</a:t>
            </a:r>
            <a:r>
              <a:rPr lang="en-GB" dirty="0" smtClean="0"/>
              <a:t> allows path of </a:t>
            </a:r>
            <a:r>
              <a:rPr lang="en-GB" u="sng" dirty="0" smtClean="0"/>
              <a:t>execution</a:t>
            </a:r>
            <a:r>
              <a:rPr lang="en-GB" dirty="0" smtClean="0"/>
              <a:t> to be selected on the basis of some condition</a:t>
            </a:r>
          </a:p>
          <a:p>
            <a:r>
              <a:rPr lang="en-GB" dirty="0" smtClean="0"/>
              <a:t>Scala</a:t>
            </a:r>
          </a:p>
          <a:p>
            <a:pPr lvl="1"/>
            <a:r>
              <a:rPr lang="en-GB" i="1" dirty="0" smtClean="0"/>
              <a:t>if</a:t>
            </a:r>
            <a:r>
              <a:rPr lang="en-GB" dirty="0" smtClean="0"/>
              <a:t> </a:t>
            </a:r>
            <a:r>
              <a:rPr lang="en-GB" u="sng" dirty="0" smtClean="0"/>
              <a:t>expression</a:t>
            </a:r>
            <a:r>
              <a:rPr lang="en-GB" dirty="0" smtClean="0"/>
              <a:t> allows </a:t>
            </a:r>
            <a:r>
              <a:rPr lang="en-GB" u="sng" dirty="0" smtClean="0"/>
              <a:t>evaluation</a:t>
            </a:r>
            <a:r>
              <a:rPr lang="en-GB" dirty="0" smtClean="0"/>
              <a:t> to be selected on the basis of some condition</a:t>
            </a:r>
          </a:p>
          <a:p>
            <a:pPr lvl="1"/>
            <a:r>
              <a:rPr lang="en-GB" dirty="0" smtClean="0"/>
              <a:t>Difference is subtle, but important for functional programming as you will see shortly</a:t>
            </a:r>
          </a:p>
          <a:p>
            <a:pPr lvl="1"/>
            <a:r>
              <a:rPr lang="en-GB" i="1" dirty="0" smtClean="0"/>
              <a:t>Returns a value </a:t>
            </a:r>
            <a:r>
              <a:rPr lang="en-GB" dirty="0" smtClean="0"/>
              <a:t>which is the result of the selected evaluation</a:t>
            </a:r>
          </a:p>
          <a:p>
            <a:pPr lvl="1"/>
            <a:r>
              <a:rPr lang="en-GB" sz="1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3</a:t>
            </a:r>
          </a:p>
          <a:p>
            <a:pPr marL="384048" lvl="2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x: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</a:t>
            </a:r>
          </a:p>
          <a:p>
            <a:pPr marL="384048" lvl="2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84048" lvl="2" indent="0">
              <a:buNone/>
            </a:pP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 = if(x&lt;0){</a:t>
            </a:r>
          </a:p>
          <a:p>
            <a:pPr marL="384048" lvl="2" indent="0">
              <a:buNone/>
            </a:pP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| "negative"} else {</a:t>
            </a:r>
          </a:p>
          <a:p>
            <a:pPr marL="384048" lvl="2" indent="0">
              <a:buNone/>
            </a:pP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| "positive"}</a:t>
            </a:r>
          </a:p>
          <a:p>
            <a:pPr marL="384048" lvl="2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result: String = positive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3: scala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2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Selection from multiple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591733"/>
            <a:ext cx="4717366" cy="4524861"/>
          </a:xfrm>
        </p:spPr>
        <p:txBody>
          <a:bodyPr>
            <a:normAutofit/>
          </a:bodyPr>
          <a:lstStyle/>
          <a:p>
            <a:r>
              <a:rPr lang="en-GB" dirty="0" smtClean="0"/>
              <a:t>Java </a:t>
            </a:r>
          </a:p>
          <a:p>
            <a:pPr lvl="1"/>
            <a:r>
              <a:rPr lang="en-GB" dirty="0" smtClean="0"/>
              <a:t>switch statement</a:t>
            </a:r>
          </a:p>
          <a:p>
            <a:pPr lvl="1"/>
            <a:r>
              <a:rPr lang="en-GB" dirty="0" smtClean="0"/>
              <a:t>Selects execution path based on a case value</a:t>
            </a:r>
          </a:p>
          <a:p>
            <a:r>
              <a:rPr lang="en-GB" dirty="0" smtClean="0"/>
              <a:t>Scala</a:t>
            </a:r>
          </a:p>
          <a:p>
            <a:pPr lvl="1">
              <a:buSzPct val="100000"/>
            </a:pPr>
            <a:r>
              <a:rPr lang="en-GB" dirty="0" smtClean="0"/>
              <a:t>match </a:t>
            </a:r>
            <a:r>
              <a:rPr lang="en-GB" dirty="0"/>
              <a:t>expression allows evaluation to be selected on the basis of case</a:t>
            </a:r>
          </a:p>
          <a:p>
            <a:pPr lvl="1">
              <a:buSzPct val="100000"/>
            </a:pPr>
            <a:r>
              <a:rPr lang="en-GB" dirty="0"/>
              <a:t>Much more powerful than switch, basis of pattern matching which is important in </a:t>
            </a:r>
            <a:r>
              <a:rPr lang="en-GB" dirty="0" smtClean="0"/>
              <a:t>functional  </a:t>
            </a:r>
            <a:r>
              <a:rPr lang="en-GB" dirty="0"/>
              <a:t>programming</a:t>
            </a:r>
          </a:p>
          <a:p>
            <a:pPr lvl="1">
              <a:buSzPct val="100000"/>
            </a:pPr>
            <a:r>
              <a:rPr lang="en-GB" i="1" dirty="0"/>
              <a:t>Returns a value </a:t>
            </a:r>
            <a:r>
              <a:rPr lang="en-GB" dirty="0"/>
              <a:t>which is the result of the selected </a:t>
            </a:r>
            <a:r>
              <a:rPr lang="en-GB" dirty="0" smtClean="0"/>
              <a:t>evaluation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3: scala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90491" y="2461845"/>
            <a:ext cx="5561459" cy="2959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880" lvl="2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month = "</a:t>
            </a:r>
            <a:r>
              <a:rPr lang="en-GB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Feb"</a:t>
            </a:r>
            <a:br>
              <a:rPr lang="en-GB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month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String = Feb</a:t>
            </a:r>
          </a:p>
          <a:p>
            <a:pPr marL="182880" lvl="2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season = month match</a:t>
            </a:r>
            <a:r>
              <a:rPr lang="en-GB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GB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"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Dec"|"Jan"|"Feb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=&gt; "</a:t>
            </a:r>
            <a:r>
              <a:rPr lang="en-GB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winter"</a:t>
            </a:r>
            <a:br>
              <a:rPr lang="en-GB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"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Mar"|"Apr"|"May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=&gt; "</a:t>
            </a:r>
            <a:r>
              <a:rPr lang="en-GB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spring"</a:t>
            </a:r>
            <a:br>
              <a:rPr lang="en-GB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"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Jun"|"Jul"|"Aug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=&gt; "</a:t>
            </a:r>
            <a:r>
              <a:rPr lang="en-GB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summer"</a:t>
            </a:r>
            <a:br>
              <a:rPr lang="en-GB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"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Sep"|"Oct"|"Nov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=&gt; "</a:t>
            </a:r>
            <a:r>
              <a:rPr lang="en-GB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autumn"</a:t>
            </a:r>
            <a:br>
              <a:rPr lang="en-GB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|}</a:t>
            </a:r>
            <a:br>
              <a:rPr lang="en-GB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season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String = winter</a:t>
            </a:r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04162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Arrays and collections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91733"/>
            <a:ext cx="10848535" cy="4524861"/>
          </a:xfrm>
        </p:spPr>
        <p:txBody>
          <a:bodyPr>
            <a:normAutofit/>
          </a:bodyPr>
          <a:lstStyle/>
          <a:p>
            <a:r>
              <a:rPr lang="en-GB" dirty="0"/>
              <a:t>Java</a:t>
            </a:r>
          </a:p>
          <a:p>
            <a:pPr lvl="1"/>
            <a:r>
              <a:rPr lang="en-GB" u="sng" dirty="0" smtClean="0"/>
              <a:t>Arrays</a:t>
            </a:r>
            <a:r>
              <a:rPr lang="en-GB" dirty="0" smtClean="0"/>
              <a:t> hold multiple values or objects of the same type</a:t>
            </a:r>
          </a:p>
          <a:p>
            <a:pPr lvl="1"/>
            <a:r>
              <a:rPr lang="en-GB" u="sng" dirty="0" smtClean="0"/>
              <a:t>Collections</a:t>
            </a:r>
            <a:r>
              <a:rPr lang="en-GB" dirty="0" smtClean="0"/>
              <a:t> framework contains many</a:t>
            </a:r>
            <a:br>
              <a:rPr lang="en-GB" dirty="0" smtClean="0"/>
            </a:br>
            <a:r>
              <a:rPr lang="en-GB" dirty="0" smtClean="0"/>
              <a:t>library classes for collections of values</a:t>
            </a:r>
            <a:br>
              <a:rPr lang="en-GB" dirty="0" smtClean="0"/>
            </a:br>
            <a:r>
              <a:rPr lang="en-GB" dirty="0" smtClean="0"/>
              <a:t> or objects, each with methods </a:t>
            </a:r>
            <a:br>
              <a:rPr lang="en-GB" dirty="0" smtClean="0"/>
            </a:br>
            <a:r>
              <a:rPr lang="en-GB" dirty="0" smtClean="0"/>
              <a:t>appropriate to the data structure </a:t>
            </a:r>
            <a:br>
              <a:rPr lang="en-GB" dirty="0" smtClean="0"/>
            </a:br>
            <a:r>
              <a:rPr lang="en-GB" dirty="0" smtClean="0"/>
              <a:t>it implements, e.g. </a:t>
            </a:r>
            <a:r>
              <a:rPr lang="en-GB" dirty="0" err="1" smtClean="0"/>
              <a:t>ArrayList</a:t>
            </a:r>
            <a:endParaRPr lang="en-GB" dirty="0"/>
          </a:p>
          <a:p>
            <a:r>
              <a:rPr lang="en-GB" dirty="0" smtClean="0"/>
              <a:t>Scala</a:t>
            </a:r>
          </a:p>
          <a:p>
            <a:pPr lvl="1"/>
            <a:r>
              <a:rPr lang="en-GB" u="sng" dirty="0" smtClean="0"/>
              <a:t>Arrays</a:t>
            </a:r>
            <a:r>
              <a:rPr lang="en-GB" dirty="0" smtClean="0"/>
              <a:t> </a:t>
            </a:r>
            <a:r>
              <a:rPr lang="en-GB" dirty="0"/>
              <a:t>hold multiple </a:t>
            </a:r>
            <a:r>
              <a:rPr lang="en-GB" dirty="0" smtClean="0"/>
              <a:t>objects </a:t>
            </a:r>
            <a:r>
              <a:rPr lang="en-GB" dirty="0"/>
              <a:t>of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the </a:t>
            </a:r>
            <a:r>
              <a:rPr lang="en-GB" dirty="0"/>
              <a:t>same </a:t>
            </a:r>
            <a:r>
              <a:rPr lang="en-GB" dirty="0" smtClean="0"/>
              <a:t>type</a:t>
            </a:r>
          </a:p>
          <a:p>
            <a:pPr lvl="1"/>
            <a:r>
              <a:rPr lang="es-ES" u="sng" dirty="0" err="1" smtClean="0"/>
              <a:t>Collections</a:t>
            </a:r>
            <a:r>
              <a:rPr lang="es-ES" dirty="0" smtClean="0"/>
              <a:t> as in Java, </a:t>
            </a:r>
            <a:r>
              <a:rPr lang="es-ES" dirty="0" err="1" smtClean="0"/>
              <a:t>e.g</a:t>
            </a:r>
            <a:r>
              <a:rPr lang="es-ES" dirty="0" smtClean="0"/>
              <a:t>. </a:t>
            </a:r>
            <a:r>
              <a:rPr lang="es-ES" dirty="0" err="1" smtClean="0"/>
              <a:t>List</a:t>
            </a:r>
            <a:r>
              <a:rPr lang="es-ES" dirty="0" smtClean="0"/>
              <a:t>, Vector, </a:t>
            </a:r>
            <a:r>
              <a:rPr lang="es-ES" dirty="0" err="1" smtClean="0"/>
              <a:t>Map</a:t>
            </a:r>
            <a:endParaRPr lang="es-ES" dirty="0" smtClean="0"/>
          </a:p>
          <a:p>
            <a:pPr lvl="1"/>
            <a:r>
              <a:rPr lang="es-ES" dirty="0" err="1"/>
              <a:t>D</a:t>
            </a:r>
            <a:r>
              <a:rPr lang="es-ES" dirty="0" err="1" smtClean="0"/>
              <a:t>istinguish</a:t>
            </a:r>
            <a:r>
              <a:rPr lang="es-ES" dirty="0" smtClean="0"/>
              <a:t> </a:t>
            </a:r>
            <a:r>
              <a:rPr lang="es-ES" dirty="0" err="1" smtClean="0"/>
              <a:t>between</a:t>
            </a:r>
            <a:r>
              <a:rPr lang="es-ES" dirty="0" smtClean="0"/>
              <a:t>  </a:t>
            </a:r>
            <a:r>
              <a:rPr lang="es-ES" i="1" dirty="0" err="1" smtClean="0"/>
              <a:t>immutable</a:t>
            </a:r>
            <a:r>
              <a:rPr lang="es-ES" dirty="0" smtClean="0"/>
              <a:t> (</a:t>
            </a:r>
            <a:r>
              <a:rPr lang="es-ES" dirty="0" err="1" smtClean="0"/>
              <a:t>never</a:t>
            </a:r>
            <a:r>
              <a:rPr lang="es-ES" dirty="0" smtClean="0"/>
              <a:t> </a:t>
            </a:r>
            <a:r>
              <a:rPr lang="es-ES" dirty="0" err="1" smtClean="0"/>
              <a:t>change</a:t>
            </a:r>
            <a:r>
              <a:rPr lang="es-ES" dirty="0" smtClean="0"/>
              <a:t>) and </a:t>
            </a:r>
            <a:r>
              <a:rPr lang="es-ES" i="1" dirty="0" smtClean="0"/>
              <a:t>mutable</a:t>
            </a:r>
            <a:endParaRPr lang="es-ES" dirty="0"/>
          </a:p>
          <a:p>
            <a:pPr lvl="1"/>
            <a:r>
              <a:rPr lang="es-ES" dirty="0" smtClean="0"/>
              <a:t>Default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usually</a:t>
            </a:r>
            <a:r>
              <a:rPr lang="es-ES" dirty="0" smtClean="0"/>
              <a:t> </a:t>
            </a:r>
            <a:r>
              <a:rPr lang="es-ES" i="1" dirty="0" err="1" smtClean="0"/>
              <a:t>immutable</a:t>
            </a:r>
            <a:r>
              <a:rPr lang="es-ES" dirty="0" smtClean="0"/>
              <a:t> in </a:t>
            </a:r>
            <a:r>
              <a:rPr lang="es-ES" dirty="0" err="1" smtClean="0"/>
              <a:t>functional</a:t>
            </a:r>
            <a:r>
              <a:rPr lang="es-ES" dirty="0" smtClean="0"/>
              <a:t> </a:t>
            </a:r>
            <a:r>
              <a:rPr lang="es-ES" dirty="0" err="1" smtClean="0"/>
              <a:t>programming</a:t>
            </a:r>
            <a:endParaRPr lang="es-E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3: scala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68924" y="2545145"/>
            <a:ext cx="70230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z:Array[String] = new Array[String](3)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z: Array[String] = Array(null, null, null</a:t>
            </a:r>
            <a:r>
              <a:rPr lang="en-GB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Scala&gt; </a:t>
            </a:r>
            <a:r>
              <a:rPr lang="pl-PL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z(0) = "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pl-PL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 z(1) = "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Bonjour</a:t>
            </a:r>
            <a:r>
              <a:rPr lang="pl-PL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 z(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pl-PL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"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</a:t>
            </a:r>
            <a:r>
              <a:rPr lang="pl-PL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endParaRPr lang="en-GB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s-ES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s-E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E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 = </a:t>
            </a:r>
            <a:r>
              <a:rPr lang="es-E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s-E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s-E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s-E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s-E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Bonjour</a:t>
            </a:r>
            <a:r>
              <a:rPr lang="es-E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s-E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</a:t>
            </a:r>
            <a:r>
              <a:rPr lang="es-E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endParaRPr lang="es-E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z: 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Bonjour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607168" y="5614220"/>
            <a:ext cx="7402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z:List[String] = List("Hello","Bonjour","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z: List[String] = List(Hello, Bonjour,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026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Java</a:t>
            </a:r>
          </a:p>
          <a:p>
            <a:pPr lvl="1"/>
            <a:r>
              <a:rPr lang="en-GB" dirty="0" smtClean="0"/>
              <a:t>while loop, for loop, enhanced for loop</a:t>
            </a:r>
          </a:p>
          <a:p>
            <a:r>
              <a:rPr lang="en-GB" dirty="0" smtClean="0"/>
              <a:t>Scala</a:t>
            </a:r>
          </a:p>
          <a:p>
            <a:pPr lvl="1"/>
            <a:r>
              <a:rPr lang="en-GB" dirty="0" smtClean="0"/>
              <a:t>While loop, for loop</a:t>
            </a:r>
          </a:p>
          <a:p>
            <a:pPr lvl="1"/>
            <a:r>
              <a:rPr lang="en-GB" dirty="0" smtClean="0"/>
              <a:t>But, you will see later that loops  are used </a:t>
            </a:r>
            <a:br>
              <a:rPr lang="en-GB" dirty="0" smtClean="0"/>
            </a:br>
            <a:r>
              <a:rPr lang="en-GB" dirty="0" smtClean="0"/>
              <a:t>much </a:t>
            </a:r>
            <a:r>
              <a:rPr lang="en-GB" dirty="0"/>
              <a:t> </a:t>
            </a:r>
            <a:r>
              <a:rPr lang="en-GB" dirty="0" smtClean="0"/>
              <a:t>less commonly in functional programming </a:t>
            </a:r>
            <a:br>
              <a:rPr lang="en-GB" dirty="0" smtClean="0"/>
            </a:br>
            <a:r>
              <a:rPr lang="en-GB" dirty="0" smtClean="0"/>
              <a:t>than in imperative  programming</a:t>
            </a:r>
          </a:p>
          <a:p>
            <a:pPr lvl="1"/>
            <a:r>
              <a:rPr lang="en-GB" i="1" dirty="0" smtClean="0"/>
              <a:t>For expressions </a:t>
            </a:r>
            <a:r>
              <a:rPr lang="en-GB" dirty="0" smtClean="0"/>
              <a:t>iterate through a collection and </a:t>
            </a:r>
            <a:br>
              <a:rPr lang="en-GB" dirty="0" smtClean="0"/>
            </a:br>
            <a:r>
              <a:rPr lang="en-GB" dirty="0" smtClean="0"/>
              <a:t>evaluate an expression for each member – </a:t>
            </a:r>
            <a:r>
              <a:rPr lang="en-GB" i="1" dirty="0" smtClean="0"/>
              <a:t>yield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each and collect results</a:t>
            </a:r>
          </a:p>
          <a:p>
            <a:pPr lvl="1"/>
            <a:r>
              <a:rPr lang="en-GB" dirty="0" smtClean="0"/>
              <a:t>Many data structure classes have </a:t>
            </a:r>
            <a:r>
              <a:rPr lang="en-GB" i="1" dirty="0" err="1" smtClean="0"/>
              <a:t>foreach</a:t>
            </a:r>
            <a:r>
              <a:rPr lang="en-GB" dirty="0" smtClean="0"/>
              <a:t> method </a:t>
            </a:r>
            <a:br>
              <a:rPr lang="en-GB" dirty="0" smtClean="0"/>
            </a:br>
            <a:r>
              <a:rPr lang="en-GB" dirty="0" smtClean="0"/>
              <a:t>that applies a function to each member in turn</a:t>
            </a:r>
            <a:endParaRPr lang="en-GB" dirty="0"/>
          </a:p>
          <a:p>
            <a:pPr marL="384048" lvl="2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3: scala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64373" y="2624069"/>
            <a:ext cx="57647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4048" lvl="2" indent="0">
              <a:buNone/>
            </a:pP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(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&lt;- 1 to 10 if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2 == 0) </a:t>
            </a:r>
            <a:r>
              <a:rPr lang="en-GB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| yield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84048" lvl="2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res0:  </a:t>
            </a:r>
            <a:r>
              <a:rPr lang="en-GB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scala.collection.immutable</a:t>
            </a:r>
            <a:r>
              <a:rPr lang="en-GB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br>
              <a:rPr lang="en-GB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IndexedSeq</a:t>
            </a:r>
            <a:r>
              <a:rPr lang="en-GB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]0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Vector(2, 4, 6, 8, 10)</a:t>
            </a: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580416" y="4117781"/>
            <a:ext cx="38571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List(1,2,3) 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x: List[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List(1, 2, 3)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x.foreach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b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b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00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Inheritance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Java</a:t>
            </a:r>
          </a:p>
          <a:p>
            <a:pPr lvl="1"/>
            <a:r>
              <a:rPr lang="en-GB" dirty="0" smtClean="0"/>
              <a:t>Single inheritance, a class can be a subclass of one superclass</a:t>
            </a:r>
          </a:p>
          <a:p>
            <a:pPr lvl="1"/>
            <a:r>
              <a:rPr lang="en-GB" dirty="0" smtClean="0"/>
              <a:t>A class can implement multiple interfaces, needs to implement methods declared in each one</a:t>
            </a:r>
          </a:p>
          <a:p>
            <a:pPr lvl="1"/>
            <a:r>
              <a:rPr lang="en-GB" dirty="0" smtClean="0"/>
              <a:t>(In Java 8, though, interfaces can contain implementations of </a:t>
            </a:r>
            <a:r>
              <a:rPr lang="en-GB" i="1" dirty="0" smtClean="0"/>
              <a:t>default</a:t>
            </a:r>
            <a:r>
              <a:rPr lang="en-GB" dirty="0" smtClean="0"/>
              <a:t> (or </a:t>
            </a:r>
            <a:r>
              <a:rPr lang="en-GB" i="1" dirty="0" smtClean="0"/>
              <a:t>defender</a:t>
            </a:r>
            <a:r>
              <a:rPr lang="en-GB" dirty="0" smtClean="0"/>
              <a:t>) methods)</a:t>
            </a:r>
          </a:p>
          <a:p>
            <a:r>
              <a:rPr lang="en-GB" dirty="0" smtClean="0"/>
              <a:t>Scala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class can be a subclass of one </a:t>
            </a:r>
            <a:r>
              <a:rPr lang="en-GB" dirty="0" smtClean="0"/>
              <a:t>superclass</a:t>
            </a:r>
          </a:p>
          <a:p>
            <a:pPr lvl="1"/>
            <a:r>
              <a:rPr lang="en-GB" dirty="0" smtClean="0"/>
              <a:t>Multiple inheritance supported by </a:t>
            </a:r>
            <a:r>
              <a:rPr lang="en-GB" i="1" dirty="0" smtClean="0"/>
              <a:t>traits</a:t>
            </a:r>
          </a:p>
          <a:p>
            <a:pPr lvl="1"/>
            <a:r>
              <a:rPr lang="en-GB" dirty="0" smtClean="0"/>
              <a:t>Traits are like interfaces but implement methods</a:t>
            </a:r>
          </a:p>
          <a:p>
            <a:pPr lvl="1"/>
            <a:r>
              <a:rPr lang="en-GB" dirty="0" smtClean="0"/>
              <a:t>A class can </a:t>
            </a:r>
            <a:r>
              <a:rPr lang="en-GB" i="1" dirty="0" smtClean="0"/>
              <a:t>extend</a:t>
            </a:r>
            <a:r>
              <a:rPr lang="en-GB" dirty="0" smtClean="0"/>
              <a:t> a trait and </a:t>
            </a:r>
            <a:r>
              <a:rPr lang="en-GB" i="1" dirty="0" smtClean="0"/>
              <a:t>“mix-in” </a:t>
            </a:r>
            <a:r>
              <a:rPr lang="en-GB" dirty="0" smtClean="0"/>
              <a:t>other traits</a:t>
            </a:r>
          </a:p>
          <a:p>
            <a:pPr lvl="1"/>
            <a:r>
              <a:rPr lang="en-GB" dirty="0" smtClean="0"/>
              <a:t>Will look at this in detail later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3: scala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many useful sources of reference material to help you when you are working with Scala., including the following material on the official Scala website:</a:t>
            </a:r>
          </a:p>
          <a:p>
            <a:r>
              <a:rPr lang="en-GB" dirty="0">
                <a:hlinkClick r:id="rId2"/>
              </a:rPr>
              <a:t>http://docs.scala-lang.org/tutorials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  - a tour of the essentials</a:t>
            </a:r>
          </a:p>
          <a:p>
            <a:r>
              <a:rPr lang="en-GB" dirty="0">
                <a:hlinkClick r:id="rId3"/>
              </a:rPr>
              <a:t>http://docs.scala-lang.org/overviews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 - a collection of </a:t>
            </a:r>
            <a:r>
              <a:rPr lang="en-GB" dirty="0" err="1" smtClean="0"/>
              <a:t>usefule</a:t>
            </a:r>
            <a:r>
              <a:rPr lang="en-GB" dirty="0" smtClean="0"/>
              <a:t> guides and overviews</a:t>
            </a:r>
          </a:p>
          <a:p>
            <a:r>
              <a:rPr lang="en-GB" dirty="0">
                <a:hlinkClick r:id="rId4"/>
              </a:rPr>
              <a:t>http://www.scala-lang.org/api/current</a:t>
            </a:r>
            <a:r>
              <a:rPr lang="en-GB" dirty="0" smtClean="0">
                <a:hlinkClick r:id="rId4"/>
              </a:rPr>
              <a:t>/</a:t>
            </a:r>
            <a:r>
              <a:rPr lang="en-GB" dirty="0" smtClean="0"/>
              <a:t>   - API documentation, similar to the Java API documentation</a:t>
            </a:r>
          </a:p>
          <a:p>
            <a:r>
              <a:rPr lang="en-GB" dirty="0" smtClean="0"/>
              <a:t>Also, the book </a:t>
            </a:r>
            <a:r>
              <a:rPr lang="en-GB" i="1" dirty="0" smtClean="0"/>
              <a:t>Programming in Scala </a:t>
            </a:r>
            <a:r>
              <a:rPr lang="en-GB" dirty="0" smtClean="0"/>
              <a:t>by </a:t>
            </a:r>
            <a:r>
              <a:rPr lang="en-GB" dirty="0" err="1" smtClean="0"/>
              <a:t>Odersky</a:t>
            </a:r>
            <a:r>
              <a:rPr lang="en-GB" dirty="0" smtClean="0"/>
              <a:t>, Spoon &amp; </a:t>
            </a:r>
            <a:r>
              <a:rPr lang="en-GB" dirty="0" err="1" smtClean="0"/>
              <a:t>Venners</a:t>
            </a:r>
            <a:r>
              <a:rPr lang="en-GB" dirty="0" smtClean="0"/>
              <a:t> is an authoritative source, as it is co-written by the designer of the language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3: scala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Free Scala Book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3905" y="5833676"/>
            <a:ext cx="2160270" cy="386149"/>
          </a:xfrm>
        </p:spPr>
        <p:txBody>
          <a:bodyPr/>
          <a:lstStyle/>
          <a:p>
            <a:pPr marL="0" indent="0">
              <a:buNone/>
            </a:pPr>
            <a:r>
              <a:rPr lang="en-GB" smtClean="0"/>
              <a:t>alvinalexander.com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PROGRAMMING - 1. PROGRAMMING LANGUAGES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53" y="1435100"/>
            <a:ext cx="4124948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4991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Scala Tutorial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3: scala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27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" y="1431303"/>
            <a:ext cx="5277825" cy="306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015" y="2695575"/>
            <a:ext cx="5227935" cy="3574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094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ScalaFiddle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3: scala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28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204" y="2018859"/>
            <a:ext cx="10589001" cy="1883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59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Scala is an OO language that compiles to JVM bytecode</a:t>
            </a:r>
          </a:p>
          <a:p>
            <a:r>
              <a:rPr lang="en-GB" dirty="0" smtClean="0"/>
              <a:t>Similar to Java in some respects, some differences are relatively small and result in more compact code</a:t>
            </a:r>
          </a:p>
          <a:p>
            <a:r>
              <a:rPr lang="en-GB" dirty="0" smtClean="0"/>
              <a:t>Significant differences provide support for functional programming style:</a:t>
            </a:r>
          </a:p>
          <a:p>
            <a:pPr lvl="1"/>
            <a:r>
              <a:rPr lang="en-GB" dirty="0" smtClean="0"/>
              <a:t>Type system</a:t>
            </a:r>
          </a:p>
          <a:p>
            <a:pPr lvl="1"/>
            <a:r>
              <a:rPr lang="en-GB" dirty="0" smtClean="0"/>
              <a:t>Functions</a:t>
            </a:r>
          </a:p>
          <a:p>
            <a:pPr lvl="1"/>
            <a:r>
              <a:rPr lang="en-GB" dirty="0" smtClean="0"/>
              <a:t>Focus on expressions rather than statements</a:t>
            </a:r>
          </a:p>
          <a:p>
            <a:pPr lvl="1"/>
            <a:r>
              <a:rPr lang="en-GB" dirty="0" smtClean="0"/>
              <a:t>Powerful features for pattern matching and iteration</a:t>
            </a:r>
          </a:p>
          <a:p>
            <a:r>
              <a:rPr lang="en-GB" dirty="0" smtClean="0"/>
              <a:t>Next you will learn some principles of functional programming with the help of examples in Scala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3: scala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5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REPL</a:t>
            </a:r>
          </a:p>
          <a:p>
            <a:pPr lvl="1"/>
            <a:r>
              <a:rPr lang="en-US" dirty="0" smtClean="0"/>
              <a:t>Run </a:t>
            </a:r>
            <a:r>
              <a:rPr lang="en-US" i="1" dirty="0" err="1" smtClean="0"/>
              <a:t>scala</a:t>
            </a:r>
            <a:r>
              <a:rPr lang="en-US" dirty="0" smtClean="0"/>
              <a:t> command at command prompt to start REPL and get </a:t>
            </a:r>
            <a:r>
              <a:rPr lang="en-US" i="1" dirty="0" err="1" smtClean="0"/>
              <a:t>scala</a:t>
            </a:r>
            <a:r>
              <a:rPr lang="en-US" i="1" dirty="0" smtClean="0"/>
              <a:t>&gt;</a:t>
            </a:r>
            <a:r>
              <a:rPr lang="en-US" dirty="0" smtClean="0"/>
              <a:t> prompt</a:t>
            </a:r>
          </a:p>
          <a:p>
            <a:pPr lvl="1"/>
            <a:r>
              <a:rPr lang="en-US" dirty="0" smtClean="0"/>
              <a:t>Type Scala expressions or statements at </a:t>
            </a:r>
            <a:r>
              <a:rPr lang="en-US" i="1" dirty="0" err="1" smtClean="0"/>
              <a:t>scala</a:t>
            </a:r>
            <a:r>
              <a:rPr lang="en-US" i="1" dirty="0" smtClean="0"/>
              <a:t>&gt; </a:t>
            </a:r>
            <a:r>
              <a:rPr lang="en-US" dirty="0" smtClean="0"/>
              <a:t>command prompt, evaluated/executed immediately</a:t>
            </a:r>
          </a:p>
          <a:p>
            <a:r>
              <a:rPr lang="en-US" dirty="0" smtClean="0"/>
              <a:t>Scripts</a:t>
            </a:r>
          </a:p>
          <a:p>
            <a:pPr lvl="1"/>
            <a:r>
              <a:rPr lang="en-US" dirty="0" smtClean="0"/>
              <a:t>Scala code in script file, run from command</a:t>
            </a:r>
            <a:r>
              <a:rPr lang="en-US" i="1" dirty="0" smtClean="0"/>
              <a:t> </a:t>
            </a:r>
            <a:r>
              <a:rPr lang="en-US" dirty="0" smtClean="0"/>
              <a:t>prompt, e.g. </a:t>
            </a:r>
            <a:r>
              <a:rPr lang="en-US" i="1" dirty="0" err="1" smtClean="0"/>
              <a:t>scala</a:t>
            </a:r>
            <a:r>
              <a:rPr lang="en-US" i="1" dirty="0" smtClean="0"/>
              <a:t> </a:t>
            </a:r>
            <a:r>
              <a:rPr lang="en-US" i="1" dirty="0" err="1" smtClean="0"/>
              <a:t>myscript.scala</a:t>
            </a:r>
            <a:endParaRPr lang="en-US" i="1" dirty="0" smtClean="0"/>
          </a:p>
          <a:p>
            <a:r>
              <a:rPr lang="en-US" sz="2200" dirty="0"/>
              <a:t>Compile</a:t>
            </a:r>
          </a:p>
          <a:p>
            <a:pPr lvl="1"/>
            <a:r>
              <a:rPr lang="en-US" dirty="0" smtClean="0"/>
              <a:t>Compile using </a:t>
            </a:r>
            <a:r>
              <a:rPr lang="en-US" i="1" dirty="0" err="1" smtClean="0"/>
              <a:t>scalac</a:t>
            </a:r>
            <a:r>
              <a:rPr lang="en-US" i="1" dirty="0" smtClean="0"/>
              <a:t> </a:t>
            </a:r>
            <a:r>
              <a:rPr lang="en-US" dirty="0" smtClean="0"/>
              <a:t>command at command prompt, run compiled code with </a:t>
            </a:r>
            <a:r>
              <a:rPr lang="en-US" i="1" dirty="0" err="1" smtClean="0"/>
              <a:t>scala</a:t>
            </a:r>
            <a:r>
              <a:rPr lang="en-US" i="1" dirty="0" smtClean="0"/>
              <a:t> </a:t>
            </a:r>
            <a:r>
              <a:rPr lang="en-US" dirty="0" smtClean="0"/>
              <a:t>command</a:t>
            </a:r>
          </a:p>
          <a:p>
            <a:r>
              <a:rPr lang="en-US" dirty="0" smtClean="0"/>
              <a:t>IDE</a:t>
            </a:r>
          </a:p>
          <a:p>
            <a:pPr lvl="1"/>
            <a:r>
              <a:rPr lang="en-US" dirty="0" smtClean="0"/>
              <a:t>Scala IDE – based on Eclipse</a:t>
            </a:r>
          </a:p>
          <a:p>
            <a:pPr lvl="1"/>
            <a:r>
              <a:rPr lang="en-US" b="1" dirty="0" err="1" smtClean="0">
                <a:solidFill>
                  <a:schemeClr val="tx1"/>
                </a:solidFill>
              </a:rPr>
              <a:t>IntelliJ</a:t>
            </a:r>
            <a:r>
              <a:rPr lang="en-US" b="1" dirty="0" smtClean="0">
                <a:solidFill>
                  <a:schemeClr val="tx1"/>
                </a:solidFill>
              </a:rPr>
              <a:t> IDEA </a:t>
            </a:r>
            <a:r>
              <a:rPr lang="en-US" dirty="0" smtClean="0"/>
              <a:t>– with Scala plug-in </a:t>
            </a:r>
          </a:p>
          <a:p>
            <a:r>
              <a:rPr lang="en-US" dirty="0" smtClean="0"/>
              <a:t>IDEs provide</a:t>
            </a:r>
          </a:p>
          <a:p>
            <a:pPr lvl="1"/>
            <a:r>
              <a:rPr lang="en-US" dirty="0" smtClean="0"/>
              <a:t>Scala Worksheets – “REPL session on steroids”</a:t>
            </a:r>
          </a:p>
          <a:p>
            <a:pPr lvl="1"/>
            <a:r>
              <a:rPr lang="en-US" dirty="0" smtClean="0"/>
              <a:t>Projects – full applications, can have multiple classes, libraries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3: scala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3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</a:t>
            </a:r>
            <a:r>
              <a:rPr lang="en-US" smtClean="0"/>
              <a:t>with Scala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56952"/>
            <a:ext cx="10058400" cy="2376874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sbt</a:t>
            </a:r>
            <a:endParaRPr lang="en-US" sz="2800" dirty="0" smtClean="0"/>
          </a:p>
          <a:p>
            <a:pPr lvl="1"/>
            <a:r>
              <a:rPr lang="en-US" sz="2400" dirty="0" smtClean="0"/>
              <a:t>Build tool, defines application sources, dependencies, output, </a:t>
            </a:r>
            <a:r>
              <a:rPr lang="en-US" sz="2400" dirty="0" err="1" smtClean="0"/>
              <a:t>etc</a:t>
            </a:r>
            <a:r>
              <a:rPr lang="en-US" sz="2400" dirty="0" smtClean="0"/>
              <a:t> in build file</a:t>
            </a:r>
          </a:p>
          <a:p>
            <a:pPr lvl="1"/>
            <a:r>
              <a:rPr lang="en-US" sz="2400" dirty="0" smtClean="0"/>
              <a:t>Build files written in Scala using a DSL (will see more of these later in module)</a:t>
            </a:r>
          </a:p>
          <a:p>
            <a:pPr lvl="1"/>
            <a:r>
              <a:rPr lang="en-US" sz="2400" dirty="0" smtClean="0"/>
              <a:t>Can build projects interactively at command line, without an IDE</a:t>
            </a:r>
          </a:p>
          <a:p>
            <a:pPr lvl="1"/>
            <a:r>
              <a:rPr lang="en-US" sz="2400" dirty="0" smtClean="0"/>
              <a:t>Similar to Maven, Ant which are commonly used </a:t>
            </a:r>
            <a:r>
              <a:rPr lang="en-US" sz="2400" smtClean="0"/>
              <a:t>with Java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3: scala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030" y="3652838"/>
            <a:ext cx="7191375" cy="2369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04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3: scala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 descr="C:\Users\mga\Documents\Data\Modules\Advanced Programming\Labs\Lab1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600184"/>
            <a:ext cx="3055938" cy="160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ga\Documents\Data\Modules\Advanced Programming\Labs\Lab1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267" y="1600184"/>
            <a:ext cx="4291013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ga\Documents\Data\Modules\Advanced Programming\Labs\Lab1_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" y="3614770"/>
            <a:ext cx="4724401" cy="201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ga\Documents\Data\Modules\Advanced Programming\Labs\Lab1_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182" y="3017838"/>
            <a:ext cx="4602162" cy="322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24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3: scala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pic>
        <p:nvPicPr>
          <p:cNvPr id="2050" name="Picture 2" descr="C:\Users\mga\Documents\Data\Modules\Advanced Programming\Labs\Lab1_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577877"/>
            <a:ext cx="4168775" cy="244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ga\Documents\Data\Modules\Advanced Programming\Labs\Lab1_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593" y="1577877"/>
            <a:ext cx="3224213" cy="73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75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 - IntelliJ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3: scala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618615"/>
            <a:ext cx="5436870" cy="3511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971" y="1618615"/>
            <a:ext cx="4319905" cy="4363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970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 </a:t>
            </a:r>
            <a:r>
              <a:rPr lang="en-GB" dirty="0" smtClean="0"/>
              <a:t>– IntelliJ Worksheet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3: scala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pic>
        <p:nvPicPr>
          <p:cNvPr id="4098" name="Picture 2" descr="C:\Users\mga\Documents\Data\Modules\Advanced Programming\Labs\Lab1_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504983"/>
            <a:ext cx="3611563" cy="198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mga\Documents\Data\Modules\Advanced Programming\Labs\Lab1_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058" y="1504983"/>
            <a:ext cx="4343400" cy="288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mga\Documents\Data\Modules\Advanced Programming\Labs\Lab1_1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815319"/>
            <a:ext cx="2438400" cy="128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mga\Documents\Data\Modules\Advanced Programming\Labs\Lab1_1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057" y="4677184"/>
            <a:ext cx="4778375" cy="128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71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and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Expression is something that can be </a:t>
            </a:r>
            <a:r>
              <a:rPr lang="en-US" i="1" dirty="0" smtClean="0"/>
              <a:t>evaluated</a:t>
            </a:r>
            <a:r>
              <a:rPr lang="en-US" dirty="0" smtClean="0"/>
              <a:t>, e.g. </a:t>
            </a:r>
            <a:r>
              <a:rPr lang="en-US" dirty="0" smtClean="0">
                <a:solidFill>
                  <a:srgbClr val="7030A0"/>
                </a:solidFill>
              </a:rPr>
              <a:t>2 + 3</a:t>
            </a:r>
          </a:p>
          <a:p>
            <a:pPr lvl="1"/>
            <a:r>
              <a:rPr lang="en-US" dirty="0" smtClean="0"/>
              <a:t>Statement is something that can be </a:t>
            </a:r>
            <a:r>
              <a:rPr lang="en-US" i="1" dirty="0" smtClean="0"/>
              <a:t>executed</a:t>
            </a:r>
            <a:r>
              <a:rPr lang="en-US" dirty="0" smtClean="0"/>
              <a:t>, e.g. </a:t>
            </a:r>
            <a:r>
              <a:rPr lang="en-US" dirty="0" smtClean="0">
                <a:solidFill>
                  <a:srgbClr val="7030A0"/>
                </a:solidFill>
              </a:rPr>
              <a:t>y = 2 + 3;</a:t>
            </a:r>
          </a:p>
          <a:p>
            <a:r>
              <a:rPr lang="en-US" dirty="0" smtClean="0"/>
              <a:t>Scala</a:t>
            </a:r>
          </a:p>
          <a:p>
            <a:pPr lvl="1"/>
            <a:r>
              <a:rPr lang="en-US" dirty="0" smtClean="0"/>
              <a:t>Has expressions and statements, but many things that would be statements in Java are expressions, result shown when executed in REPL</a:t>
            </a:r>
          </a:p>
          <a:p>
            <a:pPr marL="384048" lvl="2" indent="0">
              <a:buNone/>
            </a:pPr>
            <a:r>
              <a:rPr lang="es-ES_tradnl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scala</a:t>
            </a:r>
            <a:r>
              <a:rPr lang="es-ES_tradnl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es-ES_tradnl" sz="18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 val y = </a:t>
            </a:r>
            <a:r>
              <a:rPr lang="es-ES_tradnl" sz="1800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2+3</a:t>
            </a:r>
            <a:br>
              <a:rPr lang="es-ES_tradnl" sz="1800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s-ES_tradnl" sz="18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s-ES_tradnl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s-ES_tradnl" sz="18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s-ES_tradnl" sz="18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s-ES_tradnl" sz="18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</a:p>
          <a:p>
            <a:pPr lvl="1"/>
            <a:r>
              <a:rPr lang="es-ES_tradnl" dirty="0" err="1" smtClean="0"/>
              <a:t>Examples</a:t>
            </a:r>
            <a:r>
              <a:rPr lang="es-ES_tradnl" dirty="0" smtClean="0"/>
              <a:t> </a:t>
            </a:r>
            <a:r>
              <a:rPr lang="es-ES_tradnl" dirty="0" err="1" smtClean="0"/>
              <a:t>include</a:t>
            </a:r>
            <a:r>
              <a:rPr lang="es-ES_tradnl" dirty="0" smtClean="0"/>
              <a:t>: </a:t>
            </a:r>
          </a:p>
          <a:p>
            <a:pPr lvl="2"/>
            <a:r>
              <a:rPr lang="es-ES_tradnl" dirty="0" err="1" smtClean="0"/>
              <a:t>Assignment</a:t>
            </a:r>
            <a:r>
              <a:rPr lang="es-ES_tradnl" dirty="0" smtClean="0"/>
              <a:t> </a:t>
            </a:r>
          </a:p>
          <a:p>
            <a:pPr lvl="2"/>
            <a:r>
              <a:rPr lang="es-ES_tradnl" i="1" dirty="0" err="1" smtClean="0"/>
              <a:t>if</a:t>
            </a:r>
            <a:r>
              <a:rPr lang="es-ES_tradnl" dirty="0" smtClean="0"/>
              <a:t> </a:t>
            </a:r>
          </a:p>
          <a:p>
            <a:pPr lvl="2"/>
            <a:r>
              <a:rPr lang="es-ES_tradnl" dirty="0" err="1" smtClean="0"/>
              <a:t>Loops</a:t>
            </a:r>
            <a:endParaRPr lang="es-ES_tradnl" dirty="0" smtClean="0"/>
          </a:p>
          <a:p>
            <a:pPr lvl="2"/>
            <a:r>
              <a:rPr lang="es-ES_tradnl" dirty="0" err="1" smtClean="0"/>
              <a:t>Function</a:t>
            </a:r>
            <a:r>
              <a:rPr lang="es-ES_tradnl" dirty="0" smtClean="0"/>
              <a:t> </a:t>
            </a:r>
            <a:r>
              <a:rPr lang="es-ES_tradnl" dirty="0" err="1" smtClean="0"/>
              <a:t>definitions</a:t>
            </a:r>
            <a:endParaRPr lang="es-ES_tradnl" dirty="0" smtClean="0"/>
          </a:p>
          <a:p>
            <a:pPr lvl="2"/>
            <a:r>
              <a:rPr lang="es-ES_tradnl" dirty="0" smtClean="0"/>
              <a:t>…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3: scala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26156" y="3657599"/>
            <a:ext cx="4068417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Colour</a:t>
            </a:r>
            <a:r>
              <a:rPr lang="en-US" dirty="0" smtClean="0"/>
              <a:t> coding used here to differentiate between </a:t>
            </a:r>
            <a:r>
              <a:rPr lang="en-US" dirty="0" smtClean="0">
                <a:solidFill>
                  <a:srgbClr val="0070C0"/>
                </a:solidFill>
              </a:rPr>
              <a:t>input to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C00000"/>
                </a:solidFill>
              </a:rPr>
              <a:t>output from </a:t>
            </a:r>
            <a:r>
              <a:rPr lang="en-US" dirty="0" smtClean="0"/>
              <a:t>REPL, you don’t actually see </a:t>
            </a:r>
            <a:r>
              <a:rPr lang="en-US" dirty="0" err="1" smtClean="0"/>
              <a:t>colours</a:t>
            </a:r>
            <a:r>
              <a:rPr lang="en-US" dirty="0" smtClean="0"/>
              <a:t> in the REPL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9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Retrospect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4725</TotalTime>
  <Words>1974</Words>
  <Application>Microsoft Office PowerPoint</Application>
  <PresentationFormat>Custom</PresentationFormat>
  <Paragraphs>326</Paragraphs>
  <Slides>29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Retrospect</vt:lpstr>
      <vt:lpstr>Advanced Programming</vt:lpstr>
      <vt:lpstr>What is  Scala?</vt:lpstr>
      <vt:lpstr>Working with Scala</vt:lpstr>
      <vt:lpstr>Working with Scala (cont.)</vt:lpstr>
      <vt:lpstr>REPL</vt:lpstr>
      <vt:lpstr>Scripts</vt:lpstr>
      <vt:lpstr>IDE - IntelliJ</vt:lpstr>
      <vt:lpstr>IDE – IntelliJ Worksheet</vt:lpstr>
      <vt:lpstr>Expressions and statements</vt:lpstr>
      <vt:lpstr>Immutable values</vt:lpstr>
      <vt:lpstr>Operators</vt:lpstr>
      <vt:lpstr>Functions</vt:lpstr>
      <vt:lpstr>Default and named parameters (cont.)</vt:lpstr>
      <vt:lpstr>Default and named parameters </vt:lpstr>
      <vt:lpstr>Some special types</vt:lpstr>
      <vt:lpstr>Classes and objects </vt:lpstr>
      <vt:lpstr>Main method</vt:lpstr>
      <vt:lpstr>Constructors</vt:lpstr>
      <vt:lpstr>Getters and setters</vt:lpstr>
      <vt:lpstr>Selection</vt:lpstr>
      <vt:lpstr>Selection from multiple options</vt:lpstr>
      <vt:lpstr>Arrays and collections</vt:lpstr>
      <vt:lpstr>Iteration</vt:lpstr>
      <vt:lpstr>Inheritance</vt:lpstr>
      <vt:lpstr>Reference</vt:lpstr>
      <vt:lpstr>Free Scala Book</vt:lpstr>
      <vt:lpstr>Scala Tutorial</vt:lpstr>
      <vt:lpstr>ScalaFiddle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</dc:title>
  <dc:creator>Microsoft Office User</dc:creator>
  <cp:lastModifiedBy>Setup</cp:lastModifiedBy>
  <cp:revision>301</cp:revision>
  <cp:lastPrinted>2016-09-09T14:01:13Z</cp:lastPrinted>
  <dcterms:created xsi:type="dcterms:W3CDTF">2016-03-08T21:12:10Z</dcterms:created>
  <dcterms:modified xsi:type="dcterms:W3CDTF">2019-11-27T11:37:13Z</dcterms:modified>
</cp:coreProperties>
</file>