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37"/>
  </p:notesMasterIdLst>
  <p:handoutMasterIdLst>
    <p:handoutMasterId r:id="rId38"/>
  </p:handoutMasterIdLst>
  <p:sldIdLst>
    <p:sldId id="256" r:id="rId2"/>
    <p:sldId id="312" r:id="rId3"/>
    <p:sldId id="311" r:id="rId4"/>
    <p:sldId id="258" r:id="rId5"/>
    <p:sldId id="259" r:id="rId6"/>
    <p:sldId id="260" r:id="rId7"/>
    <p:sldId id="261" r:id="rId8"/>
    <p:sldId id="262" r:id="rId9"/>
    <p:sldId id="263" r:id="rId10"/>
    <p:sldId id="313" r:id="rId11"/>
    <p:sldId id="314" r:id="rId12"/>
    <p:sldId id="315" r:id="rId13"/>
    <p:sldId id="316" r:id="rId14"/>
    <p:sldId id="317" r:id="rId15"/>
    <p:sldId id="318" r:id="rId16"/>
    <p:sldId id="319"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Lst>
  <p:sldSz cx="12192000" cy="6858000"/>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5"/>
    <p:restoredTop sz="94340" autoAdjust="0"/>
  </p:normalViewPr>
  <p:slideViewPr>
    <p:cSldViewPr snapToGrid="0" snapToObjects="1">
      <p:cViewPr varScale="1">
        <p:scale>
          <a:sx n="82" d="100"/>
          <a:sy n="82" d="100"/>
        </p:scale>
        <p:origin x="-130" y="-82"/>
      </p:cViewPr>
      <p:guideLst>
        <p:guide orient="horz" pos="2160"/>
        <p:guide pos="3840"/>
      </p:guideLst>
    </p:cSldViewPr>
  </p:slideViewPr>
  <p:notesTextViewPr>
    <p:cViewPr>
      <p:scale>
        <a:sx n="1" d="1"/>
        <a:sy n="1" d="1"/>
      </p:scale>
      <p:origin x="0" y="0"/>
    </p:cViewPr>
  </p:notesTextViewPr>
  <p:sorterViewPr>
    <p:cViewPr varScale="1">
      <p:scale>
        <a:sx n="1" d="1"/>
        <a:sy n="1" d="1"/>
      </p:scale>
      <p:origin x="0" y="2453"/>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fld id="{DB3509C9-7F8F-4C70-B7D1-C3E8D6850BC7}" type="datetimeFigureOut">
              <a:rPr lang="en-GB" smtClean="0"/>
              <a:t>27/11/2019</a:t>
            </a:fld>
            <a:endParaRPr lang="en-GB"/>
          </a:p>
        </p:txBody>
      </p:sp>
      <p:sp>
        <p:nvSpPr>
          <p:cNvPr id="4" name="Footer Placeholder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66EC85B6-C5A0-4342-ABB4-E90B5AF3E286}" type="slidenum">
              <a:rPr lang="en-GB" smtClean="0"/>
              <a:t>‹#›</a:t>
            </a:fld>
            <a:endParaRPr lang="en-GB"/>
          </a:p>
        </p:txBody>
      </p:sp>
    </p:spTree>
    <p:extLst>
      <p:ext uri="{BB962C8B-B14F-4D97-AF65-F5344CB8AC3E}">
        <p14:creationId xmlns:p14="http://schemas.microsoft.com/office/powerpoint/2010/main" val="28277944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en-US"/>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0B872D10-90B8-3041-A08B-8A1CA9BB866A}" type="datetimeFigureOut">
              <a:rPr lang="en-US" smtClean="0"/>
              <a:t>11/27/2019</a:t>
            </a:fld>
            <a:endParaRPr lang="en-US"/>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US"/>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US"/>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4D74C434-BFAA-214E-847E-B5A15F8EFCC9}" type="slidenum">
              <a:rPr lang="en-US" smtClean="0"/>
              <a:t>‹#›</a:t>
            </a:fld>
            <a:endParaRPr lang="en-US"/>
          </a:p>
        </p:txBody>
      </p:sp>
    </p:spTree>
    <p:extLst>
      <p:ext uri="{BB962C8B-B14F-4D97-AF65-F5344CB8AC3E}">
        <p14:creationId xmlns:p14="http://schemas.microsoft.com/office/powerpoint/2010/main" val="1410885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D74C434-BFAA-214E-847E-B5A15F8EFCC9}" type="slidenum">
              <a:rPr lang="en-US" smtClean="0"/>
              <a:t>1</a:t>
            </a:fld>
            <a:endParaRPr lang="en-US"/>
          </a:p>
        </p:txBody>
      </p:sp>
    </p:spTree>
    <p:extLst>
      <p:ext uri="{BB962C8B-B14F-4D97-AF65-F5344CB8AC3E}">
        <p14:creationId xmlns:p14="http://schemas.microsoft.com/office/powerpoint/2010/main" val="243697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D74C434-BFAA-214E-847E-B5A15F8EFCC9}" type="slidenum">
              <a:rPr lang="en-US" smtClean="0"/>
              <a:t>17</a:t>
            </a:fld>
            <a:endParaRPr lang="en-US"/>
          </a:p>
        </p:txBody>
      </p:sp>
    </p:spTree>
    <p:extLst>
      <p:ext uri="{BB962C8B-B14F-4D97-AF65-F5344CB8AC3E}">
        <p14:creationId xmlns:p14="http://schemas.microsoft.com/office/powerpoint/2010/main" val="2940705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D74C434-BFAA-214E-847E-B5A15F8EFCC9}" type="slidenum">
              <a:rPr lang="en-US" smtClean="0"/>
              <a:t>25</a:t>
            </a:fld>
            <a:endParaRPr lang="en-US"/>
          </a:p>
        </p:txBody>
      </p:sp>
    </p:spTree>
    <p:extLst>
      <p:ext uri="{BB962C8B-B14F-4D97-AF65-F5344CB8AC3E}">
        <p14:creationId xmlns:p14="http://schemas.microsoft.com/office/powerpoint/2010/main" val="42759679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D74C434-BFAA-214E-847E-B5A15F8EFCC9}" type="slidenum">
              <a:rPr lang="en-US" smtClean="0"/>
              <a:t>33</a:t>
            </a:fld>
            <a:endParaRPr lang="en-US"/>
          </a:p>
        </p:txBody>
      </p:sp>
    </p:spTree>
    <p:extLst>
      <p:ext uri="{BB962C8B-B14F-4D97-AF65-F5344CB8AC3E}">
        <p14:creationId xmlns:p14="http://schemas.microsoft.com/office/powerpoint/2010/main" val="30291598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2800" spc="-50" baseline="0">
                <a:solidFill>
                  <a:srgbClr val="0070C0"/>
                </a:solidFill>
              </a:defRPr>
            </a:lvl1pPr>
          </a:lstStyle>
          <a:p>
            <a:r>
              <a:rPr lang="en-GB" dirty="0"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smtClean="0"/>
              <a:t>Click to edit Master subtitle style</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43A3153A-979F-2D43-8378-7C6948125513}" type="datetime1">
              <a:rPr lang="en-GB" smtClean="0"/>
              <a:t>27/11/2019</a:t>
            </a:fld>
            <a:endParaRPr lang="en-US" dirty="0"/>
          </a:p>
        </p:txBody>
      </p:sp>
      <p:sp>
        <p:nvSpPr>
          <p:cNvPr id="5" name="Footer Placeholder 4"/>
          <p:cNvSpPr>
            <a:spLocks noGrp="1"/>
          </p:cNvSpPr>
          <p:nvPr>
            <p:ph type="ftr" sz="quarter" idx="11"/>
          </p:nvPr>
        </p:nvSpPr>
        <p:spPr/>
        <p:txBody>
          <a:bodyPr/>
          <a:lstStyle/>
          <a:p>
            <a:r>
              <a:rPr lang="en-US" smtClean="0"/>
              <a:t>1. PROGRAMMING LANGUAGES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0" name="Picture 9" descr="iStock_000002557820XSmall"/>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08989" y="847843"/>
            <a:ext cx="2643736" cy="226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descr="GCU Logo"/>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97280" y="758952"/>
            <a:ext cx="1381125"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6662849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B292DFD8-CF3E-5946-8784-68D91E26656E}" type="datetime1">
              <a:rPr lang="en-GB" smtClean="0"/>
              <a:t>27/11/2019</a:t>
            </a:fld>
            <a:endParaRPr lang="en-US" dirty="0"/>
          </a:p>
        </p:txBody>
      </p:sp>
      <p:sp>
        <p:nvSpPr>
          <p:cNvPr id="5" name="Footer Placeholder 4"/>
          <p:cNvSpPr>
            <a:spLocks noGrp="1"/>
          </p:cNvSpPr>
          <p:nvPr>
            <p:ph type="ftr" sz="quarter" idx="11"/>
          </p:nvPr>
        </p:nvSpPr>
        <p:spPr/>
        <p:txBody>
          <a:bodyPr/>
          <a:lstStyle/>
          <a:p>
            <a:r>
              <a:rPr lang="en-US" smtClean="0"/>
              <a:t>1. PROGRAMMING LANGUAGES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80422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GB"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4539FB86-8D12-FD41-AFF8-02F376746584}" type="datetime1">
              <a:rPr lang="en-GB" smtClean="0"/>
              <a:t>27/11/2019</a:t>
            </a:fld>
            <a:endParaRPr lang="en-US" dirty="0"/>
          </a:p>
        </p:txBody>
      </p:sp>
      <p:sp>
        <p:nvSpPr>
          <p:cNvPr id="5" name="Footer Placeholder 4"/>
          <p:cNvSpPr>
            <a:spLocks noGrp="1"/>
          </p:cNvSpPr>
          <p:nvPr>
            <p:ph type="ftr" sz="quarter" idx="11"/>
          </p:nvPr>
        </p:nvSpPr>
        <p:spPr/>
        <p:txBody>
          <a:bodyPr/>
          <a:lstStyle/>
          <a:p>
            <a:r>
              <a:rPr lang="en-US" smtClean="0"/>
              <a:t>1. PROGRAMMING LANGUAGES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6245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B60BD9F7-68EA-4F43-99D5-F7DCED1D040B}" type="datetime1">
              <a:rPr lang="en-GB" smtClean="0"/>
              <a:t>27/11/2019</a:t>
            </a:fld>
            <a:endParaRPr lang="en-US" dirty="0"/>
          </a:p>
        </p:txBody>
      </p:sp>
      <p:sp>
        <p:nvSpPr>
          <p:cNvPr id="5" name="Footer Placeholder 4"/>
          <p:cNvSpPr>
            <a:spLocks noGrp="1"/>
          </p:cNvSpPr>
          <p:nvPr>
            <p:ph type="ftr" sz="quarter" idx="11"/>
          </p:nvPr>
        </p:nvSpPr>
        <p:spPr/>
        <p:txBody>
          <a:bodyPr/>
          <a:lstStyle/>
          <a:p>
            <a:r>
              <a:rPr lang="en-US" dirty="0" smtClean="0"/>
              <a:t>ADVANCED PROGRAMMING - 1. PROGRAMMING LANGUAGES</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pic>
        <p:nvPicPr>
          <p:cNvPr id="7" name="Picture 6" descr="GCU Logo"/>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9102" y="5557965"/>
            <a:ext cx="968178" cy="558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52485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GB"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835EB81A-63E8-0643-903F-18AC9B6869DD}" type="datetime1">
              <a:rPr lang="en-GB" smtClean="0"/>
              <a:t>27/11/2019</a:t>
            </a:fld>
            <a:endParaRPr lang="en-US" dirty="0"/>
          </a:p>
        </p:txBody>
      </p:sp>
      <p:sp>
        <p:nvSpPr>
          <p:cNvPr id="5" name="Footer Placeholder 4"/>
          <p:cNvSpPr>
            <a:spLocks noGrp="1"/>
          </p:cNvSpPr>
          <p:nvPr>
            <p:ph type="ftr" sz="quarter" idx="11"/>
          </p:nvPr>
        </p:nvSpPr>
        <p:spPr/>
        <p:txBody>
          <a:bodyPr/>
          <a:lstStyle/>
          <a:p>
            <a:r>
              <a:rPr lang="en-US" smtClean="0"/>
              <a:t>1. PROGRAMMING LANGUAGES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8512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GB"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5" name="Date Placeholder 4"/>
          <p:cNvSpPr>
            <a:spLocks noGrp="1"/>
          </p:cNvSpPr>
          <p:nvPr>
            <p:ph type="dt" sz="half" idx="10"/>
          </p:nvPr>
        </p:nvSpPr>
        <p:spPr>
          <a:xfrm>
            <a:off x="1097280" y="6459785"/>
            <a:ext cx="2472271" cy="365125"/>
          </a:xfrm>
          <a:prstGeom prst="rect">
            <a:avLst/>
          </a:prstGeom>
        </p:spPr>
        <p:txBody>
          <a:bodyPr/>
          <a:lstStyle/>
          <a:p>
            <a:fld id="{481B7645-8B55-4C4B-BB37-0845157BB0D9}" type="datetime1">
              <a:rPr lang="en-GB" smtClean="0"/>
              <a:t>27/11/2019</a:t>
            </a:fld>
            <a:endParaRPr lang="en-US" dirty="0"/>
          </a:p>
        </p:txBody>
      </p:sp>
      <p:sp>
        <p:nvSpPr>
          <p:cNvPr id="6" name="Footer Placeholder 5"/>
          <p:cNvSpPr>
            <a:spLocks noGrp="1"/>
          </p:cNvSpPr>
          <p:nvPr>
            <p:ph type="ftr" sz="quarter" idx="11"/>
          </p:nvPr>
        </p:nvSpPr>
        <p:spPr/>
        <p:txBody>
          <a:bodyPr/>
          <a:lstStyle/>
          <a:p>
            <a:r>
              <a:rPr lang="en-US" smtClean="0"/>
              <a:t>1. PROGRAMMING LANGUAGES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4242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GB"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7" name="Date Placeholder 6"/>
          <p:cNvSpPr>
            <a:spLocks noGrp="1"/>
          </p:cNvSpPr>
          <p:nvPr>
            <p:ph type="dt" sz="half" idx="10"/>
          </p:nvPr>
        </p:nvSpPr>
        <p:spPr>
          <a:xfrm>
            <a:off x="1097280" y="6459785"/>
            <a:ext cx="2472271" cy="365125"/>
          </a:xfrm>
          <a:prstGeom prst="rect">
            <a:avLst/>
          </a:prstGeom>
        </p:spPr>
        <p:txBody>
          <a:bodyPr/>
          <a:lstStyle/>
          <a:p>
            <a:fld id="{BEBBE94C-5179-3845-A634-8F52AB729A62}" type="datetime1">
              <a:rPr lang="en-GB" smtClean="0"/>
              <a:t>27/11/2019</a:t>
            </a:fld>
            <a:endParaRPr lang="en-US" dirty="0"/>
          </a:p>
        </p:txBody>
      </p:sp>
      <p:sp>
        <p:nvSpPr>
          <p:cNvPr id="8" name="Footer Placeholder 7"/>
          <p:cNvSpPr>
            <a:spLocks noGrp="1"/>
          </p:cNvSpPr>
          <p:nvPr>
            <p:ph type="ftr" sz="quarter" idx="11"/>
          </p:nvPr>
        </p:nvSpPr>
        <p:spPr/>
        <p:txBody>
          <a:bodyPr/>
          <a:lstStyle/>
          <a:p>
            <a:r>
              <a:rPr lang="en-US" smtClean="0"/>
              <a:t>1. PROGRAMMING LANGUAGES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35358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Date Placeholder 2"/>
          <p:cNvSpPr>
            <a:spLocks noGrp="1"/>
          </p:cNvSpPr>
          <p:nvPr>
            <p:ph type="dt" sz="half" idx="10"/>
          </p:nvPr>
        </p:nvSpPr>
        <p:spPr>
          <a:xfrm>
            <a:off x="1097280" y="6459785"/>
            <a:ext cx="2472271" cy="365125"/>
          </a:xfrm>
          <a:prstGeom prst="rect">
            <a:avLst/>
          </a:prstGeom>
        </p:spPr>
        <p:txBody>
          <a:bodyPr/>
          <a:lstStyle/>
          <a:p>
            <a:fld id="{DEA4A195-0D87-9B48-A75A-B9DBA7C5D92A}" type="datetime1">
              <a:rPr lang="en-GB" smtClean="0"/>
              <a:t>27/11/2019</a:t>
            </a:fld>
            <a:endParaRPr lang="en-US" dirty="0"/>
          </a:p>
        </p:txBody>
      </p:sp>
      <p:sp>
        <p:nvSpPr>
          <p:cNvPr id="4" name="Footer Placeholder 3"/>
          <p:cNvSpPr>
            <a:spLocks noGrp="1"/>
          </p:cNvSpPr>
          <p:nvPr>
            <p:ph type="ftr" sz="quarter" idx="11"/>
          </p:nvPr>
        </p:nvSpPr>
        <p:spPr/>
        <p:txBody>
          <a:bodyPr/>
          <a:lstStyle/>
          <a:p>
            <a:r>
              <a:rPr lang="en-US" smtClean="0"/>
              <a:t>1. PROGRAMMING LANGUAGES</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04410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a:xfrm>
            <a:off x="1097280" y="6459785"/>
            <a:ext cx="2472271" cy="365125"/>
          </a:xfrm>
          <a:prstGeom prst="rect">
            <a:avLst/>
          </a:prstGeom>
        </p:spPr>
        <p:txBody>
          <a:bodyPr/>
          <a:lstStyle/>
          <a:p>
            <a:fld id="{8D170AFF-8FDF-5D4C-94E5-DE650DA564E4}" type="datetime1">
              <a:rPr lang="en-GB" smtClean="0"/>
              <a:t>27/11/2019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1. PROGRAMMING LANGUAGES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16085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GB"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a:xfrm>
            <a:off x="465512" y="6459785"/>
            <a:ext cx="2618510" cy="365125"/>
          </a:xfrm>
          <a:prstGeom prst="rect">
            <a:avLst/>
          </a:prstGeom>
        </p:spPr>
        <p:txBody>
          <a:bodyPr/>
          <a:lstStyle>
            <a:lvl1pPr algn="l">
              <a:defRPr/>
            </a:lvl1pPr>
          </a:lstStyle>
          <a:p>
            <a:fld id="{D9059663-E00F-F141-8A8A-D173C4FBF1FE}" type="datetime1">
              <a:rPr lang="en-GB" smtClean="0"/>
              <a:t>27/11/2019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t>1. PROGRAMMING LANGUAGES</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5014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GB"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smtClean="0"/>
              <a:t>Drag picture to placeholder or click icon to add</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a:xfrm>
            <a:off x="1097280" y="6459785"/>
            <a:ext cx="2472271" cy="365125"/>
          </a:xfrm>
          <a:prstGeom prst="rect">
            <a:avLst/>
          </a:prstGeom>
        </p:spPr>
        <p:txBody>
          <a:bodyPr/>
          <a:lstStyle/>
          <a:p>
            <a:fld id="{C20066D4-8223-CA42-B7FD-003D429A9FC2}" type="datetime1">
              <a:rPr lang="en-GB" smtClean="0"/>
              <a:t>27/11/2019</a:t>
            </a:fld>
            <a:endParaRPr lang="en-US" dirty="0"/>
          </a:p>
        </p:txBody>
      </p:sp>
      <p:sp>
        <p:nvSpPr>
          <p:cNvPr id="6" name="Footer Placeholder 5"/>
          <p:cNvSpPr>
            <a:spLocks noGrp="1"/>
          </p:cNvSpPr>
          <p:nvPr>
            <p:ph type="ftr" sz="quarter" idx="11"/>
          </p:nvPr>
        </p:nvSpPr>
        <p:spPr/>
        <p:txBody>
          <a:bodyPr/>
          <a:lstStyle/>
          <a:p>
            <a:r>
              <a:rPr lang="en-US" smtClean="0"/>
              <a:t>1. PROGRAMMING LANGUAGES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80229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4"/>
            <a:ext cx="10058400" cy="986020"/>
          </a:xfrm>
          <a:prstGeom prst="rect">
            <a:avLst/>
          </a:prstGeom>
        </p:spPr>
        <p:txBody>
          <a:bodyPr vert="horz" lIns="91440" tIns="45720" rIns="91440" bIns="45720" rtlCol="0" anchor="b">
            <a:normAutofit/>
          </a:bodyPr>
          <a:lstStyle/>
          <a:p>
            <a:r>
              <a:rPr lang="en-GB" dirty="0" smtClean="0"/>
              <a:t>Click to edit Master title style</a:t>
            </a:r>
            <a:endParaRPr lang="en-US" dirty="0"/>
          </a:p>
        </p:txBody>
      </p:sp>
      <p:sp>
        <p:nvSpPr>
          <p:cNvPr id="3" name="Text Placeholder 2"/>
          <p:cNvSpPr>
            <a:spLocks noGrp="1"/>
          </p:cNvSpPr>
          <p:nvPr>
            <p:ph type="body" idx="1"/>
          </p:nvPr>
        </p:nvSpPr>
        <p:spPr>
          <a:xfrm>
            <a:off x="1097280" y="1556951"/>
            <a:ext cx="10058400" cy="4559643"/>
          </a:xfrm>
          <a:prstGeom prst="rect">
            <a:avLst/>
          </a:prstGeom>
        </p:spPr>
        <p:txBody>
          <a:bodyPr vert="horz" lIns="0" tIns="45720" rIns="0" bIns="45720" rtlCol="0">
            <a:normAutofit/>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dirty="0" smtClean="0"/>
              <a:t>1. PROGRAMMING LANGUAGES</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userDrawn="1"/>
        </p:nvCxnSpPr>
        <p:spPr>
          <a:xfrm>
            <a:off x="1097280" y="1359686"/>
            <a:ext cx="1109156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1" name="Picture 10" descr="iStock_000002557820XSmall"/>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0614611" y="129024"/>
            <a:ext cx="1547495" cy="1160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321931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iming>
    <p:tnLst>
      <p:par>
        <p:cTn id="1" dur="indefinite" restart="never" nodeType="tmRoot"/>
      </p:par>
    </p:tnLst>
  </p:timing>
  <p:hf hdr="0" dt="0"/>
  <p:txStyles>
    <p:titleStyle>
      <a:lvl1pPr algn="l" defTabSz="914400" rtl="0" eaLnBrk="1" latinLnBrk="0" hangingPunct="1">
        <a:lnSpc>
          <a:spcPct val="85000"/>
        </a:lnSpc>
        <a:spcBef>
          <a:spcPct val="0"/>
        </a:spcBef>
        <a:buNone/>
        <a:defRPr sz="3200" kern="1200" spc="-50" baseline="0">
          <a:solidFill>
            <a:srgbClr val="0070C0"/>
          </a:solidFill>
          <a:latin typeface="Lucida Sans" charset="0"/>
          <a:ea typeface="Lucida Sans" charset="0"/>
          <a:cs typeface="Lucida Sans" charset="0"/>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Arial" charset="0"/>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Advanced Programming</a:t>
            </a:r>
            <a:endParaRPr lang="en-US" dirty="0"/>
          </a:p>
        </p:txBody>
      </p:sp>
      <p:sp>
        <p:nvSpPr>
          <p:cNvPr id="3" name="Subtitle 2"/>
          <p:cNvSpPr>
            <a:spLocks noGrp="1"/>
          </p:cNvSpPr>
          <p:nvPr>
            <p:ph type="subTitle" idx="1"/>
          </p:nvPr>
        </p:nvSpPr>
        <p:spPr/>
        <p:txBody>
          <a:bodyPr/>
          <a:lstStyle/>
          <a:p>
            <a:r>
              <a:rPr lang="en-US" smtClean="0"/>
              <a:t>Unit 4: functions &amp; recursion</a:t>
            </a:r>
            <a:endParaRPr lang="en-US" dirty="0"/>
          </a:p>
        </p:txBody>
      </p:sp>
      <p:sp>
        <p:nvSpPr>
          <p:cNvPr id="4" name="Footer Placeholder 3"/>
          <p:cNvSpPr>
            <a:spLocks noGrp="1"/>
          </p:cNvSpPr>
          <p:nvPr>
            <p:ph type="ftr" sz="quarter" idx="11"/>
          </p:nvPr>
        </p:nvSpPr>
        <p:spPr/>
        <p:txBody>
          <a:bodyPr/>
          <a:lstStyle/>
          <a:p>
            <a:r>
              <a:rPr lang="en-US" dirty="0" smtClean="0"/>
              <a:t>unit 4: functions &amp; recursion</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1</a:t>
            </a:fld>
            <a:endParaRPr lang="en-US" dirty="0"/>
          </a:p>
        </p:txBody>
      </p:sp>
    </p:spTree>
    <p:extLst>
      <p:ext uri="{BB962C8B-B14F-4D97-AF65-F5344CB8AC3E}">
        <p14:creationId xmlns:p14="http://schemas.microsoft.com/office/powerpoint/2010/main" val="20088004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Recursio</a:t>
            </a:r>
            <a:r>
              <a:rPr lang="en-GB" dirty="0"/>
              <a:t>n</a:t>
            </a:r>
          </a:p>
        </p:txBody>
      </p:sp>
      <p:sp>
        <p:nvSpPr>
          <p:cNvPr id="3" name="Content Placeholder 2"/>
          <p:cNvSpPr>
            <a:spLocks noGrp="1"/>
          </p:cNvSpPr>
          <p:nvPr>
            <p:ph idx="1"/>
          </p:nvPr>
        </p:nvSpPr>
        <p:spPr/>
        <p:txBody>
          <a:bodyPr>
            <a:normAutofit/>
          </a:bodyPr>
          <a:lstStyle/>
          <a:p>
            <a:pPr algn="just"/>
            <a:r>
              <a:rPr lang="en-GB" altLang="en-US" dirty="0" smtClean="0"/>
              <a:t>A technique </a:t>
            </a:r>
            <a:r>
              <a:rPr lang="en-GB" altLang="en-US" dirty="0"/>
              <a:t>for solving problems which have a naturally repetitive streak to them</a:t>
            </a:r>
          </a:p>
          <a:p>
            <a:pPr algn="just"/>
            <a:r>
              <a:rPr lang="en-GB" altLang="en-US" dirty="0"/>
              <a:t>a problem where you are repeatedly performing actions on 'smaller' and 'smaller' 'objects</a:t>
            </a:r>
            <a:r>
              <a:rPr lang="en-GB" altLang="en-US" dirty="0" smtClean="0"/>
              <a:t>'</a:t>
            </a:r>
            <a:endParaRPr lang="en-GB" altLang="en-US" dirty="0"/>
          </a:p>
          <a:p>
            <a:pPr algn="just"/>
            <a:r>
              <a:rPr lang="en-GB" altLang="en-US" dirty="0"/>
              <a:t>analogies:</a:t>
            </a:r>
          </a:p>
          <a:p>
            <a:pPr lvl="1" algn="just"/>
            <a:r>
              <a:rPr lang="en-GB" altLang="en-US" dirty="0"/>
              <a:t>Russian doll</a:t>
            </a:r>
          </a:p>
          <a:p>
            <a:pPr lvl="1" algn="just"/>
            <a:r>
              <a:rPr lang="en-GB" altLang="en-US" dirty="0" smtClean="0"/>
              <a:t>onion</a:t>
            </a:r>
          </a:p>
          <a:p>
            <a:r>
              <a:rPr lang="en-GB" altLang="en-US" dirty="0"/>
              <a:t>a </a:t>
            </a:r>
            <a:r>
              <a:rPr lang="en-GB" altLang="en-US" dirty="0" smtClean="0"/>
              <a:t>function/method calls </a:t>
            </a:r>
            <a:r>
              <a:rPr lang="en-GB" altLang="en-US" dirty="0"/>
              <a:t>a ‘smaller’ version of itself which calls a 'smaller' version still and so </a:t>
            </a:r>
            <a:r>
              <a:rPr lang="en-GB" altLang="en-US" dirty="0" smtClean="0"/>
              <a:t>on</a:t>
            </a:r>
            <a:endParaRPr lang="en-GB" altLang="en-US" dirty="0"/>
          </a:p>
          <a:p>
            <a:r>
              <a:rPr lang="en-GB" altLang="en-US" dirty="0" smtClean="0"/>
              <a:t>there </a:t>
            </a:r>
            <a:r>
              <a:rPr lang="en-GB" altLang="en-US" dirty="0"/>
              <a:t>must be some stopping point or get out </a:t>
            </a:r>
            <a:r>
              <a:rPr lang="en-GB" altLang="en-US" dirty="0" smtClean="0"/>
              <a:t>clause</a:t>
            </a:r>
          </a:p>
          <a:p>
            <a:pPr lvl="1"/>
            <a:r>
              <a:rPr lang="en-GB" altLang="en-US" dirty="0" smtClean="0"/>
              <a:t>i.e</a:t>
            </a:r>
            <a:r>
              <a:rPr lang="en-GB" altLang="en-US" dirty="0"/>
              <a:t>. there needs to be a way of stopping an infinite </a:t>
            </a:r>
            <a:r>
              <a:rPr lang="en-GB" altLang="en-US" dirty="0" smtClean="0"/>
              <a:t>set of calls by </a:t>
            </a:r>
            <a:r>
              <a:rPr lang="en-GB" altLang="en-US" dirty="0"/>
              <a:t>providing an alternative which doesn't call another version of </a:t>
            </a:r>
            <a:r>
              <a:rPr lang="en-GB" altLang="en-US" dirty="0" smtClean="0"/>
              <a:t>itself</a:t>
            </a:r>
            <a:endParaRPr lang="en-GB" altLang="en-US" dirty="0"/>
          </a:p>
          <a:p>
            <a:r>
              <a:rPr lang="en-US" dirty="0"/>
              <a:t>Recursion provides a more functional alternative to iteration</a:t>
            </a:r>
          </a:p>
          <a:p>
            <a:pPr lvl="1"/>
            <a:r>
              <a:rPr lang="en-US" dirty="0"/>
              <a:t>No </a:t>
            </a:r>
            <a:r>
              <a:rPr lang="en-US" i="1" dirty="0"/>
              <a:t>mutable state</a:t>
            </a:r>
            <a:r>
              <a:rPr lang="en-US" dirty="0"/>
              <a:t>, e.g. no count or “running total” variables</a:t>
            </a:r>
          </a:p>
          <a:p>
            <a:pPr lvl="1"/>
            <a:r>
              <a:rPr lang="en-US" dirty="0"/>
              <a:t>Some “pure” functional languages, e.g. Haskell, don’t provide while/for loops, need recursion to iterate </a:t>
            </a:r>
          </a:p>
          <a:p>
            <a:endParaRPr lang="en-GB" dirty="0"/>
          </a:p>
        </p:txBody>
      </p:sp>
      <p:sp>
        <p:nvSpPr>
          <p:cNvPr id="4" name="Footer Placeholder 3"/>
          <p:cNvSpPr>
            <a:spLocks noGrp="1"/>
          </p:cNvSpPr>
          <p:nvPr>
            <p:ph type="ftr" sz="quarter" idx="11"/>
          </p:nvPr>
        </p:nvSpPr>
        <p:spPr/>
        <p:txBody>
          <a:bodyPr/>
          <a:lstStyle/>
          <a:p>
            <a:r>
              <a:rPr lang="en-US" dirty="0"/>
              <a:t>unit 4: functions &amp; recursion</a:t>
            </a:r>
          </a:p>
        </p:txBody>
      </p:sp>
      <p:sp>
        <p:nvSpPr>
          <p:cNvPr id="5" name="Slide Number Placeholder 4"/>
          <p:cNvSpPr>
            <a:spLocks noGrp="1"/>
          </p:cNvSpPr>
          <p:nvPr>
            <p:ph type="sldNum" sz="quarter" idx="12"/>
          </p:nvPr>
        </p:nvSpPr>
        <p:spPr/>
        <p:txBody>
          <a:bodyPr/>
          <a:lstStyle/>
          <a:p>
            <a:fld id="{6113E31D-E2AB-40D1-8B51-AFA5AFEF393A}" type="slidenum">
              <a:rPr lang="en-US" smtClean="0"/>
              <a:t>10</a:t>
            </a:fld>
            <a:endParaRPr lang="en-US" dirty="0"/>
          </a:p>
        </p:txBody>
      </p:sp>
    </p:spTree>
    <p:extLst>
      <p:ext uri="{BB962C8B-B14F-4D97-AF65-F5344CB8AC3E}">
        <p14:creationId xmlns:p14="http://schemas.microsoft.com/office/powerpoint/2010/main" val="3749578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 calcmode="lin" valueType="num">
                                      <p:cBhvr additive="base">
                                        <p:cTn id="3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 calcmode="lin" valueType="num">
                                      <p:cBhvr additive="base">
                                        <p:cTn id="4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097280" y="286603"/>
            <a:ext cx="10058400" cy="957735"/>
          </a:xfrm>
        </p:spPr>
        <p:txBody>
          <a:bodyPr/>
          <a:lstStyle/>
          <a:p>
            <a:r>
              <a:rPr lang="en-GB" altLang="en-US" dirty="0" smtClean="0"/>
              <a:t>Recursion Example</a:t>
            </a:r>
            <a:endParaRPr lang="en-GB" altLang="en-US" dirty="0"/>
          </a:p>
        </p:txBody>
      </p:sp>
      <p:sp>
        <p:nvSpPr>
          <p:cNvPr id="7171" name="Rectangle 3"/>
          <p:cNvSpPr>
            <a:spLocks noGrp="1" noChangeArrowheads="1"/>
          </p:cNvSpPr>
          <p:nvPr>
            <p:ph sz="half" idx="1"/>
          </p:nvPr>
        </p:nvSpPr>
        <p:spPr>
          <a:xfrm>
            <a:off x="1097280" y="1600638"/>
            <a:ext cx="4937760" cy="4023359"/>
          </a:xfrm>
        </p:spPr>
        <p:txBody>
          <a:bodyPr/>
          <a:lstStyle/>
          <a:p>
            <a:pPr algn="just"/>
            <a:r>
              <a:rPr lang="en-GB" altLang="en-US" dirty="0"/>
              <a:t>consider the expression 3</a:t>
            </a:r>
            <a:r>
              <a:rPr lang="en-GB" altLang="en-US" baseline="30000" dirty="0"/>
              <a:t>4</a:t>
            </a:r>
          </a:p>
          <a:p>
            <a:pPr lvl="1" algn="just"/>
            <a:r>
              <a:rPr lang="en-GB" altLang="en-US" dirty="0"/>
              <a:t> i.e. 3 * 3 * 3 * 3</a:t>
            </a:r>
          </a:p>
          <a:p>
            <a:pPr algn="just"/>
            <a:r>
              <a:rPr lang="en-GB" altLang="en-US" dirty="0" smtClean="0"/>
              <a:t>however</a:t>
            </a:r>
            <a:r>
              <a:rPr lang="en-GB" altLang="en-US" dirty="0"/>
              <a:t>, we can also write this as:</a:t>
            </a:r>
          </a:p>
          <a:p>
            <a:pPr lvl="1" algn="just"/>
            <a:r>
              <a:rPr lang="en-GB" altLang="en-US" dirty="0"/>
              <a:t>3 * (3 * 3 * 3) i.e. 3 * 3</a:t>
            </a:r>
            <a:r>
              <a:rPr lang="en-GB" altLang="en-US" baseline="30000" dirty="0"/>
              <a:t>3</a:t>
            </a:r>
            <a:endParaRPr lang="en-GB" altLang="en-US" dirty="0"/>
          </a:p>
          <a:p>
            <a:pPr algn="just"/>
            <a:r>
              <a:rPr lang="en-GB" altLang="en-US" dirty="0"/>
              <a:t>or as:</a:t>
            </a:r>
          </a:p>
          <a:p>
            <a:pPr lvl="1" algn="just"/>
            <a:r>
              <a:rPr lang="en-GB" altLang="en-US" dirty="0"/>
              <a:t>3 * (3 * (3 * 3)) i.e. 3 * (3 * 3</a:t>
            </a:r>
            <a:r>
              <a:rPr lang="en-GB" altLang="en-US" baseline="30000" dirty="0"/>
              <a:t>2</a:t>
            </a:r>
            <a:r>
              <a:rPr lang="en-GB" altLang="en-US" dirty="0"/>
              <a:t>)</a:t>
            </a:r>
          </a:p>
          <a:p>
            <a:pPr algn="just"/>
            <a:r>
              <a:rPr lang="en-GB" altLang="en-US" dirty="0"/>
              <a:t>or as:</a:t>
            </a:r>
          </a:p>
          <a:p>
            <a:pPr lvl="1" algn="just"/>
            <a:r>
              <a:rPr lang="en-GB" altLang="en-US" dirty="0"/>
              <a:t>3 * (3 * (3 * (3))) i.e. 3 * (3 * (3 * 3</a:t>
            </a:r>
            <a:r>
              <a:rPr lang="en-GB" altLang="en-US" baseline="30000" dirty="0"/>
              <a:t>1</a:t>
            </a:r>
            <a:r>
              <a:rPr lang="en-GB" altLang="en-US" dirty="0"/>
              <a:t>))</a:t>
            </a:r>
          </a:p>
        </p:txBody>
      </p:sp>
      <p:sp>
        <p:nvSpPr>
          <p:cNvPr id="2" name="Content Placeholder 1"/>
          <p:cNvSpPr>
            <a:spLocks noGrp="1"/>
          </p:cNvSpPr>
          <p:nvPr>
            <p:ph sz="half" idx="2"/>
          </p:nvPr>
        </p:nvSpPr>
        <p:spPr>
          <a:xfrm>
            <a:off x="6217920" y="1617572"/>
            <a:ext cx="4937760" cy="2971363"/>
          </a:xfrm>
        </p:spPr>
        <p:txBody>
          <a:bodyPr/>
          <a:lstStyle/>
          <a:p>
            <a:pPr marL="0" indent="0" algn="just">
              <a:buNone/>
            </a:pPr>
            <a:r>
              <a:rPr lang="en-GB" altLang="en-US" b="1" dirty="0">
                <a:solidFill>
                  <a:srgbClr val="7030A0"/>
                </a:solidFill>
              </a:rPr>
              <a:t>public static </a:t>
            </a:r>
            <a:r>
              <a:rPr lang="en-GB" altLang="en-US" b="1" dirty="0" err="1">
                <a:solidFill>
                  <a:srgbClr val="7030A0"/>
                </a:solidFill>
              </a:rPr>
              <a:t>int</a:t>
            </a:r>
            <a:r>
              <a:rPr lang="en-GB" altLang="en-US" b="1" dirty="0">
                <a:solidFill>
                  <a:srgbClr val="7030A0"/>
                </a:solidFill>
              </a:rPr>
              <a:t> power(</a:t>
            </a:r>
            <a:r>
              <a:rPr lang="en-GB" altLang="en-US" b="1" dirty="0" err="1">
                <a:solidFill>
                  <a:srgbClr val="7030A0"/>
                </a:solidFill>
              </a:rPr>
              <a:t>int</a:t>
            </a:r>
            <a:r>
              <a:rPr lang="en-GB" altLang="en-US" b="1" dirty="0">
                <a:solidFill>
                  <a:srgbClr val="7030A0"/>
                </a:solidFill>
              </a:rPr>
              <a:t> x, </a:t>
            </a:r>
            <a:r>
              <a:rPr lang="en-GB" altLang="en-US" b="1" dirty="0" err="1">
                <a:solidFill>
                  <a:srgbClr val="7030A0"/>
                </a:solidFill>
              </a:rPr>
              <a:t>int</a:t>
            </a:r>
            <a:r>
              <a:rPr lang="en-GB" altLang="en-US" b="1" dirty="0">
                <a:solidFill>
                  <a:srgbClr val="7030A0"/>
                </a:solidFill>
              </a:rPr>
              <a:t> y) {</a:t>
            </a:r>
          </a:p>
          <a:p>
            <a:pPr marL="0" indent="0" algn="just">
              <a:buNone/>
            </a:pPr>
            <a:r>
              <a:rPr lang="en-GB" altLang="en-US" b="1" dirty="0">
                <a:solidFill>
                  <a:srgbClr val="7030A0"/>
                </a:solidFill>
              </a:rPr>
              <a:t>    if (y == 1)</a:t>
            </a:r>
          </a:p>
          <a:p>
            <a:pPr marL="0" indent="0" algn="just">
              <a:buNone/>
            </a:pPr>
            <a:r>
              <a:rPr lang="en-GB" altLang="en-US" b="1" dirty="0">
                <a:solidFill>
                  <a:srgbClr val="7030A0"/>
                </a:solidFill>
              </a:rPr>
              <a:t>        return x;</a:t>
            </a:r>
          </a:p>
          <a:p>
            <a:pPr marL="0" indent="0" algn="just">
              <a:buNone/>
            </a:pPr>
            <a:r>
              <a:rPr lang="en-GB" altLang="en-US" b="1" dirty="0">
                <a:solidFill>
                  <a:srgbClr val="7030A0"/>
                </a:solidFill>
              </a:rPr>
              <a:t>    else</a:t>
            </a:r>
          </a:p>
          <a:p>
            <a:pPr marL="0" indent="0" algn="just">
              <a:buNone/>
            </a:pPr>
            <a:r>
              <a:rPr lang="en-GB" altLang="en-US" b="1" dirty="0">
                <a:solidFill>
                  <a:srgbClr val="7030A0"/>
                </a:solidFill>
              </a:rPr>
              <a:t>        return x * power(x, y-1);</a:t>
            </a:r>
          </a:p>
          <a:p>
            <a:pPr marL="0" indent="0" algn="just">
              <a:buNone/>
            </a:pPr>
            <a:r>
              <a:rPr lang="en-GB" altLang="en-US" b="1" dirty="0">
                <a:solidFill>
                  <a:srgbClr val="7030A0"/>
                </a:solidFill>
              </a:rPr>
              <a:t>}</a:t>
            </a:r>
          </a:p>
          <a:p>
            <a:endParaRPr lang="en-GB" dirty="0"/>
          </a:p>
        </p:txBody>
      </p:sp>
      <p:sp>
        <p:nvSpPr>
          <p:cNvPr id="5" name="Footer Placeholder 3"/>
          <p:cNvSpPr>
            <a:spLocks noGrp="1"/>
          </p:cNvSpPr>
          <p:nvPr>
            <p:ph type="ftr" sz="quarter" idx="11"/>
          </p:nvPr>
        </p:nvSpPr>
        <p:spPr>
          <a:xfrm>
            <a:off x="3686185" y="6459785"/>
            <a:ext cx="4822804" cy="365125"/>
          </a:xfrm>
        </p:spPr>
        <p:txBody>
          <a:bodyPr/>
          <a:lstStyle/>
          <a:p>
            <a:r>
              <a:rPr lang="en-US" dirty="0"/>
              <a:t>unit 4: functions &amp; recursion</a:t>
            </a:r>
          </a:p>
        </p:txBody>
      </p:sp>
    </p:spTree>
    <p:extLst>
      <p:ext uri="{BB962C8B-B14F-4D97-AF65-F5344CB8AC3E}">
        <p14:creationId xmlns:p14="http://schemas.microsoft.com/office/powerpoint/2010/main" val="1126151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anim calcmode="lin" valueType="num">
                                      <p:cBhvr additive="base">
                                        <p:cTn id="11" dur="500" fill="hold"/>
                                        <p:tgtEl>
                                          <p:spTgt spid="717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1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7171">
                                            <p:txEl>
                                              <p:pRg st="3" end="3"/>
                                            </p:txEl>
                                          </p:spTgt>
                                        </p:tgtEl>
                                        <p:attrNameLst>
                                          <p:attrName>style.visibility</p:attrName>
                                        </p:attrNameLst>
                                      </p:cBhvr>
                                      <p:to>
                                        <p:strVal val="visible"/>
                                      </p:to>
                                    </p:set>
                                    <p:anim calcmode="lin" valueType="num">
                                      <p:cBhvr additive="base">
                                        <p:cTn id="21" dur="500" fill="hold"/>
                                        <p:tgtEl>
                                          <p:spTgt spid="717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1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171">
                                            <p:txEl>
                                              <p:pRg st="5" end="5"/>
                                            </p:txEl>
                                          </p:spTgt>
                                        </p:tgtEl>
                                        <p:attrNameLst>
                                          <p:attrName>style.visibility</p:attrName>
                                        </p:attrNameLst>
                                      </p:cBhvr>
                                      <p:to>
                                        <p:strVal val="visible"/>
                                      </p:to>
                                    </p:set>
                                    <p:anim calcmode="lin" valueType="num">
                                      <p:cBhvr additive="base">
                                        <p:cTn id="31" dur="500" fill="hold"/>
                                        <p:tgtEl>
                                          <p:spTgt spid="717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17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171">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7171">
                                            <p:txEl>
                                              <p:pRg st="7" end="7"/>
                                            </p:txEl>
                                          </p:spTgt>
                                        </p:tgtEl>
                                        <p:attrNameLst>
                                          <p:attrName>style.visibility</p:attrName>
                                        </p:attrNameLst>
                                      </p:cBhvr>
                                      <p:to>
                                        <p:strVal val="visible"/>
                                      </p:to>
                                    </p:set>
                                    <p:anim calcmode="lin" valueType="num">
                                      <p:cBhvr additive="base">
                                        <p:cTn id="41" dur="500" fill="hold"/>
                                        <p:tgtEl>
                                          <p:spTgt spid="7171">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17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
                                            <p:txEl>
                                              <p:pRg st="0" end="0"/>
                                            </p:txEl>
                                          </p:spTgt>
                                        </p:tgtEl>
                                        <p:attrNameLst>
                                          <p:attrName>style.visibility</p:attrName>
                                        </p:attrNameLst>
                                      </p:cBhvr>
                                      <p:to>
                                        <p:strVal val="visible"/>
                                      </p:to>
                                    </p:set>
                                    <p:animEffect transition="in" filter="wipe(down)">
                                      <p:cBhvr>
                                        <p:cTn id="47" dur="500"/>
                                        <p:tgtEl>
                                          <p:spTgt spid="2">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2">
                                            <p:txEl>
                                              <p:pRg st="1" end="1"/>
                                            </p:txEl>
                                          </p:spTgt>
                                        </p:tgtEl>
                                        <p:attrNameLst>
                                          <p:attrName>style.visibility</p:attrName>
                                        </p:attrNameLst>
                                      </p:cBhvr>
                                      <p:to>
                                        <p:strVal val="visible"/>
                                      </p:to>
                                    </p:set>
                                    <p:animEffect transition="in" filter="wipe(down)">
                                      <p:cBhvr>
                                        <p:cTn id="52" dur="500"/>
                                        <p:tgtEl>
                                          <p:spTgt spid="2">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2">
                                            <p:txEl>
                                              <p:pRg st="2" end="2"/>
                                            </p:txEl>
                                          </p:spTgt>
                                        </p:tgtEl>
                                        <p:attrNameLst>
                                          <p:attrName>style.visibility</p:attrName>
                                        </p:attrNameLst>
                                      </p:cBhvr>
                                      <p:to>
                                        <p:strVal val="visible"/>
                                      </p:to>
                                    </p:set>
                                    <p:animEffect transition="in" filter="wipe(down)">
                                      <p:cBhvr>
                                        <p:cTn id="57" dur="500"/>
                                        <p:tgtEl>
                                          <p:spTgt spid="2">
                                            <p:txEl>
                                              <p:pRg st="2" end="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2">
                                            <p:txEl>
                                              <p:pRg st="3" end="3"/>
                                            </p:txEl>
                                          </p:spTgt>
                                        </p:tgtEl>
                                        <p:attrNameLst>
                                          <p:attrName>style.visibility</p:attrName>
                                        </p:attrNameLst>
                                      </p:cBhvr>
                                      <p:to>
                                        <p:strVal val="visible"/>
                                      </p:to>
                                    </p:set>
                                    <p:animEffect transition="in" filter="wipe(down)">
                                      <p:cBhvr>
                                        <p:cTn id="62" dur="500"/>
                                        <p:tgtEl>
                                          <p:spTgt spid="2">
                                            <p:txEl>
                                              <p:pRg st="3" end="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2">
                                            <p:txEl>
                                              <p:pRg st="4" end="4"/>
                                            </p:txEl>
                                          </p:spTgt>
                                        </p:tgtEl>
                                        <p:attrNameLst>
                                          <p:attrName>style.visibility</p:attrName>
                                        </p:attrNameLst>
                                      </p:cBhvr>
                                      <p:to>
                                        <p:strVal val="visible"/>
                                      </p:to>
                                    </p:set>
                                    <p:animEffect transition="in" filter="wipe(down)">
                                      <p:cBhvr>
                                        <p:cTn id="67" dur="500"/>
                                        <p:tgtEl>
                                          <p:spTgt spid="2">
                                            <p:txEl>
                                              <p:pRg st="4" end="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2">
                                            <p:txEl>
                                              <p:pRg st="5" end="5"/>
                                            </p:txEl>
                                          </p:spTgt>
                                        </p:tgtEl>
                                        <p:attrNameLst>
                                          <p:attrName>style.visibility</p:attrName>
                                        </p:attrNameLst>
                                      </p:cBhvr>
                                      <p:to>
                                        <p:strVal val="visible"/>
                                      </p:to>
                                    </p:set>
                                    <p:animEffect transition="in" filter="wipe(down)">
                                      <p:cBhvr>
                                        <p:cTn id="7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altLang="en-US"/>
              <a:t>Trace</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3829" y="1568549"/>
            <a:ext cx="5616018" cy="436801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a:spLocks/>
          </p:cNvSpPr>
          <p:nvPr/>
        </p:nvSpPr>
        <p:spPr>
          <a:xfrm>
            <a:off x="6909848" y="4513332"/>
            <a:ext cx="401793" cy="692498"/>
          </a:xfrm>
          <a:prstGeom prst="rect">
            <a:avLst/>
          </a:prstGeom>
          <a:noFill/>
        </p:spPr>
        <p:txBody>
          <a:bodyPr wrap="none" lIns="91440" tIns="45720" rIns="91440" bIns="45720">
            <a:spAutoFit/>
          </a:bodyPr>
          <a:lstStyle/>
          <a:p>
            <a:pPr algn="ctr"/>
            <a:r>
              <a:rPr lang="en-US" sz="5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3</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7" name="Rectangle 6"/>
          <p:cNvSpPr>
            <a:spLocks/>
          </p:cNvSpPr>
          <p:nvPr/>
        </p:nvSpPr>
        <p:spPr>
          <a:xfrm>
            <a:off x="6307125" y="3515662"/>
            <a:ext cx="535724" cy="923330"/>
          </a:xfrm>
          <a:prstGeom prst="rect">
            <a:avLst/>
          </a:prstGeom>
          <a:noFill/>
        </p:spPr>
        <p:txBody>
          <a:bodyPr wrap="none" lIns="91440" tIns="45720" rIns="91440" bIns="45720">
            <a:spAutoFit/>
          </a:bodyPr>
          <a:lstStyle/>
          <a:p>
            <a:pPr algn="ctr"/>
            <a:r>
              <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9</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8" name="Rectangle 7"/>
          <p:cNvSpPr>
            <a:spLocks/>
          </p:cNvSpPr>
          <p:nvPr/>
        </p:nvSpPr>
        <p:spPr>
          <a:xfrm>
            <a:off x="5294182" y="2470858"/>
            <a:ext cx="886781" cy="923330"/>
          </a:xfrm>
          <a:prstGeom prst="rect">
            <a:avLst/>
          </a:prstGeom>
          <a:noFill/>
        </p:spPr>
        <p:txBody>
          <a:bodyPr wrap="none" lIns="91440" tIns="45720" rIns="91440" bIns="45720">
            <a:spAutoFit/>
          </a:bodyPr>
          <a:lstStyle/>
          <a:p>
            <a:pPr algn="ctr"/>
            <a:r>
              <a:rPr lang="en-US"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27</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9" name="Rectangle 8"/>
          <p:cNvSpPr>
            <a:spLocks/>
          </p:cNvSpPr>
          <p:nvPr/>
        </p:nvSpPr>
        <p:spPr>
          <a:xfrm>
            <a:off x="4334219" y="1568988"/>
            <a:ext cx="886781" cy="923330"/>
          </a:xfrm>
          <a:prstGeom prst="rect">
            <a:avLst/>
          </a:prstGeom>
          <a:noFill/>
        </p:spPr>
        <p:txBody>
          <a:bodyPr wrap="none" lIns="91440" tIns="45720" rIns="91440" bIns="45720">
            <a:spAutoFit/>
          </a:bodyPr>
          <a:lstStyle/>
          <a:p>
            <a:pPr algn="ctr"/>
            <a:r>
              <a:rPr lang="en-US"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81</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0" name="Footer Placeholder 3"/>
          <p:cNvSpPr>
            <a:spLocks noGrp="1"/>
          </p:cNvSpPr>
          <p:nvPr>
            <p:ph type="ftr" sz="quarter" idx="11"/>
          </p:nvPr>
        </p:nvSpPr>
        <p:spPr>
          <a:xfrm>
            <a:off x="3686185" y="6459785"/>
            <a:ext cx="4822804" cy="365125"/>
          </a:xfrm>
        </p:spPr>
        <p:txBody>
          <a:bodyPr/>
          <a:lstStyle/>
          <a:p>
            <a:r>
              <a:rPr lang="en-US" dirty="0"/>
              <a:t>unit 4: functions &amp; recursion</a:t>
            </a:r>
          </a:p>
        </p:txBody>
      </p:sp>
    </p:spTree>
    <p:extLst>
      <p:ext uri="{BB962C8B-B14F-4D97-AF65-F5344CB8AC3E}">
        <p14:creationId xmlns:p14="http://schemas.microsoft.com/office/powerpoint/2010/main" val="2827846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Revisit motivating example – recursion in Java</a:t>
            </a:r>
            <a:endParaRPr lang="en-US" dirty="0"/>
          </a:p>
        </p:txBody>
      </p:sp>
      <p:sp>
        <p:nvSpPr>
          <p:cNvPr id="3" name="Content Placeholder 2"/>
          <p:cNvSpPr>
            <a:spLocks noGrp="1"/>
          </p:cNvSpPr>
          <p:nvPr>
            <p:ph idx="1"/>
          </p:nvPr>
        </p:nvSpPr>
        <p:spPr>
          <a:xfrm>
            <a:off x="1097280" y="1548869"/>
            <a:ext cx="10058400" cy="4524861"/>
          </a:xfrm>
        </p:spPr>
        <p:txBody>
          <a:bodyPr/>
          <a:lstStyle/>
          <a:p>
            <a:r>
              <a:rPr lang="en-US" dirty="0" smtClean="0"/>
              <a:t>Example - what happens if we call </a:t>
            </a:r>
            <a:r>
              <a:rPr lang="en-US" b="1" dirty="0" smtClean="0">
                <a:solidFill>
                  <a:srgbClr val="00B050"/>
                </a:solidFill>
              </a:rPr>
              <a:t>factorial(3)</a:t>
            </a:r>
            <a:r>
              <a:rPr lang="en-US" dirty="0" smtClean="0"/>
              <a:t>?</a:t>
            </a:r>
            <a:endParaRPr lang="en-US" dirty="0"/>
          </a:p>
        </p:txBody>
      </p:sp>
      <p:sp>
        <p:nvSpPr>
          <p:cNvPr id="4" name="Footer Placeholder 3"/>
          <p:cNvSpPr>
            <a:spLocks noGrp="1"/>
          </p:cNvSpPr>
          <p:nvPr>
            <p:ph type="ftr" sz="quarter" idx="11"/>
          </p:nvPr>
        </p:nvSpPr>
        <p:spPr/>
        <p:txBody>
          <a:bodyPr/>
          <a:lstStyle/>
          <a:p>
            <a:r>
              <a:rPr lang="en-US" dirty="0"/>
              <a:t>unit 4: functions &amp; recursion</a:t>
            </a:r>
          </a:p>
        </p:txBody>
      </p:sp>
      <p:sp>
        <p:nvSpPr>
          <p:cNvPr id="5" name="Slide Number Placeholder 4"/>
          <p:cNvSpPr>
            <a:spLocks noGrp="1"/>
          </p:cNvSpPr>
          <p:nvPr>
            <p:ph type="sldNum" sz="quarter" idx="12"/>
          </p:nvPr>
        </p:nvSpPr>
        <p:spPr/>
        <p:txBody>
          <a:bodyPr/>
          <a:lstStyle/>
          <a:p>
            <a:fld id="{6113E31D-E2AB-40D1-8B51-AFA5AFEF393A}" type="slidenum">
              <a:rPr lang="en-US" smtClean="0"/>
              <a:pPr/>
              <a:t>13</a:t>
            </a:fld>
            <a:endParaRPr lang="en-US" dirty="0"/>
          </a:p>
        </p:txBody>
      </p:sp>
      <p:grpSp>
        <p:nvGrpSpPr>
          <p:cNvPr id="26" name="Group 25"/>
          <p:cNvGrpSpPr/>
          <p:nvPr/>
        </p:nvGrpSpPr>
        <p:grpSpPr>
          <a:xfrm>
            <a:off x="1097280" y="1934159"/>
            <a:ext cx="3550972" cy="1569660"/>
            <a:chOff x="1097280" y="1934159"/>
            <a:chExt cx="3550972" cy="1569660"/>
          </a:xfrm>
        </p:grpSpPr>
        <p:sp>
          <p:nvSpPr>
            <p:cNvPr id="6" name="TextBox 5"/>
            <p:cNvSpPr txBox="1"/>
            <p:nvPr/>
          </p:nvSpPr>
          <p:spPr>
            <a:xfrm>
              <a:off x="1097280" y="1934159"/>
              <a:ext cx="3550972" cy="1569660"/>
            </a:xfrm>
            <a:prstGeom prst="rect">
              <a:avLst/>
            </a:prstGeom>
            <a:solidFill>
              <a:schemeClr val="bg1"/>
            </a:solidFill>
            <a:ln>
              <a:solidFill>
                <a:schemeClr val="bg1">
                  <a:lumMod val="75000"/>
                </a:schemeClr>
              </a:solidFill>
            </a:ln>
          </p:spPr>
          <p:style>
            <a:lnRef idx="1">
              <a:schemeClr val="accent3"/>
            </a:lnRef>
            <a:fillRef idx="3">
              <a:schemeClr val="accent3"/>
            </a:fillRef>
            <a:effectRef idx="2">
              <a:schemeClr val="accent3"/>
            </a:effectRef>
            <a:fontRef idx="minor">
              <a:schemeClr val="lt1"/>
            </a:fontRef>
          </p:style>
          <p:txBody>
            <a:bodyPr wrap="none" rtlCol="0">
              <a:spAutoFit/>
            </a:bodyPr>
            <a:lstStyle/>
            <a:p>
              <a:r>
                <a:rPr lang="en-GB" sz="1600" dirty="0" smtClean="0">
                  <a:solidFill>
                    <a:srgbClr val="C00000"/>
                  </a:solidFill>
                  <a:latin typeface="Consolas" panose="020B0609020204030204" pitchFamily="49" charset="0"/>
                  <a:cs typeface="Consolas" panose="020B0609020204030204" pitchFamily="49" charset="0"/>
                </a:rPr>
                <a:t>public </a:t>
              </a:r>
              <a:r>
                <a:rPr lang="en-GB" sz="1600" dirty="0" err="1" smtClean="0">
                  <a:solidFill>
                    <a:srgbClr val="C00000"/>
                  </a:solidFill>
                  <a:latin typeface="Consolas" panose="020B0609020204030204" pitchFamily="49" charset="0"/>
                  <a:cs typeface="Consolas" panose="020B0609020204030204" pitchFamily="49" charset="0"/>
                </a:rPr>
                <a:t>int</a:t>
              </a:r>
              <a:r>
                <a:rPr lang="en-GB" sz="1600" dirty="0" smtClean="0">
                  <a:solidFill>
                    <a:srgbClr val="C00000"/>
                  </a:solidFill>
                  <a:latin typeface="Consolas" panose="020B0609020204030204" pitchFamily="49" charset="0"/>
                  <a:cs typeface="Consolas" panose="020B0609020204030204" pitchFamily="49" charset="0"/>
                </a:rPr>
                <a:t> </a:t>
              </a:r>
              <a:r>
                <a:rPr lang="en-GB" sz="1600" b="1" dirty="0">
                  <a:solidFill>
                    <a:srgbClr val="C00000"/>
                  </a:solidFill>
                  <a:latin typeface="Consolas" panose="020B0609020204030204" pitchFamily="49" charset="0"/>
                  <a:cs typeface="Consolas" panose="020B0609020204030204" pitchFamily="49" charset="0"/>
                </a:rPr>
                <a:t>factorial</a:t>
              </a:r>
              <a:r>
                <a:rPr lang="en-GB" sz="1600" dirty="0">
                  <a:solidFill>
                    <a:srgbClr val="C00000"/>
                  </a:solidFill>
                  <a:latin typeface="Consolas" panose="020B0609020204030204" pitchFamily="49" charset="0"/>
                  <a:cs typeface="Consolas" panose="020B0609020204030204" pitchFamily="49" charset="0"/>
                </a:rPr>
                <a:t>(</a:t>
              </a:r>
              <a:r>
                <a:rPr lang="en-GB" sz="1600" dirty="0" err="1">
                  <a:solidFill>
                    <a:srgbClr val="C00000"/>
                  </a:solidFill>
                  <a:latin typeface="Consolas" panose="020B0609020204030204" pitchFamily="49" charset="0"/>
                  <a:cs typeface="Consolas" panose="020B0609020204030204" pitchFamily="49" charset="0"/>
                </a:rPr>
                <a:t>int</a:t>
              </a:r>
              <a:r>
                <a:rPr lang="en-GB" sz="1600" dirty="0">
                  <a:solidFill>
                    <a:srgbClr val="C00000"/>
                  </a:solidFill>
                  <a:latin typeface="Consolas" panose="020B0609020204030204" pitchFamily="49" charset="0"/>
                  <a:cs typeface="Consolas" panose="020B0609020204030204" pitchFamily="49" charset="0"/>
                </a:rPr>
                <a:t> n)</a:t>
              </a:r>
              <a:br>
                <a:rPr lang="en-GB" sz="1600" dirty="0">
                  <a:solidFill>
                    <a:srgbClr val="C00000"/>
                  </a:solidFill>
                  <a:latin typeface="Consolas" panose="020B0609020204030204" pitchFamily="49" charset="0"/>
                  <a:cs typeface="Consolas" panose="020B0609020204030204" pitchFamily="49" charset="0"/>
                </a:rPr>
              </a:br>
              <a:r>
                <a:rPr lang="en-GB" sz="1600" dirty="0">
                  <a:solidFill>
                    <a:srgbClr val="C00000"/>
                  </a:solidFill>
                  <a:latin typeface="Consolas" panose="020B0609020204030204" pitchFamily="49" charset="0"/>
                  <a:cs typeface="Consolas" panose="020B0609020204030204" pitchFamily="49" charset="0"/>
                </a:rPr>
                <a:t>{</a:t>
              </a:r>
              <a:br>
                <a:rPr lang="en-GB" sz="1600" dirty="0">
                  <a:solidFill>
                    <a:srgbClr val="C00000"/>
                  </a:solidFill>
                  <a:latin typeface="Consolas" panose="020B0609020204030204" pitchFamily="49" charset="0"/>
                  <a:cs typeface="Consolas" panose="020B0609020204030204" pitchFamily="49" charset="0"/>
                </a:rPr>
              </a:br>
              <a:r>
                <a:rPr lang="en-GB" sz="1600" dirty="0">
                  <a:solidFill>
                    <a:srgbClr val="C00000"/>
                  </a:solidFill>
                  <a:latin typeface="Consolas" panose="020B0609020204030204" pitchFamily="49" charset="0"/>
                  <a:cs typeface="Consolas" panose="020B0609020204030204" pitchFamily="49" charset="0"/>
                </a:rPr>
                <a:t>    if(n==0 || n==1)</a:t>
              </a:r>
              <a:br>
                <a:rPr lang="en-GB" sz="1600" dirty="0">
                  <a:solidFill>
                    <a:srgbClr val="C00000"/>
                  </a:solidFill>
                  <a:latin typeface="Consolas" panose="020B0609020204030204" pitchFamily="49" charset="0"/>
                  <a:cs typeface="Consolas" panose="020B0609020204030204" pitchFamily="49" charset="0"/>
                </a:rPr>
              </a:br>
              <a:r>
                <a:rPr lang="en-GB" sz="1600" dirty="0">
                  <a:solidFill>
                    <a:srgbClr val="C00000"/>
                  </a:solidFill>
                  <a:latin typeface="Consolas" panose="020B0609020204030204" pitchFamily="49" charset="0"/>
                  <a:cs typeface="Consolas" panose="020B0609020204030204" pitchFamily="49" charset="0"/>
                </a:rPr>
                <a:t>        return 1;</a:t>
              </a:r>
              <a:br>
                <a:rPr lang="en-GB" sz="1600" dirty="0">
                  <a:solidFill>
                    <a:srgbClr val="C00000"/>
                  </a:solidFill>
                  <a:latin typeface="Consolas" panose="020B0609020204030204" pitchFamily="49" charset="0"/>
                  <a:cs typeface="Consolas" panose="020B0609020204030204" pitchFamily="49" charset="0"/>
                </a:rPr>
              </a:br>
              <a:r>
                <a:rPr lang="en-GB" sz="1600" dirty="0">
                  <a:solidFill>
                    <a:srgbClr val="C00000"/>
                  </a:solidFill>
                  <a:latin typeface="Consolas" panose="020B0609020204030204" pitchFamily="49" charset="0"/>
                  <a:cs typeface="Consolas" panose="020B0609020204030204" pitchFamily="49" charset="0"/>
                </a:rPr>
                <a:t>    return </a:t>
              </a:r>
              <a:r>
                <a:rPr lang="en-GB" sz="1600" b="1" dirty="0">
                  <a:solidFill>
                    <a:srgbClr val="C00000"/>
                  </a:solidFill>
                  <a:latin typeface="Consolas" panose="020B0609020204030204" pitchFamily="49" charset="0"/>
                  <a:cs typeface="Consolas" panose="020B0609020204030204" pitchFamily="49" charset="0"/>
                </a:rPr>
                <a:t>factorial</a:t>
              </a:r>
              <a:r>
                <a:rPr lang="en-GB" sz="1600" dirty="0">
                  <a:solidFill>
                    <a:srgbClr val="C00000"/>
                  </a:solidFill>
                  <a:latin typeface="Consolas" panose="020B0609020204030204" pitchFamily="49" charset="0"/>
                  <a:cs typeface="Consolas" panose="020B0609020204030204" pitchFamily="49" charset="0"/>
                </a:rPr>
                <a:t>(n-1) * n;</a:t>
              </a:r>
              <a:br>
                <a:rPr lang="en-GB" sz="1600" dirty="0">
                  <a:solidFill>
                    <a:srgbClr val="C00000"/>
                  </a:solidFill>
                  <a:latin typeface="Consolas" panose="020B0609020204030204" pitchFamily="49" charset="0"/>
                  <a:cs typeface="Consolas" panose="020B0609020204030204" pitchFamily="49" charset="0"/>
                </a:rPr>
              </a:br>
              <a:r>
                <a:rPr lang="en-GB" sz="1600" dirty="0" smtClean="0">
                  <a:solidFill>
                    <a:srgbClr val="C00000"/>
                  </a:solidFill>
                  <a:latin typeface="Consolas" panose="020B0609020204030204" pitchFamily="49" charset="0"/>
                  <a:cs typeface="Consolas" panose="020B0609020204030204" pitchFamily="49" charset="0"/>
                </a:rPr>
                <a:t>}</a:t>
              </a:r>
              <a:endParaRPr lang="en-GB" sz="1600" dirty="0">
                <a:solidFill>
                  <a:srgbClr val="C00000"/>
                </a:solidFill>
                <a:latin typeface="Consolas" panose="020B0609020204030204" pitchFamily="49" charset="0"/>
                <a:cs typeface="Consolas" panose="020B0609020204030204" pitchFamily="49" charset="0"/>
              </a:endParaRPr>
            </a:p>
          </p:txBody>
        </p:sp>
        <p:sp>
          <p:nvSpPr>
            <p:cNvPr id="11" name="TextBox 10"/>
            <p:cNvSpPr txBox="1"/>
            <p:nvPr/>
          </p:nvSpPr>
          <p:spPr>
            <a:xfrm>
              <a:off x="3742334" y="2214420"/>
              <a:ext cx="736099" cy="523220"/>
            </a:xfrm>
            <a:prstGeom prst="rect">
              <a:avLst/>
            </a:prstGeom>
            <a:noFill/>
          </p:spPr>
          <p:txBody>
            <a:bodyPr wrap="none" rtlCol="0">
              <a:spAutoFit/>
            </a:bodyPr>
            <a:lstStyle/>
            <a:p>
              <a:r>
                <a:rPr lang="en-US" sz="2800" b="1" dirty="0" smtClean="0">
                  <a:solidFill>
                    <a:srgbClr val="00B050"/>
                  </a:solidFill>
                </a:rPr>
                <a:t>n=3</a:t>
              </a:r>
              <a:endParaRPr lang="en-US" sz="2800" b="1" dirty="0">
                <a:solidFill>
                  <a:srgbClr val="00B050"/>
                </a:solidFill>
              </a:endParaRPr>
            </a:p>
          </p:txBody>
        </p:sp>
      </p:grpSp>
      <p:grpSp>
        <p:nvGrpSpPr>
          <p:cNvPr id="20" name="Group 19"/>
          <p:cNvGrpSpPr/>
          <p:nvPr/>
        </p:nvGrpSpPr>
        <p:grpSpPr>
          <a:xfrm>
            <a:off x="745778" y="3158622"/>
            <a:ext cx="3691908" cy="2605223"/>
            <a:chOff x="745778" y="3158622"/>
            <a:chExt cx="3691908" cy="2605223"/>
          </a:xfrm>
        </p:grpSpPr>
        <p:sp>
          <p:nvSpPr>
            <p:cNvPr id="27" name="Freeform 26"/>
            <p:cNvSpPr/>
            <p:nvPr/>
          </p:nvSpPr>
          <p:spPr>
            <a:xfrm>
              <a:off x="887216" y="3158622"/>
              <a:ext cx="686814" cy="2184903"/>
            </a:xfrm>
            <a:custGeom>
              <a:avLst/>
              <a:gdLst>
                <a:gd name="connsiteX0" fmla="*/ 686814 w 686814"/>
                <a:gd name="connsiteY0" fmla="*/ 0 h 1685925"/>
                <a:gd name="connsiteX1" fmla="*/ 15301 w 686814"/>
                <a:gd name="connsiteY1" fmla="*/ 657225 h 1685925"/>
                <a:gd name="connsiteX2" fmla="*/ 201039 w 686814"/>
                <a:gd name="connsiteY2" fmla="*/ 1685925 h 1685925"/>
              </a:gdLst>
              <a:ahLst/>
              <a:cxnLst>
                <a:cxn ang="0">
                  <a:pos x="connsiteX0" y="connsiteY0"/>
                </a:cxn>
                <a:cxn ang="0">
                  <a:pos x="connsiteX1" y="connsiteY1"/>
                </a:cxn>
                <a:cxn ang="0">
                  <a:pos x="connsiteX2" y="connsiteY2"/>
                </a:cxn>
              </a:cxnLst>
              <a:rect l="l" t="t" r="r" b="b"/>
              <a:pathLst>
                <a:path w="686814" h="1685925">
                  <a:moveTo>
                    <a:pt x="686814" y="0"/>
                  </a:moveTo>
                  <a:cubicBezTo>
                    <a:pt x="391538" y="188119"/>
                    <a:pt x="96263" y="376238"/>
                    <a:pt x="15301" y="657225"/>
                  </a:cubicBezTo>
                  <a:cubicBezTo>
                    <a:pt x="-65661" y="938212"/>
                    <a:pt x="201039" y="1685925"/>
                    <a:pt x="201039" y="1685925"/>
                  </a:cubicBezTo>
                </a:path>
              </a:pathLst>
            </a:custGeom>
            <a:noFill/>
            <a:ln w="38100">
              <a:solidFill>
                <a:srgbClr val="00B05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745778" y="5302180"/>
              <a:ext cx="3691908" cy="461665"/>
            </a:xfrm>
            <a:prstGeom prst="rect">
              <a:avLst/>
            </a:prstGeom>
            <a:noFill/>
          </p:spPr>
          <p:txBody>
            <a:bodyPr wrap="none" rtlCol="0">
              <a:spAutoFit/>
            </a:bodyPr>
            <a:lstStyle/>
            <a:p>
              <a:r>
                <a:rPr lang="en-US" dirty="0" smtClean="0"/>
                <a:t>returns result  </a:t>
              </a:r>
              <a:r>
                <a:rPr lang="en-US" b="1" dirty="0" smtClean="0">
                  <a:solidFill>
                    <a:srgbClr val="FFC000"/>
                  </a:solidFill>
                </a:rPr>
                <a:t>2</a:t>
              </a:r>
              <a:r>
                <a:rPr lang="en-US" dirty="0" smtClean="0">
                  <a:solidFill>
                    <a:srgbClr val="00B050"/>
                  </a:solidFill>
                </a:rPr>
                <a:t>*</a:t>
              </a:r>
              <a:r>
                <a:rPr lang="en-US" b="1" dirty="0" smtClean="0">
                  <a:solidFill>
                    <a:srgbClr val="00B050"/>
                  </a:solidFill>
                </a:rPr>
                <a:t>3 = </a:t>
              </a:r>
              <a:r>
                <a:rPr lang="en-US" sz="2400" b="1" dirty="0" smtClean="0">
                  <a:solidFill>
                    <a:srgbClr val="00B050"/>
                  </a:solidFill>
                </a:rPr>
                <a:t>6</a:t>
              </a:r>
              <a:r>
                <a:rPr lang="en-US" b="1" dirty="0" smtClean="0">
                  <a:solidFill>
                    <a:srgbClr val="00B050"/>
                  </a:solidFill>
                </a:rPr>
                <a:t> </a:t>
              </a:r>
              <a:r>
                <a:rPr lang="en-US" dirty="0" smtClean="0"/>
                <a:t>to calling code</a:t>
              </a:r>
              <a:endParaRPr lang="en-US" dirty="0"/>
            </a:p>
          </p:txBody>
        </p:sp>
      </p:grpSp>
      <p:sp>
        <p:nvSpPr>
          <p:cNvPr id="29" name="TextBox 28"/>
          <p:cNvSpPr txBox="1"/>
          <p:nvPr/>
        </p:nvSpPr>
        <p:spPr>
          <a:xfrm>
            <a:off x="8533894" y="1552191"/>
            <a:ext cx="3325628" cy="2308324"/>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smtClean="0"/>
              <a:t>Recursive function defines:</a:t>
            </a:r>
          </a:p>
          <a:p>
            <a:pPr marL="285750" indent="-285750">
              <a:buFont typeface="Arial" charset="0"/>
              <a:buChar char="•"/>
            </a:pPr>
            <a:r>
              <a:rPr lang="en-US" dirty="0" smtClean="0"/>
              <a:t>recursive call to </a:t>
            </a:r>
            <a:r>
              <a:rPr lang="en-US" i="1" dirty="0" smtClean="0"/>
              <a:t>same function</a:t>
            </a:r>
          </a:p>
          <a:p>
            <a:pPr marL="285750" indent="-285750">
              <a:buFont typeface="Arial" charset="0"/>
              <a:buChar char="•"/>
            </a:pPr>
            <a:r>
              <a:rPr lang="en-US" dirty="0" smtClean="0"/>
              <a:t>stopping condition/base value – don’t want to </a:t>
            </a:r>
            <a:r>
              <a:rPr lang="en-US" dirty="0" err="1" smtClean="0"/>
              <a:t>recurse</a:t>
            </a:r>
            <a:r>
              <a:rPr lang="en-US" dirty="0" smtClean="0"/>
              <a:t> forever!</a:t>
            </a:r>
          </a:p>
          <a:p>
            <a:pPr marL="285750" indent="-285750">
              <a:buFont typeface="Arial" charset="0"/>
              <a:buChar char="•"/>
            </a:pPr>
            <a:r>
              <a:rPr lang="en-US" dirty="0" smtClean="0"/>
              <a:t>(note that this version is written with an </a:t>
            </a:r>
            <a:r>
              <a:rPr lang="en-US" i="1" dirty="0" smtClean="0"/>
              <a:t>if</a:t>
            </a:r>
            <a:r>
              <a:rPr lang="en-US" dirty="0" smtClean="0"/>
              <a:t>, equivalent to version earlier with </a:t>
            </a:r>
            <a:r>
              <a:rPr lang="en-US" i="1" dirty="0" smtClean="0"/>
              <a:t>match</a:t>
            </a:r>
            <a:r>
              <a:rPr lang="en-US" dirty="0" smtClean="0"/>
              <a:t>)</a:t>
            </a:r>
            <a:endParaRPr lang="en-US" dirty="0"/>
          </a:p>
        </p:txBody>
      </p:sp>
      <p:grpSp>
        <p:nvGrpSpPr>
          <p:cNvPr id="30" name="Group 29"/>
          <p:cNvGrpSpPr/>
          <p:nvPr/>
        </p:nvGrpSpPr>
        <p:grpSpPr>
          <a:xfrm>
            <a:off x="3933500" y="2517856"/>
            <a:ext cx="4153277" cy="2437488"/>
            <a:chOff x="3933500" y="2517856"/>
            <a:chExt cx="4153277" cy="2437488"/>
          </a:xfrm>
        </p:grpSpPr>
        <p:sp>
          <p:nvSpPr>
            <p:cNvPr id="9" name="TextBox 8"/>
            <p:cNvSpPr txBox="1"/>
            <p:nvPr/>
          </p:nvSpPr>
          <p:spPr>
            <a:xfrm>
              <a:off x="4535805" y="3385684"/>
              <a:ext cx="3550972" cy="1569660"/>
            </a:xfrm>
            <a:prstGeom prst="rect">
              <a:avLst/>
            </a:prstGeom>
            <a:solidFill>
              <a:schemeClr val="bg1"/>
            </a:solidFill>
            <a:ln>
              <a:solidFill>
                <a:schemeClr val="bg1">
                  <a:lumMod val="75000"/>
                </a:schemeClr>
              </a:solidFill>
            </a:ln>
          </p:spPr>
          <p:style>
            <a:lnRef idx="1">
              <a:schemeClr val="accent3"/>
            </a:lnRef>
            <a:fillRef idx="3">
              <a:schemeClr val="accent3"/>
            </a:fillRef>
            <a:effectRef idx="2">
              <a:schemeClr val="accent3"/>
            </a:effectRef>
            <a:fontRef idx="minor">
              <a:schemeClr val="lt1"/>
            </a:fontRef>
          </p:style>
          <p:txBody>
            <a:bodyPr wrap="none" rtlCol="0">
              <a:spAutoFit/>
            </a:bodyPr>
            <a:lstStyle/>
            <a:p>
              <a:r>
                <a:rPr lang="en-GB" sz="1600" dirty="0" smtClean="0">
                  <a:solidFill>
                    <a:srgbClr val="C00000"/>
                  </a:solidFill>
                  <a:latin typeface="Consolas" panose="020B0609020204030204" pitchFamily="49" charset="0"/>
                  <a:cs typeface="Consolas" panose="020B0609020204030204" pitchFamily="49" charset="0"/>
                </a:rPr>
                <a:t>public </a:t>
              </a:r>
              <a:r>
                <a:rPr lang="en-GB" sz="1600" dirty="0" err="1" smtClean="0">
                  <a:solidFill>
                    <a:srgbClr val="C00000"/>
                  </a:solidFill>
                  <a:latin typeface="Consolas" panose="020B0609020204030204" pitchFamily="49" charset="0"/>
                  <a:cs typeface="Consolas" panose="020B0609020204030204" pitchFamily="49" charset="0"/>
                </a:rPr>
                <a:t>int</a:t>
              </a:r>
              <a:r>
                <a:rPr lang="en-GB" sz="1600" dirty="0" smtClean="0">
                  <a:solidFill>
                    <a:srgbClr val="C00000"/>
                  </a:solidFill>
                  <a:latin typeface="Consolas" panose="020B0609020204030204" pitchFamily="49" charset="0"/>
                  <a:cs typeface="Consolas" panose="020B0609020204030204" pitchFamily="49" charset="0"/>
                </a:rPr>
                <a:t> </a:t>
              </a:r>
              <a:r>
                <a:rPr lang="en-GB" sz="1600" b="1" dirty="0">
                  <a:solidFill>
                    <a:srgbClr val="C00000"/>
                  </a:solidFill>
                  <a:latin typeface="Consolas" panose="020B0609020204030204" pitchFamily="49" charset="0"/>
                  <a:cs typeface="Consolas" panose="020B0609020204030204" pitchFamily="49" charset="0"/>
                </a:rPr>
                <a:t>factorial</a:t>
              </a:r>
              <a:r>
                <a:rPr lang="en-GB" sz="1600" dirty="0">
                  <a:solidFill>
                    <a:srgbClr val="C00000"/>
                  </a:solidFill>
                  <a:latin typeface="Consolas" panose="020B0609020204030204" pitchFamily="49" charset="0"/>
                  <a:cs typeface="Consolas" panose="020B0609020204030204" pitchFamily="49" charset="0"/>
                </a:rPr>
                <a:t>(</a:t>
              </a:r>
              <a:r>
                <a:rPr lang="en-GB" sz="1600" dirty="0" err="1">
                  <a:solidFill>
                    <a:srgbClr val="C00000"/>
                  </a:solidFill>
                  <a:latin typeface="Consolas" panose="020B0609020204030204" pitchFamily="49" charset="0"/>
                  <a:cs typeface="Consolas" panose="020B0609020204030204" pitchFamily="49" charset="0"/>
                </a:rPr>
                <a:t>int</a:t>
              </a:r>
              <a:r>
                <a:rPr lang="en-GB" sz="1600" dirty="0">
                  <a:solidFill>
                    <a:srgbClr val="C00000"/>
                  </a:solidFill>
                  <a:latin typeface="Consolas" panose="020B0609020204030204" pitchFamily="49" charset="0"/>
                  <a:cs typeface="Consolas" panose="020B0609020204030204" pitchFamily="49" charset="0"/>
                </a:rPr>
                <a:t> n)</a:t>
              </a:r>
              <a:br>
                <a:rPr lang="en-GB" sz="1600" dirty="0">
                  <a:solidFill>
                    <a:srgbClr val="C00000"/>
                  </a:solidFill>
                  <a:latin typeface="Consolas" panose="020B0609020204030204" pitchFamily="49" charset="0"/>
                  <a:cs typeface="Consolas" panose="020B0609020204030204" pitchFamily="49" charset="0"/>
                </a:rPr>
              </a:br>
              <a:r>
                <a:rPr lang="en-GB" sz="1600" dirty="0">
                  <a:solidFill>
                    <a:srgbClr val="C00000"/>
                  </a:solidFill>
                  <a:latin typeface="Consolas" panose="020B0609020204030204" pitchFamily="49" charset="0"/>
                  <a:cs typeface="Consolas" panose="020B0609020204030204" pitchFamily="49" charset="0"/>
                </a:rPr>
                <a:t>{</a:t>
              </a:r>
              <a:br>
                <a:rPr lang="en-GB" sz="1600" dirty="0">
                  <a:solidFill>
                    <a:srgbClr val="C00000"/>
                  </a:solidFill>
                  <a:latin typeface="Consolas" panose="020B0609020204030204" pitchFamily="49" charset="0"/>
                  <a:cs typeface="Consolas" panose="020B0609020204030204" pitchFamily="49" charset="0"/>
                </a:rPr>
              </a:br>
              <a:r>
                <a:rPr lang="en-GB" sz="1600" dirty="0">
                  <a:solidFill>
                    <a:srgbClr val="C00000"/>
                  </a:solidFill>
                  <a:latin typeface="Consolas" panose="020B0609020204030204" pitchFamily="49" charset="0"/>
                  <a:cs typeface="Consolas" panose="020B0609020204030204" pitchFamily="49" charset="0"/>
                </a:rPr>
                <a:t>    if(n==0 || n==1)</a:t>
              </a:r>
              <a:br>
                <a:rPr lang="en-GB" sz="1600" dirty="0">
                  <a:solidFill>
                    <a:srgbClr val="C00000"/>
                  </a:solidFill>
                  <a:latin typeface="Consolas" panose="020B0609020204030204" pitchFamily="49" charset="0"/>
                  <a:cs typeface="Consolas" panose="020B0609020204030204" pitchFamily="49" charset="0"/>
                </a:rPr>
              </a:br>
              <a:r>
                <a:rPr lang="en-GB" sz="1600" dirty="0">
                  <a:solidFill>
                    <a:srgbClr val="C00000"/>
                  </a:solidFill>
                  <a:latin typeface="Consolas" panose="020B0609020204030204" pitchFamily="49" charset="0"/>
                  <a:cs typeface="Consolas" panose="020B0609020204030204" pitchFamily="49" charset="0"/>
                </a:rPr>
                <a:t>        return 1;</a:t>
              </a:r>
              <a:br>
                <a:rPr lang="en-GB" sz="1600" dirty="0">
                  <a:solidFill>
                    <a:srgbClr val="C00000"/>
                  </a:solidFill>
                  <a:latin typeface="Consolas" panose="020B0609020204030204" pitchFamily="49" charset="0"/>
                  <a:cs typeface="Consolas" panose="020B0609020204030204" pitchFamily="49" charset="0"/>
                </a:rPr>
              </a:br>
              <a:r>
                <a:rPr lang="en-GB" sz="1600" dirty="0">
                  <a:solidFill>
                    <a:srgbClr val="C00000"/>
                  </a:solidFill>
                  <a:latin typeface="Consolas" panose="020B0609020204030204" pitchFamily="49" charset="0"/>
                  <a:cs typeface="Consolas" panose="020B0609020204030204" pitchFamily="49" charset="0"/>
                </a:rPr>
                <a:t>    return </a:t>
              </a:r>
              <a:r>
                <a:rPr lang="en-GB" sz="1600" b="1" dirty="0">
                  <a:solidFill>
                    <a:srgbClr val="C00000"/>
                  </a:solidFill>
                  <a:latin typeface="Consolas" panose="020B0609020204030204" pitchFamily="49" charset="0"/>
                  <a:cs typeface="Consolas" panose="020B0609020204030204" pitchFamily="49" charset="0"/>
                </a:rPr>
                <a:t>factorial</a:t>
              </a:r>
              <a:r>
                <a:rPr lang="en-GB" sz="1600" dirty="0">
                  <a:solidFill>
                    <a:srgbClr val="C00000"/>
                  </a:solidFill>
                  <a:latin typeface="Consolas" panose="020B0609020204030204" pitchFamily="49" charset="0"/>
                  <a:cs typeface="Consolas" panose="020B0609020204030204" pitchFamily="49" charset="0"/>
                </a:rPr>
                <a:t>(n-1) * n;</a:t>
              </a:r>
              <a:br>
                <a:rPr lang="en-GB" sz="1600" dirty="0">
                  <a:solidFill>
                    <a:srgbClr val="C00000"/>
                  </a:solidFill>
                  <a:latin typeface="Consolas" panose="020B0609020204030204" pitchFamily="49" charset="0"/>
                  <a:cs typeface="Consolas" panose="020B0609020204030204" pitchFamily="49" charset="0"/>
                </a:rPr>
              </a:br>
              <a:r>
                <a:rPr lang="en-GB" sz="1600" dirty="0" smtClean="0">
                  <a:solidFill>
                    <a:srgbClr val="C00000"/>
                  </a:solidFill>
                  <a:latin typeface="Consolas" panose="020B0609020204030204" pitchFamily="49" charset="0"/>
                  <a:cs typeface="Consolas" panose="020B0609020204030204" pitchFamily="49" charset="0"/>
                </a:rPr>
                <a:t>}</a:t>
              </a:r>
              <a:endParaRPr lang="en-GB" sz="1600" dirty="0">
                <a:solidFill>
                  <a:srgbClr val="C00000"/>
                </a:solidFill>
                <a:latin typeface="Consolas" panose="020B0609020204030204" pitchFamily="49" charset="0"/>
                <a:cs typeface="Consolas" panose="020B0609020204030204" pitchFamily="49" charset="0"/>
              </a:endParaRPr>
            </a:p>
          </p:txBody>
        </p:sp>
        <p:sp>
          <p:nvSpPr>
            <p:cNvPr id="16" name="Freeform 15"/>
            <p:cNvSpPr/>
            <p:nvPr/>
          </p:nvSpPr>
          <p:spPr>
            <a:xfrm>
              <a:off x="3933500" y="2727144"/>
              <a:ext cx="2538740" cy="643670"/>
            </a:xfrm>
            <a:custGeom>
              <a:avLst/>
              <a:gdLst>
                <a:gd name="connsiteX0" fmla="*/ 0 w 2786062"/>
                <a:gd name="connsiteY0" fmla="*/ 257907 h 643670"/>
                <a:gd name="connsiteX1" fmla="*/ 1643062 w 2786062"/>
                <a:gd name="connsiteY1" fmla="*/ 15020 h 643670"/>
                <a:gd name="connsiteX2" fmla="*/ 2786062 w 2786062"/>
                <a:gd name="connsiteY2" fmla="*/ 643670 h 643670"/>
              </a:gdLst>
              <a:ahLst/>
              <a:cxnLst>
                <a:cxn ang="0">
                  <a:pos x="connsiteX0" y="connsiteY0"/>
                </a:cxn>
                <a:cxn ang="0">
                  <a:pos x="connsiteX1" y="connsiteY1"/>
                </a:cxn>
                <a:cxn ang="0">
                  <a:pos x="connsiteX2" y="connsiteY2"/>
                </a:cxn>
              </a:cxnLst>
              <a:rect l="l" t="t" r="r" b="b"/>
              <a:pathLst>
                <a:path w="2786062" h="643670">
                  <a:moveTo>
                    <a:pt x="0" y="257907"/>
                  </a:moveTo>
                  <a:cubicBezTo>
                    <a:pt x="589359" y="104316"/>
                    <a:pt x="1178718" y="-49274"/>
                    <a:pt x="1643062" y="15020"/>
                  </a:cubicBezTo>
                  <a:cubicBezTo>
                    <a:pt x="2107406" y="79314"/>
                    <a:pt x="2786062" y="643670"/>
                    <a:pt x="2786062" y="643670"/>
                  </a:cubicBezTo>
                </a:path>
              </a:pathLst>
            </a:custGeom>
            <a:noFill/>
            <a:ln w="28575">
              <a:solidFill>
                <a:srgbClr val="FFC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5557836" y="2517856"/>
              <a:ext cx="1690271" cy="369332"/>
            </a:xfrm>
            <a:prstGeom prst="rect">
              <a:avLst/>
            </a:prstGeom>
            <a:noFill/>
          </p:spPr>
          <p:txBody>
            <a:bodyPr wrap="none" rtlCol="0">
              <a:spAutoFit/>
            </a:bodyPr>
            <a:lstStyle/>
            <a:p>
              <a:r>
                <a:rPr lang="en-US" dirty="0" smtClean="0"/>
                <a:t>calls </a:t>
              </a:r>
              <a:r>
                <a:rPr lang="en-US" b="1" dirty="0" smtClean="0">
                  <a:solidFill>
                    <a:srgbClr val="FFC000"/>
                  </a:solidFill>
                </a:rPr>
                <a:t>factorial(2)</a:t>
              </a:r>
              <a:endParaRPr lang="en-US" dirty="0"/>
            </a:p>
          </p:txBody>
        </p:sp>
        <p:sp>
          <p:nvSpPr>
            <p:cNvPr id="12" name="TextBox 11"/>
            <p:cNvSpPr txBox="1"/>
            <p:nvPr/>
          </p:nvSpPr>
          <p:spPr>
            <a:xfrm>
              <a:off x="7153428" y="3605468"/>
              <a:ext cx="739305" cy="523220"/>
            </a:xfrm>
            <a:prstGeom prst="rect">
              <a:avLst/>
            </a:prstGeom>
            <a:noFill/>
          </p:spPr>
          <p:txBody>
            <a:bodyPr wrap="none" rtlCol="0">
              <a:spAutoFit/>
            </a:bodyPr>
            <a:lstStyle/>
            <a:p>
              <a:r>
                <a:rPr lang="en-US" sz="2800" b="1" dirty="0" smtClean="0">
                  <a:solidFill>
                    <a:srgbClr val="FFC000"/>
                  </a:solidFill>
                </a:rPr>
                <a:t>n=2</a:t>
              </a:r>
              <a:endParaRPr lang="en-US" sz="2800" b="1" dirty="0">
                <a:solidFill>
                  <a:srgbClr val="FFC000"/>
                </a:solidFill>
              </a:endParaRPr>
            </a:p>
          </p:txBody>
        </p:sp>
      </p:grpSp>
      <p:grpSp>
        <p:nvGrpSpPr>
          <p:cNvPr id="34" name="Group 33"/>
          <p:cNvGrpSpPr/>
          <p:nvPr/>
        </p:nvGrpSpPr>
        <p:grpSpPr>
          <a:xfrm>
            <a:off x="7359070" y="3991464"/>
            <a:ext cx="4376427" cy="2318158"/>
            <a:chOff x="7359070" y="3991464"/>
            <a:chExt cx="4376427" cy="2318158"/>
          </a:xfrm>
        </p:grpSpPr>
        <p:sp>
          <p:nvSpPr>
            <p:cNvPr id="10" name="TextBox 9"/>
            <p:cNvSpPr txBox="1"/>
            <p:nvPr/>
          </p:nvSpPr>
          <p:spPr>
            <a:xfrm>
              <a:off x="7961375" y="4739962"/>
              <a:ext cx="3550972" cy="1569660"/>
            </a:xfrm>
            <a:prstGeom prst="rect">
              <a:avLst/>
            </a:prstGeom>
            <a:solidFill>
              <a:schemeClr val="bg1"/>
            </a:solidFill>
            <a:ln>
              <a:solidFill>
                <a:schemeClr val="bg1">
                  <a:lumMod val="75000"/>
                </a:schemeClr>
              </a:solidFill>
            </a:ln>
          </p:spPr>
          <p:style>
            <a:lnRef idx="1">
              <a:schemeClr val="accent3"/>
            </a:lnRef>
            <a:fillRef idx="3">
              <a:schemeClr val="accent3"/>
            </a:fillRef>
            <a:effectRef idx="2">
              <a:schemeClr val="accent3"/>
            </a:effectRef>
            <a:fontRef idx="minor">
              <a:schemeClr val="lt1"/>
            </a:fontRef>
          </p:style>
          <p:txBody>
            <a:bodyPr wrap="none" rtlCol="0">
              <a:spAutoFit/>
            </a:bodyPr>
            <a:lstStyle/>
            <a:p>
              <a:r>
                <a:rPr lang="en-GB" sz="1600" dirty="0" smtClean="0">
                  <a:solidFill>
                    <a:srgbClr val="C00000"/>
                  </a:solidFill>
                  <a:latin typeface="Consolas" panose="020B0609020204030204" pitchFamily="49" charset="0"/>
                  <a:cs typeface="Consolas" panose="020B0609020204030204" pitchFamily="49" charset="0"/>
                </a:rPr>
                <a:t>public </a:t>
              </a:r>
              <a:r>
                <a:rPr lang="en-GB" sz="1600" dirty="0" err="1" smtClean="0">
                  <a:solidFill>
                    <a:srgbClr val="C00000"/>
                  </a:solidFill>
                  <a:latin typeface="Consolas" panose="020B0609020204030204" pitchFamily="49" charset="0"/>
                  <a:cs typeface="Consolas" panose="020B0609020204030204" pitchFamily="49" charset="0"/>
                </a:rPr>
                <a:t>int</a:t>
              </a:r>
              <a:r>
                <a:rPr lang="en-GB" sz="1600" dirty="0" smtClean="0">
                  <a:solidFill>
                    <a:srgbClr val="C00000"/>
                  </a:solidFill>
                  <a:latin typeface="Consolas" panose="020B0609020204030204" pitchFamily="49" charset="0"/>
                  <a:cs typeface="Consolas" panose="020B0609020204030204" pitchFamily="49" charset="0"/>
                </a:rPr>
                <a:t> </a:t>
              </a:r>
              <a:r>
                <a:rPr lang="en-GB" sz="1600" b="1" dirty="0">
                  <a:solidFill>
                    <a:srgbClr val="C00000"/>
                  </a:solidFill>
                  <a:latin typeface="Consolas" panose="020B0609020204030204" pitchFamily="49" charset="0"/>
                  <a:cs typeface="Consolas" panose="020B0609020204030204" pitchFamily="49" charset="0"/>
                </a:rPr>
                <a:t>factorial</a:t>
              </a:r>
              <a:r>
                <a:rPr lang="en-GB" sz="1600" dirty="0">
                  <a:solidFill>
                    <a:srgbClr val="C00000"/>
                  </a:solidFill>
                  <a:latin typeface="Consolas" panose="020B0609020204030204" pitchFamily="49" charset="0"/>
                  <a:cs typeface="Consolas" panose="020B0609020204030204" pitchFamily="49" charset="0"/>
                </a:rPr>
                <a:t>(</a:t>
              </a:r>
              <a:r>
                <a:rPr lang="en-GB" sz="1600" dirty="0" err="1">
                  <a:solidFill>
                    <a:srgbClr val="C00000"/>
                  </a:solidFill>
                  <a:latin typeface="Consolas" panose="020B0609020204030204" pitchFamily="49" charset="0"/>
                  <a:cs typeface="Consolas" panose="020B0609020204030204" pitchFamily="49" charset="0"/>
                </a:rPr>
                <a:t>int</a:t>
              </a:r>
              <a:r>
                <a:rPr lang="en-GB" sz="1600" dirty="0">
                  <a:solidFill>
                    <a:srgbClr val="C00000"/>
                  </a:solidFill>
                  <a:latin typeface="Consolas" panose="020B0609020204030204" pitchFamily="49" charset="0"/>
                  <a:cs typeface="Consolas" panose="020B0609020204030204" pitchFamily="49" charset="0"/>
                </a:rPr>
                <a:t> n)</a:t>
              </a:r>
              <a:br>
                <a:rPr lang="en-GB" sz="1600" dirty="0">
                  <a:solidFill>
                    <a:srgbClr val="C00000"/>
                  </a:solidFill>
                  <a:latin typeface="Consolas" panose="020B0609020204030204" pitchFamily="49" charset="0"/>
                  <a:cs typeface="Consolas" panose="020B0609020204030204" pitchFamily="49" charset="0"/>
                </a:rPr>
              </a:br>
              <a:r>
                <a:rPr lang="en-GB" sz="1600" dirty="0">
                  <a:solidFill>
                    <a:srgbClr val="C00000"/>
                  </a:solidFill>
                  <a:latin typeface="Consolas" panose="020B0609020204030204" pitchFamily="49" charset="0"/>
                  <a:cs typeface="Consolas" panose="020B0609020204030204" pitchFamily="49" charset="0"/>
                </a:rPr>
                <a:t>{</a:t>
              </a:r>
              <a:br>
                <a:rPr lang="en-GB" sz="1600" dirty="0">
                  <a:solidFill>
                    <a:srgbClr val="C00000"/>
                  </a:solidFill>
                  <a:latin typeface="Consolas" panose="020B0609020204030204" pitchFamily="49" charset="0"/>
                  <a:cs typeface="Consolas" panose="020B0609020204030204" pitchFamily="49" charset="0"/>
                </a:rPr>
              </a:br>
              <a:r>
                <a:rPr lang="en-GB" sz="1600" dirty="0">
                  <a:solidFill>
                    <a:srgbClr val="C00000"/>
                  </a:solidFill>
                  <a:latin typeface="Consolas" panose="020B0609020204030204" pitchFamily="49" charset="0"/>
                  <a:cs typeface="Consolas" panose="020B0609020204030204" pitchFamily="49" charset="0"/>
                </a:rPr>
                <a:t>    if(n==0 || n==1)</a:t>
              </a:r>
              <a:br>
                <a:rPr lang="en-GB" sz="1600" dirty="0">
                  <a:solidFill>
                    <a:srgbClr val="C00000"/>
                  </a:solidFill>
                  <a:latin typeface="Consolas" panose="020B0609020204030204" pitchFamily="49" charset="0"/>
                  <a:cs typeface="Consolas" panose="020B0609020204030204" pitchFamily="49" charset="0"/>
                </a:rPr>
              </a:br>
              <a:r>
                <a:rPr lang="en-GB" sz="1600" dirty="0">
                  <a:solidFill>
                    <a:srgbClr val="C00000"/>
                  </a:solidFill>
                  <a:latin typeface="Consolas" panose="020B0609020204030204" pitchFamily="49" charset="0"/>
                  <a:cs typeface="Consolas" panose="020B0609020204030204" pitchFamily="49" charset="0"/>
                </a:rPr>
                <a:t>        return 1;</a:t>
              </a:r>
              <a:br>
                <a:rPr lang="en-GB" sz="1600" dirty="0">
                  <a:solidFill>
                    <a:srgbClr val="C00000"/>
                  </a:solidFill>
                  <a:latin typeface="Consolas" panose="020B0609020204030204" pitchFamily="49" charset="0"/>
                  <a:cs typeface="Consolas" panose="020B0609020204030204" pitchFamily="49" charset="0"/>
                </a:rPr>
              </a:br>
              <a:r>
                <a:rPr lang="en-GB" sz="1600" dirty="0">
                  <a:solidFill>
                    <a:srgbClr val="C00000"/>
                  </a:solidFill>
                  <a:latin typeface="Consolas" panose="020B0609020204030204" pitchFamily="49" charset="0"/>
                  <a:cs typeface="Consolas" panose="020B0609020204030204" pitchFamily="49" charset="0"/>
                </a:rPr>
                <a:t>    return </a:t>
              </a:r>
              <a:r>
                <a:rPr lang="en-GB" sz="1600" b="1" dirty="0">
                  <a:solidFill>
                    <a:srgbClr val="C00000"/>
                  </a:solidFill>
                  <a:latin typeface="Consolas" panose="020B0609020204030204" pitchFamily="49" charset="0"/>
                  <a:cs typeface="Consolas" panose="020B0609020204030204" pitchFamily="49" charset="0"/>
                </a:rPr>
                <a:t>factorial</a:t>
              </a:r>
              <a:r>
                <a:rPr lang="en-GB" sz="1600" dirty="0">
                  <a:solidFill>
                    <a:srgbClr val="C00000"/>
                  </a:solidFill>
                  <a:latin typeface="Consolas" panose="020B0609020204030204" pitchFamily="49" charset="0"/>
                  <a:cs typeface="Consolas" panose="020B0609020204030204" pitchFamily="49" charset="0"/>
                </a:rPr>
                <a:t>(n-1) * n;</a:t>
              </a:r>
              <a:br>
                <a:rPr lang="en-GB" sz="1600" dirty="0">
                  <a:solidFill>
                    <a:srgbClr val="C00000"/>
                  </a:solidFill>
                  <a:latin typeface="Consolas" panose="020B0609020204030204" pitchFamily="49" charset="0"/>
                  <a:cs typeface="Consolas" panose="020B0609020204030204" pitchFamily="49" charset="0"/>
                </a:rPr>
              </a:br>
              <a:r>
                <a:rPr lang="en-GB" sz="1600" dirty="0" smtClean="0">
                  <a:solidFill>
                    <a:srgbClr val="C00000"/>
                  </a:solidFill>
                  <a:latin typeface="Consolas" panose="020B0609020204030204" pitchFamily="49" charset="0"/>
                  <a:cs typeface="Consolas" panose="020B0609020204030204" pitchFamily="49" charset="0"/>
                </a:rPr>
                <a:t>}</a:t>
              </a:r>
              <a:endParaRPr lang="en-GB" sz="1600" dirty="0">
                <a:solidFill>
                  <a:srgbClr val="C00000"/>
                </a:solidFill>
                <a:latin typeface="Consolas" panose="020B0609020204030204" pitchFamily="49" charset="0"/>
                <a:cs typeface="Consolas" panose="020B0609020204030204" pitchFamily="49" charset="0"/>
              </a:endParaRPr>
            </a:p>
          </p:txBody>
        </p:sp>
        <p:sp>
          <p:nvSpPr>
            <p:cNvPr id="17" name="Freeform 16"/>
            <p:cNvSpPr/>
            <p:nvPr/>
          </p:nvSpPr>
          <p:spPr>
            <a:xfrm>
              <a:off x="7359070" y="4110479"/>
              <a:ext cx="3468920" cy="643670"/>
            </a:xfrm>
            <a:custGeom>
              <a:avLst/>
              <a:gdLst>
                <a:gd name="connsiteX0" fmla="*/ 0 w 2786062"/>
                <a:gd name="connsiteY0" fmla="*/ 257907 h 643670"/>
                <a:gd name="connsiteX1" fmla="*/ 1643062 w 2786062"/>
                <a:gd name="connsiteY1" fmla="*/ 15020 h 643670"/>
                <a:gd name="connsiteX2" fmla="*/ 2786062 w 2786062"/>
                <a:gd name="connsiteY2" fmla="*/ 643670 h 643670"/>
              </a:gdLst>
              <a:ahLst/>
              <a:cxnLst>
                <a:cxn ang="0">
                  <a:pos x="connsiteX0" y="connsiteY0"/>
                </a:cxn>
                <a:cxn ang="0">
                  <a:pos x="connsiteX1" y="connsiteY1"/>
                </a:cxn>
                <a:cxn ang="0">
                  <a:pos x="connsiteX2" y="connsiteY2"/>
                </a:cxn>
              </a:cxnLst>
              <a:rect l="l" t="t" r="r" b="b"/>
              <a:pathLst>
                <a:path w="2786062" h="643670">
                  <a:moveTo>
                    <a:pt x="0" y="257907"/>
                  </a:moveTo>
                  <a:cubicBezTo>
                    <a:pt x="589359" y="104316"/>
                    <a:pt x="1178718" y="-49274"/>
                    <a:pt x="1643062" y="15020"/>
                  </a:cubicBezTo>
                  <a:cubicBezTo>
                    <a:pt x="2107406" y="79314"/>
                    <a:pt x="2786062" y="643670"/>
                    <a:pt x="2786062" y="643670"/>
                  </a:cubicBezTo>
                </a:path>
              </a:pathLst>
            </a:custGeom>
            <a:noFill/>
            <a:ln w="28575">
              <a:solidFill>
                <a:srgbClr val="00B0F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0045226" y="3991464"/>
              <a:ext cx="1690271" cy="369332"/>
            </a:xfrm>
            <a:prstGeom prst="rect">
              <a:avLst/>
            </a:prstGeom>
            <a:noFill/>
          </p:spPr>
          <p:txBody>
            <a:bodyPr wrap="none" rtlCol="0">
              <a:spAutoFit/>
            </a:bodyPr>
            <a:lstStyle/>
            <a:p>
              <a:r>
                <a:rPr lang="en-US" dirty="0" smtClean="0"/>
                <a:t>calls </a:t>
              </a:r>
              <a:r>
                <a:rPr lang="en-US" b="1" dirty="0" smtClean="0">
                  <a:solidFill>
                    <a:srgbClr val="00B0F0"/>
                  </a:solidFill>
                </a:rPr>
                <a:t>factorial(1)</a:t>
              </a:r>
              <a:endParaRPr lang="en-US" dirty="0">
                <a:solidFill>
                  <a:srgbClr val="00B0F0"/>
                </a:solidFill>
              </a:endParaRPr>
            </a:p>
          </p:txBody>
        </p:sp>
        <p:sp>
          <p:nvSpPr>
            <p:cNvPr id="13" name="TextBox 12"/>
            <p:cNvSpPr txBox="1"/>
            <p:nvPr/>
          </p:nvSpPr>
          <p:spPr>
            <a:xfrm>
              <a:off x="10622615" y="5029455"/>
              <a:ext cx="739305" cy="523220"/>
            </a:xfrm>
            <a:prstGeom prst="rect">
              <a:avLst/>
            </a:prstGeom>
            <a:noFill/>
          </p:spPr>
          <p:txBody>
            <a:bodyPr wrap="none" rtlCol="0">
              <a:spAutoFit/>
            </a:bodyPr>
            <a:lstStyle/>
            <a:p>
              <a:r>
                <a:rPr lang="en-US" sz="2800" b="1" dirty="0" smtClean="0">
                  <a:solidFill>
                    <a:srgbClr val="00B0F0"/>
                  </a:solidFill>
                </a:rPr>
                <a:t>n=1</a:t>
              </a:r>
              <a:endParaRPr lang="en-US" sz="2800" b="1" dirty="0">
                <a:solidFill>
                  <a:srgbClr val="00B0F0"/>
                </a:solidFill>
              </a:endParaRPr>
            </a:p>
          </p:txBody>
        </p:sp>
      </p:grpSp>
      <p:grpSp>
        <p:nvGrpSpPr>
          <p:cNvPr id="32" name="Group 31"/>
          <p:cNvGrpSpPr/>
          <p:nvPr/>
        </p:nvGrpSpPr>
        <p:grpSpPr>
          <a:xfrm>
            <a:off x="5968274" y="4986338"/>
            <a:ext cx="2947126" cy="1032643"/>
            <a:chOff x="5968274" y="4986338"/>
            <a:chExt cx="2947126" cy="1032643"/>
          </a:xfrm>
        </p:grpSpPr>
        <p:sp>
          <p:nvSpPr>
            <p:cNvPr id="21" name="Freeform 20"/>
            <p:cNvSpPr/>
            <p:nvPr/>
          </p:nvSpPr>
          <p:spPr>
            <a:xfrm>
              <a:off x="6200775" y="4986338"/>
              <a:ext cx="2714625" cy="803742"/>
            </a:xfrm>
            <a:custGeom>
              <a:avLst/>
              <a:gdLst>
                <a:gd name="connsiteX0" fmla="*/ 2714625 w 2714625"/>
                <a:gd name="connsiteY0" fmla="*/ 657225 h 803742"/>
                <a:gd name="connsiteX1" fmla="*/ 1214438 w 2714625"/>
                <a:gd name="connsiteY1" fmla="*/ 757237 h 803742"/>
                <a:gd name="connsiteX2" fmla="*/ 0 w 2714625"/>
                <a:gd name="connsiteY2" fmla="*/ 0 h 803742"/>
              </a:gdLst>
              <a:ahLst/>
              <a:cxnLst>
                <a:cxn ang="0">
                  <a:pos x="connsiteX0" y="connsiteY0"/>
                </a:cxn>
                <a:cxn ang="0">
                  <a:pos x="connsiteX1" y="connsiteY1"/>
                </a:cxn>
                <a:cxn ang="0">
                  <a:pos x="connsiteX2" y="connsiteY2"/>
                </a:cxn>
              </a:cxnLst>
              <a:rect l="l" t="t" r="r" b="b"/>
              <a:pathLst>
                <a:path w="2714625" h="803742">
                  <a:moveTo>
                    <a:pt x="2714625" y="657225"/>
                  </a:moveTo>
                  <a:cubicBezTo>
                    <a:pt x="2190750" y="761999"/>
                    <a:pt x="1666875" y="866774"/>
                    <a:pt x="1214438" y="757237"/>
                  </a:cubicBezTo>
                  <a:cubicBezTo>
                    <a:pt x="762001" y="647700"/>
                    <a:pt x="0" y="0"/>
                    <a:pt x="0" y="0"/>
                  </a:cubicBezTo>
                </a:path>
              </a:pathLst>
            </a:custGeom>
            <a:noFill/>
            <a:ln w="28575">
              <a:solidFill>
                <a:srgbClr val="00B0F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5968274" y="5557316"/>
              <a:ext cx="1074974" cy="461665"/>
            </a:xfrm>
            <a:prstGeom prst="rect">
              <a:avLst/>
            </a:prstGeom>
            <a:noFill/>
          </p:spPr>
          <p:txBody>
            <a:bodyPr wrap="none" rtlCol="0">
              <a:spAutoFit/>
            </a:bodyPr>
            <a:lstStyle/>
            <a:p>
              <a:r>
                <a:rPr lang="en-US" dirty="0" smtClean="0"/>
                <a:t>returns </a:t>
              </a:r>
              <a:r>
                <a:rPr lang="en-US" sz="2400" b="1" dirty="0" smtClean="0">
                  <a:solidFill>
                    <a:srgbClr val="00B0F0"/>
                  </a:solidFill>
                </a:rPr>
                <a:t>1</a:t>
              </a:r>
              <a:endParaRPr lang="en-US" dirty="0">
                <a:solidFill>
                  <a:srgbClr val="00B0F0"/>
                </a:solidFill>
              </a:endParaRPr>
            </a:p>
          </p:txBody>
        </p:sp>
      </p:grpSp>
      <p:grpSp>
        <p:nvGrpSpPr>
          <p:cNvPr id="33" name="Group 32"/>
          <p:cNvGrpSpPr/>
          <p:nvPr/>
        </p:nvGrpSpPr>
        <p:grpSpPr>
          <a:xfrm>
            <a:off x="2287857" y="3538276"/>
            <a:ext cx="2755640" cy="1594256"/>
            <a:chOff x="2287857" y="3538276"/>
            <a:chExt cx="2755640" cy="1594256"/>
          </a:xfrm>
        </p:grpSpPr>
        <p:sp>
          <p:nvSpPr>
            <p:cNvPr id="22" name="Freeform 21"/>
            <p:cNvSpPr/>
            <p:nvPr/>
          </p:nvSpPr>
          <p:spPr>
            <a:xfrm>
              <a:off x="2300288" y="3538276"/>
              <a:ext cx="2743209" cy="1215281"/>
            </a:xfrm>
            <a:custGeom>
              <a:avLst/>
              <a:gdLst>
                <a:gd name="connsiteX0" fmla="*/ 2714625 w 2714625"/>
                <a:gd name="connsiteY0" fmla="*/ 657225 h 803742"/>
                <a:gd name="connsiteX1" fmla="*/ 1214438 w 2714625"/>
                <a:gd name="connsiteY1" fmla="*/ 757237 h 803742"/>
                <a:gd name="connsiteX2" fmla="*/ 0 w 2714625"/>
                <a:gd name="connsiteY2" fmla="*/ 0 h 803742"/>
              </a:gdLst>
              <a:ahLst/>
              <a:cxnLst>
                <a:cxn ang="0">
                  <a:pos x="connsiteX0" y="connsiteY0"/>
                </a:cxn>
                <a:cxn ang="0">
                  <a:pos x="connsiteX1" y="connsiteY1"/>
                </a:cxn>
                <a:cxn ang="0">
                  <a:pos x="connsiteX2" y="connsiteY2"/>
                </a:cxn>
              </a:cxnLst>
              <a:rect l="l" t="t" r="r" b="b"/>
              <a:pathLst>
                <a:path w="2714625" h="803742">
                  <a:moveTo>
                    <a:pt x="2714625" y="657225"/>
                  </a:moveTo>
                  <a:cubicBezTo>
                    <a:pt x="2190750" y="761999"/>
                    <a:pt x="1666875" y="866774"/>
                    <a:pt x="1214438" y="757237"/>
                  </a:cubicBezTo>
                  <a:cubicBezTo>
                    <a:pt x="762001" y="647700"/>
                    <a:pt x="0" y="0"/>
                    <a:pt x="0" y="0"/>
                  </a:cubicBezTo>
                </a:path>
              </a:pathLst>
            </a:custGeom>
            <a:noFill/>
            <a:ln w="28575">
              <a:solidFill>
                <a:srgbClr val="FFC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2287857" y="4670867"/>
              <a:ext cx="1645643" cy="461665"/>
            </a:xfrm>
            <a:prstGeom prst="rect">
              <a:avLst/>
            </a:prstGeom>
            <a:noFill/>
          </p:spPr>
          <p:txBody>
            <a:bodyPr wrap="none" rtlCol="0">
              <a:spAutoFit/>
            </a:bodyPr>
            <a:lstStyle/>
            <a:p>
              <a:r>
                <a:rPr lang="en-US" dirty="0" smtClean="0"/>
                <a:t>returns </a:t>
              </a:r>
              <a:r>
                <a:rPr lang="en-US" b="1" dirty="0" smtClean="0">
                  <a:solidFill>
                    <a:srgbClr val="00B0F0"/>
                  </a:solidFill>
                </a:rPr>
                <a:t>1</a:t>
              </a:r>
              <a:r>
                <a:rPr lang="en-US" dirty="0" smtClean="0">
                  <a:solidFill>
                    <a:srgbClr val="FFC000"/>
                  </a:solidFill>
                </a:rPr>
                <a:t>*</a:t>
              </a:r>
              <a:r>
                <a:rPr lang="en-US" b="1" dirty="0" smtClean="0">
                  <a:solidFill>
                    <a:srgbClr val="FFC000"/>
                  </a:solidFill>
                </a:rPr>
                <a:t>2 = </a:t>
              </a:r>
              <a:r>
                <a:rPr lang="en-US" sz="2400" b="1" dirty="0" smtClean="0">
                  <a:solidFill>
                    <a:srgbClr val="FFC000"/>
                  </a:solidFill>
                </a:rPr>
                <a:t>2</a:t>
              </a:r>
              <a:endParaRPr lang="en-US" dirty="0">
                <a:solidFill>
                  <a:srgbClr val="FFC000"/>
                </a:solidFill>
              </a:endParaRPr>
            </a:p>
          </p:txBody>
        </p:sp>
      </p:grpSp>
    </p:spTree>
    <p:extLst>
      <p:ext uri="{BB962C8B-B14F-4D97-AF65-F5344CB8AC3E}">
        <p14:creationId xmlns:p14="http://schemas.microsoft.com/office/powerpoint/2010/main" val="3111312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3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32"/>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30"/>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33"/>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Recursion Issues</a:t>
            </a:r>
            <a:endParaRPr lang="en-US" dirty="0"/>
          </a:p>
        </p:txBody>
      </p:sp>
      <p:sp>
        <p:nvSpPr>
          <p:cNvPr id="3" name="Content Placeholder 2"/>
          <p:cNvSpPr>
            <a:spLocks noGrp="1"/>
          </p:cNvSpPr>
          <p:nvPr>
            <p:ph idx="1"/>
          </p:nvPr>
        </p:nvSpPr>
        <p:spPr>
          <a:xfrm>
            <a:off x="1097280" y="1591733"/>
            <a:ext cx="10058400" cy="4751917"/>
          </a:xfrm>
        </p:spPr>
        <p:txBody>
          <a:bodyPr>
            <a:normAutofit/>
          </a:bodyPr>
          <a:lstStyle/>
          <a:p>
            <a:r>
              <a:rPr lang="en-US" sz="2400" dirty="0" smtClean="0"/>
              <a:t>There is a downside – the Java example here will crash if </a:t>
            </a:r>
            <a:r>
              <a:rPr lang="en-US" sz="2400" i="1" dirty="0" smtClean="0"/>
              <a:t>n</a:t>
            </a:r>
            <a:r>
              <a:rPr lang="en-US" sz="2400" dirty="0" smtClean="0"/>
              <a:t> becomes large enough (about 15000 when I tried it), and not because the numbers get large in the case of factorials</a:t>
            </a:r>
          </a:p>
          <a:p>
            <a:pPr lvl="1"/>
            <a:r>
              <a:rPr lang="en-US" sz="2000" dirty="0" smtClean="0"/>
              <a:t>Every function call creates a </a:t>
            </a:r>
            <a:r>
              <a:rPr lang="en-US" sz="2000" i="1" dirty="0" smtClean="0"/>
              <a:t>stack frame </a:t>
            </a:r>
            <a:r>
              <a:rPr lang="en-US" sz="2000" dirty="0" smtClean="0"/>
              <a:t>in stack memory to hold parameters/local variables</a:t>
            </a:r>
          </a:p>
          <a:p>
            <a:pPr lvl="1"/>
            <a:r>
              <a:rPr lang="en-US" sz="2000" dirty="0" smtClean="0"/>
              <a:t>Stack frame needs to be kept in memory until function completes</a:t>
            </a:r>
          </a:p>
          <a:p>
            <a:pPr lvl="1"/>
            <a:r>
              <a:rPr lang="en-US" sz="2000" dirty="0" smtClean="0"/>
              <a:t>In example, by the time the call to </a:t>
            </a:r>
            <a:r>
              <a:rPr lang="en-US" sz="2000" i="1" dirty="0" smtClean="0"/>
              <a:t>factorial(1)</a:t>
            </a:r>
            <a:r>
              <a:rPr lang="en-US" sz="2000" dirty="0" smtClean="0"/>
              <a:t> is made there will be 3 stack frames in memory</a:t>
            </a:r>
          </a:p>
          <a:p>
            <a:pPr lvl="1"/>
            <a:r>
              <a:rPr lang="en-US" sz="2000" i="1" dirty="0" smtClean="0"/>
              <a:t>factorial(15000) </a:t>
            </a:r>
            <a:r>
              <a:rPr lang="en-US" sz="2000" dirty="0" smtClean="0"/>
              <a:t>would try to create 15000 stack frames, each of which takes up memory – can lead to </a:t>
            </a:r>
            <a:r>
              <a:rPr lang="en-US" sz="2000" i="1" dirty="0" smtClean="0"/>
              <a:t>stack overflow</a:t>
            </a:r>
          </a:p>
          <a:p>
            <a:pPr lvl="1"/>
            <a:r>
              <a:rPr lang="en-US" sz="2000" dirty="0" smtClean="0"/>
              <a:t>Can avoid this with a technique called </a:t>
            </a:r>
            <a:r>
              <a:rPr lang="en-US" sz="2000" i="1" dirty="0" smtClean="0"/>
              <a:t>tail recursion </a:t>
            </a:r>
            <a:r>
              <a:rPr lang="en-US" sz="2000" dirty="0" smtClean="0"/>
              <a:t>which is typically supported in functional languages including Scala – involves slight change to design of code to allow compiler to perform an </a:t>
            </a:r>
            <a:r>
              <a:rPr lang="en-US" sz="2000" dirty="0" err="1" smtClean="0"/>
              <a:t>optimisation</a:t>
            </a:r>
            <a:endParaRPr lang="en-US" sz="2000" dirty="0" smtClean="0"/>
          </a:p>
        </p:txBody>
      </p:sp>
      <p:sp>
        <p:nvSpPr>
          <p:cNvPr id="4" name="Footer Placeholder 3"/>
          <p:cNvSpPr>
            <a:spLocks noGrp="1"/>
          </p:cNvSpPr>
          <p:nvPr>
            <p:ph type="ftr" sz="quarter" idx="11"/>
          </p:nvPr>
        </p:nvSpPr>
        <p:spPr/>
        <p:txBody>
          <a:bodyPr/>
          <a:lstStyle/>
          <a:p>
            <a:r>
              <a:rPr lang="en-US" dirty="0"/>
              <a:t>unit 4: functions &amp; recursion</a:t>
            </a:r>
          </a:p>
        </p:txBody>
      </p:sp>
      <p:sp>
        <p:nvSpPr>
          <p:cNvPr id="5" name="Slide Number Placeholder 4"/>
          <p:cNvSpPr>
            <a:spLocks noGrp="1"/>
          </p:cNvSpPr>
          <p:nvPr>
            <p:ph type="sldNum" sz="quarter" idx="12"/>
          </p:nvPr>
        </p:nvSpPr>
        <p:spPr/>
        <p:txBody>
          <a:bodyPr/>
          <a:lstStyle/>
          <a:p>
            <a:fld id="{6113E31D-E2AB-40D1-8B51-AFA5AFEF393A}" type="slidenum">
              <a:rPr lang="en-US" smtClean="0"/>
              <a:pPr/>
              <a:t>14</a:t>
            </a:fld>
            <a:endParaRPr lang="en-US" dirty="0"/>
          </a:p>
        </p:txBody>
      </p:sp>
    </p:spTree>
    <p:extLst>
      <p:ext uri="{BB962C8B-B14F-4D97-AF65-F5344CB8AC3E}">
        <p14:creationId xmlns:p14="http://schemas.microsoft.com/office/powerpoint/2010/main" val="2541459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GB" altLang="en-US" dirty="0"/>
              <a:t>Fibonacci numbers</a:t>
            </a:r>
          </a:p>
        </p:txBody>
      </p:sp>
      <p:sp>
        <p:nvSpPr>
          <p:cNvPr id="12291" name="Rectangle 3"/>
          <p:cNvSpPr>
            <a:spLocks noGrp="1" noChangeArrowheads="1"/>
          </p:cNvSpPr>
          <p:nvPr>
            <p:ph type="body" idx="1"/>
          </p:nvPr>
        </p:nvSpPr>
        <p:spPr/>
        <p:txBody>
          <a:bodyPr/>
          <a:lstStyle/>
          <a:p>
            <a:pPr algn="just"/>
            <a:r>
              <a:rPr lang="en-GB" altLang="en-US" dirty="0"/>
              <a:t>set of numbers with a regular pattern which appear in a variety of guises in nature (and other places</a:t>
            </a:r>
            <a:r>
              <a:rPr lang="en-GB" altLang="en-US" dirty="0" smtClean="0"/>
              <a:t>)</a:t>
            </a:r>
            <a:endParaRPr lang="en-GB" altLang="en-US" dirty="0"/>
          </a:p>
          <a:p>
            <a:pPr algn="just"/>
            <a:r>
              <a:rPr lang="en-GB" altLang="en-US" b="1" dirty="0"/>
              <a:t>http://www.maths.surrey.ac.uk/hosted-sites/R.Knott/Fibonacci/fib.html</a:t>
            </a:r>
            <a:endParaRPr lang="en-GB" altLang="en-US" dirty="0"/>
          </a:p>
          <a:p>
            <a:endParaRPr lang="en-GB"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8591" y="2934780"/>
            <a:ext cx="7800593" cy="28532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Footer Placeholder 3"/>
          <p:cNvSpPr>
            <a:spLocks noGrp="1"/>
          </p:cNvSpPr>
          <p:nvPr>
            <p:ph type="ftr" sz="quarter" idx="11"/>
          </p:nvPr>
        </p:nvSpPr>
        <p:spPr>
          <a:xfrm>
            <a:off x="3686185" y="6459785"/>
            <a:ext cx="4822804" cy="365125"/>
          </a:xfrm>
        </p:spPr>
        <p:txBody>
          <a:bodyPr/>
          <a:lstStyle/>
          <a:p>
            <a:r>
              <a:rPr lang="en-US" dirty="0"/>
              <a:t>unit 4: functions &amp; recursion</a:t>
            </a:r>
          </a:p>
        </p:txBody>
      </p:sp>
    </p:spTree>
    <p:extLst>
      <p:ext uri="{BB962C8B-B14F-4D97-AF65-F5344CB8AC3E}">
        <p14:creationId xmlns:p14="http://schemas.microsoft.com/office/powerpoint/2010/main" val="1407128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wipe(down)">
                                      <p:cBhvr>
                                        <p:cTn id="15"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t>Fibonacci </a:t>
            </a:r>
            <a:r>
              <a:rPr lang="en-GB" altLang="en-US" dirty="0" smtClean="0"/>
              <a:t>numbers (cont.)</a:t>
            </a:r>
            <a:endParaRPr lang="en-GB" dirty="0"/>
          </a:p>
        </p:txBody>
      </p:sp>
      <p:sp>
        <p:nvSpPr>
          <p:cNvPr id="3" name="Content Placeholder 2"/>
          <p:cNvSpPr>
            <a:spLocks noGrp="1"/>
          </p:cNvSpPr>
          <p:nvPr>
            <p:ph idx="1"/>
          </p:nvPr>
        </p:nvSpPr>
        <p:spPr>
          <a:xfrm>
            <a:off x="1097280" y="1932299"/>
            <a:ext cx="10058400" cy="3977575"/>
          </a:xfrm>
        </p:spPr>
        <p:txBody>
          <a:bodyPr/>
          <a:lstStyle/>
          <a:p>
            <a:r>
              <a:rPr lang="en-GB" dirty="0"/>
              <a:t>The key to this series is that the next number is the sum of the last two numbers i.e</a:t>
            </a:r>
            <a:r>
              <a:rPr lang="en-GB" dirty="0" smtClean="0"/>
              <a:t>.</a:t>
            </a:r>
          </a:p>
          <a:p>
            <a:endParaRPr lang="en-GB" dirty="0"/>
          </a:p>
          <a:p>
            <a:pPr marL="292608" lvl="1" indent="0">
              <a:buNone/>
            </a:pPr>
            <a:r>
              <a:rPr lang="en-GB" b="1" dirty="0">
                <a:solidFill>
                  <a:srgbClr val="7030A0"/>
                </a:solidFill>
              </a:rPr>
              <a:t>Fibonacci(n) = Fibonacci(n-1) + Fibonacci(n - 2)</a:t>
            </a:r>
            <a:endParaRPr lang="en-GB" dirty="0">
              <a:solidFill>
                <a:srgbClr val="7030A0"/>
              </a:solidFill>
            </a:endParaRPr>
          </a:p>
          <a:p>
            <a:r>
              <a:rPr lang="en-GB" dirty="0"/>
              <a:t>This is an ideal situation for </a:t>
            </a:r>
            <a:r>
              <a:rPr lang="en-GB" dirty="0" smtClean="0"/>
              <a:t>recursion</a:t>
            </a:r>
          </a:p>
          <a:p>
            <a:pPr marL="0" indent="0">
              <a:buNone/>
            </a:pPr>
            <a:endParaRPr lang="en-GB" dirty="0"/>
          </a:p>
          <a:p>
            <a:pPr marL="292608" lvl="1" indent="0">
              <a:buNone/>
            </a:pPr>
            <a:r>
              <a:rPr lang="en-GB" b="1" dirty="0">
                <a:solidFill>
                  <a:srgbClr val="7030A0"/>
                </a:solidFill>
                <a:latin typeface="Courier New" panose="02070309020205020404" pitchFamily="49" charset="0"/>
                <a:cs typeface="Courier New" panose="02070309020205020404" pitchFamily="49" charset="0"/>
              </a:rPr>
              <a:t>public static </a:t>
            </a:r>
            <a:r>
              <a:rPr lang="en-GB" b="1" dirty="0" err="1">
                <a:solidFill>
                  <a:srgbClr val="7030A0"/>
                </a:solidFill>
                <a:latin typeface="Courier New" panose="02070309020205020404" pitchFamily="49" charset="0"/>
                <a:cs typeface="Courier New" panose="02070309020205020404" pitchFamily="49" charset="0"/>
              </a:rPr>
              <a:t>int</a:t>
            </a:r>
            <a:r>
              <a:rPr lang="en-GB" b="1" dirty="0">
                <a:solidFill>
                  <a:srgbClr val="7030A0"/>
                </a:solidFill>
                <a:latin typeface="Courier New" panose="02070309020205020404" pitchFamily="49" charset="0"/>
                <a:cs typeface="Courier New" panose="02070309020205020404" pitchFamily="49" charset="0"/>
              </a:rPr>
              <a:t> </a:t>
            </a:r>
            <a:r>
              <a:rPr lang="en-GB" b="1" dirty="0" err="1">
                <a:solidFill>
                  <a:srgbClr val="7030A0"/>
                </a:solidFill>
                <a:latin typeface="Courier New" panose="02070309020205020404" pitchFamily="49" charset="0"/>
                <a:cs typeface="Courier New" panose="02070309020205020404" pitchFamily="49" charset="0"/>
              </a:rPr>
              <a:t>fibonacci</a:t>
            </a:r>
            <a:r>
              <a:rPr lang="en-GB" b="1" dirty="0">
                <a:solidFill>
                  <a:srgbClr val="7030A0"/>
                </a:solidFill>
                <a:latin typeface="Courier New" panose="02070309020205020404" pitchFamily="49" charset="0"/>
                <a:cs typeface="Courier New" panose="02070309020205020404" pitchFamily="49" charset="0"/>
              </a:rPr>
              <a:t>(</a:t>
            </a:r>
            <a:r>
              <a:rPr lang="en-GB" b="1" dirty="0" err="1">
                <a:solidFill>
                  <a:srgbClr val="7030A0"/>
                </a:solidFill>
                <a:latin typeface="Courier New" panose="02070309020205020404" pitchFamily="49" charset="0"/>
                <a:cs typeface="Courier New" panose="02070309020205020404" pitchFamily="49" charset="0"/>
              </a:rPr>
              <a:t>int</a:t>
            </a:r>
            <a:r>
              <a:rPr lang="en-GB" b="1" dirty="0">
                <a:solidFill>
                  <a:srgbClr val="7030A0"/>
                </a:solidFill>
                <a:latin typeface="Courier New" panose="02070309020205020404" pitchFamily="49" charset="0"/>
                <a:cs typeface="Courier New" panose="02070309020205020404" pitchFamily="49" charset="0"/>
              </a:rPr>
              <a:t> n) {</a:t>
            </a:r>
            <a:endParaRPr lang="en-GB" dirty="0">
              <a:solidFill>
                <a:srgbClr val="7030A0"/>
              </a:solidFill>
              <a:latin typeface="Courier New" panose="02070309020205020404" pitchFamily="49" charset="0"/>
              <a:cs typeface="Courier New" panose="02070309020205020404" pitchFamily="49" charset="0"/>
            </a:endParaRPr>
          </a:p>
          <a:p>
            <a:pPr marL="292608" lvl="1" indent="0">
              <a:buNone/>
            </a:pPr>
            <a:r>
              <a:rPr lang="en-GB" b="1" dirty="0">
                <a:solidFill>
                  <a:srgbClr val="7030A0"/>
                </a:solidFill>
                <a:latin typeface="Courier New" panose="02070309020205020404" pitchFamily="49" charset="0"/>
                <a:cs typeface="Courier New" panose="02070309020205020404" pitchFamily="49" charset="0"/>
              </a:rPr>
              <a:t>    if (n &lt;= 2)</a:t>
            </a:r>
            <a:endParaRPr lang="en-GB" dirty="0">
              <a:solidFill>
                <a:srgbClr val="7030A0"/>
              </a:solidFill>
              <a:latin typeface="Courier New" panose="02070309020205020404" pitchFamily="49" charset="0"/>
              <a:cs typeface="Courier New" panose="02070309020205020404" pitchFamily="49" charset="0"/>
            </a:endParaRPr>
          </a:p>
          <a:p>
            <a:pPr marL="292608" lvl="1" indent="0">
              <a:buNone/>
            </a:pPr>
            <a:r>
              <a:rPr lang="en-GB" b="1" dirty="0">
                <a:solidFill>
                  <a:srgbClr val="7030A0"/>
                </a:solidFill>
                <a:latin typeface="Courier New" panose="02070309020205020404" pitchFamily="49" charset="0"/>
                <a:cs typeface="Courier New" panose="02070309020205020404" pitchFamily="49" charset="0"/>
              </a:rPr>
              <a:t>        return 1;</a:t>
            </a:r>
            <a:endParaRPr lang="en-GB" dirty="0">
              <a:solidFill>
                <a:srgbClr val="7030A0"/>
              </a:solidFill>
              <a:latin typeface="Courier New" panose="02070309020205020404" pitchFamily="49" charset="0"/>
              <a:cs typeface="Courier New" panose="02070309020205020404" pitchFamily="49" charset="0"/>
            </a:endParaRPr>
          </a:p>
          <a:p>
            <a:pPr marL="292608" lvl="1" indent="0">
              <a:buNone/>
            </a:pPr>
            <a:r>
              <a:rPr lang="en-GB" b="1" dirty="0">
                <a:solidFill>
                  <a:srgbClr val="7030A0"/>
                </a:solidFill>
                <a:latin typeface="Courier New" panose="02070309020205020404" pitchFamily="49" charset="0"/>
                <a:cs typeface="Courier New" panose="02070309020205020404" pitchFamily="49" charset="0"/>
              </a:rPr>
              <a:t>    else</a:t>
            </a:r>
            <a:endParaRPr lang="en-GB" dirty="0">
              <a:solidFill>
                <a:srgbClr val="7030A0"/>
              </a:solidFill>
              <a:latin typeface="Courier New" panose="02070309020205020404" pitchFamily="49" charset="0"/>
              <a:cs typeface="Courier New" panose="02070309020205020404" pitchFamily="49" charset="0"/>
            </a:endParaRPr>
          </a:p>
          <a:p>
            <a:pPr marL="292608" lvl="1" indent="0">
              <a:buNone/>
            </a:pPr>
            <a:r>
              <a:rPr lang="en-GB" b="1" dirty="0">
                <a:solidFill>
                  <a:srgbClr val="7030A0"/>
                </a:solidFill>
                <a:latin typeface="Courier New" panose="02070309020205020404" pitchFamily="49" charset="0"/>
                <a:cs typeface="Courier New" panose="02070309020205020404" pitchFamily="49" charset="0"/>
              </a:rPr>
              <a:t>        return </a:t>
            </a:r>
            <a:r>
              <a:rPr lang="en-GB" b="1" dirty="0" err="1">
                <a:solidFill>
                  <a:srgbClr val="7030A0"/>
                </a:solidFill>
                <a:latin typeface="Courier New" panose="02070309020205020404" pitchFamily="49" charset="0"/>
                <a:cs typeface="Courier New" panose="02070309020205020404" pitchFamily="49" charset="0"/>
              </a:rPr>
              <a:t>fibonacci</a:t>
            </a:r>
            <a:r>
              <a:rPr lang="en-GB" b="1" dirty="0">
                <a:solidFill>
                  <a:srgbClr val="7030A0"/>
                </a:solidFill>
                <a:latin typeface="Courier New" panose="02070309020205020404" pitchFamily="49" charset="0"/>
                <a:cs typeface="Courier New" panose="02070309020205020404" pitchFamily="49" charset="0"/>
              </a:rPr>
              <a:t>(n-1) + </a:t>
            </a:r>
            <a:r>
              <a:rPr lang="en-GB" b="1" dirty="0" err="1">
                <a:solidFill>
                  <a:srgbClr val="7030A0"/>
                </a:solidFill>
                <a:latin typeface="Courier New" panose="02070309020205020404" pitchFamily="49" charset="0"/>
                <a:cs typeface="Courier New" panose="02070309020205020404" pitchFamily="49" charset="0"/>
              </a:rPr>
              <a:t>fibonacci</a:t>
            </a:r>
            <a:r>
              <a:rPr lang="en-GB" b="1" dirty="0">
                <a:solidFill>
                  <a:srgbClr val="7030A0"/>
                </a:solidFill>
                <a:latin typeface="Courier New" panose="02070309020205020404" pitchFamily="49" charset="0"/>
                <a:cs typeface="Courier New" panose="02070309020205020404" pitchFamily="49" charset="0"/>
              </a:rPr>
              <a:t>(n-2);</a:t>
            </a:r>
            <a:endParaRPr lang="en-GB" dirty="0">
              <a:solidFill>
                <a:srgbClr val="7030A0"/>
              </a:solidFill>
              <a:latin typeface="Courier New" panose="02070309020205020404" pitchFamily="49" charset="0"/>
              <a:cs typeface="Courier New" panose="02070309020205020404" pitchFamily="49" charset="0"/>
            </a:endParaRPr>
          </a:p>
          <a:p>
            <a:pPr marL="292608" lvl="1" indent="0">
              <a:buNone/>
            </a:pPr>
            <a:r>
              <a:rPr lang="en-GB" b="1" dirty="0" smtClean="0">
                <a:solidFill>
                  <a:srgbClr val="7030A0"/>
                </a:solidFill>
                <a:latin typeface="Courier New" panose="02070309020205020404" pitchFamily="49" charset="0"/>
                <a:cs typeface="Courier New" panose="02070309020205020404" pitchFamily="49" charset="0"/>
              </a:rPr>
              <a:t>}</a:t>
            </a:r>
            <a:endParaRPr lang="en-GB" dirty="0">
              <a:solidFill>
                <a:srgbClr val="7030A0"/>
              </a:solidFill>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US" dirty="0"/>
              <a:t>unit 4: functions &amp; recursion</a:t>
            </a:r>
          </a:p>
        </p:txBody>
      </p:sp>
      <p:sp>
        <p:nvSpPr>
          <p:cNvPr id="5" name="Slide Number Placeholder 4"/>
          <p:cNvSpPr>
            <a:spLocks noGrp="1"/>
          </p:cNvSpPr>
          <p:nvPr>
            <p:ph type="sldNum" sz="quarter" idx="12"/>
          </p:nvPr>
        </p:nvSpPr>
        <p:spPr/>
        <p:txBody>
          <a:bodyPr/>
          <a:lstStyle/>
          <a:p>
            <a:fld id="{6113E31D-E2AB-40D1-8B51-AFA5AFEF393A}" type="slidenum">
              <a:rPr lang="en-US" smtClean="0"/>
              <a:t>16</a:t>
            </a:fld>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4149985095"/>
              </p:ext>
            </p:extLst>
          </p:nvPr>
        </p:nvGraphicFramePr>
        <p:xfrm>
          <a:off x="1906688" y="1514298"/>
          <a:ext cx="5853684" cy="293497"/>
        </p:xfrm>
        <a:graphic>
          <a:graphicData uri="http://schemas.openxmlformats.org/drawingml/2006/table">
            <a:tbl>
              <a:tblPr>
                <a:tableStyleId>{5C22544A-7EE6-4342-B048-85BDC9FD1C3A}</a:tableStyleId>
              </a:tblPr>
              <a:tblGrid>
                <a:gridCol w="487807">
                  <a:extLst>
                    <a:ext uri="{9D8B030D-6E8A-4147-A177-3AD203B41FA5}">
                      <a16:colId xmlns:a16="http://schemas.microsoft.com/office/drawing/2014/main" xmlns="" val="1649903330"/>
                    </a:ext>
                  </a:extLst>
                </a:gridCol>
                <a:gridCol w="487807">
                  <a:extLst>
                    <a:ext uri="{9D8B030D-6E8A-4147-A177-3AD203B41FA5}">
                      <a16:colId xmlns:a16="http://schemas.microsoft.com/office/drawing/2014/main" xmlns="" val="3374293301"/>
                    </a:ext>
                  </a:extLst>
                </a:gridCol>
                <a:gridCol w="487807">
                  <a:extLst>
                    <a:ext uri="{9D8B030D-6E8A-4147-A177-3AD203B41FA5}">
                      <a16:colId xmlns:a16="http://schemas.microsoft.com/office/drawing/2014/main" xmlns="" val="1152157398"/>
                    </a:ext>
                  </a:extLst>
                </a:gridCol>
                <a:gridCol w="487807">
                  <a:extLst>
                    <a:ext uri="{9D8B030D-6E8A-4147-A177-3AD203B41FA5}">
                      <a16:colId xmlns:a16="http://schemas.microsoft.com/office/drawing/2014/main" xmlns="" val="2792020181"/>
                    </a:ext>
                  </a:extLst>
                </a:gridCol>
                <a:gridCol w="487807">
                  <a:extLst>
                    <a:ext uri="{9D8B030D-6E8A-4147-A177-3AD203B41FA5}">
                      <a16:colId xmlns:a16="http://schemas.microsoft.com/office/drawing/2014/main" xmlns="" val="3526841582"/>
                    </a:ext>
                  </a:extLst>
                </a:gridCol>
                <a:gridCol w="487807">
                  <a:extLst>
                    <a:ext uri="{9D8B030D-6E8A-4147-A177-3AD203B41FA5}">
                      <a16:colId xmlns:a16="http://schemas.microsoft.com/office/drawing/2014/main" xmlns="" val="3900619585"/>
                    </a:ext>
                  </a:extLst>
                </a:gridCol>
                <a:gridCol w="487807">
                  <a:extLst>
                    <a:ext uri="{9D8B030D-6E8A-4147-A177-3AD203B41FA5}">
                      <a16:colId xmlns:a16="http://schemas.microsoft.com/office/drawing/2014/main" xmlns="" val="4012631317"/>
                    </a:ext>
                  </a:extLst>
                </a:gridCol>
                <a:gridCol w="487807">
                  <a:extLst>
                    <a:ext uri="{9D8B030D-6E8A-4147-A177-3AD203B41FA5}">
                      <a16:colId xmlns:a16="http://schemas.microsoft.com/office/drawing/2014/main" xmlns="" val="2716152979"/>
                    </a:ext>
                  </a:extLst>
                </a:gridCol>
                <a:gridCol w="487807">
                  <a:extLst>
                    <a:ext uri="{9D8B030D-6E8A-4147-A177-3AD203B41FA5}">
                      <a16:colId xmlns:a16="http://schemas.microsoft.com/office/drawing/2014/main" xmlns="" val="3962787555"/>
                    </a:ext>
                  </a:extLst>
                </a:gridCol>
                <a:gridCol w="487807">
                  <a:extLst>
                    <a:ext uri="{9D8B030D-6E8A-4147-A177-3AD203B41FA5}">
                      <a16:colId xmlns:a16="http://schemas.microsoft.com/office/drawing/2014/main" xmlns="" val="753217503"/>
                    </a:ext>
                  </a:extLst>
                </a:gridCol>
                <a:gridCol w="487807">
                  <a:extLst>
                    <a:ext uri="{9D8B030D-6E8A-4147-A177-3AD203B41FA5}">
                      <a16:colId xmlns:a16="http://schemas.microsoft.com/office/drawing/2014/main" xmlns="" val="1843905630"/>
                    </a:ext>
                  </a:extLst>
                </a:gridCol>
                <a:gridCol w="487807">
                  <a:extLst>
                    <a:ext uri="{9D8B030D-6E8A-4147-A177-3AD203B41FA5}">
                      <a16:colId xmlns:a16="http://schemas.microsoft.com/office/drawing/2014/main" xmlns="" val="2617589020"/>
                    </a:ext>
                  </a:extLst>
                </a:gridCol>
              </a:tblGrid>
              <a:tr h="0">
                <a:tc>
                  <a:txBody>
                    <a:bodyPr/>
                    <a:lstStyle/>
                    <a:p>
                      <a:pPr>
                        <a:lnSpc>
                          <a:spcPct val="107000"/>
                        </a:lnSpc>
                        <a:spcAft>
                          <a:spcPts val="800"/>
                        </a:spcAft>
                      </a:pPr>
                      <a:r>
                        <a:rPr lang="en-GB" sz="1800" baseline="0">
                          <a:effectLst/>
                        </a:rPr>
                        <a:t>1</a:t>
                      </a:r>
                      <a:endParaRPr lang="en-GB" sz="18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800" baseline="0">
                          <a:effectLst/>
                        </a:rPr>
                        <a:t>2</a:t>
                      </a:r>
                      <a:endParaRPr lang="en-GB" sz="18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800" baseline="0">
                          <a:effectLst/>
                        </a:rPr>
                        <a:t>3</a:t>
                      </a:r>
                      <a:endParaRPr lang="en-GB" sz="18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800" baseline="0">
                          <a:effectLst/>
                        </a:rPr>
                        <a:t>5</a:t>
                      </a:r>
                      <a:endParaRPr lang="en-GB" sz="18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800" baseline="0">
                          <a:effectLst/>
                        </a:rPr>
                        <a:t>8</a:t>
                      </a:r>
                      <a:endParaRPr lang="en-GB" sz="18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800" baseline="0">
                          <a:effectLst/>
                        </a:rPr>
                        <a:t>13</a:t>
                      </a:r>
                      <a:endParaRPr lang="en-GB" sz="18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800" baseline="0">
                          <a:effectLst/>
                        </a:rPr>
                        <a:t>21</a:t>
                      </a:r>
                      <a:endParaRPr lang="en-GB" sz="18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800" baseline="0">
                          <a:effectLst/>
                        </a:rPr>
                        <a:t>34</a:t>
                      </a:r>
                      <a:endParaRPr lang="en-GB" sz="18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800" baseline="0">
                          <a:effectLst/>
                        </a:rPr>
                        <a:t>55</a:t>
                      </a:r>
                      <a:endParaRPr lang="en-GB" sz="18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800" baseline="0">
                          <a:effectLst/>
                        </a:rPr>
                        <a:t>89</a:t>
                      </a:r>
                      <a:endParaRPr lang="en-GB" sz="18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800" baseline="0" dirty="0">
                          <a:effectLst/>
                        </a:rPr>
                        <a:t>144</a:t>
                      </a:r>
                      <a:endParaRPr lang="en-GB" sz="18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800" baseline="0" dirty="0">
                          <a:effectLst/>
                        </a:rPr>
                        <a:t>233</a:t>
                      </a:r>
                      <a:endParaRPr lang="en-GB" sz="18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529494021"/>
                  </a:ext>
                </a:extLst>
              </a:tr>
            </a:tbl>
          </a:graphicData>
        </a:graphic>
      </p:graphicFrame>
    </p:spTree>
    <p:extLst>
      <p:ext uri="{BB962C8B-B14F-4D97-AF65-F5344CB8AC3E}">
        <p14:creationId xmlns:p14="http://schemas.microsoft.com/office/powerpoint/2010/main" val="1521332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Recursion </a:t>
            </a:r>
            <a:r>
              <a:rPr lang="en-GB" dirty="0" smtClean="0"/>
              <a:t>&amp; Optimisation</a:t>
            </a:r>
            <a:endParaRPr lang="en-GB" dirty="0"/>
          </a:p>
        </p:txBody>
      </p:sp>
      <p:sp>
        <p:nvSpPr>
          <p:cNvPr id="3" name="Content Placeholder 2"/>
          <p:cNvSpPr>
            <a:spLocks noGrp="1"/>
          </p:cNvSpPr>
          <p:nvPr>
            <p:ph idx="1"/>
          </p:nvPr>
        </p:nvSpPr>
        <p:spPr/>
        <p:txBody>
          <a:bodyPr>
            <a:normAutofit lnSpcReduction="10000"/>
          </a:bodyPr>
          <a:lstStyle/>
          <a:p>
            <a:r>
              <a:rPr lang="en-GB" sz="2400" dirty="0" smtClean="0"/>
              <a:t>Note </a:t>
            </a:r>
            <a:r>
              <a:rPr lang="en-GB" sz="2400" dirty="0"/>
              <a:t>that recursion can cause stack overflow as each recursive call creates a new stack frame</a:t>
            </a:r>
          </a:p>
          <a:p>
            <a:r>
              <a:rPr lang="en-GB" sz="2400" dirty="0"/>
              <a:t>Most functional languages have the capability to optimise recursive calls to avoid this problem</a:t>
            </a:r>
          </a:p>
          <a:p>
            <a:r>
              <a:rPr lang="en-GB" sz="2400" dirty="0"/>
              <a:t>They do so because recursion is an important technique for programming in a functional style</a:t>
            </a:r>
          </a:p>
          <a:p>
            <a:r>
              <a:rPr lang="en-GB" sz="2400" dirty="0"/>
              <a:t>To understand how to make use of this, we need to distinguish between:</a:t>
            </a:r>
          </a:p>
          <a:p>
            <a:r>
              <a:rPr lang="en-GB" sz="2400" b="1" dirty="0"/>
              <a:t>Head</a:t>
            </a:r>
            <a:r>
              <a:rPr lang="en-GB" sz="2400" dirty="0"/>
              <a:t> </a:t>
            </a:r>
            <a:r>
              <a:rPr lang="en-GB" sz="2400" b="1" dirty="0"/>
              <a:t>recursion</a:t>
            </a:r>
          </a:p>
          <a:p>
            <a:pPr lvl="1"/>
            <a:r>
              <a:rPr lang="en-US" sz="2000" dirty="0"/>
              <a:t>function makes its recursive call and then performs some more calculations, maybe using the result of the recursive call</a:t>
            </a:r>
            <a:endParaRPr lang="en-GB" sz="2000" dirty="0"/>
          </a:p>
          <a:p>
            <a:r>
              <a:rPr lang="en-GB" sz="2400" b="1" dirty="0"/>
              <a:t>Tail recursion</a:t>
            </a:r>
          </a:p>
          <a:p>
            <a:pPr lvl="1"/>
            <a:r>
              <a:rPr lang="en-US" sz="2000" dirty="0"/>
              <a:t>all calculations happen first and the recursive call is the last thing that happens</a:t>
            </a:r>
            <a:endParaRPr lang="en-GB" sz="2000" dirty="0"/>
          </a:p>
          <a:p>
            <a:endParaRPr lang="en-GB" dirty="0"/>
          </a:p>
          <a:p>
            <a:endParaRPr lang="en-GB" dirty="0"/>
          </a:p>
          <a:p>
            <a:endParaRPr lang="en-GB" dirty="0"/>
          </a:p>
        </p:txBody>
      </p:sp>
      <p:sp>
        <p:nvSpPr>
          <p:cNvPr id="4" name="Footer Placeholder 3"/>
          <p:cNvSpPr>
            <a:spLocks noGrp="1"/>
          </p:cNvSpPr>
          <p:nvPr>
            <p:ph type="ftr" sz="quarter" idx="11"/>
          </p:nvPr>
        </p:nvSpPr>
        <p:spPr/>
        <p:txBody>
          <a:bodyPr/>
          <a:lstStyle/>
          <a:p>
            <a:r>
              <a:rPr lang="en-US" dirty="0"/>
              <a:t>unit 4: functions &amp; recursion</a:t>
            </a:r>
          </a:p>
        </p:txBody>
      </p:sp>
      <p:sp>
        <p:nvSpPr>
          <p:cNvPr id="5" name="Slide Number Placeholder 4"/>
          <p:cNvSpPr>
            <a:spLocks noGrp="1"/>
          </p:cNvSpPr>
          <p:nvPr>
            <p:ph type="sldNum" sz="quarter" idx="12"/>
          </p:nvPr>
        </p:nvSpPr>
        <p:spPr/>
        <p:txBody>
          <a:bodyPr/>
          <a:lstStyle/>
          <a:p>
            <a:fld id="{6113E31D-E2AB-40D1-8B51-AFA5AFEF393A}" type="slidenum">
              <a:rPr lang="en-US" smtClean="0"/>
              <a:pPr/>
              <a:t>17</a:t>
            </a:fld>
            <a:endParaRPr lang="en-US" dirty="0"/>
          </a:p>
        </p:txBody>
      </p:sp>
    </p:spTree>
    <p:extLst>
      <p:ext uri="{BB962C8B-B14F-4D97-AF65-F5344CB8AC3E}">
        <p14:creationId xmlns:p14="http://schemas.microsoft.com/office/powerpoint/2010/main" val="2480601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Factorial example </a:t>
            </a:r>
            <a:r>
              <a:rPr lang="en-US" dirty="0"/>
              <a:t>– which kind?</a:t>
            </a:r>
          </a:p>
        </p:txBody>
      </p:sp>
      <p:sp>
        <p:nvSpPr>
          <p:cNvPr id="3" name="Content Placeholder 2"/>
          <p:cNvSpPr>
            <a:spLocks noGrp="1"/>
          </p:cNvSpPr>
          <p:nvPr>
            <p:ph idx="1"/>
          </p:nvPr>
        </p:nvSpPr>
        <p:spPr/>
        <p:txBody>
          <a:bodyPr>
            <a:normAutofit/>
          </a:bodyPr>
          <a:lstStyle/>
          <a:p>
            <a:r>
              <a:rPr lang="en-US" dirty="0"/>
              <a:t>So which of these is this factorial example (similar to the one you saw previously)?</a:t>
            </a:r>
          </a:p>
          <a:p>
            <a:pPr marL="0" indent="0">
              <a:buNone/>
            </a:pPr>
            <a:r>
              <a:rPr lang="en-GB" dirty="0" err="1">
                <a:solidFill>
                  <a:srgbClr val="7030A0"/>
                </a:solidFill>
                <a:latin typeface="Consolas" panose="020B0609020204030204" pitchFamily="49" charset="0"/>
                <a:cs typeface="Consolas" panose="020B0609020204030204" pitchFamily="49" charset="0"/>
              </a:rPr>
              <a:t>def</a:t>
            </a:r>
            <a:r>
              <a:rPr lang="en-GB" dirty="0">
                <a:solidFill>
                  <a:srgbClr val="7030A0"/>
                </a:solidFill>
                <a:latin typeface="Consolas" panose="020B0609020204030204" pitchFamily="49" charset="0"/>
                <a:cs typeface="Consolas" panose="020B0609020204030204" pitchFamily="49" charset="0"/>
              </a:rPr>
              <a:t> </a:t>
            </a:r>
            <a:r>
              <a:rPr lang="en-GB" b="1" dirty="0">
                <a:solidFill>
                  <a:srgbClr val="7030A0"/>
                </a:solidFill>
                <a:latin typeface="Consolas" panose="020B0609020204030204" pitchFamily="49" charset="0"/>
                <a:cs typeface="Consolas" panose="020B0609020204030204" pitchFamily="49" charset="0"/>
              </a:rPr>
              <a:t>factorial</a:t>
            </a:r>
            <a:r>
              <a:rPr lang="en-GB" dirty="0">
                <a:solidFill>
                  <a:srgbClr val="7030A0"/>
                </a:solidFill>
                <a:latin typeface="Consolas" panose="020B0609020204030204" pitchFamily="49" charset="0"/>
                <a:cs typeface="Consolas" panose="020B0609020204030204" pitchFamily="49" charset="0"/>
              </a:rPr>
              <a:t>(n: </a:t>
            </a:r>
            <a:r>
              <a:rPr lang="en-GB" dirty="0" err="1">
                <a:solidFill>
                  <a:srgbClr val="7030A0"/>
                </a:solidFill>
                <a:latin typeface="Consolas" panose="020B0609020204030204" pitchFamily="49" charset="0"/>
                <a:cs typeface="Consolas" panose="020B0609020204030204" pitchFamily="49" charset="0"/>
              </a:rPr>
              <a:t>Int</a:t>
            </a:r>
            <a:r>
              <a:rPr lang="en-GB" dirty="0">
                <a:solidFill>
                  <a:srgbClr val="7030A0"/>
                </a:solidFill>
                <a:latin typeface="Consolas" panose="020B0609020204030204" pitchFamily="49" charset="0"/>
                <a:cs typeface="Consolas" panose="020B0609020204030204" pitchFamily="49" charset="0"/>
              </a:rPr>
              <a:t>): </a:t>
            </a:r>
            <a:r>
              <a:rPr lang="en-GB" dirty="0" err="1">
                <a:solidFill>
                  <a:srgbClr val="7030A0"/>
                </a:solidFill>
                <a:latin typeface="Consolas" panose="020B0609020204030204" pitchFamily="49" charset="0"/>
                <a:cs typeface="Consolas" panose="020B0609020204030204" pitchFamily="49" charset="0"/>
              </a:rPr>
              <a:t>Int</a:t>
            </a:r>
            <a:r>
              <a:rPr lang="en-GB" dirty="0">
                <a:solidFill>
                  <a:srgbClr val="7030A0"/>
                </a:solidFill>
                <a:latin typeface="Consolas" panose="020B0609020204030204" pitchFamily="49" charset="0"/>
                <a:cs typeface="Consolas" panose="020B0609020204030204" pitchFamily="49" charset="0"/>
              </a:rPr>
              <a:t> = {</a:t>
            </a:r>
            <a:br>
              <a:rPr lang="en-GB" dirty="0">
                <a:solidFill>
                  <a:srgbClr val="7030A0"/>
                </a:solidFill>
                <a:latin typeface="Consolas" panose="020B0609020204030204" pitchFamily="49" charset="0"/>
                <a:cs typeface="Consolas" panose="020B0609020204030204" pitchFamily="49" charset="0"/>
              </a:rPr>
            </a:br>
            <a:r>
              <a:rPr lang="en-GB" dirty="0">
                <a:solidFill>
                  <a:srgbClr val="7030A0"/>
                </a:solidFill>
                <a:latin typeface="Consolas" panose="020B0609020204030204" pitchFamily="49" charset="0"/>
                <a:cs typeface="Consolas" panose="020B0609020204030204" pitchFamily="49" charset="0"/>
              </a:rPr>
              <a:t>  if (n&lt;=1)</a:t>
            </a:r>
            <a:br>
              <a:rPr lang="en-GB" dirty="0">
                <a:solidFill>
                  <a:srgbClr val="7030A0"/>
                </a:solidFill>
                <a:latin typeface="Consolas" panose="020B0609020204030204" pitchFamily="49" charset="0"/>
                <a:cs typeface="Consolas" panose="020B0609020204030204" pitchFamily="49" charset="0"/>
              </a:rPr>
            </a:br>
            <a:r>
              <a:rPr lang="en-GB" dirty="0">
                <a:solidFill>
                  <a:srgbClr val="7030A0"/>
                </a:solidFill>
                <a:latin typeface="Consolas" panose="020B0609020204030204" pitchFamily="49" charset="0"/>
                <a:cs typeface="Consolas" panose="020B0609020204030204" pitchFamily="49" charset="0"/>
              </a:rPr>
              <a:t>     n</a:t>
            </a:r>
            <a:br>
              <a:rPr lang="en-GB" dirty="0">
                <a:solidFill>
                  <a:srgbClr val="7030A0"/>
                </a:solidFill>
                <a:latin typeface="Consolas" panose="020B0609020204030204" pitchFamily="49" charset="0"/>
                <a:cs typeface="Consolas" panose="020B0609020204030204" pitchFamily="49" charset="0"/>
              </a:rPr>
            </a:br>
            <a:r>
              <a:rPr lang="en-GB" dirty="0">
                <a:solidFill>
                  <a:srgbClr val="7030A0"/>
                </a:solidFill>
                <a:latin typeface="Consolas" panose="020B0609020204030204" pitchFamily="49" charset="0"/>
                <a:cs typeface="Consolas" panose="020B0609020204030204" pitchFamily="49" charset="0"/>
              </a:rPr>
              <a:t>  else</a:t>
            </a:r>
            <a:br>
              <a:rPr lang="en-GB" dirty="0">
                <a:solidFill>
                  <a:srgbClr val="7030A0"/>
                </a:solidFill>
                <a:latin typeface="Consolas" panose="020B0609020204030204" pitchFamily="49" charset="0"/>
                <a:cs typeface="Consolas" panose="020B0609020204030204" pitchFamily="49" charset="0"/>
              </a:rPr>
            </a:br>
            <a:r>
              <a:rPr lang="en-GB" dirty="0">
                <a:solidFill>
                  <a:srgbClr val="7030A0"/>
                </a:solidFill>
                <a:latin typeface="Consolas" panose="020B0609020204030204" pitchFamily="49" charset="0"/>
                <a:cs typeface="Consolas" panose="020B0609020204030204" pitchFamily="49" charset="0"/>
              </a:rPr>
              <a:t>     </a:t>
            </a:r>
            <a:r>
              <a:rPr lang="en-GB" b="1" dirty="0">
                <a:solidFill>
                  <a:srgbClr val="7030A0"/>
                </a:solidFill>
                <a:latin typeface="Consolas" panose="020B0609020204030204" pitchFamily="49" charset="0"/>
                <a:cs typeface="Consolas" panose="020B0609020204030204" pitchFamily="49" charset="0"/>
              </a:rPr>
              <a:t>factorial</a:t>
            </a:r>
            <a:r>
              <a:rPr lang="en-GB" dirty="0">
                <a:solidFill>
                  <a:srgbClr val="7030A0"/>
                </a:solidFill>
                <a:latin typeface="Consolas" panose="020B0609020204030204" pitchFamily="49" charset="0"/>
                <a:cs typeface="Consolas" panose="020B0609020204030204" pitchFamily="49" charset="0"/>
              </a:rPr>
              <a:t>(n-1) * n </a:t>
            </a:r>
            <a:br>
              <a:rPr lang="en-GB" dirty="0">
                <a:solidFill>
                  <a:srgbClr val="7030A0"/>
                </a:solidFill>
                <a:latin typeface="Consolas" panose="020B0609020204030204" pitchFamily="49" charset="0"/>
                <a:cs typeface="Consolas" panose="020B0609020204030204" pitchFamily="49" charset="0"/>
              </a:rPr>
            </a:br>
            <a:r>
              <a:rPr lang="en-GB" dirty="0">
                <a:solidFill>
                  <a:srgbClr val="7030A0"/>
                </a:solidFill>
                <a:latin typeface="Consolas" panose="020B0609020204030204" pitchFamily="49" charset="0"/>
                <a:cs typeface="Consolas" panose="020B0609020204030204" pitchFamily="49" charset="0"/>
              </a:rPr>
              <a:t>}</a:t>
            </a:r>
          </a:p>
          <a:p>
            <a:r>
              <a:rPr lang="en-US" dirty="0"/>
              <a:t>Although the recursive call to factorial is in the last line of the function, the call is not the last act in evaluating the expression in that line</a:t>
            </a:r>
          </a:p>
          <a:p>
            <a:r>
              <a:rPr lang="en-US" dirty="0"/>
              <a:t>To evaluate this:</a:t>
            </a:r>
          </a:p>
          <a:p>
            <a:pPr marL="544068" lvl="1" indent="-342900">
              <a:buFont typeface="+mj-lt"/>
              <a:buAutoNum type="arabicPeriod"/>
            </a:pPr>
            <a:r>
              <a:rPr lang="en-US" dirty="0"/>
              <a:t>Function is called and value of </a:t>
            </a:r>
            <a:r>
              <a:rPr lang="en-US" i="1" dirty="0"/>
              <a:t>factorial(n-1) </a:t>
            </a:r>
            <a:r>
              <a:rPr lang="en-US" dirty="0"/>
              <a:t>returned</a:t>
            </a:r>
          </a:p>
          <a:p>
            <a:pPr marL="544068" lvl="1" indent="-342900">
              <a:buFont typeface="+mj-lt"/>
              <a:buAutoNum type="arabicPeriod"/>
            </a:pPr>
            <a:r>
              <a:rPr lang="en-US" dirty="0"/>
              <a:t>That value is multiplied by </a:t>
            </a:r>
            <a:r>
              <a:rPr lang="en-US" i="1" dirty="0"/>
              <a:t>n</a:t>
            </a:r>
          </a:p>
          <a:p>
            <a:r>
              <a:rPr lang="en-US" dirty="0"/>
              <a:t>So multiplication calculation is done </a:t>
            </a:r>
            <a:r>
              <a:rPr lang="en-US" i="1" dirty="0"/>
              <a:t>after</a:t>
            </a:r>
            <a:r>
              <a:rPr lang="en-US" dirty="0"/>
              <a:t> the recursive call – </a:t>
            </a:r>
            <a:r>
              <a:rPr lang="en-US" i="1" dirty="0"/>
              <a:t>head recursion</a:t>
            </a:r>
          </a:p>
        </p:txBody>
      </p:sp>
      <p:sp>
        <p:nvSpPr>
          <p:cNvPr id="4" name="Footer Placeholder 3"/>
          <p:cNvSpPr>
            <a:spLocks noGrp="1"/>
          </p:cNvSpPr>
          <p:nvPr>
            <p:ph type="ftr" sz="quarter" idx="11"/>
          </p:nvPr>
        </p:nvSpPr>
        <p:spPr/>
        <p:txBody>
          <a:bodyPr/>
          <a:lstStyle/>
          <a:p>
            <a:r>
              <a:rPr lang="en-US" dirty="0"/>
              <a:t>unit 4: functions &amp; recursion</a:t>
            </a:r>
          </a:p>
        </p:txBody>
      </p:sp>
      <p:sp>
        <p:nvSpPr>
          <p:cNvPr id="5" name="Slide Number Placeholder 4"/>
          <p:cNvSpPr>
            <a:spLocks noGrp="1"/>
          </p:cNvSpPr>
          <p:nvPr>
            <p:ph type="sldNum" sz="quarter" idx="12"/>
          </p:nvPr>
        </p:nvSpPr>
        <p:spPr/>
        <p:txBody>
          <a:bodyPr/>
          <a:lstStyle/>
          <a:p>
            <a:fld id="{6113E31D-E2AB-40D1-8B51-AFA5AFEF393A}" type="slidenum">
              <a:rPr lang="en-US" smtClean="0"/>
              <a:pPr/>
              <a:t>18</a:t>
            </a:fld>
            <a:endParaRPr lang="en-US" dirty="0"/>
          </a:p>
        </p:txBody>
      </p:sp>
    </p:spTree>
    <p:extLst>
      <p:ext uri="{BB962C8B-B14F-4D97-AF65-F5344CB8AC3E}">
        <p14:creationId xmlns:p14="http://schemas.microsoft.com/office/powerpoint/2010/main" val="237183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Recursion and the stack frame</a:t>
            </a:r>
          </a:p>
        </p:txBody>
      </p:sp>
      <p:sp>
        <p:nvSpPr>
          <p:cNvPr id="3" name="Content Placeholder 2"/>
          <p:cNvSpPr>
            <a:spLocks noGrp="1"/>
          </p:cNvSpPr>
          <p:nvPr>
            <p:ph idx="1"/>
          </p:nvPr>
        </p:nvSpPr>
        <p:spPr/>
        <p:txBody>
          <a:bodyPr/>
          <a:lstStyle/>
          <a:p>
            <a:r>
              <a:rPr lang="en-US" dirty="0"/>
              <a:t>What happens on the stack if we call factorial(3)?</a:t>
            </a:r>
          </a:p>
          <a:p>
            <a:pPr marL="0" indent="0">
              <a:buNone/>
            </a:pPr>
            <a:r>
              <a:rPr lang="en-US" b="1" dirty="0"/>
              <a:t>Non-</a:t>
            </a:r>
            <a:r>
              <a:rPr lang="en-US" b="1" dirty="0" err="1"/>
              <a:t>optimised</a:t>
            </a:r>
            <a:r>
              <a:rPr lang="en-US" b="1" dirty="0"/>
              <a:t> call:</a:t>
            </a:r>
          </a:p>
          <a:p>
            <a:endParaRPr lang="en-US" dirty="0"/>
          </a:p>
          <a:p>
            <a:endParaRPr lang="en-US" dirty="0"/>
          </a:p>
          <a:p>
            <a:endParaRPr lang="en-US" dirty="0"/>
          </a:p>
          <a:p>
            <a:r>
              <a:rPr lang="en-US" dirty="0"/>
              <a:t>Each box represents a </a:t>
            </a:r>
            <a:r>
              <a:rPr lang="en-US" i="1" dirty="0"/>
              <a:t>stack frame</a:t>
            </a:r>
          </a:p>
          <a:p>
            <a:r>
              <a:rPr lang="en-US" dirty="0"/>
              <a:t>Stack memory allocated to store function (or method) call with local variables/parameters</a:t>
            </a:r>
          </a:p>
          <a:p>
            <a:r>
              <a:rPr lang="en-US" dirty="0"/>
              <a:t>Removed from stack only when function execution completes</a:t>
            </a:r>
          </a:p>
          <a:p>
            <a:r>
              <a:rPr lang="en-US" dirty="0"/>
              <a:t>Each recursive call creates a </a:t>
            </a:r>
            <a:r>
              <a:rPr lang="en-US" i="1" dirty="0"/>
              <a:t>new frame </a:t>
            </a:r>
            <a:r>
              <a:rPr lang="en-US" dirty="0"/>
              <a:t>– all these stack frames are separate calls to the same function</a:t>
            </a:r>
          </a:p>
        </p:txBody>
      </p:sp>
      <p:sp>
        <p:nvSpPr>
          <p:cNvPr id="4" name="Footer Placeholder 3"/>
          <p:cNvSpPr>
            <a:spLocks noGrp="1"/>
          </p:cNvSpPr>
          <p:nvPr>
            <p:ph type="ftr" sz="quarter" idx="11"/>
          </p:nvPr>
        </p:nvSpPr>
        <p:spPr/>
        <p:txBody>
          <a:bodyPr/>
          <a:lstStyle/>
          <a:p>
            <a:r>
              <a:rPr lang="en-US" dirty="0"/>
              <a:t>unit 4: functions &amp; recursion</a:t>
            </a:r>
          </a:p>
        </p:txBody>
      </p:sp>
      <p:sp>
        <p:nvSpPr>
          <p:cNvPr id="5" name="Slide Number Placeholder 4"/>
          <p:cNvSpPr>
            <a:spLocks noGrp="1"/>
          </p:cNvSpPr>
          <p:nvPr>
            <p:ph type="sldNum" sz="quarter" idx="12"/>
          </p:nvPr>
        </p:nvSpPr>
        <p:spPr/>
        <p:txBody>
          <a:bodyPr/>
          <a:lstStyle/>
          <a:p>
            <a:fld id="{6113E31D-E2AB-40D1-8B51-AFA5AFEF393A}" type="slidenum">
              <a:rPr lang="en-US" smtClean="0"/>
              <a:pPr/>
              <a:t>19</a:t>
            </a:fld>
            <a:endParaRPr lang="en-US" dirty="0"/>
          </a:p>
        </p:txBody>
      </p:sp>
      <p:sp>
        <p:nvSpPr>
          <p:cNvPr id="7" name="TextBox 6"/>
          <p:cNvSpPr txBox="1"/>
          <p:nvPr/>
        </p:nvSpPr>
        <p:spPr>
          <a:xfrm>
            <a:off x="1324303" y="3184634"/>
            <a:ext cx="1608083" cy="369332"/>
          </a:xfrm>
          <a:prstGeom prst="rect">
            <a:avLst/>
          </a:prstGeom>
          <a:effectLst/>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US" dirty="0"/>
              <a:t>factorial(3)</a:t>
            </a:r>
          </a:p>
        </p:txBody>
      </p:sp>
      <p:sp>
        <p:nvSpPr>
          <p:cNvPr id="8" name="TextBox 7"/>
          <p:cNvSpPr txBox="1"/>
          <p:nvPr/>
        </p:nvSpPr>
        <p:spPr>
          <a:xfrm>
            <a:off x="3364363" y="3184634"/>
            <a:ext cx="1608083"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a:t>factorial(3)</a:t>
            </a:r>
          </a:p>
        </p:txBody>
      </p:sp>
      <p:sp>
        <p:nvSpPr>
          <p:cNvPr id="9" name="TextBox 8"/>
          <p:cNvSpPr txBox="1"/>
          <p:nvPr/>
        </p:nvSpPr>
        <p:spPr>
          <a:xfrm>
            <a:off x="3364362" y="2808564"/>
            <a:ext cx="1608083" cy="369332"/>
          </a:xfrm>
          <a:prstGeom prst="rect">
            <a:avLst/>
          </a:prstGeom>
          <a:effectLst/>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US" dirty="0"/>
              <a:t>factorial(2)</a:t>
            </a:r>
          </a:p>
        </p:txBody>
      </p:sp>
      <p:sp>
        <p:nvSpPr>
          <p:cNvPr id="10" name="TextBox 9"/>
          <p:cNvSpPr txBox="1"/>
          <p:nvPr/>
        </p:nvSpPr>
        <p:spPr>
          <a:xfrm>
            <a:off x="5341361" y="3184634"/>
            <a:ext cx="1608083"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a:t>factorial(3)</a:t>
            </a:r>
          </a:p>
        </p:txBody>
      </p:sp>
      <p:sp>
        <p:nvSpPr>
          <p:cNvPr id="11" name="TextBox 10"/>
          <p:cNvSpPr txBox="1"/>
          <p:nvPr/>
        </p:nvSpPr>
        <p:spPr>
          <a:xfrm>
            <a:off x="5341360" y="2441910"/>
            <a:ext cx="1608083" cy="369332"/>
          </a:xfrm>
          <a:prstGeom prst="rect">
            <a:avLst/>
          </a:prstGeom>
          <a:effectLst/>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US" dirty="0"/>
              <a:t>factorial(1)</a:t>
            </a:r>
          </a:p>
        </p:txBody>
      </p:sp>
      <p:sp>
        <p:nvSpPr>
          <p:cNvPr id="12" name="TextBox 11"/>
          <p:cNvSpPr txBox="1"/>
          <p:nvPr/>
        </p:nvSpPr>
        <p:spPr>
          <a:xfrm>
            <a:off x="5340145" y="2824444"/>
            <a:ext cx="1608083"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a:t>factorial(2)</a:t>
            </a:r>
          </a:p>
        </p:txBody>
      </p:sp>
      <p:sp>
        <p:nvSpPr>
          <p:cNvPr id="13" name="TextBox 12"/>
          <p:cNvSpPr txBox="1"/>
          <p:nvPr/>
        </p:nvSpPr>
        <p:spPr>
          <a:xfrm>
            <a:off x="7360397" y="3184634"/>
            <a:ext cx="1608083"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a:t>factorial(3)</a:t>
            </a:r>
          </a:p>
        </p:txBody>
      </p:sp>
      <p:sp>
        <p:nvSpPr>
          <p:cNvPr id="14" name="TextBox 13"/>
          <p:cNvSpPr txBox="1"/>
          <p:nvPr/>
        </p:nvSpPr>
        <p:spPr>
          <a:xfrm>
            <a:off x="7360396" y="2808564"/>
            <a:ext cx="1608083" cy="369332"/>
          </a:xfrm>
          <a:prstGeom prst="rect">
            <a:avLst/>
          </a:prstGeom>
          <a:effectLst/>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US" dirty="0"/>
              <a:t>factorial(2)</a:t>
            </a:r>
          </a:p>
        </p:txBody>
      </p:sp>
      <p:sp>
        <p:nvSpPr>
          <p:cNvPr id="15" name="TextBox 14"/>
          <p:cNvSpPr txBox="1"/>
          <p:nvPr/>
        </p:nvSpPr>
        <p:spPr>
          <a:xfrm>
            <a:off x="9395193" y="3166173"/>
            <a:ext cx="1608083" cy="369332"/>
          </a:xfrm>
          <a:prstGeom prst="rect">
            <a:avLst/>
          </a:prstGeom>
          <a:effectLst/>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US" dirty="0"/>
              <a:t>factorial(3)</a:t>
            </a:r>
          </a:p>
        </p:txBody>
      </p:sp>
      <p:sp>
        <p:nvSpPr>
          <p:cNvPr id="29" name="Freeform 28"/>
          <p:cNvSpPr/>
          <p:nvPr/>
        </p:nvSpPr>
        <p:spPr>
          <a:xfrm>
            <a:off x="2727434" y="3033403"/>
            <a:ext cx="614856" cy="135466"/>
          </a:xfrm>
          <a:custGeom>
            <a:avLst/>
            <a:gdLst>
              <a:gd name="connsiteX0" fmla="*/ 0 w 614856"/>
              <a:gd name="connsiteY0" fmla="*/ 135466 h 135466"/>
              <a:gd name="connsiteX1" fmla="*/ 220718 w 614856"/>
              <a:gd name="connsiteY1" fmla="*/ 9342 h 135466"/>
              <a:gd name="connsiteX2" fmla="*/ 614856 w 614856"/>
              <a:gd name="connsiteY2" fmla="*/ 9342 h 135466"/>
            </a:gdLst>
            <a:ahLst/>
            <a:cxnLst>
              <a:cxn ang="0">
                <a:pos x="connsiteX0" y="connsiteY0"/>
              </a:cxn>
              <a:cxn ang="0">
                <a:pos x="connsiteX1" y="connsiteY1"/>
              </a:cxn>
              <a:cxn ang="0">
                <a:pos x="connsiteX2" y="connsiteY2"/>
              </a:cxn>
            </a:cxnLst>
            <a:rect l="l" t="t" r="r" b="b"/>
            <a:pathLst>
              <a:path w="614856" h="135466">
                <a:moveTo>
                  <a:pt x="0" y="135466"/>
                </a:moveTo>
                <a:cubicBezTo>
                  <a:pt x="59121" y="82914"/>
                  <a:pt x="118242" y="30363"/>
                  <a:pt x="220718" y="9342"/>
                </a:cubicBezTo>
                <a:cubicBezTo>
                  <a:pt x="323194" y="-11679"/>
                  <a:pt x="614856" y="9342"/>
                  <a:pt x="614856" y="9342"/>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a:off x="4710738" y="2651231"/>
            <a:ext cx="614856" cy="135466"/>
          </a:xfrm>
          <a:custGeom>
            <a:avLst/>
            <a:gdLst>
              <a:gd name="connsiteX0" fmla="*/ 0 w 614856"/>
              <a:gd name="connsiteY0" fmla="*/ 135466 h 135466"/>
              <a:gd name="connsiteX1" fmla="*/ 220718 w 614856"/>
              <a:gd name="connsiteY1" fmla="*/ 9342 h 135466"/>
              <a:gd name="connsiteX2" fmla="*/ 614856 w 614856"/>
              <a:gd name="connsiteY2" fmla="*/ 9342 h 135466"/>
            </a:gdLst>
            <a:ahLst/>
            <a:cxnLst>
              <a:cxn ang="0">
                <a:pos x="connsiteX0" y="connsiteY0"/>
              </a:cxn>
              <a:cxn ang="0">
                <a:pos x="connsiteX1" y="connsiteY1"/>
              </a:cxn>
              <a:cxn ang="0">
                <a:pos x="connsiteX2" y="connsiteY2"/>
              </a:cxn>
            </a:cxnLst>
            <a:rect l="l" t="t" r="r" b="b"/>
            <a:pathLst>
              <a:path w="614856" h="135466">
                <a:moveTo>
                  <a:pt x="0" y="135466"/>
                </a:moveTo>
                <a:cubicBezTo>
                  <a:pt x="59121" y="82914"/>
                  <a:pt x="118242" y="30363"/>
                  <a:pt x="220718" y="9342"/>
                </a:cubicBezTo>
                <a:cubicBezTo>
                  <a:pt x="323194" y="-11679"/>
                  <a:pt x="614856" y="9342"/>
                  <a:pt x="614856" y="9342"/>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p:cNvSpPr/>
          <p:nvPr/>
        </p:nvSpPr>
        <p:spPr>
          <a:xfrm flipV="1">
            <a:off x="6959951" y="2796840"/>
            <a:ext cx="379423" cy="119780"/>
          </a:xfrm>
          <a:custGeom>
            <a:avLst/>
            <a:gdLst>
              <a:gd name="connsiteX0" fmla="*/ 0 w 614856"/>
              <a:gd name="connsiteY0" fmla="*/ 135466 h 135466"/>
              <a:gd name="connsiteX1" fmla="*/ 220718 w 614856"/>
              <a:gd name="connsiteY1" fmla="*/ 9342 h 135466"/>
              <a:gd name="connsiteX2" fmla="*/ 614856 w 614856"/>
              <a:gd name="connsiteY2" fmla="*/ 9342 h 135466"/>
            </a:gdLst>
            <a:ahLst/>
            <a:cxnLst>
              <a:cxn ang="0">
                <a:pos x="connsiteX0" y="connsiteY0"/>
              </a:cxn>
              <a:cxn ang="0">
                <a:pos x="connsiteX1" y="connsiteY1"/>
              </a:cxn>
              <a:cxn ang="0">
                <a:pos x="connsiteX2" y="connsiteY2"/>
              </a:cxn>
            </a:cxnLst>
            <a:rect l="l" t="t" r="r" b="b"/>
            <a:pathLst>
              <a:path w="614856" h="135466">
                <a:moveTo>
                  <a:pt x="0" y="135466"/>
                </a:moveTo>
                <a:cubicBezTo>
                  <a:pt x="59121" y="82914"/>
                  <a:pt x="118242" y="30363"/>
                  <a:pt x="220718" y="9342"/>
                </a:cubicBezTo>
                <a:cubicBezTo>
                  <a:pt x="323194" y="-11679"/>
                  <a:pt x="614856" y="9342"/>
                  <a:pt x="614856" y="9342"/>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p:cNvSpPr/>
          <p:nvPr/>
        </p:nvSpPr>
        <p:spPr>
          <a:xfrm flipV="1">
            <a:off x="9000009" y="3124744"/>
            <a:ext cx="379423" cy="119780"/>
          </a:xfrm>
          <a:custGeom>
            <a:avLst/>
            <a:gdLst>
              <a:gd name="connsiteX0" fmla="*/ 0 w 614856"/>
              <a:gd name="connsiteY0" fmla="*/ 135466 h 135466"/>
              <a:gd name="connsiteX1" fmla="*/ 220718 w 614856"/>
              <a:gd name="connsiteY1" fmla="*/ 9342 h 135466"/>
              <a:gd name="connsiteX2" fmla="*/ 614856 w 614856"/>
              <a:gd name="connsiteY2" fmla="*/ 9342 h 135466"/>
            </a:gdLst>
            <a:ahLst/>
            <a:cxnLst>
              <a:cxn ang="0">
                <a:pos x="connsiteX0" y="connsiteY0"/>
              </a:cxn>
              <a:cxn ang="0">
                <a:pos x="connsiteX1" y="connsiteY1"/>
              </a:cxn>
              <a:cxn ang="0">
                <a:pos x="connsiteX2" y="connsiteY2"/>
              </a:cxn>
            </a:cxnLst>
            <a:rect l="l" t="t" r="r" b="b"/>
            <a:pathLst>
              <a:path w="614856" h="135466">
                <a:moveTo>
                  <a:pt x="0" y="135466"/>
                </a:moveTo>
                <a:cubicBezTo>
                  <a:pt x="59121" y="82914"/>
                  <a:pt x="118242" y="30363"/>
                  <a:pt x="220718" y="9342"/>
                </a:cubicBezTo>
                <a:cubicBezTo>
                  <a:pt x="323194" y="-11679"/>
                  <a:pt x="614856" y="9342"/>
                  <a:pt x="614856" y="9342"/>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2570835" y="2696625"/>
            <a:ext cx="592784" cy="369332"/>
          </a:xfrm>
          <a:prstGeom prst="rect">
            <a:avLst/>
          </a:prstGeom>
          <a:noFill/>
        </p:spPr>
        <p:txBody>
          <a:bodyPr wrap="square" rtlCol="0">
            <a:spAutoFit/>
          </a:bodyPr>
          <a:lstStyle/>
          <a:p>
            <a:r>
              <a:rPr lang="en-US" dirty="0">
                <a:solidFill>
                  <a:srgbClr val="00B050"/>
                </a:solidFill>
              </a:rPr>
              <a:t>call</a:t>
            </a:r>
          </a:p>
        </p:txBody>
      </p:sp>
      <p:sp>
        <p:nvSpPr>
          <p:cNvPr id="34" name="TextBox 33"/>
          <p:cNvSpPr txBox="1"/>
          <p:nvPr/>
        </p:nvSpPr>
        <p:spPr>
          <a:xfrm>
            <a:off x="7032473" y="2471082"/>
            <a:ext cx="913347" cy="369332"/>
          </a:xfrm>
          <a:prstGeom prst="rect">
            <a:avLst/>
          </a:prstGeom>
          <a:noFill/>
        </p:spPr>
        <p:txBody>
          <a:bodyPr wrap="square" rtlCol="0">
            <a:spAutoFit/>
          </a:bodyPr>
          <a:lstStyle/>
          <a:p>
            <a:r>
              <a:rPr lang="en-US">
                <a:solidFill>
                  <a:srgbClr val="00B050"/>
                </a:solidFill>
              </a:rPr>
              <a:t>return</a:t>
            </a:r>
            <a:endParaRPr lang="en-US" dirty="0">
              <a:solidFill>
                <a:srgbClr val="00B050"/>
              </a:solidFill>
            </a:endParaRPr>
          </a:p>
        </p:txBody>
      </p:sp>
    </p:spTree>
    <p:extLst>
      <p:ext uri="{BB962C8B-B14F-4D97-AF65-F5344CB8AC3E}">
        <p14:creationId xmlns:p14="http://schemas.microsoft.com/office/powerpoint/2010/main" val="6200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wipe(down)">
                                      <p:cBhvr>
                                        <p:cTn id="20" dur="500"/>
                                        <p:tgtEl>
                                          <p:spTgt spid="33"/>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wipe(down)">
                                      <p:cBhvr>
                                        <p:cTn id="23" dur="500"/>
                                        <p:tgtEl>
                                          <p:spTgt spid="2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down)">
                                      <p:cBhvr>
                                        <p:cTn id="28" dur="500"/>
                                        <p:tgtEl>
                                          <p:spTgt spid="8"/>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down)">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wipe(down)">
                                      <p:cBhvr>
                                        <p:cTn id="36" dur="500"/>
                                        <p:tgtEl>
                                          <p:spTgt spid="3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down)">
                                      <p:cBhvr>
                                        <p:cTn id="41" dur="500"/>
                                        <p:tgtEl>
                                          <p:spTgt spid="10"/>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wipe(down)">
                                      <p:cBhvr>
                                        <p:cTn id="44" dur="500"/>
                                        <p:tgtEl>
                                          <p:spTgt spid="12"/>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down)">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wipe(down)">
                                      <p:cBhvr>
                                        <p:cTn id="52" dur="500"/>
                                        <p:tgtEl>
                                          <p:spTgt spid="31"/>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34"/>
                                        </p:tgtEl>
                                        <p:attrNameLst>
                                          <p:attrName>style.visibility</p:attrName>
                                        </p:attrNameLst>
                                      </p:cBhvr>
                                      <p:to>
                                        <p:strVal val="visible"/>
                                      </p:to>
                                    </p:set>
                                    <p:animEffect transition="in" filter="wipe(down)">
                                      <p:cBhvr>
                                        <p:cTn id="55" dur="500"/>
                                        <p:tgtEl>
                                          <p:spTgt spid="34"/>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wipe(down)">
                                      <p:cBhvr>
                                        <p:cTn id="60" dur="500"/>
                                        <p:tgtEl>
                                          <p:spTgt spid="13"/>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wipe(down)">
                                      <p:cBhvr>
                                        <p:cTn id="63" dur="500"/>
                                        <p:tgtEl>
                                          <p:spTgt spid="14"/>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32"/>
                                        </p:tgtEl>
                                        <p:attrNameLst>
                                          <p:attrName>style.visibility</p:attrName>
                                        </p:attrNameLst>
                                      </p:cBhvr>
                                      <p:to>
                                        <p:strVal val="visible"/>
                                      </p:to>
                                    </p:set>
                                    <p:animEffect transition="in" filter="wipe(down)">
                                      <p:cBhvr>
                                        <p:cTn id="68" dur="500"/>
                                        <p:tgtEl>
                                          <p:spTgt spid="32"/>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grpId="0" nodeType="click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wipe(down)">
                                      <p:cBhvr>
                                        <p:cTn id="73" dur="500"/>
                                        <p:tgtEl>
                                          <p:spTgt spid="15"/>
                                        </p:tgtEl>
                                      </p:cBhvr>
                                    </p:animEffec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nodeType="clickEffect">
                                  <p:stCondLst>
                                    <p:cond delay="0"/>
                                  </p:stCondLst>
                                  <p:childTnLst>
                                    <p:set>
                                      <p:cBhvr>
                                        <p:cTn id="89"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29" grpId="0" animBg="1"/>
      <p:bldP spid="30" grpId="0" animBg="1"/>
      <p:bldP spid="31" grpId="0" animBg="1"/>
      <p:bldP spid="32" grpId="0" animBg="1"/>
      <p:bldP spid="33" grpId="0"/>
      <p:bldP spid="3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a function?</a:t>
            </a:r>
            <a:endParaRPr lang="en-GB" dirty="0"/>
          </a:p>
        </p:txBody>
      </p:sp>
      <p:sp>
        <p:nvSpPr>
          <p:cNvPr id="3" name="Content Placeholder 2"/>
          <p:cNvSpPr>
            <a:spLocks noGrp="1"/>
          </p:cNvSpPr>
          <p:nvPr>
            <p:ph idx="1"/>
          </p:nvPr>
        </p:nvSpPr>
        <p:spPr/>
        <p:txBody>
          <a:bodyPr>
            <a:normAutofit/>
          </a:bodyPr>
          <a:lstStyle/>
          <a:p>
            <a:r>
              <a:rPr lang="en-GB" dirty="0" smtClean="0"/>
              <a:t>In programming, a ‘</a:t>
            </a:r>
            <a:r>
              <a:rPr lang="en-US" dirty="0" smtClean="0"/>
              <a:t>function’ is a self contained module </a:t>
            </a:r>
            <a:r>
              <a:rPr lang="en-US" dirty="0"/>
              <a:t>of code that </a:t>
            </a:r>
            <a:r>
              <a:rPr lang="en-US" dirty="0" smtClean="0"/>
              <a:t>accomplishes </a:t>
            </a:r>
            <a:r>
              <a:rPr lang="en-US" dirty="0"/>
              <a:t>a specific </a:t>
            </a:r>
            <a:r>
              <a:rPr lang="en-US" dirty="0" smtClean="0"/>
              <a:t>task</a:t>
            </a:r>
          </a:p>
          <a:p>
            <a:pPr lvl="1"/>
            <a:r>
              <a:rPr lang="en-US" dirty="0" smtClean="0"/>
              <a:t>Functions provide a way to make code modular</a:t>
            </a:r>
          </a:p>
          <a:p>
            <a:pPr lvl="1"/>
            <a:r>
              <a:rPr lang="en-US" dirty="0" smtClean="0"/>
              <a:t>In OO programming, these belong to classes and are called methods</a:t>
            </a:r>
          </a:p>
          <a:p>
            <a:r>
              <a:rPr lang="en-US" dirty="0" smtClean="0"/>
              <a:t>In mathematics, the word ‘function’ has a more specific meaning</a:t>
            </a:r>
          </a:p>
          <a:p>
            <a:pPr lvl="1"/>
            <a:r>
              <a:rPr lang="en-US" i="1" dirty="0" smtClean="0"/>
              <a:t>A function is </a:t>
            </a:r>
            <a:r>
              <a:rPr lang="en-US" i="1" dirty="0"/>
              <a:t>a </a:t>
            </a:r>
            <a:r>
              <a:rPr lang="en-US" i="1" dirty="0" smtClean="0"/>
              <a:t>relation, or mapping </a:t>
            </a:r>
            <a:r>
              <a:rPr lang="en-US" i="1" dirty="0"/>
              <a:t>between a set of inputs and a set of permissible outputs with the property that each input is related to exactly one </a:t>
            </a:r>
            <a:r>
              <a:rPr lang="en-US" i="1" dirty="0" smtClean="0"/>
              <a:t>output</a:t>
            </a:r>
            <a:endParaRPr lang="en-US" i="1" dirty="0"/>
          </a:p>
          <a:p>
            <a:pPr lvl="1"/>
            <a:r>
              <a:rPr lang="en-US" dirty="0" smtClean="0"/>
              <a:t>For example:</a:t>
            </a:r>
          </a:p>
          <a:p>
            <a:pPr lvl="1"/>
            <a:endParaRPr lang="en-US" sz="900" dirty="0" smtClean="0"/>
          </a:p>
          <a:p>
            <a:pPr marL="384048" lvl="2" indent="0">
              <a:buNone/>
            </a:pPr>
            <a:r>
              <a:rPr lang="en-US" sz="1800" b="1" dirty="0" smtClean="0"/>
              <a:t>f(x) = x</a:t>
            </a:r>
            <a:r>
              <a:rPr lang="en-US" sz="1800" b="1" baseline="30000" dirty="0" smtClean="0"/>
              <a:t>2</a:t>
            </a:r>
          </a:p>
          <a:p>
            <a:pPr marL="384048" lvl="2" indent="0">
              <a:buNone/>
            </a:pPr>
            <a:r>
              <a:rPr lang="en-US" sz="1800" dirty="0" smtClean="0"/>
              <a:t>Maps any number (x) to the square of that number, e.g. f(3) = 9, f(4) = 16</a:t>
            </a:r>
          </a:p>
          <a:p>
            <a:pPr marL="384048" lvl="2" indent="0">
              <a:buNone/>
            </a:pPr>
            <a:endParaRPr lang="en-US" sz="900" dirty="0" smtClean="0"/>
          </a:p>
          <a:p>
            <a:pPr lvl="1"/>
            <a:r>
              <a:rPr lang="en-GB" dirty="0"/>
              <a:t>For given </a:t>
            </a:r>
            <a:r>
              <a:rPr lang="en-GB" dirty="0" smtClean="0"/>
              <a:t>input x you always </a:t>
            </a:r>
            <a:r>
              <a:rPr lang="en-GB" dirty="0"/>
              <a:t>get the same result</a:t>
            </a:r>
          </a:p>
          <a:p>
            <a:pPr lvl="1"/>
            <a:r>
              <a:rPr lang="en-GB" dirty="0" smtClean="0"/>
              <a:t>You don’t </a:t>
            </a:r>
            <a:r>
              <a:rPr lang="en-GB" dirty="0"/>
              <a:t>change x in </a:t>
            </a:r>
            <a:r>
              <a:rPr lang="en-GB" dirty="0" smtClean="0"/>
              <a:t>process</a:t>
            </a:r>
          </a:p>
          <a:p>
            <a:r>
              <a:rPr lang="en-GB" dirty="0" smtClean="0"/>
              <a:t>Functional programming is based on the mathematical definition</a:t>
            </a:r>
            <a:endParaRPr lang="en-GB" dirty="0"/>
          </a:p>
          <a:p>
            <a:endParaRPr lang="en-US" dirty="0"/>
          </a:p>
          <a:p>
            <a:endParaRPr lang="en-US" dirty="0" smtClean="0"/>
          </a:p>
        </p:txBody>
      </p:sp>
      <p:sp>
        <p:nvSpPr>
          <p:cNvPr id="4" name="Footer Placeholder 3"/>
          <p:cNvSpPr>
            <a:spLocks noGrp="1"/>
          </p:cNvSpPr>
          <p:nvPr>
            <p:ph type="ftr" sz="quarter" idx="11"/>
          </p:nvPr>
        </p:nvSpPr>
        <p:spPr/>
        <p:txBody>
          <a:bodyPr/>
          <a:lstStyle/>
          <a:p>
            <a:r>
              <a:rPr lang="en-US" dirty="0"/>
              <a:t>unit 4: functions &amp; recursion</a:t>
            </a:r>
          </a:p>
        </p:txBody>
      </p:sp>
      <p:sp>
        <p:nvSpPr>
          <p:cNvPr id="5" name="Slide Number Placeholder 4"/>
          <p:cNvSpPr>
            <a:spLocks noGrp="1"/>
          </p:cNvSpPr>
          <p:nvPr>
            <p:ph type="sldNum" sz="quarter" idx="12"/>
          </p:nvPr>
        </p:nvSpPr>
        <p:spPr/>
        <p:txBody>
          <a:bodyPr/>
          <a:lstStyle/>
          <a:p>
            <a:fld id="{6113E31D-E2AB-40D1-8B51-AFA5AFEF393A}" type="slidenum">
              <a:rPr lang="en-US" smtClean="0"/>
              <a:pPr/>
              <a:t>2</a:t>
            </a:fld>
            <a:endParaRPr lang="en-US" dirty="0"/>
          </a:p>
        </p:txBody>
      </p:sp>
    </p:spTree>
    <p:extLst>
      <p:ext uri="{BB962C8B-B14F-4D97-AF65-F5344CB8AC3E}">
        <p14:creationId xmlns:p14="http://schemas.microsoft.com/office/powerpoint/2010/main" val="544968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 calcmode="lin" valueType="num">
                                      <p:cBhvr additive="base">
                                        <p:cTn id="4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anim calcmode="lin" valueType="num">
                                      <p:cBhvr additive="base">
                                        <p:cTn id="4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Optimising</a:t>
            </a:r>
            <a:r>
              <a:rPr lang="en-US" dirty="0"/>
              <a:t> recursion</a:t>
            </a:r>
          </a:p>
        </p:txBody>
      </p:sp>
      <p:sp>
        <p:nvSpPr>
          <p:cNvPr id="3" name="Content Placeholder 2"/>
          <p:cNvSpPr>
            <a:spLocks noGrp="1"/>
          </p:cNvSpPr>
          <p:nvPr>
            <p:ph idx="1"/>
          </p:nvPr>
        </p:nvSpPr>
        <p:spPr/>
        <p:txBody>
          <a:bodyPr>
            <a:normAutofit lnSpcReduction="10000"/>
          </a:bodyPr>
          <a:lstStyle/>
          <a:p>
            <a:r>
              <a:rPr lang="en-US" dirty="0" err="1"/>
              <a:t>Optimisation</a:t>
            </a:r>
            <a:r>
              <a:rPr lang="en-US" dirty="0"/>
              <a:t> works by re-using the stack frame for the next function call</a:t>
            </a:r>
          </a:p>
          <a:p>
            <a:r>
              <a:rPr lang="en-US" dirty="0"/>
              <a:t>Only possible if all other work (e.g. calculations) in the function is completed before recursive call, so local variables/parameters in that frame are no longer needed – needs </a:t>
            </a:r>
            <a:r>
              <a:rPr lang="en-US" i="1" dirty="0"/>
              <a:t>tail recursion</a:t>
            </a:r>
          </a:p>
          <a:p>
            <a:pPr marL="0" indent="0">
              <a:buNone/>
            </a:pPr>
            <a:r>
              <a:rPr lang="en-US" b="1" dirty="0" err="1"/>
              <a:t>Optimised</a:t>
            </a:r>
            <a:r>
              <a:rPr lang="en-US" b="1" dirty="0"/>
              <a:t> call:</a:t>
            </a:r>
          </a:p>
          <a:p>
            <a:endParaRPr lang="en-US" dirty="0"/>
          </a:p>
          <a:p>
            <a:pPr marL="0" indent="0">
              <a:buNone/>
            </a:pPr>
            <a:endParaRPr lang="en-US" dirty="0"/>
          </a:p>
          <a:p>
            <a:r>
              <a:rPr lang="en-US" dirty="0"/>
              <a:t>Same frame re-used for each call</a:t>
            </a:r>
          </a:p>
          <a:p>
            <a:r>
              <a:rPr lang="en-US" dirty="0"/>
              <a:t>Stack use doesn’t “grow” so will not overflow</a:t>
            </a:r>
          </a:p>
          <a:p>
            <a:r>
              <a:rPr lang="en-US" dirty="0"/>
              <a:t>Scala compiler does this </a:t>
            </a:r>
            <a:r>
              <a:rPr lang="en-US" dirty="0" err="1"/>
              <a:t>optimisation</a:t>
            </a:r>
            <a:r>
              <a:rPr lang="en-US" dirty="0"/>
              <a:t> “under the hood” when it identifies a tail recursive call</a:t>
            </a:r>
          </a:p>
          <a:p>
            <a:r>
              <a:rPr lang="en-US" dirty="0"/>
              <a:t>Note that recursion is not exclusively a feature of functional languages, but is more likely to be used by “functional-thinking” programmers so compilers of functional languages are more likely to implement this </a:t>
            </a:r>
            <a:r>
              <a:rPr lang="en-US" dirty="0" err="1"/>
              <a:t>optimisation</a:t>
            </a:r>
            <a:endParaRPr lang="en-US" dirty="0"/>
          </a:p>
          <a:p>
            <a:endParaRPr lang="en-US" dirty="0"/>
          </a:p>
        </p:txBody>
      </p:sp>
      <p:sp>
        <p:nvSpPr>
          <p:cNvPr id="4" name="Footer Placeholder 3"/>
          <p:cNvSpPr>
            <a:spLocks noGrp="1"/>
          </p:cNvSpPr>
          <p:nvPr>
            <p:ph type="ftr" sz="quarter" idx="11"/>
          </p:nvPr>
        </p:nvSpPr>
        <p:spPr/>
        <p:txBody>
          <a:bodyPr/>
          <a:lstStyle/>
          <a:p>
            <a:r>
              <a:rPr lang="en-US" dirty="0"/>
              <a:t>unit 4: functions &amp; recursion</a:t>
            </a:r>
          </a:p>
        </p:txBody>
      </p:sp>
      <p:sp>
        <p:nvSpPr>
          <p:cNvPr id="5" name="Slide Number Placeholder 4"/>
          <p:cNvSpPr>
            <a:spLocks noGrp="1"/>
          </p:cNvSpPr>
          <p:nvPr>
            <p:ph type="sldNum" sz="quarter" idx="12"/>
          </p:nvPr>
        </p:nvSpPr>
        <p:spPr/>
        <p:txBody>
          <a:bodyPr/>
          <a:lstStyle/>
          <a:p>
            <a:fld id="{6113E31D-E2AB-40D1-8B51-AFA5AFEF393A}" type="slidenum">
              <a:rPr lang="en-US" smtClean="0"/>
              <a:pPr/>
              <a:t>20</a:t>
            </a:fld>
            <a:endParaRPr lang="en-US" dirty="0"/>
          </a:p>
        </p:txBody>
      </p:sp>
      <p:sp>
        <p:nvSpPr>
          <p:cNvPr id="7" name="TextBox 6"/>
          <p:cNvSpPr txBox="1"/>
          <p:nvPr/>
        </p:nvSpPr>
        <p:spPr>
          <a:xfrm>
            <a:off x="1324303" y="3335814"/>
            <a:ext cx="1608083" cy="369332"/>
          </a:xfrm>
          <a:prstGeom prst="rect">
            <a:avLst/>
          </a:prstGeom>
          <a:effectLst/>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US" dirty="0"/>
              <a:t>factorial(3)</a:t>
            </a:r>
          </a:p>
        </p:txBody>
      </p:sp>
      <p:sp>
        <p:nvSpPr>
          <p:cNvPr id="9" name="TextBox 8"/>
          <p:cNvSpPr txBox="1"/>
          <p:nvPr/>
        </p:nvSpPr>
        <p:spPr>
          <a:xfrm>
            <a:off x="3364362" y="3326395"/>
            <a:ext cx="1608083" cy="369332"/>
          </a:xfrm>
          <a:prstGeom prst="rect">
            <a:avLst/>
          </a:prstGeom>
          <a:effectLst/>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US" dirty="0"/>
              <a:t>factorial(2)</a:t>
            </a:r>
          </a:p>
        </p:txBody>
      </p:sp>
      <p:sp>
        <p:nvSpPr>
          <p:cNvPr id="11" name="TextBox 10"/>
          <p:cNvSpPr txBox="1"/>
          <p:nvPr/>
        </p:nvSpPr>
        <p:spPr>
          <a:xfrm>
            <a:off x="5341360" y="3326398"/>
            <a:ext cx="1608083" cy="369332"/>
          </a:xfrm>
          <a:prstGeom prst="rect">
            <a:avLst/>
          </a:prstGeom>
          <a:effectLst/>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US" dirty="0"/>
              <a:t>factorial(1)</a:t>
            </a:r>
          </a:p>
        </p:txBody>
      </p:sp>
      <p:sp>
        <p:nvSpPr>
          <p:cNvPr id="14" name="TextBox 13"/>
          <p:cNvSpPr txBox="1"/>
          <p:nvPr/>
        </p:nvSpPr>
        <p:spPr>
          <a:xfrm>
            <a:off x="7360396" y="3326397"/>
            <a:ext cx="1608083" cy="369332"/>
          </a:xfrm>
          <a:prstGeom prst="rect">
            <a:avLst/>
          </a:prstGeom>
          <a:effectLst/>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US" dirty="0"/>
              <a:t>factorial(2)</a:t>
            </a:r>
          </a:p>
        </p:txBody>
      </p:sp>
      <p:sp>
        <p:nvSpPr>
          <p:cNvPr id="15" name="TextBox 14"/>
          <p:cNvSpPr txBox="1"/>
          <p:nvPr/>
        </p:nvSpPr>
        <p:spPr>
          <a:xfrm>
            <a:off x="9395193" y="3333119"/>
            <a:ext cx="1608083" cy="369332"/>
          </a:xfrm>
          <a:prstGeom prst="rect">
            <a:avLst/>
          </a:prstGeom>
          <a:effectLst/>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US" dirty="0"/>
              <a:t>factorial(3)</a:t>
            </a:r>
          </a:p>
        </p:txBody>
      </p:sp>
      <p:sp>
        <p:nvSpPr>
          <p:cNvPr id="29" name="Freeform 28"/>
          <p:cNvSpPr/>
          <p:nvPr/>
        </p:nvSpPr>
        <p:spPr>
          <a:xfrm>
            <a:off x="2932386" y="3465110"/>
            <a:ext cx="426714" cy="119780"/>
          </a:xfrm>
          <a:custGeom>
            <a:avLst/>
            <a:gdLst>
              <a:gd name="connsiteX0" fmla="*/ 0 w 614856"/>
              <a:gd name="connsiteY0" fmla="*/ 135466 h 135466"/>
              <a:gd name="connsiteX1" fmla="*/ 220718 w 614856"/>
              <a:gd name="connsiteY1" fmla="*/ 9342 h 135466"/>
              <a:gd name="connsiteX2" fmla="*/ 614856 w 614856"/>
              <a:gd name="connsiteY2" fmla="*/ 9342 h 135466"/>
            </a:gdLst>
            <a:ahLst/>
            <a:cxnLst>
              <a:cxn ang="0">
                <a:pos x="connsiteX0" y="connsiteY0"/>
              </a:cxn>
              <a:cxn ang="0">
                <a:pos x="connsiteX1" y="connsiteY1"/>
              </a:cxn>
              <a:cxn ang="0">
                <a:pos x="connsiteX2" y="connsiteY2"/>
              </a:cxn>
            </a:cxnLst>
            <a:rect l="l" t="t" r="r" b="b"/>
            <a:pathLst>
              <a:path w="614856" h="135466">
                <a:moveTo>
                  <a:pt x="0" y="135466"/>
                </a:moveTo>
                <a:cubicBezTo>
                  <a:pt x="59121" y="82914"/>
                  <a:pt x="118242" y="30363"/>
                  <a:pt x="220718" y="9342"/>
                </a:cubicBezTo>
                <a:cubicBezTo>
                  <a:pt x="323194" y="-11679"/>
                  <a:pt x="614856" y="9342"/>
                  <a:pt x="614856" y="9342"/>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p:cNvSpPr/>
          <p:nvPr/>
        </p:nvSpPr>
        <p:spPr>
          <a:xfrm flipV="1">
            <a:off x="6959951" y="3436754"/>
            <a:ext cx="379423" cy="119780"/>
          </a:xfrm>
          <a:custGeom>
            <a:avLst/>
            <a:gdLst>
              <a:gd name="connsiteX0" fmla="*/ 0 w 614856"/>
              <a:gd name="connsiteY0" fmla="*/ 135466 h 135466"/>
              <a:gd name="connsiteX1" fmla="*/ 220718 w 614856"/>
              <a:gd name="connsiteY1" fmla="*/ 9342 h 135466"/>
              <a:gd name="connsiteX2" fmla="*/ 614856 w 614856"/>
              <a:gd name="connsiteY2" fmla="*/ 9342 h 135466"/>
            </a:gdLst>
            <a:ahLst/>
            <a:cxnLst>
              <a:cxn ang="0">
                <a:pos x="connsiteX0" y="connsiteY0"/>
              </a:cxn>
              <a:cxn ang="0">
                <a:pos x="connsiteX1" y="connsiteY1"/>
              </a:cxn>
              <a:cxn ang="0">
                <a:pos x="connsiteX2" y="connsiteY2"/>
              </a:cxn>
            </a:cxnLst>
            <a:rect l="l" t="t" r="r" b="b"/>
            <a:pathLst>
              <a:path w="614856" h="135466">
                <a:moveTo>
                  <a:pt x="0" y="135466"/>
                </a:moveTo>
                <a:cubicBezTo>
                  <a:pt x="59121" y="82914"/>
                  <a:pt x="118242" y="30363"/>
                  <a:pt x="220718" y="9342"/>
                </a:cubicBezTo>
                <a:cubicBezTo>
                  <a:pt x="323194" y="-11679"/>
                  <a:pt x="614856" y="9342"/>
                  <a:pt x="614856" y="9342"/>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p:cNvSpPr/>
          <p:nvPr/>
        </p:nvSpPr>
        <p:spPr>
          <a:xfrm flipV="1">
            <a:off x="9000009" y="3449350"/>
            <a:ext cx="379423" cy="119780"/>
          </a:xfrm>
          <a:custGeom>
            <a:avLst/>
            <a:gdLst>
              <a:gd name="connsiteX0" fmla="*/ 0 w 614856"/>
              <a:gd name="connsiteY0" fmla="*/ 135466 h 135466"/>
              <a:gd name="connsiteX1" fmla="*/ 220718 w 614856"/>
              <a:gd name="connsiteY1" fmla="*/ 9342 h 135466"/>
              <a:gd name="connsiteX2" fmla="*/ 614856 w 614856"/>
              <a:gd name="connsiteY2" fmla="*/ 9342 h 135466"/>
            </a:gdLst>
            <a:ahLst/>
            <a:cxnLst>
              <a:cxn ang="0">
                <a:pos x="connsiteX0" y="connsiteY0"/>
              </a:cxn>
              <a:cxn ang="0">
                <a:pos x="connsiteX1" y="connsiteY1"/>
              </a:cxn>
              <a:cxn ang="0">
                <a:pos x="connsiteX2" y="connsiteY2"/>
              </a:cxn>
            </a:cxnLst>
            <a:rect l="l" t="t" r="r" b="b"/>
            <a:pathLst>
              <a:path w="614856" h="135466">
                <a:moveTo>
                  <a:pt x="0" y="135466"/>
                </a:moveTo>
                <a:cubicBezTo>
                  <a:pt x="59121" y="82914"/>
                  <a:pt x="118242" y="30363"/>
                  <a:pt x="220718" y="9342"/>
                </a:cubicBezTo>
                <a:cubicBezTo>
                  <a:pt x="323194" y="-11679"/>
                  <a:pt x="614856" y="9342"/>
                  <a:pt x="614856" y="9342"/>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2837793" y="2975522"/>
            <a:ext cx="592784" cy="369332"/>
          </a:xfrm>
          <a:prstGeom prst="rect">
            <a:avLst/>
          </a:prstGeom>
          <a:noFill/>
        </p:spPr>
        <p:txBody>
          <a:bodyPr wrap="square" rtlCol="0">
            <a:spAutoFit/>
          </a:bodyPr>
          <a:lstStyle/>
          <a:p>
            <a:r>
              <a:rPr lang="en-US" dirty="0">
                <a:solidFill>
                  <a:srgbClr val="00B050"/>
                </a:solidFill>
              </a:rPr>
              <a:t>call</a:t>
            </a:r>
          </a:p>
        </p:txBody>
      </p:sp>
      <p:sp>
        <p:nvSpPr>
          <p:cNvPr id="34" name="TextBox 33"/>
          <p:cNvSpPr txBox="1"/>
          <p:nvPr/>
        </p:nvSpPr>
        <p:spPr>
          <a:xfrm>
            <a:off x="6970465" y="2957063"/>
            <a:ext cx="913347" cy="369332"/>
          </a:xfrm>
          <a:prstGeom prst="rect">
            <a:avLst/>
          </a:prstGeom>
          <a:noFill/>
        </p:spPr>
        <p:txBody>
          <a:bodyPr wrap="square" rtlCol="0">
            <a:spAutoFit/>
          </a:bodyPr>
          <a:lstStyle/>
          <a:p>
            <a:r>
              <a:rPr lang="en-US">
                <a:solidFill>
                  <a:srgbClr val="00B050"/>
                </a:solidFill>
              </a:rPr>
              <a:t>return</a:t>
            </a:r>
            <a:endParaRPr lang="en-US" dirty="0">
              <a:solidFill>
                <a:srgbClr val="00B050"/>
              </a:solidFill>
            </a:endParaRPr>
          </a:p>
        </p:txBody>
      </p:sp>
      <p:sp>
        <p:nvSpPr>
          <p:cNvPr id="21" name="Freeform 20"/>
          <p:cNvSpPr/>
          <p:nvPr/>
        </p:nvSpPr>
        <p:spPr>
          <a:xfrm>
            <a:off x="4945122" y="3475617"/>
            <a:ext cx="426714" cy="119780"/>
          </a:xfrm>
          <a:custGeom>
            <a:avLst/>
            <a:gdLst>
              <a:gd name="connsiteX0" fmla="*/ 0 w 614856"/>
              <a:gd name="connsiteY0" fmla="*/ 135466 h 135466"/>
              <a:gd name="connsiteX1" fmla="*/ 220718 w 614856"/>
              <a:gd name="connsiteY1" fmla="*/ 9342 h 135466"/>
              <a:gd name="connsiteX2" fmla="*/ 614856 w 614856"/>
              <a:gd name="connsiteY2" fmla="*/ 9342 h 135466"/>
            </a:gdLst>
            <a:ahLst/>
            <a:cxnLst>
              <a:cxn ang="0">
                <a:pos x="connsiteX0" y="connsiteY0"/>
              </a:cxn>
              <a:cxn ang="0">
                <a:pos x="connsiteX1" y="connsiteY1"/>
              </a:cxn>
              <a:cxn ang="0">
                <a:pos x="connsiteX2" y="connsiteY2"/>
              </a:cxn>
            </a:cxnLst>
            <a:rect l="l" t="t" r="r" b="b"/>
            <a:pathLst>
              <a:path w="614856" h="135466">
                <a:moveTo>
                  <a:pt x="0" y="135466"/>
                </a:moveTo>
                <a:cubicBezTo>
                  <a:pt x="59121" y="82914"/>
                  <a:pt x="118242" y="30363"/>
                  <a:pt x="220718" y="9342"/>
                </a:cubicBezTo>
                <a:cubicBezTo>
                  <a:pt x="323194" y="-11679"/>
                  <a:pt x="614856" y="9342"/>
                  <a:pt x="614856" y="9342"/>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9463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wipe(down)">
                                      <p:cBhvr>
                                        <p:cTn id="24" dur="500"/>
                                        <p:tgtEl>
                                          <p:spTgt spid="29"/>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wipe(down)">
                                      <p:cBhvr>
                                        <p:cTn id="27" dur="500"/>
                                        <p:tgtEl>
                                          <p:spTgt spid="3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down)">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down)">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wipe(down)">
                                      <p:cBhvr>
                                        <p:cTn id="47" dur="500"/>
                                        <p:tgtEl>
                                          <p:spTgt spid="31"/>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wipe(down)">
                                      <p:cBhvr>
                                        <p:cTn id="50" dur="500"/>
                                        <p:tgtEl>
                                          <p:spTgt spid="34"/>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wipe(down)">
                                      <p:cBhvr>
                                        <p:cTn id="55" dur="500"/>
                                        <p:tgtEl>
                                          <p:spTgt spid="14"/>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32"/>
                                        </p:tgtEl>
                                        <p:attrNameLst>
                                          <p:attrName>style.visibility</p:attrName>
                                        </p:attrNameLst>
                                      </p:cBhvr>
                                      <p:to>
                                        <p:strVal val="visible"/>
                                      </p:to>
                                    </p:set>
                                    <p:animEffect transition="in" filter="wipe(down)">
                                      <p:cBhvr>
                                        <p:cTn id="60" dur="500"/>
                                        <p:tgtEl>
                                          <p:spTgt spid="32"/>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wipe(down)">
                                      <p:cBhvr>
                                        <p:cTn id="65" dur="500"/>
                                        <p:tgtEl>
                                          <p:spTgt spid="15"/>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P spid="14" grpId="0" animBg="1"/>
      <p:bldP spid="15" grpId="0" animBg="1"/>
      <p:bldP spid="29" grpId="0" animBg="1"/>
      <p:bldP spid="31" grpId="0" animBg="1"/>
      <p:bldP spid="32" grpId="0" animBg="1"/>
      <p:bldP spid="33" grpId="0"/>
      <p:bldP spid="34" grpId="0"/>
      <p:bldP spid="2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functions tail-recursive</a:t>
            </a:r>
          </a:p>
        </p:txBody>
      </p:sp>
      <p:sp>
        <p:nvSpPr>
          <p:cNvPr id="3" name="Content Placeholder 2"/>
          <p:cNvSpPr>
            <a:spLocks noGrp="1"/>
          </p:cNvSpPr>
          <p:nvPr>
            <p:ph idx="1"/>
          </p:nvPr>
        </p:nvSpPr>
        <p:spPr/>
        <p:txBody>
          <a:bodyPr>
            <a:normAutofit/>
          </a:bodyPr>
          <a:lstStyle/>
          <a:p>
            <a:r>
              <a:rPr lang="en-US" dirty="0"/>
              <a:t>To take advantage of </a:t>
            </a:r>
            <a:r>
              <a:rPr lang="en-US" dirty="0" err="1"/>
              <a:t>optimisation</a:t>
            </a:r>
            <a:r>
              <a:rPr lang="en-US" dirty="0"/>
              <a:t> need to modify factorial function to be tail recursive</a:t>
            </a:r>
          </a:p>
          <a:p>
            <a:r>
              <a:rPr lang="en-US" dirty="0"/>
              <a:t>A common technique for situations like this is to use a </a:t>
            </a:r>
            <a:r>
              <a:rPr lang="en-US" i="1" dirty="0"/>
              <a:t>nested function </a:t>
            </a:r>
            <a:r>
              <a:rPr lang="en-US" dirty="0"/>
              <a:t>as a helper</a:t>
            </a:r>
          </a:p>
          <a:p>
            <a:endParaRPr lang="en-US" i="1" dirty="0"/>
          </a:p>
          <a:p>
            <a:endParaRPr lang="en-US" dirty="0"/>
          </a:p>
        </p:txBody>
      </p:sp>
      <p:sp>
        <p:nvSpPr>
          <p:cNvPr id="4" name="Footer Placeholder 3"/>
          <p:cNvSpPr>
            <a:spLocks noGrp="1"/>
          </p:cNvSpPr>
          <p:nvPr>
            <p:ph type="ftr" sz="quarter" idx="11"/>
          </p:nvPr>
        </p:nvSpPr>
        <p:spPr/>
        <p:txBody>
          <a:bodyPr/>
          <a:lstStyle/>
          <a:p>
            <a:r>
              <a:rPr lang="en-US" dirty="0"/>
              <a:t>unit 4: functions &amp; recursion</a:t>
            </a:r>
          </a:p>
        </p:txBody>
      </p:sp>
      <p:sp>
        <p:nvSpPr>
          <p:cNvPr id="5" name="Slide Number Placeholder 4"/>
          <p:cNvSpPr>
            <a:spLocks noGrp="1"/>
          </p:cNvSpPr>
          <p:nvPr>
            <p:ph type="sldNum" sz="quarter" idx="12"/>
          </p:nvPr>
        </p:nvSpPr>
        <p:spPr/>
        <p:txBody>
          <a:bodyPr/>
          <a:lstStyle/>
          <a:p>
            <a:fld id="{6113E31D-E2AB-40D1-8B51-AFA5AFEF393A}" type="slidenum">
              <a:rPr lang="en-US" smtClean="0"/>
              <a:pPr/>
              <a:t>21</a:t>
            </a:fld>
            <a:endParaRPr lang="en-US" dirty="0"/>
          </a:p>
        </p:txBody>
      </p:sp>
      <p:sp>
        <p:nvSpPr>
          <p:cNvPr id="6" name="TextBox 5"/>
          <p:cNvSpPr txBox="1"/>
          <p:nvPr/>
        </p:nvSpPr>
        <p:spPr>
          <a:xfrm>
            <a:off x="2175641" y="2533316"/>
            <a:ext cx="7012817" cy="3754874"/>
          </a:xfrm>
          <a:prstGeom prst="rect">
            <a:avLst/>
          </a:prstGeom>
          <a:noFill/>
        </p:spPr>
        <p:txBody>
          <a:bodyPr wrap="none" rtlCol="0">
            <a:spAutoFit/>
          </a:bodyPr>
          <a:lstStyle/>
          <a:p>
            <a:pPr marL="475488" lvl="2" indent="0">
              <a:buNone/>
            </a:pPr>
            <a:r>
              <a:rPr lang="en-US" sz="2000" dirty="0" err="1">
                <a:solidFill>
                  <a:srgbClr val="C00000"/>
                </a:solidFill>
                <a:latin typeface="Consolas" panose="020B0609020204030204" pitchFamily="49" charset="0"/>
                <a:cs typeface="Consolas" panose="020B0609020204030204" pitchFamily="49" charset="0"/>
              </a:rPr>
              <a:t>def</a:t>
            </a:r>
            <a:r>
              <a:rPr lang="en-US" sz="2000" dirty="0">
                <a:solidFill>
                  <a:srgbClr val="C00000"/>
                </a:solidFill>
                <a:latin typeface="Consolas" panose="020B0609020204030204" pitchFamily="49" charset="0"/>
                <a:cs typeface="Consolas" panose="020B0609020204030204" pitchFamily="49" charset="0"/>
              </a:rPr>
              <a:t> </a:t>
            </a:r>
            <a:r>
              <a:rPr lang="en-US" sz="2000" b="1" dirty="0">
                <a:solidFill>
                  <a:srgbClr val="C00000"/>
                </a:solidFill>
                <a:latin typeface="Consolas" panose="020B0609020204030204" pitchFamily="49" charset="0"/>
                <a:cs typeface="Consolas" panose="020B0609020204030204" pitchFamily="49" charset="0"/>
              </a:rPr>
              <a:t>factorial</a:t>
            </a:r>
            <a:r>
              <a:rPr lang="en-US" sz="2000" dirty="0">
                <a:solidFill>
                  <a:srgbClr val="C00000"/>
                </a:solidFill>
                <a:latin typeface="Consolas" panose="020B0609020204030204" pitchFamily="49" charset="0"/>
                <a:cs typeface="Consolas" panose="020B0609020204030204" pitchFamily="49" charset="0"/>
              </a:rPr>
              <a:t> (</a:t>
            </a:r>
            <a:r>
              <a:rPr lang="en-US" sz="2000" dirty="0" err="1">
                <a:solidFill>
                  <a:srgbClr val="C00000"/>
                </a:solidFill>
                <a:latin typeface="Consolas" panose="020B0609020204030204" pitchFamily="49" charset="0"/>
                <a:cs typeface="Consolas" panose="020B0609020204030204" pitchFamily="49" charset="0"/>
              </a:rPr>
              <a:t>i</a:t>
            </a:r>
            <a:r>
              <a:rPr lang="en-US" sz="2000" dirty="0">
                <a:solidFill>
                  <a:srgbClr val="C00000"/>
                </a:solidFill>
                <a:latin typeface="Consolas" panose="020B0609020204030204" pitchFamily="49" charset="0"/>
                <a:cs typeface="Consolas" panose="020B0609020204030204" pitchFamily="49" charset="0"/>
              </a:rPr>
              <a:t>: </a:t>
            </a:r>
            <a:r>
              <a:rPr lang="en-US" sz="2000" dirty="0" err="1">
                <a:solidFill>
                  <a:srgbClr val="C00000"/>
                </a:solidFill>
                <a:latin typeface="Consolas" panose="020B0609020204030204" pitchFamily="49" charset="0"/>
                <a:cs typeface="Consolas" panose="020B0609020204030204" pitchFamily="49" charset="0"/>
              </a:rPr>
              <a:t>Int</a:t>
            </a:r>
            <a:r>
              <a:rPr lang="en-US" sz="2000" dirty="0">
                <a:solidFill>
                  <a:srgbClr val="C00000"/>
                </a:solidFill>
                <a:latin typeface="Consolas" panose="020B0609020204030204" pitchFamily="49" charset="0"/>
                <a:cs typeface="Consolas" panose="020B0609020204030204" pitchFamily="49" charset="0"/>
              </a:rPr>
              <a:t>): </a:t>
            </a:r>
            <a:r>
              <a:rPr lang="en-US" sz="2000" dirty="0" err="1">
                <a:solidFill>
                  <a:srgbClr val="C00000"/>
                </a:solidFill>
                <a:latin typeface="Consolas" panose="020B0609020204030204" pitchFamily="49" charset="0"/>
                <a:cs typeface="Consolas" panose="020B0609020204030204" pitchFamily="49" charset="0"/>
              </a:rPr>
              <a:t>Int</a:t>
            </a:r>
            <a:r>
              <a:rPr lang="en-US" sz="2000" dirty="0">
                <a:solidFill>
                  <a:srgbClr val="C00000"/>
                </a:solidFill>
                <a:latin typeface="Consolas" panose="020B0609020204030204" pitchFamily="49" charset="0"/>
                <a:cs typeface="Consolas" panose="020B0609020204030204" pitchFamily="49" charset="0"/>
              </a:rPr>
              <a:t> = {</a:t>
            </a:r>
          </a:p>
          <a:p>
            <a:pPr marL="475488" lvl="2" indent="0">
              <a:buNone/>
            </a:pPr>
            <a:r>
              <a:rPr lang="en-US" sz="2000" dirty="0">
                <a:solidFill>
                  <a:srgbClr val="C00000"/>
                </a:solidFill>
                <a:latin typeface="Consolas" panose="020B0609020204030204" pitchFamily="49" charset="0"/>
                <a:cs typeface="Consolas" panose="020B0609020204030204" pitchFamily="49" charset="0"/>
              </a:rPr>
              <a:t/>
            </a:r>
            <a:br>
              <a:rPr lang="en-US" sz="2000" dirty="0">
                <a:solidFill>
                  <a:srgbClr val="C00000"/>
                </a:solidFill>
                <a:latin typeface="Consolas" panose="020B0609020204030204" pitchFamily="49" charset="0"/>
                <a:cs typeface="Consolas" panose="020B0609020204030204" pitchFamily="49" charset="0"/>
              </a:rPr>
            </a:br>
            <a:r>
              <a:rPr lang="en-US" sz="2000" dirty="0">
                <a:solidFill>
                  <a:srgbClr val="C00000"/>
                </a:solidFill>
                <a:latin typeface="Consolas" panose="020B0609020204030204" pitchFamily="49" charset="0"/>
                <a:cs typeface="Consolas" panose="020B0609020204030204" pitchFamily="49" charset="0"/>
              </a:rPr>
              <a:t>  </a:t>
            </a:r>
            <a:r>
              <a:rPr lang="en-US" sz="2000" dirty="0" err="1">
                <a:solidFill>
                  <a:srgbClr val="C00000"/>
                </a:solidFill>
                <a:latin typeface="Consolas" panose="020B0609020204030204" pitchFamily="49" charset="0"/>
                <a:cs typeface="Consolas" panose="020B0609020204030204" pitchFamily="49" charset="0"/>
              </a:rPr>
              <a:t>def</a:t>
            </a:r>
            <a:r>
              <a:rPr lang="en-US" sz="2000" dirty="0">
                <a:solidFill>
                  <a:srgbClr val="C00000"/>
                </a:solidFill>
                <a:latin typeface="Consolas" panose="020B0609020204030204" pitchFamily="49" charset="0"/>
                <a:cs typeface="Consolas" panose="020B0609020204030204" pitchFamily="49" charset="0"/>
              </a:rPr>
              <a:t> </a:t>
            </a:r>
            <a:r>
              <a:rPr lang="en-US" sz="2000" b="1" dirty="0">
                <a:solidFill>
                  <a:srgbClr val="C00000"/>
                </a:solidFill>
                <a:latin typeface="Consolas" panose="020B0609020204030204" pitchFamily="49" charset="0"/>
                <a:cs typeface="Consolas" panose="020B0609020204030204" pitchFamily="49" charset="0"/>
              </a:rPr>
              <a:t>fact(</a:t>
            </a:r>
            <a:r>
              <a:rPr lang="en-US" sz="2000" b="1" dirty="0" err="1">
                <a:solidFill>
                  <a:srgbClr val="C00000"/>
                </a:solidFill>
                <a:latin typeface="Consolas" panose="020B0609020204030204" pitchFamily="49" charset="0"/>
                <a:cs typeface="Consolas" panose="020B0609020204030204" pitchFamily="49" charset="0"/>
              </a:rPr>
              <a:t>i</a:t>
            </a:r>
            <a:r>
              <a:rPr lang="en-US" sz="2000" dirty="0">
                <a:solidFill>
                  <a:srgbClr val="C00000"/>
                </a:solidFill>
                <a:latin typeface="Consolas" panose="020B0609020204030204" pitchFamily="49" charset="0"/>
                <a:cs typeface="Consolas" panose="020B0609020204030204" pitchFamily="49" charset="0"/>
              </a:rPr>
              <a:t>: </a:t>
            </a:r>
            <a:r>
              <a:rPr lang="en-US" sz="2000" dirty="0" err="1">
                <a:solidFill>
                  <a:srgbClr val="C00000"/>
                </a:solidFill>
                <a:latin typeface="Consolas" panose="020B0609020204030204" pitchFamily="49" charset="0"/>
                <a:cs typeface="Consolas" panose="020B0609020204030204" pitchFamily="49" charset="0"/>
              </a:rPr>
              <a:t>Int</a:t>
            </a:r>
            <a:r>
              <a:rPr lang="en-US" sz="2000" dirty="0">
                <a:solidFill>
                  <a:srgbClr val="C00000"/>
                </a:solidFill>
                <a:latin typeface="Consolas" panose="020B0609020204030204" pitchFamily="49" charset="0"/>
                <a:cs typeface="Consolas" panose="020B0609020204030204" pitchFamily="49" charset="0"/>
              </a:rPr>
              <a:t>, accumulator: </a:t>
            </a:r>
            <a:r>
              <a:rPr lang="en-US" sz="2000" dirty="0" err="1">
                <a:solidFill>
                  <a:srgbClr val="C00000"/>
                </a:solidFill>
                <a:latin typeface="Consolas" panose="020B0609020204030204" pitchFamily="49" charset="0"/>
                <a:cs typeface="Consolas" panose="020B0609020204030204" pitchFamily="49" charset="0"/>
              </a:rPr>
              <a:t>Int</a:t>
            </a:r>
            <a:r>
              <a:rPr lang="en-US" sz="2000" dirty="0">
                <a:solidFill>
                  <a:srgbClr val="C00000"/>
                </a:solidFill>
                <a:latin typeface="Consolas" panose="020B0609020204030204" pitchFamily="49" charset="0"/>
                <a:cs typeface="Consolas" panose="020B0609020204030204" pitchFamily="49" charset="0"/>
              </a:rPr>
              <a:t>): </a:t>
            </a:r>
            <a:r>
              <a:rPr lang="en-US" sz="2000" dirty="0" err="1">
                <a:solidFill>
                  <a:srgbClr val="C00000"/>
                </a:solidFill>
                <a:latin typeface="Consolas" panose="020B0609020204030204" pitchFamily="49" charset="0"/>
                <a:cs typeface="Consolas" panose="020B0609020204030204" pitchFamily="49" charset="0"/>
              </a:rPr>
              <a:t>Int</a:t>
            </a:r>
            <a:r>
              <a:rPr lang="en-US" sz="2000" dirty="0">
                <a:solidFill>
                  <a:srgbClr val="C00000"/>
                </a:solidFill>
                <a:latin typeface="Consolas" panose="020B0609020204030204" pitchFamily="49" charset="0"/>
                <a:cs typeface="Consolas" panose="020B0609020204030204" pitchFamily="49" charset="0"/>
              </a:rPr>
              <a:t> = {</a:t>
            </a:r>
            <a:br>
              <a:rPr lang="en-US" sz="2000" dirty="0">
                <a:solidFill>
                  <a:srgbClr val="C00000"/>
                </a:solidFill>
                <a:latin typeface="Consolas" panose="020B0609020204030204" pitchFamily="49" charset="0"/>
                <a:cs typeface="Consolas" panose="020B0609020204030204" pitchFamily="49" charset="0"/>
              </a:rPr>
            </a:br>
            <a:r>
              <a:rPr lang="en-US" sz="2000" dirty="0">
                <a:solidFill>
                  <a:srgbClr val="C00000"/>
                </a:solidFill>
                <a:latin typeface="Consolas" panose="020B0609020204030204" pitchFamily="49" charset="0"/>
                <a:cs typeface="Consolas" panose="020B0609020204030204" pitchFamily="49" charset="0"/>
              </a:rPr>
              <a:t>    if (</a:t>
            </a:r>
            <a:r>
              <a:rPr lang="en-US" sz="2000" dirty="0" err="1">
                <a:solidFill>
                  <a:srgbClr val="C00000"/>
                </a:solidFill>
                <a:latin typeface="Consolas" panose="020B0609020204030204" pitchFamily="49" charset="0"/>
                <a:cs typeface="Consolas" panose="020B0609020204030204" pitchFamily="49" charset="0"/>
              </a:rPr>
              <a:t>i</a:t>
            </a:r>
            <a:r>
              <a:rPr lang="en-US" sz="2000" dirty="0">
                <a:solidFill>
                  <a:srgbClr val="C00000"/>
                </a:solidFill>
                <a:latin typeface="Consolas" panose="020B0609020204030204" pitchFamily="49" charset="0"/>
                <a:cs typeface="Consolas" panose="020B0609020204030204" pitchFamily="49" charset="0"/>
              </a:rPr>
              <a:t> &lt;= 1)</a:t>
            </a:r>
            <a:br>
              <a:rPr lang="en-US" sz="2000" dirty="0">
                <a:solidFill>
                  <a:srgbClr val="C00000"/>
                </a:solidFill>
                <a:latin typeface="Consolas" panose="020B0609020204030204" pitchFamily="49" charset="0"/>
                <a:cs typeface="Consolas" panose="020B0609020204030204" pitchFamily="49" charset="0"/>
              </a:rPr>
            </a:br>
            <a:r>
              <a:rPr lang="en-US" sz="2000" dirty="0">
                <a:solidFill>
                  <a:srgbClr val="C00000"/>
                </a:solidFill>
                <a:latin typeface="Consolas" panose="020B0609020204030204" pitchFamily="49" charset="0"/>
                <a:cs typeface="Consolas" panose="020B0609020204030204" pitchFamily="49" charset="0"/>
              </a:rPr>
              <a:t>      accumulator</a:t>
            </a:r>
            <a:br>
              <a:rPr lang="en-US" sz="2000" dirty="0">
                <a:solidFill>
                  <a:srgbClr val="C00000"/>
                </a:solidFill>
                <a:latin typeface="Consolas" panose="020B0609020204030204" pitchFamily="49" charset="0"/>
                <a:cs typeface="Consolas" panose="020B0609020204030204" pitchFamily="49" charset="0"/>
              </a:rPr>
            </a:br>
            <a:r>
              <a:rPr lang="en-US" sz="2000" dirty="0">
                <a:solidFill>
                  <a:srgbClr val="C00000"/>
                </a:solidFill>
                <a:latin typeface="Consolas" panose="020B0609020204030204" pitchFamily="49" charset="0"/>
                <a:cs typeface="Consolas" panose="020B0609020204030204" pitchFamily="49" charset="0"/>
              </a:rPr>
              <a:t>    else</a:t>
            </a:r>
            <a:br>
              <a:rPr lang="en-US" sz="2000" dirty="0">
                <a:solidFill>
                  <a:srgbClr val="C00000"/>
                </a:solidFill>
                <a:latin typeface="Consolas" panose="020B0609020204030204" pitchFamily="49" charset="0"/>
                <a:cs typeface="Consolas" panose="020B0609020204030204" pitchFamily="49" charset="0"/>
              </a:rPr>
            </a:br>
            <a:r>
              <a:rPr lang="en-US" sz="2000" dirty="0">
                <a:solidFill>
                  <a:srgbClr val="C00000"/>
                </a:solidFill>
                <a:latin typeface="Consolas" panose="020B0609020204030204" pitchFamily="49" charset="0"/>
                <a:cs typeface="Consolas" panose="020B0609020204030204" pitchFamily="49" charset="0"/>
              </a:rPr>
              <a:t>      </a:t>
            </a:r>
            <a:r>
              <a:rPr lang="en-US" sz="2000" b="1" dirty="0">
                <a:solidFill>
                  <a:srgbClr val="C00000"/>
                </a:solidFill>
                <a:latin typeface="Consolas" panose="020B0609020204030204" pitchFamily="49" charset="0"/>
                <a:cs typeface="Consolas" panose="020B0609020204030204" pitchFamily="49" charset="0"/>
              </a:rPr>
              <a:t>fact</a:t>
            </a:r>
            <a:r>
              <a:rPr lang="en-US" sz="2000" dirty="0">
                <a:solidFill>
                  <a:srgbClr val="C00000"/>
                </a:solidFill>
                <a:latin typeface="Consolas" panose="020B0609020204030204" pitchFamily="49" charset="0"/>
                <a:cs typeface="Consolas" panose="020B0609020204030204" pitchFamily="49" charset="0"/>
              </a:rPr>
              <a:t>(</a:t>
            </a:r>
            <a:r>
              <a:rPr lang="en-US" sz="2000" dirty="0" err="1">
                <a:solidFill>
                  <a:srgbClr val="C00000"/>
                </a:solidFill>
                <a:latin typeface="Consolas" panose="020B0609020204030204" pitchFamily="49" charset="0"/>
                <a:cs typeface="Consolas" panose="020B0609020204030204" pitchFamily="49" charset="0"/>
              </a:rPr>
              <a:t>i</a:t>
            </a:r>
            <a:r>
              <a:rPr lang="en-US" sz="2000" dirty="0">
                <a:solidFill>
                  <a:srgbClr val="C00000"/>
                </a:solidFill>
                <a:latin typeface="Consolas" panose="020B0609020204030204" pitchFamily="49" charset="0"/>
                <a:cs typeface="Consolas" panose="020B0609020204030204" pitchFamily="49" charset="0"/>
              </a:rPr>
              <a:t> - 1, </a:t>
            </a:r>
            <a:r>
              <a:rPr lang="en-US" sz="2000" dirty="0" err="1">
                <a:solidFill>
                  <a:srgbClr val="C00000"/>
                </a:solidFill>
                <a:latin typeface="Consolas" panose="020B0609020204030204" pitchFamily="49" charset="0"/>
                <a:cs typeface="Consolas" panose="020B0609020204030204" pitchFamily="49" charset="0"/>
              </a:rPr>
              <a:t>i</a:t>
            </a:r>
            <a:r>
              <a:rPr lang="en-US" sz="2000" dirty="0">
                <a:solidFill>
                  <a:srgbClr val="C00000"/>
                </a:solidFill>
                <a:latin typeface="Consolas" panose="020B0609020204030204" pitchFamily="49" charset="0"/>
                <a:cs typeface="Consolas" panose="020B0609020204030204" pitchFamily="49" charset="0"/>
              </a:rPr>
              <a:t> * accumulator)</a:t>
            </a:r>
            <a:br>
              <a:rPr lang="en-US" sz="2000" dirty="0">
                <a:solidFill>
                  <a:srgbClr val="C00000"/>
                </a:solidFill>
                <a:latin typeface="Consolas" panose="020B0609020204030204" pitchFamily="49" charset="0"/>
                <a:cs typeface="Consolas" panose="020B0609020204030204" pitchFamily="49" charset="0"/>
              </a:rPr>
            </a:br>
            <a:r>
              <a:rPr lang="en-US" sz="2000" b="1" dirty="0">
                <a:solidFill>
                  <a:srgbClr val="C00000"/>
                </a:solidFill>
                <a:latin typeface="Consolas" panose="020B0609020204030204" pitchFamily="49" charset="0"/>
                <a:cs typeface="Consolas" panose="020B0609020204030204" pitchFamily="49" charset="0"/>
              </a:rPr>
              <a:t>  </a:t>
            </a:r>
            <a:r>
              <a:rPr lang="en-US" sz="2000" dirty="0">
                <a:solidFill>
                  <a:srgbClr val="C00000"/>
                </a:solidFill>
                <a:latin typeface="Consolas" panose="020B0609020204030204" pitchFamily="49" charset="0"/>
                <a:cs typeface="Consolas" panose="020B0609020204030204" pitchFamily="49" charset="0"/>
              </a:rPr>
              <a:t>}</a:t>
            </a:r>
          </a:p>
          <a:p>
            <a:pPr marL="475488" lvl="2" indent="0">
              <a:buNone/>
            </a:pPr>
            <a:r>
              <a:rPr lang="en-US" sz="2000" b="1" dirty="0">
                <a:solidFill>
                  <a:srgbClr val="C00000"/>
                </a:solidFill>
                <a:latin typeface="Consolas" panose="020B0609020204030204" pitchFamily="49" charset="0"/>
                <a:cs typeface="Consolas" panose="020B0609020204030204" pitchFamily="49" charset="0"/>
              </a:rPr>
              <a:t/>
            </a:r>
            <a:br>
              <a:rPr lang="en-US" sz="2000" b="1" dirty="0">
                <a:solidFill>
                  <a:srgbClr val="C00000"/>
                </a:solidFill>
                <a:latin typeface="Consolas" panose="020B0609020204030204" pitchFamily="49" charset="0"/>
                <a:cs typeface="Consolas" panose="020B0609020204030204" pitchFamily="49" charset="0"/>
              </a:rPr>
            </a:br>
            <a:r>
              <a:rPr lang="en-US" sz="2000" b="1" dirty="0">
                <a:solidFill>
                  <a:srgbClr val="C00000"/>
                </a:solidFill>
                <a:latin typeface="Consolas" panose="020B0609020204030204" pitchFamily="49" charset="0"/>
                <a:cs typeface="Consolas" panose="020B0609020204030204" pitchFamily="49" charset="0"/>
              </a:rPr>
              <a:t>  fact</a:t>
            </a:r>
            <a:r>
              <a:rPr lang="en-US" sz="2000" dirty="0">
                <a:solidFill>
                  <a:srgbClr val="C00000"/>
                </a:solidFill>
                <a:latin typeface="Consolas" panose="020B0609020204030204" pitchFamily="49" charset="0"/>
                <a:cs typeface="Consolas" panose="020B0609020204030204" pitchFamily="49" charset="0"/>
              </a:rPr>
              <a:t>(</a:t>
            </a:r>
            <a:r>
              <a:rPr lang="en-US" sz="2000" dirty="0" err="1">
                <a:solidFill>
                  <a:srgbClr val="C00000"/>
                </a:solidFill>
                <a:latin typeface="Consolas" panose="020B0609020204030204" pitchFamily="49" charset="0"/>
                <a:cs typeface="Consolas" panose="020B0609020204030204" pitchFamily="49" charset="0"/>
              </a:rPr>
              <a:t>i</a:t>
            </a:r>
            <a:r>
              <a:rPr lang="en-US" sz="2000" dirty="0">
                <a:solidFill>
                  <a:srgbClr val="C00000"/>
                </a:solidFill>
                <a:latin typeface="Consolas" panose="020B0609020204030204" pitchFamily="49" charset="0"/>
                <a:cs typeface="Consolas" panose="020B0609020204030204" pitchFamily="49" charset="0"/>
              </a:rPr>
              <a:t>, 1)</a:t>
            </a:r>
            <a:r>
              <a:rPr lang="en-US" sz="2000" b="1" dirty="0">
                <a:solidFill>
                  <a:srgbClr val="C00000"/>
                </a:solidFill>
                <a:latin typeface="Consolas" panose="020B0609020204030204" pitchFamily="49" charset="0"/>
                <a:cs typeface="Consolas" panose="020B0609020204030204" pitchFamily="49" charset="0"/>
              </a:rPr>
              <a:t/>
            </a:r>
            <a:br>
              <a:rPr lang="en-US" sz="2000" b="1" dirty="0">
                <a:solidFill>
                  <a:srgbClr val="C00000"/>
                </a:solidFill>
                <a:latin typeface="Consolas" panose="020B0609020204030204" pitchFamily="49" charset="0"/>
                <a:cs typeface="Consolas" panose="020B0609020204030204" pitchFamily="49" charset="0"/>
              </a:rPr>
            </a:br>
            <a:r>
              <a:rPr lang="en-US" sz="2000" dirty="0">
                <a:solidFill>
                  <a:srgbClr val="C00000"/>
                </a:solidFill>
                <a:latin typeface="Consolas" panose="020B0609020204030204" pitchFamily="49" charset="0"/>
                <a:cs typeface="Consolas" panose="020B0609020204030204" pitchFamily="49" charset="0"/>
              </a:rPr>
              <a:t>}</a:t>
            </a:r>
          </a:p>
          <a:p>
            <a:endParaRPr lang="en-US" dirty="0"/>
          </a:p>
        </p:txBody>
      </p:sp>
      <p:sp>
        <p:nvSpPr>
          <p:cNvPr id="7" name="TextBox 6"/>
          <p:cNvSpPr txBox="1"/>
          <p:nvPr/>
        </p:nvSpPr>
        <p:spPr>
          <a:xfrm>
            <a:off x="462672" y="3465901"/>
            <a:ext cx="2347577" cy="120032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GB" dirty="0"/>
              <a:t>inside this factorial method we </a:t>
            </a:r>
            <a:r>
              <a:rPr lang="en-GB" b="1" dirty="0"/>
              <a:t>declare</a:t>
            </a:r>
            <a:r>
              <a:rPr lang="en-GB" dirty="0"/>
              <a:t> and </a:t>
            </a:r>
            <a:r>
              <a:rPr lang="en-GB" b="1" dirty="0"/>
              <a:t>call</a:t>
            </a:r>
            <a:r>
              <a:rPr lang="en-GB" dirty="0"/>
              <a:t> the nested function </a:t>
            </a:r>
            <a:r>
              <a:rPr lang="en-GB" i="1" dirty="0"/>
              <a:t>fact</a:t>
            </a:r>
          </a:p>
        </p:txBody>
      </p:sp>
      <p:cxnSp>
        <p:nvCxnSpPr>
          <p:cNvPr id="9" name="Straight Arrow Connector 8"/>
          <p:cNvCxnSpPr/>
          <p:nvPr/>
        </p:nvCxnSpPr>
        <p:spPr>
          <a:xfrm flipV="1">
            <a:off x="2380593" y="3468414"/>
            <a:ext cx="756745" cy="385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7" idx="2"/>
          </p:cNvCxnSpPr>
          <p:nvPr/>
        </p:nvCxnSpPr>
        <p:spPr>
          <a:xfrm>
            <a:off x="1636461" y="4666230"/>
            <a:ext cx="1374753" cy="757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042208" y="2348650"/>
            <a:ext cx="4748080"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GB" i="1" dirty="0"/>
              <a:t>factorial</a:t>
            </a:r>
            <a:r>
              <a:rPr lang="en-GB" dirty="0"/>
              <a:t> function has same signature as before</a:t>
            </a:r>
            <a:endParaRPr lang="en-GB" i="1" dirty="0"/>
          </a:p>
        </p:txBody>
      </p:sp>
      <p:sp>
        <p:nvSpPr>
          <p:cNvPr id="13" name="TextBox 12"/>
          <p:cNvSpPr txBox="1"/>
          <p:nvPr/>
        </p:nvSpPr>
        <p:spPr>
          <a:xfrm>
            <a:off x="8188299" y="3854163"/>
            <a:ext cx="3424317" cy="1477328"/>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GB" i="1" dirty="0"/>
              <a:t>fact </a:t>
            </a:r>
            <a:r>
              <a:rPr lang="en-GB" dirty="0"/>
              <a:t>function is tail recursive – no calculation done after function call returns – multiplication is done before function call and result passed as parameter</a:t>
            </a:r>
            <a:endParaRPr lang="en-GB" i="1" dirty="0"/>
          </a:p>
        </p:txBody>
      </p:sp>
      <p:cxnSp>
        <p:nvCxnSpPr>
          <p:cNvPr id="14" name="Straight Arrow Connector 13"/>
          <p:cNvCxnSpPr/>
          <p:nvPr/>
        </p:nvCxnSpPr>
        <p:spPr>
          <a:xfrm flipH="1">
            <a:off x="5896303" y="4087345"/>
            <a:ext cx="2291997" cy="323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914179" y="5536455"/>
            <a:ext cx="6876109" cy="92333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GB" i="1" dirty="0"/>
              <a:t>Can you follow how the fact method works?  Why is the second parameter value in the nested call 1? Hint: it essentially does the calculation in the reverse order to the original version of factorial</a:t>
            </a:r>
          </a:p>
        </p:txBody>
      </p:sp>
    </p:spTree>
    <p:extLst>
      <p:ext uri="{BB962C8B-B14F-4D97-AF65-F5344CB8AC3E}">
        <p14:creationId xmlns:p14="http://schemas.microsoft.com/office/powerpoint/2010/main" val="2630267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down)">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down)">
                                      <p:cBhvr>
                                        <p:cTn id="28" dur="500"/>
                                        <p:tgtEl>
                                          <p:spTgt spid="9"/>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down)">
                                      <p:cBhvr>
                                        <p:cTn id="31" dur="500"/>
                                        <p:tgtEl>
                                          <p:spTgt spid="7"/>
                                        </p:tgtEl>
                                      </p:cBhvr>
                                    </p:animEffect>
                                  </p:childTnLst>
                                </p:cTn>
                              </p:par>
                              <p:par>
                                <p:cTn id="32" presetID="22" presetClass="entr" presetSubtype="4"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down)">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down)">
                                      <p:cBhvr>
                                        <p:cTn id="39" dur="500"/>
                                        <p:tgtEl>
                                          <p:spTgt spid="13"/>
                                        </p:tgtEl>
                                      </p:cBhvr>
                                    </p:animEffect>
                                  </p:childTnLst>
                                </p:cTn>
                              </p:par>
                              <p:par>
                                <p:cTn id="40" presetID="22" presetClass="entr" presetSubtype="4" fill="hold"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down)">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ipe(down)">
                                      <p:cBhvr>
                                        <p:cTn id="4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P spid="13"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a nested function for tail recursion?</a:t>
            </a:r>
          </a:p>
        </p:txBody>
      </p:sp>
      <p:sp>
        <p:nvSpPr>
          <p:cNvPr id="3" name="Content Placeholder 2"/>
          <p:cNvSpPr>
            <a:spLocks noGrp="1"/>
          </p:cNvSpPr>
          <p:nvPr>
            <p:ph idx="1"/>
          </p:nvPr>
        </p:nvSpPr>
        <p:spPr/>
        <p:txBody>
          <a:bodyPr>
            <a:normAutofit/>
          </a:bodyPr>
          <a:lstStyle/>
          <a:p>
            <a:r>
              <a:rPr lang="en-US" dirty="0"/>
              <a:t>If you look at the nested method fact in the example, it actually does all the work of calculating the factorial</a:t>
            </a:r>
          </a:p>
          <a:p>
            <a:r>
              <a:rPr lang="en-US" dirty="0"/>
              <a:t>You could have fact as a standalone function, and call it, e.g. </a:t>
            </a:r>
            <a:r>
              <a:rPr lang="en-US" i="1" dirty="0"/>
              <a:t>fact(4,1)</a:t>
            </a:r>
            <a:r>
              <a:rPr lang="en-US" dirty="0"/>
              <a:t>, which would calculate the factorial of 4 correctly</a:t>
            </a:r>
          </a:p>
          <a:p>
            <a:r>
              <a:rPr lang="en-US" dirty="0"/>
              <a:t>There are </a:t>
            </a:r>
            <a:r>
              <a:rPr lang="en-US" u="sng" dirty="0"/>
              <a:t>two problems </a:t>
            </a:r>
            <a:r>
              <a:rPr lang="en-US" dirty="0"/>
              <a:t>with this:</a:t>
            </a:r>
          </a:p>
          <a:p>
            <a:pPr marL="544068" lvl="1" indent="-342900">
              <a:buFont typeface="+mj-lt"/>
              <a:buAutoNum type="arabicPeriod"/>
            </a:pPr>
            <a:r>
              <a:rPr lang="en-US" dirty="0"/>
              <a:t>The second parameter is only there because of the way the function works, it has no meaning in the context of the </a:t>
            </a:r>
            <a:r>
              <a:rPr lang="en-US" u="sng" dirty="0"/>
              <a:t>purpose</a:t>
            </a:r>
            <a:r>
              <a:rPr lang="en-US" dirty="0"/>
              <a:t> of the function – you just want to calculate factorial of 4</a:t>
            </a:r>
          </a:p>
          <a:p>
            <a:pPr marL="544068" lvl="1" indent="-342900">
              <a:buFont typeface="+mj-lt"/>
              <a:buAutoNum type="arabicPeriod"/>
            </a:pPr>
            <a:r>
              <a:rPr lang="en-US" dirty="0"/>
              <a:t>There would be nothing to prevent a call such as </a:t>
            </a:r>
            <a:r>
              <a:rPr lang="en-US" i="1" dirty="0"/>
              <a:t>fact(4,2)</a:t>
            </a:r>
            <a:r>
              <a:rPr lang="en-US" dirty="0"/>
              <a:t>. What would this mean? Well, it wouldn’t calculate the factorial of 4, anyway.</a:t>
            </a:r>
          </a:p>
          <a:p>
            <a:r>
              <a:rPr lang="en-US" dirty="0"/>
              <a:t>Nesting inside the </a:t>
            </a:r>
            <a:r>
              <a:rPr lang="en-US" i="1" dirty="0"/>
              <a:t>factorial</a:t>
            </a:r>
            <a:r>
              <a:rPr lang="en-US" dirty="0"/>
              <a:t> method avoids these problems:</a:t>
            </a:r>
          </a:p>
          <a:p>
            <a:pPr marL="544068" lvl="1" indent="-342900">
              <a:buFont typeface="+mj-lt"/>
              <a:buAutoNum type="arabicPeriod"/>
            </a:pPr>
            <a:r>
              <a:rPr lang="en-US" dirty="0"/>
              <a:t>Provides method with sensible signature, e.g. call </a:t>
            </a:r>
            <a:r>
              <a:rPr lang="en-US" i="1" dirty="0"/>
              <a:t>factorial(4)</a:t>
            </a:r>
            <a:r>
              <a:rPr lang="en-US" dirty="0"/>
              <a:t> to get the factorial of 4 – simples!</a:t>
            </a:r>
          </a:p>
          <a:p>
            <a:pPr marL="544068" lvl="1" indent="-342900">
              <a:buFont typeface="+mj-lt"/>
              <a:buAutoNum type="arabicPeriod"/>
            </a:pPr>
            <a:r>
              <a:rPr lang="en-US" dirty="0"/>
              <a:t>Prevents fact being called directly with possibly meaningless results – </a:t>
            </a:r>
            <a:r>
              <a:rPr lang="en-US" u="sng" dirty="0"/>
              <a:t>scope</a:t>
            </a:r>
            <a:r>
              <a:rPr lang="en-US" dirty="0"/>
              <a:t> of method is inside the method where it was declared</a:t>
            </a:r>
          </a:p>
          <a:p>
            <a:endParaRPr lang="en-US" dirty="0"/>
          </a:p>
        </p:txBody>
      </p:sp>
      <p:sp>
        <p:nvSpPr>
          <p:cNvPr id="4" name="Footer Placeholder 3"/>
          <p:cNvSpPr>
            <a:spLocks noGrp="1"/>
          </p:cNvSpPr>
          <p:nvPr>
            <p:ph type="ftr" sz="quarter" idx="11"/>
          </p:nvPr>
        </p:nvSpPr>
        <p:spPr/>
        <p:txBody>
          <a:bodyPr/>
          <a:lstStyle/>
          <a:p>
            <a:r>
              <a:rPr lang="en-US" dirty="0"/>
              <a:t>unit 4: functions &amp; recursion</a:t>
            </a:r>
          </a:p>
        </p:txBody>
      </p:sp>
      <p:sp>
        <p:nvSpPr>
          <p:cNvPr id="5" name="Slide Number Placeholder 4"/>
          <p:cNvSpPr>
            <a:spLocks noGrp="1"/>
          </p:cNvSpPr>
          <p:nvPr>
            <p:ph type="sldNum" sz="quarter" idx="12"/>
          </p:nvPr>
        </p:nvSpPr>
        <p:spPr/>
        <p:txBody>
          <a:bodyPr/>
          <a:lstStyle/>
          <a:p>
            <a:fld id="{6113E31D-E2AB-40D1-8B51-AFA5AFEF393A}" type="slidenum">
              <a:rPr lang="en-US" smtClean="0"/>
              <a:pPr/>
              <a:t>22</a:t>
            </a:fld>
            <a:endParaRPr lang="en-US" dirty="0"/>
          </a:p>
        </p:txBody>
      </p:sp>
    </p:spTree>
    <p:extLst>
      <p:ext uri="{BB962C8B-B14F-4D97-AF65-F5344CB8AC3E}">
        <p14:creationId xmlns:p14="http://schemas.microsoft.com/office/powerpoint/2010/main" val="3298034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Partial function application</a:t>
            </a:r>
          </a:p>
        </p:txBody>
      </p:sp>
      <p:sp>
        <p:nvSpPr>
          <p:cNvPr id="3" name="Content Placeholder 2"/>
          <p:cNvSpPr>
            <a:spLocks noGrp="1"/>
          </p:cNvSpPr>
          <p:nvPr>
            <p:ph idx="1"/>
          </p:nvPr>
        </p:nvSpPr>
        <p:spPr/>
        <p:txBody>
          <a:bodyPr>
            <a:normAutofit fontScale="92500" lnSpcReduction="10000"/>
          </a:bodyPr>
          <a:lstStyle/>
          <a:p>
            <a:r>
              <a:rPr lang="en-GB" sz="2200" dirty="0"/>
              <a:t>In imperative programming we might think of calling a function and </a:t>
            </a:r>
            <a:r>
              <a:rPr lang="en-GB" sz="2200" u="sng" dirty="0"/>
              <a:t>supplying parameters to the function</a:t>
            </a:r>
            <a:r>
              <a:rPr lang="en-GB" sz="2200" dirty="0"/>
              <a:t> to give it the information it requires</a:t>
            </a:r>
          </a:p>
          <a:p>
            <a:pPr lvl="1"/>
            <a:r>
              <a:rPr lang="en-GB" sz="1900" dirty="0"/>
              <a:t>Generally need to supply all the parameters, although some languages support default values</a:t>
            </a:r>
          </a:p>
          <a:p>
            <a:pPr lvl="1"/>
            <a:r>
              <a:rPr lang="en-GB" sz="1900" dirty="0"/>
              <a:t>Calling a function always returns a result of the function’s return type</a:t>
            </a:r>
          </a:p>
          <a:p>
            <a:r>
              <a:rPr lang="en-GB" sz="2200" dirty="0"/>
              <a:t>Lambda calculus provides functional programming with an alternative way of thinking about  this – we </a:t>
            </a:r>
            <a:r>
              <a:rPr lang="en-GB" sz="2200" u="sng" dirty="0"/>
              <a:t>apply a function to the parameters</a:t>
            </a:r>
          </a:p>
          <a:p>
            <a:pPr lvl="1"/>
            <a:r>
              <a:rPr lang="en-GB" sz="1900" dirty="0"/>
              <a:t>Don’t necessarily have to apply the function to all the parameters</a:t>
            </a:r>
          </a:p>
          <a:p>
            <a:r>
              <a:rPr lang="en-GB" sz="2200" dirty="0"/>
              <a:t>For example, here is a simple function that adds three numbers, each of which is a parameter of the function, and returns the result as an </a:t>
            </a:r>
            <a:r>
              <a:rPr lang="en-GB" sz="2200" dirty="0" err="1"/>
              <a:t>Int</a:t>
            </a:r>
            <a:endParaRPr lang="en-GB" sz="2200" dirty="0"/>
          </a:p>
          <a:p>
            <a:pPr marL="0" indent="0">
              <a:lnSpc>
                <a:spcPct val="100000"/>
              </a:lnSpc>
              <a:buNone/>
            </a:pPr>
            <a:r>
              <a:rPr lang="en-GB" dirty="0" err="1">
                <a:solidFill>
                  <a:srgbClr val="C00000"/>
                </a:solidFill>
                <a:latin typeface="Consolas" panose="020B0609020204030204" pitchFamily="49" charset="0"/>
                <a:cs typeface="Consolas" panose="020B0609020204030204" pitchFamily="49" charset="0"/>
              </a:rPr>
              <a:t>def</a:t>
            </a:r>
            <a:r>
              <a:rPr lang="en-GB" dirty="0">
                <a:solidFill>
                  <a:srgbClr val="C00000"/>
                </a:solidFill>
                <a:latin typeface="Consolas" panose="020B0609020204030204" pitchFamily="49" charset="0"/>
                <a:cs typeface="Consolas" panose="020B0609020204030204" pitchFamily="49" charset="0"/>
              </a:rPr>
              <a:t> sum(</a:t>
            </a:r>
            <a:r>
              <a:rPr lang="en-GB" dirty="0" err="1">
                <a:solidFill>
                  <a:srgbClr val="C00000"/>
                </a:solidFill>
                <a:latin typeface="Consolas" panose="020B0609020204030204" pitchFamily="49" charset="0"/>
                <a:cs typeface="Consolas" panose="020B0609020204030204" pitchFamily="49" charset="0"/>
              </a:rPr>
              <a:t>a:Int</a:t>
            </a:r>
            <a:r>
              <a:rPr lang="en-GB" dirty="0">
                <a:solidFill>
                  <a:srgbClr val="C00000"/>
                </a:solidFill>
                <a:latin typeface="Consolas" panose="020B0609020204030204" pitchFamily="49" charset="0"/>
                <a:cs typeface="Consolas" panose="020B0609020204030204" pitchFamily="49" charset="0"/>
              </a:rPr>
              <a:t>, b:Int, c:Int): </a:t>
            </a:r>
            <a:r>
              <a:rPr lang="en-GB" dirty="0" err="1">
                <a:solidFill>
                  <a:srgbClr val="C00000"/>
                </a:solidFill>
                <a:latin typeface="Consolas" panose="020B0609020204030204" pitchFamily="49" charset="0"/>
                <a:cs typeface="Consolas" panose="020B0609020204030204" pitchFamily="49" charset="0"/>
              </a:rPr>
              <a:t>Int</a:t>
            </a:r>
            <a:r>
              <a:rPr lang="en-GB" dirty="0">
                <a:solidFill>
                  <a:srgbClr val="C00000"/>
                </a:solidFill>
                <a:latin typeface="Consolas" panose="020B0609020204030204" pitchFamily="49" charset="0"/>
                <a:cs typeface="Consolas" panose="020B0609020204030204" pitchFamily="49" charset="0"/>
              </a:rPr>
              <a:t>  = { </a:t>
            </a:r>
            <a:r>
              <a:rPr lang="en-GB" dirty="0" err="1">
                <a:solidFill>
                  <a:srgbClr val="C00000"/>
                </a:solidFill>
                <a:latin typeface="Consolas" panose="020B0609020204030204" pitchFamily="49" charset="0"/>
                <a:cs typeface="Consolas" panose="020B0609020204030204" pitchFamily="49" charset="0"/>
              </a:rPr>
              <a:t>a+b+c</a:t>
            </a:r>
            <a:r>
              <a:rPr lang="en-GB" dirty="0">
                <a:solidFill>
                  <a:srgbClr val="C00000"/>
                </a:solidFill>
                <a:latin typeface="Consolas" panose="020B0609020204030204" pitchFamily="49" charset="0"/>
                <a:cs typeface="Consolas" panose="020B0609020204030204" pitchFamily="49" charset="0"/>
              </a:rPr>
              <a:t>}</a:t>
            </a:r>
          </a:p>
          <a:p>
            <a:r>
              <a:rPr lang="en-GB" sz="2200" dirty="0"/>
              <a:t>Can apply this to three parameters  and assign the result to a variable </a:t>
            </a:r>
            <a:r>
              <a:rPr lang="en-GB" sz="2200" i="1" dirty="0"/>
              <a:t>f, </a:t>
            </a:r>
            <a:r>
              <a:rPr lang="en-GB" sz="2200" dirty="0"/>
              <a:t>which then refers to an </a:t>
            </a:r>
            <a:r>
              <a:rPr lang="en-GB" sz="2200" dirty="0" err="1"/>
              <a:t>Int</a:t>
            </a:r>
            <a:endParaRPr lang="en-GB" sz="2200" dirty="0"/>
          </a:p>
          <a:p>
            <a:pPr marL="0" indent="0">
              <a:buNone/>
            </a:pPr>
            <a:r>
              <a:rPr lang="en-GB" sz="1800" dirty="0" err="1">
                <a:solidFill>
                  <a:srgbClr val="0070C0"/>
                </a:solidFill>
                <a:latin typeface="Consolas" charset="0"/>
                <a:ea typeface="Consolas" charset="0"/>
                <a:cs typeface="Consolas" charset="0"/>
              </a:rPr>
              <a:t>scala</a:t>
            </a:r>
            <a:r>
              <a:rPr lang="en-GB" sz="1800" dirty="0">
                <a:solidFill>
                  <a:srgbClr val="0070C0"/>
                </a:solidFill>
                <a:latin typeface="Consolas" charset="0"/>
                <a:ea typeface="Consolas" charset="0"/>
                <a:cs typeface="Consolas" charset="0"/>
              </a:rPr>
              <a:t>&gt; </a:t>
            </a:r>
            <a:r>
              <a:rPr lang="en-GB" sz="1800" dirty="0" err="1">
                <a:solidFill>
                  <a:srgbClr val="0070C0"/>
                </a:solidFill>
                <a:latin typeface="Consolas" charset="0"/>
                <a:ea typeface="Consolas" charset="0"/>
                <a:cs typeface="Consolas" charset="0"/>
              </a:rPr>
              <a:t>val</a:t>
            </a:r>
            <a:r>
              <a:rPr lang="en-GB" sz="1800" dirty="0">
                <a:solidFill>
                  <a:srgbClr val="0070C0"/>
                </a:solidFill>
                <a:latin typeface="Consolas" charset="0"/>
                <a:ea typeface="Consolas" charset="0"/>
                <a:cs typeface="Consolas" charset="0"/>
              </a:rPr>
              <a:t> f = </a:t>
            </a:r>
            <a:r>
              <a:rPr lang="en-GB" dirty="0">
                <a:solidFill>
                  <a:srgbClr val="C00000"/>
                </a:solidFill>
                <a:latin typeface="Consolas" panose="020B0609020204030204" pitchFamily="49" charset="0"/>
                <a:cs typeface="Consolas" panose="020B0609020204030204" pitchFamily="49" charset="0"/>
              </a:rPr>
              <a:t>sum(1,2,3)</a:t>
            </a:r>
            <a:br>
              <a:rPr lang="en-GB" dirty="0">
                <a:solidFill>
                  <a:srgbClr val="C00000"/>
                </a:solidFill>
                <a:latin typeface="Consolas" panose="020B0609020204030204" pitchFamily="49" charset="0"/>
                <a:cs typeface="Consolas" panose="020B0609020204030204" pitchFamily="49" charset="0"/>
              </a:rPr>
            </a:br>
            <a:r>
              <a:rPr lang="en-GB" sz="1800" dirty="0">
                <a:solidFill>
                  <a:srgbClr val="0070C0"/>
                </a:solidFill>
                <a:latin typeface="Consolas" charset="0"/>
                <a:ea typeface="Consolas" charset="0"/>
                <a:cs typeface="Consolas" charset="0"/>
              </a:rPr>
              <a:t>f: </a:t>
            </a:r>
            <a:r>
              <a:rPr lang="en-GB" sz="1800" dirty="0" err="1">
                <a:solidFill>
                  <a:srgbClr val="0070C0"/>
                </a:solidFill>
                <a:latin typeface="Consolas" charset="0"/>
                <a:ea typeface="Consolas" charset="0"/>
                <a:cs typeface="Consolas" charset="0"/>
              </a:rPr>
              <a:t>Int</a:t>
            </a:r>
            <a:r>
              <a:rPr lang="en-GB" sz="1800" dirty="0">
                <a:solidFill>
                  <a:srgbClr val="0070C0"/>
                </a:solidFill>
                <a:latin typeface="Consolas" charset="0"/>
                <a:ea typeface="Consolas" charset="0"/>
                <a:cs typeface="Consolas" charset="0"/>
              </a:rPr>
              <a:t> = 6</a:t>
            </a:r>
          </a:p>
        </p:txBody>
      </p:sp>
      <p:sp>
        <p:nvSpPr>
          <p:cNvPr id="4" name="Footer Placeholder 3"/>
          <p:cNvSpPr>
            <a:spLocks noGrp="1"/>
          </p:cNvSpPr>
          <p:nvPr>
            <p:ph type="ftr" sz="quarter" idx="11"/>
          </p:nvPr>
        </p:nvSpPr>
        <p:spPr/>
        <p:txBody>
          <a:bodyPr/>
          <a:lstStyle/>
          <a:p>
            <a:r>
              <a:rPr lang="en-US" dirty="0"/>
              <a:t>unit 4: functions &amp; recursion</a:t>
            </a:r>
          </a:p>
        </p:txBody>
      </p:sp>
      <p:sp>
        <p:nvSpPr>
          <p:cNvPr id="5" name="Slide Number Placeholder 4"/>
          <p:cNvSpPr>
            <a:spLocks noGrp="1"/>
          </p:cNvSpPr>
          <p:nvPr>
            <p:ph type="sldNum" sz="quarter" idx="12"/>
          </p:nvPr>
        </p:nvSpPr>
        <p:spPr/>
        <p:txBody>
          <a:bodyPr/>
          <a:lstStyle/>
          <a:p>
            <a:fld id="{6113E31D-E2AB-40D1-8B51-AFA5AFEF393A}" type="slidenum">
              <a:rPr lang="en-US" smtClean="0"/>
              <a:pPr/>
              <a:t>23</a:t>
            </a:fld>
            <a:endParaRPr lang="en-US" dirty="0"/>
          </a:p>
        </p:txBody>
      </p:sp>
    </p:spTree>
    <p:extLst>
      <p:ext uri="{BB962C8B-B14F-4D97-AF65-F5344CB8AC3E}">
        <p14:creationId xmlns:p14="http://schemas.microsoft.com/office/powerpoint/2010/main" val="624652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Partial function </a:t>
            </a:r>
            <a:r>
              <a:rPr lang="en-GB" dirty="0" smtClean="0"/>
              <a:t>application (cont.)</a:t>
            </a:r>
            <a:endParaRPr lang="en-GB" dirty="0"/>
          </a:p>
        </p:txBody>
      </p:sp>
      <p:sp>
        <p:nvSpPr>
          <p:cNvPr id="3" name="Content Placeholder 2"/>
          <p:cNvSpPr>
            <a:spLocks noGrp="1"/>
          </p:cNvSpPr>
          <p:nvPr>
            <p:ph idx="1"/>
          </p:nvPr>
        </p:nvSpPr>
        <p:spPr/>
        <p:txBody>
          <a:bodyPr>
            <a:normAutofit/>
          </a:bodyPr>
          <a:lstStyle/>
          <a:p>
            <a:r>
              <a:rPr lang="en-GB" dirty="0"/>
              <a:t>Can apply this function to two parameters only and assign the result to a variable </a:t>
            </a:r>
            <a:r>
              <a:rPr lang="en-GB" i="1" dirty="0"/>
              <a:t>f </a:t>
            </a:r>
            <a:r>
              <a:rPr lang="en-GB" dirty="0"/>
              <a:t>– this is </a:t>
            </a:r>
            <a:r>
              <a:rPr lang="en-GB" u="sng" dirty="0"/>
              <a:t>partial application </a:t>
            </a:r>
            <a:r>
              <a:rPr lang="en-GB" dirty="0"/>
              <a:t>of the function</a:t>
            </a:r>
          </a:p>
          <a:p>
            <a:pPr marL="0" indent="0">
              <a:buNone/>
            </a:pPr>
            <a:r>
              <a:rPr lang="nn-NO" dirty="0">
                <a:solidFill>
                  <a:srgbClr val="0070C0"/>
                </a:solidFill>
                <a:latin typeface="Consolas" panose="020B0609020204030204" pitchFamily="49" charset="0"/>
                <a:cs typeface="Consolas" panose="020B0609020204030204" pitchFamily="49" charset="0"/>
              </a:rPr>
              <a:t>scala&gt; </a:t>
            </a:r>
            <a:r>
              <a:rPr lang="nn-NO" dirty="0">
                <a:solidFill>
                  <a:srgbClr val="C00000"/>
                </a:solidFill>
                <a:latin typeface="Consolas" panose="020B0609020204030204" pitchFamily="49" charset="0"/>
                <a:cs typeface="Consolas" panose="020B0609020204030204" pitchFamily="49" charset="0"/>
              </a:rPr>
              <a:t>val f = sum(1, 2, _: Int)</a:t>
            </a:r>
            <a:br>
              <a:rPr lang="nn-NO" dirty="0">
                <a:solidFill>
                  <a:srgbClr val="C00000"/>
                </a:solidFill>
                <a:latin typeface="Consolas" panose="020B0609020204030204" pitchFamily="49" charset="0"/>
                <a:cs typeface="Consolas" panose="020B0609020204030204" pitchFamily="49" charset="0"/>
              </a:rPr>
            </a:br>
            <a:r>
              <a:rPr lang="nn-NO" dirty="0">
                <a:solidFill>
                  <a:srgbClr val="0070C0"/>
                </a:solidFill>
                <a:latin typeface="Consolas" panose="020B0609020204030204" pitchFamily="49" charset="0"/>
                <a:cs typeface="Consolas" panose="020B0609020204030204" pitchFamily="49" charset="0"/>
              </a:rPr>
              <a:t>f: Int =&gt; Int = &lt;function1&gt;</a:t>
            </a:r>
          </a:p>
          <a:p>
            <a:r>
              <a:rPr lang="nn-NO" dirty="0"/>
              <a:t>Note the _ indicates that the function is </a:t>
            </a:r>
            <a:r>
              <a:rPr lang="nn-NO" u="sng" dirty="0"/>
              <a:t>not to be applied </a:t>
            </a:r>
            <a:r>
              <a:rPr lang="nn-NO" dirty="0"/>
              <a:t>to the parameter at that position in the list</a:t>
            </a:r>
          </a:p>
          <a:p>
            <a:r>
              <a:rPr lang="nn-NO" dirty="0"/>
              <a:t>The result of partial application is not an Int – it is a function! </a:t>
            </a:r>
          </a:p>
          <a:p>
            <a:r>
              <a:rPr lang="nn-NO" dirty="0"/>
              <a:t>So, the variable </a:t>
            </a:r>
            <a:r>
              <a:rPr lang="nn-NO" i="1" dirty="0"/>
              <a:t>f</a:t>
            </a:r>
            <a:r>
              <a:rPr lang="nn-NO" dirty="0"/>
              <a:t> </a:t>
            </a:r>
            <a:r>
              <a:rPr lang="nn-NO" u="sng" dirty="0"/>
              <a:t>refers to a function</a:t>
            </a:r>
            <a:r>
              <a:rPr lang="nn-NO" dirty="0"/>
              <a:t>, not a value</a:t>
            </a:r>
          </a:p>
          <a:p>
            <a:r>
              <a:rPr lang="nn-NO" dirty="0"/>
              <a:t>Can call the function later – now fully applied so get a value with the return type of the original function</a:t>
            </a:r>
          </a:p>
          <a:p>
            <a:pPr marL="0" indent="0">
              <a:buNone/>
            </a:pPr>
            <a:r>
              <a:rPr lang="en-GB" dirty="0" err="1">
                <a:solidFill>
                  <a:srgbClr val="0070C0"/>
                </a:solidFill>
                <a:latin typeface="Consolas" panose="020B0609020204030204" pitchFamily="49" charset="0"/>
                <a:cs typeface="Consolas" panose="020B0609020204030204" pitchFamily="49" charset="0"/>
              </a:rPr>
              <a:t>scala</a:t>
            </a:r>
            <a:r>
              <a:rPr lang="en-GB" dirty="0">
                <a:solidFill>
                  <a:srgbClr val="0070C0"/>
                </a:solidFill>
                <a:latin typeface="Consolas" panose="020B0609020204030204" pitchFamily="49" charset="0"/>
                <a:cs typeface="Consolas" panose="020B0609020204030204" pitchFamily="49" charset="0"/>
              </a:rPr>
              <a:t>&gt; </a:t>
            </a:r>
            <a:r>
              <a:rPr lang="en-GB" dirty="0" err="1">
                <a:solidFill>
                  <a:srgbClr val="C00000"/>
                </a:solidFill>
                <a:latin typeface="Consolas" panose="020B0609020204030204" pitchFamily="49" charset="0"/>
                <a:cs typeface="Consolas" panose="020B0609020204030204" pitchFamily="49" charset="0"/>
              </a:rPr>
              <a:t>val</a:t>
            </a:r>
            <a:r>
              <a:rPr lang="en-GB" dirty="0">
                <a:solidFill>
                  <a:srgbClr val="C00000"/>
                </a:solidFill>
                <a:latin typeface="Consolas" panose="020B0609020204030204" pitchFamily="49" charset="0"/>
                <a:cs typeface="Consolas" panose="020B0609020204030204" pitchFamily="49" charset="0"/>
              </a:rPr>
              <a:t> g = f(3)</a:t>
            </a:r>
            <a:br>
              <a:rPr lang="en-GB" dirty="0">
                <a:solidFill>
                  <a:srgbClr val="C00000"/>
                </a:solidFill>
                <a:latin typeface="Consolas" panose="020B0609020204030204" pitchFamily="49" charset="0"/>
                <a:cs typeface="Consolas" panose="020B0609020204030204" pitchFamily="49" charset="0"/>
              </a:rPr>
            </a:br>
            <a:r>
              <a:rPr lang="en-GB" dirty="0">
                <a:solidFill>
                  <a:srgbClr val="0070C0"/>
                </a:solidFill>
                <a:latin typeface="Consolas" panose="020B0609020204030204" pitchFamily="49" charset="0"/>
                <a:cs typeface="Consolas" panose="020B0609020204030204" pitchFamily="49" charset="0"/>
              </a:rPr>
              <a:t>g: </a:t>
            </a:r>
            <a:r>
              <a:rPr lang="en-GB" dirty="0" err="1">
                <a:solidFill>
                  <a:srgbClr val="0070C0"/>
                </a:solidFill>
                <a:latin typeface="Consolas" panose="020B0609020204030204" pitchFamily="49" charset="0"/>
                <a:cs typeface="Consolas" panose="020B0609020204030204" pitchFamily="49" charset="0"/>
              </a:rPr>
              <a:t>Int</a:t>
            </a:r>
            <a:r>
              <a:rPr lang="en-GB" dirty="0">
                <a:solidFill>
                  <a:srgbClr val="0070C0"/>
                </a:solidFill>
                <a:latin typeface="Consolas" panose="020B0609020204030204" pitchFamily="49" charset="0"/>
                <a:cs typeface="Consolas" panose="020B0609020204030204" pitchFamily="49" charset="0"/>
              </a:rPr>
              <a:t> = 6</a:t>
            </a:r>
          </a:p>
          <a:p>
            <a:endParaRPr lang="en-GB" dirty="0"/>
          </a:p>
        </p:txBody>
      </p:sp>
      <p:sp>
        <p:nvSpPr>
          <p:cNvPr id="4" name="Footer Placeholder 3"/>
          <p:cNvSpPr>
            <a:spLocks noGrp="1"/>
          </p:cNvSpPr>
          <p:nvPr>
            <p:ph type="ftr" sz="quarter" idx="11"/>
          </p:nvPr>
        </p:nvSpPr>
        <p:spPr/>
        <p:txBody>
          <a:bodyPr/>
          <a:lstStyle/>
          <a:p>
            <a:r>
              <a:rPr lang="en-US" dirty="0"/>
              <a:t>unit 4: functions &amp; recursion</a:t>
            </a:r>
          </a:p>
        </p:txBody>
      </p:sp>
      <p:sp>
        <p:nvSpPr>
          <p:cNvPr id="5" name="Slide Number Placeholder 4"/>
          <p:cNvSpPr>
            <a:spLocks noGrp="1"/>
          </p:cNvSpPr>
          <p:nvPr>
            <p:ph type="sldNum" sz="quarter" idx="12"/>
          </p:nvPr>
        </p:nvSpPr>
        <p:spPr/>
        <p:txBody>
          <a:bodyPr/>
          <a:lstStyle/>
          <a:p>
            <a:fld id="{6113E31D-E2AB-40D1-8B51-AFA5AFEF393A}" type="slidenum">
              <a:rPr lang="en-US" smtClean="0"/>
              <a:pPr/>
              <a:t>24</a:t>
            </a:fld>
            <a:endParaRPr lang="en-US" dirty="0"/>
          </a:p>
        </p:txBody>
      </p:sp>
      <p:sp>
        <p:nvSpPr>
          <p:cNvPr id="6" name="TextBox 5"/>
          <p:cNvSpPr txBox="1"/>
          <p:nvPr/>
        </p:nvSpPr>
        <p:spPr>
          <a:xfrm>
            <a:off x="7391010" y="2059131"/>
            <a:ext cx="4203112" cy="92333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GB" dirty="0"/>
              <a:t>the underscore ( _ ) symbol is used for several different purposes in Scala. You will come across some others in later examples</a:t>
            </a:r>
            <a:endParaRPr lang="en-GB" i="1" dirty="0"/>
          </a:p>
        </p:txBody>
      </p:sp>
    </p:spTree>
    <p:extLst>
      <p:ext uri="{BB962C8B-B14F-4D97-AF65-F5344CB8AC3E}">
        <p14:creationId xmlns:p14="http://schemas.microsoft.com/office/powerpoint/2010/main" val="47976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Partial function application - another example</a:t>
            </a:r>
          </a:p>
        </p:txBody>
      </p:sp>
      <p:sp>
        <p:nvSpPr>
          <p:cNvPr id="3" name="Content Placeholder 2"/>
          <p:cNvSpPr>
            <a:spLocks noGrp="1"/>
          </p:cNvSpPr>
          <p:nvPr>
            <p:ph idx="1"/>
          </p:nvPr>
        </p:nvSpPr>
        <p:spPr/>
        <p:txBody>
          <a:bodyPr>
            <a:normAutofit fontScale="92500" lnSpcReduction="20000"/>
          </a:bodyPr>
          <a:lstStyle/>
          <a:p>
            <a:r>
              <a:rPr lang="en-GB" sz="2200" dirty="0"/>
              <a:t>This function might be useful in a program that generates HTML - will wrap an element with a specified prefix and  suffix : </a:t>
            </a:r>
          </a:p>
          <a:p>
            <a:pPr marL="0" indent="0">
              <a:buNone/>
            </a:pPr>
            <a:r>
              <a:rPr lang="en-GB" sz="1900" dirty="0" err="1">
                <a:solidFill>
                  <a:srgbClr val="C00000"/>
                </a:solidFill>
                <a:latin typeface="Consolas" panose="020B0609020204030204" pitchFamily="49" charset="0"/>
                <a:cs typeface="Consolas" panose="020B0609020204030204" pitchFamily="49" charset="0"/>
              </a:rPr>
              <a:t>def</a:t>
            </a:r>
            <a:r>
              <a:rPr lang="en-GB" sz="1900" dirty="0">
                <a:solidFill>
                  <a:srgbClr val="C00000"/>
                </a:solidFill>
                <a:latin typeface="Consolas" panose="020B0609020204030204" pitchFamily="49" charset="0"/>
                <a:cs typeface="Consolas" panose="020B0609020204030204" pitchFamily="49" charset="0"/>
              </a:rPr>
              <a:t> wrap(prefix: String, html: String, suffix: String) = {</a:t>
            </a:r>
            <a:br>
              <a:rPr lang="en-GB" sz="1900" dirty="0">
                <a:solidFill>
                  <a:srgbClr val="C00000"/>
                </a:solidFill>
                <a:latin typeface="Consolas" panose="020B0609020204030204" pitchFamily="49" charset="0"/>
                <a:cs typeface="Consolas" panose="020B0609020204030204" pitchFamily="49" charset="0"/>
              </a:rPr>
            </a:br>
            <a:r>
              <a:rPr lang="en-GB" sz="1900" dirty="0">
                <a:solidFill>
                  <a:srgbClr val="C00000"/>
                </a:solidFill>
                <a:latin typeface="Consolas" panose="020B0609020204030204" pitchFamily="49" charset="0"/>
                <a:cs typeface="Consolas" panose="020B0609020204030204" pitchFamily="49" charset="0"/>
              </a:rPr>
              <a:t>  prefix + html + suffix</a:t>
            </a:r>
            <a:br>
              <a:rPr lang="en-GB" sz="1900" dirty="0">
                <a:solidFill>
                  <a:srgbClr val="C00000"/>
                </a:solidFill>
                <a:latin typeface="Consolas" panose="020B0609020204030204" pitchFamily="49" charset="0"/>
                <a:cs typeface="Consolas" panose="020B0609020204030204" pitchFamily="49" charset="0"/>
              </a:rPr>
            </a:br>
            <a:r>
              <a:rPr lang="en-GB" sz="1900" dirty="0">
                <a:solidFill>
                  <a:srgbClr val="C00000"/>
                </a:solidFill>
                <a:latin typeface="Consolas" panose="020B0609020204030204" pitchFamily="49" charset="0"/>
                <a:cs typeface="Consolas" panose="020B0609020204030204" pitchFamily="49" charset="0"/>
              </a:rPr>
              <a:t>}</a:t>
            </a:r>
          </a:p>
          <a:p>
            <a:r>
              <a:rPr lang="en-GB" sz="2200" dirty="0"/>
              <a:t>This is a very general function which might be used in a wide range of situations. However, it might be common to need a specific wrapping,  e.g. wrap an element in </a:t>
            </a:r>
            <a:r>
              <a:rPr lang="en-GB" sz="2200" b="1" dirty="0"/>
              <a:t>&lt;div&gt;&lt;/div&gt;.</a:t>
            </a:r>
            <a:r>
              <a:rPr lang="en-GB" sz="2200" dirty="0"/>
              <a:t>Can create a new function to do this by </a:t>
            </a:r>
            <a:r>
              <a:rPr lang="en-GB" sz="2200" u="sng" dirty="0"/>
              <a:t>partially applying the general function</a:t>
            </a:r>
            <a:r>
              <a:rPr lang="en-GB" sz="2200" dirty="0"/>
              <a:t>:</a:t>
            </a:r>
          </a:p>
          <a:p>
            <a:pPr marL="0" indent="0">
              <a:lnSpc>
                <a:spcPct val="100000"/>
              </a:lnSpc>
              <a:buNone/>
            </a:pPr>
            <a:r>
              <a:rPr lang="en-GB" sz="1900" dirty="0" err="1">
                <a:solidFill>
                  <a:srgbClr val="0070C0"/>
                </a:solidFill>
                <a:latin typeface="Consolas" panose="020B0609020204030204" pitchFamily="49" charset="0"/>
                <a:cs typeface="Consolas" panose="020B0609020204030204" pitchFamily="49" charset="0"/>
              </a:rPr>
              <a:t>scala</a:t>
            </a:r>
            <a:r>
              <a:rPr lang="en-GB" sz="1900" dirty="0">
                <a:solidFill>
                  <a:srgbClr val="0070C0"/>
                </a:solidFill>
                <a:latin typeface="Consolas" panose="020B0609020204030204" pitchFamily="49" charset="0"/>
                <a:cs typeface="Consolas" panose="020B0609020204030204" pitchFamily="49" charset="0"/>
              </a:rPr>
              <a:t>&gt; </a:t>
            </a:r>
            <a:r>
              <a:rPr lang="en-GB" sz="1900" dirty="0" err="1">
                <a:solidFill>
                  <a:srgbClr val="C00000"/>
                </a:solidFill>
                <a:latin typeface="Consolas" panose="020B0609020204030204" pitchFamily="49" charset="0"/>
                <a:cs typeface="Consolas" panose="020B0609020204030204" pitchFamily="49" charset="0"/>
              </a:rPr>
              <a:t>val</a:t>
            </a:r>
            <a:r>
              <a:rPr lang="en-GB" sz="1900" dirty="0">
                <a:solidFill>
                  <a:srgbClr val="C00000"/>
                </a:solidFill>
                <a:latin typeface="Consolas" panose="020B0609020204030204" pitchFamily="49" charset="0"/>
                <a:cs typeface="Consolas" panose="020B0609020204030204" pitchFamily="49" charset="0"/>
              </a:rPr>
              <a:t> </a:t>
            </a:r>
            <a:r>
              <a:rPr lang="en-GB" sz="1900" dirty="0" err="1">
                <a:solidFill>
                  <a:srgbClr val="C00000"/>
                </a:solidFill>
                <a:latin typeface="Consolas" panose="020B0609020204030204" pitchFamily="49" charset="0"/>
                <a:cs typeface="Consolas" panose="020B0609020204030204" pitchFamily="49" charset="0"/>
              </a:rPr>
              <a:t>wrapWithDiv</a:t>
            </a:r>
            <a:r>
              <a:rPr lang="en-GB" sz="1900" dirty="0">
                <a:solidFill>
                  <a:srgbClr val="C00000"/>
                </a:solidFill>
                <a:latin typeface="Consolas" panose="020B0609020204030204" pitchFamily="49" charset="0"/>
                <a:cs typeface="Consolas" panose="020B0609020204030204" pitchFamily="49" charset="0"/>
              </a:rPr>
              <a:t> = wrap("&lt;div&gt;", _: String, "&lt;/div&gt;")</a:t>
            </a:r>
            <a:br>
              <a:rPr lang="en-GB" sz="1900" dirty="0">
                <a:solidFill>
                  <a:srgbClr val="C00000"/>
                </a:solidFill>
                <a:latin typeface="Consolas" panose="020B0609020204030204" pitchFamily="49" charset="0"/>
                <a:cs typeface="Consolas" panose="020B0609020204030204" pitchFamily="49" charset="0"/>
              </a:rPr>
            </a:br>
            <a:r>
              <a:rPr lang="en-GB" sz="1900" dirty="0" err="1">
                <a:solidFill>
                  <a:srgbClr val="0070C0"/>
                </a:solidFill>
                <a:latin typeface="Consolas" panose="020B0609020204030204" pitchFamily="49" charset="0"/>
                <a:cs typeface="Consolas" panose="020B0609020204030204" pitchFamily="49" charset="0"/>
              </a:rPr>
              <a:t>wrapWithDiv</a:t>
            </a:r>
            <a:r>
              <a:rPr lang="en-GB" sz="1900" dirty="0">
                <a:solidFill>
                  <a:srgbClr val="0070C0"/>
                </a:solidFill>
                <a:latin typeface="Consolas" panose="020B0609020204030204" pitchFamily="49" charset="0"/>
                <a:cs typeface="Consolas" panose="020B0609020204030204" pitchFamily="49" charset="0"/>
              </a:rPr>
              <a:t>: String =&gt; String = &lt;function1&gt;</a:t>
            </a:r>
          </a:p>
          <a:p>
            <a:r>
              <a:rPr lang="en-GB" sz="2200" dirty="0"/>
              <a:t>Can call this to wrap any HTML, don’t need to call general function and </a:t>
            </a:r>
            <a:br>
              <a:rPr lang="en-GB" sz="2200" dirty="0"/>
            </a:br>
            <a:r>
              <a:rPr lang="en-GB" sz="2200" dirty="0"/>
              <a:t>specify &lt;div&gt; and &lt;/div&gt; each time</a:t>
            </a:r>
          </a:p>
          <a:p>
            <a:pPr marL="0" indent="0">
              <a:lnSpc>
                <a:spcPct val="110000"/>
              </a:lnSpc>
              <a:buNone/>
            </a:pPr>
            <a:r>
              <a:rPr lang="en-GB" sz="1900" dirty="0" err="1">
                <a:solidFill>
                  <a:srgbClr val="0070C0"/>
                </a:solidFill>
                <a:latin typeface="Consolas" panose="020B0609020204030204" pitchFamily="49" charset="0"/>
                <a:cs typeface="Consolas" panose="020B0609020204030204" pitchFamily="49" charset="0"/>
              </a:rPr>
              <a:t>scala</a:t>
            </a:r>
            <a:r>
              <a:rPr lang="en-GB" sz="1900" dirty="0">
                <a:solidFill>
                  <a:srgbClr val="0070C0"/>
                </a:solidFill>
                <a:latin typeface="Consolas" panose="020B0609020204030204" pitchFamily="49" charset="0"/>
                <a:cs typeface="Consolas" panose="020B0609020204030204" pitchFamily="49" charset="0"/>
              </a:rPr>
              <a:t>&gt; </a:t>
            </a:r>
            <a:r>
              <a:rPr lang="en-GB" sz="1900" dirty="0" err="1">
                <a:solidFill>
                  <a:srgbClr val="C00000"/>
                </a:solidFill>
                <a:latin typeface="Consolas" panose="020B0609020204030204" pitchFamily="49" charset="0"/>
                <a:cs typeface="Consolas" panose="020B0609020204030204" pitchFamily="49" charset="0"/>
              </a:rPr>
              <a:t>wrapWithDiv</a:t>
            </a:r>
            <a:r>
              <a:rPr lang="en-GB" sz="1900" dirty="0">
                <a:solidFill>
                  <a:srgbClr val="C00000"/>
                </a:solidFill>
                <a:latin typeface="Consolas" panose="020B0609020204030204" pitchFamily="49" charset="0"/>
                <a:cs typeface="Consolas" panose="020B0609020204030204" pitchFamily="49" charset="0"/>
              </a:rPr>
              <a:t>("&lt;p&gt;Hello, world&lt;/p&gt;")</a:t>
            </a:r>
            <a:br>
              <a:rPr lang="en-GB" sz="1900" dirty="0">
                <a:solidFill>
                  <a:srgbClr val="C00000"/>
                </a:solidFill>
                <a:latin typeface="Consolas" panose="020B0609020204030204" pitchFamily="49" charset="0"/>
                <a:cs typeface="Consolas" panose="020B0609020204030204" pitchFamily="49" charset="0"/>
              </a:rPr>
            </a:br>
            <a:r>
              <a:rPr lang="en-GB" sz="1900" dirty="0">
                <a:solidFill>
                  <a:srgbClr val="0070C0"/>
                </a:solidFill>
                <a:latin typeface="Consolas" panose="020B0609020204030204" pitchFamily="49" charset="0"/>
                <a:cs typeface="Consolas" panose="020B0609020204030204" pitchFamily="49" charset="0"/>
              </a:rPr>
              <a:t>res0: String = &lt;div&gt;&lt;p&gt;Hello, world&lt;/p&gt;&lt;/div&gt;</a:t>
            </a:r>
            <a:r>
              <a:rPr lang="en-GB" sz="1900" dirty="0">
                <a:solidFill>
                  <a:srgbClr val="C00000"/>
                </a:solidFill>
                <a:latin typeface="Consolas" panose="020B0609020204030204" pitchFamily="49" charset="0"/>
                <a:cs typeface="Consolas" panose="020B0609020204030204" pitchFamily="49" charset="0"/>
              </a:rPr>
              <a:t/>
            </a:r>
            <a:br>
              <a:rPr lang="en-GB" sz="1900" dirty="0">
                <a:solidFill>
                  <a:srgbClr val="C00000"/>
                </a:solidFill>
                <a:latin typeface="Consolas" panose="020B0609020204030204" pitchFamily="49" charset="0"/>
                <a:cs typeface="Consolas" panose="020B0609020204030204" pitchFamily="49" charset="0"/>
              </a:rPr>
            </a:br>
            <a:r>
              <a:rPr lang="en-GB" sz="1900" dirty="0" err="1">
                <a:solidFill>
                  <a:srgbClr val="0070C0"/>
                </a:solidFill>
                <a:latin typeface="Consolas" panose="020B0609020204030204" pitchFamily="49" charset="0"/>
                <a:cs typeface="Consolas" panose="020B0609020204030204" pitchFamily="49" charset="0"/>
              </a:rPr>
              <a:t>scala</a:t>
            </a:r>
            <a:r>
              <a:rPr lang="en-GB" sz="1900" dirty="0">
                <a:solidFill>
                  <a:srgbClr val="0070C0"/>
                </a:solidFill>
                <a:latin typeface="Consolas" panose="020B0609020204030204" pitchFamily="49" charset="0"/>
                <a:cs typeface="Consolas" panose="020B0609020204030204" pitchFamily="49" charset="0"/>
              </a:rPr>
              <a:t>&gt; </a:t>
            </a:r>
            <a:r>
              <a:rPr lang="en-GB" sz="1900" dirty="0" err="1">
                <a:solidFill>
                  <a:srgbClr val="C00000"/>
                </a:solidFill>
                <a:latin typeface="Consolas" panose="020B0609020204030204" pitchFamily="49" charset="0"/>
                <a:cs typeface="Consolas" panose="020B0609020204030204" pitchFamily="49" charset="0"/>
              </a:rPr>
              <a:t>wrapWithDiv</a:t>
            </a:r>
            <a:r>
              <a:rPr lang="en-GB" sz="1900" dirty="0">
                <a:solidFill>
                  <a:srgbClr val="C00000"/>
                </a:solidFill>
                <a:latin typeface="Consolas" panose="020B0609020204030204" pitchFamily="49" charset="0"/>
                <a:cs typeface="Consolas" panose="020B0609020204030204" pitchFamily="49" charset="0"/>
              </a:rPr>
              <a:t>("&lt;</a:t>
            </a:r>
            <a:r>
              <a:rPr lang="en-GB" sz="1900" dirty="0" err="1">
                <a:solidFill>
                  <a:srgbClr val="C00000"/>
                </a:solidFill>
                <a:latin typeface="Consolas" panose="020B0609020204030204" pitchFamily="49" charset="0"/>
                <a:cs typeface="Consolas" panose="020B0609020204030204" pitchFamily="49" charset="0"/>
              </a:rPr>
              <a:t>img</a:t>
            </a:r>
            <a:r>
              <a:rPr lang="en-GB" sz="1900" dirty="0">
                <a:solidFill>
                  <a:srgbClr val="C00000"/>
                </a:solidFill>
                <a:latin typeface="Consolas" panose="020B0609020204030204" pitchFamily="49" charset="0"/>
                <a:cs typeface="Consolas" panose="020B0609020204030204" pitchFamily="49" charset="0"/>
              </a:rPr>
              <a:t> </a:t>
            </a:r>
            <a:r>
              <a:rPr lang="en-GB" sz="1900" dirty="0" err="1">
                <a:solidFill>
                  <a:srgbClr val="C00000"/>
                </a:solidFill>
                <a:latin typeface="Consolas" panose="020B0609020204030204" pitchFamily="49" charset="0"/>
                <a:cs typeface="Consolas" panose="020B0609020204030204" pitchFamily="49" charset="0"/>
              </a:rPr>
              <a:t>src</a:t>
            </a:r>
            <a:r>
              <a:rPr lang="en-GB" sz="1900" dirty="0">
                <a:solidFill>
                  <a:srgbClr val="C00000"/>
                </a:solidFill>
                <a:latin typeface="Consolas" panose="020B0609020204030204" pitchFamily="49" charset="0"/>
                <a:cs typeface="Consolas" panose="020B0609020204030204" pitchFamily="49" charset="0"/>
              </a:rPr>
              <a:t>=\"/images/foo.png\" /&gt;")</a:t>
            </a:r>
            <a:br>
              <a:rPr lang="en-GB" sz="1900" dirty="0">
                <a:solidFill>
                  <a:srgbClr val="C00000"/>
                </a:solidFill>
                <a:latin typeface="Consolas" panose="020B0609020204030204" pitchFamily="49" charset="0"/>
                <a:cs typeface="Consolas" panose="020B0609020204030204" pitchFamily="49" charset="0"/>
              </a:rPr>
            </a:br>
            <a:r>
              <a:rPr lang="en-GB" sz="1900" dirty="0">
                <a:solidFill>
                  <a:srgbClr val="0070C0"/>
                </a:solidFill>
                <a:latin typeface="Consolas" panose="020B0609020204030204" pitchFamily="49" charset="0"/>
                <a:cs typeface="Consolas" panose="020B0609020204030204" pitchFamily="49" charset="0"/>
              </a:rPr>
              <a:t>res1: String = &lt;div&gt;&lt;</a:t>
            </a:r>
            <a:r>
              <a:rPr lang="en-GB" sz="1900" dirty="0" err="1">
                <a:solidFill>
                  <a:srgbClr val="0070C0"/>
                </a:solidFill>
                <a:latin typeface="Consolas" panose="020B0609020204030204" pitchFamily="49" charset="0"/>
                <a:cs typeface="Consolas" panose="020B0609020204030204" pitchFamily="49" charset="0"/>
              </a:rPr>
              <a:t>img</a:t>
            </a:r>
            <a:r>
              <a:rPr lang="en-GB" sz="1900" dirty="0">
                <a:solidFill>
                  <a:srgbClr val="0070C0"/>
                </a:solidFill>
                <a:latin typeface="Consolas" panose="020B0609020204030204" pitchFamily="49" charset="0"/>
                <a:cs typeface="Consolas" panose="020B0609020204030204" pitchFamily="49" charset="0"/>
              </a:rPr>
              <a:t> </a:t>
            </a:r>
            <a:r>
              <a:rPr lang="en-GB" sz="1900" dirty="0" err="1">
                <a:solidFill>
                  <a:srgbClr val="0070C0"/>
                </a:solidFill>
                <a:latin typeface="Consolas" panose="020B0609020204030204" pitchFamily="49" charset="0"/>
                <a:cs typeface="Consolas" panose="020B0609020204030204" pitchFamily="49" charset="0"/>
              </a:rPr>
              <a:t>src</a:t>
            </a:r>
            <a:r>
              <a:rPr lang="en-GB" sz="1900" dirty="0">
                <a:solidFill>
                  <a:srgbClr val="0070C0"/>
                </a:solidFill>
                <a:latin typeface="Consolas" panose="020B0609020204030204" pitchFamily="49" charset="0"/>
                <a:cs typeface="Consolas" panose="020B0609020204030204" pitchFamily="49" charset="0"/>
              </a:rPr>
              <a:t>="/images/foo.png" /&gt;&lt;/div&gt;</a:t>
            </a:r>
          </a:p>
        </p:txBody>
      </p:sp>
      <p:sp>
        <p:nvSpPr>
          <p:cNvPr id="4" name="Footer Placeholder 3"/>
          <p:cNvSpPr>
            <a:spLocks noGrp="1"/>
          </p:cNvSpPr>
          <p:nvPr>
            <p:ph type="ftr" sz="quarter" idx="11"/>
          </p:nvPr>
        </p:nvSpPr>
        <p:spPr/>
        <p:txBody>
          <a:bodyPr/>
          <a:lstStyle/>
          <a:p>
            <a:r>
              <a:rPr lang="en-US" dirty="0"/>
              <a:t>unit 4: functions &amp; recursion</a:t>
            </a:r>
          </a:p>
        </p:txBody>
      </p:sp>
      <p:sp>
        <p:nvSpPr>
          <p:cNvPr id="5" name="Slide Number Placeholder 4"/>
          <p:cNvSpPr>
            <a:spLocks noGrp="1"/>
          </p:cNvSpPr>
          <p:nvPr>
            <p:ph type="sldNum" sz="quarter" idx="12"/>
          </p:nvPr>
        </p:nvSpPr>
        <p:spPr/>
        <p:txBody>
          <a:bodyPr/>
          <a:lstStyle/>
          <a:p>
            <a:fld id="{6113E31D-E2AB-40D1-8B51-AFA5AFEF393A}" type="slidenum">
              <a:rPr lang="en-US" smtClean="0"/>
              <a:pPr/>
              <a:t>25</a:t>
            </a:fld>
            <a:endParaRPr lang="en-US" dirty="0"/>
          </a:p>
        </p:txBody>
      </p:sp>
      <p:sp>
        <p:nvSpPr>
          <p:cNvPr id="6" name="TextBox 5"/>
          <p:cNvSpPr txBox="1"/>
          <p:nvPr/>
        </p:nvSpPr>
        <p:spPr>
          <a:xfrm>
            <a:off x="8678133" y="3829315"/>
            <a:ext cx="3209067" cy="1754326"/>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GB" dirty="0"/>
              <a:t>as in previous example, variable </a:t>
            </a:r>
            <a:r>
              <a:rPr lang="en-GB" i="1" dirty="0" err="1"/>
              <a:t>wrapWithDiv</a:t>
            </a:r>
            <a:r>
              <a:rPr lang="en-GB" dirty="0"/>
              <a:t> refers to a function – this takes one parameter instead of the three </a:t>
            </a:r>
            <a:r>
              <a:rPr lang="en-GB" dirty="0" err="1"/>
              <a:t>params</a:t>
            </a:r>
            <a:r>
              <a:rPr lang="en-GB" dirty="0"/>
              <a:t> of the original </a:t>
            </a:r>
            <a:r>
              <a:rPr lang="en-GB" i="1" dirty="0"/>
              <a:t>wrap</a:t>
            </a:r>
            <a:r>
              <a:rPr lang="en-GB" dirty="0"/>
              <a:t> function</a:t>
            </a:r>
            <a:endParaRPr lang="en-GB" i="1" dirty="0"/>
          </a:p>
        </p:txBody>
      </p:sp>
      <p:cxnSp>
        <p:nvCxnSpPr>
          <p:cNvPr id="8" name="Straight Arrow Connector 7"/>
          <p:cNvCxnSpPr/>
          <p:nvPr/>
        </p:nvCxnSpPr>
        <p:spPr>
          <a:xfrm flipH="1" flipV="1">
            <a:off x="6576646" y="4114800"/>
            <a:ext cx="2101487" cy="1055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793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down)">
                                      <p:cBhvr>
                                        <p:cTn id="23" dur="500"/>
                                        <p:tgtEl>
                                          <p:spTgt spid="6"/>
                                        </p:tgtEl>
                                      </p:cBhvr>
                                    </p:animEffect>
                                  </p:childTnLst>
                                </p:cTn>
                              </p:par>
                              <p:par>
                                <p:cTn id="24" presetID="22" presetClass="entr" presetSubtype="4" fill="hold"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down)">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Higher-order functions</a:t>
            </a:r>
          </a:p>
        </p:txBody>
      </p:sp>
      <p:sp>
        <p:nvSpPr>
          <p:cNvPr id="3" name="Content Placeholder 2"/>
          <p:cNvSpPr>
            <a:spLocks noGrp="1"/>
          </p:cNvSpPr>
          <p:nvPr>
            <p:ph idx="1"/>
          </p:nvPr>
        </p:nvSpPr>
        <p:spPr/>
        <p:txBody>
          <a:bodyPr>
            <a:normAutofit/>
          </a:bodyPr>
          <a:lstStyle/>
          <a:p>
            <a:r>
              <a:rPr lang="en-GB" sz="2400" dirty="0"/>
              <a:t>You’ve seen that functions in Scala can be assigned to variables, just like values can (either explicitly or as a result of partial application of a function)</a:t>
            </a:r>
          </a:p>
          <a:p>
            <a:r>
              <a:rPr lang="en-GB" sz="2400" dirty="0"/>
              <a:t>Functions can be used like values in other ways, for example:</a:t>
            </a:r>
          </a:p>
          <a:p>
            <a:pPr lvl="1"/>
            <a:r>
              <a:rPr lang="en-GB" sz="2000" dirty="0"/>
              <a:t>passed as parameters to functions</a:t>
            </a:r>
          </a:p>
          <a:p>
            <a:pPr lvl="1"/>
            <a:r>
              <a:rPr lang="en-GB" sz="2000" dirty="0"/>
              <a:t>returned from functions</a:t>
            </a:r>
          </a:p>
          <a:p>
            <a:r>
              <a:rPr lang="en-GB" sz="2400" dirty="0"/>
              <a:t>A function that  takes other functions as parameters, or whose result is a function, is known as a </a:t>
            </a:r>
            <a:r>
              <a:rPr lang="en-GB" sz="2400" u="sng" dirty="0"/>
              <a:t>higher-order  function</a:t>
            </a:r>
          </a:p>
          <a:p>
            <a:r>
              <a:rPr lang="en-GB" sz="2400" dirty="0"/>
              <a:t>These can be extremely useful and are now supported and widely used in many languages, including mainstream ones (for example, they are used to implement </a:t>
            </a:r>
            <a:r>
              <a:rPr lang="en-GB" sz="2400" dirty="0" err="1"/>
              <a:t>callback</a:t>
            </a:r>
            <a:r>
              <a:rPr lang="en-GB" sz="2400" dirty="0"/>
              <a:t> functions that are very important in JavaScript)</a:t>
            </a:r>
          </a:p>
        </p:txBody>
      </p:sp>
      <p:sp>
        <p:nvSpPr>
          <p:cNvPr id="4" name="Footer Placeholder 3"/>
          <p:cNvSpPr>
            <a:spLocks noGrp="1"/>
          </p:cNvSpPr>
          <p:nvPr>
            <p:ph type="ftr" sz="quarter" idx="11"/>
          </p:nvPr>
        </p:nvSpPr>
        <p:spPr/>
        <p:txBody>
          <a:bodyPr/>
          <a:lstStyle/>
          <a:p>
            <a:r>
              <a:rPr lang="en-US" dirty="0"/>
              <a:t>unit 4: functions &amp; recursion</a:t>
            </a:r>
          </a:p>
        </p:txBody>
      </p:sp>
      <p:sp>
        <p:nvSpPr>
          <p:cNvPr id="5" name="Slide Number Placeholder 4"/>
          <p:cNvSpPr>
            <a:spLocks noGrp="1"/>
          </p:cNvSpPr>
          <p:nvPr>
            <p:ph type="sldNum" sz="quarter" idx="12"/>
          </p:nvPr>
        </p:nvSpPr>
        <p:spPr/>
        <p:txBody>
          <a:bodyPr/>
          <a:lstStyle/>
          <a:p>
            <a:fld id="{6113E31D-E2AB-40D1-8B51-AFA5AFEF393A}" type="slidenum">
              <a:rPr lang="en-US" smtClean="0"/>
              <a:pPr/>
              <a:t>26</a:t>
            </a:fld>
            <a:endParaRPr lang="en-US" dirty="0"/>
          </a:p>
        </p:txBody>
      </p:sp>
    </p:spTree>
    <p:extLst>
      <p:ext uri="{BB962C8B-B14F-4D97-AF65-F5344CB8AC3E}">
        <p14:creationId xmlns:p14="http://schemas.microsoft.com/office/powerpoint/2010/main" val="1046812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Functions as function parameters</a:t>
            </a:r>
          </a:p>
        </p:txBody>
      </p:sp>
      <p:sp>
        <p:nvSpPr>
          <p:cNvPr id="3" name="Content Placeholder 2"/>
          <p:cNvSpPr>
            <a:spLocks noGrp="1"/>
          </p:cNvSpPr>
          <p:nvPr>
            <p:ph idx="1"/>
          </p:nvPr>
        </p:nvSpPr>
        <p:spPr/>
        <p:txBody>
          <a:bodyPr>
            <a:normAutofit fontScale="92500" lnSpcReduction="10000"/>
          </a:bodyPr>
          <a:lstStyle/>
          <a:p>
            <a:r>
              <a:rPr lang="en-GB" sz="2200" dirty="0"/>
              <a:t>Here are three simple function definitions (two named, the other anonymous and assigned to a variable), each takes a single </a:t>
            </a:r>
            <a:r>
              <a:rPr lang="en-GB" sz="2200" dirty="0" err="1"/>
              <a:t>Int</a:t>
            </a:r>
            <a:r>
              <a:rPr lang="en-GB" sz="2200" dirty="0"/>
              <a:t> parameter and returns an </a:t>
            </a:r>
            <a:r>
              <a:rPr lang="en-GB" sz="2200" dirty="0" err="1"/>
              <a:t>Int</a:t>
            </a:r>
            <a:r>
              <a:rPr lang="en-GB" sz="2200" dirty="0"/>
              <a:t> ( function type is </a:t>
            </a:r>
            <a:r>
              <a:rPr lang="en-GB" sz="2200" i="1" dirty="0" err="1"/>
              <a:t>Int</a:t>
            </a:r>
            <a:r>
              <a:rPr lang="en-GB" sz="2200" i="1" dirty="0"/>
              <a:t> =&gt; </a:t>
            </a:r>
            <a:r>
              <a:rPr lang="en-GB" sz="2200" i="1" dirty="0" err="1"/>
              <a:t>Int</a:t>
            </a:r>
            <a:r>
              <a:rPr lang="en-GB" sz="2200" dirty="0"/>
              <a:t>)</a:t>
            </a:r>
          </a:p>
          <a:p>
            <a:pPr marL="0" indent="0">
              <a:buNone/>
            </a:pPr>
            <a:r>
              <a:rPr lang="en-GB" sz="2100" dirty="0" err="1">
                <a:solidFill>
                  <a:srgbClr val="7030A0"/>
                </a:solidFill>
                <a:latin typeface="Consolas" panose="020B0609020204030204" pitchFamily="49" charset="0"/>
                <a:cs typeface="Consolas" panose="020B0609020204030204" pitchFamily="49" charset="0"/>
              </a:rPr>
              <a:t>def</a:t>
            </a:r>
            <a:r>
              <a:rPr lang="en-GB" sz="2100" dirty="0">
                <a:solidFill>
                  <a:srgbClr val="7030A0"/>
                </a:solidFill>
                <a:latin typeface="Consolas" panose="020B0609020204030204" pitchFamily="49" charset="0"/>
                <a:cs typeface="Consolas" panose="020B0609020204030204" pitchFamily="49" charset="0"/>
              </a:rPr>
              <a:t> square(</a:t>
            </a:r>
            <a:r>
              <a:rPr lang="en-GB" sz="2100" dirty="0" err="1">
                <a:solidFill>
                  <a:srgbClr val="7030A0"/>
                </a:solidFill>
                <a:latin typeface="Consolas" panose="020B0609020204030204" pitchFamily="49" charset="0"/>
                <a:cs typeface="Consolas" panose="020B0609020204030204" pitchFamily="49" charset="0"/>
              </a:rPr>
              <a:t>n:Int</a:t>
            </a:r>
            <a:r>
              <a:rPr lang="en-GB" sz="2100" dirty="0">
                <a:solidFill>
                  <a:srgbClr val="7030A0"/>
                </a:solidFill>
                <a:latin typeface="Consolas" panose="020B0609020204030204" pitchFamily="49" charset="0"/>
                <a:cs typeface="Consolas" panose="020B0609020204030204" pitchFamily="49" charset="0"/>
              </a:rPr>
              <a:t>):</a:t>
            </a:r>
            <a:r>
              <a:rPr lang="en-GB" sz="2100" dirty="0" err="1">
                <a:solidFill>
                  <a:srgbClr val="7030A0"/>
                </a:solidFill>
                <a:latin typeface="Consolas" panose="020B0609020204030204" pitchFamily="49" charset="0"/>
                <a:cs typeface="Consolas" panose="020B0609020204030204" pitchFamily="49" charset="0"/>
              </a:rPr>
              <a:t>Int</a:t>
            </a:r>
            <a:r>
              <a:rPr lang="en-GB" sz="2100" dirty="0">
                <a:solidFill>
                  <a:srgbClr val="7030A0"/>
                </a:solidFill>
                <a:latin typeface="Consolas" panose="020B0609020204030204" pitchFamily="49" charset="0"/>
                <a:cs typeface="Consolas" panose="020B0609020204030204" pitchFamily="49" charset="0"/>
              </a:rPr>
              <a:t> = {n*n}</a:t>
            </a:r>
          </a:p>
          <a:p>
            <a:pPr marL="0" indent="0">
              <a:buNone/>
            </a:pPr>
            <a:r>
              <a:rPr lang="en-GB" sz="2100" dirty="0" err="1">
                <a:solidFill>
                  <a:srgbClr val="7030A0"/>
                </a:solidFill>
                <a:latin typeface="Consolas" panose="020B0609020204030204" pitchFamily="49" charset="0"/>
                <a:cs typeface="Consolas" panose="020B0609020204030204" pitchFamily="49" charset="0"/>
              </a:rPr>
              <a:t>def</a:t>
            </a:r>
            <a:r>
              <a:rPr lang="en-GB" sz="2100" dirty="0">
                <a:solidFill>
                  <a:srgbClr val="7030A0"/>
                </a:solidFill>
                <a:latin typeface="Consolas" panose="020B0609020204030204" pitchFamily="49" charset="0"/>
                <a:cs typeface="Consolas" panose="020B0609020204030204" pitchFamily="49" charset="0"/>
              </a:rPr>
              <a:t> cube(</a:t>
            </a:r>
            <a:r>
              <a:rPr lang="en-GB" sz="2100" dirty="0" err="1">
                <a:solidFill>
                  <a:srgbClr val="7030A0"/>
                </a:solidFill>
                <a:latin typeface="Consolas" panose="020B0609020204030204" pitchFamily="49" charset="0"/>
                <a:cs typeface="Consolas" panose="020B0609020204030204" pitchFamily="49" charset="0"/>
              </a:rPr>
              <a:t>n:Int</a:t>
            </a:r>
            <a:r>
              <a:rPr lang="en-GB" sz="2100" dirty="0">
                <a:solidFill>
                  <a:srgbClr val="7030A0"/>
                </a:solidFill>
                <a:latin typeface="Consolas" panose="020B0609020204030204" pitchFamily="49" charset="0"/>
                <a:cs typeface="Consolas" panose="020B0609020204030204" pitchFamily="49" charset="0"/>
              </a:rPr>
              <a:t>):</a:t>
            </a:r>
            <a:r>
              <a:rPr lang="en-GB" sz="2100" dirty="0" err="1">
                <a:solidFill>
                  <a:srgbClr val="7030A0"/>
                </a:solidFill>
                <a:latin typeface="Consolas" panose="020B0609020204030204" pitchFamily="49" charset="0"/>
                <a:cs typeface="Consolas" panose="020B0609020204030204" pitchFamily="49" charset="0"/>
              </a:rPr>
              <a:t>Int</a:t>
            </a:r>
            <a:r>
              <a:rPr lang="en-GB" sz="2100" dirty="0">
                <a:solidFill>
                  <a:srgbClr val="7030A0"/>
                </a:solidFill>
                <a:latin typeface="Consolas" panose="020B0609020204030204" pitchFamily="49" charset="0"/>
                <a:cs typeface="Consolas" panose="020B0609020204030204" pitchFamily="49" charset="0"/>
              </a:rPr>
              <a:t> = {n*n*n}</a:t>
            </a:r>
          </a:p>
          <a:p>
            <a:pPr marL="0" indent="0">
              <a:buNone/>
            </a:pPr>
            <a:r>
              <a:rPr lang="fr-FR" sz="2100" dirty="0">
                <a:solidFill>
                  <a:srgbClr val="7030A0"/>
                </a:solidFill>
                <a:latin typeface="Consolas" panose="020B0609020204030204" pitchFamily="49" charset="0"/>
                <a:cs typeface="Consolas" panose="020B0609020204030204" pitchFamily="49" charset="0"/>
              </a:rPr>
              <a:t>val double = (</a:t>
            </a:r>
            <a:r>
              <a:rPr lang="fr-FR" sz="2100" dirty="0" err="1">
                <a:solidFill>
                  <a:srgbClr val="7030A0"/>
                </a:solidFill>
                <a:latin typeface="Consolas" panose="020B0609020204030204" pitchFamily="49" charset="0"/>
                <a:cs typeface="Consolas" panose="020B0609020204030204" pitchFamily="49" charset="0"/>
              </a:rPr>
              <a:t>x:Int</a:t>
            </a:r>
            <a:r>
              <a:rPr lang="fr-FR" sz="2100" dirty="0">
                <a:solidFill>
                  <a:srgbClr val="7030A0"/>
                </a:solidFill>
                <a:latin typeface="Consolas" panose="020B0609020204030204" pitchFamily="49" charset="0"/>
                <a:cs typeface="Consolas" panose="020B0609020204030204" pitchFamily="49" charset="0"/>
              </a:rPr>
              <a:t>) =&gt; x * 2</a:t>
            </a:r>
            <a:endParaRPr lang="en-GB" sz="2100" dirty="0">
              <a:solidFill>
                <a:srgbClr val="7030A0"/>
              </a:solidFill>
              <a:latin typeface="Consolas" panose="020B0609020204030204" pitchFamily="49" charset="0"/>
              <a:cs typeface="Consolas" panose="020B0609020204030204" pitchFamily="49" charset="0"/>
            </a:endParaRPr>
          </a:p>
          <a:p>
            <a:r>
              <a:rPr lang="en-GB" sz="2200" dirty="0"/>
              <a:t>The following </a:t>
            </a:r>
            <a:r>
              <a:rPr lang="en-GB" sz="2200" u="sng" dirty="0"/>
              <a:t>higher-order function </a:t>
            </a:r>
            <a:r>
              <a:rPr lang="en-GB" sz="2200" dirty="0"/>
              <a:t>takes a function of type  </a:t>
            </a:r>
            <a:r>
              <a:rPr lang="en-GB" sz="2200" i="1" dirty="0" err="1"/>
              <a:t>Int</a:t>
            </a:r>
            <a:r>
              <a:rPr lang="en-GB" sz="2200" i="1" dirty="0"/>
              <a:t> =&gt; </a:t>
            </a:r>
            <a:r>
              <a:rPr lang="en-GB" sz="2200" i="1" dirty="0" err="1"/>
              <a:t>Int</a:t>
            </a:r>
            <a:r>
              <a:rPr lang="en-GB" sz="2200" i="1" dirty="0"/>
              <a:t> </a:t>
            </a:r>
            <a:r>
              <a:rPr lang="en-GB" sz="2200" dirty="0"/>
              <a:t>as a parameter, and applies that to the other parameter, which is an </a:t>
            </a:r>
            <a:r>
              <a:rPr lang="en-GB" sz="2200" dirty="0" err="1"/>
              <a:t>Int</a:t>
            </a:r>
            <a:endParaRPr lang="en-GB" sz="2200" dirty="0"/>
          </a:p>
          <a:p>
            <a:pPr marL="0" indent="0">
              <a:buNone/>
            </a:pPr>
            <a:r>
              <a:rPr lang="en-GB" sz="2100" dirty="0" err="1">
                <a:solidFill>
                  <a:srgbClr val="7030A0"/>
                </a:solidFill>
                <a:latin typeface="Consolas" panose="020B0609020204030204" pitchFamily="49" charset="0"/>
                <a:cs typeface="Consolas" panose="020B0609020204030204" pitchFamily="49" charset="0"/>
              </a:rPr>
              <a:t>def</a:t>
            </a:r>
            <a:r>
              <a:rPr lang="en-GB" sz="2100" dirty="0">
                <a:solidFill>
                  <a:srgbClr val="7030A0"/>
                </a:solidFill>
                <a:latin typeface="Consolas" panose="020B0609020204030204" pitchFamily="49" charset="0"/>
                <a:cs typeface="Consolas" panose="020B0609020204030204" pitchFamily="49" charset="0"/>
              </a:rPr>
              <a:t> calculate(f: </a:t>
            </a:r>
            <a:r>
              <a:rPr lang="en-GB" sz="2100" dirty="0" err="1">
                <a:solidFill>
                  <a:srgbClr val="7030A0"/>
                </a:solidFill>
                <a:latin typeface="Consolas" panose="020B0609020204030204" pitchFamily="49" charset="0"/>
                <a:cs typeface="Consolas" panose="020B0609020204030204" pitchFamily="49" charset="0"/>
              </a:rPr>
              <a:t>Int</a:t>
            </a:r>
            <a:r>
              <a:rPr lang="en-GB" sz="2100" dirty="0">
                <a:solidFill>
                  <a:srgbClr val="7030A0"/>
                </a:solidFill>
                <a:latin typeface="Consolas" panose="020B0609020204030204" pitchFamily="49" charset="0"/>
                <a:cs typeface="Consolas" panose="020B0609020204030204" pitchFamily="49" charset="0"/>
              </a:rPr>
              <a:t> =&gt; </a:t>
            </a:r>
            <a:r>
              <a:rPr lang="en-GB" sz="2100" dirty="0" err="1">
                <a:solidFill>
                  <a:srgbClr val="7030A0"/>
                </a:solidFill>
                <a:latin typeface="Consolas" panose="020B0609020204030204" pitchFamily="49" charset="0"/>
                <a:cs typeface="Consolas" panose="020B0609020204030204" pitchFamily="49" charset="0"/>
              </a:rPr>
              <a:t>Int</a:t>
            </a:r>
            <a:r>
              <a:rPr lang="en-GB" sz="2100" dirty="0">
                <a:solidFill>
                  <a:srgbClr val="7030A0"/>
                </a:solidFill>
                <a:latin typeface="Consolas" panose="020B0609020204030204" pitchFamily="49" charset="0"/>
                <a:cs typeface="Consolas" panose="020B0609020204030204" pitchFamily="49" charset="0"/>
              </a:rPr>
              <a:t>, x: </a:t>
            </a:r>
            <a:r>
              <a:rPr lang="en-GB" sz="2100" dirty="0" err="1">
                <a:solidFill>
                  <a:srgbClr val="7030A0"/>
                </a:solidFill>
                <a:latin typeface="Consolas" panose="020B0609020204030204" pitchFamily="49" charset="0"/>
                <a:cs typeface="Consolas" panose="020B0609020204030204" pitchFamily="49" charset="0"/>
              </a:rPr>
              <a:t>Int</a:t>
            </a:r>
            <a:r>
              <a:rPr lang="en-GB" sz="2100" dirty="0">
                <a:solidFill>
                  <a:srgbClr val="7030A0"/>
                </a:solidFill>
                <a:latin typeface="Consolas" panose="020B0609020204030204" pitchFamily="49" charset="0"/>
                <a:cs typeface="Consolas" panose="020B0609020204030204" pitchFamily="49" charset="0"/>
              </a:rPr>
              <a:t>) = f(x)</a:t>
            </a:r>
          </a:p>
          <a:p>
            <a:r>
              <a:rPr lang="en-GB" sz="2200" dirty="0"/>
              <a:t>Can call </a:t>
            </a:r>
            <a:r>
              <a:rPr lang="en-GB" sz="2200" i="1" dirty="0"/>
              <a:t>calculate</a:t>
            </a:r>
            <a:r>
              <a:rPr lang="en-GB" sz="2200" dirty="0"/>
              <a:t> with any of these functions as a parameter, and it will apply that function to the other parameter</a:t>
            </a:r>
          </a:p>
          <a:p>
            <a:pPr marL="0" indent="0">
              <a:buNone/>
            </a:pPr>
            <a:r>
              <a:rPr lang="en-GB" sz="2100" dirty="0">
                <a:solidFill>
                  <a:srgbClr val="7030A0"/>
                </a:solidFill>
                <a:latin typeface="Consolas" panose="020B0609020204030204" pitchFamily="49" charset="0"/>
                <a:cs typeface="Consolas" panose="020B0609020204030204" pitchFamily="49" charset="0"/>
              </a:rPr>
              <a:t>calculate(square, 5)</a:t>
            </a:r>
            <a:br>
              <a:rPr lang="en-GB" sz="2100" dirty="0">
                <a:solidFill>
                  <a:srgbClr val="7030A0"/>
                </a:solidFill>
                <a:latin typeface="Consolas" panose="020B0609020204030204" pitchFamily="49" charset="0"/>
                <a:cs typeface="Consolas" panose="020B0609020204030204" pitchFamily="49" charset="0"/>
              </a:rPr>
            </a:br>
            <a:r>
              <a:rPr lang="en-GB" sz="2100" dirty="0">
                <a:solidFill>
                  <a:srgbClr val="7030A0"/>
                </a:solidFill>
                <a:latin typeface="Consolas" panose="020B0609020204030204" pitchFamily="49" charset="0"/>
                <a:cs typeface="Consolas" panose="020B0609020204030204" pitchFamily="49" charset="0"/>
              </a:rPr>
              <a:t>calculate(cube, 5)</a:t>
            </a:r>
            <a:r>
              <a:rPr lang="en-GB" dirty="0">
                <a:solidFill>
                  <a:srgbClr val="7030A0"/>
                </a:solidFill>
              </a:rPr>
              <a:t/>
            </a:r>
            <a:br>
              <a:rPr lang="en-GB" dirty="0">
                <a:solidFill>
                  <a:srgbClr val="7030A0"/>
                </a:solidFill>
              </a:rPr>
            </a:br>
            <a:r>
              <a:rPr lang="en-GB" sz="2100" dirty="0">
                <a:solidFill>
                  <a:srgbClr val="7030A0"/>
                </a:solidFill>
                <a:latin typeface="Consolas" panose="020B0609020204030204" pitchFamily="49" charset="0"/>
                <a:cs typeface="Consolas" panose="020B0609020204030204" pitchFamily="49" charset="0"/>
              </a:rPr>
              <a:t>calculate(double, 10)</a:t>
            </a:r>
          </a:p>
        </p:txBody>
      </p:sp>
      <p:sp>
        <p:nvSpPr>
          <p:cNvPr id="4" name="Footer Placeholder 3"/>
          <p:cNvSpPr>
            <a:spLocks noGrp="1"/>
          </p:cNvSpPr>
          <p:nvPr>
            <p:ph type="ftr" sz="quarter" idx="11"/>
          </p:nvPr>
        </p:nvSpPr>
        <p:spPr/>
        <p:txBody>
          <a:bodyPr/>
          <a:lstStyle/>
          <a:p>
            <a:r>
              <a:rPr lang="en-US" dirty="0"/>
              <a:t>unit 4: functions &amp; recursion</a:t>
            </a:r>
          </a:p>
        </p:txBody>
      </p:sp>
      <p:sp>
        <p:nvSpPr>
          <p:cNvPr id="5" name="Slide Number Placeholder 4"/>
          <p:cNvSpPr>
            <a:spLocks noGrp="1"/>
          </p:cNvSpPr>
          <p:nvPr>
            <p:ph type="sldNum" sz="quarter" idx="12"/>
          </p:nvPr>
        </p:nvSpPr>
        <p:spPr/>
        <p:txBody>
          <a:bodyPr/>
          <a:lstStyle/>
          <a:p>
            <a:fld id="{6113E31D-E2AB-40D1-8B51-AFA5AFEF393A}" type="slidenum">
              <a:rPr lang="en-US" smtClean="0"/>
              <a:pPr/>
              <a:t>27</a:t>
            </a:fld>
            <a:endParaRPr lang="en-US" dirty="0"/>
          </a:p>
        </p:txBody>
      </p:sp>
      <p:sp>
        <p:nvSpPr>
          <p:cNvPr id="6" name="TextBox 5"/>
          <p:cNvSpPr txBox="1"/>
          <p:nvPr/>
        </p:nvSpPr>
        <p:spPr>
          <a:xfrm>
            <a:off x="5292579" y="5052587"/>
            <a:ext cx="6125698" cy="92333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GB" dirty="0"/>
              <a:t>note that  </a:t>
            </a:r>
            <a:r>
              <a:rPr lang="en-GB" i="1" dirty="0"/>
              <a:t>calculate</a:t>
            </a:r>
            <a:r>
              <a:rPr lang="en-GB" dirty="0"/>
              <a:t> </a:t>
            </a:r>
            <a:r>
              <a:rPr lang="en-GB" u="sng" dirty="0"/>
              <a:t>doesn’t need to know anything </a:t>
            </a:r>
            <a:r>
              <a:rPr lang="en-GB" dirty="0"/>
              <a:t>about the function that it applies other than its parameter and return types – it will quite happily apply </a:t>
            </a:r>
            <a:r>
              <a:rPr lang="en-GB" u="sng" dirty="0"/>
              <a:t>any</a:t>
            </a:r>
            <a:r>
              <a:rPr lang="en-GB" dirty="0"/>
              <a:t> function of type </a:t>
            </a:r>
            <a:r>
              <a:rPr lang="en-GB" dirty="0" err="1"/>
              <a:t>Int</a:t>
            </a:r>
            <a:r>
              <a:rPr lang="en-GB" dirty="0"/>
              <a:t> =&gt; </a:t>
            </a:r>
            <a:r>
              <a:rPr lang="en-GB" dirty="0" err="1"/>
              <a:t>Int</a:t>
            </a:r>
            <a:endParaRPr lang="en-GB" i="1" dirty="0"/>
          </a:p>
        </p:txBody>
      </p:sp>
    </p:spTree>
    <p:extLst>
      <p:ext uri="{BB962C8B-B14F-4D97-AF65-F5344CB8AC3E}">
        <p14:creationId xmlns:p14="http://schemas.microsoft.com/office/powerpoint/2010/main" val="873357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down)">
                                      <p:cBhvr>
                                        <p:cTn id="3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Functions as return types</a:t>
            </a:r>
          </a:p>
        </p:txBody>
      </p:sp>
      <p:sp>
        <p:nvSpPr>
          <p:cNvPr id="3" name="Content Placeholder 2"/>
          <p:cNvSpPr>
            <a:spLocks noGrp="1"/>
          </p:cNvSpPr>
          <p:nvPr>
            <p:ph idx="1"/>
          </p:nvPr>
        </p:nvSpPr>
        <p:spPr/>
        <p:txBody>
          <a:bodyPr>
            <a:normAutofit lnSpcReduction="10000"/>
          </a:bodyPr>
          <a:lstStyle/>
          <a:p>
            <a:r>
              <a:rPr lang="en-GB" dirty="0"/>
              <a:t>This function </a:t>
            </a:r>
            <a:r>
              <a:rPr lang="en-GB" u="sng" dirty="0"/>
              <a:t>adds a prefix to a String</a:t>
            </a:r>
            <a:r>
              <a:rPr lang="en-GB" dirty="0"/>
              <a:t> and returns the result as a String</a:t>
            </a:r>
          </a:p>
          <a:p>
            <a:pPr marL="0" indent="0">
              <a:buNone/>
            </a:pPr>
            <a:r>
              <a:rPr lang="en-GB" sz="2100" dirty="0" err="1">
                <a:solidFill>
                  <a:srgbClr val="7030A0"/>
                </a:solidFill>
                <a:latin typeface="Consolas" panose="020B0609020204030204" pitchFamily="49" charset="0"/>
                <a:cs typeface="Consolas" panose="020B0609020204030204" pitchFamily="49" charset="0"/>
              </a:rPr>
              <a:t>def</a:t>
            </a:r>
            <a:r>
              <a:rPr lang="en-GB" sz="2100" dirty="0">
                <a:solidFill>
                  <a:srgbClr val="7030A0"/>
                </a:solidFill>
                <a:latin typeface="Consolas" panose="020B0609020204030204" pitchFamily="49" charset="0"/>
                <a:cs typeface="Consolas" panose="020B0609020204030204" pitchFamily="49" charset="0"/>
              </a:rPr>
              <a:t> </a:t>
            </a:r>
            <a:r>
              <a:rPr lang="en-GB" sz="2100" dirty="0" err="1">
                <a:solidFill>
                  <a:srgbClr val="7030A0"/>
                </a:solidFill>
                <a:latin typeface="Consolas" panose="020B0609020204030204" pitchFamily="49" charset="0"/>
                <a:cs typeface="Consolas" panose="020B0609020204030204" pitchFamily="49" charset="0"/>
              </a:rPr>
              <a:t>saySomething</a:t>
            </a:r>
            <a:r>
              <a:rPr lang="en-GB" sz="2100" dirty="0">
                <a:solidFill>
                  <a:srgbClr val="7030A0"/>
                </a:solidFill>
                <a:latin typeface="Consolas" panose="020B0609020204030204" pitchFamily="49" charset="0"/>
                <a:cs typeface="Consolas" panose="020B0609020204030204" pitchFamily="49" charset="0"/>
              </a:rPr>
              <a:t>(prefix: String) = {</a:t>
            </a:r>
            <a:br>
              <a:rPr lang="en-GB" sz="2100" dirty="0">
                <a:solidFill>
                  <a:srgbClr val="7030A0"/>
                </a:solidFill>
                <a:latin typeface="Consolas" panose="020B0609020204030204" pitchFamily="49" charset="0"/>
                <a:cs typeface="Consolas" panose="020B0609020204030204" pitchFamily="49" charset="0"/>
              </a:rPr>
            </a:br>
            <a:r>
              <a:rPr lang="en-GB" sz="2100" dirty="0">
                <a:solidFill>
                  <a:srgbClr val="7030A0"/>
                </a:solidFill>
                <a:latin typeface="Consolas" panose="020B0609020204030204" pitchFamily="49" charset="0"/>
                <a:cs typeface="Consolas" panose="020B0609020204030204" pitchFamily="49" charset="0"/>
              </a:rPr>
              <a:t>  prefix + " " + s</a:t>
            </a:r>
            <a:br>
              <a:rPr lang="en-GB" sz="2100" dirty="0">
                <a:solidFill>
                  <a:srgbClr val="7030A0"/>
                </a:solidFill>
                <a:latin typeface="Consolas" panose="020B0609020204030204" pitchFamily="49" charset="0"/>
                <a:cs typeface="Consolas" panose="020B0609020204030204" pitchFamily="49" charset="0"/>
              </a:rPr>
            </a:br>
            <a:r>
              <a:rPr lang="en-GB" sz="2100" dirty="0">
                <a:solidFill>
                  <a:srgbClr val="7030A0"/>
                </a:solidFill>
                <a:latin typeface="Consolas" panose="020B0609020204030204" pitchFamily="49" charset="0"/>
                <a:cs typeface="Consolas" panose="020B0609020204030204" pitchFamily="49" charset="0"/>
              </a:rPr>
              <a:t>}</a:t>
            </a:r>
          </a:p>
          <a:p>
            <a:pPr lvl="1"/>
            <a:r>
              <a:rPr lang="en-GB" dirty="0"/>
              <a:t>Return type is not explicitly stated, compiler works it out from type of expression returned</a:t>
            </a:r>
          </a:p>
          <a:p>
            <a:pPr lvl="1"/>
            <a:r>
              <a:rPr lang="en-GB" dirty="0"/>
              <a:t>Function definition (after = ) is a block that is evaluated when the function is called</a:t>
            </a:r>
          </a:p>
          <a:p>
            <a:r>
              <a:rPr lang="en-GB" dirty="0"/>
              <a:t>This higher-order version </a:t>
            </a:r>
            <a:r>
              <a:rPr lang="en-GB" u="sng" dirty="0"/>
              <a:t>returns a function that will add a prefix to a String </a:t>
            </a:r>
          </a:p>
          <a:p>
            <a:pPr marL="0" indent="0">
              <a:buNone/>
            </a:pPr>
            <a:r>
              <a:rPr lang="en-GB" sz="2100" dirty="0" err="1">
                <a:solidFill>
                  <a:srgbClr val="7030A0"/>
                </a:solidFill>
                <a:latin typeface="Consolas" panose="020B0609020204030204" pitchFamily="49" charset="0"/>
                <a:cs typeface="Consolas" panose="020B0609020204030204" pitchFamily="49" charset="0"/>
              </a:rPr>
              <a:t>def</a:t>
            </a:r>
            <a:r>
              <a:rPr lang="en-GB" sz="2100" dirty="0">
                <a:solidFill>
                  <a:srgbClr val="7030A0"/>
                </a:solidFill>
                <a:latin typeface="Consolas" panose="020B0609020204030204" pitchFamily="49" charset="0"/>
                <a:cs typeface="Consolas" panose="020B0609020204030204" pitchFamily="49" charset="0"/>
              </a:rPr>
              <a:t> </a:t>
            </a:r>
            <a:r>
              <a:rPr lang="en-GB" sz="2100" dirty="0" err="1">
                <a:solidFill>
                  <a:srgbClr val="7030A0"/>
                </a:solidFill>
                <a:latin typeface="Consolas" panose="020B0609020204030204" pitchFamily="49" charset="0"/>
                <a:cs typeface="Consolas" panose="020B0609020204030204" pitchFamily="49" charset="0"/>
              </a:rPr>
              <a:t>saySomething</a:t>
            </a:r>
            <a:r>
              <a:rPr lang="en-GB" sz="2100" dirty="0">
                <a:solidFill>
                  <a:srgbClr val="7030A0"/>
                </a:solidFill>
                <a:latin typeface="Consolas" panose="020B0609020204030204" pitchFamily="49" charset="0"/>
                <a:cs typeface="Consolas" panose="020B0609020204030204" pitchFamily="49" charset="0"/>
              </a:rPr>
              <a:t>(prefix: String) = (s: String) =&gt; {</a:t>
            </a:r>
            <a:br>
              <a:rPr lang="en-GB" sz="2100" dirty="0">
                <a:solidFill>
                  <a:srgbClr val="7030A0"/>
                </a:solidFill>
                <a:latin typeface="Consolas" panose="020B0609020204030204" pitchFamily="49" charset="0"/>
                <a:cs typeface="Consolas" panose="020B0609020204030204" pitchFamily="49" charset="0"/>
              </a:rPr>
            </a:br>
            <a:r>
              <a:rPr lang="en-GB" sz="2100" dirty="0">
                <a:solidFill>
                  <a:srgbClr val="7030A0"/>
                </a:solidFill>
                <a:latin typeface="Consolas" panose="020B0609020204030204" pitchFamily="49" charset="0"/>
                <a:cs typeface="Consolas" panose="020B0609020204030204" pitchFamily="49" charset="0"/>
              </a:rPr>
              <a:t>  prefix + " " + s</a:t>
            </a:r>
            <a:br>
              <a:rPr lang="en-GB" sz="2100" dirty="0">
                <a:solidFill>
                  <a:srgbClr val="7030A0"/>
                </a:solidFill>
                <a:latin typeface="Consolas" panose="020B0609020204030204" pitchFamily="49" charset="0"/>
                <a:cs typeface="Consolas" panose="020B0609020204030204" pitchFamily="49" charset="0"/>
              </a:rPr>
            </a:br>
            <a:r>
              <a:rPr lang="en-GB" sz="2100" dirty="0">
                <a:solidFill>
                  <a:srgbClr val="7030A0"/>
                </a:solidFill>
                <a:latin typeface="Consolas" panose="020B0609020204030204" pitchFamily="49" charset="0"/>
                <a:cs typeface="Consolas" panose="020B0609020204030204" pitchFamily="49" charset="0"/>
              </a:rPr>
              <a:t>}</a:t>
            </a:r>
          </a:p>
          <a:p>
            <a:pPr lvl="1"/>
            <a:r>
              <a:rPr lang="en-GB" dirty="0"/>
              <a:t>Function definition (after = ) is a lambda expression</a:t>
            </a:r>
          </a:p>
          <a:p>
            <a:pPr lvl="1"/>
            <a:r>
              <a:rPr lang="en-GB" dirty="0"/>
              <a:t>Code block in {} is </a:t>
            </a:r>
            <a:r>
              <a:rPr lang="en-GB" u="sng" dirty="0"/>
              <a:t>not</a:t>
            </a:r>
            <a:r>
              <a:rPr lang="en-GB" dirty="0"/>
              <a:t> evaluated  immediately when this function </a:t>
            </a:r>
            <a:r>
              <a:rPr lang="en-GB" u="sng" dirty="0" err="1"/>
              <a:t>saySomething</a:t>
            </a:r>
            <a:r>
              <a:rPr lang="en-GB" dirty="0"/>
              <a:t> is called</a:t>
            </a:r>
          </a:p>
          <a:p>
            <a:pPr lvl="1"/>
            <a:r>
              <a:rPr lang="en-GB" dirty="0"/>
              <a:t>Again, return type is not explicitly stated, compiler works it out from lambda expression</a:t>
            </a:r>
            <a:br>
              <a:rPr lang="en-GB" dirty="0"/>
            </a:br>
            <a:endParaRPr lang="en-GB" dirty="0"/>
          </a:p>
        </p:txBody>
      </p:sp>
      <p:sp>
        <p:nvSpPr>
          <p:cNvPr id="4" name="Footer Placeholder 3"/>
          <p:cNvSpPr>
            <a:spLocks noGrp="1"/>
          </p:cNvSpPr>
          <p:nvPr>
            <p:ph type="ftr" sz="quarter" idx="11"/>
          </p:nvPr>
        </p:nvSpPr>
        <p:spPr/>
        <p:txBody>
          <a:bodyPr/>
          <a:lstStyle/>
          <a:p>
            <a:r>
              <a:rPr lang="en-US" dirty="0"/>
              <a:t>unit 4: functions &amp; recursion</a:t>
            </a:r>
          </a:p>
        </p:txBody>
      </p:sp>
      <p:sp>
        <p:nvSpPr>
          <p:cNvPr id="5" name="Slide Number Placeholder 4"/>
          <p:cNvSpPr>
            <a:spLocks noGrp="1"/>
          </p:cNvSpPr>
          <p:nvPr>
            <p:ph type="sldNum" sz="quarter" idx="12"/>
          </p:nvPr>
        </p:nvSpPr>
        <p:spPr/>
        <p:txBody>
          <a:bodyPr/>
          <a:lstStyle/>
          <a:p>
            <a:fld id="{6113E31D-E2AB-40D1-8B51-AFA5AFEF393A}" type="slidenum">
              <a:rPr lang="en-US" smtClean="0"/>
              <a:pPr/>
              <a:t>28</a:t>
            </a:fld>
            <a:endParaRPr lang="en-US" dirty="0"/>
          </a:p>
        </p:txBody>
      </p:sp>
    </p:spTree>
    <p:extLst>
      <p:ext uri="{BB962C8B-B14F-4D97-AF65-F5344CB8AC3E}">
        <p14:creationId xmlns:p14="http://schemas.microsoft.com/office/powerpoint/2010/main" val="158646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Functions as return </a:t>
            </a:r>
            <a:r>
              <a:rPr lang="en-GB" dirty="0" smtClean="0"/>
              <a:t>types (cont.)</a:t>
            </a:r>
            <a:endParaRPr lang="en-GB" dirty="0"/>
          </a:p>
        </p:txBody>
      </p:sp>
      <p:sp>
        <p:nvSpPr>
          <p:cNvPr id="3" name="Content Placeholder 2"/>
          <p:cNvSpPr>
            <a:spLocks noGrp="1"/>
          </p:cNvSpPr>
          <p:nvPr>
            <p:ph idx="1"/>
          </p:nvPr>
        </p:nvSpPr>
        <p:spPr/>
        <p:txBody>
          <a:bodyPr>
            <a:normAutofit lnSpcReduction="10000"/>
          </a:bodyPr>
          <a:lstStyle/>
          <a:p>
            <a:r>
              <a:rPr lang="en-GB" dirty="0"/>
              <a:t>Let’s call the higher-order </a:t>
            </a:r>
            <a:r>
              <a:rPr lang="en-GB" i="1" dirty="0" err="1"/>
              <a:t>saySomething</a:t>
            </a:r>
            <a:r>
              <a:rPr lang="en-GB" dirty="0"/>
              <a:t> function:</a:t>
            </a:r>
          </a:p>
          <a:p>
            <a:pPr marL="0" indent="0">
              <a:buNone/>
            </a:pPr>
            <a:r>
              <a:rPr lang="en-GB" sz="2100" dirty="0" err="1">
                <a:solidFill>
                  <a:srgbClr val="0070C0"/>
                </a:solidFill>
                <a:latin typeface="Consolas" panose="020B0609020204030204" pitchFamily="49" charset="0"/>
                <a:cs typeface="Consolas" panose="020B0609020204030204" pitchFamily="49" charset="0"/>
              </a:rPr>
              <a:t>scala</a:t>
            </a:r>
            <a:r>
              <a:rPr lang="en-GB" sz="2100" dirty="0">
                <a:solidFill>
                  <a:srgbClr val="0070C0"/>
                </a:solidFill>
                <a:latin typeface="Consolas" panose="020B0609020204030204" pitchFamily="49" charset="0"/>
                <a:cs typeface="Consolas" panose="020B0609020204030204" pitchFamily="49" charset="0"/>
              </a:rPr>
              <a:t>&gt; </a:t>
            </a:r>
            <a:r>
              <a:rPr lang="en-GB" sz="2100" dirty="0" err="1">
                <a:solidFill>
                  <a:srgbClr val="C00000"/>
                </a:solidFill>
                <a:latin typeface="Consolas" panose="020B0609020204030204" pitchFamily="49" charset="0"/>
                <a:cs typeface="Consolas" panose="020B0609020204030204" pitchFamily="49" charset="0"/>
              </a:rPr>
              <a:t>val</a:t>
            </a:r>
            <a:r>
              <a:rPr lang="en-GB" sz="2100" dirty="0">
                <a:solidFill>
                  <a:srgbClr val="C00000"/>
                </a:solidFill>
                <a:latin typeface="Consolas" panose="020B0609020204030204" pitchFamily="49" charset="0"/>
                <a:cs typeface="Consolas" panose="020B0609020204030204" pitchFamily="49" charset="0"/>
              </a:rPr>
              <a:t> </a:t>
            </a:r>
            <a:r>
              <a:rPr lang="en-GB" sz="2100" dirty="0" err="1">
                <a:solidFill>
                  <a:srgbClr val="C00000"/>
                </a:solidFill>
                <a:latin typeface="Consolas" panose="020B0609020204030204" pitchFamily="49" charset="0"/>
                <a:cs typeface="Consolas" panose="020B0609020204030204" pitchFamily="49" charset="0"/>
              </a:rPr>
              <a:t>sayHello</a:t>
            </a:r>
            <a:r>
              <a:rPr lang="en-GB" sz="2100" dirty="0">
                <a:solidFill>
                  <a:srgbClr val="C00000"/>
                </a:solidFill>
                <a:latin typeface="Consolas" panose="020B0609020204030204" pitchFamily="49" charset="0"/>
                <a:cs typeface="Consolas" panose="020B0609020204030204" pitchFamily="49" charset="0"/>
              </a:rPr>
              <a:t> = </a:t>
            </a:r>
            <a:r>
              <a:rPr lang="en-GB" sz="2100" dirty="0" err="1">
                <a:solidFill>
                  <a:srgbClr val="C00000"/>
                </a:solidFill>
                <a:latin typeface="Consolas" panose="020B0609020204030204" pitchFamily="49" charset="0"/>
                <a:cs typeface="Consolas" panose="020B0609020204030204" pitchFamily="49" charset="0"/>
              </a:rPr>
              <a:t>saySomething</a:t>
            </a:r>
            <a:r>
              <a:rPr lang="en-GB" sz="2100" dirty="0">
                <a:solidFill>
                  <a:srgbClr val="C00000"/>
                </a:solidFill>
                <a:latin typeface="Consolas" panose="020B0609020204030204" pitchFamily="49" charset="0"/>
                <a:cs typeface="Consolas" panose="020B0609020204030204" pitchFamily="49" charset="0"/>
              </a:rPr>
              <a:t>("Hello") </a:t>
            </a:r>
            <a:br>
              <a:rPr lang="en-GB" sz="2100" dirty="0">
                <a:solidFill>
                  <a:srgbClr val="C00000"/>
                </a:solidFill>
                <a:latin typeface="Consolas" panose="020B0609020204030204" pitchFamily="49" charset="0"/>
                <a:cs typeface="Consolas" panose="020B0609020204030204" pitchFamily="49" charset="0"/>
              </a:rPr>
            </a:br>
            <a:r>
              <a:rPr lang="en-GB" sz="2100" dirty="0" err="1">
                <a:solidFill>
                  <a:srgbClr val="0070C0"/>
                </a:solidFill>
                <a:latin typeface="Consolas" panose="020B0609020204030204" pitchFamily="49" charset="0"/>
                <a:cs typeface="Consolas" panose="020B0609020204030204" pitchFamily="49" charset="0"/>
              </a:rPr>
              <a:t>sayHello</a:t>
            </a:r>
            <a:r>
              <a:rPr lang="en-GB" sz="2100" dirty="0">
                <a:solidFill>
                  <a:srgbClr val="0070C0"/>
                </a:solidFill>
                <a:latin typeface="Consolas" panose="020B0609020204030204" pitchFamily="49" charset="0"/>
                <a:cs typeface="Consolas" panose="020B0609020204030204" pitchFamily="49" charset="0"/>
              </a:rPr>
              <a:t>: String =&gt; String = &lt;function1&gt;</a:t>
            </a:r>
          </a:p>
          <a:p>
            <a:r>
              <a:rPr lang="en-GB" dirty="0"/>
              <a:t>Nothing has been “said” yet, but calling </a:t>
            </a:r>
            <a:r>
              <a:rPr lang="en-GB" i="1" dirty="0" err="1"/>
              <a:t>saySomething</a:t>
            </a:r>
            <a:r>
              <a:rPr lang="en-GB" dirty="0"/>
              <a:t> with the parameter “Hello” has given is a function, (referenced by the variable </a:t>
            </a:r>
            <a:r>
              <a:rPr lang="en-GB" i="1" dirty="0" err="1"/>
              <a:t>sayHello</a:t>
            </a:r>
            <a:r>
              <a:rPr lang="en-GB" dirty="0"/>
              <a:t>) that will add the specific prefix “Hello “ to its parameter</a:t>
            </a:r>
          </a:p>
          <a:p>
            <a:r>
              <a:rPr lang="en-GB" dirty="0"/>
              <a:t>Let’s call that:</a:t>
            </a:r>
            <a:br>
              <a:rPr lang="en-GB" dirty="0"/>
            </a:br>
            <a:r>
              <a:rPr lang="en-GB" dirty="0"/>
              <a:t/>
            </a:r>
            <a:br>
              <a:rPr lang="en-GB" dirty="0"/>
            </a:br>
            <a:r>
              <a:rPr lang="en-GB" sz="2100" dirty="0" err="1">
                <a:solidFill>
                  <a:srgbClr val="0070C0"/>
                </a:solidFill>
                <a:latin typeface="Consolas" panose="020B0609020204030204" pitchFamily="49" charset="0"/>
                <a:cs typeface="Consolas" panose="020B0609020204030204" pitchFamily="49" charset="0"/>
              </a:rPr>
              <a:t>scala</a:t>
            </a:r>
            <a:r>
              <a:rPr lang="en-GB" sz="2100" dirty="0">
                <a:solidFill>
                  <a:srgbClr val="0070C0"/>
                </a:solidFill>
                <a:latin typeface="Consolas" panose="020B0609020204030204" pitchFamily="49" charset="0"/>
                <a:cs typeface="Consolas" panose="020B0609020204030204" pitchFamily="49" charset="0"/>
              </a:rPr>
              <a:t>&gt; </a:t>
            </a:r>
            <a:r>
              <a:rPr lang="en-GB" sz="2100" dirty="0" err="1">
                <a:solidFill>
                  <a:srgbClr val="C00000"/>
                </a:solidFill>
                <a:latin typeface="Consolas" panose="020B0609020204030204" pitchFamily="49" charset="0"/>
                <a:cs typeface="Consolas" panose="020B0609020204030204" pitchFamily="49" charset="0"/>
              </a:rPr>
              <a:t>sayHello</a:t>
            </a:r>
            <a:r>
              <a:rPr lang="en-GB" sz="2100" dirty="0">
                <a:solidFill>
                  <a:srgbClr val="C00000"/>
                </a:solidFill>
                <a:latin typeface="Consolas" panose="020B0609020204030204" pitchFamily="49" charset="0"/>
                <a:cs typeface="Consolas" panose="020B0609020204030204" pitchFamily="49" charset="0"/>
              </a:rPr>
              <a:t>("World!")</a:t>
            </a:r>
            <a:br>
              <a:rPr lang="en-GB" sz="2100" dirty="0">
                <a:solidFill>
                  <a:srgbClr val="C00000"/>
                </a:solidFill>
                <a:latin typeface="Consolas" panose="020B0609020204030204" pitchFamily="49" charset="0"/>
                <a:cs typeface="Consolas" panose="020B0609020204030204" pitchFamily="49" charset="0"/>
              </a:rPr>
            </a:br>
            <a:r>
              <a:rPr lang="en-GB" sz="2100" dirty="0">
                <a:solidFill>
                  <a:srgbClr val="0070C0"/>
                </a:solidFill>
                <a:latin typeface="Consolas" panose="020B0609020204030204" pitchFamily="49" charset="0"/>
                <a:cs typeface="Consolas" panose="020B0609020204030204" pitchFamily="49" charset="0"/>
              </a:rPr>
              <a:t>res0: String = Hello World!</a:t>
            </a:r>
          </a:p>
          <a:p>
            <a:r>
              <a:rPr lang="en-GB" dirty="0"/>
              <a:t>Now the code block has been evaluated and a String returned with the result</a:t>
            </a:r>
          </a:p>
          <a:p>
            <a:r>
              <a:rPr lang="en-GB" dirty="0"/>
              <a:t>So </a:t>
            </a:r>
            <a:r>
              <a:rPr lang="en-GB" i="1" dirty="0" err="1"/>
              <a:t>saySomething</a:t>
            </a:r>
            <a:r>
              <a:rPr lang="en-GB" dirty="0"/>
              <a:t> is a “function factory” that can be called to </a:t>
            </a:r>
            <a:r>
              <a:rPr lang="en-GB" u="sng" dirty="0"/>
              <a:t>create a function </a:t>
            </a:r>
            <a:r>
              <a:rPr lang="en-GB" dirty="0"/>
              <a:t>that will add a specific prefix to a String when that function is called. What would </a:t>
            </a:r>
            <a:r>
              <a:rPr lang="en-GB" i="1" dirty="0" err="1"/>
              <a:t>saySomething</a:t>
            </a:r>
            <a:r>
              <a:rPr lang="en-GB" i="1" dirty="0"/>
              <a:t>(“Hey”) </a:t>
            </a:r>
            <a:r>
              <a:rPr lang="en-GB" dirty="0"/>
              <a:t>create?</a:t>
            </a:r>
          </a:p>
        </p:txBody>
      </p:sp>
      <p:sp>
        <p:nvSpPr>
          <p:cNvPr id="4" name="Footer Placeholder 3"/>
          <p:cNvSpPr>
            <a:spLocks noGrp="1"/>
          </p:cNvSpPr>
          <p:nvPr>
            <p:ph type="ftr" sz="quarter" idx="11"/>
          </p:nvPr>
        </p:nvSpPr>
        <p:spPr/>
        <p:txBody>
          <a:bodyPr/>
          <a:lstStyle/>
          <a:p>
            <a:r>
              <a:rPr lang="en-US" dirty="0"/>
              <a:t>unit 4: functions &amp; recursion</a:t>
            </a:r>
          </a:p>
        </p:txBody>
      </p:sp>
      <p:sp>
        <p:nvSpPr>
          <p:cNvPr id="5" name="Slide Number Placeholder 4"/>
          <p:cNvSpPr>
            <a:spLocks noGrp="1"/>
          </p:cNvSpPr>
          <p:nvPr>
            <p:ph type="sldNum" sz="quarter" idx="12"/>
          </p:nvPr>
        </p:nvSpPr>
        <p:spPr/>
        <p:txBody>
          <a:bodyPr/>
          <a:lstStyle/>
          <a:p>
            <a:fld id="{6113E31D-E2AB-40D1-8B51-AFA5AFEF393A}" type="slidenum">
              <a:rPr lang="en-US" smtClean="0"/>
              <a:pPr/>
              <a:t>29</a:t>
            </a:fld>
            <a:endParaRPr lang="en-US" dirty="0"/>
          </a:p>
        </p:txBody>
      </p:sp>
      <p:sp>
        <p:nvSpPr>
          <p:cNvPr id="6" name="TextBox 5"/>
          <p:cNvSpPr txBox="1"/>
          <p:nvPr/>
        </p:nvSpPr>
        <p:spPr>
          <a:xfrm>
            <a:off x="7777872" y="2215603"/>
            <a:ext cx="2268806"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GB" dirty="0"/>
              <a:t>result is a </a:t>
            </a:r>
            <a:r>
              <a:rPr lang="en-GB" u="sng" dirty="0"/>
              <a:t>function</a:t>
            </a:r>
            <a:endParaRPr lang="en-GB" i="1" u="sng" dirty="0"/>
          </a:p>
        </p:txBody>
      </p:sp>
      <p:sp>
        <p:nvSpPr>
          <p:cNvPr id="7" name="TextBox 6"/>
          <p:cNvSpPr txBox="1"/>
          <p:nvPr/>
        </p:nvSpPr>
        <p:spPr>
          <a:xfrm>
            <a:off x="5931095" y="4299407"/>
            <a:ext cx="2116406"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GB" dirty="0"/>
              <a:t>result is a </a:t>
            </a:r>
            <a:r>
              <a:rPr lang="en-GB" u="sng" dirty="0"/>
              <a:t>value</a:t>
            </a:r>
            <a:endParaRPr lang="en-GB" i="1" u="sng" dirty="0"/>
          </a:p>
        </p:txBody>
      </p:sp>
      <p:cxnSp>
        <p:nvCxnSpPr>
          <p:cNvPr id="9" name="Straight Arrow Connector 8"/>
          <p:cNvCxnSpPr/>
          <p:nvPr/>
        </p:nvCxnSpPr>
        <p:spPr>
          <a:xfrm flipH="1">
            <a:off x="7092462" y="2400269"/>
            <a:ext cx="68541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5251938" y="4481111"/>
            <a:ext cx="68541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4275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down)">
                                      <p:cBhvr>
                                        <p:cTn id="31" dur="500"/>
                                        <p:tgtEl>
                                          <p:spTgt spid="10"/>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down)">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Composition</a:t>
            </a:r>
            <a:endParaRPr lang="en-US" dirty="0"/>
          </a:p>
        </p:txBody>
      </p:sp>
      <p:sp>
        <p:nvSpPr>
          <p:cNvPr id="3" name="Content Placeholder 2"/>
          <p:cNvSpPr>
            <a:spLocks noGrp="1"/>
          </p:cNvSpPr>
          <p:nvPr>
            <p:ph idx="1"/>
          </p:nvPr>
        </p:nvSpPr>
        <p:spPr/>
        <p:txBody>
          <a:bodyPr>
            <a:normAutofit/>
          </a:bodyPr>
          <a:lstStyle/>
          <a:p>
            <a:r>
              <a:rPr lang="en-US" dirty="0" smtClean="0"/>
              <a:t>Combination of individual units to perform a more complex task</a:t>
            </a:r>
          </a:p>
          <a:p>
            <a:r>
              <a:rPr lang="en-US" dirty="0" smtClean="0"/>
              <a:t>In OO programming we compose objects to model a complex scenario, so classes are the building blocks of OO programming</a:t>
            </a:r>
          </a:p>
          <a:p>
            <a:r>
              <a:rPr lang="en-US" dirty="0" smtClean="0"/>
              <a:t>In functional programming, we can compose functions rather like the way mathematical functions can be composed</a:t>
            </a:r>
          </a:p>
          <a:p>
            <a:r>
              <a:rPr lang="en-US" dirty="0" smtClean="0"/>
              <a:t>Functions are the building blocks of functional programming</a:t>
            </a:r>
          </a:p>
          <a:p>
            <a:r>
              <a:rPr lang="en-US" dirty="0" smtClean="0"/>
              <a:t>For example, mathematical functions f, g and h can be defined as</a:t>
            </a:r>
          </a:p>
          <a:p>
            <a:pPr marL="384048" lvl="2" indent="0">
              <a:buNone/>
            </a:pPr>
            <a:r>
              <a:rPr lang="en-US" sz="1800" b="1" dirty="0" smtClean="0"/>
              <a:t>f(x) = x</a:t>
            </a:r>
            <a:r>
              <a:rPr lang="en-US" sz="1800" b="1" baseline="30000" dirty="0" smtClean="0"/>
              <a:t>2</a:t>
            </a:r>
          </a:p>
          <a:p>
            <a:pPr marL="384048" lvl="2" indent="0">
              <a:buNone/>
            </a:pPr>
            <a:r>
              <a:rPr lang="en-US" sz="1800" b="1" dirty="0" smtClean="0"/>
              <a:t>g(x) = x + 2</a:t>
            </a:r>
          </a:p>
          <a:p>
            <a:pPr marL="384048" lvl="2" indent="0">
              <a:buNone/>
            </a:pPr>
            <a:r>
              <a:rPr lang="en-US" sz="1800" b="1" dirty="0" smtClean="0"/>
              <a:t>h(x) = f(g(x))    </a:t>
            </a:r>
            <a:r>
              <a:rPr lang="en-US" sz="1800" dirty="0" smtClean="0"/>
              <a:t>-  h is a composition of f and g</a:t>
            </a:r>
            <a:endParaRPr lang="en-US" sz="1800" dirty="0"/>
          </a:p>
          <a:p>
            <a:pPr marL="384048" lvl="2" indent="0">
              <a:buNone/>
            </a:pPr>
            <a:r>
              <a:rPr lang="en-US" sz="1800" dirty="0" smtClean="0"/>
              <a:t>So h(3) = f(g(3)) = f(3+2) = f(5) = 25     </a:t>
            </a:r>
            <a:br>
              <a:rPr lang="en-US" sz="1800" dirty="0" smtClean="0"/>
            </a:br>
            <a:r>
              <a:rPr lang="en-US" sz="1800" dirty="0" smtClean="0"/>
              <a:t> - what about (g(f(x))?</a:t>
            </a:r>
            <a:endParaRPr lang="en-US" sz="1800" dirty="0"/>
          </a:p>
        </p:txBody>
      </p:sp>
      <p:sp>
        <p:nvSpPr>
          <p:cNvPr id="4" name="Footer Placeholder 3"/>
          <p:cNvSpPr>
            <a:spLocks noGrp="1"/>
          </p:cNvSpPr>
          <p:nvPr>
            <p:ph type="ftr" sz="quarter" idx="11"/>
          </p:nvPr>
        </p:nvSpPr>
        <p:spPr/>
        <p:txBody>
          <a:bodyPr/>
          <a:lstStyle/>
          <a:p>
            <a:r>
              <a:rPr lang="en-US" dirty="0"/>
              <a:t>unit 4: functions &amp; recursion</a:t>
            </a:r>
          </a:p>
        </p:txBody>
      </p:sp>
      <p:sp>
        <p:nvSpPr>
          <p:cNvPr id="5" name="Slide Number Placeholder 4"/>
          <p:cNvSpPr>
            <a:spLocks noGrp="1"/>
          </p:cNvSpPr>
          <p:nvPr>
            <p:ph type="sldNum" sz="quarter" idx="12"/>
          </p:nvPr>
        </p:nvSpPr>
        <p:spPr/>
        <p:txBody>
          <a:bodyPr/>
          <a:lstStyle/>
          <a:p>
            <a:fld id="{6113E31D-E2AB-40D1-8B51-AFA5AFEF393A}" type="slidenum">
              <a:rPr lang="en-US" smtClean="0"/>
              <a:pPr/>
              <a:t>3</a:t>
            </a:fld>
            <a:endParaRPr lang="en-US" dirty="0"/>
          </a:p>
        </p:txBody>
      </p:sp>
      <p:sp>
        <p:nvSpPr>
          <p:cNvPr id="6" name="TextBox 5"/>
          <p:cNvSpPr txBox="1"/>
          <p:nvPr/>
        </p:nvSpPr>
        <p:spPr>
          <a:xfrm>
            <a:off x="6404713" y="4404625"/>
            <a:ext cx="5360277" cy="1169551"/>
          </a:xfrm>
          <a:prstGeom prst="rect">
            <a:avLst/>
          </a:prstGeom>
          <a:noFill/>
        </p:spPr>
        <p:txBody>
          <a:bodyPr wrap="square" rtlCol="0">
            <a:spAutoFit/>
          </a:bodyPr>
          <a:lstStyle/>
          <a:p>
            <a:r>
              <a:rPr lang="en-US" sz="2800" dirty="0" smtClean="0">
                <a:solidFill>
                  <a:srgbClr val="0070C0"/>
                </a:solidFill>
                <a:latin typeface="Gill Sans" charset="0"/>
                <a:ea typeface="Gill Sans" charset="0"/>
                <a:cs typeface="Gill Sans" charset="0"/>
              </a:rPr>
              <a:t>                      </a:t>
            </a:r>
            <a:r>
              <a:rPr lang="en-US" sz="2800" dirty="0">
                <a:solidFill>
                  <a:srgbClr val="00B050"/>
                </a:solidFill>
                <a:latin typeface="Bookman Old Style" panose="02050604050505020204" pitchFamily="18" charset="0"/>
                <a:ea typeface="Noteworthy Light" charset="0"/>
                <a:cs typeface="Noteworthy Light" charset="0"/>
              </a:rPr>
              <a:t>5</a:t>
            </a:r>
            <a:r>
              <a:rPr lang="en-US" sz="2800" dirty="0" smtClean="0">
                <a:solidFill>
                  <a:srgbClr val="0070C0"/>
                </a:solidFill>
                <a:latin typeface="Noteworthy Light" charset="0"/>
                <a:ea typeface="Noteworthy Light" charset="0"/>
                <a:cs typeface="Noteworthy Light" charset="0"/>
              </a:rPr>
              <a:t>                 </a:t>
            </a:r>
          </a:p>
          <a:p>
            <a:r>
              <a:rPr lang="en-US" sz="2800" dirty="0" smtClean="0">
                <a:solidFill>
                  <a:srgbClr val="FF0000"/>
                </a:solidFill>
                <a:latin typeface="Bookman Old Style" panose="02050604050505020204" pitchFamily="18" charset="0"/>
                <a:ea typeface="Noteworthy Light" charset="0"/>
                <a:cs typeface="Noteworthy Light" charset="0"/>
              </a:rPr>
              <a:t>3</a:t>
            </a:r>
            <a:r>
              <a:rPr lang="en-US" sz="2800" dirty="0" smtClean="0">
                <a:solidFill>
                  <a:srgbClr val="0070C0"/>
                </a:solidFill>
                <a:latin typeface="Bookman Old Style" panose="02050604050505020204" pitchFamily="18" charset="0"/>
                <a:ea typeface="Noteworthy Light" charset="0"/>
                <a:cs typeface="Noteworthy Light" charset="0"/>
              </a:rPr>
              <a:t>        g(</a:t>
            </a:r>
            <a:r>
              <a:rPr lang="en-US" sz="2800" dirty="0" smtClean="0">
                <a:solidFill>
                  <a:srgbClr val="FF0000"/>
                </a:solidFill>
                <a:latin typeface="Bookman Old Style" panose="02050604050505020204" pitchFamily="18" charset="0"/>
                <a:ea typeface="Noteworthy Light" charset="0"/>
                <a:cs typeface="Noteworthy Light" charset="0"/>
              </a:rPr>
              <a:t>3</a:t>
            </a:r>
            <a:r>
              <a:rPr lang="en-US" sz="2800" dirty="0" smtClean="0">
                <a:solidFill>
                  <a:srgbClr val="0070C0"/>
                </a:solidFill>
                <a:latin typeface="Bookman Old Style" panose="02050604050505020204" pitchFamily="18" charset="0"/>
                <a:ea typeface="Noteworthy Light" charset="0"/>
                <a:cs typeface="Noteworthy Light" charset="0"/>
              </a:rPr>
              <a:t>)       f(</a:t>
            </a:r>
            <a:r>
              <a:rPr lang="en-US" sz="2800" dirty="0" smtClean="0">
                <a:solidFill>
                  <a:srgbClr val="00B050"/>
                </a:solidFill>
                <a:latin typeface="Bookman Old Style" panose="02050604050505020204" pitchFamily="18" charset="0"/>
                <a:ea typeface="Noteworthy Light" charset="0"/>
                <a:cs typeface="Noteworthy Light" charset="0"/>
              </a:rPr>
              <a:t>5</a:t>
            </a:r>
            <a:r>
              <a:rPr lang="en-US" sz="2800" dirty="0" smtClean="0">
                <a:solidFill>
                  <a:srgbClr val="0070C0"/>
                </a:solidFill>
                <a:latin typeface="Bookman Old Style" panose="02050604050505020204" pitchFamily="18" charset="0"/>
                <a:ea typeface="Noteworthy Light" charset="0"/>
                <a:cs typeface="Noteworthy Light" charset="0"/>
              </a:rPr>
              <a:t>)       </a:t>
            </a:r>
            <a:r>
              <a:rPr lang="en-US" sz="2800" dirty="0" smtClean="0">
                <a:solidFill>
                  <a:srgbClr val="7030A0"/>
                </a:solidFill>
                <a:latin typeface="Bookman Old Style" panose="02050604050505020204" pitchFamily="18" charset="0"/>
                <a:ea typeface="Noteworthy Light" charset="0"/>
                <a:cs typeface="Noteworthy Light" charset="0"/>
              </a:rPr>
              <a:t>25</a:t>
            </a:r>
          </a:p>
          <a:p>
            <a:r>
              <a:rPr lang="en-US" sz="1400" dirty="0">
                <a:solidFill>
                  <a:srgbClr val="0070C0"/>
                </a:solidFill>
                <a:latin typeface="Bookman Old Style" panose="02050604050505020204" pitchFamily="18" charset="0"/>
                <a:ea typeface="Noteworthy Light" charset="0"/>
                <a:cs typeface="Noteworthy Light" charset="0"/>
              </a:rPr>
              <a:t>o</a:t>
            </a:r>
            <a:r>
              <a:rPr lang="en-US" sz="1400" dirty="0" smtClean="0">
                <a:solidFill>
                  <a:srgbClr val="0070C0"/>
                </a:solidFill>
                <a:latin typeface="Bookman Old Style" panose="02050604050505020204" pitchFamily="18" charset="0"/>
                <a:ea typeface="Noteworthy Light" charset="0"/>
                <a:cs typeface="Noteworthy Light" charset="0"/>
              </a:rPr>
              <a:t>utput (5) from first function is input to second function</a:t>
            </a:r>
            <a:endParaRPr lang="en-US" sz="1400" dirty="0">
              <a:solidFill>
                <a:srgbClr val="0070C0"/>
              </a:solidFill>
              <a:latin typeface="Bookman Old Style" panose="02050604050505020204" pitchFamily="18" charset="0"/>
              <a:ea typeface="Noteworthy Light" charset="0"/>
              <a:cs typeface="Noteworthy Light" charset="0"/>
            </a:endParaRPr>
          </a:p>
        </p:txBody>
      </p:sp>
      <p:sp>
        <p:nvSpPr>
          <p:cNvPr id="7" name="Curved Down Arrow 6"/>
          <p:cNvSpPr/>
          <p:nvPr/>
        </p:nvSpPr>
        <p:spPr>
          <a:xfrm>
            <a:off x="6957044" y="4865191"/>
            <a:ext cx="511444" cy="215209"/>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urved Down Arrow 7"/>
          <p:cNvSpPr/>
          <p:nvPr/>
        </p:nvSpPr>
        <p:spPr>
          <a:xfrm>
            <a:off x="8364807" y="4847112"/>
            <a:ext cx="511444" cy="215209"/>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urved Down Arrow 8"/>
          <p:cNvSpPr/>
          <p:nvPr/>
        </p:nvSpPr>
        <p:spPr>
          <a:xfrm>
            <a:off x="9787695" y="4829033"/>
            <a:ext cx="511444" cy="215209"/>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909965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wipe(down)">
                                      <p:cBhvr>
                                        <p:cTn id="51" dur="500"/>
                                        <p:tgtEl>
                                          <p:spTgt spid="6"/>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wipe(down)">
                                      <p:cBhvr>
                                        <p:cTn id="54" dur="500"/>
                                        <p:tgtEl>
                                          <p:spTgt spid="7"/>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wipe(down)">
                                      <p:cBhvr>
                                        <p:cTn id="57" dur="500"/>
                                        <p:tgtEl>
                                          <p:spTgt spid="8"/>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wipe(down)">
                                      <p:cBhvr>
                                        <p:cTn id="6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p:bldP spid="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Practical application - filtering</a:t>
            </a:r>
          </a:p>
        </p:txBody>
      </p:sp>
      <p:sp>
        <p:nvSpPr>
          <p:cNvPr id="3" name="Content Placeholder 2"/>
          <p:cNvSpPr>
            <a:spLocks noGrp="1"/>
          </p:cNvSpPr>
          <p:nvPr>
            <p:ph idx="1"/>
          </p:nvPr>
        </p:nvSpPr>
        <p:spPr/>
        <p:txBody>
          <a:bodyPr>
            <a:normAutofit/>
          </a:bodyPr>
          <a:lstStyle/>
          <a:p>
            <a:r>
              <a:rPr lang="en-GB" dirty="0"/>
              <a:t>Stated that HO functions are extremely useful –here’s a practical example that shows how we can use a HO function to filter a collection of integers </a:t>
            </a:r>
          </a:p>
          <a:p>
            <a:r>
              <a:rPr lang="en-GB" dirty="0"/>
              <a:t>Want to start with a collection and get back another collection that only contains the ones we are interested in</a:t>
            </a:r>
          </a:p>
          <a:p>
            <a:r>
              <a:rPr lang="en-GB" dirty="0"/>
              <a:t>In this case this will be the even numbers only</a:t>
            </a:r>
          </a:p>
          <a:p>
            <a:r>
              <a:rPr lang="en-GB" dirty="0"/>
              <a:t>Imperative solution would involve the following steps:</a:t>
            </a:r>
          </a:p>
          <a:p>
            <a:pPr lvl="1"/>
            <a:r>
              <a:rPr lang="en-GB" dirty="0"/>
              <a:t>Create empty collection for result</a:t>
            </a:r>
          </a:p>
          <a:p>
            <a:pPr lvl="1"/>
            <a:r>
              <a:rPr lang="en-GB" dirty="0"/>
              <a:t>Iterate through initial collection</a:t>
            </a:r>
          </a:p>
          <a:p>
            <a:pPr lvl="1"/>
            <a:r>
              <a:rPr lang="en-GB" dirty="0"/>
              <a:t>For each item in initial collection, check whether it is even</a:t>
            </a:r>
          </a:p>
          <a:p>
            <a:pPr lvl="1"/>
            <a:r>
              <a:rPr lang="en-GB" dirty="0"/>
              <a:t>If so, add to result collection</a:t>
            </a:r>
          </a:p>
          <a:p>
            <a:pPr lvl="1"/>
            <a:r>
              <a:rPr lang="en-GB" dirty="0"/>
              <a:t>When iteration is complete, return result collection</a:t>
            </a:r>
          </a:p>
        </p:txBody>
      </p:sp>
      <p:sp>
        <p:nvSpPr>
          <p:cNvPr id="4" name="Footer Placeholder 3"/>
          <p:cNvSpPr>
            <a:spLocks noGrp="1"/>
          </p:cNvSpPr>
          <p:nvPr>
            <p:ph type="ftr" sz="quarter" idx="11"/>
          </p:nvPr>
        </p:nvSpPr>
        <p:spPr/>
        <p:txBody>
          <a:bodyPr/>
          <a:lstStyle/>
          <a:p>
            <a:r>
              <a:rPr lang="en-US" dirty="0"/>
              <a:t>unit 4: functions &amp; recursion</a:t>
            </a:r>
          </a:p>
        </p:txBody>
      </p:sp>
      <p:sp>
        <p:nvSpPr>
          <p:cNvPr id="5" name="Slide Number Placeholder 4"/>
          <p:cNvSpPr>
            <a:spLocks noGrp="1"/>
          </p:cNvSpPr>
          <p:nvPr>
            <p:ph type="sldNum" sz="quarter" idx="12"/>
          </p:nvPr>
        </p:nvSpPr>
        <p:spPr/>
        <p:txBody>
          <a:bodyPr/>
          <a:lstStyle/>
          <a:p>
            <a:fld id="{6113E31D-E2AB-40D1-8B51-AFA5AFEF393A}" type="slidenum">
              <a:rPr lang="en-US" smtClean="0"/>
              <a:pPr/>
              <a:t>30</a:t>
            </a:fld>
            <a:endParaRPr lang="en-US" dirty="0"/>
          </a:p>
        </p:txBody>
      </p:sp>
    </p:spTree>
    <p:extLst>
      <p:ext uri="{BB962C8B-B14F-4D97-AF65-F5344CB8AC3E}">
        <p14:creationId xmlns:p14="http://schemas.microsoft.com/office/powerpoint/2010/main" val="3611514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Practical application </a:t>
            </a:r>
            <a:r>
              <a:rPr lang="en-GB" dirty="0" smtClean="0"/>
              <a:t>– filtering (cont.)</a:t>
            </a:r>
            <a:endParaRPr lang="en-GB" dirty="0"/>
          </a:p>
        </p:txBody>
      </p:sp>
      <p:sp>
        <p:nvSpPr>
          <p:cNvPr id="3" name="Content Placeholder 2"/>
          <p:cNvSpPr>
            <a:spLocks noGrp="1"/>
          </p:cNvSpPr>
          <p:nvPr>
            <p:ph idx="1"/>
          </p:nvPr>
        </p:nvSpPr>
        <p:spPr/>
        <p:txBody>
          <a:bodyPr>
            <a:normAutofit/>
          </a:bodyPr>
          <a:lstStyle/>
          <a:p>
            <a:r>
              <a:rPr lang="en-GB" sz="2400" dirty="0"/>
              <a:t>Functional solution notes that there are actually just two transforms here:</a:t>
            </a:r>
          </a:p>
          <a:p>
            <a:pPr lvl="1"/>
            <a:r>
              <a:rPr lang="en-GB" sz="2000" dirty="0"/>
              <a:t>Transform </a:t>
            </a:r>
            <a:r>
              <a:rPr lang="en-GB" sz="2000" u="sng" dirty="0"/>
              <a:t>a value to a </a:t>
            </a:r>
            <a:r>
              <a:rPr lang="en-GB" sz="2000" u="sng" dirty="0" err="1"/>
              <a:t>boolean</a:t>
            </a:r>
            <a:r>
              <a:rPr lang="en-GB" sz="2000" u="sng" dirty="0"/>
              <a:t> </a:t>
            </a:r>
            <a:r>
              <a:rPr lang="en-GB" sz="2000" dirty="0"/>
              <a:t>that is true if the value is even, false otherwise</a:t>
            </a:r>
          </a:p>
          <a:p>
            <a:pPr lvl="1"/>
            <a:r>
              <a:rPr lang="en-GB" sz="2000" dirty="0"/>
              <a:t>Transform </a:t>
            </a:r>
            <a:r>
              <a:rPr lang="en-GB" sz="2000" u="sng" dirty="0"/>
              <a:t>the collection to another collection </a:t>
            </a:r>
            <a:r>
              <a:rPr lang="en-GB" sz="2000" dirty="0"/>
              <a:t>by applying the first transform and including only the values which return true</a:t>
            </a:r>
          </a:p>
          <a:p>
            <a:r>
              <a:rPr lang="en-GB" sz="2400" dirty="0"/>
              <a:t>So, solve problem by defining functions to do each of these transforms and </a:t>
            </a:r>
            <a:r>
              <a:rPr lang="en-GB" sz="2400" u="sng" dirty="0"/>
              <a:t>composing</a:t>
            </a:r>
            <a:r>
              <a:rPr lang="en-GB" sz="2400" dirty="0"/>
              <a:t> them</a:t>
            </a:r>
          </a:p>
          <a:p>
            <a:r>
              <a:rPr lang="en-GB" sz="2400" dirty="0"/>
              <a:t>Remember, when thinking functionally </a:t>
            </a:r>
            <a:r>
              <a:rPr lang="en-GB" sz="2400"/>
              <a:t>you </a:t>
            </a:r>
            <a:r>
              <a:rPr lang="en-GB" sz="2400" smtClean="0"/>
              <a:t>don’t </a:t>
            </a:r>
            <a:r>
              <a:rPr lang="en-GB" sz="2400" dirty="0"/>
              <a:t>think about performing the required action not by executing a series of steps</a:t>
            </a:r>
          </a:p>
          <a:p>
            <a:r>
              <a:rPr lang="en-GB" sz="2400" dirty="0"/>
              <a:t>Instead, you think about expressing the required action as a description of the result you want</a:t>
            </a:r>
          </a:p>
        </p:txBody>
      </p:sp>
      <p:sp>
        <p:nvSpPr>
          <p:cNvPr id="4" name="Footer Placeholder 3"/>
          <p:cNvSpPr>
            <a:spLocks noGrp="1"/>
          </p:cNvSpPr>
          <p:nvPr>
            <p:ph type="ftr" sz="quarter" idx="11"/>
          </p:nvPr>
        </p:nvSpPr>
        <p:spPr/>
        <p:txBody>
          <a:bodyPr/>
          <a:lstStyle/>
          <a:p>
            <a:r>
              <a:rPr lang="en-US" dirty="0"/>
              <a:t>unit 4: functions &amp; recursion</a:t>
            </a:r>
          </a:p>
        </p:txBody>
      </p:sp>
      <p:sp>
        <p:nvSpPr>
          <p:cNvPr id="5" name="Slide Number Placeholder 4"/>
          <p:cNvSpPr>
            <a:spLocks noGrp="1"/>
          </p:cNvSpPr>
          <p:nvPr>
            <p:ph type="sldNum" sz="quarter" idx="12"/>
          </p:nvPr>
        </p:nvSpPr>
        <p:spPr/>
        <p:txBody>
          <a:bodyPr/>
          <a:lstStyle/>
          <a:p>
            <a:fld id="{6113E31D-E2AB-40D1-8B51-AFA5AFEF393A}" type="slidenum">
              <a:rPr lang="en-US" smtClean="0"/>
              <a:pPr/>
              <a:t>31</a:t>
            </a:fld>
            <a:endParaRPr lang="en-US" dirty="0"/>
          </a:p>
        </p:txBody>
      </p:sp>
    </p:spTree>
    <p:extLst>
      <p:ext uri="{BB962C8B-B14F-4D97-AF65-F5344CB8AC3E}">
        <p14:creationId xmlns:p14="http://schemas.microsoft.com/office/powerpoint/2010/main" val="3840349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Practical application </a:t>
            </a:r>
            <a:r>
              <a:rPr lang="en-GB" dirty="0" smtClean="0"/>
              <a:t>– filtering (cont.)</a:t>
            </a:r>
            <a:endParaRPr lang="en-GB" dirty="0"/>
          </a:p>
        </p:txBody>
      </p:sp>
      <p:sp>
        <p:nvSpPr>
          <p:cNvPr id="3" name="Content Placeholder 2"/>
          <p:cNvSpPr>
            <a:spLocks noGrp="1"/>
          </p:cNvSpPr>
          <p:nvPr>
            <p:ph idx="1"/>
          </p:nvPr>
        </p:nvSpPr>
        <p:spPr/>
        <p:txBody>
          <a:bodyPr>
            <a:normAutofit lnSpcReduction="10000"/>
          </a:bodyPr>
          <a:lstStyle/>
          <a:p>
            <a:r>
              <a:rPr lang="en-GB" dirty="0"/>
              <a:t>First transform becomes a </a:t>
            </a:r>
            <a:r>
              <a:rPr lang="en-GB" u="sng" dirty="0"/>
              <a:t>predicate</a:t>
            </a:r>
            <a:r>
              <a:rPr lang="en-GB" dirty="0"/>
              <a:t> – a function that returns a </a:t>
            </a:r>
            <a:r>
              <a:rPr lang="en-GB" dirty="0" err="1"/>
              <a:t>boolean</a:t>
            </a:r>
            <a:endParaRPr lang="en-GB" dirty="0"/>
          </a:p>
          <a:p>
            <a:pPr marL="0" indent="0">
              <a:lnSpc>
                <a:spcPct val="100000"/>
              </a:lnSpc>
              <a:buNone/>
            </a:pPr>
            <a:r>
              <a:rPr lang="en-GB" sz="2100" dirty="0" err="1">
                <a:solidFill>
                  <a:srgbClr val="C00000"/>
                </a:solidFill>
                <a:latin typeface="Consolas" panose="020B0609020204030204" pitchFamily="49" charset="0"/>
                <a:cs typeface="Consolas" panose="020B0609020204030204" pitchFamily="49" charset="0"/>
              </a:rPr>
              <a:t>def</a:t>
            </a:r>
            <a:r>
              <a:rPr lang="en-GB" sz="2100" dirty="0">
                <a:solidFill>
                  <a:srgbClr val="C00000"/>
                </a:solidFill>
                <a:latin typeface="Consolas" panose="020B0609020204030204" pitchFamily="49" charset="0"/>
                <a:cs typeface="Consolas" panose="020B0609020204030204" pitchFamily="49" charset="0"/>
              </a:rPr>
              <a:t> </a:t>
            </a:r>
            <a:r>
              <a:rPr lang="en-GB" sz="2100" dirty="0" err="1">
                <a:solidFill>
                  <a:srgbClr val="C00000"/>
                </a:solidFill>
                <a:latin typeface="Consolas" panose="020B0609020204030204" pitchFamily="49" charset="0"/>
                <a:cs typeface="Consolas" panose="020B0609020204030204" pitchFamily="49" charset="0"/>
              </a:rPr>
              <a:t>mypredicate</a:t>
            </a:r>
            <a:r>
              <a:rPr lang="en-GB" sz="2100" dirty="0">
                <a:solidFill>
                  <a:srgbClr val="C00000"/>
                </a:solidFill>
                <a:latin typeface="Consolas" panose="020B0609020204030204" pitchFamily="49" charset="0"/>
                <a:cs typeface="Consolas" panose="020B0609020204030204" pitchFamily="49" charset="0"/>
              </a:rPr>
              <a:t>(x: </a:t>
            </a:r>
            <a:r>
              <a:rPr lang="en-GB" sz="2100" dirty="0" err="1">
                <a:solidFill>
                  <a:srgbClr val="C00000"/>
                </a:solidFill>
                <a:latin typeface="Consolas" panose="020B0609020204030204" pitchFamily="49" charset="0"/>
                <a:cs typeface="Consolas" panose="020B0609020204030204" pitchFamily="49" charset="0"/>
              </a:rPr>
              <a:t>Int</a:t>
            </a:r>
            <a:r>
              <a:rPr lang="en-GB" sz="2100" dirty="0">
                <a:solidFill>
                  <a:srgbClr val="C00000"/>
                </a:solidFill>
                <a:latin typeface="Consolas" panose="020B0609020204030204" pitchFamily="49" charset="0"/>
                <a:cs typeface="Consolas" panose="020B0609020204030204" pitchFamily="49" charset="0"/>
              </a:rPr>
              <a:t>): Boolean = {</a:t>
            </a:r>
            <a:br>
              <a:rPr lang="en-GB" sz="2100" dirty="0">
                <a:solidFill>
                  <a:srgbClr val="C00000"/>
                </a:solidFill>
                <a:latin typeface="Consolas" panose="020B0609020204030204" pitchFamily="49" charset="0"/>
                <a:cs typeface="Consolas" panose="020B0609020204030204" pitchFamily="49" charset="0"/>
              </a:rPr>
            </a:br>
            <a:r>
              <a:rPr lang="en-GB" sz="2100" dirty="0">
                <a:solidFill>
                  <a:srgbClr val="C00000"/>
                </a:solidFill>
                <a:latin typeface="Consolas" panose="020B0609020204030204" pitchFamily="49" charset="0"/>
                <a:cs typeface="Consolas" panose="020B0609020204030204" pitchFamily="49" charset="0"/>
              </a:rPr>
              <a:t>  if(x%2 == 0) true</a:t>
            </a:r>
            <a:br>
              <a:rPr lang="en-GB" sz="2100" dirty="0">
                <a:solidFill>
                  <a:srgbClr val="C00000"/>
                </a:solidFill>
                <a:latin typeface="Consolas" panose="020B0609020204030204" pitchFamily="49" charset="0"/>
                <a:cs typeface="Consolas" panose="020B0609020204030204" pitchFamily="49" charset="0"/>
              </a:rPr>
            </a:br>
            <a:r>
              <a:rPr lang="en-GB" sz="2100" dirty="0">
                <a:solidFill>
                  <a:srgbClr val="C00000"/>
                </a:solidFill>
                <a:latin typeface="Consolas" panose="020B0609020204030204" pitchFamily="49" charset="0"/>
                <a:cs typeface="Consolas" panose="020B0609020204030204" pitchFamily="49" charset="0"/>
              </a:rPr>
              <a:t>  else false</a:t>
            </a:r>
            <a:br>
              <a:rPr lang="en-GB" sz="2100" dirty="0">
                <a:solidFill>
                  <a:srgbClr val="C00000"/>
                </a:solidFill>
                <a:latin typeface="Consolas" panose="020B0609020204030204" pitchFamily="49" charset="0"/>
                <a:cs typeface="Consolas" panose="020B0609020204030204" pitchFamily="49" charset="0"/>
              </a:rPr>
            </a:br>
            <a:r>
              <a:rPr lang="en-GB" sz="2100" dirty="0">
                <a:solidFill>
                  <a:srgbClr val="C00000"/>
                </a:solidFill>
                <a:latin typeface="Consolas" panose="020B0609020204030204" pitchFamily="49" charset="0"/>
                <a:cs typeface="Consolas" panose="020B0609020204030204" pitchFamily="49" charset="0"/>
              </a:rPr>
              <a:t>}</a:t>
            </a:r>
          </a:p>
          <a:p>
            <a:r>
              <a:rPr lang="en-GB" dirty="0"/>
              <a:t>Second transform becomes a filter – a function that selects only the elements of a collection for which the predicate is true</a:t>
            </a:r>
          </a:p>
          <a:p>
            <a:r>
              <a:rPr lang="en-GB" dirty="0"/>
              <a:t>Predicate function is a parameter for the filter function</a:t>
            </a:r>
          </a:p>
          <a:p>
            <a:pPr marL="0" indent="0">
              <a:buNone/>
            </a:pPr>
            <a:r>
              <a:rPr lang="en-GB" sz="2100" dirty="0" err="1">
                <a:solidFill>
                  <a:srgbClr val="C00000"/>
                </a:solidFill>
                <a:latin typeface="Consolas" panose="020B0609020204030204" pitchFamily="49" charset="0"/>
                <a:cs typeface="Consolas" panose="020B0609020204030204" pitchFamily="49" charset="0"/>
              </a:rPr>
              <a:t>def</a:t>
            </a:r>
            <a:r>
              <a:rPr lang="en-GB" sz="2100" dirty="0">
                <a:solidFill>
                  <a:srgbClr val="C00000"/>
                </a:solidFill>
                <a:latin typeface="Consolas" panose="020B0609020204030204" pitchFamily="49" charset="0"/>
                <a:cs typeface="Consolas" panose="020B0609020204030204" pitchFamily="49" charset="0"/>
              </a:rPr>
              <a:t> filter(</a:t>
            </a:r>
            <a:r>
              <a:rPr lang="en-GB" sz="2100" dirty="0" err="1">
                <a:solidFill>
                  <a:srgbClr val="C00000"/>
                </a:solidFill>
                <a:latin typeface="Consolas" panose="020B0609020204030204" pitchFamily="49" charset="0"/>
                <a:cs typeface="Consolas" panose="020B0609020204030204" pitchFamily="49" charset="0"/>
              </a:rPr>
              <a:t>l:List</a:t>
            </a:r>
            <a:r>
              <a:rPr lang="en-GB" sz="2100" dirty="0">
                <a:solidFill>
                  <a:srgbClr val="C00000"/>
                </a:solidFill>
                <a:latin typeface="Consolas" panose="020B0609020204030204" pitchFamily="49" charset="0"/>
                <a:cs typeface="Consolas" panose="020B0609020204030204" pitchFamily="49" charset="0"/>
              </a:rPr>
              <a:t>[</a:t>
            </a:r>
            <a:r>
              <a:rPr lang="en-GB" sz="2100" dirty="0" err="1">
                <a:solidFill>
                  <a:srgbClr val="C00000"/>
                </a:solidFill>
                <a:latin typeface="Consolas" panose="020B0609020204030204" pitchFamily="49" charset="0"/>
                <a:cs typeface="Consolas" panose="020B0609020204030204" pitchFamily="49" charset="0"/>
              </a:rPr>
              <a:t>Int</a:t>
            </a:r>
            <a:r>
              <a:rPr lang="en-GB" sz="2100" dirty="0">
                <a:solidFill>
                  <a:srgbClr val="C00000"/>
                </a:solidFill>
                <a:latin typeface="Consolas" panose="020B0609020204030204" pitchFamily="49" charset="0"/>
                <a:cs typeface="Consolas" panose="020B0609020204030204" pitchFamily="49" charset="0"/>
              </a:rPr>
              <a:t>], </a:t>
            </a:r>
            <a:r>
              <a:rPr lang="en-GB" sz="2100" b="1" dirty="0">
                <a:solidFill>
                  <a:srgbClr val="C00000"/>
                </a:solidFill>
                <a:latin typeface="Consolas" panose="020B0609020204030204" pitchFamily="49" charset="0"/>
                <a:cs typeface="Consolas" panose="020B0609020204030204" pitchFamily="49" charset="0"/>
              </a:rPr>
              <a:t>f:Int =&gt; Boolean</a:t>
            </a:r>
            <a:r>
              <a:rPr lang="en-GB" sz="2100" dirty="0">
                <a:solidFill>
                  <a:srgbClr val="C00000"/>
                </a:solidFill>
                <a:latin typeface="Consolas" panose="020B0609020204030204" pitchFamily="49" charset="0"/>
                <a:cs typeface="Consolas" panose="020B0609020204030204" pitchFamily="49" charset="0"/>
              </a:rPr>
              <a:t>): List[</a:t>
            </a:r>
            <a:r>
              <a:rPr lang="en-GB" sz="2100" dirty="0" err="1">
                <a:solidFill>
                  <a:srgbClr val="C00000"/>
                </a:solidFill>
                <a:latin typeface="Consolas" panose="020B0609020204030204" pitchFamily="49" charset="0"/>
                <a:cs typeface="Consolas" panose="020B0609020204030204" pitchFamily="49" charset="0"/>
              </a:rPr>
              <a:t>Int</a:t>
            </a:r>
            <a:r>
              <a:rPr lang="en-GB" sz="2100" dirty="0">
                <a:solidFill>
                  <a:srgbClr val="C00000"/>
                </a:solidFill>
                <a:latin typeface="Consolas" panose="020B0609020204030204" pitchFamily="49" charset="0"/>
                <a:cs typeface="Consolas" panose="020B0609020204030204" pitchFamily="49" charset="0"/>
              </a:rPr>
              <a:t>] = {</a:t>
            </a:r>
            <a:br>
              <a:rPr lang="en-GB" sz="2100" dirty="0">
                <a:solidFill>
                  <a:srgbClr val="C00000"/>
                </a:solidFill>
                <a:latin typeface="Consolas" panose="020B0609020204030204" pitchFamily="49" charset="0"/>
                <a:cs typeface="Consolas" panose="020B0609020204030204" pitchFamily="49" charset="0"/>
              </a:rPr>
            </a:br>
            <a:r>
              <a:rPr lang="en-GB" sz="2100" dirty="0">
                <a:solidFill>
                  <a:srgbClr val="C00000"/>
                </a:solidFill>
                <a:latin typeface="Consolas" panose="020B0609020204030204" pitchFamily="49" charset="0"/>
                <a:cs typeface="Consolas" panose="020B0609020204030204" pitchFamily="49" charset="0"/>
              </a:rPr>
              <a:t>  for(x &lt;- l if </a:t>
            </a:r>
            <a:r>
              <a:rPr lang="en-GB" sz="2100" b="1" dirty="0">
                <a:solidFill>
                  <a:srgbClr val="C00000"/>
                </a:solidFill>
                <a:latin typeface="Consolas" panose="020B0609020204030204" pitchFamily="49" charset="0"/>
                <a:cs typeface="Consolas" panose="020B0609020204030204" pitchFamily="49" charset="0"/>
              </a:rPr>
              <a:t>f(x)</a:t>
            </a:r>
            <a:r>
              <a:rPr lang="en-GB" sz="2100" dirty="0">
                <a:solidFill>
                  <a:srgbClr val="C00000"/>
                </a:solidFill>
                <a:latin typeface="Consolas" panose="020B0609020204030204" pitchFamily="49" charset="0"/>
                <a:cs typeface="Consolas" panose="020B0609020204030204" pitchFamily="49" charset="0"/>
              </a:rPr>
              <a:t>) yield x</a:t>
            </a:r>
            <a:br>
              <a:rPr lang="en-GB" sz="2100" dirty="0">
                <a:solidFill>
                  <a:srgbClr val="C00000"/>
                </a:solidFill>
                <a:latin typeface="Consolas" panose="020B0609020204030204" pitchFamily="49" charset="0"/>
                <a:cs typeface="Consolas" panose="020B0609020204030204" pitchFamily="49" charset="0"/>
              </a:rPr>
            </a:br>
            <a:r>
              <a:rPr lang="en-GB" sz="2100" dirty="0">
                <a:solidFill>
                  <a:srgbClr val="C00000"/>
                </a:solidFill>
                <a:latin typeface="Consolas" panose="020B0609020204030204" pitchFamily="49" charset="0"/>
                <a:cs typeface="Consolas" panose="020B0609020204030204" pitchFamily="49" charset="0"/>
              </a:rPr>
              <a:t>}</a:t>
            </a:r>
          </a:p>
          <a:p>
            <a:r>
              <a:rPr lang="en-GB" dirty="0"/>
              <a:t>Note that the filter function </a:t>
            </a:r>
            <a:r>
              <a:rPr lang="en-GB" u="sng" dirty="0"/>
              <a:t>doesn’t know anything about this specific predicate function</a:t>
            </a:r>
            <a:r>
              <a:rPr lang="en-GB" dirty="0"/>
              <a:t>, could apply any predicate</a:t>
            </a:r>
          </a:p>
        </p:txBody>
      </p:sp>
      <p:sp>
        <p:nvSpPr>
          <p:cNvPr id="4" name="Footer Placeholder 3"/>
          <p:cNvSpPr>
            <a:spLocks noGrp="1"/>
          </p:cNvSpPr>
          <p:nvPr>
            <p:ph type="ftr" sz="quarter" idx="11"/>
          </p:nvPr>
        </p:nvSpPr>
        <p:spPr/>
        <p:txBody>
          <a:bodyPr/>
          <a:lstStyle/>
          <a:p>
            <a:r>
              <a:rPr lang="en-US" dirty="0"/>
              <a:t>unit 4: functions &amp; recursion</a:t>
            </a:r>
          </a:p>
        </p:txBody>
      </p:sp>
      <p:sp>
        <p:nvSpPr>
          <p:cNvPr id="5" name="Slide Number Placeholder 4"/>
          <p:cNvSpPr>
            <a:spLocks noGrp="1"/>
          </p:cNvSpPr>
          <p:nvPr>
            <p:ph type="sldNum" sz="quarter" idx="12"/>
          </p:nvPr>
        </p:nvSpPr>
        <p:spPr/>
        <p:txBody>
          <a:bodyPr/>
          <a:lstStyle/>
          <a:p>
            <a:fld id="{6113E31D-E2AB-40D1-8B51-AFA5AFEF393A}" type="slidenum">
              <a:rPr lang="en-US" smtClean="0"/>
              <a:pPr/>
              <a:t>32</a:t>
            </a:fld>
            <a:endParaRPr lang="en-US" dirty="0"/>
          </a:p>
        </p:txBody>
      </p:sp>
      <p:sp>
        <p:nvSpPr>
          <p:cNvPr id="8" name="TextBox 7"/>
          <p:cNvSpPr txBox="1"/>
          <p:nvPr/>
        </p:nvSpPr>
        <p:spPr>
          <a:xfrm>
            <a:off x="7004927" y="4091295"/>
            <a:ext cx="4565749"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GB" dirty="0"/>
              <a:t>this parameter is a function of predicate type</a:t>
            </a:r>
            <a:endParaRPr lang="en-GB" i="1" u="sng" dirty="0"/>
          </a:p>
        </p:txBody>
      </p:sp>
      <p:sp>
        <p:nvSpPr>
          <p:cNvPr id="9" name="TextBox 8"/>
          <p:cNvSpPr txBox="1"/>
          <p:nvPr/>
        </p:nvSpPr>
        <p:spPr>
          <a:xfrm>
            <a:off x="4593526" y="4991069"/>
            <a:ext cx="4822804"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GB" dirty="0"/>
              <a:t>predicate function is </a:t>
            </a:r>
            <a:r>
              <a:rPr lang="en-GB" i="1" dirty="0"/>
              <a:t>applied</a:t>
            </a:r>
            <a:r>
              <a:rPr lang="en-GB" dirty="0"/>
              <a:t> in the filter function</a:t>
            </a:r>
            <a:endParaRPr lang="en-GB" i="1" u="sng" dirty="0"/>
          </a:p>
        </p:txBody>
      </p:sp>
      <p:cxnSp>
        <p:nvCxnSpPr>
          <p:cNvPr id="11" name="Straight Arrow Connector 10"/>
          <p:cNvCxnSpPr/>
          <p:nvPr/>
        </p:nvCxnSpPr>
        <p:spPr>
          <a:xfrm flipH="1" flipV="1">
            <a:off x="4032738" y="4991069"/>
            <a:ext cx="560788" cy="18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6260123" y="4368294"/>
            <a:ext cx="744805" cy="923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4657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down)">
                                      <p:cBhvr>
                                        <p:cTn id="27" dur="500"/>
                                        <p:tgtEl>
                                          <p:spTgt spid="12"/>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down)">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down)">
                                      <p:cBhvr>
                                        <p:cTn id="35" dur="500"/>
                                        <p:tgtEl>
                                          <p:spTgt spid="11"/>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down)">
                                      <p:cBhvr>
                                        <p:cTn id="38" dur="5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Some </a:t>
            </a:r>
            <a:r>
              <a:rPr lang="en-GB" dirty="0"/>
              <a:t>common types of function</a:t>
            </a:r>
          </a:p>
        </p:txBody>
      </p:sp>
      <p:sp>
        <p:nvSpPr>
          <p:cNvPr id="3" name="Content Placeholder 2"/>
          <p:cNvSpPr>
            <a:spLocks noGrp="1"/>
          </p:cNvSpPr>
          <p:nvPr>
            <p:ph idx="1"/>
          </p:nvPr>
        </p:nvSpPr>
        <p:spPr/>
        <p:txBody>
          <a:bodyPr>
            <a:normAutofit lnSpcReduction="10000"/>
          </a:bodyPr>
          <a:lstStyle/>
          <a:p>
            <a:r>
              <a:rPr lang="en-GB" dirty="0"/>
              <a:t>The general term function refers to any function that can take arguments (parameters) and return any type</a:t>
            </a:r>
          </a:p>
          <a:p>
            <a:r>
              <a:rPr lang="en-GB" dirty="0"/>
              <a:t>The term </a:t>
            </a:r>
            <a:r>
              <a:rPr lang="en-GB" u="sng" dirty="0"/>
              <a:t>predicate</a:t>
            </a:r>
            <a:r>
              <a:rPr lang="en-GB" dirty="0"/>
              <a:t> is commonly used to refer to a specific type of function that expresses some kind of condition and returns a </a:t>
            </a:r>
            <a:r>
              <a:rPr lang="en-GB" dirty="0" err="1"/>
              <a:t>boolean</a:t>
            </a:r>
            <a:endParaRPr lang="en-GB" dirty="0"/>
          </a:p>
          <a:p>
            <a:r>
              <a:rPr lang="en-GB" dirty="0"/>
              <a:t>In English, the verb </a:t>
            </a:r>
            <a:r>
              <a:rPr lang="en-GB" i="1" dirty="0"/>
              <a:t>predicate</a:t>
            </a:r>
            <a:r>
              <a:rPr lang="en-GB" dirty="0"/>
              <a:t> means to require something as a condition of something else</a:t>
            </a:r>
          </a:p>
          <a:p>
            <a:r>
              <a:rPr lang="en-GB" dirty="0"/>
              <a:t>The following terms are sometimes used to describe specific types of function:</a:t>
            </a:r>
          </a:p>
          <a:p>
            <a:pPr lvl="1"/>
            <a:r>
              <a:rPr lang="en-GB" b="1" dirty="0"/>
              <a:t>Function</a:t>
            </a:r>
            <a:r>
              <a:rPr lang="en-GB" dirty="0"/>
              <a:t> – can return any type</a:t>
            </a:r>
          </a:p>
          <a:p>
            <a:pPr lvl="1"/>
            <a:r>
              <a:rPr lang="en-GB" b="1" dirty="0"/>
              <a:t>Consumer  or Action </a:t>
            </a:r>
            <a:r>
              <a:rPr lang="en-GB" dirty="0"/>
              <a:t>– function that doesn’t return anything</a:t>
            </a:r>
          </a:p>
          <a:p>
            <a:pPr lvl="1"/>
            <a:r>
              <a:rPr lang="en-GB" b="1" dirty="0"/>
              <a:t>Supplier</a:t>
            </a:r>
            <a:r>
              <a:rPr lang="en-GB" dirty="0"/>
              <a:t> – function that takes no parameters and returns a value</a:t>
            </a:r>
          </a:p>
          <a:p>
            <a:pPr lvl="1"/>
            <a:r>
              <a:rPr lang="en-GB" b="1" dirty="0"/>
              <a:t>Predicate</a:t>
            </a:r>
            <a:r>
              <a:rPr lang="en-GB" dirty="0"/>
              <a:t> – function that returns </a:t>
            </a:r>
            <a:r>
              <a:rPr lang="en-GB" dirty="0" err="1"/>
              <a:t>boolean</a:t>
            </a:r>
            <a:endParaRPr lang="en-GB" dirty="0"/>
          </a:p>
          <a:p>
            <a:r>
              <a:rPr lang="en-GB" dirty="0"/>
              <a:t>These terms are used formally as function types in some languages (not Scala, though), </a:t>
            </a:r>
            <a:r>
              <a:rPr lang="en-GB" dirty="0" err="1"/>
              <a:t>e.g</a:t>
            </a:r>
            <a:r>
              <a:rPr lang="en-GB" dirty="0"/>
              <a:t> C# has </a:t>
            </a:r>
            <a:r>
              <a:rPr lang="en-GB" dirty="0" err="1"/>
              <a:t>Func</a:t>
            </a:r>
            <a:r>
              <a:rPr lang="en-GB" dirty="0"/>
              <a:t>, Action and Predicate types, Java 8 has Function, Consumer, Supplier, Predicate interfaces</a:t>
            </a:r>
          </a:p>
          <a:p>
            <a:endParaRPr lang="en-GB" dirty="0"/>
          </a:p>
        </p:txBody>
      </p:sp>
      <p:sp>
        <p:nvSpPr>
          <p:cNvPr id="4" name="Footer Placeholder 3"/>
          <p:cNvSpPr>
            <a:spLocks noGrp="1"/>
          </p:cNvSpPr>
          <p:nvPr>
            <p:ph type="ftr" sz="quarter" idx="11"/>
          </p:nvPr>
        </p:nvSpPr>
        <p:spPr/>
        <p:txBody>
          <a:bodyPr/>
          <a:lstStyle/>
          <a:p>
            <a:r>
              <a:rPr lang="en-US" dirty="0"/>
              <a:t>unit 4: functions &amp; recursion</a:t>
            </a:r>
          </a:p>
        </p:txBody>
      </p:sp>
      <p:sp>
        <p:nvSpPr>
          <p:cNvPr id="5" name="Slide Number Placeholder 4"/>
          <p:cNvSpPr>
            <a:spLocks noGrp="1"/>
          </p:cNvSpPr>
          <p:nvPr>
            <p:ph type="sldNum" sz="quarter" idx="12"/>
          </p:nvPr>
        </p:nvSpPr>
        <p:spPr/>
        <p:txBody>
          <a:bodyPr/>
          <a:lstStyle/>
          <a:p>
            <a:fld id="{6113E31D-E2AB-40D1-8B51-AFA5AFEF393A}" type="slidenum">
              <a:rPr lang="en-US" smtClean="0"/>
              <a:pPr/>
              <a:t>33</a:t>
            </a:fld>
            <a:endParaRPr lang="en-US" dirty="0"/>
          </a:p>
        </p:txBody>
      </p:sp>
    </p:spTree>
    <p:extLst>
      <p:ext uri="{BB962C8B-B14F-4D97-AF65-F5344CB8AC3E}">
        <p14:creationId xmlns:p14="http://schemas.microsoft.com/office/powerpoint/2010/main" val="2327378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Composition with HO functions</a:t>
            </a:r>
          </a:p>
        </p:txBody>
      </p:sp>
      <p:sp>
        <p:nvSpPr>
          <p:cNvPr id="3" name="Content Placeholder 2"/>
          <p:cNvSpPr>
            <a:spLocks noGrp="1"/>
          </p:cNvSpPr>
          <p:nvPr>
            <p:ph idx="1"/>
          </p:nvPr>
        </p:nvSpPr>
        <p:spPr/>
        <p:txBody>
          <a:bodyPr>
            <a:normAutofit fontScale="92500" lnSpcReduction="10000"/>
          </a:bodyPr>
          <a:lstStyle/>
          <a:p>
            <a:r>
              <a:rPr lang="en-GB" sz="2200" dirty="0"/>
              <a:t>The following call composes our filter and predicate functions:</a:t>
            </a:r>
          </a:p>
          <a:p>
            <a:pPr marL="0" indent="0">
              <a:buNone/>
            </a:pPr>
            <a:r>
              <a:rPr lang="en-GB" sz="2100" dirty="0" err="1">
                <a:solidFill>
                  <a:srgbClr val="0070C0"/>
                </a:solidFill>
                <a:latin typeface="Consolas" panose="020B0609020204030204" pitchFamily="49" charset="0"/>
                <a:cs typeface="Consolas" panose="020B0609020204030204" pitchFamily="49" charset="0"/>
              </a:rPr>
              <a:t>scala</a:t>
            </a:r>
            <a:r>
              <a:rPr lang="en-GB" sz="2100" dirty="0">
                <a:solidFill>
                  <a:srgbClr val="0070C0"/>
                </a:solidFill>
                <a:latin typeface="Consolas" panose="020B0609020204030204" pitchFamily="49" charset="0"/>
                <a:cs typeface="Consolas" panose="020B0609020204030204" pitchFamily="49" charset="0"/>
              </a:rPr>
              <a:t>&gt; </a:t>
            </a:r>
            <a:r>
              <a:rPr lang="en-GB" sz="2100" dirty="0">
                <a:solidFill>
                  <a:srgbClr val="C00000"/>
                </a:solidFill>
                <a:latin typeface="Consolas" panose="020B0609020204030204" pitchFamily="49" charset="0"/>
                <a:cs typeface="Consolas" panose="020B0609020204030204" pitchFamily="49" charset="0"/>
              </a:rPr>
              <a:t>filter(List(1,2,3,4,5,6), </a:t>
            </a:r>
            <a:r>
              <a:rPr lang="en-GB" sz="2100" dirty="0" err="1">
                <a:solidFill>
                  <a:srgbClr val="C00000"/>
                </a:solidFill>
                <a:latin typeface="Consolas" panose="020B0609020204030204" pitchFamily="49" charset="0"/>
                <a:cs typeface="Consolas" panose="020B0609020204030204" pitchFamily="49" charset="0"/>
              </a:rPr>
              <a:t>mypredicate</a:t>
            </a:r>
            <a:r>
              <a:rPr lang="en-GB" sz="2100" dirty="0">
                <a:solidFill>
                  <a:srgbClr val="C00000"/>
                </a:solidFill>
                <a:latin typeface="Consolas" panose="020B0609020204030204" pitchFamily="49" charset="0"/>
                <a:cs typeface="Consolas" panose="020B0609020204030204" pitchFamily="49" charset="0"/>
              </a:rPr>
              <a:t>)</a:t>
            </a:r>
            <a:br>
              <a:rPr lang="en-GB" sz="2100" dirty="0">
                <a:solidFill>
                  <a:srgbClr val="C00000"/>
                </a:solidFill>
                <a:latin typeface="Consolas" panose="020B0609020204030204" pitchFamily="49" charset="0"/>
                <a:cs typeface="Consolas" panose="020B0609020204030204" pitchFamily="49" charset="0"/>
              </a:rPr>
            </a:br>
            <a:r>
              <a:rPr lang="en-GB" sz="2100" dirty="0">
                <a:solidFill>
                  <a:srgbClr val="0070C0"/>
                </a:solidFill>
                <a:latin typeface="Consolas" panose="020B0609020204030204" pitchFamily="49" charset="0"/>
                <a:cs typeface="Consolas" panose="020B0609020204030204" pitchFamily="49" charset="0"/>
              </a:rPr>
              <a:t>res0: List[</a:t>
            </a:r>
            <a:r>
              <a:rPr lang="en-GB" sz="2100" dirty="0" err="1">
                <a:solidFill>
                  <a:srgbClr val="0070C0"/>
                </a:solidFill>
                <a:latin typeface="Consolas" panose="020B0609020204030204" pitchFamily="49" charset="0"/>
                <a:cs typeface="Consolas" panose="020B0609020204030204" pitchFamily="49" charset="0"/>
              </a:rPr>
              <a:t>Int</a:t>
            </a:r>
            <a:r>
              <a:rPr lang="en-GB" sz="2100" dirty="0">
                <a:solidFill>
                  <a:srgbClr val="0070C0"/>
                </a:solidFill>
                <a:latin typeface="Consolas" panose="020B0609020204030204" pitchFamily="49" charset="0"/>
                <a:cs typeface="Consolas" panose="020B0609020204030204" pitchFamily="49" charset="0"/>
              </a:rPr>
              <a:t>] = List(2, 4, 6)</a:t>
            </a:r>
          </a:p>
          <a:p>
            <a:r>
              <a:rPr lang="en-GB" sz="2200" dirty="0"/>
              <a:t>Composition gives great flexibility - let’s say we want to solve a different filtering problem, to get only the values in the list that are &gt; 3</a:t>
            </a:r>
          </a:p>
          <a:p>
            <a:r>
              <a:rPr lang="en-GB" sz="2200" dirty="0"/>
              <a:t>Can use the same filter function, but compose it with a different predicate</a:t>
            </a:r>
          </a:p>
          <a:p>
            <a:r>
              <a:rPr lang="en-GB" sz="2200" dirty="0"/>
              <a:t>This example defines the predicate using a lambda expression rather than declaring a named function:</a:t>
            </a:r>
          </a:p>
          <a:p>
            <a:pPr marL="0" indent="0">
              <a:buNone/>
            </a:pPr>
            <a:r>
              <a:rPr lang="en-GB" sz="2100" dirty="0" err="1">
                <a:solidFill>
                  <a:srgbClr val="0070C0"/>
                </a:solidFill>
                <a:latin typeface="Consolas" panose="020B0609020204030204" pitchFamily="49" charset="0"/>
                <a:cs typeface="Consolas" panose="020B0609020204030204" pitchFamily="49" charset="0"/>
              </a:rPr>
              <a:t>scala</a:t>
            </a:r>
            <a:r>
              <a:rPr lang="en-GB" sz="2100" dirty="0">
                <a:solidFill>
                  <a:srgbClr val="0070C0"/>
                </a:solidFill>
                <a:latin typeface="Consolas" panose="020B0609020204030204" pitchFamily="49" charset="0"/>
                <a:cs typeface="Consolas" panose="020B0609020204030204" pitchFamily="49" charset="0"/>
              </a:rPr>
              <a:t>&gt; </a:t>
            </a:r>
            <a:r>
              <a:rPr lang="en-GB" sz="2100" dirty="0">
                <a:solidFill>
                  <a:srgbClr val="C00000"/>
                </a:solidFill>
                <a:latin typeface="Consolas" panose="020B0609020204030204" pitchFamily="49" charset="0"/>
                <a:cs typeface="Consolas" panose="020B0609020204030204" pitchFamily="49" charset="0"/>
              </a:rPr>
              <a:t>filter(List(1,2,3,4,5,6), (</a:t>
            </a:r>
            <a:r>
              <a:rPr lang="en-GB" sz="2100" dirty="0" err="1">
                <a:solidFill>
                  <a:srgbClr val="C00000"/>
                </a:solidFill>
                <a:latin typeface="Consolas" panose="020B0609020204030204" pitchFamily="49" charset="0"/>
                <a:cs typeface="Consolas" panose="020B0609020204030204" pitchFamily="49" charset="0"/>
              </a:rPr>
              <a:t>x:Int</a:t>
            </a:r>
            <a:r>
              <a:rPr lang="en-GB" sz="2100" dirty="0">
                <a:solidFill>
                  <a:srgbClr val="C00000"/>
                </a:solidFill>
                <a:latin typeface="Consolas" panose="020B0609020204030204" pitchFamily="49" charset="0"/>
                <a:cs typeface="Consolas" panose="020B0609020204030204" pitchFamily="49" charset="0"/>
              </a:rPr>
              <a:t>) =&gt; x &gt; 3)</a:t>
            </a:r>
            <a:br>
              <a:rPr lang="en-GB" sz="2100" dirty="0">
                <a:solidFill>
                  <a:srgbClr val="C00000"/>
                </a:solidFill>
                <a:latin typeface="Consolas" panose="020B0609020204030204" pitchFamily="49" charset="0"/>
                <a:cs typeface="Consolas" panose="020B0609020204030204" pitchFamily="49" charset="0"/>
              </a:rPr>
            </a:br>
            <a:r>
              <a:rPr lang="en-GB" dirty="0">
                <a:solidFill>
                  <a:srgbClr val="0070C0"/>
                </a:solidFill>
                <a:latin typeface="Consolas" panose="020B0609020204030204" pitchFamily="49" charset="0"/>
                <a:cs typeface="Consolas" panose="020B0609020204030204" pitchFamily="49" charset="0"/>
              </a:rPr>
              <a:t>res1: List[</a:t>
            </a:r>
            <a:r>
              <a:rPr lang="en-GB" dirty="0" err="1">
                <a:solidFill>
                  <a:srgbClr val="0070C0"/>
                </a:solidFill>
                <a:latin typeface="Consolas" panose="020B0609020204030204" pitchFamily="49" charset="0"/>
                <a:cs typeface="Consolas" panose="020B0609020204030204" pitchFamily="49" charset="0"/>
              </a:rPr>
              <a:t>Int</a:t>
            </a:r>
            <a:r>
              <a:rPr lang="en-GB" dirty="0">
                <a:solidFill>
                  <a:srgbClr val="0070C0"/>
                </a:solidFill>
                <a:latin typeface="Consolas" panose="020B0609020204030204" pitchFamily="49" charset="0"/>
                <a:cs typeface="Consolas" panose="020B0609020204030204" pitchFamily="49" charset="0"/>
              </a:rPr>
              <a:t>] = List(4, 5, 6)</a:t>
            </a:r>
          </a:p>
          <a:p>
            <a:r>
              <a:rPr lang="en-GB" sz="2200" dirty="0"/>
              <a:t>Note that Scala also allows a very compact syntax for lambdas with one parameter – another use for the underscore symbol:</a:t>
            </a:r>
          </a:p>
          <a:p>
            <a:pPr marL="0" indent="0">
              <a:buNone/>
            </a:pPr>
            <a:r>
              <a:rPr lang="en-GB" sz="2100" dirty="0">
                <a:solidFill>
                  <a:srgbClr val="C00000"/>
                </a:solidFill>
                <a:latin typeface="Consolas" panose="020B0609020204030204" pitchFamily="49" charset="0"/>
                <a:cs typeface="Consolas" panose="020B0609020204030204" pitchFamily="49" charset="0"/>
              </a:rPr>
              <a:t>filter(List(1,2,3,4,5,6), _ &gt; 3)</a:t>
            </a:r>
          </a:p>
        </p:txBody>
      </p:sp>
      <p:sp>
        <p:nvSpPr>
          <p:cNvPr id="4" name="Footer Placeholder 3"/>
          <p:cNvSpPr>
            <a:spLocks noGrp="1"/>
          </p:cNvSpPr>
          <p:nvPr>
            <p:ph type="ftr" sz="quarter" idx="11"/>
          </p:nvPr>
        </p:nvSpPr>
        <p:spPr/>
        <p:txBody>
          <a:bodyPr/>
          <a:lstStyle/>
          <a:p>
            <a:r>
              <a:rPr lang="en-US" dirty="0"/>
              <a:t>unit 4: functions &amp; recursion</a:t>
            </a:r>
          </a:p>
        </p:txBody>
      </p:sp>
      <p:sp>
        <p:nvSpPr>
          <p:cNvPr id="5" name="Slide Number Placeholder 4"/>
          <p:cNvSpPr>
            <a:spLocks noGrp="1"/>
          </p:cNvSpPr>
          <p:nvPr>
            <p:ph type="sldNum" sz="quarter" idx="12"/>
          </p:nvPr>
        </p:nvSpPr>
        <p:spPr/>
        <p:txBody>
          <a:bodyPr/>
          <a:lstStyle/>
          <a:p>
            <a:fld id="{6113E31D-E2AB-40D1-8B51-AFA5AFEF393A}" type="slidenum">
              <a:rPr lang="en-US" smtClean="0"/>
              <a:pPr/>
              <a:t>34</a:t>
            </a:fld>
            <a:endParaRPr lang="en-US" dirty="0"/>
          </a:p>
        </p:txBody>
      </p:sp>
    </p:spTree>
    <p:extLst>
      <p:ext uri="{BB962C8B-B14F-4D97-AF65-F5344CB8AC3E}">
        <p14:creationId xmlns:p14="http://schemas.microsoft.com/office/powerpoint/2010/main" val="2248914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Scala collection functional </a:t>
            </a:r>
            <a:r>
              <a:rPr lang="en-GB" dirty="0" err="1"/>
              <a:t>combinators</a:t>
            </a:r>
            <a:endParaRPr lang="en-GB" dirty="0"/>
          </a:p>
        </p:txBody>
      </p:sp>
      <p:sp>
        <p:nvSpPr>
          <p:cNvPr id="3" name="Content Placeholder 2"/>
          <p:cNvSpPr>
            <a:spLocks noGrp="1"/>
          </p:cNvSpPr>
          <p:nvPr>
            <p:ph idx="1"/>
          </p:nvPr>
        </p:nvSpPr>
        <p:spPr/>
        <p:txBody>
          <a:bodyPr/>
          <a:lstStyle/>
          <a:p>
            <a:r>
              <a:rPr lang="en-GB" dirty="0"/>
              <a:t>The filtering example you have seen works, but you don’t actually need to write your own filter function for a Scala collections</a:t>
            </a:r>
          </a:p>
          <a:p>
            <a:r>
              <a:rPr lang="en-GB" smtClean="0"/>
              <a:t>Collections </a:t>
            </a:r>
            <a:r>
              <a:rPr lang="en-GB" dirty="0"/>
              <a:t>have many HO functions “built-in” that can be composed with your own functions to provide ways to transform those collections – </a:t>
            </a:r>
            <a:r>
              <a:rPr lang="en-GB" u="sng" dirty="0"/>
              <a:t>functional </a:t>
            </a:r>
            <a:r>
              <a:rPr lang="en-GB" u="sng" dirty="0" err="1"/>
              <a:t>combinators</a:t>
            </a:r>
            <a:endParaRPr lang="en-GB" u="sng" dirty="0"/>
          </a:p>
          <a:p>
            <a:r>
              <a:rPr lang="en-GB" dirty="0"/>
              <a:t>You saw the examples using the </a:t>
            </a:r>
            <a:r>
              <a:rPr lang="en-GB" i="1" dirty="0"/>
              <a:t>exists</a:t>
            </a:r>
            <a:r>
              <a:rPr lang="en-GB" dirty="0"/>
              <a:t> and </a:t>
            </a:r>
            <a:r>
              <a:rPr lang="en-GB" i="1" dirty="0"/>
              <a:t>filter</a:t>
            </a:r>
            <a:r>
              <a:rPr lang="en-GB" dirty="0"/>
              <a:t> functions</a:t>
            </a:r>
          </a:p>
          <a:p>
            <a:r>
              <a:rPr lang="en-GB" dirty="0"/>
              <a:t>The predicate defined here (or any other predicate defined as a named function, a function variable or a lambda) can be used to filter a List like this:</a:t>
            </a:r>
          </a:p>
          <a:p>
            <a:pPr marL="0" indent="0">
              <a:buNone/>
            </a:pPr>
            <a:r>
              <a:rPr lang="en-GB" sz="1900" dirty="0" err="1">
                <a:solidFill>
                  <a:srgbClr val="0070C0"/>
                </a:solidFill>
                <a:latin typeface="Consolas" panose="020B0609020204030204" pitchFamily="49" charset="0"/>
                <a:cs typeface="Consolas" panose="020B0609020204030204" pitchFamily="49" charset="0"/>
              </a:rPr>
              <a:t>scala</a:t>
            </a:r>
            <a:r>
              <a:rPr lang="en-GB" sz="1900" dirty="0">
                <a:solidFill>
                  <a:srgbClr val="0070C0"/>
                </a:solidFill>
                <a:latin typeface="Consolas" panose="020B0609020204030204" pitchFamily="49" charset="0"/>
                <a:cs typeface="Consolas" panose="020B0609020204030204" pitchFamily="49" charset="0"/>
              </a:rPr>
              <a:t>&gt; </a:t>
            </a:r>
            <a:r>
              <a:rPr lang="en-GB" sz="1900" dirty="0">
                <a:solidFill>
                  <a:srgbClr val="C00000"/>
                </a:solidFill>
                <a:latin typeface="Consolas" panose="020B0609020204030204" pitchFamily="49" charset="0"/>
                <a:cs typeface="Consolas" panose="020B0609020204030204" pitchFamily="49" charset="0"/>
              </a:rPr>
              <a:t>List(1,2,3,4,5,6).filter(</a:t>
            </a:r>
            <a:r>
              <a:rPr lang="en-GB" sz="1900" dirty="0" err="1">
                <a:solidFill>
                  <a:srgbClr val="C00000"/>
                </a:solidFill>
                <a:latin typeface="Consolas" panose="020B0609020204030204" pitchFamily="49" charset="0"/>
                <a:cs typeface="Consolas" panose="020B0609020204030204" pitchFamily="49" charset="0"/>
              </a:rPr>
              <a:t>mypredicate</a:t>
            </a:r>
            <a:r>
              <a:rPr lang="en-GB" sz="1900" dirty="0">
                <a:solidFill>
                  <a:srgbClr val="C00000"/>
                </a:solidFill>
                <a:latin typeface="Consolas" panose="020B0609020204030204" pitchFamily="49" charset="0"/>
                <a:cs typeface="Consolas" panose="020B0609020204030204" pitchFamily="49" charset="0"/>
              </a:rPr>
              <a:t>)</a:t>
            </a:r>
            <a:r>
              <a:rPr lang="en-GB" dirty="0"/>
              <a:t/>
            </a:r>
            <a:br>
              <a:rPr lang="en-GB" dirty="0"/>
            </a:br>
            <a:r>
              <a:rPr lang="en-GB" dirty="0">
                <a:solidFill>
                  <a:srgbClr val="0070C0"/>
                </a:solidFill>
                <a:latin typeface="Consolas" panose="020B0609020204030204" pitchFamily="49" charset="0"/>
                <a:cs typeface="Consolas" panose="020B0609020204030204" pitchFamily="49" charset="0"/>
              </a:rPr>
              <a:t>res2: List[</a:t>
            </a:r>
            <a:r>
              <a:rPr lang="en-GB" dirty="0" err="1">
                <a:solidFill>
                  <a:srgbClr val="0070C0"/>
                </a:solidFill>
                <a:latin typeface="Consolas" panose="020B0609020204030204" pitchFamily="49" charset="0"/>
                <a:cs typeface="Consolas" panose="020B0609020204030204" pitchFamily="49" charset="0"/>
              </a:rPr>
              <a:t>Int</a:t>
            </a:r>
            <a:r>
              <a:rPr lang="en-GB" dirty="0">
                <a:solidFill>
                  <a:srgbClr val="0070C0"/>
                </a:solidFill>
                <a:latin typeface="Consolas" panose="020B0609020204030204" pitchFamily="49" charset="0"/>
                <a:cs typeface="Consolas" panose="020B0609020204030204" pitchFamily="49" charset="0"/>
              </a:rPr>
              <a:t>] = List(2, 4, 6)</a:t>
            </a:r>
          </a:p>
          <a:p>
            <a:endParaRPr lang="en-GB" dirty="0"/>
          </a:p>
        </p:txBody>
      </p:sp>
      <p:sp>
        <p:nvSpPr>
          <p:cNvPr id="4" name="Footer Placeholder 3"/>
          <p:cNvSpPr>
            <a:spLocks noGrp="1"/>
          </p:cNvSpPr>
          <p:nvPr>
            <p:ph type="ftr" sz="quarter" idx="11"/>
          </p:nvPr>
        </p:nvSpPr>
        <p:spPr/>
        <p:txBody>
          <a:bodyPr/>
          <a:lstStyle/>
          <a:p>
            <a:r>
              <a:rPr lang="en-US" dirty="0"/>
              <a:t>unit 4: functions &amp; recursion</a:t>
            </a:r>
          </a:p>
        </p:txBody>
      </p:sp>
      <p:sp>
        <p:nvSpPr>
          <p:cNvPr id="5" name="Slide Number Placeholder 4"/>
          <p:cNvSpPr>
            <a:spLocks noGrp="1"/>
          </p:cNvSpPr>
          <p:nvPr>
            <p:ph type="sldNum" sz="quarter" idx="12"/>
          </p:nvPr>
        </p:nvSpPr>
        <p:spPr/>
        <p:txBody>
          <a:bodyPr/>
          <a:lstStyle/>
          <a:p>
            <a:fld id="{6113E31D-E2AB-40D1-8B51-AFA5AFEF393A}" type="slidenum">
              <a:rPr lang="en-US" smtClean="0"/>
              <a:pPr/>
              <a:t>35</a:t>
            </a:fld>
            <a:endParaRPr lang="en-US" dirty="0"/>
          </a:p>
        </p:txBody>
      </p:sp>
    </p:spTree>
    <p:extLst>
      <p:ext uri="{BB962C8B-B14F-4D97-AF65-F5344CB8AC3E}">
        <p14:creationId xmlns:p14="http://schemas.microsoft.com/office/powerpoint/2010/main" val="3381419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First class functions</a:t>
            </a:r>
          </a:p>
        </p:txBody>
      </p:sp>
      <p:sp>
        <p:nvSpPr>
          <p:cNvPr id="3" name="Content Placeholder 2"/>
          <p:cNvSpPr>
            <a:spLocks noGrp="1"/>
          </p:cNvSpPr>
          <p:nvPr>
            <p:ph idx="1"/>
          </p:nvPr>
        </p:nvSpPr>
        <p:spPr>
          <a:xfrm>
            <a:off x="1097279" y="1556951"/>
            <a:ext cx="10826015" cy="4559643"/>
          </a:xfrm>
        </p:spPr>
        <p:txBody>
          <a:bodyPr>
            <a:noAutofit/>
          </a:bodyPr>
          <a:lstStyle/>
          <a:p>
            <a:r>
              <a:rPr lang="en-GB" sz="2400" dirty="0"/>
              <a:t>Core value of functional programming is that functions should be </a:t>
            </a:r>
            <a:r>
              <a:rPr lang="en-GB" sz="2400" i="1" dirty="0"/>
              <a:t>first-class</a:t>
            </a:r>
            <a:r>
              <a:rPr lang="en-GB" sz="2400" dirty="0"/>
              <a:t>.</a:t>
            </a:r>
          </a:p>
          <a:p>
            <a:r>
              <a:rPr lang="en-GB" sz="2400" dirty="0"/>
              <a:t>Can be declared and invoked and can be used in every segment of the language as just another data type</a:t>
            </a:r>
          </a:p>
          <a:p>
            <a:r>
              <a:rPr lang="en-GB" sz="2400" dirty="0"/>
              <a:t>Function declaration is of the form:</a:t>
            </a:r>
          </a:p>
          <a:p>
            <a:pPr marL="0" indent="0">
              <a:buNone/>
            </a:pPr>
            <a:r>
              <a:rPr lang="en-GB" dirty="0" err="1">
                <a:solidFill>
                  <a:srgbClr val="7030A0"/>
                </a:solidFill>
                <a:latin typeface="Consolas" charset="0"/>
                <a:ea typeface="Consolas" charset="0"/>
                <a:cs typeface="Consolas" charset="0"/>
              </a:rPr>
              <a:t>def</a:t>
            </a:r>
            <a:r>
              <a:rPr lang="en-GB" dirty="0">
                <a:solidFill>
                  <a:srgbClr val="7030A0"/>
                </a:solidFill>
                <a:latin typeface="Consolas" charset="0"/>
                <a:ea typeface="Consolas" charset="0"/>
                <a:cs typeface="Consolas" charset="0"/>
              </a:rPr>
              <a:t> </a:t>
            </a:r>
            <a:r>
              <a:rPr lang="en-GB" dirty="0" err="1">
                <a:solidFill>
                  <a:srgbClr val="7030A0"/>
                </a:solidFill>
                <a:latin typeface="Consolas" charset="0"/>
                <a:ea typeface="Consolas" charset="0"/>
                <a:cs typeface="Consolas" charset="0"/>
              </a:rPr>
              <a:t>functionName</a:t>
            </a:r>
            <a:r>
              <a:rPr lang="en-GB" dirty="0">
                <a:solidFill>
                  <a:srgbClr val="7030A0"/>
                </a:solidFill>
                <a:latin typeface="Consolas" charset="0"/>
                <a:ea typeface="Consolas" charset="0"/>
                <a:cs typeface="Consolas" charset="0"/>
              </a:rPr>
              <a:t> ([list of parameters]) : [return type] = { </a:t>
            </a:r>
            <a:br>
              <a:rPr lang="en-GB" dirty="0">
                <a:solidFill>
                  <a:srgbClr val="7030A0"/>
                </a:solidFill>
                <a:latin typeface="Consolas" charset="0"/>
                <a:ea typeface="Consolas" charset="0"/>
                <a:cs typeface="Consolas" charset="0"/>
              </a:rPr>
            </a:br>
            <a:r>
              <a:rPr lang="en-GB" dirty="0">
                <a:solidFill>
                  <a:srgbClr val="7030A0"/>
                </a:solidFill>
                <a:latin typeface="Consolas" charset="0"/>
                <a:ea typeface="Consolas" charset="0"/>
                <a:cs typeface="Consolas" charset="0"/>
              </a:rPr>
              <a:t>    function body </a:t>
            </a:r>
            <a:br>
              <a:rPr lang="en-GB" dirty="0">
                <a:solidFill>
                  <a:srgbClr val="7030A0"/>
                </a:solidFill>
                <a:latin typeface="Consolas" charset="0"/>
                <a:ea typeface="Consolas" charset="0"/>
                <a:cs typeface="Consolas" charset="0"/>
              </a:rPr>
            </a:br>
            <a:r>
              <a:rPr lang="en-GB" dirty="0">
                <a:solidFill>
                  <a:srgbClr val="7030A0"/>
                </a:solidFill>
                <a:latin typeface="Consolas" charset="0"/>
                <a:ea typeface="Consolas" charset="0"/>
                <a:cs typeface="Consolas" charset="0"/>
              </a:rPr>
              <a:t>    return [expr] </a:t>
            </a:r>
            <a:br>
              <a:rPr lang="en-GB" dirty="0">
                <a:solidFill>
                  <a:srgbClr val="7030A0"/>
                </a:solidFill>
                <a:latin typeface="Consolas" charset="0"/>
                <a:ea typeface="Consolas" charset="0"/>
                <a:cs typeface="Consolas" charset="0"/>
              </a:rPr>
            </a:br>
            <a:r>
              <a:rPr lang="en-GB" dirty="0">
                <a:solidFill>
                  <a:srgbClr val="7030A0"/>
                </a:solidFill>
                <a:latin typeface="Consolas" charset="0"/>
                <a:ea typeface="Consolas" charset="0"/>
                <a:cs typeface="Consolas" charset="0"/>
              </a:rPr>
              <a:t>}</a:t>
            </a:r>
          </a:p>
          <a:p>
            <a:r>
              <a:rPr lang="en-GB" sz="2400" dirty="0"/>
              <a:t>A function that doesn’t return anything can return a Unit (equivalent to void in Java)</a:t>
            </a:r>
          </a:p>
          <a:p>
            <a:r>
              <a:rPr lang="en-GB" sz="2400" dirty="0"/>
              <a:t>Return statement is optional, if not present will return last expression evaluated in body</a:t>
            </a:r>
          </a:p>
        </p:txBody>
      </p:sp>
      <p:sp>
        <p:nvSpPr>
          <p:cNvPr id="4" name="Footer Placeholder 3"/>
          <p:cNvSpPr>
            <a:spLocks noGrp="1"/>
          </p:cNvSpPr>
          <p:nvPr>
            <p:ph type="ftr" sz="quarter" idx="11"/>
          </p:nvPr>
        </p:nvSpPr>
        <p:spPr/>
        <p:txBody>
          <a:bodyPr/>
          <a:lstStyle/>
          <a:p>
            <a:r>
              <a:rPr lang="en-US" dirty="0"/>
              <a:t>unit 4: functions &amp; recursion</a:t>
            </a:r>
          </a:p>
        </p:txBody>
      </p:sp>
      <p:sp>
        <p:nvSpPr>
          <p:cNvPr id="5" name="Slide Number Placeholder 4"/>
          <p:cNvSpPr>
            <a:spLocks noGrp="1"/>
          </p:cNvSpPr>
          <p:nvPr>
            <p:ph type="sldNum" sz="quarter" idx="12"/>
          </p:nvPr>
        </p:nvSpPr>
        <p:spPr/>
        <p:txBody>
          <a:bodyPr/>
          <a:lstStyle/>
          <a:p>
            <a:fld id="{6113E31D-E2AB-40D1-8B51-AFA5AFEF393A}" type="slidenum">
              <a:rPr lang="en-US" smtClean="0"/>
              <a:pPr/>
              <a:t>4</a:t>
            </a:fld>
            <a:endParaRPr lang="en-US" dirty="0"/>
          </a:p>
        </p:txBody>
      </p:sp>
    </p:spTree>
    <p:extLst>
      <p:ext uri="{BB962C8B-B14F-4D97-AF65-F5344CB8AC3E}">
        <p14:creationId xmlns:p14="http://schemas.microsoft.com/office/powerpoint/2010/main" val="2287938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Declaring a function</a:t>
            </a:r>
          </a:p>
        </p:txBody>
      </p:sp>
      <p:sp>
        <p:nvSpPr>
          <p:cNvPr id="3" name="Content Placeholder 2"/>
          <p:cNvSpPr>
            <a:spLocks noGrp="1"/>
          </p:cNvSpPr>
          <p:nvPr>
            <p:ph idx="1"/>
          </p:nvPr>
        </p:nvSpPr>
        <p:spPr/>
        <p:txBody>
          <a:bodyPr/>
          <a:lstStyle/>
          <a:p>
            <a:r>
              <a:rPr lang="en-GB" dirty="0"/>
              <a:t>Can declare standalone in REPL or Scala Worksheet, or in a class/object as a method</a:t>
            </a:r>
          </a:p>
        </p:txBody>
      </p:sp>
      <p:sp>
        <p:nvSpPr>
          <p:cNvPr id="4" name="Footer Placeholder 3"/>
          <p:cNvSpPr>
            <a:spLocks noGrp="1"/>
          </p:cNvSpPr>
          <p:nvPr>
            <p:ph type="ftr" sz="quarter" idx="11"/>
          </p:nvPr>
        </p:nvSpPr>
        <p:spPr/>
        <p:txBody>
          <a:bodyPr/>
          <a:lstStyle/>
          <a:p>
            <a:r>
              <a:rPr lang="en-US" dirty="0"/>
              <a:t>unit 4: functions &amp; recursion</a:t>
            </a:r>
          </a:p>
        </p:txBody>
      </p:sp>
      <p:sp>
        <p:nvSpPr>
          <p:cNvPr id="5" name="Slide Number Placeholder 4"/>
          <p:cNvSpPr>
            <a:spLocks noGrp="1"/>
          </p:cNvSpPr>
          <p:nvPr>
            <p:ph type="sldNum" sz="quarter" idx="12"/>
          </p:nvPr>
        </p:nvSpPr>
        <p:spPr/>
        <p:txBody>
          <a:bodyPr/>
          <a:lstStyle/>
          <a:p>
            <a:fld id="{6113E31D-E2AB-40D1-8B51-AFA5AFEF393A}" type="slidenum">
              <a:rPr lang="en-US" smtClean="0"/>
              <a:pPr/>
              <a:t>5</a:t>
            </a:fld>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078" y="2359636"/>
            <a:ext cx="4029075" cy="12477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280" y="3849932"/>
            <a:ext cx="9142413" cy="20764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5174" y="1984498"/>
            <a:ext cx="4105275" cy="23431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Arrow Connector 6"/>
          <p:cNvCxnSpPr/>
          <p:nvPr/>
        </p:nvCxnSpPr>
        <p:spPr>
          <a:xfrm flipH="1">
            <a:off x="3387969" y="1899138"/>
            <a:ext cx="691662" cy="4604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endCxn id="1028" idx="0"/>
          </p:cNvCxnSpPr>
          <p:nvPr/>
        </p:nvCxnSpPr>
        <p:spPr>
          <a:xfrm>
            <a:off x="5416062" y="1899138"/>
            <a:ext cx="252425" cy="1950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444154" y="1899138"/>
            <a:ext cx="251020" cy="9753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319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500"/>
                                        <p:tgtEl>
                                          <p:spTgt spid="7"/>
                                        </p:tgtEl>
                                      </p:cBhvr>
                                    </p:animEffect>
                                  </p:childTnLst>
                                </p:cTn>
                              </p:par>
                              <p:par>
                                <p:cTn id="12" presetID="22" presetClass="entr" presetSubtype="4" fill="hold" nodeType="withEffect">
                                  <p:stCondLst>
                                    <p:cond delay="0"/>
                                  </p:stCondLst>
                                  <p:childTnLst>
                                    <p:set>
                                      <p:cBhvr>
                                        <p:cTn id="13" dur="1" fill="hold">
                                          <p:stCondLst>
                                            <p:cond delay="0"/>
                                          </p:stCondLst>
                                        </p:cTn>
                                        <p:tgtEl>
                                          <p:spTgt spid="1027"/>
                                        </p:tgtEl>
                                        <p:attrNameLst>
                                          <p:attrName>style.visibility</p:attrName>
                                        </p:attrNameLst>
                                      </p:cBhvr>
                                      <p:to>
                                        <p:strVal val="visible"/>
                                      </p:to>
                                    </p:set>
                                    <p:animEffect transition="in" filter="wipe(down)">
                                      <p:cBhvr>
                                        <p:cTn id="14" dur="500"/>
                                        <p:tgtEl>
                                          <p:spTgt spid="102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par>
                                <p:cTn id="20" presetID="22" presetClass="entr" presetSubtype="4" fill="hold" nodeType="withEffect">
                                  <p:stCondLst>
                                    <p:cond delay="0"/>
                                  </p:stCondLst>
                                  <p:childTnLst>
                                    <p:set>
                                      <p:cBhvr>
                                        <p:cTn id="21" dur="1" fill="hold">
                                          <p:stCondLst>
                                            <p:cond delay="0"/>
                                          </p:stCondLst>
                                        </p:cTn>
                                        <p:tgtEl>
                                          <p:spTgt spid="1028"/>
                                        </p:tgtEl>
                                        <p:attrNameLst>
                                          <p:attrName>style.visibility</p:attrName>
                                        </p:attrNameLst>
                                      </p:cBhvr>
                                      <p:to>
                                        <p:strVal val="visible"/>
                                      </p:to>
                                    </p:set>
                                    <p:animEffect transition="in" filter="wipe(down)">
                                      <p:cBhvr>
                                        <p:cTn id="22" dur="500"/>
                                        <p:tgtEl>
                                          <p:spTgt spid="102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500"/>
                                        <p:tgtEl>
                                          <p:spTgt spid="11"/>
                                        </p:tgtEl>
                                      </p:cBhvr>
                                    </p:animEffect>
                                  </p:childTnLst>
                                </p:cTn>
                              </p:par>
                              <p:par>
                                <p:cTn id="28" presetID="22" presetClass="entr" presetSubtype="4" fill="hold" nodeType="withEffect">
                                  <p:stCondLst>
                                    <p:cond delay="0"/>
                                  </p:stCondLst>
                                  <p:childTnLst>
                                    <p:set>
                                      <p:cBhvr>
                                        <p:cTn id="29" dur="1" fill="hold">
                                          <p:stCondLst>
                                            <p:cond delay="0"/>
                                          </p:stCondLst>
                                        </p:cTn>
                                        <p:tgtEl>
                                          <p:spTgt spid="1029"/>
                                        </p:tgtEl>
                                        <p:attrNameLst>
                                          <p:attrName>style.visibility</p:attrName>
                                        </p:attrNameLst>
                                      </p:cBhvr>
                                      <p:to>
                                        <p:strVal val="visible"/>
                                      </p:to>
                                    </p:set>
                                    <p:animEffect transition="in" filter="wipe(down)">
                                      <p:cBhvr>
                                        <p:cTn id="30" dur="500"/>
                                        <p:tgtEl>
                                          <p:spTgt spid="1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Function </a:t>
            </a:r>
            <a:r>
              <a:rPr lang="en-GB" smtClean="0"/>
              <a:t>examples</a:t>
            </a:r>
            <a:endParaRPr lang="en-GB" dirty="0"/>
          </a:p>
        </p:txBody>
      </p:sp>
      <p:sp>
        <p:nvSpPr>
          <p:cNvPr id="3" name="Content Placeholder 2"/>
          <p:cNvSpPr>
            <a:spLocks noGrp="1"/>
          </p:cNvSpPr>
          <p:nvPr>
            <p:ph idx="1"/>
          </p:nvPr>
        </p:nvSpPr>
        <p:spPr/>
        <p:txBody>
          <a:bodyPr>
            <a:normAutofit/>
          </a:bodyPr>
          <a:lstStyle/>
          <a:p>
            <a:pPr marL="0" indent="0">
              <a:buNone/>
            </a:pPr>
            <a:r>
              <a:rPr lang="en-GB" sz="1800" dirty="0" err="1">
                <a:solidFill>
                  <a:srgbClr val="0070C0"/>
                </a:solidFill>
                <a:latin typeface="Consolas" charset="0"/>
                <a:ea typeface="Consolas" charset="0"/>
                <a:cs typeface="Consolas" charset="0"/>
              </a:rPr>
              <a:t>scala</a:t>
            </a:r>
            <a:r>
              <a:rPr lang="en-GB" sz="1800" dirty="0">
                <a:solidFill>
                  <a:srgbClr val="0070C0"/>
                </a:solidFill>
                <a:latin typeface="Consolas" charset="0"/>
                <a:ea typeface="Consolas" charset="0"/>
                <a:cs typeface="Consolas" charset="0"/>
              </a:rPr>
              <a:t>&gt; </a:t>
            </a:r>
            <a:r>
              <a:rPr lang="en-GB" sz="1800" dirty="0" err="1">
                <a:solidFill>
                  <a:srgbClr val="C00000"/>
                </a:solidFill>
                <a:latin typeface="Consolas" charset="0"/>
                <a:ea typeface="Consolas" charset="0"/>
                <a:cs typeface="Consolas" charset="0"/>
              </a:rPr>
              <a:t>def</a:t>
            </a:r>
            <a:r>
              <a:rPr lang="en-GB" sz="1800" dirty="0">
                <a:solidFill>
                  <a:srgbClr val="C00000"/>
                </a:solidFill>
                <a:latin typeface="Consolas" charset="0"/>
                <a:ea typeface="Consolas" charset="0"/>
                <a:cs typeface="Consolas" charset="0"/>
              </a:rPr>
              <a:t> higher(</a:t>
            </a:r>
            <a:r>
              <a:rPr lang="en-GB" sz="1800" dirty="0" err="1">
                <a:solidFill>
                  <a:srgbClr val="C00000"/>
                </a:solidFill>
                <a:latin typeface="Consolas" charset="0"/>
                <a:ea typeface="Consolas" charset="0"/>
                <a:cs typeface="Consolas" charset="0"/>
              </a:rPr>
              <a:t>x:Int</a:t>
            </a:r>
            <a:r>
              <a:rPr lang="en-GB" sz="1800" dirty="0">
                <a:solidFill>
                  <a:srgbClr val="C00000"/>
                </a:solidFill>
                <a:latin typeface="Consolas" charset="0"/>
                <a:ea typeface="Consolas" charset="0"/>
                <a:cs typeface="Consolas" charset="0"/>
              </a:rPr>
              <a:t>, y:Int):Int = {</a:t>
            </a:r>
            <a:br>
              <a:rPr lang="en-GB" sz="1800" dirty="0">
                <a:solidFill>
                  <a:srgbClr val="C00000"/>
                </a:solidFill>
                <a:latin typeface="Consolas" charset="0"/>
                <a:ea typeface="Consolas" charset="0"/>
                <a:cs typeface="Consolas" charset="0"/>
              </a:rPr>
            </a:br>
            <a:r>
              <a:rPr lang="en-GB" sz="1800" dirty="0">
                <a:solidFill>
                  <a:srgbClr val="C00000"/>
                </a:solidFill>
                <a:latin typeface="Consolas" charset="0"/>
                <a:ea typeface="Consolas" charset="0"/>
                <a:cs typeface="Consolas" charset="0"/>
              </a:rPr>
              <a:t>  if(x &gt;= y) x</a:t>
            </a:r>
            <a:br>
              <a:rPr lang="en-GB" sz="1800" dirty="0">
                <a:solidFill>
                  <a:srgbClr val="C00000"/>
                </a:solidFill>
                <a:latin typeface="Consolas" charset="0"/>
                <a:ea typeface="Consolas" charset="0"/>
                <a:cs typeface="Consolas" charset="0"/>
              </a:rPr>
            </a:br>
            <a:r>
              <a:rPr lang="en-GB" sz="1800" dirty="0">
                <a:solidFill>
                  <a:srgbClr val="C00000"/>
                </a:solidFill>
                <a:latin typeface="Consolas" charset="0"/>
                <a:ea typeface="Consolas" charset="0"/>
                <a:cs typeface="Consolas" charset="0"/>
              </a:rPr>
              <a:t>  else y</a:t>
            </a:r>
            <a:br>
              <a:rPr lang="en-GB" sz="1800" dirty="0">
                <a:solidFill>
                  <a:srgbClr val="C00000"/>
                </a:solidFill>
                <a:latin typeface="Consolas" charset="0"/>
                <a:ea typeface="Consolas" charset="0"/>
                <a:cs typeface="Consolas" charset="0"/>
              </a:rPr>
            </a:br>
            <a:r>
              <a:rPr lang="en-GB" sz="1800" dirty="0">
                <a:solidFill>
                  <a:srgbClr val="C00000"/>
                </a:solidFill>
                <a:latin typeface="Consolas" charset="0"/>
                <a:ea typeface="Consolas" charset="0"/>
                <a:cs typeface="Consolas" charset="0"/>
              </a:rPr>
              <a:t>}</a:t>
            </a:r>
            <a:br>
              <a:rPr lang="en-GB" sz="1800" dirty="0">
                <a:solidFill>
                  <a:srgbClr val="C00000"/>
                </a:solidFill>
                <a:latin typeface="Consolas" charset="0"/>
                <a:ea typeface="Consolas" charset="0"/>
                <a:cs typeface="Consolas" charset="0"/>
              </a:rPr>
            </a:br>
            <a:r>
              <a:rPr lang="en-GB" sz="1800" dirty="0">
                <a:solidFill>
                  <a:srgbClr val="0070C0"/>
                </a:solidFill>
                <a:latin typeface="Consolas" charset="0"/>
                <a:ea typeface="Consolas" charset="0"/>
                <a:cs typeface="Consolas" charset="0"/>
              </a:rPr>
              <a:t>higher: (x: </a:t>
            </a:r>
            <a:r>
              <a:rPr lang="en-GB" sz="1800" dirty="0" err="1">
                <a:solidFill>
                  <a:srgbClr val="0070C0"/>
                </a:solidFill>
                <a:latin typeface="Consolas" charset="0"/>
                <a:ea typeface="Consolas" charset="0"/>
                <a:cs typeface="Consolas" charset="0"/>
              </a:rPr>
              <a:t>Int</a:t>
            </a:r>
            <a:r>
              <a:rPr lang="en-GB" sz="1800" dirty="0">
                <a:solidFill>
                  <a:srgbClr val="0070C0"/>
                </a:solidFill>
                <a:latin typeface="Consolas" charset="0"/>
                <a:ea typeface="Consolas" charset="0"/>
                <a:cs typeface="Consolas" charset="0"/>
              </a:rPr>
              <a:t>, y: </a:t>
            </a:r>
            <a:r>
              <a:rPr lang="en-GB" sz="1800" dirty="0" err="1">
                <a:solidFill>
                  <a:srgbClr val="0070C0"/>
                </a:solidFill>
                <a:latin typeface="Consolas" charset="0"/>
                <a:ea typeface="Consolas" charset="0"/>
                <a:cs typeface="Consolas" charset="0"/>
              </a:rPr>
              <a:t>Int</a:t>
            </a:r>
            <a:r>
              <a:rPr lang="en-GB" sz="1800" dirty="0">
                <a:solidFill>
                  <a:srgbClr val="0070C0"/>
                </a:solidFill>
                <a:latin typeface="Consolas" charset="0"/>
                <a:ea typeface="Consolas" charset="0"/>
                <a:cs typeface="Consolas" charset="0"/>
              </a:rPr>
              <a:t>) =&gt; </a:t>
            </a:r>
            <a:r>
              <a:rPr lang="en-GB" sz="1800" dirty="0" err="1">
                <a:solidFill>
                  <a:srgbClr val="0070C0"/>
                </a:solidFill>
                <a:latin typeface="Consolas" charset="0"/>
                <a:ea typeface="Consolas" charset="0"/>
                <a:cs typeface="Consolas" charset="0"/>
              </a:rPr>
              <a:t>Int</a:t>
            </a:r>
            <a:r>
              <a:rPr lang="en-GB" sz="1800" dirty="0">
                <a:solidFill>
                  <a:srgbClr val="C00000"/>
                </a:solidFill>
                <a:latin typeface="Consolas" charset="0"/>
                <a:ea typeface="Consolas" charset="0"/>
                <a:cs typeface="Consolas" charset="0"/>
              </a:rPr>
              <a:t/>
            </a:r>
            <a:br>
              <a:rPr lang="en-GB" sz="1800" dirty="0">
                <a:solidFill>
                  <a:srgbClr val="C00000"/>
                </a:solidFill>
                <a:latin typeface="Consolas" charset="0"/>
                <a:ea typeface="Consolas" charset="0"/>
                <a:cs typeface="Consolas" charset="0"/>
              </a:rPr>
            </a:br>
            <a:r>
              <a:rPr lang="en-GB" sz="1800" dirty="0">
                <a:solidFill>
                  <a:srgbClr val="C00000"/>
                </a:solidFill>
                <a:latin typeface="Consolas" charset="0"/>
                <a:ea typeface="Consolas" charset="0"/>
                <a:cs typeface="Consolas" charset="0"/>
              </a:rPr>
              <a:t/>
            </a:r>
            <a:br>
              <a:rPr lang="en-GB" sz="1800" dirty="0">
                <a:solidFill>
                  <a:srgbClr val="C00000"/>
                </a:solidFill>
                <a:latin typeface="Consolas" charset="0"/>
                <a:ea typeface="Consolas" charset="0"/>
                <a:cs typeface="Consolas" charset="0"/>
              </a:rPr>
            </a:br>
            <a:r>
              <a:rPr lang="en-GB" sz="1800" dirty="0" err="1">
                <a:solidFill>
                  <a:srgbClr val="0070C0"/>
                </a:solidFill>
                <a:latin typeface="Consolas" charset="0"/>
                <a:ea typeface="Consolas" charset="0"/>
                <a:cs typeface="Consolas" charset="0"/>
              </a:rPr>
              <a:t>scala</a:t>
            </a:r>
            <a:r>
              <a:rPr lang="en-GB" sz="1800" dirty="0">
                <a:solidFill>
                  <a:srgbClr val="0070C0"/>
                </a:solidFill>
                <a:latin typeface="Consolas" charset="0"/>
                <a:ea typeface="Consolas" charset="0"/>
                <a:cs typeface="Consolas" charset="0"/>
              </a:rPr>
              <a:t>&gt; </a:t>
            </a:r>
            <a:r>
              <a:rPr lang="en-GB" sz="1800" dirty="0">
                <a:solidFill>
                  <a:srgbClr val="C00000"/>
                </a:solidFill>
                <a:latin typeface="Consolas" charset="0"/>
                <a:ea typeface="Consolas" charset="0"/>
                <a:cs typeface="Consolas" charset="0"/>
              </a:rPr>
              <a:t>higher(2,4)</a:t>
            </a:r>
            <a:br>
              <a:rPr lang="en-GB" sz="1800" dirty="0">
                <a:solidFill>
                  <a:srgbClr val="C00000"/>
                </a:solidFill>
                <a:latin typeface="Consolas" charset="0"/>
                <a:ea typeface="Consolas" charset="0"/>
                <a:cs typeface="Consolas" charset="0"/>
              </a:rPr>
            </a:br>
            <a:r>
              <a:rPr lang="en-GB" sz="1800" dirty="0">
                <a:solidFill>
                  <a:srgbClr val="0070C0"/>
                </a:solidFill>
                <a:latin typeface="Consolas" charset="0"/>
                <a:ea typeface="Consolas" charset="0"/>
                <a:cs typeface="Consolas" charset="0"/>
              </a:rPr>
              <a:t>res0: </a:t>
            </a:r>
            <a:r>
              <a:rPr lang="en-GB" sz="1800" dirty="0" err="1">
                <a:solidFill>
                  <a:srgbClr val="0070C0"/>
                </a:solidFill>
                <a:latin typeface="Consolas" charset="0"/>
                <a:ea typeface="Consolas" charset="0"/>
                <a:cs typeface="Consolas" charset="0"/>
              </a:rPr>
              <a:t>Int</a:t>
            </a:r>
            <a:r>
              <a:rPr lang="en-GB" sz="1800" dirty="0">
                <a:solidFill>
                  <a:srgbClr val="0070C0"/>
                </a:solidFill>
                <a:latin typeface="Consolas" charset="0"/>
                <a:ea typeface="Consolas" charset="0"/>
                <a:cs typeface="Consolas" charset="0"/>
              </a:rPr>
              <a:t> = 4</a:t>
            </a:r>
            <a:r>
              <a:rPr lang="en-GB" sz="1800" dirty="0">
                <a:solidFill>
                  <a:srgbClr val="C00000"/>
                </a:solidFill>
                <a:latin typeface="Consolas" charset="0"/>
                <a:ea typeface="Consolas" charset="0"/>
                <a:cs typeface="Consolas" charset="0"/>
              </a:rPr>
              <a:t/>
            </a:r>
            <a:br>
              <a:rPr lang="en-GB" sz="1800" dirty="0">
                <a:solidFill>
                  <a:srgbClr val="C00000"/>
                </a:solidFill>
                <a:latin typeface="Consolas" charset="0"/>
                <a:ea typeface="Consolas" charset="0"/>
                <a:cs typeface="Consolas" charset="0"/>
              </a:rPr>
            </a:br>
            <a:endParaRPr lang="en-GB" sz="1800" dirty="0">
              <a:solidFill>
                <a:srgbClr val="C00000"/>
              </a:solidFill>
              <a:latin typeface="Consolas" charset="0"/>
              <a:ea typeface="Consolas" charset="0"/>
              <a:cs typeface="Consolas" charset="0"/>
            </a:endParaRPr>
          </a:p>
          <a:p>
            <a:pPr marL="0" indent="0">
              <a:buNone/>
            </a:pPr>
            <a:r>
              <a:rPr lang="en-GB" sz="1800" dirty="0">
                <a:solidFill>
                  <a:srgbClr val="C00000"/>
                </a:solidFill>
                <a:latin typeface="Consolas" charset="0"/>
                <a:ea typeface="Consolas" charset="0"/>
                <a:cs typeface="Consolas" charset="0"/>
              </a:rPr>
              <a:t/>
            </a:r>
            <a:br>
              <a:rPr lang="en-GB" sz="1800" dirty="0">
                <a:solidFill>
                  <a:srgbClr val="C00000"/>
                </a:solidFill>
                <a:latin typeface="Consolas" charset="0"/>
                <a:ea typeface="Consolas" charset="0"/>
                <a:cs typeface="Consolas" charset="0"/>
              </a:rPr>
            </a:br>
            <a:r>
              <a:rPr lang="en-GB" sz="1800" dirty="0" err="1">
                <a:solidFill>
                  <a:srgbClr val="7030A0"/>
                </a:solidFill>
                <a:latin typeface="Consolas" charset="0"/>
                <a:ea typeface="Consolas" charset="0"/>
                <a:cs typeface="Consolas" charset="0"/>
              </a:rPr>
              <a:t>def</a:t>
            </a:r>
            <a:r>
              <a:rPr lang="en-GB" sz="1800" dirty="0">
                <a:solidFill>
                  <a:srgbClr val="7030A0"/>
                </a:solidFill>
                <a:latin typeface="Consolas" charset="0"/>
                <a:ea typeface="Consolas" charset="0"/>
                <a:cs typeface="Consolas" charset="0"/>
              </a:rPr>
              <a:t> alert(</a:t>
            </a:r>
            <a:r>
              <a:rPr lang="en-GB" sz="1800" dirty="0" err="1">
                <a:solidFill>
                  <a:srgbClr val="7030A0"/>
                </a:solidFill>
                <a:latin typeface="Consolas" charset="0"/>
                <a:ea typeface="Consolas" charset="0"/>
                <a:cs typeface="Consolas" charset="0"/>
              </a:rPr>
              <a:t>message:String</a:t>
            </a:r>
            <a:r>
              <a:rPr lang="en-GB" sz="1800" dirty="0">
                <a:solidFill>
                  <a:srgbClr val="7030A0"/>
                </a:solidFill>
                <a:latin typeface="Consolas" charset="0"/>
                <a:ea typeface="Consolas" charset="0"/>
                <a:cs typeface="Consolas" charset="0"/>
              </a:rPr>
              <a:t>):Unit = {</a:t>
            </a:r>
            <a:br>
              <a:rPr lang="en-GB" sz="1800" dirty="0">
                <a:solidFill>
                  <a:srgbClr val="7030A0"/>
                </a:solidFill>
                <a:latin typeface="Consolas" charset="0"/>
                <a:ea typeface="Consolas" charset="0"/>
                <a:cs typeface="Consolas" charset="0"/>
              </a:rPr>
            </a:br>
            <a:r>
              <a:rPr lang="en-GB" sz="1800" dirty="0">
                <a:solidFill>
                  <a:srgbClr val="7030A0"/>
                </a:solidFill>
                <a:latin typeface="Consolas" charset="0"/>
                <a:ea typeface="Consolas" charset="0"/>
                <a:cs typeface="Consolas" charset="0"/>
              </a:rPr>
              <a:t>  </a:t>
            </a:r>
            <a:r>
              <a:rPr lang="en-GB" sz="1800" dirty="0" err="1">
                <a:solidFill>
                  <a:srgbClr val="7030A0"/>
                </a:solidFill>
                <a:latin typeface="Consolas" charset="0"/>
                <a:ea typeface="Consolas" charset="0"/>
                <a:cs typeface="Consolas" charset="0"/>
              </a:rPr>
              <a:t>println</a:t>
            </a:r>
            <a:r>
              <a:rPr lang="en-GB" sz="1800" dirty="0">
                <a:solidFill>
                  <a:srgbClr val="7030A0"/>
                </a:solidFill>
                <a:latin typeface="Consolas" charset="0"/>
                <a:ea typeface="Consolas" charset="0"/>
                <a:cs typeface="Consolas" charset="0"/>
              </a:rPr>
              <a:t>(message)</a:t>
            </a:r>
            <a:br>
              <a:rPr lang="en-GB" sz="1800" dirty="0">
                <a:solidFill>
                  <a:srgbClr val="7030A0"/>
                </a:solidFill>
                <a:latin typeface="Consolas" charset="0"/>
                <a:ea typeface="Consolas" charset="0"/>
                <a:cs typeface="Consolas" charset="0"/>
              </a:rPr>
            </a:br>
            <a:r>
              <a:rPr lang="en-GB" sz="1800" dirty="0">
                <a:solidFill>
                  <a:srgbClr val="7030A0"/>
                </a:solidFill>
                <a:latin typeface="Consolas" charset="0"/>
                <a:ea typeface="Consolas" charset="0"/>
                <a:cs typeface="Consolas" charset="0"/>
              </a:rPr>
              <a:t>}</a:t>
            </a:r>
          </a:p>
          <a:p>
            <a:pPr marL="0" indent="0">
              <a:buNone/>
            </a:pPr>
            <a:r>
              <a:rPr lang="en-GB" sz="1800" dirty="0">
                <a:solidFill>
                  <a:srgbClr val="7030A0"/>
                </a:solidFill>
                <a:latin typeface="Consolas" charset="0"/>
                <a:ea typeface="Consolas" charset="0"/>
                <a:cs typeface="Consolas" charset="0"/>
              </a:rPr>
              <a:t>alert("Hi")</a:t>
            </a:r>
          </a:p>
        </p:txBody>
      </p:sp>
      <p:sp>
        <p:nvSpPr>
          <p:cNvPr id="4" name="Footer Placeholder 3"/>
          <p:cNvSpPr>
            <a:spLocks noGrp="1"/>
          </p:cNvSpPr>
          <p:nvPr>
            <p:ph type="ftr" sz="quarter" idx="11"/>
          </p:nvPr>
        </p:nvSpPr>
        <p:spPr/>
        <p:txBody>
          <a:bodyPr/>
          <a:lstStyle/>
          <a:p>
            <a:r>
              <a:rPr lang="en-US" dirty="0"/>
              <a:t>unit 4: functions &amp; recursion</a:t>
            </a:r>
          </a:p>
        </p:txBody>
      </p:sp>
      <p:sp>
        <p:nvSpPr>
          <p:cNvPr id="5" name="Slide Number Placeholder 4"/>
          <p:cNvSpPr>
            <a:spLocks noGrp="1"/>
          </p:cNvSpPr>
          <p:nvPr>
            <p:ph type="sldNum" sz="quarter" idx="12"/>
          </p:nvPr>
        </p:nvSpPr>
        <p:spPr/>
        <p:txBody>
          <a:bodyPr/>
          <a:lstStyle/>
          <a:p>
            <a:fld id="{6113E31D-E2AB-40D1-8B51-AFA5AFEF393A}" type="slidenum">
              <a:rPr lang="en-US" smtClean="0"/>
              <a:pPr/>
              <a:t>6</a:t>
            </a:fld>
            <a:endParaRPr lang="en-US" dirty="0"/>
          </a:p>
        </p:txBody>
      </p:sp>
      <p:sp>
        <p:nvSpPr>
          <p:cNvPr id="6" name="TextBox 5"/>
          <p:cNvSpPr txBox="1"/>
          <p:nvPr/>
        </p:nvSpPr>
        <p:spPr>
          <a:xfrm>
            <a:off x="6549839" y="1584419"/>
            <a:ext cx="4265872" cy="1477328"/>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GB" dirty="0"/>
              <a:t>this method  </a:t>
            </a:r>
            <a:r>
              <a:rPr lang="en-GB" i="1" dirty="0"/>
              <a:t>higher</a:t>
            </a:r>
            <a:r>
              <a:rPr lang="en-GB" dirty="0"/>
              <a:t> takes two </a:t>
            </a:r>
            <a:r>
              <a:rPr lang="en-GB" dirty="0" err="1"/>
              <a:t>Int</a:t>
            </a:r>
            <a:r>
              <a:rPr lang="en-GB" dirty="0"/>
              <a:t> parameters and returns an Int. Note that the value of the expression evaluated in whichever branch of the </a:t>
            </a:r>
            <a:r>
              <a:rPr lang="en-GB" i="1" dirty="0"/>
              <a:t>if </a:t>
            </a:r>
            <a:r>
              <a:rPr lang="en-GB" dirty="0"/>
              <a:t>statement (i.e. the value of x or y) is returned</a:t>
            </a:r>
          </a:p>
        </p:txBody>
      </p:sp>
      <p:sp>
        <p:nvSpPr>
          <p:cNvPr id="7" name="TextBox 6"/>
          <p:cNvSpPr txBox="1"/>
          <p:nvPr/>
        </p:nvSpPr>
        <p:spPr>
          <a:xfrm>
            <a:off x="4498301" y="5193264"/>
            <a:ext cx="5302192" cy="92333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GB" dirty="0"/>
              <a:t>this method  </a:t>
            </a:r>
            <a:r>
              <a:rPr lang="en-GB" i="1" dirty="0"/>
              <a:t>alert</a:t>
            </a:r>
            <a:r>
              <a:rPr lang="en-GB" dirty="0"/>
              <a:t> simply prints the value of the String parameter, it does not return any value, so the return type is </a:t>
            </a:r>
            <a:r>
              <a:rPr lang="en-GB" i="1" dirty="0"/>
              <a:t>Unit</a:t>
            </a:r>
          </a:p>
        </p:txBody>
      </p:sp>
      <p:sp>
        <p:nvSpPr>
          <p:cNvPr id="8" name="TextBox 7"/>
          <p:cNvSpPr txBox="1"/>
          <p:nvPr/>
        </p:nvSpPr>
        <p:spPr>
          <a:xfrm>
            <a:off x="3686185" y="3283858"/>
            <a:ext cx="8329969" cy="92333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GB" dirty="0"/>
              <a:t>in REPL, function definition is evaluated and displayed -  this shows that the </a:t>
            </a:r>
            <a:r>
              <a:rPr lang="en-GB" i="1" dirty="0"/>
              <a:t>value of the function definition is a function </a:t>
            </a:r>
            <a:r>
              <a:rPr lang="en-GB" dirty="0"/>
              <a:t>of two </a:t>
            </a:r>
            <a:r>
              <a:rPr lang="en-GB" dirty="0" err="1"/>
              <a:t>Ints</a:t>
            </a:r>
            <a:r>
              <a:rPr lang="en-GB" dirty="0"/>
              <a:t> that returns an </a:t>
            </a:r>
            <a:r>
              <a:rPr lang="en-GB" dirty="0" err="1"/>
              <a:t>Int</a:t>
            </a:r>
            <a:r>
              <a:rPr lang="en-GB" dirty="0"/>
              <a:t>  (for brevity, won’t show  REPL response for all function examples, but you can try them for yourself to see these)</a:t>
            </a:r>
            <a:endParaRPr lang="en-GB" i="1" dirty="0"/>
          </a:p>
        </p:txBody>
      </p:sp>
      <p:cxnSp>
        <p:nvCxnSpPr>
          <p:cNvPr id="10" name="Straight Arrow Connector 9"/>
          <p:cNvCxnSpPr/>
          <p:nvPr/>
        </p:nvCxnSpPr>
        <p:spPr>
          <a:xfrm flipH="1" flipV="1">
            <a:off x="3429958" y="2919047"/>
            <a:ext cx="1068343" cy="3648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7115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down)">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down)">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Function </a:t>
            </a:r>
            <a:r>
              <a:rPr lang="en-GB"/>
              <a:t>examples (cont.)</a:t>
            </a:r>
            <a:endParaRPr lang="en-GB" dirty="0"/>
          </a:p>
        </p:txBody>
      </p:sp>
      <p:sp>
        <p:nvSpPr>
          <p:cNvPr id="3" name="Content Placeholder 2"/>
          <p:cNvSpPr>
            <a:spLocks noGrp="1"/>
          </p:cNvSpPr>
          <p:nvPr>
            <p:ph idx="1"/>
          </p:nvPr>
        </p:nvSpPr>
        <p:spPr/>
        <p:txBody>
          <a:bodyPr>
            <a:normAutofit fontScale="92500" lnSpcReduction="10000"/>
          </a:bodyPr>
          <a:lstStyle/>
          <a:p>
            <a:r>
              <a:rPr lang="en-GB" dirty="0"/>
              <a:t>These functions are declared as </a:t>
            </a:r>
            <a:r>
              <a:rPr lang="en-GB" i="1" dirty="0"/>
              <a:t>function literals </a:t>
            </a:r>
            <a:r>
              <a:rPr lang="en-GB" dirty="0"/>
              <a:t>(or anonymous functions) using lambda expressions</a:t>
            </a:r>
          </a:p>
          <a:p>
            <a:r>
              <a:rPr lang="en-GB" dirty="0"/>
              <a:t>Each function is assigned to a variable  - </a:t>
            </a:r>
            <a:r>
              <a:rPr lang="en-GB" i="1" dirty="0"/>
              <a:t>variable refers to function</a:t>
            </a:r>
            <a:r>
              <a:rPr lang="en-GB" dirty="0"/>
              <a:t>, not to a value, and you can call the function using the variable name</a:t>
            </a:r>
          </a:p>
          <a:p>
            <a:pPr marL="0" indent="0">
              <a:buNone/>
            </a:pPr>
            <a:r>
              <a:rPr lang="en-GB" dirty="0"/>
              <a:t/>
            </a:r>
            <a:br>
              <a:rPr lang="en-GB" dirty="0"/>
            </a:br>
            <a:r>
              <a:rPr lang="en-GB" sz="1900" dirty="0" err="1">
                <a:solidFill>
                  <a:srgbClr val="7030A0"/>
                </a:solidFill>
                <a:latin typeface="Consolas" charset="0"/>
                <a:ea typeface="Consolas" charset="0"/>
                <a:cs typeface="Consolas" charset="0"/>
              </a:rPr>
              <a:t>var</a:t>
            </a:r>
            <a:r>
              <a:rPr lang="en-GB" sz="1900" dirty="0">
                <a:solidFill>
                  <a:srgbClr val="7030A0"/>
                </a:solidFill>
                <a:latin typeface="Consolas" charset="0"/>
                <a:ea typeface="Consolas" charset="0"/>
                <a:cs typeface="Consolas" charset="0"/>
              </a:rPr>
              <a:t> s = (</a:t>
            </a:r>
            <a:r>
              <a:rPr lang="en-GB" sz="1900" dirty="0" err="1">
                <a:solidFill>
                  <a:srgbClr val="7030A0"/>
                </a:solidFill>
                <a:latin typeface="Consolas" charset="0"/>
                <a:ea typeface="Consolas" charset="0"/>
                <a:cs typeface="Consolas" charset="0"/>
              </a:rPr>
              <a:t>n:Int</a:t>
            </a:r>
            <a:r>
              <a:rPr lang="en-GB" sz="1900" dirty="0">
                <a:solidFill>
                  <a:srgbClr val="7030A0"/>
                </a:solidFill>
                <a:latin typeface="Consolas" charset="0"/>
                <a:ea typeface="Consolas" charset="0"/>
                <a:cs typeface="Consolas" charset="0"/>
              </a:rPr>
              <a:t>) =&gt; n*n</a:t>
            </a:r>
            <a:br>
              <a:rPr lang="en-GB" sz="1900" dirty="0">
                <a:solidFill>
                  <a:srgbClr val="7030A0"/>
                </a:solidFill>
                <a:latin typeface="Consolas" charset="0"/>
                <a:ea typeface="Consolas" charset="0"/>
                <a:cs typeface="Consolas" charset="0"/>
              </a:rPr>
            </a:br>
            <a:r>
              <a:rPr lang="en-GB" sz="1900" dirty="0">
                <a:solidFill>
                  <a:srgbClr val="7030A0"/>
                </a:solidFill>
                <a:latin typeface="Consolas" charset="0"/>
                <a:ea typeface="Consolas" charset="0"/>
                <a:cs typeface="Consolas" charset="0"/>
              </a:rPr>
              <a:t/>
            </a:r>
            <a:br>
              <a:rPr lang="en-GB" sz="1900" dirty="0">
                <a:solidFill>
                  <a:srgbClr val="7030A0"/>
                </a:solidFill>
                <a:latin typeface="Consolas" charset="0"/>
                <a:ea typeface="Consolas" charset="0"/>
                <a:cs typeface="Consolas" charset="0"/>
              </a:rPr>
            </a:br>
            <a:r>
              <a:rPr lang="en-GB" sz="1900" dirty="0">
                <a:solidFill>
                  <a:srgbClr val="7030A0"/>
                </a:solidFill>
                <a:latin typeface="Consolas" charset="0"/>
                <a:ea typeface="Consolas" charset="0"/>
                <a:cs typeface="Consolas" charset="0"/>
              </a:rPr>
              <a:t>s(3)</a:t>
            </a:r>
            <a:br>
              <a:rPr lang="en-GB" sz="1900" dirty="0">
                <a:solidFill>
                  <a:srgbClr val="7030A0"/>
                </a:solidFill>
                <a:latin typeface="Consolas" charset="0"/>
                <a:ea typeface="Consolas" charset="0"/>
                <a:cs typeface="Consolas" charset="0"/>
              </a:rPr>
            </a:br>
            <a:endParaRPr lang="en-GB" sz="1900" dirty="0">
              <a:solidFill>
                <a:srgbClr val="7030A0"/>
              </a:solidFill>
              <a:latin typeface="Consolas" charset="0"/>
              <a:ea typeface="Consolas" charset="0"/>
              <a:cs typeface="Consolas" charset="0"/>
            </a:endParaRPr>
          </a:p>
          <a:p>
            <a:pPr marL="0" indent="0">
              <a:buNone/>
            </a:pPr>
            <a:r>
              <a:rPr lang="en-GB" sz="1900" dirty="0">
                <a:solidFill>
                  <a:srgbClr val="7030A0"/>
                </a:solidFill>
                <a:latin typeface="Consolas" charset="0"/>
                <a:ea typeface="Consolas" charset="0"/>
                <a:cs typeface="Consolas" charset="0"/>
              </a:rPr>
              <a:t/>
            </a:r>
            <a:br>
              <a:rPr lang="en-GB" sz="1900" dirty="0">
                <a:solidFill>
                  <a:srgbClr val="7030A0"/>
                </a:solidFill>
                <a:latin typeface="Consolas" charset="0"/>
                <a:ea typeface="Consolas" charset="0"/>
                <a:cs typeface="Consolas" charset="0"/>
              </a:rPr>
            </a:br>
            <a:r>
              <a:rPr lang="en-GB" sz="1900" dirty="0" err="1">
                <a:solidFill>
                  <a:srgbClr val="7030A0"/>
                </a:solidFill>
                <a:latin typeface="Consolas" charset="0"/>
                <a:ea typeface="Consolas" charset="0"/>
                <a:cs typeface="Consolas" charset="0"/>
              </a:rPr>
              <a:t>var</a:t>
            </a:r>
            <a:r>
              <a:rPr lang="en-GB" sz="1900" dirty="0">
                <a:solidFill>
                  <a:srgbClr val="7030A0"/>
                </a:solidFill>
                <a:latin typeface="Consolas" charset="0"/>
                <a:ea typeface="Consolas" charset="0"/>
                <a:cs typeface="Consolas" charset="0"/>
              </a:rPr>
              <a:t> h = (</a:t>
            </a:r>
            <a:r>
              <a:rPr lang="en-GB" sz="1900" dirty="0" err="1">
                <a:solidFill>
                  <a:srgbClr val="7030A0"/>
                </a:solidFill>
                <a:latin typeface="Consolas" charset="0"/>
                <a:ea typeface="Consolas" charset="0"/>
                <a:cs typeface="Consolas" charset="0"/>
              </a:rPr>
              <a:t>x:Int,y:Int</a:t>
            </a:r>
            <a:r>
              <a:rPr lang="en-GB" sz="1900" dirty="0">
                <a:solidFill>
                  <a:srgbClr val="7030A0"/>
                </a:solidFill>
                <a:latin typeface="Consolas" charset="0"/>
                <a:ea typeface="Consolas" charset="0"/>
                <a:cs typeface="Consolas" charset="0"/>
              </a:rPr>
              <a:t>) =&gt; {</a:t>
            </a:r>
            <a:br>
              <a:rPr lang="en-GB" sz="1900" dirty="0">
                <a:solidFill>
                  <a:srgbClr val="7030A0"/>
                </a:solidFill>
                <a:latin typeface="Consolas" charset="0"/>
                <a:ea typeface="Consolas" charset="0"/>
                <a:cs typeface="Consolas" charset="0"/>
              </a:rPr>
            </a:br>
            <a:r>
              <a:rPr lang="en-GB" sz="1900" dirty="0">
                <a:solidFill>
                  <a:srgbClr val="7030A0"/>
                </a:solidFill>
                <a:latin typeface="Consolas" charset="0"/>
                <a:ea typeface="Consolas" charset="0"/>
                <a:cs typeface="Consolas" charset="0"/>
              </a:rPr>
              <a:t>  if(x &gt; y) x</a:t>
            </a:r>
            <a:br>
              <a:rPr lang="en-GB" sz="1900" dirty="0">
                <a:solidFill>
                  <a:srgbClr val="7030A0"/>
                </a:solidFill>
                <a:latin typeface="Consolas" charset="0"/>
                <a:ea typeface="Consolas" charset="0"/>
                <a:cs typeface="Consolas" charset="0"/>
              </a:rPr>
            </a:br>
            <a:r>
              <a:rPr lang="en-GB" sz="1900" dirty="0">
                <a:solidFill>
                  <a:srgbClr val="7030A0"/>
                </a:solidFill>
                <a:latin typeface="Consolas" charset="0"/>
                <a:ea typeface="Consolas" charset="0"/>
                <a:cs typeface="Consolas" charset="0"/>
              </a:rPr>
              <a:t>  else y</a:t>
            </a:r>
            <a:br>
              <a:rPr lang="en-GB" sz="1900" dirty="0">
                <a:solidFill>
                  <a:srgbClr val="7030A0"/>
                </a:solidFill>
                <a:latin typeface="Consolas" charset="0"/>
                <a:ea typeface="Consolas" charset="0"/>
                <a:cs typeface="Consolas" charset="0"/>
              </a:rPr>
            </a:br>
            <a:r>
              <a:rPr lang="en-GB" sz="1900" dirty="0">
                <a:solidFill>
                  <a:srgbClr val="7030A0"/>
                </a:solidFill>
                <a:latin typeface="Consolas" charset="0"/>
                <a:ea typeface="Consolas" charset="0"/>
                <a:cs typeface="Consolas" charset="0"/>
              </a:rPr>
              <a:t>}</a:t>
            </a:r>
          </a:p>
          <a:p>
            <a:pPr marL="0" indent="0">
              <a:buNone/>
            </a:pPr>
            <a:r>
              <a:rPr lang="en-GB" sz="1900" dirty="0">
                <a:solidFill>
                  <a:srgbClr val="7030A0"/>
                </a:solidFill>
                <a:latin typeface="Consolas" charset="0"/>
                <a:ea typeface="Consolas" charset="0"/>
                <a:cs typeface="Consolas" charset="0"/>
              </a:rPr>
              <a:t>h(3,4)</a:t>
            </a:r>
            <a:r>
              <a:rPr lang="en-GB" dirty="0"/>
              <a:t/>
            </a:r>
            <a:br>
              <a:rPr lang="en-GB" dirty="0"/>
            </a:br>
            <a:endParaRPr lang="en-GB" dirty="0"/>
          </a:p>
        </p:txBody>
      </p:sp>
      <p:sp>
        <p:nvSpPr>
          <p:cNvPr id="4" name="Footer Placeholder 3"/>
          <p:cNvSpPr>
            <a:spLocks noGrp="1"/>
          </p:cNvSpPr>
          <p:nvPr>
            <p:ph type="ftr" sz="quarter" idx="11"/>
          </p:nvPr>
        </p:nvSpPr>
        <p:spPr/>
        <p:txBody>
          <a:bodyPr/>
          <a:lstStyle/>
          <a:p>
            <a:r>
              <a:rPr lang="en-US" dirty="0"/>
              <a:t>unit 4: functions &amp; recursion</a:t>
            </a:r>
          </a:p>
        </p:txBody>
      </p:sp>
      <p:sp>
        <p:nvSpPr>
          <p:cNvPr id="5" name="Slide Number Placeholder 4"/>
          <p:cNvSpPr>
            <a:spLocks noGrp="1"/>
          </p:cNvSpPr>
          <p:nvPr>
            <p:ph type="sldNum" sz="quarter" idx="12"/>
          </p:nvPr>
        </p:nvSpPr>
        <p:spPr/>
        <p:txBody>
          <a:bodyPr/>
          <a:lstStyle/>
          <a:p>
            <a:fld id="{6113E31D-E2AB-40D1-8B51-AFA5AFEF393A}" type="slidenum">
              <a:rPr lang="en-US" smtClean="0"/>
              <a:pPr/>
              <a:t>7</a:t>
            </a:fld>
            <a:endParaRPr lang="en-US" dirty="0"/>
          </a:p>
        </p:txBody>
      </p:sp>
      <p:sp>
        <p:nvSpPr>
          <p:cNvPr id="6" name="TextBox 5"/>
          <p:cNvSpPr txBox="1"/>
          <p:nvPr/>
        </p:nvSpPr>
        <p:spPr>
          <a:xfrm>
            <a:off x="4873439" y="2986872"/>
            <a:ext cx="5302192"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GB" dirty="0"/>
              <a:t>simple function where body is a single expression</a:t>
            </a:r>
            <a:endParaRPr lang="en-GB" i="1" dirty="0"/>
          </a:p>
        </p:txBody>
      </p:sp>
      <p:sp>
        <p:nvSpPr>
          <p:cNvPr id="7" name="TextBox 6"/>
          <p:cNvSpPr txBox="1"/>
          <p:nvPr/>
        </p:nvSpPr>
        <p:spPr>
          <a:xfrm>
            <a:off x="4873439" y="4370196"/>
            <a:ext cx="5302192"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GB" dirty="0"/>
              <a:t>function with multiline body</a:t>
            </a:r>
            <a:endParaRPr lang="en-GB" i="1" dirty="0"/>
          </a:p>
        </p:txBody>
      </p:sp>
    </p:spTree>
    <p:extLst>
      <p:ext uri="{BB962C8B-B14F-4D97-AF65-F5344CB8AC3E}">
        <p14:creationId xmlns:p14="http://schemas.microsoft.com/office/powerpoint/2010/main" val="557246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down)">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Function </a:t>
            </a:r>
            <a:r>
              <a:rPr lang="en-GB"/>
              <a:t>examples (cont.)</a:t>
            </a:r>
            <a:endParaRPr lang="en-GB" dirty="0"/>
          </a:p>
        </p:txBody>
      </p:sp>
      <p:sp>
        <p:nvSpPr>
          <p:cNvPr id="3" name="Content Placeholder 2"/>
          <p:cNvSpPr>
            <a:spLocks noGrp="1"/>
          </p:cNvSpPr>
          <p:nvPr>
            <p:ph idx="1"/>
          </p:nvPr>
        </p:nvSpPr>
        <p:spPr/>
        <p:txBody>
          <a:bodyPr/>
          <a:lstStyle/>
          <a:p>
            <a:r>
              <a:rPr lang="en-GB" dirty="0"/>
              <a:t>This example shows a function with a variable number of parameters, indicated by the * in the function declaration</a:t>
            </a:r>
          </a:p>
          <a:p>
            <a:pPr marL="0" indent="0">
              <a:buNone/>
            </a:pPr>
            <a:r>
              <a:rPr lang="en-GB" sz="1800" dirty="0" err="1">
                <a:solidFill>
                  <a:srgbClr val="7030A0"/>
                </a:solidFill>
                <a:latin typeface="Consolas" charset="0"/>
                <a:ea typeface="Consolas" charset="0"/>
                <a:cs typeface="Consolas" charset="0"/>
              </a:rPr>
              <a:t>def</a:t>
            </a:r>
            <a:r>
              <a:rPr lang="en-GB" sz="1800" dirty="0">
                <a:solidFill>
                  <a:srgbClr val="7030A0"/>
                </a:solidFill>
                <a:latin typeface="Consolas" charset="0"/>
                <a:ea typeface="Consolas" charset="0"/>
                <a:cs typeface="Consolas" charset="0"/>
              </a:rPr>
              <a:t> sum(</a:t>
            </a:r>
            <a:r>
              <a:rPr lang="en-GB" sz="1800" dirty="0" err="1">
                <a:solidFill>
                  <a:srgbClr val="7030A0"/>
                </a:solidFill>
                <a:latin typeface="Consolas" charset="0"/>
                <a:ea typeface="Consolas" charset="0"/>
                <a:cs typeface="Consolas" charset="0"/>
              </a:rPr>
              <a:t>x:Int</a:t>
            </a:r>
            <a:r>
              <a:rPr lang="en-GB" sz="1800" dirty="0">
                <a:solidFill>
                  <a:srgbClr val="7030A0"/>
                </a:solidFill>
                <a:latin typeface="Consolas" charset="0"/>
                <a:ea typeface="Consolas" charset="0"/>
                <a:cs typeface="Consolas" charset="0"/>
              </a:rPr>
              <a:t>*):</a:t>
            </a:r>
            <a:r>
              <a:rPr lang="en-GB" sz="1800" dirty="0" err="1">
                <a:solidFill>
                  <a:srgbClr val="7030A0"/>
                </a:solidFill>
                <a:latin typeface="Consolas" charset="0"/>
                <a:ea typeface="Consolas" charset="0"/>
                <a:cs typeface="Consolas" charset="0"/>
              </a:rPr>
              <a:t>Int</a:t>
            </a:r>
            <a:r>
              <a:rPr lang="en-GB" sz="1800" dirty="0">
                <a:solidFill>
                  <a:srgbClr val="7030A0"/>
                </a:solidFill>
                <a:latin typeface="Consolas" charset="0"/>
                <a:ea typeface="Consolas" charset="0"/>
                <a:cs typeface="Consolas" charset="0"/>
              </a:rPr>
              <a:t> = {</a:t>
            </a:r>
            <a:br>
              <a:rPr lang="en-GB" sz="1800" dirty="0">
                <a:solidFill>
                  <a:srgbClr val="7030A0"/>
                </a:solidFill>
                <a:latin typeface="Consolas" charset="0"/>
                <a:ea typeface="Consolas" charset="0"/>
                <a:cs typeface="Consolas" charset="0"/>
              </a:rPr>
            </a:br>
            <a:r>
              <a:rPr lang="en-GB" sz="1800" dirty="0">
                <a:solidFill>
                  <a:srgbClr val="7030A0"/>
                </a:solidFill>
                <a:latin typeface="Consolas" charset="0"/>
                <a:ea typeface="Consolas" charset="0"/>
                <a:cs typeface="Consolas" charset="0"/>
              </a:rPr>
              <a:t>  </a:t>
            </a:r>
            <a:r>
              <a:rPr lang="en-GB" sz="1800" dirty="0" err="1">
                <a:solidFill>
                  <a:srgbClr val="7030A0"/>
                </a:solidFill>
                <a:latin typeface="Consolas" charset="0"/>
                <a:ea typeface="Consolas" charset="0"/>
                <a:cs typeface="Consolas" charset="0"/>
              </a:rPr>
              <a:t>var</a:t>
            </a:r>
            <a:r>
              <a:rPr lang="en-GB" sz="1800" dirty="0">
                <a:solidFill>
                  <a:srgbClr val="7030A0"/>
                </a:solidFill>
                <a:latin typeface="Consolas" charset="0"/>
                <a:ea typeface="Consolas" charset="0"/>
                <a:cs typeface="Consolas" charset="0"/>
              </a:rPr>
              <a:t> result = 0</a:t>
            </a:r>
            <a:br>
              <a:rPr lang="en-GB" sz="1800" dirty="0">
                <a:solidFill>
                  <a:srgbClr val="7030A0"/>
                </a:solidFill>
                <a:latin typeface="Consolas" charset="0"/>
                <a:ea typeface="Consolas" charset="0"/>
                <a:cs typeface="Consolas" charset="0"/>
              </a:rPr>
            </a:br>
            <a:r>
              <a:rPr lang="en-GB" sz="1800" dirty="0">
                <a:solidFill>
                  <a:srgbClr val="7030A0"/>
                </a:solidFill>
                <a:latin typeface="Consolas" charset="0"/>
                <a:ea typeface="Consolas" charset="0"/>
                <a:cs typeface="Consolas" charset="0"/>
              </a:rPr>
              <a:t>  for(</a:t>
            </a:r>
            <a:r>
              <a:rPr lang="en-GB" sz="1800" dirty="0" err="1">
                <a:solidFill>
                  <a:srgbClr val="7030A0"/>
                </a:solidFill>
                <a:latin typeface="Consolas" charset="0"/>
                <a:ea typeface="Consolas" charset="0"/>
                <a:cs typeface="Consolas" charset="0"/>
              </a:rPr>
              <a:t>i</a:t>
            </a:r>
            <a:r>
              <a:rPr lang="en-GB" sz="1800" dirty="0">
                <a:solidFill>
                  <a:srgbClr val="7030A0"/>
                </a:solidFill>
                <a:latin typeface="Consolas" charset="0"/>
                <a:ea typeface="Consolas" charset="0"/>
                <a:cs typeface="Consolas" charset="0"/>
              </a:rPr>
              <a:t> &lt;- x){</a:t>
            </a:r>
            <a:br>
              <a:rPr lang="en-GB" sz="1800" dirty="0">
                <a:solidFill>
                  <a:srgbClr val="7030A0"/>
                </a:solidFill>
                <a:latin typeface="Consolas" charset="0"/>
                <a:ea typeface="Consolas" charset="0"/>
                <a:cs typeface="Consolas" charset="0"/>
              </a:rPr>
            </a:br>
            <a:r>
              <a:rPr lang="en-GB" sz="1800" dirty="0">
                <a:solidFill>
                  <a:srgbClr val="7030A0"/>
                </a:solidFill>
                <a:latin typeface="Consolas" charset="0"/>
                <a:ea typeface="Consolas" charset="0"/>
                <a:cs typeface="Consolas" charset="0"/>
              </a:rPr>
              <a:t>    result = result + </a:t>
            </a:r>
            <a:r>
              <a:rPr lang="en-GB" sz="1800" dirty="0" err="1">
                <a:solidFill>
                  <a:srgbClr val="7030A0"/>
                </a:solidFill>
                <a:latin typeface="Consolas" charset="0"/>
                <a:ea typeface="Consolas" charset="0"/>
                <a:cs typeface="Consolas" charset="0"/>
              </a:rPr>
              <a:t>i</a:t>
            </a:r>
            <a:r>
              <a:rPr lang="en-GB" sz="1800" dirty="0">
                <a:solidFill>
                  <a:srgbClr val="7030A0"/>
                </a:solidFill>
                <a:latin typeface="Consolas" charset="0"/>
                <a:ea typeface="Consolas" charset="0"/>
                <a:cs typeface="Consolas" charset="0"/>
              </a:rPr>
              <a:t/>
            </a:r>
            <a:br>
              <a:rPr lang="en-GB" sz="1800" dirty="0">
                <a:solidFill>
                  <a:srgbClr val="7030A0"/>
                </a:solidFill>
                <a:latin typeface="Consolas" charset="0"/>
                <a:ea typeface="Consolas" charset="0"/>
                <a:cs typeface="Consolas" charset="0"/>
              </a:rPr>
            </a:br>
            <a:r>
              <a:rPr lang="en-GB" sz="1800" dirty="0">
                <a:solidFill>
                  <a:srgbClr val="7030A0"/>
                </a:solidFill>
                <a:latin typeface="Consolas" charset="0"/>
                <a:ea typeface="Consolas" charset="0"/>
                <a:cs typeface="Consolas" charset="0"/>
              </a:rPr>
              <a:t>  }</a:t>
            </a:r>
            <a:br>
              <a:rPr lang="en-GB" sz="1800" dirty="0">
                <a:solidFill>
                  <a:srgbClr val="7030A0"/>
                </a:solidFill>
                <a:latin typeface="Consolas" charset="0"/>
                <a:ea typeface="Consolas" charset="0"/>
                <a:cs typeface="Consolas" charset="0"/>
              </a:rPr>
            </a:br>
            <a:r>
              <a:rPr lang="en-GB" sz="1800" dirty="0">
                <a:solidFill>
                  <a:srgbClr val="7030A0"/>
                </a:solidFill>
                <a:latin typeface="Consolas" charset="0"/>
                <a:ea typeface="Consolas" charset="0"/>
                <a:cs typeface="Consolas" charset="0"/>
              </a:rPr>
              <a:t>  result</a:t>
            </a:r>
            <a:br>
              <a:rPr lang="en-GB" sz="1800" dirty="0">
                <a:solidFill>
                  <a:srgbClr val="7030A0"/>
                </a:solidFill>
                <a:latin typeface="Consolas" charset="0"/>
                <a:ea typeface="Consolas" charset="0"/>
                <a:cs typeface="Consolas" charset="0"/>
              </a:rPr>
            </a:br>
            <a:r>
              <a:rPr lang="en-GB" sz="1800" dirty="0">
                <a:solidFill>
                  <a:srgbClr val="7030A0"/>
                </a:solidFill>
                <a:latin typeface="Consolas" charset="0"/>
                <a:ea typeface="Consolas" charset="0"/>
                <a:cs typeface="Consolas" charset="0"/>
              </a:rPr>
              <a:t>}</a:t>
            </a:r>
            <a:br>
              <a:rPr lang="en-GB" sz="1800" dirty="0">
                <a:solidFill>
                  <a:srgbClr val="7030A0"/>
                </a:solidFill>
                <a:latin typeface="Consolas" charset="0"/>
                <a:ea typeface="Consolas" charset="0"/>
                <a:cs typeface="Consolas" charset="0"/>
              </a:rPr>
            </a:br>
            <a:r>
              <a:rPr lang="en-GB" sz="1800" dirty="0">
                <a:solidFill>
                  <a:srgbClr val="7030A0"/>
                </a:solidFill>
                <a:latin typeface="Consolas" charset="0"/>
                <a:ea typeface="Consolas" charset="0"/>
                <a:cs typeface="Consolas" charset="0"/>
              </a:rPr>
              <a:t/>
            </a:r>
            <a:br>
              <a:rPr lang="en-GB" sz="1800" dirty="0">
                <a:solidFill>
                  <a:srgbClr val="7030A0"/>
                </a:solidFill>
                <a:latin typeface="Consolas" charset="0"/>
                <a:ea typeface="Consolas" charset="0"/>
                <a:cs typeface="Consolas" charset="0"/>
              </a:rPr>
            </a:br>
            <a:r>
              <a:rPr lang="en-GB" sz="1800" dirty="0">
                <a:solidFill>
                  <a:srgbClr val="7030A0"/>
                </a:solidFill>
                <a:latin typeface="Consolas" charset="0"/>
                <a:ea typeface="Consolas" charset="0"/>
                <a:cs typeface="Consolas" charset="0"/>
              </a:rPr>
              <a:t>sum(1,2,3)</a:t>
            </a:r>
            <a:br>
              <a:rPr lang="en-GB" sz="1800" dirty="0">
                <a:solidFill>
                  <a:srgbClr val="7030A0"/>
                </a:solidFill>
                <a:latin typeface="Consolas" charset="0"/>
                <a:ea typeface="Consolas" charset="0"/>
                <a:cs typeface="Consolas" charset="0"/>
              </a:rPr>
            </a:br>
            <a:r>
              <a:rPr lang="en-GB" sz="1800" dirty="0">
                <a:solidFill>
                  <a:srgbClr val="7030A0"/>
                </a:solidFill>
                <a:latin typeface="Consolas" charset="0"/>
                <a:ea typeface="Consolas" charset="0"/>
                <a:cs typeface="Consolas" charset="0"/>
              </a:rPr>
              <a:t>sum(3,4,5,6,7)</a:t>
            </a:r>
          </a:p>
        </p:txBody>
      </p:sp>
      <p:sp>
        <p:nvSpPr>
          <p:cNvPr id="4" name="Footer Placeholder 3"/>
          <p:cNvSpPr>
            <a:spLocks noGrp="1"/>
          </p:cNvSpPr>
          <p:nvPr>
            <p:ph type="ftr" sz="quarter" idx="11"/>
          </p:nvPr>
        </p:nvSpPr>
        <p:spPr/>
        <p:txBody>
          <a:bodyPr/>
          <a:lstStyle/>
          <a:p>
            <a:r>
              <a:rPr lang="en-US" dirty="0"/>
              <a:t>unit 4: functions &amp; recursion</a:t>
            </a:r>
          </a:p>
        </p:txBody>
      </p:sp>
      <p:sp>
        <p:nvSpPr>
          <p:cNvPr id="5" name="Slide Number Placeholder 4"/>
          <p:cNvSpPr>
            <a:spLocks noGrp="1"/>
          </p:cNvSpPr>
          <p:nvPr>
            <p:ph type="sldNum" sz="quarter" idx="12"/>
          </p:nvPr>
        </p:nvSpPr>
        <p:spPr/>
        <p:txBody>
          <a:bodyPr/>
          <a:lstStyle/>
          <a:p>
            <a:fld id="{6113E31D-E2AB-40D1-8B51-AFA5AFEF393A}" type="slidenum">
              <a:rPr lang="en-US" smtClean="0"/>
              <a:pPr/>
              <a:t>8</a:t>
            </a:fld>
            <a:endParaRPr lang="en-US" dirty="0"/>
          </a:p>
        </p:txBody>
      </p:sp>
      <p:sp>
        <p:nvSpPr>
          <p:cNvPr id="6" name="TextBox 5"/>
          <p:cNvSpPr txBox="1"/>
          <p:nvPr/>
        </p:nvSpPr>
        <p:spPr>
          <a:xfrm>
            <a:off x="4598266" y="3197888"/>
            <a:ext cx="5302192" cy="92333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GB" dirty="0"/>
              <a:t>Note this example does work, and does illustrate variable parameters – but is it written in a functional programming style?</a:t>
            </a:r>
          </a:p>
        </p:txBody>
      </p:sp>
    </p:spTree>
    <p:extLst>
      <p:ext uri="{BB962C8B-B14F-4D97-AF65-F5344CB8AC3E}">
        <p14:creationId xmlns:p14="http://schemas.microsoft.com/office/powerpoint/2010/main" val="2678635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Nested functions</a:t>
            </a:r>
          </a:p>
        </p:txBody>
      </p:sp>
      <p:sp>
        <p:nvSpPr>
          <p:cNvPr id="3" name="Content Placeholder 2"/>
          <p:cNvSpPr>
            <a:spLocks noGrp="1"/>
          </p:cNvSpPr>
          <p:nvPr>
            <p:ph idx="1"/>
          </p:nvPr>
        </p:nvSpPr>
        <p:spPr/>
        <p:txBody>
          <a:bodyPr>
            <a:normAutofit/>
          </a:bodyPr>
          <a:lstStyle/>
          <a:p>
            <a:r>
              <a:rPr lang="en-GB" dirty="0"/>
              <a:t>You can declare a function </a:t>
            </a:r>
            <a:r>
              <a:rPr lang="en-GB" i="1" dirty="0"/>
              <a:t>anywhere</a:t>
            </a:r>
            <a:r>
              <a:rPr lang="en-GB" dirty="0"/>
              <a:t>, including nested inside another function</a:t>
            </a:r>
          </a:p>
          <a:p>
            <a:r>
              <a:rPr lang="en-GB" dirty="0"/>
              <a:t>This example is a function </a:t>
            </a:r>
            <a:r>
              <a:rPr lang="en-GB" i="1" dirty="0"/>
              <a:t>min</a:t>
            </a:r>
            <a:r>
              <a:rPr lang="en-GB" dirty="0"/>
              <a:t> that declares a nested, or inner, function </a:t>
            </a:r>
            <a:r>
              <a:rPr lang="en-GB" i="1" dirty="0"/>
              <a:t>lower</a:t>
            </a:r>
            <a:r>
              <a:rPr lang="en-GB" dirty="0"/>
              <a:t> to break down the job of calculating the minimum of three numbers into calculating the lower of two numbers twice</a:t>
            </a:r>
          </a:p>
          <a:p>
            <a:pPr marL="0" indent="0">
              <a:buNone/>
            </a:pPr>
            <a:r>
              <a:rPr lang="en-GB" sz="1800" dirty="0" err="1">
                <a:solidFill>
                  <a:srgbClr val="7030A0"/>
                </a:solidFill>
                <a:latin typeface="Consolas" charset="0"/>
                <a:ea typeface="Consolas" charset="0"/>
                <a:cs typeface="Consolas" charset="0"/>
              </a:rPr>
              <a:t>def</a:t>
            </a:r>
            <a:r>
              <a:rPr lang="en-GB" sz="1800" dirty="0">
                <a:solidFill>
                  <a:srgbClr val="7030A0"/>
                </a:solidFill>
                <a:latin typeface="Consolas" charset="0"/>
                <a:ea typeface="Consolas" charset="0"/>
                <a:cs typeface="Consolas" charset="0"/>
              </a:rPr>
              <a:t> </a:t>
            </a:r>
            <a:r>
              <a:rPr lang="en-GB" sz="1800" b="1" dirty="0">
                <a:solidFill>
                  <a:srgbClr val="7030A0"/>
                </a:solidFill>
                <a:latin typeface="Consolas" charset="0"/>
                <a:ea typeface="Consolas" charset="0"/>
                <a:cs typeface="Consolas" charset="0"/>
              </a:rPr>
              <a:t>min</a:t>
            </a:r>
            <a:r>
              <a:rPr lang="en-GB" sz="1800" dirty="0">
                <a:solidFill>
                  <a:srgbClr val="7030A0"/>
                </a:solidFill>
                <a:latin typeface="Consolas" charset="0"/>
                <a:ea typeface="Consolas" charset="0"/>
                <a:cs typeface="Consolas" charset="0"/>
              </a:rPr>
              <a:t>(x: </a:t>
            </a:r>
            <a:r>
              <a:rPr lang="en-GB" sz="1800" dirty="0" err="1">
                <a:solidFill>
                  <a:srgbClr val="7030A0"/>
                </a:solidFill>
                <a:latin typeface="Consolas" charset="0"/>
                <a:ea typeface="Consolas" charset="0"/>
                <a:cs typeface="Consolas" charset="0"/>
              </a:rPr>
              <a:t>Int</a:t>
            </a:r>
            <a:r>
              <a:rPr lang="en-GB" sz="1800" dirty="0">
                <a:solidFill>
                  <a:srgbClr val="7030A0"/>
                </a:solidFill>
                <a:latin typeface="Consolas" charset="0"/>
                <a:ea typeface="Consolas" charset="0"/>
                <a:cs typeface="Consolas" charset="0"/>
              </a:rPr>
              <a:t>, y: </a:t>
            </a:r>
            <a:r>
              <a:rPr lang="en-GB" sz="1800" dirty="0" err="1">
                <a:solidFill>
                  <a:srgbClr val="7030A0"/>
                </a:solidFill>
                <a:latin typeface="Consolas" charset="0"/>
                <a:ea typeface="Consolas" charset="0"/>
                <a:cs typeface="Consolas" charset="0"/>
              </a:rPr>
              <a:t>Int</a:t>
            </a:r>
            <a:r>
              <a:rPr lang="en-GB" sz="1800" dirty="0">
                <a:solidFill>
                  <a:srgbClr val="7030A0"/>
                </a:solidFill>
                <a:latin typeface="Consolas" charset="0"/>
                <a:ea typeface="Consolas" charset="0"/>
                <a:cs typeface="Consolas" charset="0"/>
              </a:rPr>
              <a:t>, z: </a:t>
            </a:r>
            <a:r>
              <a:rPr lang="en-GB" sz="1800" dirty="0" err="1">
                <a:solidFill>
                  <a:srgbClr val="7030A0"/>
                </a:solidFill>
                <a:latin typeface="Consolas" charset="0"/>
                <a:ea typeface="Consolas" charset="0"/>
                <a:cs typeface="Consolas" charset="0"/>
              </a:rPr>
              <a:t>Int</a:t>
            </a:r>
            <a:r>
              <a:rPr lang="en-GB" sz="1800" dirty="0">
                <a:solidFill>
                  <a:srgbClr val="7030A0"/>
                </a:solidFill>
                <a:latin typeface="Consolas" charset="0"/>
                <a:ea typeface="Consolas" charset="0"/>
                <a:cs typeface="Consolas" charset="0"/>
              </a:rPr>
              <a:t>) = {</a:t>
            </a:r>
            <a:br>
              <a:rPr lang="en-GB" sz="1800" dirty="0">
                <a:solidFill>
                  <a:srgbClr val="7030A0"/>
                </a:solidFill>
                <a:latin typeface="Consolas" charset="0"/>
                <a:ea typeface="Consolas" charset="0"/>
                <a:cs typeface="Consolas" charset="0"/>
              </a:rPr>
            </a:br>
            <a:r>
              <a:rPr lang="en-GB" sz="1800" dirty="0">
                <a:solidFill>
                  <a:srgbClr val="7030A0"/>
                </a:solidFill>
                <a:latin typeface="Consolas" charset="0"/>
                <a:ea typeface="Consolas" charset="0"/>
                <a:cs typeface="Consolas" charset="0"/>
              </a:rPr>
              <a:t>  </a:t>
            </a:r>
            <a:r>
              <a:rPr lang="en-GB" sz="1800" dirty="0" err="1">
                <a:solidFill>
                  <a:srgbClr val="7030A0"/>
                </a:solidFill>
                <a:latin typeface="Consolas" charset="0"/>
                <a:ea typeface="Consolas" charset="0"/>
                <a:cs typeface="Consolas" charset="0"/>
              </a:rPr>
              <a:t>def</a:t>
            </a:r>
            <a:r>
              <a:rPr lang="en-GB" sz="1800" dirty="0">
                <a:solidFill>
                  <a:srgbClr val="7030A0"/>
                </a:solidFill>
                <a:latin typeface="Consolas" charset="0"/>
                <a:ea typeface="Consolas" charset="0"/>
                <a:cs typeface="Consolas" charset="0"/>
              </a:rPr>
              <a:t> </a:t>
            </a:r>
            <a:r>
              <a:rPr lang="en-GB" sz="1800" b="1" dirty="0">
                <a:solidFill>
                  <a:srgbClr val="7030A0"/>
                </a:solidFill>
                <a:latin typeface="Consolas" charset="0"/>
                <a:ea typeface="Consolas" charset="0"/>
                <a:cs typeface="Consolas" charset="0"/>
              </a:rPr>
              <a:t>lower</a:t>
            </a:r>
            <a:r>
              <a:rPr lang="en-GB" sz="1800" dirty="0">
                <a:solidFill>
                  <a:srgbClr val="7030A0"/>
                </a:solidFill>
                <a:latin typeface="Consolas" charset="0"/>
                <a:ea typeface="Consolas" charset="0"/>
                <a:cs typeface="Consolas" charset="0"/>
              </a:rPr>
              <a:t>(</a:t>
            </a:r>
            <a:r>
              <a:rPr lang="en-GB" sz="1800" dirty="0" err="1">
                <a:solidFill>
                  <a:srgbClr val="7030A0"/>
                </a:solidFill>
                <a:latin typeface="Consolas" charset="0"/>
                <a:ea typeface="Consolas" charset="0"/>
                <a:cs typeface="Consolas" charset="0"/>
              </a:rPr>
              <a:t>i</a:t>
            </a:r>
            <a:r>
              <a:rPr lang="en-GB" sz="1800" dirty="0">
                <a:solidFill>
                  <a:srgbClr val="7030A0"/>
                </a:solidFill>
                <a:latin typeface="Consolas" charset="0"/>
                <a:ea typeface="Consolas" charset="0"/>
                <a:cs typeface="Consolas" charset="0"/>
              </a:rPr>
              <a:t>: </a:t>
            </a:r>
            <a:r>
              <a:rPr lang="en-GB" sz="1800" dirty="0" err="1">
                <a:solidFill>
                  <a:srgbClr val="7030A0"/>
                </a:solidFill>
                <a:latin typeface="Consolas" charset="0"/>
                <a:ea typeface="Consolas" charset="0"/>
                <a:cs typeface="Consolas" charset="0"/>
              </a:rPr>
              <a:t>Int</a:t>
            </a:r>
            <a:r>
              <a:rPr lang="en-GB" sz="1800" dirty="0">
                <a:solidFill>
                  <a:srgbClr val="7030A0"/>
                </a:solidFill>
                <a:latin typeface="Consolas" charset="0"/>
                <a:ea typeface="Consolas" charset="0"/>
                <a:cs typeface="Consolas" charset="0"/>
              </a:rPr>
              <a:t>, j: </a:t>
            </a:r>
            <a:r>
              <a:rPr lang="en-GB" sz="1800" dirty="0" err="1">
                <a:solidFill>
                  <a:srgbClr val="7030A0"/>
                </a:solidFill>
                <a:latin typeface="Consolas" charset="0"/>
                <a:ea typeface="Consolas" charset="0"/>
                <a:cs typeface="Consolas" charset="0"/>
              </a:rPr>
              <a:t>Int</a:t>
            </a:r>
            <a:r>
              <a:rPr lang="en-GB" sz="1800" dirty="0">
                <a:solidFill>
                  <a:srgbClr val="7030A0"/>
                </a:solidFill>
                <a:latin typeface="Consolas" charset="0"/>
                <a:ea typeface="Consolas" charset="0"/>
                <a:cs typeface="Consolas" charset="0"/>
              </a:rPr>
              <a:t>) = {</a:t>
            </a:r>
            <a:br>
              <a:rPr lang="en-GB" sz="1800" dirty="0">
                <a:solidFill>
                  <a:srgbClr val="7030A0"/>
                </a:solidFill>
                <a:latin typeface="Consolas" charset="0"/>
                <a:ea typeface="Consolas" charset="0"/>
                <a:cs typeface="Consolas" charset="0"/>
              </a:rPr>
            </a:br>
            <a:r>
              <a:rPr lang="en-GB" sz="1800" dirty="0">
                <a:solidFill>
                  <a:srgbClr val="7030A0"/>
                </a:solidFill>
                <a:latin typeface="Consolas" charset="0"/>
                <a:ea typeface="Consolas" charset="0"/>
                <a:cs typeface="Consolas" charset="0"/>
              </a:rPr>
              <a:t>    if (</a:t>
            </a:r>
            <a:r>
              <a:rPr lang="en-GB" sz="1800" dirty="0" err="1">
                <a:solidFill>
                  <a:srgbClr val="7030A0"/>
                </a:solidFill>
                <a:latin typeface="Consolas" charset="0"/>
                <a:ea typeface="Consolas" charset="0"/>
                <a:cs typeface="Consolas" charset="0"/>
              </a:rPr>
              <a:t>i</a:t>
            </a:r>
            <a:r>
              <a:rPr lang="en-GB" sz="1800" dirty="0">
                <a:solidFill>
                  <a:srgbClr val="7030A0"/>
                </a:solidFill>
                <a:latin typeface="Consolas" charset="0"/>
                <a:ea typeface="Consolas" charset="0"/>
                <a:cs typeface="Consolas" charset="0"/>
              </a:rPr>
              <a:t> &lt; j) </a:t>
            </a:r>
            <a:r>
              <a:rPr lang="en-GB" sz="1800" dirty="0" err="1">
                <a:solidFill>
                  <a:srgbClr val="7030A0"/>
                </a:solidFill>
                <a:latin typeface="Consolas" charset="0"/>
                <a:ea typeface="Consolas" charset="0"/>
                <a:cs typeface="Consolas" charset="0"/>
              </a:rPr>
              <a:t>i</a:t>
            </a:r>
            <a:r>
              <a:rPr lang="en-GB" sz="1800" dirty="0">
                <a:solidFill>
                  <a:srgbClr val="7030A0"/>
                </a:solidFill>
                <a:latin typeface="Consolas" charset="0"/>
                <a:ea typeface="Consolas" charset="0"/>
                <a:cs typeface="Consolas" charset="0"/>
              </a:rPr>
              <a:t> else j</a:t>
            </a:r>
            <a:br>
              <a:rPr lang="en-GB" sz="1800" dirty="0">
                <a:solidFill>
                  <a:srgbClr val="7030A0"/>
                </a:solidFill>
                <a:latin typeface="Consolas" charset="0"/>
                <a:ea typeface="Consolas" charset="0"/>
                <a:cs typeface="Consolas" charset="0"/>
              </a:rPr>
            </a:br>
            <a:r>
              <a:rPr lang="en-GB" sz="1800" dirty="0">
                <a:solidFill>
                  <a:srgbClr val="7030A0"/>
                </a:solidFill>
                <a:latin typeface="Consolas" charset="0"/>
                <a:ea typeface="Consolas" charset="0"/>
                <a:cs typeface="Consolas" charset="0"/>
              </a:rPr>
              <a:t>  }</a:t>
            </a:r>
            <a:br>
              <a:rPr lang="en-GB" sz="1800" dirty="0">
                <a:solidFill>
                  <a:srgbClr val="7030A0"/>
                </a:solidFill>
                <a:latin typeface="Consolas" charset="0"/>
                <a:ea typeface="Consolas" charset="0"/>
                <a:cs typeface="Consolas" charset="0"/>
              </a:rPr>
            </a:br>
            <a:r>
              <a:rPr lang="en-GB" sz="1800" dirty="0">
                <a:solidFill>
                  <a:srgbClr val="7030A0"/>
                </a:solidFill>
                <a:latin typeface="Consolas" charset="0"/>
                <a:ea typeface="Consolas" charset="0"/>
                <a:cs typeface="Consolas" charset="0"/>
              </a:rPr>
              <a:t>  </a:t>
            </a:r>
            <a:r>
              <a:rPr lang="en-GB" sz="1800" b="1" dirty="0">
                <a:solidFill>
                  <a:srgbClr val="7030A0"/>
                </a:solidFill>
                <a:latin typeface="Consolas" charset="0"/>
                <a:ea typeface="Consolas" charset="0"/>
                <a:cs typeface="Consolas" charset="0"/>
              </a:rPr>
              <a:t>lower</a:t>
            </a:r>
            <a:r>
              <a:rPr lang="en-GB" sz="1800" dirty="0">
                <a:solidFill>
                  <a:srgbClr val="7030A0"/>
                </a:solidFill>
                <a:latin typeface="Consolas" charset="0"/>
                <a:ea typeface="Consolas" charset="0"/>
                <a:cs typeface="Consolas" charset="0"/>
              </a:rPr>
              <a:t>(</a:t>
            </a:r>
            <a:r>
              <a:rPr lang="en-GB" sz="1800" dirty="0" err="1">
                <a:solidFill>
                  <a:srgbClr val="7030A0"/>
                </a:solidFill>
                <a:latin typeface="Consolas" charset="0"/>
                <a:ea typeface="Consolas" charset="0"/>
                <a:cs typeface="Consolas" charset="0"/>
              </a:rPr>
              <a:t>x,</a:t>
            </a:r>
            <a:r>
              <a:rPr lang="en-GB" sz="1800" b="1" dirty="0" err="1">
                <a:solidFill>
                  <a:srgbClr val="7030A0"/>
                </a:solidFill>
                <a:latin typeface="Consolas" charset="0"/>
                <a:ea typeface="Consolas" charset="0"/>
                <a:cs typeface="Consolas" charset="0"/>
              </a:rPr>
              <a:t>lower</a:t>
            </a:r>
            <a:r>
              <a:rPr lang="en-GB" sz="1800" dirty="0">
                <a:solidFill>
                  <a:srgbClr val="7030A0"/>
                </a:solidFill>
                <a:latin typeface="Consolas" charset="0"/>
                <a:ea typeface="Consolas" charset="0"/>
                <a:cs typeface="Consolas" charset="0"/>
              </a:rPr>
              <a:t>(</a:t>
            </a:r>
            <a:r>
              <a:rPr lang="en-GB" sz="1800" dirty="0" err="1">
                <a:solidFill>
                  <a:srgbClr val="7030A0"/>
                </a:solidFill>
                <a:latin typeface="Consolas" charset="0"/>
                <a:ea typeface="Consolas" charset="0"/>
                <a:cs typeface="Consolas" charset="0"/>
              </a:rPr>
              <a:t>y,z</a:t>
            </a:r>
            <a:r>
              <a:rPr lang="en-GB" sz="1800" dirty="0">
                <a:solidFill>
                  <a:srgbClr val="7030A0"/>
                </a:solidFill>
                <a:latin typeface="Consolas" charset="0"/>
                <a:ea typeface="Consolas" charset="0"/>
                <a:cs typeface="Consolas" charset="0"/>
              </a:rPr>
              <a:t>))</a:t>
            </a:r>
            <a:br>
              <a:rPr lang="en-GB" sz="1800" dirty="0">
                <a:solidFill>
                  <a:srgbClr val="7030A0"/>
                </a:solidFill>
                <a:latin typeface="Consolas" charset="0"/>
                <a:ea typeface="Consolas" charset="0"/>
                <a:cs typeface="Consolas" charset="0"/>
              </a:rPr>
            </a:br>
            <a:r>
              <a:rPr lang="en-GB" sz="1800" dirty="0">
                <a:solidFill>
                  <a:srgbClr val="7030A0"/>
                </a:solidFill>
                <a:latin typeface="Consolas" charset="0"/>
                <a:ea typeface="Consolas" charset="0"/>
                <a:cs typeface="Consolas" charset="0"/>
              </a:rPr>
              <a:t>}</a:t>
            </a:r>
            <a:br>
              <a:rPr lang="en-GB" sz="1800" dirty="0">
                <a:solidFill>
                  <a:srgbClr val="7030A0"/>
                </a:solidFill>
                <a:latin typeface="Consolas" charset="0"/>
                <a:ea typeface="Consolas" charset="0"/>
                <a:cs typeface="Consolas" charset="0"/>
              </a:rPr>
            </a:br>
            <a:r>
              <a:rPr lang="en-GB" sz="1800" dirty="0">
                <a:solidFill>
                  <a:srgbClr val="7030A0"/>
                </a:solidFill>
                <a:latin typeface="Consolas" charset="0"/>
                <a:ea typeface="Consolas" charset="0"/>
                <a:cs typeface="Consolas" charset="0"/>
              </a:rPr>
              <a:t/>
            </a:r>
            <a:br>
              <a:rPr lang="en-GB" sz="1800" dirty="0">
                <a:solidFill>
                  <a:srgbClr val="7030A0"/>
                </a:solidFill>
                <a:latin typeface="Consolas" charset="0"/>
                <a:ea typeface="Consolas" charset="0"/>
                <a:cs typeface="Consolas" charset="0"/>
              </a:rPr>
            </a:br>
            <a:r>
              <a:rPr lang="en-GB" sz="1800" dirty="0">
                <a:solidFill>
                  <a:srgbClr val="7030A0"/>
                </a:solidFill>
                <a:latin typeface="Consolas" charset="0"/>
                <a:ea typeface="Consolas" charset="0"/>
                <a:cs typeface="Consolas" charset="0"/>
              </a:rPr>
              <a:t>min(4,2,9)</a:t>
            </a:r>
          </a:p>
          <a:p>
            <a:r>
              <a:rPr lang="en-GB" dirty="0"/>
              <a:t>Nested functions are often used to help optimise recursion as you will see shortly, although this example is not recursive</a:t>
            </a:r>
          </a:p>
        </p:txBody>
      </p:sp>
      <p:sp>
        <p:nvSpPr>
          <p:cNvPr id="4" name="Footer Placeholder 3"/>
          <p:cNvSpPr>
            <a:spLocks noGrp="1"/>
          </p:cNvSpPr>
          <p:nvPr>
            <p:ph type="ftr" sz="quarter" idx="11"/>
          </p:nvPr>
        </p:nvSpPr>
        <p:spPr/>
        <p:txBody>
          <a:bodyPr/>
          <a:lstStyle/>
          <a:p>
            <a:r>
              <a:rPr lang="en-US" dirty="0"/>
              <a:t>unit 4: functions &amp; recursion</a:t>
            </a:r>
          </a:p>
        </p:txBody>
      </p:sp>
      <p:sp>
        <p:nvSpPr>
          <p:cNvPr id="5" name="Slide Number Placeholder 4"/>
          <p:cNvSpPr>
            <a:spLocks noGrp="1"/>
          </p:cNvSpPr>
          <p:nvPr>
            <p:ph type="sldNum" sz="quarter" idx="12"/>
          </p:nvPr>
        </p:nvSpPr>
        <p:spPr/>
        <p:txBody>
          <a:bodyPr/>
          <a:lstStyle/>
          <a:p>
            <a:fld id="{6113E31D-E2AB-40D1-8B51-AFA5AFEF393A}" type="slidenum">
              <a:rPr lang="en-US" smtClean="0"/>
              <a:pPr/>
              <a:t>9</a:t>
            </a:fld>
            <a:endParaRPr lang="en-US" dirty="0"/>
          </a:p>
        </p:txBody>
      </p:sp>
      <p:sp>
        <p:nvSpPr>
          <p:cNvPr id="6" name="TextBox 5"/>
          <p:cNvSpPr txBox="1"/>
          <p:nvPr/>
        </p:nvSpPr>
        <p:spPr>
          <a:xfrm>
            <a:off x="5910291" y="2740688"/>
            <a:ext cx="5302192" cy="2308324"/>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GB" dirty="0"/>
              <a:t>How would you have written the last line? You might have done it like this:</a:t>
            </a:r>
          </a:p>
          <a:p>
            <a:r>
              <a:rPr lang="en-GB" i="1" dirty="0" err="1"/>
              <a:t>var</a:t>
            </a:r>
            <a:r>
              <a:rPr lang="en-GB" i="1" dirty="0"/>
              <a:t> result = lower(</a:t>
            </a:r>
            <a:r>
              <a:rPr lang="en-GB" i="1" dirty="0" err="1"/>
              <a:t>x,y</a:t>
            </a:r>
            <a:r>
              <a:rPr lang="en-GB" i="1" dirty="0"/>
              <a:t>)</a:t>
            </a:r>
            <a:br>
              <a:rPr lang="en-GB" i="1" dirty="0"/>
            </a:br>
            <a:r>
              <a:rPr lang="en-GB" i="1" dirty="0"/>
              <a:t>result = lower(result, z)</a:t>
            </a:r>
          </a:p>
          <a:p>
            <a:r>
              <a:rPr lang="en-GB" dirty="0"/>
              <a:t>That would work, but is not as “functional” as it could be as it explicitly defines steps and stores an intermediate result. The version here simply  evaluates an expression with function calls</a:t>
            </a:r>
          </a:p>
        </p:txBody>
      </p:sp>
    </p:spTree>
    <p:extLst>
      <p:ext uri="{BB962C8B-B14F-4D97-AF65-F5344CB8AC3E}">
        <p14:creationId xmlns:p14="http://schemas.microsoft.com/office/powerpoint/2010/main" val="123394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Retrospect">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4764</TotalTime>
  <Words>3179</Words>
  <Application>Microsoft Office PowerPoint</Application>
  <PresentationFormat>Custom</PresentationFormat>
  <Paragraphs>408</Paragraphs>
  <Slides>35</Slides>
  <Notes>4</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Retrospect</vt:lpstr>
      <vt:lpstr>Advanced Programming</vt:lpstr>
      <vt:lpstr>What is a function?</vt:lpstr>
      <vt:lpstr>Composition</vt:lpstr>
      <vt:lpstr>First class functions</vt:lpstr>
      <vt:lpstr>Declaring a function</vt:lpstr>
      <vt:lpstr>Function examples</vt:lpstr>
      <vt:lpstr>Function examples (cont.)</vt:lpstr>
      <vt:lpstr>Function examples (cont.)</vt:lpstr>
      <vt:lpstr>Nested functions</vt:lpstr>
      <vt:lpstr>Recursion</vt:lpstr>
      <vt:lpstr>Recursion Example</vt:lpstr>
      <vt:lpstr>Trace</vt:lpstr>
      <vt:lpstr>Revisit motivating example – recursion in Java</vt:lpstr>
      <vt:lpstr>Recursion Issues</vt:lpstr>
      <vt:lpstr>Fibonacci numbers</vt:lpstr>
      <vt:lpstr>Fibonacci numbers (cont.)</vt:lpstr>
      <vt:lpstr>Recursion &amp; Optimisation</vt:lpstr>
      <vt:lpstr>Factorial example – which kind?</vt:lpstr>
      <vt:lpstr>Recursion and the stack frame</vt:lpstr>
      <vt:lpstr>Optimising recursion</vt:lpstr>
      <vt:lpstr>Making functions tail-recursive</vt:lpstr>
      <vt:lpstr>Why use a nested function for tail recursion?</vt:lpstr>
      <vt:lpstr>Partial function application</vt:lpstr>
      <vt:lpstr>Partial function application (cont.)</vt:lpstr>
      <vt:lpstr>Partial function application - another example</vt:lpstr>
      <vt:lpstr>Higher-order functions</vt:lpstr>
      <vt:lpstr>Functions as function parameters</vt:lpstr>
      <vt:lpstr>Functions as return types</vt:lpstr>
      <vt:lpstr>Functions as return types (cont.)</vt:lpstr>
      <vt:lpstr>Practical application - filtering</vt:lpstr>
      <vt:lpstr>Practical application – filtering (cont.)</vt:lpstr>
      <vt:lpstr>Practical application – filtering (cont.)</vt:lpstr>
      <vt:lpstr>Some common types of function</vt:lpstr>
      <vt:lpstr>Composition with HO functions</vt:lpstr>
      <vt:lpstr>Scala collection functional combinators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Programming</dc:title>
  <dc:creator>Microsoft Office User</dc:creator>
  <cp:lastModifiedBy>Setup</cp:lastModifiedBy>
  <cp:revision>310</cp:revision>
  <cp:lastPrinted>2016-09-09T14:01:13Z</cp:lastPrinted>
  <dcterms:created xsi:type="dcterms:W3CDTF">2016-03-08T21:12:10Z</dcterms:created>
  <dcterms:modified xsi:type="dcterms:W3CDTF">2019-11-27T10:15:34Z</dcterms:modified>
</cp:coreProperties>
</file>