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3"/>
  </p:notesMasterIdLst>
  <p:handoutMasterIdLst>
    <p:handoutMasterId r:id="rId24"/>
  </p:handout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10" r:id="rId20"/>
    <p:sldId id="308" r:id="rId21"/>
    <p:sldId id="309" r:id="rId22"/>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5"/>
    <p:restoredTop sz="94635"/>
  </p:normalViewPr>
  <p:slideViewPr>
    <p:cSldViewPr snapToGrid="0" snapToObjects="1">
      <p:cViewPr varScale="1">
        <p:scale>
          <a:sx n="80" d="100"/>
          <a:sy n="80" d="100"/>
        </p:scale>
        <p:origin x="-120" y="-82"/>
      </p:cViewPr>
      <p:guideLst>
        <p:guide orient="horz" pos="2160"/>
        <p:guide pos="3840"/>
      </p:guideLst>
    </p:cSldViewPr>
  </p:slideViewPr>
  <p:notesTextViewPr>
    <p:cViewPr>
      <p:scale>
        <a:sx n="1" d="1"/>
        <a:sy n="1" d="1"/>
      </p:scale>
      <p:origin x="0" y="0"/>
    </p:cViewPr>
  </p:notesTextViewPr>
  <p:sorterViewPr>
    <p:cViewPr varScale="1">
      <p:scale>
        <a:sx n="1" d="1"/>
        <a:sy n="1" d="1"/>
      </p:scale>
      <p:origin x="0" y="-57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DB3509C9-7F8F-4C70-B7D1-C3E8D6850BC7}" type="datetimeFigureOut">
              <a:rPr lang="en-GB" smtClean="0"/>
              <a:t>27/11/2019</a:t>
            </a:fld>
            <a:endParaRPr lang="en-GB"/>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66EC85B6-C5A0-4342-ABB4-E90B5AF3E286}" type="slidenum">
              <a:rPr lang="en-GB" smtClean="0"/>
              <a:t>‹#›</a:t>
            </a:fld>
            <a:endParaRPr lang="en-GB"/>
          </a:p>
        </p:txBody>
      </p:sp>
    </p:spTree>
    <p:extLst>
      <p:ext uri="{BB962C8B-B14F-4D97-AF65-F5344CB8AC3E}">
        <p14:creationId xmlns:p14="http://schemas.microsoft.com/office/powerpoint/2010/main" val="2827794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0B872D10-90B8-3041-A08B-8A1CA9BB866A}" type="datetimeFigureOut">
              <a:rPr lang="en-US" smtClean="0"/>
              <a:t>11/27/2019</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4D74C434-BFAA-214E-847E-B5A15F8EFCC9}" type="slidenum">
              <a:rPr lang="en-US" smtClean="0"/>
              <a:t>‹#›</a:t>
            </a:fld>
            <a:endParaRPr lang="en-US"/>
          </a:p>
        </p:txBody>
      </p:sp>
    </p:spTree>
    <p:extLst>
      <p:ext uri="{BB962C8B-B14F-4D97-AF65-F5344CB8AC3E}">
        <p14:creationId xmlns:p14="http://schemas.microsoft.com/office/powerpoint/2010/main" val="1410885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74C434-BFAA-214E-847E-B5A15F8EFCC9}" type="slidenum">
              <a:rPr lang="en-US" smtClean="0"/>
              <a:t>1</a:t>
            </a:fld>
            <a:endParaRPr lang="en-US"/>
          </a:p>
        </p:txBody>
      </p:sp>
    </p:spTree>
    <p:extLst>
      <p:ext uri="{BB962C8B-B14F-4D97-AF65-F5344CB8AC3E}">
        <p14:creationId xmlns:p14="http://schemas.microsoft.com/office/powerpoint/2010/main" val="243697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debugger here:</a:t>
            </a:r>
          </a:p>
          <a:p>
            <a:endParaRPr lang="en-US" dirty="0"/>
          </a:p>
        </p:txBody>
      </p:sp>
      <p:sp>
        <p:nvSpPr>
          <p:cNvPr id="4" name="Slide Number Placeholder 3"/>
          <p:cNvSpPr>
            <a:spLocks noGrp="1"/>
          </p:cNvSpPr>
          <p:nvPr>
            <p:ph type="sldNum" sz="quarter" idx="10"/>
          </p:nvPr>
        </p:nvSpPr>
        <p:spPr/>
        <p:txBody>
          <a:bodyPr/>
          <a:lstStyle/>
          <a:p>
            <a:fld id="{4D74C434-BFAA-214E-847E-B5A15F8EFCC9}" type="slidenum">
              <a:rPr lang="en-US" smtClean="0"/>
              <a:pPr/>
              <a:t>4</a:t>
            </a:fld>
            <a:endParaRPr lang="en-US"/>
          </a:p>
        </p:txBody>
      </p:sp>
    </p:spTree>
    <p:extLst>
      <p:ext uri="{BB962C8B-B14F-4D97-AF65-F5344CB8AC3E}">
        <p14:creationId xmlns:p14="http://schemas.microsoft.com/office/powerpoint/2010/main" val="617646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4C434-BFAA-214E-847E-B5A15F8EFCC9}" type="slidenum">
              <a:rPr lang="en-US" smtClean="0"/>
              <a:pPr/>
              <a:t>9</a:t>
            </a:fld>
            <a:endParaRPr lang="en-US"/>
          </a:p>
        </p:txBody>
      </p:sp>
    </p:spTree>
    <p:extLst>
      <p:ext uri="{BB962C8B-B14F-4D97-AF65-F5344CB8AC3E}">
        <p14:creationId xmlns:p14="http://schemas.microsoft.com/office/powerpoint/2010/main" val="2493103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4C434-BFAA-214E-847E-B5A15F8EFCC9}" type="slidenum">
              <a:rPr lang="en-US" smtClean="0"/>
              <a:pPr/>
              <a:t>18</a:t>
            </a:fld>
            <a:endParaRPr lang="en-US"/>
          </a:p>
        </p:txBody>
      </p:sp>
    </p:spTree>
    <p:extLst>
      <p:ext uri="{BB962C8B-B14F-4D97-AF65-F5344CB8AC3E}">
        <p14:creationId xmlns:p14="http://schemas.microsoft.com/office/powerpoint/2010/main" val="3554369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b="1" dirty="0"/>
              <a:t>First class functions</a:t>
            </a:r>
            <a:r>
              <a:rPr lang="en-GB" dirty="0"/>
              <a:t>: functions can be used in the same way as variables</a:t>
            </a:r>
          </a:p>
          <a:p>
            <a:pPr lvl="1"/>
            <a:r>
              <a:rPr lang="en-GB" b="1" dirty="0"/>
              <a:t>Nested functions: </a:t>
            </a:r>
            <a:r>
              <a:rPr lang="en-GB" dirty="0"/>
              <a:t>functions can be defined inside other functions</a:t>
            </a:r>
          </a:p>
          <a:p>
            <a:pPr lvl="1"/>
            <a:r>
              <a:rPr lang="en-GB" b="1" dirty="0"/>
              <a:t>Optimising recursion: </a:t>
            </a:r>
            <a:r>
              <a:rPr lang="en-GB" dirty="0"/>
              <a:t>recursion can cause stack memory problems if not optimised for tail recursion, Scala compiler supports this</a:t>
            </a:r>
          </a:p>
          <a:p>
            <a:pPr lvl="1"/>
            <a:r>
              <a:rPr lang="en-GB" b="1" dirty="0"/>
              <a:t>Partial function application: </a:t>
            </a:r>
            <a:r>
              <a:rPr lang="en-GB" dirty="0"/>
              <a:t>can apply a function to only some of its parameters, returns function that can be used elsewhere</a:t>
            </a:r>
          </a:p>
          <a:p>
            <a:pPr lvl="1"/>
            <a:r>
              <a:rPr lang="en-GB" b="1" dirty="0"/>
              <a:t>Higher-order (HO) functions: </a:t>
            </a:r>
            <a:r>
              <a:rPr lang="en-GB" dirty="0"/>
              <a:t>functions that take other functions as parameters or return other functions</a:t>
            </a:r>
          </a:p>
          <a:p>
            <a:pPr lvl="1"/>
            <a:r>
              <a:rPr lang="en-GB" b="1" dirty="0"/>
              <a:t>Composition: </a:t>
            </a:r>
            <a:r>
              <a:rPr lang="en-GB" dirty="0"/>
              <a:t>flexible creation of complex functionality by composing functions, typically by passing a function as a parameter to a HO function, widely used and supported when working with collections</a:t>
            </a:r>
          </a:p>
          <a:p>
            <a:pPr lvl="1"/>
            <a:r>
              <a:rPr lang="en-GB" b="1" dirty="0"/>
              <a:t>Closures: </a:t>
            </a:r>
            <a:r>
              <a:rPr lang="en-GB" dirty="0"/>
              <a:t>functions are closed over variables that are in scope where function declared, useful for communicating information between scopes when composing</a:t>
            </a:r>
          </a:p>
          <a:p>
            <a:pPr lvl="1"/>
            <a:r>
              <a:rPr lang="en-GB" b="1" dirty="0"/>
              <a:t>Currying: </a:t>
            </a:r>
            <a:r>
              <a:rPr lang="en-GB" dirty="0"/>
              <a:t>this is mapping from a single list with multiple parameters to multiple lists each with a single parameter, creates a function chain, can help write clear code when calling functions</a:t>
            </a:r>
          </a:p>
          <a:p>
            <a:pPr lvl="1"/>
            <a:r>
              <a:rPr lang="en-GB" b="1" dirty="0"/>
              <a:t>Folding: </a:t>
            </a:r>
            <a:r>
              <a:rPr lang="en-GB" dirty="0"/>
              <a:t>combines elements of a collection into a single value, using a function that defines how adjacent elements are combined</a:t>
            </a:r>
          </a:p>
          <a:p>
            <a:pPr lvl="1"/>
            <a:r>
              <a:rPr lang="en-GB" b="1" dirty="0"/>
              <a:t>Streams: </a:t>
            </a:r>
            <a:r>
              <a:rPr lang="en-GB" dirty="0"/>
              <a:t>allow lazy evaluation of large and infinite sequences, computationally efficient when working with parts of infinite sequences </a:t>
            </a:r>
            <a:endParaRPr lang="en-US" dirty="0"/>
          </a:p>
          <a:p>
            <a:endParaRPr lang="en-GB" dirty="0"/>
          </a:p>
        </p:txBody>
      </p:sp>
      <p:sp>
        <p:nvSpPr>
          <p:cNvPr id="4" name="Slide Number Placeholder 3"/>
          <p:cNvSpPr>
            <a:spLocks noGrp="1"/>
          </p:cNvSpPr>
          <p:nvPr>
            <p:ph type="sldNum" sz="quarter" idx="10"/>
          </p:nvPr>
        </p:nvSpPr>
        <p:spPr/>
        <p:txBody>
          <a:bodyPr/>
          <a:lstStyle/>
          <a:p>
            <a:fld id="{4D74C434-BFAA-214E-847E-B5A15F8EFCC9}" type="slidenum">
              <a:rPr lang="en-US" smtClean="0"/>
              <a:pPr/>
              <a:t>20</a:t>
            </a:fld>
            <a:endParaRPr lang="en-US"/>
          </a:p>
        </p:txBody>
      </p:sp>
    </p:spTree>
    <p:extLst>
      <p:ext uri="{BB962C8B-B14F-4D97-AF65-F5344CB8AC3E}">
        <p14:creationId xmlns:p14="http://schemas.microsoft.com/office/powerpoint/2010/main" val="150198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2800" spc="-50" baseline="0">
                <a:solidFill>
                  <a:srgbClr val="0070C0"/>
                </a:solidFill>
              </a:defRPr>
            </a:lvl1pPr>
          </a:lstStyle>
          <a:p>
            <a:r>
              <a:rPr lang="en-GB" dirty="0"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smtClean="0"/>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43A3153A-979F-2D43-8378-7C6948125513}" type="datetime1">
              <a:rPr lang="en-GB" smtClean="0"/>
              <a:t>27/11/2019</a:t>
            </a:fld>
            <a:endParaRPr lang="en-US" dirty="0"/>
          </a:p>
        </p:txBody>
      </p:sp>
      <p:sp>
        <p:nvSpPr>
          <p:cNvPr id="5" name="Footer Placeholder 4"/>
          <p:cNvSpPr>
            <a:spLocks noGrp="1"/>
          </p:cNvSpPr>
          <p:nvPr>
            <p:ph type="ftr" sz="quarter" idx="11"/>
          </p:nvPr>
        </p:nvSpPr>
        <p:spPr/>
        <p:txBody>
          <a:bodyPr/>
          <a:lstStyle/>
          <a:p>
            <a:r>
              <a:rPr lang="en-US" smtClean="0"/>
              <a:t>1. PROGRAMMING LANGUAGES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Picture 9" descr="iStock_000002557820XSmall"/>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08989" y="847843"/>
            <a:ext cx="2643736" cy="226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GCU Logo"/>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7280" y="758952"/>
            <a:ext cx="13811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66284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B292DFD8-CF3E-5946-8784-68D91E26656E}" type="datetime1">
              <a:rPr lang="en-GB" smtClean="0"/>
              <a:t>27/11/2019</a:t>
            </a:fld>
            <a:endParaRPr lang="en-US" dirty="0"/>
          </a:p>
        </p:txBody>
      </p:sp>
      <p:sp>
        <p:nvSpPr>
          <p:cNvPr id="5" name="Footer Placeholder 4"/>
          <p:cNvSpPr>
            <a:spLocks noGrp="1"/>
          </p:cNvSpPr>
          <p:nvPr>
            <p:ph type="ftr" sz="quarter" idx="11"/>
          </p:nvPr>
        </p:nvSpPr>
        <p:spPr/>
        <p:txBody>
          <a:bodyPr/>
          <a:lstStyle/>
          <a:p>
            <a:r>
              <a:rPr lang="en-US" smtClean="0"/>
              <a:t>1. PROGRAMMING LANGUAGES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042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4539FB86-8D12-FD41-AFF8-02F376746584}" type="datetime1">
              <a:rPr lang="en-GB" smtClean="0"/>
              <a:t>27/11/2019</a:t>
            </a:fld>
            <a:endParaRPr lang="en-US" dirty="0"/>
          </a:p>
        </p:txBody>
      </p:sp>
      <p:sp>
        <p:nvSpPr>
          <p:cNvPr id="5" name="Footer Placeholder 4"/>
          <p:cNvSpPr>
            <a:spLocks noGrp="1"/>
          </p:cNvSpPr>
          <p:nvPr>
            <p:ph type="ftr" sz="quarter" idx="11"/>
          </p:nvPr>
        </p:nvSpPr>
        <p:spPr/>
        <p:txBody>
          <a:bodyPr/>
          <a:lstStyle/>
          <a:p>
            <a:r>
              <a:rPr lang="en-US" smtClean="0"/>
              <a:t>1. PROGRAMMING LANGUAGES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24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B60BD9F7-68EA-4F43-99D5-F7DCED1D040B}" type="datetime1">
              <a:rPr lang="en-GB" smtClean="0"/>
              <a:t>27/11/2019</a:t>
            </a:fld>
            <a:endParaRPr lang="en-US" dirty="0"/>
          </a:p>
        </p:txBody>
      </p:sp>
      <p:sp>
        <p:nvSpPr>
          <p:cNvPr id="5" name="Footer Placeholder 4"/>
          <p:cNvSpPr>
            <a:spLocks noGrp="1"/>
          </p:cNvSpPr>
          <p:nvPr>
            <p:ph type="ftr" sz="quarter" idx="11"/>
          </p:nvPr>
        </p:nvSpPr>
        <p:spPr/>
        <p:txBody>
          <a:bodyPr/>
          <a:lstStyle/>
          <a:p>
            <a:r>
              <a:rPr lang="en-US" dirty="0" smtClean="0"/>
              <a:t>ADVANCED PROGRAMMING - 1. PROGRAMMING LANGUAGES</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pic>
        <p:nvPicPr>
          <p:cNvPr id="7" name="Picture 6" descr="GCU Logo"/>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9102" y="5557965"/>
            <a:ext cx="968178" cy="55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5248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835EB81A-63E8-0643-903F-18AC9B6869DD}" type="datetime1">
              <a:rPr lang="en-GB" smtClean="0"/>
              <a:t>27/11/2019</a:t>
            </a:fld>
            <a:endParaRPr lang="en-US" dirty="0"/>
          </a:p>
        </p:txBody>
      </p:sp>
      <p:sp>
        <p:nvSpPr>
          <p:cNvPr id="5" name="Footer Placeholder 4"/>
          <p:cNvSpPr>
            <a:spLocks noGrp="1"/>
          </p:cNvSpPr>
          <p:nvPr>
            <p:ph type="ftr" sz="quarter" idx="11"/>
          </p:nvPr>
        </p:nvSpPr>
        <p:spPr/>
        <p:txBody>
          <a:bodyPr/>
          <a:lstStyle/>
          <a:p>
            <a:r>
              <a:rPr lang="en-US" smtClean="0"/>
              <a:t>1. PROGRAMMING LANGUAGES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51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481B7645-8B55-4C4B-BB37-0845157BB0D9}" type="datetime1">
              <a:rPr lang="en-GB" smtClean="0"/>
              <a:t>27/11/2019</a:t>
            </a:fld>
            <a:endParaRPr lang="en-US" dirty="0"/>
          </a:p>
        </p:txBody>
      </p:sp>
      <p:sp>
        <p:nvSpPr>
          <p:cNvPr id="6" name="Footer Placeholder 5"/>
          <p:cNvSpPr>
            <a:spLocks noGrp="1"/>
          </p:cNvSpPr>
          <p:nvPr>
            <p:ph type="ftr" sz="quarter" idx="11"/>
          </p:nvPr>
        </p:nvSpPr>
        <p:spPr/>
        <p:txBody>
          <a:bodyPr/>
          <a:lstStyle/>
          <a:p>
            <a:r>
              <a:rPr lang="en-US" smtClean="0"/>
              <a:t>1. PROGRAMMING LANGUAGES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4242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BEBBE94C-5179-3845-A634-8F52AB729A62}" type="datetime1">
              <a:rPr lang="en-GB" smtClean="0"/>
              <a:t>27/11/2019</a:t>
            </a:fld>
            <a:endParaRPr lang="en-US" dirty="0"/>
          </a:p>
        </p:txBody>
      </p:sp>
      <p:sp>
        <p:nvSpPr>
          <p:cNvPr id="8" name="Footer Placeholder 7"/>
          <p:cNvSpPr>
            <a:spLocks noGrp="1"/>
          </p:cNvSpPr>
          <p:nvPr>
            <p:ph type="ftr" sz="quarter" idx="11"/>
          </p:nvPr>
        </p:nvSpPr>
        <p:spPr/>
        <p:txBody>
          <a:bodyPr/>
          <a:lstStyle/>
          <a:p>
            <a:r>
              <a:rPr lang="en-US" smtClean="0"/>
              <a:t>1. PROGRAMMING LANGUAGES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35358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DEA4A195-0D87-9B48-A75A-B9DBA7C5D92A}" type="datetime1">
              <a:rPr lang="en-GB" smtClean="0"/>
              <a:t>27/11/2019</a:t>
            </a:fld>
            <a:endParaRPr lang="en-US" dirty="0"/>
          </a:p>
        </p:txBody>
      </p:sp>
      <p:sp>
        <p:nvSpPr>
          <p:cNvPr id="4" name="Footer Placeholder 3"/>
          <p:cNvSpPr>
            <a:spLocks noGrp="1"/>
          </p:cNvSpPr>
          <p:nvPr>
            <p:ph type="ftr" sz="quarter" idx="11"/>
          </p:nvPr>
        </p:nvSpPr>
        <p:spPr/>
        <p:txBody>
          <a:bodyPr/>
          <a:lstStyle/>
          <a:p>
            <a:r>
              <a:rPr lang="en-US" smtClean="0"/>
              <a:t>1. PROGRAMMING LANGUAGES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4410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8D170AFF-8FDF-5D4C-94E5-DE650DA564E4}" type="datetime1">
              <a:rPr lang="en-GB" smtClean="0"/>
              <a:t>27/11/2019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1. PROGRAMMING LANGUAGES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1608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D9059663-E00F-F141-8A8A-D173C4FBF1FE}" type="datetime1">
              <a:rPr lang="en-GB" smtClean="0"/>
              <a:t>27/11/2019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1. PROGRAMMING LANGUAGES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5014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GB"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C20066D4-8223-CA42-B7FD-003D429A9FC2}" type="datetime1">
              <a:rPr lang="en-GB" smtClean="0"/>
              <a:t>27/11/2019</a:t>
            </a:fld>
            <a:endParaRPr lang="en-US" dirty="0"/>
          </a:p>
        </p:txBody>
      </p:sp>
      <p:sp>
        <p:nvSpPr>
          <p:cNvPr id="6" name="Footer Placeholder 5"/>
          <p:cNvSpPr>
            <a:spLocks noGrp="1"/>
          </p:cNvSpPr>
          <p:nvPr>
            <p:ph type="ftr" sz="quarter" idx="11"/>
          </p:nvPr>
        </p:nvSpPr>
        <p:spPr/>
        <p:txBody>
          <a:bodyPr/>
          <a:lstStyle/>
          <a:p>
            <a:r>
              <a:rPr lang="en-US" smtClean="0"/>
              <a:t>1. PROGRAMMING LANGUAGES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80229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86020"/>
          </a:xfrm>
          <a:prstGeom prst="rect">
            <a:avLst/>
          </a:prstGeom>
        </p:spPr>
        <p:txBody>
          <a:bodyPr vert="horz" lIns="91440" tIns="45720" rIns="91440" bIns="45720" rtlCol="0" anchor="b">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1097280" y="1556951"/>
            <a:ext cx="10058400" cy="4559643"/>
          </a:xfrm>
          <a:prstGeom prst="rect">
            <a:avLst/>
          </a:prstGeom>
        </p:spPr>
        <p:txBody>
          <a:bodyPr vert="horz" lIns="0" tIns="45720" rIns="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1. PROGRAMMING LANGUAGES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userDrawn="1"/>
        </p:nvCxnSpPr>
        <p:spPr>
          <a:xfrm>
            <a:off x="1097280" y="1359686"/>
            <a:ext cx="1109156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Picture 10" descr="iStock_000002557820XSmall"/>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614611" y="129024"/>
            <a:ext cx="1547495" cy="116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32193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3200" kern="1200" spc="-50" baseline="0">
          <a:solidFill>
            <a:srgbClr val="0070C0"/>
          </a:solidFill>
          <a:latin typeface="Lucida Sans" charset="0"/>
          <a:ea typeface="Lucida Sans" charset="0"/>
          <a:cs typeface="Lucida Sans"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Arial"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alvinalexander.com/scala/how-to-use-partially-applied-functions-in-scala-syntax-examples" TargetMode="External"/><Relationship Id="rId2" Type="http://schemas.openxmlformats.org/officeDocument/2006/relationships/hyperlink" Target="https://spring.io/blog/2014/03/20/manning-publications-first-class-functions-in-java-8" TargetMode="External"/><Relationship Id="rId1" Type="http://schemas.openxmlformats.org/officeDocument/2006/relationships/slideLayout" Target="../slideLayouts/slideLayout2.xml"/><Relationship Id="rId4" Type="http://schemas.openxmlformats.org/officeDocument/2006/relationships/hyperlink" Target="http://ananthakumaran.in/2010/03/29/scala-underscore-magic.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alvinalexander.com/scala/how-to-use-closures-in-scala-fp-exampl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Programming</a:t>
            </a:r>
            <a:endParaRPr lang="en-US" dirty="0"/>
          </a:p>
        </p:txBody>
      </p:sp>
      <p:sp>
        <p:nvSpPr>
          <p:cNvPr id="3" name="Subtitle 2"/>
          <p:cNvSpPr>
            <a:spLocks noGrp="1"/>
          </p:cNvSpPr>
          <p:nvPr>
            <p:ph type="subTitle" idx="1"/>
          </p:nvPr>
        </p:nvSpPr>
        <p:spPr/>
        <p:txBody>
          <a:bodyPr/>
          <a:lstStyle/>
          <a:p>
            <a:r>
              <a:rPr lang="en-US" dirty="0" smtClean="0"/>
              <a:t>Unit 5: functions (CONT.)</a:t>
            </a:r>
            <a:endParaRPr lang="en-US" dirty="0"/>
          </a:p>
        </p:txBody>
      </p:sp>
      <p:sp>
        <p:nvSpPr>
          <p:cNvPr id="4" name="Footer Placeholder 3"/>
          <p:cNvSpPr>
            <a:spLocks noGrp="1"/>
          </p:cNvSpPr>
          <p:nvPr>
            <p:ph type="ftr" sz="quarter" idx="11"/>
          </p:nvPr>
        </p:nvSpPr>
        <p:spPr/>
        <p:txBody>
          <a:bodyPr/>
          <a:lstStyle/>
          <a:p>
            <a:r>
              <a:rPr lang="en-US" dirty="0" smtClean="0"/>
              <a:t>unit 5: functions  (CONT.)</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2008800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Currying and partial application</a:t>
            </a:r>
          </a:p>
        </p:txBody>
      </p:sp>
      <p:sp>
        <p:nvSpPr>
          <p:cNvPr id="3" name="Content Placeholder 2"/>
          <p:cNvSpPr>
            <a:spLocks noGrp="1"/>
          </p:cNvSpPr>
          <p:nvPr>
            <p:ph idx="1"/>
          </p:nvPr>
        </p:nvSpPr>
        <p:spPr/>
        <p:txBody>
          <a:bodyPr/>
          <a:lstStyle/>
          <a:p>
            <a:r>
              <a:rPr lang="en-US" dirty="0"/>
              <a:t>Curried functions can be partially applied in a similar way to functions with a single list of parameters</a:t>
            </a:r>
          </a:p>
          <a:p>
            <a:pPr marL="0" indent="0">
              <a:buNone/>
            </a:pPr>
            <a:r>
              <a:rPr lang="nn-NO" dirty="0">
                <a:solidFill>
                  <a:srgbClr val="0070C0"/>
                </a:solidFill>
                <a:latin typeface="Consolas" panose="020B0609020204030204" pitchFamily="49" charset="0"/>
                <a:cs typeface="Consolas" panose="020B0609020204030204" pitchFamily="49" charset="0"/>
              </a:rPr>
              <a:t>scala&gt; </a:t>
            </a:r>
            <a:r>
              <a:rPr lang="nn-NO" dirty="0">
                <a:solidFill>
                  <a:srgbClr val="C00000"/>
                </a:solidFill>
                <a:latin typeface="Consolas" panose="020B0609020204030204" pitchFamily="49" charset="0"/>
                <a:cs typeface="Consolas" panose="020B0609020204030204" pitchFamily="49" charset="0"/>
              </a:rPr>
              <a:t>val f = sum(1)(2)(_)</a:t>
            </a:r>
            <a:br>
              <a:rPr lang="nn-NO" dirty="0">
                <a:solidFill>
                  <a:srgbClr val="C00000"/>
                </a:solidFill>
                <a:latin typeface="Consolas" panose="020B0609020204030204" pitchFamily="49" charset="0"/>
                <a:cs typeface="Consolas" panose="020B0609020204030204" pitchFamily="49" charset="0"/>
              </a:rPr>
            </a:br>
            <a:r>
              <a:rPr lang="nn-NO" dirty="0">
                <a:solidFill>
                  <a:srgbClr val="0070C0"/>
                </a:solidFill>
                <a:latin typeface="Consolas" panose="020B0609020204030204" pitchFamily="49" charset="0"/>
                <a:cs typeface="Consolas" panose="020B0609020204030204" pitchFamily="49" charset="0"/>
              </a:rPr>
              <a:t>f: Int =&gt; Int = &lt;function1&gt;</a:t>
            </a:r>
          </a:p>
          <a:p>
            <a:r>
              <a:rPr lang="nn-NO" dirty="0"/>
              <a:t>As before, the _ indicates that the function is </a:t>
            </a:r>
            <a:r>
              <a:rPr lang="nn-NO" u="sng" dirty="0"/>
              <a:t>not to be applied </a:t>
            </a:r>
            <a:r>
              <a:rPr lang="nn-NO" dirty="0"/>
              <a:t>to that parameter  and the result of partial application is not an Int – it is a function! </a:t>
            </a:r>
          </a:p>
          <a:p>
            <a:r>
              <a:rPr lang="nn-NO" dirty="0"/>
              <a:t>Can call the resulting function later to fully apply the original function</a:t>
            </a:r>
          </a:p>
          <a:p>
            <a:pPr marL="0" indent="0">
              <a:buNone/>
            </a:pPr>
            <a:r>
              <a:rPr lang="en-GB" dirty="0" err="1">
                <a:solidFill>
                  <a:srgbClr val="0070C0"/>
                </a:solidFill>
                <a:latin typeface="Consolas" panose="020B0609020204030204" pitchFamily="49" charset="0"/>
                <a:cs typeface="Consolas" panose="020B0609020204030204" pitchFamily="49" charset="0"/>
              </a:rPr>
              <a:t>scala</a:t>
            </a:r>
            <a:r>
              <a:rPr lang="en-GB" dirty="0">
                <a:solidFill>
                  <a:srgbClr val="0070C0"/>
                </a:solidFill>
                <a:latin typeface="Consolas" panose="020B0609020204030204" pitchFamily="49" charset="0"/>
                <a:cs typeface="Consolas" panose="020B0609020204030204" pitchFamily="49" charset="0"/>
              </a:rPr>
              <a:t>&gt; </a:t>
            </a:r>
            <a:r>
              <a:rPr lang="en-GB" dirty="0" err="1">
                <a:solidFill>
                  <a:srgbClr val="C00000"/>
                </a:solidFill>
                <a:latin typeface="Consolas" panose="020B0609020204030204" pitchFamily="49" charset="0"/>
                <a:cs typeface="Consolas" panose="020B0609020204030204" pitchFamily="49" charset="0"/>
              </a:rPr>
              <a:t>val</a:t>
            </a:r>
            <a:r>
              <a:rPr lang="en-GB" dirty="0">
                <a:solidFill>
                  <a:srgbClr val="C00000"/>
                </a:solidFill>
                <a:latin typeface="Consolas" panose="020B0609020204030204" pitchFamily="49" charset="0"/>
                <a:cs typeface="Consolas" panose="020B0609020204030204" pitchFamily="49" charset="0"/>
              </a:rPr>
              <a:t> g = f(3)</a:t>
            </a:r>
            <a:br>
              <a:rPr lang="en-GB" dirty="0">
                <a:solidFill>
                  <a:srgbClr val="C00000"/>
                </a:solidFill>
                <a:latin typeface="Consolas" panose="020B0609020204030204" pitchFamily="49" charset="0"/>
                <a:cs typeface="Consolas" panose="020B0609020204030204" pitchFamily="49" charset="0"/>
              </a:rPr>
            </a:br>
            <a:r>
              <a:rPr lang="en-GB" dirty="0">
                <a:solidFill>
                  <a:srgbClr val="0070C0"/>
                </a:solidFill>
                <a:latin typeface="Consolas" panose="020B0609020204030204" pitchFamily="49" charset="0"/>
                <a:cs typeface="Consolas" panose="020B0609020204030204" pitchFamily="49" charset="0"/>
              </a:rPr>
              <a:t>g: </a:t>
            </a:r>
            <a:r>
              <a:rPr lang="en-GB" dirty="0" err="1">
                <a:solidFill>
                  <a:srgbClr val="0070C0"/>
                </a:solidFill>
                <a:latin typeface="Consolas" panose="020B0609020204030204" pitchFamily="49" charset="0"/>
                <a:cs typeface="Consolas" panose="020B0609020204030204" pitchFamily="49" charset="0"/>
              </a:rPr>
              <a:t>Int</a:t>
            </a:r>
            <a:r>
              <a:rPr lang="en-GB" dirty="0">
                <a:solidFill>
                  <a:srgbClr val="0070C0"/>
                </a:solidFill>
                <a:latin typeface="Consolas" panose="020B0609020204030204" pitchFamily="49" charset="0"/>
                <a:cs typeface="Consolas" panose="020B0609020204030204" pitchFamily="49" charset="0"/>
              </a:rPr>
              <a:t> = 6</a:t>
            </a:r>
          </a:p>
          <a:p>
            <a:endParaRPr lang="en-US" dirty="0"/>
          </a:p>
        </p:txBody>
      </p:sp>
      <p:sp>
        <p:nvSpPr>
          <p:cNvPr id="4" name="Footer Placeholder 3"/>
          <p:cNvSpPr>
            <a:spLocks noGrp="1"/>
          </p:cNvSpPr>
          <p:nvPr>
            <p:ph type="ftr" sz="quarter" idx="11"/>
          </p:nvPr>
        </p:nvSpPr>
        <p:spPr/>
        <p:txBody>
          <a:bodyPr/>
          <a:lstStyle/>
          <a:p>
            <a:r>
              <a:rPr lang="en-US" dirty="0"/>
              <a:t>unit 5: functions  (CONT.)</a:t>
            </a:r>
          </a:p>
        </p:txBody>
      </p:sp>
      <p:sp>
        <p:nvSpPr>
          <p:cNvPr id="5" name="Slide Number Placeholder 4"/>
          <p:cNvSpPr>
            <a:spLocks noGrp="1"/>
          </p:cNvSpPr>
          <p:nvPr>
            <p:ph type="sldNum" sz="quarter" idx="12"/>
          </p:nvPr>
        </p:nvSpPr>
        <p:spPr/>
        <p:txBody>
          <a:bodyPr/>
          <a:lstStyle/>
          <a:p>
            <a:fld id="{6113E31D-E2AB-40D1-8B51-AFA5AFEF393A}" type="slidenum">
              <a:rPr lang="en-US" smtClean="0"/>
              <a:pPr/>
              <a:t>10</a:t>
            </a:fld>
            <a:endParaRPr lang="en-US" dirty="0"/>
          </a:p>
        </p:txBody>
      </p:sp>
    </p:spTree>
    <p:extLst>
      <p:ext uri="{BB962C8B-B14F-4D97-AF65-F5344CB8AC3E}">
        <p14:creationId xmlns:p14="http://schemas.microsoft.com/office/powerpoint/2010/main" val="13471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Currying </a:t>
            </a:r>
            <a:r>
              <a:rPr lang="en-US" dirty="0"/>
              <a:t>and brackets</a:t>
            </a:r>
          </a:p>
        </p:txBody>
      </p:sp>
      <p:sp>
        <p:nvSpPr>
          <p:cNvPr id="3" name="Content Placeholder 2"/>
          <p:cNvSpPr>
            <a:spLocks noGrp="1"/>
          </p:cNvSpPr>
          <p:nvPr>
            <p:ph idx="1"/>
          </p:nvPr>
        </p:nvSpPr>
        <p:spPr/>
        <p:txBody>
          <a:bodyPr/>
          <a:lstStyle/>
          <a:p>
            <a:r>
              <a:rPr lang="en-US" dirty="0"/>
              <a:t>Scala allows a function with a single parameter to be invoked using () or {} syntax:</a:t>
            </a:r>
          </a:p>
          <a:p>
            <a:pPr marL="0" indent="0">
              <a:buNone/>
            </a:pPr>
            <a:r>
              <a:rPr lang="en-GB" dirty="0" err="1">
                <a:solidFill>
                  <a:srgbClr val="7030A0"/>
                </a:solidFill>
                <a:latin typeface="Consolas" panose="020B0609020204030204" pitchFamily="49" charset="0"/>
                <a:cs typeface="Consolas" panose="020B0609020204030204" pitchFamily="49" charset="0"/>
              </a:rPr>
              <a:t>def</a:t>
            </a:r>
            <a:r>
              <a:rPr lang="en-GB" dirty="0">
                <a:solidFill>
                  <a:srgbClr val="7030A0"/>
                </a:solidFill>
                <a:latin typeface="Consolas" panose="020B0609020204030204" pitchFamily="49" charset="0"/>
                <a:cs typeface="Consolas" panose="020B0609020204030204" pitchFamily="49" charset="0"/>
              </a:rPr>
              <a:t> square(n: </a:t>
            </a:r>
            <a:r>
              <a:rPr lang="en-GB" dirty="0" err="1">
                <a:solidFill>
                  <a:srgbClr val="7030A0"/>
                </a:solidFill>
                <a:latin typeface="Consolas" panose="020B0609020204030204" pitchFamily="49" charset="0"/>
                <a:cs typeface="Consolas" panose="020B0609020204030204" pitchFamily="49" charset="0"/>
              </a:rPr>
              <a:t>Int</a:t>
            </a:r>
            <a:r>
              <a:rPr lang="en-GB" dirty="0">
                <a:solidFill>
                  <a:srgbClr val="7030A0"/>
                </a:solidFill>
                <a:latin typeface="Consolas" panose="020B0609020204030204" pitchFamily="49" charset="0"/>
                <a:cs typeface="Consolas" panose="020B0609020204030204" pitchFamily="49" charset="0"/>
              </a:rPr>
              <a:t>): </a:t>
            </a:r>
            <a:r>
              <a:rPr lang="en-GB" dirty="0" err="1">
                <a:solidFill>
                  <a:srgbClr val="7030A0"/>
                </a:solidFill>
                <a:latin typeface="Consolas" panose="020B0609020204030204" pitchFamily="49" charset="0"/>
                <a:cs typeface="Consolas" panose="020B0609020204030204" pitchFamily="49" charset="0"/>
              </a:rPr>
              <a:t>Int</a:t>
            </a:r>
            <a:r>
              <a:rPr lang="en-GB" dirty="0">
                <a:solidFill>
                  <a:srgbClr val="7030A0"/>
                </a:solidFill>
                <a:latin typeface="Consolas" panose="020B0609020204030204" pitchFamily="49" charset="0"/>
                <a:cs typeface="Consolas" panose="020B0609020204030204" pitchFamily="49" charset="0"/>
              </a:rPr>
              <a:t> = {n*n}</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square(3)</a:t>
            </a:r>
            <a:br>
              <a:rPr lang="en-GB" dirty="0">
                <a:solidFill>
                  <a:srgbClr val="7030A0"/>
                </a:solidFill>
                <a:latin typeface="Consolas" panose="020B0609020204030204" pitchFamily="49" charset="0"/>
                <a:cs typeface="Consolas" panose="020B0609020204030204" pitchFamily="49" charset="0"/>
              </a:rPr>
            </a:br>
            <a:r>
              <a:rPr lang="en-GB" dirty="0">
                <a:solidFill>
                  <a:srgbClr val="7030A0"/>
                </a:solidFill>
                <a:latin typeface="Consolas" panose="020B0609020204030204" pitchFamily="49" charset="0"/>
                <a:cs typeface="Consolas" panose="020B0609020204030204" pitchFamily="49" charset="0"/>
              </a:rPr>
              <a:t>square{3}</a:t>
            </a:r>
          </a:p>
          <a:p>
            <a:r>
              <a:rPr lang="en-GB" dirty="0"/>
              <a:t>This syntax can also be used with curried functions, where one or more of the parameter lists can be written with {}</a:t>
            </a:r>
          </a:p>
          <a:p>
            <a:pPr marL="0" indent="0">
              <a:buNone/>
            </a:pPr>
            <a:r>
              <a:rPr lang="en-US" dirty="0" err="1">
                <a:solidFill>
                  <a:srgbClr val="7030A0"/>
                </a:solidFill>
                <a:latin typeface="Consolas" panose="020B0609020204030204" pitchFamily="49" charset="0"/>
                <a:cs typeface="Consolas" panose="020B0609020204030204" pitchFamily="49" charset="0"/>
              </a:rPr>
              <a:t>sum_curry</a:t>
            </a:r>
            <a:r>
              <a:rPr lang="en-US" dirty="0">
                <a:solidFill>
                  <a:srgbClr val="7030A0"/>
                </a:solidFill>
                <a:latin typeface="Consolas" panose="020B0609020204030204" pitchFamily="49" charset="0"/>
                <a:cs typeface="Consolas" panose="020B0609020204030204" pitchFamily="49" charset="0"/>
              </a:rPr>
              <a:t>(1)(2)(3)</a:t>
            </a:r>
            <a:br>
              <a:rPr lang="en-US" dirty="0">
                <a:solidFill>
                  <a:srgbClr val="7030A0"/>
                </a:solidFill>
                <a:latin typeface="Consolas" panose="020B0609020204030204" pitchFamily="49" charset="0"/>
                <a:cs typeface="Consolas" panose="020B0609020204030204" pitchFamily="49" charset="0"/>
              </a:rPr>
            </a:br>
            <a:r>
              <a:rPr lang="en-US" dirty="0" err="1">
                <a:solidFill>
                  <a:srgbClr val="7030A0"/>
                </a:solidFill>
                <a:latin typeface="Consolas" panose="020B0609020204030204" pitchFamily="49" charset="0"/>
                <a:cs typeface="Consolas" panose="020B0609020204030204" pitchFamily="49" charset="0"/>
              </a:rPr>
              <a:t>sum_curry</a:t>
            </a:r>
            <a:r>
              <a:rPr lang="en-US" dirty="0">
                <a:solidFill>
                  <a:srgbClr val="7030A0"/>
                </a:solidFill>
                <a:latin typeface="Consolas" panose="020B0609020204030204" pitchFamily="49" charset="0"/>
                <a:cs typeface="Consolas" panose="020B0609020204030204" pitchFamily="49" charset="0"/>
              </a:rPr>
              <a:t>(1){2}(3)</a:t>
            </a:r>
            <a:br>
              <a:rPr lang="en-US" dirty="0">
                <a:solidFill>
                  <a:srgbClr val="7030A0"/>
                </a:solidFill>
                <a:latin typeface="Consolas" panose="020B0609020204030204" pitchFamily="49" charset="0"/>
                <a:cs typeface="Consolas" panose="020B0609020204030204" pitchFamily="49" charset="0"/>
              </a:rPr>
            </a:br>
            <a:r>
              <a:rPr lang="en-US" dirty="0" err="1">
                <a:solidFill>
                  <a:srgbClr val="7030A0"/>
                </a:solidFill>
                <a:latin typeface="Consolas" panose="020B0609020204030204" pitchFamily="49" charset="0"/>
                <a:cs typeface="Consolas" panose="020B0609020204030204" pitchFamily="49" charset="0"/>
              </a:rPr>
              <a:t>sum_curry</a:t>
            </a:r>
            <a:r>
              <a:rPr lang="en-US" dirty="0">
                <a:solidFill>
                  <a:srgbClr val="7030A0"/>
                </a:solidFill>
                <a:latin typeface="Consolas" panose="020B0609020204030204" pitchFamily="49" charset="0"/>
                <a:cs typeface="Consolas" panose="020B0609020204030204" pitchFamily="49" charset="0"/>
              </a:rPr>
              <a:t>(1)(2){3}</a:t>
            </a:r>
            <a:br>
              <a:rPr lang="en-US" dirty="0">
                <a:solidFill>
                  <a:srgbClr val="7030A0"/>
                </a:solidFill>
                <a:latin typeface="Consolas" panose="020B0609020204030204" pitchFamily="49" charset="0"/>
                <a:cs typeface="Consolas" panose="020B0609020204030204" pitchFamily="49" charset="0"/>
              </a:rPr>
            </a:br>
            <a:r>
              <a:rPr lang="en-US" dirty="0" err="1">
                <a:solidFill>
                  <a:srgbClr val="7030A0"/>
                </a:solidFill>
                <a:latin typeface="Consolas" panose="020B0609020204030204" pitchFamily="49" charset="0"/>
                <a:cs typeface="Consolas" panose="020B0609020204030204" pitchFamily="49" charset="0"/>
              </a:rPr>
              <a:t>sum_curry</a:t>
            </a:r>
            <a:r>
              <a:rPr lang="en-US" dirty="0">
                <a:solidFill>
                  <a:srgbClr val="7030A0"/>
                </a:solidFill>
                <a:latin typeface="Consolas" panose="020B0609020204030204" pitchFamily="49" charset="0"/>
                <a:cs typeface="Consolas" panose="020B0609020204030204" pitchFamily="49" charset="0"/>
              </a:rPr>
              <a:t>(1){2}{3}</a:t>
            </a:r>
            <a:endParaRPr lang="en-GB" dirty="0">
              <a:solidFill>
                <a:srgbClr val="7030A0"/>
              </a:solidFill>
              <a:latin typeface="Consolas" panose="020B0609020204030204" pitchFamily="49" charset="0"/>
              <a:cs typeface="Consolas" panose="020B0609020204030204" pitchFamily="49" charset="0"/>
            </a:endParaRPr>
          </a:p>
          <a:p>
            <a:r>
              <a:rPr lang="en-US" dirty="0"/>
              <a:t>Usually only do this with the last parameter list, as shown in the next example</a:t>
            </a:r>
          </a:p>
        </p:txBody>
      </p:sp>
      <p:sp>
        <p:nvSpPr>
          <p:cNvPr id="4" name="Footer Placeholder 3"/>
          <p:cNvSpPr>
            <a:spLocks noGrp="1"/>
          </p:cNvSpPr>
          <p:nvPr>
            <p:ph type="ftr" sz="quarter" idx="11"/>
          </p:nvPr>
        </p:nvSpPr>
        <p:spPr/>
        <p:txBody>
          <a:bodyPr/>
          <a:lstStyle/>
          <a:p>
            <a:r>
              <a:rPr lang="en-US" dirty="0"/>
              <a:t>unit 5: functions  (CONT.)</a:t>
            </a:r>
          </a:p>
        </p:txBody>
      </p:sp>
      <p:sp>
        <p:nvSpPr>
          <p:cNvPr id="5" name="Slide Number Placeholder 4"/>
          <p:cNvSpPr>
            <a:spLocks noGrp="1"/>
          </p:cNvSpPr>
          <p:nvPr>
            <p:ph type="sldNum" sz="quarter" idx="12"/>
          </p:nvPr>
        </p:nvSpPr>
        <p:spPr/>
        <p:txBody>
          <a:bodyPr/>
          <a:lstStyle/>
          <a:p>
            <a:fld id="{6113E31D-E2AB-40D1-8B51-AFA5AFEF393A}" type="slidenum">
              <a:rPr lang="en-US" smtClean="0"/>
              <a:pPr/>
              <a:t>11</a:t>
            </a:fld>
            <a:endParaRPr lang="en-US" dirty="0"/>
          </a:p>
        </p:txBody>
      </p:sp>
    </p:spTree>
    <p:extLst>
      <p:ext uri="{BB962C8B-B14F-4D97-AF65-F5344CB8AC3E}">
        <p14:creationId xmlns:p14="http://schemas.microsoft.com/office/powerpoint/2010/main" val="20033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Currying and HO functions</a:t>
            </a:r>
          </a:p>
        </p:txBody>
      </p:sp>
      <p:sp>
        <p:nvSpPr>
          <p:cNvPr id="3" name="Content Placeholder 2"/>
          <p:cNvSpPr>
            <a:spLocks noGrp="1"/>
          </p:cNvSpPr>
          <p:nvPr>
            <p:ph idx="1"/>
          </p:nvPr>
        </p:nvSpPr>
        <p:spPr>
          <a:xfrm>
            <a:off x="1097280" y="1591733"/>
            <a:ext cx="10058400" cy="4691836"/>
          </a:xfrm>
        </p:spPr>
        <p:txBody>
          <a:bodyPr>
            <a:normAutofit lnSpcReduction="10000"/>
          </a:bodyPr>
          <a:lstStyle/>
          <a:p>
            <a:r>
              <a:rPr lang="en-GB" dirty="0"/>
              <a:t>It’s quite difficult to see any great advantage to currying in Scala from the example.</a:t>
            </a:r>
          </a:p>
          <a:p>
            <a:r>
              <a:rPr lang="en-GB" dirty="0"/>
              <a:t>However, there are some situations where curried functions allow more elegant syntax, particularly if the last parameter is a function</a:t>
            </a:r>
          </a:p>
          <a:p>
            <a:r>
              <a:rPr lang="en-GB" dirty="0"/>
              <a:t>Can write a curried version of the </a:t>
            </a:r>
            <a:r>
              <a:rPr lang="en-GB" i="1" dirty="0"/>
              <a:t>filter</a:t>
            </a:r>
            <a:r>
              <a:rPr lang="en-GB" dirty="0"/>
              <a:t> function we created previously</a:t>
            </a:r>
          </a:p>
          <a:p>
            <a:pPr marL="0" indent="0">
              <a:buNone/>
            </a:pPr>
            <a:r>
              <a:rPr lang="en-GB" sz="2100" dirty="0" err="1">
                <a:solidFill>
                  <a:srgbClr val="7030A0"/>
                </a:solidFill>
                <a:latin typeface="Consolas" panose="020B0609020204030204" pitchFamily="49" charset="0"/>
                <a:cs typeface="Consolas" panose="020B0609020204030204" pitchFamily="49" charset="0"/>
              </a:rPr>
              <a:t>def</a:t>
            </a:r>
            <a:r>
              <a:rPr lang="en-GB" sz="2100" dirty="0">
                <a:solidFill>
                  <a:srgbClr val="7030A0"/>
                </a:solidFill>
                <a:latin typeface="Consolas" panose="020B0609020204030204" pitchFamily="49" charset="0"/>
                <a:cs typeface="Consolas" panose="020B0609020204030204" pitchFamily="49" charset="0"/>
              </a:rPr>
              <a:t> </a:t>
            </a:r>
            <a:r>
              <a:rPr lang="en-GB" sz="2100" dirty="0" err="1">
                <a:solidFill>
                  <a:srgbClr val="7030A0"/>
                </a:solidFill>
                <a:latin typeface="Consolas" panose="020B0609020204030204" pitchFamily="49" charset="0"/>
                <a:cs typeface="Consolas" panose="020B0609020204030204" pitchFamily="49" charset="0"/>
              </a:rPr>
              <a:t>filter_curry</a:t>
            </a:r>
            <a:r>
              <a:rPr lang="en-GB" sz="2100" dirty="0">
                <a:solidFill>
                  <a:srgbClr val="7030A0"/>
                </a:solidFill>
                <a:latin typeface="Consolas" panose="020B0609020204030204" pitchFamily="49" charset="0"/>
                <a:cs typeface="Consolas" panose="020B0609020204030204" pitchFamily="49" charset="0"/>
              </a:rPr>
              <a:t>(</a:t>
            </a:r>
            <a:r>
              <a:rPr lang="en-GB" sz="2100" dirty="0" err="1">
                <a:solidFill>
                  <a:srgbClr val="7030A0"/>
                </a:solidFill>
                <a:latin typeface="Consolas" panose="020B0609020204030204" pitchFamily="49" charset="0"/>
                <a:cs typeface="Consolas" panose="020B0609020204030204" pitchFamily="49" charset="0"/>
              </a:rPr>
              <a:t>l:List</a:t>
            </a:r>
            <a:r>
              <a:rPr lang="en-GB" sz="2100" dirty="0">
                <a:solidFill>
                  <a:srgbClr val="7030A0"/>
                </a:solidFill>
                <a:latin typeface="Consolas" panose="020B0609020204030204" pitchFamily="49" charset="0"/>
                <a:cs typeface="Consolas" panose="020B0609020204030204" pitchFamily="49" charset="0"/>
              </a:rPr>
              <a:t>[</a:t>
            </a:r>
            <a:r>
              <a:rPr lang="en-GB" sz="2100" dirty="0" err="1">
                <a:solidFill>
                  <a:srgbClr val="7030A0"/>
                </a:solidFill>
                <a:latin typeface="Consolas" panose="020B0609020204030204" pitchFamily="49" charset="0"/>
                <a:cs typeface="Consolas" panose="020B0609020204030204" pitchFamily="49" charset="0"/>
              </a:rPr>
              <a:t>Int</a:t>
            </a:r>
            <a:r>
              <a:rPr lang="en-GB" sz="2100" dirty="0">
                <a:solidFill>
                  <a:srgbClr val="7030A0"/>
                </a:solidFill>
                <a:latin typeface="Consolas" panose="020B0609020204030204" pitchFamily="49" charset="0"/>
                <a:cs typeface="Consolas" panose="020B0609020204030204" pitchFamily="49" charset="0"/>
              </a:rPr>
              <a:t>])(</a:t>
            </a:r>
            <a:r>
              <a:rPr lang="en-GB" sz="2100" dirty="0" err="1">
                <a:solidFill>
                  <a:srgbClr val="7030A0"/>
                </a:solidFill>
                <a:latin typeface="Consolas" panose="020B0609020204030204" pitchFamily="49" charset="0"/>
                <a:cs typeface="Consolas" panose="020B0609020204030204" pitchFamily="49" charset="0"/>
              </a:rPr>
              <a:t>f:Int</a:t>
            </a:r>
            <a:r>
              <a:rPr lang="en-GB" sz="2100" dirty="0">
                <a:solidFill>
                  <a:srgbClr val="7030A0"/>
                </a:solidFill>
                <a:latin typeface="Consolas" panose="020B0609020204030204" pitchFamily="49" charset="0"/>
                <a:cs typeface="Consolas" panose="020B0609020204030204" pitchFamily="49" charset="0"/>
              </a:rPr>
              <a:t> =&gt; Boolean): List[</a:t>
            </a:r>
            <a:r>
              <a:rPr lang="en-GB" sz="2100" dirty="0" err="1">
                <a:solidFill>
                  <a:srgbClr val="7030A0"/>
                </a:solidFill>
                <a:latin typeface="Consolas" panose="020B0609020204030204" pitchFamily="49" charset="0"/>
                <a:cs typeface="Consolas" panose="020B0609020204030204" pitchFamily="49" charset="0"/>
              </a:rPr>
              <a:t>Int</a:t>
            </a:r>
            <a:r>
              <a:rPr lang="en-GB" sz="2100" dirty="0">
                <a:solidFill>
                  <a:srgbClr val="7030A0"/>
                </a:solidFill>
                <a:latin typeface="Consolas" panose="020B0609020204030204" pitchFamily="49" charset="0"/>
                <a:cs typeface="Consolas" panose="020B0609020204030204" pitchFamily="49" charset="0"/>
              </a:rPr>
              <a:t>] = {</a:t>
            </a:r>
            <a:br>
              <a:rPr lang="en-GB" sz="2100" dirty="0">
                <a:solidFill>
                  <a:srgbClr val="7030A0"/>
                </a:solidFill>
                <a:latin typeface="Consolas" panose="020B0609020204030204" pitchFamily="49" charset="0"/>
                <a:cs typeface="Consolas" panose="020B0609020204030204" pitchFamily="49" charset="0"/>
              </a:rPr>
            </a:br>
            <a:r>
              <a:rPr lang="en-GB" sz="2100" dirty="0">
                <a:solidFill>
                  <a:srgbClr val="7030A0"/>
                </a:solidFill>
                <a:latin typeface="Consolas" panose="020B0609020204030204" pitchFamily="49" charset="0"/>
                <a:cs typeface="Consolas" panose="020B0609020204030204" pitchFamily="49" charset="0"/>
              </a:rPr>
              <a:t>  </a:t>
            </a:r>
            <a:r>
              <a:rPr lang="en-GB" sz="2100" dirty="0" err="1">
                <a:solidFill>
                  <a:srgbClr val="7030A0"/>
                </a:solidFill>
                <a:latin typeface="Consolas" panose="020B0609020204030204" pitchFamily="49" charset="0"/>
                <a:cs typeface="Consolas" panose="020B0609020204030204" pitchFamily="49" charset="0"/>
              </a:rPr>
              <a:t>l.withFilter</a:t>
            </a:r>
            <a:r>
              <a:rPr lang="en-GB" sz="2100" dirty="0">
                <a:solidFill>
                  <a:srgbClr val="7030A0"/>
                </a:solidFill>
                <a:latin typeface="Consolas" panose="020B0609020204030204" pitchFamily="49" charset="0"/>
                <a:cs typeface="Consolas" panose="020B0609020204030204" pitchFamily="49" charset="0"/>
              </a:rPr>
              <a:t>(x =&gt; </a:t>
            </a:r>
            <a:r>
              <a:rPr lang="en-GB" sz="2100" dirty="0" err="1">
                <a:solidFill>
                  <a:srgbClr val="7030A0"/>
                </a:solidFill>
                <a:latin typeface="Consolas" panose="020B0609020204030204" pitchFamily="49" charset="0"/>
                <a:cs typeface="Consolas" panose="020B0609020204030204" pitchFamily="49" charset="0"/>
              </a:rPr>
              <a:t>f.apply</a:t>
            </a:r>
            <a:r>
              <a:rPr lang="en-GB" sz="2100" dirty="0">
                <a:solidFill>
                  <a:srgbClr val="7030A0"/>
                </a:solidFill>
                <a:latin typeface="Consolas" panose="020B0609020204030204" pitchFamily="49" charset="0"/>
                <a:cs typeface="Consolas" panose="020B0609020204030204" pitchFamily="49" charset="0"/>
              </a:rPr>
              <a:t>(x)).map(x =&gt; x)</a:t>
            </a:r>
            <a:br>
              <a:rPr lang="en-GB" sz="2100" dirty="0">
                <a:solidFill>
                  <a:srgbClr val="7030A0"/>
                </a:solidFill>
                <a:latin typeface="Consolas" panose="020B0609020204030204" pitchFamily="49" charset="0"/>
                <a:cs typeface="Consolas" panose="020B0609020204030204" pitchFamily="49" charset="0"/>
              </a:rPr>
            </a:br>
            <a:r>
              <a:rPr lang="en-GB" sz="2100" dirty="0">
                <a:solidFill>
                  <a:srgbClr val="7030A0"/>
                </a:solidFill>
                <a:latin typeface="Consolas" panose="020B0609020204030204" pitchFamily="49" charset="0"/>
                <a:cs typeface="Consolas" panose="020B0609020204030204" pitchFamily="49" charset="0"/>
              </a:rPr>
              <a:t>}</a:t>
            </a:r>
          </a:p>
          <a:p>
            <a:pPr marL="0" indent="0">
              <a:buNone/>
            </a:pPr>
            <a:r>
              <a:rPr lang="en-GB" dirty="0"/>
              <a:t>When calling, can write last parameter list in {} instead of () so that it reads </a:t>
            </a:r>
            <a:r>
              <a:rPr lang="es-ES" dirty="0" err="1"/>
              <a:t>like</a:t>
            </a:r>
            <a:r>
              <a:rPr lang="es-ES" dirty="0"/>
              <a:t> </a:t>
            </a:r>
            <a:r>
              <a:rPr lang="es-ES" dirty="0" err="1"/>
              <a:t>the</a:t>
            </a:r>
            <a:r>
              <a:rPr lang="es-ES" dirty="0"/>
              <a:t> </a:t>
            </a:r>
            <a:r>
              <a:rPr lang="es-ES" dirty="0" err="1"/>
              <a:t>code</a:t>
            </a:r>
            <a:r>
              <a:rPr lang="es-ES" dirty="0"/>
              <a:t> block of, </a:t>
            </a:r>
            <a:r>
              <a:rPr lang="es-ES" dirty="0" err="1"/>
              <a:t>for</a:t>
            </a:r>
            <a:r>
              <a:rPr lang="es-ES" dirty="0"/>
              <a:t> </a:t>
            </a:r>
            <a:r>
              <a:rPr lang="es-ES" dirty="0" err="1"/>
              <a:t>example</a:t>
            </a:r>
            <a:r>
              <a:rPr lang="es-ES" dirty="0"/>
              <a:t>, a </a:t>
            </a:r>
            <a:r>
              <a:rPr lang="es-ES" i="1" dirty="0" err="1"/>
              <a:t>for</a:t>
            </a:r>
            <a:r>
              <a:rPr lang="es-ES" dirty="0"/>
              <a:t> </a:t>
            </a:r>
            <a:r>
              <a:rPr lang="es-ES" dirty="0" err="1"/>
              <a:t>loop</a:t>
            </a:r>
            <a:r>
              <a:rPr lang="es-ES" dirty="0"/>
              <a:t> in Java - </a:t>
            </a:r>
            <a:r>
              <a:rPr lang="en-GB" dirty="0"/>
              <a:t>turns function call into a </a:t>
            </a:r>
            <a:r>
              <a:rPr lang="en-GB" u="sng" dirty="0"/>
              <a:t>control abstraction</a:t>
            </a:r>
            <a:r>
              <a:rPr lang="en-GB" dirty="0"/>
              <a:t> (see next slide)</a:t>
            </a:r>
          </a:p>
          <a:p>
            <a:pPr marL="0" indent="0">
              <a:lnSpc>
                <a:spcPct val="100000"/>
              </a:lnSpc>
              <a:buNone/>
            </a:pPr>
            <a:r>
              <a:rPr lang="en-US" sz="2100" dirty="0" err="1">
                <a:solidFill>
                  <a:srgbClr val="7030A0"/>
                </a:solidFill>
                <a:latin typeface="Consolas" panose="020B0609020204030204" pitchFamily="49" charset="0"/>
                <a:cs typeface="Consolas" panose="020B0609020204030204" pitchFamily="49" charset="0"/>
              </a:rPr>
              <a:t>filter_curry</a:t>
            </a:r>
            <a:r>
              <a:rPr lang="en-US" sz="2100" dirty="0">
                <a:solidFill>
                  <a:srgbClr val="7030A0"/>
                </a:solidFill>
                <a:latin typeface="Consolas" panose="020B0609020204030204" pitchFamily="49" charset="0"/>
                <a:cs typeface="Consolas" panose="020B0609020204030204" pitchFamily="49" charset="0"/>
              </a:rPr>
              <a:t>(List(1,2,3,4,5,6)){</a:t>
            </a:r>
            <a:br>
              <a:rPr lang="en-US" sz="2100" dirty="0">
                <a:solidFill>
                  <a:srgbClr val="7030A0"/>
                </a:solidFill>
                <a:latin typeface="Consolas" panose="020B0609020204030204" pitchFamily="49" charset="0"/>
                <a:cs typeface="Consolas" panose="020B0609020204030204" pitchFamily="49" charset="0"/>
              </a:rPr>
            </a:br>
            <a:r>
              <a:rPr lang="en-US" sz="2100" dirty="0">
                <a:solidFill>
                  <a:srgbClr val="7030A0"/>
                </a:solidFill>
                <a:latin typeface="Consolas" panose="020B0609020204030204" pitchFamily="49" charset="0"/>
                <a:cs typeface="Consolas" panose="020B0609020204030204" pitchFamily="49" charset="0"/>
              </a:rPr>
              <a:t>  (</a:t>
            </a:r>
            <a:r>
              <a:rPr lang="en-US" sz="2100" dirty="0" err="1">
                <a:solidFill>
                  <a:srgbClr val="7030A0"/>
                </a:solidFill>
                <a:latin typeface="Consolas" panose="020B0609020204030204" pitchFamily="49" charset="0"/>
                <a:cs typeface="Consolas" panose="020B0609020204030204" pitchFamily="49" charset="0"/>
              </a:rPr>
              <a:t>x:Int</a:t>
            </a:r>
            <a:r>
              <a:rPr lang="en-US" sz="2100" dirty="0">
                <a:solidFill>
                  <a:srgbClr val="7030A0"/>
                </a:solidFill>
                <a:latin typeface="Consolas" panose="020B0609020204030204" pitchFamily="49" charset="0"/>
                <a:cs typeface="Consolas" panose="020B0609020204030204" pitchFamily="49" charset="0"/>
              </a:rPr>
              <a:t>) =&gt; x &gt; 3</a:t>
            </a:r>
            <a:br>
              <a:rPr lang="en-US" sz="2100" dirty="0">
                <a:solidFill>
                  <a:srgbClr val="7030A0"/>
                </a:solidFill>
                <a:latin typeface="Consolas" panose="020B0609020204030204" pitchFamily="49" charset="0"/>
                <a:cs typeface="Consolas" panose="020B0609020204030204" pitchFamily="49" charset="0"/>
              </a:rPr>
            </a:br>
            <a:r>
              <a:rPr lang="en-US" sz="2100" dirty="0">
                <a:solidFill>
                  <a:srgbClr val="7030A0"/>
                </a:solidFill>
                <a:latin typeface="Consolas" panose="020B0609020204030204" pitchFamily="49" charset="0"/>
                <a:cs typeface="Consolas" panose="020B0609020204030204" pitchFamily="49" charset="0"/>
              </a:rPr>
              <a:t>} </a:t>
            </a:r>
            <a:r>
              <a:rPr lang="en-GB" sz="2100" dirty="0">
                <a:solidFill>
                  <a:srgbClr val="C00000"/>
                </a:solidFill>
                <a:latin typeface="Consolas" panose="020B0609020204030204" pitchFamily="49" charset="0"/>
                <a:cs typeface="Consolas" panose="020B0609020204030204" pitchFamily="49" charset="0"/>
              </a:rPr>
              <a:t/>
            </a:r>
            <a:br>
              <a:rPr lang="en-GB" sz="2100" dirty="0">
                <a:solidFill>
                  <a:srgbClr val="C00000"/>
                </a:solidFill>
                <a:latin typeface="Consolas" panose="020B0609020204030204" pitchFamily="49" charset="0"/>
                <a:cs typeface="Consolas" panose="020B0609020204030204" pitchFamily="49" charset="0"/>
              </a:rPr>
            </a:br>
            <a:endParaRPr lang="en-GB" sz="2100" dirty="0">
              <a:solidFill>
                <a:srgbClr val="C00000"/>
              </a:solidFill>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dirty="0"/>
              <a:t>unit 5: functions  (CONT.)</a:t>
            </a:r>
          </a:p>
        </p:txBody>
      </p:sp>
      <p:sp>
        <p:nvSpPr>
          <p:cNvPr id="5" name="Slide Number Placeholder 4"/>
          <p:cNvSpPr>
            <a:spLocks noGrp="1"/>
          </p:cNvSpPr>
          <p:nvPr>
            <p:ph type="sldNum" sz="quarter" idx="12"/>
          </p:nvPr>
        </p:nvSpPr>
        <p:spPr/>
        <p:txBody>
          <a:bodyPr/>
          <a:lstStyle/>
          <a:p>
            <a:fld id="{6113E31D-E2AB-40D1-8B51-AFA5AFEF393A}" type="slidenum">
              <a:rPr lang="en-US" smtClean="0"/>
              <a:pPr/>
              <a:t>12</a:t>
            </a:fld>
            <a:endParaRPr lang="en-US" dirty="0"/>
          </a:p>
        </p:txBody>
      </p:sp>
      <p:sp>
        <p:nvSpPr>
          <p:cNvPr id="7" name="TextBox 6"/>
          <p:cNvSpPr txBox="1"/>
          <p:nvPr/>
        </p:nvSpPr>
        <p:spPr>
          <a:xfrm>
            <a:off x="7445737" y="4769243"/>
            <a:ext cx="4453408"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Note that the type of the list in this example is </a:t>
            </a:r>
            <a:r>
              <a:rPr lang="en-GB" i="1" dirty="0"/>
              <a:t>List[</a:t>
            </a:r>
            <a:r>
              <a:rPr lang="en-GB" i="1" dirty="0" err="1"/>
              <a:t>Int</a:t>
            </a:r>
            <a:r>
              <a:rPr lang="en-GB" i="1" dirty="0"/>
              <a:t>] </a:t>
            </a:r>
            <a:r>
              <a:rPr lang="en-GB" dirty="0"/>
              <a:t>– Scala has </a:t>
            </a:r>
            <a:r>
              <a:rPr lang="en-GB" u="sng" dirty="0"/>
              <a:t>generic types</a:t>
            </a:r>
            <a:r>
              <a:rPr lang="en-GB" dirty="0"/>
              <a:t>, like Java. This is similar to </a:t>
            </a:r>
            <a:r>
              <a:rPr lang="en-GB" i="1" dirty="0" err="1"/>
              <a:t>ArrayList</a:t>
            </a:r>
            <a:r>
              <a:rPr lang="en-GB" i="1" dirty="0"/>
              <a:t>&lt;Integer&gt;</a:t>
            </a:r>
            <a:r>
              <a:rPr lang="en-GB" dirty="0"/>
              <a:t> in Java</a:t>
            </a:r>
            <a:endParaRPr lang="en-GB" i="1" u="sng" dirty="0"/>
          </a:p>
        </p:txBody>
      </p:sp>
    </p:spTree>
    <p:extLst>
      <p:ext uri="{BB962C8B-B14F-4D97-AF65-F5344CB8AC3E}">
        <p14:creationId xmlns:p14="http://schemas.microsoft.com/office/powerpoint/2010/main" val="413206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abstractions</a:t>
            </a:r>
          </a:p>
        </p:txBody>
      </p:sp>
      <p:sp>
        <p:nvSpPr>
          <p:cNvPr id="3" name="Content Placeholder 2"/>
          <p:cNvSpPr>
            <a:spLocks noGrp="1"/>
          </p:cNvSpPr>
          <p:nvPr>
            <p:ph idx="1"/>
          </p:nvPr>
        </p:nvSpPr>
        <p:spPr/>
        <p:txBody>
          <a:bodyPr>
            <a:normAutofit fontScale="92500" lnSpcReduction="10000"/>
          </a:bodyPr>
          <a:lstStyle/>
          <a:p>
            <a:r>
              <a:rPr lang="en-US" dirty="0"/>
              <a:t>Most high level programming languages support a range of </a:t>
            </a:r>
            <a:r>
              <a:rPr lang="en-US" u="sng" dirty="0"/>
              <a:t>control abstractions</a:t>
            </a:r>
          </a:p>
          <a:p>
            <a:r>
              <a:rPr lang="en-US" dirty="0"/>
              <a:t>Abstraction involves </a:t>
            </a:r>
            <a:r>
              <a:rPr lang="en-US" u="sng" dirty="0"/>
              <a:t>hiding complexity </a:t>
            </a:r>
            <a:r>
              <a:rPr lang="en-US" dirty="0"/>
              <a:t>– control abstractions allow client code to make use of complex functionality without needing to “know” all the details of how it works</a:t>
            </a:r>
          </a:p>
          <a:p>
            <a:r>
              <a:rPr lang="en-US" u="sng" dirty="0"/>
              <a:t>Subroutines/functions</a:t>
            </a:r>
            <a:r>
              <a:rPr lang="en-US" dirty="0"/>
              <a:t> abstract (possibly complex) sequences of functionality and can be called by client code using their interface (name and parameters)</a:t>
            </a:r>
          </a:p>
          <a:p>
            <a:r>
              <a:rPr lang="en-US" u="sng" dirty="0"/>
              <a:t>Control structures </a:t>
            </a:r>
            <a:r>
              <a:rPr lang="en-US" dirty="0"/>
              <a:t>abstract the details of how flow of execution works at the machine language level and allow these to controlled by named structures with convenient syntax</a:t>
            </a:r>
          </a:p>
          <a:p>
            <a:pPr lvl="1"/>
            <a:r>
              <a:rPr lang="en-US" dirty="0"/>
              <a:t>For example repetition of instructions is abstracted into loop constructs (</a:t>
            </a:r>
            <a:r>
              <a:rPr lang="en-US" i="1" dirty="0"/>
              <a:t>for</a:t>
            </a:r>
            <a:r>
              <a:rPr lang="en-US" dirty="0"/>
              <a:t>, while) which are easy to program, and to understand when reading code</a:t>
            </a:r>
          </a:p>
          <a:p>
            <a:pPr lvl="1"/>
            <a:r>
              <a:rPr lang="en-US" dirty="0"/>
              <a:t>Other common control abstractions built into many languages include </a:t>
            </a:r>
            <a:r>
              <a:rPr lang="en-US" i="1" dirty="0"/>
              <a:t>if-else</a:t>
            </a:r>
            <a:r>
              <a:rPr lang="en-US" dirty="0"/>
              <a:t>, </a:t>
            </a:r>
            <a:r>
              <a:rPr lang="en-US" i="1" dirty="0"/>
              <a:t>switch</a:t>
            </a:r>
            <a:r>
              <a:rPr lang="en-US" dirty="0"/>
              <a:t>, </a:t>
            </a:r>
            <a:r>
              <a:rPr lang="en-US" i="1" dirty="0"/>
              <a:t>try-catch</a:t>
            </a:r>
          </a:p>
          <a:p>
            <a:r>
              <a:rPr lang="en-US" u="sng" dirty="0"/>
              <a:t>HO functions </a:t>
            </a:r>
            <a:r>
              <a:rPr lang="en-US" dirty="0"/>
              <a:t>provide extensive scope for abstracting computations into functions and composing these</a:t>
            </a:r>
          </a:p>
          <a:p>
            <a:r>
              <a:rPr lang="en-US" u="sng" dirty="0"/>
              <a:t>Curried functions </a:t>
            </a:r>
            <a:r>
              <a:rPr lang="en-US" dirty="0"/>
              <a:t>make it possible to define control structures that look like they are part of the language, but are in fact just functions</a:t>
            </a:r>
          </a:p>
          <a:p>
            <a:endParaRPr lang="en-US" dirty="0"/>
          </a:p>
        </p:txBody>
      </p:sp>
      <p:sp>
        <p:nvSpPr>
          <p:cNvPr id="4" name="Footer Placeholder 3"/>
          <p:cNvSpPr>
            <a:spLocks noGrp="1"/>
          </p:cNvSpPr>
          <p:nvPr>
            <p:ph type="ftr" sz="quarter" idx="11"/>
          </p:nvPr>
        </p:nvSpPr>
        <p:spPr/>
        <p:txBody>
          <a:bodyPr/>
          <a:lstStyle/>
          <a:p>
            <a:r>
              <a:rPr lang="en-US" dirty="0"/>
              <a:t>unit 5: functions  (CONT.)</a:t>
            </a:r>
          </a:p>
        </p:txBody>
      </p:sp>
      <p:sp>
        <p:nvSpPr>
          <p:cNvPr id="5" name="Slide Number Placeholder 4"/>
          <p:cNvSpPr>
            <a:spLocks noGrp="1"/>
          </p:cNvSpPr>
          <p:nvPr>
            <p:ph type="sldNum" sz="quarter" idx="12"/>
          </p:nvPr>
        </p:nvSpPr>
        <p:spPr/>
        <p:txBody>
          <a:bodyPr/>
          <a:lstStyle/>
          <a:p>
            <a:fld id="{6113E31D-E2AB-40D1-8B51-AFA5AFEF393A}" type="slidenum">
              <a:rPr lang="en-US" smtClean="0"/>
              <a:pPr/>
              <a:t>13</a:t>
            </a:fld>
            <a:endParaRPr lang="en-US" dirty="0"/>
          </a:p>
        </p:txBody>
      </p:sp>
    </p:spTree>
    <p:extLst>
      <p:ext uri="{BB962C8B-B14F-4D97-AF65-F5344CB8AC3E}">
        <p14:creationId xmlns:p14="http://schemas.microsoft.com/office/powerpoint/2010/main" val="344398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.curried</a:t>
            </a:r>
          </a:p>
        </p:txBody>
      </p:sp>
      <p:sp>
        <p:nvSpPr>
          <p:cNvPr id="3" name="Content Placeholder 2"/>
          <p:cNvSpPr>
            <a:spLocks noGrp="1"/>
          </p:cNvSpPr>
          <p:nvPr>
            <p:ph idx="1"/>
          </p:nvPr>
        </p:nvSpPr>
        <p:spPr/>
        <p:txBody>
          <a:bodyPr/>
          <a:lstStyle/>
          <a:p>
            <a:r>
              <a:rPr lang="en-US" dirty="0"/>
              <a:t>If we want to call a function that is not curried as if it is curried, for example if we want to use it as a control abstraction, and we don’t want to, or can’t, rewrite the function itself, we can create a curried version using </a:t>
            </a:r>
            <a:r>
              <a:rPr lang="en-US" u="sng" dirty="0"/>
              <a:t>.curried</a:t>
            </a:r>
          </a:p>
          <a:p>
            <a:r>
              <a:rPr lang="en-US" dirty="0"/>
              <a:t>For example, instead of rewriting filter we can do this:</a:t>
            </a:r>
          </a:p>
          <a:p>
            <a:pPr marL="0" indent="0">
              <a:buNone/>
            </a:pPr>
            <a:r>
              <a:rPr lang="en-US" sz="2100" dirty="0" err="1">
                <a:solidFill>
                  <a:srgbClr val="7030A0"/>
                </a:solidFill>
                <a:latin typeface="Consolas" panose="020B0609020204030204" pitchFamily="49" charset="0"/>
                <a:cs typeface="Consolas" panose="020B0609020204030204" pitchFamily="49" charset="0"/>
              </a:rPr>
              <a:t>val</a:t>
            </a:r>
            <a:r>
              <a:rPr lang="en-US" sz="2100" dirty="0">
                <a:solidFill>
                  <a:srgbClr val="7030A0"/>
                </a:solidFill>
                <a:latin typeface="Consolas" panose="020B0609020204030204" pitchFamily="49" charset="0"/>
                <a:cs typeface="Consolas" panose="020B0609020204030204" pitchFamily="49" charset="0"/>
              </a:rPr>
              <a:t> </a:t>
            </a:r>
            <a:r>
              <a:rPr lang="en-US" sz="2100" dirty="0" err="1">
                <a:solidFill>
                  <a:srgbClr val="7030A0"/>
                </a:solidFill>
                <a:latin typeface="Consolas" panose="020B0609020204030204" pitchFamily="49" charset="0"/>
                <a:cs typeface="Consolas" panose="020B0609020204030204" pitchFamily="49" charset="0"/>
              </a:rPr>
              <a:t>filter_curried</a:t>
            </a:r>
            <a:r>
              <a:rPr lang="en-US" sz="2100" dirty="0">
                <a:solidFill>
                  <a:srgbClr val="7030A0"/>
                </a:solidFill>
                <a:latin typeface="Consolas" panose="020B0609020204030204" pitchFamily="49" charset="0"/>
                <a:cs typeface="Consolas" panose="020B0609020204030204" pitchFamily="49" charset="0"/>
              </a:rPr>
              <a:t> = (filter _)</a:t>
            </a:r>
            <a:r>
              <a:rPr lang="en-US" sz="2100" b="1" dirty="0">
                <a:solidFill>
                  <a:srgbClr val="7030A0"/>
                </a:solidFill>
                <a:latin typeface="Consolas" panose="020B0609020204030204" pitchFamily="49" charset="0"/>
                <a:cs typeface="Consolas" panose="020B0609020204030204" pitchFamily="49" charset="0"/>
              </a:rPr>
              <a:t>.curried</a:t>
            </a:r>
            <a:r>
              <a:rPr lang="en-US" sz="2100" dirty="0">
                <a:solidFill>
                  <a:srgbClr val="C00000"/>
                </a:solidFill>
                <a:latin typeface="Consolas" panose="020B0609020204030204" pitchFamily="49" charset="0"/>
                <a:cs typeface="Consolas" panose="020B0609020204030204" pitchFamily="49" charset="0"/>
              </a:rPr>
              <a:t/>
            </a:r>
            <a:br>
              <a:rPr lang="en-US" sz="2100" dirty="0">
                <a:solidFill>
                  <a:srgbClr val="C00000"/>
                </a:solidFill>
                <a:latin typeface="Consolas" panose="020B0609020204030204" pitchFamily="49" charset="0"/>
                <a:cs typeface="Consolas" panose="020B0609020204030204" pitchFamily="49" charset="0"/>
              </a:rPr>
            </a:br>
            <a:endParaRPr lang="en-US" sz="2100" dirty="0">
              <a:solidFill>
                <a:srgbClr val="C00000"/>
              </a:solidFill>
              <a:latin typeface="Consolas" panose="020B0609020204030204" pitchFamily="49" charset="0"/>
              <a:cs typeface="Consolas" panose="020B0609020204030204" pitchFamily="49" charset="0"/>
            </a:endParaRPr>
          </a:p>
          <a:p>
            <a:r>
              <a:rPr lang="en-US" dirty="0"/>
              <a:t>The function can then be called in curried style</a:t>
            </a:r>
            <a:br>
              <a:rPr lang="en-US" dirty="0"/>
            </a:br>
            <a:r>
              <a:rPr lang="en-US" sz="2100" dirty="0">
                <a:solidFill>
                  <a:srgbClr val="C00000"/>
                </a:solidFill>
                <a:latin typeface="Consolas" panose="020B0609020204030204" pitchFamily="49" charset="0"/>
                <a:cs typeface="Consolas" panose="020B0609020204030204" pitchFamily="49" charset="0"/>
              </a:rPr>
              <a:t/>
            </a:r>
            <a:br>
              <a:rPr lang="en-US" sz="2100" dirty="0">
                <a:solidFill>
                  <a:srgbClr val="C00000"/>
                </a:solidFill>
                <a:latin typeface="Consolas" panose="020B0609020204030204" pitchFamily="49" charset="0"/>
                <a:cs typeface="Consolas" panose="020B0609020204030204" pitchFamily="49" charset="0"/>
              </a:rPr>
            </a:br>
            <a:r>
              <a:rPr lang="en-US" sz="2100" dirty="0" err="1">
                <a:solidFill>
                  <a:srgbClr val="7030A0"/>
                </a:solidFill>
                <a:latin typeface="Consolas" panose="020B0609020204030204" pitchFamily="49" charset="0"/>
                <a:cs typeface="Consolas" panose="020B0609020204030204" pitchFamily="49" charset="0"/>
              </a:rPr>
              <a:t>filter_curried</a:t>
            </a:r>
            <a:r>
              <a:rPr lang="en-US" sz="2100" dirty="0">
                <a:solidFill>
                  <a:srgbClr val="7030A0"/>
                </a:solidFill>
                <a:latin typeface="Consolas" panose="020B0609020204030204" pitchFamily="49" charset="0"/>
                <a:cs typeface="Consolas" panose="020B0609020204030204" pitchFamily="49" charset="0"/>
              </a:rPr>
              <a:t>(</a:t>
            </a:r>
            <a:r>
              <a:rPr lang="en-US" sz="2100" dirty="0" err="1">
                <a:solidFill>
                  <a:srgbClr val="7030A0"/>
                </a:solidFill>
                <a:latin typeface="Consolas" panose="020B0609020204030204" pitchFamily="49" charset="0"/>
                <a:cs typeface="Consolas" panose="020B0609020204030204" pitchFamily="49" charset="0"/>
              </a:rPr>
              <a:t>List.apply</a:t>
            </a:r>
            <a:r>
              <a:rPr lang="en-US" sz="2100" dirty="0">
                <a:solidFill>
                  <a:srgbClr val="7030A0"/>
                </a:solidFill>
                <a:latin typeface="Consolas" panose="020B0609020204030204" pitchFamily="49" charset="0"/>
                <a:cs typeface="Consolas" panose="020B0609020204030204" pitchFamily="49" charset="0"/>
              </a:rPr>
              <a:t>(1,2,3,4,5,6)){</a:t>
            </a:r>
            <a:br>
              <a:rPr lang="en-US" sz="2100" dirty="0">
                <a:solidFill>
                  <a:srgbClr val="7030A0"/>
                </a:solidFill>
                <a:latin typeface="Consolas" panose="020B0609020204030204" pitchFamily="49" charset="0"/>
                <a:cs typeface="Consolas" panose="020B0609020204030204" pitchFamily="49" charset="0"/>
              </a:rPr>
            </a:br>
            <a:r>
              <a:rPr lang="en-US" sz="2100" dirty="0">
                <a:solidFill>
                  <a:srgbClr val="7030A0"/>
                </a:solidFill>
                <a:latin typeface="Consolas" panose="020B0609020204030204" pitchFamily="49" charset="0"/>
                <a:cs typeface="Consolas" panose="020B0609020204030204" pitchFamily="49" charset="0"/>
              </a:rPr>
              <a:t>  (</a:t>
            </a:r>
            <a:r>
              <a:rPr lang="en-US" sz="2100" dirty="0" err="1">
                <a:solidFill>
                  <a:srgbClr val="7030A0"/>
                </a:solidFill>
                <a:latin typeface="Consolas" panose="020B0609020204030204" pitchFamily="49" charset="0"/>
                <a:cs typeface="Consolas" panose="020B0609020204030204" pitchFamily="49" charset="0"/>
              </a:rPr>
              <a:t>x:Int</a:t>
            </a:r>
            <a:r>
              <a:rPr lang="en-US" sz="2100" dirty="0">
                <a:solidFill>
                  <a:srgbClr val="7030A0"/>
                </a:solidFill>
                <a:latin typeface="Consolas" panose="020B0609020204030204" pitchFamily="49" charset="0"/>
                <a:cs typeface="Consolas" panose="020B0609020204030204" pitchFamily="49" charset="0"/>
              </a:rPr>
              <a:t>) =&gt; x &gt; 3</a:t>
            </a:r>
            <a:br>
              <a:rPr lang="en-US" sz="2100" dirty="0">
                <a:solidFill>
                  <a:srgbClr val="7030A0"/>
                </a:solidFill>
                <a:latin typeface="Consolas" panose="020B0609020204030204" pitchFamily="49" charset="0"/>
                <a:cs typeface="Consolas" panose="020B0609020204030204" pitchFamily="49" charset="0"/>
              </a:rPr>
            </a:br>
            <a:r>
              <a:rPr lang="en-US" sz="2100" dirty="0">
                <a:solidFill>
                  <a:srgbClr val="7030A0"/>
                </a:solidFill>
                <a:latin typeface="Consolas" panose="020B0609020204030204" pitchFamily="49" charset="0"/>
                <a:cs typeface="Consolas" panose="020B0609020204030204" pitchFamily="49" charset="0"/>
              </a:rPr>
              <a:t>}</a:t>
            </a:r>
          </a:p>
        </p:txBody>
      </p:sp>
      <p:sp>
        <p:nvSpPr>
          <p:cNvPr id="4" name="Footer Placeholder 3"/>
          <p:cNvSpPr>
            <a:spLocks noGrp="1"/>
          </p:cNvSpPr>
          <p:nvPr>
            <p:ph type="ftr" sz="quarter" idx="11"/>
          </p:nvPr>
        </p:nvSpPr>
        <p:spPr/>
        <p:txBody>
          <a:bodyPr/>
          <a:lstStyle/>
          <a:p>
            <a:r>
              <a:rPr lang="en-US" dirty="0"/>
              <a:t>unit 5: functions  (CONT.)</a:t>
            </a:r>
          </a:p>
        </p:txBody>
      </p:sp>
      <p:sp>
        <p:nvSpPr>
          <p:cNvPr id="5" name="Slide Number Placeholder 4"/>
          <p:cNvSpPr>
            <a:spLocks noGrp="1"/>
          </p:cNvSpPr>
          <p:nvPr>
            <p:ph type="sldNum" sz="quarter" idx="12"/>
          </p:nvPr>
        </p:nvSpPr>
        <p:spPr/>
        <p:txBody>
          <a:bodyPr/>
          <a:lstStyle/>
          <a:p>
            <a:fld id="{6113E31D-E2AB-40D1-8B51-AFA5AFEF393A}" type="slidenum">
              <a:rPr lang="en-US" smtClean="0"/>
              <a:pPr/>
              <a:t>14</a:t>
            </a:fld>
            <a:endParaRPr lang="en-US" dirty="0"/>
          </a:p>
        </p:txBody>
      </p:sp>
      <p:sp>
        <p:nvSpPr>
          <p:cNvPr id="6" name="TextBox 5"/>
          <p:cNvSpPr txBox="1"/>
          <p:nvPr/>
        </p:nvSpPr>
        <p:spPr>
          <a:xfrm>
            <a:off x="6377140" y="5125160"/>
            <a:ext cx="5061646"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In some functional languages, such as Haskell, all functions are curried by default</a:t>
            </a:r>
            <a:endParaRPr lang="en-GB" i="1" u="sng" dirty="0"/>
          </a:p>
        </p:txBody>
      </p:sp>
    </p:spTree>
    <p:extLst>
      <p:ext uri="{BB962C8B-B14F-4D97-AF65-F5344CB8AC3E}">
        <p14:creationId xmlns:p14="http://schemas.microsoft.com/office/powerpoint/2010/main" val="244206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Folding</a:t>
            </a:r>
          </a:p>
        </p:txBody>
      </p:sp>
      <p:sp>
        <p:nvSpPr>
          <p:cNvPr id="3" name="Content Placeholder 2"/>
          <p:cNvSpPr>
            <a:spLocks noGrp="1"/>
          </p:cNvSpPr>
          <p:nvPr>
            <p:ph idx="1"/>
          </p:nvPr>
        </p:nvSpPr>
        <p:spPr>
          <a:xfrm>
            <a:off x="1097279" y="1591733"/>
            <a:ext cx="10553437" cy="4524861"/>
          </a:xfrm>
        </p:spPr>
        <p:txBody>
          <a:bodyPr>
            <a:normAutofit lnSpcReduction="10000"/>
          </a:bodyPr>
          <a:lstStyle/>
          <a:p>
            <a:r>
              <a:rPr lang="en-GB" dirty="0"/>
              <a:t>Now return to function composition and </a:t>
            </a:r>
            <a:r>
              <a:rPr lang="en-GB" dirty="0" err="1"/>
              <a:t>combinators</a:t>
            </a:r>
            <a:r>
              <a:rPr lang="en-GB" dirty="0"/>
              <a:t> – now using an example which is </a:t>
            </a:r>
            <a:r>
              <a:rPr lang="en-GB" u="sng" dirty="0"/>
              <a:t>curried</a:t>
            </a:r>
          </a:p>
          <a:p>
            <a:r>
              <a:rPr lang="en-GB" dirty="0"/>
              <a:t>Let’s look at another problem that we can solve using a different functional </a:t>
            </a:r>
            <a:r>
              <a:rPr lang="en-GB" dirty="0" err="1"/>
              <a:t>combinator</a:t>
            </a:r>
            <a:r>
              <a:rPr lang="en-GB" dirty="0"/>
              <a:t>  - </a:t>
            </a:r>
            <a:r>
              <a:rPr lang="en-GB" u="sng" dirty="0"/>
              <a:t>add together all the elements of a list of integers</a:t>
            </a:r>
          </a:p>
          <a:p>
            <a:r>
              <a:rPr lang="en-GB" dirty="0"/>
              <a:t>Imperative solution would involve the following steps:</a:t>
            </a:r>
          </a:p>
          <a:p>
            <a:pPr lvl="1"/>
            <a:r>
              <a:rPr lang="en-GB" dirty="0"/>
              <a:t>Declare an accumulator variable </a:t>
            </a:r>
          </a:p>
          <a:p>
            <a:pPr lvl="1"/>
            <a:r>
              <a:rPr lang="en-GB" dirty="0"/>
              <a:t>Iterate through collection</a:t>
            </a:r>
          </a:p>
          <a:p>
            <a:pPr lvl="1"/>
            <a:r>
              <a:rPr lang="en-GB" dirty="0"/>
              <a:t>For each item in collection, add its value to the accumulator variable</a:t>
            </a:r>
          </a:p>
          <a:p>
            <a:pPr lvl="1"/>
            <a:r>
              <a:rPr lang="en-GB" dirty="0"/>
              <a:t>When iteration is complete, return value of accumulator variable</a:t>
            </a:r>
          </a:p>
          <a:p>
            <a:r>
              <a:rPr lang="en-GB" dirty="0"/>
              <a:t>Again, functional solution notes that there are two transforms here:</a:t>
            </a:r>
          </a:p>
          <a:p>
            <a:pPr lvl="1"/>
            <a:r>
              <a:rPr lang="en-GB" dirty="0"/>
              <a:t>Transform </a:t>
            </a:r>
            <a:r>
              <a:rPr lang="en-GB" u="sng" dirty="0"/>
              <a:t>two values to a single value</a:t>
            </a:r>
            <a:r>
              <a:rPr lang="en-GB" dirty="0"/>
              <a:t> by adding them</a:t>
            </a:r>
          </a:p>
          <a:p>
            <a:pPr lvl="1"/>
            <a:r>
              <a:rPr lang="en-GB" dirty="0"/>
              <a:t>Transform </a:t>
            </a:r>
            <a:r>
              <a:rPr lang="en-GB" u="sng" dirty="0"/>
              <a:t>the collection to a value </a:t>
            </a:r>
            <a:r>
              <a:rPr lang="en-GB" dirty="0"/>
              <a:t>by applying the first transform in turn to each element and the result of applying it to previous elements</a:t>
            </a:r>
          </a:p>
          <a:p>
            <a:r>
              <a:rPr lang="en-GB" dirty="0"/>
              <a:t>The second transform is known as </a:t>
            </a:r>
            <a:r>
              <a:rPr lang="en-GB" u="sng" dirty="0"/>
              <a:t>folding</a:t>
            </a:r>
          </a:p>
          <a:p>
            <a:pPr lvl="1"/>
            <a:endParaRPr lang="en-GB" dirty="0"/>
          </a:p>
          <a:p>
            <a:endParaRPr lang="en-GB" dirty="0"/>
          </a:p>
        </p:txBody>
      </p:sp>
      <p:sp>
        <p:nvSpPr>
          <p:cNvPr id="4" name="Footer Placeholder 3"/>
          <p:cNvSpPr>
            <a:spLocks noGrp="1"/>
          </p:cNvSpPr>
          <p:nvPr>
            <p:ph type="ftr" sz="quarter" idx="11"/>
          </p:nvPr>
        </p:nvSpPr>
        <p:spPr/>
        <p:txBody>
          <a:bodyPr/>
          <a:lstStyle/>
          <a:p>
            <a:r>
              <a:rPr lang="en-US" dirty="0"/>
              <a:t>unit 5: functions  (CONT.)</a:t>
            </a:r>
          </a:p>
        </p:txBody>
      </p:sp>
      <p:sp>
        <p:nvSpPr>
          <p:cNvPr id="5" name="Slide Number Placeholder 4"/>
          <p:cNvSpPr>
            <a:spLocks noGrp="1"/>
          </p:cNvSpPr>
          <p:nvPr>
            <p:ph type="sldNum" sz="quarter" idx="12"/>
          </p:nvPr>
        </p:nvSpPr>
        <p:spPr/>
        <p:txBody>
          <a:bodyPr/>
          <a:lstStyle/>
          <a:p>
            <a:fld id="{6113E31D-E2AB-40D1-8B51-AFA5AFEF393A}" type="slidenum">
              <a:rPr lang="en-US" smtClean="0"/>
              <a:pPr/>
              <a:t>15</a:t>
            </a:fld>
            <a:endParaRPr lang="en-US" dirty="0"/>
          </a:p>
        </p:txBody>
      </p:sp>
    </p:spTree>
    <p:extLst>
      <p:ext uri="{BB962C8B-B14F-4D97-AF65-F5344CB8AC3E}">
        <p14:creationId xmlns:p14="http://schemas.microsoft.com/office/powerpoint/2010/main" val="264796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Folding (cont.)</a:t>
            </a:r>
            <a:endParaRPr lang="en-GB" dirty="0"/>
          </a:p>
        </p:txBody>
      </p:sp>
      <p:sp>
        <p:nvSpPr>
          <p:cNvPr id="3" name="Content Placeholder 2"/>
          <p:cNvSpPr>
            <a:spLocks noGrp="1"/>
          </p:cNvSpPr>
          <p:nvPr>
            <p:ph idx="1"/>
          </p:nvPr>
        </p:nvSpPr>
        <p:spPr/>
        <p:txBody>
          <a:bodyPr>
            <a:normAutofit lnSpcReduction="10000"/>
          </a:bodyPr>
          <a:lstStyle/>
          <a:p>
            <a:r>
              <a:rPr lang="en-GB" dirty="0"/>
              <a:t>Using the same list as before, we can add the values using </a:t>
            </a:r>
            <a:r>
              <a:rPr lang="en-GB" i="1" dirty="0" err="1"/>
              <a:t>foldLeft</a:t>
            </a:r>
            <a:r>
              <a:rPr lang="en-GB" dirty="0"/>
              <a:t> function as follows:</a:t>
            </a:r>
          </a:p>
          <a:p>
            <a:pPr marL="0" indent="0">
              <a:buNone/>
            </a:pPr>
            <a:r>
              <a:rPr lang="en-GB" sz="2100" dirty="0">
                <a:solidFill>
                  <a:srgbClr val="C00000"/>
                </a:solidFill>
                <a:latin typeface="Consolas" panose="020B0609020204030204" pitchFamily="49" charset="0"/>
                <a:cs typeface="Consolas" panose="020B0609020204030204" pitchFamily="49" charset="0"/>
              </a:rPr>
              <a:t>List(1,2,3,4,5,6).</a:t>
            </a:r>
            <a:r>
              <a:rPr lang="en-GB" sz="2100" dirty="0" err="1">
                <a:solidFill>
                  <a:srgbClr val="C00000"/>
                </a:solidFill>
                <a:latin typeface="Consolas" panose="020B0609020204030204" pitchFamily="49" charset="0"/>
                <a:cs typeface="Consolas" panose="020B0609020204030204" pitchFamily="49" charset="0"/>
              </a:rPr>
              <a:t>foldLeft</a:t>
            </a:r>
            <a:r>
              <a:rPr lang="en-GB" sz="2100" dirty="0">
                <a:solidFill>
                  <a:srgbClr val="C00000"/>
                </a:solidFill>
                <a:latin typeface="Consolas" panose="020B0609020204030204" pitchFamily="49" charset="0"/>
                <a:cs typeface="Consolas" panose="020B0609020204030204" pitchFamily="49" charset="0"/>
              </a:rPr>
              <a:t>(0)(</a:t>
            </a:r>
            <a:r>
              <a:rPr lang="en-GB" sz="2100" b="1" dirty="0">
                <a:solidFill>
                  <a:srgbClr val="C00000"/>
                </a:solidFill>
                <a:latin typeface="Consolas" panose="020B0609020204030204" pitchFamily="49" charset="0"/>
                <a:cs typeface="Consolas" panose="020B0609020204030204" pitchFamily="49" charset="0"/>
              </a:rPr>
              <a:t>(</a:t>
            </a:r>
            <a:r>
              <a:rPr lang="en-GB" sz="2100" b="1" dirty="0" err="1">
                <a:solidFill>
                  <a:srgbClr val="C00000"/>
                </a:solidFill>
                <a:latin typeface="Consolas" panose="020B0609020204030204" pitchFamily="49" charset="0"/>
                <a:cs typeface="Consolas" panose="020B0609020204030204" pitchFamily="49" charset="0"/>
              </a:rPr>
              <a:t>x,y</a:t>
            </a:r>
            <a:r>
              <a:rPr lang="en-GB" sz="2100" b="1" dirty="0">
                <a:solidFill>
                  <a:srgbClr val="C00000"/>
                </a:solidFill>
                <a:latin typeface="Consolas" panose="020B0609020204030204" pitchFamily="49" charset="0"/>
                <a:cs typeface="Consolas" panose="020B0609020204030204" pitchFamily="49" charset="0"/>
              </a:rPr>
              <a:t>) =&gt; x + y</a:t>
            </a:r>
            <a:r>
              <a:rPr lang="en-GB" sz="2100" dirty="0">
                <a:solidFill>
                  <a:srgbClr val="C00000"/>
                </a:solidFill>
                <a:latin typeface="Consolas" panose="020B0609020204030204" pitchFamily="49" charset="0"/>
                <a:cs typeface="Consolas" panose="020B0609020204030204" pitchFamily="49" charset="0"/>
              </a:rPr>
              <a:t>)</a:t>
            </a:r>
          </a:p>
          <a:p>
            <a:endParaRPr lang="en-GB" dirty="0"/>
          </a:p>
          <a:p>
            <a:r>
              <a:rPr lang="en-GB" dirty="0"/>
              <a:t>This version shows what is going on more clearly by </a:t>
            </a:r>
            <a:br>
              <a:rPr lang="en-GB" dirty="0"/>
            </a:br>
            <a:r>
              <a:rPr lang="en-GB" dirty="0"/>
              <a:t>printing the values of x and y each time the addition is evaluated:</a:t>
            </a:r>
          </a:p>
          <a:p>
            <a:pPr marL="0" indent="0">
              <a:buNone/>
            </a:pPr>
            <a:r>
              <a:rPr lang="es-ES" sz="2100" dirty="0" err="1">
                <a:solidFill>
                  <a:srgbClr val="0070C0"/>
                </a:solidFill>
                <a:latin typeface="Consolas" panose="020B0609020204030204" pitchFamily="49" charset="0"/>
                <a:cs typeface="Consolas" panose="020B0609020204030204" pitchFamily="49" charset="0"/>
              </a:rPr>
              <a:t>scala</a:t>
            </a:r>
            <a:r>
              <a:rPr lang="es-ES" sz="2100" dirty="0">
                <a:solidFill>
                  <a:srgbClr val="0070C0"/>
                </a:solidFill>
                <a:latin typeface="Consolas" panose="020B0609020204030204" pitchFamily="49" charset="0"/>
                <a:cs typeface="Consolas" panose="020B0609020204030204" pitchFamily="49" charset="0"/>
              </a:rPr>
              <a:t>&gt; </a:t>
            </a:r>
            <a:r>
              <a:rPr lang="es-ES" sz="2100" dirty="0" err="1">
                <a:solidFill>
                  <a:srgbClr val="C00000"/>
                </a:solidFill>
                <a:latin typeface="Consolas" panose="020B0609020204030204" pitchFamily="49" charset="0"/>
                <a:cs typeface="Consolas" panose="020B0609020204030204" pitchFamily="49" charset="0"/>
              </a:rPr>
              <a:t>List</a:t>
            </a:r>
            <a:r>
              <a:rPr lang="es-ES" sz="2100" dirty="0">
                <a:solidFill>
                  <a:srgbClr val="C00000"/>
                </a:solidFill>
                <a:latin typeface="Consolas" panose="020B0609020204030204" pitchFamily="49" charset="0"/>
                <a:cs typeface="Consolas" panose="020B0609020204030204" pitchFamily="49" charset="0"/>
              </a:rPr>
              <a:t>(1,2,3,4,5,6).</a:t>
            </a:r>
            <a:r>
              <a:rPr lang="es-ES" sz="2100" dirty="0" err="1">
                <a:solidFill>
                  <a:srgbClr val="C00000"/>
                </a:solidFill>
                <a:latin typeface="Consolas" panose="020B0609020204030204" pitchFamily="49" charset="0"/>
                <a:cs typeface="Consolas" panose="020B0609020204030204" pitchFamily="49" charset="0"/>
              </a:rPr>
              <a:t>foldLeft</a:t>
            </a:r>
            <a:r>
              <a:rPr lang="es-ES" sz="2100" dirty="0">
                <a:solidFill>
                  <a:srgbClr val="C00000"/>
                </a:solidFill>
                <a:latin typeface="Consolas" panose="020B0609020204030204" pitchFamily="49" charset="0"/>
                <a:cs typeface="Consolas" panose="020B0609020204030204" pitchFamily="49" charset="0"/>
              </a:rPr>
              <a:t>(0){(</a:t>
            </a:r>
            <a:r>
              <a:rPr lang="es-ES" sz="2100" dirty="0" err="1">
                <a:solidFill>
                  <a:srgbClr val="C00000"/>
                </a:solidFill>
                <a:latin typeface="Consolas" panose="020B0609020204030204" pitchFamily="49" charset="0"/>
                <a:cs typeface="Consolas" panose="020B0609020204030204" pitchFamily="49" charset="0"/>
              </a:rPr>
              <a:t>x,y</a:t>
            </a:r>
            <a:r>
              <a:rPr lang="es-ES" sz="2100" dirty="0">
                <a:solidFill>
                  <a:srgbClr val="C00000"/>
                </a:solidFill>
                <a:latin typeface="Consolas" panose="020B0609020204030204" pitchFamily="49" charset="0"/>
                <a:cs typeface="Consolas" panose="020B0609020204030204" pitchFamily="49" charset="0"/>
              </a:rPr>
              <a:t>)=&gt;</a:t>
            </a:r>
            <a:r>
              <a:rPr lang="es-ES" sz="2100" dirty="0" err="1">
                <a:solidFill>
                  <a:srgbClr val="C00000"/>
                </a:solidFill>
                <a:latin typeface="Consolas" panose="020B0609020204030204" pitchFamily="49" charset="0"/>
                <a:cs typeface="Consolas" panose="020B0609020204030204" pitchFamily="49" charset="0"/>
              </a:rPr>
              <a:t>println</a:t>
            </a:r>
            <a:r>
              <a:rPr lang="es-ES" sz="2100" dirty="0">
                <a:solidFill>
                  <a:srgbClr val="C00000"/>
                </a:solidFill>
                <a:latin typeface="Consolas" panose="020B0609020204030204" pitchFamily="49" charset="0"/>
                <a:cs typeface="Consolas" panose="020B0609020204030204" pitchFamily="49" charset="0"/>
              </a:rPr>
              <a:t>("x: "+ x + " y: "+y);x + y}</a:t>
            </a:r>
            <a:r>
              <a:rPr lang="en-GB" sz="2100" dirty="0">
                <a:solidFill>
                  <a:srgbClr val="C00000"/>
                </a:solidFill>
                <a:latin typeface="Consolas" panose="020B0609020204030204" pitchFamily="49" charset="0"/>
                <a:cs typeface="Consolas" panose="020B0609020204030204" pitchFamily="49" charset="0"/>
              </a:rPr>
              <a:t> </a:t>
            </a:r>
            <a:br>
              <a:rPr lang="en-GB" sz="2100" dirty="0">
                <a:solidFill>
                  <a:srgbClr val="C00000"/>
                </a:solidFill>
                <a:latin typeface="Consolas" panose="020B0609020204030204" pitchFamily="49" charset="0"/>
                <a:cs typeface="Consolas" panose="020B0609020204030204" pitchFamily="49" charset="0"/>
              </a:rPr>
            </a:br>
            <a:r>
              <a:rPr lang="es-ES" sz="2100" dirty="0">
                <a:solidFill>
                  <a:srgbClr val="0070C0"/>
                </a:solidFill>
                <a:latin typeface="Consolas" panose="020B0609020204030204" pitchFamily="49" charset="0"/>
                <a:cs typeface="Consolas" panose="020B0609020204030204" pitchFamily="49" charset="0"/>
              </a:rPr>
              <a:t>x: 0 y: 1</a:t>
            </a:r>
            <a:br>
              <a:rPr lang="es-ES" sz="2100" dirty="0">
                <a:solidFill>
                  <a:srgbClr val="0070C0"/>
                </a:solidFill>
                <a:latin typeface="Consolas" panose="020B0609020204030204" pitchFamily="49" charset="0"/>
                <a:cs typeface="Consolas" panose="020B0609020204030204" pitchFamily="49" charset="0"/>
              </a:rPr>
            </a:br>
            <a:r>
              <a:rPr lang="es-ES" sz="2100" dirty="0">
                <a:solidFill>
                  <a:srgbClr val="0070C0"/>
                </a:solidFill>
                <a:latin typeface="Consolas" panose="020B0609020204030204" pitchFamily="49" charset="0"/>
                <a:cs typeface="Consolas" panose="020B0609020204030204" pitchFamily="49" charset="0"/>
              </a:rPr>
              <a:t>x: 1 y: 2</a:t>
            </a:r>
            <a:br>
              <a:rPr lang="es-ES" sz="2100" dirty="0">
                <a:solidFill>
                  <a:srgbClr val="0070C0"/>
                </a:solidFill>
                <a:latin typeface="Consolas" panose="020B0609020204030204" pitchFamily="49" charset="0"/>
                <a:cs typeface="Consolas" panose="020B0609020204030204" pitchFamily="49" charset="0"/>
              </a:rPr>
            </a:br>
            <a:r>
              <a:rPr lang="es-ES" sz="2100" dirty="0">
                <a:solidFill>
                  <a:srgbClr val="0070C0"/>
                </a:solidFill>
                <a:latin typeface="Consolas" panose="020B0609020204030204" pitchFamily="49" charset="0"/>
                <a:cs typeface="Consolas" panose="020B0609020204030204" pitchFamily="49" charset="0"/>
              </a:rPr>
              <a:t>x: 3 y: 3</a:t>
            </a:r>
            <a:br>
              <a:rPr lang="es-ES" sz="2100" dirty="0">
                <a:solidFill>
                  <a:srgbClr val="0070C0"/>
                </a:solidFill>
                <a:latin typeface="Consolas" panose="020B0609020204030204" pitchFamily="49" charset="0"/>
                <a:cs typeface="Consolas" panose="020B0609020204030204" pitchFamily="49" charset="0"/>
              </a:rPr>
            </a:br>
            <a:r>
              <a:rPr lang="es-ES" sz="2100" dirty="0">
                <a:solidFill>
                  <a:srgbClr val="0070C0"/>
                </a:solidFill>
                <a:latin typeface="Consolas" panose="020B0609020204030204" pitchFamily="49" charset="0"/>
                <a:cs typeface="Consolas" panose="020B0609020204030204" pitchFamily="49" charset="0"/>
              </a:rPr>
              <a:t>x: 6 y: 4</a:t>
            </a:r>
            <a:br>
              <a:rPr lang="es-ES" sz="2100" dirty="0">
                <a:solidFill>
                  <a:srgbClr val="0070C0"/>
                </a:solidFill>
                <a:latin typeface="Consolas" panose="020B0609020204030204" pitchFamily="49" charset="0"/>
                <a:cs typeface="Consolas" panose="020B0609020204030204" pitchFamily="49" charset="0"/>
              </a:rPr>
            </a:br>
            <a:r>
              <a:rPr lang="es-ES" sz="2100" dirty="0">
                <a:solidFill>
                  <a:srgbClr val="0070C0"/>
                </a:solidFill>
                <a:latin typeface="Consolas" panose="020B0609020204030204" pitchFamily="49" charset="0"/>
                <a:cs typeface="Consolas" panose="020B0609020204030204" pitchFamily="49" charset="0"/>
              </a:rPr>
              <a:t>x: 10 y: 5</a:t>
            </a:r>
            <a:br>
              <a:rPr lang="es-ES" sz="2100" dirty="0">
                <a:solidFill>
                  <a:srgbClr val="0070C0"/>
                </a:solidFill>
                <a:latin typeface="Consolas" panose="020B0609020204030204" pitchFamily="49" charset="0"/>
                <a:cs typeface="Consolas" panose="020B0609020204030204" pitchFamily="49" charset="0"/>
              </a:rPr>
            </a:br>
            <a:r>
              <a:rPr lang="es-ES" sz="2100" dirty="0">
                <a:solidFill>
                  <a:srgbClr val="0070C0"/>
                </a:solidFill>
                <a:latin typeface="Consolas" panose="020B0609020204030204" pitchFamily="49" charset="0"/>
                <a:cs typeface="Consolas" panose="020B0609020204030204" pitchFamily="49" charset="0"/>
              </a:rPr>
              <a:t>x: 15 y: 6</a:t>
            </a:r>
            <a:br>
              <a:rPr lang="es-ES" sz="2100" dirty="0">
                <a:solidFill>
                  <a:srgbClr val="0070C0"/>
                </a:solidFill>
                <a:latin typeface="Consolas" panose="020B0609020204030204" pitchFamily="49" charset="0"/>
                <a:cs typeface="Consolas" panose="020B0609020204030204" pitchFamily="49" charset="0"/>
              </a:rPr>
            </a:br>
            <a:r>
              <a:rPr lang="es-ES" sz="2100" dirty="0">
                <a:solidFill>
                  <a:srgbClr val="0070C0"/>
                </a:solidFill>
                <a:latin typeface="Consolas" panose="020B0609020204030204" pitchFamily="49" charset="0"/>
                <a:cs typeface="Consolas" panose="020B0609020204030204" pitchFamily="49" charset="0"/>
              </a:rPr>
              <a:t>res30: </a:t>
            </a:r>
            <a:r>
              <a:rPr lang="es-ES" sz="2100" dirty="0" err="1">
                <a:solidFill>
                  <a:srgbClr val="0070C0"/>
                </a:solidFill>
                <a:latin typeface="Consolas" panose="020B0609020204030204" pitchFamily="49" charset="0"/>
                <a:cs typeface="Consolas" panose="020B0609020204030204" pitchFamily="49" charset="0"/>
              </a:rPr>
              <a:t>Int</a:t>
            </a:r>
            <a:r>
              <a:rPr lang="es-ES" sz="2100" dirty="0">
                <a:solidFill>
                  <a:srgbClr val="0070C0"/>
                </a:solidFill>
                <a:latin typeface="Consolas" panose="020B0609020204030204" pitchFamily="49" charset="0"/>
                <a:cs typeface="Consolas" panose="020B0609020204030204" pitchFamily="49" charset="0"/>
              </a:rPr>
              <a:t> = 21</a:t>
            </a:r>
            <a:endParaRPr lang="en-GB" sz="2100" dirty="0">
              <a:solidFill>
                <a:srgbClr val="0070C0"/>
              </a:solidFill>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dirty="0"/>
              <a:t>unit 5: functions  (CONT.)</a:t>
            </a:r>
          </a:p>
        </p:txBody>
      </p:sp>
      <p:sp>
        <p:nvSpPr>
          <p:cNvPr id="5" name="Slide Number Placeholder 4"/>
          <p:cNvSpPr>
            <a:spLocks noGrp="1"/>
          </p:cNvSpPr>
          <p:nvPr>
            <p:ph type="sldNum" sz="quarter" idx="12"/>
          </p:nvPr>
        </p:nvSpPr>
        <p:spPr/>
        <p:txBody>
          <a:bodyPr/>
          <a:lstStyle/>
          <a:p>
            <a:fld id="{6113E31D-E2AB-40D1-8B51-AFA5AFEF393A}" type="slidenum">
              <a:rPr lang="en-US" smtClean="0"/>
              <a:pPr/>
              <a:t>16</a:t>
            </a:fld>
            <a:endParaRPr lang="en-US" dirty="0"/>
          </a:p>
        </p:txBody>
      </p:sp>
      <p:sp>
        <p:nvSpPr>
          <p:cNvPr id="6" name="TextBox 5"/>
          <p:cNvSpPr txBox="1"/>
          <p:nvPr/>
        </p:nvSpPr>
        <p:spPr>
          <a:xfrm>
            <a:off x="7848989" y="1887356"/>
            <a:ext cx="369824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addition function defined as lambda</a:t>
            </a:r>
            <a:endParaRPr lang="en-GB" i="1" u="sng" dirty="0"/>
          </a:p>
        </p:txBody>
      </p:sp>
      <p:cxnSp>
        <p:nvCxnSpPr>
          <p:cNvPr id="8" name="Straight Arrow Connector 7"/>
          <p:cNvCxnSpPr/>
          <p:nvPr/>
        </p:nvCxnSpPr>
        <p:spPr>
          <a:xfrm flipH="1">
            <a:off x="6705600" y="2072022"/>
            <a:ext cx="1143389" cy="967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705600" y="2461838"/>
            <a:ext cx="5165834"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first </a:t>
            </a:r>
            <a:r>
              <a:rPr lang="en-GB" dirty="0" err="1"/>
              <a:t>param</a:t>
            </a:r>
            <a:r>
              <a:rPr lang="en-GB" dirty="0"/>
              <a:t> of (curried) function is </a:t>
            </a:r>
            <a:r>
              <a:rPr lang="en-GB" u="sng" dirty="0"/>
              <a:t>accumulator</a:t>
            </a:r>
            <a:r>
              <a:rPr lang="en-GB" dirty="0"/>
              <a:t>, so first addition will add 0 to first element</a:t>
            </a:r>
            <a:endParaRPr lang="en-GB" i="1" u="sng" dirty="0"/>
          </a:p>
        </p:txBody>
      </p:sp>
      <p:cxnSp>
        <p:nvCxnSpPr>
          <p:cNvPr id="11" name="Straight Arrow Connector 10"/>
          <p:cNvCxnSpPr/>
          <p:nvPr/>
        </p:nvCxnSpPr>
        <p:spPr>
          <a:xfrm flipH="1" flipV="1">
            <a:off x="5181600" y="2256688"/>
            <a:ext cx="1524000" cy="528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34046" y="4752295"/>
            <a:ext cx="5061646"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for each element, y is the current element, x is the accumulated result from previous elements (what do you think </a:t>
            </a:r>
            <a:r>
              <a:rPr lang="en-GB" dirty="0" err="1"/>
              <a:t>foldRight</a:t>
            </a:r>
            <a:r>
              <a:rPr lang="en-GB" dirty="0"/>
              <a:t> would do? – you should try it and see)</a:t>
            </a:r>
            <a:endParaRPr lang="en-GB" i="1" u="sng" dirty="0"/>
          </a:p>
        </p:txBody>
      </p:sp>
    </p:spTree>
    <p:extLst>
      <p:ext uri="{BB962C8B-B14F-4D97-AF65-F5344CB8AC3E}">
        <p14:creationId xmlns:p14="http://schemas.microsoft.com/office/powerpoint/2010/main" val="24842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Folding with other functions</a:t>
            </a:r>
          </a:p>
        </p:txBody>
      </p:sp>
      <p:sp>
        <p:nvSpPr>
          <p:cNvPr id="3" name="Content Placeholder 2"/>
          <p:cNvSpPr>
            <a:spLocks noGrp="1"/>
          </p:cNvSpPr>
          <p:nvPr>
            <p:ph idx="1"/>
          </p:nvPr>
        </p:nvSpPr>
        <p:spPr/>
        <p:txBody>
          <a:bodyPr>
            <a:normAutofit/>
          </a:bodyPr>
          <a:lstStyle/>
          <a:p>
            <a:r>
              <a:rPr lang="en-GB" dirty="0"/>
              <a:t>As you saw previously, function composition is very flexible</a:t>
            </a:r>
          </a:p>
          <a:p>
            <a:r>
              <a:rPr lang="en-GB" dirty="0"/>
              <a:t>Folding can be used to aggregate the elements in a collection in different ways, by composing with </a:t>
            </a:r>
            <a:r>
              <a:rPr lang="en-GB" u="sng" dirty="0"/>
              <a:t>any function that combines two values into one</a:t>
            </a:r>
          </a:p>
          <a:p>
            <a:r>
              <a:rPr lang="en-GB" dirty="0"/>
              <a:t>For example, could multiply together instead </a:t>
            </a:r>
            <a:br>
              <a:rPr lang="en-GB" dirty="0"/>
            </a:br>
            <a:r>
              <a:rPr lang="en-GB" dirty="0"/>
              <a:t>(with accumulator set to 1):</a:t>
            </a:r>
          </a:p>
          <a:p>
            <a:pPr marL="0" indent="0">
              <a:buNone/>
            </a:pPr>
            <a:r>
              <a:rPr lang="en-GB" dirty="0">
                <a:solidFill>
                  <a:srgbClr val="7030A0"/>
                </a:solidFill>
                <a:latin typeface="Consolas" panose="020B0609020204030204" pitchFamily="49" charset="0"/>
                <a:cs typeface="Consolas" panose="020B0609020204030204" pitchFamily="49" charset="0"/>
              </a:rPr>
              <a:t>List(1,2,3,4,5,6).</a:t>
            </a:r>
            <a:r>
              <a:rPr lang="en-GB" dirty="0" err="1">
                <a:solidFill>
                  <a:srgbClr val="7030A0"/>
                </a:solidFill>
                <a:latin typeface="Consolas" panose="020B0609020204030204" pitchFamily="49" charset="0"/>
                <a:cs typeface="Consolas" panose="020B0609020204030204" pitchFamily="49" charset="0"/>
              </a:rPr>
              <a:t>foldLeft</a:t>
            </a:r>
            <a:r>
              <a:rPr lang="en-GB" dirty="0">
                <a:solidFill>
                  <a:srgbClr val="7030A0"/>
                </a:solidFill>
                <a:latin typeface="Consolas" panose="020B0609020204030204" pitchFamily="49" charset="0"/>
                <a:cs typeface="Consolas" panose="020B0609020204030204" pitchFamily="49" charset="0"/>
              </a:rPr>
              <a:t>(1)(</a:t>
            </a:r>
            <a:r>
              <a:rPr lang="en-GB" b="1" dirty="0">
                <a:solidFill>
                  <a:srgbClr val="7030A0"/>
                </a:solidFill>
                <a:latin typeface="Consolas" panose="020B0609020204030204" pitchFamily="49" charset="0"/>
                <a:cs typeface="Consolas" panose="020B0609020204030204" pitchFamily="49" charset="0"/>
              </a:rPr>
              <a:t>(</a:t>
            </a:r>
            <a:r>
              <a:rPr lang="en-GB" b="1" dirty="0" err="1">
                <a:solidFill>
                  <a:srgbClr val="7030A0"/>
                </a:solidFill>
                <a:latin typeface="Consolas" panose="020B0609020204030204" pitchFamily="49" charset="0"/>
                <a:cs typeface="Consolas" panose="020B0609020204030204" pitchFamily="49" charset="0"/>
              </a:rPr>
              <a:t>x,y</a:t>
            </a:r>
            <a:r>
              <a:rPr lang="en-GB" b="1" dirty="0">
                <a:solidFill>
                  <a:srgbClr val="7030A0"/>
                </a:solidFill>
                <a:latin typeface="Consolas" panose="020B0609020204030204" pitchFamily="49" charset="0"/>
                <a:cs typeface="Consolas" panose="020B0609020204030204" pitchFamily="49" charset="0"/>
              </a:rPr>
              <a:t>) =&gt; x * y</a:t>
            </a:r>
            <a:r>
              <a:rPr lang="en-GB" dirty="0">
                <a:solidFill>
                  <a:srgbClr val="7030A0"/>
                </a:solidFill>
                <a:latin typeface="Consolas" panose="020B0609020204030204" pitchFamily="49" charset="0"/>
                <a:cs typeface="Consolas" panose="020B0609020204030204" pitchFamily="49" charset="0"/>
              </a:rPr>
              <a:t>)</a:t>
            </a:r>
          </a:p>
          <a:p>
            <a:r>
              <a:rPr lang="en-GB" dirty="0"/>
              <a:t>Folding is often expressed with syntax shorthand – another use for  that underscore symbol, replacing a lambda that takes two parameters as follows:</a:t>
            </a:r>
          </a:p>
          <a:p>
            <a:pPr marL="0" indent="0">
              <a:buNone/>
            </a:pPr>
            <a:r>
              <a:rPr lang="en-GB" dirty="0">
                <a:solidFill>
                  <a:srgbClr val="7030A0"/>
                </a:solidFill>
                <a:latin typeface="Consolas" panose="020B0609020204030204" pitchFamily="49" charset="0"/>
                <a:cs typeface="Consolas" panose="020B0609020204030204" pitchFamily="49" charset="0"/>
              </a:rPr>
              <a:t>List(1,2,3,4,5,6).</a:t>
            </a:r>
            <a:r>
              <a:rPr lang="en-GB" dirty="0" err="1">
                <a:solidFill>
                  <a:srgbClr val="7030A0"/>
                </a:solidFill>
                <a:latin typeface="Consolas" panose="020B0609020204030204" pitchFamily="49" charset="0"/>
                <a:cs typeface="Consolas" panose="020B0609020204030204" pitchFamily="49" charset="0"/>
              </a:rPr>
              <a:t>foldLeft</a:t>
            </a:r>
            <a:r>
              <a:rPr lang="en-GB" dirty="0">
                <a:solidFill>
                  <a:srgbClr val="7030A0"/>
                </a:solidFill>
                <a:latin typeface="Consolas" panose="020B0609020204030204" pitchFamily="49" charset="0"/>
                <a:cs typeface="Consolas" panose="020B0609020204030204" pitchFamily="49" charset="0"/>
              </a:rPr>
              <a:t>(0)(</a:t>
            </a:r>
            <a:r>
              <a:rPr lang="en-GB" b="1" dirty="0">
                <a:solidFill>
                  <a:srgbClr val="7030A0"/>
                </a:solidFill>
                <a:latin typeface="Consolas" panose="020B0609020204030204" pitchFamily="49" charset="0"/>
                <a:cs typeface="Consolas" panose="020B0609020204030204" pitchFamily="49" charset="0"/>
              </a:rPr>
              <a:t>_ + _</a:t>
            </a:r>
            <a:r>
              <a:rPr lang="en-GB" dirty="0">
                <a:solidFill>
                  <a:srgbClr val="7030A0"/>
                </a:solidFill>
                <a:latin typeface="Consolas" panose="020B0609020204030204" pitchFamily="49" charset="0"/>
                <a:cs typeface="Consolas" panose="020B0609020204030204" pitchFamily="49" charset="0"/>
              </a:rPr>
              <a:t>)</a:t>
            </a:r>
          </a:p>
          <a:p>
            <a:pPr marL="0" indent="0">
              <a:buNone/>
            </a:pPr>
            <a:r>
              <a:rPr lang="en-GB" dirty="0">
                <a:solidFill>
                  <a:srgbClr val="7030A0"/>
                </a:solidFill>
                <a:latin typeface="Consolas" panose="020B0609020204030204" pitchFamily="49" charset="0"/>
                <a:cs typeface="Consolas" panose="020B0609020204030204" pitchFamily="49" charset="0"/>
              </a:rPr>
              <a:t>List(1,2,3,4,5,6).</a:t>
            </a:r>
            <a:r>
              <a:rPr lang="en-GB" dirty="0" err="1">
                <a:solidFill>
                  <a:srgbClr val="7030A0"/>
                </a:solidFill>
                <a:latin typeface="Consolas" panose="020B0609020204030204" pitchFamily="49" charset="0"/>
                <a:cs typeface="Consolas" panose="020B0609020204030204" pitchFamily="49" charset="0"/>
              </a:rPr>
              <a:t>foldLeft</a:t>
            </a:r>
            <a:r>
              <a:rPr lang="en-GB" dirty="0">
                <a:solidFill>
                  <a:srgbClr val="7030A0"/>
                </a:solidFill>
                <a:latin typeface="Consolas" panose="020B0609020204030204" pitchFamily="49" charset="0"/>
                <a:cs typeface="Consolas" panose="020B0609020204030204" pitchFamily="49" charset="0"/>
              </a:rPr>
              <a:t>(1)(</a:t>
            </a:r>
            <a:r>
              <a:rPr lang="en-GB" b="1" dirty="0">
                <a:solidFill>
                  <a:srgbClr val="7030A0"/>
                </a:solidFill>
                <a:latin typeface="Consolas" panose="020B0609020204030204" pitchFamily="49" charset="0"/>
                <a:cs typeface="Consolas" panose="020B0609020204030204" pitchFamily="49" charset="0"/>
              </a:rPr>
              <a:t>_ * _</a:t>
            </a:r>
            <a:r>
              <a:rPr lang="en-GB" dirty="0">
                <a:solidFill>
                  <a:srgbClr val="7030A0"/>
                </a:solidFill>
                <a:latin typeface="Consolas" panose="020B0609020204030204" pitchFamily="49" charset="0"/>
                <a:cs typeface="Consolas" panose="020B0609020204030204" pitchFamily="49" charset="0"/>
              </a:rPr>
              <a:t>)</a:t>
            </a:r>
          </a:p>
          <a:p>
            <a:r>
              <a:rPr lang="en-GB" dirty="0"/>
              <a:t>Other function </a:t>
            </a:r>
            <a:r>
              <a:rPr lang="en-GB" dirty="0" err="1"/>
              <a:t>combinators</a:t>
            </a:r>
            <a:r>
              <a:rPr lang="en-GB" dirty="0"/>
              <a:t> include </a:t>
            </a:r>
            <a:r>
              <a:rPr lang="en-GB" i="1" dirty="0" err="1"/>
              <a:t>foreach</a:t>
            </a:r>
            <a:r>
              <a:rPr lang="en-GB" dirty="0"/>
              <a:t> and </a:t>
            </a:r>
            <a:r>
              <a:rPr lang="en-GB" i="1" dirty="0"/>
              <a:t>map</a:t>
            </a:r>
            <a:r>
              <a:rPr lang="en-GB" dirty="0"/>
              <a:t> –  see </a:t>
            </a:r>
            <a:r>
              <a:rPr lang="en-GB" dirty="0" err="1"/>
              <a:t>Scaladocs</a:t>
            </a:r>
            <a:r>
              <a:rPr lang="en-GB" dirty="0"/>
              <a:t> for collection classes</a:t>
            </a:r>
          </a:p>
        </p:txBody>
      </p:sp>
      <p:sp>
        <p:nvSpPr>
          <p:cNvPr id="4" name="Footer Placeholder 3"/>
          <p:cNvSpPr>
            <a:spLocks noGrp="1"/>
          </p:cNvSpPr>
          <p:nvPr>
            <p:ph type="ftr" sz="quarter" idx="11"/>
          </p:nvPr>
        </p:nvSpPr>
        <p:spPr/>
        <p:txBody>
          <a:bodyPr/>
          <a:lstStyle/>
          <a:p>
            <a:r>
              <a:rPr lang="en-US" dirty="0"/>
              <a:t>unit 5: functions  (CONT.)</a:t>
            </a:r>
          </a:p>
        </p:txBody>
      </p:sp>
      <p:sp>
        <p:nvSpPr>
          <p:cNvPr id="5" name="Slide Number Placeholder 4"/>
          <p:cNvSpPr>
            <a:spLocks noGrp="1"/>
          </p:cNvSpPr>
          <p:nvPr>
            <p:ph type="sldNum" sz="quarter" idx="12"/>
          </p:nvPr>
        </p:nvSpPr>
        <p:spPr/>
        <p:txBody>
          <a:bodyPr/>
          <a:lstStyle/>
          <a:p>
            <a:fld id="{6113E31D-E2AB-40D1-8B51-AFA5AFEF393A}" type="slidenum">
              <a:rPr lang="en-US" smtClean="0"/>
              <a:pPr/>
              <a:t>17</a:t>
            </a:fld>
            <a:endParaRPr lang="en-US" dirty="0"/>
          </a:p>
        </p:txBody>
      </p:sp>
      <p:sp>
        <p:nvSpPr>
          <p:cNvPr id="6" name="TextBox 5"/>
          <p:cNvSpPr txBox="1"/>
          <p:nvPr/>
        </p:nvSpPr>
        <p:spPr>
          <a:xfrm>
            <a:off x="6978484" y="2752729"/>
            <a:ext cx="450544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note that his example calculates the </a:t>
            </a:r>
            <a:r>
              <a:rPr lang="en-GB" u="sng" dirty="0"/>
              <a:t>factorial</a:t>
            </a:r>
            <a:r>
              <a:rPr lang="en-GB" dirty="0"/>
              <a:t> of 6 – this is an alternative to using recursion</a:t>
            </a:r>
            <a:endParaRPr lang="en-GB" i="1" u="sng" dirty="0"/>
          </a:p>
        </p:txBody>
      </p:sp>
    </p:spTree>
    <p:extLst>
      <p:ext uri="{BB962C8B-B14F-4D97-AF65-F5344CB8AC3E}">
        <p14:creationId xmlns:p14="http://schemas.microsoft.com/office/powerpoint/2010/main" val="141136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foldLeft</a:t>
            </a:r>
            <a:r>
              <a:rPr lang="en-US" dirty="0"/>
              <a:t> as an example of control abstraction</a:t>
            </a:r>
          </a:p>
        </p:txBody>
      </p:sp>
      <p:sp>
        <p:nvSpPr>
          <p:cNvPr id="3" name="Content Placeholder 2"/>
          <p:cNvSpPr>
            <a:spLocks noGrp="1"/>
          </p:cNvSpPr>
          <p:nvPr>
            <p:ph idx="1"/>
          </p:nvPr>
        </p:nvSpPr>
        <p:spPr/>
        <p:txBody>
          <a:bodyPr>
            <a:normAutofit/>
          </a:bodyPr>
          <a:lstStyle/>
          <a:p>
            <a:r>
              <a:rPr lang="en-GB" dirty="0"/>
              <a:t>Can put the second parameter of </a:t>
            </a:r>
            <a:r>
              <a:rPr lang="en-GB" i="1" dirty="0" err="1"/>
              <a:t>foldLeft</a:t>
            </a:r>
            <a:r>
              <a:rPr lang="en-GB" dirty="0"/>
              <a:t>  in {}, like this:</a:t>
            </a:r>
          </a:p>
          <a:p>
            <a:pPr marL="0" indent="0">
              <a:buNone/>
            </a:pPr>
            <a:r>
              <a:rPr lang="es-ES" dirty="0" err="1">
                <a:solidFill>
                  <a:srgbClr val="7030A0"/>
                </a:solidFill>
                <a:latin typeface="Consolas" panose="020B0609020204030204" pitchFamily="49" charset="0"/>
                <a:cs typeface="Consolas" panose="020B0609020204030204" pitchFamily="49" charset="0"/>
              </a:rPr>
              <a:t>List</a:t>
            </a:r>
            <a:r>
              <a:rPr lang="es-ES" dirty="0">
                <a:solidFill>
                  <a:srgbClr val="7030A0"/>
                </a:solidFill>
                <a:latin typeface="Consolas" panose="020B0609020204030204" pitchFamily="49" charset="0"/>
                <a:cs typeface="Consolas" panose="020B0609020204030204" pitchFamily="49" charset="0"/>
              </a:rPr>
              <a:t>(1,2,3,4,5,6).</a:t>
            </a:r>
            <a:r>
              <a:rPr lang="es-ES" dirty="0" err="1">
                <a:solidFill>
                  <a:srgbClr val="7030A0"/>
                </a:solidFill>
                <a:latin typeface="Consolas" panose="020B0609020204030204" pitchFamily="49" charset="0"/>
                <a:cs typeface="Consolas" panose="020B0609020204030204" pitchFamily="49" charset="0"/>
              </a:rPr>
              <a:t>foldLeft</a:t>
            </a:r>
            <a:r>
              <a:rPr lang="es-ES" dirty="0">
                <a:solidFill>
                  <a:srgbClr val="7030A0"/>
                </a:solidFill>
                <a:latin typeface="Consolas" panose="020B0609020204030204" pitchFamily="49" charset="0"/>
                <a:cs typeface="Consolas" panose="020B0609020204030204" pitchFamily="49" charset="0"/>
              </a:rPr>
              <a:t>(0){</a:t>
            </a:r>
            <a:br>
              <a:rPr lang="es-ES" dirty="0">
                <a:solidFill>
                  <a:srgbClr val="7030A0"/>
                </a:solidFill>
                <a:latin typeface="Consolas" panose="020B0609020204030204" pitchFamily="49" charset="0"/>
                <a:cs typeface="Consolas" panose="020B0609020204030204" pitchFamily="49" charset="0"/>
              </a:rPr>
            </a:br>
            <a:r>
              <a:rPr lang="es-ES" dirty="0">
                <a:solidFill>
                  <a:srgbClr val="7030A0"/>
                </a:solidFill>
                <a:latin typeface="Consolas" panose="020B0609020204030204" pitchFamily="49" charset="0"/>
                <a:cs typeface="Consolas" panose="020B0609020204030204" pitchFamily="49" charset="0"/>
              </a:rPr>
              <a:t>  (x, y) =&gt; x + y</a:t>
            </a:r>
            <a:br>
              <a:rPr lang="es-ES" dirty="0">
                <a:solidFill>
                  <a:srgbClr val="7030A0"/>
                </a:solidFill>
                <a:latin typeface="Consolas" panose="020B0609020204030204" pitchFamily="49" charset="0"/>
                <a:cs typeface="Consolas" panose="020B0609020204030204" pitchFamily="49" charset="0"/>
              </a:rPr>
            </a:br>
            <a:r>
              <a:rPr lang="es-ES" dirty="0">
                <a:solidFill>
                  <a:srgbClr val="7030A0"/>
                </a:solidFill>
                <a:latin typeface="Consolas" panose="020B0609020204030204" pitchFamily="49" charset="0"/>
                <a:cs typeface="Consolas" panose="020B0609020204030204" pitchFamily="49" charset="0"/>
              </a:rPr>
              <a:t>}</a:t>
            </a:r>
          </a:p>
          <a:p>
            <a:r>
              <a:rPr lang="es-ES" i="1" dirty="0" err="1"/>
              <a:t>foldLeft</a:t>
            </a:r>
            <a:r>
              <a:rPr lang="es-ES" dirty="0"/>
              <a:t> </a:t>
            </a:r>
            <a:r>
              <a:rPr lang="es-ES" dirty="0" err="1"/>
              <a:t>is</a:t>
            </a:r>
            <a:r>
              <a:rPr lang="es-ES" dirty="0"/>
              <a:t> </a:t>
            </a:r>
            <a:r>
              <a:rPr lang="es-ES" dirty="0" err="1"/>
              <a:t>then</a:t>
            </a:r>
            <a:r>
              <a:rPr lang="es-ES" dirty="0"/>
              <a:t> </a:t>
            </a:r>
            <a:r>
              <a:rPr lang="es-ES" dirty="0" err="1"/>
              <a:t>being</a:t>
            </a:r>
            <a:r>
              <a:rPr lang="es-ES" dirty="0"/>
              <a:t> </a:t>
            </a:r>
            <a:r>
              <a:rPr lang="es-ES" dirty="0" err="1"/>
              <a:t>used</a:t>
            </a:r>
            <a:r>
              <a:rPr lang="es-ES" dirty="0"/>
              <a:t> as a control </a:t>
            </a:r>
            <a:r>
              <a:rPr lang="es-ES" dirty="0" err="1"/>
              <a:t>abstraction</a:t>
            </a:r>
            <a:endParaRPr lang="es-ES" dirty="0"/>
          </a:p>
          <a:p>
            <a:r>
              <a:rPr lang="es-ES" dirty="0" err="1"/>
              <a:t>Reads</a:t>
            </a:r>
            <a:r>
              <a:rPr lang="es-ES" dirty="0"/>
              <a:t> </a:t>
            </a:r>
            <a:r>
              <a:rPr lang="es-ES" dirty="0" err="1"/>
              <a:t>like</a:t>
            </a:r>
            <a:r>
              <a:rPr lang="es-ES" dirty="0"/>
              <a:t> a control </a:t>
            </a:r>
            <a:r>
              <a:rPr lang="es-ES" dirty="0" err="1"/>
              <a:t>structure</a:t>
            </a:r>
            <a:r>
              <a:rPr lang="es-ES" dirty="0"/>
              <a:t> </a:t>
            </a:r>
            <a:r>
              <a:rPr lang="es-ES" dirty="0" err="1"/>
              <a:t>where</a:t>
            </a:r>
            <a:r>
              <a:rPr lang="es-ES" dirty="0"/>
              <a:t> </a:t>
            </a:r>
            <a:r>
              <a:rPr lang="es-ES" dirty="0" err="1"/>
              <a:t>the</a:t>
            </a:r>
            <a:r>
              <a:rPr lang="es-ES" dirty="0"/>
              <a:t> </a:t>
            </a:r>
            <a:r>
              <a:rPr lang="es-ES" dirty="0" err="1"/>
              <a:t>second</a:t>
            </a:r>
            <a:r>
              <a:rPr lang="es-ES" dirty="0"/>
              <a:t> </a:t>
            </a:r>
            <a:r>
              <a:rPr lang="es-ES" dirty="0" err="1"/>
              <a:t>parameter</a:t>
            </a:r>
            <a:r>
              <a:rPr lang="es-ES" dirty="0"/>
              <a:t>, </a:t>
            </a:r>
            <a:r>
              <a:rPr lang="es-ES" dirty="0" err="1"/>
              <a:t>which</a:t>
            </a:r>
            <a:r>
              <a:rPr lang="es-ES" dirty="0"/>
              <a:t> defines </a:t>
            </a:r>
            <a:r>
              <a:rPr lang="es-ES" dirty="0" err="1"/>
              <a:t>the</a:t>
            </a:r>
            <a:r>
              <a:rPr lang="es-ES" dirty="0"/>
              <a:t> </a:t>
            </a:r>
            <a:r>
              <a:rPr lang="es-ES" dirty="0" err="1"/>
              <a:t>function</a:t>
            </a:r>
            <a:r>
              <a:rPr lang="es-ES" dirty="0"/>
              <a:t> to be </a:t>
            </a:r>
            <a:r>
              <a:rPr lang="es-ES" dirty="0" err="1"/>
              <a:t>applied</a:t>
            </a:r>
            <a:r>
              <a:rPr lang="es-ES" dirty="0"/>
              <a:t> </a:t>
            </a:r>
            <a:r>
              <a:rPr lang="es-ES" dirty="0" err="1"/>
              <a:t>while</a:t>
            </a:r>
            <a:r>
              <a:rPr lang="es-ES" dirty="0"/>
              <a:t> </a:t>
            </a:r>
            <a:r>
              <a:rPr lang="es-ES" dirty="0" err="1"/>
              <a:t>folding</a:t>
            </a:r>
            <a:r>
              <a:rPr lang="es-ES" dirty="0"/>
              <a:t>, </a:t>
            </a:r>
            <a:r>
              <a:rPr lang="es-ES" dirty="0" err="1"/>
              <a:t>is</a:t>
            </a:r>
            <a:r>
              <a:rPr lang="es-ES" dirty="0"/>
              <a:t> </a:t>
            </a:r>
            <a:r>
              <a:rPr lang="es-ES" dirty="0" err="1"/>
              <a:t>written</a:t>
            </a:r>
            <a:r>
              <a:rPr lang="es-ES" dirty="0"/>
              <a:t> in {} </a:t>
            </a:r>
            <a:r>
              <a:rPr lang="es-ES" dirty="0" err="1"/>
              <a:t>like</a:t>
            </a:r>
            <a:r>
              <a:rPr lang="es-ES" dirty="0"/>
              <a:t> a </a:t>
            </a:r>
            <a:r>
              <a:rPr lang="es-ES" dirty="0" err="1"/>
              <a:t>code</a:t>
            </a:r>
            <a:r>
              <a:rPr lang="es-ES" dirty="0"/>
              <a:t> block </a:t>
            </a:r>
          </a:p>
        </p:txBody>
      </p:sp>
      <p:sp>
        <p:nvSpPr>
          <p:cNvPr id="4" name="Footer Placeholder 3"/>
          <p:cNvSpPr>
            <a:spLocks noGrp="1"/>
          </p:cNvSpPr>
          <p:nvPr>
            <p:ph type="ftr" sz="quarter" idx="11"/>
          </p:nvPr>
        </p:nvSpPr>
        <p:spPr/>
        <p:txBody>
          <a:bodyPr/>
          <a:lstStyle/>
          <a:p>
            <a:r>
              <a:rPr lang="en-US" dirty="0"/>
              <a:t>unit 5: functions  (CONT.)</a:t>
            </a:r>
          </a:p>
        </p:txBody>
      </p:sp>
      <p:sp>
        <p:nvSpPr>
          <p:cNvPr id="5" name="Slide Number Placeholder 4"/>
          <p:cNvSpPr>
            <a:spLocks noGrp="1"/>
          </p:cNvSpPr>
          <p:nvPr>
            <p:ph type="sldNum" sz="quarter" idx="12"/>
          </p:nvPr>
        </p:nvSpPr>
        <p:spPr/>
        <p:txBody>
          <a:bodyPr/>
          <a:lstStyle/>
          <a:p>
            <a:fld id="{6113E31D-E2AB-40D1-8B51-AFA5AFEF393A}" type="slidenum">
              <a:rPr lang="en-US" smtClean="0"/>
              <a:pPr/>
              <a:t>18</a:t>
            </a:fld>
            <a:endParaRPr lang="en-US" dirty="0"/>
          </a:p>
        </p:txBody>
      </p:sp>
      <p:sp>
        <p:nvSpPr>
          <p:cNvPr id="7" name="TextBox 6"/>
          <p:cNvSpPr txBox="1"/>
          <p:nvPr/>
        </p:nvSpPr>
        <p:spPr>
          <a:xfrm>
            <a:off x="5776601" y="4487696"/>
            <a:ext cx="450544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i="1" dirty="0" err="1"/>
              <a:t>foldLeft</a:t>
            </a:r>
            <a:r>
              <a:rPr lang="en-GB" dirty="0"/>
              <a:t> is a function defined as a method of the </a:t>
            </a:r>
            <a:r>
              <a:rPr lang="en-GB" i="1" dirty="0"/>
              <a:t>List</a:t>
            </a:r>
            <a:r>
              <a:rPr lang="en-GB" dirty="0"/>
              <a:t> class – even though many types have a method of this name, it is not actually built into the Scala language</a:t>
            </a:r>
            <a:endParaRPr lang="en-GB" i="1" u="sng" dirty="0"/>
          </a:p>
        </p:txBody>
      </p:sp>
    </p:spTree>
    <p:extLst>
      <p:ext uri="{BB962C8B-B14F-4D97-AF65-F5344CB8AC3E}">
        <p14:creationId xmlns:p14="http://schemas.microsoft.com/office/powerpoint/2010/main" val="228192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Zip</a:t>
            </a:r>
            <a:endParaRPr lang="en-GB" dirty="0"/>
          </a:p>
        </p:txBody>
      </p:sp>
      <p:sp>
        <p:nvSpPr>
          <p:cNvPr id="3" name="Content Placeholder 2"/>
          <p:cNvSpPr>
            <a:spLocks noGrp="1"/>
          </p:cNvSpPr>
          <p:nvPr>
            <p:ph idx="1"/>
          </p:nvPr>
        </p:nvSpPr>
        <p:spPr>
          <a:xfrm>
            <a:off x="1097280" y="1556951"/>
            <a:ext cx="10058400" cy="1872049"/>
          </a:xfrm>
        </p:spPr>
        <p:txBody>
          <a:bodyPr/>
          <a:lstStyle/>
          <a:p>
            <a:r>
              <a:rPr lang="en-GB" i="1" smtClean="0"/>
              <a:t>zip</a:t>
            </a:r>
            <a:r>
              <a:rPr lang="en-GB" smtClean="0"/>
              <a:t> function creates a new collection by merging a collection into the current collection</a:t>
            </a:r>
          </a:p>
          <a:p>
            <a:r>
              <a:rPr lang="en-GB" smtClean="0"/>
              <a:t>The new collection consists of </a:t>
            </a:r>
            <a:r>
              <a:rPr lang="en-GB" b="1" smtClean="0"/>
              <a:t>Tuple2</a:t>
            </a:r>
            <a:r>
              <a:rPr lang="en-GB" smtClean="0"/>
              <a:t> elements</a:t>
            </a:r>
          </a:p>
          <a:p>
            <a:r>
              <a:rPr lang="en-GB" smtClean="0"/>
              <a:t>Can be used with both Mutable and Immutable collections</a:t>
            </a:r>
          </a:p>
          <a:p>
            <a:r>
              <a:rPr lang="en-GB" smtClean="0"/>
              <a:t>Let's look at an example:</a:t>
            </a:r>
          </a:p>
        </p:txBody>
      </p:sp>
      <p:sp>
        <p:nvSpPr>
          <p:cNvPr id="4" name="Footer Placeholder 3"/>
          <p:cNvSpPr>
            <a:spLocks noGrp="1"/>
          </p:cNvSpPr>
          <p:nvPr>
            <p:ph type="ftr" sz="quarter" idx="11"/>
          </p:nvPr>
        </p:nvSpPr>
        <p:spPr/>
        <p:txBody>
          <a:bodyPr/>
          <a:lstStyle/>
          <a:p>
            <a:r>
              <a:rPr lang="en-US"/>
              <a:t>unit 5: functions  (CONT.)</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19</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719" y="3286125"/>
            <a:ext cx="857250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6" y="3995738"/>
            <a:ext cx="5495925"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286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wipe(down)">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027"/>
                                        </p:tgtEl>
                                        <p:attrNameLst>
                                          <p:attrName>style.visibility</p:attrName>
                                        </p:attrNameLst>
                                      </p:cBhvr>
                                      <p:to>
                                        <p:strVal val="visible"/>
                                      </p:to>
                                    </p:set>
                                    <p:anim calcmode="lin" valueType="num">
                                      <p:cBhvr additive="base">
                                        <p:cTn id="16" dur="500" fill="hold"/>
                                        <p:tgtEl>
                                          <p:spTgt spid="1027"/>
                                        </p:tgtEl>
                                        <p:attrNameLst>
                                          <p:attrName>ppt_x</p:attrName>
                                        </p:attrNameLst>
                                      </p:cBhvr>
                                      <p:tavLst>
                                        <p:tav tm="0">
                                          <p:val>
                                            <p:strVal val="#ppt_x"/>
                                          </p:val>
                                        </p:tav>
                                        <p:tav tm="100000">
                                          <p:val>
                                            <p:strVal val="#ppt_x"/>
                                          </p:val>
                                        </p:tav>
                                      </p:tavLst>
                                    </p:anim>
                                    <p:anim calcmode="lin" valueType="num">
                                      <p:cBhvr additive="base">
                                        <p:cTn id="17"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Closures</a:t>
            </a:r>
          </a:p>
        </p:txBody>
      </p:sp>
      <p:sp>
        <p:nvSpPr>
          <p:cNvPr id="3" name="Content Placeholder 2"/>
          <p:cNvSpPr>
            <a:spLocks noGrp="1"/>
          </p:cNvSpPr>
          <p:nvPr>
            <p:ph idx="1"/>
          </p:nvPr>
        </p:nvSpPr>
        <p:spPr/>
        <p:txBody>
          <a:bodyPr>
            <a:normAutofit/>
          </a:bodyPr>
          <a:lstStyle/>
          <a:p>
            <a:r>
              <a:rPr lang="en-GB" dirty="0"/>
              <a:t>The following function definition (as a lambda)  depends on the value of two free variables, </a:t>
            </a:r>
            <a:r>
              <a:rPr lang="en-GB" i="1" dirty="0" err="1"/>
              <a:t>i</a:t>
            </a:r>
            <a:r>
              <a:rPr lang="en-GB" dirty="0"/>
              <a:t> and </a:t>
            </a:r>
            <a:r>
              <a:rPr lang="en-GB" i="1" dirty="0"/>
              <a:t>factor</a:t>
            </a:r>
            <a:r>
              <a:rPr lang="en-GB" dirty="0"/>
              <a:t>:</a:t>
            </a:r>
          </a:p>
          <a:p>
            <a:pPr marL="0" indent="0">
              <a:buNone/>
            </a:pPr>
            <a:r>
              <a:rPr lang="en-GB" sz="1900" dirty="0" err="1">
                <a:solidFill>
                  <a:srgbClr val="C00000"/>
                </a:solidFill>
                <a:latin typeface="Consolas" panose="020B0609020204030204" pitchFamily="49" charset="0"/>
                <a:cs typeface="Consolas" panose="020B0609020204030204" pitchFamily="49" charset="0"/>
              </a:rPr>
              <a:t>val</a:t>
            </a:r>
            <a:r>
              <a:rPr lang="en-GB" sz="1900" dirty="0">
                <a:solidFill>
                  <a:srgbClr val="C00000"/>
                </a:solidFill>
                <a:latin typeface="Consolas" panose="020B0609020204030204" pitchFamily="49" charset="0"/>
                <a:cs typeface="Consolas" panose="020B0609020204030204" pitchFamily="49" charset="0"/>
              </a:rPr>
              <a:t> multiplier = (</a:t>
            </a:r>
            <a:r>
              <a:rPr lang="en-GB" sz="1900" dirty="0" err="1">
                <a:solidFill>
                  <a:srgbClr val="C00000"/>
                </a:solidFill>
                <a:latin typeface="Consolas" panose="020B0609020204030204" pitchFamily="49" charset="0"/>
                <a:cs typeface="Consolas" panose="020B0609020204030204" pitchFamily="49" charset="0"/>
              </a:rPr>
              <a:t>i:Int</a:t>
            </a:r>
            <a:r>
              <a:rPr lang="en-GB" sz="1900" dirty="0">
                <a:solidFill>
                  <a:srgbClr val="C00000"/>
                </a:solidFill>
                <a:latin typeface="Consolas" panose="020B0609020204030204" pitchFamily="49" charset="0"/>
                <a:cs typeface="Consolas" panose="020B0609020204030204" pitchFamily="49" charset="0"/>
              </a:rPr>
              <a:t>) =&gt; </a:t>
            </a:r>
            <a:r>
              <a:rPr lang="en-GB" sz="1900" dirty="0" err="1">
                <a:solidFill>
                  <a:srgbClr val="C00000"/>
                </a:solidFill>
                <a:latin typeface="Consolas" panose="020B0609020204030204" pitchFamily="49" charset="0"/>
                <a:cs typeface="Consolas" panose="020B0609020204030204" pitchFamily="49" charset="0"/>
              </a:rPr>
              <a:t>i</a:t>
            </a:r>
            <a:r>
              <a:rPr lang="en-GB" sz="1900" dirty="0">
                <a:solidFill>
                  <a:srgbClr val="C00000"/>
                </a:solidFill>
                <a:latin typeface="Consolas" panose="020B0609020204030204" pitchFamily="49" charset="0"/>
                <a:cs typeface="Consolas" panose="020B0609020204030204" pitchFamily="49" charset="0"/>
              </a:rPr>
              <a:t> * </a:t>
            </a:r>
            <a:r>
              <a:rPr lang="en-GB" sz="1900" u="sng" dirty="0">
                <a:solidFill>
                  <a:srgbClr val="C00000"/>
                </a:solidFill>
                <a:latin typeface="Consolas" panose="020B0609020204030204" pitchFamily="49" charset="0"/>
                <a:cs typeface="Consolas" panose="020B0609020204030204" pitchFamily="49" charset="0"/>
              </a:rPr>
              <a:t>factor</a:t>
            </a:r>
          </a:p>
          <a:p>
            <a:r>
              <a:rPr lang="en-GB" i="1" dirty="0" err="1"/>
              <a:t>i</a:t>
            </a:r>
            <a:r>
              <a:rPr lang="en-GB" dirty="0"/>
              <a:t> is a parameter of the function, so it takes on a value whenever the function is called</a:t>
            </a:r>
          </a:p>
          <a:p>
            <a:r>
              <a:rPr lang="en-GB" dirty="0"/>
              <a:t>However, </a:t>
            </a:r>
            <a:r>
              <a:rPr lang="en-GB" i="1" dirty="0"/>
              <a:t>factor</a:t>
            </a:r>
            <a:r>
              <a:rPr lang="en-GB" dirty="0"/>
              <a:t> is not a parameter – it is external to the function. A compilation error results as </a:t>
            </a:r>
            <a:r>
              <a:rPr lang="en-GB" i="1" dirty="0"/>
              <a:t>factor</a:t>
            </a:r>
            <a:r>
              <a:rPr lang="en-GB" dirty="0"/>
              <a:t> cannot be resolved</a:t>
            </a:r>
          </a:p>
          <a:p>
            <a:r>
              <a:rPr lang="en-GB" dirty="0"/>
              <a:t>If, however, there is a local variable </a:t>
            </a:r>
            <a:r>
              <a:rPr lang="en-GB" i="1" dirty="0"/>
              <a:t>factor</a:t>
            </a:r>
            <a:r>
              <a:rPr lang="en-GB" dirty="0"/>
              <a:t> declared </a:t>
            </a:r>
            <a:r>
              <a:rPr lang="en-GB" u="sng" dirty="0"/>
              <a:t>within the same scope as the function definition</a:t>
            </a:r>
            <a:r>
              <a:rPr lang="en-GB" dirty="0"/>
              <a:t>, then the function can use its value when called</a:t>
            </a:r>
          </a:p>
          <a:p>
            <a:pPr marL="0" indent="0">
              <a:buNone/>
            </a:pPr>
            <a:r>
              <a:rPr lang="en-GB" sz="1900" dirty="0" err="1">
                <a:solidFill>
                  <a:srgbClr val="C00000"/>
                </a:solidFill>
                <a:latin typeface="Consolas" panose="020B0609020204030204" pitchFamily="49" charset="0"/>
                <a:cs typeface="Consolas" panose="020B0609020204030204" pitchFamily="49" charset="0"/>
              </a:rPr>
              <a:t>val</a:t>
            </a:r>
            <a:r>
              <a:rPr lang="en-GB" sz="1900" dirty="0">
                <a:solidFill>
                  <a:srgbClr val="C00000"/>
                </a:solidFill>
                <a:latin typeface="Consolas" panose="020B0609020204030204" pitchFamily="49" charset="0"/>
                <a:cs typeface="Consolas" panose="020B0609020204030204" pitchFamily="49" charset="0"/>
              </a:rPr>
              <a:t> factor = 3</a:t>
            </a:r>
            <a:br>
              <a:rPr lang="en-GB" sz="1900" dirty="0">
                <a:solidFill>
                  <a:srgbClr val="C00000"/>
                </a:solidFill>
                <a:latin typeface="Consolas" panose="020B0609020204030204" pitchFamily="49" charset="0"/>
                <a:cs typeface="Consolas" panose="020B0609020204030204" pitchFamily="49" charset="0"/>
              </a:rPr>
            </a:br>
            <a:r>
              <a:rPr lang="en-GB" sz="1900" dirty="0" err="1">
                <a:solidFill>
                  <a:srgbClr val="C00000"/>
                </a:solidFill>
                <a:latin typeface="Consolas" panose="020B0609020204030204" pitchFamily="49" charset="0"/>
                <a:cs typeface="Consolas" panose="020B0609020204030204" pitchFamily="49" charset="0"/>
              </a:rPr>
              <a:t>val</a:t>
            </a:r>
            <a:r>
              <a:rPr lang="en-GB" sz="1900" dirty="0">
                <a:solidFill>
                  <a:srgbClr val="C00000"/>
                </a:solidFill>
                <a:latin typeface="Consolas" panose="020B0609020204030204" pitchFamily="49" charset="0"/>
                <a:cs typeface="Consolas" panose="020B0609020204030204" pitchFamily="49" charset="0"/>
              </a:rPr>
              <a:t> multiplier = (</a:t>
            </a:r>
            <a:r>
              <a:rPr lang="en-GB" sz="1900" dirty="0" err="1">
                <a:solidFill>
                  <a:srgbClr val="C00000"/>
                </a:solidFill>
                <a:latin typeface="Consolas" panose="020B0609020204030204" pitchFamily="49" charset="0"/>
                <a:cs typeface="Consolas" panose="020B0609020204030204" pitchFamily="49" charset="0"/>
              </a:rPr>
              <a:t>i:Int</a:t>
            </a:r>
            <a:r>
              <a:rPr lang="en-GB" sz="1900" dirty="0">
                <a:solidFill>
                  <a:srgbClr val="C00000"/>
                </a:solidFill>
                <a:latin typeface="Consolas" panose="020B0609020204030204" pitchFamily="49" charset="0"/>
                <a:cs typeface="Consolas" panose="020B0609020204030204" pitchFamily="49" charset="0"/>
              </a:rPr>
              <a:t>) =&gt; </a:t>
            </a:r>
            <a:r>
              <a:rPr lang="en-GB" sz="1900" dirty="0" err="1">
                <a:solidFill>
                  <a:srgbClr val="C00000"/>
                </a:solidFill>
                <a:latin typeface="Consolas" panose="020B0609020204030204" pitchFamily="49" charset="0"/>
                <a:cs typeface="Consolas" panose="020B0609020204030204" pitchFamily="49" charset="0"/>
              </a:rPr>
              <a:t>i</a:t>
            </a:r>
            <a:r>
              <a:rPr lang="en-GB" sz="1900" dirty="0">
                <a:solidFill>
                  <a:srgbClr val="C00000"/>
                </a:solidFill>
                <a:latin typeface="Consolas" panose="020B0609020204030204" pitchFamily="49" charset="0"/>
                <a:cs typeface="Consolas" panose="020B0609020204030204" pitchFamily="49" charset="0"/>
              </a:rPr>
              <a:t> * factor</a:t>
            </a:r>
          </a:p>
          <a:p>
            <a:pPr marL="0" indent="0">
              <a:buNone/>
            </a:pPr>
            <a:r>
              <a:rPr lang="en-GB" sz="1900" dirty="0" err="1">
                <a:solidFill>
                  <a:srgbClr val="0070C0"/>
                </a:solidFill>
                <a:latin typeface="Consolas" panose="020B0609020204030204" pitchFamily="49" charset="0"/>
                <a:cs typeface="Consolas" panose="020B0609020204030204" pitchFamily="49" charset="0"/>
              </a:rPr>
              <a:t>scala</a:t>
            </a:r>
            <a:r>
              <a:rPr lang="en-GB" sz="1900" dirty="0">
                <a:solidFill>
                  <a:srgbClr val="0070C0"/>
                </a:solidFill>
                <a:latin typeface="Consolas" panose="020B0609020204030204" pitchFamily="49" charset="0"/>
                <a:cs typeface="Consolas" panose="020B0609020204030204" pitchFamily="49" charset="0"/>
              </a:rPr>
              <a:t>&gt; </a:t>
            </a:r>
            <a:r>
              <a:rPr lang="en-GB" sz="1900" dirty="0">
                <a:solidFill>
                  <a:srgbClr val="C00000"/>
                </a:solidFill>
                <a:latin typeface="Consolas" panose="020B0609020204030204" pitchFamily="49" charset="0"/>
                <a:cs typeface="Consolas" panose="020B0609020204030204" pitchFamily="49" charset="0"/>
              </a:rPr>
              <a:t>multiplier(4)</a:t>
            </a:r>
            <a:br>
              <a:rPr lang="en-GB" sz="1900" dirty="0">
                <a:solidFill>
                  <a:srgbClr val="C00000"/>
                </a:solidFill>
                <a:latin typeface="Consolas" panose="020B0609020204030204" pitchFamily="49" charset="0"/>
                <a:cs typeface="Consolas" panose="020B0609020204030204" pitchFamily="49" charset="0"/>
              </a:rPr>
            </a:br>
            <a:r>
              <a:rPr lang="en-GB" sz="1900" dirty="0">
                <a:solidFill>
                  <a:srgbClr val="0070C0"/>
                </a:solidFill>
                <a:latin typeface="Consolas" panose="020B0609020204030204" pitchFamily="49" charset="0"/>
                <a:cs typeface="Consolas" panose="020B0609020204030204" pitchFamily="49" charset="0"/>
              </a:rPr>
              <a:t>res0: 12</a:t>
            </a:r>
          </a:p>
        </p:txBody>
      </p:sp>
      <p:sp>
        <p:nvSpPr>
          <p:cNvPr id="4" name="Footer Placeholder 3"/>
          <p:cNvSpPr>
            <a:spLocks noGrp="1"/>
          </p:cNvSpPr>
          <p:nvPr>
            <p:ph type="ftr" sz="quarter" idx="11"/>
          </p:nvPr>
        </p:nvSpPr>
        <p:spPr/>
        <p:txBody>
          <a:bodyPr/>
          <a:lstStyle/>
          <a:p>
            <a:r>
              <a:rPr lang="en-US" dirty="0"/>
              <a:t>unit 5: functions  (CONT.)</a:t>
            </a:r>
          </a:p>
        </p:txBody>
      </p:sp>
      <p:sp>
        <p:nvSpPr>
          <p:cNvPr id="5" name="Slide Number Placeholder 4"/>
          <p:cNvSpPr>
            <a:spLocks noGrp="1"/>
          </p:cNvSpPr>
          <p:nvPr>
            <p:ph type="sldNum" sz="quarter" idx="12"/>
          </p:nvPr>
        </p:nvSpPr>
        <p:spPr/>
        <p:txBody>
          <a:bodyPr/>
          <a:lstStyle/>
          <a:p>
            <a:fld id="{6113E31D-E2AB-40D1-8B51-AFA5AFEF393A}" type="slidenum">
              <a:rPr lang="en-US" smtClean="0"/>
              <a:pPr/>
              <a:t>2</a:t>
            </a:fld>
            <a:endParaRPr lang="en-US" dirty="0"/>
          </a:p>
        </p:txBody>
      </p:sp>
      <p:sp>
        <p:nvSpPr>
          <p:cNvPr id="6" name="TextBox 5"/>
          <p:cNvSpPr txBox="1"/>
          <p:nvPr/>
        </p:nvSpPr>
        <p:spPr>
          <a:xfrm>
            <a:off x="6453942" y="2072022"/>
            <a:ext cx="77919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error</a:t>
            </a:r>
            <a:endParaRPr lang="en-GB" i="1" u="sng" dirty="0"/>
          </a:p>
        </p:txBody>
      </p:sp>
      <p:sp>
        <p:nvSpPr>
          <p:cNvPr id="7" name="TextBox 6"/>
          <p:cNvSpPr txBox="1"/>
          <p:nvPr/>
        </p:nvSpPr>
        <p:spPr>
          <a:xfrm>
            <a:off x="6453942" y="4721437"/>
            <a:ext cx="116605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no error</a:t>
            </a:r>
            <a:endParaRPr lang="en-GB" i="1" u="sng" dirty="0"/>
          </a:p>
        </p:txBody>
      </p:sp>
    </p:spTree>
    <p:extLst>
      <p:ext uri="{BB962C8B-B14F-4D97-AF65-F5344CB8AC3E}">
        <p14:creationId xmlns:p14="http://schemas.microsoft.com/office/powerpoint/2010/main" val="337956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GB" dirty="0"/>
              <a:t>A range of common functional programming concepts have been demonstrated using Scala.  Other languages implement some or all of these concepts in their own </a:t>
            </a:r>
            <a:r>
              <a:rPr lang="en-GB" dirty="0" smtClean="0"/>
              <a:t>way</a:t>
            </a:r>
          </a:p>
          <a:p>
            <a:pPr marL="0" indent="0">
              <a:buNone/>
            </a:pPr>
            <a:endParaRPr lang="en-GB" dirty="0"/>
          </a:p>
          <a:p>
            <a:pPr lvl="1"/>
            <a:r>
              <a:rPr lang="en-GB" b="1" dirty="0"/>
              <a:t>First class functions</a:t>
            </a:r>
            <a:endParaRPr lang="en-GB" dirty="0"/>
          </a:p>
          <a:p>
            <a:pPr lvl="1"/>
            <a:r>
              <a:rPr lang="en-GB" b="1" dirty="0"/>
              <a:t>Nested functions</a:t>
            </a:r>
          </a:p>
          <a:p>
            <a:pPr lvl="1"/>
            <a:r>
              <a:rPr lang="en-GB" b="1" dirty="0"/>
              <a:t>Optimising recursion</a:t>
            </a:r>
          </a:p>
          <a:p>
            <a:pPr lvl="1"/>
            <a:r>
              <a:rPr lang="en-GB" b="1" dirty="0"/>
              <a:t>Partial function application</a:t>
            </a:r>
          </a:p>
          <a:p>
            <a:pPr lvl="1"/>
            <a:r>
              <a:rPr lang="en-GB" b="1" dirty="0"/>
              <a:t>Higher-order (HO) functions</a:t>
            </a:r>
          </a:p>
          <a:p>
            <a:pPr lvl="1"/>
            <a:r>
              <a:rPr lang="en-GB" b="1" dirty="0"/>
              <a:t>Composition</a:t>
            </a:r>
          </a:p>
          <a:p>
            <a:pPr lvl="1"/>
            <a:r>
              <a:rPr lang="en-GB" b="1" dirty="0"/>
              <a:t>Closures</a:t>
            </a:r>
          </a:p>
          <a:p>
            <a:pPr lvl="1"/>
            <a:r>
              <a:rPr lang="en-GB" b="1" dirty="0"/>
              <a:t>Currying</a:t>
            </a:r>
          </a:p>
          <a:p>
            <a:pPr lvl="1"/>
            <a:r>
              <a:rPr lang="en-GB" b="1" dirty="0" smtClean="0"/>
              <a:t>Folding</a:t>
            </a:r>
            <a:endParaRPr lang="en-GB" b="1" dirty="0"/>
          </a:p>
        </p:txBody>
      </p:sp>
      <p:sp>
        <p:nvSpPr>
          <p:cNvPr id="4" name="Footer Placeholder 3"/>
          <p:cNvSpPr>
            <a:spLocks noGrp="1"/>
          </p:cNvSpPr>
          <p:nvPr>
            <p:ph type="ftr" sz="quarter" idx="11"/>
          </p:nvPr>
        </p:nvSpPr>
        <p:spPr/>
        <p:txBody>
          <a:bodyPr/>
          <a:lstStyle/>
          <a:p>
            <a:r>
              <a:rPr lang="en-US" dirty="0"/>
              <a:t>unit 5: functions  (CONT.)</a:t>
            </a:r>
          </a:p>
        </p:txBody>
      </p:sp>
      <p:sp>
        <p:nvSpPr>
          <p:cNvPr id="5" name="Slide Number Placeholder 4"/>
          <p:cNvSpPr>
            <a:spLocks noGrp="1"/>
          </p:cNvSpPr>
          <p:nvPr>
            <p:ph type="sldNum" sz="quarter" idx="12"/>
          </p:nvPr>
        </p:nvSpPr>
        <p:spPr/>
        <p:txBody>
          <a:bodyPr/>
          <a:lstStyle/>
          <a:p>
            <a:fld id="{6113E31D-E2AB-40D1-8B51-AFA5AFEF393A}" type="slidenum">
              <a:rPr lang="en-US" smtClean="0"/>
              <a:pPr/>
              <a:t>20</a:t>
            </a:fld>
            <a:endParaRPr lang="en-US" dirty="0"/>
          </a:p>
        </p:txBody>
      </p:sp>
    </p:spTree>
    <p:extLst>
      <p:ext uri="{BB962C8B-B14F-4D97-AF65-F5344CB8AC3E}">
        <p14:creationId xmlns:p14="http://schemas.microsoft.com/office/powerpoint/2010/main" val="1533444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reading</a:t>
            </a:r>
          </a:p>
        </p:txBody>
      </p:sp>
      <p:sp>
        <p:nvSpPr>
          <p:cNvPr id="3" name="Content Placeholder 2"/>
          <p:cNvSpPr>
            <a:spLocks noGrp="1"/>
          </p:cNvSpPr>
          <p:nvPr>
            <p:ph idx="1"/>
          </p:nvPr>
        </p:nvSpPr>
        <p:spPr/>
        <p:txBody>
          <a:bodyPr/>
          <a:lstStyle/>
          <a:p>
            <a:r>
              <a:rPr lang="en-US" dirty="0">
                <a:hlinkClick r:id="rId2"/>
              </a:rPr>
              <a:t>https://spring.io/blog/2014/03/20/manning-publications-first-class-functions-in-java-8</a:t>
            </a:r>
            <a:endParaRPr lang="en-US" dirty="0"/>
          </a:p>
          <a:p>
            <a:r>
              <a:rPr lang="en-US" dirty="0">
                <a:hlinkClick r:id="rId3"/>
              </a:rPr>
              <a:t>http://alvinalexander.com/scala/how-to-use-partially-applied-functions-in-scala-syntax-examples</a:t>
            </a:r>
            <a:endParaRPr lang="en-US" dirty="0"/>
          </a:p>
          <a:p>
            <a:r>
              <a:rPr lang="en-GB" dirty="0">
                <a:hlinkClick r:id="rId4"/>
              </a:rPr>
              <a:t>http://ananthakumaran.in/2010/03/29/scala-underscore-magic.html</a:t>
            </a:r>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a:t>unit 5: functions  (CONT.)</a:t>
            </a:r>
          </a:p>
        </p:txBody>
      </p:sp>
      <p:sp>
        <p:nvSpPr>
          <p:cNvPr id="5" name="Slide Number Placeholder 4"/>
          <p:cNvSpPr>
            <a:spLocks noGrp="1"/>
          </p:cNvSpPr>
          <p:nvPr>
            <p:ph type="sldNum" sz="quarter" idx="12"/>
          </p:nvPr>
        </p:nvSpPr>
        <p:spPr/>
        <p:txBody>
          <a:bodyPr/>
          <a:lstStyle/>
          <a:p>
            <a:fld id="{6113E31D-E2AB-40D1-8B51-AFA5AFEF393A}" type="slidenum">
              <a:rPr lang="en-US" smtClean="0"/>
              <a:pPr/>
              <a:t>21</a:t>
            </a:fld>
            <a:endParaRPr lang="en-US" dirty="0"/>
          </a:p>
        </p:txBody>
      </p:sp>
    </p:spTree>
    <p:extLst>
      <p:ext uri="{BB962C8B-B14F-4D97-AF65-F5344CB8AC3E}">
        <p14:creationId xmlns:p14="http://schemas.microsoft.com/office/powerpoint/2010/main" val="1711734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Closures (cont.)</a:t>
            </a:r>
            <a:endParaRPr lang="en-GB" dirty="0"/>
          </a:p>
        </p:txBody>
      </p:sp>
      <p:sp>
        <p:nvSpPr>
          <p:cNvPr id="3" name="Content Placeholder 2"/>
          <p:cNvSpPr>
            <a:spLocks noGrp="1"/>
          </p:cNvSpPr>
          <p:nvPr>
            <p:ph idx="1"/>
          </p:nvPr>
        </p:nvSpPr>
        <p:spPr/>
        <p:txBody>
          <a:bodyPr/>
          <a:lstStyle/>
          <a:p>
            <a:r>
              <a:rPr lang="en-GB" dirty="0"/>
              <a:t>This demonstrates something interesting  (though it may not be immediately obvious why it’s useful)</a:t>
            </a:r>
          </a:p>
          <a:p>
            <a:r>
              <a:rPr lang="en-GB" dirty="0"/>
              <a:t>A function encompasses , or is “closed over” the environment where it is declared – it is a </a:t>
            </a:r>
            <a:r>
              <a:rPr lang="en-GB" u="sng" dirty="0"/>
              <a:t>closure</a:t>
            </a:r>
          </a:p>
          <a:p>
            <a:r>
              <a:rPr lang="en-GB" dirty="0"/>
              <a:t>The function </a:t>
            </a:r>
            <a:r>
              <a:rPr lang="en-GB" i="1" dirty="0"/>
              <a:t>multiplier</a:t>
            </a:r>
            <a:r>
              <a:rPr lang="en-GB" dirty="0"/>
              <a:t> is closed over any variables that are external to the function and that are in scope where it is declared</a:t>
            </a:r>
          </a:p>
          <a:p>
            <a:r>
              <a:rPr lang="en-GB" dirty="0"/>
              <a:t>A function that has no external variables is closed over itself</a:t>
            </a:r>
          </a:p>
          <a:p>
            <a:r>
              <a:rPr lang="en-GB" dirty="0"/>
              <a:t>This becomes useful when using HO functions  where :</a:t>
            </a:r>
          </a:p>
          <a:p>
            <a:pPr lvl="1"/>
            <a:r>
              <a:rPr lang="en-GB" dirty="0"/>
              <a:t>you want to pass a function around like a variable</a:t>
            </a:r>
          </a:p>
          <a:p>
            <a:pPr lvl="1"/>
            <a:r>
              <a:rPr lang="en-GB" dirty="0"/>
              <a:t>while doing so, you want that function to be able to refer to variables that </a:t>
            </a:r>
            <a:r>
              <a:rPr lang="en-GB" u="sng" dirty="0"/>
              <a:t>were in the same scope as the function when it was declared</a:t>
            </a:r>
            <a:r>
              <a:rPr lang="en-GB" dirty="0"/>
              <a:t> but are </a:t>
            </a:r>
            <a:r>
              <a:rPr lang="en-GB" u="sng" dirty="0"/>
              <a:t>not in the scope where the function is called</a:t>
            </a:r>
          </a:p>
        </p:txBody>
      </p:sp>
      <p:sp>
        <p:nvSpPr>
          <p:cNvPr id="4" name="Footer Placeholder 3"/>
          <p:cNvSpPr>
            <a:spLocks noGrp="1"/>
          </p:cNvSpPr>
          <p:nvPr>
            <p:ph type="ftr" sz="quarter" idx="11"/>
          </p:nvPr>
        </p:nvSpPr>
        <p:spPr/>
        <p:txBody>
          <a:bodyPr/>
          <a:lstStyle/>
          <a:p>
            <a:r>
              <a:rPr lang="en-US" dirty="0"/>
              <a:t>unit 5: functions  (CONT.)</a:t>
            </a:r>
          </a:p>
        </p:txBody>
      </p:sp>
      <p:sp>
        <p:nvSpPr>
          <p:cNvPr id="5" name="Slide Number Placeholder 4"/>
          <p:cNvSpPr>
            <a:spLocks noGrp="1"/>
          </p:cNvSpPr>
          <p:nvPr>
            <p:ph type="sldNum" sz="quarter" idx="12"/>
          </p:nvPr>
        </p:nvSpPr>
        <p:spPr/>
        <p:txBody>
          <a:bodyPr/>
          <a:lstStyle/>
          <a:p>
            <a:fld id="{6113E31D-E2AB-40D1-8B51-AFA5AFEF393A}" type="slidenum">
              <a:rPr lang="en-US" smtClean="0"/>
              <a:pPr/>
              <a:t>3</a:t>
            </a:fld>
            <a:endParaRPr lang="en-US" dirty="0"/>
          </a:p>
        </p:txBody>
      </p:sp>
    </p:spTree>
    <p:extLst>
      <p:ext uri="{BB962C8B-B14F-4D97-AF65-F5344CB8AC3E}">
        <p14:creationId xmlns:p14="http://schemas.microsoft.com/office/powerpoint/2010/main" val="226763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Closure and scope demonstration</a:t>
            </a:r>
          </a:p>
        </p:txBody>
      </p:sp>
      <p:sp>
        <p:nvSpPr>
          <p:cNvPr id="3" name="Content Placeholder 2"/>
          <p:cNvSpPr>
            <a:spLocks noGrp="1"/>
          </p:cNvSpPr>
          <p:nvPr>
            <p:ph idx="1"/>
          </p:nvPr>
        </p:nvSpPr>
        <p:spPr/>
        <p:txBody>
          <a:bodyPr>
            <a:normAutofit fontScale="70000" lnSpcReduction="20000"/>
          </a:bodyPr>
          <a:lstStyle/>
          <a:p>
            <a:r>
              <a:rPr lang="en-GB" sz="2900" dirty="0"/>
              <a:t>Demonstrate with an example that has two different scopes – inside function </a:t>
            </a:r>
            <a:r>
              <a:rPr lang="en-GB" sz="2900" i="1" dirty="0"/>
              <a:t>main</a:t>
            </a:r>
            <a:r>
              <a:rPr lang="en-GB" sz="2900" dirty="0"/>
              <a:t> and inside function </a:t>
            </a:r>
            <a:r>
              <a:rPr lang="en-GB" sz="2900" i="1" dirty="0" err="1"/>
              <a:t>printTransformed</a:t>
            </a:r>
            <a:r>
              <a:rPr lang="en-GB" sz="2900" dirty="0"/>
              <a:t> Value</a:t>
            </a:r>
          </a:p>
          <a:p>
            <a:r>
              <a:rPr lang="en-GB" sz="2900" i="1" dirty="0" err="1"/>
              <a:t>printTransformed</a:t>
            </a:r>
            <a:r>
              <a:rPr lang="en-GB" sz="2900" dirty="0"/>
              <a:t> Value is a HO function that can be composed with a function (</a:t>
            </a:r>
            <a:r>
              <a:rPr lang="en-GB" sz="2900" i="1" dirty="0"/>
              <a:t>multiplier</a:t>
            </a:r>
            <a:r>
              <a:rPr lang="en-GB" sz="2900" dirty="0"/>
              <a:t> in this case) that </a:t>
            </a:r>
            <a:r>
              <a:rPr lang="en-GB" sz="2900"/>
              <a:t>does the transformation </a:t>
            </a:r>
            <a:r>
              <a:rPr lang="en-GB" sz="2900" dirty="0"/>
              <a:t>to the value supplied</a:t>
            </a:r>
          </a:p>
          <a:p>
            <a:pPr marL="0" indent="0">
              <a:buNone/>
            </a:pPr>
            <a:r>
              <a:rPr lang="en-GB" sz="2500" dirty="0">
                <a:solidFill>
                  <a:srgbClr val="C00000"/>
                </a:solidFill>
                <a:latin typeface="Consolas" panose="020B0609020204030204" pitchFamily="49" charset="0"/>
                <a:cs typeface="Consolas" panose="020B0609020204030204" pitchFamily="49" charset="0"/>
              </a:rPr>
              <a:t>object </a:t>
            </a:r>
            <a:r>
              <a:rPr lang="en-GB" sz="2500" dirty="0" err="1">
                <a:solidFill>
                  <a:srgbClr val="C00000"/>
                </a:solidFill>
                <a:latin typeface="Consolas" panose="020B0609020204030204" pitchFamily="49" charset="0"/>
                <a:cs typeface="Consolas" panose="020B0609020204030204" pitchFamily="49" charset="0"/>
              </a:rPr>
              <a:t>SimpleClosureDemo</a:t>
            </a:r>
            <a:r>
              <a:rPr lang="en-GB" sz="2500" dirty="0">
                <a:solidFill>
                  <a:srgbClr val="C00000"/>
                </a:solidFill>
                <a:latin typeface="Consolas" panose="020B0609020204030204" pitchFamily="49" charset="0"/>
                <a:cs typeface="Consolas" panose="020B0609020204030204" pitchFamily="49" charset="0"/>
              </a:rPr>
              <a:t> {</a:t>
            </a:r>
            <a:br>
              <a:rPr lang="en-GB" sz="2500" dirty="0">
                <a:solidFill>
                  <a:srgbClr val="C00000"/>
                </a:solidFill>
                <a:latin typeface="Consolas" panose="020B0609020204030204" pitchFamily="49" charset="0"/>
                <a:cs typeface="Consolas" panose="020B0609020204030204" pitchFamily="49" charset="0"/>
              </a:rPr>
            </a:br>
            <a:r>
              <a:rPr lang="en-GB" sz="2500" dirty="0">
                <a:solidFill>
                  <a:srgbClr val="C00000"/>
                </a:solidFill>
                <a:latin typeface="Consolas" panose="020B0609020204030204" pitchFamily="49" charset="0"/>
                <a:cs typeface="Consolas" panose="020B0609020204030204" pitchFamily="49" charset="0"/>
              </a:rPr>
              <a:t/>
            </a:r>
            <a:br>
              <a:rPr lang="en-GB" sz="2500" dirty="0">
                <a:solidFill>
                  <a:srgbClr val="C00000"/>
                </a:solidFill>
                <a:latin typeface="Consolas" panose="020B0609020204030204" pitchFamily="49" charset="0"/>
                <a:cs typeface="Consolas" panose="020B0609020204030204" pitchFamily="49" charset="0"/>
              </a:rPr>
            </a:br>
            <a:r>
              <a:rPr lang="en-GB" sz="2500" dirty="0">
                <a:solidFill>
                  <a:srgbClr val="C00000"/>
                </a:solidFill>
                <a:latin typeface="Consolas" panose="020B0609020204030204" pitchFamily="49" charset="0"/>
                <a:cs typeface="Consolas" panose="020B0609020204030204" pitchFamily="49" charset="0"/>
              </a:rPr>
              <a:t>  </a:t>
            </a:r>
            <a:r>
              <a:rPr lang="en-GB" sz="2500" dirty="0" err="1">
                <a:solidFill>
                  <a:srgbClr val="C00000"/>
                </a:solidFill>
                <a:latin typeface="Consolas" panose="020B0609020204030204" pitchFamily="49" charset="0"/>
                <a:cs typeface="Consolas" panose="020B0609020204030204" pitchFamily="49" charset="0"/>
              </a:rPr>
              <a:t>def</a:t>
            </a:r>
            <a:r>
              <a:rPr lang="en-GB" sz="2500" dirty="0">
                <a:solidFill>
                  <a:srgbClr val="C00000"/>
                </a:solidFill>
                <a:latin typeface="Consolas" panose="020B0609020204030204" pitchFamily="49" charset="0"/>
                <a:cs typeface="Consolas" panose="020B0609020204030204" pitchFamily="49" charset="0"/>
              </a:rPr>
              <a:t> </a:t>
            </a:r>
            <a:r>
              <a:rPr lang="en-GB" sz="2500" b="1" dirty="0">
                <a:solidFill>
                  <a:srgbClr val="C00000"/>
                </a:solidFill>
                <a:latin typeface="Consolas" panose="020B0609020204030204" pitchFamily="49" charset="0"/>
                <a:cs typeface="Consolas" panose="020B0609020204030204" pitchFamily="49" charset="0"/>
              </a:rPr>
              <a:t>main</a:t>
            </a:r>
            <a:r>
              <a:rPr lang="en-GB" sz="2500" dirty="0">
                <a:solidFill>
                  <a:srgbClr val="C00000"/>
                </a:solidFill>
                <a:latin typeface="Consolas" panose="020B0609020204030204" pitchFamily="49" charset="0"/>
                <a:cs typeface="Consolas" panose="020B0609020204030204" pitchFamily="49" charset="0"/>
              </a:rPr>
              <a:t>(</a:t>
            </a:r>
            <a:r>
              <a:rPr lang="en-GB" sz="2500" dirty="0" err="1">
                <a:solidFill>
                  <a:srgbClr val="C00000"/>
                </a:solidFill>
                <a:latin typeface="Consolas" panose="020B0609020204030204" pitchFamily="49" charset="0"/>
                <a:cs typeface="Consolas" panose="020B0609020204030204" pitchFamily="49" charset="0"/>
              </a:rPr>
              <a:t>args</a:t>
            </a:r>
            <a:r>
              <a:rPr lang="en-GB" sz="2500" dirty="0">
                <a:solidFill>
                  <a:srgbClr val="C00000"/>
                </a:solidFill>
                <a:latin typeface="Consolas" panose="020B0609020204030204" pitchFamily="49" charset="0"/>
                <a:cs typeface="Consolas" panose="020B0609020204030204" pitchFamily="49" charset="0"/>
              </a:rPr>
              <a:t>: Array[String]) {</a:t>
            </a:r>
            <a:br>
              <a:rPr lang="en-GB" sz="2500" dirty="0">
                <a:solidFill>
                  <a:srgbClr val="C00000"/>
                </a:solidFill>
                <a:latin typeface="Consolas" panose="020B0609020204030204" pitchFamily="49" charset="0"/>
                <a:cs typeface="Consolas" panose="020B0609020204030204" pitchFamily="49" charset="0"/>
              </a:rPr>
            </a:br>
            <a:r>
              <a:rPr lang="en-GB" sz="2500" dirty="0">
                <a:solidFill>
                  <a:srgbClr val="C00000"/>
                </a:solidFill>
                <a:latin typeface="Consolas" panose="020B0609020204030204" pitchFamily="49" charset="0"/>
                <a:cs typeface="Consolas" panose="020B0609020204030204" pitchFamily="49" charset="0"/>
              </a:rPr>
              <a:t>     </a:t>
            </a:r>
            <a:r>
              <a:rPr lang="en-GB" sz="2500" dirty="0" err="1">
                <a:solidFill>
                  <a:srgbClr val="C00000"/>
                </a:solidFill>
                <a:latin typeface="Consolas" panose="020B0609020204030204" pitchFamily="49" charset="0"/>
                <a:cs typeface="Consolas" panose="020B0609020204030204" pitchFamily="49" charset="0"/>
              </a:rPr>
              <a:t>var</a:t>
            </a:r>
            <a:r>
              <a:rPr lang="en-GB" sz="2500" dirty="0">
                <a:solidFill>
                  <a:srgbClr val="C00000"/>
                </a:solidFill>
                <a:latin typeface="Consolas" panose="020B0609020204030204" pitchFamily="49" charset="0"/>
                <a:cs typeface="Consolas" panose="020B0609020204030204" pitchFamily="49" charset="0"/>
              </a:rPr>
              <a:t> factor = 3</a:t>
            </a:r>
            <a:br>
              <a:rPr lang="en-GB" sz="2500" dirty="0">
                <a:solidFill>
                  <a:srgbClr val="C00000"/>
                </a:solidFill>
                <a:latin typeface="Consolas" panose="020B0609020204030204" pitchFamily="49" charset="0"/>
                <a:cs typeface="Consolas" panose="020B0609020204030204" pitchFamily="49" charset="0"/>
              </a:rPr>
            </a:br>
            <a:r>
              <a:rPr lang="en-GB" sz="2500" dirty="0">
                <a:solidFill>
                  <a:srgbClr val="C00000"/>
                </a:solidFill>
                <a:latin typeface="Consolas" panose="020B0609020204030204" pitchFamily="49" charset="0"/>
                <a:cs typeface="Consolas" panose="020B0609020204030204" pitchFamily="49" charset="0"/>
              </a:rPr>
              <a:t>     </a:t>
            </a:r>
            <a:r>
              <a:rPr lang="en-GB" sz="2500" dirty="0" err="1">
                <a:solidFill>
                  <a:srgbClr val="C00000"/>
                </a:solidFill>
                <a:latin typeface="Consolas" panose="020B0609020204030204" pitchFamily="49" charset="0"/>
                <a:cs typeface="Consolas" panose="020B0609020204030204" pitchFamily="49" charset="0"/>
              </a:rPr>
              <a:t>val</a:t>
            </a:r>
            <a:r>
              <a:rPr lang="en-GB" sz="2500" dirty="0">
                <a:solidFill>
                  <a:srgbClr val="C00000"/>
                </a:solidFill>
                <a:latin typeface="Consolas" panose="020B0609020204030204" pitchFamily="49" charset="0"/>
                <a:cs typeface="Consolas" panose="020B0609020204030204" pitchFamily="49" charset="0"/>
              </a:rPr>
              <a:t> multiplier = (</a:t>
            </a:r>
            <a:r>
              <a:rPr lang="en-GB" sz="2500" dirty="0" err="1">
                <a:solidFill>
                  <a:srgbClr val="C00000"/>
                </a:solidFill>
                <a:latin typeface="Consolas" panose="020B0609020204030204" pitchFamily="49" charset="0"/>
                <a:cs typeface="Consolas" panose="020B0609020204030204" pitchFamily="49" charset="0"/>
              </a:rPr>
              <a:t>i:Int</a:t>
            </a:r>
            <a:r>
              <a:rPr lang="en-GB" sz="2500" dirty="0">
                <a:solidFill>
                  <a:srgbClr val="C00000"/>
                </a:solidFill>
                <a:latin typeface="Consolas" panose="020B0609020204030204" pitchFamily="49" charset="0"/>
                <a:cs typeface="Consolas" panose="020B0609020204030204" pitchFamily="49" charset="0"/>
              </a:rPr>
              <a:t>) =&gt; </a:t>
            </a:r>
            <a:r>
              <a:rPr lang="en-GB" sz="2500" dirty="0" err="1">
                <a:solidFill>
                  <a:srgbClr val="C00000"/>
                </a:solidFill>
                <a:latin typeface="Consolas" panose="020B0609020204030204" pitchFamily="49" charset="0"/>
                <a:cs typeface="Consolas" panose="020B0609020204030204" pitchFamily="49" charset="0"/>
              </a:rPr>
              <a:t>i</a:t>
            </a:r>
            <a:r>
              <a:rPr lang="en-GB" sz="2500" dirty="0">
                <a:solidFill>
                  <a:srgbClr val="C00000"/>
                </a:solidFill>
                <a:latin typeface="Consolas" panose="020B0609020204030204" pitchFamily="49" charset="0"/>
                <a:cs typeface="Consolas" panose="020B0609020204030204" pitchFamily="49" charset="0"/>
              </a:rPr>
              <a:t> * factor</a:t>
            </a:r>
            <a:br>
              <a:rPr lang="en-GB" sz="2500" dirty="0">
                <a:solidFill>
                  <a:srgbClr val="C00000"/>
                </a:solidFill>
                <a:latin typeface="Consolas" panose="020B0609020204030204" pitchFamily="49" charset="0"/>
                <a:cs typeface="Consolas" panose="020B0609020204030204" pitchFamily="49" charset="0"/>
              </a:rPr>
            </a:br>
            <a:r>
              <a:rPr lang="en-GB" sz="2500" dirty="0">
                <a:solidFill>
                  <a:srgbClr val="C00000"/>
                </a:solidFill>
                <a:latin typeface="Consolas" panose="020B0609020204030204" pitchFamily="49" charset="0"/>
                <a:cs typeface="Consolas" panose="020B0609020204030204" pitchFamily="49" charset="0"/>
              </a:rPr>
              <a:t/>
            </a:r>
            <a:br>
              <a:rPr lang="en-GB" sz="2500" dirty="0">
                <a:solidFill>
                  <a:srgbClr val="C00000"/>
                </a:solidFill>
                <a:latin typeface="Consolas" panose="020B0609020204030204" pitchFamily="49" charset="0"/>
                <a:cs typeface="Consolas" panose="020B0609020204030204" pitchFamily="49" charset="0"/>
              </a:rPr>
            </a:br>
            <a:r>
              <a:rPr lang="en-GB" sz="2500" dirty="0">
                <a:solidFill>
                  <a:srgbClr val="C00000"/>
                </a:solidFill>
                <a:latin typeface="Consolas" panose="020B0609020204030204" pitchFamily="49" charset="0"/>
                <a:cs typeface="Consolas" panose="020B0609020204030204" pitchFamily="49" charset="0"/>
              </a:rPr>
              <a:t>     </a:t>
            </a:r>
            <a:r>
              <a:rPr lang="en-GB" sz="2500" dirty="0" err="1">
                <a:solidFill>
                  <a:srgbClr val="C00000"/>
                </a:solidFill>
                <a:latin typeface="Consolas" panose="020B0609020204030204" pitchFamily="49" charset="0"/>
                <a:cs typeface="Consolas" panose="020B0609020204030204" pitchFamily="49" charset="0"/>
              </a:rPr>
              <a:t>printTransformedValue</a:t>
            </a:r>
            <a:r>
              <a:rPr lang="en-GB" sz="2500" dirty="0">
                <a:solidFill>
                  <a:srgbClr val="C00000"/>
                </a:solidFill>
                <a:latin typeface="Consolas" panose="020B0609020204030204" pitchFamily="49" charset="0"/>
                <a:cs typeface="Consolas" panose="020B0609020204030204" pitchFamily="49" charset="0"/>
              </a:rPr>
              <a:t>(2, multiplier)</a:t>
            </a:r>
            <a:br>
              <a:rPr lang="en-GB" sz="2500" dirty="0">
                <a:solidFill>
                  <a:srgbClr val="C00000"/>
                </a:solidFill>
                <a:latin typeface="Consolas" panose="020B0609020204030204" pitchFamily="49" charset="0"/>
                <a:cs typeface="Consolas" panose="020B0609020204030204" pitchFamily="49" charset="0"/>
              </a:rPr>
            </a:br>
            <a:r>
              <a:rPr lang="en-GB" sz="2500" dirty="0">
                <a:solidFill>
                  <a:srgbClr val="C00000"/>
                </a:solidFill>
                <a:latin typeface="Consolas" panose="020B0609020204030204" pitchFamily="49" charset="0"/>
                <a:cs typeface="Consolas" panose="020B0609020204030204" pitchFamily="49" charset="0"/>
              </a:rPr>
              <a:t/>
            </a:r>
            <a:br>
              <a:rPr lang="en-GB" sz="2500" dirty="0">
                <a:solidFill>
                  <a:srgbClr val="C00000"/>
                </a:solidFill>
                <a:latin typeface="Consolas" panose="020B0609020204030204" pitchFamily="49" charset="0"/>
                <a:cs typeface="Consolas" panose="020B0609020204030204" pitchFamily="49" charset="0"/>
              </a:rPr>
            </a:br>
            <a:r>
              <a:rPr lang="en-GB" sz="2500" dirty="0">
                <a:solidFill>
                  <a:srgbClr val="C00000"/>
                </a:solidFill>
                <a:latin typeface="Consolas" panose="020B0609020204030204" pitchFamily="49" charset="0"/>
                <a:cs typeface="Consolas" panose="020B0609020204030204" pitchFamily="49" charset="0"/>
              </a:rPr>
              <a:t>     factor = 4</a:t>
            </a:r>
            <a:br>
              <a:rPr lang="en-GB" sz="2500" dirty="0">
                <a:solidFill>
                  <a:srgbClr val="C00000"/>
                </a:solidFill>
                <a:latin typeface="Consolas" panose="020B0609020204030204" pitchFamily="49" charset="0"/>
                <a:cs typeface="Consolas" panose="020B0609020204030204" pitchFamily="49" charset="0"/>
              </a:rPr>
            </a:br>
            <a:r>
              <a:rPr lang="en-GB" sz="2500" dirty="0">
                <a:solidFill>
                  <a:srgbClr val="C00000"/>
                </a:solidFill>
                <a:latin typeface="Consolas" panose="020B0609020204030204" pitchFamily="49" charset="0"/>
                <a:cs typeface="Consolas" panose="020B0609020204030204" pitchFamily="49" charset="0"/>
              </a:rPr>
              <a:t>     </a:t>
            </a:r>
            <a:r>
              <a:rPr lang="en-GB" sz="2500" dirty="0" err="1">
                <a:solidFill>
                  <a:srgbClr val="C00000"/>
                </a:solidFill>
                <a:latin typeface="Consolas" panose="020B0609020204030204" pitchFamily="49" charset="0"/>
                <a:cs typeface="Consolas" panose="020B0609020204030204" pitchFamily="49" charset="0"/>
              </a:rPr>
              <a:t>printTransformedValue</a:t>
            </a:r>
            <a:r>
              <a:rPr lang="en-GB" sz="2500" dirty="0">
                <a:solidFill>
                  <a:srgbClr val="C00000"/>
                </a:solidFill>
                <a:latin typeface="Consolas" panose="020B0609020204030204" pitchFamily="49" charset="0"/>
                <a:cs typeface="Consolas" panose="020B0609020204030204" pitchFamily="49" charset="0"/>
              </a:rPr>
              <a:t>(2, multiplier )</a:t>
            </a:r>
            <a:br>
              <a:rPr lang="en-GB" sz="2500" dirty="0">
                <a:solidFill>
                  <a:srgbClr val="C00000"/>
                </a:solidFill>
                <a:latin typeface="Consolas" panose="020B0609020204030204" pitchFamily="49" charset="0"/>
                <a:cs typeface="Consolas" panose="020B0609020204030204" pitchFamily="49" charset="0"/>
              </a:rPr>
            </a:br>
            <a:r>
              <a:rPr lang="en-GB" sz="2500" dirty="0">
                <a:solidFill>
                  <a:srgbClr val="C00000"/>
                </a:solidFill>
                <a:latin typeface="Consolas" panose="020B0609020204030204" pitchFamily="49" charset="0"/>
                <a:cs typeface="Consolas" panose="020B0609020204030204" pitchFamily="49" charset="0"/>
              </a:rPr>
              <a:t>  }</a:t>
            </a:r>
            <a:br>
              <a:rPr lang="en-GB" sz="2500" dirty="0">
                <a:solidFill>
                  <a:srgbClr val="C00000"/>
                </a:solidFill>
                <a:latin typeface="Consolas" panose="020B0609020204030204" pitchFamily="49" charset="0"/>
                <a:cs typeface="Consolas" panose="020B0609020204030204" pitchFamily="49" charset="0"/>
              </a:rPr>
            </a:br>
            <a:r>
              <a:rPr lang="en-GB" sz="2500" dirty="0">
                <a:solidFill>
                  <a:srgbClr val="C00000"/>
                </a:solidFill>
                <a:latin typeface="Consolas" panose="020B0609020204030204" pitchFamily="49" charset="0"/>
                <a:cs typeface="Consolas" panose="020B0609020204030204" pitchFamily="49" charset="0"/>
              </a:rPr>
              <a:t/>
            </a:r>
            <a:br>
              <a:rPr lang="en-GB" sz="2500" dirty="0">
                <a:solidFill>
                  <a:srgbClr val="C00000"/>
                </a:solidFill>
                <a:latin typeface="Consolas" panose="020B0609020204030204" pitchFamily="49" charset="0"/>
                <a:cs typeface="Consolas" panose="020B0609020204030204" pitchFamily="49" charset="0"/>
              </a:rPr>
            </a:br>
            <a:r>
              <a:rPr lang="en-GB" sz="2500" dirty="0">
                <a:solidFill>
                  <a:srgbClr val="C00000"/>
                </a:solidFill>
                <a:latin typeface="Consolas" panose="020B0609020204030204" pitchFamily="49" charset="0"/>
                <a:cs typeface="Consolas" panose="020B0609020204030204" pitchFamily="49" charset="0"/>
              </a:rPr>
              <a:t>  </a:t>
            </a:r>
            <a:r>
              <a:rPr lang="en-GB" sz="2500" dirty="0" err="1">
                <a:solidFill>
                  <a:srgbClr val="C00000"/>
                </a:solidFill>
                <a:latin typeface="Consolas" panose="020B0609020204030204" pitchFamily="49" charset="0"/>
                <a:cs typeface="Consolas" panose="020B0609020204030204" pitchFamily="49" charset="0"/>
              </a:rPr>
              <a:t>def</a:t>
            </a:r>
            <a:r>
              <a:rPr lang="en-GB" sz="2500" dirty="0">
                <a:solidFill>
                  <a:srgbClr val="C00000"/>
                </a:solidFill>
                <a:latin typeface="Consolas" panose="020B0609020204030204" pitchFamily="49" charset="0"/>
                <a:cs typeface="Consolas" panose="020B0609020204030204" pitchFamily="49" charset="0"/>
              </a:rPr>
              <a:t> </a:t>
            </a:r>
            <a:r>
              <a:rPr lang="en-GB" sz="2500" b="1" dirty="0" err="1">
                <a:solidFill>
                  <a:srgbClr val="C00000"/>
                </a:solidFill>
                <a:latin typeface="Consolas" panose="020B0609020204030204" pitchFamily="49" charset="0"/>
                <a:cs typeface="Consolas" panose="020B0609020204030204" pitchFamily="49" charset="0"/>
              </a:rPr>
              <a:t>printTransformedValue</a:t>
            </a:r>
            <a:r>
              <a:rPr lang="en-GB" sz="2500" dirty="0">
                <a:solidFill>
                  <a:srgbClr val="C00000"/>
                </a:solidFill>
                <a:latin typeface="Consolas" panose="020B0609020204030204" pitchFamily="49" charset="0"/>
                <a:cs typeface="Consolas" panose="020B0609020204030204" pitchFamily="49" charset="0"/>
              </a:rPr>
              <a:t>(n: </a:t>
            </a:r>
            <a:r>
              <a:rPr lang="en-GB" sz="2500" dirty="0" err="1">
                <a:solidFill>
                  <a:srgbClr val="C00000"/>
                </a:solidFill>
                <a:latin typeface="Consolas" panose="020B0609020204030204" pitchFamily="49" charset="0"/>
                <a:cs typeface="Consolas" panose="020B0609020204030204" pitchFamily="49" charset="0"/>
              </a:rPr>
              <a:t>Int</a:t>
            </a:r>
            <a:r>
              <a:rPr lang="en-GB" sz="2500" dirty="0">
                <a:solidFill>
                  <a:srgbClr val="C00000"/>
                </a:solidFill>
                <a:latin typeface="Consolas" panose="020B0609020204030204" pitchFamily="49" charset="0"/>
                <a:cs typeface="Consolas" panose="020B0609020204030204" pitchFamily="49" charset="0"/>
              </a:rPr>
              <a:t>,  f: </a:t>
            </a:r>
            <a:r>
              <a:rPr lang="en-GB" sz="2500" dirty="0" err="1">
                <a:solidFill>
                  <a:srgbClr val="C00000"/>
                </a:solidFill>
                <a:latin typeface="Consolas" panose="020B0609020204030204" pitchFamily="49" charset="0"/>
                <a:cs typeface="Consolas" panose="020B0609020204030204" pitchFamily="49" charset="0"/>
              </a:rPr>
              <a:t>Int</a:t>
            </a:r>
            <a:r>
              <a:rPr lang="en-GB" sz="2500" dirty="0">
                <a:solidFill>
                  <a:srgbClr val="C00000"/>
                </a:solidFill>
                <a:latin typeface="Consolas" panose="020B0609020204030204" pitchFamily="49" charset="0"/>
                <a:cs typeface="Consolas" panose="020B0609020204030204" pitchFamily="49" charset="0"/>
              </a:rPr>
              <a:t> =&gt; </a:t>
            </a:r>
            <a:r>
              <a:rPr lang="en-GB" sz="2500" dirty="0" err="1">
                <a:solidFill>
                  <a:srgbClr val="C00000"/>
                </a:solidFill>
                <a:latin typeface="Consolas" panose="020B0609020204030204" pitchFamily="49" charset="0"/>
                <a:cs typeface="Consolas" panose="020B0609020204030204" pitchFamily="49" charset="0"/>
              </a:rPr>
              <a:t>Int</a:t>
            </a:r>
            <a:r>
              <a:rPr lang="en-GB" sz="2500" dirty="0">
                <a:solidFill>
                  <a:srgbClr val="C00000"/>
                </a:solidFill>
                <a:latin typeface="Consolas" panose="020B0609020204030204" pitchFamily="49" charset="0"/>
                <a:cs typeface="Consolas" panose="020B0609020204030204" pitchFamily="49" charset="0"/>
              </a:rPr>
              <a:t>): Unit = {</a:t>
            </a:r>
            <a:br>
              <a:rPr lang="en-GB" sz="2500" dirty="0">
                <a:solidFill>
                  <a:srgbClr val="C00000"/>
                </a:solidFill>
                <a:latin typeface="Consolas" panose="020B0609020204030204" pitchFamily="49" charset="0"/>
                <a:cs typeface="Consolas" panose="020B0609020204030204" pitchFamily="49" charset="0"/>
              </a:rPr>
            </a:br>
            <a:r>
              <a:rPr lang="en-GB" sz="2500" dirty="0">
                <a:solidFill>
                  <a:srgbClr val="C00000"/>
                </a:solidFill>
                <a:latin typeface="Consolas" panose="020B0609020204030204" pitchFamily="49" charset="0"/>
                <a:cs typeface="Consolas" panose="020B0609020204030204" pitchFamily="49" charset="0"/>
              </a:rPr>
              <a:t>    </a:t>
            </a:r>
            <a:r>
              <a:rPr lang="en-GB" sz="2500" dirty="0" err="1">
                <a:solidFill>
                  <a:srgbClr val="C00000"/>
                </a:solidFill>
                <a:latin typeface="Consolas" panose="020B0609020204030204" pitchFamily="49" charset="0"/>
                <a:cs typeface="Consolas" panose="020B0609020204030204" pitchFamily="49" charset="0"/>
              </a:rPr>
              <a:t>println</a:t>
            </a:r>
            <a:r>
              <a:rPr lang="en-GB" sz="2500" dirty="0">
                <a:solidFill>
                  <a:srgbClr val="C00000"/>
                </a:solidFill>
                <a:latin typeface="Consolas" panose="020B0609020204030204" pitchFamily="49" charset="0"/>
                <a:cs typeface="Consolas" panose="020B0609020204030204" pitchFamily="49" charset="0"/>
              </a:rPr>
              <a:t>( "transformed value = " +  f(n) )</a:t>
            </a:r>
            <a:br>
              <a:rPr lang="en-GB" sz="2500" dirty="0">
                <a:solidFill>
                  <a:srgbClr val="C00000"/>
                </a:solidFill>
                <a:latin typeface="Consolas" panose="020B0609020204030204" pitchFamily="49" charset="0"/>
                <a:cs typeface="Consolas" panose="020B0609020204030204" pitchFamily="49" charset="0"/>
              </a:rPr>
            </a:br>
            <a:r>
              <a:rPr lang="en-GB" sz="2500" dirty="0">
                <a:solidFill>
                  <a:srgbClr val="C00000"/>
                </a:solidFill>
                <a:latin typeface="Consolas" panose="020B0609020204030204" pitchFamily="49" charset="0"/>
                <a:cs typeface="Consolas" panose="020B0609020204030204" pitchFamily="49" charset="0"/>
              </a:rPr>
              <a:t>  }</a:t>
            </a:r>
            <a:br>
              <a:rPr lang="en-GB" sz="2500" dirty="0">
                <a:solidFill>
                  <a:srgbClr val="C00000"/>
                </a:solidFill>
                <a:latin typeface="Consolas" panose="020B0609020204030204" pitchFamily="49" charset="0"/>
                <a:cs typeface="Consolas" panose="020B0609020204030204" pitchFamily="49" charset="0"/>
              </a:rPr>
            </a:br>
            <a:r>
              <a:rPr lang="en-GB" sz="2500" dirty="0">
                <a:solidFill>
                  <a:srgbClr val="C00000"/>
                </a:solidFill>
                <a:latin typeface="Consolas" panose="020B0609020204030204" pitchFamily="49" charset="0"/>
                <a:cs typeface="Consolas" panose="020B0609020204030204" pitchFamily="49" charset="0"/>
              </a:rPr>
              <a:t>}</a:t>
            </a:r>
          </a:p>
        </p:txBody>
      </p:sp>
      <p:sp>
        <p:nvSpPr>
          <p:cNvPr id="4" name="Footer Placeholder 3"/>
          <p:cNvSpPr>
            <a:spLocks noGrp="1"/>
          </p:cNvSpPr>
          <p:nvPr>
            <p:ph type="ftr" sz="quarter" idx="11"/>
          </p:nvPr>
        </p:nvSpPr>
        <p:spPr/>
        <p:txBody>
          <a:bodyPr/>
          <a:lstStyle/>
          <a:p>
            <a:r>
              <a:rPr lang="en-US" dirty="0"/>
              <a:t>unit 5: functions  (CONT.)</a:t>
            </a:r>
          </a:p>
        </p:txBody>
      </p:sp>
      <p:sp>
        <p:nvSpPr>
          <p:cNvPr id="5" name="Slide Number Placeholder 4"/>
          <p:cNvSpPr>
            <a:spLocks noGrp="1"/>
          </p:cNvSpPr>
          <p:nvPr>
            <p:ph type="sldNum" sz="quarter" idx="12"/>
          </p:nvPr>
        </p:nvSpPr>
        <p:spPr/>
        <p:txBody>
          <a:bodyPr/>
          <a:lstStyle/>
          <a:p>
            <a:fld id="{6113E31D-E2AB-40D1-8B51-AFA5AFEF393A}" type="slidenum">
              <a:rPr lang="en-US" smtClean="0"/>
              <a:pPr/>
              <a:t>4</a:t>
            </a:fld>
            <a:endParaRPr lang="en-US" dirty="0"/>
          </a:p>
        </p:txBody>
      </p:sp>
      <p:sp>
        <p:nvSpPr>
          <p:cNvPr id="6" name="TextBox 5"/>
          <p:cNvSpPr txBox="1"/>
          <p:nvPr/>
        </p:nvSpPr>
        <p:spPr>
          <a:xfrm>
            <a:off x="6858000" y="2738111"/>
            <a:ext cx="4445394"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variable </a:t>
            </a:r>
            <a:r>
              <a:rPr lang="en-GB" i="1" dirty="0"/>
              <a:t>factor</a:t>
            </a:r>
            <a:r>
              <a:rPr lang="en-GB" dirty="0"/>
              <a:t> is in scope when  function </a:t>
            </a:r>
            <a:r>
              <a:rPr lang="en-GB" i="1" dirty="0"/>
              <a:t>multiplier</a:t>
            </a:r>
            <a:r>
              <a:rPr lang="en-GB" dirty="0"/>
              <a:t> is declared, </a:t>
            </a:r>
            <a:r>
              <a:rPr lang="en-GB" i="1" dirty="0"/>
              <a:t>multiplier</a:t>
            </a:r>
            <a:r>
              <a:rPr lang="en-GB" dirty="0"/>
              <a:t> is a </a:t>
            </a:r>
            <a:r>
              <a:rPr lang="en-GB" u="sng" dirty="0"/>
              <a:t>closure</a:t>
            </a:r>
            <a:r>
              <a:rPr lang="en-GB" dirty="0"/>
              <a:t> over it</a:t>
            </a:r>
            <a:endParaRPr lang="en-GB" i="1" u="sng" dirty="0"/>
          </a:p>
        </p:txBody>
      </p:sp>
      <p:sp>
        <p:nvSpPr>
          <p:cNvPr id="7" name="TextBox 6"/>
          <p:cNvSpPr txBox="1"/>
          <p:nvPr/>
        </p:nvSpPr>
        <p:spPr>
          <a:xfrm>
            <a:off x="1254369" y="5967037"/>
            <a:ext cx="4445394"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solidFill>
                  <a:srgbClr val="0070C0"/>
                </a:solidFill>
                <a:latin typeface="Consolas" panose="020B0609020204030204" pitchFamily="49" charset="0"/>
                <a:cs typeface="Consolas" panose="020B0609020204030204" pitchFamily="49" charset="0"/>
              </a:rPr>
              <a:t>transformed value = 6</a:t>
            </a:r>
            <a:br>
              <a:rPr lang="en-GB" dirty="0">
                <a:solidFill>
                  <a:srgbClr val="0070C0"/>
                </a:solidFill>
                <a:latin typeface="Consolas" panose="020B0609020204030204" pitchFamily="49" charset="0"/>
                <a:cs typeface="Consolas" panose="020B0609020204030204" pitchFamily="49" charset="0"/>
              </a:rPr>
            </a:br>
            <a:r>
              <a:rPr lang="en-GB" dirty="0">
                <a:solidFill>
                  <a:srgbClr val="0070C0"/>
                </a:solidFill>
                <a:latin typeface="Consolas" panose="020B0609020204030204" pitchFamily="49" charset="0"/>
                <a:cs typeface="Consolas" panose="020B0609020204030204" pitchFamily="49" charset="0"/>
              </a:rPr>
              <a:t>transformed value = 8</a:t>
            </a:r>
          </a:p>
        </p:txBody>
      </p:sp>
      <p:sp>
        <p:nvSpPr>
          <p:cNvPr id="8" name="TextBox 7"/>
          <p:cNvSpPr txBox="1"/>
          <p:nvPr/>
        </p:nvSpPr>
        <p:spPr>
          <a:xfrm>
            <a:off x="7537938" y="3829405"/>
            <a:ext cx="4445394"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i="1" dirty="0"/>
              <a:t>multiplier</a:t>
            </a:r>
            <a:r>
              <a:rPr lang="en-GB" dirty="0"/>
              <a:t> is passed as a parameter to </a:t>
            </a:r>
            <a:r>
              <a:rPr lang="en-GB" i="1" dirty="0" err="1"/>
              <a:t>printTransformedValue</a:t>
            </a:r>
            <a:r>
              <a:rPr lang="en-GB" dirty="0"/>
              <a:t> , is actually called inside </a:t>
            </a:r>
            <a:r>
              <a:rPr lang="en-GB" i="1" dirty="0" err="1"/>
              <a:t>printTransformedValue</a:t>
            </a:r>
            <a:r>
              <a:rPr lang="en-GB" dirty="0"/>
              <a:t> – variable </a:t>
            </a:r>
            <a:r>
              <a:rPr lang="en-GB" i="1" dirty="0"/>
              <a:t>factor</a:t>
            </a:r>
            <a:r>
              <a:rPr lang="en-GB" dirty="0"/>
              <a:t> is not in scope where function is called, but its value is used as it is </a:t>
            </a:r>
            <a:r>
              <a:rPr lang="en-GB" u="sng" dirty="0"/>
              <a:t>part of the closure</a:t>
            </a:r>
            <a:endParaRPr lang="en-GB" i="1" u="sng" dirty="0"/>
          </a:p>
        </p:txBody>
      </p:sp>
      <p:sp>
        <p:nvSpPr>
          <p:cNvPr id="9" name="TextBox 8"/>
          <p:cNvSpPr txBox="1"/>
          <p:nvPr/>
        </p:nvSpPr>
        <p:spPr>
          <a:xfrm>
            <a:off x="6858000" y="5536455"/>
            <a:ext cx="4445394"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value of </a:t>
            </a:r>
            <a:r>
              <a:rPr lang="en-GB" i="1" dirty="0"/>
              <a:t>factor</a:t>
            </a:r>
            <a:r>
              <a:rPr lang="en-GB" dirty="0"/>
              <a:t> can be changed after function </a:t>
            </a:r>
            <a:r>
              <a:rPr lang="en-GB" i="1" dirty="0"/>
              <a:t>multiplier</a:t>
            </a:r>
            <a:r>
              <a:rPr lang="en-GB" dirty="0"/>
              <a:t> is declared, closure contains new value</a:t>
            </a:r>
            <a:endParaRPr lang="en-GB" i="1" u="sng" dirty="0"/>
          </a:p>
        </p:txBody>
      </p:sp>
      <p:cxnSp>
        <p:nvCxnSpPr>
          <p:cNvPr id="11" name="Straight Arrow Connector 10"/>
          <p:cNvCxnSpPr/>
          <p:nvPr/>
        </p:nvCxnSpPr>
        <p:spPr>
          <a:xfrm flipH="1">
            <a:off x="3915508" y="3199776"/>
            <a:ext cx="2942492" cy="3171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318738" y="4125899"/>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212123" y="4419600"/>
            <a:ext cx="3645877" cy="15233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34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and scope – viewing in debugger</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758" y="1563645"/>
            <a:ext cx="8648700" cy="2857500"/>
          </a:xfrm>
        </p:spPr>
      </p:pic>
      <p:sp>
        <p:nvSpPr>
          <p:cNvPr id="4" name="Footer Placeholder 3"/>
          <p:cNvSpPr>
            <a:spLocks noGrp="1"/>
          </p:cNvSpPr>
          <p:nvPr>
            <p:ph type="ftr" sz="quarter" idx="11"/>
          </p:nvPr>
        </p:nvSpPr>
        <p:spPr/>
        <p:txBody>
          <a:bodyPr/>
          <a:lstStyle/>
          <a:p>
            <a:r>
              <a:rPr lang="en-US" dirty="0"/>
              <a:t>unit 5: functions  (CONT.)</a:t>
            </a:r>
          </a:p>
        </p:txBody>
      </p:sp>
      <p:sp>
        <p:nvSpPr>
          <p:cNvPr id="5" name="Slide Number Placeholder 4"/>
          <p:cNvSpPr>
            <a:spLocks noGrp="1"/>
          </p:cNvSpPr>
          <p:nvPr>
            <p:ph type="sldNum" sz="quarter" idx="12"/>
          </p:nvPr>
        </p:nvSpPr>
        <p:spPr/>
        <p:txBody>
          <a:bodyPr/>
          <a:lstStyle/>
          <a:p>
            <a:fld id="{6113E31D-E2AB-40D1-8B51-AFA5AFEF393A}" type="slidenum">
              <a:rPr lang="en-US" smtClean="0"/>
              <a:pPr/>
              <a:t>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356" y="4533287"/>
            <a:ext cx="5321300" cy="1562100"/>
          </a:xfrm>
          <a:prstGeom prst="rect">
            <a:avLst/>
          </a:prstGeom>
        </p:spPr>
      </p:pic>
      <p:sp>
        <p:nvSpPr>
          <p:cNvPr id="8" name="TextBox 7"/>
          <p:cNvSpPr txBox="1"/>
          <p:nvPr/>
        </p:nvSpPr>
        <p:spPr>
          <a:xfrm>
            <a:off x="6858000" y="5536455"/>
            <a:ext cx="4445394"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breakpoint in </a:t>
            </a:r>
            <a:r>
              <a:rPr lang="en-GB" i="1" dirty="0" err="1"/>
              <a:t>printTransformedValue</a:t>
            </a:r>
            <a:r>
              <a:rPr lang="en-GB" dirty="0"/>
              <a:t> – only </a:t>
            </a:r>
            <a:r>
              <a:rPr lang="en-GB" i="1" dirty="0"/>
              <a:t>n</a:t>
            </a:r>
            <a:r>
              <a:rPr lang="en-GB" dirty="0"/>
              <a:t> and </a:t>
            </a:r>
            <a:r>
              <a:rPr lang="en-GB" i="1" dirty="0"/>
              <a:t>f </a:t>
            </a:r>
            <a:r>
              <a:rPr lang="en-GB" dirty="0"/>
              <a:t>in scope, but </a:t>
            </a:r>
            <a:r>
              <a:rPr lang="en-GB" i="1" dirty="0"/>
              <a:t>factor</a:t>
            </a:r>
            <a:r>
              <a:rPr lang="en-GB" dirty="0"/>
              <a:t> in closure scope</a:t>
            </a:r>
            <a:endParaRPr lang="en-GB" i="1" u="sng" dirty="0"/>
          </a:p>
        </p:txBody>
      </p:sp>
    </p:spTree>
    <p:extLst>
      <p:ext uri="{BB962C8B-B14F-4D97-AF65-F5344CB8AC3E}">
        <p14:creationId xmlns:p14="http://schemas.microsoft.com/office/powerpoint/2010/main" val="108890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Closures – a nice explanation</a:t>
            </a:r>
          </a:p>
        </p:txBody>
      </p:sp>
      <p:sp>
        <p:nvSpPr>
          <p:cNvPr id="3" name="Content Placeholder 2"/>
          <p:cNvSpPr>
            <a:spLocks noGrp="1"/>
          </p:cNvSpPr>
          <p:nvPr>
            <p:ph idx="1"/>
          </p:nvPr>
        </p:nvSpPr>
        <p:spPr/>
        <p:txBody>
          <a:bodyPr>
            <a:normAutofit/>
          </a:bodyPr>
          <a:lstStyle/>
          <a:p>
            <a:r>
              <a:rPr lang="en-GB" sz="2400" i="1" dirty="0"/>
              <a:t>“Personally, I like to think of a closure as being like quantum entanglement, which Einstein referred to as “a spooky action at a distance.” Just as quantum entanglement begins with two elements that are together and then separated — but somehow remain aware of each other — a closure begins with a function and a variable defined in the same scope, which are then separated from each other. When the function is executed at some other point in space (scope) and time, it is magically still aware of the variable it referenced in their earlier time together, and even picks up any changes to that variable.”</a:t>
            </a:r>
          </a:p>
          <a:p>
            <a:r>
              <a:rPr lang="en-GB" sz="2400" dirty="0"/>
              <a:t>From </a:t>
            </a:r>
            <a:r>
              <a:rPr lang="en-GB" sz="2400" dirty="0">
                <a:hlinkClick r:id="rId2"/>
              </a:rPr>
              <a:t>http://alvinalexander.com/scala/how-to-use-closures-in-scala-fp-examples</a:t>
            </a:r>
            <a:r>
              <a:rPr lang="en-GB" sz="2400" dirty="0"/>
              <a:t>, read for another example and other explanations</a:t>
            </a:r>
          </a:p>
        </p:txBody>
      </p:sp>
      <p:sp>
        <p:nvSpPr>
          <p:cNvPr id="4" name="Footer Placeholder 3"/>
          <p:cNvSpPr>
            <a:spLocks noGrp="1"/>
          </p:cNvSpPr>
          <p:nvPr>
            <p:ph type="ftr" sz="quarter" idx="11"/>
          </p:nvPr>
        </p:nvSpPr>
        <p:spPr/>
        <p:txBody>
          <a:bodyPr/>
          <a:lstStyle/>
          <a:p>
            <a:r>
              <a:rPr lang="en-US" dirty="0"/>
              <a:t>unit 5: functions  (CONT.)</a:t>
            </a:r>
          </a:p>
        </p:txBody>
      </p:sp>
      <p:sp>
        <p:nvSpPr>
          <p:cNvPr id="5" name="Slide Number Placeholder 4"/>
          <p:cNvSpPr>
            <a:spLocks noGrp="1"/>
          </p:cNvSpPr>
          <p:nvPr>
            <p:ph type="sldNum" sz="quarter" idx="12"/>
          </p:nvPr>
        </p:nvSpPr>
        <p:spPr/>
        <p:txBody>
          <a:bodyPr/>
          <a:lstStyle/>
          <a:p>
            <a:fld id="{6113E31D-E2AB-40D1-8B51-AFA5AFEF393A}" type="slidenum">
              <a:rPr lang="en-US" smtClean="0"/>
              <a:pPr/>
              <a:t>6</a:t>
            </a:fld>
            <a:endParaRPr lang="en-US" dirty="0"/>
          </a:p>
        </p:txBody>
      </p:sp>
    </p:spTree>
    <p:extLst>
      <p:ext uri="{BB962C8B-B14F-4D97-AF65-F5344CB8AC3E}">
        <p14:creationId xmlns:p14="http://schemas.microsoft.com/office/powerpoint/2010/main" val="4020939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Closures – practical applications</a:t>
            </a:r>
          </a:p>
        </p:txBody>
      </p:sp>
      <p:sp>
        <p:nvSpPr>
          <p:cNvPr id="3" name="Content Placeholder 2"/>
          <p:cNvSpPr>
            <a:spLocks noGrp="1"/>
          </p:cNvSpPr>
          <p:nvPr>
            <p:ph idx="1"/>
          </p:nvPr>
        </p:nvSpPr>
        <p:spPr>
          <a:xfrm>
            <a:off x="1097280" y="1568287"/>
            <a:ext cx="10058400" cy="4633221"/>
          </a:xfrm>
        </p:spPr>
        <p:txBody>
          <a:bodyPr>
            <a:noAutofit/>
          </a:bodyPr>
          <a:lstStyle/>
          <a:p>
            <a:r>
              <a:rPr lang="en-GB" dirty="0"/>
              <a:t>Closures seem abstract, but are very useful for communication between different scopes</a:t>
            </a:r>
          </a:p>
          <a:p>
            <a:r>
              <a:rPr lang="en-GB" dirty="0"/>
              <a:t>They make some things with HO functions simple that would be much more difficult without closures</a:t>
            </a:r>
          </a:p>
          <a:p>
            <a:r>
              <a:rPr lang="en-GB" dirty="0"/>
              <a:t>For example, this filters a list with a threshold value of 3</a:t>
            </a:r>
          </a:p>
          <a:p>
            <a:pPr marL="0" indent="0">
              <a:buNone/>
            </a:pPr>
            <a:r>
              <a:rPr lang="en-GB" sz="1800" dirty="0">
                <a:solidFill>
                  <a:srgbClr val="C00000"/>
                </a:solidFill>
                <a:latin typeface="Consolas" panose="020B0609020204030204" pitchFamily="49" charset="0"/>
                <a:cs typeface="Consolas" panose="020B0609020204030204" pitchFamily="49" charset="0"/>
              </a:rPr>
              <a:t>List(1,2,3,4,5,6).filter((</a:t>
            </a:r>
            <a:r>
              <a:rPr lang="en-GB" sz="1800" dirty="0" err="1">
                <a:solidFill>
                  <a:srgbClr val="C00000"/>
                </a:solidFill>
                <a:latin typeface="Consolas" panose="020B0609020204030204" pitchFamily="49" charset="0"/>
                <a:cs typeface="Consolas" panose="020B0609020204030204" pitchFamily="49" charset="0"/>
              </a:rPr>
              <a:t>x:Int</a:t>
            </a:r>
            <a:r>
              <a:rPr lang="en-GB" sz="1800" dirty="0">
                <a:solidFill>
                  <a:srgbClr val="C00000"/>
                </a:solidFill>
                <a:latin typeface="Consolas" panose="020B0609020204030204" pitchFamily="49" charset="0"/>
                <a:cs typeface="Consolas" panose="020B0609020204030204" pitchFamily="49" charset="0"/>
              </a:rPr>
              <a:t>) =&gt; x &gt; 3)</a:t>
            </a:r>
          </a:p>
          <a:p>
            <a:r>
              <a:rPr lang="en-GB" dirty="0"/>
              <a:t>What if we want a function that filters with a threshold value </a:t>
            </a:r>
            <a:br>
              <a:rPr lang="en-GB" dirty="0"/>
            </a:br>
            <a:r>
              <a:rPr lang="en-GB" dirty="0"/>
              <a:t>as a parameter?</a:t>
            </a:r>
          </a:p>
          <a:p>
            <a:pPr marL="0" indent="0">
              <a:buNone/>
            </a:pPr>
            <a:r>
              <a:rPr lang="en-GB" sz="1800" dirty="0" err="1">
                <a:solidFill>
                  <a:srgbClr val="C00000"/>
                </a:solidFill>
                <a:latin typeface="Consolas" panose="020B0609020204030204" pitchFamily="49" charset="0"/>
                <a:cs typeface="Consolas" panose="020B0609020204030204" pitchFamily="49" charset="0"/>
              </a:rPr>
              <a:t>def</a:t>
            </a:r>
            <a:r>
              <a:rPr lang="en-GB" sz="1800" dirty="0">
                <a:solidFill>
                  <a:srgbClr val="C00000"/>
                </a:solidFill>
                <a:latin typeface="Consolas" panose="020B0609020204030204" pitchFamily="49" charset="0"/>
                <a:cs typeface="Consolas" panose="020B0609020204030204" pitchFamily="49" charset="0"/>
              </a:rPr>
              <a:t> </a:t>
            </a:r>
            <a:r>
              <a:rPr lang="en-GB" sz="1800" dirty="0" err="1">
                <a:solidFill>
                  <a:srgbClr val="C00000"/>
                </a:solidFill>
                <a:latin typeface="Consolas" panose="020B0609020204030204" pitchFamily="49" charset="0"/>
                <a:cs typeface="Consolas" panose="020B0609020204030204" pitchFamily="49" charset="0"/>
              </a:rPr>
              <a:t>paramFilter</a:t>
            </a:r>
            <a:r>
              <a:rPr lang="en-GB" sz="1800" dirty="0">
                <a:solidFill>
                  <a:srgbClr val="C00000"/>
                </a:solidFill>
                <a:latin typeface="Consolas" panose="020B0609020204030204" pitchFamily="49" charset="0"/>
                <a:cs typeface="Consolas" panose="020B0609020204030204" pitchFamily="49" charset="0"/>
              </a:rPr>
              <a:t>(threshold: </a:t>
            </a:r>
            <a:r>
              <a:rPr lang="en-GB" sz="1800" dirty="0" err="1">
                <a:solidFill>
                  <a:srgbClr val="C00000"/>
                </a:solidFill>
                <a:latin typeface="Consolas" panose="020B0609020204030204" pitchFamily="49" charset="0"/>
                <a:cs typeface="Consolas" panose="020B0609020204030204" pitchFamily="49" charset="0"/>
              </a:rPr>
              <a:t>Int</a:t>
            </a:r>
            <a:r>
              <a:rPr lang="en-GB" sz="1800" dirty="0">
                <a:solidFill>
                  <a:srgbClr val="C00000"/>
                </a:solidFill>
                <a:latin typeface="Consolas" panose="020B0609020204030204" pitchFamily="49" charset="0"/>
                <a:cs typeface="Consolas" panose="020B0609020204030204" pitchFamily="49" charset="0"/>
              </a:rPr>
              <a:t>) = {</a:t>
            </a:r>
            <a:br>
              <a:rPr lang="en-GB" sz="1800" dirty="0">
                <a:solidFill>
                  <a:srgbClr val="C00000"/>
                </a:solidFill>
                <a:latin typeface="Consolas" panose="020B0609020204030204" pitchFamily="49" charset="0"/>
                <a:cs typeface="Consolas" panose="020B0609020204030204" pitchFamily="49" charset="0"/>
              </a:rPr>
            </a:br>
            <a:r>
              <a:rPr lang="en-GB" sz="1800" dirty="0">
                <a:solidFill>
                  <a:srgbClr val="C00000"/>
                </a:solidFill>
                <a:latin typeface="Consolas" panose="020B0609020204030204" pitchFamily="49" charset="0"/>
                <a:cs typeface="Consolas" panose="020B0609020204030204" pitchFamily="49" charset="0"/>
              </a:rPr>
              <a:t>  List(1, 2, 3, 4, 5, 6).filter((</a:t>
            </a:r>
            <a:r>
              <a:rPr lang="en-GB" sz="1800" dirty="0" err="1">
                <a:solidFill>
                  <a:srgbClr val="C00000"/>
                </a:solidFill>
                <a:latin typeface="Consolas" panose="020B0609020204030204" pitchFamily="49" charset="0"/>
                <a:cs typeface="Consolas" panose="020B0609020204030204" pitchFamily="49" charset="0"/>
              </a:rPr>
              <a:t>x:Int</a:t>
            </a:r>
            <a:r>
              <a:rPr lang="en-GB" sz="1800" dirty="0">
                <a:solidFill>
                  <a:srgbClr val="C00000"/>
                </a:solidFill>
                <a:latin typeface="Consolas" panose="020B0609020204030204" pitchFamily="49" charset="0"/>
                <a:cs typeface="Consolas" panose="020B0609020204030204" pitchFamily="49" charset="0"/>
              </a:rPr>
              <a:t>) =&gt; </a:t>
            </a:r>
            <a:br>
              <a:rPr lang="en-GB" sz="1800" dirty="0">
                <a:solidFill>
                  <a:srgbClr val="C00000"/>
                </a:solidFill>
                <a:latin typeface="Consolas" panose="020B0609020204030204" pitchFamily="49" charset="0"/>
                <a:cs typeface="Consolas" panose="020B0609020204030204" pitchFamily="49" charset="0"/>
              </a:rPr>
            </a:br>
            <a:r>
              <a:rPr lang="en-GB" sz="1800" dirty="0">
                <a:solidFill>
                  <a:srgbClr val="C00000"/>
                </a:solidFill>
                <a:latin typeface="Consolas" panose="020B0609020204030204" pitchFamily="49" charset="0"/>
                <a:cs typeface="Consolas" panose="020B0609020204030204" pitchFamily="49" charset="0"/>
              </a:rPr>
              <a:t>        x &gt; threshold)</a:t>
            </a:r>
            <a:br>
              <a:rPr lang="en-GB" sz="1800" dirty="0">
                <a:solidFill>
                  <a:srgbClr val="C00000"/>
                </a:solidFill>
                <a:latin typeface="Consolas" panose="020B0609020204030204" pitchFamily="49" charset="0"/>
                <a:cs typeface="Consolas" panose="020B0609020204030204" pitchFamily="49" charset="0"/>
              </a:rPr>
            </a:br>
            <a:r>
              <a:rPr lang="en-GB" sz="1800" dirty="0">
                <a:solidFill>
                  <a:srgbClr val="C00000"/>
                </a:solidFill>
                <a:latin typeface="Consolas" panose="020B0609020204030204" pitchFamily="49" charset="0"/>
                <a:cs typeface="Consolas" panose="020B0609020204030204" pitchFamily="49" charset="0"/>
              </a:rPr>
              <a:t>}</a:t>
            </a:r>
          </a:p>
          <a:p>
            <a:r>
              <a:rPr lang="en-GB" dirty="0"/>
              <a:t>They are also useful for functions that create functions that “know” about the environment where they were created, widely used to overcome some limitations of JavaScript, for example</a:t>
            </a:r>
          </a:p>
        </p:txBody>
      </p:sp>
      <p:sp>
        <p:nvSpPr>
          <p:cNvPr id="4" name="Footer Placeholder 3"/>
          <p:cNvSpPr>
            <a:spLocks noGrp="1"/>
          </p:cNvSpPr>
          <p:nvPr>
            <p:ph type="ftr" sz="quarter" idx="11"/>
          </p:nvPr>
        </p:nvSpPr>
        <p:spPr/>
        <p:txBody>
          <a:bodyPr/>
          <a:lstStyle/>
          <a:p>
            <a:r>
              <a:rPr lang="en-US" dirty="0"/>
              <a:t>unit 5: functions  (CONT.)</a:t>
            </a:r>
          </a:p>
        </p:txBody>
      </p:sp>
      <p:sp>
        <p:nvSpPr>
          <p:cNvPr id="5" name="Slide Number Placeholder 4"/>
          <p:cNvSpPr>
            <a:spLocks noGrp="1"/>
          </p:cNvSpPr>
          <p:nvPr>
            <p:ph type="sldNum" sz="quarter" idx="12"/>
          </p:nvPr>
        </p:nvSpPr>
        <p:spPr/>
        <p:txBody>
          <a:bodyPr/>
          <a:lstStyle/>
          <a:p>
            <a:fld id="{6113E31D-E2AB-40D1-8B51-AFA5AFEF393A}" type="slidenum">
              <a:rPr lang="en-US" smtClean="0"/>
              <a:pPr/>
              <a:t>7</a:t>
            </a:fld>
            <a:endParaRPr lang="en-US" dirty="0"/>
          </a:p>
        </p:txBody>
      </p:sp>
      <p:sp>
        <p:nvSpPr>
          <p:cNvPr id="6" name="TextBox 5"/>
          <p:cNvSpPr txBox="1"/>
          <p:nvPr/>
        </p:nvSpPr>
        <p:spPr>
          <a:xfrm>
            <a:off x="8380035" y="2369603"/>
            <a:ext cx="3341078"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This would </a:t>
            </a:r>
            <a:r>
              <a:rPr lang="en-GB" u="sng" dirty="0"/>
              <a:t>not</a:t>
            </a:r>
            <a:r>
              <a:rPr lang="en-GB" dirty="0"/>
              <a:t> work without closures – parameter </a:t>
            </a:r>
            <a:r>
              <a:rPr lang="en-GB" i="1" dirty="0"/>
              <a:t>threshold</a:t>
            </a:r>
            <a:r>
              <a:rPr lang="en-GB" dirty="0"/>
              <a:t> is in scope within </a:t>
            </a:r>
            <a:r>
              <a:rPr lang="en-GB" i="1" dirty="0" err="1"/>
              <a:t>paramFilter</a:t>
            </a:r>
            <a:r>
              <a:rPr lang="en-GB" dirty="0"/>
              <a:t> function, so filter function (the lambda expression) is closed over it. </a:t>
            </a:r>
            <a:endParaRPr lang="en-GB" i="1" u="sng" dirty="0"/>
          </a:p>
        </p:txBody>
      </p:sp>
      <p:sp>
        <p:nvSpPr>
          <p:cNvPr id="7" name="TextBox 6"/>
          <p:cNvSpPr txBox="1"/>
          <p:nvPr/>
        </p:nvSpPr>
        <p:spPr>
          <a:xfrm>
            <a:off x="6764215" y="4219758"/>
            <a:ext cx="515619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t>However, the filter function is called in the </a:t>
            </a:r>
            <a:r>
              <a:rPr lang="en-GB" i="1" dirty="0"/>
              <a:t>filter</a:t>
            </a:r>
            <a:r>
              <a:rPr lang="en-GB" dirty="0"/>
              <a:t> method of the </a:t>
            </a:r>
            <a:r>
              <a:rPr lang="en-GB" i="1" dirty="0"/>
              <a:t>List </a:t>
            </a:r>
            <a:r>
              <a:rPr lang="en-GB" dirty="0"/>
              <a:t>class, which is another scope, so value of </a:t>
            </a:r>
            <a:r>
              <a:rPr lang="en-GB" i="1" dirty="0"/>
              <a:t>threshold</a:t>
            </a:r>
            <a:r>
              <a:rPr lang="en-GB" dirty="0"/>
              <a:t> would not be available to that call without the closure</a:t>
            </a:r>
            <a:endParaRPr lang="en-GB" i="1" u="sng" dirty="0"/>
          </a:p>
        </p:txBody>
      </p:sp>
    </p:spTree>
    <p:extLst>
      <p:ext uri="{BB962C8B-B14F-4D97-AF65-F5344CB8AC3E}">
        <p14:creationId xmlns:p14="http://schemas.microsoft.com/office/powerpoint/2010/main" val="18388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Currying</a:t>
            </a:r>
          </a:p>
        </p:txBody>
      </p:sp>
      <p:sp>
        <p:nvSpPr>
          <p:cNvPr id="3" name="Content Placeholder 2"/>
          <p:cNvSpPr>
            <a:spLocks noGrp="1"/>
          </p:cNvSpPr>
          <p:nvPr>
            <p:ph idx="1"/>
          </p:nvPr>
        </p:nvSpPr>
        <p:spPr/>
        <p:txBody>
          <a:bodyPr/>
          <a:lstStyle/>
          <a:p>
            <a:r>
              <a:rPr lang="en-GB" dirty="0"/>
              <a:t>Previously you saw an example of partial application of the following function that takes three parameters:</a:t>
            </a:r>
          </a:p>
          <a:p>
            <a:pPr marL="0" indent="0">
              <a:buNone/>
            </a:pPr>
            <a:r>
              <a:rPr lang="en-GB" dirty="0" err="1">
                <a:solidFill>
                  <a:srgbClr val="7030A0"/>
                </a:solidFill>
                <a:latin typeface="Consolas" panose="020B0609020204030204" pitchFamily="49" charset="0"/>
                <a:cs typeface="Consolas" panose="020B0609020204030204" pitchFamily="49" charset="0"/>
              </a:rPr>
              <a:t>def</a:t>
            </a:r>
            <a:r>
              <a:rPr lang="en-GB" dirty="0">
                <a:solidFill>
                  <a:srgbClr val="7030A0"/>
                </a:solidFill>
                <a:latin typeface="Consolas" panose="020B0609020204030204" pitchFamily="49" charset="0"/>
                <a:cs typeface="Consolas" panose="020B0609020204030204" pitchFamily="49" charset="0"/>
              </a:rPr>
              <a:t> sum(</a:t>
            </a:r>
            <a:r>
              <a:rPr lang="en-GB" dirty="0" err="1">
                <a:solidFill>
                  <a:srgbClr val="7030A0"/>
                </a:solidFill>
                <a:latin typeface="Consolas" panose="020B0609020204030204" pitchFamily="49" charset="0"/>
                <a:cs typeface="Consolas" panose="020B0609020204030204" pitchFamily="49" charset="0"/>
              </a:rPr>
              <a:t>a:Int</a:t>
            </a:r>
            <a:r>
              <a:rPr lang="en-GB" dirty="0">
                <a:solidFill>
                  <a:srgbClr val="7030A0"/>
                </a:solidFill>
                <a:latin typeface="Consolas" panose="020B0609020204030204" pitchFamily="49" charset="0"/>
                <a:cs typeface="Consolas" panose="020B0609020204030204" pitchFamily="49" charset="0"/>
              </a:rPr>
              <a:t>, </a:t>
            </a:r>
            <a:r>
              <a:rPr lang="en-GB" dirty="0" err="1">
                <a:solidFill>
                  <a:srgbClr val="7030A0"/>
                </a:solidFill>
                <a:latin typeface="Consolas" panose="020B0609020204030204" pitchFamily="49" charset="0"/>
                <a:cs typeface="Consolas" panose="020B0609020204030204" pitchFamily="49" charset="0"/>
              </a:rPr>
              <a:t>b:Int</a:t>
            </a:r>
            <a:r>
              <a:rPr lang="en-GB" dirty="0">
                <a:solidFill>
                  <a:srgbClr val="7030A0"/>
                </a:solidFill>
                <a:latin typeface="Consolas" panose="020B0609020204030204" pitchFamily="49" charset="0"/>
                <a:cs typeface="Consolas" panose="020B0609020204030204" pitchFamily="49" charset="0"/>
              </a:rPr>
              <a:t>, </a:t>
            </a:r>
            <a:r>
              <a:rPr lang="en-GB" dirty="0" err="1">
                <a:solidFill>
                  <a:srgbClr val="7030A0"/>
                </a:solidFill>
                <a:latin typeface="Consolas" panose="020B0609020204030204" pitchFamily="49" charset="0"/>
                <a:cs typeface="Consolas" panose="020B0609020204030204" pitchFamily="49" charset="0"/>
              </a:rPr>
              <a:t>c:Int</a:t>
            </a:r>
            <a:r>
              <a:rPr lang="en-GB" dirty="0">
                <a:solidFill>
                  <a:srgbClr val="7030A0"/>
                </a:solidFill>
                <a:latin typeface="Consolas" panose="020B0609020204030204" pitchFamily="49" charset="0"/>
                <a:cs typeface="Consolas" panose="020B0609020204030204" pitchFamily="49" charset="0"/>
              </a:rPr>
              <a:t>): </a:t>
            </a:r>
            <a:r>
              <a:rPr lang="en-GB" dirty="0" err="1">
                <a:solidFill>
                  <a:srgbClr val="7030A0"/>
                </a:solidFill>
                <a:latin typeface="Consolas" panose="020B0609020204030204" pitchFamily="49" charset="0"/>
                <a:cs typeface="Consolas" panose="020B0609020204030204" pitchFamily="49" charset="0"/>
              </a:rPr>
              <a:t>Int</a:t>
            </a:r>
            <a:r>
              <a:rPr lang="en-GB" dirty="0">
                <a:solidFill>
                  <a:srgbClr val="7030A0"/>
                </a:solidFill>
                <a:latin typeface="Consolas" panose="020B0609020204030204" pitchFamily="49" charset="0"/>
                <a:cs typeface="Consolas" panose="020B0609020204030204" pitchFamily="49" charset="0"/>
              </a:rPr>
              <a:t>  = {</a:t>
            </a:r>
            <a:r>
              <a:rPr lang="en-GB" dirty="0" err="1">
                <a:solidFill>
                  <a:srgbClr val="7030A0"/>
                </a:solidFill>
                <a:latin typeface="Consolas" panose="020B0609020204030204" pitchFamily="49" charset="0"/>
                <a:cs typeface="Consolas" panose="020B0609020204030204" pitchFamily="49" charset="0"/>
              </a:rPr>
              <a:t>a+b+c</a:t>
            </a:r>
            <a:r>
              <a:rPr lang="en-GB" dirty="0">
                <a:solidFill>
                  <a:srgbClr val="7030A0"/>
                </a:solidFill>
                <a:latin typeface="Consolas" panose="020B0609020204030204" pitchFamily="49" charset="0"/>
                <a:cs typeface="Consolas" panose="020B0609020204030204" pitchFamily="49" charset="0"/>
              </a:rPr>
              <a:t>}</a:t>
            </a:r>
          </a:p>
          <a:p>
            <a:r>
              <a:rPr lang="en-GB" dirty="0"/>
              <a:t>This function could alternatively have been defined as:</a:t>
            </a:r>
          </a:p>
          <a:p>
            <a:pPr marL="0" indent="0">
              <a:buNone/>
            </a:pPr>
            <a:r>
              <a:rPr lang="en-GB" dirty="0" err="1">
                <a:solidFill>
                  <a:srgbClr val="7030A0"/>
                </a:solidFill>
                <a:latin typeface="Consolas" panose="020B0609020204030204" pitchFamily="49" charset="0"/>
                <a:cs typeface="Consolas" panose="020B0609020204030204" pitchFamily="49" charset="0"/>
              </a:rPr>
              <a:t>def</a:t>
            </a:r>
            <a:r>
              <a:rPr lang="en-GB" dirty="0">
                <a:solidFill>
                  <a:srgbClr val="7030A0"/>
                </a:solidFill>
                <a:latin typeface="Consolas" panose="020B0609020204030204" pitchFamily="49" charset="0"/>
                <a:cs typeface="Consolas" panose="020B0609020204030204" pitchFamily="49" charset="0"/>
              </a:rPr>
              <a:t> </a:t>
            </a:r>
            <a:r>
              <a:rPr lang="en-GB" dirty="0" err="1">
                <a:solidFill>
                  <a:srgbClr val="7030A0"/>
                </a:solidFill>
                <a:latin typeface="Consolas" panose="020B0609020204030204" pitchFamily="49" charset="0"/>
                <a:cs typeface="Consolas" panose="020B0609020204030204" pitchFamily="49" charset="0"/>
              </a:rPr>
              <a:t>sum_curry</a:t>
            </a:r>
            <a:r>
              <a:rPr lang="en-GB" dirty="0">
                <a:solidFill>
                  <a:srgbClr val="7030A0"/>
                </a:solidFill>
                <a:latin typeface="Consolas" panose="020B0609020204030204" pitchFamily="49" charset="0"/>
                <a:cs typeface="Consolas" panose="020B0609020204030204" pitchFamily="49" charset="0"/>
              </a:rPr>
              <a:t>(</a:t>
            </a:r>
            <a:r>
              <a:rPr lang="en-GB" dirty="0" err="1">
                <a:solidFill>
                  <a:srgbClr val="7030A0"/>
                </a:solidFill>
                <a:latin typeface="Consolas" panose="020B0609020204030204" pitchFamily="49" charset="0"/>
                <a:cs typeface="Consolas" panose="020B0609020204030204" pitchFamily="49" charset="0"/>
              </a:rPr>
              <a:t>a:Int</a:t>
            </a:r>
            <a:r>
              <a:rPr lang="en-GB" dirty="0">
                <a:solidFill>
                  <a:srgbClr val="7030A0"/>
                </a:solidFill>
                <a:latin typeface="Consolas" panose="020B0609020204030204" pitchFamily="49" charset="0"/>
                <a:cs typeface="Consolas" panose="020B0609020204030204" pitchFamily="49" charset="0"/>
              </a:rPr>
              <a:t>)(</a:t>
            </a:r>
            <a:r>
              <a:rPr lang="en-GB" dirty="0" err="1">
                <a:solidFill>
                  <a:srgbClr val="7030A0"/>
                </a:solidFill>
                <a:latin typeface="Consolas" panose="020B0609020204030204" pitchFamily="49" charset="0"/>
                <a:cs typeface="Consolas" panose="020B0609020204030204" pitchFamily="49" charset="0"/>
              </a:rPr>
              <a:t>b:Int</a:t>
            </a:r>
            <a:r>
              <a:rPr lang="en-GB" dirty="0">
                <a:solidFill>
                  <a:srgbClr val="7030A0"/>
                </a:solidFill>
                <a:latin typeface="Consolas" panose="020B0609020204030204" pitchFamily="49" charset="0"/>
                <a:cs typeface="Consolas" panose="020B0609020204030204" pitchFamily="49" charset="0"/>
              </a:rPr>
              <a:t>)(</a:t>
            </a:r>
            <a:r>
              <a:rPr lang="en-GB" dirty="0" err="1">
                <a:solidFill>
                  <a:srgbClr val="7030A0"/>
                </a:solidFill>
                <a:latin typeface="Consolas" panose="020B0609020204030204" pitchFamily="49" charset="0"/>
                <a:cs typeface="Consolas" panose="020B0609020204030204" pitchFamily="49" charset="0"/>
              </a:rPr>
              <a:t>c:Int</a:t>
            </a:r>
            <a:r>
              <a:rPr lang="en-GB" dirty="0">
                <a:solidFill>
                  <a:srgbClr val="7030A0"/>
                </a:solidFill>
                <a:latin typeface="Consolas" panose="020B0609020204030204" pitchFamily="49" charset="0"/>
                <a:cs typeface="Consolas" panose="020B0609020204030204" pitchFamily="49" charset="0"/>
              </a:rPr>
              <a:t>): </a:t>
            </a:r>
            <a:r>
              <a:rPr lang="en-GB" dirty="0" err="1">
                <a:solidFill>
                  <a:srgbClr val="7030A0"/>
                </a:solidFill>
                <a:latin typeface="Consolas" panose="020B0609020204030204" pitchFamily="49" charset="0"/>
                <a:cs typeface="Consolas" panose="020B0609020204030204" pitchFamily="49" charset="0"/>
              </a:rPr>
              <a:t>Int</a:t>
            </a:r>
            <a:r>
              <a:rPr lang="en-GB" dirty="0">
                <a:solidFill>
                  <a:srgbClr val="7030A0"/>
                </a:solidFill>
                <a:latin typeface="Consolas" panose="020B0609020204030204" pitchFamily="49" charset="0"/>
                <a:cs typeface="Consolas" panose="020B0609020204030204" pitchFamily="49" charset="0"/>
              </a:rPr>
              <a:t> = {</a:t>
            </a:r>
            <a:r>
              <a:rPr lang="en-GB" dirty="0" err="1">
                <a:solidFill>
                  <a:srgbClr val="7030A0"/>
                </a:solidFill>
                <a:latin typeface="Consolas" panose="020B0609020204030204" pitchFamily="49" charset="0"/>
                <a:cs typeface="Consolas" panose="020B0609020204030204" pitchFamily="49" charset="0"/>
              </a:rPr>
              <a:t>a+b+c</a:t>
            </a:r>
            <a:r>
              <a:rPr lang="en-GB" dirty="0">
                <a:solidFill>
                  <a:srgbClr val="7030A0"/>
                </a:solidFill>
                <a:latin typeface="Consolas" panose="020B0609020204030204" pitchFamily="49" charset="0"/>
                <a:cs typeface="Consolas" panose="020B0609020204030204" pitchFamily="49" charset="0"/>
              </a:rPr>
              <a:t>}</a:t>
            </a:r>
          </a:p>
          <a:p>
            <a:r>
              <a:rPr lang="en-GB" dirty="0"/>
              <a:t>This is called a </a:t>
            </a:r>
            <a:r>
              <a:rPr lang="en-GB" u="sng" dirty="0"/>
              <a:t>curried function</a:t>
            </a:r>
          </a:p>
          <a:p>
            <a:r>
              <a:rPr lang="en-GB" u="sng" dirty="0"/>
              <a:t>Currying</a:t>
            </a:r>
            <a:r>
              <a:rPr lang="en-GB" dirty="0"/>
              <a:t> is the mapping of a function with a </a:t>
            </a:r>
            <a:r>
              <a:rPr lang="en-GB" u="sng" dirty="0"/>
              <a:t>list of multiple parameters </a:t>
            </a:r>
            <a:r>
              <a:rPr lang="en-GB" dirty="0"/>
              <a:t>to a function with </a:t>
            </a:r>
            <a:r>
              <a:rPr lang="en-GB" u="sng" dirty="0" err="1"/>
              <a:t>mulitple</a:t>
            </a:r>
            <a:r>
              <a:rPr lang="en-GB" u="sng" dirty="0"/>
              <a:t> lists of one parameter each</a:t>
            </a:r>
          </a:p>
          <a:p>
            <a:r>
              <a:rPr lang="en-GB" dirty="0"/>
              <a:t>Named after the mathematician </a:t>
            </a:r>
            <a:r>
              <a:rPr lang="en-GB" i="1" dirty="0"/>
              <a:t>Haskell Curry </a:t>
            </a:r>
            <a:r>
              <a:rPr lang="en-GB" dirty="0"/>
              <a:t>(as was the functional programming language Haskell)</a:t>
            </a:r>
          </a:p>
        </p:txBody>
      </p:sp>
      <p:sp>
        <p:nvSpPr>
          <p:cNvPr id="4" name="Footer Placeholder 3"/>
          <p:cNvSpPr>
            <a:spLocks noGrp="1"/>
          </p:cNvSpPr>
          <p:nvPr>
            <p:ph type="ftr" sz="quarter" idx="11"/>
          </p:nvPr>
        </p:nvSpPr>
        <p:spPr/>
        <p:txBody>
          <a:bodyPr/>
          <a:lstStyle/>
          <a:p>
            <a:r>
              <a:rPr lang="en-US" dirty="0"/>
              <a:t>unit 5: functions  (CONT.)</a:t>
            </a:r>
          </a:p>
        </p:txBody>
      </p:sp>
      <p:sp>
        <p:nvSpPr>
          <p:cNvPr id="5" name="Slide Number Placeholder 4"/>
          <p:cNvSpPr>
            <a:spLocks noGrp="1"/>
          </p:cNvSpPr>
          <p:nvPr>
            <p:ph type="sldNum" sz="quarter" idx="12"/>
          </p:nvPr>
        </p:nvSpPr>
        <p:spPr/>
        <p:txBody>
          <a:bodyPr/>
          <a:lstStyle/>
          <a:p>
            <a:fld id="{6113E31D-E2AB-40D1-8B51-AFA5AFEF393A}" type="slidenum">
              <a:rPr lang="en-US" smtClean="0"/>
              <a:pPr/>
              <a:t>8</a:t>
            </a:fld>
            <a:endParaRPr lang="en-US" dirty="0"/>
          </a:p>
        </p:txBody>
      </p:sp>
    </p:spTree>
    <p:extLst>
      <p:ext uri="{BB962C8B-B14F-4D97-AF65-F5344CB8AC3E}">
        <p14:creationId xmlns:p14="http://schemas.microsoft.com/office/powerpoint/2010/main" val="219040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Currying (cont.)</a:t>
            </a:r>
            <a:endParaRPr lang="en-US" dirty="0"/>
          </a:p>
        </p:txBody>
      </p:sp>
      <p:sp>
        <p:nvSpPr>
          <p:cNvPr id="3" name="Content Placeholder 2"/>
          <p:cNvSpPr>
            <a:spLocks noGrp="1"/>
          </p:cNvSpPr>
          <p:nvPr>
            <p:ph idx="1"/>
          </p:nvPr>
        </p:nvSpPr>
        <p:spPr/>
        <p:txBody>
          <a:bodyPr/>
          <a:lstStyle/>
          <a:p>
            <a:r>
              <a:rPr lang="en-US" dirty="0"/>
              <a:t>What’s the difference? Let’s create variables that refer to each of these and look at their types as reported by the REPL. Note the use of _ so that the functions are not applied and the variable in each case refers to a function:</a:t>
            </a:r>
          </a:p>
          <a:p>
            <a:pPr marL="0" indent="0">
              <a:buNone/>
            </a:pPr>
            <a:r>
              <a:rPr lang="en-US" dirty="0" err="1">
                <a:solidFill>
                  <a:srgbClr val="0070C0"/>
                </a:solidFill>
                <a:latin typeface="Consolas" panose="020B0609020204030204" pitchFamily="49" charset="0"/>
                <a:cs typeface="Consolas" panose="020B0609020204030204" pitchFamily="49" charset="0"/>
              </a:rPr>
              <a:t>scala</a:t>
            </a:r>
            <a:r>
              <a:rPr lang="en-US" dirty="0">
                <a:solidFill>
                  <a:srgbClr val="0070C0"/>
                </a:solidFill>
                <a:latin typeface="Consolas" panose="020B0609020204030204" pitchFamily="49" charset="0"/>
                <a:cs typeface="Consolas" panose="020B0609020204030204" pitchFamily="49" charset="0"/>
              </a:rPr>
              <a:t>&gt; </a:t>
            </a:r>
            <a:r>
              <a:rPr lang="en-US" dirty="0" err="1">
                <a:solidFill>
                  <a:srgbClr val="C00000"/>
                </a:solidFill>
                <a:latin typeface="Consolas" panose="020B0609020204030204" pitchFamily="49" charset="0"/>
                <a:cs typeface="Consolas" panose="020B0609020204030204" pitchFamily="49" charset="0"/>
              </a:rPr>
              <a:t>val</a:t>
            </a:r>
            <a:r>
              <a:rPr lang="en-US" dirty="0">
                <a:solidFill>
                  <a:srgbClr val="C00000"/>
                </a:solidFill>
                <a:latin typeface="Consolas" panose="020B0609020204030204" pitchFamily="49" charset="0"/>
                <a:cs typeface="Consolas" panose="020B0609020204030204" pitchFamily="49" charset="0"/>
              </a:rPr>
              <a:t> f = sum _</a:t>
            </a:r>
            <a:br>
              <a:rPr lang="en-US" dirty="0">
                <a:solidFill>
                  <a:srgbClr val="C00000"/>
                </a:solidFill>
                <a:latin typeface="Consolas" panose="020B0609020204030204" pitchFamily="49" charset="0"/>
                <a:cs typeface="Consolas" panose="020B0609020204030204" pitchFamily="49" charset="0"/>
              </a:rPr>
            </a:br>
            <a:r>
              <a:rPr lang="en-US" dirty="0">
                <a:solidFill>
                  <a:srgbClr val="0070C0"/>
                </a:solidFill>
                <a:latin typeface="Consolas" panose="020B0609020204030204" pitchFamily="49" charset="0"/>
                <a:cs typeface="Consolas" panose="020B0609020204030204" pitchFamily="49" charset="0"/>
              </a:rPr>
              <a:t>f: (</a:t>
            </a:r>
            <a:r>
              <a:rPr lang="en-US" dirty="0" err="1">
                <a:solidFill>
                  <a:srgbClr val="0070C0"/>
                </a:solidFill>
                <a:latin typeface="Consolas" panose="020B0609020204030204" pitchFamily="49" charset="0"/>
                <a:cs typeface="Consolas" panose="020B0609020204030204" pitchFamily="49" charset="0"/>
              </a:rPr>
              <a:t>Int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Int</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Int</a:t>
            </a:r>
            <a:r>
              <a:rPr lang="en-US" dirty="0">
                <a:solidFill>
                  <a:srgbClr val="0070C0"/>
                </a:solidFill>
                <a:latin typeface="Consolas" panose="020B0609020204030204" pitchFamily="49" charset="0"/>
                <a:cs typeface="Consolas" panose="020B0609020204030204" pitchFamily="49" charset="0"/>
              </a:rPr>
              <a:t>) =&gt; </a:t>
            </a:r>
            <a:r>
              <a:rPr lang="en-US" dirty="0" err="1">
                <a:solidFill>
                  <a:srgbClr val="0070C0"/>
                </a:solidFill>
                <a:latin typeface="Consolas" panose="020B0609020204030204" pitchFamily="49" charset="0"/>
                <a:cs typeface="Consolas" panose="020B0609020204030204" pitchFamily="49" charset="0"/>
              </a:rPr>
              <a:t>Int</a:t>
            </a:r>
            <a:r>
              <a:rPr lang="en-US" dirty="0">
                <a:solidFill>
                  <a:srgbClr val="0070C0"/>
                </a:solidFill>
                <a:latin typeface="Consolas" panose="020B0609020204030204" pitchFamily="49" charset="0"/>
                <a:cs typeface="Consolas" panose="020B0609020204030204" pitchFamily="49" charset="0"/>
              </a:rPr>
              <a:t> = &lt;function3&gt;</a:t>
            </a:r>
            <a:endParaRPr lang="en-US" dirty="0"/>
          </a:p>
          <a:p>
            <a:pPr marL="0" indent="0">
              <a:buNone/>
            </a:pPr>
            <a:r>
              <a:rPr lang="en-US" dirty="0" err="1">
                <a:solidFill>
                  <a:srgbClr val="0070C0"/>
                </a:solidFill>
                <a:latin typeface="Consolas" panose="020B0609020204030204" pitchFamily="49" charset="0"/>
                <a:cs typeface="Consolas" panose="020B0609020204030204" pitchFamily="49" charset="0"/>
              </a:rPr>
              <a:t>scala</a:t>
            </a:r>
            <a:r>
              <a:rPr lang="en-US" dirty="0">
                <a:solidFill>
                  <a:srgbClr val="0070C0"/>
                </a:solidFill>
                <a:latin typeface="Consolas" panose="020B0609020204030204" pitchFamily="49" charset="0"/>
                <a:cs typeface="Consolas" panose="020B0609020204030204" pitchFamily="49" charset="0"/>
              </a:rPr>
              <a:t>&gt; </a:t>
            </a:r>
            <a:r>
              <a:rPr lang="en-US" dirty="0" err="1">
                <a:solidFill>
                  <a:srgbClr val="C00000"/>
                </a:solidFill>
                <a:latin typeface="Consolas" panose="020B0609020204030204" pitchFamily="49" charset="0"/>
                <a:cs typeface="Consolas" panose="020B0609020204030204" pitchFamily="49" charset="0"/>
              </a:rPr>
              <a:t>val</a:t>
            </a:r>
            <a:r>
              <a:rPr lang="en-US" dirty="0">
                <a:solidFill>
                  <a:srgbClr val="C00000"/>
                </a:solidFill>
                <a:latin typeface="Consolas" panose="020B0609020204030204" pitchFamily="49" charset="0"/>
                <a:cs typeface="Consolas" panose="020B0609020204030204" pitchFamily="49" charset="0"/>
              </a:rPr>
              <a:t> </a:t>
            </a:r>
            <a:r>
              <a:rPr lang="en-US" dirty="0" err="1">
                <a:solidFill>
                  <a:srgbClr val="C00000"/>
                </a:solidFill>
                <a:latin typeface="Consolas" panose="020B0609020204030204" pitchFamily="49" charset="0"/>
                <a:cs typeface="Consolas" panose="020B0609020204030204" pitchFamily="49" charset="0"/>
              </a:rPr>
              <a:t>f_curry</a:t>
            </a:r>
            <a:r>
              <a:rPr lang="en-US" dirty="0">
                <a:solidFill>
                  <a:srgbClr val="C00000"/>
                </a:solidFill>
                <a:latin typeface="Consolas" panose="020B0609020204030204" pitchFamily="49" charset="0"/>
                <a:cs typeface="Consolas" panose="020B0609020204030204" pitchFamily="49" charset="0"/>
              </a:rPr>
              <a:t> = </a:t>
            </a:r>
            <a:r>
              <a:rPr lang="en-US" dirty="0" err="1">
                <a:solidFill>
                  <a:srgbClr val="C00000"/>
                </a:solidFill>
                <a:latin typeface="Consolas" panose="020B0609020204030204" pitchFamily="49" charset="0"/>
                <a:cs typeface="Consolas" panose="020B0609020204030204" pitchFamily="49" charset="0"/>
              </a:rPr>
              <a:t>sum_curry</a:t>
            </a:r>
            <a:r>
              <a:rPr lang="en-US" dirty="0">
                <a:solidFill>
                  <a:srgbClr val="C00000"/>
                </a:solidFill>
                <a:latin typeface="Consolas" panose="020B0609020204030204" pitchFamily="49" charset="0"/>
                <a:cs typeface="Consolas" panose="020B0609020204030204" pitchFamily="49" charset="0"/>
              </a:rPr>
              <a:t> _</a:t>
            </a:r>
            <a:br>
              <a:rPr lang="en-US" dirty="0">
                <a:solidFill>
                  <a:srgbClr val="C00000"/>
                </a:solidFill>
                <a:latin typeface="Consolas" panose="020B0609020204030204" pitchFamily="49" charset="0"/>
                <a:cs typeface="Consolas" panose="020B0609020204030204" pitchFamily="49" charset="0"/>
              </a:rPr>
            </a:br>
            <a:r>
              <a:rPr lang="en-US" dirty="0" err="1">
                <a:solidFill>
                  <a:srgbClr val="0070C0"/>
                </a:solidFill>
                <a:latin typeface="Consolas" panose="020B0609020204030204" pitchFamily="49" charset="0"/>
                <a:cs typeface="Consolas" panose="020B0609020204030204" pitchFamily="49" charset="0"/>
              </a:rPr>
              <a:t>f_curry</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Int</a:t>
            </a:r>
            <a:r>
              <a:rPr lang="en-US" dirty="0">
                <a:solidFill>
                  <a:srgbClr val="0070C0"/>
                </a:solidFill>
                <a:latin typeface="Consolas" panose="020B0609020204030204" pitchFamily="49" charset="0"/>
                <a:cs typeface="Consolas" panose="020B0609020204030204" pitchFamily="49" charset="0"/>
              </a:rPr>
              <a:t> =&gt; (</a:t>
            </a:r>
            <a:r>
              <a:rPr lang="en-US" dirty="0" err="1">
                <a:solidFill>
                  <a:srgbClr val="0070C0"/>
                </a:solidFill>
                <a:latin typeface="Consolas" panose="020B0609020204030204" pitchFamily="49" charset="0"/>
                <a:cs typeface="Consolas" panose="020B0609020204030204" pitchFamily="49" charset="0"/>
              </a:rPr>
              <a:t>Int</a:t>
            </a:r>
            <a:r>
              <a:rPr lang="en-US" dirty="0">
                <a:solidFill>
                  <a:srgbClr val="0070C0"/>
                </a:solidFill>
                <a:latin typeface="Consolas" panose="020B0609020204030204" pitchFamily="49" charset="0"/>
                <a:cs typeface="Consolas" panose="020B0609020204030204" pitchFamily="49" charset="0"/>
              </a:rPr>
              <a:t> =&gt; (</a:t>
            </a:r>
            <a:r>
              <a:rPr lang="en-US" dirty="0" err="1">
                <a:solidFill>
                  <a:srgbClr val="0070C0"/>
                </a:solidFill>
                <a:latin typeface="Consolas" panose="020B0609020204030204" pitchFamily="49" charset="0"/>
                <a:cs typeface="Consolas" panose="020B0609020204030204" pitchFamily="49" charset="0"/>
              </a:rPr>
              <a:t>Int</a:t>
            </a:r>
            <a:r>
              <a:rPr lang="en-US" dirty="0">
                <a:solidFill>
                  <a:srgbClr val="0070C0"/>
                </a:solidFill>
                <a:latin typeface="Consolas" panose="020B0609020204030204" pitchFamily="49" charset="0"/>
                <a:cs typeface="Consolas" panose="020B0609020204030204" pitchFamily="49" charset="0"/>
              </a:rPr>
              <a:t> =&gt; </a:t>
            </a:r>
            <a:r>
              <a:rPr lang="en-US" dirty="0" err="1">
                <a:solidFill>
                  <a:srgbClr val="0070C0"/>
                </a:solidFill>
                <a:latin typeface="Consolas" panose="020B0609020204030204" pitchFamily="49" charset="0"/>
                <a:cs typeface="Consolas" panose="020B0609020204030204" pitchFamily="49" charset="0"/>
              </a:rPr>
              <a:t>Int</a:t>
            </a:r>
            <a:r>
              <a:rPr lang="en-US" dirty="0">
                <a:solidFill>
                  <a:srgbClr val="0070C0"/>
                </a:solidFill>
                <a:latin typeface="Consolas" panose="020B0609020204030204" pitchFamily="49" charset="0"/>
                <a:cs typeface="Consolas" panose="020B0609020204030204" pitchFamily="49" charset="0"/>
              </a:rPr>
              <a:t>)) = &lt;function1&gt;</a:t>
            </a:r>
            <a:endParaRPr lang="en-US" dirty="0"/>
          </a:p>
          <a:p>
            <a:r>
              <a:rPr lang="en-US" dirty="0"/>
              <a:t>Note that in the second (curried) case, the function is actually a </a:t>
            </a:r>
            <a:r>
              <a:rPr lang="en-US" u="sng" dirty="0"/>
              <a:t>chain of functions</a:t>
            </a:r>
            <a:r>
              <a:rPr lang="en-US" dirty="0"/>
              <a:t>, each of which map an </a:t>
            </a:r>
            <a:r>
              <a:rPr lang="en-US" dirty="0" err="1"/>
              <a:t>Int</a:t>
            </a:r>
            <a:r>
              <a:rPr lang="en-US" dirty="0"/>
              <a:t> to a function except the last, which maps an </a:t>
            </a:r>
            <a:r>
              <a:rPr lang="en-US" dirty="0" err="1"/>
              <a:t>Int</a:t>
            </a:r>
            <a:r>
              <a:rPr lang="en-US" dirty="0"/>
              <a:t> to an </a:t>
            </a:r>
            <a:r>
              <a:rPr lang="en-US" dirty="0" err="1"/>
              <a:t>Int</a:t>
            </a:r>
            <a:endParaRPr lang="en-US" dirty="0"/>
          </a:p>
          <a:p>
            <a:r>
              <a:rPr lang="en-US" dirty="0"/>
              <a:t>A better description of currying is that it maps a single function with multiple parameters to a chain of functions with one parameter each</a:t>
            </a:r>
          </a:p>
        </p:txBody>
      </p:sp>
      <p:sp>
        <p:nvSpPr>
          <p:cNvPr id="4" name="Footer Placeholder 3"/>
          <p:cNvSpPr>
            <a:spLocks noGrp="1"/>
          </p:cNvSpPr>
          <p:nvPr>
            <p:ph type="ftr" sz="quarter" idx="11"/>
          </p:nvPr>
        </p:nvSpPr>
        <p:spPr/>
        <p:txBody>
          <a:bodyPr/>
          <a:lstStyle/>
          <a:p>
            <a:r>
              <a:rPr lang="en-US" dirty="0"/>
              <a:t>unit 5: functions  (CONT.)</a:t>
            </a:r>
          </a:p>
        </p:txBody>
      </p:sp>
      <p:sp>
        <p:nvSpPr>
          <p:cNvPr id="5" name="Slide Number Placeholder 4"/>
          <p:cNvSpPr>
            <a:spLocks noGrp="1"/>
          </p:cNvSpPr>
          <p:nvPr>
            <p:ph type="sldNum" sz="quarter" idx="12"/>
          </p:nvPr>
        </p:nvSpPr>
        <p:spPr/>
        <p:txBody>
          <a:bodyPr/>
          <a:lstStyle/>
          <a:p>
            <a:fld id="{6113E31D-E2AB-40D1-8B51-AFA5AFEF393A}" type="slidenum">
              <a:rPr lang="en-US" smtClean="0"/>
              <a:pPr/>
              <a:t>9</a:t>
            </a:fld>
            <a:endParaRPr lang="en-US" dirty="0"/>
          </a:p>
        </p:txBody>
      </p:sp>
    </p:spTree>
    <p:extLst>
      <p:ext uri="{BB962C8B-B14F-4D97-AF65-F5344CB8AC3E}">
        <p14:creationId xmlns:p14="http://schemas.microsoft.com/office/powerpoint/2010/main" val="399737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4856</TotalTime>
  <Words>1965</Words>
  <Application>Microsoft Office PowerPoint</Application>
  <PresentationFormat>Custom</PresentationFormat>
  <Paragraphs>209</Paragraphs>
  <Slides>21</Slides>
  <Notes>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Retrospect</vt:lpstr>
      <vt:lpstr>Advanced Programming</vt:lpstr>
      <vt:lpstr>Closures</vt:lpstr>
      <vt:lpstr>Closures (cont.)</vt:lpstr>
      <vt:lpstr>Closure and scope demonstration</vt:lpstr>
      <vt:lpstr>Closure and scope – viewing in debugger</vt:lpstr>
      <vt:lpstr>Closures – a nice explanation</vt:lpstr>
      <vt:lpstr>Closures – practical applications</vt:lpstr>
      <vt:lpstr>Currying</vt:lpstr>
      <vt:lpstr>Currying (cont.)</vt:lpstr>
      <vt:lpstr>Currying and partial application</vt:lpstr>
      <vt:lpstr>Currying and brackets</vt:lpstr>
      <vt:lpstr>Currying and HO functions</vt:lpstr>
      <vt:lpstr>Control abstractions</vt:lpstr>
      <vt:lpstr>.curried</vt:lpstr>
      <vt:lpstr>Folding</vt:lpstr>
      <vt:lpstr>Folding (cont.)</vt:lpstr>
      <vt:lpstr>Folding with other functions</vt:lpstr>
      <vt:lpstr>foldLeft as an example of control abstraction</vt:lpstr>
      <vt:lpstr>Zip</vt:lpstr>
      <vt:lpstr>Summary</vt:lpstr>
      <vt:lpstr>Additional 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Microsoft Office User</dc:creator>
  <cp:lastModifiedBy>Setup</cp:lastModifiedBy>
  <cp:revision>318</cp:revision>
  <cp:lastPrinted>2016-09-09T14:01:13Z</cp:lastPrinted>
  <dcterms:created xsi:type="dcterms:W3CDTF">2016-03-08T21:12:10Z</dcterms:created>
  <dcterms:modified xsi:type="dcterms:W3CDTF">2019-11-27T12:38:45Z</dcterms:modified>
</cp:coreProperties>
</file>