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340" autoAdjust="0"/>
  </p:normalViewPr>
  <p:slideViewPr>
    <p:cSldViewPr snapToGrid="0" snapToObjects="1">
      <p:cViewPr varScale="1">
        <p:scale>
          <a:sx n="82" d="100"/>
          <a:sy n="82" d="100"/>
        </p:scale>
        <p:origin x="-130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6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509C9-7F8F-4C70-B7D1-C3E8D6850BC7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C85B6-C5A0-4342-ABB4-E90B5AF3E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794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B872D10-90B8-3041-A08B-8A1CA9BB866A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D74C434-BFAA-214E-847E-B5A15F8EF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85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C434-BFAA-214E-847E-B5A15F8EFC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7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2800" spc="-50" baseline="0">
                <a:solidFill>
                  <a:srgbClr val="0070C0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43A3153A-979F-2D43-8378-7C6948125513}" type="datetime1">
              <a:rPr lang="en-GB" smtClean="0"/>
              <a:t>29/11/2019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PROGRAMMING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iStock_000002557820XSmall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989" y="847843"/>
            <a:ext cx="2643736" cy="226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GCU Logo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758952"/>
            <a:ext cx="13811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628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B292DFD8-CF3E-5946-8784-68D91E26656E}" type="datetime1">
              <a:rPr lang="en-GB" smtClean="0"/>
              <a:t>29/11/2019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PROGRAMMING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2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4539FB86-8D12-FD41-AFF8-02F376746584}" type="datetime1">
              <a:rPr lang="en-GB" smtClean="0"/>
              <a:t>29/11/2019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PROGRAMMING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B60BD9F7-68EA-4F43-99D5-F7DCED1D040B}" type="datetime1">
              <a:rPr lang="en-GB" smtClean="0"/>
              <a:t>29/11/2019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ADVANCED PROGRAMMING - 1. PROGRAMMING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GCU Logo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02" y="5557965"/>
            <a:ext cx="968178" cy="558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524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835EB81A-63E8-0643-903F-18AC9B6869DD}" type="datetime1">
              <a:rPr lang="en-GB" smtClean="0"/>
              <a:t>29/11/2019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PROGRAMMING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51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481B7645-8B55-4C4B-BB37-0845157BB0D9}" type="datetime1">
              <a:rPr lang="en-GB" smtClean="0"/>
              <a:t>29/11/2019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PROGRAMMING LANGUAGES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BEBBE94C-5179-3845-A634-8F52AB729A62}" type="datetime1">
              <a:rPr lang="en-GB" smtClean="0"/>
              <a:t>29/11/2019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PROGRAMMING LANGUAGES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5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EA4A195-0D87-9B48-A75A-B9DBA7C5D92A}" type="datetime1">
              <a:rPr lang="en-GB" smtClean="0"/>
              <a:t>29/11/2019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PROGRAMMING LANGUAGES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1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8D170AFF-8FDF-5D4C-94E5-DE650DA564E4}" type="datetime1">
              <a:rPr lang="en-GB" smtClean="0"/>
              <a:t>29/11/2019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1. PROGRAMMING LANGUAGES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8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D9059663-E00F-F141-8A8A-D173C4FBF1FE}" type="datetime1">
              <a:rPr lang="en-GB" smtClean="0"/>
              <a:t>29/11/2019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1. PROGRAMMING LANGUAGES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C20066D4-8223-CA42-B7FD-003D429A9FC2}" type="datetime1">
              <a:rPr lang="en-GB" smtClean="0"/>
              <a:t>29/11/2019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PROGRAMMING LANGUAGES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2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86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56951"/>
            <a:ext cx="10058400" cy="45596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1. PROGRAMMING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97280" y="1359686"/>
            <a:ext cx="1109156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iStock_000002557820XSmall"/>
          <p:cNvPicPr/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611" y="129024"/>
            <a:ext cx="1547495" cy="1160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321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rgbClr val="0070C0"/>
          </a:solidFill>
          <a:latin typeface="Lucida Sans" charset="0"/>
          <a:ea typeface="Lucida Sans" charset="0"/>
          <a:cs typeface="Lucida Sans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Unit 6: types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 6: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0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The trait </a:t>
            </a:r>
            <a:r>
              <a:rPr lang="en-US" sz="2200" i="1" dirty="0" smtClean="0"/>
              <a:t>Equal</a:t>
            </a:r>
            <a:r>
              <a:rPr lang="en-US" sz="2200" dirty="0" smtClean="0"/>
              <a:t> defines the ability to check equality with another object</a:t>
            </a:r>
          </a:p>
          <a:p>
            <a:r>
              <a:rPr lang="en-US" sz="2200" i="1" dirty="0" err="1" smtClean="0"/>
              <a:t>isEquals</a:t>
            </a:r>
            <a:r>
              <a:rPr lang="en-US" sz="2200" dirty="0" smtClean="0"/>
              <a:t> method not implemented, </a:t>
            </a:r>
            <a:r>
              <a:rPr lang="en-US" sz="2200" i="1" dirty="0" err="1" smtClean="0"/>
              <a:t>isNotEquals</a:t>
            </a:r>
            <a:r>
              <a:rPr lang="en-US" sz="2200" dirty="0" smtClean="0"/>
              <a:t> has default implementation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 Equal {</a:t>
            </a:r>
            <a:b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isEqual</a:t>
            </a: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(x: Any): Boolean</a:t>
            </a:r>
            <a:b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isNotEqual</a:t>
            </a: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(x: Any): Boolean = !</a:t>
            </a:r>
            <a:r>
              <a:rPr lang="en-US" sz="19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isEqual</a:t>
            </a: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  <a:b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200" dirty="0" smtClean="0"/>
              <a:t>This class represents a coordinate point, and implements the </a:t>
            </a:r>
            <a:r>
              <a:rPr lang="en-US" sz="2200" i="1" dirty="0" smtClean="0"/>
              <a:t>Equal</a:t>
            </a:r>
            <a:r>
              <a:rPr lang="en-US" sz="2200" dirty="0" smtClean="0"/>
              <a:t> trait so that it can check for equality. It needs to provide an implementation for </a:t>
            </a:r>
            <a:r>
              <a:rPr lang="en-US" sz="2200" i="1" dirty="0" err="1" smtClean="0"/>
              <a:t>isEqual</a:t>
            </a:r>
            <a:endParaRPr lang="en-US" sz="2200" i="1" dirty="0" smtClean="0"/>
          </a:p>
          <a:p>
            <a:pPr marL="0" indent="0">
              <a:buNone/>
            </a:pPr>
            <a:r>
              <a:rPr lang="en-US" sz="19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Point(xc: </a:t>
            </a:r>
            <a:r>
              <a:rPr lang="en-US" sz="19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9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9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yc</a:t>
            </a:r>
            <a:r>
              <a:rPr lang="en-US" sz="19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9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9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extends Equal {</a:t>
            </a:r>
            <a:br>
              <a:rPr lang="en-US" sz="19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9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x: </a:t>
            </a:r>
            <a:r>
              <a:rPr lang="en-US" sz="19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9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xc</a:t>
            </a:r>
            <a:br>
              <a:rPr lang="en-US" sz="19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9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y: </a:t>
            </a:r>
            <a:r>
              <a:rPr lang="en-US" sz="19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9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9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yc</a:t>
            </a:r>
            <a:r>
              <a:rPr lang="en-US" sz="19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9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9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9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isEqual</a:t>
            </a:r>
            <a:r>
              <a:rPr lang="en-US" sz="19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9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Any) = </a:t>
            </a:r>
            <a:r>
              <a:rPr lang="en-US" sz="19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obj.isInstanceOf</a:t>
            </a:r>
            <a:r>
              <a:rPr lang="en-US" sz="19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[Point] &amp;&amp;</a:t>
            </a:r>
            <a:br>
              <a:rPr lang="en-US" sz="19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9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obj.asInstanceOf</a:t>
            </a:r>
            <a:r>
              <a:rPr lang="en-US" sz="19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[Point].x == x &amp;&amp;</a:t>
            </a:r>
            <a:br>
              <a:rPr lang="en-US" sz="19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9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obj.asInstanceOf</a:t>
            </a: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[Point].y == y</a:t>
            </a:r>
            <a:b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6: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84571" y="2364376"/>
            <a:ext cx="4872446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note parameters of type </a:t>
            </a:r>
            <a:r>
              <a:rPr lang="en-US" i="1" dirty="0" smtClean="0"/>
              <a:t>Any</a:t>
            </a:r>
            <a:r>
              <a:rPr lang="en-US" dirty="0" smtClean="0"/>
              <a:t>, which is the base for all Scala classes, so can pass object of any class as a parameter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some objects and check equality: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p1 = new Point(2, 3)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p1: Point = Point@3ec2c3ce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p2 = new Point(2, 4)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p2: Point = Point@4484b006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p3:Equal = new Point(2, 3)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p3: Equal = Point@d80f2ed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p1.isEqual(p2)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res0: Boolean = false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p1.isEqual(p3)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res1: Boolean = true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p1.isNotEqual(2)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res2: Boolean = true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6: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6480" y="2416627"/>
            <a:ext cx="4872446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note variable type is trait </a:t>
            </a:r>
            <a:r>
              <a:rPr lang="en-US" i="1" dirty="0" smtClean="0"/>
              <a:t>Equal</a:t>
            </a:r>
            <a:r>
              <a:rPr lang="en-US" dirty="0" smtClean="0"/>
              <a:t> for </a:t>
            </a:r>
            <a:r>
              <a:rPr lang="en-US" i="1" dirty="0" smtClean="0"/>
              <a:t>p3</a:t>
            </a:r>
            <a:r>
              <a:rPr lang="en-US" dirty="0" smtClean="0"/>
              <a:t>, but object type is </a:t>
            </a:r>
            <a:r>
              <a:rPr lang="en-US" i="1" dirty="0" smtClean="0"/>
              <a:t>Point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241075" y="4035778"/>
            <a:ext cx="290430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different values for x, y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4419601" y="5137671"/>
            <a:ext cx="3901439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different type, comparing to an </a:t>
            </a:r>
            <a:r>
              <a:rPr lang="en-US" dirty="0" err="1" smtClean="0"/>
              <a:t>Int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656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 the Scala sum type example, each of the possible types that a data item can have is expressed as a case class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class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NameIdentity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String, 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jobTitle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String)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Identity</a:t>
            </a:r>
            <a:b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class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UIDIdentity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(UID: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extends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</a:p>
          <a:p>
            <a:r>
              <a:rPr lang="en-US" dirty="0"/>
              <a:t>A case class in Scala is a class that is defined with the additional key word </a:t>
            </a:r>
            <a:r>
              <a:rPr lang="en-US" i="1" dirty="0"/>
              <a:t>case</a:t>
            </a:r>
          </a:p>
          <a:p>
            <a:r>
              <a:rPr lang="en-US" dirty="0"/>
              <a:t>Case classes have some </a:t>
            </a:r>
            <a:r>
              <a:rPr lang="en-US" dirty="0" smtClean="0"/>
              <a:t>features, created by the compiler, </a:t>
            </a:r>
            <a:r>
              <a:rPr lang="en-US" dirty="0"/>
              <a:t>that make them very useful for representing algebraic data </a:t>
            </a:r>
            <a:r>
              <a:rPr lang="en-US" dirty="0" smtClean="0"/>
              <a:t>types:</a:t>
            </a:r>
          </a:p>
          <a:p>
            <a:pPr lvl="1"/>
            <a:r>
              <a:rPr lang="en-GB" dirty="0"/>
              <a:t>Constructor parameters become public “fields” (Scala-style, which means that they really just have an associated </a:t>
            </a:r>
            <a:r>
              <a:rPr lang="en-GB" dirty="0" smtClean="0"/>
              <a:t>getter/setter </a:t>
            </a:r>
            <a:r>
              <a:rPr lang="en-GB" dirty="0"/>
              <a:t>pair)</a:t>
            </a:r>
          </a:p>
          <a:p>
            <a:pPr lvl="1"/>
            <a:r>
              <a:rPr lang="en-GB" dirty="0"/>
              <a:t>Methods </a:t>
            </a:r>
            <a:r>
              <a:rPr lang="en-GB" dirty="0" err="1"/>
              <a:t>toString</a:t>
            </a:r>
            <a:r>
              <a:rPr lang="en-GB" dirty="0"/>
              <a:t>(), equals() and </a:t>
            </a:r>
            <a:r>
              <a:rPr lang="en-GB" dirty="0" err="1"/>
              <a:t>hashCode</a:t>
            </a:r>
            <a:r>
              <a:rPr lang="en-GB" dirty="0"/>
              <a:t>() are defined based on the constructor fields</a:t>
            </a:r>
          </a:p>
          <a:p>
            <a:pPr lvl="1"/>
            <a:r>
              <a:rPr lang="en-GB" dirty="0"/>
              <a:t>A </a:t>
            </a:r>
            <a:r>
              <a:rPr lang="en-GB" u="sng" dirty="0"/>
              <a:t>companion </a:t>
            </a:r>
            <a:r>
              <a:rPr lang="en-GB" u="sng" dirty="0" smtClean="0"/>
              <a:t>object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6: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13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Companion objects and apply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companion object for a class is a singleton object with the same name as the class</a:t>
            </a:r>
          </a:p>
          <a:p>
            <a:r>
              <a:rPr lang="en-GB" dirty="0" smtClean="0"/>
              <a:t>One use of a companion object is to provide a constructor method, usually named </a:t>
            </a:r>
            <a:r>
              <a:rPr lang="en-GB" i="1" dirty="0" smtClean="0"/>
              <a:t>apply</a:t>
            </a:r>
            <a:r>
              <a:rPr lang="en-GB" dirty="0" smtClean="0"/>
              <a:t>, to create an instance of the class – this is a very simple example: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Person(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name: String,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age: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 Person {</a:t>
            </a:r>
            <a:b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String, age: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):Person = {new Person(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name,age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)}</a:t>
            </a:r>
            <a:b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person1 = new Person("Jim", 21)</a:t>
            </a:r>
            <a:b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person2 =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Person.apply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("Bob", </a:t>
            </a:r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32)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person3 = Person("Alice", </a:t>
            </a:r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23)</a:t>
            </a:r>
            <a:endParaRPr lang="en-GB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6: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49078" y="3997061"/>
            <a:ext cx="4872446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can create instance with </a:t>
            </a:r>
            <a:r>
              <a:rPr lang="en-US" i="1" dirty="0" smtClean="0"/>
              <a:t>new</a:t>
            </a:r>
            <a:r>
              <a:rPr lang="en-US" dirty="0" smtClean="0"/>
              <a:t>, doesn’t need companion object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072766" y="4804772"/>
            <a:ext cx="4872446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can create instance by calling </a:t>
            </a:r>
            <a:r>
              <a:rPr lang="en-US" i="1" dirty="0" smtClean="0"/>
              <a:t>apply</a:t>
            </a:r>
            <a:r>
              <a:rPr lang="en-US" dirty="0" smtClean="0"/>
              <a:t> method of companion object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311396" y="5576420"/>
            <a:ext cx="4872446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naming a method </a:t>
            </a:r>
            <a:r>
              <a:rPr lang="en-US" i="1" dirty="0" smtClean="0"/>
              <a:t>apply</a:t>
            </a:r>
            <a:r>
              <a:rPr lang="en-US" dirty="0" smtClean="0"/>
              <a:t> makes it a </a:t>
            </a:r>
            <a:r>
              <a:rPr lang="en-US" u="sng" dirty="0" smtClean="0"/>
              <a:t>default method</a:t>
            </a:r>
            <a:r>
              <a:rPr lang="en-US" dirty="0" smtClean="0"/>
              <a:t>, can create instance without specifying </a:t>
            </a:r>
            <a:r>
              <a:rPr lang="en-US" i="1" dirty="0" smtClean="0"/>
              <a:t>apply</a:t>
            </a:r>
            <a:r>
              <a:rPr lang="en-US" dirty="0" smtClean="0"/>
              <a:t>, gives compact syntax for object creation</a:t>
            </a:r>
            <a:endParaRPr lang="en-US" i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155096" y="4187687"/>
            <a:ext cx="693982" cy="97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 flipV="1">
            <a:off x="4505739" y="4691270"/>
            <a:ext cx="1567027" cy="436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790123" y="5102088"/>
            <a:ext cx="1521273" cy="887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95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classes and companion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you declare a class as a case class the compiler will generate a companion object with an </a:t>
            </a:r>
            <a:r>
              <a:rPr lang="en-GB" i="1" dirty="0" smtClean="0"/>
              <a:t>apply</a:t>
            </a:r>
            <a:r>
              <a:rPr lang="en-GB" dirty="0" smtClean="0"/>
              <a:t> constructor method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class </a:t>
            </a:r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</a:t>
            </a:r>
            <a:r>
              <a:rPr lang="en-GB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 String,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age: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person4 = </a:t>
            </a:r>
            <a:r>
              <a:rPr lang="en-GB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Person("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Alice", 23)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The companion object that the compiler generates also has a method called </a:t>
            </a:r>
            <a:r>
              <a:rPr lang="en-GB" i="1" dirty="0" err="1" smtClean="0"/>
              <a:t>unapply</a:t>
            </a:r>
            <a:endParaRPr lang="en-GB" i="1" dirty="0" smtClean="0"/>
          </a:p>
          <a:p>
            <a:r>
              <a:rPr lang="en-GB" dirty="0" smtClean="0"/>
              <a:t>This is essentially the opposite of a constructor, it is used to deconstruct an instance into its fields, also known as an extractor method</a:t>
            </a:r>
          </a:p>
          <a:p>
            <a:r>
              <a:rPr lang="en-GB" dirty="0" smtClean="0"/>
              <a:t>The extractor method allows a technique called </a:t>
            </a:r>
            <a:r>
              <a:rPr lang="en-GB" u="sng" dirty="0" smtClean="0"/>
              <a:t>pattern-matching</a:t>
            </a:r>
            <a:r>
              <a:rPr lang="en-GB" dirty="0" smtClean="0"/>
              <a:t> to work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6: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57976" y="2751026"/>
            <a:ext cx="4872446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this creates a </a:t>
            </a:r>
            <a:r>
              <a:rPr lang="en-US" i="1" dirty="0" smtClean="0"/>
              <a:t>Person</a:t>
            </a:r>
            <a:r>
              <a:rPr lang="en-US" dirty="0" smtClean="0"/>
              <a:t> instance by calling </a:t>
            </a:r>
            <a:r>
              <a:rPr lang="en-US" i="1" dirty="0" smtClean="0"/>
              <a:t>apply</a:t>
            </a:r>
            <a:r>
              <a:rPr lang="en-US" dirty="0" smtClean="0"/>
              <a:t>, even though this time we didn’t write the code for a companion object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911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Pattern matching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mtClean="0"/>
              <a:t>In unit 3 you </a:t>
            </a:r>
            <a:r>
              <a:rPr lang="en-GB" dirty="0" smtClean="0"/>
              <a:t>saw an example of a Scala match expression as a convenient alternative to multiple if-else clauses or a switch statement</a:t>
            </a:r>
          </a:p>
          <a:p>
            <a:r>
              <a:rPr lang="en-GB" dirty="0" smtClean="0"/>
              <a:t>Selects a branch, and hence an expression to return, based on the value of a variable</a:t>
            </a:r>
            <a:endParaRPr lang="en-GB" dirty="0"/>
          </a:p>
          <a:p>
            <a:pPr marL="0" indent="0">
              <a:buNone/>
            </a:pPr>
            <a:r>
              <a:rPr lang="en-GB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season = month match{</a:t>
            </a:r>
            <a:br>
              <a:rPr lang="en-GB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case </a:t>
            </a:r>
            <a:r>
              <a:rPr lang="en-GB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Dec"|"Jan"|"Feb</a:t>
            </a:r>
            <a:r>
              <a:rPr lang="en-GB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=&gt; "winter"</a:t>
            </a:r>
            <a:br>
              <a:rPr lang="en-GB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case </a:t>
            </a:r>
            <a:r>
              <a:rPr lang="en-GB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Mar"|"Apr"|"May</a:t>
            </a:r>
            <a:r>
              <a:rPr lang="en-GB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=&gt; "spring"</a:t>
            </a:r>
            <a:br>
              <a:rPr lang="en-GB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case </a:t>
            </a:r>
            <a:r>
              <a:rPr lang="en-GB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Jun"|"Jul"|"Aug</a:t>
            </a:r>
            <a:r>
              <a:rPr lang="en-GB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=&gt; "summer"</a:t>
            </a:r>
            <a:br>
              <a:rPr lang="en-GB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case </a:t>
            </a:r>
            <a:r>
              <a:rPr lang="en-GB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Sep"|"Oct"|"Nov</a:t>
            </a:r>
            <a:r>
              <a:rPr lang="en-GB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=&gt; "autumn"</a:t>
            </a:r>
            <a:br>
              <a:rPr lang="en-GB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dirty="0"/>
              <a:t>In </a:t>
            </a:r>
            <a:r>
              <a:rPr lang="en-GB" dirty="0" smtClean="0"/>
              <a:t>fact, pattern matching in Scala is much more powerful than this</a:t>
            </a:r>
          </a:p>
          <a:p>
            <a:r>
              <a:rPr lang="en-GB" dirty="0"/>
              <a:t>For example, it allows selection and consequent action based on algebraic data </a:t>
            </a:r>
            <a:r>
              <a:rPr lang="en-GB" dirty="0" smtClean="0"/>
              <a:t>types</a:t>
            </a:r>
          </a:p>
          <a:p>
            <a:r>
              <a:rPr lang="en-GB" dirty="0" smtClean="0"/>
              <a:t>This form of pattern matching is </a:t>
            </a:r>
            <a:r>
              <a:rPr lang="en-GB" dirty="0"/>
              <a:t>common in functional programming </a:t>
            </a:r>
            <a:r>
              <a:rPr lang="en-GB" dirty="0" smtClean="0"/>
              <a:t>languages, not so in most imperative languages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6: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08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Pattern matching with case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Pattern matching with algebraic types works by </a:t>
            </a:r>
            <a:r>
              <a:rPr lang="en-GB" u="sng" dirty="0" smtClean="0"/>
              <a:t>structural recursion</a:t>
            </a:r>
          </a:p>
          <a:p>
            <a:pPr lvl="1"/>
            <a:r>
              <a:rPr lang="en-GB" dirty="0" smtClean="0"/>
              <a:t>Each branch </a:t>
            </a:r>
            <a:r>
              <a:rPr lang="en-GB" dirty="0"/>
              <a:t>in a </a:t>
            </a:r>
            <a:r>
              <a:rPr lang="en-GB" u="sng" dirty="0"/>
              <a:t>sum type</a:t>
            </a:r>
            <a:r>
              <a:rPr lang="en-GB" dirty="0"/>
              <a:t> </a:t>
            </a:r>
            <a:r>
              <a:rPr lang="en-GB" dirty="0" smtClean="0"/>
              <a:t>gets </a:t>
            </a:r>
            <a:r>
              <a:rPr lang="en-GB" dirty="0"/>
              <a:t>its own case in the pattern </a:t>
            </a:r>
            <a:r>
              <a:rPr lang="en-GB" dirty="0" smtClean="0"/>
              <a:t>match</a:t>
            </a:r>
          </a:p>
          <a:p>
            <a:pPr lvl="1"/>
            <a:r>
              <a:rPr lang="en-GB" dirty="0" smtClean="0"/>
              <a:t>Each </a:t>
            </a:r>
            <a:r>
              <a:rPr lang="en-GB" u="sng" dirty="0"/>
              <a:t>product type</a:t>
            </a:r>
            <a:r>
              <a:rPr lang="en-GB" dirty="0"/>
              <a:t> </a:t>
            </a:r>
            <a:r>
              <a:rPr lang="en-GB" dirty="0" smtClean="0"/>
              <a:t>requires </a:t>
            </a:r>
            <a:r>
              <a:rPr lang="en-GB" dirty="0"/>
              <a:t>us to extract and do something with the </a:t>
            </a:r>
            <a:r>
              <a:rPr lang="en-GB" dirty="0" smtClean="0"/>
              <a:t>elements</a:t>
            </a:r>
          </a:p>
          <a:p>
            <a:r>
              <a:rPr lang="en-GB" dirty="0" smtClean="0"/>
              <a:t>Case classes can be used to match cases in a match expression, and the </a:t>
            </a:r>
            <a:r>
              <a:rPr lang="en-GB" i="1" dirty="0" err="1" smtClean="0"/>
              <a:t>unapply</a:t>
            </a:r>
            <a:r>
              <a:rPr lang="en-GB" dirty="0" smtClean="0"/>
              <a:t> method of the generated companion object is used to </a:t>
            </a:r>
            <a:r>
              <a:rPr lang="en-GB" u="sng" dirty="0" smtClean="0"/>
              <a:t>extract</a:t>
            </a:r>
            <a:r>
              <a:rPr lang="en-GB" dirty="0" smtClean="0"/>
              <a:t> the fields to use within a case</a:t>
            </a:r>
          </a:p>
          <a:p>
            <a:r>
              <a:rPr lang="en-GB" dirty="0" smtClean="0"/>
              <a:t>For example, here is a slightly enhanced version of the </a:t>
            </a:r>
            <a:r>
              <a:rPr lang="en-GB" i="1" dirty="0" smtClean="0"/>
              <a:t>Identity</a:t>
            </a:r>
            <a:r>
              <a:rPr lang="en-GB" dirty="0" smtClean="0"/>
              <a:t> type shown previously, and an example instance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sealed trait Identity</a:t>
            </a:r>
            <a:b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class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NameIdentity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String,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jobTitle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String) extends Identity</a:t>
            </a:r>
            <a:b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class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UIDIdentity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(UID: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extends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  <a:b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class Anonymous() extends </a:t>
            </a:r>
            <a:r>
              <a:rPr lang="en-GB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bob: Identity=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NameIdentity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("Bob", "admin")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6: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0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Pattern matching with </a:t>
            </a:r>
            <a:r>
              <a:rPr lang="en-GB" smtClean="0"/>
              <a:t>case classes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Identity type might be created in a system once a user has been authenticated – by name, user ID or not authenticated (anonymous user)</a:t>
            </a:r>
          </a:p>
          <a:p>
            <a:r>
              <a:rPr lang="en-GB" dirty="0" smtClean="0"/>
              <a:t>A match expression could be used to generate a welcome message, in this case for instance </a:t>
            </a:r>
            <a:r>
              <a:rPr lang="en-GB" i="1" dirty="0" smtClean="0"/>
              <a:t>bob</a:t>
            </a:r>
          </a:p>
          <a:p>
            <a:pPr marL="0" indent="0">
              <a:buNone/>
            </a:pPr>
            <a:r>
              <a:rPr lang="en-GB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GB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{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case </a:t>
            </a:r>
            <a:r>
              <a:rPr lang="en-GB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NameIdentity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jobtitle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=&gt;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jobtitle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"admin")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"Welcome, " + name + ", you have admin access"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"Hello " + name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case </a:t>
            </a:r>
            <a:r>
              <a:rPr lang="en-GB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UIDIdentity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(_) =&gt; "Welcome, authenticated user"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case </a:t>
            </a:r>
            <a:r>
              <a:rPr lang="en-GB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Anonymous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=&gt; "Unauthenticated user, you have limited access"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res0: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= Welcome, Bob, you have admin access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6: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21309" y="2743676"/>
            <a:ext cx="397536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each case matches a case class – each possible type is treated differently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8773000" y="3464807"/>
            <a:ext cx="2780255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 case of </a:t>
            </a:r>
            <a:r>
              <a:rPr lang="en-US" i="1" dirty="0" err="1" smtClean="0"/>
              <a:t>NameIdentity</a:t>
            </a:r>
            <a:r>
              <a:rPr lang="en-US" dirty="0" smtClean="0"/>
              <a:t>, fields not used for matching but are extracted  and used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326204" y="5508411"/>
            <a:ext cx="3975360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 case of </a:t>
            </a:r>
            <a:r>
              <a:rPr lang="en-US" i="1" dirty="0" err="1" smtClean="0"/>
              <a:t>UIDIdentity</a:t>
            </a:r>
            <a:r>
              <a:rPr lang="en-US" dirty="0" smtClean="0"/>
              <a:t>, field is not matched or used so, so write _ instead of field name or value</a:t>
            </a:r>
            <a:endParaRPr lang="en-US" i="1" dirty="0"/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flipH="1" flipV="1">
            <a:off x="5326204" y="3386310"/>
            <a:ext cx="3446796" cy="678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458817" y="3598735"/>
            <a:ext cx="5314184" cy="578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027471" y="4255936"/>
            <a:ext cx="4745529" cy="128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1"/>
          </p:cNvCxnSpPr>
          <p:nvPr/>
        </p:nvCxnSpPr>
        <p:spPr>
          <a:xfrm flipH="1" flipV="1">
            <a:off x="3829878" y="4767057"/>
            <a:ext cx="1496326" cy="1203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9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Pattern matching with </a:t>
            </a:r>
            <a:r>
              <a:rPr lang="en-GB" smtClean="0"/>
              <a:t>case </a:t>
            </a:r>
            <a:r>
              <a:rPr lang="en-GB"/>
              <a:t>classes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91733"/>
            <a:ext cx="10235117" cy="4524861"/>
          </a:xfrm>
        </p:spPr>
        <p:txBody>
          <a:bodyPr>
            <a:normAutofit fontScale="77500" lnSpcReduction="20000"/>
          </a:bodyPr>
          <a:lstStyle/>
          <a:p>
            <a:r>
              <a:rPr lang="en-GB" sz="2900" dirty="0" smtClean="0"/>
              <a:t>Can also match specific fields of case class</a:t>
            </a:r>
          </a:p>
          <a:p>
            <a:r>
              <a:rPr lang="en-GB" sz="2900" dirty="0" smtClean="0"/>
              <a:t>For example, could add another case that will match a </a:t>
            </a:r>
            <a:r>
              <a:rPr lang="en-GB" sz="2900" i="1" dirty="0" err="1" smtClean="0"/>
              <a:t>NameIdentity</a:t>
            </a:r>
            <a:r>
              <a:rPr lang="en-GB" sz="2900" dirty="0" smtClean="0"/>
              <a:t> with a specific </a:t>
            </a:r>
            <a:r>
              <a:rPr lang="en-GB" sz="2900" i="1" dirty="0" err="1" smtClean="0"/>
              <a:t>jobTitle</a:t>
            </a:r>
            <a:r>
              <a:rPr lang="en-GB" sz="2900" dirty="0" smtClean="0"/>
              <a:t> (this would need to be the first case in the match statement in this example – why?)</a:t>
            </a:r>
          </a:p>
          <a:p>
            <a:pPr marL="0" indent="0">
              <a:buNone/>
            </a:pPr>
            <a:r>
              <a:rPr lang="en-GB" sz="26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2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GB" sz="2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Identity= </a:t>
            </a:r>
            <a:r>
              <a:rPr lang="en-GB" sz="2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NameIdentity</a:t>
            </a:r>
            <a:r>
              <a:rPr lang="en-GB" sz="2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("Alice", "manager</a:t>
            </a:r>
            <a:r>
              <a:rPr lang="en-GB" sz="2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endParaRPr lang="en-GB" sz="26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GB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sz="2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GB" sz="2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match {</a:t>
            </a:r>
          </a:p>
          <a:p>
            <a:pPr marL="0" indent="0">
              <a:buNone/>
            </a:pPr>
            <a:r>
              <a:rPr lang="en-GB" sz="2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 </a:t>
            </a:r>
            <a:r>
              <a:rPr lang="en-GB" sz="2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NameIdentity</a:t>
            </a:r>
            <a:r>
              <a:rPr lang="en-GB" sz="2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(_, "manager") =&gt; "Sorry, you have no access as you </a:t>
            </a:r>
            <a:r>
              <a:rPr lang="en-GB" sz="2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2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would </a:t>
            </a:r>
            <a:r>
              <a:rPr lang="en-GB" sz="2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 the system! </a:t>
            </a:r>
            <a:r>
              <a:rPr lang="en-GB" sz="2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 marL="0" indent="0">
              <a:buNone/>
            </a:pPr>
            <a:r>
              <a:rPr lang="en-GB" sz="2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case …</a:t>
            </a:r>
          </a:p>
          <a:p>
            <a:pPr marL="0" indent="0">
              <a:buNone/>
            </a:pPr>
            <a:r>
              <a:rPr lang="en-GB" sz="2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2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res0: </a:t>
            </a:r>
            <a:r>
              <a:rPr lang="en-GB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= Sorry, you have no access as you would break the </a:t>
            </a:r>
            <a:r>
              <a:rPr lang="en-GB" sz="2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GB" sz="2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2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26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6: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25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Pattern matching with </a:t>
            </a:r>
            <a:r>
              <a:rPr lang="en-GB" smtClean="0"/>
              <a:t>case </a:t>
            </a:r>
            <a:r>
              <a:rPr lang="en-GB"/>
              <a:t>classes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Could create a function that allows match to be applied easily: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welcome(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x:Identity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):String =</a:t>
            </a:r>
            <a:r>
              <a:rPr lang="en-GB" dirty="0"/>
              <a:t> </a:t>
            </a:r>
            <a:r>
              <a:rPr lang="en-GB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GB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NameIdentity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jobtitle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=&gt;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jobtitle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"admin")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"Welcome, " + name + ", you have admin access"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else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"Hello " + name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UIDIdentity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(_) =&gt; "Welcome, authenticated user"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 </a:t>
            </a:r>
            <a:r>
              <a:rPr lang="en-GB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Anonymous()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"Unauthenticated user, you have limited access"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welcome(bob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6: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8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Types are a fundamental part of most programming languages, allow different kinds of data to be represented</a:t>
            </a:r>
          </a:p>
          <a:p>
            <a:r>
              <a:rPr lang="en-GB" dirty="0"/>
              <a:t>Simple </a:t>
            </a:r>
            <a:r>
              <a:rPr lang="en-GB" dirty="0" smtClean="0"/>
              <a:t>base types </a:t>
            </a:r>
            <a:r>
              <a:rPr lang="en-GB" dirty="0"/>
              <a:t>that are implemented in most languages include numbers, characters, </a:t>
            </a:r>
            <a:r>
              <a:rPr lang="en-GB" dirty="0" smtClean="0"/>
              <a:t>Boolean</a:t>
            </a:r>
            <a:endParaRPr lang="en-GB" dirty="0"/>
          </a:p>
          <a:p>
            <a:r>
              <a:rPr lang="en-GB" dirty="0"/>
              <a:t>It is common to allow more complex types to be </a:t>
            </a:r>
            <a:r>
              <a:rPr lang="en-GB" dirty="0" smtClean="0"/>
              <a:t>implemented, often by combining simple types</a:t>
            </a:r>
          </a:p>
          <a:p>
            <a:r>
              <a:rPr lang="en-GB" dirty="0" smtClean="0"/>
              <a:t>In an OO language such as Scala, types are implemented as classes</a:t>
            </a:r>
          </a:p>
          <a:p>
            <a:r>
              <a:rPr lang="en-GB" dirty="0" smtClean="0"/>
              <a:t>Other kinds of language have different implementations, e.g. </a:t>
            </a:r>
            <a:r>
              <a:rPr lang="en-GB" dirty="0" err="1" smtClean="0"/>
              <a:t>structs</a:t>
            </a:r>
            <a:r>
              <a:rPr lang="en-GB" dirty="0" smtClean="0"/>
              <a:t>, unions in C</a:t>
            </a:r>
          </a:p>
          <a:p>
            <a:r>
              <a:rPr lang="en-GB" dirty="0" smtClean="0"/>
              <a:t>In functional programming types known as </a:t>
            </a:r>
            <a:r>
              <a:rPr lang="en-GB" u="sng" dirty="0" smtClean="0"/>
              <a:t>algebraic data types </a:t>
            </a:r>
            <a:r>
              <a:rPr lang="en-GB" dirty="0" smtClean="0"/>
              <a:t>are particularly useful</a:t>
            </a:r>
          </a:p>
          <a:p>
            <a:r>
              <a:rPr lang="en-GB" dirty="0" smtClean="0"/>
              <a:t>Types and functions on them are underpinned by a branch of mathematics called </a:t>
            </a:r>
            <a:r>
              <a:rPr lang="en-GB" u="sng" dirty="0" smtClean="0"/>
              <a:t>category theory</a:t>
            </a:r>
            <a:r>
              <a:rPr lang="en-GB" dirty="0" smtClean="0"/>
              <a:t>, although we will focus here on the practical aspects rather than theory</a:t>
            </a:r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6: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Sealed traits and </a:t>
            </a:r>
            <a:r>
              <a:rPr lang="en-GB" smtClean="0"/>
              <a:t>exhaustiveness checking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200" dirty="0" smtClean="0"/>
              <a:t>The example sum type was declared as a </a:t>
            </a:r>
            <a:r>
              <a:rPr lang="en-GB" sz="2200" u="sng" dirty="0" smtClean="0"/>
              <a:t>sealed</a:t>
            </a:r>
            <a:r>
              <a:rPr lang="en-GB" sz="2200" dirty="0" smtClean="0"/>
              <a:t> trait – what does this mean?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sealed trait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</a:p>
          <a:p>
            <a:r>
              <a:rPr lang="en-US" sz="2200" dirty="0"/>
              <a:t>Let’s look at the desired effect and then the way it </a:t>
            </a:r>
            <a:r>
              <a:rPr lang="en-US" sz="2200" dirty="0" smtClean="0"/>
              <a:t>works</a:t>
            </a:r>
          </a:p>
          <a:p>
            <a:r>
              <a:rPr lang="en-US" sz="2200" dirty="0" smtClean="0"/>
              <a:t>The match expression in the example is </a:t>
            </a:r>
            <a:r>
              <a:rPr lang="en-US" sz="2200" u="sng" dirty="0" smtClean="0"/>
              <a:t>exhaustive</a:t>
            </a:r>
            <a:r>
              <a:rPr lang="en-US" sz="2200" dirty="0" smtClean="0"/>
              <a:t> – it can match any of the possible types of </a:t>
            </a:r>
            <a:r>
              <a:rPr lang="en-US" sz="2200" i="1" dirty="0" smtClean="0"/>
              <a:t>Identity</a:t>
            </a:r>
          </a:p>
          <a:p>
            <a:r>
              <a:rPr lang="en-US" sz="2200" dirty="0" smtClean="0"/>
              <a:t>What if we removed one of the cases, for example the last one that matches instances of </a:t>
            </a:r>
            <a:r>
              <a:rPr lang="en-US" sz="2200" i="1" dirty="0" smtClean="0"/>
              <a:t>Anonymous</a:t>
            </a:r>
            <a:r>
              <a:rPr lang="en-US" sz="2200" dirty="0" smtClean="0"/>
              <a:t>? </a:t>
            </a:r>
          </a:p>
          <a:p>
            <a:r>
              <a:rPr lang="en-US" sz="2200" dirty="0" smtClean="0"/>
              <a:t>This would be bad, as the expression would then fail if asked to match such an instance – not exhaustive</a:t>
            </a:r>
          </a:p>
          <a:p>
            <a:r>
              <a:rPr lang="en-US" sz="2200" dirty="0" smtClean="0"/>
              <a:t>The compiler does ex</a:t>
            </a:r>
            <a:r>
              <a:rPr lang="en-US" dirty="0" smtClean="0"/>
              <a:t>haustiveness checking to guard against this kind of problem, and would give a warning in this case</a:t>
            </a:r>
          </a:p>
          <a:p>
            <a:pPr marL="0" indent="0">
              <a:buNone/>
            </a:pP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Warning:(58, 2) match may not be </a:t>
            </a:r>
            <a:r>
              <a:rPr lang="en-GB" sz="21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exhaustive.</a:t>
            </a:r>
            <a:br>
              <a:rPr lang="en-GB" sz="21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1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</a:t>
            </a: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would fail on the following input: Anonymous</a:t>
            </a:r>
            <a:r>
              <a:rPr lang="en-GB" sz="21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GB" sz="21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1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 </a:t>
            </a: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GB" sz="21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sz="21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21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1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endParaRPr lang="en-US" sz="21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6: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0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Sealed traits and </a:t>
            </a:r>
            <a:r>
              <a:rPr lang="en-GB"/>
              <a:t>exhaustiveness checking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sealed trait can only be extended in the file it’s declared in</a:t>
            </a:r>
          </a:p>
          <a:p>
            <a:r>
              <a:rPr lang="en-GB" dirty="0"/>
              <a:t>So, the </a:t>
            </a:r>
            <a:r>
              <a:rPr lang="en-GB" u="sng" dirty="0"/>
              <a:t>only possible </a:t>
            </a:r>
            <a:r>
              <a:rPr lang="en-GB" u="sng" dirty="0" smtClean="0"/>
              <a:t>subclasses</a:t>
            </a:r>
            <a:r>
              <a:rPr lang="en-GB" dirty="0" smtClean="0"/>
              <a:t> in the example are </a:t>
            </a:r>
            <a:r>
              <a:rPr lang="en-GB" dirty="0"/>
              <a:t>the ones declared </a:t>
            </a:r>
            <a:r>
              <a:rPr lang="en-GB" dirty="0" smtClean="0"/>
              <a:t>there, </a:t>
            </a:r>
            <a:r>
              <a:rPr lang="en-GB" i="1" dirty="0" err="1"/>
              <a:t>NameIdentity</a:t>
            </a:r>
            <a:r>
              <a:rPr lang="en-GB" dirty="0"/>
              <a:t>, </a:t>
            </a:r>
            <a:r>
              <a:rPr lang="en-GB" i="1" dirty="0" err="1"/>
              <a:t>UIDIdentity</a:t>
            </a:r>
            <a:r>
              <a:rPr lang="en-GB" dirty="0"/>
              <a:t> and </a:t>
            </a:r>
            <a:r>
              <a:rPr lang="en-GB" i="1" dirty="0" smtClean="0"/>
              <a:t>Anonymous </a:t>
            </a:r>
            <a:endParaRPr lang="en-GB" i="1" dirty="0"/>
          </a:p>
          <a:p>
            <a:r>
              <a:rPr lang="en-GB" dirty="0" smtClean="0"/>
              <a:t>If the trait is not </a:t>
            </a:r>
            <a:r>
              <a:rPr lang="en-GB" dirty="0"/>
              <a:t>sealed, it’s possible that another </a:t>
            </a:r>
            <a:r>
              <a:rPr lang="en-GB" dirty="0" smtClean="0"/>
              <a:t>developer, perhaps </a:t>
            </a:r>
            <a:r>
              <a:rPr lang="en-GB" dirty="0"/>
              <a:t>using a library containing your </a:t>
            </a:r>
            <a:r>
              <a:rPr lang="en-GB" i="1" dirty="0"/>
              <a:t>Identity</a:t>
            </a:r>
            <a:r>
              <a:rPr lang="en-GB" dirty="0"/>
              <a:t> </a:t>
            </a:r>
            <a:r>
              <a:rPr lang="en-GB" dirty="0" smtClean="0"/>
              <a:t>trait, </a:t>
            </a:r>
            <a:r>
              <a:rPr lang="en-GB" dirty="0"/>
              <a:t>could declare another </a:t>
            </a:r>
            <a:r>
              <a:rPr lang="en-GB" dirty="0" smtClean="0"/>
              <a:t>subclass to meet a need in his or her application – nothing wrong with doing this, using inheritance for code re-use</a:t>
            </a:r>
          </a:p>
          <a:p>
            <a:r>
              <a:rPr lang="en-GB" dirty="0" smtClean="0"/>
              <a:t>So, there could potentially be many subclasses of </a:t>
            </a:r>
            <a:r>
              <a:rPr lang="en-GB" i="1" dirty="0" smtClean="0"/>
              <a:t>Identity</a:t>
            </a:r>
            <a:r>
              <a:rPr lang="en-GB" dirty="0" smtClean="0"/>
              <a:t> in that application</a:t>
            </a:r>
          </a:p>
          <a:p>
            <a:r>
              <a:rPr lang="en-GB" dirty="0" smtClean="0"/>
              <a:t>Compiler can’t check for exhaustiveness of match expressions as it can’t know what all the possible subclasses will be any time the match is used</a:t>
            </a:r>
          </a:p>
          <a:p>
            <a:r>
              <a:rPr lang="en-GB" dirty="0" smtClean="0"/>
              <a:t>Common to use sealed traits for algebraic data types for this reason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6: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20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for-comprehensions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A </a:t>
            </a:r>
            <a:r>
              <a:rPr lang="en-GB"/>
              <a:t>lightweight notation for </a:t>
            </a:r>
            <a:r>
              <a:rPr lang="en-GB"/>
              <a:t>processing </a:t>
            </a:r>
            <a:r>
              <a:rPr lang="en-GB" smtClean="0"/>
              <a:t>collections</a:t>
            </a:r>
          </a:p>
          <a:p>
            <a:r>
              <a:rPr lang="en-GB" smtClean="0"/>
              <a:t>A </a:t>
            </a:r>
            <a:r>
              <a:rPr lang="en-GB"/>
              <a:t>new </a:t>
            </a:r>
            <a:r>
              <a:rPr lang="en-GB" smtClean="0"/>
              <a:t>collection </a:t>
            </a:r>
            <a:r>
              <a:rPr lang="en-GB"/>
              <a:t>is </a:t>
            </a:r>
            <a:r>
              <a:rPr lang="en-GB" smtClean="0"/>
              <a:t>created</a:t>
            </a:r>
          </a:p>
          <a:p>
            <a:pPr lvl="1"/>
            <a:r>
              <a:rPr lang="en-GB" smtClean="0"/>
              <a:t>using </a:t>
            </a:r>
            <a:r>
              <a:rPr lang="en-GB"/>
              <a:t>the </a:t>
            </a:r>
            <a:r>
              <a:rPr lang="en-GB" i="1"/>
              <a:t>yield</a:t>
            </a:r>
            <a:r>
              <a:rPr lang="en-GB"/>
              <a:t> </a:t>
            </a:r>
            <a:r>
              <a:rPr lang="en-GB" smtClean="0"/>
              <a:t>statement</a:t>
            </a:r>
          </a:p>
          <a:p>
            <a:pPr lvl="1"/>
            <a:r>
              <a:rPr lang="en-GB" smtClean="0"/>
              <a:t>by </a:t>
            </a:r>
            <a:r>
              <a:rPr lang="en-GB"/>
              <a:t>applying an algorithm (enumerator) to each element in the </a:t>
            </a:r>
            <a:r>
              <a:rPr lang="en-GB"/>
              <a:t>original </a:t>
            </a:r>
            <a:r>
              <a:rPr lang="en-GB" smtClean="0"/>
              <a:t>collection</a:t>
            </a:r>
            <a:endParaRPr lang="en-GB"/>
          </a:p>
          <a:p>
            <a:pPr marL="0" indent="0">
              <a:buNone/>
            </a:pP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for (enumerators) yield e</a:t>
            </a:r>
            <a:endParaRPr lang="en-GB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/>
              <a:t>Enumerators are separated by semi-colons </a:t>
            </a:r>
            <a:r>
              <a:rPr lang="en-GB"/>
              <a:t>and </a:t>
            </a:r>
            <a:r>
              <a:rPr lang="en-GB" smtClean="0"/>
              <a:t>either:</a:t>
            </a:r>
          </a:p>
          <a:p>
            <a:pPr lvl="1"/>
            <a:r>
              <a:rPr lang="en-GB" smtClean="0"/>
              <a:t>introduce </a:t>
            </a:r>
            <a:r>
              <a:rPr lang="en-GB"/>
              <a:t>new variables </a:t>
            </a:r>
            <a:r>
              <a:rPr lang="en-GB"/>
              <a:t>or </a:t>
            </a:r>
            <a:endParaRPr lang="en-GB" smtClean="0"/>
          </a:p>
          <a:p>
            <a:pPr lvl="1"/>
            <a:r>
              <a:rPr lang="en-GB" smtClean="0"/>
              <a:t>filter </a:t>
            </a:r>
            <a:r>
              <a:rPr lang="en-GB"/>
              <a:t>the </a:t>
            </a:r>
            <a:r>
              <a:rPr lang="en-GB" smtClean="0"/>
              <a:t>input</a:t>
            </a:r>
            <a:endParaRPr lang="en-GB"/>
          </a:p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PROGRAMMING - 1. PROGRAMMING LANGUAGES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5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for-comprehensions Example 1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Let's start with a case class – we can use the companion object to create object instances:</a:t>
            </a:r>
          </a:p>
          <a:p>
            <a:pPr marL="292608" lvl="1" indent="0">
              <a:buNone/>
            </a:pP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case class Team(name: String, country: String)</a:t>
            </a:r>
            <a:endParaRPr lang="en-GB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mtClean="0"/>
              <a:t>Create </a:t>
            </a:r>
            <a:r>
              <a:rPr lang="en-GB"/>
              <a:t>a list of </a:t>
            </a:r>
            <a:r>
              <a:rPr lang="en-GB" b="1"/>
              <a:t>Team</a:t>
            </a:r>
            <a:r>
              <a:rPr lang="en-GB"/>
              <a:t> </a:t>
            </a:r>
            <a:r>
              <a:rPr lang="en-GB"/>
              <a:t>objects</a:t>
            </a:r>
            <a:r>
              <a:rPr lang="en-GB" smtClean="0"/>
              <a:t>:</a:t>
            </a:r>
          </a:p>
          <a:p>
            <a:endParaRPr lang="en-GB"/>
          </a:p>
          <a:p>
            <a:pPr marL="292608" lvl="1" indent="0">
              <a:buNone/>
            </a:pP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winners </a:t>
            </a: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= List(Team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("Real Madrid","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"), Team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("Benfica","POR"),</a:t>
            </a:r>
            <a:endParaRPr lang="en-GB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2608" lvl="1" indent="0">
              <a:buNone/>
            </a:pP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Team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("Milan","ITA"), Team("Internazionale","ITA"),</a:t>
            </a:r>
            <a:endParaRPr lang="en-GB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2608" lvl="1" indent="0">
              <a:buNone/>
            </a:pP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Team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("Celtic","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SCO</a:t>
            </a: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"), Team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("Manchester United","ENG"))</a:t>
            </a:r>
            <a:endParaRPr lang="en-GB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mtClean="0"/>
              <a:t>Use </a:t>
            </a:r>
            <a:r>
              <a:rPr lang="en-GB"/>
              <a:t>a for-comprehension to create a new collection by filtering the </a:t>
            </a:r>
            <a:r>
              <a:rPr lang="en-GB"/>
              <a:t>list</a:t>
            </a:r>
            <a:r>
              <a:rPr lang="en-GB" smtClean="0"/>
              <a:t>:</a:t>
            </a:r>
          </a:p>
          <a:p>
            <a:endParaRPr lang="en-GB"/>
          </a:p>
          <a:p>
            <a:pPr marL="292608" lvl="1" indent="0">
              <a:buNone/>
            </a:pP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val italianWinners =</a:t>
            </a:r>
            <a:endParaRPr lang="en-GB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2608" lvl="1" indent="0">
              <a:buNone/>
            </a:pP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    for (winner 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winners if 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(winner.country.equals("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ITA</a:t>
            </a: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")))</a:t>
            </a:r>
            <a:endParaRPr lang="en-GB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2608" lvl="1" indent="0">
              <a:buNone/>
            </a:pP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    yield winner.name</a:t>
            </a:r>
            <a:endParaRPr lang="en-GB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PROGRAMMING - 1. PROGRAMMING LANGUAGES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211" y="5836298"/>
            <a:ext cx="3276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995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for-comprehensions </a:t>
            </a:r>
            <a:r>
              <a:rPr lang="en-GB"/>
              <a:t>Example </a:t>
            </a:r>
            <a:r>
              <a:rPr lang="en-GB" smtClean="0"/>
              <a:t>2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We can apply more than one enumerator:</a:t>
            </a:r>
          </a:p>
          <a:p>
            <a:endParaRPr lang="en-GB"/>
          </a:p>
          <a:p>
            <a:pPr marL="292608" lvl="1" indent="0">
              <a:buNone/>
            </a:pP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val games = for (homeTeam &lt;- winners;</a:t>
            </a:r>
            <a:endParaRPr lang="en-GB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2608" lvl="1" indent="0">
              <a:buNone/>
            </a:pP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awayTeam &lt;- winners</a:t>
            </a:r>
            <a:endParaRPr lang="en-GB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2608" lvl="1" indent="0">
              <a:buNone/>
            </a:pP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if !homeTeam.equals(awayTeam)</a:t>
            </a:r>
            <a:endParaRPr lang="en-GB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2608" lvl="1" indent="0">
              <a:buNone/>
            </a:pP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            )</a:t>
            </a:r>
            <a:endParaRPr lang="en-GB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2608" lvl="1" indent="0">
              <a:buNone/>
            </a:pP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            yield(homeTeam.name, 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awayTeam.name</a:t>
            </a: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PROGRAMMING - 1. PROGRAMMING LANGUAGES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279" y="3976882"/>
            <a:ext cx="7339186" cy="2233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857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Algebraic data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</a:t>
            </a:r>
            <a:r>
              <a:rPr lang="en-GB" dirty="0"/>
              <a:t> algebraic data type is a kind of </a:t>
            </a:r>
            <a:r>
              <a:rPr lang="en-GB" dirty="0" smtClean="0"/>
              <a:t>composite type, a </a:t>
            </a:r>
            <a:r>
              <a:rPr lang="en-GB" dirty="0"/>
              <a:t>type formed by combining other types.</a:t>
            </a:r>
          </a:p>
          <a:p>
            <a:r>
              <a:rPr lang="en-GB" dirty="0" smtClean="0"/>
              <a:t>Algebraic data types are either:</a:t>
            </a:r>
          </a:p>
          <a:p>
            <a:pPr lvl="1"/>
            <a:r>
              <a:rPr lang="en-GB" u="sng" dirty="0" smtClean="0"/>
              <a:t>Product types</a:t>
            </a:r>
          </a:p>
          <a:p>
            <a:pPr lvl="1"/>
            <a:r>
              <a:rPr lang="en-GB" u="sng" dirty="0" smtClean="0"/>
              <a:t>Sum types</a:t>
            </a:r>
          </a:p>
          <a:p>
            <a:pPr lvl="1"/>
            <a:r>
              <a:rPr lang="en-GB" dirty="0" smtClean="0"/>
              <a:t>The difference between these lies in the way they combine their component types</a:t>
            </a:r>
          </a:p>
          <a:p>
            <a:r>
              <a:rPr lang="en-GB" dirty="0" smtClean="0"/>
              <a:t>To understand the difference, think about how many distinct values a variable of a particular type can take, starting with base types:</a:t>
            </a:r>
          </a:p>
          <a:p>
            <a:pPr lvl="1"/>
            <a:r>
              <a:rPr lang="en-GB" dirty="0" smtClean="0"/>
              <a:t>Boolean –&gt; </a:t>
            </a:r>
            <a:r>
              <a:rPr lang="en-GB" b="1" dirty="0" smtClean="0"/>
              <a:t>2 </a:t>
            </a:r>
            <a:r>
              <a:rPr lang="en-GB" dirty="0" smtClean="0"/>
              <a:t>values (true or false)</a:t>
            </a:r>
          </a:p>
          <a:p>
            <a:pPr lvl="1"/>
            <a:r>
              <a:rPr lang="en-GB" dirty="0" smtClean="0"/>
              <a:t>Byte –&gt; </a:t>
            </a:r>
            <a:r>
              <a:rPr lang="en-GB" b="1" dirty="0" smtClean="0"/>
              <a:t>256</a:t>
            </a:r>
            <a:r>
              <a:rPr lang="en-GB" dirty="0" smtClean="0"/>
              <a:t> values (number of distinct values that can be represented by 8 bits)</a:t>
            </a:r>
          </a:p>
          <a:p>
            <a:pPr lvl="1"/>
            <a:r>
              <a:rPr lang="en-GB" dirty="0" smtClean="0"/>
              <a:t>Double –&gt; </a:t>
            </a:r>
            <a:r>
              <a:rPr lang="en-GB" b="1" dirty="0" smtClean="0"/>
              <a:t>many</a:t>
            </a:r>
            <a:r>
              <a:rPr lang="en-GB" dirty="0" smtClean="0"/>
              <a:t> values</a:t>
            </a:r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6: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9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product type combines two (or more) values of the component types, which may be different types – </a:t>
            </a:r>
            <a:r>
              <a:rPr lang="en-US" b="1" dirty="0" smtClean="0"/>
              <a:t>this AND that</a:t>
            </a:r>
          </a:p>
          <a:p>
            <a:r>
              <a:rPr lang="en-US" dirty="0" smtClean="0"/>
              <a:t>For example, a </a:t>
            </a:r>
            <a:r>
              <a:rPr lang="en-US" i="1" dirty="0" smtClean="0"/>
              <a:t>Person</a:t>
            </a:r>
            <a:r>
              <a:rPr lang="en-US" dirty="0" smtClean="0"/>
              <a:t> type might combine a name (string) and age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This is a </a:t>
            </a:r>
            <a:r>
              <a:rPr lang="en-US" u="sng" dirty="0" smtClean="0"/>
              <a:t>record type</a:t>
            </a:r>
            <a:r>
              <a:rPr lang="en-US" dirty="0" smtClean="0"/>
              <a:t>, or </a:t>
            </a:r>
            <a:r>
              <a:rPr lang="en-US" u="sng" dirty="0" smtClean="0"/>
              <a:t>tuple:</a:t>
            </a:r>
          </a:p>
          <a:p>
            <a:pPr marL="292608" lvl="1" indent="0">
              <a:buNone/>
            </a:pPr>
            <a:r>
              <a:rPr lang="en-US" sz="2000" dirty="0" smtClean="0"/>
              <a:t>type Person = (string, </a:t>
            </a:r>
            <a:r>
              <a:rPr lang="en-US" sz="2000" dirty="0" err="1" smtClean="0"/>
              <a:t>int</a:t>
            </a:r>
            <a:r>
              <a:rPr lang="en-US" sz="2000" dirty="0" smtClean="0"/>
              <a:t>)</a:t>
            </a:r>
          </a:p>
          <a:p>
            <a:pPr marL="292608" lvl="1" indent="0">
              <a:buNone/>
            </a:pPr>
            <a:r>
              <a:rPr lang="en-US" sz="2000" dirty="0" smtClean="0"/>
              <a:t>Example data item - </a:t>
            </a:r>
            <a:r>
              <a:rPr lang="en-US" sz="2000" b="1" dirty="0" smtClean="0"/>
              <a:t>(“Jim”, 21)</a:t>
            </a:r>
          </a:p>
          <a:p>
            <a:r>
              <a:rPr lang="en-US" dirty="0" smtClean="0"/>
              <a:t>Can be implemented in different ways in different languages, for example: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Person{char[10] name;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age) ;      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chemeClr val="tx1"/>
                </a:solidFill>
              </a:rPr>
              <a:t>(C, procedural)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Person(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name: String,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age: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   </a:t>
            </a:r>
            <a:r>
              <a:rPr lang="en-US" dirty="0" smtClean="0">
                <a:solidFill>
                  <a:schemeClr val="tx1"/>
                </a:solidFill>
              </a:rPr>
              <a:t>(Scala, object-oriented)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 Person = Person String 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smtClean="0"/>
              <a:t>(Haskell, pure functional)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6: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66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u="sng" dirty="0" smtClean="0"/>
              <a:t>product</a:t>
            </a:r>
            <a:r>
              <a:rPr lang="en-US" dirty="0" smtClean="0"/>
              <a:t>? Think about how many possible distinct values there are for a data item of a particular type</a:t>
            </a:r>
          </a:p>
          <a:p>
            <a:r>
              <a:rPr lang="en-US" dirty="0" smtClean="0"/>
              <a:t>Example:</a:t>
            </a:r>
          </a:p>
          <a:p>
            <a:pPr marL="292608" lvl="1" indent="0">
              <a:buNone/>
            </a:pPr>
            <a:r>
              <a:rPr lang="en-US" sz="2000" dirty="0" smtClean="0"/>
              <a:t>type Product(byte,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)</a:t>
            </a:r>
          </a:p>
          <a:p>
            <a:r>
              <a:rPr lang="en-US" b="1" dirty="0" smtClean="0"/>
              <a:t>Byte</a:t>
            </a:r>
            <a:r>
              <a:rPr lang="en-US" dirty="0" smtClean="0"/>
              <a:t> can take any of 256 values</a:t>
            </a:r>
          </a:p>
          <a:p>
            <a:r>
              <a:rPr lang="en-US" b="1" dirty="0" smtClean="0"/>
              <a:t>Boolean</a:t>
            </a:r>
            <a:r>
              <a:rPr lang="en-US" dirty="0" smtClean="0"/>
              <a:t> can take either of 2 values, so possible combinations are:</a:t>
            </a:r>
          </a:p>
          <a:p>
            <a:pPr marL="292608" lvl="1" indent="0">
              <a:buNone/>
            </a:pPr>
            <a:r>
              <a:rPr lang="en-US" sz="2000" i="1" dirty="0" smtClean="0"/>
              <a:t>(0, true), (0, false), (1, true), (1, false),……,(255, true), (255, false)</a:t>
            </a:r>
          </a:p>
          <a:p>
            <a:r>
              <a:rPr lang="en-US" dirty="0" smtClean="0"/>
              <a:t>Gives </a:t>
            </a:r>
            <a:r>
              <a:rPr lang="en-US" b="1" dirty="0" smtClean="0"/>
              <a:t>256 x 2 = 512 </a:t>
            </a:r>
            <a:r>
              <a:rPr lang="en-US" dirty="0" smtClean="0"/>
              <a:t>possible values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6: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1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smtClean="0"/>
              <a:t>sum type combines 2 (or more) component types and represents a single value of any one of the component types  - </a:t>
            </a:r>
            <a:r>
              <a:rPr lang="en-US" b="1" dirty="0" smtClean="0"/>
              <a:t>this OR that</a:t>
            </a:r>
            <a:endParaRPr lang="en-US" b="1" dirty="0"/>
          </a:p>
          <a:p>
            <a:r>
              <a:rPr lang="en-US" dirty="0"/>
              <a:t>For example, </a:t>
            </a:r>
            <a:r>
              <a:rPr lang="en-US" dirty="0" smtClean="0"/>
              <a:t>a user account might be identified by a name (string type) </a:t>
            </a:r>
            <a:r>
              <a:rPr lang="en-US" u="sng" dirty="0" smtClean="0"/>
              <a:t>OR</a:t>
            </a:r>
            <a:r>
              <a:rPr lang="en-US" dirty="0" smtClean="0"/>
              <a:t> a user ID (</a:t>
            </a:r>
            <a:r>
              <a:rPr lang="en-US" dirty="0" err="1" smtClean="0"/>
              <a:t>int</a:t>
            </a:r>
            <a:r>
              <a:rPr lang="en-US" dirty="0" smtClean="0"/>
              <a:t> type – for simplicity here, would probably use some GUID type for this in practice) </a:t>
            </a:r>
          </a:p>
          <a:p>
            <a:r>
              <a:rPr lang="en-US" dirty="0" smtClean="0"/>
              <a:t>Need a type that is able represent a single value which can be either a string or an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292608" lvl="1" indent="0">
              <a:buNone/>
            </a:pPr>
            <a:r>
              <a:rPr lang="en-US" sz="2000" dirty="0"/>
              <a:t>type </a:t>
            </a:r>
            <a:r>
              <a:rPr lang="en-US" sz="2000" dirty="0" smtClean="0"/>
              <a:t>Identity = string | </a:t>
            </a:r>
            <a:r>
              <a:rPr lang="en-US" sz="2000" dirty="0" err="1" smtClean="0"/>
              <a:t>int</a:t>
            </a:r>
            <a:r>
              <a:rPr lang="en-US" sz="2000" dirty="0" smtClean="0"/>
              <a:t>         </a:t>
            </a:r>
            <a:r>
              <a:rPr lang="en-US" sz="2000" i="1" dirty="0" smtClean="0"/>
              <a:t>(read as string OR 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)</a:t>
            </a:r>
            <a:endParaRPr lang="en-US" sz="2000" i="1" dirty="0"/>
          </a:p>
          <a:p>
            <a:pPr marL="292608" lvl="1" indent="0">
              <a:buNone/>
            </a:pPr>
            <a:r>
              <a:rPr lang="en-US" sz="2000" dirty="0"/>
              <a:t>Example data </a:t>
            </a:r>
            <a:r>
              <a:rPr lang="en-US" sz="2000" dirty="0" smtClean="0"/>
              <a:t>items </a:t>
            </a:r>
            <a:r>
              <a:rPr lang="en-US" sz="2000" dirty="0"/>
              <a:t>- </a:t>
            </a:r>
            <a:r>
              <a:rPr lang="en-US" sz="2000" b="1" dirty="0" smtClean="0"/>
              <a:t>“Jim”, 12345</a:t>
            </a:r>
            <a:endParaRPr lang="en-US" dirty="0" smtClean="0"/>
          </a:p>
          <a:p>
            <a:r>
              <a:rPr lang="en-US" dirty="0" smtClean="0"/>
              <a:t>Some languages have built-in implementations of sum types: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nion Identity{char[10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name;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 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C)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| U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dirty="0"/>
              <a:t>(</a:t>
            </a:r>
            <a:r>
              <a:rPr lang="en-US" dirty="0" smtClean="0"/>
              <a:t>Haskell)</a:t>
            </a:r>
            <a:endParaRPr lang="en-US" dirty="0"/>
          </a:p>
          <a:p>
            <a:r>
              <a:rPr lang="en-US" dirty="0" smtClean="0"/>
              <a:t>Note that the term “algebraic data types” in functional programming is usually used to mean sum types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6: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64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u="sng" dirty="0" smtClean="0"/>
              <a:t>sum</a:t>
            </a:r>
            <a:r>
              <a:rPr lang="en-US" dirty="0" smtClean="0"/>
              <a:t>? Again, think </a:t>
            </a:r>
            <a:r>
              <a:rPr lang="en-US" dirty="0"/>
              <a:t>about how many possible distinct values there are for a data item of a particular type</a:t>
            </a:r>
          </a:p>
          <a:p>
            <a:r>
              <a:rPr lang="en-US" dirty="0"/>
              <a:t>Example:</a:t>
            </a:r>
          </a:p>
          <a:p>
            <a:pPr marL="292608" lvl="1" indent="0">
              <a:buNone/>
            </a:pPr>
            <a:r>
              <a:rPr lang="en-US" sz="2000" dirty="0"/>
              <a:t>type </a:t>
            </a:r>
            <a:r>
              <a:rPr lang="en-US" sz="2000" dirty="0" smtClean="0"/>
              <a:t>Sum byte | </a:t>
            </a:r>
            <a:r>
              <a:rPr lang="en-US" sz="2000" dirty="0" err="1" smtClean="0"/>
              <a:t>boolean</a:t>
            </a:r>
            <a:endParaRPr lang="en-US" sz="2000" dirty="0"/>
          </a:p>
          <a:p>
            <a:r>
              <a:rPr lang="en-US" b="1" dirty="0"/>
              <a:t>Byte</a:t>
            </a:r>
            <a:r>
              <a:rPr lang="en-US" dirty="0"/>
              <a:t> can take any of 256 values</a:t>
            </a:r>
          </a:p>
          <a:p>
            <a:r>
              <a:rPr lang="en-US" b="1" dirty="0"/>
              <a:t>Boolean</a:t>
            </a:r>
            <a:r>
              <a:rPr lang="en-US" dirty="0"/>
              <a:t> can take either of 2 values, so possible </a:t>
            </a:r>
            <a:r>
              <a:rPr lang="en-US" dirty="0" smtClean="0"/>
              <a:t>values </a:t>
            </a:r>
            <a:r>
              <a:rPr lang="en-US" dirty="0"/>
              <a:t>are:</a:t>
            </a:r>
          </a:p>
          <a:p>
            <a:pPr marL="292608" lvl="1" indent="0">
              <a:buNone/>
            </a:pPr>
            <a:r>
              <a:rPr lang="en-US" sz="2000" i="1" dirty="0" smtClean="0"/>
              <a:t>0,1,2,…..,254,255,true,false</a:t>
            </a:r>
            <a:endParaRPr lang="en-US" sz="2000" i="1" dirty="0"/>
          </a:p>
          <a:p>
            <a:r>
              <a:rPr lang="en-US" dirty="0"/>
              <a:t>Gives </a:t>
            </a:r>
            <a:r>
              <a:rPr lang="en-US" b="1" dirty="0"/>
              <a:t>256 </a:t>
            </a:r>
            <a:r>
              <a:rPr lang="en-US" b="1" dirty="0" smtClean="0"/>
              <a:t>+ </a:t>
            </a:r>
            <a:r>
              <a:rPr lang="en-US" b="1" dirty="0"/>
              <a:t>2 = </a:t>
            </a:r>
            <a:r>
              <a:rPr lang="en-US" b="1" dirty="0" smtClean="0"/>
              <a:t>258 </a:t>
            </a:r>
            <a:r>
              <a:rPr lang="en-US" dirty="0"/>
              <a:t>possible values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6: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7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types in 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 is object oriented, so types are based on classes</a:t>
            </a:r>
          </a:p>
          <a:p>
            <a:r>
              <a:rPr lang="en-US" dirty="0" smtClean="0"/>
              <a:t>Product types are implemented as classes</a:t>
            </a:r>
          </a:p>
          <a:p>
            <a:r>
              <a:rPr lang="en-US" dirty="0" smtClean="0"/>
              <a:t>Sum types are also implemented using classes, but need to use </a:t>
            </a:r>
            <a:r>
              <a:rPr lang="en-US" u="sng" dirty="0" smtClean="0"/>
              <a:t>subclasses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sealed trait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NameIdentity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String, 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jobTitle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String)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UIDIdentity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(UID: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extends Identity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bob: Identity=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NameIdentity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/>
              <a:t>Note that each subclass in a sum type may itself be a product type</a:t>
            </a:r>
          </a:p>
          <a:p>
            <a:r>
              <a:rPr lang="en-US" dirty="0" smtClean="0"/>
              <a:t>We looked </a:t>
            </a:r>
            <a:r>
              <a:rPr lang="en-US" dirty="0"/>
              <a:t>briefly at Scala classes previously, need to </a:t>
            </a:r>
            <a:r>
              <a:rPr lang="en-US" dirty="0" smtClean="0"/>
              <a:t>learn a little about </a:t>
            </a:r>
            <a:r>
              <a:rPr lang="en-US" u="sng" dirty="0"/>
              <a:t>traits</a:t>
            </a:r>
            <a:r>
              <a:rPr lang="en-US" dirty="0"/>
              <a:t> and </a:t>
            </a:r>
            <a:r>
              <a:rPr lang="en-US" u="sng" dirty="0"/>
              <a:t>case classes </a:t>
            </a:r>
            <a:r>
              <a:rPr lang="en-US" dirty="0"/>
              <a:t>to understand this </a:t>
            </a:r>
            <a:r>
              <a:rPr lang="en-US" dirty="0" smtClean="0"/>
              <a:t>example more fully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6: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1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smtClean="0"/>
              <a:t>Traits</a:t>
            </a:r>
            <a:r>
              <a:rPr lang="en-US" smtClean="0"/>
              <a:t> </a:t>
            </a:r>
            <a:r>
              <a:rPr lang="en-US" dirty="0" smtClean="0"/>
              <a:t>in Scala are somewhat similar to Java interfaces</a:t>
            </a:r>
          </a:p>
          <a:p>
            <a:r>
              <a:rPr lang="en-US" dirty="0" smtClean="0"/>
              <a:t>Define </a:t>
            </a:r>
            <a:r>
              <a:rPr lang="en-US" dirty="0"/>
              <a:t>object types by specifying the signature of the supported </a:t>
            </a:r>
            <a:r>
              <a:rPr lang="en-US" dirty="0" smtClean="0"/>
              <a:t>methods</a:t>
            </a:r>
          </a:p>
          <a:p>
            <a:r>
              <a:rPr lang="en-US" dirty="0" smtClean="0"/>
              <a:t>Scala </a:t>
            </a:r>
            <a:r>
              <a:rPr lang="en-US" dirty="0"/>
              <a:t>allows traits to be partially implemented; i.e. it is possible to define default implementations for some </a:t>
            </a:r>
            <a:r>
              <a:rPr lang="en-US" dirty="0" smtClean="0"/>
              <a:t>methods</a:t>
            </a:r>
          </a:p>
          <a:p>
            <a:r>
              <a:rPr lang="en-US" dirty="0" smtClean="0"/>
              <a:t>In </a:t>
            </a:r>
            <a:r>
              <a:rPr lang="en-US" dirty="0"/>
              <a:t>contrast to classes, traits may not have constructor </a:t>
            </a:r>
            <a:r>
              <a:rPr lang="en-US" dirty="0" smtClean="0"/>
              <a:t>parameters</a:t>
            </a:r>
          </a:p>
          <a:p>
            <a:r>
              <a:rPr lang="en-US" dirty="0"/>
              <a:t>Unlike </a:t>
            </a:r>
            <a:r>
              <a:rPr lang="en-US" dirty="0" smtClean="0"/>
              <a:t>basic class </a:t>
            </a:r>
            <a:r>
              <a:rPr lang="en-US" dirty="0"/>
              <a:t>inheritance, </a:t>
            </a:r>
            <a:r>
              <a:rPr lang="en-US" dirty="0" smtClean="0"/>
              <a:t>which is also allowed in Scala, in </a:t>
            </a:r>
            <a:r>
              <a:rPr lang="en-US" dirty="0"/>
              <a:t>which each class must inherit from just </a:t>
            </a:r>
            <a:r>
              <a:rPr lang="en-US" u="sng" dirty="0"/>
              <a:t>one superclass</a:t>
            </a:r>
            <a:r>
              <a:rPr lang="en-US" dirty="0"/>
              <a:t>, a class </a:t>
            </a:r>
            <a:r>
              <a:rPr lang="en-US" dirty="0" smtClean="0"/>
              <a:t>can implement, or </a:t>
            </a:r>
            <a:r>
              <a:rPr lang="en-US" dirty="0"/>
              <a:t>mix </a:t>
            </a:r>
            <a:r>
              <a:rPr lang="en-US" dirty="0" smtClean="0"/>
              <a:t>in, </a:t>
            </a:r>
            <a:r>
              <a:rPr lang="en-US" u="sng" dirty="0"/>
              <a:t>any number of </a:t>
            </a:r>
            <a:r>
              <a:rPr lang="en-US" u="sng" dirty="0" smtClean="0"/>
              <a:t>traits</a:t>
            </a:r>
          </a:p>
          <a:p>
            <a:r>
              <a:rPr lang="en-US" dirty="0" smtClean="0"/>
              <a:t>A trait usually defines </a:t>
            </a:r>
            <a:r>
              <a:rPr lang="en-US" dirty="0" err="1" smtClean="0"/>
              <a:t>behaviour</a:t>
            </a:r>
            <a:r>
              <a:rPr lang="en-US" dirty="0" smtClean="0"/>
              <a:t> that may be needed within otherwise unrelated classes</a:t>
            </a:r>
          </a:p>
          <a:p>
            <a:r>
              <a:rPr lang="en-US" dirty="0" smtClean="0"/>
              <a:t>We will look at traits in more detail in a later lecture, just look at simple example for now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6: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5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4877</TotalTime>
  <Words>1855</Words>
  <Application>Microsoft Office PowerPoint</Application>
  <PresentationFormat>Custom</PresentationFormat>
  <Paragraphs>242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Retrospect</vt:lpstr>
      <vt:lpstr>Advanced Programming</vt:lpstr>
      <vt:lpstr>Types</vt:lpstr>
      <vt:lpstr>Algebraic data types</vt:lpstr>
      <vt:lpstr>Product types</vt:lpstr>
      <vt:lpstr>Product types</vt:lpstr>
      <vt:lpstr>Sum types</vt:lpstr>
      <vt:lpstr>Sum types</vt:lpstr>
      <vt:lpstr>Sum types in Scala</vt:lpstr>
      <vt:lpstr>Traits</vt:lpstr>
      <vt:lpstr>Trait example</vt:lpstr>
      <vt:lpstr>Trait example</vt:lpstr>
      <vt:lpstr>Case classes</vt:lpstr>
      <vt:lpstr>Companion objects and apply</vt:lpstr>
      <vt:lpstr>Case classes and companion objects</vt:lpstr>
      <vt:lpstr>Pattern matching</vt:lpstr>
      <vt:lpstr>Pattern matching with case classes</vt:lpstr>
      <vt:lpstr>Pattern matching with case classes (cont.)</vt:lpstr>
      <vt:lpstr>Pattern matching with case classes (cont.)</vt:lpstr>
      <vt:lpstr>Pattern matching with case classes (cont.)</vt:lpstr>
      <vt:lpstr>Sealed traits and exhaustiveness checking (cont.)</vt:lpstr>
      <vt:lpstr>Sealed traits and exhaustiveness checking (cont.)</vt:lpstr>
      <vt:lpstr>for-comprehensions</vt:lpstr>
      <vt:lpstr>for-comprehensions Example 1</vt:lpstr>
      <vt:lpstr>for-comprehensions Example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</dc:title>
  <dc:creator>Microsoft Office User</dc:creator>
  <cp:lastModifiedBy>Setup</cp:lastModifiedBy>
  <cp:revision>323</cp:revision>
  <cp:lastPrinted>2016-09-09T14:01:13Z</cp:lastPrinted>
  <dcterms:created xsi:type="dcterms:W3CDTF">2016-03-08T21:12:10Z</dcterms:created>
  <dcterms:modified xsi:type="dcterms:W3CDTF">2019-11-29T10:51:06Z</dcterms:modified>
</cp:coreProperties>
</file>