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57" r:id="rId11"/>
    <p:sldId id="258" r:id="rId12"/>
    <p:sldId id="259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340" autoAdjust="0"/>
  </p:normalViewPr>
  <p:slideViewPr>
    <p:cSldViewPr snapToGrid="0" snapToObjects="1">
      <p:cViewPr varScale="1">
        <p:scale>
          <a:sx n="82" d="100"/>
          <a:sy n="82" d="100"/>
        </p:scale>
        <p:origin x="-13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63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509C9-7F8F-4C70-B7D1-C3E8D6850BC7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C85B6-C5A0-4342-ABB4-E90B5AF3E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94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B872D10-90B8-3041-A08B-8A1CA9BB866A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D74C434-BFAA-214E-847E-B5A15F8EF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8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b="1" dirty="0"/>
              <a:t>https://twitter.github.io/scala_school/type-basics.html#parametricpoly</a:t>
            </a:r>
          </a:p>
          <a:p>
            <a:endParaRPr lang="en-GB" sz="1300" b="1" dirty="0"/>
          </a:p>
          <a:p>
            <a:r>
              <a:rPr lang="en-GB" sz="1300" b="1" dirty="0"/>
              <a:t>Variance</a:t>
            </a:r>
          </a:p>
          <a:p>
            <a:r>
              <a:rPr lang="en-GB" sz="1300" dirty="0"/>
              <a:t>Scala’s type system has to account for class hierarchies together with polymorphism. Class hierarchies allow the expression of subtype relationships. A central question that comes up when mixing OO with polymorphism is: if T’ is a subclass of T, is Container[T’] considered a subclass of Container[T]? Variance annotations allow you to express the following relationships between class hierarchies &amp; polymorphic types:</a:t>
            </a:r>
          </a:p>
          <a:p>
            <a:r>
              <a:rPr lang="en-GB" sz="1300" b="1" dirty="0" err="1"/>
              <a:t>MeaningScala</a:t>
            </a:r>
            <a:r>
              <a:rPr lang="en-GB" sz="1300" b="1" dirty="0"/>
              <a:t> </a:t>
            </a:r>
            <a:r>
              <a:rPr lang="en-GB" sz="1300" b="1" dirty="0" err="1"/>
              <a:t>notationcovariant</a:t>
            </a:r>
            <a:r>
              <a:rPr lang="en-GB" sz="1300" dirty="0" err="1"/>
              <a:t>C</a:t>
            </a:r>
            <a:r>
              <a:rPr lang="en-GB" sz="1300" dirty="0"/>
              <a:t>[T’] is a subclass of C[T][+T]</a:t>
            </a:r>
            <a:r>
              <a:rPr lang="en-GB" sz="1300" b="1" dirty="0" err="1"/>
              <a:t>contravariant</a:t>
            </a:r>
            <a:r>
              <a:rPr lang="en-GB" sz="1300" dirty="0" err="1"/>
              <a:t>C</a:t>
            </a:r>
            <a:r>
              <a:rPr lang="en-GB" sz="1300" dirty="0"/>
              <a:t>[T] is a subclass of C[T’][-T]</a:t>
            </a:r>
            <a:r>
              <a:rPr lang="en-GB" sz="1300" b="1" dirty="0" err="1"/>
              <a:t>invariant</a:t>
            </a:r>
            <a:r>
              <a:rPr lang="en-GB" sz="1300" dirty="0" err="1"/>
              <a:t>C</a:t>
            </a:r>
            <a:r>
              <a:rPr lang="en-GB" sz="1300" dirty="0"/>
              <a:t>[T] and C[T’] are not related[T]The subtype relationship really means: for a given type T, if T’ is a subtype, can you substitute it?</a:t>
            </a:r>
          </a:p>
          <a:p>
            <a:r>
              <a:rPr lang="en-GB" dirty="0" err="1" smtClean="0"/>
              <a:t>scala</a:t>
            </a:r>
            <a:r>
              <a:rPr lang="en-GB" dirty="0" smtClean="0"/>
              <a:t>&gt; class Covariant[+A] defined class Covariant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Covariant[</a:t>
            </a:r>
            <a:r>
              <a:rPr lang="en-GB" dirty="0" err="1" smtClean="0"/>
              <a:t>AnyRef</a:t>
            </a:r>
            <a:r>
              <a:rPr lang="en-GB" dirty="0" smtClean="0"/>
              <a:t>] = new Covariant[String] cv: Covariant[</a:t>
            </a:r>
            <a:r>
              <a:rPr lang="en-GB" dirty="0" err="1" smtClean="0"/>
              <a:t>AnyRef</a:t>
            </a:r>
            <a:r>
              <a:rPr lang="en-GB" dirty="0" smtClean="0"/>
              <a:t>] = Covariant@4035acf6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Covariant[String] = new Covariant[</a:t>
            </a:r>
            <a:r>
              <a:rPr lang="en-GB" dirty="0" err="1" smtClean="0"/>
              <a:t>AnyRef</a:t>
            </a:r>
            <a:r>
              <a:rPr lang="en-GB" dirty="0" smtClean="0"/>
              <a:t>] &lt;console&gt;:6: error: type mismatch; found : Covariant[</a:t>
            </a:r>
            <a:r>
              <a:rPr lang="en-GB" dirty="0" err="1" smtClean="0"/>
              <a:t>AnyRef</a:t>
            </a:r>
            <a:r>
              <a:rPr lang="en-GB" dirty="0" smtClean="0"/>
              <a:t>] required: Covariant[String] </a:t>
            </a:r>
            <a:r>
              <a:rPr lang="en-GB" dirty="0" err="1" smtClean="0"/>
              <a:t>val</a:t>
            </a:r>
            <a:r>
              <a:rPr lang="en-GB" dirty="0" smtClean="0"/>
              <a:t> cv: Covariant[String] = new Covariant[</a:t>
            </a:r>
            <a:r>
              <a:rPr lang="en-GB" dirty="0" err="1" smtClean="0"/>
              <a:t>AnyRef</a:t>
            </a:r>
            <a:r>
              <a:rPr lang="en-GB" dirty="0" smtClean="0"/>
              <a:t>] ^ </a:t>
            </a:r>
            <a:r>
              <a:rPr lang="en-GB" dirty="0" err="1" smtClean="0"/>
              <a:t>scala</a:t>
            </a:r>
            <a:r>
              <a:rPr lang="en-GB" dirty="0" smtClean="0"/>
              <a:t>&gt; class Contravariant[-A] defined class Contravariant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Contravariant[String] = new Contravariant[</a:t>
            </a:r>
            <a:r>
              <a:rPr lang="en-GB" dirty="0" err="1" smtClean="0"/>
              <a:t>AnyRef</a:t>
            </a:r>
            <a:r>
              <a:rPr lang="en-GB" dirty="0" smtClean="0"/>
              <a:t>] cv: Contravariant[</a:t>
            </a:r>
            <a:r>
              <a:rPr lang="en-GB" dirty="0" err="1" smtClean="0"/>
              <a:t>AnyRef</a:t>
            </a:r>
            <a:r>
              <a:rPr lang="en-GB" dirty="0" smtClean="0"/>
              <a:t>] = Contravariant@49fa7ba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fail: Contravariant[</a:t>
            </a:r>
            <a:r>
              <a:rPr lang="en-GB" dirty="0" err="1" smtClean="0"/>
              <a:t>AnyRef</a:t>
            </a:r>
            <a:r>
              <a:rPr lang="en-GB" dirty="0" smtClean="0"/>
              <a:t>] = new Contravariant[String] &lt;console&gt;:6: error: type mismatch; found : Contravariant[String] required: Contravariant[</a:t>
            </a:r>
            <a:r>
              <a:rPr lang="en-GB" dirty="0" err="1" smtClean="0"/>
              <a:t>AnyRef</a:t>
            </a:r>
            <a:r>
              <a:rPr lang="en-GB" dirty="0" smtClean="0"/>
              <a:t>] </a:t>
            </a:r>
            <a:r>
              <a:rPr lang="en-GB" dirty="0" err="1" smtClean="0"/>
              <a:t>val</a:t>
            </a:r>
            <a:r>
              <a:rPr lang="en-GB" dirty="0" smtClean="0"/>
              <a:t> fail: Contravariant[</a:t>
            </a:r>
            <a:r>
              <a:rPr lang="en-GB" dirty="0" err="1" smtClean="0"/>
              <a:t>AnyRef</a:t>
            </a:r>
            <a:r>
              <a:rPr lang="en-GB" dirty="0" smtClean="0"/>
              <a:t>] = new Contravariant[String] ^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300" b="1" dirty="0"/>
              <a:t>Variance</a:t>
            </a:r>
          </a:p>
          <a:p>
            <a:r>
              <a:rPr lang="en-GB" sz="1300" dirty="0"/>
              <a:t>Scala’s type system has to account for class hierarchies together with polymorphism. Class hierarchies allow the expression of subtype relationships. A central question that comes up when mixing OO with polymorphism is: if T’ is a subclass of T, is Container[T’] considered a subclass of Container[T]? Variance annotations allow you to express the following relationships between class hierarchies &amp; polymorphic types:</a:t>
            </a:r>
          </a:p>
          <a:p>
            <a:r>
              <a:rPr lang="en-GB" sz="1300" b="1" dirty="0" err="1"/>
              <a:t>MeaningScala</a:t>
            </a:r>
            <a:r>
              <a:rPr lang="en-GB" sz="1300" b="1" dirty="0"/>
              <a:t> </a:t>
            </a:r>
            <a:r>
              <a:rPr lang="en-GB" sz="1300" b="1" dirty="0" err="1"/>
              <a:t>notationcovariant</a:t>
            </a:r>
            <a:r>
              <a:rPr lang="en-GB" sz="1300" dirty="0" err="1"/>
              <a:t>C</a:t>
            </a:r>
            <a:r>
              <a:rPr lang="en-GB" sz="1300" dirty="0"/>
              <a:t>[T’] is a subclass of C[T][+T]</a:t>
            </a:r>
            <a:r>
              <a:rPr lang="en-GB" sz="1300" b="1" dirty="0" err="1"/>
              <a:t>contravariant</a:t>
            </a:r>
            <a:r>
              <a:rPr lang="en-GB" sz="1300" dirty="0" err="1"/>
              <a:t>C</a:t>
            </a:r>
            <a:r>
              <a:rPr lang="en-GB" sz="1300" dirty="0"/>
              <a:t>[T] is a subclass of C[T’][-T]</a:t>
            </a:r>
            <a:r>
              <a:rPr lang="en-GB" sz="1300" b="1" dirty="0" err="1"/>
              <a:t>invariant</a:t>
            </a:r>
            <a:r>
              <a:rPr lang="en-GB" sz="1300" dirty="0" err="1"/>
              <a:t>C</a:t>
            </a:r>
            <a:r>
              <a:rPr lang="en-GB" sz="1300" dirty="0"/>
              <a:t>[T] and C[T’] are not related[T]The subtype relationship really means: for a given type T, if T’ is a subtype, can you substitute it?</a:t>
            </a:r>
          </a:p>
          <a:p>
            <a:r>
              <a:rPr lang="en-GB" dirty="0" err="1" smtClean="0"/>
              <a:t>scala</a:t>
            </a:r>
            <a:r>
              <a:rPr lang="en-GB" dirty="0" smtClean="0"/>
              <a:t>&gt; class Covariant[+A] defined class Covariant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Covariant[</a:t>
            </a:r>
            <a:r>
              <a:rPr lang="en-GB" dirty="0" err="1" smtClean="0"/>
              <a:t>AnyRef</a:t>
            </a:r>
            <a:r>
              <a:rPr lang="en-GB" dirty="0" smtClean="0"/>
              <a:t>] = new Covariant[String] cv: Covariant[</a:t>
            </a:r>
            <a:r>
              <a:rPr lang="en-GB" dirty="0" err="1" smtClean="0"/>
              <a:t>AnyRef</a:t>
            </a:r>
            <a:r>
              <a:rPr lang="en-GB" dirty="0" smtClean="0"/>
              <a:t>] = Covariant@4035acf6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Covariant[String] = new Covariant[</a:t>
            </a:r>
            <a:r>
              <a:rPr lang="en-GB" dirty="0" err="1" smtClean="0"/>
              <a:t>AnyRef</a:t>
            </a:r>
            <a:r>
              <a:rPr lang="en-GB" dirty="0" smtClean="0"/>
              <a:t>] &lt;console&gt;:6: error: type mismatch; found : Covariant[</a:t>
            </a:r>
            <a:r>
              <a:rPr lang="en-GB" dirty="0" err="1" smtClean="0"/>
              <a:t>AnyRef</a:t>
            </a:r>
            <a:r>
              <a:rPr lang="en-GB" dirty="0" smtClean="0"/>
              <a:t>] required: Covariant[String] </a:t>
            </a:r>
            <a:r>
              <a:rPr lang="en-GB" dirty="0" err="1" smtClean="0"/>
              <a:t>val</a:t>
            </a:r>
            <a:r>
              <a:rPr lang="en-GB" dirty="0" smtClean="0"/>
              <a:t> cv: Covariant[String] = new Covariant[</a:t>
            </a:r>
            <a:r>
              <a:rPr lang="en-GB" dirty="0" err="1" smtClean="0"/>
              <a:t>AnyRef</a:t>
            </a:r>
            <a:r>
              <a:rPr lang="en-GB" dirty="0" smtClean="0"/>
              <a:t>] ^ </a:t>
            </a:r>
            <a:r>
              <a:rPr lang="en-GB" dirty="0" err="1" smtClean="0"/>
              <a:t>scala</a:t>
            </a:r>
            <a:r>
              <a:rPr lang="en-GB" dirty="0" smtClean="0"/>
              <a:t>&gt; class Contravariant[-A] defined class Contravariant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cv: Contravariant[String] = new Contravariant[</a:t>
            </a:r>
            <a:r>
              <a:rPr lang="en-GB" dirty="0" err="1" smtClean="0"/>
              <a:t>AnyRef</a:t>
            </a:r>
            <a:r>
              <a:rPr lang="en-GB" dirty="0" smtClean="0"/>
              <a:t>] cv: Contravariant[</a:t>
            </a:r>
            <a:r>
              <a:rPr lang="en-GB" dirty="0" err="1" smtClean="0"/>
              <a:t>AnyRef</a:t>
            </a:r>
            <a:r>
              <a:rPr lang="en-GB" dirty="0" smtClean="0"/>
              <a:t>] = Contravariant@49fa7ba </a:t>
            </a:r>
            <a:r>
              <a:rPr lang="en-GB" dirty="0" err="1" smtClean="0"/>
              <a:t>scala</a:t>
            </a:r>
            <a:r>
              <a:rPr lang="en-GB" dirty="0" smtClean="0"/>
              <a:t>&gt; </a:t>
            </a:r>
            <a:r>
              <a:rPr lang="en-GB" dirty="0" err="1" smtClean="0"/>
              <a:t>val</a:t>
            </a:r>
            <a:r>
              <a:rPr lang="en-GB" dirty="0" smtClean="0"/>
              <a:t> fail: Contravariant[</a:t>
            </a:r>
            <a:r>
              <a:rPr lang="en-GB" dirty="0" err="1" smtClean="0"/>
              <a:t>AnyRef</a:t>
            </a:r>
            <a:r>
              <a:rPr lang="en-GB" dirty="0" smtClean="0"/>
              <a:t>] = new Contravariant[String] &lt;console&gt;:6: error: type mismatch; found : Contravariant[String] required: Contravariant[</a:t>
            </a:r>
            <a:r>
              <a:rPr lang="en-GB" dirty="0" err="1" smtClean="0"/>
              <a:t>AnyRef</a:t>
            </a:r>
            <a:r>
              <a:rPr lang="en-GB" dirty="0" smtClean="0"/>
              <a:t>] </a:t>
            </a:r>
            <a:r>
              <a:rPr lang="en-GB" dirty="0" err="1" smtClean="0"/>
              <a:t>val</a:t>
            </a:r>
            <a:r>
              <a:rPr lang="en-GB" dirty="0" smtClean="0"/>
              <a:t> fail: Contravariant[</a:t>
            </a:r>
            <a:r>
              <a:rPr lang="en-GB" dirty="0" err="1" smtClean="0"/>
              <a:t>AnyRef</a:t>
            </a:r>
            <a:r>
              <a:rPr lang="en-GB" dirty="0" smtClean="0"/>
              <a:t>] = new Contravariant[String] ^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6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C434-BFAA-214E-847E-B5A15F8EFCC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800" spc="-50" baseline="0">
                <a:solidFill>
                  <a:srgbClr val="0070C0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3A3153A-979F-2D43-8378-7C6948125513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Stock_000002557820XSmall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89" y="847843"/>
            <a:ext cx="2643736" cy="22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GCU Logo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13811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628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292DFD8-CF3E-5946-8784-68D91E26656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539FB86-8D12-FD41-AFF8-02F37674658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60BD9F7-68EA-4F43-99D5-F7DCED1D040B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ADVANCED PROGRAMMING - 1.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GCU Logo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2" y="5557965"/>
            <a:ext cx="968178" cy="558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2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35EB81A-63E8-0643-903F-18AC9B6869DD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5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1B7645-8B55-4C4B-BB37-0845157BB0D9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BEBBE94C-5179-3845-A634-8F52AB729A6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5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DEA4A195-0D87-9B48-A75A-B9DBA7C5D92A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8D170AFF-8FDF-5D4C-94E5-DE650DA564E4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8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9059663-E00F-F141-8A8A-D173C4FBF1FE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C20066D4-8223-CA42-B7FD-003D429A9FC2}" type="datetime1">
              <a:rPr lang="en-GB" smtClean="0"/>
              <a:t>29/11/2019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1. PROGRAMMING LANGUAGES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2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56951"/>
            <a:ext cx="10058400" cy="45596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1. PROGRAMMING LANGUAGES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97280" y="1359686"/>
            <a:ext cx="1109156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Stock_000002557820XSmall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611" y="129024"/>
            <a:ext cx="1547495" cy="116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321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rgbClr val="0070C0"/>
          </a:solidFill>
          <a:latin typeface="Lucida Sans" charset="0"/>
          <a:ea typeface="Lucida Sans" charset="0"/>
          <a:cs typeface="Lucida Sans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scala-lang.org/tour/tupl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alvinalexander.com/scala/how-to-transform-collections-for-yield-loop-scala-cookbook" TargetMode="External"/><Relationship Id="rId3" Type="http://schemas.openxmlformats.org/officeDocument/2006/relationships/hyperlink" Target="http://merrigrove.blogspot.co.uk/2011/12/another-introduction-to-algebraic-data.html" TargetMode="External"/><Relationship Id="rId7" Type="http://schemas.openxmlformats.org/officeDocument/2006/relationships/hyperlink" Target="http://alvinalexander.com/scala/scala-for-comprehension-syntax-for-yield-loop-examp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ussbishop.net/monoids-monads-and-functors" TargetMode="External"/><Relationship Id="rId5" Type="http://schemas.openxmlformats.org/officeDocument/2006/relationships/hyperlink" Target="http://adit.io/posts/2013-04-17-functors,_applicatives,_and_monads_in_pictures.html" TargetMode="External"/><Relationship Id="rId4" Type="http://schemas.openxmlformats.org/officeDocument/2006/relationships/hyperlink" Target="http://stackoverflow.com/questions/2502354/what-is-pattern-matching-in-functional-languag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Unit 7: types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 </a:t>
            </a:r>
            <a:r>
              <a:rPr lang="en-US" smtClean="0"/>
              <a:t>7: </a:t>
            </a:r>
            <a:r>
              <a:rPr lang="en-US" smtClean="0"/>
              <a:t>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0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Algebraic types in the standard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Algebraic data types are very useful, and the Scala standard library itself makes use of them</a:t>
            </a:r>
          </a:p>
          <a:p>
            <a:r>
              <a:rPr lang="en-GB" dirty="0" smtClean="0"/>
              <a:t>Here we will take a look at some of these:</a:t>
            </a:r>
          </a:p>
          <a:p>
            <a:pPr lvl="1"/>
            <a:r>
              <a:rPr lang="en-GB" b="1" dirty="0" smtClean="0"/>
              <a:t>Option</a:t>
            </a:r>
          </a:p>
          <a:p>
            <a:pPr lvl="1"/>
            <a:r>
              <a:rPr lang="en-GB" b="1" dirty="0" smtClean="0"/>
              <a:t>Try</a:t>
            </a:r>
          </a:p>
          <a:p>
            <a:pPr lvl="1"/>
            <a:r>
              <a:rPr lang="en-GB" b="1" smtClean="0"/>
              <a:t>List</a:t>
            </a:r>
          </a:p>
          <a:p>
            <a:pPr lvl="1"/>
            <a:r>
              <a:rPr lang="en-GB" b="1" smtClean="0"/>
              <a:t>Tuple</a:t>
            </a:r>
            <a:endParaRPr lang="en-GB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9133"/>
            <a:ext cx="10743621" cy="4868052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Useful for situations where a data item can either have a value or no value</a:t>
            </a:r>
          </a:p>
          <a:p>
            <a:r>
              <a:rPr lang="en-GB" sz="2400" dirty="0"/>
              <a:t>In Java, would express “no value” as </a:t>
            </a:r>
            <a:r>
              <a:rPr lang="en-GB" sz="2400" i="1" dirty="0"/>
              <a:t>null</a:t>
            </a:r>
            <a:r>
              <a:rPr lang="en-GB" sz="2400" dirty="0"/>
              <a:t>, but </a:t>
            </a:r>
            <a:r>
              <a:rPr lang="en-GB" sz="2400" i="1" dirty="0" smtClean="0"/>
              <a:t>Option[T]</a:t>
            </a:r>
            <a:r>
              <a:rPr lang="en-GB" sz="2400" dirty="0" smtClean="0"/>
              <a:t> </a:t>
            </a:r>
            <a:r>
              <a:rPr lang="en-GB" sz="2400" dirty="0"/>
              <a:t>expresses both possibilities within a single algebraic data </a:t>
            </a:r>
            <a:r>
              <a:rPr lang="en-GB" sz="2400" dirty="0" smtClean="0"/>
              <a:t>type</a:t>
            </a:r>
          </a:p>
          <a:p>
            <a:pPr lvl="1"/>
            <a:r>
              <a:rPr lang="en-GB" sz="2100" dirty="0" smtClean="0"/>
              <a:t>If there is a value, this is expressed as instance of </a:t>
            </a:r>
            <a:r>
              <a:rPr lang="en-GB" sz="2100" i="1" dirty="0" smtClean="0"/>
              <a:t>Some(value), </a:t>
            </a:r>
            <a:r>
              <a:rPr lang="en-GB" sz="2100" dirty="0" smtClean="0"/>
              <a:t>if Option[</a:t>
            </a:r>
            <a:r>
              <a:rPr lang="en-GB" sz="2100" dirty="0" err="1" smtClean="0"/>
              <a:t>Int</a:t>
            </a:r>
            <a:r>
              <a:rPr lang="en-GB" sz="2100" dirty="0" smtClean="0"/>
              <a:t>] then value will be an </a:t>
            </a:r>
            <a:r>
              <a:rPr lang="en-GB" sz="2100" dirty="0" err="1" smtClean="0"/>
              <a:t>Int</a:t>
            </a:r>
            <a:r>
              <a:rPr lang="en-GB" sz="2100" dirty="0" smtClean="0"/>
              <a:t> </a:t>
            </a:r>
          </a:p>
          <a:p>
            <a:pPr lvl="1"/>
            <a:r>
              <a:rPr lang="en-GB" sz="2100" dirty="0" smtClean="0"/>
              <a:t>If there is no value, expressed as instance of </a:t>
            </a:r>
            <a:r>
              <a:rPr lang="en-GB" sz="2100" i="1" dirty="0" smtClean="0"/>
              <a:t>None</a:t>
            </a:r>
          </a:p>
          <a:p>
            <a:r>
              <a:rPr lang="en-GB" sz="2400" dirty="0" smtClean="0"/>
              <a:t>This example function divides integers and returns an Option, then pattern matches on the result</a:t>
            </a:r>
            <a:endParaRPr lang="en-GB" sz="2400" dirty="0"/>
          </a:p>
          <a:p>
            <a:pPr marL="0" indent="0">
              <a:buNone/>
            </a:pPr>
            <a:r>
              <a:rPr lang="en-GB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(a: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Option[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(b != 0) Some(a / b) else None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</a:t>
            </a:r>
            <a: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(10,2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match {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None =&gt; "cannot divide"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Some(x)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= 5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</a:t>
            </a:r>
            <a: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(10,0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match {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None =&gt; "cannot divide"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Some(x)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= "cannot divide"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9886" y="4309094"/>
            <a:ext cx="6046848" cy="1938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Option is declared in the library as:</a:t>
            </a:r>
          </a:p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[+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Nothing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b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](a: A)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Option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 smtClean="0"/>
              <a:t>]</a:t>
            </a:r>
          </a:p>
          <a:p>
            <a:endParaRPr lang="en-GB" sz="2000" dirty="0" smtClean="0"/>
          </a:p>
          <a:p>
            <a:r>
              <a:rPr lang="en-GB" sz="2000" dirty="0" smtClean="0"/>
              <a:t>None and Some(A) are subclasses of Option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5903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- </a:t>
            </a:r>
            <a:r>
              <a:rPr lang="en-US" dirty="0" err="1" smtClean="0"/>
              <a:t>getOrElse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to use </a:t>
            </a:r>
            <a:r>
              <a:rPr lang="en-US" i="1" dirty="0" err="1" smtClean="0"/>
              <a:t>getOrElse</a:t>
            </a:r>
            <a:r>
              <a:rPr lang="en-US" dirty="0" smtClean="0"/>
              <a:t> method of Option to safely extract result rather than pattern matching expression:</a:t>
            </a:r>
          </a:p>
          <a:p>
            <a:r>
              <a:rPr lang="en-US" dirty="0" smtClean="0"/>
              <a:t>Using the same </a:t>
            </a:r>
            <a:r>
              <a:rPr lang="en-US" i="1" dirty="0" err="1" smtClean="0"/>
              <a:t>safeDiv</a:t>
            </a:r>
            <a:r>
              <a:rPr lang="en-US" dirty="0" smtClean="0"/>
              <a:t> function as shown on the previous slide, which returns Option[</a:t>
            </a:r>
            <a:r>
              <a:rPr lang="en-US" dirty="0" err="1" smtClean="0"/>
              <a:t>Int</a:t>
            </a:r>
            <a:r>
              <a:rPr lang="en-US" dirty="0"/>
              <a:t>]</a:t>
            </a:r>
            <a:r>
              <a:rPr lang="en-US" dirty="0" smtClean="0"/>
              <a:t>, the following returns the value of the division or a default value of 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GB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cala</a:t>
            </a:r>
            <a:r>
              <a:rPr lang="en-GB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(10,0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getOrElse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fr-FR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Int = 5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The following example is directly equivalent to the pattern matching expressions on the previous </a:t>
            </a:r>
            <a:r>
              <a:rPr lang="en-US" dirty="0"/>
              <a:t>slide – converts the value to a string and returns that string or a default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This example also uses the </a:t>
            </a:r>
            <a:r>
              <a:rPr lang="en-US" i="1" dirty="0" smtClean="0"/>
              <a:t>map</a:t>
            </a:r>
            <a:r>
              <a:rPr lang="en-US" dirty="0" smtClean="0"/>
              <a:t> method, will see how this works shortly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(10,0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).map(_.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getOrElse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("cannot divide")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String = cannot divide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327076" cy="4524861"/>
          </a:xfrm>
        </p:spPr>
        <p:txBody>
          <a:bodyPr>
            <a:normAutofit fontScale="85000" lnSpcReduction="20000"/>
          </a:bodyPr>
          <a:lstStyle/>
          <a:p>
            <a:r>
              <a:rPr lang="en-GB" sz="2400" dirty="0"/>
              <a:t>Useful for situations where a </a:t>
            </a:r>
            <a:r>
              <a:rPr lang="en-GB" sz="2400" dirty="0" smtClean="0"/>
              <a:t>computation may fail with an exception</a:t>
            </a:r>
            <a:endParaRPr lang="en-GB" sz="2400" dirty="0"/>
          </a:p>
          <a:p>
            <a:r>
              <a:rPr lang="en-GB" sz="2400" dirty="0" smtClean="0"/>
              <a:t>Could use a try-catch block, but </a:t>
            </a:r>
            <a:r>
              <a:rPr lang="en-GB" sz="2400" i="1" dirty="0" smtClean="0"/>
              <a:t>Try</a:t>
            </a:r>
            <a:r>
              <a:rPr lang="en-GB" sz="2400" dirty="0" smtClean="0"/>
              <a:t> type can be more elegant</a:t>
            </a:r>
          </a:p>
          <a:p>
            <a:r>
              <a:rPr lang="en-GB" sz="2400" dirty="0" smtClean="0"/>
              <a:t>Two case classes, </a:t>
            </a:r>
            <a:r>
              <a:rPr lang="en-GB" sz="2400" i="1" dirty="0" smtClean="0"/>
              <a:t>Success</a:t>
            </a:r>
            <a:r>
              <a:rPr lang="en-GB" sz="2400" dirty="0" smtClean="0"/>
              <a:t> and </a:t>
            </a:r>
            <a:r>
              <a:rPr lang="en-GB" sz="2400" i="1" dirty="0" smtClean="0"/>
              <a:t>Failure</a:t>
            </a:r>
            <a:endParaRPr lang="en-GB" sz="2100" i="1" dirty="0" smtClean="0"/>
          </a:p>
          <a:p>
            <a:r>
              <a:rPr lang="en-GB" sz="2400" dirty="0" smtClean="0"/>
              <a:t>This example function divides integers and returns a </a:t>
            </a:r>
            <a:r>
              <a:rPr lang="en-GB" sz="2400" i="1" dirty="0" smtClean="0"/>
              <a:t>Try</a:t>
            </a:r>
            <a:r>
              <a:rPr lang="en-GB" sz="2400" dirty="0" smtClean="0"/>
              <a:t>, then pattern matches on the result</a:t>
            </a:r>
            <a:endParaRPr lang="en-GB" sz="2400" dirty="0"/>
          </a:p>
          <a:p>
            <a:pPr marL="0" indent="0">
              <a:buNone/>
            </a:pP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safeDiv2(a: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Try[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Try(a / b)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safeDiv2(10,2) match {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Failure(t)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Success(x)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res10: String = 5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22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safeDiv2(10,0) match {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Failure(t)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case Success(x) =&gt; </a:t>
            </a:r>
            <a:r>
              <a:rPr lang="en-GB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x.toString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res11: String = </a:t>
            </a:r>
            <a:r>
              <a:rPr lang="en-GB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java.lang.ArithmeticException</a:t>
            </a:r>
            <a:r>
              <a:rPr lang="en-GB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/ by zero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43074" y="3770705"/>
            <a:ext cx="6250429" cy="13234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trait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[+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](a: A)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Failure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](t: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14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List</a:t>
            </a:r>
            <a:r>
              <a:rPr lang="en-GB" dirty="0" smtClean="0"/>
              <a:t> is an algebraic sum type, although this may not be immediately obvious</a:t>
            </a:r>
          </a:p>
          <a:p>
            <a:r>
              <a:rPr lang="en-GB" dirty="0" smtClean="0"/>
              <a:t>A </a:t>
            </a:r>
            <a:r>
              <a:rPr lang="en-GB" i="1" dirty="0" smtClean="0"/>
              <a:t>List</a:t>
            </a:r>
            <a:r>
              <a:rPr lang="en-GB" dirty="0" smtClean="0"/>
              <a:t> can be one of two types (case classes):</a:t>
            </a:r>
          </a:p>
          <a:p>
            <a:pPr lvl="1"/>
            <a:r>
              <a:rPr lang="en-GB" dirty="0" smtClean="0"/>
              <a:t>An empty </a:t>
            </a:r>
            <a:r>
              <a:rPr lang="en-GB" i="1" dirty="0" smtClean="0"/>
              <a:t>List</a:t>
            </a:r>
            <a:r>
              <a:rPr lang="en-GB" dirty="0" smtClean="0"/>
              <a:t>, or </a:t>
            </a:r>
            <a:r>
              <a:rPr lang="en-GB" i="1" dirty="0" smtClean="0"/>
              <a:t>Nil</a:t>
            </a:r>
          </a:p>
          <a:p>
            <a:pPr lvl="1"/>
            <a:r>
              <a:rPr lang="en-GB" dirty="0" smtClean="0"/>
              <a:t>A non-empty </a:t>
            </a:r>
            <a:r>
              <a:rPr lang="en-GB" i="1" dirty="0" smtClean="0"/>
              <a:t>List</a:t>
            </a:r>
            <a:r>
              <a:rPr lang="en-GB" dirty="0" smtClean="0"/>
              <a:t>, i.e. a </a:t>
            </a:r>
            <a:r>
              <a:rPr lang="en-GB" u="sng" dirty="0" smtClean="0"/>
              <a:t>head and a tail  </a:t>
            </a:r>
            <a:r>
              <a:rPr lang="en-GB" dirty="0" smtClean="0"/>
              <a:t>- head will be a value of the </a:t>
            </a:r>
            <a:r>
              <a:rPr lang="en-GB" i="1" dirty="0" smtClean="0"/>
              <a:t>List’s</a:t>
            </a:r>
            <a:r>
              <a:rPr lang="en-GB" dirty="0" smtClean="0"/>
              <a:t> generic type (</a:t>
            </a:r>
            <a:r>
              <a:rPr lang="en-GB" i="1" dirty="0" smtClean="0"/>
              <a:t>List[</a:t>
            </a:r>
            <a:r>
              <a:rPr lang="en-GB" i="1" dirty="0" err="1" smtClean="0"/>
              <a:t>Int</a:t>
            </a:r>
            <a:r>
              <a:rPr lang="en-GB" i="1" dirty="0" smtClean="0"/>
              <a:t>]</a:t>
            </a:r>
            <a:r>
              <a:rPr lang="en-GB" dirty="0" smtClean="0"/>
              <a:t> will have head of type </a:t>
            </a:r>
            <a:r>
              <a:rPr lang="en-GB" i="1" dirty="0" err="1" smtClean="0"/>
              <a:t>Int</a:t>
            </a:r>
            <a:r>
              <a:rPr lang="en-GB" dirty="0" smtClean="0"/>
              <a:t>) and tail will be a </a:t>
            </a:r>
            <a:r>
              <a:rPr lang="en-GB" i="1" dirty="0" smtClean="0"/>
              <a:t>List</a:t>
            </a:r>
            <a:r>
              <a:rPr lang="en-GB" dirty="0" smtClean="0"/>
              <a:t>, which could potentially be empty</a:t>
            </a:r>
          </a:p>
          <a:p>
            <a:r>
              <a:rPr lang="en-GB" dirty="0" smtClean="0"/>
              <a:t>Example shows pattern matching on List case in a recursive function, Nil is stopping condition</a:t>
            </a:r>
          </a:p>
          <a:p>
            <a:pPr marL="0" indent="0">
              <a:buNone/>
            </a:pPr>
            <a:r>
              <a:rPr lang="en-GB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sum(list: List[</a:t>
            </a:r>
            <a:r>
              <a:rPr lang="en-GB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]): </a:t>
            </a:r>
            <a:r>
              <a:rPr lang="en-GB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 match {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Nil     =&gt; 0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case head :: tail =&gt; head + sum(tail)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sum(List(1,2,3,4))</a:t>
            </a:r>
            <a:endParaRPr lang="en-GB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2954" y="5205966"/>
            <a:ext cx="8084264" cy="10156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sealed trait List[+A] 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case object Nil extends List[Nothing] 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case class ::[A](head: A, tail: List[A]) extends List[A]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0312" y="5759964"/>
            <a:ext cx="2206002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ase expressed using </a:t>
            </a:r>
            <a:r>
              <a:rPr lang="en-US" u="sng" dirty="0" smtClean="0"/>
              <a:t>cons syntax </a:t>
            </a:r>
            <a:r>
              <a:rPr lang="en-US" dirty="0" smtClean="0"/>
              <a:t>that constructs a List</a:t>
            </a:r>
            <a:endParaRPr lang="en-US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368233" y="5011838"/>
            <a:ext cx="92597" cy="748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67066" y="3728638"/>
            <a:ext cx="2329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chemeClr val="accent2"/>
                </a:solidFill>
              </a:rPr>
              <a:t>1 + sum(2,3,4)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1 + 2 + sum(3,4)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1 + 2 + 3 + sum(4)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1 + 2 + 3 + 4 + sum(Nil)</a:t>
            </a:r>
          </a:p>
          <a:p>
            <a:r>
              <a:rPr lang="en-GB" i="1" dirty="0" smtClean="0">
                <a:solidFill>
                  <a:schemeClr val="accent2"/>
                </a:solidFill>
              </a:rPr>
              <a:t>1 + 2 + 3 + 4 + 0 = 10</a:t>
            </a:r>
            <a:endParaRPr lang="en-GB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Tuple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617029"/>
            <a:ext cx="10058400" cy="499565"/>
          </a:xfrm>
        </p:spPr>
        <p:txBody>
          <a:bodyPr/>
          <a:lstStyle/>
          <a:p>
            <a:r>
              <a:rPr lang="en-GB">
                <a:hlinkClick r:id="rId2"/>
              </a:rPr>
              <a:t>https://docs.scala-lang.org/tour/tuples.html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PROGRAMMING - 1. PROGRAMMING LANGUAGES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3040"/>
            <a:ext cx="4986279" cy="39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210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is an example of a </a:t>
            </a:r>
            <a:r>
              <a:rPr lang="en-US" u="sng" dirty="0" smtClean="0"/>
              <a:t>recursive type</a:t>
            </a:r>
            <a:r>
              <a:rPr lang="en-US" dirty="0" smtClean="0"/>
              <a:t>, specifically a </a:t>
            </a:r>
            <a:r>
              <a:rPr lang="en-US" u="sng" dirty="0" smtClean="0"/>
              <a:t>recursive data type</a:t>
            </a:r>
          </a:p>
          <a:p>
            <a:r>
              <a:rPr lang="en-US" dirty="0" smtClean="0"/>
              <a:t>A recursive type may contain values of the same type</a:t>
            </a:r>
          </a:p>
          <a:p>
            <a:r>
              <a:rPr lang="en-US" dirty="0" smtClean="0"/>
              <a:t>A non-empty List contains a </a:t>
            </a:r>
            <a:r>
              <a:rPr lang="en-US" i="1" dirty="0" smtClean="0"/>
              <a:t>tail</a:t>
            </a:r>
            <a:r>
              <a:rPr lang="en-US" dirty="0" smtClean="0"/>
              <a:t> property which is itself a List</a:t>
            </a:r>
          </a:p>
          <a:p>
            <a:r>
              <a:rPr lang="en-US" dirty="0" smtClean="0"/>
              <a:t>List in Scala is a singly-linked-list data structure where each list element is the head of a list and contains a reference to a another list which is its tail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data structure types, such as singly linked lists and trees, are recursive data types, and lend themselves to computations using recursive algorithms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08867" y="3759077"/>
            <a:ext cx="9029699" cy="817982"/>
            <a:chOff x="1571626" y="4011326"/>
            <a:chExt cx="9029699" cy="817982"/>
          </a:xfrm>
        </p:grpSpPr>
        <p:sp>
          <p:nvSpPr>
            <p:cNvPr id="7" name="TextBox 6"/>
            <p:cNvSpPr txBox="1"/>
            <p:nvPr/>
          </p:nvSpPr>
          <p:spPr>
            <a:xfrm>
              <a:off x="1571626" y="4011326"/>
              <a:ext cx="90296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              head            tail                       head        tail                      head          tail (Nil)</a:t>
              </a:r>
              <a:endParaRPr lang="en-US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5975" y="4423708"/>
              <a:ext cx="2028825" cy="385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08851" y="4433627"/>
              <a:ext cx="1000125" cy="372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43300" y="4556970"/>
              <a:ext cx="171448" cy="1539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43425" y="4433627"/>
              <a:ext cx="2028825" cy="385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66301" y="4443546"/>
              <a:ext cx="1000125" cy="372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00750" y="4566889"/>
              <a:ext cx="171448" cy="1539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00875" y="4443546"/>
              <a:ext cx="2028825" cy="38576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23751" y="4453465"/>
              <a:ext cx="1000125" cy="3727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458200" y="4576808"/>
              <a:ext cx="171448" cy="1539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6"/>
            </p:cNvCxnSpPr>
            <p:nvPr/>
          </p:nvCxnSpPr>
          <p:spPr>
            <a:xfrm flipV="1">
              <a:off x="3714748" y="4629160"/>
              <a:ext cx="1252957" cy="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7" idx="6"/>
            </p:cNvCxnSpPr>
            <p:nvPr/>
          </p:nvCxnSpPr>
          <p:spPr>
            <a:xfrm flipV="1">
              <a:off x="6172198" y="4639079"/>
              <a:ext cx="1252957" cy="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23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i="1" dirty="0" smtClean="0"/>
              <a:t>map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Option and List types have something important in common - they both </a:t>
            </a:r>
            <a:r>
              <a:rPr lang="en-GB" u="sng" dirty="0" smtClean="0"/>
              <a:t>wrap</a:t>
            </a:r>
            <a:r>
              <a:rPr lang="en-GB" dirty="0" smtClean="0"/>
              <a:t> data items</a:t>
            </a:r>
          </a:p>
          <a:p>
            <a:r>
              <a:rPr lang="en-GB" dirty="0"/>
              <a:t>In fact, you can think of both as sequences of items, where an </a:t>
            </a:r>
            <a:r>
              <a:rPr lang="en-GB" i="1" dirty="0"/>
              <a:t>Option</a:t>
            </a:r>
            <a:r>
              <a:rPr lang="en-GB" dirty="0"/>
              <a:t> is limited to one item in the sequence</a:t>
            </a:r>
          </a:p>
          <a:p>
            <a:r>
              <a:rPr lang="en-GB" dirty="0" smtClean="0"/>
              <a:t>We say that these types place their data items in a </a:t>
            </a:r>
            <a:r>
              <a:rPr lang="en-GB" u="sng" dirty="0" smtClean="0"/>
              <a:t>context </a:t>
            </a:r>
          </a:p>
          <a:p>
            <a:r>
              <a:rPr lang="en-GB" dirty="0" smtClean="0"/>
              <a:t>It can, as you have seen, be very useful to have items wrapped, but what happens if we want to apply a function to the data items themselves?</a:t>
            </a:r>
          </a:p>
          <a:p>
            <a:r>
              <a:rPr lang="en-GB" dirty="0" smtClean="0"/>
              <a:t>Example of adding – applying the function  + 3 to an integer 2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2501" y="446782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B050"/>
                </a:solidFill>
              </a:rPr>
              <a:t>2</a:t>
            </a:r>
            <a:endParaRPr lang="en-GB" sz="36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4658" y="4467828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+ 3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074288" y="4611585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303134" y="447948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</a:rPr>
              <a:t>5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8006" y="5131885"/>
            <a:ext cx="133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2313" y="5125216"/>
            <a:ext cx="53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32094" y="5134863"/>
            <a:ext cx="53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 animBg="1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</a:t>
            </a:r>
            <a:r>
              <a:rPr lang="en-GB" i="1" smtClean="0"/>
              <a:t>map</a:t>
            </a:r>
            <a:r>
              <a:rPr lang="en-GB" smtClean="0"/>
              <a:t>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if the integer is wrapped in the context of an </a:t>
            </a:r>
            <a:r>
              <a:rPr lang="en-US" i="1" dirty="0" smtClean="0"/>
              <a:t>Option</a:t>
            </a:r>
            <a:r>
              <a:rPr lang="en-US" dirty="0" smtClean="0"/>
              <a:t>, then this doesn’t work as the + operator (which is a function) expects an </a:t>
            </a:r>
            <a:r>
              <a:rPr lang="en-US" i="1" dirty="0" err="1" smtClean="0"/>
              <a:t>Int</a:t>
            </a:r>
            <a:r>
              <a:rPr lang="en-US" dirty="0" smtClean="0"/>
              <a:t> as its parameter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Instead, use </a:t>
            </a:r>
            <a:r>
              <a:rPr lang="en-US" i="1" u="sng" dirty="0" smtClean="0"/>
              <a:t>map</a:t>
            </a:r>
            <a:r>
              <a:rPr lang="en-US" dirty="0" smtClean="0"/>
              <a:t> method of option to apply the function</a:t>
            </a:r>
          </a:p>
          <a:p>
            <a:r>
              <a:rPr lang="en-US" i="1" dirty="0" smtClean="0"/>
              <a:t>map</a:t>
            </a:r>
            <a:r>
              <a:rPr lang="en-US" dirty="0" smtClean="0"/>
              <a:t> takes a function as a parameter, unwraps the item and applies this function to it, and then wraps the result in an </a:t>
            </a:r>
            <a:r>
              <a:rPr lang="en-US" i="1" dirty="0" smtClean="0"/>
              <a:t>Option</a:t>
            </a:r>
            <a:endParaRPr lang="en-US" i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7891" y="2349646"/>
            <a:ext cx="17812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Some(2)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3326" y="2349646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+ 3</a:t>
            </a:r>
            <a:endParaRPr lang="en-GB" sz="3600" b="1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389148" y="2187603"/>
            <a:ext cx="1063933" cy="1053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80230" y="3248837"/>
            <a:ext cx="133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4426" y="3248569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Option[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38217" y="2493403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969447" y="2262570"/>
            <a:ext cx="828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error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7891" y="5037258"/>
            <a:ext cx="17812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Some(2)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26" y="5037258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map(</a:t>
            </a:r>
            <a:r>
              <a:rPr lang="en-GB" sz="3600" b="1" dirty="0" smtClean="0">
                <a:solidFill>
                  <a:srgbClr val="0070C0"/>
                </a:solidFill>
              </a:rPr>
              <a:t>_+ 3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GB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90163" y="5849998"/>
            <a:ext cx="133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4426" y="5849730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Option[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6030442" y="5181015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200392" y="5037258"/>
            <a:ext cx="1781257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Some(5)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61590" y="5849729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Option[</a:t>
            </a:r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r>
              <a:rPr lang="en-GB" sz="2400" b="1" dirty="0" smtClean="0">
                <a:solidFill>
                  <a:srgbClr val="C00000"/>
                </a:solidFill>
              </a:rPr>
              <a:t>]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87742" y="471934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2.</a:t>
            </a:r>
            <a:r>
              <a:rPr lang="en-GB" sz="2400" b="1" dirty="0" smtClean="0">
                <a:solidFill>
                  <a:srgbClr val="0070C0"/>
                </a:solidFill>
              </a:rPr>
              <a:t>+3 =&gt; </a:t>
            </a:r>
            <a:r>
              <a:rPr lang="en-GB" sz="2400" b="1" dirty="0" smtClean="0">
                <a:solidFill>
                  <a:srgbClr val="C00000"/>
                </a:solidFill>
              </a:rPr>
              <a:t>5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49112" y="4924853"/>
            <a:ext cx="1162373" cy="255945"/>
          </a:xfrm>
          <a:custGeom>
            <a:avLst/>
            <a:gdLst>
              <a:gd name="connsiteX0" fmla="*/ 0 w 1162373"/>
              <a:gd name="connsiteY0" fmla="*/ 255945 h 255945"/>
              <a:gd name="connsiteX1" fmla="*/ 526942 w 1162373"/>
              <a:gd name="connsiteY1" fmla="*/ 23470 h 255945"/>
              <a:gd name="connsiteX2" fmla="*/ 1162373 w 1162373"/>
              <a:gd name="connsiteY2" fmla="*/ 7972 h 2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73" h="255945">
                <a:moveTo>
                  <a:pt x="0" y="255945"/>
                </a:moveTo>
                <a:cubicBezTo>
                  <a:pt x="166606" y="160372"/>
                  <a:pt x="333213" y="64799"/>
                  <a:pt x="526942" y="23470"/>
                </a:cubicBezTo>
                <a:cubicBezTo>
                  <a:pt x="720671" y="-17859"/>
                  <a:pt x="1162373" y="7972"/>
                  <a:pt x="1162373" y="797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900738" y="4911387"/>
            <a:ext cx="1243012" cy="246401"/>
          </a:xfrm>
          <a:custGeom>
            <a:avLst/>
            <a:gdLst>
              <a:gd name="connsiteX0" fmla="*/ 0 w 1243012"/>
              <a:gd name="connsiteY0" fmla="*/ 32088 h 246401"/>
              <a:gd name="connsiteX1" fmla="*/ 642937 w 1243012"/>
              <a:gd name="connsiteY1" fmla="*/ 17801 h 246401"/>
              <a:gd name="connsiteX2" fmla="*/ 1243012 w 1243012"/>
              <a:gd name="connsiteY2" fmla="*/ 246401 h 24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246401">
                <a:moveTo>
                  <a:pt x="0" y="32088"/>
                </a:moveTo>
                <a:cubicBezTo>
                  <a:pt x="217884" y="7085"/>
                  <a:pt x="435768" y="-17918"/>
                  <a:pt x="642937" y="17801"/>
                </a:cubicBezTo>
                <a:cubicBezTo>
                  <a:pt x="850106" y="53520"/>
                  <a:pt x="1243012" y="246401"/>
                  <a:pt x="1243012" y="24640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100803" y="4724200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unwrap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57616" y="474944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wrap</a:t>
            </a:r>
            <a:endParaRPr lang="en-US" i="1" dirty="0">
              <a:solidFill>
                <a:srgbClr val="0020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74" y="2315400"/>
            <a:ext cx="3962400" cy="12573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29" y="2756866"/>
            <a:ext cx="181134" cy="255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604" y="2452996"/>
            <a:ext cx="204813" cy="27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6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9" grpId="0" animBg="1"/>
      <p:bldP spid="10" grpId="0" animBg="1"/>
      <p:bldP spid="1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</a:t>
            </a:r>
            <a:r>
              <a:rPr lang="en-GB" i="1" smtClean="0"/>
              <a:t>map</a:t>
            </a:r>
            <a:r>
              <a:rPr lang="en-GB" smtClean="0"/>
              <a:t>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startVal = </a:t>
            </a:r>
            <a:r>
              <a:rPr lang="nn-NO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Some(2)</a:t>
            </a: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scala&gt; </a:t>
            </a:r>
            <a:r>
              <a:rPr lang="nn-NO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startVal.map</a:t>
            </a: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 + </a:t>
            </a:r>
            <a:r>
              <a:rPr lang="nn-NO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</a:t>
            </a:r>
            <a:br>
              <a:rPr lang="nn-NO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Option[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Some(5)</a:t>
            </a:r>
          </a:p>
          <a:p>
            <a:r>
              <a:rPr lang="en-GB" dirty="0" smtClean="0"/>
              <a:t>Similarly, </a:t>
            </a:r>
            <a:r>
              <a:rPr lang="en-GB" i="1" dirty="0" smtClean="0"/>
              <a:t>List</a:t>
            </a:r>
            <a:r>
              <a:rPr lang="en-GB" dirty="0" smtClean="0"/>
              <a:t> has a </a:t>
            </a:r>
            <a:r>
              <a:rPr lang="en-GB" i="1" dirty="0" smtClean="0"/>
              <a:t>map</a:t>
            </a:r>
            <a:r>
              <a:rPr lang="en-GB" dirty="0" smtClean="0"/>
              <a:t> method that unwraps and applies a function to all elements of the </a:t>
            </a:r>
            <a:r>
              <a:rPr lang="en-GB" i="1" dirty="0" smtClean="0"/>
              <a:t>List</a:t>
            </a:r>
            <a:r>
              <a:rPr lang="en-GB" dirty="0" smtClean="0"/>
              <a:t>, and wraps the results in a </a:t>
            </a:r>
            <a:r>
              <a:rPr lang="en-GB" i="1" dirty="0" smtClean="0"/>
              <a:t>List</a:t>
            </a:r>
          </a:p>
          <a:p>
            <a:pPr marL="0" indent="0">
              <a:buNone/>
            </a:pP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startList = List(1,2,3,4,5,6)</a:t>
            </a:r>
            <a:b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scala&gt; </a:t>
            </a:r>
            <a:r>
              <a:rPr lang="nn-NO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startList.map</a:t>
            </a:r>
            <a: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 + 2)</a:t>
            </a:r>
            <a:br>
              <a:rPr lang="nn-NO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nn-NO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List[Int] = List(3, 4, 5, 6, 7, 8)</a:t>
            </a:r>
            <a:endParaRPr lang="en-GB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4266" y="4722928"/>
            <a:ext cx="207422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List(1,2,..)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3326" y="4722928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map(</a:t>
            </a:r>
            <a:r>
              <a:rPr lang="en-GB" sz="3600" b="1" dirty="0" smtClean="0">
                <a:solidFill>
                  <a:srgbClr val="0070C0"/>
                </a:solidFill>
              </a:rPr>
              <a:t>_+ 2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GB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0163" y="5564244"/>
            <a:ext cx="133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9626" y="5563976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List[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030442" y="4866685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00392" y="4722928"/>
            <a:ext cx="2074222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List(3,4,..)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1515" y="5563975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List[</a:t>
            </a:r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r>
              <a:rPr lang="en-GB" sz="2400" b="1" dirty="0" smtClean="0">
                <a:solidFill>
                  <a:srgbClr val="C00000"/>
                </a:solidFill>
              </a:rPr>
              <a:t>]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 and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collections is a very important part of functional programming, and most functional languages provide extensive support for this, making use of HO functions to do so</a:t>
            </a:r>
          </a:p>
          <a:p>
            <a:r>
              <a:rPr lang="en-GB" dirty="0"/>
              <a:t>There are many collection types in Scala, List is a very widely used one</a:t>
            </a:r>
          </a:p>
          <a:p>
            <a:r>
              <a:rPr lang="en-GB" dirty="0"/>
              <a:t>List type represents a linear sequence of elements</a:t>
            </a:r>
          </a:p>
          <a:p>
            <a:r>
              <a:rPr lang="en-GB" dirty="0"/>
              <a:t>A List is a </a:t>
            </a:r>
            <a:r>
              <a:rPr lang="en-GB" u="sng" dirty="0"/>
              <a:t>finite sequence </a:t>
            </a:r>
            <a:r>
              <a:rPr lang="en-GB" dirty="0"/>
              <a:t>of elements, e.g. List(1,2,3,4,5,6) contains  6 integers, and memory is allocated for those 6 integers</a:t>
            </a:r>
          </a:p>
          <a:p>
            <a:r>
              <a:rPr lang="en-GB" dirty="0"/>
              <a:t>We know how many elements the list has and we can apply a transform to those elements. </a:t>
            </a:r>
          </a:p>
          <a:p>
            <a:r>
              <a:rPr lang="en-GB" dirty="0"/>
              <a:t>Sometimes collections of data are by their nature not finite, however, for example:</a:t>
            </a:r>
          </a:p>
          <a:p>
            <a:pPr lvl="1"/>
            <a:r>
              <a:rPr lang="en-GB" dirty="0"/>
              <a:t>Number sequences such as the natural numbers or the Fibonacci sequence</a:t>
            </a:r>
          </a:p>
          <a:p>
            <a:pPr lvl="1"/>
            <a:r>
              <a:rPr lang="en-GB" dirty="0"/>
              <a:t>In a real-world context, data from real-time data feeds or sensors</a:t>
            </a:r>
          </a:p>
          <a:p>
            <a:r>
              <a:rPr lang="en-GB" dirty="0"/>
              <a:t>Makes sense to think of these as </a:t>
            </a:r>
            <a:r>
              <a:rPr lang="en-GB" u="sng" dirty="0"/>
              <a:t>infinite sequences</a:t>
            </a:r>
            <a:r>
              <a:rPr lang="en-GB" dirty="0"/>
              <a:t>, or </a:t>
            </a:r>
            <a:r>
              <a:rPr lang="en-GB" u="sng" dirty="0"/>
              <a:t>streams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Functors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Option</a:t>
            </a:r>
            <a:r>
              <a:rPr lang="en-GB" dirty="0" smtClean="0"/>
              <a:t> and </a:t>
            </a:r>
            <a:r>
              <a:rPr lang="en-GB" i="1" dirty="0" smtClean="0"/>
              <a:t>List</a:t>
            </a:r>
            <a:r>
              <a:rPr lang="en-GB" dirty="0" smtClean="0"/>
              <a:t> in Scala are examples of </a:t>
            </a:r>
            <a:r>
              <a:rPr lang="en-GB" u="sng" dirty="0" err="1" smtClean="0"/>
              <a:t>functors</a:t>
            </a:r>
            <a:endParaRPr lang="en-GB" u="sng" dirty="0" smtClean="0"/>
          </a:p>
          <a:p>
            <a:r>
              <a:rPr lang="en-GB" dirty="0" err="1"/>
              <a:t>Functors</a:t>
            </a:r>
            <a:r>
              <a:rPr lang="en-GB" dirty="0"/>
              <a:t> are widely used in functional programming</a:t>
            </a:r>
          </a:p>
          <a:p>
            <a:r>
              <a:rPr lang="en-GB" dirty="0" err="1" smtClean="0"/>
              <a:t>Functor</a:t>
            </a:r>
            <a:r>
              <a:rPr lang="en-GB" dirty="0" smtClean="0"/>
              <a:t> methods/functions usually called </a:t>
            </a:r>
            <a:r>
              <a:rPr lang="en-GB" i="1" dirty="0" smtClean="0"/>
              <a:t>map</a:t>
            </a:r>
            <a:r>
              <a:rPr lang="en-GB" dirty="0" smtClean="0"/>
              <a:t> in Scala, other languages call them different names, e.g. </a:t>
            </a:r>
            <a:r>
              <a:rPr lang="en-GB" i="1" dirty="0" err="1" smtClean="0"/>
              <a:t>fmap</a:t>
            </a:r>
            <a:r>
              <a:rPr lang="en-GB" dirty="0" smtClean="0"/>
              <a:t> in Haskell</a:t>
            </a:r>
            <a:endParaRPr lang="en-GB" dirty="0"/>
          </a:p>
          <a:p>
            <a:r>
              <a:rPr lang="en-GB" dirty="0" smtClean="0"/>
              <a:t>Given: </a:t>
            </a:r>
          </a:p>
          <a:p>
            <a:pPr lvl="1"/>
            <a:r>
              <a:rPr lang="en-GB" dirty="0" smtClean="0"/>
              <a:t>a function that maps A to B outside a context</a:t>
            </a:r>
          </a:p>
          <a:p>
            <a:pPr lvl="1"/>
            <a:r>
              <a:rPr lang="en-GB" dirty="0" smtClean="0"/>
              <a:t>a context C that wraps A and B</a:t>
            </a:r>
          </a:p>
          <a:p>
            <a:r>
              <a:rPr lang="en-GB" dirty="0" err="1" smtClean="0"/>
              <a:t>Functor</a:t>
            </a:r>
            <a:r>
              <a:rPr lang="en-GB" dirty="0" smtClean="0"/>
              <a:t> transforms the function to one which maps C[A] to C[B] </a:t>
            </a:r>
            <a:br>
              <a:rPr lang="en-GB" dirty="0" smtClean="0"/>
            </a:br>
            <a:r>
              <a:rPr lang="en-GB" dirty="0" smtClean="0"/>
              <a:t>in the context C</a:t>
            </a:r>
          </a:p>
          <a:p>
            <a:pPr marL="0" indent="0">
              <a:buNone/>
            </a:pPr>
            <a:r>
              <a:rPr lang="en-GB" b="1" dirty="0" smtClean="0"/>
              <a:t>map:  </a:t>
            </a:r>
            <a:r>
              <a:rPr lang="en-US" b="1" dirty="0" smtClean="0"/>
              <a:t>( </a:t>
            </a:r>
            <a:r>
              <a:rPr lang="en-US" b="1" dirty="0"/>
              <a:t>A=&gt;B ) =&gt; ( C[A]=&gt;C[B] )</a:t>
            </a:r>
          </a:p>
          <a:p>
            <a:r>
              <a:rPr lang="en-GB" dirty="0" smtClean="0"/>
              <a:t>This is sometimes referred to as </a:t>
            </a:r>
            <a:r>
              <a:rPr lang="en-GB" u="sng" dirty="0" smtClean="0"/>
              <a:t>lifting</a:t>
            </a:r>
            <a:r>
              <a:rPr lang="en-GB" dirty="0" smtClean="0"/>
              <a:t> the function into the context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7973341" y="3427013"/>
            <a:ext cx="2935948" cy="1907451"/>
            <a:chOff x="5573041" y="4209143"/>
            <a:chExt cx="2935948" cy="1907451"/>
          </a:xfrm>
        </p:grpSpPr>
        <p:sp>
          <p:nvSpPr>
            <p:cNvPr id="7" name="Oval 6"/>
            <p:cNvSpPr/>
            <p:nvPr/>
          </p:nvSpPr>
          <p:spPr>
            <a:xfrm>
              <a:off x="6966857" y="4209143"/>
              <a:ext cx="1542132" cy="19074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73041" y="44704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A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53181" y="4470399"/>
              <a:ext cx="715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2060"/>
                  </a:solidFill>
                </a:rPr>
                <a:t>C[A]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77841" y="5210629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rgbClr val="002060"/>
                  </a:solidFill>
                </a:rPr>
                <a:t>B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95059" y="5210628"/>
              <a:ext cx="7040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solidFill>
                    <a:srgbClr val="002060"/>
                  </a:solidFill>
                </a:rPr>
                <a:t>C[B]</a:t>
              </a:r>
              <a:endParaRPr lang="en-US" sz="2400" dirty="0">
                <a:solidFill>
                  <a:srgbClr val="00206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61729" y="4872827"/>
              <a:ext cx="175689" cy="42066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611885" y="4878954"/>
              <a:ext cx="175689" cy="420669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 flipV="1">
              <a:off x="5935641" y="4701232"/>
              <a:ext cx="1317540" cy="1"/>
            </a:xfrm>
            <a:prstGeom prst="straightConnector1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235024" y="5445350"/>
              <a:ext cx="1317540" cy="1"/>
            </a:xfrm>
            <a:prstGeom prst="straightConnector1">
              <a:avLst/>
            </a:prstGeom>
            <a:ln>
              <a:solidFill>
                <a:srgbClr val="00206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32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i="1" dirty="0" smtClean="0"/>
              <a:t>map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a function transforms a value to a wrapped value</a:t>
            </a:r>
          </a:p>
          <a:p>
            <a:r>
              <a:rPr lang="en-US" dirty="0" smtClean="0"/>
              <a:t>The following function takes an </a:t>
            </a:r>
            <a:r>
              <a:rPr lang="en-US" i="1" dirty="0" err="1" smtClean="0"/>
              <a:t>Int</a:t>
            </a:r>
            <a:r>
              <a:rPr lang="en-US" dirty="0" smtClean="0"/>
              <a:t>, adds 2 and wraps the result in an Option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=&gt; Some(x +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What happens if we apply that function to an </a:t>
            </a:r>
            <a:r>
              <a:rPr lang="en-US" i="1" dirty="0" smtClean="0"/>
              <a:t>Option</a:t>
            </a:r>
            <a:r>
              <a:rPr lang="en-US" dirty="0" smtClean="0"/>
              <a:t> using map?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startVal.map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Some(x +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3))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Option[Some[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= Some(Some(5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dirty="0"/>
              <a:t>The result is an </a:t>
            </a:r>
            <a:r>
              <a:rPr lang="en-US" i="1" dirty="0"/>
              <a:t>Option</a:t>
            </a:r>
            <a:r>
              <a:rPr lang="en-US" dirty="0"/>
              <a:t> wrapped in an </a:t>
            </a:r>
            <a:r>
              <a:rPr lang="en-US" i="1" dirty="0"/>
              <a:t>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91" y="4872158"/>
            <a:ext cx="17812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Some(2)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026" y="4872158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map(</a:t>
            </a:r>
            <a:r>
              <a:rPr lang="en-GB" sz="3600" b="1" dirty="0" smtClean="0">
                <a:solidFill>
                  <a:srgbClr val="0070C0"/>
                </a:solidFill>
              </a:rPr>
              <a:t>_+ 3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GB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5863" y="5684898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Option[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]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126" y="5684630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Option[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548862" y="5051925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73971" y="4890332"/>
            <a:ext cx="2950618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             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7205" y="5690432"/>
            <a:ext cx="270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Option[Option[</a:t>
            </a:r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r>
              <a:rPr lang="en-GB" sz="2400" b="1" dirty="0" smtClean="0">
                <a:solidFill>
                  <a:srgbClr val="C00000"/>
                </a:solidFill>
              </a:rPr>
              <a:t>]]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3442" y="455424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2.</a:t>
            </a:r>
            <a:r>
              <a:rPr lang="en-GB" sz="2400" b="1" dirty="0" smtClean="0">
                <a:solidFill>
                  <a:srgbClr val="0070C0"/>
                </a:solidFill>
              </a:rPr>
              <a:t>+3 =&gt; </a:t>
            </a:r>
            <a:r>
              <a:rPr lang="en-GB" sz="2400" b="1" dirty="0" smtClean="0">
                <a:solidFill>
                  <a:srgbClr val="C04594"/>
                </a:solidFill>
              </a:rPr>
              <a:t>5</a:t>
            </a:r>
            <a:endParaRPr lang="en-GB" sz="2400" b="1" dirty="0">
              <a:solidFill>
                <a:srgbClr val="C04594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434812" y="4759753"/>
            <a:ext cx="1162373" cy="255945"/>
          </a:xfrm>
          <a:custGeom>
            <a:avLst/>
            <a:gdLst>
              <a:gd name="connsiteX0" fmla="*/ 0 w 1162373"/>
              <a:gd name="connsiteY0" fmla="*/ 255945 h 255945"/>
              <a:gd name="connsiteX1" fmla="*/ 526942 w 1162373"/>
              <a:gd name="connsiteY1" fmla="*/ 23470 h 255945"/>
              <a:gd name="connsiteX2" fmla="*/ 1162373 w 1162373"/>
              <a:gd name="connsiteY2" fmla="*/ 7972 h 2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73" h="255945">
                <a:moveTo>
                  <a:pt x="0" y="255945"/>
                </a:moveTo>
                <a:cubicBezTo>
                  <a:pt x="166606" y="160372"/>
                  <a:pt x="333213" y="64799"/>
                  <a:pt x="526942" y="23470"/>
                </a:cubicBezTo>
                <a:cubicBezTo>
                  <a:pt x="720671" y="-17859"/>
                  <a:pt x="1162373" y="7972"/>
                  <a:pt x="1162373" y="797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464728" y="4769170"/>
            <a:ext cx="909243" cy="253054"/>
          </a:xfrm>
          <a:custGeom>
            <a:avLst/>
            <a:gdLst>
              <a:gd name="connsiteX0" fmla="*/ 0 w 1243012"/>
              <a:gd name="connsiteY0" fmla="*/ 32088 h 246401"/>
              <a:gd name="connsiteX1" fmla="*/ 642937 w 1243012"/>
              <a:gd name="connsiteY1" fmla="*/ 17801 h 246401"/>
              <a:gd name="connsiteX2" fmla="*/ 1243012 w 1243012"/>
              <a:gd name="connsiteY2" fmla="*/ 246401 h 24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246401">
                <a:moveTo>
                  <a:pt x="0" y="32088"/>
                </a:moveTo>
                <a:cubicBezTo>
                  <a:pt x="217884" y="7085"/>
                  <a:pt x="435768" y="-17918"/>
                  <a:pt x="642937" y="17801"/>
                </a:cubicBezTo>
                <a:cubicBezTo>
                  <a:pt x="850106" y="53520"/>
                  <a:pt x="1243012" y="246401"/>
                  <a:pt x="1243012" y="24640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6503" y="4559100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unwrap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25642" y="45263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wrap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894" y="4554033"/>
            <a:ext cx="1249060" cy="461665"/>
          </a:xfrm>
          <a:prstGeom prst="rect">
            <a:avLst/>
          </a:prstGeom>
          <a:solidFill>
            <a:srgbClr val="C0459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Some(5)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5905858" y="4785081"/>
            <a:ext cx="250197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8221" y="431878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wrap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03006" y="5003844"/>
            <a:ext cx="1249060" cy="461665"/>
          </a:xfrm>
          <a:prstGeom prst="rect">
            <a:avLst/>
          </a:prstGeom>
          <a:solidFill>
            <a:srgbClr val="C0459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Some(5)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flatMap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want to chain functions together, and it can </a:t>
            </a:r>
            <a:r>
              <a:rPr lang="en-US" dirty="0"/>
              <a:t>be very inconvenient </a:t>
            </a:r>
            <a:r>
              <a:rPr lang="en-US" dirty="0" smtClean="0"/>
              <a:t>or impossible to </a:t>
            </a:r>
            <a:r>
              <a:rPr lang="en-US" dirty="0"/>
              <a:t>work with values that are wrapped multiple </a:t>
            </a:r>
            <a:r>
              <a:rPr lang="en-US" dirty="0" smtClean="0"/>
              <a:t>times</a:t>
            </a:r>
          </a:p>
          <a:p>
            <a:r>
              <a:rPr lang="en-US" dirty="0"/>
              <a:t>Want to have the same </a:t>
            </a:r>
            <a:r>
              <a:rPr lang="en-US" dirty="0" smtClean="0"/>
              <a:t>context at </a:t>
            </a:r>
            <a:r>
              <a:rPr lang="en-US" dirty="0"/>
              <a:t>each step in the </a:t>
            </a:r>
            <a:r>
              <a:rPr lang="en-US" dirty="0" smtClean="0"/>
              <a:t>chain, e.g. value that function operates on always wrapped in an </a:t>
            </a:r>
            <a:r>
              <a:rPr lang="en-US" i="1" dirty="0" smtClean="0"/>
              <a:t>Option</a:t>
            </a:r>
            <a:endParaRPr lang="en-US" i="1" dirty="0"/>
          </a:p>
          <a:p>
            <a:r>
              <a:rPr lang="en-US" dirty="0" smtClean="0"/>
              <a:t>To achieve this we can apply function to an </a:t>
            </a:r>
            <a:r>
              <a:rPr lang="en-US" i="1" dirty="0" smtClean="0"/>
              <a:t>Option</a:t>
            </a:r>
            <a:r>
              <a:rPr lang="en-US" dirty="0" smtClean="0"/>
              <a:t> using </a:t>
            </a:r>
            <a:r>
              <a:rPr lang="en-US" i="1" u="sng" dirty="0" err="1" smtClean="0"/>
              <a:t>flatMap</a:t>
            </a:r>
            <a:r>
              <a:rPr lang="en-US" dirty="0" smtClean="0"/>
              <a:t> instead of </a:t>
            </a:r>
            <a:r>
              <a:rPr lang="en-US" i="1" dirty="0" smtClean="0"/>
              <a:t>map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startVal.flatMap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Some(x +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3))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Option[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Some(5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u="sng" dirty="0" smtClean="0"/>
              <a:t>Flattens</a:t>
            </a:r>
            <a:r>
              <a:rPr lang="en-US" dirty="0" smtClean="0"/>
              <a:t> the result, preserving the original level of wrapping, so the </a:t>
            </a:r>
            <a:r>
              <a:rPr lang="en-US" dirty="0"/>
              <a:t>result is </a:t>
            </a:r>
            <a:r>
              <a:rPr lang="en-US" dirty="0" smtClean="0"/>
              <a:t>just an </a:t>
            </a:r>
            <a:r>
              <a:rPr lang="en-US" i="1" dirty="0" smtClean="0"/>
              <a:t>Option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3591" y="5092957"/>
            <a:ext cx="17812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Some(2)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026" y="5092957"/>
            <a:ext cx="302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</a:t>
            </a:r>
            <a:r>
              <a:rPr lang="en-GB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flatMap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3600" b="1" dirty="0" smtClean="0">
                <a:solidFill>
                  <a:srgbClr val="0070C0"/>
                </a:solidFill>
              </a:rPr>
              <a:t>_+ 3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GB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5863" y="5905697"/>
            <a:ext cx="2400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 Option[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]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0126" y="5905429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Option[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548862" y="5272724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73971" y="5111131"/>
            <a:ext cx="1841116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600" b="1" smtClean="0">
                <a:solidFill>
                  <a:schemeClr val="bg1"/>
                </a:solidFill>
              </a:rPr>
              <a:t>Some(5)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57205" y="5911231"/>
            <a:ext cx="1620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Option[</a:t>
            </a:r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r>
              <a:rPr lang="en-GB" sz="2400" b="1" dirty="0" smtClean="0">
                <a:solidFill>
                  <a:srgbClr val="C00000"/>
                </a:solidFill>
              </a:rPr>
              <a:t>]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3442" y="4775048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2.</a:t>
            </a:r>
            <a:r>
              <a:rPr lang="en-GB" sz="2400" b="1" dirty="0" smtClean="0">
                <a:solidFill>
                  <a:srgbClr val="0070C0"/>
                </a:solidFill>
              </a:rPr>
              <a:t>+3 =&gt; </a:t>
            </a:r>
            <a:r>
              <a:rPr lang="en-GB" sz="2400" b="1" dirty="0" smtClean="0">
                <a:solidFill>
                  <a:srgbClr val="C04594"/>
                </a:solidFill>
              </a:rPr>
              <a:t>5</a:t>
            </a:r>
            <a:endParaRPr lang="en-GB" sz="2400" b="1" dirty="0">
              <a:solidFill>
                <a:srgbClr val="C04594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434812" y="4980552"/>
            <a:ext cx="1162373" cy="255945"/>
          </a:xfrm>
          <a:custGeom>
            <a:avLst/>
            <a:gdLst>
              <a:gd name="connsiteX0" fmla="*/ 0 w 1162373"/>
              <a:gd name="connsiteY0" fmla="*/ 255945 h 255945"/>
              <a:gd name="connsiteX1" fmla="*/ 526942 w 1162373"/>
              <a:gd name="connsiteY1" fmla="*/ 23470 h 255945"/>
              <a:gd name="connsiteX2" fmla="*/ 1162373 w 1162373"/>
              <a:gd name="connsiteY2" fmla="*/ 7972 h 25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373" h="255945">
                <a:moveTo>
                  <a:pt x="0" y="255945"/>
                </a:moveTo>
                <a:cubicBezTo>
                  <a:pt x="166606" y="160372"/>
                  <a:pt x="333213" y="64799"/>
                  <a:pt x="526942" y="23470"/>
                </a:cubicBezTo>
                <a:cubicBezTo>
                  <a:pt x="720671" y="-17859"/>
                  <a:pt x="1162373" y="7972"/>
                  <a:pt x="1162373" y="797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464728" y="4989969"/>
            <a:ext cx="909243" cy="253054"/>
          </a:xfrm>
          <a:custGeom>
            <a:avLst/>
            <a:gdLst>
              <a:gd name="connsiteX0" fmla="*/ 0 w 1243012"/>
              <a:gd name="connsiteY0" fmla="*/ 32088 h 246401"/>
              <a:gd name="connsiteX1" fmla="*/ 642937 w 1243012"/>
              <a:gd name="connsiteY1" fmla="*/ 17801 h 246401"/>
              <a:gd name="connsiteX2" fmla="*/ 1243012 w 1243012"/>
              <a:gd name="connsiteY2" fmla="*/ 246401 h 24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246401">
                <a:moveTo>
                  <a:pt x="0" y="32088"/>
                </a:moveTo>
                <a:cubicBezTo>
                  <a:pt x="217884" y="7085"/>
                  <a:pt x="435768" y="-17918"/>
                  <a:pt x="642937" y="17801"/>
                </a:cubicBezTo>
                <a:cubicBezTo>
                  <a:pt x="850106" y="53520"/>
                  <a:pt x="1243012" y="246401"/>
                  <a:pt x="1243012" y="24640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86503" y="4779899"/>
            <a:ext cx="89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unwrap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25642" y="4747164"/>
            <a:ext cx="89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flattens</a:t>
            </a:r>
            <a:endParaRPr lang="en-US" i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79894" y="4774832"/>
            <a:ext cx="1249060" cy="461665"/>
          </a:xfrm>
          <a:prstGeom prst="rect">
            <a:avLst/>
          </a:prstGeom>
          <a:solidFill>
            <a:srgbClr val="C0459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Some(5)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5905858" y="5005880"/>
            <a:ext cx="250197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68221" y="453958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wrap</a:t>
            </a:r>
            <a:endParaRPr lang="en-US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9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</a:t>
            </a:r>
            <a:r>
              <a:rPr lang="en-GB" i="1" smtClean="0"/>
              <a:t>flatMap</a:t>
            </a:r>
            <a:r>
              <a:rPr lang="en-GB" smtClean="0"/>
              <a:t>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Similarly, </a:t>
            </a:r>
            <a:r>
              <a:rPr lang="en-GB" i="1" dirty="0" smtClean="0"/>
              <a:t>List</a:t>
            </a:r>
            <a:r>
              <a:rPr lang="en-GB" dirty="0" smtClean="0"/>
              <a:t> has a </a:t>
            </a:r>
            <a:r>
              <a:rPr lang="en-GB" i="1" dirty="0" err="1" smtClean="0"/>
              <a:t>flatMap</a:t>
            </a:r>
            <a:r>
              <a:rPr lang="en-GB" dirty="0" smtClean="0"/>
              <a:t> method that unwraps and applies a function to all elements of the </a:t>
            </a:r>
            <a:r>
              <a:rPr lang="en-GB" i="1" dirty="0" smtClean="0"/>
              <a:t>List</a:t>
            </a:r>
            <a:r>
              <a:rPr lang="en-GB" dirty="0" smtClean="0"/>
              <a:t>, and wraps the results in a </a:t>
            </a:r>
            <a:r>
              <a:rPr lang="en-GB" i="1" dirty="0" smtClean="0"/>
              <a:t>List</a:t>
            </a:r>
          </a:p>
          <a:p>
            <a:r>
              <a:rPr lang="en-GB" dirty="0" smtClean="0"/>
              <a:t>Very simple example applies a function that maps an </a:t>
            </a:r>
            <a:r>
              <a:rPr lang="en-GB" i="1" dirty="0" err="1" smtClean="0"/>
              <a:t>Int</a:t>
            </a:r>
            <a:r>
              <a:rPr lang="en-GB" dirty="0" smtClean="0"/>
              <a:t> to a single-element </a:t>
            </a:r>
            <a:r>
              <a:rPr lang="en-GB" i="1" dirty="0" smtClean="0"/>
              <a:t>List</a:t>
            </a:r>
            <a:r>
              <a:rPr lang="en-GB" dirty="0" smtClean="0"/>
              <a:t> containing that </a:t>
            </a:r>
            <a:r>
              <a:rPr lang="en-GB" i="1" dirty="0" smtClean="0"/>
              <a:t>Int. </a:t>
            </a:r>
          </a:p>
          <a:p>
            <a:pPr marL="0" indent="0">
              <a:buNone/>
            </a:pPr>
            <a:r>
              <a:rPr lang="en-GB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startList.map</a:t>
            </a:r>
            <a:r>
              <a:rPr lang="en-GB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List(x))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res6: List[List[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= List(List(1), List(2), List(3), List(4), List(5), List(6)) </a:t>
            </a:r>
            <a:r>
              <a:rPr lang="en-GB" dirty="0"/>
              <a:t/>
            </a:r>
            <a:br>
              <a:rPr lang="en-GB" dirty="0"/>
            </a:b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startList.flatMap</a:t>
            </a:r>
            <a: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List(x))</a:t>
            </a:r>
            <a:br>
              <a:rPr lang="en-GB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res7: List[</a:t>
            </a:r>
            <a:r>
              <a:rPr lang="en-GB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2, 3, 4, 5, 6)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34266" y="4911186"/>
            <a:ext cx="2074222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List(1,2,..)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3326" y="4911186"/>
            <a:ext cx="404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. </a:t>
            </a:r>
            <a:r>
              <a:rPr lang="en-GB" sz="360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flatMap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3600" b="1" dirty="0" smtClean="0">
                <a:solidFill>
                  <a:srgbClr val="0070C0"/>
                </a:solidFill>
              </a:rPr>
              <a:t>x=&gt;List(x)</a:t>
            </a:r>
            <a:r>
              <a:rPr lang="en-GB" sz="36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  <a:endParaRPr lang="en-GB" sz="3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0163" y="5752502"/>
            <a:ext cx="1895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 =&gt;List[</a:t>
            </a:r>
            <a:r>
              <a:rPr lang="en-GB" sz="2400" b="1" dirty="0" err="1" smtClean="0">
                <a:solidFill>
                  <a:srgbClr val="0070C0"/>
                </a:solidFill>
              </a:rPr>
              <a:t>Int</a:t>
            </a:r>
            <a:r>
              <a:rPr lang="en-GB" sz="2400" b="1" dirty="0" smtClean="0">
                <a:solidFill>
                  <a:srgbClr val="0070C0"/>
                </a:solidFill>
              </a:rPr>
              <a:t>]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9626" y="5752234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B050"/>
                </a:solidFill>
              </a:rPr>
              <a:t>List[</a:t>
            </a:r>
            <a:r>
              <a:rPr lang="en-GB" sz="2400" b="1" dirty="0" err="1" smtClean="0">
                <a:solidFill>
                  <a:srgbClr val="00B050"/>
                </a:solidFill>
              </a:rPr>
              <a:t>Int</a:t>
            </a:r>
            <a:r>
              <a:rPr lang="en-GB" sz="2400" b="1" dirty="0" smtClean="0">
                <a:solidFill>
                  <a:srgbClr val="00B050"/>
                </a:solidFill>
              </a:rPr>
              <a:t>]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670976" y="5054943"/>
            <a:ext cx="648183" cy="358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612327" y="4911186"/>
            <a:ext cx="2074222" cy="646331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</a:rPr>
              <a:t>List(3,4,..)</a:t>
            </a: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39662" y="5752233"/>
            <a:ext cx="1167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C00000"/>
                </a:solidFill>
              </a:rPr>
              <a:t>List[</a:t>
            </a:r>
            <a:r>
              <a:rPr lang="en-GB" sz="2400" b="1" dirty="0" err="1" smtClean="0">
                <a:solidFill>
                  <a:srgbClr val="C00000"/>
                </a:solidFill>
              </a:rPr>
              <a:t>Int</a:t>
            </a:r>
            <a:r>
              <a:rPr lang="en-GB" sz="2400" b="1" dirty="0" smtClean="0">
                <a:solidFill>
                  <a:srgbClr val="C00000"/>
                </a:solidFill>
              </a:rPr>
              <a:t>]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9330" y="2831755"/>
            <a:ext cx="24232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map</a:t>
            </a:r>
            <a:r>
              <a:rPr lang="en-US" dirty="0" smtClean="0"/>
              <a:t> gives a List of Lists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5105" y="3988089"/>
            <a:ext cx="43882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flattens to a more convenient List, could easily apply</a:t>
            </a:r>
            <a:r>
              <a:rPr lang="en-US" dirty="0"/>
              <a:t> </a:t>
            </a:r>
            <a:r>
              <a:rPr lang="en-US" dirty="0" smtClean="0"/>
              <a:t>further mappings to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2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</a:t>
            </a:r>
            <a:r>
              <a:rPr lang="en-US" i="1" smtClean="0"/>
              <a:t>flatMap</a:t>
            </a:r>
            <a:r>
              <a:rPr lang="en-US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682344" cy="452486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flatMap</a:t>
            </a:r>
            <a:r>
              <a:rPr lang="en-US" dirty="0" smtClean="0"/>
              <a:t> method of </a:t>
            </a:r>
            <a:r>
              <a:rPr lang="en-US" i="1" dirty="0" smtClean="0"/>
              <a:t>List</a:t>
            </a:r>
            <a:r>
              <a:rPr lang="en-US" dirty="0" smtClean="0"/>
              <a:t> can also flatten </a:t>
            </a:r>
            <a:r>
              <a:rPr lang="en-US" i="1" dirty="0" smtClean="0"/>
              <a:t>Options</a:t>
            </a:r>
          </a:p>
          <a:p>
            <a:r>
              <a:rPr lang="en-US" dirty="0" smtClean="0"/>
              <a:t>This function converts a </a:t>
            </a:r>
            <a:r>
              <a:rPr lang="en-US" i="1" dirty="0" smtClean="0"/>
              <a:t>String</a:t>
            </a:r>
            <a:r>
              <a:rPr lang="en-US" dirty="0" smtClean="0"/>
              <a:t> to an </a:t>
            </a:r>
            <a:r>
              <a:rPr lang="en-US" i="1" dirty="0" err="1" smtClean="0"/>
              <a:t>Int</a:t>
            </a:r>
            <a:r>
              <a:rPr lang="en-US" dirty="0" smtClean="0"/>
              <a:t>, e.g. </a:t>
            </a:r>
            <a:r>
              <a:rPr lang="en-US" b="1" dirty="0" smtClean="0"/>
              <a:t>“2”-&gt; 2</a:t>
            </a:r>
            <a:endParaRPr lang="en-US" b="1" dirty="0"/>
          </a:p>
          <a:p>
            <a:r>
              <a:rPr lang="en-US" dirty="0" smtClean="0"/>
              <a:t>However, the conversion may not be possible if the value can’t be parsed as an </a:t>
            </a:r>
            <a:r>
              <a:rPr lang="en-US" i="1" dirty="0" err="1" smtClean="0"/>
              <a:t>Int</a:t>
            </a:r>
            <a:r>
              <a:rPr lang="en-US" dirty="0" smtClean="0"/>
              <a:t>, so the returned value is actually an </a:t>
            </a:r>
            <a:r>
              <a:rPr lang="en-US" i="1" dirty="0" smtClean="0"/>
              <a:t>Option</a:t>
            </a:r>
            <a:r>
              <a:rPr lang="en-US" dirty="0" smtClean="0"/>
              <a:t>, e.g. </a:t>
            </a:r>
            <a:r>
              <a:rPr lang="en-US" b="1" dirty="0" smtClean="0"/>
              <a:t>“2” -&gt; Some(2)</a:t>
            </a:r>
            <a:r>
              <a:rPr lang="en-US" dirty="0" smtClean="0"/>
              <a:t>, </a:t>
            </a:r>
            <a:r>
              <a:rPr lang="en-US" b="1" dirty="0" smtClean="0"/>
              <a:t>“three” -&gt; None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startListOpt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List("1","2","three","4","five","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6")</a:t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startListOpt.map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toInt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List[Option[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= List(Some(1), Some(2), None, Some(4), None, Some(6))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startListOpt.flatMap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toInt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List[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2, 4, 6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Could then apply another function to</a:t>
            </a:r>
            <a:br>
              <a:rPr lang="en-US" dirty="0"/>
            </a:br>
            <a:r>
              <a:rPr lang="en-US" dirty="0"/>
              <a:t>the List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9224" y="3669497"/>
            <a:ext cx="268945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 smtClean="0"/>
              <a:t>map</a:t>
            </a:r>
            <a:r>
              <a:rPr lang="en-US" dirty="0" smtClean="0"/>
              <a:t> gives a </a:t>
            </a:r>
            <a:r>
              <a:rPr lang="en-US" i="1" dirty="0" smtClean="0"/>
              <a:t>List</a:t>
            </a:r>
            <a:r>
              <a:rPr lang="en-US" dirty="0" smtClean="0"/>
              <a:t> of </a:t>
            </a:r>
            <a:r>
              <a:rPr lang="en-US" i="1" dirty="0" smtClean="0"/>
              <a:t>Options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767430" y="4754546"/>
            <a:ext cx="43882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flattens to a </a:t>
            </a:r>
            <a:r>
              <a:rPr lang="en-US" i="1" dirty="0" smtClean="0"/>
              <a:t>List</a:t>
            </a:r>
            <a:r>
              <a:rPr lang="en-US" dirty="0" smtClean="0"/>
              <a:t> of </a:t>
            </a:r>
            <a:r>
              <a:rPr lang="en-US" i="1" dirty="0" err="1" smtClean="0"/>
              <a:t>Ints</a:t>
            </a:r>
            <a:r>
              <a:rPr lang="en-US" dirty="0" smtClean="0"/>
              <a:t>, missing out the values which couldn’t be parsed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Option</a:t>
            </a:r>
            <a:r>
              <a:rPr lang="en-GB" dirty="0" smtClean="0"/>
              <a:t> and </a:t>
            </a:r>
            <a:r>
              <a:rPr lang="en-GB" i="1" dirty="0" smtClean="0"/>
              <a:t>List</a:t>
            </a:r>
            <a:r>
              <a:rPr lang="en-GB" dirty="0" smtClean="0"/>
              <a:t> (and many other collection types) in Scala are also examples of </a:t>
            </a:r>
            <a:r>
              <a:rPr lang="en-GB" u="sng" dirty="0" smtClean="0"/>
              <a:t>monads</a:t>
            </a:r>
            <a:r>
              <a:rPr lang="en-GB" dirty="0" smtClean="0"/>
              <a:t>, which, like </a:t>
            </a:r>
            <a:r>
              <a:rPr lang="en-GB" dirty="0" err="1" smtClean="0"/>
              <a:t>functors</a:t>
            </a:r>
            <a:r>
              <a:rPr lang="en-GB" dirty="0" smtClean="0"/>
              <a:t>, are </a:t>
            </a:r>
            <a:r>
              <a:rPr lang="en-GB" dirty="0"/>
              <a:t>widely used in functional </a:t>
            </a:r>
            <a:r>
              <a:rPr lang="en-GB" dirty="0" smtClean="0"/>
              <a:t>programming</a:t>
            </a:r>
          </a:p>
          <a:p>
            <a:r>
              <a:rPr lang="en-GB" dirty="0" smtClean="0"/>
              <a:t>Useful when chaining or nesting functions, preserving the context throughout </a:t>
            </a:r>
          </a:p>
          <a:p>
            <a:r>
              <a:rPr lang="en-GB" dirty="0" smtClean="0"/>
              <a:t>Monad methods/functions usually called </a:t>
            </a:r>
            <a:r>
              <a:rPr lang="en-GB" i="1" dirty="0" err="1" smtClean="0"/>
              <a:t>flatMap</a:t>
            </a:r>
            <a:r>
              <a:rPr lang="en-GB" dirty="0" smtClean="0"/>
              <a:t> in Scala, other languages call them different names, e.g. </a:t>
            </a:r>
            <a:r>
              <a:rPr lang="en-GB" i="1" dirty="0" smtClean="0"/>
              <a:t>bind </a:t>
            </a:r>
            <a:r>
              <a:rPr lang="en-GB" dirty="0" smtClean="0"/>
              <a:t>in Haskell</a:t>
            </a:r>
            <a:endParaRPr lang="en-GB" dirty="0"/>
          </a:p>
          <a:p>
            <a:r>
              <a:rPr lang="en-GB" dirty="0" smtClean="0"/>
              <a:t>Given: </a:t>
            </a:r>
          </a:p>
          <a:p>
            <a:pPr lvl="1"/>
            <a:r>
              <a:rPr lang="en-GB" dirty="0"/>
              <a:t>a </a:t>
            </a:r>
            <a:r>
              <a:rPr lang="en-GB" dirty="0" smtClean="0"/>
              <a:t>monad context </a:t>
            </a:r>
            <a:r>
              <a:rPr lang="en-GB" dirty="0"/>
              <a:t>C that wraps A and B</a:t>
            </a:r>
          </a:p>
          <a:p>
            <a:pPr lvl="1"/>
            <a:r>
              <a:rPr lang="en-GB" dirty="0" smtClean="0"/>
              <a:t>a function that maps A outside the context to B inside the context</a:t>
            </a:r>
          </a:p>
          <a:p>
            <a:r>
              <a:rPr lang="en-GB" dirty="0" smtClean="0"/>
              <a:t>Monad transforms the function to one which maps C[A] to C[B] </a:t>
            </a:r>
            <a:br>
              <a:rPr lang="en-GB" dirty="0" smtClean="0"/>
            </a:br>
            <a:r>
              <a:rPr lang="en-GB" dirty="0" smtClean="0"/>
              <a:t>in the context C</a:t>
            </a:r>
          </a:p>
          <a:p>
            <a:pPr marL="0" indent="0">
              <a:buNone/>
            </a:pPr>
            <a:r>
              <a:rPr lang="en-GB" b="1" dirty="0" err="1" smtClean="0"/>
              <a:t>flatMap</a:t>
            </a:r>
            <a:r>
              <a:rPr lang="en-GB" b="1" dirty="0" smtClean="0"/>
              <a:t>:  </a:t>
            </a:r>
            <a:r>
              <a:rPr lang="en-US" b="1" dirty="0" smtClean="0"/>
              <a:t>( </a:t>
            </a:r>
            <a:r>
              <a:rPr lang="en-US" b="1" dirty="0"/>
              <a:t>A</a:t>
            </a:r>
            <a:r>
              <a:rPr lang="en-US" b="1" dirty="0" smtClean="0"/>
              <a:t>=&gt;C[B] </a:t>
            </a:r>
            <a:r>
              <a:rPr lang="en-US" b="1" dirty="0"/>
              <a:t>) =&gt; ( C[A]=&gt;C[B] 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21698" y="3427013"/>
            <a:ext cx="2033982" cy="24496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3341" y="368827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53481" y="3688269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C[A]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28811" y="442849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C[B]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8335941" y="4096824"/>
            <a:ext cx="1592870" cy="56250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012185" y="4096824"/>
            <a:ext cx="168878" cy="4366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 flipV="1">
            <a:off x="8335941" y="3919102"/>
            <a:ext cx="1317540" cy="1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80830" y="4880476"/>
            <a:ext cx="168878" cy="4366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38689" y="5304166"/>
            <a:ext cx="18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can then apply another function in the context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generally, </a:t>
            </a:r>
            <a:r>
              <a:rPr lang="en-US" dirty="0" smtClean="0"/>
              <a:t>a </a:t>
            </a:r>
            <a:r>
              <a:rPr lang="en-US" dirty="0"/>
              <a:t>monad is a structure that represents computations defined as sequences of </a:t>
            </a:r>
            <a:r>
              <a:rPr lang="en-US" dirty="0" smtClean="0"/>
              <a:t>steps</a:t>
            </a:r>
          </a:p>
          <a:p>
            <a:r>
              <a:rPr lang="en-US" dirty="0" smtClean="0"/>
              <a:t>A </a:t>
            </a:r>
            <a:r>
              <a:rPr lang="en-US" dirty="0"/>
              <a:t>type with a monad structure defines what it means to chain operations together, or nest functions of that </a:t>
            </a:r>
            <a:r>
              <a:rPr lang="en-US" dirty="0" smtClean="0"/>
              <a:t>type</a:t>
            </a:r>
          </a:p>
          <a:p>
            <a:r>
              <a:rPr lang="en-US" dirty="0" smtClean="0"/>
              <a:t>Needs the </a:t>
            </a:r>
            <a:r>
              <a:rPr lang="en-US" i="1" dirty="0"/>
              <a:t>bind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flatMap</a:t>
            </a:r>
            <a:r>
              <a:rPr lang="en-US" dirty="0" smtClean="0"/>
              <a:t>) operator to </a:t>
            </a:r>
            <a:r>
              <a:rPr lang="en-US" dirty="0"/>
              <a:t>link the actions in the </a:t>
            </a:r>
            <a:r>
              <a:rPr lang="en-US" dirty="0" smtClean="0"/>
              <a:t>pipeline</a:t>
            </a:r>
          </a:p>
          <a:p>
            <a:r>
              <a:rPr lang="en-US" dirty="0" smtClean="0"/>
              <a:t>Sometimes described as “programmable semicolons”, comparing their role to ; in many imperative languages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054" y="4333462"/>
            <a:ext cx="1219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Imperative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statement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statement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statement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6546" y="4333462"/>
            <a:ext cx="465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Functional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function</a:t>
            </a:r>
            <a:r>
              <a:rPr lang="en-US" dirty="0" smtClean="0">
                <a:solidFill>
                  <a:srgbClr val="0070C0"/>
                </a:solidFill>
              </a:rPr>
              <a:t> -&gt; </a:t>
            </a:r>
            <a:r>
              <a:rPr lang="en-US" dirty="0" smtClean="0">
                <a:solidFill>
                  <a:srgbClr val="FF0000"/>
                </a:solidFill>
              </a:rPr>
              <a:t>bind</a:t>
            </a:r>
            <a:r>
              <a:rPr lang="en-US" dirty="0" smtClean="0">
                <a:solidFill>
                  <a:srgbClr val="0070C0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-&gt; </a:t>
            </a:r>
            <a:r>
              <a:rPr lang="en-US" dirty="0" smtClean="0">
                <a:solidFill>
                  <a:srgbClr val="FF0000"/>
                </a:solidFill>
              </a:rPr>
              <a:t>bind</a:t>
            </a:r>
            <a:r>
              <a:rPr lang="en-US" dirty="0" smtClean="0">
                <a:solidFill>
                  <a:srgbClr val="0070C0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417" y="4333462"/>
            <a:ext cx="3645366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sequence of </a:t>
            </a:r>
            <a:r>
              <a:rPr lang="en-US" i="1" dirty="0" smtClean="0"/>
              <a:t>statements</a:t>
            </a:r>
            <a:r>
              <a:rPr lang="en-US" dirty="0" smtClean="0"/>
              <a:t>, semicolons separate statements, mark </a:t>
            </a:r>
            <a:r>
              <a:rPr lang="en-US" i="1" dirty="0" smtClean="0"/>
              <a:t>execution flow </a:t>
            </a:r>
            <a:r>
              <a:rPr lang="en-US" dirty="0" smtClean="0"/>
              <a:t>to next statement, don</a:t>
            </a:r>
            <a:r>
              <a:rPr lang="fr-FR" dirty="0" smtClean="0"/>
              <a:t>’</a:t>
            </a:r>
            <a:r>
              <a:rPr lang="en-US" dirty="0" smtClean="0"/>
              <a:t>t perform any action themselves as each statement doesn’t directly depend on the one 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84903" y="5072126"/>
            <a:ext cx="4731235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sequence of </a:t>
            </a:r>
            <a:r>
              <a:rPr lang="en-US" i="1" dirty="0" smtClean="0"/>
              <a:t>function calls</a:t>
            </a:r>
            <a:r>
              <a:rPr lang="en-US" dirty="0" smtClean="0"/>
              <a:t>, “semicolons”  (i.e. bind) </a:t>
            </a:r>
            <a:r>
              <a:rPr lang="en-US" i="1" dirty="0" smtClean="0"/>
              <a:t>separate function calls</a:t>
            </a:r>
            <a:r>
              <a:rPr lang="en-US" dirty="0" smtClean="0"/>
              <a:t>, but also perform actions needed to allow functions to be chained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number of other related types, which we will not look at in this module, that are used in functional programming, for example:</a:t>
            </a:r>
          </a:p>
          <a:p>
            <a:pPr lvl="1"/>
            <a:r>
              <a:rPr lang="en-US" b="1" dirty="0" smtClean="0"/>
              <a:t>Applicative </a:t>
            </a:r>
            <a:r>
              <a:rPr lang="en-US" b="1" dirty="0" err="1" smtClean="0"/>
              <a:t>functors</a:t>
            </a:r>
            <a:endParaRPr lang="en-US" b="1" dirty="0" smtClean="0"/>
          </a:p>
          <a:p>
            <a:pPr lvl="1"/>
            <a:r>
              <a:rPr lang="en-US" b="1" dirty="0" err="1" smtClean="0"/>
              <a:t>Monoids</a:t>
            </a:r>
            <a:endParaRPr lang="en-US" b="1" dirty="0" smtClean="0"/>
          </a:p>
          <a:p>
            <a:r>
              <a:rPr lang="en-US" dirty="0" smtClean="0"/>
              <a:t>These behave in generally similar ways to </a:t>
            </a:r>
            <a:r>
              <a:rPr lang="en-US" dirty="0" err="1" smtClean="0"/>
              <a:t>functors</a:t>
            </a:r>
            <a:r>
              <a:rPr lang="en-US" dirty="0" smtClean="0"/>
              <a:t> and monads but have specific capabilities that are useful in certain situations</a:t>
            </a:r>
          </a:p>
          <a:p>
            <a:r>
              <a:rPr lang="en-US" dirty="0" smtClean="0"/>
              <a:t>For example, applicative </a:t>
            </a:r>
            <a:r>
              <a:rPr lang="en-US" dirty="0" err="1" smtClean="0"/>
              <a:t>functors</a:t>
            </a:r>
            <a:r>
              <a:rPr lang="en-US" dirty="0" smtClean="0"/>
              <a:t> are useful for functions with more than one parameter, where partial application within a context can result in a function which is itself wrapped in the context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practical example -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511624" cy="4663293"/>
          </a:xfrm>
        </p:spPr>
        <p:txBody>
          <a:bodyPr/>
          <a:lstStyle/>
          <a:p>
            <a:r>
              <a:rPr lang="en-US" dirty="0" smtClean="0"/>
              <a:t>This example shows the value of </a:t>
            </a:r>
            <a:r>
              <a:rPr lang="en-US" i="1" dirty="0" smtClean="0"/>
              <a:t>Option </a:t>
            </a:r>
            <a:r>
              <a:rPr lang="en-US" dirty="0" smtClean="0"/>
              <a:t>as a monad when working with a hierarchy of objects with some optional values</a:t>
            </a:r>
          </a:p>
          <a:p>
            <a:r>
              <a:rPr lang="en-US" dirty="0" smtClean="0"/>
              <a:t>This class represents a person who may or may not have a child (for simplicity, no more than one) – the child is another instance of </a:t>
            </a:r>
            <a:r>
              <a:rPr lang="en-US" i="1" dirty="0" smtClean="0"/>
              <a:t>Person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Person(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name: String,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child: Option[Person])</a:t>
            </a:r>
          </a:p>
          <a:p>
            <a:r>
              <a:rPr lang="en-US" dirty="0" smtClean="0"/>
              <a:t>Let’s define a function that returns the child for a </a:t>
            </a:r>
            <a:r>
              <a:rPr lang="en-US" i="1" dirty="0" smtClean="0"/>
              <a:t>Person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(user: Person) 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user.child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Now create a </a:t>
            </a:r>
            <a:r>
              <a:rPr lang="en-US" i="1" dirty="0" smtClean="0"/>
              <a:t>List</a:t>
            </a:r>
            <a:r>
              <a:rPr lang="en-US" dirty="0" smtClean="0"/>
              <a:t> of </a:t>
            </a:r>
            <a:r>
              <a:rPr lang="en-US" i="1" dirty="0" smtClean="0"/>
              <a:t>Persons</a:t>
            </a:r>
            <a:r>
              <a:rPr lang="en-US" dirty="0" smtClean="0"/>
              <a:t> – note that Sue is Bob’s child, and Alice is Bob’s child, and so Alice is Sue’s grandchild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p1 = Person("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Alice",None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p2 = Person("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Bob",Some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(p1))</a:t>
            </a:r>
            <a:b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p3 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Person("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Sue",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(p2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 = List(p1,p2,p3)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0" y="5133274"/>
            <a:ext cx="489762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that Person has a property which is also of type Person, so it is an example of a </a:t>
            </a:r>
            <a:r>
              <a:rPr lang="en-US" b="1" dirty="0" smtClean="0"/>
              <a:t>recursive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56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flatMap</a:t>
            </a:r>
            <a:r>
              <a:rPr lang="en-US" dirty="0"/>
              <a:t> practical </a:t>
            </a:r>
            <a:r>
              <a:rPr lang="en-US"/>
              <a:t>example </a:t>
            </a:r>
            <a:r>
              <a:rPr lang="en-US" smtClean="0"/>
              <a:t>– Option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find a specific user in the list with the find method, that returns an Option[Person] as the specified user may or may not be in the list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(_.name == "Sue”)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Option[Person] = 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Some(Person(Sue… </a:t>
            </a:r>
            <a:endParaRPr lang="en-US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To </a:t>
            </a:r>
            <a:r>
              <a:rPr lang="en-US" u="sng" dirty="0" smtClean="0"/>
              <a:t>get the child of a </a:t>
            </a:r>
            <a:r>
              <a:rPr lang="en-US" i="1" u="sng" dirty="0" smtClean="0"/>
              <a:t>Person</a:t>
            </a:r>
            <a:r>
              <a:rPr lang="en-US" u="sng" dirty="0" smtClean="0"/>
              <a:t> </a:t>
            </a:r>
            <a:r>
              <a:rPr lang="en-US" dirty="0" smtClean="0"/>
              <a:t>we need to apply the </a:t>
            </a:r>
            <a:r>
              <a:rPr lang="en-US" i="1" dirty="0" err="1" smtClean="0"/>
              <a:t>getChild</a:t>
            </a:r>
            <a:r>
              <a:rPr lang="en-US" dirty="0" smtClean="0"/>
              <a:t> method to the Person using </a:t>
            </a:r>
            <a:r>
              <a:rPr lang="en-US" i="1" dirty="0" smtClean="0"/>
              <a:t>map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(_.name == "Sue")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.map(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Option[Option[Person]] = 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Some(Some(Person(Bob…</a:t>
            </a:r>
            <a:endParaRPr lang="en-US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Or </a:t>
            </a:r>
            <a:r>
              <a:rPr lang="en-US" i="1" dirty="0" err="1" smtClean="0"/>
              <a:t>flatMap</a:t>
            </a:r>
            <a:endParaRPr lang="en-US" i="1" dirty="0" smtClean="0"/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(_.name == "Sue")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res2: Option[Person] = 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Some(Person(Bob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14864" y="4479124"/>
            <a:ext cx="438825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flattens to an Option wrapping a </a:t>
            </a:r>
            <a:r>
              <a:rPr lang="en-US" i="1" dirty="0" smtClean="0"/>
              <a:t>Person</a:t>
            </a:r>
            <a:r>
              <a:rPr lang="en-US" dirty="0" smtClean="0"/>
              <a:t>, whereas </a:t>
            </a:r>
            <a:r>
              <a:rPr lang="en-US" i="1" dirty="0" smtClean="0"/>
              <a:t>map</a:t>
            </a:r>
            <a:r>
              <a:rPr lang="en-US" dirty="0" smtClean="0"/>
              <a:t> gives and </a:t>
            </a:r>
            <a:r>
              <a:rPr lang="en-US" i="1" dirty="0" smtClean="0"/>
              <a:t>Option</a:t>
            </a:r>
            <a:r>
              <a:rPr lang="en-US" dirty="0" smtClean="0"/>
              <a:t> wrapped in another </a:t>
            </a:r>
            <a:r>
              <a:rPr lang="en-US" i="1" dirty="0" smtClean="0"/>
              <a:t>Option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14864" y="2355535"/>
            <a:ext cx="468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 - some details of output omitted for clarity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20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Before we look at streams, let’s see a couple of different ways of creating a List</a:t>
            </a:r>
          </a:p>
          <a:p>
            <a:r>
              <a:rPr lang="en-GB" dirty="0"/>
              <a:t>First, the </a:t>
            </a:r>
            <a:r>
              <a:rPr lang="en-GB" i="1" dirty="0"/>
              <a:t>“cons” </a:t>
            </a:r>
            <a:r>
              <a:rPr lang="en-GB" dirty="0"/>
              <a:t>syntax:</a:t>
            </a:r>
          </a:p>
          <a:p>
            <a:pPr lvl="1"/>
            <a:r>
              <a:rPr lang="en-GB" dirty="0"/>
              <a:t>Uses the :: operator (or function) that takes two arguments, a "head", which is a single element, and a "tail", which is a List</a:t>
            </a:r>
          </a:p>
          <a:p>
            <a:pPr lvl="1"/>
            <a:r>
              <a:rPr lang="en-GB" dirty="0"/>
              <a:t>A single element list is “</a:t>
            </a:r>
            <a:r>
              <a:rPr lang="en-GB" dirty="0" err="1"/>
              <a:t>cons”tructed</a:t>
            </a:r>
            <a:r>
              <a:rPr lang="en-GB" dirty="0"/>
              <a:t> from an element (head) and empty list (tail) – Nil defines an empty list</a:t>
            </a: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single_element_list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1::Nil 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single_element_list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List(1)</a:t>
            </a:r>
          </a:p>
          <a:p>
            <a:pPr lvl="1"/>
            <a:r>
              <a:rPr lang="en-GB" dirty="0"/>
              <a:t>Can construct longer lists, e.g. </a:t>
            </a: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nn-NO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 longer_list = 1 :: 2 :: 3 :: Nil</a:t>
            </a:r>
            <a:br>
              <a:rPr lang="nn-NO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longer_list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2, 3)</a:t>
            </a:r>
          </a:p>
          <a:p>
            <a:r>
              <a:rPr lang="en-GB" dirty="0"/>
              <a:t>Can also use </a:t>
            </a:r>
            <a:r>
              <a:rPr lang="en-GB" u="sng" dirty="0"/>
              <a:t>range</a:t>
            </a:r>
            <a:r>
              <a:rPr lang="en-GB" dirty="0"/>
              <a:t> method:</a:t>
            </a:r>
          </a:p>
          <a:p>
            <a:pPr marL="292608" lvl="1" indent="0">
              <a:buNone/>
            </a:pP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List.range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(1,6)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 List[</a:t>
            </a:r>
            <a:r>
              <a:rPr lang="en-GB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2, 3, 4, 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94476" y="4128778"/>
            <a:ext cx="419936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think of this as constructing list as follows:</a:t>
            </a:r>
          </a:p>
          <a:p>
            <a:r>
              <a:rPr lang="en-GB" b="1" dirty="0"/>
              <a:t>(1, tail)   tail is 2::3::Nil</a:t>
            </a:r>
          </a:p>
          <a:p>
            <a:r>
              <a:rPr lang="en-GB" b="1" dirty="0"/>
              <a:t>(1,2,tail)   tail is 3::Nil</a:t>
            </a:r>
          </a:p>
          <a:p>
            <a:r>
              <a:rPr lang="en-GB" b="1" dirty="0"/>
              <a:t>(1,2,3, tail)   tail is Nil</a:t>
            </a:r>
          </a:p>
          <a:p>
            <a:r>
              <a:rPr lang="en-GB" b="1" dirty="0"/>
              <a:t>(1,2,3)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541477" y="4728942"/>
            <a:ext cx="752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11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</a:t>
            </a:r>
            <a:r>
              <a:rPr lang="en-US" dirty="0"/>
              <a:t>practical </a:t>
            </a:r>
            <a:r>
              <a:rPr lang="en-US"/>
              <a:t>example </a:t>
            </a:r>
            <a:r>
              <a:rPr lang="en-US" smtClean="0"/>
              <a:t>– Option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65228"/>
            <a:ext cx="10577885" cy="5233177"/>
          </a:xfrm>
        </p:spPr>
        <p:txBody>
          <a:bodyPr>
            <a:normAutofit/>
          </a:bodyPr>
          <a:lstStyle/>
          <a:p>
            <a:r>
              <a:rPr lang="en-US" dirty="0" smtClean="0"/>
              <a:t>The difference between </a:t>
            </a:r>
            <a:r>
              <a:rPr lang="en-US" i="1" dirty="0" smtClean="0"/>
              <a:t>map</a:t>
            </a:r>
            <a:r>
              <a:rPr lang="en-US" dirty="0" smtClean="0"/>
              <a:t> and </a:t>
            </a:r>
            <a:r>
              <a:rPr lang="en-US" i="1" dirty="0" err="1" smtClean="0"/>
              <a:t>flatMap</a:t>
            </a:r>
            <a:r>
              <a:rPr lang="en-US" dirty="0" smtClean="0"/>
              <a:t> becomes important if instead we want to get the grandchild of a </a:t>
            </a:r>
            <a:r>
              <a:rPr lang="en-US" i="1" dirty="0" smtClean="0"/>
              <a:t>Person</a:t>
            </a:r>
          </a:p>
          <a:p>
            <a:r>
              <a:rPr lang="en-US" dirty="0" smtClean="0"/>
              <a:t>Need to chain together two calls to </a:t>
            </a:r>
            <a:r>
              <a:rPr lang="en-US" i="1" dirty="0" err="1" smtClean="0"/>
              <a:t>getChild</a:t>
            </a:r>
            <a:r>
              <a:rPr lang="en-US" dirty="0" smtClean="0"/>
              <a:t>, and the intermediate result needs to be an </a:t>
            </a:r>
            <a:r>
              <a:rPr lang="en-US" i="1" dirty="0" smtClean="0"/>
              <a:t>Option[Person]</a:t>
            </a:r>
            <a:r>
              <a:rPr lang="en-US" dirty="0" smtClean="0"/>
              <a:t> – it can’t be wrapped any further otherwise </a:t>
            </a:r>
            <a:r>
              <a:rPr lang="en-US" i="1" dirty="0" err="1" smtClean="0"/>
              <a:t>getChild</a:t>
            </a:r>
            <a:r>
              <a:rPr lang="en-US" dirty="0" smtClean="0"/>
              <a:t> can’t be applied</a:t>
            </a:r>
          </a:p>
          <a:p>
            <a:pPr marL="0" indent="0">
              <a:buNone/>
            </a:pP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(_.name == "Sue")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res3: Option[Person] = Some(Person(Alice…</a:t>
            </a:r>
          </a:p>
          <a:p>
            <a:r>
              <a:rPr lang="en-US" dirty="0" smtClean="0"/>
              <a:t>Scala has an alternative “syntactic sugar”, called </a:t>
            </a:r>
            <a:r>
              <a:rPr lang="en-US" u="sng" dirty="0" smtClean="0"/>
              <a:t>for-comprehensions</a:t>
            </a:r>
            <a:r>
              <a:rPr lang="en-US" dirty="0" smtClean="0"/>
              <a:t>, which allows this to be expressed as follows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grandChild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for 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person &lt;-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people.find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(_.name == "</a:t>
            </a:r>
            <a:r>
              <a:rPr lang="en-US" sz="19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Sue")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child  &lt;-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grandChild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&lt;-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child.child</a:t>
            </a:r>
            <a:r>
              <a:rPr lang="en-US" dirty="0"/>
              <a:t/>
            </a:r>
            <a:br>
              <a:rPr lang="en-US" dirty="0"/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yield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grandChild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7473" y="3089177"/>
            <a:ext cx="438825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that without the use of </a:t>
            </a:r>
            <a:r>
              <a:rPr lang="en-US" i="1" dirty="0" smtClean="0"/>
              <a:t>Option</a:t>
            </a:r>
            <a:r>
              <a:rPr lang="en-US" dirty="0" smtClean="0"/>
              <a:t>, you would need if-else statements to deal with cases where a </a:t>
            </a:r>
            <a:r>
              <a:rPr lang="en-US" i="1" dirty="0" smtClean="0"/>
              <a:t>Person</a:t>
            </a:r>
            <a:r>
              <a:rPr lang="en-US" dirty="0" smtClean="0"/>
              <a:t> has no child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86914" y="5343987"/>
            <a:ext cx="43882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See Additional Reading and reference material for more on for 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7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practical example -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example shows the value of </a:t>
            </a:r>
            <a:r>
              <a:rPr lang="en-US" i="1" dirty="0" smtClean="0"/>
              <a:t>List</a:t>
            </a:r>
            <a:r>
              <a:rPr lang="en-US" dirty="0" smtClean="0"/>
              <a:t> as a monad when mapping over multiple collections with a function that combines every value in one with every value in the other </a:t>
            </a:r>
          </a:p>
          <a:p>
            <a:r>
              <a:rPr lang="en-US" dirty="0" smtClean="0"/>
              <a:t>Problem: given a list of international football team names, produce a List of all the games that would be needed for each team to play against all the others (home and away)</a:t>
            </a:r>
          </a:p>
          <a:p>
            <a:r>
              <a:rPr lang="en-US" dirty="0" smtClean="0"/>
              <a:t>Starting with: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teams = List("Scotland", "France", "Brazil", "Australia")</a:t>
            </a:r>
          </a:p>
          <a:p>
            <a:r>
              <a:rPr lang="en-US" dirty="0"/>
              <a:t>Want to get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List(Scotland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vs. 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Scotland vs. Brazil, 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/>
              <a:t>To combine lists we need to map each item in the first list to the result of mapping each item in the second list with the </a:t>
            </a:r>
            <a:r>
              <a:rPr lang="en-US" dirty="0" smtClean="0"/>
              <a:t>combining function - actually in this case the “first” and “second” lists are the same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3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flatMap</a:t>
            </a:r>
            <a:r>
              <a:rPr lang="en-US" dirty="0" smtClean="0"/>
              <a:t> </a:t>
            </a:r>
            <a:r>
              <a:rPr lang="en-US" dirty="0"/>
              <a:t>practical </a:t>
            </a:r>
            <a:r>
              <a:rPr lang="en-US"/>
              <a:t>example </a:t>
            </a:r>
            <a:r>
              <a:rPr lang="en-US" smtClean="0"/>
              <a:t>– 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91733"/>
            <a:ext cx="10286337" cy="4663293"/>
          </a:xfrm>
        </p:spPr>
        <p:txBody>
          <a:bodyPr>
            <a:normAutofit/>
          </a:bodyPr>
          <a:lstStyle/>
          <a:p>
            <a:r>
              <a:rPr lang="en-US" dirty="0"/>
              <a:t>Let’s try </a:t>
            </a:r>
            <a:r>
              <a:rPr lang="en-US" dirty="0" smtClean="0"/>
              <a:t>this with </a:t>
            </a:r>
            <a:r>
              <a:rPr lang="en-US" i="1" dirty="0"/>
              <a:t>map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 =&gt; teams map{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=&gt;  f + " vs. " + n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List[List[String]] = List(List(Scotland vs. Scotland, Scotland vs. France, Scotland vs. Brazil, Scotland vs. Australia), List(France vs. Scotland, France vs. France, France vs. Brazil, France vs. Australia),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dirty="0"/>
              <a:t>This isn’t what we want – </a:t>
            </a:r>
            <a:r>
              <a:rPr lang="en-US" i="1" dirty="0"/>
              <a:t>map</a:t>
            </a:r>
            <a:r>
              <a:rPr lang="en-US" dirty="0"/>
              <a:t> has wrapped the </a:t>
            </a:r>
            <a:r>
              <a:rPr lang="en-US" dirty="0" smtClean="0"/>
              <a:t>results of mapping each </a:t>
            </a:r>
            <a:r>
              <a:rPr lang="en-US" u="sng" dirty="0" smtClean="0"/>
              <a:t>item</a:t>
            </a:r>
            <a:r>
              <a:rPr lang="en-US" dirty="0" smtClean="0"/>
              <a:t> in the original </a:t>
            </a:r>
            <a:r>
              <a:rPr lang="en-US" i="1" u="sng" dirty="0" smtClean="0"/>
              <a:t>List</a:t>
            </a:r>
            <a:r>
              <a:rPr lang="en-US" dirty="0" smtClean="0"/>
              <a:t> into </a:t>
            </a:r>
            <a:r>
              <a:rPr lang="en-US" dirty="0"/>
              <a:t>a </a:t>
            </a:r>
            <a:r>
              <a:rPr lang="en-US" i="1" dirty="0"/>
              <a:t>List</a:t>
            </a:r>
            <a:r>
              <a:rPr lang="en-US" dirty="0"/>
              <a:t>, </a:t>
            </a:r>
            <a:r>
              <a:rPr lang="en-US" dirty="0" smtClean="0"/>
              <a:t>so the result </a:t>
            </a:r>
            <a:r>
              <a:rPr lang="en-US" dirty="0"/>
              <a:t>is a </a:t>
            </a:r>
            <a:r>
              <a:rPr lang="en-US" i="1" dirty="0"/>
              <a:t>List</a:t>
            </a:r>
            <a:r>
              <a:rPr lang="en-US" dirty="0"/>
              <a:t> of </a:t>
            </a:r>
            <a:r>
              <a:rPr lang="en-US" i="1" dirty="0" smtClean="0"/>
              <a:t>Lists, </a:t>
            </a:r>
            <a:r>
              <a:rPr lang="en-US" dirty="0" smtClean="0"/>
              <a:t>and that is mapped to the same by the second </a:t>
            </a:r>
            <a:r>
              <a:rPr lang="en-US" i="1" dirty="0" smtClean="0"/>
              <a:t>map</a:t>
            </a:r>
          </a:p>
          <a:p>
            <a:r>
              <a:rPr lang="en-US" i="1" dirty="0" smtClean="0"/>
              <a:t>List[String] =&gt; List[List[String]] =&gt; </a:t>
            </a:r>
            <a:r>
              <a:rPr lang="en-US" i="1" dirty="0"/>
              <a:t>List[List[String]] </a:t>
            </a:r>
            <a:r>
              <a:rPr lang="en-US" i="1" dirty="0" smtClean="0"/>
              <a:t>   -  function chained but context not maintained</a:t>
            </a:r>
            <a:endParaRPr lang="en-US" i="1" dirty="0"/>
          </a:p>
          <a:p>
            <a:r>
              <a:rPr lang="en-US" dirty="0" smtClean="0"/>
              <a:t>Need to </a:t>
            </a:r>
            <a:r>
              <a:rPr lang="en-US" dirty="0"/>
              <a:t>flatten the first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24534" y="2095264"/>
            <a:ext cx="438825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as the mappings are nested the combining function has access to items in both lists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744278" y="2418430"/>
            <a:ext cx="108025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flatMap</a:t>
            </a:r>
            <a:r>
              <a:rPr lang="en-US" dirty="0"/>
              <a:t> practical </a:t>
            </a:r>
            <a:r>
              <a:rPr lang="en-US"/>
              <a:t>example </a:t>
            </a:r>
            <a:r>
              <a:rPr lang="en-US" smtClean="0"/>
              <a:t>– List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let’s </a:t>
            </a:r>
            <a:r>
              <a:rPr lang="en-US" dirty="0"/>
              <a:t>try this with </a:t>
            </a:r>
            <a:r>
              <a:rPr lang="en-US" i="1" dirty="0" err="1" smtClean="0"/>
              <a:t>flatMap</a:t>
            </a:r>
            <a:r>
              <a:rPr lang="en-US" dirty="0" smtClean="0"/>
              <a:t> for the first mapping:</a:t>
            </a: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 =&gt; teams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=&gt; f + " vs. " +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 List[String] = List(Scotland vs. Scotland, Scotland vs. France, Scotland vs. Brazil, Scotland vs. Australia, France vs. Scotland, France vs.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France vs. Brazil, France vs.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Australia…</a:t>
            </a:r>
          </a:p>
          <a:p>
            <a:r>
              <a:rPr lang="en-US" dirty="0"/>
              <a:t>This is better – the result is now a </a:t>
            </a:r>
            <a:r>
              <a:rPr lang="en-US" i="1" dirty="0"/>
              <a:t>List</a:t>
            </a:r>
            <a:r>
              <a:rPr lang="en-US" dirty="0"/>
              <a:t>, as </a:t>
            </a:r>
            <a:r>
              <a:rPr lang="en-US" i="1" dirty="0" err="1"/>
              <a:t>flatMap</a:t>
            </a:r>
            <a:r>
              <a:rPr lang="en-US" dirty="0"/>
              <a:t> flattened the results of mapping to a </a:t>
            </a:r>
            <a:r>
              <a:rPr lang="en-US" i="1" dirty="0"/>
              <a:t>List[String]</a:t>
            </a:r>
          </a:p>
          <a:p>
            <a:r>
              <a:rPr lang="en-US" i="1" dirty="0"/>
              <a:t>List[String] =&gt; </a:t>
            </a:r>
            <a:r>
              <a:rPr lang="en-US" i="1" dirty="0" smtClean="0"/>
              <a:t>List[String] </a:t>
            </a:r>
            <a:r>
              <a:rPr lang="en-US" i="1" dirty="0"/>
              <a:t>=&gt; </a:t>
            </a:r>
            <a:r>
              <a:rPr lang="en-US" i="1" dirty="0" smtClean="0"/>
              <a:t>List[String]     function chained correctly with context maintained</a:t>
            </a:r>
            <a:endParaRPr lang="en-US" i="1" dirty="0"/>
          </a:p>
          <a:p>
            <a:r>
              <a:rPr lang="en-US" dirty="0"/>
              <a:t>However, </a:t>
            </a:r>
            <a:r>
              <a:rPr lang="en-US" dirty="0" smtClean="0"/>
              <a:t>it’s not quite right - we </a:t>
            </a:r>
            <a:r>
              <a:rPr lang="en-US" dirty="0"/>
              <a:t>really should remove the </a:t>
            </a:r>
            <a:r>
              <a:rPr lang="en-US" dirty="0" smtClean="0"/>
              <a:t>pairings </a:t>
            </a:r>
            <a:r>
              <a:rPr lang="en-US" dirty="0"/>
              <a:t>of one team with itself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flatMap</a:t>
            </a:r>
            <a:r>
              <a:rPr lang="en-US" dirty="0"/>
              <a:t> practical example </a:t>
            </a:r>
            <a:r>
              <a:rPr lang="en-US" dirty="0" smtClean="0"/>
              <a:t>– List and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add an if clause, so that function returns an Option, None for a self-pair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 =&gt; teams map{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=&gt; if (f!=n) Some(f + " vs. " + n) else None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res2: List[Option[String]] = List(None, Some(Scotland vs. France), Some(Scotland vs. Brazil), Some(Scotland vs. Australia), Some(France vs. Scotland), None, Some(France vs. Brazil), Some(France vs. Australia), …</a:t>
            </a:r>
          </a:p>
          <a:p>
            <a:r>
              <a:rPr lang="en-US" dirty="0" smtClean="0"/>
              <a:t>Nearly there, but we now have a </a:t>
            </a:r>
            <a:r>
              <a:rPr lang="en-US" i="1" dirty="0" smtClean="0"/>
              <a:t>List[Option[String]]</a:t>
            </a:r>
            <a:r>
              <a:rPr lang="en-US" dirty="0" smtClean="0"/>
              <a:t>, not a </a:t>
            </a:r>
            <a:r>
              <a:rPr lang="en-US" i="1" dirty="0" smtClean="0"/>
              <a:t>List[String]</a:t>
            </a:r>
          </a:p>
          <a:p>
            <a:r>
              <a:rPr lang="en-US" i="1" dirty="0"/>
              <a:t>List[String] =&gt; </a:t>
            </a:r>
            <a:r>
              <a:rPr lang="en-US" i="1" dirty="0" smtClean="0"/>
              <a:t>List[String] </a:t>
            </a:r>
            <a:r>
              <a:rPr lang="en-US" i="1" dirty="0"/>
              <a:t>=&gt; </a:t>
            </a:r>
            <a:r>
              <a:rPr lang="en-US" i="1" dirty="0" smtClean="0"/>
              <a:t>List[Option[String</a:t>
            </a:r>
            <a:r>
              <a:rPr lang="en-US" i="1" dirty="0"/>
              <a:t>]]    -  function chained but context not maintained</a:t>
            </a:r>
          </a:p>
          <a:p>
            <a:r>
              <a:rPr lang="en-US" dirty="0" smtClean="0"/>
              <a:t>Fortunately, </a:t>
            </a:r>
            <a:r>
              <a:rPr lang="en-US" i="1" dirty="0" err="1" smtClean="0"/>
              <a:t>flatMap</a:t>
            </a:r>
            <a:r>
              <a:rPr lang="en-US" dirty="0" smtClean="0"/>
              <a:t> for a </a:t>
            </a:r>
            <a:r>
              <a:rPr lang="en-US" i="1" dirty="0" smtClean="0"/>
              <a:t>List</a:t>
            </a:r>
            <a:r>
              <a:rPr lang="en-US" dirty="0" smtClean="0"/>
              <a:t> not only flattens </a:t>
            </a:r>
            <a:r>
              <a:rPr lang="en-US" i="1" dirty="0" smtClean="0"/>
              <a:t>Lists</a:t>
            </a:r>
            <a:r>
              <a:rPr lang="en-US" dirty="0" smtClean="0"/>
              <a:t> of </a:t>
            </a:r>
            <a:r>
              <a:rPr lang="en-US" i="1" dirty="0" smtClean="0"/>
              <a:t>Lists</a:t>
            </a:r>
            <a:r>
              <a:rPr lang="en-US" dirty="0" smtClean="0"/>
              <a:t>, it also flattens </a:t>
            </a:r>
            <a:r>
              <a:rPr lang="en-US" i="1" dirty="0" smtClean="0"/>
              <a:t>Options</a:t>
            </a:r>
            <a:r>
              <a:rPr lang="en-US" dirty="0" smtClean="0"/>
              <a:t> by extracting the value from </a:t>
            </a:r>
            <a:r>
              <a:rPr lang="en-US" i="1" dirty="0" smtClean="0"/>
              <a:t>Some() </a:t>
            </a:r>
            <a:r>
              <a:rPr lang="en-US" dirty="0" smtClean="0"/>
              <a:t>and omitting </a:t>
            </a:r>
            <a:r>
              <a:rPr lang="en-US" i="1" dirty="0" smtClean="0"/>
              <a:t>None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flatMap</a:t>
            </a:r>
            <a:r>
              <a:rPr lang="en-US" dirty="0"/>
              <a:t> practical example – List </a:t>
            </a:r>
            <a:r>
              <a:rPr lang="en-US"/>
              <a:t>and </a:t>
            </a:r>
            <a:r>
              <a:rPr lang="en-US" smtClean="0"/>
              <a:t>Option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teams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 =&gt; teams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=&gt; if (f!=n) Some(f + " vs. " + n) else None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res3: List[String] = List(Scotland vs. France, Scotland vs. Brazil, Scotland vs. Australia, France vs. Scotland, France vs. Brazil, France vs. Australia, …</a:t>
            </a:r>
          </a:p>
          <a:p>
            <a:r>
              <a:rPr lang="en-US" dirty="0" smtClean="0"/>
              <a:t>Finally, we have a chain of functions which transforms </a:t>
            </a:r>
            <a:r>
              <a:rPr lang="en-US" i="1" dirty="0" smtClean="0"/>
              <a:t>List[String] </a:t>
            </a:r>
            <a:r>
              <a:rPr lang="en-US" dirty="0" smtClean="0"/>
              <a:t>correctly to </a:t>
            </a:r>
            <a:r>
              <a:rPr lang="en-US" i="1" dirty="0" smtClean="0"/>
              <a:t>List[String]</a:t>
            </a:r>
          </a:p>
          <a:p>
            <a:r>
              <a:rPr lang="en-US" dirty="0" smtClean="0"/>
              <a:t>Can also express this as a for-comprehension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{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&lt;- teams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j &lt;- teams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j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yield(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 vs. " + j)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8220" y="4730916"/>
            <a:ext cx="438825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think about what an imperative solution to this problem would look like – do you think one approach is better than the other?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monad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 have looked at types in the Scala standard library that are “ready-made” monads, now let’s try to make a “home-made” monad (and </a:t>
            </a:r>
            <a:r>
              <a:rPr lang="en-US" dirty="0" err="1" smtClean="0"/>
              <a:t>functor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a class that defines </a:t>
            </a:r>
            <a:r>
              <a:rPr lang="en-US" i="1" dirty="0" smtClean="0"/>
              <a:t>map</a:t>
            </a:r>
            <a:r>
              <a:rPr lang="en-US" dirty="0" smtClean="0"/>
              <a:t> and </a:t>
            </a:r>
            <a:r>
              <a:rPr lang="en-US" i="1" dirty="0" err="1" smtClean="0"/>
              <a:t>flatMap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This example is essentially the simplest possible monad – it just wraps a value but doesn’t do anything useful with it, unlike </a:t>
            </a:r>
            <a:r>
              <a:rPr lang="en-US" i="1" dirty="0" smtClean="0"/>
              <a:t>Option</a:t>
            </a:r>
            <a:r>
              <a:rPr lang="en-US" dirty="0" smtClean="0"/>
              <a:t>, </a:t>
            </a:r>
            <a:r>
              <a:rPr lang="en-US" i="1" dirty="0" smtClean="0"/>
              <a:t>List</a:t>
            </a:r>
            <a:r>
              <a:rPr lang="en-US" dirty="0" smtClean="0"/>
              <a:t>, etc., which have more complex implementations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class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[T](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value:T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[R]) = map(f).value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f:T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=&gt;R) =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(f(value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b="1" i="1" dirty="0" smtClean="0"/>
              <a:t>map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functor</a:t>
            </a:r>
            <a:r>
              <a:rPr lang="en-US" dirty="0"/>
              <a:t>) is a HO function that takes a function that maps one type to another, for </a:t>
            </a:r>
            <a:r>
              <a:rPr lang="en-US" i="1" dirty="0"/>
              <a:t>example </a:t>
            </a:r>
            <a:r>
              <a:rPr lang="en-US" i="1" dirty="0" err="1"/>
              <a:t>Int</a:t>
            </a:r>
            <a:r>
              <a:rPr lang="en-US" i="1" dirty="0"/>
              <a:t> =&gt; String</a:t>
            </a:r>
            <a:r>
              <a:rPr lang="en-US" dirty="0"/>
              <a:t>, applies this function to the value of the </a:t>
            </a:r>
            <a:r>
              <a:rPr lang="en-US" i="1" dirty="0" err="1"/>
              <a:t>MyBox</a:t>
            </a:r>
            <a:r>
              <a:rPr lang="en-US" dirty="0"/>
              <a:t> instance it is called on, </a:t>
            </a:r>
            <a:r>
              <a:rPr lang="en-US" dirty="0" smtClean="0"/>
              <a:t>e.g. </a:t>
            </a:r>
            <a:r>
              <a:rPr lang="en-US" i="1" dirty="0" err="1" smtClean="0"/>
              <a:t>MyBox</a:t>
            </a:r>
            <a:r>
              <a:rPr lang="en-US" i="1" dirty="0" smtClean="0"/>
              <a:t>[</a:t>
            </a:r>
            <a:r>
              <a:rPr lang="en-US" i="1" dirty="0" err="1" smtClean="0"/>
              <a:t>Int</a:t>
            </a:r>
            <a:r>
              <a:rPr lang="en-US" i="1" dirty="0" smtClean="0"/>
              <a:t>], </a:t>
            </a:r>
            <a:r>
              <a:rPr lang="en-US" dirty="0" smtClean="0"/>
              <a:t>and </a:t>
            </a:r>
            <a:r>
              <a:rPr lang="en-US" dirty="0"/>
              <a:t>wraps the result in a new </a:t>
            </a:r>
            <a:r>
              <a:rPr lang="en-US" i="1" dirty="0" err="1"/>
              <a:t>MyBox</a:t>
            </a:r>
            <a:r>
              <a:rPr lang="en-US" dirty="0"/>
              <a:t> </a:t>
            </a:r>
            <a:r>
              <a:rPr lang="en-US" dirty="0" smtClean="0"/>
              <a:t>instance, e.g. </a:t>
            </a:r>
            <a:r>
              <a:rPr lang="en-US" i="1" dirty="0" err="1" smtClean="0"/>
              <a:t>MyBox</a:t>
            </a:r>
            <a:r>
              <a:rPr lang="en-US" i="1" dirty="0" smtClean="0"/>
              <a:t>[String]</a:t>
            </a:r>
            <a:endParaRPr lang="en-US" i="1" dirty="0"/>
          </a:p>
          <a:p>
            <a:r>
              <a:rPr lang="en-US" dirty="0"/>
              <a:t>Examine </a:t>
            </a:r>
            <a:r>
              <a:rPr lang="en-US" b="1" i="1" dirty="0" err="1"/>
              <a:t>flatMap</a:t>
            </a:r>
            <a:r>
              <a:rPr lang="en-US" dirty="0"/>
              <a:t> for yourself – can you see how it implements the </a:t>
            </a:r>
            <a:r>
              <a:rPr lang="en-US" dirty="0" err="1"/>
              <a:t>behaviour</a:t>
            </a:r>
            <a:r>
              <a:rPr lang="en-US" dirty="0"/>
              <a:t> of a monad?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“home-made” 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may be simple, but </a:t>
            </a:r>
            <a:r>
              <a:rPr lang="en-US" dirty="0" err="1" smtClean="0"/>
              <a:t>MyBox</a:t>
            </a:r>
            <a:r>
              <a:rPr lang="en-US" dirty="0" smtClean="0"/>
              <a:t> behaves as a monad should: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 = new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world") 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mb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hola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mundo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dirty="0" smtClean="0"/>
              <a:t>Function </a:t>
            </a:r>
            <a:r>
              <a:rPr lang="en-US" dirty="0"/>
              <a:t>String =&gt;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i="1" dirty="0"/>
              <a:t>map</a:t>
            </a:r>
            <a:r>
              <a:rPr lang="en-US" dirty="0"/>
              <a:t> transforms to </a:t>
            </a:r>
            <a:r>
              <a:rPr lang="en-US" dirty="0" err="1" smtClean="0"/>
              <a:t>MyBox</a:t>
            </a:r>
            <a:r>
              <a:rPr lang="en-US" dirty="0" smtClean="0"/>
              <a:t>(String</a:t>
            </a:r>
            <a:r>
              <a:rPr lang="en-US" dirty="0"/>
              <a:t>) =&gt; </a:t>
            </a:r>
            <a:r>
              <a:rPr lang="en-US" dirty="0" err="1" smtClean="0"/>
              <a:t>MyBox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(</a:t>
            </a:r>
            <a:r>
              <a:rPr lang="en-US" dirty="0" err="1" smtClean="0"/>
              <a:t>functor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ma.map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((a) 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res0:MyBox[</a:t>
            </a: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(11)</a:t>
            </a:r>
          </a:p>
          <a:p>
            <a:r>
              <a:rPr lang="en-US" dirty="0" smtClean="0"/>
              <a:t>Combining </a:t>
            </a:r>
            <a:r>
              <a:rPr lang="en-US" dirty="0"/>
              <a:t>two instances - combines each member of </a:t>
            </a:r>
            <a:r>
              <a:rPr lang="en-US" i="1" dirty="0"/>
              <a:t>ma</a:t>
            </a:r>
            <a:r>
              <a:rPr lang="en-US" dirty="0"/>
              <a:t> with each member of</a:t>
            </a:r>
            <a:br>
              <a:rPr lang="en-US" dirty="0"/>
            </a:br>
            <a:r>
              <a:rPr lang="en-US" i="1" dirty="0" err="1" smtClean="0"/>
              <a:t>mb</a:t>
            </a:r>
            <a:r>
              <a:rPr lang="en-US" dirty="0"/>
              <a:t>, applying the function to each </a:t>
            </a:r>
            <a:r>
              <a:rPr lang="en-US" dirty="0" smtClean="0"/>
              <a:t>combination  - </a:t>
            </a:r>
            <a:r>
              <a:rPr lang="en-US" i="1" dirty="0" err="1" smtClean="0"/>
              <a:t>flatMap</a:t>
            </a:r>
            <a:r>
              <a:rPr lang="en-US" dirty="0" smtClean="0"/>
              <a:t> maintains context (monad)</a:t>
            </a:r>
            <a:endParaRPr lang="en-US" dirty="0"/>
          </a:p>
          <a:p>
            <a:pPr marL="0" indent="0">
              <a:buNone/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mb.map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ma.map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=&gt;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b.length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res1:MyBox[</a:t>
            </a: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 = 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(21))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8076" y="4404378"/>
            <a:ext cx="4089581" cy="1798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US" sz="19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9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mb.flatMap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=&gt;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ma.map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=&gt;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b.length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res1:MyBox[</a:t>
            </a: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19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9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MyBox</a:t>
            </a:r>
            <a:r>
              <a:rPr lang="en-US" sz="19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(21)</a:t>
            </a:r>
            <a:endParaRPr lang="en-US" sz="19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 source code for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Case classes Some and None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case class Some[+A](value: A) extends Option[A] {  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  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= value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 object None extends Option[Nothing] { 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  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= throw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NoSuchElementException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None.get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i="1" dirty="0"/>
              <a:t>map</a:t>
            </a:r>
            <a:r>
              <a:rPr lang="en-US" dirty="0"/>
              <a:t> and </a:t>
            </a:r>
            <a:r>
              <a:rPr lang="en-US" i="1" dirty="0" err="1"/>
              <a:t>flatMap</a:t>
            </a:r>
            <a:r>
              <a:rPr lang="en-US" dirty="0"/>
              <a:t> methods in Option </a:t>
            </a:r>
            <a:r>
              <a:rPr lang="en-US" dirty="0" smtClean="0"/>
              <a:t>(it also has a number of other methods)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@inline final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map[B]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(f: A =&gt; B): Option[B] =  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None else Some(f(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inline final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[B]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(f: A =&gt; Option[B]): Option[B] =    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None else f(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990" y="5883840"/>
            <a:ext cx="706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scala</a:t>
            </a:r>
            <a:r>
              <a:rPr lang="en-US" dirty="0"/>
              <a:t>/blob/2.12.x/</a:t>
            </a:r>
            <a:r>
              <a:rPr lang="en-US" dirty="0" err="1"/>
              <a:t>src</a:t>
            </a:r>
            <a:r>
              <a:rPr lang="en-US" dirty="0"/>
              <a:t>/library/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Option.scala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range of concepts related to types commonly used in functional programming have been demonstrated using Scala. </a:t>
            </a:r>
            <a:r>
              <a:rPr lang="en-GB" dirty="0"/>
              <a:t> </a:t>
            </a:r>
            <a:r>
              <a:rPr lang="en-GB" dirty="0" smtClean="0"/>
              <a:t>Other languages implement some or all of these concepts in their own way</a:t>
            </a:r>
          </a:p>
          <a:p>
            <a:pPr lvl="1"/>
            <a:r>
              <a:rPr lang="en-GB" b="1" dirty="0" smtClean="0"/>
              <a:t>Algebraic data types – product and sum</a:t>
            </a:r>
            <a:endParaRPr lang="en-GB" dirty="0"/>
          </a:p>
          <a:p>
            <a:pPr lvl="1"/>
            <a:r>
              <a:rPr lang="en-GB" b="1" dirty="0" smtClean="0"/>
              <a:t>Traits</a:t>
            </a:r>
          </a:p>
          <a:p>
            <a:pPr lvl="1"/>
            <a:r>
              <a:rPr lang="en-GB" b="1" dirty="0" smtClean="0"/>
              <a:t>Case classes</a:t>
            </a:r>
          </a:p>
          <a:p>
            <a:pPr lvl="1"/>
            <a:r>
              <a:rPr lang="en-GB" b="1" dirty="0" smtClean="0"/>
              <a:t>Companion objects</a:t>
            </a:r>
          </a:p>
          <a:p>
            <a:pPr lvl="1"/>
            <a:r>
              <a:rPr lang="en-GB" b="1" dirty="0" smtClean="0"/>
              <a:t>Pattern matching with case classes</a:t>
            </a:r>
          </a:p>
          <a:p>
            <a:pPr lvl="1"/>
            <a:r>
              <a:rPr lang="en-GB" b="1" dirty="0" smtClean="0"/>
              <a:t>Algebraic data types in the Scala standard library: </a:t>
            </a:r>
            <a:r>
              <a:rPr lang="en-GB" b="1" i="1" dirty="0" smtClean="0"/>
              <a:t>Option</a:t>
            </a:r>
            <a:r>
              <a:rPr lang="en-GB" b="1" dirty="0" smtClean="0"/>
              <a:t>, </a:t>
            </a:r>
            <a:r>
              <a:rPr lang="en-GB" b="1" i="1" dirty="0" smtClean="0"/>
              <a:t>Try</a:t>
            </a:r>
            <a:r>
              <a:rPr lang="en-GB" b="1" dirty="0" smtClean="0"/>
              <a:t>, </a:t>
            </a:r>
            <a:r>
              <a:rPr lang="en-GB" b="1" i="1" dirty="0" smtClean="0"/>
              <a:t>List</a:t>
            </a:r>
          </a:p>
          <a:p>
            <a:pPr lvl="1"/>
            <a:r>
              <a:rPr lang="en-GB" b="1" i="1" dirty="0" smtClean="0"/>
              <a:t>map</a:t>
            </a:r>
            <a:r>
              <a:rPr lang="en-GB" b="1" dirty="0" smtClean="0"/>
              <a:t> – </a:t>
            </a:r>
            <a:r>
              <a:rPr lang="en-GB" b="1" dirty="0" err="1" smtClean="0"/>
              <a:t>functors</a:t>
            </a:r>
            <a:endParaRPr lang="en-GB" b="1" dirty="0" smtClean="0"/>
          </a:p>
          <a:p>
            <a:pPr lvl="1"/>
            <a:r>
              <a:rPr lang="en-GB" b="1" i="1" dirty="0" err="1" smtClean="0"/>
              <a:t>flatMap</a:t>
            </a:r>
            <a:r>
              <a:rPr lang="en-GB" b="1" dirty="0" smtClean="0"/>
              <a:t> – monads</a:t>
            </a:r>
          </a:p>
          <a:p>
            <a:pPr lvl="1"/>
            <a:r>
              <a:rPr lang="en-GB" b="1" dirty="0" err="1" smtClean="0"/>
              <a:t>Functor</a:t>
            </a:r>
            <a:r>
              <a:rPr lang="en-GB" b="1" dirty="0" smtClean="0"/>
              <a:t>/monad </a:t>
            </a:r>
            <a:r>
              <a:rPr lang="en-GB" b="1" dirty="0"/>
              <a:t>types in the Scala standard library: </a:t>
            </a:r>
            <a:r>
              <a:rPr lang="en-GB" b="1" i="1" dirty="0"/>
              <a:t>Option</a:t>
            </a:r>
            <a:r>
              <a:rPr lang="en-GB" b="1" dirty="0"/>
              <a:t>, </a:t>
            </a:r>
            <a:r>
              <a:rPr lang="en-GB" b="1" i="1" dirty="0" smtClean="0"/>
              <a:t>List</a:t>
            </a:r>
          </a:p>
          <a:p>
            <a:pPr lvl="1"/>
            <a:r>
              <a:rPr lang="en-GB" b="1" i="1" dirty="0" smtClean="0"/>
              <a:t>Solv</a:t>
            </a:r>
            <a:r>
              <a:rPr lang="en-GB" b="1" dirty="0" smtClean="0"/>
              <a:t>ing problems using </a:t>
            </a:r>
            <a:r>
              <a:rPr lang="en-GB" b="1" i="1" dirty="0" err="1" smtClean="0"/>
              <a:t>flatMap</a:t>
            </a:r>
            <a:endParaRPr lang="en-GB" b="1" i="1" dirty="0"/>
          </a:p>
          <a:p>
            <a:pPr lvl="1"/>
            <a:endParaRPr lang="en-GB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Streams and laziness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we work with infinite sequences? </a:t>
            </a:r>
          </a:p>
          <a:p>
            <a:r>
              <a:rPr lang="en-GB" dirty="0"/>
              <a:t>The computer does not have infinite memory</a:t>
            </a:r>
          </a:p>
          <a:p>
            <a:r>
              <a:rPr lang="en-GB" dirty="0"/>
              <a:t>For example, couldn’t keep all the natural numbers in memory in order that the ones we want to use at some time are sure to be available</a:t>
            </a:r>
          </a:p>
          <a:p>
            <a:r>
              <a:rPr lang="en-GB" dirty="0"/>
              <a:t>The answer is that we can define a stream as a (potentially) infinite sequence, but </a:t>
            </a:r>
            <a:r>
              <a:rPr lang="en-GB" u="sng" dirty="0"/>
              <a:t>only compute the elements that we actually want to use</a:t>
            </a:r>
            <a:r>
              <a:rPr lang="en-GB" dirty="0"/>
              <a:t>, and only when we want to use them</a:t>
            </a:r>
          </a:p>
          <a:p>
            <a:r>
              <a:rPr lang="en-GB" dirty="0"/>
              <a:t>This is called </a:t>
            </a:r>
            <a:r>
              <a:rPr lang="en-GB" u="sng" dirty="0"/>
              <a:t>lazy evaluation</a:t>
            </a:r>
            <a:r>
              <a:rPr lang="en-GB" dirty="0"/>
              <a:t>, and streams are sometimes called </a:t>
            </a:r>
            <a:r>
              <a:rPr lang="en-GB" u="sng" dirty="0"/>
              <a:t>lazy lists</a:t>
            </a:r>
          </a:p>
          <a:p>
            <a:r>
              <a:rPr lang="en-GB" dirty="0"/>
              <a:t>The opposite of lazy is </a:t>
            </a:r>
            <a:r>
              <a:rPr lang="en-GB" u="sng" dirty="0"/>
              <a:t>eager</a:t>
            </a:r>
            <a:r>
              <a:rPr lang="en-GB" dirty="0"/>
              <a:t>, or </a:t>
            </a:r>
            <a:r>
              <a:rPr lang="en-GB" u="sng" dirty="0"/>
              <a:t>strict</a:t>
            </a:r>
            <a:r>
              <a:rPr lang="en-GB" dirty="0"/>
              <a:t> - Lists in Scala are strict.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http://merrigrove.blogspot.co.uk/2011/12/another-introduction-to-algebraic-data.html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stackoverflow.com/questions/2502354/what-is-pattern-matching-in-functional-languages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://adit.io/posts/2013-04-17-functors,_applicatives,_</a:t>
            </a:r>
            <a:r>
              <a:rPr lang="en-US" dirty="0" smtClean="0">
                <a:hlinkClick r:id="rId5"/>
              </a:rPr>
              <a:t>and_monads_in_pictures.html</a:t>
            </a:r>
            <a:endParaRPr lang="en-US" dirty="0" smtClean="0"/>
          </a:p>
          <a:p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www.russbishop.net/monoids-monads-and-functors</a:t>
            </a:r>
            <a:endParaRPr lang="en-US" dirty="0" smtClean="0"/>
          </a:p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alvinalexander.com/scala/scala-for-comprehension-syntax-for-yield-loop-examples</a:t>
            </a:r>
            <a:endParaRPr lang="en-US" dirty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alvinalexander.com/scala/how-to-transform-collections-for-yield-loop-scala-cookbook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create a stream using a variation of the cons syntax, with the operator #::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stream_1 = 1#::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Stream.empty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stream_1: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scala.collection.immutable.Stream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Stream(1, ?)</a:t>
            </a:r>
          </a:p>
          <a:p>
            <a:r>
              <a:rPr lang="en-GB" dirty="0"/>
              <a:t>The ? In the REPL output indicates that the tail of the stream has not been evaluated</a:t>
            </a:r>
          </a:p>
          <a:p>
            <a:r>
              <a:rPr lang="en-GB" dirty="0"/>
              <a:t>No matter how you create the stream, it will not be evaluated immediately: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stream_1 = 1#::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Stream.empty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stream_2 = 1#::2#::3#::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Stream.empty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stream_3 =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longer_list.toStream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stream_4 = (1 to 100000000).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toStream</a:t>
            </a:r>
            <a:endParaRPr lang="en-GB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These all give the same REPL output Stream(1,?) as the first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Fibonacci sequence as a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 Fibonacci sequence is an infinite series of numbers where a number is found by adding up the two numbers before it</a:t>
            </a:r>
          </a:p>
          <a:p>
            <a:r>
              <a:rPr lang="en-GB" dirty="0"/>
              <a:t>1,1,2,3,5,8,13,…</a:t>
            </a:r>
          </a:p>
          <a:p>
            <a:r>
              <a:rPr lang="en-GB" dirty="0"/>
              <a:t>Generate with a recursive function: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fibFrom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Stream[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 #::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fibFrom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(b, a + b)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fibs =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fibFrom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(1, 1)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fibs: Stream[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Stream(1, ?)</a:t>
            </a:r>
          </a:p>
          <a:p>
            <a:r>
              <a:rPr lang="en-GB" dirty="0"/>
              <a:t>Note that this doesn’t actually calculate any values past 1 (hence the?)</a:t>
            </a:r>
          </a:p>
          <a:p>
            <a:r>
              <a:rPr lang="en-GB" dirty="0"/>
              <a:t>The stream </a:t>
            </a:r>
            <a:r>
              <a:rPr lang="en-GB" i="1" dirty="0"/>
              <a:t>fibs</a:t>
            </a:r>
            <a:r>
              <a:rPr lang="en-GB" dirty="0"/>
              <a:t> represents a definition of an infinite sequence of numbers following the rule implemented in the </a:t>
            </a:r>
            <a:r>
              <a:rPr lang="en-GB" i="1" dirty="0" err="1"/>
              <a:t>fibFrom</a:t>
            </a:r>
            <a:r>
              <a:rPr lang="en-GB" dirty="0"/>
              <a:t> function, but does not contain any number </a:t>
            </a:r>
            <a:r>
              <a:rPr lang="en-GB"/>
              <a:t>other than </a:t>
            </a:r>
            <a:r>
              <a:rPr lang="en-GB" dirty="0"/>
              <a:t>the first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51123" y="2338460"/>
            <a:ext cx="4756846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think of this as constructing stream as follows:</a:t>
            </a:r>
          </a:p>
          <a:p>
            <a:r>
              <a:rPr lang="en-GB" b="1" dirty="0"/>
              <a:t>(1, tail)   tail is </a:t>
            </a:r>
            <a:r>
              <a:rPr lang="en-GB" b="1" dirty="0" err="1"/>
              <a:t>fibFrom</a:t>
            </a:r>
            <a:r>
              <a:rPr lang="en-GB" b="1" dirty="0"/>
              <a:t>(1,2)</a:t>
            </a:r>
          </a:p>
          <a:p>
            <a:r>
              <a:rPr lang="en-GB" b="1" dirty="0"/>
              <a:t>(1,1,tail)   tail is </a:t>
            </a:r>
            <a:r>
              <a:rPr lang="en-GB" b="1" dirty="0" err="1"/>
              <a:t>fibFrom</a:t>
            </a:r>
            <a:r>
              <a:rPr lang="en-GB" b="1" dirty="0"/>
              <a:t>(2,3)</a:t>
            </a:r>
          </a:p>
          <a:p>
            <a:r>
              <a:rPr lang="en-GB" b="1" dirty="0"/>
              <a:t>(1,1,2, tail) tail is </a:t>
            </a:r>
            <a:r>
              <a:rPr lang="en-GB" b="1" dirty="0" err="1"/>
              <a:t>fibFrom</a:t>
            </a:r>
            <a:r>
              <a:rPr lang="en-GB" b="1" dirty="0"/>
              <a:t>(3,5)</a:t>
            </a:r>
          </a:p>
          <a:p>
            <a:r>
              <a:rPr lang="en-GB" b="1" dirty="0"/>
              <a:t>(1, 1,2,3, tail)  and so 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5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the 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91733"/>
            <a:ext cx="10403058" cy="45248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Now we will use the stream to get the first 7 elements by </a:t>
            </a:r>
            <a:r>
              <a:rPr lang="en-GB" u="sng" dirty="0"/>
              <a:t>lazy evaluation</a:t>
            </a:r>
            <a:r>
              <a:rPr lang="en-GB" dirty="0"/>
              <a:t>. We can try taking the first 7 using the take method: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first_seven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fibs.take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first_seven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scala.collection.immutable.Stream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Stream(1, ?)</a:t>
            </a:r>
          </a:p>
          <a:p>
            <a:r>
              <a:rPr lang="en-GB" dirty="0"/>
              <a:t>That just gives us another stream. However, if we convert this to a (strict) List, the values have to be actually computed: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first_seven_values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first_seven.toList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first_seven_values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List[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List(1, 1, 2, 3, 5, 8, 13)</a:t>
            </a:r>
          </a:p>
          <a:p>
            <a:r>
              <a:rPr lang="en-GB" dirty="0"/>
              <a:t>Let’s look at the original stream again now:</a:t>
            </a:r>
          </a:p>
          <a:p>
            <a:pPr marL="0" indent="0">
              <a:buNone/>
            </a:pP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scala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fibs</a:t>
            </a:r>
            <a:br>
              <a:rPr lang="en-GB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res0: Stream[</a:t>
            </a:r>
            <a:r>
              <a:rPr lang="en-GB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Stream(1, 1, 2, 3, 5, 8, 13, ?)</a:t>
            </a:r>
          </a:p>
          <a:p>
            <a:r>
              <a:rPr lang="en-GB" dirty="0"/>
              <a:t>Note that this is </a:t>
            </a:r>
            <a:r>
              <a:rPr lang="en-GB" u="sng" dirty="0"/>
              <a:t>still a stream </a:t>
            </a:r>
            <a:r>
              <a:rPr lang="en-GB" dirty="0"/>
              <a:t>and the tail has not been evaluated. However, the first seven values </a:t>
            </a:r>
            <a:r>
              <a:rPr lang="en-GB" u="sng" dirty="0"/>
              <a:t>have</a:t>
            </a:r>
            <a:r>
              <a:rPr lang="en-GB" dirty="0"/>
              <a:t> been computed and are now available for future use without re-computing – this is caching or </a:t>
            </a:r>
            <a:r>
              <a:rPr lang="en-GB" u="sng" dirty="0" err="1"/>
              <a:t>memoization</a:t>
            </a:r>
            <a:r>
              <a:rPr lang="en-GB" u="sng" dirty="0"/>
              <a:t>. </a:t>
            </a:r>
            <a:r>
              <a:rPr lang="en-GB" dirty="0"/>
              <a:t>Values past the first 7 needed later would still need to be evaluated then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evaluation and large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Streams can also make computation more efficient when working with large, though not infinite collections</a:t>
            </a:r>
          </a:p>
          <a:p>
            <a:r>
              <a:rPr lang="en-GB" dirty="0"/>
              <a:t>For example: find the second prime number in the range 1000 to 10000  (the answer is 1013)</a:t>
            </a:r>
          </a:p>
          <a:p>
            <a:r>
              <a:rPr lang="en-GB" dirty="0"/>
              <a:t>An imperative solution would involve the following steps:</a:t>
            </a:r>
          </a:p>
          <a:p>
            <a:pPr lvl="1"/>
            <a:r>
              <a:rPr lang="en-GB" dirty="0"/>
              <a:t>Start at 1000</a:t>
            </a:r>
          </a:p>
          <a:p>
            <a:pPr lvl="1"/>
            <a:r>
              <a:rPr lang="en-GB" dirty="0"/>
              <a:t>Declare variable to hold number of primes found </a:t>
            </a:r>
          </a:p>
          <a:p>
            <a:pPr lvl="1"/>
            <a:r>
              <a:rPr lang="en-GB" dirty="0"/>
              <a:t>For each number in the range, check whether the number is prime </a:t>
            </a:r>
          </a:p>
          <a:p>
            <a:pPr lvl="1"/>
            <a:r>
              <a:rPr lang="en-GB" dirty="0"/>
              <a:t>Stop if 2 primes found</a:t>
            </a:r>
          </a:p>
          <a:p>
            <a:r>
              <a:rPr lang="en-GB" dirty="0"/>
              <a:t>This is not a bad solution, as it will stop at 1013 and will not attempt to check the rest of the range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evaluation and large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version might work like this, given a predicate function </a:t>
            </a:r>
            <a:r>
              <a:rPr lang="en-GB" i="1" dirty="0" err="1"/>
              <a:t>isPrime</a:t>
            </a:r>
            <a:r>
              <a:rPr lang="en-GB" dirty="0"/>
              <a:t>. The </a:t>
            </a:r>
            <a:r>
              <a:rPr lang="en-GB" i="1" dirty="0"/>
              <a:t>(1) </a:t>
            </a:r>
            <a:r>
              <a:rPr lang="en-GB" dirty="0"/>
              <a:t>selects the second element in the collection returned by filtering:</a:t>
            </a:r>
          </a:p>
          <a:p>
            <a:pPr marL="0" indent="0">
              <a:buNone/>
            </a:pP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(1000 to 10000).filter(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)(1)</a:t>
            </a:r>
          </a:p>
          <a:p>
            <a:r>
              <a:rPr lang="en-GB" dirty="0"/>
              <a:t>This looks nice and declarative, but there is a problem – it will evaluate all values in the range 1000 to 10000 and then apply the filter to </a:t>
            </a:r>
            <a:r>
              <a:rPr lang="en-GB" u="sng" dirty="0"/>
              <a:t>all values in this range</a:t>
            </a:r>
            <a:r>
              <a:rPr lang="en-GB" dirty="0"/>
              <a:t>, even though the desired result (1013) is found very early in the range</a:t>
            </a:r>
          </a:p>
          <a:p>
            <a:r>
              <a:rPr lang="en-GB" dirty="0"/>
              <a:t>In this case, the functional approach looks significantly worse than the imperative one</a:t>
            </a:r>
          </a:p>
          <a:p>
            <a:r>
              <a:rPr lang="en-GB" dirty="0"/>
              <a:t>Converting the range to a stream has the result that the stream containing 1000 to 10000 is </a:t>
            </a:r>
            <a:r>
              <a:rPr lang="en-GB" u="sng" dirty="0"/>
              <a:t>evaluated lazily</a:t>
            </a:r>
            <a:r>
              <a:rPr lang="en-GB" dirty="0"/>
              <a:t>, so once the desired result is found the evaluation does not continue 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 to 10000).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toStream.filter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isPrime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)(1)</a:t>
            </a:r>
          </a:p>
          <a:p>
            <a:pPr marL="0" indent="0">
              <a:buNone/>
            </a:pPr>
            <a:r>
              <a:rPr lang="en-GB" dirty="0"/>
              <a:t>(see code download for </a:t>
            </a:r>
            <a:r>
              <a:rPr lang="en-GB" i="1" dirty="0" err="1"/>
              <a:t>isPrime</a:t>
            </a:r>
            <a:r>
              <a:rPr lang="en-GB" dirty="0"/>
              <a:t> function and demo of this)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7: types (CONT.)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2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4905</TotalTime>
  <Words>3597</Words>
  <Application>Microsoft Office PowerPoint</Application>
  <PresentationFormat>Custom</PresentationFormat>
  <Paragraphs>481</Paragraphs>
  <Slides>40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Advanced Programming</vt:lpstr>
      <vt:lpstr>Lists and streams</vt:lpstr>
      <vt:lpstr>Creating Lists</vt:lpstr>
      <vt:lpstr>Streams and laziness</vt:lpstr>
      <vt:lpstr>Creating streams</vt:lpstr>
      <vt:lpstr>Creating a Fibonacci sequence as a stream</vt:lpstr>
      <vt:lpstr>Evaluating the Fibonacci sequence</vt:lpstr>
      <vt:lpstr>Lazy evaluation and large collections</vt:lpstr>
      <vt:lpstr>Lazy evaluation and large collections</vt:lpstr>
      <vt:lpstr>Algebraic types in the standard library</vt:lpstr>
      <vt:lpstr>Option</vt:lpstr>
      <vt:lpstr>Option - getOrElse</vt:lpstr>
      <vt:lpstr>Try</vt:lpstr>
      <vt:lpstr>List</vt:lpstr>
      <vt:lpstr>Tuple</vt:lpstr>
      <vt:lpstr>Recursive data types</vt:lpstr>
      <vt:lpstr>Using map</vt:lpstr>
      <vt:lpstr>Using map (cont.)</vt:lpstr>
      <vt:lpstr>Using map (cont.)</vt:lpstr>
      <vt:lpstr>Functors</vt:lpstr>
      <vt:lpstr>Problems with map</vt:lpstr>
      <vt:lpstr>Using flatMap</vt:lpstr>
      <vt:lpstr>Using flatMap (cont.)</vt:lpstr>
      <vt:lpstr>Using flatMap (cont.)</vt:lpstr>
      <vt:lpstr>Monads</vt:lpstr>
      <vt:lpstr>Monads</vt:lpstr>
      <vt:lpstr>Related types</vt:lpstr>
      <vt:lpstr>flatMap practical example - Option</vt:lpstr>
      <vt:lpstr>flatMap practical example – Option (cont.)</vt:lpstr>
      <vt:lpstr>flatMap practical example – Option (cont.)</vt:lpstr>
      <vt:lpstr>flatMap practical example - List</vt:lpstr>
      <vt:lpstr>flatMap practical example – List (cont.)</vt:lpstr>
      <vt:lpstr>flatMap practical example – List (cont.)</vt:lpstr>
      <vt:lpstr>flatMap practical example – List and Option</vt:lpstr>
      <vt:lpstr>flatMap practical example – List and Option (cont.)</vt:lpstr>
      <vt:lpstr>Creating a monad type</vt:lpstr>
      <vt:lpstr>Using the “home-made” monad</vt:lpstr>
      <vt:lpstr>Scala source code for Option</vt:lpstr>
      <vt:lpstr>Summary</vt:lpstr>
      <vt:lpstr>Additional 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Microsoft Office User</dc:creator>
  <cp:lastModifiedBy>Setup</cp:lastModifiedBy>
  <cp:revision>326</cp:revision>
  <cp:lastPrinted>2016-09-09T14:01:13Z</cp:lastPrinted>
  <dcterms:created xsi:type="dcterms:W3CDTF">2016-03-08T21:12:10Z</dcterms:created>
  <dcterms:modified xsi:type="dcterms:W3CDTF">2019-11-29T13:16:17Z</dcterms:modified>
</cp:coreProperties>
</file>